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59" r:id="rId5"/>
    <p:sldId id="261" r:id="rId6"/>
    <p:sldId id="278" r:id="rId7"/>
    <p:sldId id="262" r:id="rId8"/>
    <p:sldId id="279" r:id="rId9"/>
    <p:sldId id="263" r:id="rId10"/>
    <p:sldId id="272" r:id="rId11"/>
    <p:sldId id="266" r:id="rId12"/>
    <p:sldId id="273" r:id="rId13"/>
    <p:sldId id="274" r:id="rId14"/>
    <p:sldId id="276" r:id="rId15"/>
    <p:sldId id="275" r:id="rId16"/>
    <p:sldId id="277" r:id="rId17"/>
    <p:sldId id="271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BDC"/>
    <a:srgbClr val="410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71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966BA-4E37-4659-97AB-2D98238B9AF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D4CFC-48A1-4689-A091-49EB6BED2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8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16694-F1D5-4043-95F6-5F81F5E650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98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FD4CFC-48A1-4689-A091-49EB6BED23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9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72ACD-336D-D1D7-8CFD-E9B82D739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648621-634F-5DFF-7C49-F10F11B578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A8A1D-543C-97F0-49BA-FF50EF4B7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9AF5-969E-41C4-87A7-2133D201FC5B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58987-F78D-ED84-BBE1-55877AAE6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75068-4492-202D-5A89-66B2F2551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6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4B43E-DDD0-A2DC-B083-C2C3DB5BD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076679-681D-B2FB-C23C-AD1626D99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5F87B-6E27-9EFC-38FC-A8F577C44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03EB-0B8C-45A6-AF17-640821126BF1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CC339-FFAE-4E61-FDDC-34C19013A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61083-D5E1-A1DA-9B9E-5591860E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8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BF379A-D243-9A78-8DD7-D392399B1F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2ADE2C-A7FB-21BD-5124-CA3776F6B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28339-386C-01C5-96CA-5E8172D4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0A3F6-946D-450A-9E21-B3B43E833E77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F86A1-2A33-1B49-CA1E-9701FE09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77A5E-77A4-AE07-2EE6-B67652EF3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1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1FC19-6238-B4A7-43BE-7842706F3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CC609-E667-88CB-941F-9CDD742CD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7381D-819C-D6F2-1E22-8FFFB8902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9280-4AC8-4DA5-886B-93F06DF7FCEB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E1E07-4070-FACC-F82B-3C98ABB8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FE69E-9B87-77BC-2133-9EB0CFF79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3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42E0D-306A-EB28-F7B2-5398030AC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14C8F-9085-15E8-A8D3-DA9E2CAFF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E285D-DC87-A3FF-26D3-EEC80B7F7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B075-65A3-473F-9EDB-D65A6EDD3889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80782-0B7B-E971-3D8C-4736648B6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5E22C-44D8-039F-AC30-A7F411E9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4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275BC-0C69-C50A-6781-A94E9824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F9B8F-A249-8255-AF03-F336A16EA7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973943-EE93-7EB2-85B6-F44421051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5396A-CF24-1AEF-057C-78A8AF45B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B577-F9DA-42A0-9439-DC2AA05F4F79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F7DE6-DF35-3F7E-1708-650351057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6B637-50EE-6957-5161-28191C2D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9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11EA1-5AA4-BF40-0574-B4CED349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D2BA3-B992-4DBB-BBBA-BDA611C21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E61EA-0F63-6F55-39B5-EC036718A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024AE-0A76-7EF2-860A-1912CE875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0B4D23-EB25-3BA1-9381-77D7110AA4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0B6AF-892D-1755-AB37-640C7624F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C1845-F9C9-4236-AC76-4435706738EC}" type="datetime1">
              <a:rPr lang="en-US" smtClean="0"/>
              <a:t>7/2/2026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5A3410-F52A-510A-D45D-256AD8AAD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D9BA9-6D3C-4024-FBFE-6EEBB5EF8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0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EBA1D-215A-E2F7-040A-AD5F6478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DD601B-DDDF-F4B6-AB41-2D6A86898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1C9A-B69B-4674-A5F2-B0E82D8F7025}" type="datetime1">
              <a:rPr lang="en-US" smtClean="0"/>
              <a:t>7/2/2026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CED08-42EB-8207-559F-AA57D863B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39E103-F286-08D9-5FF8-4B020F61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3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0FDA22-C681-49FF-CF4D-F390969F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928F-5979-4CD0-88EE-7B6C242FEC48}" type="datetime1">
              <a:rPr lang="en-US" smtClean="0"/>
              <a:t>7/2/2026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A6B9C5-45C5-6BF4-FF5A-D7998CC6D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94CC0-6B1B-1375-6755-E73A4472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4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09A1-E9D9-808E-0DA8-D00C05BE1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527E3-067A-DE3D-7A67-5468A096F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F5163-2E0D-074F-CC5B-13B2D4D6E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6433D0-9DA0-82FC-4EF5-E3AED10F2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6D956-58F4-470F-A437-52ACA2B899F4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94F78-E85A-F0C1-7AAE-C673E1C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E34B5-180E-E2F6-B746-DE1A196C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0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AF06-49F6-BFD6-10AA-97906C0F7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0C36B0-D4A6-8E43-DB3E-17555B825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D7B05-9D14-14D1-1470-DB18CCD74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73650-40F1-9BB3-5052-F9FA722A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C1923-9E6C-4996-8A87-7FBB98C6BB95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EACE1-A199-CF63-A424-4588A7AF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DD0E1-2447-C72F-800B-97BE6DBF0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8D3E4-ED28-47E3-CFA3-FFB9C376C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7EE45-630D-78E0-93AC-AB4B69408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7569A-8210-948B-9F55-3EF865831E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9CA85E-FD60-4035-87F0-AD5BFFE4C36C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5414A-C73E-1B71-469C-68AB15F82E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WONDER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3F3AC-B3C7-CED3-F0A4-199CDB7D2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3F8CCA-5A68-425B-86C7-52D1451C5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4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E5365-E0DE-A7E5-A55B-F5C32CEE9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2206" y="1660052"/>
            <a:ext cx="6071872" cy="2387600"/>
          </a:xfrm>
        </p:spPr>
        <p:txBody>
          <a:bodyPr>
            <a:noAutofit/>
          </a:bodyPr>
          <a:lstStyle/>
          <a:p>
            <a:r>
              <a:rPr lang="en-US" sz="335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Activation cross section measurements of short-lived reaction products on Mo, Ge and Au isotopes induced by 16 to 20 MeV neutrons</a:t>
            </a:r>
            <a:endParaRPr lang="en-US" sz="3350" dirty="0">
              <a:solidFill>
                <a:schemeClr val="tx2">
                  <a:lumMod val="90000"/>
                  <a:lumOff val="10000"/>
                </a:schemeClr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0BB91-6A1B-FB6C-4801-3F2481C6EBC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45" y="0"/>
            <a:ext cx="9144000" cy="6858000"/>
          </a:xfrm>
          <a:prstGeom prst="rect">
            <a:avLst/>
          </a:prstGeom>
        </p:spPr>
      </p:pic>
      <p:pic>
        <p:nvPicPr>
          <p:cNvPr id="6" name="Εικόνα 4">
            <a:extLst>
              <a:ext uri="{FF2B5EF4-FFF2-40B4-BE49-F238E27FC236}">
                <a16:creationId xmlns:a16="http://schemas.microsoft.com/office/drawing/2014/main" id="{138AE572-B5CE-47F6-237D-D6C435AD74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9" y="111638"/>
            <a:ext cx="844832" cy="844832"/>
          </a:xfrm>
          <a:prstGeom prst="rect">
            <a:avLst/>
          </a:prstGeom>
        </p:spPr>
      </p:pic>
      <p:pic>
        <p:nvPicPr>
          <p:cNvPr id="7" name="Picture 6" descr="READY, SET, COST – COST Info Session for the Joint Research ...">
            <a:extLst>
              <a:ext uri="{FF2B5EF4-FFF2-40B4-BE49-F238E27FC236}">
                <a16:creationId xmlns:a16="http://schemas.microsoft.com/office/drawing/2014/main" id="{8F8CC398-4508-C8CA-D016-DB31751CC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2392" y="111638"/>
            <a:ext cx="1948695" cy="8351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647173-4A98-C19D-31C3-D03E53DCB2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2509" y="54581"/>
            <a:ext cx="1449908" cy="949267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0A4DF0C4-4974-EF03-FADD-E4BACF4E2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39" y="4165170"/>
            <a:ext cx="6021305" cy="1655307"/>
          </a:xfrm>
          <a:noFill/>
        </p:spPr>
        <p:txBody>
          <a:bodyPr>
            <a:normAutofit fontScale="55000" lnSpcReduction="20000"/>
          </a:bodyPr>
          <a:lstStyle/>
          <a:p>
            <a:pPr algn="l"/>
            <a:r>
              <a:rPr lang="en-US" sz="3500" i="1" u="sng" dirty="0"/>
              <a:t>Z. Bari</a:t>
            </a:r>
            <a:r>
              <a:rPr lang="en-US" sz="3500" i="1" u="sng" baseline="30000" dirty="0"/>
              <a:t>1</a:t>
            </a:r>
            <a:r>
              <a:rPr lang="en-US" sz="3500" i="1" dirty="0"/>
              <a:t>, M. Diakaki</a:t>
            </a:r>
            <a:r>
              <a:rPr lang="en-US" sz="3500" i="1" baseline="30000" dirty="0"/>
              <a:t>1</a:t>
            </a:r>
            <a:r>
              <a:rPr lang="en-US" sz="3500" i="1" dirty="0"/>
              <a:t>, M.Kokkoris</a:t>
            </a:r>
            <a:r>
              <a:rPr lang="en-US" sz="3500" i="1" baseline="30000" dirty="0"/>
              <a:t>1</a:t>
            </a:r>
            <a:r>
              <a:rPr lang="en-US" sz="3500" i="1" dirty="0"/>
              <a:t>, R.Vlastou</a:t>
            </a:r>
            <a:r>
              <a:rPr lang="en-US" sz="3500" i="1" baseline="30000" dirty="0"/>
              <a:t>1</a:t>
            </a:r>
            <a:r>
              <a:rPr lang="en-US" sz="3500" i="1" dirty="0"/>
              <a:t>, V. Michalopoulou</a:t>
            </a:r>
            <a:r>
              <a:rPr lang="en-US" sz="3500" i="1" baseline="30000" dirty="0"/>
              <a:t>1</a:t>
            </a:r>
            <a:r>
              <a:rPr lang="en-US" sz="3500" i="1" dirty="0"/>
              <a:t>, C. L. Fontana</a:t>
            </a:r>
            <a:r>
              <a:rPr lang="en-US" sz="3500" i="1" baseline="30000" dirty="0"/>
              <a:t>2</a:t>
            </a:r>
            <a:r>
              <a:rPr lang="en-US" sz="3500" i="1" dirty="0"/>
              <a:t>, E. Mafucci</a:t>
            </a:r>
            <a:r>
              <a:rPr lang="en-US" sz="3500" i="1" baseline="30000" dirty="0"/>
              <a:t>2</a:t>
            </a:r>
            <a:r>
              <a:rPr lang="en-US" sz="3500" i="1" dirty="0"/>
              <a:t>, C. Bonaldi</a:t>
            </a:r>
            <a:r>
              <a:rPr lang="en-US" sz="3500" i="1" baseline="30000" dirty="0"/>
              <a:t>2</a:t>
            </a:r>
            <a:r>
              <a:rPr lang="en-US" sz="3500" i="1" dirty="0"/>
              <a:t>, W. Geerts</a:t>
            </a:r>
            <a:r>
              <a:rPr lang="en-US" sz="3500" i="1" baseline="30000" dirty="0"/>
              <a:t>2</a:t>
            </a:r>
            <a:r>
              <a:rPr lang="en-US" sz="3500" i="1" dirty="0"/>
              <a:t>, S. Oberstedt</a:t>
            </a:r>
            <a:r>
              <a:rPr lang="en-US" sz="3500" i="1" baseline="30000" dirty="0"/>
              <a:t>2</a:t>
            </a:r>
            <a:r>
              <a:rPr lang="en-US" sz="3500" i="1" dirty="0"/>
              <a:t>, G. Gkatis</a:t>
            </a:r>
            <a:r>
              <a:rPr lang="en-US" sz="3500" i="1" baseline="30000" dirty="0"/>
              <a:t>2</a:t>
            </a:r>
            <a:endParaRPr lang="en-US" sz="3500" dirty="0"/>
          </a:p>
          <a:p>
            <a:pPr algn="l"/>
            <a:br>
              <a:rPr lang="en-US" sz="29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</a:br>
            <a:r>
              <a:rPr lang="en-US" sz="2900" baseline="30000" dirty="0">
                <a:latin typeface="Sanskrit Text" panose="02020503050405020304" pitchFamily="18" charset="0"/>
                <a:cs typeface="Sanskrit Text" panose="02020503050405020304" pitchFamily="18" charset="0"/>
              </a:rPr>
              <a:t>1</a:t>
            </a:r>
            <a:r>
              <a:rPr lang="en-US" sz="29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National Technical University of Athens</a:t>
            </a:r>
          </a:p>
          <a:p>
            <a:pPr algn="l"/>
            <a:r>
              <a:rPr lang="en-US" sz="2900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2</a:t>
            </a:r>
            <a:r>
              <a:rPr lang="en-US" sz="29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European Commission Joint Research Centre (JRC), </a:t>
            </a:r>
            <a:r>
              <a:rPr lang="en-US" sz="2900" dirty="0" err="1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Retieseweg</a:t>
            </a:r>
            <a:r>
              <a:rPr lang="en-US" sz="29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111, Geel, 2440, Belgium</a:t>
            </a:r>
          </a:p>
          <a:p>
            <a:pPr algn="l"/>
            <a:endParaRPr lang="en-US" sz="2000" dirty="0">
              <a:solidFill>
                <a:srgbClr val="00206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algn="l"/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A073AF-0973-FC23-1351-0AC15C794E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39" y="6299610"/>
            <a:ext cx="2626353" cy="4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BA655-7AB5-1617-CFD3-43B7A5D3A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488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Typical spectrum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D69A9B-5076-9596-31C4-F098BBB4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CD4A7-A7E6-F005-B488-DCEDCB24A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" t="9061" r="10964" b="4440"/>
          <a:stretch>
            <a:fillRect/>
          </a:stretch>
        </p:blipFill>
        <p:spPr>
          <a:xfrm>
            <a:off x="2171426" y="696036"/>
            <a:ext cx="7274629" cy="584287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ECDD056-EEC3-356D-4B0B-027A8A4FE2BD}"/>
              </a:ext>
            </a:extLst>
          </p:cNvPr>
          <p:cNvSpPr/>
          <p:nvPr/>
        </p:nvSpPr>
        <p:spPr>
          <a:xfrm>
            <a:off x="5148471" y="5248753"/>
            <a:ext cx="531471" cy="50348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FBD383D-E24A-53D0-E943-73B315E7D6AF}"/>
              </a:ext>
            </a:extLst>
          </p:cNvPr>
          <p:cNvCxnSpPr>
            <a:stCxn id="6" idx="0"/>
          </p:cNvCxnSpPr>
          <p:nvPr/>
        </p:nvCxnSpPr>
        <p:spPr>
          <a:xfrm flipV="1">
            <a:off x="5414207" y="3492840"/>
            <a:ext cx="1359039" cy="175591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03AEC6-2768-B5A8-DA5A-301EFC2B3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8" t="8903" r="10962" b="4011"/>
          <a:stretch>
            <a:fillRect/>
          </a:stretch>
        </p:blipFill>
        <p:spPr>
          <a:xfrm>
            <a:off x="7043530" y="791175"/>
            <a:ext cx="3664227" cy="302149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4991918-1DA7-77BC-B826-6A3197A26516}"/>
              </a:ext>
            </a:extLst>
          </p:cNvPr>
          <p:cNvSpPr/>
          <p:nvPr/>
        </p:nvSpPr>
        <p:spPr>
          <a:xfrm>
            <a:off x="8692326" y="1228448"/>
            <a:ext cx="657083" cy="152613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834EA8-6279-C299-539C-2AF3361DC79F}"/>
              </a:ext>
            </a:extLst>
          </p:cNvPr>
          <p:cNvSpPr txBox="1"/>
          <p:nvPr/>
        </p:nvSpPr>
        <p:spPr>
          <a:xfrm>
            <a:off x="9219009" y="834887"/>
            <a:ext cx="1526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30000" dirty="0">
                <a:solidFill>
                  <a:srgbClr val="C00000"/>
                </a:solidFill>
              </a:rPr>
              <a:t>97m1</a:t>
            </a:r>
            <a:r>
              <a:rPr lang="en-US" b="1" dirty="0">
                <a:solidFill>
                  <a:srgbClr val="C00000"/>
                </a:solidFill>
              </a:rPr>
              <a:t>Nb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E</a:t>
            </a:r>
            <a:r>
              <a:rPr lang="el-GR" b="1" dirty="0">
                <a:solidFill>
                  <a:srgbClr val="C00000"/>
                </a:solidFill>
              </a:rPr>
              <a:t>γ =</a:t>
            </a:r>
            <a:r>
              <a:rPr lang="en-US" b="1" dirty="0">
                <a:solidFill>
                  <a:srgbClr val="C00000"/>
                </a:solidFill>
              </a:rPr>
              <a:t> 743.36 keV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659A2D-C416-CC00-04FE-334DCCF2E722}"/>
              </a:ext>
            </a:extLst>
          </p:cNvPr>
          <p:cNvSpPr txBox="1"/>
          <p:nvPr/>
        </p:nvSpPr>
        <p:spPr>
          <a:xfrm>
            <a:off x="82726" y="5274925"/>
            <a:ext cx="2599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HPGe spectrum from the irradiation of </a:t>
            </a:r>
            <a:r>
              <a:rPr lang="en-US" sz="22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97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 at E</a:t>
            </a:r>
            <a:r>
              <a:rPr lang="en-US" sz="2200" b="1" baseline="-25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= 16.1 MeV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1D3D3E-7BEE-3DDA-FB04-A164C667A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326" y="6492875"/>
            <a:ext cx="4114800" cy="365125"/>
          </a:xfrm>
        </p:spPr>
        <p:txBody>
          <a:bodyPr/>
          <a:lstStyle/>
          <a:p>
            <a:r>
              <a:rPr lang="en-US" dirty="0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1871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19C13FE-D1D8-CCFF-F396-5A45D3B57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t="9118" r="11230" b="4122"/>
          <a:stretch>
            <a:fillRect/>
          </a:stretch>
        </p:blipFill>
        <p:spPr>
          <a:xfrm>
            <a:off x="4031957" y="2080125"/>
            <a:ext cx="4011731" cy="33354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2E0562-2A0F-E4E0-546C-E16B509D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8945"/>
            <a:ext cx="10515600" cy="94021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Background measurements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243A2E-CFC1-C017-2E66-D1519939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666D24-6A2B-366B-07D0-6D09D148B99A}"/>
              </a:ext>
            </a:extLst>
          </p:cNvPr>
          <p:cNvSpPr txBox="1"/>
          <p:nvPr/>
        </p:nvSpPr>
        <p:spPr>
          <a:xfrm>
            <a:off x="9611138" y="1643212"/>
            <a:ext cx="17426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Overnight</a:t>
            </a:r>
            <a:endParaRPr lang="en-US" sz="24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4A960-F458-91C8-48EE-81CEE32829D5}"/>
              </a:ext>
            </a:extLst>
          </p:cNvPr>
          <p:cNvSpPr txBox="1"/>
          <p:nvPr/>
        </p:nvSpPr>
        <p:spPr>
          <a:xfrm>
            <a:off x="4952425" y="1660897"/>
            <a:ext cx="2852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Immediately After</a:t>
            </a:r>
            <a:r>
              <a:rPr lang="en-US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F4AF0-D1AD-0119-24C3-6A0968AB6CC3}"/>
              </a:ext>
            </a:extLst>
          </p:cNvPr>
          <p:cNvSpPr txBox="1"/>
          <p:nvPr/>
        </p:nvSpPr>
        <p:spPr>
          <a:xfrm>
            <a:off x="995972" y="1643212"/>
            <a:ext cx="2852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During Irradiation</a:t>
            </a:r>
            <a:endParaRPr lang="en-US" sz="24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FCB937-E0A0-3E3A-7C7B-C1D515AB34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3" t="10326" r="10741" b="4784"/>
          <a:stretch>
            <a:fillRect/>
          </a:stretch>
        </p:blipFill>
        <p:spPr>
          <a:xfrm>
            <a:off x="8043688" y="2169366"/>
            <a:ext cx="3992218" cy="3157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E35995-5B3D-F28E-40B7-84B402CBD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5" t="8735" r="10518" b="3976"/>
          <a:stretch>
            <a:fillRect/>
          </a:stretch>
        </p:blipFill>
        <p:spPr>
          <a:xfrm>
            <a:off x="4031957" y="2080124"/>
            <a:ext cx="3992218" cy="33354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5A059F-F4B6-6CC3-2926-39BA337F4B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6" t="10326" r="10276" b="3968"/>
          <a:stretch>
            <a:fillRect/>
          </a:stretch>
        </p:blipFill>
        <p:spPr>
          <a:xfrm>
            <a:off x="20226" y="2122562"/>
            <a:ext cx="4011731" cy="32930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2A859AD-94CA-55A4-7591-56D5154036FB}"/>
              </a:ext>
            </a:extLst>
          </p:cNvPr>
          <p:cNvSpPr txBox="1"/>
          <p:nvPr/>
        </p:nvSpPr>
        <p:spPr>
          <a:xfrm>
            <a:off x="2421749" y="2372139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t</a:t>
            </a:r>
            <a:r>
              <a:rPr lang="en-US" sz="1600" baseline="-25000" dirty="0">
                <a:latin typeface="Sanskrit Text" panose="02020503050405020304" pitchFamily="18" charset="0"/>
                <a:cs typeface="Sanskrit Text" panose="02020503050405020304" pitchFamily="18" charset="0"/>
              </a:rPr>
              <a:t>meas</a:t>
            </a:r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 = 15 min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14BC20-8DEA-6225-D270-C9C44154A6A5}"/>
              </a:ext>
            </a:extLst>
          </p:cNvPr>
          <p:cNvSpPr txBox="1"/>
          <p:nvPr/>
        </p:nvSpPr>
        <p:spPr>
          <a:xfrm>
            <a:off x="6433480" y="2372139"/>
            <a:ext cx="1467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t</a:t>
            </a:r>
            <a:r>
              <a:rPr lang="en-US" sz="1600" baseline="-25000" dirty="0">
                <a:latin typeface="Sanskrit Text" panose="02020503050405020304" pitchFamily="18" charset="0"/>
                <a:cs typeface="Sanskrit Text" panose="02020503050405020304" pitchFamily="18" charset="0"/>
              </a:rPr>
              <a:t>meas</a:t>
            </a:r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 = 30 min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DFA5E-8BD6-EBF1-BEDE-360E3545FBF5}"/>
              </a:ext>
            </a:extLst>
          </p:cNvPr>
          <p:cNvSpPr txBox="1"/>
          <p:nvPr/>
        </p:nvSpPr>
        <p:spPr>
          <a:xfrm>
            <a:off x="10554906" y="2450322"/>
            <a:ext cx="1354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t</a:t>
            </a:r>
            <a:r>
              <a:rPr lang="en-US" sz="1600" baseline="-25000" dirty="0">
                <a:latin typeface="Sanskrit Text" panose="02020503050405020304" pitchFamily="18" charset="0"/>
                <a:cs typeface="Sanskrit Text" panose="02020503050405020304" pitchFamily="18" charset="0"/>
              </a:rPr>
              <a:t>meas</a:t>
            </a:r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 = 12.5 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A1FF8D-4351-7348-49EA-86F87DF60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323738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0AE4F-F0B1-4B1B-196D-7ECD12460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2522" y="-1"/>
            <a:ext cx="12324522" cy="118607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Germanium Target Corrections: Detector Crystal Interference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E75269-CDFB-5BD8-5DBA-B8F254F8D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169143-64BC-3CC1-FD29-D4892BEF16BA}"/>
              </a:ext>
            </a:extLst>
          </p:cNvPr>
          <p:cNvSpPr txBox="1"/>
          <p:nvPr/>
        </p:nvSpPr>
        <p:spPr>
          <a:xfrm>
            <a:off x="221975" y="1337247"/>
            <a:ext cx="616226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The Interference Problem</a:t>
            </a:r>
            <a:endParaRPr lang="en-US" sz="2200" dirty="0">
              <a:solidFill>
                <a:schemeClr val="tx2">
                  <a:lumMod val="90000"/>
                  <a:lumOff val="10000"/>
                </a:schemeClr>
              </a:solidFill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Target Reaction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baseline="300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76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Ge(n,2n)</a:t>
            </a:r>
            <a:r>
              <a:rPr lang="en-US" sz="2200" baseline="300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75m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Detector Composition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The HPGe detector crystal itself is composed of Ge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Internal Activation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Scattered fast neutrons induce the exact same reaction internally within the detector crystal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Parasitic Channel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Additional internal interference occurs via the 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74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Ge(n,</a:t>
            </a:r>
            <a:r>
              <a:rPr lang="el-GR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oogle Sans Text"/>
                <a:cs typeface="Sanskrit Text" panose="02020503050405020304" pitchFamily="18" charset="0"/>
              </a:rPr>
              <a:t>γ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75m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Ge 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and 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76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Ge(n,2n)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75m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 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reaction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Correction Impact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~ 4 %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subtraction from the total integrated peak at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</a:t>
            </a:r>
            <a:r>
              <a:rPr lang="en-US" sz="2200" b="1" baseline="-25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= 16.1 MeV</a:t>
            </a:r>
            <a:endParaRPr lang="en-US" sz="2200" dirty="0"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B0C938-AB99-2808-1F00-DF1CB3FE1129}"/>
              </a:ext>
            </a:extLst>
          </p:cNvPr>
          <p:cNvSpPr txBox="1"/>
          <p:nvPr/>
        </p:nvSpPr>
        <p:spPr>
          <a:xfrm>
            <a:off x="311427" y="5822708"/>
            <a:ext cx="61622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For the </a:t>
            </a:r>
            <a:r>
              <a:rPr lang="en-US" sz="2200" baseline="300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74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Ge(</a:t>
            </a:r>
            <a:r>
              <a:rPr lang="en-US" sz="2200" b="1" dirty="0" err="1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n,p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  <a:r>
              <a:rPr lang="en-US" sz="22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74</a:t>
            </a:r>
            <a:r>
              <a:rPr lang="en-US" sz="2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Ga 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reaction the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contamination was negligible</a:t>
            </a:r>
            <a:endParaRPr lang="en-US" sz="2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1FAF04-F189-C7F9-9D35-63302B6B4AE7}"/>
              </a:ext>
            </a:extLst>
          </p:cNvPr>
          <p:cNvSpPr txBox="1"/>
          <p:nvPr/>
        </p:nvSpPr>
        <p:spPr>
          <a:xfrm>
            <a:off x="10217426" y="5822708"/>
            <a:ext cx="1875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</a:t>
            </a:r>
            <a:r>
              <a:rPr lang="en-US" sz="1800" b="1" baseline="-25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</a:t>
            </a:r>
            <a:r>
              <a:rPr lang="en-US" sz="18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= 16.1 MeV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BB48FF-B1D4-198C-012C-748D818A1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445" y="1544358"/>
            <a:ext cx="5091345" cy="3769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8415B1-6612-6EFA-74AC-7E297AE56D33}"/>
              </a:ext>
            </a:extLst>
          </p:cNvPr>
          <p:cNvSpPr txBox="1"/>
          <p:nvPr/>
        </p:nvSpPr>
        <p:spPr>
          <a:xfrm>
            <a:off x="9565212" y="2147836"/>
            <a:ext cx="1106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>
                <a:solidFill>
                  <a:schemeClr val="bg1"/>
                </a:solidFill>
              </a:rPr>
              <a:t>70</a:t>
            </a:r>
            <a:r>
              <a:rPr lang="en-US" sz="2000" b="1" dirty="0">
                <a:solidFill>
                  <a:schemeClr val="bg1"/>
                </a:solidFill>
              </a:rPr>
              <a:t>Ge,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20.5 %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168FAF-059A-6334-6175-A3EF7A06A7BD}"/>
              </a:ext>
            </a:extLst>
          </p:cNvPr>
          <p:cNvSpPr txBox="1"/>
          <p:nvPr/>
        </p:nvSpPr>
        <p:spPr>
          <a:xfrm>
            <a:off x="9725840" y="3770352"/>
            <a:ext cx="110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bg1"/>
                </a:solidFill>
              </a:rPr>
              <a:t>72</a:t>
            </a:r>
            <a:r>
              <a:rPr lang="en-US" b="1" dirty="0">
                <a:solidFill>
                  <a:schemeClr val="bg1"/>
                </a:solidFill>
              </a:rPr>
              <a:t>Ge,</a:t>
            </a:r>
          </a:p>
          <a:p>
            <a:r>
              <a:rPr lang="en-US" b="1" dirty="0">
                <a:solidFill>
                  <a:schemeClr val="bg1"/>
                </a:solidFill>
              </a:rPr>
              <a:t>27.4 %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8BC05F-5636-B384-2106-FE1A8E0833CE}"/>
              </a:ext>
            </a:extLst>
          </p:cNvPr>
          <p:cNvSpPr txBox="1"/>
          <p:nvPr/>
        </p:nvSpPr>
        <p:spPr>
          <a:xfrm>
            <a:off x="8619284" y="1789548"/>
            <a:ext cx="110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bg1"/>
                </a:solidFill>
              </a:rPr>
              <a:t>73</a:t>
            </a:r>
            <a:r>
              <a:rPr lang="en-US" b="1" dirty="0">
                <a:solidFill>
                  <a:schemeClr val="bg1"/>
                </a:solidFill>
              </a:rPr>
              <a:t>Ge,</a:t>
            </a:r>
          </a:p>
          <a:p>
            <a:r>
              <a:rPr lang="en-US" b="1" dirty="0">
                <a:solidFill>
                  <a:schemeClr val="bg1"/>
                </a:solidFill>
              </a:rPr>
              <a:t>7.76 %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A569D9-1165-9E76-48FA-5CA0865C3169}"/>
              </a:ext>
            </a:extLst>
          </p:cNvPr>
          <p:cNvSpPr txBox="1"/>
          <p:nvPr/>
        </p:nvSpPr>
        <p:spPr>
          <a:xfrm>
            <a:off x="7942168" y="3124021"/>
            <a:ext cx="110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bg1"/>
                </a:solidFill>
              </a:rPr>
              <a:t>74</a:t>
            </a:r>
            <a:r>
              <a:rPr lang="en-US" b="1" dirty="0">
                <a:solidFill>
                  <a:schemeClr val="bg1"/>
                </a:solidFill>
              </a:rPr>
              <a:t>Ge,</a:t>
            </a:r>
          </a:p>
          <a:p>
            <a:r>
              <a:rPr lang="en-US" b="1" dirty="0">
                <a:solidFill>
                  <a:schemeClr val="bg1"/>
                </a:solidFill>
              </a:rPr>
              <a:t>36.5 %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6779E2-7F59-A466-D8DF-D037F10945FD}"/>
              </a:ext>
            </a:extLst>
          </p:cNvPr>
          <p:cNvSpPr txBox="1"/>
          <p:nvPr/>
        </p:nvSpPr>
        <p:spPr>
          <a:xfrm>
            <a:off x="8791562" y="4580993"/>
            <a:ext cx="110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bg1"/>
                </a:solidFill>
              </a:rPr>
              <a:t>76</a:t>
            </a:r>
            <a:r>
              <a:rPr lang="en-US" b="1" dirty="0">
                <a:solidFill>
                  <a:schemeClr val="bg1"/>
                </a:solidFill>
              </a:rPr>
              <a:t>Ge,</a:t>
            </a:r>
          </a:p>
          <a:p>
            <a:r>
              <a:rPr lang="en-US" b="1" dirty="0">
                <a:solidFill>
                  <a:schemeClr val="bg1"/>
                </a:solidFill>
              </a:rPr>
              <a:t>7.75 %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513D8E-2989-B6B6-D18E-F85474CB6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" t="9565" r="12943" b="4542"/>
          <a:stretch>
            <a:fillRect/>
          </a:stretch>
        </p:blipFill>
        <p:spPr>
          <a:xfrm>
            <a:off x="6285340" y="1048948"/>
            <a:ext cx="5777450" cy="476010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F41E99F-D336-53D4-8AF3-2B2445763B7C}"/>
              </a:ext>
            </a:extLst>
          </p:cNvPr>
          <p:cNvSpPr/>
          <p:nvPr/>
        </p:nvSpPr>
        <p:spPr>
          <a:xfrm>
            <a:off x="8232911" y="1650699"/>
            <a:ext cx="430696" cy="3657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1F6BF-4F8F-8F48-11AF-51B047A34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240876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21ABA-55B7-2CAA-4E47-DA300016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9842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Preliminary Results: Ge reactions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52C9B4-1E34-94E5-563A-DC691650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BAF41-D516-7190-0779-7D8C9AD12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7" y="863593"/>
            <a:ext cx="6032143" cy="49691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F23E46-D53A-1BA1-D365-0C87E6994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506" y="779597"/>
            <a:ext cx="6398007" cy="499851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4CBD3-91AD-4FBF-9239-F04EE41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2CBB08-BB97-5956-9F16-756BD8BB699C}"/>
              </a:ext>
            </a:extLst>
          </p:cNvPr>
          <p:cNvSpPr txBox="1"/>
          <p:nvPr/>
        </p:nvSpPr>
        <p:spPr>
          <a:xfrm>
            <a:off x="4499112" y="847167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8.12 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3CF42F-31E5-2F1D-2F48-FD657E817D3B}"/>
              </a:ext>
            </a:extLst>
          </p:cNvPr>
          <p:cNvSpPr txBox="1"/>
          <p:nvPr/>
        </p:nvSpPr>
        <p:spPr>
          <a:xfrm>
            <a:off x="10376045" y="1136287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47.7s</a:t>
            </a:r>
          </a:p>
        </p:txBody>
      </p:sp>
    </p:spTree>
    <p:extLst>
      <p:ext uri="{BB962C8B-B14F-4D97-AF65-F5344CB8AC3E}">
        <p14:creationId xmlns:p14="http://schemas.microsoft.com/office/powerpoint/2010/main" val="1810718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C6D4A-BF9F-34D6-6C8D-95ADC8825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895B2-8F65-2FBB-B587-F723B72F2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9842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Results: Au reactions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A03D20-4E7E-8E6C-E0CC-97623F1C3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055AB0-7EF4-024A-2FD2-7F23D76FA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6700" y="1117259"/>
            <a:ext cx="6362700" cy="52099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28F42C-8315-BB21-172D-2B19E9164F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95" t="-300" r="-15" b="300"/>
          <a:stretch>
            <a:fillRect/>
          </a:stretch>
        </p:blipFill>
        <p:spPr>
          <a:xfrm>
            <a:off x="5844540" y="1185721"/>
            <a:ext cx="6645845" cy="520990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B4106-D32B-33E5-0FDC-50DF0668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FA338-E39B-FB71-F79A-682B58955502}"/>
              </a:ext>
            </a:extLst>
          </p:cNvPr>
          <p:cNvSpPr txBox="1"/>
          <p:nvPr/>
        </p:nvSpPr>
        <p:spPr>
          <a:xfrm>
            <a:off x="4407928" y="1179368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7.78 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68D19B-7948-58A7-4DA7-A42FB31DAD71}"/>
              </a:ext>
            </a:extLst>
          </p:cNvPr>
          <p:cNvSpPr txBox="1"/>
          <p:nvPr/>
        </p:nvSpPr>
        <p:spPr>
          <a:xfrm>
            <a:off x="10755388" y="1179368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30.5 s</a:t>
            </a:r>
          </a:p>
        </p:txBody>
      </p:sp>
    </p:spTree>
    <p:extLst>
      <p:ext uri="{BB962C8B-B14F-4D97-AF65-F5344CB8AC3E}">
        <p14:creationId xmlns:p14="http://schemas.microsoft.com/office/powerpoint/2010/main" val="4294560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CD359-26E6-DA92-2C4F-A5B646859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94AC49C-1137-1DB2-3D1D-B7D47876C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0509"/>
            <a:ext cx="6147816" cy="4629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51070E-F9A8-77EE-CF5D-0CB5E961D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9842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Preliminary Results: Mo reactions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E90E31-6FD7-DF37-D113-022DD962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EFC41C-BBDE-2042-11CB-9108A06E97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"/>
          <a:stretch>
            <a:fillRect/>
          </a:stretch>
        </p:blipFill>
        <p:spPr>
          <a:xfrm>
            <a:off x="5924024" y="955857"/>
            <a:ext cx="6652289" cy="529131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2CCD4-2F87-2D5D-C97A-987B3F263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C53E0E-EC21-FB6A-2F7A-06935B124A1F}"/>
              </a:ext>
            </a:extLst>
          </p:cNvPr>
          <p:cNvSpPr txBox="1"/>
          <p:nvPr/>
        </p:nvSpPr>
        <p:spPr>
          <a:xfrm>
            <a:off x="4214190" y="1275019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58.7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411EBB-32A4-47A2-A33B-1F3F89DB529A}"/>
              </a:ext>
            </a:extLst>
          </p:cNvPr>
          <p:cNvSpPr txBox="1"/>
          <p:nvPr/>
        </p:nvSpPr>
        <p:spPr>
          <a:xfrm>
            <a:off x="10204173" y="1231232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baseline="-25000" dirty="0">
                <a:solidFill>
                  <a:srgbClr val="C00000"/>
                </a:solidFill>
              </a:rPr>
              <a:t>1/2</a:t>
            </a:r>
            <a:r>
              <a:rPr lang="en-US" sz="1600" b="1" dirty="0">
                <a:solidFill>
                  <a:srgbClr val="C00000"/>
                </a:solidFill>
              </a:rPr>
              <a:t> = 2.86 s</a:t>
            </a:r>
          </a:p>
        </p:txBody>
      </p:sp>
    </p:spTree>
    <p:extLst>
      <p:ext uri="{BB962C8B-B14F-4D97-AF65-F5344CB8AC3E}">
        <p14:creationId xmlns:p14="http://schemas.microsoft.com/office/powerpoint/2010/main" val="263437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FDCC7-E734-D088-2430-D37D91AB4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87896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Conclusions &amp; Future Perspectives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D913A1-77F8-B92C-1C87-8976718D0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E86768-D2F7-D195-0817-F38FF79CE26A}"/>
              </a:ext>
            </a:extLst>
          </p:cNvPr>
          <p:cNvSpPr txBox="1"/>
          <p:nvPr/>
        </p:nvSpPr>
        <p:spPr>
          <a:xfrm>
            <a:off x="342900" y="741460"/>
            <a:ext cx="1150620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Cross-section measurements of the short-lived reaction products for isotopes of Mo, Ge and Au.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A </a:t>
            </a: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minimum measurable half-life threshold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has been successfully established for this specific setup.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reaction 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98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Mo(</a:t>
            </a:r>
            <a:r>
              <a:rPr lang="en-US" sz="2300" b="1" dirty="0" err="1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n,p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98g+m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Nb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and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197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Au(n,3n)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195m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Au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has been measured for the first time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Data analysis for additional energies measured during this experimental campaign is currently ongoing, alongside MCNP simulations for TCS corrections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Measure 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additional neutron energies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 across the 16–20 MeV range, with a specific focus on 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98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Investigate the 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remaining highly enriched Mo isotopes (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92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Mo, </a:t>
            </a:r>
            <a:r>
              <a:rPr lang="en-US" sz="23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100</a:t>
            </a:r>
            <a:r>
              <a:rPr lang="en-US" sz="23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Mo)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and other materials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2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FC9AF-C13B-1B2E-0096-B9C04B66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1562272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D48A1-804E-EA0D-919E-DEC1A8C3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721" y="2002631"/>
            <a:ext cx="7964557" cy="285273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Thank you for your attention!!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D0EC6-D3ED-0653-C8FF-58EDA492A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99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58E7D-B49E-C95B-B8B3-92ACA430C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817" y="0"/>
            <a:ext cx="10515600" cy="82163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DAQ System &amp; Configuration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60CCCF-E577-E4A0-180A-D61AAE5F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 descr="EUFRAT ShortEn DAQ scheme">
            <a:extLst>
              <a:ext uri="{FF2B5EF4-FFF2-40B4-BE49-F238E27FC236}">
                <a16:creationId xmlns:a16="http://schemas.microsoft.com/office/drawing/2014/main" id="{ED234E0A-7EEC-575F-8C74-C39B201D4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76" y="850769"/>
            <a:ext cx="5592107" cy="31895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749F57-1679-C5D0-511C-92374135B4C0}"/>
              </a:ext>
            </a:extLst>
          </p:cNvPr>
          <p:cNvSpPr txBox="1"/>
          <p:nvPr/>
        </p:nvSpPr>
        <p:spPr>
          <a:xfrm>
            <a:off x="-274981" y="385560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6070" marR="0" algn="just">
              <a:spcAft>
                <a:spcPts val="1200"/>
              </a:spcAft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Source: JRC own elaboration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BB38FD-2610-849E-A2DB-3FC5F8BDB7EF}"/>
              </a:ext>
            </a:extLst>
          </p:cNvPr>
          <p:cNvSpPr txBox="1"/>
          <p:nvPr/>
        </p:nvSpPr>
        <p:spPr>
          <a:xfrm>
            <a:off x="5963478" y="1168248"/>
            <a:ext cx="6460435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300" b="1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Hardware &amp; Software Setup:</a:t>
            </a:r>
            <a:endParaRPr lang="en-US" sz="230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300" b="1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DAQ Software:</a:t>
            </a:r>
            <a:r>
              <a:rPr lang="en-US" sz="230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300">
                <a:latin typeface="Sanskrit Text" panose="02020503050405020304" pitchFamily="18" charset="0"/>
                <a:cs typeface="Sanskrit Text" panose="02020503050405020304" pitchFamily="18" charset="0"/>
              </a:rPr>
              <a:t>ABCD</a:t>
            </a:r>
            <a:r>
              <a:rPr lang="en-US" sz="2300" baseline="30000">
                <a:latin typeface="Sanskrit Text" panose="02020503050405020304" pitchFamily="18" charset="0"/>
                <a:cs typeface="Sanskrit Text" panose="02020503050405020304" pitchFamily="18" charset="0"/>
              </a:rPr>
              <a:t>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b="1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Signal Digitizers</a:t>
            </a:r>
            <a:r>
              <a:rPr lang="en-US" sz="2300" b="1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300">
                <a:latin typeface="Sanskrit Text" panose="02020503050405020304" pitchFamily="18" charset="0"/>
                <a:cs typeface="Sanskrit Text" panose="02020503050405020304" pitchFamily="18" charset="0"/>
              </a:rPr>
              <a:t> Two SP Devices ADQ214 (50 MHz sampling rate)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300" b="1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Timing &amp; Synchronization</a:t>
            </a:r>
            <a:r>
              <a:rPr lang="en-US" sz="2300" b="1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300">
                <a:latin typeface="Sanskrit Text" panose="02020503050405020304" pitchFamily="18" charset="0"/>
                <a:cs typeface="Sanskrit Text" panose="02020503050405020304" pitchFamily="18" charset="0"/>
              </a:rPr>
              <a:t> External 10 MHz reference clock with synchronized timestamps across both digitizers</a:t>
            </a:r>
            <a:endParaRPr lang="en-US" sz="23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D17851-3DA5-736E-6F21-399159778A60}"/>
              </a:ext>
            </a:extLst>
          </p:cNvPr>
          <p:cNvSpPr txBox="1"/>
          <p:nvPr/>
        </p:nvSpPr>
        <p:spPr>
          <a:xfrm>
            <a:off x="170771" y="4207523"/>
            <a:ext cx="12253142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Acquisition Channels:</a:t>
            </a:r>
            <a:endParaRPr lang="en-US" sz="2300" dirty="0">
              <a:solidFill>
                <a:schemeClr val="tx2">
                  <a:lumMod val="90000"/>
                  <a:lumOff val="10000"/>
                </a:schemeClr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Ch0: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HPGe detector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Ch1</a:t>
            </a:r>
            <a:r>
              <a:rPr lang="en-US" sz="23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 Rabbit optical sensor (detects sample arrival at the detector)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Ch2 (Flux &amp; Dead-Time)</a:t>
            </a:r>
            <a:r>
              <a:rPr lang="en-US" sz="23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 De </a:t>
            </a:r>
            <a:r>
              <a:rPr lang="en-US" sz="2300" dirty="0" err="1">
                <a:latin typeface="Sanskrit Text" panose="02020503050405020304" pitchFamily="18" charset="0"/>
                <a:cs typeface="Sanskrit Text" panose="02020503050405020304" pitchFamily="18" charset="0"/>
              </a:rPr>
              <a:t>Pangher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 PLC neutron flux monitor coupled with a 10 Hz pulser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3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Ch3 (Irradiation):</a:t>
            </a:r>
            <a:r>
              <a:rPr lang="en-US" sz="23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300" dirty="0">
                <a:latin typeface="Sanskrit Text" panose="02020503050405020304" pitchFamily="18" charset="0"/>
                <a:cs typeface="Sanskrit Text" panose="02020503050405020304" pitchFamily="18" charset="0"/>
              </a:rPr>
              <a:t>NEPTUNE pulse (drives/monitors the accelerator irradiation)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AC6EC2-99B4-B7B9-B7CD-102FEC6EF1A0}"/>
              </a:ext>
            </a:extLst>
          </p:cNvPr>
          <p:cNvSpPr txBox="1"/>
          <p:nvPr/>
        </p:nvSpPr>
        <p:spPr>
          <a:xfrm>
            <a:off x="170771" y="6488668"/>
            <a:ext cx="3137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latin typeface="Sanskrit Text" panose="02020503050405020304" pitchFamily="18" charset="0"/>
                <a:cs typeface="Sanskrit Text" panose="02020503050405020304" pitchFamily="18" charset="0"/>
              </a:rPr>
              <a:t>1</a:t>
            </a:r>
            <a:r>
              <a:rPr lang="en-US" sz="1600" dirty="0">
                <a:latin typeface="Sanskrit Text" panose="02020503050405020304" pitchFamily="18" charset="0"/>
                <a:cs typeface="Sanskrit Text" panose="02020503050405020304" pitchFamily="18" charset="0"/>
              </a:rPr>
              <a:t>https://github.com/ec-jrc/abcd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BCE2F-026D-0AFC-1391-55848C677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191347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B423A-9E49-4F0B-7FEF-2A7C06321199}"/>
              </a:ext>
            </a:extLst>
          </p:cNvPr>
          <p:cNvSpPr txBox="1">
            <a:spLocks/>
          </p:cNvSpPr>
          <p:nvPr/>
        </p:nvSpPr>
        <p:spPr>
          <a:xfrm>
            <a:off x="636105" y="72888"/>
            <a:ext cx="10515600" cy="1006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FD3AD9-C2FE-FB93-692B-0F5145F96AD1}"/>
              </a:ext>
            </a:extLst>
          </p:cNvPr>
          <p:cNvSpPr txBox="1"/>
          <p:nvPr/>
        </p:nvSpPr>
        <p:spPr>
          <a:xfrm>
            <a:off x="337930" y="786704"/>
            <a:ext cx="1172154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Accurate cross-section measurements for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short-lived reaction products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are vital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Nuclear Astrophysics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: understanding of processes such as slow and rapid neutron capture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Fundamental Physics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: constrains statistical models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Applications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: Critical for nuclear waste management, innovative fuel cycles, </a:t>
            </a:r>
            <a:r>
              <a:rPr lang="en-US" sz="2000" dirty="0" err="1">
                <a:latin typeface="Sanskrit Text" panose="02020503050405020304" pitchFamily="18" charset="0"/>
                <a:cs typeface="Sanskrit Text" panose="02020503050405020304" pitchFamily="18" charset="0"/>
              </a:rPr>
              <a:t>etc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09F8D2-46EB-A9F1-8153-3C2F79B5A86B}"/>
              </a:ext>
            </a:extLst>
          </p:cNvPr>
          <p:cNvSpPr txBox="1"/>
          <p:nvPr/>
        </p:nvSpPr>
        <p:spPr>
          <a:xfrm>
            <a:off x="304797" y="2934560"/>
            <a:ext cx="1143000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The Experimental Challenge </a:t>
            </a:r>
            <a:r>
              <a:rPr lang="en-US" sz="20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rapid decay of the reaction products and interference from neighboring isotopes</a:t>
            </a:r>
          </a:p>
          <a:p>
            <a:endParaRPr lang="en-US" sz="20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The Solution </a:t>
            </a:r>
            <a:r>
              <a:rPr lang="en-US" sz="20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  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1.</a:t>
            </a:r>
            <a:r>
              <a:rPr lang="en-US" sz="20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Fast Pneumatic "Rabbit" System</a:t>
            </a:r>
          </a:p>
          <a:p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                        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2.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Highly Enriched Targets (of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Mo, Ge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and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Au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769BCA-7DCC-BD89-FB24-4F2D17BE4871}"/>
              </a:ext>
            </a:extLst>
          </p:cNvPr>
          <p:cNvSpPr txBox="1"/>
          <p:nvPr/>
        </p:nvSpPr>
        <p:spPr>
          <a:xfrm>
            <a:off x="337930" y="4609778"/>
            <a:ext cx="1172154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But why are these materials important?</a:t>
            </a:r>
          </a:p>
          <a:p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Mo: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Important for producing the most widely known medical isotopes, </a:t>
            </a:r>
            <a:r>
              <a:rPr lang="en-US" sz="20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99m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Tc,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and as structural material for advanced nuclear reactors </a:t>
            </a:r>
          </a:p>
          <a:p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Ge: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Many applications in high-frequency electronics, fiber-optic communication and space-grade solar panels.</a:t>
            </a:r>
          </a:p>
          <a:p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Au: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Global dosimetry standards – reference reaction</a:t>
            </a:r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EB01D-4A80-F473-7CA7-9014FD2DD1A1}"/>
              </a:ext>
            </a:extLst>
          </p:cNvPr>
          <p:cNvSpPr txBox="1"/>
          <p:nvPr/>
        </p:nvSpPr>
        <p:spPr>
          <a:xfrm>
            <a:off x="304797" y="2182672"/>
            <a:ext cx="115492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investigation of neutron-induced reaction cross sections on short-lived nuclei suffers from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severe experimental limitations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19B3B9-7946-9E3B-4C09-A90703E33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000C6-1397-8CF2-AF89-307E274C7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3613398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92A80-C2EA-D3FF-7A33-3DEDD78F9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FB8F01-5660-0123-17ED-2761253F3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1" y="404409"/>
            <a:ext cx="4333003" cy="31894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C24CD9-4D29-A075-9A87-9F2DB8BB8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51" y="3538330"/>
            <a:ext cx="4137980" cy="3319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15DE1F-B497-E8D8-A0BC-1AAA23AD7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291" y="250530"/>
            <a:ext cx="4661105" cy="34972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2C6E41-9694-8E8F-F6B6-6140BF6559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1"/>
          <a:stretch>
            <a:fillRect/>
          </a:stretch>
        </p:blipFill>
        <p:spPr>
          <a:xfrm>
            <a:off x="4135981" y="3655599"/>
            <a:ext cx="4746415" cy="32945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6EC4F8-11F2-259D-21D4-0643FCC46B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6617" y="1895736"/>
            <a:ext cx="4068932" cy="318946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3881A85-5618-5D2A-33DA-033CEDB8FE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1208" y="-79512"/>
            <a:ext cx="10515600" cy="9276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Existing experimental data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D48D7A-2E95-A601-FB16-5C0488F8B5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9226" y="1712146"/>
            <a:ext cx="539557" cy="3333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6017D8-4FCF-FD46-152D-DF108EA6BF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3178" y="1623306"/>
            <a:ext cx="228602" cy="18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2AEC9-2A54-ED8C-2AAE-FC07756E4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89" y="0"/>
            <a:ext cx="4601941" cy="127127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The MONNET Facility at JRC-Geel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8ACF44-4F46-574F-844B-9308600B3E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997" r="15064" b="24674"/>
          <a:stretch>
            <a:fillRect/>
          </a:stretch>
        </p:blipFill>
        <p:spPr>
          <a:xfrm>
            <a:off x="8886946" y="1118238"/>
            <a:ext cx="3138724" cy="45073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F1B57F-3829-B0D4-D6E1-7BD06F70D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138" y="535600"/>
            <a:ext cx="3708877" cy="2642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53CB20-08D5-3C00-8F17-C0EA78584E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239" b="11826"/>
          <a:stretch>
            <a:fillRect/>
          </a:stretch>
        </p:blipFill>
        <p:spPr>
          <a:xfrm>
            <a:off x="5102431" y="3418943"/>
            <a:ext cx="3681584" cy="269663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9616576-65FD-0F28-5020-DC7971A7190F}"/>
              </a:ext>
            </a:extLst>
          </p:cNvPr>
          <p:cNvSpPr/>
          <p:nvPr/>
        </p:nvSpPr>
        <p:spPr>
          <a:xfrm>
            <a:off x="543339" y="2458278"/>
            <a:ext cx="3843131" cy="5102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5F2484-9952-0FA6-1444-305BD1B9A12C}"/>
              </a:ext>
            </a:extLst>
          </p:cNvPr>
          <p:cNvSpPr txBox="1"/>
          <p:nvPr/>
        </p:nvSpPr>
        <p:spPr>
          <a:xfrm>
            <a:off x="-1" y="1193897"/>
            <a:ext cx="4962939" cy="49317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facility operates under </a:t>
            </a:r>
            <a:r>
              <a:rPr lang="en-US" sz="2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the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Joint Research Centre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's nuclear research center in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Geel, Belgium</a:t>
            </a:r>
            <a:endParaRPr lang="en-US" sz="2200" b="1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Neutron Source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A high-intensity, quasi-monoenergetic fast neutron facility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(up to 24 MeV)</a:t>
            </a:r>
            <a:endParaRPr lang="en-US" sz="2200" dirty="0"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Accelerator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 Van De Graff 3.5 MV accelerator</a:t>
            </a:r>
          </a:p>
          <a:p>
            <a:pPr marL="34290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Beam Flexibility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Continuous and pulsed proton, deuteron, and helium ion beams</a:t>
            </a:r>
          </a:p>
          <a:p>
            <a:pPr marL="34290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Applications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: Nuclear data research for activation, fission and scattering experiments, complementing the GELINA time-of-flight facility</a:t>
            </a:r>
            <a:endParaRPr lang="en-US" sz="2200" dirty="0"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dirty="0"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9E23AC-7370-F935-186C-C22FC4142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8CCA-5A68-425B-86C7-52D1451C5A95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6D03C-E24D-319A-03F7-A0883BAD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876940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75403-EB61-2636-9C03-092FE3A3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1967"/>
            <a:ext cx="10515600" cy="79016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Experimental Set-up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533826-2D6E-9385-370C-C40BBBB2D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327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6823341-7492-3B13-1CFA-F997F4CF0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975" y="3388596"/>
            <a:ext cx="4429076" cy="33328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EB1047-7779-A55F-8B69-E47350D428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" t="10496" r="-477" b="12647"/>
          <a:stretch>
            <a:fillRect/>
          </a:stretch>
        </p:blipFill>
        <p:spPr>
          <a:xfrm>
            <a:off x="477076" y="3382288"/>
            <a:ext cx="3201875" cy="33316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C9B688-BF1A-292F-6E4A-86FB48160A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024" b="4943"/>
          <a:stretch>
            <a:fillRect/>
          </a:stretch>
        </p:blipFill>
        <p:spPr>
          <a:xfrm>
            <a:off x="8922028" y="3382288"/>
            <a:ext cx="2792896" cy="33574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DE1796-2786-0E94-3AAF-A2EE135A17A9}"/>
              </a:ext>
            </a:extLst>
          </p:cNvPr>
          <p:cNvSpPr txBox="1"/>
          <p:nvPr/>
        </p:nvSpPr>
        <p:spPr>
          <a:xfrm>
            <a:off x="341132" y="748201"/>
            <a:ext cx="11060061" cy="2589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 indent="-9144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The Pneumatic “Rabbit” System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High-speed transport system (FESTO)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  <a:p>
            <a:pPr marL="91440" indent="-9144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Flux Monitor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A De </a:t>
            </a:r>
            <a:r>
              <a:rPr lang="en-US" sz="2200" dirty="0" err="1">
                <a:latin typeface="Sanskrit Text" panose="02020503050405020304" pitchFamily="18" charset="0"/>
                <a:cs typeface="Sanskrit Text" panose="02020503050405020304" pitchFamily="18" charset="0"/>
              </a:rPr>
              <a:t>Pangher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Proportional Long Counter (PLC) equipped with a 10  Hz pulser to continuously monitor neutron flux and system dead-time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HPGe Detector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HPGe detector of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48.2% relative efficiency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Shielding</a:t>
            </a:r>
            <a:r>
              <a:rPr lang="en-US" sz="2200" b="1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 consisting of Pb, Cu and a custom-made wall of Pb and concrete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AF1E6-E0F8-C508-2DD8-C44018C8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2514357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852B6-637E-2455-552E-5C6723868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C269-4ED3-6B6E-442D-4FDE972A0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7529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High-Precision transfer time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EC48AA-7464-61AF-B329-1269D02E2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5769" y="537217"/>
            <a:ext cx="1356061" cy="3186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175869-B180-CA1D-0E4B-C9899FA58DCC}"/>
              </a:ext>
            </a:extLst>
          </p:cNvPr>
          <p:cNvSpPr txBox="1"/>
          <p:nvPr/>
        </p:nvSpPr>
        <p:spPr>
          <a:xfrm>
            <a:off x="351182" y="676610"/>
            <a:ext cx="1003966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Timing Calculation Signals:</a:t>
            </a:r>
            <a:endParaRPr lang="en-US" sz="2200" dirty="0">
              <a:solidFill>
                <a:srgbClr val="00206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Signal 1 (Start):</a:t>
            </a:r>
            <a:r>
              <a:rPr lang="en-US" sz="2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accelerator pulse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(DAQ Ch3)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marking the end of the irradiation (NEPTUNE).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Signal 2 (Stop):</a:t>
            </a:r>
            <a:r>
              <a:rPr lang="en-US" sz="2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The Rabbit optical sensor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(DAQ Ch1)</a:t>
            </a:r>
            <a:r>
              <a:rPr lang="en-US" sz="2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detecting the sample's arrival inside the lead castle.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2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2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C84D0D-396B-2C34-4F69-9215CB77B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0848" y="262054"/>
            <a:ext cx="1800238" cy="37135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E153CE-F3AE-623E-366F-E5225D0B0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181202-08A6-05CD-81B6-0192DB8A2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324" y="4347748"/>
            <a:ext cx="314327" cy="123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4D5018-78D1-FDB7-E0D6-DF1296C87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037" y="3179342"/>
            <a:ext cx="314327" cy="1238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72359DF-B9B7-E36A-8FDF-2E7C95FA0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5395" y="2545551"/>
            <a:ext cx="8115549" cy="38582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607811-778C-B638-8174-3F486FEC5FC7}"/>
              </a:ext>
            </a:extLst>
          </p:cNvPr>
          <p:cNvCxnSpPr/>
          <p:nvPr/>
        </p:nvCxnSpPr>
        <p:spPr>
          <a:xfrm>
            <a:off x="3918065" y="5032903"/>
            <a:ext cx="20398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A30A0A-799B-816B-B3CF-6018A3AE2DA2}"/>
              </a:ext>
            </a:extLst>
          </p:cNvPr>
          <p:cNvSpPr txBox="1"/>
          <p:nvPr/>
        </p:nvSpPr>
        <p:spPr>
          <a:xfrm>
            <a:off x="4464391" y="4509683"/>
            <a:ext cx="1126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</a:rPr>
              <a:t>tranfer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FDAADD3-A0E8-CCC3-BC66-B45C9AA2E5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7445"/>
          <a:stretch>
            <a:fillRect/>
          </a:stretch>
        </p:blipFill>
        <p:spPr>
          <a:xfrm>
            <a:off x="447348" y="2454986"/>
            <a:ext cx="9162549" cy="4266489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AC05A7C3-FEE7-B6A0-8EE7-33F71D960366}"/>
              </a:ext>
            </a:extLst>
          </p:cNvPr>
          <p:cNvSpPr/>
          <p:nvPr/>
        </p:nvSpPr>
        <p:spPr>
          <a:xfrm>
            <a:off x="3730324" y="2650436"/>
            <a:ext cx="1126553" cy="10497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D86297-24B3-3B46-7117-674180286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925" y="2135238"/>
            <a:ext cx="3355779" cy="42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94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5E463E-7659-6F06-21BF-8D34CCF9B9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609"/>
          <a:stretch>
            <a:fillRect/>
          </a:stretch>
        </p:blipFill>
        <p:spPr>
          <a:xfrm>
            <a:off x="9338331" y="735759"/>
            <a:ext cx="2767655" cy="2818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3836B8-E0E0-3B9A-14E3-08C4F54AF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1"/>
            <a:ext cx="11297478" cy="89452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Methodology: Neutron Activation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4DE80-378D-7FA8-6CA8-B51DF2D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544" y="6346038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1E0F2D-E709-1DE0-81A3-7B4EA6765E15}"/>
              </a:ext>
            </a:extLst>
          </p:cNvPr>
          <p:cNvSpPr txBox="1"/>
          <p:nvPr/>
        </p:nvSpPr>
        <p:spPr>
          <a:xfrm>
            <a:off x="1515396" y="1457812"/>
            <a:ext cx="120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Irradiation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4161CB-BCF8-5EA6-8464-4459C6E5B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732989"/>
              </p:ext>
            </p:extLst>
          </p:nvPr>
        </p:nvGraphicFramePr>
        <p:xfrm>
          <a:off x="1936410" y="3705074"/>
          <a:ext cx="7118878" cy="282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0370">
                  <a:extLst>
                    <a:ext uri="{9D8B030D-6E8A-4147-A177-3AD203B41FA5}">
                      <a16:colId xmlns:a16="http://schemas.microsoft.com/office/drawing/2014/main" val="295793640"/>
                    </a:ext>
                  </a:extLst>
                </a:gridCol>
                <a:gridCol w="1377094">
                  <a:extLst>
                    <a:ext uri="{9D8B030D-6E8A-4147-A177-3AD203B41FA5}">
                      <a16:colId xmlns:a16="http://schemas.microsoft.com/office/drawing/2014/main" val="3937362405"/>
                    </a:ext>
                  </a:extLst>
                </a:gridCol>
                <a:gridCol w="2170674">
                  <a:extLst>
                    <a:ext uri="{9D8B030D-6E8A-4147-A177-3AD203B41FA5}">
                      <a16:colId xmlns:a16="http://schemas.microsoft.com/office/drawing/2014/main" val="2611688505"/>
                    </a:ext>
                  </a:extLst>
                </a:gridCol>
                <a:gridCol w="1190370">
                  <a:extLst>
                    <a:ext uri="{9D8B030D-6E8A-4147-A177-3AD203B41FA5}">
                      <a16:colId xmlns:a16="http://schemas.microsoft.com/office/drawing/2014/main" val="911458644"/>
                    </a:ext>
                  </a:extLst>
                </a:gridCol>
                <a:gridCol w="1190370">
                  <a:extLst>
                    <a:ext uri="{9D8B030D-6E8A-4147-A177-3AD203B41FA5}">
                      <a16:colId xmlns:a16="http://schemas.microsoft.com/office/drawing/2014/main" val="668514464"/>
                    </a:ext>
                  </a:extLst>
                </a:gridCol>
              </a:tblGrid>
              <a:tr h="57193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Target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Enrichment (%)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Reaction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Half-life 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Number of cycles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721566"/>
                  </a:ext>
                </a:extLst>
              </a:tr>
              <a:tr h="31607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97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Mo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*</a:t>
                      </a:r>
                      <a:endParaRPr lang="en-U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98.2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97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Mo(n,p)</a:t>
                      </a: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97m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Nb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58.7 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2-12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924234320"/>
                  </a:ext>
                </a:extLst>
              </a:tr>
              <a:tr h="31607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98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Mo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98.67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98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Mo(n,p)</a:t>
                      </a: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98g+m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Nb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2.86 s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889452875"/>
                  </a:ext>
                </a:extLst>
              </a:tr>
              <a:tr h="31607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74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Ge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95.51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74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Ge(n,p)</a:t>
                      </a: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74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8.12 min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1-2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978005093"/>
                  </a:ext>
                </a:extLst>
              </a:tr>
              <a:tr h="31607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76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Ge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88.46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76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Ge(n,2n)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75m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47.7 s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2-12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11362521"/>
                  </a:ext>
                </a:extLst>
              </a:tr>
              <a:tr h="316071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197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197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Au(n,3n)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195m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Au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30.5 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2-12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52839338"/>
                  </a:ext>
                </a:extLst>
              </a:tr>
              <a:tr h="3160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197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Au(</a:t>
                      </a:r>
                      <a:r>
                        <a:rPr lang="en-US" sz="2000" b="0" u="none" strike="noStrike" dirty="0" err="1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n,n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')</a:t>
                      </a: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197m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Au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7.86 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2-12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28270184"/>
                  </a:ext>
                </a:extLst>
              </a:tr>
              <a:tr h="31607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27</a:t>
                      </a: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27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Al(n,p)</a:t>
                      </a:r>
                      <a:r>
                        <a:rPr lang="en-US" sz="2000" b="0" u="none" strike="noStrike" baseline="3000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27</a:t>
                      </a: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Mg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9.58 min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0" u="none" strike="noStrike" dirty="0">
                          <a:effectLst/>
                          <a:latin typeface="Sanskrit Text" panose="02020503050405020304" pitchFamily="18" charset="0"/>
                          <a:cs typeface="Sanskrit Text" panose="02020503050405020304" pitchFamily="18" charset="0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anskrit Text" panose="02020503050405020304" pitchFamily="18" charset="0"/>
                        <a:cs typeface="Sanskrit Text" panose="020205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19681250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57075A2-905B-06F0-8652-3D68F5F3A66B}"/>
              </a:ext>
            </a:extLst>
          </p:cNvPr>
          <p:cNvSpPr txBox="1"/>
          <p:nvPr/>
        </p:nvSpPr>
        <p:spPr>
          <a:xfrm>
            <a:off x="0" y="5657671"/>
            <a:ext cx="18354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>
                <a:latin typeface="Sanskrit Text" panose="02020503050405020304" pitchFamily="18" charset="0"/>
                <a:cs typeface="Sanskrit Text" panose="02020503050405020304" pitchFamily="18" charset="0"/>
              </a:rPr>
              <a:t>* 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P</a:t>
            </a:r>
            <a:r>
              <a:rPr lang="en-US" sz="1800" dirty="0">
                <a:latin typeface="Sanskrit Text" panose="02020503050405020304" pitchFamily="18" charset="0"/>
                <a:cs typeface="Sanskrit Text" panose="02020503050405020304" pitchFamily="18" charset="0"/>
              </a:rPr>
              <a:t>rovided</a:t>
            </a:r>
            <a:r>
              <a:rPr lang="en-US" sz="1800" dirty="0">
                <a:latin typeface="Sanskrit Text" panose="02020503050405020304" pitchFamily="18" charset="0"/>
                <a:ea typeface="Times New Roman" panose="02020603050405020304" pitchFamily="18" charset="0"/>
                <a:cs typeface="Sanskrit Text" panose="02020503050405020304" pitchFamily="18" charset="0"/>
              </a:rPr>
              <a:t> by the </a:t>
            </a:r>
            <a:r>
              <a:rPr lang="en-US" sz="1800" b="1" dirty="0">
                <a:solidFill>
                  <a:srgbClr val="002060"/>
                </a:solidFill>
                <a:latin typeface="Sanskrit Text" panose="02020503050405020304" pitchFamily="18" charset="0"/>
                <a:ea typeface="Times New Roman" panose="02020603050405020304" pitchFamily="18" charset="0"/>
                <a:cs typeface="Sanskrit Text" panose="02020503050405020304" pitchFamily="18" charset="0"/>
              </a:rPr>
              <a:t>CERN </a:t>
            </a:r>
            <a:r>
              <a:rPr lang="en-US" sz="1800" b="1" dirty="0" err="1">
                <a:solidFill>
                  <a:srgbClr val="002060"/>
                </a:solidFill>
                <a:latin typeface="Sanskrit Text" panose="02020503050405020304" pitchFamily="18" charset="0"/>
                <a:ea typeface="Times New Roman" panose="02020603050405020304" pitchFamily="18" charset="0"/>
                <a:cs typeface="Sanskrit Text" panose="02020503050405020304" pitchFamily="18" charset="0"/>
              </a:rPr>
              <a:t>n_TOF</a:t>
            </a:r>
            <a:r>
              <a:rPr lang="en-US" sz="1800" b="1" dirty="0">
                <a:solidFill>
                  <a:srgbClr val="002060"/>
                </a:solidFill>
                <a:latin typeface="Sanskrit Text" panose="02020503050405020304" pitchFamily="18" charset="0"/>
                <a:ea typeface="Times New Roman" panose="020206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1800" dirty="0">
                <a:latin typeface="Sanskrit Text" panose="02020503050405020304" pitchFamily="18" charset="0"/>
                <a:ea typeface="Times New Roman" panose="02020603050405020304" pitchFamily="18" charset="0"/>
                <a:cs typeface="Sanskrit Text" panose="02020503050405020304" pitchFamily="18" charset="0"/>
              </a:rPr>
              <a:t>collaboration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1B8DE2-84B9-1EAA-1036-8AB324B67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314" y="3521151"/>
            <a:ext cx="3330054" cy="33300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FFE802-7157-6C0F-47BA-AA6D31846584}"/>
              </a:ext>
            </a:extLst>
          </p:cNvPr>
          <p:cNvSpPr txBox="1"/>
          <p:nvPr/>
        </p:nvSpPr>
        <p:spPr>
          <a:xfrm rot="17508368">
            <a:off x="9200429" y="465895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Irradiation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108958-D628-5B5D-1F30-6CE9B7D8626D}"/>
              </a:ext>
            </a:extLst>
          </p:cNvPr>
          <p:cNvSpPr txBox="1"/>
          <p:nvPr/>
        </p:nvSpPr>
        <p:spPr>
          <a:xfrm rot="3586090">
            <a:off x="11019427" y="446104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Transfer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FE834E-DEA4-C880-B3A3-BB5CD1E4B3D6}"/>
              </a:ext>
            </a:extLst>
          </p:cNvPr>
          <p:cNvSpPr txBox="1"/>
          <p:nvPr/>
        </p:nvSpPr>
        <p:spPr>
          <a:xfrm rot="21237021">
            <a:off x="10033542" y="5900130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Measurement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CDA147-6CAA-95B6-BBD8-DB5EC50C7809}"/>
              </a:ext>
            </a:extLst>
          </p:cNvPr>
          <p:cNvSpPr txBox="1"/>
          <p:nvPr/>
        </p:nvSpPr>
        <p:spPr>
          <a:xfrm>
            <a:off x="194620" y="695968"/>
            <a:ext cx="9087923" cy="194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Neutron Production</a:t>
            </a:r>
            <a:r>
              <a:rPr lang="en-US" sz="20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Quasi-monoenergetic fast neutrons produced via the </a:t>
            </a:r>
            <a:r>
              <a:rPr lang="en-US" sz="20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3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H(</a:t>
            </a:r>
            <a:r>
              <a:rPr lang="en-US" sz="20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d,n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  <a:r>
              <a:rPr lang="en-US" sz="20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4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He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reaction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(E</a:t>
            </a:r>
            <a:r>
              <a:rPr lang="en-US" sz="2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= 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16 to 20 MeV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)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1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Configuration:</a:t>
            </a:r>
            <a:r>
              <a:rPr lang="en-US" sz="2100" dirty="0">
                <a:latin typeface="Sanskrit Text" panose="02020503050405020304" pitchFamily="18" charset="0"/>
                <a:cs typeface="Sanskrit Text" panose="02020503050405020304" pitchFamily="18" charset="0"/>
              </a:rPr>
              <a:t> Sequential irradiation (Al foil &amp; targets) at the exact same position (~9 cm away from T target)</a:t>
            </a:r>
          </a:p>
        </p:txBody>
      </p:sp>
      <p:sp>
        <p:nvSpPr>
          <p:cNvPr id="36" name="Slide Number Placeholder 2">
            <a:extLst>
              <a:ext uri="{FF2B5EF4-FFF2-40B4-BE49-F238E27FC236}">
                <a16:creationId xmlns:a16="http://schemas.microsoft.com/office/drawing/2014/main" id="{1138285B-9CD1-F86E-A69C-F71341610EE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3F8CCA-5A68-425B-86C7-52D1451C5A9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0D0EA2-10EC-04B4-30CA-E6DC21C34313}"/>
              </a:ext>
            </a:extLst>
          </p:cNvPr>
          <p:cNvSpPr txBox="1"/>
          <p:nvPr/>
        </p:nvSpPr>
        <p:spPr>
          <a:xfrm>
            <a:off x="241852" y="2622134"/>
            <a:ext cx="9040691" cy="1506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1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Cyclic Activation:</a:t>
            </a:r>
            <a:r>
              <a:rPr lang="en-US" sz="2100" dirty="0">
                <a:latin typeface="Sanskrit Text" panose="02020503050405020304" pitchFamily="18" charset="0"/>
                <a:cs typeface="Sanskrit Text" panose="02020503050405020304" pitchFamily="18" charset="0"/>
              </a:rPr>
              <a:t> Multiple irradiation-measurement cycles applied to the targets to build sufficient counting statistics for short-lived products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279BE2-1741-8234-DB1D-469400E76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5287" y="6538912"/>
            <a:ext cx="4114800" cy="365125"/>
          </a:xfrm>
        </p:spPr>
        <p:txBody>
          <a:bodyPr/>
          <a:lstStyle/>
          <a:p>
            <a:r>
              <a:rPr lang="en-US" dirty="0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210046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9FD456B-8473-5A51-91B0-CE5629E33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026" y="3985069"/>
            <a:ext cx="3756991" cy="2851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FCCB76-695A-023A-5557-0B79FDC8B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8789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Cross Section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CBEF50-4765-AE53-85C5-482F76F6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3F38E9-C506-B940-4076-1AA83C2A4386}"/>
                  </a:ext>
                </a:extLst>
              </p:cNvPr>
              <p:cNvSpPr txBox="1"/>
              <p:nvPr/>
            </p:nvSpPr>
            <p:spPr>
              <a:xfrm>
                <a:off x="3485321" y="784285"/>
                <a:ext cx="5015948" cy="9400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l-G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l-GR" sz="28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l-GR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sSub>
                            <m:sSubPr>
                              <m:ctrl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l-GR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Ι</m:t>
                              </m:r>
                            </m:e>
                            <m:sub>
                              <m: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3F38E9-C506-B940-4076-1AA83C2A4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321" y="784285"/>
                <a:ext cx="5015948" cy="9400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7504765-D2AD-DEE1-FE55-09ED946D5AF3}"/>
              </a:ext>
            </a:extLst>
          </p:cNvPr>
          <p:cNvSpPr txBox="1"/>
          <p:nvPr/>
        </p:nvSpPr>
        <p:spPr>
          <a:xfrm>
            <a:off x="344557" y="1054263"/>
            <a:ext cx="2909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Cross Section formula: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464FAB-2828-5B18-E2F4-69738CD36723}"/>
              </a:ext>
            </a:extLst>
          </p:cNvPr>
          <p:cNvSpPr txBox="1"/>
          <p:nvPr/>
        </p:nvSpPr>
        <p:spPr>
          <a:xfrm>
            <a:off x="185533" y="1859839"/>
            <a:ext cx="5320747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l-GR" sz="2000" b="1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Ν</a:t>
            </a:r>
            <a:r>
              <a:rPr lang="en-US" sz="2000" b="1" baseline="-25000" dirty="0">
                <a:solidFill>
                  <a:srgbClr val="002060"/>
                </a:solidFill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T</a:t>
            </a:r>
            <a:r>
              <a:rPr lang="en-US" sz="20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 Total number of target nucle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i</a:t>
            </a:r>
          </a:p>
          <a:p>
            <a:pPr>
              <a:lnSpc>
                <a:spcPct val="150000"/>
              </a:lnSpc>
              <a:buNone/>
            </a:pPr>
            <a:r>
              <a:rPr lang="el-GR" sz="2000" b="1" dirty="0" err="1">
                <a:solidFill>
                  <a:srgbClr val="002060"/>
                </a:solidFill>
                <a:cs typeface="Sanskrit Text" panose="02020503050405020304" pitchFamily="18" charset="0"/>
              </a:rPr>
              <a:t>Ν</a:t>
            </a:r>
            <a:r>
              <a:rPr lang="el-GR" sz="2000" b="1" baseline="-25000" dirty="0" err="1">
                <a:solidFill>
                  <a:srgbClr val="002060"/>
                </a:solidFill>
                <a:cs typeface="Sanskrit Text" panose="02020503050405020304" pitchFamily="18" charset="0"/>
              </a:rPr>
              <a:t>γ</a:t>
            </a:r>
            <a:r>
              <a:rPr lang="el-GR" sz="2000" dirty="0">
                <a:cs typeface="Sanskrit Text" panose="02020503050405020304" pitchFamily="18" charset="0"/>
              </a:rPr>
              <a:t>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Integral of the </a:t>
            </a:r>
            <a:r>
              <a:rPr lang="el-GR" sz="2000" dirty="0">
                <a:cs typeface="Sanskrit Text" panose="02020503050405020304" pitchFamily="18" charset="0"/>
              </a:rPr>
              <a:t>γ-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ray peak of interest</a:t>
            </a:r>
            <a:endParaRPr lang="el-GR" sz="2000" dirty="0">
              <a:cs typeface="Sanskrit Text" panose="020205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000" b="1" dirty="0" err="1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Ι</a:t>
            </a:r>
            <a:r>
              <a:rPr lang="el-GR" sz="2000" b="1" baseline="-25000" dirty="0" err="1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γ</a:t>
            </a:r>
            <a:r>
              <a:rPr lang="el-GR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Characteristic </a:t>
            </a:r>
            <a:r>
              <a:rPr lang="el-GR" sz="2000" dirty="0">
                <a:cs typeface="Sanskrit Text" panose="02020503050405020304" pitchFamily="18" charset="0"/>
              </a:rPr>
              <a:t>γ-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ray intensity</a:t>
            </a:r>
            <a:endParaRPr lang="el-GR" sz="20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ε</a:t>
            </a:r>
            <a:r>
              <a:rPr lang="el-GR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Absolute efficiency of the HPGe detector</a:t>
            </a:r>
            <a:endParaRPr lang="el-GR" sz="20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000" b="1" dirty="0">
                <a:solidFill>
                  <a:srgbClr val="002060"/>
                </a:solidFill>
                <a:latin typeface="Google Sans Text"/>
                <a:cs typeface="Sanskrit Text" panose="02020503050405020304" pitchFamily="18" charset="0"/>
              </a:rPr>
              <a:t>Φ</a:t>
            </a:r>
            <a:r>
              <a:rPr lang="en-US" sz="2000" dirty="0">
                <a:effectLst/>
                <a:latin typeface="Sanskrit Text" panose="02020503050405020304" pitchFamily="18" charset="0"/>
                <a:cs typeface="Sanskrit Text" panose="02020503050405020304" pitchFamily="18" charset="0"/>
              </a:rPr>
              <a:t>: Neutron flux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is derived from the reference reaction </a:t>
            </a:r>
            <a:r>
              <a:rPr lang="en-US" sz="20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27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Al(</a:t>
            </a:r>
            <a:r>
              <a:rPr lang="en-US" sz="2000" b="1" dirty="0" err="1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n,p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  <a:r>
              <a:rPr lang="en-US" sz="2000" b="1" baseline="300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27</a:t>
            </a:r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Mg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.</a:t>
            </a:r>
          </a:p>
          <a:p>
            <a:endParaRPr lang="en-US" sz="2000" b="1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Normalization</a:t>
            </a:r>
            <a:r>
              <a:rPr lang="en-US" sz="20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The integrated flux is normalized to the target’s beam current and specific irradiation time to yield the neutron flux for the target samples.</a:t>
            </a:r>
          </a:p>
          <a:p>
            <a:pPr>
              <a:buNone/>
            </a:pPr>
            <a:endParaRPr lang="en-US" sz="2000" dirty="0">
              <a:effectLst/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910273-54A3-5128-13A3-03F7B8C0D9C3}"/>
              </a:ext>
            </a:extLst>
          </p:cNvPr>
          <p:cNvSpPr/>
          <p:nvPr/>
        </p:nvSpPr>
        <p:spPr>
          <a:xfrm>
            <a:off x="6659217" y="1254318"/>
            <a:ext cx="1470992" cy="53472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BBB936-7DF2-0398-5C22-EFE399599AD3}"/>
              </a:ext>
            </a:extLst>
          </p:cNvPr>
          <p:cNvCxnSpPr/>
          <p:nvPr/>
        </p:nvCxnSpPr>
        <p:spPr>
          <a:xfrm>
            <a:off x="8130209" y="1530626"/>
            <a:ext cx="801756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2191E8-6F92-10E0-4140-7CA83EB378C5}"/>
              </a:ext>
            </a:extLst>
          </p:cNvPr>
          <p:cNvCxnSpPr>
            <a:cxnSpLocks/>
          </p:cNvCxnSpPr>
          <p:nvPr/>
        </p:nvCxnSpPr>
        <p:spPr>
          <a:xfrm>
            <a:off x="8931965" y="1503479"/>
            <a:ext cx="0" cy="39820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62384A0-8F74-5E43-8D73-3E3F035232F3}"/>
              </a:ext>
            </a:extLst>
          </p:cNvPr>
          <p:cNvSpPr txBox="1"/>
          <p:nvPr/>
        </p:nvSpPr>
        <p:spPr>
          <a:xfrm>
            <a:off x="7731155" y="1887162"/>
            <a:ext cx="2401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Correction factors: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23D5B8-8BF0-CC7B-77F8-9DD5AB56C778}"/>
                  </a:ext>
                </a:extLst>
              </p:cNvPr>
              <p:cNvSpPr txBox="1"/>
              <p:nvPr/>
            </p:nvSpPr>
            <p:spPr>
              <a:xfrm>
                <a:off x="5907158" y="2183903"/>
                <a:ext cx="6301407" cy="1953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sz="2000" b="1" dirty="0">
                    <a:solidFill>
                      <a:srgbClr val="002060"/>
                    </a:solidFill>
                    <a:effectLst/>
                    <a:latin typeface="Google Sans Text"/>
                  </a:rPr>
                  <a:t>F</a:t>
                </a:r>
                <a:r>
                  <a:rPr lang="en-US" sz="2000" dirty="0">
                    <a:effectLst/>
                    <a:latin typeface="Google Sans Text"/>
                  </a:rPr>
                  <a:t>: </a:t>
                </a:r>
                <a:r>
                  <a:rPr lang="el-GR" sz="2000" dirty="0">
                    <a:effectLst/>
                    <a:latin typeface="Google Sans Text"/>
                    <a:cs typeface="Sanskrit Text" panose="02020503050405020304" pitchFamily="18" charset="0"/>
                  </a:rPr>
                  <a:t>γ-</a:t>
                </a:r>
                <a:r>
                  <a:rPr lang="en-US" sz="2000" dirty="0">
                    <a:effectLst/>
                    <a:latin typeface="Sanskrit Text" panose="02020503050405020304" pitchFamily="18" charset="0"/>
                    <a:cs typeface="Sanskrit Text" panose="02020503050405020304" pitchFamily="18" charset="0"/>
                  </a:rPr>
                  <a:t>ray self-absorption within the sample, calculated via MCNP6.0 simulations.</a:t>
                </a:r>
              </a:p>
              <a:p>
                <a:pPr>
                  <a:buNone/>
                </a:pPr>
                <a:r>
                  <a:rPr lang="en-US" sz="2000" b="1" dirty="0">
                    <a:solidFill>
                      <a:srgbClr val="002060"/>
                    </a:solidFill>
                    <a:effectLst/>
                    <a:latin typeface="Google Sans Text"/>
                  </a:rPr>
                  <a:t>D</a:t>
                </a:r>
                <a:r>
                  <a:rPr lang="en-US" sz="2000" dirty="0">
                    <a:effectLst/>
                    <a:latin typeface="Google Sans Text"/>
                  </a:rPr>
                  <a:t>: </a:t>
                </a:r>
                <a:r>
                  <a:rPr lang="en-US" sz="2000" dirty="0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D</a:t>
                </a:r>
                <a:r>
                  <a:rPr lang="en-US" sz="2000" dirty="0">
                    <a:effectLst/>
                    <a:latin typeface="Sanskrit Text" panose="02020503050405020304" pitchFamily="18" charset="0"/>
                    <a:cs typeface="Sanskrit Text" panose="02020503050405020304" pitchFamily="18" charset="0"/>
                  </a:rPr>
                  <a:t>ecay during the </a:t>
                </a:r>
                <a:r>
                  <a:rPr lang="en-US" sz="2000" dirty="0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transfer</a:t>
                </a:r>
                <a:r>
                  <a:rPr lang="en-US" sz="2000" dirty="0">
                    <a:effectLst/>
                    <a:latin typeface="Sanskrit Text" panose="02020503050405020304" pitchFamily="18" charset="0"/>
                    <a:cs typeface="Sanskrit Text" panose="02020503050405020304" pitchFamily="18" charset="0"/>
                  </a:rPr>
                  <a:t> and measurement intervals.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cs typeface="Sanskrit Text" panose="02020503050405020304" pitchFamily="18" charset="0"/>
                      </a:rPr>
                      <m:t>𝐷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cs typeface="Sanskrit Text" panose="020205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−</m:t>
                        </m:r>
                        <m:r>
                          <a:rPr lang="el-GR" sz="2000" b="0" i="1" smtClean="0">
                            <a:effectLst/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𝑡𝑟</m:t>
                            </m:r>
                          </m:sub>
                        </m:sSub>
                      </m:sup>
                    </m:sSup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cs typeface="Sanskrit Text" panose="02020503050405020304" pitchFamily="18" charset="0"/>
                      </a:rPr>
                      <m:t>−</m:t>
                    </m:r>
                  </m:oMath>
                </a14:m>
                <a:r>
                  <a:rPr lang="en-US" sz="2000" dirty="0">
                    <a:cs typeface="Sanskrit Text" panose="020205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−</m:t>
                        </m:r>
                        <m:r>
                          <a:rPr lang="el-GR" sz="2000" i="1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𝑡𝑟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Sanskrit Text" panose="02020503050405020304" pitchFamily="18" charset="0"/>
                              </a:rPr>
                              <m:t>𝑚𝑒𝑎𝑠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Sanskrit Text" panose="020205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sz="2000" dirty="0">
                  <a:effectLst/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  <a:p>
                <a:pPr>
                  <a:buNone/>
                </a:pPr>
                <a:r>
                  <a:rPr lang="en-US" sz="2000" b="1" dirty="0">
                    <a:solidFill>
                      <a:srgbClr val="002060"/>
                    </a:solidFill>
                    <a:effectLst/>
                    <a:latin typeface="Google Sans Text"/>
                  </a:rPr>
                  <a:t>f</a:t>
                </a:r>
                <a:r>
                  <a:rPr lang="en-US" sz="2000" b="1" baseline="-25000" dirty="0">
                    <a:solidFill>
                      <a:srgbClr val="002060"/>
                    </a:solidFill>
                    <a:effectLst/>
                    <a:latin typeface="Google Sans Text"/>
                  </a:rPr>
                  <a:t>c</a:t>
                </a:r>
                <a:r>
                  <a:rPr lang="en-US" sz="2000" dirty="0">
                    <a:effectLst/>
                    <a:latin typeface="Google Sans Text"/>
                  </a:rPr>
                  <a:t>: </a:t>
                </a:r>
                <a:r>
                  <a:rPr lang="en-US" sz="2000" dirty="0">
                    <a:effectLst/>
                    <a:latin typeface="Sanskrit Text" panose="02020503050405020304" pitchFamily="18" charset="0"/>
                    <a:cs typeface="Sanskrit Text" panose="02020503050405020304" pitchFamily="18" charset="0"/>
                  </a:rPr>
                  <a:t>Decay during irradiation and neutron beam instabilities (integrated via the </a:t>
                </a:r>
                <a:r>
                  <a:rPr lang="en-US" sz="2000" dirty="0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De </a:t>
                </a:r>
                <a:r>
                  <a:rPr lang="en-US" sz="200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Pangher</a:t>
                </a:r>
                <a:r>
                  <a:rPr lang="en-US" sz="2000" dirty="0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 </a:t>
                </a:r>
                <a:r>
                  <a:rPr lang="en-US" sz="2000" dirty="0">
                    <a:effectLst/>
                    <a:latin typeface="Sanskrit Text" panose="02020503050405020304" pitchFamily="18" charset="0"/>
                    <a:cs typeface="Sanskrit Text" panose="02020503050405020304" pitchFamily="18" charset="0"/>
                  </a:rPr>
                  <a:t>monitor).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23D5B8-8BF0-CC7B-77F8-9DD5AB56C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158" y="2183903"/>
                <a:ext cx="6301407" cy="1953483"/>
              </a:xfrm>
              <a:prstGeom prst="rect">
                <a:avLst/>
              </a:prstGeom>
              <a:blipFill>
                <a:blip r:embed="rId4"/>
                <a:stretch>
                  <a:fillRect l="-967" t="-2492" r="-677" b="-4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EECFFDA3-9D21-4964-6F64-DBD7FB881CBD}"/>
              </a:ext>
            </a:extLst>
          </p:cNvPr>
          <p:cNvSpPr txBox="1"/>
          <p:nvPr/>
        </p:nvSpPr>
        <p:spPr>
          <a:xfrm>
            <a:off x="10598426" y="5156021"/>
            <a:ext cx="1510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Al irradiation at 18.2 MeV, </a:t>
            </a:r>
          </a:p>
          <a:p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t</a:t>
            </a:r>
            <a:r>
              <a:rPr lang="en-US" baseline="-25000" dirty="0">
                <a:latin typeface="Sanskrit Text" panose="02020503050405020304" pitchFamily="18" charset="0"/>
                <a:cs typeface="Sanskrit Text" panose="02020503050405020304" pitchFamily="18" charset="0"/>
              </a:rPr>
              <a:t>irr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= 900 sec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16656E-6808-0DFF-DAA6-A9AB3FB99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2715700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D02A5-4CB7-106E-765E-E40323DBC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487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HPGe detector &amp; Efficiency Measurement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0DCCD0-FB0D-5FA2-9A9C-1CE0D0741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A19DE7-1B65-4CE0-892B-9CEFF949D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3" t="9374" r="12197" b="4295"/>
          <a:stretch>
            <a:fillRect/>
          </a:stretch>
        </p:blipFill>
        <p:spPr>
          <a:xfrm>
            <a:off x="6154797" y="1216352"/>
            <a:ext cx="5976998" cy="48943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B229F2-E8A2-3F87-C456-39C0BB1DED07}"/>
              </a:ext>
            </a:extLst>
          </p:cNvPr>
          <p:cNvSpPr txBox="1"/>
          <p:nvPr/>
        </p:nvSpPr>
        <p:spPr>
          <a:xfrm>
            <a:off x="60205" y="748749"/>
            <a:ext cx="6035795" cy="533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Detector Specifications:</a:t>
            </a:r>
            <a:endParaRPr lang="en-US" sz="2200" dirty="0">
              <a:solidFill>
                <a:srgbClr val="00206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Model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Canberra HPGe GR4520 (48.2% relative efficiency).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Calibration Sources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baseline="30000" dirty="0">
                <a:latin typeface="Sanskrit Text" panose="02020503050405020304" pitchFamily="18" charset="0"/>
                <a:cs typeface="Sanskrit Text" panose="02020503050405020304" pitchFamily="18" charset="0"/>
              </a:rPr>
              <a:t>152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Eu and </a:t>
            </a:r>
            <a:r>
              <a:rPr lang="en-US" sz="2200" baseline="30000" dirty="0">
                <a:latin typeface="Sanskrit Text" panose="02020503050405020304" pitchFamily="18" charset="0"/>
                <a:cs typeface="Sanskrit Text" panose="02020503050405020304" pitchFamily="18" charset="0"/>
              </a:rPr>
              <a:t>137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Cs point sources</a:t>
            </a:r>
          </a:p>
          <a:p>
            <a:pPr>
              <a:lnSpc>
                <a:spcPct val="150000"/>
              </a:lnSpc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Efficiency &amp; Geometry Corrections:</a:t>
            </a:r>
            <a:endParaRPr lang="en-US" sz="2200" dirty="0">
              <a:solidFill>
                <a:srgbClr val="00206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Distance Mapping:</a:t>
            </a:r>
            <a:r>
              <a:rPr lang="en-US" sz="2200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Measured at 13, 9, 5, 4, 3, 2, and 1.35 cm to study True Coincidence Summing (TCS) effects.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Current Methodology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Efficiency at 1.35 cm derived by applying a geometrical scaling factor to the 13 cm reference position.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TCS Corrections</a:t>
            </a:r>
            <a:r>
              <a:rPr lang="en-US" sz="2200" b="1" dirty="0">
                <a:latin typeface="Sanskrit Text" panose="02020503050405020304" pitchFamily="18" charset="0"/>
                <a:cs typeface="Sanskrit Text" panose="02020503050405020304" pitchFamily="18" charset="0"/>
              </a:rPr>
              <a:t>: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Ongoing </a:t>
            </a:r>
            <a:r>
              <a:rPr lang="en-US" sz="2200" b="1" dirty="0">
                <a:solidFill>
                  <a:srgbClr val="00206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MCNP-CP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 simulations to correct for cascading </a:t>
            </a:r>
            <a:r>
              <a:rPr lang="el-GR" sz="2200" dirty="0">
                <a:cs typeface="Sanskrit Text" panose="02020503050405020304" pitchFamily="18" charset="0"/>
              </a:rPr>
              <a:t>γ</a:t>
            </a:r>
            <a:r>
              <a:rPr lang="en-US" sz="2200" dirty="0">
                <a:latin typeface="Sanskrit Text" panose="02020503050405020304" pitchFamily="18" charset="0"/>
                <a:cs typeface="Sanskrit Text" panose="02020503050405020304" pitchFamily="18" charset="0"/>
              </a:rPr>
              <a:t>-rays.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D4D4C0-B906-E76A-8E44-B59E0EE1D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</a:p>
        </p:txBody>
      </p:sp>
    </p:spTree>
    <p:extLst>
      <p:ext uri="{BB962C8B-B14F-4D97-AF65-F5344CB8AC3E}">
        <p14:creationId xmlns:p14="http://schemas.microsoft.com/office/powerpoint/2010/main" val="2227536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1336</Words>
  <Application>Microsoft Office PowerPoint</Application>
  <PresentationFormat>Widescreen</PresentationFormat>
  <Paragraphs>204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Aptos Display</vt:lpstr>
      <vt:lpstr>Arial</vt:lpstr>
      <vt:lpstr>Cambria Math</vt:lpstr>
      <vt:lpstr>Courier New</vt:lpstr>
      <vt:lpstr>Google Sans Text</vt:lpstr>
      <vt:lpstr>Sanskrit Text</vt:lpstr>
      <vt:lpstr>Times New Roman</vt:lpstr>
      <vt:lpstr>Office Theme</vt:lpstr>
      <vt:lpstr>Activation cross section measurements of short-lived reaction products on Mo, Ge and Au isotopes induced by 16 to 20 MeV neutrons</vt:lpstr>
      <vt:lpstr>PowerPoint Presentation</vt:lpstr>
      <vt:lpstr>Existing experimental data </vt:lpstr>
      <vt:lpstr>The MONNET Facility at JRC-Geel</vt:lpstr>
      <vt:lpstr>Experimental Set-up</vt:lpstr>
      <vt:lpstr>High-Precision transfer time </vt:lpstr>
      <vt:lpstr>Methodology: Neutron Activation Analysis</vt:lpstr>
      <vt:lpstr>Cross Section </vt:lpstr>
      <vt:lpstr>HPGe detector &amp; Efficiency Measurement</vt:lpstr>
      <vt:lpstr>Typical spectrum </vt:lpstr>
      <vt:lpstr>Background measurements</vt:lpstr>
      <vt:lpstr>Germanium Target Corrections: Detector Crystal Interference</vt:lpstr>
      <vt:lpstr>Preliminary Results: Ge reactions</vt:lpstr>
      <vt:lpstr>Results: Au reactions</vt:lpstr>
      <vt:lpstr>Preliminary Results: Mo reactions</vt:lpstr>
      <vt:lpstr>Conclusions &amp; Future Perspectives</vt:lpstr>
      <vt:lpstr>Thank you for your attention!!</vt:lpstr>
      <vt:lpstr>DAQ System &amp; Configuration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Zoi Bari</dc:creator>
  <cp:lastModifiedBy>Zoi Bari</cp:lastModifiedBy>
  <cp:revision>18</cp:revision>
  <dcterms:created xsi:type="dcterms:W3CDTF">2026-06-25T12:32:45Z</dcterms:created>
  <dcterms:modified xsi:type="dcterms:W3CDTF">2026-07-02T07:11:27Z</dcterms:modified>
</cp:coreProperties>
</file>