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7"/>
  </p:notesMasterIdLst>
  <p:sldIdLst>
    <p:sldId id="256" r:id="rId5"/>
    <p:sldId id="394" r:id="rId6"/>
    <p:sldId id="396" r:id="rId7"/>
    <p:sldId id="409" r:id="rId8"/>
    <p:sldId id="404" r:id="rId9"/>
    <p:sldId id="407" r:id="rId10"/>
    <p:sldId id="386" r:id="rId11"/>
    <p:sldId id="410" r:id="rId12"/>
    <p:sldId id="411" r:id="rId13"/>
    <p:sldId id="412" r:id="rId14"/>
    <p:sldId id="414" r:id="rId15"/>
    <p:sldId id="413" r:id="rId16"/>
    <p:sldId id="415" r:id="rId17"/>
    <p:sldId id="423" r:id="rId18"/>
    <p:sldId id="416" r:id="rId19"/>
    <p:sldId id="417" r:id="rId20"/>
    <p:sldId id="419" r:id="rId21"/>
    <p:sldId id="420" r:id="rId22"/>
    <p:sldId id="418" r:id="rId23"/>
    <p:sldId id="421" r:id="rId24"/>
    <p:sldId id="406" r:id="rId25"/>
    <p:sldId id="422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mstrong, Jordan L C1C USAF USAFA CW/CS01" initials="AJLCUUC" lastIdx="5" clrIdx="0">
    <p:extLst>
      <p:ext uri="{19B8F6BF-5375-455C-9EA6-DF929625EA0E}">
        <p15:presenceInfo xmlns:p15="http://schemas.microsoft.com/office/powerpoint/2012/main" userId="S-1-5-21-4226522104-253499498-348158865-2711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7D0F"/>
    <a:srgbClr val="00458B"/>
    <a:srgbClr val="0C2D83"/>
    <a:srgbClr val="A4E95A"/>
    <a:srgbClr val="1D46A5"/>
    <a:srgbClr val="FF2F10"/>
    <a:srgbClr val="64BF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62E8B4-444B-10C2-D5F1-31888685B499}" v="23" dt="2025-09-19T07:15:42.6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36" d="100"/>
          <a:sy n="36" d="100"/>
        </p:scale>
        <p:origin x="1820" y="7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8ABBD0-38A1-47D2-9333-D4F47B070C9D}" type="datetimeFigureOut">
              <a:rPr lang="en-US" smtClean="0"/>
              <a:t>6/30/2026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5276A7-2A68-41DD-A512-4284BF1B2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0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5276A7-2A68-41DD-A512-4284BF1B26A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12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5276A7-2A68-41DD-A512-4284BF1B26A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153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178631" y="221345"/>
            <a:ext cx="98347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i="1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USAFA Department of Physics and Meteorology</a:t>
            </a:r>
          </a:p>
        </p:txBody>
      </p:sp>
      <p:sp>
        <p:nvSpPr>
          <p:cNvPr id="5683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930648" y="4629152"/>
            <a:ext cx="7770285" cy="1684338"/>
          </a:xfrm>
        </p:spPr>
        <p:txBody>
          <a:bodyPr anchor="t"/>
          <a:lstStyle>
            <a:lvl1pPr marL="0" indent="0" algn="r">
              <a:buFont typeface="Wingdings" pitchFamily="2" charset="2"/>
              <a:buNone/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56832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930650" y="1758953"/>
            <a:ext cx="7770285" cy="2809874"/>
          </a:xfrm>
          <a:prstGeom prst="rect">
            <a:avLst/>
          </a:prstGeom>
        </p:spPr>
        <p:txBody>
          <a:bodyPr anchor="b"/>
          <a:lstStyle>
            <a:lvl1pPr>
              <a:defRPr sz="4400">
                <a:solidFill>
                  <a:srgbClr val="00458B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Briefing Topic Title Goes Here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B07A2-9CA2-437A-AF92-28ED96EA7D7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052" name="Picture 4" descr="Vertical Wordmarks">
            <a:extLst>
              <a:ext uri="{FF2B5EF4-FFF2-40B4-BE49-F238E27FC236}">
                <a16:creationId xmlns:a16="http://schemas.microsoft.com/office/drawing/2014/main" id="{B31242A9-D6DD-3457-60F3-7800974CB897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3" t="15279" r="47183" b="10185"/>
          <a:stretch>
            <a:fillRect/>
          </a:stretch>
        </p:blipFill>
        <p:spPr bwMode="auto">
          <a:xfrm>
            <a:off x="472440" y="1954338"/>
            <a:ext cx="3114768" cy="350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AF86622-E50D-10B3-3A5F-DFCD659C3699}"/>
              </a:ext>
            </a:extLst>
          </p:cNvPr>
          <p:cNvCxnSpPr>
            <a:cxnSpLocks/>
          </p:cNvCxnSpPr>
          <p:nvPr userDrawn="1"/>
        </p:nvCxnSpPr>
        <p:spPr>
          <a:xfrm>
            <a:off x="472440" y="1038065"/>
            <a:ext cx="11247120" cy="0"/>
          </a:xfrm>
          <a:prstGeom prst="line">
            <a:avLst/>
          </a:prstGeom>
          <a:ln w="28575">
            <a:solidFill>
              <a:srgbClr val="0C2D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C354D0E-7412-80F7-4686-14A57462141A}"/>
              </a:ext>
            </a:extLst>
          </p:cNvPr>
          <p:cNvCxnSpPr>
            <a:cxnSpLocks/>
          </p:cNvCxnSpPr>
          <p:nvPr userDrawn="1"/>
        </p:nvCxnSpPr>
        <p:spPr>
          <a:xfrm>
            <a:off x="472440" y="6375813"/>
            <a:ext cx="11247120" cy="0"/>
          </a:xfrm>
          <a:prstGeom prst="line">
            <a:avLst/>
          </a:prstGeom>
          <a:ln w="28575">
            <a:solidFill>
              <a:srgbClr val="0C2D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Box 8">
            <a:extLst>
              <a:ext uri="{FF2B5EF4-FFF2-40B4-BE49-F238E27FC236}">
                <a16:creationId xmlns:a16="http://schemas.microsoft.com/office/drawing/2014/main" id="{2AAE25D5-B6B1-8FE5-A423-8CF737E1868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943350" y="6407234"/>
            <a:ext cx="4305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800" b="0" i="1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Integrity – Service – Excellence</a:t>
            </a:r>
          </a:p>
        </p:txBody>
      </p:sp>
    </p:spTree>
    <p:extLst>
      <p:ext uri="{BB962C8B-B14F-4D97-AF65-F5344CB8AC3E}">
        <p14:creationId xmlns:p14="http://schemas.microsoft.com/office/powerpoint/2010/main" val="994276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948" y="68704"/>
            <a:ext cx="10080052" cy="9144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00458B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074296"/>
            <a:ext cx="11176000" cy="5257800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29DE2-82FB-45D1-AB05-E8B80D9AE25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6E48C79-98B7-3FCD-D83C-D700F3D9FD52}"/>
              </a:ext>
            </a:extLst>
          </p:cNvPr>
          <p:cNvCxnSpPr>
            <a:cxnSpLocks/>
          </p:cNvCxnSpPr>
          <p:nvPr userDrawn="1"/>
        </p:nvCxnSpPr>
        <p:spPr>
          <a:xfrm>
            <a:off x="472440" y="1038065"/>
            <a:ext cx="11247120" cy="0"/>
          </a:xfrm>
          <a:prstGeom prst="line">
            <a:avLst/>
          </a:prstGeom>
          <a:ln w="28575">
            <a:solidFill>
              <a:srgbClr val="0C2D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5D36BBF-AF3A-3D0E-69E6-112AD1BA5D2F}"/>
              </a:ext>
            </a:extLst>
          </p:cNvPr>
          <p:cNvCxnSpPr>
            <a:cxnSpLocks/>
          </p:cNvCxnSpPr>
          <p:nvPr userDrawn="1"/>
        </p:nvCxnSpPr>
        <p:spPr>
          <a:xfrm>
            <a:off x="472440" y="6375813"/>
            <a:ext cx="11247120" cy="0"/>
          </a:xfrm>
          <a:prstGeom prst="line">
            <a:avLst/>
          </a:prstGeom>
          <a:ln w="28575">
            <a:solidFill>
              <a:srgbClr val="0C2D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Logomark without border">
            <a:extLst>
              <a:ext uri="{FF2B5EF4-FFF2-40B4-BE49-F238E27FC236}">
                <a16:creationId xmlns:a16="http://schemas.microsoft.com/office/drawing/2014/main" id="{2ECCA211-A382-FC8C-695F-B81430D620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144904"/>
            <a:ext cx="762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4722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1" y="1143000"/>
            <a:ext cx="5486400" cy="5181600"/>
          </a:xfrm>
        </p:spPr>
        <p:txBody>
          <a:bodyPr/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 sz="1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3951" y="1143000"/>
            <a:ext cx="5486400" cy="5181600"/>
          </a:xfrm>
        </p:spPr>
        <p:txBody>
          <a:bodyPr/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 sz="1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047A3-128F-4B90-9892-2B14FB47FBA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0EEE092-4324-F434-2024-9B4E11531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3948" y="68704"/>
            <a:ext cx="10080052" cy="9144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00458B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ECCBE1B-29BC-6436-D00B-D9B4D21AD6C8}"/>
              </a:ext>
            </a:extLst>
          </p:cNvPr>
          <p:cNvCxnSpPr>
            <a:cxnSpLocks/>
          </p:cNvCxnSpPr>
          <p:nvPr userDrawn="1"/>
        </p:nvCxnSpPr>
        <p:spPr>
          <a:xfrm>
            <a:off x="472440" y="1038065"/>
            <a:ext cx="11247120" cy="0"/>
          </a:xfrm>
          <a:prstGeom prst="line">
            <a:avLst/>
          </a:prstGeom>
          <a:ln w="28575">
            <a:solidFill>
              <a:srgbClr val="0C2D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BC61677-EF28-E879-5064-B622E6988A62}"/>
              </a:ext>
            </a:extLst>
          </p:cNvPr>
          <p:cNvCxnSpPr>
            <a:cxnSpLocks/>
          </p:cNvCxnSpPr>
          <p:nvPr userDrawn="1"/>
        </p:nvCxnSpPr>
        <p:spPr>
          <a:xfrm>
            <a:off x="472440" y="6375813"/>
            <a:ext cx="11247120" cy="0"/>
          </a:xfrm>
          <a:prstGeom prst="line">
            <a:avLst/>
          </a:prstGeom>
          <a:ln w="28575">
            <a:solidFill>
              <a:srgbClr val="0C2D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Logomark without border">
            <a:extLst>
              <a:ext uri="{FF2B5EF4-FFF2-40B4-BE49-F238E27FC236}">
                <a16:creationId xmlns:a16="http://schemas.microsoft.com/office/drawing/2014/main" id="{CD1A775A-111C-C16D-3786-CDB0BED19A8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144904"/>
            <a:ext cx="762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594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22833" y="6553200"/>
            <a:ext cx="284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141A7EF-271D-491B-A00A-53FFE213AD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87FBC3-B3AD-42D5-AE30-9224513C2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8704"/>
            <a:ext cx="11176000" cy="9144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00458B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57840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1" y="1066801"/>
            <a:ext cx="111760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673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779001" y="6435581"/>
            <a:ext cx="1936751" cy="31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003F6B-793B-460D-9417-FDEB11E268A3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" name="Picture 2" descr="Logomark without border">
            <a:extLst>
              <a:ext uri="{FF2B5EF4-FFF2-40B4-BE49-F238E27FC236}">
                <a16:creationId xmlns:a16="http://schemas.microsoft.com/office/drawing/2014/main" id="{BBBB3DFF-FC42-AA15-ED3D-15C6DF64A29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144904"/>
            <a:ext cx="762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7CDF8FB-36A5-D84F-FE37-75DCA5F1D316}"/>
              </a:ext>
            </a:extLst>
          </p:cNvPr>
          <p:cNvCxnSpPr>
            <a:cxnSpLocks/>
          </p:cNvCxnSpPr>
          <p:nvPr userDrawn="1"/>
        </p:nvCxnSpPr>
        <p:spPr>
          <a:xfrm>
            <a:off x="472440" y="1038065"/>
            <a:ext cx="11247120" cy="0"/>
          </a:xfrm>
          <a:prstGeom prst="line">
            <a:avLst/>
          </a:prstGeom>
          <a:ln w="28575">
            <a:solidFill>
              <a:srgbClr val="0045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43DAEBA-20D7-6244-C780-512D334EFA04}"/>
              </a:ext>
            </a:extLst>
          </p:cNvPr>
          <p:cNvCxnSpPr>
            <a:cxnSpLocks/>
          </p:cNvCxnSpPr>
          <p:nvPr userDrawn="1"/>
        </p:nvCxnSpPr>
        <p:spPr>
          <a:xfrm>
            <a:off x="472440" y="6375813"/>
            <a:ext cx="11247120" cy="0"/>
          </a:xfrm>
          <a:prstGeom prst="line">
            <a:avLst/>
          </a:prstGeom>
          <a:ln w="28575">
            <a:solidFill>
              <a:srgbClr val="0045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E207FD92-250D-AB9F-7C9A-44BD857CC3A6}"/>
              </a:ext>
            </a:extLst>
          </p:cNvPr>
          <p:cNvSpPr txBox="1">
            <a:spLocks/>
          </p:cNvSpPr>
          <p:nvPr userDrawn="1"/>
        </p:nvSpPr>
        <p:spPr>
          <a:xfrm>
            <a:off x="1603948" y="68704"/>
            <a:ext cx="10080052" cy="914400"/>
          </a:xfrm>
          <a:prstGeom prst="rect">
            <a:avLst/>
          </a:prstGeom>
        </p:spPr>
        <p:txBody>
          <a:bodyPr anchor="ctr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2D83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2D83"/>
                </a:solidFill>
                <a:latin typeface="Arial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2D83"/>
                </a:solidFill>
                <a:latin typeface="Arial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2D83"/>
                </a:solidFill>
                <a:latin typeface="Arial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2D83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2D83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2D83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2D83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2D83"/>
                </a:solidFill>
                <a:latin typeface="Arial" charset="0"/>
              </a:defRPr>
            </a:lvl9pPr>
          </a:lstStyle>
          <a:p>
            <a:r>
              <a:rPr lang="en-US" ker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Click to edit Master title style</a:t>
            </a:r>
          </a:p>
        </p:txBody>
      </p:sp>
      <p:sp>
        <p:nvSpPr>
          <p:cNvPr id="6" name="Text Box 8">
            <a:extLst>
              <a:ext uri="{FF2B5EF4-FFF2-40B4-BE49-F238E27FC236}">
                <a16:creationId xmlns:a16="http://schemas.microsoft.com/office/drawing/2014/main" id="{74FF993C-26BD-F5DD-AAFE-37728FFBA18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943350" y="6407234"/>
            <a:ext cx="4305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800" b="0" i="1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Integrity – Service – Excellence</a:t>
            </a:r>
          </a:p>
        </p:txBody>
      </p:sp>
    </p:spTree>
    <p:extLst>
      <p:ext uri="{BB962C8B-B14F-4D97-AF65-F5344CB8AC3E}">
        <p14:creationId xmlns:p14="http://schemas.microsoft.com/office/powerpoint/2010/main" val="3703185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73" r:id="rId4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2D83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2D83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2D83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2D83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2D83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 b="1">
          <a:solidFill>
            <a:srgbClr val="0C2D83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 b="1">
          <a:solidFill>
            <a:srgbClr val="0C2D83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 b="1">
          <a:solidFill>
            <a:srgbClr val="0C2D83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 b="1">
          <a:solidFill>
            <a:srgbClr val="0C2D83"/>
          </a:solidFill>
          <a:latin typeface="Arial" charset="0"/>
        </a:defRPr>
      </a:lvl9pPr>
    </p:titleStyle>
    <p:bodyStyle>
      <a:lvl1pPr marL="285750" indent="-285750" algn="l" rtl="0" eaLnBrk="0" fontAlgn="base" hangingPunct="0">
        <a:spcBef>
          <a:spcPct val="20000"/>
        </a:spcBef>
        <a:spcAft>
          <a:spcPct val="0"/>
        </a:spcAft>
        <a:buClr>
          <a:srgbClr val="00458B"/>
        </a:buClr>
        <a:buSzPct val="80000"/>
        <a:buFont typeface="Wingdings" pitchFamily="2" charset="2"/>
        <a:buChar char="n"/>
        <a:defRPr sz="2400" b="1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8975" indent="-282575" algn="l" rtl="0" eaLnBrk="0" fontAlgn="base" hangingPunct="0">
        <a:spcBef>
          <a:spcPct val="20000"/>
        </a:spcBef>
        <a:spcAft>
          <a:spcPct val="0"/>
        </a:spcAft>
        <a:buClr>
          <a:srgbClr val="00458B"/>
        </a:buClr>
        <a:buSzPct val="80000"/>
        <a:buFont typeface="Wingdings" pitchFamily="2" charset="2"/>
        <a:buChar char="n"/>
        <a:defRPr sz="2200" b="1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2pPr>
      <a:lvl3pPr marL="1027113" indent="-223838" algn="l" rtl="0" eaLnBrk="0" fontAlgn="base" hangingPunct="0">
        <a:spcBef>
          <a:spcPct val="20000"/>
        </a:spcBef>
        <a:spcAft>
          <a:spcPct val="0"/>
        </a:spcAft>
        <a:buClr>
          <a:srgbClr val="00458B"/>
        </a:buClr>
        <a:buSzPct val="80000"/>
        <a:buFont typeface="Wingdings" pitchFamily="2" charset="2"/>
        <a:buChar char="n"/>
        <a:defRPr sz="2000" b="1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458B"/>
        </a:buClr>
        <a:buSzPct val="80000"/>
        <a:buFont typeface="Wingdings" pitchFamily="2" charset="2"/>
        <a:buChar char="n"/>
        <a:defRPr b="1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3399"/>
        </a:buClr>
        <a:buSzPct val="8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3399"/>
        </a:buClr>
        <a:buSzPct val="8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3399"/>
        </a:buClr>
        <a:buSzPct val="8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3399"/>
        </a:buClr>
        <a:buSzPct val="8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3399"/>
        </a:buClr>
        <a:buSzPct val="8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C7E9AEC-85F6-3A70-C650-9A3B078F68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7523" b="29284"/>
          <a:stretch>
            <a:fillRect/>
          </a:stretch>
        </p:blipFill>
        <p:spPr>
          <a:xfrm>
            <a:off x="0" y="1097280"/>
            <a:ext cx="7393440" cy="5243642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1"/>
            <a:tileRect/>
          </a:gra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A9B406B-CD04-6798-4641-4A2D8DFD044B}"/>
              </a:ext>
            </a:extLst>
          </p:cNvPr>
          <p:cNvSpPr/>
          <p:nvPr/>
        </p:nvSpPr>
        <p:spPr>
          <a:xfrm>
            <a:off x="0" y="1087266"/>
            <a:ext cx="8970264" cy="5253656"/>
          </a:xfrm>
          <a:prstGeom prst="rect">
            <a:avLst/>
          </a:prstGeom>
          <a:gradFill>
            <a:gsLst>
              <a:gs pos="100000">
                <a:schemeClr val="bg1">
                  <a:lumMod val="98000"/>
                  <a:alpha val="30000"/>
                </a:schemeClr>
              </a:gs>
              <a:gs pos="21000">
                <a:srgbClr val="FEFEFE"/>
              </a:gs>
              <a:gs pos="0">
                <a:schemeClr val="bg1"/>
              </a:gs>
              <a:gs pos="35000">
                <a:srgbClr val="FFFFFF"/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930650" y="1758953"/>
            <a:ext cx="7770285" cy="2809874"/>
          </a:xfrm>
        </p:spPr>
        <p:txBody>
          <a:bodyPr/>
          <a:lstStyle/>
          <a:p>
            <a:r>
              <a:rPr lang="en-US" dirty="0"/>
              <a:t>Investigating Thermal Neutron Capture in </a:t>
            </a:r>
            <a:r>
              <a:rPr lang="en-US" baseline="30000" dirty="0"/>
              <a:t>88</a:t>
            </a:r>
            <a:r>
              <a:rPr lang="en-US" dirty="0"/>
              <a:t>Zr Using Prompt Gamma-Ray Spectroscopy at FIPPS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74329" y="4629152"/>
            <a:ext cx="4826604" cy="1684338"/>
          </a:xfrm>
        </p:spPr>
        <p:txBody>
          <a:bodyPr/>
          <a:lstStyle/>
          <a:p>
            <a:r>
              <a:rPr lang="en-US" dirty="0"/>
              <a:t>Ashley Baklarz</a:t>
            </a:r>
          </a:p>
          <a:p>
            <a:r>
              <a:rPr lang="en-US" dirty="0"/>
              <a:t>United States Air Force Academy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6EA33A5-8DCC-FCE3-DC95-B48259C499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5024" y="243087"/>
            <a:ext cx="10440378" cy="733527"/>
          </a:xfrm>
          <a:prstGeom prst="rect">
            <a:avLst/>
          </a:prstGeom>
        </p:spPr>
      </p:pic>
      <p:pic>
        <p:nvPicPr>
          <p:cNvPr id="6" name="Picture 5" descr="ILL - Club Entreprises de Grenoble">
            <a:extLst>
              <a:ext uri="{FF2B5EF4-FFF2-40B4-BE49-F238E27FC236}">
                <a16:creationId xmlns:a16="http://schemas.microsoft.com/office/drawing/2014/main" id="{93499C86-A0FB-7B4F-9497-22841255CD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9066" y="237572"/>
            <a:ext cx="1150707" cy="813148"/>
          </a:xfrm>
          <a:prstGeom prst="rect">
            <a:avLst/>
          </a:prstGeom>
        </p:spPr>
      </p:pic>
      <p:pic>
        <p:nvPicPr>
          <p:cNvPr id="7" name="Picture 6" descr="United States Air Force Academy Logo [USAFA - Air Force ...">
            <a:extLst>
              <a:ext uri="{FF2B5EF4-FFF2-40B4-BE49-F238E27FC236}">
                <a16:creationId xmlns:a16="http://schemas.microsoft.com/office/drawing/2014/main" id="{C2EFCDA4-10CC-E821-6AEC-2D722085E0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55457" y="342900"/>
            <a:ext cx="545476" cy="547047"/>
          </a:xfrm>
          <a:prstGeom prst="rect">
            <a:avLst/>
          </a:prstGeom>
        </p:spPr>
      </p:pic>
      <p:pic>
        <p:nvPicPr>
          <p:cNvPr id="9" name="Picture 8" descr="University Wordmarks - University Marketing and Communications">
            <a:extLst>
              <a:ext uri="{FF2B5EF4-FFF2-40B4-BE49-F238E27FC236}">
                <a16:creationId xmlns:a16="http://schemas.microsoft.com/office/drawing/2014/main" id="{EA027FCE-8895-9745-BCF4-C51E5A76B1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85664" y="0"/>
            <a:ext cx="2607925" cy="1270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60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09580-2682-D3EC-9052-20A6FB705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FIPPS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746BA3-A928-B318-94D1-2E0447A13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8680" y="1088136"/>
            <a:ext cx="6385319" cy="5243960"/>
          </a:xfrm>
        </p:spPr>
        <p:txBody>
          <a:bodyPr/>
          <a:lstStyle/>
          <a:p>
            <a:pPr marL="0" indent="0" algn="ctr">
              <a:buNone/>
            </a:pPr>
            <a:endParaRPr lang="en-US" baseline="30000" dirty="0"/>
          </a:p>
          <a:p>
            <a:pPr marL="0" indent="0" algn="ctr">
              <a:buNone/>
            </a:pPr>
            <a:r>
              <a:rPr lang="en-US" baseline="30000" dirty="0"/>
              <a:t>88</a:t>
            </a:r>
            <a:r>
              <a:rPr lang="en-US" dirty="0"/>
              <a:t>Zr + n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aseline="30000" dirty="0">
                <a:sym typeface="Wingdings" panose="05000000000000000000" pitchFamily="2" charset="2"/>
              </a:rPr>
              <a:t>89</a:t>
            </a:r>
            <a:r>
              <a:rPr lang="en-US" dirty="0">
                <a:sym typeface="Wingdings" panose="05000000000000000000" pitchFamily="2" charset="2"/>
              </a:rPr>
              <a:t>Zr*</a:t>
            </a:r>
            <a:endParaRPr lang="en-US" dirty="0"/>
          </a:p>
          <a:p>
            <a:endParaRPr lang="en-US" dirty="0"/>
          </a:p>
          <a:p>
            <a:r>
              <a:rPr lang="en-US" dirty="0"/>
              <a:t>Prompt gamma rays emitted immediately</a:t>
            </a:r>
          </a:p>
          <a:p>
            <a:r>
              <a:rPr lang="en-US" dirty="0"/>
              <a:t>Germanium detectors label coincidences</a:t>
            </a:r>
          </a:p>
          <a:p>
            <a:r>
              <a:rPr lang="en-US" dirty="0"/>
              <a:t>Coincidences reveal cascades</a:t>
            </a:r>
          </a:p>
          <a:p>
            <a:r>
              <a:rPr lang="en-US" dirty="0"/>
              <a:t>Remove background peaks</a:t>
            </a:r>
          </a:p>
          <a:p>
            <a:r>
              <a:rPr lang="en-US" dirty="0"/>
              <a:t>Map level scheme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   2 campaigns for a total of 26 days!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6FC9F5-EF1F-1146-C622-DBDB746681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29DE2-82FB-45D1-AB05-E8B80D9AE25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921C73-1C55-B331-A0F0-EE5A6D5ED546}"/>
              </a:ext>
            </a:extLst>
          </p:cNvPr>
          <p:cNvSpPr/>
          <p:nvPr/>
        </p:nvSpPr>
        <p:spPr>
          <a:xfrm>
            <a:off x="2112429" y="1735266"/>
            <a:ext cx="795528" cy="102412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043604-73FB-B0A2-76D2-6FCA6CD4278F}"/>
              </a:ext>
            </a:extLst>
          </p:cNvPr>
          <p:cNvSpPr/>
          <p:nvPr/>
        </p:nvSpPr>
        <p:spPr>
          <a:xfrm>
            <a:off x="2112429" y="4695525"/>
            <a:ext cx="795528" cy="102412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1FAFDD-748E-2754-3975-09C8DC969E85}"/>
              </a:ext>
            </a:extLst>
          </p:cNvPr>
          <p:cNvSpPr/>
          <p:nvPr/>
        </p:nvSpPr>
        <p:spPr>
          <a:xfrm rot="18900000">
            <a:off x="3155960" y="4272034"/>
            <a:ext cx="795528" cy="102412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851F84-97C9-70DC-B076-C6D821665605}"/>
              </a:ext>
            </a:extLst>
          </p:cNvPr>
          <p:cNvSpPr/>
          <p:nvPr/>
        </p:nvSpPr>
        <p:spPr>
          <a:xfrm rot="16200000">
            <a:off x="3589330" y="3212134"/>
            <a:ext cx="795528" cy="102412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26EACD-5C23-D171-853D-6B94AE53D517}"/>
              </a:ext>
            </a:extLst>
          </p:cNvPr>
          <p:cNvSpPr/>
          <p:nvPr/>
        </p:nvSpPr>
        <p:spPr>
          <a:xfrm rot="13500000">
            <a:off x="3159562" y="2158757"/>
            <a:ext cx="795528" cy="102412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7C348EC-7BF0-9330-01C5-285F3AC25A67}"/>
              </a:ext>
            </a:extLst>
          </p:cNvPr>
          <p:cNvSpPr/>
          <p:nvPr/>
        </p:nvSpPr>
        <p:spPr>
          <a:xfrm rot="8045851">
            <a:off x="1057490" y="2162495"/>
            <a:ext cx="795528" cy="102412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AB9E24A-017F-53F7-3CE3-76C3D56D80FC}"/>
              </a:ext>
            </a:extLst>
          </p:cNvPr>
          <p:cNvSpPr/>
          <p:nvPr/>
        </p:nvSpPr>
        <p:spPr>
          <a:xfrm rot="5345851">
            <a:off x="628502" y="3221954"/>
            <a:ext cx="795528" cy="102412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4D74C2A-A9EC-5AD3-EA60-25B65E5F9B47}"/>
              </a:ext>
            </a:extLst>
          </p:cNvPr>
          <p:cNvSpPr/>
          <p:nvPr/>
        </p:nvSpPr>
        <p:spPr>
          <a:xfrm rot="2645851">
            <a:off x="1070252" y="4273228"/>
            <a:ext cx="795528" cy="102412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1C0D8B-0D1D-5B91-7374-15EC667533BF}"/>
              </a:ext>
            </a:extLst>
          </p:cNvPr>
          <p:cNvSpPr/>
          <p:nvPr/>
        </p:nvSpPr>
        <p:spPr>
          <a:xfrm>
            <a:off x="2367498" y="3590243"/>
            <a:ext cx="308009" cy="308009"/>
          </a:xfrm>
          <a:prstGeom prst="ellipse">
            <a:avLst/>
          </a:prstGeom>
          <a:solidFill>
            <a:srgbClr val="EB7D0F"/>
          </a:solidFill>
          <a:ln>
            <a:solidFill>
              <a:srgbClr val="EB7D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symbols - Chemical equation with radiation arrow - TeX - LaTeX Stack  Exchange">
            <a:extLst>
              <a:ext uri="{FF2B5EF4-FFF2-40B4-BE49-F238E27FC236}">
                <a16:creationId xmlns:a16="http://schemas.microsoft.com/office/drawing/2014/main" id="{0FC86897-120B-F855-D82A-6AA87AC5B1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9418" t="45730" r="21515" b="33296"/>
          <a:stretch>
            <a:fillRect/>
          </a:stretch>
        </p:blipFill>
        <p:spPr>
          <a:xfrm rot="2778655" flipV="1">
            <a:off x="2557465" y="4096964"/>
            <a:ext cx="684521" cy="125874"/>
          </a:xfrm>
          <a:prstGeom prst="rect">
            <a:avLst/>
          </a:prstGeom>
        </p:spPr>
      </p:pic>
      <p:pic>
        <p:nvPicPr>
          <p:cNvPr id="15" name="Picture 14" descr="symbols - Chemical equation with radiation arrow - TeX - LaTeX Stack  Exchange">
            <a:extLst>
              <a:ext uri="{FF2B5EF4-FFF2-40B4-BE49-F238E27FC236}">
                <a16:creationId xmlns:a16="http://schemas.microsoft.com/office/drawing/2014/main" id="{E085B87B-1645-F057-48A3-F529225A05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0771" t="45730" r="21515" b="36599"/>
          <a:stretch>
            <a:fillRect/>
          </a:stretch>
        </p:blipFill>
        <p:spPr>
          <a:xfrm rot="9213399" flipV="1">
            <a:off x="1948547" y="3888039"/>
            <a:ext cx="417160" cy="10605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FF9FC48-08DE-B565-AFCC-35F13046CC70}"/>
              </a:ext>
            </a:extLst>
          </p:cNvPr>
          <p:cNvSpPr txBox="1"/>
          <p:nvPr/>
        </p:nvSpPr>
        <p:spPr>
          <a:xfrm>
            <a:off x="1698632" y="3718670"/>
            <a:ext cx="6688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507.1 keV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C75BAC8-17FA-F797-26F9-B574F5D14DC2}"/>
              </a:ext>
            </a:extLst>
          </p:cNvPr>
          <p:cNvSpPr txBox="1"/>
          <p:nvPr/>
        </p:nvSpPr>
        <p:spPr>
          <a:xfrm>
            <a:off x="2804954" y="3941066"/>
            <a:ext cx="6688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770.3 keV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436224D-AB04-13F1-A670-FC2C843D9CF4}"/>
              </a:ext>
            </a:extLst>
          </p:cNvPr>
          <p:cNvSpPr/>
          <p:nvPr/>
        </p:nvSpPr>
        <p:spPr>
          <a:xfrm>
            <a:off x="2463371" y="3690866"/>
            <a:ext cx="116262" cy="114407"/>
          </a:xfrm>
          <a:prstGeom prst="ellipse">
            <a:avLst/>
          </a:prstGeom>
          <a:solidFill>
            <a:schemeClr val="tx2">
              <a:lumMod val="65000"/>
              <a:lumOff val="35000"/>
            </a:schemeClr>
          </a:solidFill>
          <a:ln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964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A5C46-E08C-FACF-C40E-13CCA4069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Known Transitions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4E15A3-CF21-FCEC-C6E2-59EDF230F3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29DE2-82FB-45D1-AB05-E8B80D9AE25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BF2341-742A-5975-2D76-8DC3749322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968" y="1180005"/>
            <a:ext cx="5656446" cy="49374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CB5AC19-1A55-A2CC-746B-C21C4D4F1A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968" y="3648739"/>
            <a:ext cx="5540941" cy="241358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47F867F-A17E-B604-C696-48D260C407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214" y="1145555"/>
            <a:ext cx="5656447" cy="500636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3CFF40B-BACE-D9ED-87DE-0792D7F957CB}"/>
              </a:ext>
            </a:extLst>
          </p:cNvPr>
          <p:cNvSpPr txBox="1"/>
          <p:nvPr/>
        </p:nvSpPr>
        <p:spPr>
          <a:xfrm>
            <a:off x="2366746" y="3439390"/>
            <a:ext cx="1259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507.1 keV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6D4B329-6B37-2B92-C085-2E0C107E7AEF}"/>
              </a:ext>
            </a:extLst>
          </p:cNvPr>
          <p:cNvCxnSpPr>
            <a:cxnSpLocks/>
          </p:cNvCxnSpPr>
          <p:nvPr/>
        </p:nvCxnSpPr>
        <p:spPr>
          <a:xfrm flipV="1">
            <a:off x="2937289" y="3376155"/>
            <a:ext cx="0" cy="1222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6468E37-5E38-B79C-BC9F-49518E30FC29}"/>
              </a:ext>
            </a:extLst>
          </p:cNvPr>
          <p:cNvSpPr txBox="1"/>
          <p:nvPr/>
        </p:nvSpPr>
        <p:spPr>
          <a:xfrm>
            <a:off x="3489807" y="1862217"/>
            <a:ext cx="1259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511 keV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51C34A2-203C-2C66-8F4A-8D0140E5BBE0}"/>
              </a:ext>
            </a:extLst>
          </p:cNvPr>
          <p:cNvCxnSpPr>
            <a:cxnSpLocks/>
          </p:cNvCxnSpPr>
          <p:nvPr/>
        </p:nvCxnSpPr>
        <p:spPr>
          <a:xfrm flipH="1">
            <a:off x="3292863" y="2046883"/>
            <a:ext cx="2431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0A47CBF-5EEE-4269-D3F5-130A72FE1624}"/>
              </a:ext>
            </a:extLst>
          </p:cNvPr>
          <p:cNvSpPr txBox="1"/>
          <p:nvPr/>
        </p:nvSpPr>
        <p:spPr>
          <a:xfrm>
            <a:off x="2366746" y="4855531"/>
            <a:ext cx="1259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770.3 keV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8982CCA-41B5-3BD0-AE01-2D1BBD735EEF}"/>
              </a:ext>
            </a:extLst>
          </p:cNvPr>
          <p:cNvCxnSpPr>
            <a:cxnSpLocks/>
          </p:cNvCxnSpPr>
          <p:nvPr/>
        </p:nvCxnSpPr>
        <p:spPr>
          <a:xfrm>
            <a:off x="3535977" y="5058649"/>
            <a:ext cx="31683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3331C2A8-0221-0364-1D64-F4C801A09D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9105" y="1193085"/>
            <a:ext cx="5668126" cy="493746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2671BF8-5C92-161A-ED69-37B037F7B540}"/>
              </a:ext>
            </a:extLst>
          </p:cNvPr>
          <p:cNvSpPr txBox="1"/>
          <p:nvPr/>
        </p:nvSpPr>
        <p:spPr>
          <a:xfrm>
            <a:off x="8519887" y="2524613"/>
            <a:ext cx="1259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770.3 keV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DEC3696-B814-7710-0DC8-47145E4EF2A8}"/>
              </a:ext>
            </a:extLst>
          </p:cNvPr>
          <p:cNvCxnSpPr>
            <a:cxnSpLocks/>
          </p:cNvCxnSpPr>
          <p:nvPr/>
        </p:nvCxnSpPr>
        <p:spPr>
          <a:xfrm>
            <a:off x="9689118" y="2727731"/>
            <a:ext cx="31683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724E78B9-4EE4-6EB4-25FB-4E8377C88BA3}"/>
              </a:ext>
            </a:extLst>
          </p:cNvPr>
          <p:cNvSpPr txBox="1"/>
          <p:nvPr/>
        </p:nvSpPr>
        <p:spPr>
          <a:xfrm>
            <a:off x="9059561" y="4262378"/>
            <a:ext cx="1259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507.1 keV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8039D80-8A65-D1A8-F947-B4F20836C719}"/>
              </a:ext>
            </a:extLst>
          </p:cNvPr>
          <p:cNvCxnSpPr>
            <a:cxnSpLocks/>
          </p:cNvCxnSpPr>
          <p:nvPr/>
        </p:nvCxnSpPr>
        <p:spPr>
          <a:xfrm flipH="1">
            <a:off x="8862617" y="4447044"/>
            <a:ext cx="2431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911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C1AE4-FDD0-86F9-02DB-2F01BE001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0C0DE2-E260-16AF-B4EF-18487C866B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29DE2-82FB-45D1-AB05-E8B80D9AE25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Picture 4" descr="A picture containing text, indoor, wall, person&#10;&#10;AI-generated content may be incorrect.">
            <a:extLst>
              <a:ext uri="{FF2B5EF4-FFF2-40B4-BE49-F238E27FC236}">
                <a16:creationId xmlns:a16="http://schemas.microsoft.com/office/drawing/2014/main" id="{11FCBCEE-A069-6815-75D3-3A00A80A09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6" r="6481" b="10616"/>
          <a:stretch>
            <a:fillRect/>
          </a:stretch>
        </p:blipFill>
        <p:spPr>
          <a:xfrm>
            <a:off x="413885" y="2017243"/>
            <a:ext cx="4360245" cy="3384198"/>
          </a:xfrm>
          <a:prstGeom prst="rect">
            <a:avLst/>
          </a:prstGeom>
        </p:spPr>
      </p:pic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9CABCC3A-AE58-880E-58A7-A248B1B00AA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1991" b="3"/>
          <a:stretch>
            <a:fillRect/>
          </a:stretch>
        </p:blipFill>
        <p:spPr bwMode="auto">
          <a:xfrm>
            <a:off x="4693363" y="1570447"/>
            <a:ext cx="6904009" cy="4628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9058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CA754-A32F-6117-EAF9-492A596F5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Transitions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44C30F-1FCE-EAAE-8EE1-FC6658BAEE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29DE2-82FB-45D1-AB05-E8B80D9AE25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Content Placeholder 7">
            <a:extLst>
              <a:ext uri="{FF2B5EF4-FFF2-40B4-BE49-F238E27FC236}">
                <a16:creationId xmlns:a16="http://schemas.microsoft.com/office/drawing/2014/main" id="{66BA7183-D3D8-F3D2-DD68-48C1E98C2E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129822" y="1671698"/>
            <a:ext cx="5667862" cy="4075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489985A-EE1D-40E6-CDA8-A53A52CDBA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885" y="1671698"/>
            <a:ext cx="5667862" cy="39884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680813C-D0CD-A5CB-0FC0-B7CF84FFF161}"/>
              </a:ext>
            </a:extLst>
          </p:cNvPr>
          <p:cNvSpPr txBox="1"/>
          <p:nvPr/>
        </p:nvSpPr>
        <p:spPr>
          <a:xfrm>
            <a:off x="3445792" y="2814358"/>
            <a:ext cx="1457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6.3103 MeV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8522B2F-FBAD-2648-E115-F61271EA92BE}"/>
              </a:ext>
            </a:extLst>
          </p:cNvPr>
          <p:cNvCxnSpPr>
            <a:cxnSpLocks/>
          </p:cNvCxnSpPr>
          <p:nvPr/>
        </p:nvCxnSpPr>
        <p:spPr>
          <a:xfrm flipH="1">
            <a:off x="3190200" y="2999024"/>
            <a:ext cx="255592" cy="71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9D2172A-ABD8-F8C3-A958-786B81FC26E6}"/>
              </a:ext>
            </a:extLst>
          </p:cNvPr>
          <p:cNvSpPr txBox="1"/>
          <p:nvPr/>
        </p:nvSpPr>
        <p:spPr>
          <a:xfrm>
            <a:off x="3657459" y="4326350"/>
            <a:ext cx="1457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2.4254 MeV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36E63A6-8714-0FE3-193C-58285318DDA0}"/>
              </a:ext>
            </a:extLst>
          </p:cNvPr>
          <p:cNvCxnSpPr>
            <a:cxnSpLocks/>
          </p:cNvCxnSpPr>
          <p:nvPr/>
        </p:nvCxnSpPr>
        <p:spPr>
          <a:xfrm flipH="1">
            <a:off x="3401867" y="4511016"/>
            <a:ext cx="255592" cy="71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EC19237-91F9-EDA5-2571-35C1ED77197F}"/>
              </a:ext>
            </a:extLst>
          </p:cNvPr>
          <p:cNvSpPr txBox="1"/>
          <p:nvPr/>
        </p:nvSpPr>
        <p:spPr>
          <a:xfrm>
            <a:off x="9186192" y="4511016"/>
            <a:ext cx="1457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6.3103 MeV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AABBDCA-B1F5-98EF-2C0C-88FBA4F965FC}"/>
              </a:ext>
            </a:extLst>
          </p:cNvPr>
          <p:cNvCxnSpPr>
            <a:cxnSpLocks/>
          </p:cNvCxnSpPr>
          <p:nvPr/>
        </p:nvCxnSpPr>
        <p:spPr>
          <a:xfrm flipH="1">
            <a:off x="8930600" y="4695682"/>
            <a:ext cx="255592" cy="71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AED5FCA-D73F-B635-91F3-C404E1EC1A35}"/>
              </a:ext>
            </a:extLst>
          </p:cNvPr>
          <p:cNvSpPr txBox="1"/>
          <p:nvPr/>
        </p:nvSpPr>
        <p:spPr>
          <a:xfrm>
            <a:off x="6595090" y="2780491"/>
            <a:ext cx="1457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2.4254 MeV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E96314D-C01D-59B0-E076-9408BDEA2559}"/>
              </a:ext>
            </a:extLst>
          </p:cNvPr>
          <p:cNvCxnSpPr>
            <a:cxnSpLocks/>
          </p:cNvCxnSpPr>
          <p:nvPr/>
        </p:nvCxnSpPr>
        <p:spPr>
          <a:xfrm>
            <a:off x="7951508" y="2965157"/>
            <a:ext cx="31708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372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A2FC7-FC59-8977-5E20-2A1E91B52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Transitions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C95A682-CDD4-5590-42FF-99B7580C88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185442" y="1322055"/>
            <a:ext cx="7821116" cy="476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03E269-4947-DC89-3FA7-5DE479D24C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29DE2-82FB-45D1-AB05-E8B80D9AE25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CC897720-B999-C566-DCBD-17792AFB5D1C}"/>
              </a:ext>
            </a:extLst>
          </p:cNvPr>
          <p:cNvSpPr/>
          <p:nvPr/>
        </p:nvSpPr>
        <p:spPr>
          <a:xfrm rot="10800000">
            <a:off x="10006558" y="3561808"/>
            <a:ext cx="702644" cy="312638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872B73-BBF5-CCA0-D729-C853DA19CF4F}"/>
              </a:ext>
            </a:extLst>
          </p:cNvPr>
          <p:cNvSpPr txBox="1"/>
          <p:nvPr/>
        </p:nvSpPr>
        <p:spPr>
          <a:xfrm>
            <a:off x="10802230" y="3478510"/>
            <a:ext cx="1241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New!</a:t>
            </a:r>
          </a:p>
        </p:txBody>
      </p:sp>
    </p:spTree>
    <p:extLst>
      <p:ext uri="{BB962C8B-B14F-4D97-AF65-F5344CB8AC3E}">
        <p14:creationId xmlns:p14="http://schemas.microsoft.com/office/powerpoint/2010/main" val="3719230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38655-CAB6-A86D-FBF7-E7703FBB4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Transitions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2C0385-D0EE-AA70-2DBC-0358F02828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29DE2-82FB-45D1-AB05-E8B80D9AE25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F04E5E-1A44-0F84-0015-83C46EF9E4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494" y="1244455"/>
            <a:ext cx="5753506" cy="47875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19CE2B5-53EE-D2DA-9D27-65ACBEC5BC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2506" y="1302150"/>
            <a:ext cx="5717000" cy="48143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803ABF5-3182-A4A9-1EBC-7EBDF5D70AAF}"/>
              </a:ext>
            </a:extLst>
          </p:cNvPr>
          <p:cNvSpPr txBox="1"/>
          <p:nvPr/>
        </p:nvSpPr>
        <p:spPr>
          <a:xfrm>
            <a:off x="2407537" y="4351282"/>
            <a:ext cx="1457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1919.5 keV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9FAC2CB-9E01-596C-F1A5-D879D5E3DD7E}"/>
              </a:ext>
            </a:extLst>
          </p:cNvPr>
          <p:cNvCxnSpPr>
            <a:cxnSpLocks/>
          </p:cNvCxnSpPr>
          <p:nvPr/>
        </p:nvCxnSpPr>
        <p:spPr>
          <a:xfrm>
            <a:off x="3783312" y="4535948"/>
            <a:ext cx="33702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CDF505D-33D6-767B-D9E5-BF581B257BC4}"/>
              </a:ext>
            </a:extLst>
          </p:cNvPr>
          <p:cNvSpPr txBox="1"/>
          <p:nvPr/>
        </p:nvSpPr>
        <p:spPr>
          <a:xfrm>
            <a:off x="7675524" y="4571022"/>
            <a:ext cx="1457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507.1 keV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5AE0235-E6E9-3062-5431-5C6F81B5DDCC}"/>
              </a:ext>
            </a:extLst>
          </p:cNvPr>
          <p:cNvCxnSpPr>
            <a:cxnSpLocks/>
          </p:cNvCxnSpPr>
          <p:nvPr/>
        </p:nvCxnSpPr>
        <p:spPr>
          <a:xfrm>
            <a:off x="8834348" y="4747655"/>
            <a:ext cx="33688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51B93F1-67AF-EFF5-C027-C5B6DD233F89}"/>
              </a:ext>
            </a:extLst>
          </p:cNvPr>
          <p:cNvSpPr txBox="1"/>
          <p:nvPr/>
        </p:nvSpPr>
        <p:spPr>
          <a:xfrm>
            <a:off x="7141599" y="2840845"/>
            <a:ext cx="1457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1919.5 keV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4BA11EE-0DD8-7886-914C-D8629A12B143}"/>
              </a:ext>
            </a:extLst>
          </p:cNvPr>
          <p:cNvCxnSpPr>
            <a:cxnSpLocks/>
          </p:cNvCxnSpPr>
          <p:nvPr/>
        </p:nvCxnSpPr>
        <p:spPr>
          <a:xfrm>
            <a:off x="8517267" y="3025511"/>
            <a:ext cx="31708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FD72BAC-5D82-7A79-1E0D-49CA32F1F83E}"/>
              </a:ext>
            </a:extLst>
          </p:cNvPr>
          <p:cNvSpPr txBox="1"/>
          <p:nvPr/>
        </p:nvSpPr>
        <p:spPr>
          <a:xfrm>
            <a:off x="1138510" y="2670584"/>
            <a:ext cx="1457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507.1 keV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1BA2901-7AF4-EDE3-C59F-7271E12534D8}"/>
              </a:ext>
            </a:extLst>
          </p:cNvPr>
          <p:cNvCxnSpPr>
            <a:cxnSpLocks/>
          </p:cNvCxnSpPr>
          <p:nvPr/>
        </p:nvCxnSpPr>
        <p:spPr>
          <a:xfrm>
            <a:off x="2297334" y="2847217"/>
            <a:ext cx="33688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78974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66A2D-AC3A-9DE9-7281-D608B1028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Transitions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CFAC2D-25DE-A045-2751-06D17485A9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29DE2-82FB-45D1-AB05-E8B80D9AE25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4F39D37-956E-2EC5-01A4-B6B84FDCCE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608" y="1258876"/>
            <a:ext cx="7411484" cy="4706007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B93C9A7C-B602-09A6-F8F6-E83AE64DC4A1}"/>
              </a:ext>
            </a:extLst>
          </p:cNvPr>
          <p:cNvSpPr/>
          <p:nvPr/>
        </p:nvSpPr>
        <p:spPr>
          <a:xfrm rot="10800000">
            <a:off x="8868092" y="3553023"/>
            <a:ext cx="702644" cy="312638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A437EB-E550-D74C-FDF9-DDEF1F2B7C99}"/>
              </a:ext>
            </a:extLst>
          </p:cNvPr>
          <p:cNvSpPr txBox="1"/>
          <p:nvPr/>
        </p:nvSpPr>
        <p:spPr>
          <a:xfrm>
            <a:off x="9663764" y="3469725"/>
            <a:ext cx="1241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New!</a:t>
            </a:r>
          </a:p>
        </p:txBody>
      </p:sp>
    </p:spTree>
    <p:extLst>
      <p:ext uri="{BB962C8B-B14F-4D97-AF65-F5344CB8AC3E}">
        <p14:creationId xmlns:p14="http://schemas.microsoft.com/office/powerpoint/2010/main" val="6652009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92605-7474-945B-9BBD-675F111EE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Transitions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4135B01-5C1D-AAFE-5817-9FC43DFB2A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60139" y="1746826"/>
            <a:ext cx="10088383" cy="371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43CFC3-1193-6725-2ED2-93DC079270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29DE2-82FB-45D1-AB05-E8B80D9AE25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FCC18B-2530-D428-B56C-F30312122F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139" y="1392680"/>
            <a:ext cx="10088383" cy="3541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4624E4C-D886-F6A1-BE38-F6857E2EA6ED}"/>
              </a:ext>
            </a:extLst>
          </p:cNvPr>
          <p:cNvSpPr txBox="1"/>
          <p:nvPr/>
        </p:nvSpPr>
        <p:spPr>
          <a:xfrm>
            <a:off x="6497053" y="2100972"/>
            <a:ext cx="11165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2988.0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70D1A4-8842-A9D2-6294-72E4990BA8D2}"/>
              </a:ext>
            </a:extLst>
          </p:cNvPr>
          <p:cNvSpPr txBox="1"/>
          <p:nvPr/>
        </p:nvSpPr>
        <p:spPr>
          <a:xfrm>
            <a:off x="9630846" y="2109663"/>
            <a:ext cx="11165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587.8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7C79DB7-CC16-A5B9-4F83-DAD9CF6C04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093" y="2426779"/>
            <a:ext cx="5148775" cy="37767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DA3B130-0D33-25B6-3021-B04777854C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4330" y="2472499"/>
            <a:ext cx="5148775" cy="383736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D98A690-B9F9-6F3B-D8AE-785C3F4CF4BD}"/>
              </a:ext>
            </a:extLst>
          </p:cNvPr>
          <p:cNvSpPr txBox="1"/>
          <p:nvPr/>
        </p:nvSpPr>
        <p:spPr>
          <a:xfrm>
            <a:off x="1588497" y="4794984"/>
            <a:ext cx="1457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2988 keV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467D6E7-CD1A-0CA3-60BB-CA8119E6EE70}"/>
              </a:ext>
            </a:extLst>
          </p:cNvPr>
          <p:cNvCxnSpPr>
            <a:cxnSpLocks/>
          </p:cNvCxnSpPr>
          <p:nvPr/>
        </p:nvCxnSpPr>
        <p:spPr>
          <a:xfrm>
            <a:off x="2714015" y="4979650"/>
            <a:ext cx="33702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AD85FCB-0C9F-0FE8-FDC5-FB883D57775C}"/>
              </a:ext>
            </a:extLst>
          </p:cNvPr>
          <p:cNvSpPr txBox="1"/>
          <p:nvPr/>
        </p:nvSpPr>
        <p:spPr>
          <a:xfrm>
            <a:off x="6634913" y="2949756"/>
            <a:ext cx="1457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2988 keV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F9361BF-76C5-0B0D-471C-E6511D823554}"/>
              </a:ext>
            </a:extLst>
          </p:cNvPr>
          <p:cNvCxnSpPr>
            <a:cxnSpLocks/>
          </p:cNvCxnSpPr>
          <p:nvPr/>
        </p:nvCxnSpPr>
        <p:spPr>
          <a:xfrm>
            <a:off x="7769950" y="3134422"/>
            <a:ext cx="31708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11EC423-AE17-87B4-22E1-CF0F7D986DA7}"/>
              </a:ext>
            </a:extLst>
          </p:cNvPr>
          <p:cNvSpPr txBox="1"/>
          <p:nvPr/>
        </p:nvSpPr>
        <p:spPr>
          <a:xfrm>
            <a:off x="1511166" y="2659360"/>
            <a:ext cx="1582666" cy="369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5746.9 keV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5260542-040E-ADF2-554A-636D42440C5B}"/>
              </a:ext>
            </a:extLst>
          </p:cNvPr>
          <p:cNvCxnSpPr>
            <a:cxnSpLocks/>
          </p:cNvCxnSpPr>
          <p:nvPr/>
        </p:nvCxnSpPr>
        <p:spPr>
          <a:xfrm>
            <a:off x="2795448" y="2835993"/>
            <a:ext cx="33688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A3B22F7-B266-D78A-4A6D-3F615C165808}"/>
              </a:ext>
            </a:extLst>
          </p:cNvPr>
          <p:cNvSpPr txBox="1"/>
          <p:nvPr/>
        </p:nvSpPr>
        <p:spPr>
          <a:xfrm>
            <a:off x="7030518" y="4794984"/>
            <a:ext cx="1457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5746.9 keV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54883E9-A3F9-3050-EFDC-E8C5D57FABD1}"/>
              </a:ext>
            </a:extLst>
          </p:cNvPr>
          <p:cNvCxnSpPr>
            <a:cxnSpLocks/>
          </p:cNvCxnSpPr>
          <p:nvPr/>
        </p:nvCxnSpPr>
        <p:spPr>
          <a:xfrm>
            <a:off x="8314467" y="4971617"/>
            <a:ext cx="33688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0412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C83B8-FFF5-DD02-EBB1-2293100D7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B1A3F-7B34-0191-AD81-E3CFCB483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074296"/>
            <a:ext cx="6819900" cy="5257800"/>
          </a:xfrm>
        </p:spPr>
        <p:txBody>
          <a:bodyPr/>
          <a:lstStyle/>
          <a:p>
            <a:r>
              <a:rPr lang="en-US" dirty="0"/>
              <a:t>High background</a:t>
            </a:r>
          </a:p>
          <a:p>
            <a:pPr lvl="1"/>
            <a:r>
              <a:rPr lang="en-US" dirty="0"/>
              <a:t>Ge, Al, Fe, H, B, Cl, etc.</a:t>
            </a:r>
          </a:p>
          <a:p>
            <a:pPr lvl="1"/>
            <a:endParaRPr lang="en-US" dirty="0"/>
          </a:p>
          <a:p>
            <a:r>
              <a:rPr lang="en-US" dirty="0"/>
              <a:t>Comparison to beam-off data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724804-9C05-BFA7-A5C3-104F7B4A2D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29DE2-82FB-45D1-AB05-E8B80D9AE25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816C4A-200B-BE6A-91B3-CDA42639F8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1795" y="1616445"/>
            <a:ext cx="6064287" cy="3904509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D1A9F0B-46AB-1CEF-034E-2D4BB5C7421E}"/>
              </a:ext>
            </a:extLst>
          </p:cNvPr>
          <p:cNvCxnSpPr>
            <a:cxnSpLocks/>
          </p:cNvCxnSpPr>
          <p:nvPr/>
        </p:nvCxnSpPr>
        <p:spPr>
          <a:xfrm flipH="1">
            <a:off x="6643974" y="3703196"/>
            <a:ext cx="1191926" cy="90690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174F71-EFC6-F36A-7911-7C09552AD2DD}"/>
              </a:ext>
            </a:extLst>
          </p:cNvPr>
          <p:cNvCxnSpPr>
            <a:cxnSpLocks/>
          </p:cNvCxnSpPr>
          <p:nvPr/>
        </p:nvCxnSpPr>
        <p:spPr>
          <a:xfrm>
            <a:off x="6643974" y="3773046"/>
            <a:ext cx="1191926" cy="76720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80791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1B14C-1021-55E9-45CE-F2E7972B1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8345B9-48CA-F440-6FE2-433468D7E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8980" y="2531444"/>
            <a:ext cx="7805019" cy="3800652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dirty="0"/>
              <a:t>11 new energy levels!</a:t>
            </a:r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/>
              <a:t>31 new transitions!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56C447-3A79-A1A5-7444-592422300B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29DE2-82FB-45D1-AB05-E8B80D9AE25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38CF15-EA3B-6980-47C7-C0DD824E87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608" y="1076626"/>
            <a:ext cx="3109119" cy="525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917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EA59B-BADC-650D-291F-71953B15D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3948" y="68704"/>
            <a:ext cx="10080052" cy="914400"/>
          </a:xfrm>
        </p:spPr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344FE6-EB83-F2D0-9DEE-2F8A734949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074296"/>
            <a:ext cx="11176000" cy="5257800"/>
          </a:xfrm>
        </p:spPr>
        <p:txBody>
          <a:bodyPr/>
          <a:lstStyle/>
          <a:p>
            <a:r>
              <a:rPr lang="en-US" dirty="0"/>
              <a:t>Background &amp; Motivation</a:t>
            </a:r>
          </a:p>
          <a:p>
            <a:endParaRPr lang="en-US" dirty="0"/>
          </a:p>
          <a:p>
            <a:r>
              <a:rPr lang="en-US" baseline="30000" dirty="0"/>
              <a:t>88</a:t>
            </a:r>
            <a:r>
              <a:rPr lang="en-US" dirty="0"/>
              <a:t>Zr Sample Preparation</a:t>
            </a:r>
          </a:p>
          <a:p>
            <a:endParaRPr lang="en-US" dirty="0"/>
          </a:p>
          <a:p>
            <a:r>
              <a:rPr lang="en-US" dirty="0"/>
              <a:t>Experimental Setup of FIPPS</a:t>
            </a:r>
          </a:p>
          <a:p>
            <a:pPr lvl="1"/>
            <a:endParaRPr lang="en-US" dirty="0"/>
          </a:p>
          <a:p>
            <a:r>
              <a:rPr lang="en-US" dirty="0"/>
              <a:t>Identifying Energy Levels &amp; Transitions</a:t>
            </a:r>
          </a:p>
          <a:p>
            <a:endParaRPr lang="en-US" dirty="0"/>
          </a:p>
          <a:p>
            <a:r>
              <a:rPr lang="en-US" dirty="0"/>
              <a:t>Future Work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724613-0CE1-B83A-340D-2FFA0D8E29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779001" y="6486381"/>
            <a:ext cx="1936751" cy="312638"/>
          </a:xfrm>
        </p:spPr>
        <p:txBody>
          <a:bodyPr/>
          <a:lstStyle/>
          <a:p>
            <a:fld id="{79C4EB74-93D8-4A69-94B8-9795AF57C02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9811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9A293-709D-E408-11AB-65AC397CA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D0AFCE-C45C-10C2-9F78-E0AD540A9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Complete cascade construction</a:t>
            </a:r>
          </a:p>
          <a:p>
            <a:endParaRPr lang="en-US" sz="2800" dirty="0"/>
          </a:p>
          <a:p>
            <a:r>
              <a:rPr lang="en-US" sz="2800" dirty="0"/>
              <a:t>Angular correlation &amp; spin assignments</a:t>
            </a:r>
          </a:p>
          <a:p>
            <a:endParaRPr lang="en-US" sz="2800" dirty="0"/>
          </a:p>
          <a:p>
            <a:r>
              <a:rPr lang="en-US" sz="2800" dirty="0"/>
              <a:t>Publish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3C639D-5E82-208E-81EF-49674015B6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29DE2-82FB-45D1-AB05-E8B80D9AE25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9723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4029EC-75BF-E205-8723-BE6F9908FC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64777-DFE3-5F77-680A-B85DB6932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799C5B-54B2-BDF7-5125-8612DB4A6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High resolution gamma spectroscopy of zirconium-88 neutron absorption at FIPPS. </a:t>
            </a:r>
          </a:p>
          <a:p>
            <a:pPr marL="0" indent="0">
              <a:buNone/>
            </a:pPr>
            <a:r>
              <a:rPr lang="en-US" dirty="0"/>
              <a:t>Flanagan</a:t>
            </a:r>
            <a:r>
              <a:rPr lang="en-US" baseline="30000" dirty="0"/>
              <a:t>1,2</a:t>
            </a:r>
            <a:r>
              <a:rPr lang="en-US" dirty="0"/>
              <a:t>, T. Gordon</a:t>
            </a:r>
            <a:r>
              <a:rPr lang="en-US" baseline="30000" dirty="0"/>
              <a:t>1</a:t>
            </a:r>
            <a:r>
              <a:rPr lang="en-US" dirty="0"/>
              <a:t>, Caterina Michelagnoli</a:t>
            </a:r>
            <a:r>
              <a:rPr lang="en-US" baseline="30000" dirty="0"/>
              <a:t>3</a:t>
            </a:r>
            <a:r>
              <a:rPr lang="en-US" dirty="0"/>
              <a:t>, M. Stryjczyk</a:t>
            </a:r>
            <a:r>
              <a:rPr lang="en-US" baseline="30000" dirty="0"/>
              <a:t>3</a:t>
            </a:r>
            <a:r>
              <a:rPr lang="en-US" dirty="0"/>
              <a:t>, J. Moldenhauer</a:t>
            </a:r>
            <a:r>
              <a:rPr lang="en-US" baseline="30000" dirty="0"/>
              <a:t>1</a:t>
            </a:r>
            <a:r>
              <a:rPr lang="en-US" dirty="0"/>
              <a:t>, Francisco Garcia-Infantes</a:t>
            </a:r>
            <a:r>
              <a:rPr lang="en-US" baseline="30000" dirty="0"/>
              <a:t>4</a:t>
            </a:r>
            <a:r>
              <a:rPr lang="en-US" dirty="0"/>
              <a:t>, J. Balibrea</a:t>
            </a:r>
            <a:r>
              <a:rPr lang="en-US" baseline="30000" dirty="0"/>
              <a:t>5</a:t>
            </a:r>
            <a:r>
              <a:rPr lang="en-US" dirty="0"/>
              <a:t>, J.Lerendegui-Marco</a:t>
            </a:r>
            <a:r>
              <a:rPr lang="en-US" baseline="30000" dirty="0"/>
              <a:t>5</a:t>
            </a:r>
            <a:r>
              <a:rPr lang="en-US" dirty="0"/>
              <a:t>, M. Krtička</a:t>
            </a:r>
            <a:r>
              <a:rPr lang="en-US" baseline="30000" dirty="0"/>
              <a:t>6</a:t>
            </a:r>
            <a:r>
              <a:rPr lang="en-US" dirty="0"/>
              <a:t>, and the </a:t>
            </a:r>
            <a:r>
              <a:rPr lang="en-US" dirty="0" err="1"/>
              <a:t>n_TOF</a:t>
            </a:r>
            <a:r>
              <a:rPr lang="en-US" dirty="0"/>
              <a:t> Collaboration</a:t>
            </a:r>
            <a:r>
              <a:rPr lang="en-US" baseline="30000" dirty="0"/>
              <a:t>7</a:t>
            </a:r>
          </a:p>
          <a:p>
            <a:pPr marL="0" indent="0">
              <a:buNone/>
            </a:pPr>
            <a:endParaRPr lang="en-US" baseline="30000" dirty="0"/>
          </a:p>
          <a:p>
            <a:pPr marL="0" indent="0">
              <a:buNone/>
            </a:pPr>
            <a:r>
              <a:rPr lang="en-US" sz="1400" dirty="0"/>
              <a:t>1. Department of Physics, University of Dallas, Irving, Texas, USA</a:t>
            </a:r>
          </a:p>
          <a:p>
            <a:pPr marL="0" indent="0">
              <a:buNone/>
            </a:pPr>
            <a:r>
              <a:rPr lang="en-US" sz="1400" dirty="0"/>
              <a:t>2. Nuclear Engineering and Teaching Laboratory, University of Texas, Austin, Texas, USA</a:t>
            </a:r>
          </a:p>
          <a:p>
            <a:pPr marL="0" indent="0">
              <a:buNone/>
            </a:pPr>
            <a:r>
              <a:rPr lang="en-US" sz="1400" dirty="0"/>
              <a:t>3. </a:t>
            </a:r>
            <a:r>
              <a:rPr lang="en-US" sz="1400" dirty="0" err="1"/>
              <a:t>Institut</a:t>
            </a:r>
            <a:r>
              <a:rPr lang="en-US" sz="1400" dirty="0"/>
              <a:t> Laue-Langevin, Grenoble, France</a:t>
            </a:r>
          </a:p>
          <a:p>
            <a:pPr marL="0" indent="0">
              <a:buNone/>
            </a:pPr>
            <a:r>
              <a:rPr lang="en-US" sz="1400" dirty="0"/>
              <a:t>4. School of Physics and Astronomy, University of Edinburgh, United Kingdom</a:t>
            </a:r>
          </a:p>
          <a:p>
            <a:pPr marL="0" indent="0">
              <a:buNone/>
            </a:pPr>
            <a:r>
              <a:rPr lang="en-US" sz="1400" dirty="0"/>
              <a:t>5. Instituto de </a:t>
            </a:r>
            <a:r>
              <a:rPr lang="en-US" sz="1400" dirty="0" err="1"/>
              <a:t>Fısica</a:t>
            </a:r>
            <a:r>
              <a:rPr lang="en-US" sz="1400" dirty="0"/>
              <a:t> Corpuscular, CSIC- Universidad de Valencia, Spain</a:t>
            </a:r>
          </a:p>
          <a:p>
            <a:pPr marL="0" indent="0">
              <a:buNone/>
            </a:pPr>
            <a:r>
              <a:rPr lang="en-US" sz="1400" dirty="0"/>
              <a:t>6. Charles University in Prague, Prague, Czech Republic</a:t>
            </a:r>
          </a:p>
          <a:p>
            <a:pPr marL="0" indent="0">
              <a:buNone/>
            </a:pPr>
            <a:r>
              <a:rPr lang="en-US" sz="1400" dirty="0"/>
              <a:t>7. https://ntof-exp.web.cern.ch/, CERN, Switzerland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dirty="0"/>
              <a:t>Thank you to the United States Air Force Academy Stamps Scholars Program for funding my travel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CA6985-3EF4-8D79-44E2-B521E8C953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1FAB75-63FF-4B1D-921A-9D9A4230F114}" type="slidenum">
              <a:rPr lang="en-US" smtClean="0">
                <a:solidFill>
                  <a:srgbClr val="000000"/>
                </a:solidFill>
              </a:rPr>
              <a:t>21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0427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14AA0ED-91D0-5945-69F6-92EA8AA38F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23014" y="1530353"/>
            <a:ext cx="6639078" cy="2809874"/>
          </a:xfrm>
        </p:spPr>
        <p:txBody>
          <a:bodyPr/>
          <a:lstStyle/>
          <a:p>
            <a:r>
              <a:rPr lang="en-US" dirty="0"/>
              <a:t>Thank you for listening!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EFB309-CF76-E83C-7D5B-20055454AB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699" y="-221146"/>
            <a:ext cx="10452601" cy="10882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13F7BDB-8C37-1C43-9834-A3B9A6CF21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960" y="1412109"/>
            <a:ext cx="3565690" cy="4809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474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59807-6482-DB55-89BF-ECA223A98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– </a:t>
            </a:r>
            <a:r>
              <a:rPr lang="en-US" baseline="30000" dirty="0"/>
              <a:t>88</a:t>
            </a:r>
            <a:r>
              <a:rPr lang="en-US" dirty="0"/>
              <a:t>Zr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31AF17-983C-950D-20F4-7BE9C8C74C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08000" y="1074296"/>
                <a:ext cx="5588000" cy="5257800"/>
              </a:xfrm>
            </p:spPr>
            <p:txBody>
              <a:bodyPr/>
              <a:lstStyle/>
              <a:p>
                <a:r>
                  <a:rPr lang="en-US" dirty="0"/>
                  <a:t>Second largest thermal neutron capture cross section:</a:t>
                </a:r>
              </a:p>
              <a:p>
                <a:pPr lvl="1"/>
                <a:r>
                  <a:rPr lang="en-US" sz="2000" dirty="0"/>
                  <a:t>2019 LLNL:</a:t>
                </a:r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1371600" lvl="3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861,000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000" dirty="0"/>
                  <a:t>69,000 barns</a:t>
                </a:r>
              </a:p>
              <a:p>
                <a:pPr lvl="1"/>
                <a:r>
                  <a:rPr lang="en-US" sz="2000" dirty="0"/>
                  <a:t>2021 LLNL: </a:t>
                </a:r>
              </a:p>
              <a:p>
                <a:pPr marL="1371600" lvl="3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804,000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000" dirty="0"/>
                  <a:t>63,000 barns</a:t>
                </a:r>
              </a:p>
              <a:p>
                <a:pPr lvl="1"/>
                <a:r>
                  <a:rPr lang="en-US" sz="2000" dirty="0"/>
                  <a:t>2023 LANL: </a:t>
                </a:r>
              </a:p>
              <a:p>
                <a:pPr marL="1371600" lvl="3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771,000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31</m:t>
                    </m:r>
                  </m:oMath>
                </a14:m>
                <a:r>
                  <a:rPr lang="en-US" sz="2000" dirty="0"/>
                  <a:t>,000 barns</a:t>
                </a:r>
              </a:p>
              <a:p>
                <a:pPr marL="406400" lvl="1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31AF17-983C-950D-20F4-7BE9C8C74C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8000" y="1074296"/>
                <a:ext cx="5588000" cy="5257800"/>
              </a:xfrm>
              <a:blipFill>
                <a:blip r:embed="rId2"/>
                <a:stretch>
                  <a:fillRect l="-763" t="-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2D6F9B-1E75-D62B-66A1-E5081E3B2A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29DE2-82FB-45D1-AB05-E8B80D9AE25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339617E-F83E-13CE-8820-9684F617B58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870"/>
          <a:stretch>
            <a:fillRect/>
          </a:stretch>
        </p:blipFill>
        <p:spPr>
          <a:xfrm>
            <a:off x="5780315" y="1086588"/>
            <a:ext cx="5840404" cy="47680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567CD9-5F35-5E18-F129-B0D139CCCB7A}"/>
              </a:ext>
            </a:extLst>
          </p:cNvPr>
          <p:cNvSpPr txBox="1"/>
          <p:nvPr/>
        </p:nvSpPr>
        <p:spPr>
          <a:xfrm>
            <a:off x="6393543" y="5860675"/>
            <a:ext cx="512194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Shusterman, J. A. </a:t>
            </a:r>
            <a:r>
              <a:rPr lang="en-US" sz="1000" i="1" dirty="0"/>
              <a:t>et al.</a:t>
            </a:r>
            <a:r>
              <a:rPr lang="en-US" sz="1000" dirty="0"/>
              <a:t> The surprisingly large neutron capture cross-section of 88Zr. </a:t>
            </a:r>
            <a:r>
              <a:rPr lang="en-US" sz="1000" i="1" dirty="0"/>
              <a:t>Nature</a:t>
            </a:r>
            <a:r>
              <a:rPr lang="en-US" sz="1000" dirty="0"/>
              <a:t> 565, 328–330 (2019).</a:t>
            </a:r>
          </a:p>
        </p:txBody>
      </p:sp>
    </p:spTree>
    <p:extLst>
      <p:ext uri="{BB962C8B-B14F-4D97-AF65-F5344CB8AC3E}">
        <p14:creationId xmlns:p14="http://schemas.microsoft.com/office/powerpoint/2010/main" val="321709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EF2629-A149-B6A0-CDE1-B22E48F276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B6B7C-B059-DA69-C34E-4091CD249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baseline="30000" dirty="0"/>
              <a:t>88</a:t>
            </a:r>
            <a:r>
              <a:rPr lang="en-US" dirty="0"/>
              <a:t>Zr?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D97EE1-71C6-4A6A-2DB0-9DA9AE162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/>
              <a:t>n_TOF</a:t>
            </a:r>
            <a:r>
              <a:rPr lang="en-US" sz="2800" dirty="0"/>
              <a:t> and DICER found that a thermal resonance at 0.171 eV causes large cross-section </a:t>
            </a:r>
          </a:p>
          <a:p>
            <a:endParaRPr lang="en-US" sz="2800" dirty="0"/>
          </a:p>
          <a:p>
            <a:r>
              <a:rPr lang="en-US" sz="2800" dirty="0"/>
              <a:t>Due to a known high background, the lower bound for gammas at </a:t>
            </a:r>
            <a:r>
              <a:rPr lang="en-US" sz="2800" dirty="0" err="1"/>
              <a:t>n_TOF</a:t>
            </a:r>
            <a:r>
              <a:rPr lang="en-US" sz="2800" dirty="0"/>
              <a:t> was set as 3.5 MeV</a:t>
            </a:r>
          </a:p>
          <a:p>
            <a:pPr lvl="1"/>
            <a:r>
              <a:rPr lang="en-US" sz="2600" dirty="0"/>
              <a:t>This study is able to look at those lower energies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6E1DB9-7B0A-37E1-CA54-3A4CAD5672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29DE2-82FB-45D1-AB05-E8B80D9AE25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229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8A6F3-5166-29B2-210B-2AB4F754B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baseline="30000" dirty="0"/>
              <a:t>88</a:t>
            </a:r>
            <a:r>
              <a:rPr lang="en-US" dirty="0"/>
              <a:t>Zr?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A077C-C6A6-62A9-EAD8-A3F3E686A1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Goals:</a:t>
            </a:r>
          </a:p>
          <a:p>
            <a:pPr lvl="1"/>
            <a:r>
              <a:rPr lang="en-US" sz="2600" dirty="0"/>
              <a:t>Improve the </a:t>
            </a:r>
            <a:r>
              <a:rPr lang="en-US" sz="2600" baseline="30000" dirty="0"/>
              <a:t>89</a:t>
            </a:r>
            <a:r>
              <a:rPr lang="en-US" sz="2600" dirty="0"/>
              <a:t>Zr level scheme and γ-ray branching ratios</a:t>
            </a:r>
            <a:endParaRPr lang="en-US" sz="2800" dirty="0"/>
          </a:p>
          <a:p>
            <a:pPr lvl="1"/>
            <a:r>
              <a:rPr lang="en-US" sz="2600" dirty="0"/>
              <a:t>Provide complementary information to the </a:t>
            </a:r>
            <a:r>
              <a:rPr lang="en-US" sz="2600" dirty="0" err="1"/>
              <a:t>n_TOF</a:t>
            </a:r>
            <a:r>
              <a:rPr lang="en-US" sz="2600" dirty="0"/>
              <a:t> resonance measurement &amp; help explain the large thermal neutron capture cross section</a:t>
            </a:r>
          </a:p>
          <a:p>
            <a:r>
              <a:rPr lang="en-US" sz="2800" dirty="0"/>
              <a:t>Impact:</a:t>
            </a:r>
          </a:p>
          <a:p>
            <a:pPr lvl="1"/>
            <a:r>
              <a:rPr lang="en-US" sz="2600" dirty="0"/>
              <a:t>Improved neutron fluence diagnostics </a:t>
            </a:r>
          </a:p>
          <a:p>
            <a:pPr lvl="1"/>
            <a:r>
              <a:rPr lang="en-US" sz="2800" dirty="0"/>
              <a:t>Better nuclear data for reaction modeling</a:t>
            </a:r>
          </a:p>
          <a:p>
            <a:pPr lvl="1"/>
            <a:r>
              <a:rPr lang="en-US" sz="2600" dirty="0"/>
              <a:t>Potential medical uses (</a:t>
            </a:r>
            <a:r>
              <a:rPr lang="en-US" sz="2600" baseline="30000" dirty="0"/>
              <a:t>89</a:t>
            </a:r>
            <a:r>
              <a:rPr lang="en-US" sz="2600" dirty="0"/>
              <a:t>Zr </a:t>
            </a:r>
            <a:r>
              <a:rPr lang="en-US" sz="2600" dirty="0" err="1"/>
              <a:t>immunoPET</a:t>
            </a:r>
            <a:r>
              <a:rPr lang="en-US" sz="2600" dirty="0"/>
              <a:t> imaging)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01AD5A-DCD4-D810-83A3-FD8F988D82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29DE2-82FB-45D1-AB05-E8B80D9AE25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692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CC7D6F-DBD7-8CB6-B63E-417B53F258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47108-A7E4-50E7-5B63-833920856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/>
              <a:t>88</a:t>
            </a:r>
            <a:r>
              <a:rPr lang="en-US" dirty="0"/>
              <a:t>Zr Sample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EC7C3E-2264-67EC-D845-217D46689F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1286" y="1074296"/>
            <a:ext cx="4662713" cy="5257800"/>
          </a:xfrm>
        </p:spPr>
        <p:txBody>
          <a:bodyPr/>
          <a:lstStyle/>
          <a:p>
            <a:r>
              <a:rPr lang="en-US" sz="2800" baseline="30000" dirty="0"/>
              <a:t>88</a:t>
            </a:r>
            <a:r>
              <a:rPr lang="en-US" sz="2800" dirty="0"/>
              <a:t>Zr produced at LANL </a:t>
            </a:r>
          </a:p>
          <a:p>
            <a:pPr marL="0" indent="0">
              <a:buNone/>
            </a:pPr>
            <a:r>
              <a:rPr lang="en-US" sz="2800" dirty="0"/>
              <a:t>               </a:t>
            </a:r>
            <a:r>
              <a:rPr lang="en-US" sz="2800" baseline="30000" dirty="0"/>
              <a:t>89</a:t>
            </a:r>
            <a:r>
              <a:rPr lang="en-US" sz="2800" dirty="0"/>
              <a:t>Y(p,2n)</a:t>
            </a:r>
            <a:r>
              <a:rPr lang="en-US" sz="2800" baseline="30000" dirty="0"/>
              <a:t>88</a:t>
            </a:r>
            <a:r>
              <a:rPr lang="en-US" sz="2800" dirty="0"/>
              <a:t>Zr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US" sz="2800" baseline="30000" dirty="0"/>
              <a:t>88</a:t>
            </a:r>
            <a:r>
              <a:rPr lang="en-US" sz="2800" dirty="0"/>
              <a:t>Zr has 83.4 day half life</a:t>
            </a:r>
          </a:p>
          <a:p>
            <a:pPr lvl="1"/>
            <a:r>
              <a:rPr lang="en-US" sz="2400" dirty="0"/>
              <a:t>Decays to </a:t>
            </a:r>
            <a:r>
              <a:rPr lang="en-US" sz="2400" baseline="30000" dirty="0"/>
              <a:t>88</a:t>
            </a:r>
            <a:r>
              <a:rPr lang="en-US" sz="2400" dirty="0"/>
              <a:t>Y</a:t>
            </a:r>
          </a:p>
          <a:p>
            <a:pPr lvl="1"/>
            <a:r>
              <a:rPr lang="en-US" sz="2400" dirty="0"/>
              <a:t>393 keV</a:t>
            </a:r>
          </a:p>
          <a:p>
            <a:endParaRPr lang="en-US" sz="2800" baseline="30000" dirty="0"/>
          </a:p>
          <a:p>
            <a:r>
              <a:rPr lang="en-US" sz="2800" baseline="30000" dirty="0"/>
              <a:t>88</a:t>
            </a:r>
            <a:r>
              <a:rPr lang="en-US" sz="2800" dirty="0"/>
              <a:t>Y buildup creates large background</a:t>
            </a:r>
          </a:p>
          <a:p>
            <a:pPr lvl="1"/>
            <a:r>
              <a:rPr lang="en-US" sz="2600" dirty="0"/>
              <a:t>898 keV</a:t>
            </a:r>
          </a:p>
          <a:p>
            <a:pPr lvl="1"/>
            <a:r>
              <a:rPr lang="en-US" sz="2600" dirty="0"/>
              <a:t>1836 keV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DEFD16-6868-26A0-B06F-048DE60810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29DE2-82FB-45D1-AB05-E8B80D9AE25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F3E11BB7-3661-8730-2422-A75AA1FF2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111" y="1246037"/>
            <a:ext cx="6501234" cy="4914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132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FC24023-BAE7-A7F2-B385-F807C03AD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3948" y="68704"/>
            <a:ext cx="10080052" cy="914400"/>
          </a:xfrm>
        </p:spPr>
        <p:txBody>
          <a:bodyPr/>
          <a:lstStyle/>
          <a:p>
            <a:r>
              <a:rPr lang="en-US" baseline="30000" dirty="0"/>
              <a:t>88</a:t>
            </a:r>
            <a:r>
              <a:rPr lang="en-US" dirty="0"/>
              <a:t>Zr Sample Challenges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3C167D-5FF3-7F8B-38C6-DBE2212658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779001" y="6486381"/>
            <a:ext cx="1936751" cy="312638"/>
          </a:xfrm>
        </p:spPr>
        <p:txBody>
          <a:bodyPr/>
          <a:lstStyle/>
          <a:p>
            <a:fld id="{9C6F5F40-B405-44A3-9A55-CD9300A34CC7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DC4C7B-8EA4-A5EC-FF05-B4DE7D153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" y="2642738"/>
            <a:ext cx="11353800" cy="287382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6203CB9-7BF7-7728-D621-FB20D8C1BD3A}"/>
              </a:ext>
            </a:extLst>
          </p:cNvPr>
          <p:cNvCxnSpPr/>
          <p:nvPr/>
        </p:nvCxnSpPr>
        <p:spPr>
          <a:xfrm>
            <a:off x="2955413" y="2195285"/>
            <a:ext cx="0" cy="3048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6DABEC8-4619-3E36-CB46-C65E005733E9}"/>
              </a:ext>
            </a:extLst>
          </p:cNvPr>
          <p:cNvSpPr txBox="1"/>
          <p:nvPr/>
        </p:nvSpPr>
        <p:spPr>
          <a:xfrm>
            <a:off x="2472812" y="1548954"/>
            <a:ext cx="12445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88Zr EC: 393 keV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C1FAF97-3E30-6740-9446-6BCFBA0B7394}"/>
              </a:ext>
            </a:extLst>
          </p:cNvPr>
          <p:cNvCxnSpPr/>
          <p:nvPr/>
        </p:nvCxnSpPr>
        <p:spPr>
          <a:xfrm>
            <a:off x="5461546" y="4328885"/>
            <a:ext cx="0" cy="3048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10DE3A9-72DA-FAD5-67E7-6DA75B2643EE}"/>
              </a:ext>
            </a:extLst>
          </p:cNvPr>
          <p:cNvSpPr txBox="1"/>
          <p:nvPr/>
        </p:nvSpPr>
        <p:spPr>
          <a:xfrm>
            <a:off x="5029745" y="3682554"/>
            <a:ext cx="12445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88Y EC:</a:t>
            </a:r>
          </a:p>
          <a:p>
            <a:r>
              <a:rPr lang="en-US" dirty="0"/>
              <a:t>898 keV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272A35B-5B53-6858-82CC-7FDBC28A4823}"/>
              </a:ext>
            </a:extLst>
          </p:cNvPr>
          <p:cNvCxnSpPr/>
          <p:nvPr/>
        </p:nvCxnSpPr>
        <p:spPr>
          <a:xfrm>
            <a:off x="10092271" y="4472820"/>
            <a:ext cx="0" cy="3048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E92FD05-85B6-0B5D-2980-F660640C6D6A}"/>
              </a:ext>
            </a:extLst>
          </p:cNvPr>
          <p:cNvSpPr txBox="1"/>
          <p:nvPr/>
        </p:nvSpPr>
        <p:spPr>
          <a:xfrm>
            <a:off x="9469972" y="3834954"/>
            <a:ext cx="12445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88Y EC: 1.836 MeV</a:t>
            </a:r>
          </a:p>
        </p:txBody>
      </p:sp>
    </p:spTree>
    <p:extLst>
      <p:ext uri="{BB962C8B-B14F-4D97-AF65-F5344CB8AC3E}">
        <p14:creationId xmlns:p14="http://schemas.microsoft.com/office/powerpoint/2010/main" val="841540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9C011-66AD-6FA7-9F9D-DC282009E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/>
              <a:t>88</a:t>
            </a:r>
            <a:r>
              <a:rPr lang="en-US" dirty="0"/>
              <a:t>Zr Sample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09EE8F-DDA3-1CF2-C198-D9288B0744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999" y="1074296"/>
            <a:ext cx="5156201" cy="5257800"/>
          </a:xfrm>
        </p:spPr>
        <p:txBody>
          <a:bodyPr/>
          <a:lstStyle/>
          <a:p>
            <a:r>
              <a:rPr lang="en-US" dirty="0"/>
              <a:t>Chemically separate </a:t>
            </a:r>
            <a:r>
              <a:rPr lang="en-US" baseline="30000" dirty="0"/>
              <a:t>88</a:t>
            </a:r>
            <a:r>
              <a:rPr lang="en-US" dirty="0"/>
              <a:t>Zr and </a:t>
            </a:r>
            <a:r>
              <a:rPr lang="en-US" baseline="30000" dirty="0"/>
              <a:t>88</a:t>
            </a:r>
            <a:r>
              <a:rPr lang="en-US" dirty="0"/>
              <a:t>Y in Texas</a:t>
            </a:r>
          </a:p>
          <a:p>
            <a:pPr lvl="1"/>
            <a:r>
              <a:rPr lang="en-US" dirty="0"/>
              <a:t>Additionally, get rid of excess </a:t>
            </a:r>
            <a:r>
              <a:rPr lang="en-US" baseline="30000" dirty="0"/>
              <a:t>35</a:t>
            </a:r>
            <a:r>
              <a:rPr lang="en-US" dirty="0"/>
              <a:t>Cl</a:t>
            </a:r>
          </a:p>
          <a:p>
            <a:r>
              <a:rPr lang="en-US" dirty="0"/>
              <a:t>Quickly ship sample to ILL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604BB8-8761-D000-66AA-A8CEFF9B2C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29DE2-82FB-45D1-AB05-E8B80D9AE25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Picture 4" descr="A picture containing text&#10;&#10;AI-generated content may be incorrect.">
            <a:extLst>
              <a:ext uri="{FF2B5EF4-FFF2-40B4-BE49-F238E27FC236}">
                <a16:creationId xmlns:a16="http://schemas.microsoft.com/office/drawing/2014/main" id="{F481EB9F-686D-B643-56AB-965F4CAE84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387" y="3000459"/>
            <a:ext cx="3403600" cy="3098800"/>
          </a:xfrm>
          <a:prstGeom prst="rect">
            <a:avLst/>
          </a:prstGeom>
        </p:spPr>
      </p:pic>
      <p:pic>
        <p:nvPicPr>
          <p:cNvPr id="8" name="Picture 7" descr="A picture containing indoor, person&#10;&#10;AI-generated content may be incorrect.">
            <a:extLst>
              <a:ext uri="{FF2B5EF4-FFF2-40B4-BE49-F238E27FC236}">
                <a16:creationId xmlns:a16="http://schemas.microsoft.com/office/drawing/2014/main" id="{999F57B4-269F-9079-A34A-3D90812731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82938" y="2163270"/>
            <a:ext cx="4303485" cy="3227614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CFBA8F8-0667-6889-A40C-923BBB0356E7}"/>
              </a:ext>
            </a:extLst>
          </p:cNvPr>
          <p:cNvCxnSpPr>
            <a:cxnSpLocks/>
          </p:cNvCxnSpPr>
          <p:nvPr/>
        </p:nvCxnSpPr>
        <p:spPr>
          <a:xfrm flipH="1">
            <a:off x="3606800" y="3777077"/>
            <a:ext cx="1398423" cy="566323"/>
          </a:xfrm>
          <a:prstGeom prst="straightConnector1">
            <a:avLst/>
          </a:prstGeom>
          <a:ln w="57150">
            <a:solidFill>
              <a:srgbClr val="EB7D0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921A988-7A95-344C-90AA-3EE2827302AF}"/>
              </a:ext>
            </a:extLst>
          </p:cNvPr>
          <p:cNvCxnSpPr>
            <a:cxnSpLocks/>
          </p:cNvCxnSpPr>
          <p:nvPr/>
        </p:nvCxnSpPr>
        <p:spPr>
          <a:xfrm flipV="1">
            <a:off x="7666873" y="4249292"/>
            <a:ext cx="1464733" cy="492041"/>
          </a:xfrm>
          <a:prstGeom prst="straightConnector1">
            <a:avLst/>
          </a:prstGeom>
          <a:ln w="57150">
            <a:solidFill>
              <a:srgbClr val="EB7D0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B16B361-B39A-3B80-3E2D-70129C714C87}"/>
              </a:ext>
            </a:extLst>
          </p:cNvPr>
          <p:cNvCxnSpPr>
            <a:cxnSpLocks/>
          </p:cNvCxnSpPr>
          <p:nvPr/>
        </p:nvCxnSpPr>
        <p:spPr>
          <a:xfrm>
            <a:off x="7416800" y="3293533"/>
            <a:ext cx="2020599" cy="415809"/>
          </a:xfrm>
          <a:prstGeom prst="straightConnector1">
            <a:avLst/>
          </a:prstGeom>
          <a:ln w="57150">
            <a:solidFill>
              <a:srgbClr val="EB7D0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7252F93-0474-B5F5-ADE4-E8B6ADBE72C3}"/>
              </a:ext>
            </a:extLst>
          </p:cNvPr>
          <p:cNvSpPr txBox="1"/>
          <p:nvPr/>
        </p:nvSpPr>
        <p:spPr>
          <a:xfrm>
            <a:off x="5005223" y="3453911"/>
            <a:ext cx="12530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88</a:t>
            </a:r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Zr Sample on PTFE mesh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E88CD03-D68A-52A5-CB2F-28673F71ED39}"/>
              </a:ext>
            </a:extLst>
          </p:cNvPr>
          <p:cNvSpPr txBox="1"/>
          <p:nvPr/>
        </p:nvSpPr>
        <p:spPr>
          <a:xfrm>
            <a:off x="6385290" y="2747138"/>
            <a:ext cx="14085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Held in place by </a:t>
            </a:r>
            <a:r>
              <a:rPr lang="en-US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teflon</a:t>
            </a:r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strings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3011731-2135-1226-8CD5-3424F09C3886}"/>
              </a:ext>
            </a:extLst>
          </p:cNvPr>
          <p:cNvSpPr txBox="1"/>
          <p:nvPr/>
        </p:nvSpPr>
        <p:spPr>
          <a:xfrm>
            <a:off x="6719144" y="4714264"/>
            <a:ext cx="1436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LiBr</a:t>
            </a:r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tube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620857F-05BE-B913-34AE-860A2EB769C0}"/>
              </a:ext>
            </a:extLst>
          </p:cNvPr>
          <p:cNvCxnSpPr>
            <a:cxnSpLocks/>
          </p:cNvCxnSpPr>
          <p:nvPr/>
        </p:nvCxnSpPr>
        <p:spPr>
          <a:xfrm flipH="1" flipV="1">
            <a:off x="3956708" y="5005846"/>
            <a:ext cx="1224043" cy="425012"/>
          </a:xfrm>
          <a:prstGeom prst="straightConnector1">
            <a:avLst/>
          </a:prstGeom>
          <a:ln w="57150">
            <a:solidFill>
              <a:srgbClr val="EB7D0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500B717-A583-DADC-51C9-0E3B90DE5420}"/>
              </a:ext>
            </a:extLst>
          </p:cNvPr>
          <p:cNvSpPr txBox="1"/>
          <p:nvPr/>
        </p:nvSpPr>
        <p:spPr>
          <a:xfrm>
            <a:off x="5164666" y="5308502"/>
            <a:ext cx="1253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PFA bags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3B8B83A5-52BE-D8B5-AE09-267CB84872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867" y="1135017"/>
            <a:ext cx="11520865" cy="4994166"/>
          </a:xfrm>
          <a:prstGeom prst="rect">
            <a:avLst/>
          </a:prstGeom>
        </p:spPr>
      </p:pic>
      <p:pic>
        <p:nvPicPr>
          <p:cNvPr id="32" name="Picture 31" descr="A picture containing indoor&#10;&#10;AI-generated content may be incorrect.">
            <a:extLst>
              <a:ext uri="{FF2B5EF4-FFF2-40B4-BE49-F238E27FC236}">
                <a16:creationId xmlns:a16="http://schemas.microsoft.com/office/drawing/2014/main" id="{83321204-790A-FE6B-28E4-0FECC53CF6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98918" y="1836530"/>
            <a:ext cx="4994165" cy="374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187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C91DD-C704-87AB-E0A4-B4646C2A5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FIssion</a:t>
            </a:r>
            <a:r>
              <a:rPr lang="en-US" dirty="0"/>
              <a:t> Product Prompt gamma–ray Spectrometer (FIPPS)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445A48-5CE7-DF67-6751-DF4FA78525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29DE2-82FB-45D1-AB05-E8B80D9AE25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FF7C69A-AFE0-5077-6720-59AA7A57FA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71513" y="1506240"/>
            <a:ext cx="11144239" cy="4528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6572924"/>
      </p:ext>
    </p:extLst>
  </p:cSld>
  <p:clrMapOvr>
    <a:masterClrMapping/>
  </p:clrMapOvr>
</p:sld>
</file>

<file path=ppt/theme/theme1.xml><?xml version="1.0" encoding="utf-8"?>
<a:theme xmlns:a="http://schemas.openxmlformats.org/drawingml/2006/main" name="USAFA Standard">
  <a:themeElements>
    <a:clrScheme name="USAFA Standa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USAFA Standar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SAFA 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AFA Standar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AFA Standard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AFA Standard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AFA Standar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AFA Standar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AFA Standar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0FEA981B410541962082F9AC55A7B7" ma:contentTypeVersion="17" ma:contentTypeDescription="Create a new document." ma:contentTypeScope="" ma:versionID="00349745283768210e2ecfef58903661">
  <xsd:schema xmlns:xsd="http://www.w3.org/2001/XMLSchema" xmlns:xs="http://www.w3.org/2001/XMLSchema" xmlns:p="http://schemas.microsoft.com/office/2006/metadata/properties" xmlns:ns2="a11f2882-ed0e-460b-8724-2d63212e58f2" xmlns:ns3="dfb8bb65-8f07-4eba-995e-cd440a66aceb" targetNamespace="http://schemas.microsoft.com/office/2006/metadata/properties" ma:root="true" ma:fieldsID="78b39cc575dea148bd01fb10bd464da3" ns2:_="" ns3:_="">
    <xsd:import namespace="a11f2882-ed0e-460b-8724-2d63212e58f2"/>
    <xsd:import namespace="dfb8bb65-8f07-4eba-995e-cd440a66ac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1f2882-ed0e-460b-8724-2d63212e58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d16a427a-858a-487d-80a3-21f23792e0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b8bb65-8f07-4eba-995e-cd440a66aceb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812d8d6f-cba1-4038-ba64-983f4645a739}" ma:internalName="TaxCatchAll" ma:showField="CatchAllData" ma:web="dfb8bb65-8f07-4eba-995e-cd440a66ace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11f2882-ed0e-460b-8724-2d63212e58f2">
      <Terms xmlns="http://schemas.microsoft.com/office/infopath/2007/PartnerControls"/>
    </lcf76f155ced4ddcb4097134ff3c332f>
    <TaxCatchAll xmlns="dfb8bb65-8f07-4eba-995e-cd440a66aceb" xsi:nil="true"/>
  </documentManagement>
</p:properties>
</file>

<file path=customXml/itemProps1.xml><?xml version="1.0" encoding="utf-8"?>
<ds:datastoreItem xmlns:ds="http://schemas.openxmlformats.org/officeDocument/2006/customXml" ds:itemID="{6627DD9B-146E-47F0-8B22-E2206C31AF27}">
  <ds:schemaRefs>
    <ds:schemaRef ds:uri="a11f2882-ed0e-460b-8724-2d63212e58f2"/>
    <ds:schemaRef ds:uri="dfb8bb65-8f07-4eba-995e-cd440a66ace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EC25AB14-996C-45B4-ABBD-E85DA493075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3E4BE58-C7D0-428F-B98C-65A015CBC2FD}">
  <ds:schemaRefs>
    <ds:schemaRef ds:uri="a11f2882-ed0e-460b-8724-2d63212e58f2"/>
    <ds:schemaRef ds:uri="dfb8bb65-8f07-4eba-995e-cd440a66aceb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7ab80a06-f029-45c0-84d1-7dad19ce3c61}" enabled="0" method="" siteId="{7ab80a06-f029-45c0-84d1-7dad19ce3c61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</TotalTime>
  <Words>618</Words>
  <Application>Microsoft Office PowerPoint</Application>
  <PresentationFormat>Widescreen</PresentationFormat>
  <Paragraphs>152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Cambria Math</vt:lpstr>
      <vt:lpstr>Roboto</vt:lpstr>
      <vt:lpstr>Wingdings</vt:lpstr>
      <vt:lpstr>USAFA Standard</vt:lpstr>
      <vt:lpstr>Investigating Thermal Neutron Capture in 88Zr Using Prompt Gamma-Ray Spectroscopy at FIPPS</vt:lpstr>
      <vt:lpstr>Overview</vt:lpstr>
      <vt:lpstr>Background – 88Zr</vt:lpstr>
      <vt:lpstr>Why 88Zr?</vt:lpstr>
      <vt:lpstr>Why 88Zr?</vt:lpstr>
      <vt:lpstr>88Zr Sample</vt:lpstr>
      <vt:lpstr>88Zr Sample Challenges</vt:lpstr>
      <vt:lpstr>88Zr Sample</vt:lpstr>
      <vt:lpstr>FIssion Product Prompt gamma–ray Spectrometer (FIPPS)</vt:lpstr>
      <vt:lpstr>FIPPS</vt:lpstr>
      <vt:lpstr>Known Transitions</vt:lpstr>
      <vt:lpstr>Preliminary Results</vt:lpstr>
      <vt:lpstr>Finding Transitions</vt:lpstr>
      <vt:lpstr>Finding Transitions</vt:lpstr>
      <vt:lpstr>Finding Transitions</vt:lpstr>
      <vt:lpstr>Finding Transitions</vt:lpstr>
      <vt:lpstr>Finding Transitions</vt:lpstr>
      <vt:lpstr>Challenges</vt:lpstr>
      <vt:lpstr>Progress</vt:lpstr>
      <vt:lpstr>Future Work</vt:lpstr>
      <vt:lpstr>Acknowledgements</vt:lpstr>
      <vt:lpstr>Thank you for listening!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USAFA Template</dc:title>
  <dc:creator>Windows User</dc:creator>
  <cp:lastModifiedBy>Baklarz, Ashley E C2C USAF USAFA CW/CS15</cp:lastModifiedBy>
  <cp:revision>10</cp:revision>
  <dcterms:created xsi:type="dcterms:W3CDTF">2011-08-10T01:53:42Z</dcterms:created>
  <dcterms:modified xsi:type="dcterms:W3CDTF">2026-06-30T18:03:10Z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0x0101005B0FEA981B410541962082F9AC55A7B7</vt:lpwstr>
  </property>
  <property fmtid="{D5CDD505-2E9C-101B-9397-08002B2CF9AE}" pid="3" name="_dlc_DocIdItemGuid">
    <vt:lpwstr>e707a5b5-a660-4863-b310-487929d8e494</vt:lpwstr>
  </property>
  <property fmtid="{D5CDD505-2E9C-101B-9397-08002B2CF9AE}" pid="4" name="Order">
    <vt:r8>13700</vt:r8>
  </property>
  <property fmtid="{D5CDD505-2E9C-101B-9397-08002B2CF9AE}" pid="5" name="xd_ProgID">
    <vt:lpwstr/>
  </property>
  <property fmtid="{D5CDD505-2E9C-101B-9397-08002B2CF9AE}" pid="6" name="_CopySource">
    <vt:lpwstr>https://eis.usafa.edu/cadetwing/afcw/gp2/cs19/A7 StanEval/USAFA Template.pptx</vt:lpwstr>
  </property>
  <property fmtid="{D5CDD505-2E9C-101B-9397-08002B2CF9AE}" pid="7" name="TemplateUrl">
    <vt:lpwstr/>
  </property>
  <property fmtid="{D5CDD505-2E9C-101B-9397-08002B2CF9AE}" pid="8" name="MediaServiceImageTags">
    <vt:lpwstr/>
  </property>
</Properties>
</file>