
<file path=[Content_Types].xml><?xml version="1.0" encoding="utf-8"?>
<Types xmlns="http://schemas.openxmlformats.org/package/2006/content-types">
  <Default Extension="emf" ContentType="image/x-emf"/>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4"/>
  </p:sldMasterIdLst>
  <p:notesMasterIdLst>
    <p:notesMasterId r:id="rId73"/>
  </p:notesMasterIdLst>
  <p:handoutMasterIdLst>
    <p:handoutMasterId r:id="rId74"/>
  </p:handoutMasterIdLst>
  <p:sldIdLst>
    <p:sldId id="309" r:id="rId5"/>
    <p:sldId id="266" r:id="rId6"/>
    <p:sldId id="734" r:id="rId7"/>
    <p:sldId id="483" r:id="rId8"/>
    <p:sldId id="767" r:id="rId9"/>
    <p:sldId id="768" r:id="rId10"/>
    <p:sldId id="769" r:id="rId11"/>
    <p:sldId id="770" r:id="rId12"/>
    <p:sldId id="771" r:id="rId13"/>
    <p:sldId id="744" r:id="rId14"/>
    <p:sldId id="745" r:id="rId15"/>
    <p:sldId id="749" r:id="rId16"/>
    <p:sldId id="750" r:id="rId17"/>
    <p:sldId id="773" r:id="rId18"/>
    <p:sldId id="751" r:id="rId19"/>
    <p:sldId id="752" r:id="rId20"/>
    <p:sldId id="753" r:id="rId21"/>
    <p:sldId id="754" r:id="rId22"/>
    <p:sldId id="755" r:id="rId23"/>
    <p:sldId id="758" r:id="rId24"/>
    <p:sldId id="757" r:id="rId25"/>
    <p:sldId id="759" r:id="rId26"/>
    <p:sldId id="348" r:id="rId27"/>
    <p:sldId id="448" r:id="rId28"/>
    <p:sldId id="394" r:id="rId29"/>
    <p:sldId id="480" r:id="rId30"/>
    <p:sldId id="761" r:id="rId31"/>
    <p:sldId id="763" r:id="rId32"/>
    <p:sldId id="774" r:id="rId33"/>
    <p:sldId id="481" r:id="rId34"/>
    <p:sldId id="760" r:id="rId35"/>
    <p:sldId id="779" r:id="rId36"/>
    <p:sldId id="736" r:id="rId37"/>
    <p:sldId id="741" r:id="rId38"/>
    <p:sldId id="742" r:id="rId39"/>
    <p:sldId id="740" r:id="rId40"/>
    <p:sldId id="739" r:id="rId41"/>
    <p:sldId id="780" r:id="rId42"/>
    <p:sldId id="469" r:id="rId43"/>
    <p:sldId id="764" r:id="rId44"/>
    <p:sldId id="778" r:id="rId45"/>
    <p:sldId id="737" r:id="rId46"/>
    <p:sldId id="386" r:id="rId47"/>
    <p:sldId id="776" r:id="rId48"/>
    <p:sldId id="343" r:id="rId49"/>
    <p:sldId id="351" r:id="rId50"/>
    <p:sldId id="441" r:id="rId51"/>
    <p:sldId id="442" r:id="rId52"/>
    <p:sldId id="388" r:id="rId53"/>
    <p:sldId id="485" r:id="rId54"/>
    <p:sldId id="486" r:id="rId55"/>
    <p:sldId id="487" r:id="rId56"/>
    <p:sldId id="443" r:id="rId57"/>
    <p:sldId id="484" r:id="rId58"/>
    <p:sldId id="367" r:id="rId59"/>
    <p:sldId id="396" r:id="rId60"/>
    <p:sldId id="464" r:id="rId61"/>
    <p:sldId id="472" r:id="rId62"/>
    <p:sldId id="476" r:id="rId63"/>
    <p:sldId id="477" r:id="rId64"/>
    <p:sldId id="478" r:id="rId65"/>
    <p:sldId id="271" r:id="rId66"/>
    <p:sldId id="272" r:id="rId67"/>
    <p:sldId id="715" r:id="rId68"/>
    <p:sldId id="716" r:id="rId69"/>
    <p:sldId id="717" r:id="rId70"/>
    <p:sldId id="488" r:id="rId71"/>
    <p:sldId id="729" r:id="rId72"/>
  </p:sldIdLst>
  <p:sldSz cx="12192000" cy="6858000"/>
  <p:notesSz cx="6858000" cy="9144000"/>
  <p:embeddedFontLst>
    <p:embeddedFont>
      <p:font typeface="Abadi" panose="020B0604020104020204" pitchFamily="34" charset="0"/>
      <p:regular r:id="rId75"/>
    </p:embeddedFont>
    <p:embeddedFont>
      <p:font typeface="Arial Black" panose="020B0A04020102020204" pitchFamily="34" charset="0"/>
      <p:bold r:id="rId76"/>
    </p:embeddedFont>
    <p:embeddedFont>
      <p:font typeface="Bradley Hand ITC" panose="03070402050302030203" pitchFamily="66" charset="0"/>
      <p:regular r:id="rId77"/>
    </p:embeddedFont>
    <p:embeddedFont>
      <p:font typeface="Calibri" panose="020F0502020204030204" pitchFamily="34" charset="0"/>
      <p:regular r:id="rId78"/>
      <p:bold r:id="rId79"/>
      <p:italic r:id="rId80"/>
      <p:boldItalic r:id="rId81"/>
    </p:embeddedFont>
    <p:embeddedFont>
      <p:font typeface="Cambria Math" panose="02040503050406030204" pitchFamily="18" charset="0"/>
      <p:regular r:id="rId82"/>
    </p:embeddedFont>
    <p:embeddedFont>
      <p:font typeface="Poppins" panose="00000500000000000000" pitchFamily="2" charset="0"/>
      <p:regular r:id="rId83"/>
      <p:bold r:id="rId84"/>
      <p:italic r:id="rId85"/>
      <p:boldItalic r:id="rId86"/>
    </p:embeddedFont>
    <p:embeddedFont>
      <p:font typeface="Poppins Black" panose="00000A00000000000000" pitchFamily="2" charset="0"/>
      <p:bold r:id="rId87"/>
      <p:boldItalic r:id="rId88"/>
    </p:embeddedFont>
    <p:embeddedFont>
      <p:font typeface="Verdana" panose="020B0604030504040204" pitchFamily="34" charset="0"/>
      <p:regular r:id="rId89"/>
      <p:bold r:id="rId90"/>
      <p:italic r:id="rId91"/>
      <p:boldItalic r:id="rId92"/>
    </p:embeddedFont>
  </p:embeddedFontLst>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EGONESI Alessandro" initials="RA" lastIdx="2" clrIdx="0">
    <p:extLst>
      <p:ext uri="{19B8F6BF-5375-455C-9EA6-DF929625EA0E}">
        <p15:presenceInfo xmlns:p15="http://schemas.microsoft.com/office/powerpoint/2012/main" userId="S-1-5-21-1801674531-299502267-839522115-66049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E60019"/>
    <a:srgbClr val="35F335"/>
    <a:srgbClr val="000000"/>
    <a:srgbClr val="00B050"/>
    <a:srgbClr val="00B05C"/>
    <a:srgbClr val="BD987A"/>
    <a:srgbClr val="830DA3"/>
    <a:srgbClr val="3E4A83"/>
    <a:srgbClr val="A558A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94582" autoAdjust="0"/>
  </p:normalViewPr>
  <p:slideViewPr>
    <p:cSldViewPr snapToGrid="0">
      <p:cViewPr varScale="1">
        <p:scale>
          <a:sx n="107" d="100"/>
          <a:sy n="107" d="100"/>
        </p:scale>
        <p:origin x="696" y="114"/>
      </p:cViewPr>
      <p:guideLst>
        <p:guide orient="horz" pos="2160"/>
        <p:guide pos="3840"/>
      </p:guideLst>
    </p:cSldViewPr>
  </p:slideViewPr>
  <p:outlineViewPr>
    <p:cViewPr>
      <p:scale>
        <a:sx n="33" d="100"/>
        <a:sy n="33" d="100"/>
      </p:scale>
      <p:origin x="0" y="-7948"/>
    </p:cViewPr>
  </p:outlineViewPr>
  <p:notesTextViewPr>
    <p:cViewPr>
      <p:scale>
        <a:sx n="3" d="2"/>
        <a:sy n="3" d="2"/>
      </p:scale>
      <p:origin x="0" y="0"/>
    </p:cViewPr>
  </p:notesTextViewPr>
  <p:sorterViewPr>
    <p:cViewPr>
      <p:scale>
        <a:sx n="100" d="100"/>
        <a:sy n="100" d="100"/>
      </p:scale>
      <p:origin x="0" y="-10332"/>
    </p:cViewPr>
  </p:sorterViewPr>
  <p:notesViewPr>
    <p:cSldViewPr snapToGrid="0" showGuides="1">
      <p:cViewPr varScale="1">
        <p:scale>
          <a:sx n="52" d="100"/>
          <a:sy n="52" d="100"/>
        </p:scale>
        <p:origin x="2680" y="60"/>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openxmlformats.org/officeDocument/2006/relationships/font" Target="fonts/font10.fntdata"/><Relationship Id="rId89" Type="http://schemas.openxmlformats.org/officeDocument/2006/relationships/font" Target="fonts/font15.fntdata"/><Relationship Id="rId16" Type="http://schemas.openxmlformats.org/officeDocument/2006/relationships/slide" Target="slides/slide12.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handoutMaster" Target="handoutMasters/handoutMaster1.xml"/><Relationship Id="rId79" Type="http://schemas.openxmlformats.org/officeDocument/2006/relationships/font" Target="fonts/font5.fntdata"/><Relationship Id="rId5" Type="http://schemas.openxmlformats.org/officeDocument/2006/relationships/slide" Target="slides/slide1.xml"/><Relationship Id="rId90" Type="http://schemas.openxmlformats.org/officeDocument/2006/relationships/font" Target="fonts/font16.fntdata"/><Relationship Id="rId95" Type="http://schemas.openxmlformats.org/officeDocument/2006/relationships/viewProps" Target="viewProps.xml"/><Relationship Id="rId22" Type="http://schemas.openxmlformats.org/officeDocument/2006/relationships/slide" Target="slides/slide18.xml"/><Relationship Id="rId27" Type="http://schemas.openxmlformats.org/officeDocument/2006/relationships/slide" Target="slides/slide23.xml"/><Relationship Id="rId43" Type="http://schemas.openxmlformats.org/officeDocument/2006/relationships/slide" Target="slides/slide39.xml"/><Relationship Id="rId48" Type="http://schemas.openxmlformats.org/officeDocument/2006/relationships/slide" Target="slides/slide44.xml"/><Relationship Id="rId64" Type="http://schemas.openxmlformats.org/officeDocument/2006/relationships/slide" Target="slides/slide60.xml"/><Relationship Id="rId69" Type="http://schemas.openxmlformats.org/officeDocument/2006/relationships/slide" Target="slides/slide65.xml"/><Relationship Id="rId80" Type="http://schemas.openxmlformats.org/officeDocument/2006/relationships/font" Target="fonts/font6.fntdata"/><Relationship Id="rId85" Type="http://schemas.openxmlformats.org/officeDocument/2006/relationships/font" Target="fonts/font11.fntdata"/><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font" Target="fonts/font1.fntdata"/><Relationship Id="rId83" Type="http://schemas.openxmlformats.org/officeDocument/2006/relationships/font" Target="fonts/font9.fntdata"/><Relationship Id="rId88" Type="http://schemas.openxmlformats.org/officeDocument/2006/relationships/font" Target="fonts/font14.fntdata"/><Relationship Id="rId91" Type="http://schemas.openxmlformats.org/officeDocument/2006/relationships/font" Target="fonts/font17.fntdata"/><Relationship Id="rId9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notesMaster" Target="notesMasters/notesMaster1.xml"/><Relationship Id="rId78" Type="http://schemas.openxmlformats.org/officeDocument/2006/relationships/font" Target="fonts/font4.fntdata"/><Relationship Id="rId81" Type="http://schemas.openxmlformats.org/officeDocument/2006/relationships/font" Target="fonts/font7.fntdata"/><Relationship Id="rId86" Type="http://schemas.openxmlformats.org/officeDocument/2006/relationships/font" Target="fonts/font12.fntdata"/><Relationship Id="rId94"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font" Target="fonts/font2.fntdata"/><Relationship Id="rId97" Type="http://schemas.openxmlformats.org/officeDocument/2006/relationships/tableStyles" Target="tableStyles.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font" Target="fonts/font18.fntdata"/><Relationship Id="rId2" Type="http://schemas.openxmlformats.org/officeDocument/2006/relationships/customXml" Target="../customXml/item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font" Target="fonts/font13.fntdata"/><Relationship Id="rId61" Type="http://schemas.openxmlformats.org/officeDocument/2006/relationships/slide" Target="slides/slide57.xml"/><Relationship Id="rId82" Type="http://schemas.openxmlformats.org/officeDocument/2006/relationships/font" Target="fonts/font8.fntdata"/><Relationship Id="rId19" Type="http://schemas.openxmlformats.org/officeDocument/2006/relationships/slide" Target="slides/slide15.xml"/><Relationship Id="rId14" Type="http://schemas.openxmlformats.org/officeDocument/2006/relationships/slide" Target="slides/slide10.xml"/><Relationship Id="rId30" Type="http://schemas.openxmlformats.org/officeDocument/2006/relationships/slide" Target="slides/slide26.xml"/><Relationship Id="rId35" Type="http://schemas.openxmlformats.org/officeDocument/2006/relationships/slide" Target="slides/slide31.xml"/><Relationship Id="rId56" Type="http://schemas.openxmlformats.org/officeDocument/2006/relationships/slide" Target="slides/slide52.xml"/><Relationship Id="rId77" Type="http://schemas.openxmlformats.org/officeDocument/2006/relationships/font" Target="fonts/font3.fntdata"/><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93" Type="http://schemas.openxmlformats.org/officeDocument/2006/relationships/commentAuthors" Target="commentAuthor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6-06-26T12:14:00.672" idx="2">
    <p:pos x="10" y="10"/>
    <p:text>Dire du bias resolution</p:text>
    <p:extLst>
      <p:ext uri="{C676402C-5697-4E1C-873F-D02D1690AC5C}">
        <p15:threadingInfo xmlns:p15="http://schemas.microsoft.com/office/powerpoint/2012/main" timeZoneBias="-12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31230463-975F-1FC5-F130-344B42C6A79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879A2308-FA37-6278-0449-3B38B9528E0D}"/>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7398CF4-0D8F-4DD3-B28A-923FF3FEE419}" type="datetimeFigureOut">
              <a:rPr lang="fr-FR" smtClean="0"/>
              <a:t>01/07/2026</a:t>
            </a:fld>
            <a:endParaRPr lang="fr-FR"/>
          </a:p>
        </p:txBody>
      </p:sp>
      <p:sp>
        <p:nvSpPr>
          <p:cNvPr id="4" name="Espace réservé du pied de page 3">
            <a:extLst>
              <a:ext uri="{FF2B5EF4-FFF2-40B4-BE49-F238E27FC236}">
                <a16:creationId xmlns:a16="http://schemas.microsoft.com/office/drawing/2014/main" id="{6A7B76CB-13A6-4357-471D-C13C8A6F579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B515A29A-0630-2B6D-5C6E-AD2B8E0564FA}"/>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C857BD6-0A34-47E4-9D7D-D4D6BB65499E}" type="slidenum">
              <a:rPr lang="fr-FR" smtClean="0"/>
              <a:t>‹N°›</a:t>
            </a:fld>
            <a:endParaRPr lang="fr-FR"/>
          </a:p>
        </p:txBody>
      </p:sp>
    </p:spTree>
    <p:extLst>
      <p:ext uri="{BB962C8B-B14F-4D97-AF65-F5344CB8AC3E}">
        <p14:creationId xmlns:p14="http://schemas.microsoft.com/office/powerpoint/2010/main" val="6156703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5C2B5AC-F81D-469C-ADE7-402A20B32007}" type="datetimeFigureOut">
              <a:rPr lang="fr-FR" smtClean="0"/>
              <a:t>01/07/2026</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87C14E6-2559-451E-807A-4A34163A34D7}" type="slidenum">
              <a:rPr lang="fr-FR" smtClean="0"/>
              <a:t>‹N°›</a:t>
            </a:fld>
            <a:endParaRPr lang="fr-FR"/>
          </a:p>
        </p:txBody>
      </p:sp>
    </p:spTree>
    <p:extLst>
      <p:ext uri="{BB962C8B-B14F-4D97-AF65-F5344CB8AC3E}">
        <p14:creationId xmlns:p14="http://schemas.microsoft.com/office/powerpoint/2010/main" val="42141400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GB" dirty="0"/>
          </a:p>
        </p:txBody>
      </p:sp>
      <p:sp>
        <p:nvSpPr>
          <p:cNvPr id="4" name="Espace réservé du numéro de diapositive 3"/>
          <p:cNvSpPr>
            <a:spLocks noGrp="1"/>
          </p:cNvSpPr>
          <p:nvPr>
            <p:ph type="sldNum" sz="quarter" idx="5"/>
          </p:nvPr>
        </p:nvSpPr>
        <p:spPr/>
        <p:txBody>
          <a:bodyPr/>
          <a:lstStyle/>
          <a:p>
            <a:fld id="{087C14E6-2559-451E-807A-4A34163A34D7}" type="slidenum">
              <a:rPr lang="fr-FR" smtClean="0"/>
              <a:t>25</a:t>
            </a:fld>
            <a:endParaRPr lang="fr-FR"/>
          </a:p>
        </p:txBody>
      </p:sp>
    </p:spTree>
    <p:extLst>
      <p:ext uri="{BB962C8B-B14F-4D97-AF65-F5344CB8AC3E}">
        <p14:creationId xmlns:p14="http://schemas.microsoft.com/office/powerpoint/2010/main" val="14036614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GB" dirty="0"/>
          </a:p>
        </p:txBody>
      </p:sp>
      <p:sp>
        <p:nvSpPr>
          <p:cNvPr id="4" name="Espace réservé du numéro de diapositive 3"/>
          <p:cNvSpPr>
            <a:spLocks noGrp="1"/>
          </p:cNvSpPr>
          <p:nvPr>
            <p:ph type="sldNum" sz="quarter" idx="5"/>
          </p:nvPr>
        </p:nvSpPr>
        <p:spPr/>
        <p:txBody>
          <a:bodyPr/>
          <a:lstStyle/>
          <a:p>
            <a:fld id="{087C14E6-2559-451E-807A-4A34163A34D7}" type="slidenum">
              <a:rPr lang="fr-FR" smtClean="0"/>
              <a:t>32</a:t>
            </a:fld>
            <a:endParaRPr lang="fr-FR"/>
          </a:p>
        </p:txBody>
      </p:sp>
    </p:spTree>
    <p:extLst>
      <p:ext uri="{BB962C8B-B14F-4D97-AF65-F5344CB8AC3E}">
        <p14:creationId xmlns:p14="http://schemas.microsoft.com/office/powerpoint/2010/main" val="1365172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dirty="0"/>
              <a:t>The space of data comparison is not the theoretical space  </a:t>
            </a:r>
          </a:p>
          <a:p>
            <a:r>
              <a:rPr lang="en-US" dirty="0"/>
              <a:t>But the convolved space according to the best experimental mass resolution</a:t>
            </a:r>
          </a:p>
          <a:p>
            <a:endParaRPr lang="en-US" dirty="0"/>
          </a:p>
        </p:txBody>
      </p:sp>
      <p:sp>
        <p:nvSpPr>
          <p:cNvPr id="4" name="Espace réservé du numéro de diapositive 3"/>
          <p:cNvSpPr>
            <a:spLocks noGrp="1"/>
          </p:cNvSpPr>
          <p:nvPr>
            <p:ph type="sldNum" sz="quarter" idx="5"/>
          </p:nvPr>
        </p:nvSpPr>
        <p:spPr/>
        <p:txBody>
          <a:bodyPr/>
          <a:lstStyle/>
          <a:p>
            <a:fld id="{087C14E6-2559-451E-807A-4A34163A34D7}" type="slidenum">
              <a:rPr lang="fr-FR" smtClean="0"/>
              <a:t>38</a:t>
            </a:fld>
            <a:endParaRPr lang="fr-FR"/>
          </a:p>
        </p:txBody>
      </p:sp>
    </p:spTree>
    <p:extLst>
      <p:ext uri="{BB962C8B-B14F-4D97-AF65-F5344CB8AC3E}">
        <p14:creationId xmlns:p14="http://schemas.microsoft.com/office/powerpoint/2010/main" val="48387837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47526982-0BD3-80B2-D0C1-E141B8AD1D26}"/>
              </a:ext>
            </a:extLst>
          </p:cNvPr>
          <p:cNvSpPr/>
          <p:nvPr userDrawn="1"/>
        </p:nvSpPr>
        <p:spPr>
          <a:xfrm>
            <a:off x="11182350" y="0"/>
            <a:ext cx="100965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fr-FR" dirty="0"/>
          </a:p>
        </p:txBody>
      </p:sp>
      <p:sp>
        <p:nvSpPr>
          <p:cNvPr id="2" name="Titre 1">
            <a:extLst>
              <a:ext uri="{FF2B5EF4-FFF2-40B4-BE49-F238E27FC236}">
                <a16:creationId xmlns:a16="http://schemas.microsoft.com/office/drawing/2014/main" id="{107B68EE-BDE5-1E9D-059B-83B50A6ACD18}"/>
              </a:ext>
            </a:extLst>
          </p:cNvPr>
          <p:cNvSpPr>
            <a:spLocks noGrp="1"/>
          </p:cNvSpPr>
          <p:nvPr>
            <p:ph type="ctrTitle"/>
          </p:nvPr>
        </p:nvSpPr>
        <p:spPr>
          <a:xfrm>
            <a:off x="731838" y="2654299"/>
            <a:ext cx="5294312" cy="1587501"/>
          </a:xfrm>
        </p:spPr>
        <p:txBody>
          <a:bodyPr anchor="b">
            <a:normAutofit/>
          </a:bodyPr>
          <a:lstStyle>
            <a:lvl1pPr algn="l">
              <a:defRPr sz="2800">
                <a:solidFill>
                  <a:schemeClr val="tx1"/>
                </a:solidFill>
              </a:defRPr>
            </a:lvl1pPr>
          </a:lstStyle>
          <a:p>
            <a:r>
              <a:rPr lang="fr-FR"/>
              <a:t>Modifiez le style du titre</a:t>
            </a:r>
            <a:endParaRPr lang="fr-FR" dirty="0"/>
          </a:p>
        </p:txBody>
      </p:sp>
      <p:sp>
        <p:nvSpPr>
          <p:cNvPr id="3" name="Sous-titre 2">
            <a:extLst>
              <a:ext uri="{FF2B5EF4-FFF2-40B4-BE49-F238E27FC236}">
                <a16:creationId xmlns:a16="http://schemas.microsoft.com/office/drawing/2014/main" id="{34801059-2D37-8D44-42C0-ED46DE3A8FD1}"/>
              </a:ext>
            </a:extLst>
          </p:cNvPr>
          <p:cNvSpPr>
            <a:spLocks noGrp="1"/>
          </p:cNvSpPr>
          <p:nvPr>
            <p:ph type="subTitle" idx="1"/>
          </p:nvPr>
        </p:nvSpPr>
        <p:spPr>
          <a:xfrm>
            <a:off x="731838" y="4262438"/>
            <a:ext cx="5294312" cy="1655762"/>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endParaRPr lang="fr-FR" dirty="0"/>
          </a:p>
        </p:txBody>
      </p:sp>
      <p:pic>
        <p:nvPicPr>
          <p:cNvPr id="8" name="Logo CEA">
            <a:extLst>
              <a:ext uri="{FF2B5EF4-FFF2-40B4-BE49-F238E27FC236}">
                <a16:creationId xmlns:a16="http://schemas.microsoft.com/office/drawing/2014/main" id="{1051C7ED-2FE9-229E-F0BD-000C6D22DECA}"/>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731838" y="728663"/>
            <a:ext cx="1803600" cy="1803600"/>
          </a:xfrm>
          <a:prstGeom prst="rect">
            <a:avLst/>
          </a:prstGeom>
        </p:spPr>
      </p:pic>
      <p:sp>
        <p:nvSpPr>
          <p:cNvPr id="10" name="ZoneTexte 9">
            <a:extLst>
              <a:ext uri="{FF2B5EF4-FFF2-40B4-BE49-F238E27FC236}">
                <a16:creationId xmlns:a16="http://schemas.microsoft.com/office/drawing/2014/main" id="{931EACC6-5472-4DD6-3DB8-DB3936803B32}"/>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Titre</a:t>
            </a:r>
          </a:p>
        </p:txBody>
      </p:sp>
      <p:pic>
        <p:nvPicPr>
          <p:cNvPr id="11" name="PATTERN CARRE DECAL">
            <a:extLst>
              <a:ext uri="{FF2B5EF4-FFF2-40B4-BE49-F238E27FC236}">
                <a16:creationId xmlns:a16="http://schemas.microsoft.com/office/drawing/2014/main" id="{B904F070-A99F-1AC0-845C-9E05CE6DF328}"/>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t="19705" r="39861" b="-1"/>
          <a:stretch/>
        </p:blipFill>
        <p:spPr>
          <a:xfrm>
            <a:off x="9406296" y="-1"/>
            <a:ext cx="2785704" cy="2447637"/>
          </a:xfrm>
          <a:prstGeom prst="rect">
            <a:avLst/>
          </a:prstGeom>
        </p:spPr>
      </p:pic>
      <p:sp>
        <p:nvSpPr>
          <p:cNvPr id="5" name="Espace réservé du texte 4">
            <a:extLst>
              <a:ext uri="{FF2B5EF4-FFF2-40B4-BE49-F238E27FC236}">
                <a16:creationId xmlns:a16="http://schemas.microsoft.com/office/drawing/2014/main" id="{0A828EFF-0769-991A-745D-86154BF58E56}"/>
              </a:ext>
            </a:extLst>
          </p:cNvPr>
          <p:cNvSpPr>
            <a:spLocks noGrp="1"/>
          </p:cNvSpPr>
          <p:nvPr>
            <p:ph type="body" sz="quarter" idx="17" hasCustomPrompt="1"/>
          </p:nvPr>
        </p:nvSpPr>
        <p:spPr>
          <a:xfrm>
            <a:off x="742949" y="5892800"/>
            <a:ext cx="6578600" cy="558800"/>
          </a:xfrm>
        </p:spPr>
        <p:txBody>
          <a:bodyPr>
            <a:normAutofit/>
          </a:bodyPr>
          <a:lstStyle>
            <a:lvl1pPr>
              <a:defRPr sz="1200" i="1">
                <a:solidFill>
                  <a:schemeClr val="tx1"/>
                </a:solidFill>
              </a:defRPr>
            </a:lvl1pPr>
          </a:lstStyle>
          <a:p>
            <a:pPr lvl="0"/>
            <a:r>
              <a:rPr lang="fr-FR" dirty="0"/>
              <a:t>Emplacement logotypes financeurs/partenaires</a:t>
            </a:r>
          </a:p>
        </p:txBody>
      </p:sp>
    </p:spTree>
    <p:extLst>
      <p:ext uri="{BB962C8B-B14F-4D97-AF65-F5344CB8AC3E}">
        <p14:creationId xmlns:p14="http://schemas.microsoft.com/office/powerpoint/2010/main" val="12861387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re de section Bleu">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E2B122C-7C32-00D5-5677-35CC8ABC8223}"/>
              </a:ext>
            </a:extLst>
          </p:cNvPr>
          <p:cNvSpPr/>
          <p:nvPr userDrawn="1"/>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Espace réservé de la date 3">
            <a:extLst>
              <a:ext uri="{FF2B5EF4-FFF2-40B4-BE49-F238E27FC236}">
                <a16:creationId xmlns:a16="http://schemas.microsoft.com/office/drawing/2014/main" id="{E1D6D37F-6A1E-3B66-26C8-C0F17D653E9C}"/>
              </a:ext>
            </a:extLst>
          </p:cNvPr>
          <p:cNvSpPr>
            <a:spLocks noGrp="1"/>
          </p:cNvSpPr>
          <p:nvPr>
            <p:ph type="dt" sz="half" idx="10"/>
          </p:nvPr>
        </p:nvSpPr>
        <p:spPr/>
        <p:txBody>
          <a:bodyPr/>
          <a:lstStyle>
            <a:lvl1pPr>
              <a:defRPr>
                <a:solidFill>
                  <a:schemeClr val="bg1"/>
                </a:solidFill>
              </a:defRPr>
            </a:lvl1pPr>
          </a:lstStyle>
          <a:p>
            <a:r>
              <a:rPr lang="fr-FR"/>
              <a:t>01/07/2026</a:t>
            </a:r>
          </a:p>
        </p:txBody>
      </p:sp>
      <p:sp>
        <p:nvSpPr>
          <p:cNvPr id="5" name="Espace réservé du pied de page 4">
            <a:extLst>
              <a:ext uri="{FF2B5EF4-FFF2-40B4-BE49-F238E27FC236}">
                <a16:creationId xmlns:a16="http://schemas.microsoft.com/office/drawing/2014/main" id="{ACD2F82D-AC61-B9F7-103B-D5B5DE390A6A}"/>
              </a:ext>
            </a:extLst>
          </p:cNvPr>
          <p:cNvSpPr>
            <a:spLocks noGrp="1"/>
          </p:cNvSpPr>
          <p:nvPr>
            <p:ph type="ftr" sz="quarter" idx="11"/>
          </p:nvPr>
        </p:nvSpPr>
        <p:spPr/>
        <p:txBody>
          <a:bodyPr/>
          <a:lstStyle>
            <a:lvl1pPr>
              <a:defRPr>
                <a:solidFill>
                  <a:schemeClr val="bg1"/>
                </a:solidFill>
              </a:defRPr>
            </a:lvl1pPr>
          </a:lstStyle>
          <a:p>
            <a:r>
              <a:rPr lang="en-US"/>
              <a:t>WONDER 2026 | A. Regonesi et al. </a:t>
            </a:r>
            <a:endParaRPr lang="fr-FR"/>
          </a:p>
        </p:txBody>
      </p:sp>
      <p:sp>
        <p:nvSpPr>
          <p:cNvPr id="6" name="Espace réservé du numéro de diapositive 5">
            <a:extLst>
              <a:ext uri="{FF2B5EF4-FFF2-40B4-BE49-F238E27FC236}">
                <a16:creationId xmlns:a16="http://schemas.microsoft.com/office/drawing/2014/main" id="{38DBE8A5-A5C2-8825-ACF1-34BE5DCD04B0}"/>
              </a:ext>
            </a:extLst>
          </p:cNvPr>
          <p:cNvSpPr>
            <a:spLocks noGrp="1"/>
          </p:cNvSpPr>
          <p:nvPr>
            <p:ph type="sldNum" sz="quarter" idx="12"/>
          </p:nvPr>
        </p:nvSpPr>
        <p:spPr/>
        <p:txBody>
          <a:bodyPr/>
          <a:lstStyle>
            <a:lvl1pPr>
              <a:defRPr>
                <a:solidFill>
                  <a:schemeClr val="bg1"/>
                </a:solidFill>
              </a:defRPr>
            </a:lvl1pPr>
          </a:lstStyle>
          <a:p>
            <a:fld id="{0CBC77A0-1F4E-42FF-9FFC-F45C3A64AF90}" type="slidenum">
              <a:rPr lang="fr-FR" smtClean="0"/>
              <a:pPr/>
              <a:t>‹N°›</a:t>
            </a:fld>
            <a:endParaRPr lang="fr-FR"/>
          </a:p>
        </p:txBody>
      </p:sp>
      <p:sp>
        <p:nvSpPr>
          <p:cNvPr id="25" name="Rectangle 24">
            <a:extLst>
              <a:ext uri="{FF2B5EF4-FFF2-40B4-BE49-F238E27FC236}">
                <a16:creationId xmlns:a16="http://schemas.microsoft.com/office/drawing/2014/main" id="{2E988CD6-F875-5F20-CB25-53D3006C5582}"/>
              </a:ext>
            </a:extLst>
          </p:cNvPr>
          <p:cNvSpPr/>
          <p:nvPr userDrawn="1"/>
        </p:nvSpPr>
        <p:spPr>
          <a:xfrm>
            <a:off x="3151189" y="3987800"/>
            <a:ext cx="349250" cy="349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ZoneTexte 28">
            <a:extLst>
              <a:ext uri="{FF2B5EF4-FFF2-40B4-BE49-F238E27FC236}">
                <a16:creationId xmlns:a16="http://schemas.microsoft.com/office/drawing/2014/main" id="{BC10BA36-642C-D18A-73B5-1652743A0484}"/>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Titre de section Bleu</a:t>
            </a:r>
          </a:p>
        </p:txBody>
      </p:sp>
      <p:pic>
        <p:nvPicPr>
          <p:cNvPr id="13" name="Logo CEA">
            <a:extLst>
              <a:ext uri="{FF2B5EF4-FFF2-40B4-BE49-F238E27FC236}">
                <a16:creationId xmlns:a16="http://schemas.microsoft.com/office/drawing/2014/main" id="{87F05716-C695-E053-1C8E-FF817175674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7897" y="6343650"/>
            <a:ext cx="365991" cy="365991"/>
          </a:xfrm>
          <a:prstGeom prst="rect">
            <a:avLst/>
          </a:prstGeom>
        </p:spPr>
      </p:pic>
      <p:pic>
        <p:nvPicPr>
          <p:cNvPr id="14" name="PATTERN 14">
            <a:extLst>
              <a:ext uri="{FF2B5EF4-FFF2-40B4-BE49-F238E27FC236}">
                <a16:creationId xmlns:a16="http://schemas.microsoft.com/office/drawing/2014/main" id="{A9F2846A-9310-83E8-0175-AEDB4CD521B5}"/>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1642" t="81597" r="4284" b="-1066"/>
          <a:stretch/>
        </p:blipFill>
        <p:spPr>
          <a:xfrm>
            <a:off x="0" y="0"/>
            <a:ext cx="12192001" cy="591852"/>
          </a:xfrm>
          <a:prstGeom prst="rect">
            <a:avLst/>
          </a:prstGeom>
        </p:spPr>
      </p:pic>
      <p:sp>
        <p:nvSpPr>
          <p:cNvPr id="8" name="Titre 1">
            <a:extLst>
              <a:ext uri="{FF2B5EF4-FFF2-40B4-BE49-F238E27FC236}">
                <a16:creationId xmlns:a16="http://schemas.microsoft.com/office/drawing/2014/main" id="{1EE20C3D-7EDC-C467-57AB-6011AB94E6CE}"/>
              </a:ext>
            </a:extLst>
          </p:cNvPr>
          <p:cNvSpPr>
            <a:spLocks noGrp="1"/>
          </p:cNvSpPr>
          <p:nvPr>
            <p:ph type="title" hasCustomPrompt="1"/>
          </p:nvPr>
        </p:nvSpPr>
        <p:spPr>
          <a:xfrm>
            <a:off x="3771900" y="2171700"/>
            <a:ext cx="7688263" cy="2390775"/>
          </a:xfrm>
        </p:spPr>
        <p:txBody>
          <a:bodyPr anchor="b">
            <a:normAutofit/>
          </a:bodyPr>
          <a:lstStyle>
            <a:lvl1pPr>
              <a:defRPr sz="5400">
                <a:solidFill>
                  <a:schemeClr val="bg1"/>
                </a:solidFill>
              </a:defRPr>
            </a:lvl1pPr>
          </a:lstStyle>
          <a:p>
            <a:r>
              <a:rPr lang="fr-FR" dirty="0"/>
              <a:t>Titre de la partie</a:t>
            </a:r>
          </a:p>
        </p:txBody>
      </p:sp>
      <p:sp>
        <p:nvSpPr>
          <p:cNvPr id="9" name="Espace réservé du texte 2">
            <a:extLst>
              <a:ext uri="{FF2B5EF4-FFF2-40B4-BE49-F238E27FC236}">
                <a16:creationId xmlns:a16="http://schemas.microsoft.com/office/drawing/2014/main" id="{7F06A08C-C6D3-6EB1-26CF-BBE33E5D79AE}"/>
              </a:ext>
            </a:extLst>
          </p:cNvPr>
          <p:cNvSpPr>
            <a:spLocks noGrp="1"/>
          </p:cNvSpPr>
          <p:nvPr>
            <p:ph type="body" idx="1"/>
          </p:nvPr>
        </p:nvSpPr>
        <p:spPr>
          <a:xfrm>
            <a:off x="3771900" y="4702628"/>
            <a:ext cx="7688263" cy="1387021"/>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10" name="Espace réservé du texte 2">
            <a:extLst>
              <a:ext uri="{FF2B5EF4-FFF2-40B4-BE49-F238E27FC236}">
                <a16:creationId xmlns:a16="http://schemas.microsoft.com/office/drawing/2014/main" id="{6FC69820-7AD8-8DE6-6DD2-0BCC3DF92B81}"/>
              </a:ext>
            </a:extLst>
          </p:cNvPr>
          <p:cNvSpPr>
            <a:spLocks noGrp="1"/>
          </p:cNvSpPr>
          <p:nvPr>
            <p:ph type="body" idx="13" hasCustomPrompt="1"/>
          </p:nvPr>
        </p:nvSpPr>
        <p:spPr>
          <a:xfrm>
            <a:off x="522288" y="2159000"/>
            <a:ext cx="2546350" cy="2673350"/>
          </a:xfrm>
        </p:spPr>
        <p:txBody>
          <a:bodyPr anchor="b">
            <a:noAutofit/>
          </a:bodyPr>
          <a:lstStyle>
            <a:lvl1pPr marL="0" indent="0" algn="r">
              <a:buNone/>
              <a:defRPr sz="13500">
                <a:solidFill>
                  <a:schemeClr val="bg1"/>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0</a:t>
            </a:r>
          </a:p>
        </p:txBody>
      </p:sp>
    </p:spTree>
    <p:extLst>
      <p:ext uri="{BB962C8B-B14F-4D97-AF65-F5344CB8AC3E}">
        <p14:creationId xmlns:p14="http://schemas.microsoft.com/office/powerpoint/2010/main" val="6353195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BD2E413D-76E6-5233-CF73-FD49BCAF474D}"/>
              </a:ext>
            </a:extLst>
          </p:cNvPr>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4" name="Espace réservé de la date 3">
            <a:extLst>
              <a:ext uri="{FF2B5EF4-FFF2-40B4-BE49-F238E27FC236}">
                <a16:creationId xmlns:a16="http://schemas.microsoft.com/office/drawing/2014/main" id="{E1C2B0A2-D20B-4AF8-11A0-04ADF7A00166}"/>
              </a:ext>
            </a:extLst>
          </p:cNvPr>
          <p:cNvSpPr>
            <a:spLocks noGrp="1"/>
          </p:cNvSpPr>
          <p:nvPr>
            <p:ph type="dt" sz="half" idx="10"/>
          </p:nvPr>
        </p:nvSpPr>
        <p:spPr/>
        <p:txBody>
          <a:bodyPr/>
          <a:lstStyle/>
          <a:p>
            <a:r>
              <a:rPr lang="fr-FR"/>
              <a:t>01/07/2026</a:t>
            </a:r>
          </a:p>
        </p:txBody>
      </p:sp>
      <p:sp>
        <p:nvSpPr>
          <p:cNvPr id="5" name="Espace réservé du pied de page 4">
            <a:extLst>
              <a:ext uri="{FF2B5EF4-FFF2-40B4-BE49-F238E27FC236}">
                <a16:creationId xmlns:a16="http://schemas.microsoft.com/office/drawing/2014/main" id="{E674BCD5-99F2-142E-3FEE-1ACCB474B9C4}"/>
              </a:ext>
            </a:extLst>
          </p:cNvPr>
          <p:cNvSpPr>
            <a:spLocks noGrp="1"/>
          </p:cNvSpPr>
          <p:nvPr>
            <p:ph type="ftr" sz="quarter" idx="11"/>
          </p:nvPr>
        </p:nvSpPr>
        <p:spPr/>
        <p:txBody>
          <a:bodyPr/>
          <a:lstStyle/>
          <a:p>
            <a:r>
              <a:rPr lang="en-US"/>
              <a:t>WONDER 2026 | A. Regonesi et al. </a:t>
            </a:r>
            <a:endParaRPr lang="fr-FR"/>
          </a:p>
        </p:txBody>
      </p:sp>
      <p:sp>
        <p:nvSpPr>
          <p:cNvPr id="6" name="Espace réservé du numéro de diapositive 5">
            <a:extLst>
              <a:ext uri="{FF2B5EF4-FFF2-40B4-BE49-F238E27FC236}">
                <a16:creationId xmlns:a16="http://schemas.microsoft.com/office/drawing/2014/main" id="{8209301D-2360-8D20-B992-EE6672D60716}"/>
              </a:ext>
            </a:extLst>
          </p:cNvPr>
          <p:cNvSpPr>
            <a:spLocks noGrp="1"/>
          </p:cNvSpPr>
          <p:nvPr>
            <p:ph type="sldNum" sz="quarter" idx="12"/>
          </p:nvPr>
        </p:nvSpPr>
        <p:spPr/>
        <p:txBody>
          <a:bodyPr/>
          <a:lstStyle/>
          <a:p>
            <a:fld id="{0CBC77A0-1F4E-42FF-9FFC-F45C3A64AF90}" type="slidenum">
              <a:rPr lang="fr-FR" smtClean="0"/>
              <a:t>‹N°›</a:t>
            </a:fld>
            <a:endParaRPr lang="fr-FR"/>
          </a:p>
        </p:txBody>
      </p:sp>
      <p:sp>
        <p:nvSpPr>
          <p:cNvPr id="7" name="ZoneTexte 6">
            <a:extLst>
              <a:ext uri="{FF2B5EF4-FFF2-40B4-BE49-F238E27FC236}">
                <a16:creationId xmlns:a16="http://schemas.microsoft.com/office/drawing/2014/main" id="{31680F71-13D8-7F13-2E1C-1B43E34B35C6}"/>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Titre et contenu</a:t>
            </a:r>
          </a:p>
        </p:txBody>
      </p:sp>
      <p:pic>
        <p:nvPicPr>
          <p:cNvPr id="9" name="PATTERN CARRE DECAL">
            <a:extLst>
              <a:ext uri="{FF2B5EF4-FFF2-40B4-BE49-F238E27FC236}">
                <a16:creationId xmlns:a16="http://schemas.microsoft.com/office/drawing/2014/main" id="{0BAAE597-7E43-80FB-78E3-011B8787724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7494" t="76060" r="18770" b="-33262"/>
          <a:stretch/>
        </p:blipFill>
        <p:spPr>
          <a:xfrm>
            <a:off x="9626600" y="-1"/>
            <a:ext cx="2565400" cy="1515209"/>
          </a:xfrm>
          <a:prstGeom prst="rect">
            <a:avLst/>
          </a:prstGeom>
        </p:spPr>
      </p:pic>
      <p:sp>
        <p:nvSpPr>
          <p:cNvPr id="2" name="Titre 1">
            <a:extLst>
              <a:ext uri="{FF2B5EF4-FFF2-40B4-BE49-F238E27FC236}">
                <a16:creationId xmlns:a16="http://schemas.microsoft.com/office/drawing/2014/main" id="{C1303A6F-3D61-F6AC-9302-9FE476FEAE83}"/>
              </a:ext>
            </a:extLst>
          </p:cNvPr>
          <p:cNvSpPr>
            <a:spLocks noGrp="1"/>
          </p:cNvSpPr>
          <p:nvPr>
            <p:ph type="title"/>
          </p:nvPr>
        </p:nvSpPr>
        <p:spPr/>
        <p:txBody>
          <a:bodyPr/>
          <a:lstStyle/>
          <a:p>
            <a:r>
              <a:rPr lang="fr-FR"/>
              <a:t>Modifiez le style du titre</a:t>
            </a:r>
          </a:p>
        </p:txBody>
      </p:sp>
    </p:spTree>
    <p:extLst>
      <p:ext uri="{BB962C8B-B14F-4D97-AF65-F5344CB8AC3E}">
        <p14:creationId xmlns:p14="http://schemas.microsoft.com/office/powerpoint/2010/main" val="32983906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re et contenu 2 colonnes">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BD2E413D-76E6-5233-CF73-FD49BCAF474D}"/>
              </a:ext>
            </a:extLst>
          </p:cNvPr>
          <p:cNvSpPr>
            <a:spLocks noGrp="1"/>
          </p:cNvSpPr>
          <p:nvPr>
            <p:ph idx="1"/>
          </p:nvPr>
        </p:nvSpPr>
        <p:spPr/>
        <p:txBody>
          <a:bodyPr numCol="2" spcCol="36000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4" name="Espace réservé de la date 3">
            <a:extLst>
              <a:ext uri="{FF2B5EF4-FFF2-40B4-BE49-F238E27FC236}">
                <a16:creationId xmlns:a16="http://schemas.microsoft.com/office/drawing/2014/main" id="{E1C2B0A2-D20B-4AF8-11A0-04ADF7A00166}"/>
              </a:ext>
            </a:extLst>
          </p:cNvPr>
          <p:cNvSpPr>
            <a:spLocks noGrp="1"/>
          </p:cNvSpPr>
          <p:nvPr>
            <p:ph type="dt" sz="half" idx="10"/>
          </p:nvPr>
        </p:nvSpPr>
        <p:spPr/>
        <p:txBody>
          <a:bodyPr/>
          <a:lstStyle/>
          <a:p>
            <a:r>
              <a:rPr lang="fr-FR"/>
              <a:t>01/07/2026</a:t>
            </a:r>
          </a:p>
        </p:txBody>
      </p:sp>
      <p:sp>
        <p:nvSpPr>
          <p:cNvPr id="5" name="Espace réservé du pied de page 4">
            <a:extLst>
              <a:ext uri="{FF2B5EF4-FFF2-40B4-BE49-F238E27FC236}">
                <a16:creationId xmlns:a16="http://schemas.microsoft.com/office/drawing/2014/main" id="{E674BCD5-99F2-142E-3FEE-1ACCB474B9C4}"/>
              </a:ext>
            </a:extLst>
          </p:cNvPr>
          <p:cNvSpPr>
            <a:spLocks noGrp="1"/>
          </p:cNvSpPr>
          <p:nvPr>
            <p:ph type="ftr" sz="quarter" idx="11"/>
          </p:nvPr>
        </p:nvSpPr>
        <p:spPr/>
        <p:txBody>
          <a:bodyPr/>
          <a:lstStyle/>
          <a:p>
            <a:r>
              <a:rPr lang="en-US"/>
              <a:t>WONDER 2026 | A. Regonesi et al. </a:t>
            </a:r>
            <a:endParaRPr lang="fr-FR"/>
          </a:p>
        </p:txBody>
      </p:sp>
      <p:sp>
        <p:nvSpPr>
          <p:cNvPr id="6" name="Espace réservé du numéro de diapositive 5">
            <a:extLst>
              <a:ext uri="{FF2B5EF4-FFF2-40B4-BE49-F238E27FC236}">
                <a16:creationId xmlns:a16="http://schemas.microsoft.com/office/drawing/2014/main" id="{8209301D-2360-8D20-B992-EE6672D60716}"/>
              </a:ext>
            </a:extLst>
          </p:cNvPr>
          <p:cNvSpPr>
            <a:spLocks noGrp="1"/>
          </p:cNvSpPr>
          <p:nvPr>
            <p:ph type="sldNum" sz="quarter" idx="12"/>
          </p:nvPr>
        </p:nvSpPr>
        <p:spPr/>
        <p:txBody>
          <a:bodyPr/>
          <a:lstStyle/>
          <a:p>
            <a:fld id="{0CBC77A0-1F4E-42FF-9FFC-F45C3A64AF90}" type="slidenum">
              <a:rPr lang="fr-FR" smtClean="0"/>
              <a:t>‹N°›</a:t>
            </a:fld>
            <a:endParaRPr lang="fr-FR"/>
          </a:p>
        </p:txBody>
      </p:sp>
      <p:sp>
        <p:nvSpPr>
          <p:cNvPr id="7" name="ZoneTexte 6">
            <a:extLst>
              <a:ext uri="{FF2B5EF4-FFF2-40B4-BE49-F238E27FC236}">
                <a16:creationId xmlns:a16="http://schemas.microsoft.com/office/drawing/2014/main" id="{31680F71-13D8-7F13-2E1C-1B43E34B35C6}"/>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Titre et contenu 2 colonnes</a:t>
            </a:r>
          </a:p>
        </p:txBody>
      </p:sp>
      <p:pic>
        <p:nvPicPr>
          <p:cNvPr id="9" name="PATTERN CARRE DECAL">
            <a:extLst>
              <a:ext uri="{FF2B5EF4-FFF2-40B4-BE49-F238E27FC236}">
                <a16:creationId xmlns:a16="http://schemas.microsoft.com/office/drawing/2014/main" id="{0BAAE597-7E43-80FB-78E3-011B8787724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7494" t="76060" r="18770" b="-33262"/>
          <a:stretch/>
        </p:blipFill>
        <p:spPr>
          <a:xfrm>
            <a:off x="9626600" y="-1"/>
            <a:ext cx="2565400" cy="1515209"/>
          </a:xfrm>
          <a:prstGeom prst="rect">
            <a:avLst/>
          </a:prstGeom>
        </p:spPr>
      </p:pic>
      <p:sp>
        <p:nvSpPr>
          <p:cNvPr id="2" name="Titre 1">
            <a:extLst>
              <a:ext uri="{FF2B5EF4-FFF2-40B4-BE49-F238E27FC236}">
                <a16:creationId xmlns:a16="http://schemas.microsoft.com/office/drawing/2014/main" id="{190406E3-1995-7E53-4201-E3BFE87AEDED}"/>
              </a:ext>
            </a:extLst>
          </p:cNvPr>
          <p:cNvSpPr>
            <a:spLocks noGrp="1"/>
          </p:cNvSpPr>
          <p:nvPr>
            <p:ph type="title"/>
          </p:nvPr>
        </p:nvSpPr>
        <p:spPr/>
        <p:txBody>
          <a:bodyPr/>
          <a:lstStyle/>
          <a:p>
            <a:r>
              <a:rPr lang="fr-FR"/>
              <a:t>Modifiez le style du titre</a:t>
            </a:r>
          </a:p>
        </p:txBody>
      </p:sp>
    </p:spTree>
    <p:extLst>
      <p:ext uri="{BB962C8B-B14F-4D97-AF65-F5344CB8AC3E}">
        <p14:creationId xmlns:p14="http://schemas.microsoft.com/office/powerpoint/2010/main" val="1269348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eux contenus">
    <p:spTree>
      <p:nvGrpSpPr>
        <p:cNvPr id="1" name=""/>
        <p:cNvGrpSpPr/>
        <p:nvPr/>
      </p:nvGrpSpPr>
      <p:grpSpPr>
        <a:xfrm>
          <a:off x="0" y="0"/>
          <a:ext cx="0" cy="0"/>
          <a:chOff x="0" y="0"/>
          <a:chExt cx="0" cy="0"/>
        </a:xfrm>
      </p:grpSpPr>
      <p:sp>
        <p:nvSpPr>
          <p:cNvPr id="8" name="ZoneTexte 7">
            <a:extLst>
              <a:ext uri="{FF2B5EF4-FFF2-40B4-BE49-F238E27FC236}">
                <a16:creationId xmlns:a16="http://schemas.microsoft.com/office/drawing/2014/main" id="{0A0EC86F-304E-3536-3F67-83FB88AE19A8}"/>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Deux contenus</a:t>
            </a:r>
          </a:p>
        </p:txBody>
      </p:sp>
      <p:sp>
        <p:nvSpPr>
          <p:cNvPr id="9" name="Espace réservé du contenu 2">
            <a:extLst>
              <a:ext uri="{FF2B5EF4-FFF2-40B4-BE49-F238E27FC236}">
                <a16:creationId xmlns:a16="http://schemas.microsoft.com/office/drawing/2014/main" id="{F34F4926-6F56-0A25-B372-10732490EDF4}"/>
              </a:ext>
            </a:extLst>
          </p:cNvPr>
          <p:cNvSpPr>
            <a:spLocks noGrp="1"/>
          </p:cNvSpPr>
          <p:nvPr>
            <p:ph idx="1"/>
          </p:nvPr>
        </p:nvSpPr>
        <p:spPr>
          <a:xfrm>
            <a:off x="731838" y="1381125"/>
            <a:ext cx="5220000" cy="4532313"/>
          </a:xfrm>
        </p:spPr>
        <p:txBody>
          <a:bodyPr numCol="1" spcCol="36000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10" name="Espace réservé du contenu 2">
            <a:extLst>
              <a:ext uri="{FF2B5EF4-FFF2-40B4-BE49-F238E27FC236}">
                <a16:creationId xmlns:a16="http://schemas.microsoft.com/office/drawing/2014/main" id="{F802D6D2-F118-2B59-9C45-1CC10FBBC483}"/>
              </a:ext>
            </a:extLst>
          </p:cNvPr>
          <p:cNvSpPr>
            <a:spLocks noGrp="1"/>
          </p:cNvSpPr>
          <p:nvPr>
            <p:ph idx="13"/>
          </p:nvPr>
        </p:nvSpPr>
        <p:spPr>
          <a:xfrm>
            <a:off x="6240163" y="1381125"/>
            <a:ext cx="5220000" cy="4532313"/>
          </a:xfrm>
        </p:spPr>
        <p:txBody>
          <a:bodyPr numCol="1" spcCol="36000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3" name="Espace réservé de la date 2">
            <a:extLst>
              <a:ext uri="{FF2B5EF4-FFF2-40B4-BE49-F238E27FC236}">
                <a16:creationId xmlns:a16="http://schemas.microsoft.com/office/drawing/2014/main" id="{B0193794-6F65-B456-F1A9-EADC52921C75}"/>
              </a:ext>
            </a:extLst>
          </p:cNvPr>
          <p:cNvSpPr>
            <a:spLocks noGrp="1"/>
          </p:cNvSpPr>
          <p:nvPr>
            <p:ph type="dt" sz="half" idx="14"/>
          </p:nvPr>
        </p:nvSpPr>
        <p:spPr/>
        <p:txBody>
          <a:bodyPr/>
          <a:lstStyle/>
          <a:p>
            <a:r>
              <a:rPr lang="fr-FR"/>
              <a:t>01/07/2026</a:t>
            </a:r>
            <a:endParaRPr lang="fr-FR" dirty="0"/>
          </a:p>
        </p:txBody>
      </p:sp>
      <p:sp>
        <p:nvSpPr>
          <p:cNvPr id="4" name="Espace réservé du pied de page 3">
            <a:extLst>
              <a:ext uri="{FF2B5EF4-FFF2-40B4-BE49-F238E27FC236}">
                <a16:creationId xmlns:a16="http://schemas.microsoft.com/office/drawing/2014/main" id="{DCC46E9C-9B20-58EA-7754-C9B26EC6B287}"/>
              </a:ext>
            </a:extLst>
          </p:cNvPr>
          <p:cNvSpPr>
            <a:spLocks noGrp="1"/>
          </p:cNvSpPr>
          <p:nvPr>
            <p:ph type="ftr" sz="quarter" idx="15"/>
          </p:nvPr>
        </p:nvSpPr>
        <p:spPr/>
        <p:txBody>
          <a:bodyPr/>
          <a:lstStyle/>
          <a:p>
            <a:r>
              <a:rPr lang="en-US"/>
              <a:t>WONDER 2026 | A. Regonesi et al. </a:t>
            </a:r>
            <a:endParaRPr lang="fr-FR" dirty="0"/>
          </a:p>
        </p:txBody>
      </p:sp>
      <p:sp>
        <p:nvSpPr>
          <p:cNvPr id="11" name="Espace réservé du numéro de diapositive 10">
            <a:extLst>
              <a:ext uri="{FF2B5EF4-FFF2-40B4-BE49-F238E27FC236}">
                <a16:creationId xmlns:a16="http://schemas.microsoft.com/office/drawing/2014/main" id="{6DE9E80E-CBBF-3D55-99B3-7F65311E5406}"/>
              </a:ext>
            </a:extLst>
          </p:cNvPr>
          <p:cNvSpPr>
            <a:spLocks noGrp="1"/>
          </p:cNvSpPr>
          <p:nvPr>
            <p:ph type="sldNum" sz="quarter" idx="16"/>
          </p:nvPr>
        </p:nvSpPr>
        <p:spPr/>
        <p:txBody>
          <a:bodyPr/>
          <a:lstStyle/>
          <a:p>
            <a:fld id="{0CBC77A0-1F4E-42FF-9FFC-F45C3A64AF90}" type="slidenum">
              <a:rPr lang="fr-FR" smtClean="0"/>
              <a:pPr/>
              <a:t>‹N°›</a:t>
            </a:fld>
            <a:endParaRPr lang="fr-FR" dirty="0"/>
          </a:p>
        </p:txBody>
      </p:sp>
      <p:pic>
        <p:nvPicPr>
          <p:cNvPr id="13" name="PATTERN CARRE DECAL">
            <a:extLst>
              <a:ext uri="{FF2B5EF4-FFF2-40B4-BE49-F238E27FC236}">
                <a16:creationId xmlns:a16="http://schemas.microsoft.com/office/drawing/2014/main" id="{0BAAE597-7E43-80FB-78E3-011B8787724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7494" t="76060" r="18770" b="-33262"/>
          <a:stretch/>
        </p:blipFill>
        <p:spPr>
          <a:xfrm>
            <a:off x="9626600" y="-1"/>
            <a:ext cx="2565400" cy="1515209"/>
          </a:xfrm>
          <a:prstGeom prst="rect">
            <a:avLst/>
          </a:prstGeom>
        </p:spPr>
      </p:pic>
      <p:sp>
        <p:nvSpPr>
          <p:cNvPr id="2" name="Titre 1">
            <a:extLst>
              <a:ext uri="{FF2B5EF4-FFF2-40B4-BE49-F238E27FC236}">
                <a16:creationId xmlns:a16="http://schemas.microsoft.com/office/drawing/2014/main" id="{093B771A-F9FE-5447-E51C-40360A182604}"/>
              </a:ext>
            </a:extLst>
          </p:cNvPr>
          <p:cNvSpPr>
            <a:spLocks noGrp="1"/>
          </p:cNvSpPr>
          <p:nvPr>
            <p:ph type="title"/>
          </p:nvPr>
        </p:nvSpPr>
        <p:spPr/>
        <p:txBody>
          <a:bodyPr/>
          <a:lstStyle/>
          <a:p>
            <a:r>
              <a:rPr lang="fr-FR"/>
              <a:t>Modifiez le style du titre</a:t>
            </a:r>
          </a:p>
        </p:txBody>
      </p:sp>
    </p:spTree>
    <p:extLst>
      <p:ext uri="{BB962C8B-B14F-4D97-AF65-F5344CB8AC3E}">
        <p14:creationId xmlns:p14="http://schemas.microsoft.com/office/powerpoint/2010/main" val="19207532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5D271B01-F4E4-B2FD-ADE2-0F5A74232FF0}"/>
              </a:ext>
            </a:extLst>
          </p:cNvPr>
          <p:cNvSpPr>
            <a:spLocks noGrp="1"/>
          </p:cNvSpPr>
          <p:nvPr>
            <p:ph type="body" idx="1"/>
          </p:nvPr>
        </p:nvSpPr>
        <p:spPr>
          <a:xfrm>
            <a:off x="731838" y="1350963"/>
            <a:ext cx="5220000" cy="823912"/>
          </a:xfrm>
        </p:spPr>
        <p:txBody>
          <a:bodyPr anchor="b">
            <a:norm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a:extLst>
              <a:ext uri="{FF2B5EF4-FFF2-40B4-BE49-F238E27FC236}">
                <a16:creationId xmlns:a16="http://schemas.microsoft.com/office/drawing/2014/main" id="{3FD7597D-BC71-3CA1-38C9-B6FBD6A7FA8F}"/>
              </a:ext>
            </a:extLst>
          </p:cNvPr>
          <p:cNvSpPr>
            <a:spLocks noGrp="1"/>
          </p:cNvSpPr>
          <p:nvPr>
            <p:ph sz="half" idx="2"/>
          </p:nvPr>
        </p:nvSpPr>
        <p:spPr>
          <a:xfrm>
            <a:off x="731838" y="2298700"/>
            <a:ext cx="5220000" cy="3890963"/>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5" name="Espace réservé du texte 4">
            <a:extLst>
              <a:ext uri="{FF2B5EF4-FFF2-40B4-BE49-F238E27FC236}">
                <a16:creationId xmlns:a16="http://schemas.microsoft.com/office/drawing/2014/main" id="{D5B97958-7FD8-2766-D566-D383863BB3BD}"/>
              </a:ext>
            </a:extLst>
          </p:cNvPr>
          <p:cNvSpPr>
            <a:spLocks noGrp="1"/>
          </p:cNvSpPr>
          <p:nvPr>
            <p:ph type="body" sz="quarter" idx="3"/>
          </p:nvPr>
        </p:nvSpPr>
        <p:spPr>
          <a:xfrm>
            <a:off x="6240163" y="1350963"/>
            <a:ext cx="5220000" cy="823912"/>
          </a:xfrm>
        </p:spPr>
        <p:txBody>
          <a:bodyPr anchor="b">
            <a:norm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a:extLst>
              <a:ext uri="{FF2B5EF4-FFF2-40B4-BE49-F238E27FC236}">
                <a16:creationId xmlns:a16="http://schemas.microsoft.com/office/drawing/2014/main" id="{C642EBB1-652D-E679-13E7-0B6ECA9011C8}"/>
              </a:ext>
            </a:extLst>
          </p:cNvPr>
          <p:cNvSpPr>
            <a:spLocks noGrp="1"/>
          </p:cNvSpPr>
          <p:nvPr>
            <p:ph sz="quarter" idx="4"/>
          </p:nvPr>
        </p:nvSpPr>
        <p:spPr>
          <a:xfrm>
            <a:off x="6240163" y="2298700"/>
            <a:ext cx="5220000" cy="3890963"/>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52ADA965-F8EA-5D12-7ED9-A3674AF667D3}"/>
              </a:ext>
            </a:extLst>
          </p:cNvPr>
          <p:cNvSpPr>
            <a:spLocks noGrp="1"/>
          </p:cNvSpPr>
          <p:nvPr>
            <p:ph type="dt" sz="half" idx="10"/>
          </p:nvPr>
        </p:nvSpPr>
        <p:spPr/>
        <p:txBody>
          <a:bodyPr/>
          <a:lstStyle/>
          <a:p>
            <a:r>
              <a:rPr lang="fr-FR"/>
              <a:t>01/07/2026</a:t>
            </a:r>
          </a:p>
        </p:txBody>
      </p:sp>
      <p:sp>
        <p:nvSpPr>
          <p:cNvPr id="8" name="Espace réservé du pied de page 7">
            <a:extLst>
              <a:ext uri="{FF2B5EF4-FFF2-40B4-BE49-F238E27FC236}">
                <a16:creationId xmlns:a16="http://schemas.microsoft.com/office/drawing/2014/main" id="{6B16C217-F7F2-6EE2-D15A-89EA21D27629}"/>
              </a:ext>
            </a:extLst>
          </p:cNvPr>
          <p:cNvSpPr>
            <a:spLocks noGrp="1"/>
          </p:cNvSpPr>
          <p:nvPr>
            <p:ph type="ftr" sz="quarter" idx="11"/>
          </p:nvPr>
        </p:nvSpPr>
        <p:spPr/>
        <p:txBody>
          <a:bodyPr/>
          <a:lstStyle/>
          <a:p>
            <a:r>
              <a:rPr lang="en-US"/>
              <a:t>WONDER 2026 | A. Regonesi et al. </a:t>
            </a:r>
            <a:endParaRPr lang="fr-FR"/>
          </a:p>
        </p:txBody>
      </p:sp>
      <p:sp>
        <p:nvSpPr>
          <p:cNvPr id="9" name="Espace réservé du numéro de diapositive 8">
            <a:extLst>
              <a:ext uri="{FF2B5EF4-FFF2-40B4-BE49-F238E27FC236}">
                <a16:creationId xmlns:a16="http://schemas.microsoft.com/office/drawing/2014/main" id="{2F7D0E24-8938-8209-D803-6F81B0B445EB}"/>
              </a:ext>
            </a:extLst>
          </p:cNvPr>
          <p:cNvSpPr>
            <a:spLocks noGrp="1"/>
          </p:cNvSpPr>
          <p:nvPr>
            <p:ph type="sldNum" sz="quarter" idx="12"/>
          </p:nvPr>
        </p:nvSpPr>
        <p:spPr/>
        <p:txBody>
          <a:bodyPr/>
          <a:lstStyle/>
          <a:p>
            <a:fld id="{0CBC77A0-1F4E-42FF-9FFC-F45C3A64AF90}" type="slidenum">
              <a:rPr lang="fr-FR" smtClean="0"/>
              <a:t>‹N°›</a:t>
            </a:fld>
            <a:endParaRPr lang="fr-FR"/>
          </a:p>
        </p:txBody>
      </p:sp>
      <p:sp>
        <p:nvSpPr>
          <p:cNvPr id="10" name="ZoneTexte 9">
            <a:extLst>
              <a:ext uri="{FF2B5EF4-FFF2-40B4-BE49-F238E27FC236}">
                <a16:creationId xmlns:a16="http://schemas.microsoft.com/office/drawing/2014/main" id="{173701A9-B73D-CA83-ABED-FAE572A2B991}"/>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Comparaison</a:t>
            </a:r>
          </a:p>
        </p:txBody>
      </p:sp>
      <p:pic>
        <p:nvPicPr>
          <p:cNvPr id="12" name="PATTERN CARRE DECAL">
            <a:extLst>
              <a:ext uri="{FF2B5EF4-FFF2-40B4-BE49-F238E27FC236}">
                <a16:creationId xmlns:a16="http://schemas.microsoft.com/office/drawing/2014/main" id="{0BAAE597-7E43-80FB-78E3-011B8787724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7494" t="76060" r="18770" b="-33262"/>
          <a:stretch/>
        </p:blipFill>
        <p:spPr>
          <a:xfrm>
            <a:off x="9626600" y="-1"/>
            <a:ext cx="2565400" cy="1515209"/>
          </a:xfrm>
          <a:prstGeom prst="rect">
            <a:avLst/>
          </a:prstGeom>
        </p:spPr>
      </p:pic>
      <p:sp>
        <p:nvSpPr>
          <p:cNvPr id="2" name="Titre 1">
            <a:extLst>
              <a:ext uri="{FF2B5EF4-FFF2-40B4-BE49-F238E27FC236}">
                <a16:creationId xmlns:a16="http://schemas.microsoft.com/office/drawing/2014/main" id="{348A9086-96BC-9730-CABD-6DAB6AC20C34}"/>
              </a:ext>
            </a:extLst>
          </p:cNvPr>
          <p:cNvSpPr>
            <a:spLocks noGrp="1"/>
          </p:cNvSpPr>
          <p:nvPr>
            <p:ph type="title"/>
          </p:nvPr>
        </p:nvSpPr>
        <p:spPr/>
        <p:txBody>
          <a:bodyPr/>
          <a:lstStyle/>
          <a:p>
            <a:r>
              <a:rPr lang="fr-FR"/>
              <a:t>Modifiez le style du titre</a:t>
            </a:r>
          </a:p>
        </p:txBody>
      </p:sp>
    </p:spTree>
    <p:extLst>
      <p:ext uri="{BB962C8B-B14F-4D97-AF65-F5344CB8AC3E}">
        <p14:creationId xmlns:p14="http://schemas.microsoft.com/office/powerpoint/2010/main" val="389737323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eux contenus Fond gris">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BE21B82-70BD-E39B-E420-F5C8A87EF98F}"/>
              </a:ext>
            </a:extLst>
          </p:cNvPr>
          <p:cNvSpPr/>
          <p:nvPr userDrawn="1"/>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fr-FR" dirty="0"/>
          </a:p>
        </p:txBody>
      </p:sp>
      <p:sp>
        <p:nvSpPr>
          <p:cNvPr id="8" name="ZoneTexte 7">
            <a:extLst>
              <a:ext uri="{FF2B5EF4-FFF2-40B4-BE49-F238E27FC236}">
                <a16:creationId xmlns:a16="http://schemas.microsoft.com/office/drawing/2014/main" id="{0A0EC86F-304E-3536-3F67-83FB88AE19A8}"/>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Deux contenus Fond gris</a:t>
            </a:r>
          </a:p>
        </p:txBody>
      </p:sp>
      <p:sp>
        <p:nvSpPr>
          <p:cNvPr id="9" name="Espace réservé du contenu 2">
            <a:extLst>
              <a:ext uri="{FF2B5EF4-FFF2-40B4-BE49-F238E27FC236}">
                <a16:creationId xmlns:a16="http://schemas.microsoft.com/office/drawing/2014/main" id="{F34F4926-6F56-0A25-B372-10732490EDF4}"/>
              </a:ext>
            </a:extLst>
          </p:cNvPr>
          <p:cNvSpPr>
            <a:spLocks noGrp="1"/>
          </p:cNvSpPr>
          <p:nvPr>
            <p:ph idx="1"/>
          </p:nvPr>
        </p:nvSpPr>
        <p:spPr>
          <a:xfrm>
            <a:off x="731838" y="1381125"/>
            <a:ext cx="5220000" cy="4532313"/>
          </a:xfrm>
        </p:spPr>
        <p:txBody>
          <a:bodyPr numCol="1" spcCol="360000"/>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10" name="Espace réservé du contenu 2">
            <a:extLst>
              <a:ext uri="{FF2B5EF4-FFF2-40B4-BE49-F238E27FC236}">
                <a16:creationId xmlns:a16="http://schemas.microsoft.com/office/drawing/2014/main" id="{F802D6D2-F118-2B59-9C45-1CC10FBBC483}"/>
              </a:ext>
            </a:extLst>
          </p:cNvPr>
          <p:cNvSpPr>
            <a:spLocks noGrp="1"/>
          </p:cNvSpPr>
          <p:nvPr>
            <p:ph idx="13"/>
          </p:nvPr>
        </p:nvSpPr>
        <p:spPr>
          <a:xfrm>
            <a:off x="6240163" y="1381125"/>
            <a:ext cx="5220000" cy="4532313"/>
          </a:xfrm>
        </p:spPr>
        <p:txBody>
          <a:bodyPr numCol="1" spcCol="360000"/>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3" name="Espace réservé de la date 2">
            <a:extLst>
              <a:ext uri="{FF2B5EF4-FFF2-40B4-BE49-F238E27FC236}">
                <a16:creationId xmlns:a16="http://schemas.microsoft.com/office/drawing/2014/main" id="{B0193794-6F65-B456-F1A9-EADC52921C75}"/>
              </a:ext>
            </a:extLst>
          </p:cNvPr>
          <p:cNvSpPr>
            <a:spLocks noGrp="1"/>
          </p:cNvSpPr>
          <p:nvPr>
            <p:ph type="dt" sz="half" idx="14"/>
          </p:nvPr>
        </p:nvSpPr>
        <p:spPr/>
        <p:txBody>
          <a:bodyPr/>
          <a:lstStyle>
            <a:lvl1pPr>
              <a:defRPr>
                <a:solidFill>
                  <a:schemeClr val="bg1"/>
                </a:solidFill>
              </a:defRPr>
            </a:lvl1pPr>
          </a:lstStyle>
          <a:p>
            <a:r>
              <a:rPr lang="fr-FR"/>
              <a:t>01/07/2026</a:t>
            </a:r>
            <a:endParaRPr lang="fr-FR" dirty="0"/>
          </a:p>
        </p:txBody>
      </p:sp>
      <p:sp>
        <p:nvSpPr>
          <p:cNvPr id="4" name="Espace réservé du pied de page 3">
            <a:extLst>
              <a:ext uri="{FF2B5EF4-FFF2-40B4-BE49-F238E27FC236}">
                <a16:creationId xmlns:a16="http://schemas.microsoft.com/office/drawing/2014/main" id="{DCC46E9C-9B20-58EA-7754-C9B26EC6B287}"/>
              </a:ext>
            </a:extLst>
          </p:cNvPr>
          <p:cNvSpPr>
            <a:spLocks noGrp="1"/>
          </p:cNvSpPr>
          <p:nvPr>
            <p:ph type="ftr" sz="quarter" idx="15"/>
          </p:nvPr>
        </p:nvSpPr>
        <p:spPr/>
        <p:txBody>
          <a:bodyPr/>
          <a:lstStyle>
            <a:lvl1pPr>
              <a:defRPr>
                <a:solidFill>
                  <a:schemeClr val="bg1"/>
                </a:solidFill>
              </a:defRPr>
            </a:lvl1pPr>
          </a:lstStyle>
          <a:p>
            <a:r>
              <a:rPr lang="en-US"/>
              <a:t>WONDER 2026 | A. Regonesi et al. </a:t>
            </a:r>
            <a:endParaRPr lang="fr-FR" dirty="0"/>
          </a:p>
        </p:txBody>
      </p:sp>
      <p:sp>
        <p:nvSpPr>
          <p:cNvPr id="11" name="Espace réservé du numéro de diapositive 10">
            <a:extLst>
              <a:ext uri="{FF2B5EF4-FFF2-40B4-BE49-F238E27FC236}">
                <a16:creationId xmlns:a16="http://schemas.microsoft.com/office/drawing/2014/main" id="{6DE9E80E-CBBF-3D55-99B3-7F65311E5406}"/>
              </a:ext>
            </a:extLst>
          </p:cNvPr>
          <p:cNvSpPr>
            <a:spLocks noGrp="1"/>
          </p:cNvSpPr>
          <p:nvPr>
            <p:ph type="sldNum" sz="quarter" idx="16"/>
          </p:nvPr>
        </p:nvSpPr>
        <p:spPr/>
        <p:txBody>
          <a:bodyPr/>
          <a:lstStyle>
            <a:lvl1pPr>
              <a:defRPr>
                <a:solidFill>
                  <a:schemeClr val="bg1"/>
                </a:solidFill>
              </a:defRPr>
            </a:lvl1pPr>
          </a:lstStyle>
          <a:p>
            <a:fld id="{0CBC77A0-1F4E-42FF-9FFC-F45C3A64AF90}" type="slidenum">
              <a:rPr lang="fr-FR" smtClean="0"/>
              <a:pPr/>
              <a:t>‹N°›</a:t>
            </a:fld>
            <a:endParaRPr lang="fr-FR" dirty="0"/>
          </a:p>
        </p:txBody>
      </p:sp>
      <p:pic>
        <p:nvPicPr>
          <p:cNvPr id="13" name="Logo CEA">
            <a:extLst>
              <a:ext uri="{FF2B5EF4-FFF2-40B4-BE49-F238E27FC236}">
                <a16:creationId xmlns:a16="http://schemas.microsoft.com/office/drawing/2014/main" id="{87F05716-C695-E053-1C8E-FF817175674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7897" y="6343650"/>
            <a:ext cx="365991" cy="365991"/>
          </a:xfrm>
          <a:prstGeom prst="rect">
            <a:avLst/>
          </a:prstGeom>
        </p:spPr>
      </p:pic>
      <p:sp>
        <p:nvSpPr>
          <p:cNvPr id="2" name="Titre 1">
            <a:extLst>
              <a:ext uri="{FF2B5EF4-FFF2-40B4-BE49-F238E27FC236}">
                <a16:creationId xmlns:a16="http://schemas.microsoft.com/office/drawing/2014/main" id="{A6F77F40-08E8-9301-36C7-9AA7D4B91AF5}"/>
              </a:ext>
            </a:extLst>
          </p:cNvPr>
          <p:cNvSpPr>
            <a:spLocks noGrp="1"/>
          </p:cNvSpPr>
          <p:nvPr>
            <p:ph type="title"/>
          </p:nvPr>
        </p:nvSpPr>
        <p:spPr/>
        <p:txBody>
          <a:bodyPr/>
          <a:lstStyle>
            <a:lvl1pPr>
              <a:defRPr>
                <a:solidFill>
                  <a:schemeClr val="bg1"/>
                </a:solidFill>
              </a:defRPr>
            </a:lvl1pPr>
          </a:lstStyle>
          <a:p>
            <a:r>
              <a:rPr lang="fr-FR"/>
              <a:t>Modifiez le style du titre</a:t>
            </a:r>
            <a:endParaRPr lang="fr-FR" dirty="0"/>
          </a:p>
        </p:txBody>
      </p:sp>
    </p:spTree>
    <p:extLst>
      <p:ext uri="{BB962C8B-B14F-4D97-AF65-F5344CB8AC3E}">
        <p14:creationId xmlns:p14="http://schemas.microsoft.com/office/powerpoint/2010/main" val="38766678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Deux contenus roug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BE21B82-70BD-E39B-E420-F5C8A87EF98F}"/>
              </a:ext>
            </a:extLst>
          </p:cNvPr>
          <p:cNvSpPr/>
          <p:nvPr userDrawn="1"/>
        </p:nvSpPr>
        <p:spPr>
          <a:xfrm>
            <a:off x="0" y="0"/>
            <a:ext cx="12192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fr-FR" dirty="0"/>
          </a:p>
        </p:txBody>
      </p:sp>
      <p:sp>
        <p:nvSpPr>
          <p:cNvPr id="8" name="ZoneTexte 7">
            <a:extLst>
              <a:ext uri="{FF2B5EF4-FFF2-40B4-BE49-F238E27FC236}">
                <a16:creationId xmlns:a16="http://schemas.microsoft.com/office/drawing/2014/main" id="{0A0EC86F-304E-3536-3F67-83FB88AE19A8}"/>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Deux contenus Fond rouge</a:t>
            </a:r>
          </a:p>
        </p:txBody>
      </p:sp>
      <p:sp>
        <p:nvSpPr>
          <p:cNvPr id="3" name="Espace réservé de la date 2">
            <a:extLst>
              <a:ext uri="{FF2B5EF4-FFF2-40B4-BE49-F238E27FC236}">
                <a16:creationId xmlns:a16="http://schemas.microsoft.com/office/drawing/2014/main" id="{B0193794-6F65-B456-F1A9-EADC52921C75}"/>
              </a:ext>
            </a:extLst>
          </p:cNvPr>
          <p:cNvSpPr>
            <a:spLocks noGrp="1"/>
          </p:cNvSpPr>
          <p:nvPr>
            <p:ph type="dt" sz="half" idx="14"/>
          </p:nvPr>
        </p:nvSpPr>
        <p:spPr/>
        <p:txBody>
          <a:bodyPr/>
          <a:lstStyle>
            <a:lvl1pPr>
              <a:defRPr>
                <a:solidFill>
                  <a:schemeClr val="bg1"/>
                </a:solidFill>
              </a:defRPr>
            </a:lvl1pPr>
          </a:lstStyle>
          <a:p>
            <a:r>
              <a:rPr lang="fr-FR"/>
              <a:t>01/07/2026</a:t>
            </a:r>
            <a:endParaRPr lang="fr-FR" dirty="0"/>
          </a:p>
        </p:txBody>
      </p:sp>
      <p:sp>
        <p:nvSpPr>
          <p:cNvPr id="4" name="Espace réservé du pied de page 3">
            <a:extLst>
              <a:ext uri="{FF2B5EF4-FFF2-40B4-BE49-F238E27FC236}">
                <a16:creationId xmlns:a16="http://schemas.microsoft.com/office/drawing/2014/main" id="{DCC46E9C-9B20-58EA-7754-C9B26EC6B287}"/>
              </a:ext>
            </a:extLst>
          </p:cNvPr>
          <p:cNvSpPr>
            <a:spLocks noGrp="1"/>
          </p:cNvSpPr>
          <p:nvPr>
            <p:ph type="ftr" sz="quarter" idx="15"/>
          </p:nvPr>
        </p:nvSpPr>
        <p:spPr/>
        <p:txBody>
          <a:bodyPr/>
          <a:lstStyle>
            <a:lvl1pPr>
              <a:defRPr>
                <a:solidFill>
                  <a:schemeClr val="bg1"/>
                </a:solidFill>
              </a:defRPr>
            </a:lvl1pPr>
          </a:lstStyle>
          <a:p>
            <a:r>
              <a:rPr lang="en-US"/>
              <a:t>WONDER 2026 | A. Regonesi et al. </a:t>
            </a:r>
            <a:endParaRPr lang="fr-FR" dirty="0"/>
          </a:p>
        </p:txBody>
      </p:sp>
      <p:sp>
        <p:nvSpPr>
          <p:cNvPr id="11" name="Espace réservé du numéro de diapositive 10">
            <a:extLst>
              <a:ext uri="{FF2B5EF4-FFF2-40B4-BE49-F238E27FC236}">
                <a16:creationId xmlns:a16="http://schemas.microsoft.com/office/drawing/2014/main" id="{6DE9E80E-CBBF-3D55-99B3-7F65311E5406}"/>
              </a:ext>
            </a:extLst>
          </p:cNvPr>
          <p:cNvSpPr>
            <a:spLocks noGrp="1"/>
          </p:cNvSpPr>
          <p:nvPr>
            <p:ph type="sldNum" sz="quarter" idx="16"/>
          </p:nvPr>
        </p:nvSpPr>
        <p:spPr/>
        <p:txBody>
          <a:bodyPr/>
          <a:lstStyle>
            <a:lvl1pPr>
              <a:defRPr>
                <a:solidFill>
                  <a:schemeClr val="bg1"/>
                </a:solidFill>
              </a:defRPr>
            </a:lvl1pPr>
          </a:lstStyle>
          <a:p>
            <a:fld id="{0CBC77A0-1F4E-42FF-9FFC-F45C3A64AF90}" type="slidenum">
              <a:rPr lang="fr-FR" smtClean="0"/>
              <a:pPr/>
              <a:t>‹N°›</a:t>
            </a:fld>
            <a:endParaRPr lang="fr-FR" dirty="0"/>
          </a:p>
        </p:txBody>
      </p:sp>
      <p:grpSp>
        <p:nvGrpSpPr>
          <p:cNvPr id="17" name="Group 12">
            <a:extLst>
              <a:ext uri="{FF2B5EF4-FFF2-40B4-BE49-F238E27FC236}">
                <a16:creationId xmlns:a16="http://schemas.microsoft.com/office/drawing/2014/main" id="{DFC7A27D-F544-3847-F87B-0DF45C44C0D3}"/>
              </a:ext>
            </a:extLst>
          </p:cNvPr>
          <p:cNvGrpSpPr>
            <a:grpSpLocks noChangeAspect="1"/>
          </p:cNvGrpSpPr>
          <p:nvPr userDrawn="1"/>
        </p:nvGrpSpPr>
        <p:grpSpPr bwMode="auto">
          <a:xfrm>
            <a:off x="266859" y="6343650"/>
            <a:ext cx="316707" cy="316707"/>
            <a:chOff x="461" y="3861"/>
            <a:chExt cx="304" cy="304"/>
          </a:xfrm>
        </p:grpSpPr>
        <p:sp>
          <p:nvSpPr>
            <p:cNvPr id="18" name="AutoShape 11">
              <a:extLst>
                <a:ext uri="{FF2B5EF4-FFF2-40B4-BE49-F238E27FC236}">
                  <a16:creationId xmlns:a16="http://schemas.microsoft.com/office/drawing/2014/main" id="{C581EC54-E4C7-2B85-765F-226E90ED37F9}"/>
                </a:ext>
              </a:extLst>
            </p:cNvPr>
            <p:cNvSpPr>
              <a:spLocks noChangeAspect="1" noChangeArrowheads="1" noTextEdit="1"/>
            </p:cNvSpPr>
            <p:nvPr userDrawn="1"/>
          </p:nvSpPr>
          <p:spPr bwMode="auto">
            <a:xfrm>
              <a:off x="461" y="3861"/>
              <a:ext cx="304"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9" name="Rectangle 13">
              <a:extLst>
                <a:ext uri="{FF2B5EF4-FFF2-40B4-BE49-F238E27FC236}">
                  <a16:creationId xmlns:a16="http://schemas.microsoft.com/office/drawing/2014/main" id="{024FFC00-E238-123D-8547-D317547D5C21}"/>
                </a:ext>
              </a:extLst>
            </p:cNvPr>
            <p:cNvSpPr>
              <a:spLocks noChangeArrowheads="1"/>
            </p:cNvSpPr>
            <p:nvPr userDrawn="1"/>
          </p:nvSpPr>
          <p:spPr bwMode="auto">
            <a:xfrm>
              <a:off x="461" y="3861"/>
              <a:ext cx="304" cy="30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0" name="Rectangle 14">
              <a:extLst>
                <a:ext uri="{FF2B5EF4-FFF2-40B4-BE49-F238E27FC236}">
                  <a16:creationId xmlns:a16="http://schemas.microsoft.com/office/drawing/2014/main" id="{26FC7AA9-98AE-CF10-6510-FBB15BB6F6AD}"/>
                </a:ext>
              </a:extLst>
            </p:cNvPr>
            <p:cNvSpPr>
              <a:spLocks noChangeArrowheads="1"/>
            </p:cNvSpPr>
            <p:nvPr userDrawn="1"/>
          </p:nvSpPr>
          <p:spPr bwMode="auto">
            <a:xfrm>
              <a:off x="461" y="3861"/>
              <a:ext cx="304"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1" name="Freeform 15">
              <a:extLst>
                <a:ext uri="{FF2B5EF4-FFF2-40B4-BE49-F238E27FC236}">
                  <a16:creationId xmlns:a16="http://schemas.microsoft.com/office/drawing/2014/main" id="{485E328D-5058-4023-75AE-4DF8C1BAEBCA}"/>
                </a:ext>
              </a:extLst>
            </p:cNvPr>
            <p:cNvSpPr>
              <a:spLocks noEditPoints="1"/>
            </p:cNvSpPr>
            <p:nvPr userDrawn="1"/>
          </p:nvSpPr>
          <p:spPr bwMode="auto">
            <a:xfrm>
              <a:off x="518" y="3962"/>
              <a:ext cx="189" cy="72"/>
            </a:xfrm>
            <a:custGeom>
              <a:avLst/>
              <a:gdLst>
                <a:gd name="T0" fmla="*/ 498 w 498"/>
                <a:gd name="T1" fmla="*/ 96 h 190"/>
                <a:gd name="T2" fmla="*/ 415 w 498"/>
                <a:gd name="T3" fmla="*/ 0 h 190"/>
                <a:gd name="T4" fmla="*/ 350 w 498"/>
                <a:gd name="T5" fmla="*/ 13 h 190"/>
                <a:gd name="T6" fmla="*/ 348 w 498"/>
                <a:gd name="T7" fmla="*/ 37 h 190"/>
                <a:gd name="T8" fmla="*/ 413 w 498"/>
                <a:gd name="T9" fmla="*/ 21 h 190"/>
                <a:gd name="T10" fmla="*/ 463 w 498"/>
                <a:gd name="T11" fmla="*/ 43 h 190"/>
                <a:gd name="T12" fmla="*/ 335 w 498"/>
                <a:gd name="T13" fmla="*/ 141 h 190"/>
                <a:gd name="T14" fmla="*/ 252 w 498"/>
                <a:gd name="T15" fmla="*/ 169 h 190"/>
                <a:gd name="T16" fmla="*/ 199 w 498"/>
                <a:gd name="T17" fmla="*/ 147 h 190"/>
                <a:gd name="T18" fmla="*/ 320 w 498"/>
                <a:gd name="T19" fmla="*/ 34 h 190"/>
                <a:gd name="T20" fmla="*/ 251 w 498"/>
                <a:gd name="T21" fmla="*/ 0 h 190"/>
                <a:gd name="T22" fmla="*/ 188 w 498"/>
                <a:gd name="T23" fmla="*/ 24 h 190"/>
                <a:gd name="T24" fmla="*/ 165 w 498"/>
                <a:gd name="T25" fmla="*/ 98 h 190"/>
                <a:gd name="T26" fmla="*/ 173 w 498"/>
                <a:gd name="T27" fmla="*/ 140 h 190"/>
                <a:gd name="T28" fmla="*/ 85 w 498"/>
                <a:gd name="T29" fmla="*/ 169 h 190"/>
                <a:gd name="T30" fmla="*/ 19 w 498"/>
                <a:gd name="T31" fmla="*/ 95 h 190"/>
                <a:gd name="T32" fmla="*/ 85 w 498"/>
                <a:gd name="T33" fmla="*/ 21 h 190"/>
                <a:gd name="T34" fmla="*/ 150 w 498"/>
                <a:gd name="T35" fmla="*/ 37 h 190"/>
                <a:gd name="T36" fmla="*/ 148 w 498"/>
                <a:gd name="T37" fmla="*/ 13 h 190"/>
                <a:gd name="T38" fmla="*/ 87 w 498"/>
                <a:gd name="T39" fmla="*/ 0 h 190"/>
                <a:gd name="T40" fmla="*/ 0 w 498"/>
                <a:gd name="T41" fmla="*/ 95 h 190"/>
                <a:gd name="T42" fmla="*/ 86 w 498"/>
                <a:gd name="T43" fmla="*/ 190 h 190"/>
                <a:gd name="T44" fmla="*/ 182 w 498"/>
                <a:gd name="T45" fmla="*/ 159 h 190"/>
                <a:gd name="T46" fmla="*/ 251 w 498"/>
                <a:gd name="T47" fmla="*/ 190 h 190"/>
                <a:gd name="T48" fmla="*/ 338 w 498"/>
                <a:gd name="T49" fmla="*/ 164 h 190"/>
                <a:gd name="T50" fmla="*/ 411 w 498"/>
                <a:gd name="T51" fmla="*/ 190 h 190"/>
                <a:gd name="T52" fmla="*/ 477 w 498"/>
                <a:gd name="T53" fmla="*/ 163 h 190"/>
                <a:gd name="T54" fmla="*/ 478 w 498"/>
                <a:gd name="T55" fmla="*/ 185 h 190"/>
                <a:gd name="T56" fmla="*/ 498 w 498"/>
                <a:gd name="T57" fmla="*/ 189 h 190"/>
                <a:gd name="T58" fmla="*/ 498 w 498"/>
                <a:gd name="T59" fmla="*/ 96 h 190"/>
                <a:gd name="T60" fmla="*/ 184 w 498"/>
                <a:gd name="T61" fmla="*/ 107 h 190"/>
                <a:gd name="T62" fmla="*/ 201 w 498"/>
                <a:gd name="T63" fmla="*/ 39 h 190"/>
                <a:gd name="T64" fmla="*/ 251 w 498"/>
                <a:gd name="T65" fmla="*/ 19 h 190"/>
                <a:gd name="T66" fmla="*/ 297 w 498"/>
                <a:gd name="T67" fmla="*/ 37 h 190"/>
                <a:gd name="T68" fmla="*/ 261 w 498"/>
                <a:gd name="T69" fmla="*/ 78 h 190"/>
                <a:gd name="T70" fmla="*/ 190 w 498"/>
                <a:gd name="T71" fmla="*/ 128 h 190"/>
                <a:gd name="T72" fmla="*/ 184 w 498"/>
                <a:gd name="T73" fmla="*/ 107 h 190"/>
                <a:gd name="T74" fmla="*/ 462 w 498"/>
                <a:gd name="T75" fmla="*/ 151 h 190"/>
                <a:gd name="T76" fmla="*/ 411 w 498"/>
                <a:gd name="T77" fmla="*/ 170 h 190"/>
                <a:gd name="T78" fmla="*/ 356 w 498"/>
                <a:gd name="T79" fmla="*/ 151 h 190"/>
                <a:gd name="T80" fmla="*/ 472 w 498"/>
                <a:gd name="T81" fmla="*/ 60 h 190"/>
                <a:gd name="T82" fmla="*/ 479 w 498"/>
                <a:gd name="T83" fmla="*/ 83 h 190"/>
                <a:gd name="T84" fmla="*/ 462 w 498"/>
                <a:gd name="T85" fmla="*/ 151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98" h="190">
                  <a:moveTo>
                    <a:pt x="498" y="96"/>
                  </a:moveTo>
                  <a:cubicBezTo>
                    <a:pt x="498" y="6"/>
                    <a:pt x="430" y="0"/>
                    <a:pt x="415" y="0"/>
                  </a:cubicBezTo>
                  <a:cubicBezTo>
                    <a:pt x="393" y="0"/>
                    <a:pt x="372" y="4"/>
                    <a:pt x="350" y="13"/>
                  </a:cubicBezTo>
                  <a:cubicBezTo>
                    <a:pt x="348" y="37"/>
                    <a:pt x="348" y="37"/>
                    <a:pt x="348" y="37"/>
                  </a:cubicBezTo>
                  <a:cubicBezTo>
                    <a:pt x="357" y="33"/>
                    <a:pt x="385" y="21"/>
                    <a:pt x="413" y="21"/>
                  </a:cubicBezTo>
                  <a:cubicBezTo>
                    <a:pt x="435" y="21"/>
                    <a:pt x="452" y="28"/>
                    <a:pt x="463" y="43"/>
                  </a:cubicBezTo>
                  <a:cubicBezTo>
                    <a:pt x="387" y="82"/>
                    <a:pt x="342" y="114"/>
                    <a:pt x="335" y="141"/>
                  </a:cubicBezTo>
                  <a:cubicBezTo>
                    <a:pt x="316" y="154"/>
                    <a:pt x="282" y="169"/>
                    <a:pt x="252" y="169"/>
                  </a:cubicBezTo>
                  <a:cubicBezTo>
                    <a:pt x="219" y="169"/>
                    <a:pt x="205" y="155"/>
                    <a:pt x="199" y="147"/>
                  </a:cubicBezTo>
                  <a:cubicBezTo>
                    <a:pt x="282" y="91"/>
                    <a:pt x="325" y="59"/>
                    <a:pt x="320" y="34"/>
                  </a:cubicBezTo>
                  <a:cubicBezTo>
                    <a:pt x="315" y="11"/>
                    <a:pt x="281" y="0"/>
                    <a:pt x="251" y="0"/>
                  </a:cubicBezTo>
                  <a:cubicBezTo>
                    <a:pt x="219" y="0"/>
                    <a:pt x="198" y="13"/>
                    <a:pt x="188" y="24"/>
                  </a:cubicBezTo>
                  <a:cubicBezTo>
                    <a:pt x="172" y="41"/>
                    <a:pt x="164" y="66"/>
                    <a:pt x="165" y="98"/>
                  </a:cubicBezTo>
                  <a:cubicBezTo>
                    <a:pt x="165" y="112"/>
                    <a:pt x="168" y="127"/>
                    <a:pt x="173" y="140"/>
                  </a:cubicBezTo>
                  <a:cubicBezTo>
                    <a:pt x="160" y="148"/>
                    <a:pt x="125" y="169"/>
                    <a:pt x="85" y="169"/>
                  </a:cubicBezTo>
                  <a:cubicBezTo>
                    <a:pt x="38" y="169"/>
                    <a:pt x="19" y="132"/>
                    <a:pt x="19" y="95"/>
                  </a:cubicBezTo>
                  <a:cubicBezTo>
                    <a:pt x="19" y="59"/>
                    <a:pt x="37" y="21"/>
                    <a:pt x="85" y="21"/>
                  </a:cubicBezTo>
                  <a:cubicBezTo>
                    <a:pt x="113" y="21"/>
                    <a:pt x="140" y="32"/>
                    <a:pt x="150" y="37"/>
                  </a:cubicBezTo>
                  <a:cubicBezTo>
                    <a:pt x="148" y="13"/>
                    <a:pt x="148" y="13"/>
                    <a:pt x="148" y="13"/>
                  </a:cubicBezTo>
                  <a:cubicBezTo>
                    <a:pt x="130" y="6"/>
                    <a:pt x="107" y="0"/>
                    <a:pt x="87" y="0"/>
                  </a:cubicBezTo>
                  <a:cubicBezTo>
                    <a:pt x="7" y="0"/>
                    <a:pt x="0" y="67"/>
                    <a:pt x="0" y="95"/>
                  </a:cubicBezTo>
                  <a:cubicBezTo>
                    <a:pt x="0" y="122"/>
                    <a:pt x="7" y="190"/>
                    <a:pt x="86" y="190"/>
                  </a:cubicBezTo>
                  <a:cubicBezTo>
                    <a:pt x="134" y="190"/>
                    <a:pt x="175" y="164"/>
                    <a:pt x="182" y="159"/>
                  </a:cubicBezTo>
                  <a:cubicBezTo>
                    <a:pt x="187" y="168"/>
                    <a:pt x="208" y="190"/>
                    <a:pt x="251" y="190"/>
                  </a:cubicBezTo>
                  <a:cubicBezTo>
                    <a:pt x="286" y="190"/>
                    <a:pt x="325" y="173"/>
                    <a:pt x="338" y="164"/>
                  </a:cubicBezTo>
                  <a:cubicBezTo>
                    <a:pt x="346" y="175"/>
                    <a:pt x="362" y="190"/>
                    <a:pt x="411" y="190"/>
                  </a:cubicBezTo>
                  <a:cubicBezTo>
                    <a:pt x="444" y="190"/>
                    <a:pt x="464" y="179"/>
                    <a:pt x="477" y="163"/>
                  </a:cubicBezTo>
                  <a:cubicBezTo>
                    <a:pt x="477" y="171"/>
                    <a:pt x="478" y="179"/>
                    <a:pt x="478" y="185"/>
                  </a:cubicBezTo>
                  <a:cubicBezTo>
                    <a:pt x="498" y="189"/>
                    <a:pt x="498" y="189"/>
                    <a:pt x="498" y="189"/>
                  </a:cubicBezTo>
                  <a:cubicBezTo>
                    <a:pt x="497" y="168"/>
                    <a:pt x="498" y="97"/>
                    <a:pt x="498" y="96"/>
                  </a:cubicBezTo>
                  <a:moveTo>
                    <a:pt x="184" y="107"/>
                  </a:moveTo>
                  <a:cubicBezTo>
                    <a:pt x="184" y="107"/>
                    <a:pt x="178" y="65"/>
                    <a:pt x="201" y="39"/>
                  </a:cubicBezTo>
                  <a:cubicBezTo>
                    <a:pt x="212" y="26"/>
                    <a:pt x="229" y="19"/>
                    <a:pt x="251" y="19"/>
                  </a:cubicBezTo>
                  <a:cubicBezTo>
                    <a:pt x="275" y="19"/>
                    <a:pt x="295" y="28"/>
                    <a:pt x="297" y="37"/>
                  </a:cubicBezTo>
                  <a:cubicBezTo>
                    <a:pt x="299" y="44"/>
                    <a:pt x="292" y="53"/>
                    <a:pt x="261" y="78"/>
                  </a:cubicBezTo>
                  <a:cubicBezTo>
                    <a:pt x="261" y="78"/>
                    <a:pt x="230" y="105"/>
                    <a:pt x="190" y="128"/>
                  </a:cubicBezTo>
                  <a:cubicBezTo>
                    <a:pt x="187" y="122"/>
                    <a:pt x="185" y="115"/>
                    <a:pt x="184" y="107"/>
                  </a:cubicBezTo>
                  <a:moveTo>
                    <a:pt x="462" y="151"/>
                  </a:moveTo>
                  <a:cubicBezTo>
                    <a:pt x="450" y="164"/>
                    <a:pt x="433" y="170"/>
                    <a:pt x="411" y="170"/>
                  </a:cubicBezTo>
                  <a:cubicBezTo>
                    <a:pt x="361" y="170"/>
                    <a:pt x="356" y="151"/>
                    <a:pt x="356" y="151"/>
                  </a:cubicBezTo>
                  <a:cubicBezTo>
                    <a:pt x="350" y="140"/>
                    <a:pt x="367" y="116"/>
                    <a:pt x="472" y="60"/>
                  </a:cubicBezTo>
                  <a:cubicBezTo>
                    <a:pt x="475" y="67"/>
                    <a:pt x="477" y="75"/>
                    <a:pt x="479" y="83"/>
                  </a:cubicBezTo>
                  <a:cubicBezTo>
                    <a:pt x="479" y="83"/>
                    <a:pt x="484" y="125"/>
                    <a:pt x="462" y="151"/>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2" name="Rectangle 16">
              <a:extLst>
                <a:ext uri="{FF2B5EF4-FFF2-40B4-BE49-F238E27FC236}">
                  <a16:creationId xmlns:a16="http://schemas.microsoft.com/office/drawing/2014/main" id="{B32124BB-315A-4642-3185-D0F09F05E9F3}"/>
                </a:ext>
              </a:extLst>
            </p:cNvPr>
            <p:cNvSpPr>
              <a:spLocks noChangeArrowheads="1"/>
            </p:cNvSpPr>
            <p:nvPr userDrawn="1"/>
          </p:nvSpPr>
          <p:spPr bwMode="auto">
            <a:xfrm>
              <a:off x="526" y="4057"/>
              <a:ext cx="174" cy="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3" name="Rectangle 17">
              <a:extLst>
                <a:ext uri="{FF2B5EF4-FFF2-40B4-BE49-F238E27FC236}">
                  <a16:creationId xmlns:a16="http://schemas.microsoft.com/office/drawing/2014/main" id="{283D2C2C-F437-0747-2745-E4E3B6D20760}"/>
                </a:ext>
              </a:extLst>
            </p:cNvPr>
            <p:cNvSpPr>
              <a:spLocks noChangeArrowheads="1"/>
            </p:cNvSpPr>
            <p:nvPr userDrawn="1"/>
          </p:nvSpPr>
          <p:spPr bwMode="auto">
            <a:xfrm>
              <a:off x="526" y="4057"/>
              <a:ext cx="174" cy="8"/>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grpSp>
      <p:sp>
        <p:nvSpPr>
          <p:cNvPr id="2" name="Espace réservé du contenu 2">
            <a:extLst>
              <a:ext uri="{FF2B5EF4-FFF2-40B4-BE49-F238E27FC236}">
                <a16:creationId xmlns:a16="http://schemas.microsoft.com/office/drawing/2014/main" id="{2D5ECB44-F5B7-CEEC-4B2D-A554A8F1E21F}"/>
              </a:ext>
            </a:extLst>
          </p:cNvPr>
          <p:cNvSpPr>
            <a:spLocks noGrp="1"/>
          </p:cNvSpPr>
          <p:nvPr>
            <p:ph idx="1"/>
          </p:nvPr>
        </p:nvSpPr>
        <p:spPr>
          <a:xfrm>
            <a:off x="731838" y="1381125"/>
            <a:ext cx="5220000" cy="4532313"/>
          </a:xfrm>
        </p:spPr>
        <p:txBody>
          <a:bodyPr numCol="1" spcCol="360000"/>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6" name="Espace réservé du contenu 2">
            <a:extLst>
              <a:ext uri="{FF2B5EF4-FFF2-40B4-BE49-F238E27FC236}">
                <a16:creationId xmlns:a16="http://schemas.microsoft.com/office/drawing/2014/main" id="{E4B43398-30BC-703C-A14C-DC9A429930A3}"/>
              </a:ext>
            </a:extLst>
          </p:cNvPr>
          <p:cNvSpPr>
            <a:spLocks noGrp="1"/>
          </p:cNvSpPr>
          <p:nvPr>
            <p:ph idx="13"/>
          </p:nvPr>
        </p:nvSpPr>
        <p:spPr>
          <a:xfrm>
            <a:off x="6240163" y="1381125"/>
            <a:ext cx="5220000" cy="4532313"/>
          </a:xfrm>
        </p:spPr>
        <p:txBody>
          <a:bodyPr numCol="1" spcCol="360000"/>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7" name="Titre 1">
            <a:extLst>
              <a:ext uri="{FF2B5EF4-FFF2-40B4-BE49-F238E27FC236}">
                <a16:creationId xmlns:a16="http://schemas.microsoft.com/office/drawing/2014/main" id="{44B12903-F071-BF45-FDEC-76B53C495452}"/>
              </a:ext>
            </a:extLst>
          </p:cNvPr>
          <p:cNvSpPr>
            <a:spLocks noGrp="1"/>
          </p:cNvSpPr>
          <p:nvPr>
            <p:ph type="title"/>
          </p:nvPr>
        </p:nvSpPr>
        <p:spPr>
          <a:xfrm>
            <a:off x="731838" y="314036"/>
            <a:ext cx="10728325" cy="871827"/>
          </a:xfrm>
        </p:spPr>
        <p:txBody>
          <a:bodyPr/>
          <a:lstStyle>
            <a:lvl1pPr>
              <a:defRPr>
                <a:solidFill>
                  <a:schemeClr val="bg1"/>
                </a:solidFill>
              </a:defRPr>
            </a:lvl1pPr>
          </a:lstStyle>
          <a:p>
            <a:r>
              <a:rPr lang="fr-FR"/>
              <a:t>Modifiez le style du titre</a:t>
            </a:r>
            <a:endParaRPr lang="fr-FR" dirty="0"/>
          </a:p>
        </p:txBody>
      </p:sp>
    </p:spTree>
    <p:extLst>
      <p:ext uri="{BB962C8B-B14F-4D97-AF65-F5344CB8AC3E}">
        <p14:creationId xmlns:p14="http://schemas.microsoft.com/office/powerpoint/2010/main" val="333673144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enu + visuel">
    <p:spTree>
      <p:nvGrpSpPr>
        <p:cNvPr id="1" name=""/>
        <p:cNvGrpSpPr/>
        <p:nvPr/>
      </p:nvGrpSpPr>
      <p:grpSpPr>
        <a:xfrm>
          <a:off x="0" y="0"/>
          <a:ext cx="0" cy="0"/>
          <a:chOff x="0" y="0"/>
          <a:chExt cx="0" cy="0"/>
        </a:xfrm>
      </p:grpSpPr>
      <p:sp>
        <p:nvSpPr>
          <p:cNvPr id="4" name="Espace réservé de la date 3">
            <a:extLst>
              <a:ext uri="{FF2B5EF4-FFF2-40B4-BE49-F238E27FC236}">
                <a16:creationId xmlns:a16="http://schemas.microsoft.com/office/drawing/2014/main" id="{E1C2B0A2-D20B-4AF8-11A0-04ADF7A00166}"/>
              </a:ext>
            </a:extLst>
          </p:cNvPr>
          <p:cNvSpPr>
            <a:spLocks noGrp="1"/>
          </p:cNvSpPr>
          <p:nvPr>
            <p:ph type="dt" sz="half" idx="10"/>
          </p:nvPr>
        </p:nvSpPr>
        <p:spPr/>
        <p:txBody>
          <a:bodyPr/>
          <a:lstStyle/>
          <a:p>
            <a:r>
              <a:rPr lang="fr-FR"/>
              <a:t>01/07/2026</a:t>
            </a:r>
          </a:p>
        </p:txBody>
      </p:sp>
      <p:sp>
        <p:nvSpPr>
          <p:cNvPr id="5" name="Espace réservé du pied de page 4">
            <a:extLst>
              <a:ext uri="{FF2B5EF4-FFF2-40B4-BE49-F238E27FC236}">
                <a16:creationId xmlns:a16="http://schemas.microsoft.com/office/drawing/2014/main" id="{E674BCD5-99F2-142E-3FEE-1ACCB474B9C4}"/>
              </a:ext>
            </a:extLst>
          </p:cNvPr>
          <p:cNvSpPr>
            <a:spLocks noGrp="1"/>
          </p:cNvSpPr>
          <p:nvPr>
            <p:ph type="ftr" sz="quarter" idx="11"/>
          </p:nvPr>
        </p:nvSpPr>
        <p:spPr/>
        <p:txBody>
          <a:bodyPr/>
          <a:lstStyle/>
          <a:p>
            <a:r>
              <a:rPr lang="en-US"/>
              <a:t>WONDER 2026 | A. Regonesi et al. </a:t>
            </a:r>
            <a:endParaRPr lang="fr-FR"/>
          </a:p>
        </p:txBody>
      </p:sp>
      <p:sp>
        <p:nvSpPr>
          <p:cNvPr id="6" name="Espace réservé du numéro de diapositive 5">
            <a:extLst>
              <a:ext uri="{FF2B5EF4-FFF2-40B4-BE49-F238E27FC236}">
                <a16:creationId xmlns:a16="http://schemas.microsoft.com/office/drawing/2014/main" id="{8209301D-2360-8D20-B992-EE6672D60716}"/>
              </a:ext>
            </a:extLst>
          </p:cNvPr>
          <p:cNvSpPr>
            <a:spLocks noGrp="1"/>
          </p:cNvSpPr>
          <p:nvPr>
            <p:ph type="sldNum" sz="quarter" idx="12"/>
          </p:nvPr>
        </p:nvSpPr>
        <p:spPr/>
        <p:txBody>
          <a:bodyPr/>
          <a:lstStyle/>
          <a:p>
            <a:fld id="{0CBC77A0-1F4E-42FF-9FFC-F45C3A64AF90}" type="slidenum">
              <a:rPr lang="fr-FR" smtClean="0"/>
              <a:t>‹N°›</a:t>
            </a:fld>
            <a:endParaRPr lang="fr-FR"/>
          </a:p>
        </p:txBody>
      </p:sp>
      <p:sp>
        <p:nvSpPr>
          <p:cNvPr id="7" name="ZoneTexte 6">
            <a:extLst>
              <a:ext uri="{FF2B5EF4-FFF2-40B4-BE49-F238E27FC236}">
                <a16:creationId xmlns:a16="http://schemas.microsoft.com/office/drawing/2014/main" id="{31680F71-13D8-7F13-2E1C-1B43E34B35C6}"/>
              </a:ext>
            </a:extLst>
          </p:cNvPr>
          <p:cNvSpPr txBox="1"/>
          <p:nvPr userDrawn="1"/>
        </p:nvSpPr>
        <p:spPr>
          <a:xfrm>
            <a:off x="-101600" y="-276999"/>
            <a:ext cx="12192000" cy="461665"/>
          </a:xfrm>
          <a:prstGeom prst="rect">
            <a:avLst/>
          </a:prstGeom>
          <a:noFill/>
        </p:spPr>
        <p:txBody>
          <a:bodyPr wrap="square" rtlCol="0">
            <a:spAutoFit/>
          </a:bodyPr>
          <a:lstStyle/>
          <a:p>
            <a:r>
              <a:rPr lang="fr-FR" sz="1200" dirty="0">
                <a:solidFill>
                  <a:schemeClr val="bg1">
                    <a:lumMod val="50000"/>
                  </a:schemeClr>
                </a:solidFill>
              </a:rPr>
              <a:t>Disposition : Contenu + visuel</a:t>
            </a:r>
          </a:p>
          <a:p>
            <a:endParaRPr lang="fr-FR" sz="1200" dirty="0">
              <a:solidFill>
                <a:schemeClr val="bg1">
                  <a:lumMod val="50000"/>
                </a:schemeClr>
              </a:solidFill>
            </a:endParaRPr>
          </a:p>
        </p:txBody>
      </p:sp>
      <p:sp>
        <p:nvSpPr>
          <p:cNvPr id="29" name="Espace réservé pour une image  28">
            <a:extLst>
              <a:ext uri="{FF2B5EF4-FFF2-40B4-BE49-F238E27FC236}">
                <a16:creationId xmlns:a16="http://schemas.microsoft.com/office/drawing/2014/main" id="{DCB96DEF-5249-666B-576F-70AC92D06638}"/>
              </a:ext>
            </a:extLst>
          </p:cNvPr>
          <p:cNvSpPr>
            <a:spLocks noGrp="1"/>
          </p:cNvSpPr>
          <p:nvPr>
            <p:ph type="pic" sz="quarter" idx="13" hasCustomPrompt="1"/>
          </p:nvPr>
        </p:nvSpPr>
        <p:spPr>
          <a:xfrm>
            <a:off x="7015483" y="0"/>
            <a:ext cx="5957423" cy="6858000"/>
          </a:xfrm>
          <a:custGeom>
            <a:avLst/>
            <a:gdLst>
              <a:gd name="connsiteX0" fmla="*/ 738225 w 5957423"/>
              <a:gd name="connsiteY0" fmla="*/ 6793932 h 6858000"/>
              <a:gd name="connsiteX1" fmla="*/ 814828 w 5957423"/>
              <a:gd name="connsiteY1" fmla="*/ 6852286 h 6858000"/>
              <a:gd name="connsiteX2" fmla="*/ 822329 w 5957423"/>
              <a:gd name="connsiteY2" fmla="*/ 6858000 h 6858000"/>
              <a:gd name="connsiteX3" fmla="*/ 655724 w 5957423"/>
              <a:gd name="connsiteY3" fmla="*/ 6858000 h 6858000"/>
              <a:gd name="connsiteX4" fmla="*/ 656989 w 5957423"/>
              <a:gd name="connsiteY4" fmla="*/ 6857017 h 6858000"/>
              <a:gd name="connsiteX5" fmla="*/ 738225 w 5957423"/>
              <a:gd name="connsiteY5" fmla="*/ 6793932 h 6858000"/>
              <a:gd name="connsiteX6" fmla="*/ 733493 w 5957423"/>
              <a:gd name="connsiteY6" fmla="*/ 6434348 h 6858000"/>
              <a:gd name="connsiteX7" fmla="*/ 733493 w 5957423"/>
              <a:gd name="connsiteY7" fmla="*/ 6780527 h 6858000"/>
              <a:gd name="connsiteX8" fmla="*/ 639637 w 5957423"/>
              <a:gd name="connsiteY8" fmla="*/ 6853075 h 6858000"/>
              <a:gd name="connsiteX9" fmla="*/ 656989 w 5957423"/>
              <a:gd name="connsiteY9" fmla="*/ 6857017 h 6858000"/>
              <a:gd name="connsiteX10" fmla="*/ 638848 w 5957423"/>
              <a:gd name="connsiteY10" fmla="*/ 6853863 h 6858000"/>
              <a:gd name="connsiteX11" fmla="*/ 633515 w 5957423"/>
              <a:gd name="connsiteY11" fmla="*/ 6858000 h 6858000"/>
              <a:gd name="connsiteX12" fmla="*/ 371479 w 5957423"/>
              <a:gd name="connsiteY12" fmla="*/ 6858000 h 6858000"/>
              <a:gd name="connsiteX13" fmla="*/ 371479 w 5957423"/>
              <a:gd name="connsiteY13" fmla="*/ 6799592 h 6858000"/>
              <a:gd name="connsiteX14" fmla="*/ 371479 w 5957423"/>
              <a:gd name="connsiteY14" fmla="*/ 6715076 h 6858000"/>
              <a:gd name="connsiteX15" fmla="*/ 733493 w 5957423"/>
              <a:gd name="connsiteY15" fmla="*/ 6434348 h 6858000"/>
              <a:gd name="connsiteX16" fmla="*/ 1106548 w 5957423"/>
              <a:gd name="connsiteY16" fmla="*/ 5786939 h 6858000"/>
              <a:gd name="connsiteX17" fmla="*/ 1106548 w 5957423"/>
              <a:gd name="connsiteY17" fmla="*/ 6133906 h 6858000"/>
              <a:gd name="connsiteX18" fmla="*/ 1012693 w 5957423"/>
              <a:gd name="connsiteY18" fmla="*/ 6206454 h 6858000"/>
              <a:gd name="connsiteX19" fmla="*/ 744534 w 5957423"/>
              <a:gd name="connsiteY19" fmla="*/ 6413845 h 6858000"/>
              <a:gd name="connsiteX20" fmla="*/ 744534 w 5957423"/>
              <a:gd name="connsiteY20" fmla="*/ 6067667 h 6858000"/>
              <a:gd name="connsiteX21" fmla="*/ 873093 w 5957423"/>
              <a:gd name="connsiteY21" fmla="*/ 5968308 h 6858000"/>
              <a:gd name="connsiteX22" fmla="*/ 1106548 w 5957423"/>
              <a:gd name="connsiteY22" fmla="*/ 5786939 h 6858000"/>
              <a:gd name="connsiteX23" fmla="*/ 1739875 w 5957423"/>
              <a:gd name="connsiteY23" fmla="*/ 5671020 h 6858000"/>
              <a:gd name="connsiteX24" fmla="*/ 1726467 w 5957423"/>
              <a:gd name="connsiteY24" fmla="*/ 5677328 h 6858000"/>
              <a:gd name="connsiteX25" fmla="*/ 1739875 w 5957423"/>
              <a:gd name="connsiteY25" fmla="*/ 5671020 h 6858000"/>
              <a:gd name="connsiteX26" fmla="*/ 1488280 w 5957423"/>
              <a:gd name="connsiteY26" fmla="*/ 5495959 h 6858000"/>
              <a:gd name="connsiteX27" fmla="*/ 1726467 w 5957423"/>
              <a:gd name="connsiteY27" fmla="*/ 5677328 h 6858000"/>
              <a:gd name="connsiteX28" fmla="*/ 1853448 w 5957423"/>
              <a:gd name="connsiteY28" fmla="*/ 5773533 h 6858000"/>
              <a:gd name="connsiteX29" fmla="*/ 1489068 w 5957423"/>
              <a:gd name="connsiteY29" fmla="*/ 6056627 h 6858000"/>
              <a:gd name="connsiteX30" fmla="*/ 1123900 w 5957423"/>
              <a:gd name="connsiteY30" fmla="*/ 5779053 h 6858000"/>
              <a:gd name="connsiteX31" fmla="*/ 1488280 w 5957423"/>
              <a:gd name="connsiteY31" fmla="*/ 5495959 h 6858000"/>
              <a:gd name="connsiteX32" fmla="*/ 359648 w 5957423"/>
              <a:gd name="connsiteY32" fmla="*/ 4847761 h 6858000"/>
              <a:gd name="connsiteX33" fmla="*/ 724817 w 5957423"/>
              <a:gd name="connsiteY33" fmla="*/ 5125335 h 6858000"/>
              <a:gd name="connsiteX34" fmla="*/ 487418 w 5957423"/>
              <a:gd name="connsiteY34" fmla="*/ 5309070 h 6858000"/>
              <a:gd name="connsiteX35" fmla="*/ 493727 w 5957423"/>
              <a:gd name="connsiteY35" fmla="*/ 5320110 h 6858000"/>
              <a:gd name="connsiteX36" fmla="*/ 733493 w 5957423"/>
              <a:gd name="connsiteY36" fmla="*/ 5134798 h 6858000"/>
              <a:gd name="connsiteX37" fmla="*/ 733493 w 5957423"/>
              <a:gd name="connsiteY37" fmla="*/ 5480976 h 6858000"/>
              <a:gd name="connsiteX38" fmla="*/ 633328 w 5957423"/>
              <a:gd name="connsiteY38" fmla="*/ 5558256 h 6858000"/>
              <a:gd name="connsiteX39" fmla="*/ 641215 w 5957423"/>
              <a:gd name="connsiteY39" fmla="*/ 5570873 h 6858000"/>
              <a:gd name="connsiteX40" fmla="*/ 737436 w 5957423"/>
              <a:gd name="connsiteY40" fmla="*/ 5495959 h 6858000"/>
              <a:gd name="connsiteX41" fmla="*/ 1102605 w 5957423"/>
              <a:gd name="connsiteY41" fmla="*/ 5773533 h 6858000"/>
              <a:gd name="connsiteX42" fmla="*/ 866783 w 5957423"/>
              <a:gd name="connsiteY42" fmla="*/ 5956479 h 6858000"/>
              <a:gd name="connsiteX43" fmla="*/ 873093 w 5957423"/>
              <a:gd name="connsiteY43" fmla="*/ 5968308 h 6858000"/>
              <a:gd name="connsiteX44" fmla="*/ 865994 w 5957423"/>
              <a:gd name="connsiteY44" fmla="*/ 5957268 h 6858000"/>
              <a:gd name="connsiteX45" fmla="*/ 738225 w 5957423"/>
              <a:gd name="connsiteY45" fmla="*/ 6056627 h 6858000"/>
              <a:gd name="connsiteX46" fmla="*/ 373056 w 5957423"/>
              <a:gd name="connsiteY46" fmla="*/ 5779053 h 6858000"/>
              <a:gd name="connsiteX47" fmla="*/ 640426 w 5957423"/>
              <a:gd name="connsiteY47" fmla="*/ 5571661 h 6858000"/>
              <a:gd name="connsiteX48" fmla="*/ 633328 w 5957423"/>
              <a:gd name="connsiteY48" fmla="*/ 5559044 h 6858000"/>
              <a:gd name="connsiteX49" fmla="*/ 371479 w 5957423"/>
              <a:gd name="connsiteY49" fmla="*/ 5761705 h 6858000"/>
              <a:gd name="connsiteX50" fmla="*/ 371479 w 5957423"/>
              <a:gd name="connsiteY50" fmla="*/ 5415526 h 6858000"/>
              <a:gd name="connsiteX51" fmla="*/ 493727 w 5957423"/>
              <a:gd name="connsiteY51" fmla="*/ 5320898 h 6858000"/>
              <a:gd name="connsiteX52" fmla="*/ 486629 w 5957423"/>
              <a:gd name="connsiteY52" fmla="*/ 5309070 h 6858000"/>
              <a:gd name="connsiteX53" fmla="*/ 365169 w 5957423"/>
              <a:gd name="connsiteY53" fmla="*/ 5403697 h 6858000"/>
              <a:gd name="connsiteX54" fmla="*/ 0 w 5957423"/>
              <a:gd name="connsiteY54" fmla="*/ 5126124 h 6858000"/>
              <a:gd name="connsiteX55" fmla="*/ 359648 w 5957423"/>
              <a:gd name="connsiteY55" fmla="*/ 4847761 h 6858000"/>
              <a:gd name="connsiteX56" fmla="*/ 1106548 w 5957423"/>
              <a:gd name="connsiteY56" fmla="*/ 4487388 h 6858000"/>
              <a:gd name="connsiteX57" fmla="*/ 1106548 w 5957423"/>
              <a:gd name="connsiteY57" fmla="*/ 4833567 h 6858000"/>
              <a:gd name="connsiteX58" fmla="*/ 1018214 w 5957423"/>
              <a:gd name="connsiteY58" fmla="*/ 4902172 h 6858000"/>
              <a:gd name="connsiteX59" fmla="*/ 1025312 w 5957423"/>
              <a:gd name="connsiteY59" fmla="*/ 4913212 h 6858000"/>
              <a:gd name="connsiteX60" fmla="*/ 1017425 w 5957423"/>
              <a:gd name="connsiteY60" fmla="*/ 4902960 h 6858000"/>
              <a:gd name="connsiteX61" fmla="*/ 744534 w 5957423"/>
              <a:gd name="connsiteY61" fmla="*/ 5114295 h 6858000"/>
              <a:gd name="connsiteX62" fmla="*/ 744534 w 5957423"/>
              <a:gd name="connsiteY62" fmla="*/ 4768116 h 6858000"/>
              <a:gd name="connsiteX63" fmla="*/ 856530 w 5957423"/>
              <a:gd name="connsiteY63" fmla="*/ 4680586 h 6858000"/>
              <a:gd name="connsiteX64" fmla="*/ 849432 w 5957423"/>
              <a:gd name="connsiteY64" fmla="*/ 4670335 h 6858000"/>
              <a:gd name="connsiteX65" fmla="*/ 857319 w 5957423"/>
              <a:gd name="connsiteY65" fmla="*/ 4680586 h 6858000"/>
              <a:gd name="connsiteX66" fmla="*/ 1106548 w 5957423"/>
              <a:gd name="connsiteY66" fmla="*/ 4487388 h 6858000"/>
              <a:gd name="connsiteX67" fmla="*/ 737436 w 5957423"/>
              <a:gd name="connsiteY67" fmla="*/ 4196409 h 6858000"/>
              <a:gd name="connsiteX68" fmla="*/ 1102605 w 5957423"/>
              <a:gd name="connsiteY68" fmla="*/ 4473983 h 6858000"/>
              <a:gd name="connsiteX69" fmla="*/ 849432 w 5957423"/>
              <a:gd name="connsiteY69" fmla="*/ 4670335 h 6858000"/>
              <a:gd name="connsiteX70" fmla="*/ 738225 w 5957423"/>
              <a:gd name="connsiteY70" fmla="*/ 4756288 h 6858000"/>
              <a:gd name="connsiteX71" fmla="*/ 373056 w 5957423"/>
              <a:gd name="connsiteY71" fmla="*/ 4478714 h 6858000"/>
              <a:gd name="connsiteX72" fmla="*/ 737436 w 5957423"/>
              <a:gd name="connsiteY72" fmla="*/ 4196409 h 6858000"/>
              <a:gd name="connsiteX73" fmla="*/ 1115224 w 5957423"/>
              <a:gd name="connsiteY73" fmla="*/ 3544268 h 6858000"/>
              <a:gd name="connsiteX74" fmla="*/ 1125477 w 5957423"/>
              <a:gd name="connsiteY74" fmla="*/ 3552154 h 6858000"/>
              <a:gd name="connsiteX75" fmla="*/ 1480393 w 5957423"/>
              <a:gd name="connsiteY75" fmla="*/ 3821842 h 6858000"/>
              <a:gd name="connsiteX76" fmla="*/ 1116013 w 5957423"/>
              <a:gd name="connsiteY76" fmla="*/ 4104935 h 6858000"/>
              <a:gd name="connsiteX77" fmla="*/ 750844 w 5957423"/>
              <a:gd name="connsiteY77" fmla="*/ 3826573 h 6858000"/>
              <a:gd name="connsiteX78" fmla="*/ 1115224 w 5957423"/>
              <a:gd name="connsiteY78" fmla="*/ 3544268 h 6858000"/>
              <a:gd name="connsiteX79" fmla="*/ 1480393 w 5957423"/>
              <a:gd name="connsiteY79" fmla="*/ 2538851 h 6858000"/>
              <a:gd name="connsiteX80" fmla="*/ 1480393 w 5957423"/>
              <a:gd name="connsiteY80" fmla="*/ 2885030 h 6858000"/>
              <a:gd name="connsiteX81" fmla="*/ 1386537 w 5957423"/>
              <a:gd name="connsiteY81" fmla="*/ 2957578 h 6858000"/>
              <a:gd name="connsiteX82" fmla="*/ 1392847 w 5957423"/>
              <a:gd name="connsiteY82" fmla="*/ 2969406 h 6858000"/>
              <a:gd name="connsiteX83" fmla="*/ 1385748 w 5957423"/>
              <a:gd name="connsiteY83" fmla="*/ 2958366 h 6858000"/>
              <a:gd name="connsiteX84" fmla="*/ 1118379 w 5957423"/>
              <a:gd name="connsiteY84" fmla="*/ 3165758 h 6858000"/>
              <a:gd name="connsiteX85" fmla="*/ 1118379 w 5957423"/>
              <a:gd name="connsiteY85" fmla="*/ 2819579 h 6858000"/>
              <a:gd name="connsiteX86" fmla="*/ 1246148 w 5957423"/>
              <a:gd name="connsiteY86" fmla="*/ 2720221 h 6858000"/>
              <a:gd name="connsiteX87" fmla="*/ 1239839 w 5957423"/>
              <a:gd name="connsiteY87" fmla="*/ 2708392 h 6858000"/>
              <a:gd name="connsiteX88" fmla="*/ 1246937 w 5957423"/>
              <a:gd name="connsiteY88" fmla="*/ 2719432 h 6858000"/>
              <a:gd name="connsiteX89" fmla="*/ 1480393 w 5957423"/>
              <a:gd name="connsiteY89" fmla="*/ 2538851 h 6858000"/>
              <a:gd name="connsiteX90" fmla="*/ 732704 w 5957423"/>
              <a:gd name="connsiteY90" fmla="*/ 1598885 h 6858000"/>
              <a:gd name="connsiteX91" fmla="*/ 1097873 w 5957423"/>
              <a:gd name="connsiteY91" fmla="*/ 1876459 h 6858000"/>
              <a:gd name="connsiteX92" fmla="*/ 860473 w 5957423"/>
              <a:gd name="connsiteY92" fmla="*/ 2060194 h 6858000"/>
              <a:gd name="connsiteX93" fmla="*/ 867572 w 5957423"/>
              <a:gd name="connsiteY93" fmla="*/ 2072022 h 6858000"/>
              <a:gd name="connsiteX94" fmla="*/ 1106548 w 5957423"/>
              <a:gd name="connsiteY94" fmla="*/ 1885922 h 6858000"/>
              <a:gd name="connsiteX95" fmla="*/ 1106548 w 5957423"/>
              <a:gd name="connsiteY95" fmla="*/ 2232889 h 6858000"/>
              <a:gd name="connsiteX96" fmla="*/ 1007172 w 5957423"/>
              <a:gd name="connsiteY96" fmla="*/ 2310168 h 6858000"/>
              <a:gd name="connsiteX97" fmla="*/ 1014270 w 5957423"/>
              <a:gd name="connsiteY97" fmla="*/ 2322785 h 6858000"/>
              <a:gd name="connsiteX98" fmla="*/ 1110492 w 5957423"/>
              <a:gd name="connsiteY98" fmla="*/ 2247872 h 6858000"/>
              <a:gd name="connsiteX99" fmla="*/ 1475660 w 5957423"/>
              <a:gd name="connsiteY99" fmla="*/ 2525446 h 6858000"/>
              <a:gd name="connsiteX100" fmla="*/ 1239839 w 5957423"/>
              <a:gd name="connsiteY100" fmla="*/ 2708392 h 6858000"/>
              <a:gd name="connsiteX101" fmla="*/ 1112069 w 5957423"/>
              <a:gd name="connsiteY101" fmla="*/ 2807751 h 6858000"/>
              <a:gd name="connsiteX102" fmla="*/ 746900 w 5957423"/>
              <a:gd name="connsiteY102" fmla="*/ 2530177 h 6858000"/>
              <a:gd name="connsiteX103" fmla="*/ 1013481 w 5957423"/>
              <a:gd name="connsiteY103" fmla="*/ 2322785 h 6858000"/>
              <a:gd name="connsiteX104" fmla="*/ 1006383 w 5957423"/>
              <a:gd name="connsiteY104" fmla="*/ 2310168 h 6858000"/>
              <a:gd name="connsiteX105" fmla="*/ 744534 w 5957423"/>
              <a:gd name="connsiteY105" fmla="*/ 2513617 h 6858000"/>
              <a:gd name="connsiteX106" fmla="*/ 744534 w 5957423"/>
              <a:gd name="connsiteY106" fmla="*/ 2166650 h 6858000"/>
              <a:gd name="connsiteX107" fmla="*/ 866783 w 5957423"/>
              <a:gd name="connsiteY107" fmla="*/ 2072022 h 6858000"/>
              <a:gd name="connsiteX108" fmla="*/ 860473 w 5957423"/>
              <a:gd name="connsiteY108" fmla="*/ 2060983 h 6858000"/>
              <a:gd name="connsiteX109" fmla="*/ 738225 w 5957423"/>
              <a:gd name="connsiteY109" fmla="*/ 2155610 h 6858000"/>
              <a:gd name="connsiteX110" fmla="*/ 373056 w 5957423"/>
              <a:gd name="connsiteY110" fmla="*/ 1878036 h 6858000"/>
              <a:gd name="connsiteX111" fmla="*/ 732704 w 5957423"/>
              <a:gd name="connsiteY111" fmla="*/ 1598885 h 6858000"/>
              <a:gd name="connsiteX112" fmla="*/ 1480393 w 5957423"/>
              <a:gd name="connsiteY112" fmla="*/ 1238512 h 6858000"/>
              <a:gd name="connsiteX113" fmla="*/ 1480393 w 5957423"/>
              <a:gd name="connsiteY113" fmla="*/ 1585480 h 6858000"/>
              <a:gd name="connsiteX114" fmla="*/ 1391269 w 5957423"/>
              <a:gd name="connsiteY114" fmla="*/ 1654085 h 6858000"/>
              <a:gd name="connsiteX115" fmla="*/ 1399156 w 5957423"/>
              <a:gd name="connsiteY115" fmla="*/ 1664336 h 6858000"/>
              <a:gd name="connsiteX116" fmla="*/ 1483547 w 5957423"/>
              <a:gd name="connsiteY116" fmla="*/ 1598885 h 6858000"/>
              <a:gd name="connsiteX117" fmla="*/ 1848716 w 5957423"/>
              <a:gd name="connsiteY117" fmla="*/ 1876459 h 6858000"/>
              <a:gd name="connsiteX118" fmla="*/ 1658639 w 5957423"/>
              <a:gd name="connsiteY118" fmla="*/ 2023920 h 6858000"/>
              <a:gd name="connsiteX119" fmla="*/ 1489068 w 5957423"/>
              <a:gd name="connsiteY119" fmla="*/ 2155610 h 6858000"/>
              <a:gd name="connsiteX120" fmla="*/ 1123900 w 5957423"/>
              <a:gd name="connsiteY120" fmla="*/ 1878036 h 6858000"/>
              <a:gd name="connsiteX121" fmla="*/ 1398368 w 5957423"/>
              <a:gd name="connsiteY121" fmla="*/ 1665124 h 6858000"/>
              <a:gd name="connsiteX122" fmla="*/ 1390481 w 5957423"/>
              <a:gd name="connsiteY122" fmla="*/ 1654085 h 6858000"/>
              <a:gd name="connsiteX123" fmla="*/ 1118379 w 5957423"/>
              <a:gd name="connsiteY123" fmla="*/ 1865419 h 6858000"/>
              <a:gd name="connsiteX124" fmla="*/ 1118379 w 5957423"/>
              <a:gd name="connsiteY124" fmla="*/ 1519240 h 6858000"/>
              <a:gd name="connsiteX125" fmla="*/ 1230374 w 5957423"/>
              <a:gd name="connsiteY125" fmla="*/ 1432499 h 6858000"/>
              <a:gd name="connsiteX126" fmla="*/ 1480393 w 5957423"/>
              <a:gd name="connsiteY126" fmla="*/ 1238512 h 6858000"/>
              <a:gd name="connsiteX127" fmla="*/ 1110492 w 5957423"/>
              <a:gd name="connsiteY127" fmla="*/ 947533 h 6858000"/>
              <a:gd name="connsiteX128" fmla="*/ 1475660 w 5957423"/>
              <a:gd name="connsiteY128" fmla="*/ 1225107 h 6858000"/>
              <a:gd name="connsiteX129" fmla="*/ 1223276 w 5957423"/>
              <a:gd name="connsiteY129" fmla="*/ 1421459 h 6858000"/>
              <a:gd name="connsiteX130" fmla="*/ 1230374 w 5957423"/>
              <a:gd name="connsiteY130" fmla="*/ 1432499 h 6858000"/>
              <a:gd name="connsiteX131" fmla="*/ 1222487 w 5957423"/>
              <a:gd name="connsiteY131" fmla="*/ 1422247 h 6858000"/>
              <a:gd name="connsiteX132" fmla="*/ 1112069 w 5957423"/>
              <a:gd name="connsiteY132" fmla="*/ 1508201 h 6858000"/>
              <a:gd name="connsiteX133" fmla="*/ 746900 w 5957423"/>
              <a:gd name="connsiteY133" fmla="*/ 1230627 h 6858000"/>
              <a:gd name="connsiteX134" fmla="*/ 1110492 w 5957423"/>
              <a:gd name="connsiteY134" fmla="*/ 947533 h 6858000"/>
              <a:gd name="connsiteX135" fmla="*/ 1488280 w 5957423"/>
              <a:gd name="connsiteY135" fmla="*/ 296181 h 6858000"/>
              <a:gd name="connsiteX136" fmla="*/ 1498533 w 5957423"/>
              <a:gd name="connsiteY136" fmla="*/ 304066 h 6858000"/>
              <a:gd name="connsiteX137" fmla="*/ 1853448 w 5957423"/>
              <a:gd name="connsiteY137" fmla="*/ 573754 h 6858000"/>
              <a:gd name="connsiteX138" fmla="*/ 1489068 w 5957423"/>
              <a:gd name="connsiteY138" fmla="*/ 856060 h 6858000"/>
              <a:gd name="connsiteX139" fmla="*/ 1123900 w 5957423"/>
              <a:gd name="connsiteY139" fmla="*/ 578486 h 6858000"/>
              <a:gd name="connsiteX140" fmla="*/ 1488280 w 5957423"/>
              <a:gd name="connsiteY140" fmla="*/ 296181 h 6858000"/>
              <a:gd name="connsiteX141" fmla="*/ 1493012 w 5957423"/>
              <a:gd name="connsiteY141" fmla="*/ 0 h 6858000"/>
              <a:gd name="connsiteX142" fmla="*/ 5957423 w 5957423"/>
              <a:gd name="connsiteY142" fmla="*/ 0 h 6858000"/>
              <a:gd name="connsiteX143" fmla="*/ 5957423 w 5957423"/>
              <a:gd name="connsiteY143" fmla="*/ 6858000 h 6858000"/>
              <a:gd name="connsiteX144" fmla="*/ 843615 w 5957423"/>
              <a:gd name="connsiteY144" fmla="*/ 6858000 h 6858000"/>
              <a:gd name="connsiteX145" fmla="*/ 810785 w 5957423"/>
              <a:gd name="connsiteY145" fmla="*/ 6833040 h 6858000"/>
              <a:gd name="connsiteX146" fmla="*/ 746900 w 5957423"/>
              <a:gd name="connsiteY146" fmla="*/ 6784470 h 6858000"/>
              <a:gd name="connsiteX147" fmla="*/ 746900 w 5957423"/>
              <a:gd name="connsiteY147" fmla="*/ 6429617 h 6858000"/>
              <a:gd name="connsiteX148" fmla="*/ 1019002 w 5957423"/>
              <a:gd name="connsiteY148" fmla="*/ 6218282 h 6858000"/>
              <a:gd name="connsiteX149" fmla="*/ 1012693 w 5957423"/>
              <a:gd name="connsiteY149" fmla="*/ 6206454 h 6858000"/>
              <a:gd name="connsiteX150" fmla="*/ 1019791 w 5957423"/>
              <a:gd name="connsiteY150" fmla="*/ 6217493 h 6858000"/>
              <a:gd name="connsiteX151" fmla="*/ 1110492 w 5957423"/>
              <a:gd name="connsiteY151" fmla="*/ 6147311 h 6858000"/>
              <a:gd name="connsiteX152" fmla="*/ 1489068 w 5957423"/>
              <a:gd name="connsiteY152" fmla="*/ 6435925 h 6858000"/>
              <a:gd name="connsiteX153" fmla="*/ 1870800 w 5957423"/>
              <a:gd name="connsiteY153" fmla="*/ 6140214 h 6858000"/>
              <a:gd name="connsiteX154" fmla="*/ 1870800 w 5957423"/>
              <a:gd name="connsiteY154" fmla="*/ 6021930 h 6858000"/>
              <a:gd name="connsiteX155" fmla="*/ 1857392 w 5957423"/>
              <a:gd name="connsiteY155" fmla="*/ 6027450 h 6858000"/>
              <a:gd name="connsiteX156" fmla="*/ 1857392 w 5957423"/>
              <a:gd name="connsiteY156" fmla="*/ 6133906 h 6858000"/>
              <a:gd name="connsiteX157" fmla="*/ 1495378 w 5957423"/>
              <a:gd name="connsiteY157" fmla="*/ 6413845 h 6858000"/>
              <a:gd name="connsiteX158" fmla="*/ 1495378 w 5957423"/>
              <a:gd name="connsiteY158" fmla="*/ 6067667 h 6858000"/>
              <a:gd name="connsiteX159" fmla="*/ 1857392 w 5957423"/>
              <a:gd name="connsiteY159" fmla="*/ 5786939 h 6858000"/>
              <a:gd name="connsiteX160" fmla="*/ 1857392 w 5957423"/>
              <a:gd name="connsiteY160" fmla="*/ 6026661 h 6858000"/>
              <a:gd name="connsiteX161" fmla="*/ 1870800 w 5957423"/>
              <a:gd name="connsiteY161" fmla="*/ 6021141 h 6858000"/>
              <a:gd name="connsiteX162" fmla="*/ 1870800 w 5957423"/>
              <a:gd name="connsiteY162" fmla="*/ 5770379 h 6858000"/>
              <a:gd name="connsiteX163" fmla="*/ 1739875 w 5957423"/>
              <a:gd name="connsiteY163" fmla="*/ 5671020 h 6858000"/>
              <a:gd name="connsiteX164" fmla="*/ 1497744 w 5957423"/>
              <a:gd name="connsiteY164" fmla="*/ 5487285 h 6858000"/>
              <a:gd name="connsiteX165" fmla="*/ 1497744 w 5957423"/>
              <a:gd name="connsiteY165" fmla="*/ 5307493 h 6858000"/>
              <a:gd name="connsiteX166" fmla="*/ 1484336 w 5957423"/>
              <a:gd name="connsiteY166" fmla="*/ 5309858 h 6858000"/>
              <a:gd name="connsiteX167" fmla="*/ 1484336 w 5957423"/>
              <a:gd name="connsiteY167" fmla="*/ 5480976 h 6858000"/>
              <a:gd name="connsiteX168" fmla="*/ 1122322 w 5957423"/>
              <a:gd name="connsiteY168" fmla="*/ 5761705 h 6858000"/>
              <a:gd name="connsiteX169" fmla="*/ 1122322 w 5957423"/>
              <a:gd name="connsiteY169" fmla="*/ 5415526 h 6858000"/>
              <a:gd name="connsiteX170" fmla="*/ 1292682 w 5957423"/>
              <a:gd name="connsiteY170" fmla="*/ 5283047 h 6858000"/>
              <a:gd name="connsiteX171" fmla="*/ 1285583 w 5957423"/>
              <a:gd name="connsiteY171" fmla="*/ 5272796 h 6858000"/>
              <a:gd name="connsiteX172" fmla="*/ 1116013 w 5957423"/>
              <a:gd name="connsiteY172" fmla="*/ 5403697 h 6858000"/>
              <a:gd name="connsiteX173" fmla="*/ 750844 w 5957423"/>
              <a:gd name="connsiteY173" fmla="*/ 5126124 h 6858000"/>
              <a:gd name="connsiteX174" fmla="*/ 1025312 w 5957423"/>
              <a:gd name="connsiteY174" fmla="*/ 4913212 h 6858000"/>
              <a:gd name="connsiteX175" fmla="*/ 1110492 w 5957423"/>
              <a:gd name="connsiteY175" fmla="*/ 4847761 h 6858000"/>
              <a:gd name="connsiteX176" fmla="*/ 1475660 w 5957423"/>
              <a:gd name="connsiteY176" fmla="*/ 5125335 h 6858000"/>
              <a:gd name="connsiteX177" fmla="*/ 1285583 w 5957423"/>
              <a:gd name="connsiteY177" fmla="*/ 5272008 h 6858000"/>
              <a:gd name="connsiteX178" fmla="*/ 1293470 w 5957423"/>
              <a:gd name="connsiteY178" fmla="*/ 5283047 h 6858000"/>
              <a:gd name="connsiteX179" fmla="*/ 1484336 w 5957423"/>
              <a:gd name="connsiteY179" fmla="*/ 5134798 h 6858000"/>
              <a:gd name="connsiteX180" fmla="*/ 1484336 w 5957423"/>
              <a:gd name="connsiteY180" fmla="*/ 5309070 h 6858000"/>
              <a:gd name="connsiteX181" fmla="*/ 1497744 w 5957423"/>
              <a:gd name="connsiteY181" fmla="*/ 5306704 h 6858000"/>
              <a:gd name="connsiteX182" fmla="*/ 1497744 w 5957423"/>
              <a:gd name="connsiteY182" fmla="*/ 5129278 h 6858000"/>
              <a:gd name="connsiteX183" fmla="*/ 1513518 w 5957423"/>
              <a:gd name="connsiteY183" fmla="*/ 5116661 h 6858000"/>
              <a:gd name="connsiteX184" fmla="*/ 1513518 w 5957423"/>
              <a:gd name="connsiteY184" fmla="*/ 5100101 h 6858000"/>
              <a:gd name="connsiteX185" fmla="*/ 1495378 w 5957423"/>
              <a:gd name="connsiteY185" fmla="*/ 5114295 h 6858000"/>
              <a:gd name="connsiteX186" fmla="*/ 1495378 w 5957423"/>
              <a:gd name="connsiteY186" fmla="*/ 4768116 h 6858000"/>
              <a:gd name="connsiteX187" fmla="*/ 1513518 w 5957423"/>
              <a:gd name="connsiteY187" fmla="*/ 4753922 h 6858000"/>
              <a:gd name="connsiteX188" fmla="*/ 1513518 w 5957423"/>
              <a:gd name="connsiteY188" fmla="*/ 4737362 h 6858000"/>
              <a:gd name="connsiteX189" fmla="*/ 1489068 w 5957423"/>
              <a:gd name="connsiteY189" fmla="*/ 4756288 h 6858000"/>
              <a:gd name="connsiteX190" fmla="*/ 1123900 w 5957423"/>
              <a:gd name="connsiteY190" fmla="*/ 4478714 h 6858000"/>
              <a:gd name="connsiteX191" fmla="*/ 1488280 w 5957423"/>
              <a:gd name="connsiteY191" fmla="*/ 4196409 h 6858000"/>
              <a:gd name="connsiteX192" fmla="*/ 1853448 w 5957423"/>
              <a:gd name="connsiteY192" fmla="*/ 4473983 h 6858000"/>
              <a:gd name="connsiteX193" fmla="*/ 1514307 w 5957423"/>
              <a:gd name="connsiteY193" fmla="*/ 4737362 h 6858000"/>
              <a:gd name="connsiteX194" fmla="*/ 1514307 w 5957423"/>
              <a:gd name="connsiteY194" fmla="*/ 4753134 h 6858000"/>
              <a:gd name="connsiteX195" fmla="*/ 1857392 w 5957423"/>
              <a:gd name="connsiteY195" fmla="*/ 4487388 h 6858000"/>
              <a:gd name="connsiteX196" fmla="*/ 1857392 w 5957423"/>
              <a:gd name="connsiteY196" fmla="*/ 4833567 h 6858000"/>
              <a:gd name="connsiteX197" fmla="*/ 1514307 w 5957423"/>
              <a:gd name="connsiteY197" fmla="*/ 5100101 h 6858000"/>
              <a:gd name="connsiteX198" fmla="*/ 1514307 w 5957423"/>
              <a:gd name="connsiteY198" fmla="*/ 5116661 h 6858000"/>
              <a:gd name="connsiteX199" fmla="*/ 1870800 w 5957423"/>
              <a:gd name="connsiteY199" fmla="*/ 4839875 h 6858000"/>
              <a:gd name="connsiteX200" fmla="*/ 1870800 w 5957423"/>
              <a:gd name="connsiteY200" fmla="*/ 4470828 h 6858000"/>
              <a:gd name="connsiteX201" fmla="*/ 1497744 w 5957423"/>
              <a:gd name="connsiteY201" fmla="*/ 4186946 h 6858000"/>
              <a:gd name="connsiteX202" fmla="*/ 1497744 w 5957423"/>
              <a:gd name="connsiteY202" fmla="*/ 3839190 h 6858000"/>
              <a:gd name="connsiteX203" fmla="*/ 1484336 w 5957423"/>
              <a:gd name="connsiteY203" fmla="*/ 3849441 h 6858000"/>
              <a:gd name="connsiteX204" fmla="*/ 1484336 w 5957423"/>
              <a:gd name="connsiteY204" fmla="*/ 4182215 h 6858000"/>
              <a:gd name="connsiteX205" fmla="*/ 1122322 w 5957423"/>
              <a:gd name="connsiteY205" fmla="*/ 4462154 h 6858000"/>
              <a:gd name="connsiteX206" fmla="*/ 1122322 w 5957423"/>
              <a:gd name="connsiteY206" fmla="*/ 4115975 h 6858000"/>
              <a:gd name="connsiteX207" fmla="*/ 1484336 w 5957423"/>
              <a:gd name="connsiteY207" fmla="*/ 3835248 h 6858000"/>
              <a:gd name="connsiteX208" fmla="*/ 1484336 w 5957423"/>
              <a:gd name="connsiteY208" fmla="*/ 3848653 h 6858000"/>
              <a:gd name="connsiteX209" fmla="*/ 1497744 w 5957423"/>
              <a:gd name="connsiteY209" fmla="*/ 3838402 h 6858000"/>
              <a:gd name="connsiteX210" fmla="*/ 1497744 w 5957423"/>
              <a:gd name="connsiteY210" fmla="*/ 3818688 h 6858000"/>
              <a:gd name="connsiteX211" fmla="*/ 1136519 w 5957423"/>
              <a:gd name="connsiteY211" fmla="*/ 3544268 h 6858000"/>
              <a:gd name="connsiteX212" fmla="*/ 1125477 w 5957423"/>
              <a:gd name="connsiteY212" fmla="*/ 3552154 h 6858000"/>
              <a:gd name="connsiteX213" fmla="*/ 1135730 w 5957423"/>
              <a:gd name="connsiteY213" fmla="*/ 3543479 h 6858000"/>
              <a:gd name="connsiteX214" fmla="*/ 1119956 w 5957423"/>
              <a:gd name="connsiteY214" fmla="*/ 3531651 h 6858000"/>
              <a:gd name="connsiteX215" fmla="*/ 1119956 w 5957423"/>
              <a:gd name="connsiteY215" fmla="*/ 3519822 h 6858000"/>
              <a:gd name="connsiteX216" fmla="*/ 1106548 w 5957423"/>
              <a:gd name="connsiteY216" fmla="*/ 3519822 h 6858000"/>
              <a:gd name="connsiteX217" fmla="*/ 1106548 w 5957423"/>
              <a:gd name="connsiteY217" fmla="*/ 3532439 h 6858000"/>
              <a:gd name="connsiteX218" fmla="*/ 744534 w 5957423"/>
              <a:gd name="connsiteY218" fmla="*/ 3812379 h 6858000"/>
              <a:gd name="connsiteX219" fmla="*/ 744534 w 5957423"/>
              <a:gd name="connsiteY219" fmla="*/ 3495377 h 6858000"/>
              <a:gd name="connsiteX220" fmla="*/ 744534 w 5957423"/>
              <a:gd name="connsiteY220" fmla="*/ 3466989 h 6858000"/>
              <a:gd name="connsiteX221" fmla="*/ 1106548 w 5957423"/>
              <a:gd name="connsiteY221" fmla="*/ 3186261 h 6858000"/>
              <a:gd name="connsiteX222" fmla="*/ 1106548 w 5957423"/>
              <a:gd name="connsiteY222" fmla="*/ 3500109 h 6858000"/>
              <a:gd name="connsiteX223" fmla="*/ 1106548 w 5957423"/>
              <a:gd name="connsiteY223" fmla="*/ 3519034 h 6858000"/>
              <a:gd name="connsiteX224" fmla="*/ 1119956 w 5957423"/>
              <a:gd name="connsiteY224" fmla="*/ 3519034 h 6858000"/>
              <a:gd name="connsiteX225" fmla="*/ 1119956 w 5957423"/>
              <a:gd name="connsiteY225" fmla="*/ 3180741 h 6858000"/>
              <a:gd name="connsiteX226" fmla="*/ 1392847 w 5957423"/>
              <a:gd name="connsiteY226" fmla="*/ 2969406 h 6858000"/>
              <a:gd name="connsiteX227" fmla="*/ 1483547 w 5957423"/>
              <a:gd name="connsiteY227" fmla="*/ 2899224 h 6858000"/>
              <a:gd name="connsiteX228" fmla="*/ 1862913 w 5957423"/>
              <a:gd name="connsiteY228" fmla="*/ 3187049 h 6858000"/>
              <a:gd name="connsiteX229" fmla="*/ 2243855 w 5957423"/>
              <a:gd name="connsiteY229" fmla="*/ 2891339 h 6858000"/>
              <a:gd name="connsiteX230" fmla="*/ 2243855 w 5957423"/>
              <a:gd name="connsiteY230" fmla="*/ 2773843 h 6858000"/>
              <a:gd name="connsiteX231" fmla="*/ 2231236 w 5957423"/>
              <a:gd name="connsiteY231" fmla="*/ 2779363 h 6858000"/>
              <a:gd name="connsiteX232" fmla="*/ 2231236 w 5957423"/>
              <a:gd name="connsiteY232" fmla="*/ 2885030 h 6858000"/>
              <a:gd name="connsiteX233" fmla="*/ 1869222 w 5957423"/>
              <a:gd name="connsiteY233" fmla="*/ 3165758 h 6858000"/>
              <a:gd name="connsiteX234" fmla="*/ 1869222 w 5957423"/>
              <a:gd name="connsiteY234" fmla="*/ 2819579 h 6858000"/>
              <a:gd name="connsiteX235" fmla="*/ 2231236 w 5957423"/>
              <a:gd name="connsiteY235" fmla="*/ 2538851 h 6858000"/>
              <a:gd name="connsiteX236" fmla="*/ 2231236 w 5957423"/>
              <a:gd name="connsiteY236" fmla="*/ 2778574 h 6858000"/>
              <a:gd name="connsiteX237" fmla="*/ 2243855 w 5957423"/>
              <a:gd name="connsiteY237" fmla="*/ 2773054 h 6858000"/>
              <a:gd name="connsiteX238" fmla="*/ 2243855 w 5957423"/>
              <a:gd name="connsiteY238" fmla="*/ 2522291 h 6858000"/>
              <a:gd name="connsiteX239" fmla="*/ 2113720 w 5957423"/>
              <a:gd name="connsiteY239" fmla="*/ 2422933 h 6858000"/>
              <a:gd name="connsiteX240" fmla="*/ 2100312 w 5957423"/>
              <a:gd name="connsiteY240" fmla="*/ 2429241 h 6858000"/>
              <a:gd name="connsiteX241" fmla="*/ 2226503 w 5957423"/>
              <a:gd name="connsiteY241" fmla="*/ 2525446 h 6858000"/>
              <a:gd name="connsiteX242" fmla="*/ 1862124 w 5957423"/>
              <a:gd name="connsiteY242" fmla="*/ 2807751 h 6858000"/>
              <a:gd name="connsiteX243" fmla="*/ 1496955 w 5957423"/>
              <a:gd name="connsiteY243" fmla="*/ 2530177 h 6858000"/>
              <a:gd name="connsiteX244" fmla="*/ 1861335 w 5957423"/>
              <a:gd name="connsiteY244" fmla="*/ 2247872 h 6858000"/>
              <a:gd name="connsiteX245" fmla="*/ 2099523 w 5957423"/>
              <a:gd name="connsiteY245" fmla="*/ 2428452 h 6858000"/>
              <a:gd name="connsiteX246" fmla="*/ 2112931 w 5957423"/>
              <a:gd name="connsiteY246" fmla="*/ 2422144 h 6858000"/>
              <a:gd name="connsiteX247" fmla="*/ 1870800 w 5957423"/>
              <a:gd name="connsiteY247" fmla="*/ 2238409 h 6858000"/>
              <a:gd name="connsiteX248" fmla="*/ 1870800 w 5957423"/>
              <a:gd name="connsiteY248" fmla="*/ 2059405 h 6858000"/>
              <a:gd name="connsiteX249" fmla="*/ 1857392 w 5957423"/>
              <a:gd name="connsiteY249" fmla="*/ 2060983 h 6858000"/>
              <a:gd name="connsiteX250" fmla="*/ 1857392 w 5957423"/>
              <a:gd name="connsiteY250" fmla="*/ 2232889 h 6858000"/>
              <a:gd name="connsiteX251" fmla="*/ 1496167 w 5957423"/>
              <a:gd name="connsiteY251" fmla="*/ 2513617 h 6858000"/>
              <a:gd name="connsiteX252" fmla="*/ 1496167 w 5957423"/>
              <a:gd name="connsiteY252" fmla="*/ 2166650 h 6858000"/>
              <a:gd name="connsiteX253" fmla="*/ 1666526 w 5957423"/>
              <a:gd name="connsiteY253" fmla="*/ 2034960 h 6858000"/>
              <a:gd name="connsiteX254" fmla="*/ 1658639 w 5957423"/>
              <a:gd name="connsiteY254" fmla="*/ 2023920 h 6858000"/>
              <a:gd name="connsiteX255" fmla="*/ 1666526 w 5957423"/>
              <a:gd name="connsiteY255" fmla="*/ 2034172 h 6858000"/>
              <a:gd name="connsiteX256" fmla="*/ 1857392 w 5957423"/>
              <a:gd name="connsiteY256" fmla="*/ 1885922 h 6858000"/>
              <a:gd name="connsiteX257" fmla="*/ 1857392 w 5957423"/>
              <a:gd name="connsiteY257" fmla="*/ 2060194 h 6858000"/>
              <a:gd name="connsiteX258" fmla="*/ 1870800 w 5957423"/>
              <a:gd name="connsiteY258" fmla="*/ 2058617 h 6858000"/>
              <a:gd name="connsiteX259" fmla="*/ 1870800 w 5957423"/>
              <a:gd name="connsiteY259" fmla="*/ 1881190 h 6858000"/>
              <a:gd name="connsiteX260" fmla="*/ 1886574 w 5957423"/>
              <a:gd name="connsiteY260" fmla="*/ 1868573 h 6858000"/>
              <a:gd name="connsiteX261" fmla="*/ 1886574 w 5957423"/>
              <a:gd name="connsiteY261" fmla="*/ 1852014 h 6858000"/>
              <a:gd name="connsiteX262" fmla="*/ 1869222 w 5957423"/>
              <a:gd name="connsiteY262" fmla="*/ 1865419 h 6858000"/>
              <a:gd name="connsiteX263" fmla="*/ 1869222 w 5957423"/>
              <a:gd name="connsiteY263" fmla="*/ 1519240 h 6858000"/>
              <a:gd name="connsiteX264" fmla="*/ 1886574 w 5957423"/>
              <a:gd name="connsiteY264" fmla="*/ 1505835 h 6858000"/>
              <a:gd name="connsiteX265" fmla="*/ 1886574 w 5957423"/>
              <a:gd name="connsiteY265" fmla="*/ 1489275 h 6858000"/>
              <a:gd name="connsiteX266" fmla="*/ 1862124 w 5957423"/>
              <a:gd name="connsiteY266" fmla="*/ 1508201 h 6858000"/>
              <a:gd name="connsiteX267" fmla="*/ 1496955 w 5957423"/>
              <a:gd name="connsiteY267" fmla="*/ 1230627 h 6858000"/>
              <a:gd name="connsiteX268" fmla="*/ 1861335 w 5957423"/>
              <a:gd name="connsiteY268" fmla="*/ 947533 h 6858000"/>
              <a:gd name="connsiteX269" fmla="*/ 2226503 w 5957423"/>
              <a:gd name="connsiteY269" fmla="*/ 1225107 h 6858000"/>
              <a:gd name="connsiteX270" fmla="*/ 1887362 w 5957423"/>
              <a:gd name="connsiteY270" fmla="*/ 1488487 h 6858000"/>
              <a:gd name="connsiteX271" fmla="*/ 1887362 w 5957423"/>
              <a:gd name="connsiteY271" fmla="*/ 1505046 h 6858000"/>
              <a:gd name="connsiteX272" fmla="*/ 2231236 w 5957423"/>
              <a:gd name="connsiteY272" fmla="*/ 1238512 h 6858000"/>
              <a:gd name="connsiteX273" fmla="*/ 2231236 w 5957423"/>
              <a:gd name="connsiteY273" fmla="*/ 1585480 h 6858000"/>
              <a:gd name="connsiteX274" fmla="*/ 1887362 w 5957423"/>
              <a:gd name="connsiteY274" fmla="*/ 1851225 h 6858000"/>
              <a:gd name="connsiteX275" fmla="*/ 1887362 w 5957423"/>
              <a:gd name="connsiteY275" fmla="*/ 1867785 h 6858000"/>
              <a:gd name="connsiteX276" fmla="*/ 2243855 w 5957423"/>
              <a:gd name="connsiteY276" fmla="*/ 1591788 h 6858000"/>
              <a:gd name="connsiteX277" fmla="*/ 2243855 w 5957423"/>
              <a:gd name="connsiteY277" fmla="*/ 1221952 h 6858000"/>
              <a:gd name="connsiteX278" fmla="*/ 1870800 w 5957423"/>
              <a:gd name="connsiteY278" fmla="*/ 938859 h 6858000"/>
              <a:gd name="connsiteX279" fmla="*/ 1870800 w 5957423"/>
              <a:gd name="connsiteY279" fmla="*/ 590314 h 6858000"/>
              <a:gd name="connsiteX280" fmla="*/ 1857392 w 5957423"/>
              <a:gd name="connsiteY280" fmla="*/ 600566 h 6858000"/>
              <a:gd name="connsiteX281" fmla="*/ 1857392 w 5957423"/>
              <a:gd name="connsiteY281" fmla="*/ 933339 h 6858000"/>
              <a:gd name="connsiteX282" fmla="*/ 1496167 w 5957423"/>
              <a:gd name="connsiteY282" fmla="*/ 1214067 h 6858000"/>
              <a:gd name="connsiteX283" fmla="*/ 1496167 w 5957423"/>
              <a:gd name="connsiteY283" fmla="*/ 867888 h 6858000"/>
              <a:gd name="connsiteX284" fmla="*/ 1857392 w 5957423"/>
              <a:gd name="connsiteY284" fmla="*/ 587160 h 6858000"/>
              <a:gd name="connsiteX285" fmla="*/ 1857392 w 5957423"/>
              <a:gd name="connsiteY285" fmla="*/ 599777 h 6858000"/>
              <a:gd name="connsiteX286" fmla="*/ 1870800 w 5957423"/>
              <a:gd name="connsiteY286" fmla="*/ 589526 h 6858000"/>
              <a:gd name="connsiteX287" fmla="*/ 1870800 w 5957423"/>
              <a:gd name="connsiteY287" fmla="*/ 570600 h 6858000"/>
              <a:gd name="connsiteX288" fmla="*/ 1509574 w 5957423"/>
              <a:gd name="connsiteY288" fmla="*/ 295392 h 6858000"/>
              <a:gd name="connsiteX289" fmla="*/ 1498533 w 5957423"/>
              <a:gd name="connsiteY289" fmla="*/ 304066 h 6858000"/>
              <a:gd name="connsiteX290" fmla="*/ 1508786 w 5957423"/>
              <a:gd name="connsiteY290" fmla="*/ 295392 h 6858000"/>
              <a:gd name="connsiteX291" fmla="*/ 1493012 w 5957423"/>
              <a:gd name="connsiteY291" fmla="*/ 283564 h 6858000"/>
              <a:gd name="connsiteX292" fmla="*/ 1493012 w 5957423"/>
              <a:gd name="connsiteY292" fmla="*/ 1953 h 6858000"/>
              <a:gd name="connsiteX293" fmla="*/ 1398859 w 5957423"/>
              <a:gd name="connsiteY293" fmla="*/ 0 h 6858000"/>
              <a:gd name="connsiteX294" fmla="*/ 1480393 w 5957423"/>
              <a:gd name="connsiteY294" fmla="*/ 0 h 6858000"/>
              <a:gd name="connsiteX295" fmla="*/ 1480393 w 5957423"/>
              <a:gd name="connsiteY295" fmla="*/ 84404 h 6858000"/>
              <a:gd name="connsiteX296" fmla="*/ 1480393 w 5957423"/>
              <a:gd name="connsiteY296" fmla="*/ 283564 h 6858000"/>
              <a:gd name="connsiteX297" fmla="*/ 1118379 w 5957423"/>
              <a:gd name="connsiteY297" fmla="*/ 564292 h 6858000"/>
              <a:gd name="connsiteX298" fmla="*/ 1118379 w 5957423"/>
              <a:gd name="connsiteY298" fmla="*/ 218113 h 6858000"/>
              <a:gd name="connsiteX299" fmla="*/ 1379242 w 5957423"/>
              <a:gd name="connsiteY299" fmla="*/ 15255 h 6858000"/>
              <a:gd name="connsiteX300" fmla="*/ 840168 w 5957423"/>
              <a:gd name="connsiteY300" fmla="*/ 0 h 6858000"/>
              <a:gd name="connsiteX301" fmla="*/ 1377550 w 5957423"/>
              <a:gd name="connsiteY301" fmla="*/ 0 h 6858000"/>
              <a:gd name="connsiteX302" fmla="*/ 1301753 w 5957423"/>
              <a:gd name="connsiteY302" fmla="*/ 58896 h 6858000"/>
              <a:gd name="connsiteX303" fmla="*/ 1112069 w 5957423"/>
              <a:gd name="connsiteY303" fmla="*/ 206284 h 6858000"/>
              <a:gd name="connsiteX304" fmla="*/ 857417 w 5957423"/>
              <a:gd name="connsiteY304" fmla="*/ 1308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Lst>
            <a:rect l="l" t="t" r="r" b="b"/>
            <a:pathLst>
              <a:path w="5957423" h="6858000">
                <a:moveTo>
                  <a:pt x="738225" y="6793932"/>
                </a:moveTo>
                <a:cubicBezTo>
                  <a:pt x="771350" y="6819166"/>
                  <a:pt x="796195" y="6838092"/>
                  <a:pt x="814828" y="6852286"/>
                </a:cubicBezTo>
                <a:lnTo>
                  <a:pt x="822329" y="6858000"/>
                </a:lnTo>
                <a:lnTo>
                  <a:pt x="655724" y="6858000"/>
                </a:lnTo>
                <a:lnTo>
                  <a:pt x="656989" y="6857017"/>
                </a:lnTo>
                <a:cubicBezTo>
                  <a:pt x="738225" y="6793932"/>
                  <a:pt x="738225" y="6793932"/>
                  <a:pt x="738225" y="6793932"/>
                </a:cubicBezTo>
                <a:close/>
                <a:moveTo>
                  <a:pt x="733493" y="6434348"/>
                </a:moveTo>
                <a:cubicBezTo>
                  <a:pt x="733493" y="6780527"/>
                  <a:pt x="733493" y="6780527"/>
                  <a:pt x="733493" y="6780527"/>
                </a:cubicBezTo>
                <a:cubicBezTo>
                  <a:pt x="639637" y="6853075"/>
                  <a:pt x="639637" y="6853075"/>
                  <a:pt x="639637" y="6853075"/>
                </a:cubicBezTo>
                <a:cubicBezTo>
                  <a:pt x="645158" y="6854652"/>
                  <a:pt x="650679" y="6855440"/>
                  <a:pt x="656989" y="6857017"/>
                </a:cubicBezTo>
                <a:cubicBezTo>
                  <a:pt x="650679" y="6856229"/>
                  <a:pt x="644369" y="6854652"/>
                  <a:pt x="638848" y="6853863"/>
                </a:cubicBezTo>
                <a:lnTo>
                  <a:pt x="633515" y="6858000"/>
                </a:lnTo>
                <a:lnTo>
                  <a:pt x="371479" y="6858000"/>
                </a:lnTo>
                <a:lnTo>
                  <a:pt x="371479" y="6799592"/>
                </a:lnTo>
                <a:cubicBezTo>
                  <a:pt x="371479" y="6715076"/>
                  <a:pt x="371479" y="6715076"/>
                  <a:pt x="371479" y="6715076"/>
                </a:cubicBezTo>
                <a:cubicBezTo>
                  <a:pt x="733493" y="6434348"/>
                  <a:pt x="733493" y="6434348"/>
                  <a:pt x="733493" y="6434348"/>
                </a:cubicBezTo>
                <a:close/>
                <a:moveTo>
                  <a:pt x="1106548" y="5786939"/>
                </a:moveTo>
                <a:cubicBezTo>
                  <a:pt x="1106548" y="6133906"/>
                  <a:pt x="1106548" y="6133906"/>
                  <a:pt x="1106548" y="6133906"/>
                </a:cubicBezTo>
                <a:cubicBezTo>
                  <a:pt x="1012693" y="6206454"/>
                  <a:pt x="1012693" y="6206454"/>
                  <a:pt x="1012693" y="6206454"/>
                </a:cubicBezTo>
                <a:cubicBezTo>
                  <a:pt x="744534" y="6413845"/>
                  <a:pt x="744534" y="6413845"/>
                  <a:pt x="744534" y="6413845"/>
                </a:cubicBezTo>
                <a:cubicBezTo>
                  <a:pt x="744534" y="6067667"/>
                  <a:pt x="744534" y="6067667"/>
                  <a:pt x="744534" y="6067667"/>
                </a:cubicBezTo>
                <a:cubicBezTo>
                  <a:pt x="873093" y="5968308"/>
                  <a:pt x="873093" y="5968308"/>
                  <a:pt x="873093" y="5968308"/>
                </a:cubicBezTo>
                <a:cubicBezTo>
                  <a:pt x="1106548" y="5786939"/>
                  <a:pt x="1106548" y="5786939"/>
                  <a:pt x="1106548" y="5786939"/>
                </a:cubicBezTo>
                <a:close/>
                <a:moveTo>
                  <a:pt x="1739875" y="5671020"/>
                </a:moveTo>
                <a:cubicBezTo>
                  <a:pt x="1726467" y="5677328"/>
                  <a:pt x="1726467" y="5677328"/>
                  <a:pt x="1726467" y="5677328"/>
                </a:cubicBezTo>
                <a:cubicBezTo>
                  <a:pt x="1739875" y="5671020"/>
                  <a:pt x="1739875" y="5671020"/>
                  <a:pt x="1739875" y="5671020"/>
                </a:cubicBezTo>
                <a:close/>
                <a:moveTo>
                  <a:pt x="1488280" y="5495959"/>
                </a:moveTo>
                <a:cubicBezTo>
                  <a:pt x="1726467" y="5677328"/>
                  <a:pt x="1726467" y="5677328"/>
                  <a:pt x="1726467" y="5677328"/>
                </a:cubicBezTo>
                <a:cubicBezTo>
                  <a:pt x="1853448" y="5773533"/>
                  <a:pt x="1853448" y="5773533"/>
                  <a:pt x="1853448" y="5773533"/>
                </a:cubicBezTo>
                <a:cubicBezTo>
                  <a:pt x="1489068" y="6056627"/>
                  <a:pt x="1489068" y="6056627"/>
                  <a:pt x="1489068" y="6056627"/>
                </a:cubicBezTo>
                <a:cubicBezTo>
                  <a:pt x="1123900" y="5779053"/>
                  <a:pt x="1123900" y="5779053"/>
                  <a:pt x="1123900" y="5779053"/>
                </a:cubicBezTo>
                <a:cubicBezTo>
                  <a:pt x="1488280" y="5495959"/>
                  <a:pt x="1488280" y="5495959"/>
                  <a:pt x="1488280" y="5495959"/>
                </a:cubicBezTo>
                <a:close/>
                <a:moveTo>
                  <a:pt x="359648" y="4847761"/>
                </a:moveTo>
                <a:cubicBezTo>
                  <a:pt x="724817" y="5125335"/>
                  <a:pt x="724817" y="5125335"/>
                  <a:pt x="724817" y="5125335"/>
                </a:cubicBezTo>
                <a:cubicBezTo>
                  <a:pt x="487418" y="5309070"/>
                  <a:pt x="487418" y="5309070"/>
                  <a:pt x="487418" y="5309070"/>
                </a:cubicBezTo>
                <a:cubicBezTo>
                  <a:pt x="493727" y="5320110"/>
                  <a:pt x="493727" y="5320110"/>
                  <a:pt x="493727" y="5320110"/>
                </a:cubicBezTo>
                <a:cubicBezTo>
                  <a:pt x="733493" y="5134798"/>
                  <a:pt x="733493" y="5134798"/>
                  <a:pt x="733493" y="5134798"/>
                </a:cubicBezTo>
                <a:cubicBezTo>
                  <a:pt x="733493" y="5480976"/>
                  <a:pt x="733493" y="5480976"/>
                  <a:pt x="733493" y="5480976"/>
                </a:cubicBezTo>
                <a:cubicBezTo>
                  <a:pt x="633328" y="5558256"/>
                  <a:pt x="633328" y="5558256"/>
                  <a:pt x="633328" y="5558256"/>
                </a:cubicBezTo>
                <a:cubicBezTo>
                  <a:pt x="641215" y="5570873"/>
                  <a:pt x="641215" y="5570873"/>
                  <a:pt x="641215" y="5570873"/>
                </a:cubicBezTo>
                <a:cubicBezTo>
                  <a:pt x="737436" y="5495959"/>
                  <a:pt x="737436" y="5495959"/>
                  <a:pt x="737436" y="5495959"/>
                </a:cubicBezTo>
                <a:cubicBezTo>
                  <a:pt x="1102605" y="5773533"/>
                  <a:pt x="1102605" y="5773533"/>
                  <a:pt x="1102605" y="5773533"/>
                </a:cubicBezTo>
                <a:cubicBezTo>
                  <a:pt x="866783" y="5956479"/>
                  <a:pt x="866783" y="5956479"/>
                  <a:pt x="866783" y="5956479"/>
                </a:cubicBezTo>
                <a:cubicBezTo>
                  <a:pt x="873093" y="5968308"/>
                  <a:pt x="873093" y="5968308"/>
                  <a:pt x="873093" y="5968308"/>
                </a:cubicBezTo>
                <a:cubicBezTo>
                  <a:pt x="865994" y="5957268"/>
                  <a:pt x="865994" y="5957268"/>
                  <a:pt x="865994" y="5957268"/>
                </a:cubicBezTo>
                <a:cubicBezTo>
                  <a:pt x="738225" y="6056627"/>
                  <a:pt x="738225" y="6056627"/>
                  <a:pt x="738225" y="6056627"/>
                </a:cubicBezTo>
                <a:cubicBezTo>
                  <a:pt x="373056" y="5779053"/>
                  <a:pt x="373056" y="5779053"/>
                  <a:pt x="373056" y="5779053"/>
                </a:cubicBezTo>
                <a:cubicBezTo>
                  <a:pt x="640426" y="5571661"/>
                  <a:pt x="640426" y="5571661"/>
                  <a:pt x="640426" y="5571661"/>
                </a:cubicBezTo>
                <a:cubicBezTo>
                  <a:pt x="633328" y="5559044"/>
                  <a:pt x="633328" y="5559044"/>
                  <a:pt x="633328" y="5559044"/>
                </a:cubicBezTo>
                <a:cubicBezTo>
                  <a:pt x="371479" y="5761705"/>
                  <a:pt x="371479" y="5761705"/>
                  <a:pt x="371479" y="5761705"/>
                </a:cubicBezTo>
                <a:cubicBezTo>
                  <a:pt x="371479" y="5415526"/>
                  <a:pt x="371479" y="5415526"/>
                  <a:pt x="371479" y="5415526"/>
                </a:cubicBezTo>
                <a:cubicBezTo>
                  <a:pt x="493727" y="5320898"/>
                  <a:pt x="493727" y="5320898"/>
                  <a:pt x="493727" y="5320898"/>
                </a:cubicBezTo>
                <a:cubicBezTo>
                  <a:pt x="486629" y="5309070"/>
                  <a:pt x="486629" y="5309070"/>
                  <a:pt x="486629" y="5309070"/>
                </a:cubicBezTo>
                <a:cubicBezTo>
                  <a:pt x="365169" y="5403697"/>
                  <a:pt x="365169" y="5403697"/>
                  <a:pt x="365169" y="5403697"/>
                </a:cubicBezTo>
                <a:cubicBezTo>
                  <a:pt x="0" y="5126124"/>
                  <a:pt x="0" y="5126124"/>
                  <a:pt x="0" y="5126124"/>
                </a:cubicBezTo>
                <a:cubicBezTo>
                  <a:pt x="359648" y="4847761"/>
                  <a:pt x="359648" y="4847761"/>
                  <a:pt x="359648" y="4847761"/>
                </a:cubicBezTo>
                <a:close/>
                <a:moveTo>
                  <a:pt x="1106548" y="4487388"/>
                </a:moveTo>
                <a:cubicBezTo>
                  <a:pt x="1106548" y="4833567"/>
                  <a:pt x="1106548" y="4833567"/>
                  <a:pt x="1106548" y="4833567"/>
                </a:cubicBezTo>
                <a:cubicBezTo>
                  <a:pt x="1018214" y="4902172"/>
                  <a:pt x="1018214" y="4902172"/>
                  <a:pt x="1018214" y="4902172"/>
                </a:cubicBezTo>
                <a:cubicBezTo>
                  <a:pt x="1025312" y="4913212"/>
                  <a:pt x="1025312" y="4913212"/>
                  <a:pt x="1025312" y="4913212"/>
                </a:cubicBezTo>
                <a:cubicBezTo>
                  <a:pt x="1017425" y="4902960"/>
                  <a:pt x="1017425" y="4902960"/>
                  <a:pt x="1017425" y="4902960"/>
                </a:cubicBezTo>
                <a:cubicBezTo>
                  <a:pt x="744534" y="5114295"/>
                  <a:pt x="744534" y="5114295"/>
                  <a:pt x="744534" y="5114295"/>
                </a:cubicBezTo>
                <a:cubicBezTo>
                  <a:pt x="744534" y="4768116"/>
                  <a:pt x="744534" y="4768116"/>
                  <a:pt x="744534" y="4768116"/>
                </a:cubicBezTo>
                <a:cubicBezTo>
                  <a:pt x="856530" y="4680586"/>
                  <a:pt x="856530" y="4680586"/>
                  <a:pt x="856530" y="4680586"/>
                </a:cubicBezTo>
                <a:cubicBezTo>
                  <a:pt x="849432" y="4670335"/>
                  <a:pt x="849432" y="4670335"/>
                  <a:pt x="849432" y="4670335"/>
                </a:cubicBezTo>
                <a:cubicBezTo>
                  <a:pt x="857319" y="4680586"/>
                  <a:pt x="857319" y="4680586"/>
                  <a:pt x="857319" y="4680586"/>
                </a:cubicBezTo>
                <a:cubicBezTo>
                  <a:pt x="1106548" y="4487388"/>
                  <a:pt x="1106548" y="4487388"/>
                  <a:pt x="1106548" y="4487388"/>
                </a:cubicBezTo>
                <a:close/>
                <a:moveTo>
                  <a:pt x="737436" y="4196409"/>
                </a:moveTo>
                <a:cubicBezTo>
                  <a:pt x="1102605" y="4473983"/>
                  <a:pt x="1102605" y="4473983"/>
                  <a:pt x="1102605" y="4473983"/>
                </a:cubicBezTo>
                <a:cubicBezTo>
                  <a:pt x="849432" y="4670335"/>
                  <a:pt x="849432" y="4670335"/>
                  <a:pt x="849432" y="4670335"/>
                </a:cubicBezTo>
                <a:cubicBezTo>
                  <a:pt x="738225" y="4756288"/>
                  <a:pt x="738225" y="4756288"/>
                  <a:pt x="738225" y="4756288"/>
                </a:cubicBezTo>
                <a:cubicBezTo>
                  <a:pt x="373056" y="4478714"/>
                  <a:pt x="373056" y="4478714"/>
                  <a:pt x="373056" y="4478714"/>
                </a:cubicBezTo>
                <a:cubicBezTo>
                  <a:pt x="737436" y="4196409"/>
                  <a:pt x="737436" y="4196409"/>
                  <a:pt x="737436" y="4196409"/>
                </a:cubicBezTo>
                <a:close/>
                <a:moveTo>
                  <a:pt x="1115224" y="3544268"/>
                </a:moveTo>
                <a:cubicBezTo>
                  <a:pt x="1125477" y="3552154"/>
                  <a:pt x="1125477" y="3552154"/>
                  <a:pt x="1125477" y="3552154"/>
                </a:cubicBezTo>
                <a:cubicBezTo>
                  <a:pt x="1480393" y="3821842"/>
                  <a:pt x="1480393" y="3821842"/>
                  <a:pt x="1480393" y="3821842"/>
                </a:cubicBezTo>
                <a:cubicBezTo>
                  <a:pt x="1116013" y="4104935"/>
                  <a:pt x="1116013" y="4104935"/>
                  <a:pt x="1116013" y="4104935"/>
                </a:cubicBezTo>
                <a:cubicBezTo>
                  <a:pt x="750844" y="3826573"/>
                  <a:pt x="750844" y="3826573"/>
                  <a:pt x="750844" y="3826573"/>
                </a:cubicBezTo>
                <a:cubicBezTo>
                  <a:pt x="1115224" y="3544268"/>
                  <a:pt x="1115224" y="3544268"/>
                  <a:pt x="1115224" y="3544268"/>
                </a:cubicBezTo>
                <a:close/>
                <a:moveTo>
                  <a:pt x="1480393" y="2538851"/>
                </a:moveTo>
                <a:cubicBezTo>
                  <a:pt x="1480393" y="2885030"/>
                  <a:pt x="1480393" y="2885030"/>
                  <a:pt x="1480393" y="2885030"/>
                </a:cubicBezTo>
                <a:cubicBezTo>
                  <a:pt x="1386537" y="2957578"/>
                  <a:pt x="1386537" y="2957578"/>
                  <a:pt x="1386537" y="2957578"/>
                </a:cubicBezTo>
                <a:cubicBezTo>
                  <a:pt x="1392847" y="2969406"/>
                  <a:pt x="1392847" y="2969406"/>
                  <a:pt x="1392847" y="2969406"/>
                </a:cubicBezTo>
                <a:cubicBezTo>
                  <a:pt x="1385748" y="2958366"/>
                  <a:pt x="1385748" y="2958366"/>
                  <a:pt x="1385748" y="2958366"/>
                </a:cubicBezTo>
                <a:cubicBezTo>
                  <a:pt x="1118379" y="3165758"/>
                  <a:pt x="1118379" y="3165758"/>
                  <a:pt x="1118379" y="3165758"/>
                </a:cubicBezTo>
                <a:cubicBezTo>
                  <a:pt x="1118379" y="2819579"/>
                  <a:pt x="1118379" y="2819579"/>
                  <a:pt x="1118379" y="2819579"/>
                </a:cubicBezTo>
                <a:cubicBezTo>
                  <a:pt x="1246148" y="2720221"/>
                  <a:pt x="1246148" y="2720221"/>
                  <a:pt x="1246148" y="2720221"/>
                </a:cubicBezTo>
                <a:cubicBezTo>
                  <a:pt x="1239839" y="2708392"/>
                  <a:pt x="1239839" y="2708392"/>
                  <a:pt x="1239839" y="2708392"/>
                </a:cubicBezTo>
                <a:cubicBezTo>
                  <a:pt x="1246937" y="2719432"/>
                  <a:pt x="1246937" y="2719432"/>
                  <a:pt x="1246937" y="2719432"/>
                </a:cubicBezTo>
                <a:cubicBezTo>
                  <a:pt x="1480393" y="2538851"/>
                  <a:pt x="1480393" y="2538851"/>
                  <a:pt x="1480393" y="2538851"/>
                </a:cubicBezTo>
                <a:close/>
                <a:moveTo>
                  <a:pt x="732704" y="1598885"/>
                </a:moveTo>
                <a:cubicBezTo>
                  <a:pt x="1097873" y="1876459"/>
                  <a:pt x="1097873" y="1876459"/>
                  <a:pt x="1097873" y="1876459"/>
                </a:cubicBezTo>
                <a:cubicBezTo>
                  <a:pt x="860473" y="2060194"/>
                  <a:pt x="860473" y="2060194"/>
                  <a:pt x="860473" y="2060194"/>
                </a:cubicBezTo>
                <a:cubicBezTo>
                  <a:pt x="867572" y="2072022"/>
                  <a:pt x="867572" y="2072022"/>
                  <a:pt x="867572" y="2072022"/>
                </a:cubicBezTo>
                <a:cubicBezTo>
                  <a:pt x="1106548" y="1885922"/>
                  <a:pt x="1106548" y="1885922"/>
                  <a:pt x="1106548" y="1885922"/>
                </a:cubicBezTo>
                <a:cubicBezTo>
                  <a:pt x="1106548" y="2232889"/>
                  <a:pt x="1106548" y="2232889"/>
                  <a:pt x="1106548" y="2232889"/>
                </a:cubicBezTo>
                <a:cubicBezTo>
                  <a:pt x="1007172" y="2310168"/>
                  <a:pt x="1007172" y="2310168"/>
                  <a:pt x="1007172" y="2310168"/>
                </a:cubicBezTo>
                <a:cubicBezTo>
                  <a:pt x="1014270" y="2322785"/>
                  <a:pt x="1014270" y="2322785"/>
                  <a:pt x="1014270" y="2322785"/>
                </a:cubicBezTo>
                <a:cubicBezTo>
                  <a:pt x="1110492" y="2247872"/>
                  <a:pt x="1110492" y="2247872"/>
                  <a:pt x="1110492" y="2247872"/>
                </a:cubicBezTo>
                <a:cubicBezTo>
                  <a:pt x="1475660" y="2525446"/>
                  <a:pt x="1475660" y="2525446"/>
                  <a:pt x="1475660" y="2525446"/>
                </a:cubicBezTo>
                <a:cubicBezTo>
                  <a:pt x="1239839" y="2708392"/>
                  <a:pt x="1239839" y="2708392"/>
                  <a:pt x="1239839" y="2708392"/>
                </a:cubicBezTo>
                <a:cubicBezTo>
                  <a:pt x="1112069" y="2807751"/>
                  <a:pt x="1112069" y="2807751"/>
                  <a:pt x="1112069" y="2807751"/>
                </a:cubicBezTo>
                <a:cubicBezTo>
                  <a:pt x="746900" y="2530177"/>
                  <a:pt x="746900" y="2530177"/>
                  <a:pt x="746900" y="2530177"/>
                </a:cubicBezTo>
                <a:cubicBezTo>
                  <a:pt x="1013481" y="2322785"/>
                  <a:pt x="1013481" y="2322785"/>
                  <a:pt x="1013481" y="2322785"/>
                </a:cubicBezTo>
                <a:cubicBezTo>
                  <a:pt x="1006383" y="2310168"/>
                  <a:pt x="1006383" y="2310168"/>
                  <a:pt x="1006383" y="2310168"/>
                </a:cubicBezTo>
                <a:cubicBezTo>
                  <a:pt x="744534" y="2513617"/>
                  <a:pt x="744534" y="2513617"/>
                  <a:pt x="744534" y="2513617"/>
                </a:cubicBezTo>
                <a:cubicBezTo>
                  <a:pt x="744534" y="2166650"/>
                  <a:pt x="744534" y="2166650"/>
                  <a:pt x="744534" y="2166650"/>
                </a:cubicBezTo>
                <a:cubicBezTo>
                  <a:pt x="866783" y="2072022"/>
                  <a:pt x="866783" y="2072022"/>
                  <a:pt x="866783" y="2072022"/>
                </a:cubicBezTo>
                <a:cubicBezTo>
                  <a:pt x="860473" y="2060983"/>
                  <a:pt x="860473" y="2060983"/>
                  <a:pt x="860473" y="2060983"/>
                </a:cubicBezTo>
                <a:cubicBezTo>
                  <a:pt x="738225" y="2155610"/>
                  <a:pt x="738225" y="2155610"/>
                  <a:pt x="738225" y="2155610"/>
                </a:cubicBezTo>
                <a:cubicBezTo>
                  <a:pt x="373056" y="1878036"/>
                  <a:pt x="373056" y="1878036"/>
                  <a:pt x="373056" y="1878036"/>
                </a:cubicBezTo>
                <a:cubicBezTo>
                  <a:pt x="732704" y="1598885"/>
                  <a:pt x="732704" y="1598885"/>
                  <a:pt x="732704" y="1598885"/>
                </a:cubicBezTo>
                <a:close/>
                <a:moveTo>
                  <a:pt x="1480393" y="1238512"/>
                </a:moveTo>
                <a:cubicBezTo>
                  <a:pt x="1480393" y="1585480"/>
                  <a:pt x="1480393" y="1585480"/>
                  <a:pt x="1480393" y="1585480"/>
                </a:cubicBezTo>
                <a:cubicBezTo>
                  <a:pt x="1391269" y="1654085"/>
                  <a:pt x="1391269" y="1654085"/>
                  <a:pt x="1391269" y="1654085"/>
                </a:cubicBezTo>
                <a:cubicBezTo>
                  <a:pt x="1399156" y="1664336"/>
                  <a:pt x="1399156" y="1664336"/>
                  <a:pt x="1399156" y="1664336"/>
                </a:cubicBezTo>
                <a:cubicBezTo>
                  <a:pt x="1483547" y="1598885"/>
                  <a:pt x="1483547" y="1598885"/>
                  <a:pt x="1483547" y="1598885"/>
                </a:cubicBezTo>
                <a:cubicBezTo>
                  <a:pt x="1848716" y="1876459"/>
                  <a:pt x="1848716" y="1876459"/>
                  <a:pt x="1848716" y="1876459"/>
                </a:cubicBezTo>
                <a:cubicBezTo>
                  <a:pt x="1658639" y="2023920"/>
                  <a:pt x="1658639" y="2023920"/>
                  <a:pt x="1658639" y="2023920"/>
                </a:cubicBezTo>
                <a:cubicBezTo>
                  <a:pt x="1489068" y="2155610"/>
                  <a:pt x="1489068" y="2155610"/>
                  <a:pt x="1489068" y="2155610"/>
                </a:cubicBezTo>
                <a:cubicBezTo>
                  <a:pt x="1123900" y="1878036"/>
                  <a:pt x="1123900" y="1878036"/>
                  <a:pt x="1123900" y="1878036"/>
                </a:cubicBezTo>
                <a:cubicBezTo>
                  <a:pt x="1398368" y="1665124"/>
                  <a:pt x="1398368" y="1665124"/>
                  <a:pt x="1398368" y="1665124"/>
                </a:cubicBezTo>
                <a:cubicBezTo>
                  <a:pt x="1390481" y="1654085"/>
                  <a:pt x="1390481" y="1654085"/>
                  <a:pt x="1390481" y="1654085"/>
                </a:cubicBezTo>
                <a:cubicBezTo>
                  <a:pt x="1118379" y="1865419"/>
                  <a:pt x="1118379" y="1865419"/>
                  <a:pt x="1118379" y="1865419"/>
                </a:cubicBezTo>
                <a:cubicBezTo>
                  <a:pt x="1118379" y="1519240"/>
                  <a:pt x="1118379" y="1519240"/>
                  <a:pt x="1118379" y="1519240"/>
                </a:cubicBezTo>
                <a:cubicBezTo>
                  <a:pt x="1230374" y="1432499"/>
                  <a:pt x="1230374" y="1432499"/>
                  <a:pt x="1230374" y="1432499"/>
                </a:cubicBezTo>
                <a:cubicBezTo>
                  <a:pt x="1480393" y="1238512"/>
                  <a:pt x="1480393" y="1238512"/>
                  <a:pt x="1480393" y="1238512"/>
                </a:cubicBezTo>
                <a:close/>
                <a:moveTo>
                  <a:pt x="1110492" y="947533"/>
                </a:moveTo>
                <a:cubicBezTo>
                  <a:pt x="1475660" y="1225107"/>
                  <a:pt x="1475660" y="1225107"/>
                  <a:pt x="1475660" y="1225107"/>
                </a:cubicBezTo>
                <a:cubicBezTo>
                  <a:pt x="1223276" y="1421459"/>
                  <a:pt x="1223276" y="1421459"/>
                  <a:pt x="1223276" y="1421459"/>
                </a:cubicBezTo>
                <a:cubicBezTo>
                  <a:pt x="1230374" y="1432499"/>
                  <a:pt x="1230374" y="1432499"/>
                  <a:pt x="1230374" y="1432499"/>
                </a:cubicBezTo>
                <a:cubicBezTo>
                  <a:pt x="1222487" y="1422247"/>
                  <a:pt x="1222487" y="1422247"/>
                  <a:pt x="1222487" y="1422247"/>
                </a:cubicBezTo>
                <a:cubicBezTo>
                  <a:pt x="1112069" y="1508201"/>
                  <a:pt x="1112069" y="1508201"/>
                  <a:pt x="1112069" y="1508201"/>
                </a:cubicBezTo>
                <a:cubicBezTo>
                  <a:pt x="746900" y="1230627"/>
                  <a:pt x="746900" y="1230627"/>
                  <a:pt x="746900" y="1230627"/>
                </a:cubicBezTo>
                <a:cubicBezTo>
                  <a:pt x="1110492" y="947533"/>
                  <a:pt x="1110492" y="947533"/>
                  <a:pt x="1110492" y="947533"/>
                </a:cubicBezTo>
                <a:close/>
                <a:moveTo>
                  <a:pt x="1488280" y="296181"/>
                </a:moveTo>
                <a:cubicBezTo>
                  <a:pt x="1498533" y="304066"/>
                  <a:pt x="1498533" y="304066"/>
                  <a:pt x="1498533" y="304066"/>
                </a:cubicBezTo>
                <a:cubicBezTo>
                  <a:pt x="1853448" y="573754"/>
                  <a:pt x="1853448" y="573754"/>
                  <a:pt x="1853448" y="573754"/>
                </a:cubicBezTo>
                <a:cubicBezTo>
                  <a:pt x="1489068" y="856060"/>
                  <a:pt x="1489068" y="856060"/>
                  <a:pt x="1489068" y="856060"/>
                </a:cubicBezTo>
                <a:cubicBezTo>
                  <a:pt x="1123900" y="578486"/>
                  <a:pt x="1123900" y="578486"/>
                  <a:pt x="1123900" y="578486"/>
                </a:cubicBezTo>
                <a:cubicBezTo>
                  <a:pt x="1488280" y="296181"/>
                  <a:pt x="1488280" y="296181"/>
                  <a:pt x="1488280" y="296181"/>
                </a:cubicBezTo>
                <a:close/>
                <a:moveTo>
                  <a:pt x="1493012" y="0"/>
                </a:moveTo>
                <a:lnTo>
                  <a:pt x="5957423" y="0"/>
                </a:lnTo>
                <a:lnTo>
                  <a:pt x="5957423" y="6858000"/>
                </a:lnTo>
                <a:lnTo>
                  <a:pt x="843615" y="6858000"/>
                </a:lnTo>
                <a:lnTo>
                  <a:pt x="810785" y="6833040"/>
                </a:lnTo>
                <a:cubicBezTo>
                  <a:pt x="746900" y="6784470"/>
                  <a:pt x="746900" y="6784470"/>
                  <a:pt x="746900" y="6784470"/>
                </a:cubicBezTo>
                <a:cubicBezTo>
                  <a:pt x="746900" y="6429617"/>
                  <a:pt x="746900" y="6429617"/>
                  <a:pt x="746900" y="6429617"/>
                </a:cubicBezTo>
                <a:cubicBezTo>
                  <a:pt x="1019002" y="6218282"/>
                  <a:pt x="1019002" y="6218282"/>
                  <a:pt x="1019002" y="6218282"/>
                </a:cubicBezTo>
                <a:cubicBezTo>
                  <a:pt x="1012693" y="6206454"/>
                  <a:pt x="1012693" y="6206454"/>
                  <a:pt x="1012693" y="6206454"/>
                </a:cubicBezTo>
                <a:cubicBezTo>
                  <a:pt x="1019791" y="6217493"/>
                  <a:pt x="1019791" y="6217493"/>
                  <a:pt x="1019791" y="6217493"/>
                </a:cubicBezTo>
                <a:cubicBezTo>
                  <a:pt x="1110492" y="6147311"/>
                  <a:pt x="1110492" y="6147311"/>
                  <a:pt x="1110492" y="6147311"/>
                </a:cubicBezTo>
                <a:cubicBezTo>
                  <a:pt x="1489068" y="6435925"/>
                  <a:pt x="1489068" y="6435925"/>
                  <a:pt x="1489068" y="6435925"/>
                </a:cubicBezTo>
                <a:cubicBezTo>
                  <a:pt x="1870800" y="6140214"/>
                  <a:pt x="1870800" y="6140214"/>
                  <a:pt x="1870800" y="6140214"/>
                </a:cubicBezTo>
                <a:cubicBezTo>
                  <a:pt x="1870800" y="6021930"/>
                  <a:pt x="1870800" y="6021930"/>
                  <a:pt x="1870800" y="6021930"/>
                </a:cubicBezTo>
                <a:cubicBezTo>
                  <a:pt x="1857392" y="6027450"/>
                  <a:pt x="1857392" y="6027450"/>
                  <a:pt x="1857392" y="6027450"/>
                </a:cubicBezTo>
                <a:cubicBezTo>
                  <a:pt x="1857392" y="6133906"/>
                  <a:pt x="1857392" y="6133906"/>
                  <a:pt x="1857392" y="6133906"/>
                </a:cubicBezTo>
                <a:cubicBezTo>
                  <a:pt x="1495378" y="6413845"/>
                  <a:pt x="1495378" y="6413845"/>
                  <a:pt x="1495378" y="6413845"/>
                </a:cubicBezTo>
                <a:cubicBezTo>
                  <a:pt x="1495378" y="6067667"/>
                  <a:pt x="1495378" y="6067667"/>
                  <a:pt x="1495378" y="6067667"/>
                </a:cubicBezTo>
                <a:cubicBezTo>
                  <a:pt x="1857392" y="5786939"/>
                  <a:pt x="1857392" y="5786939"/>
                  <a:pt x="1857392" y="5786939"/>
                </a:cubicBezTo>
                <a:cubicBezTo>
                  <a:pt x="1857392" y="6026661"/>
                  <a:pt x="1857392" y="6026661"/>
                  <a:pt x="1857392" y="6026661"/>
                </a:cubicBezTo>
                <a:cubicBezTo>
                  <a:pt x="1870800" y="6021141"/>
                  <a:pt x="1870800" y="6021141"/>
                  <a:pt x="1870800" y="6021141"/>
                </a:cubicBezTo>
                <a:cubicBezTo>
                  <a:pt x="1870800" y="5770379"/>
                  <a:pt x="1870800" y="5770379"/>
                  <a:pt x="1870800" y="5770379"/>
                </a:cubicBezTo>
                <a:cubicBezTo>
                  <a:pt x="1739875" y="5671020"/>
                  <a:pt x="1739875" y="5671020"/>
                  <a:pt x="1739875" y="5671020"/>
                </a:cubicBezTo>
                <a:cubicBezTo>
                  <a:pt x="1497744" y="5487285"/>
                  <a:pt x="1497744" y="5487285"/>
                  <a:pt x="1497744" y="5487285"/>
                </a:cubicBezTo>
                <a:cubicBezTo>
                  <a:pt x="1497744" y="5307493"/>
                  <a:pt x="1497744" y="5307493"/>
                  <a:pt x="1497744" y="5307493"/>
                </a:cubicBezTo>
                <a:cubicBezTo>
                  <a:pt x="1484336" y="5309858"/>
                  <a:pt x="1484336" y="5309858"/>
                  <a:pt x="1484336" y="5309858"/>
                </a:cubicBezTo>
                <a:cubicBezTo>
                  <a:pt x="1484336" y="5480976"/>
                  <a:pt x="1484336" y="5480976"/>
                  <a:pt x="1484336" y="5480976"/>
                </a:cubicBezTo>
                <a:cubicBezTo>
                  <a:pt x="1122322" y="5761705"/>
                  <a:pt x="1122322" y="5761705"/>
                  <a:pt x="1122322" y="5761705"/>
                </a:cubicBezTo>
                <a:cubicBezTo>
                  <a:pt x="1122322" y="5415526"/>
                  <a:pt x="1122322" y="5415526"/>
                  <a:pt x="1122322" y="5415526"/>
                </a:cubicBezTo>
                <a:cubicBezTo>
                  <a:pt x="1292682" y="5283047"/>
                  <a:pt x="1292682" y="5283047"/>
                  <a:pt x="1292682" y="5283047"/>
                </a:cubicBezTo>
                <a:cubicBezTo>
                  <a:pt x="1285583" y="5272796"/>
                  <a:pt x="1285583" y="5272796"/>
                  <a:pt x="1285583" y="5272796"/>
                </a:cubicBezTo>
                <a:cubicBezTo>
                  <a:pt x="1116013" y="5403697"/>
                  <a:pt x="1116013" y="5403697"/>
                  <a:pt x="1116013" y="5403697"/>
                </a:cubicBezTo>
                <a:cubicBezTo>
                  <a:pt x="750844" y="5126124"/>
                  <a:pt x="750844" y="5126124"/>
                  <a:pt x="750844" y="5126124"/>
                </a:cubicBezTo>
                <a:cubicBezTo>
                  <a:pt x="1025312" y="4913212"/>
                  <a:pt x="1025312" y="4913212"/>
                  <a:pt x="1025312" y="4913212"/>
                </a:cubicBezTo>
                <a:cubicBezTo>
                  <a:pt x="1110492" y="4847761"/>
                  <a:pt x="1110492" y="4847761"/>
                  <a:pt x="1110492" y="4847761"/>
                </a:cubicBezTo>
                <a:cubicBezTo>
                  <a:pt x="1475660" y="5125335"/>
                  <a:pt x="1475660" y="5125335"/>
                  <a:pt x="1475660" y="5125335"/>
                </a:cubicBezTo>
                <a:cubicBezTo>
                  <a:pt x="1285583" y="5272008"/>
                  <a:pt x="1285583" y="5272008"/>
                  <a:pt x="1285583" y="5272008"/>
                </a:cubicBezTo>
                <a:cubicBezTo>
                  <a:pt x="1293470" y="5283047"/>
                  <a:pt x="1293470" y="5283047"/>
                  <a:pt x="1293470" y="5283047"/>
                </a:cubicBezTo>
                <a:cubicBezTo>
                  <a:pt x="1484336" y="5134798"/>
                  <a:pt x="1484336" y="5134798"/>
                  <a:pt x="1484336" y="5134798"/>
                </a:cubicBezTo>
                <a:cubicBezTo>
                  <a:pt x="1484336" y="5309070"/>
                  <a:pt x="1484336" y="5309070"/>
                  <a:pt x="1484336" y="5309070"/>
                </a:cubicBezTo>
                <a:cubicBezTo>
                  <a:pt x="1497744" y="5306704"/>
                  <a:pt x="1497744" y="5306704"/>
                  <a:pt x="1497744" y="5306704"/>
                </a:cubicBezTo>
                <a:cubicBezTo>
                  <a:pt x="1497744" y="5129278"/>
                  <a:pt x="1497744" y="5129278"/>
                  <a:pt x="1497744" y="5129278"/>
                </a:cubicBezTo>
                <a:cubicBezTo>
                  <a:pt x="1513518" y="5116661"/>
                  <a:pt x="1513518" y="5116661"/>
                  <a:pt x="1513518" y="5116661"/>
                </a:cubicBezTo>
                <a:cubicBezTo>
                  <a:pt x="1513518" y="5100101"/>
                  <a:pt x="1513518" y="5100101"/>
                  <a:pt x="1513518" y="5100101"/>
                </a:cubicBezTo>
                <a:cubicBezTo>
                  <a:pt x="1495378" y="5114295"/>
                  <a:pt x="1495378" y="5114295"/>
                  <a:pt x="1495378" y="5114295"/>
                </a:cubicBezTo>
                <a:cubicBezTo>
                  <a:pt x="1495378" y="4768116"/>
                  <a:pt x="1495378" y="4768116"/>
                  <a:pt x="1495378" y="4768116"/>
                </a:cubicBezTo>
                <a:cubicBezTo>
                  <a:pt x="1513518" y="4753922"/>
                  <a:pt x="1513518" y="4753922"/>
                  <a:pt x="1513518" y="4753922"/>
                </a:cubicBezTo>
                <a:cubicBezTo>
                  <a:pt x="1513518" y="4737362"/>
                  <a:pt x="1513518" y="4737362"/>
                  <a:pt x="1513518" y="4737362"/>
                </a:cubicBezTo>
                <a:cubicBezTo>
                  <a:pt x="1489068" y="4756288"/>
                  <a:pt x="1489068" y="4756288"/>
                  <a:pt x="1489068" y="4756288"/>
                </a:cubicBezTo>
                <a:cubicBezTo>
                  <a:pt x="1123900" y="4478714"/>
                  <a:pt x="1123900" y="4478714"/>
                  <a:pt x="1123900" y="4478714"/>
                </a:cubicBezTo>
                <a:cubicBezTo>
                  <a:pt x="1488280" y="4196409"/>
                  <a:pt x="1488280" y="4196409"/>
                  <a:pt x="1488280" y="4196409"/>
                </a:cubicBezTo>
                <a:cubicBezTo>
                  <a:pt x="1853448" y="4473983"/>
                  <a:pt x="1853448" y="4473983"/>
                  <a:pt x="1853448" y="4473983"/>
                </a:cubicBezTo>
                <a:cubicBezTo>
                  <a:pt x="1514307" y="4737362"/>
                  <a:pt x="1514307" y="4737362"/>
                  <a:pt x="1514307" y="4737362"/>
                </a:cubicBezTo>
                <a:cubicBezTo>
                  <a:pt x="1514307" y="4753134"/>
                  <a:pt x="1514307" y="4753134"/>
                  <a:pt x="1514307" y="4753134"/>
                </a:cubicBezTo>
                <a:cubicBezTo>
                  <a:pt x="1857392" y="4487388"/>
                  <a:pt x="1857392" y="4487388"/>
                  <a:pt x="1857392" y="4487388"/>
                </a:cubicBezTo>
                <a:cubicBezTo>
                  <a:pt x="1857392" y="4833567"/>
                  <a:pt x="1857392" y="4833567"/>
                  <a:pt x="1857392" y="4833567"/>
                </a:cubicBezTo>
                <a:cubicBezTo>
                  <a:pt x="1514307" y="5100101"/>
                  <a:pt x="1514307" y="5100101"/>
                  <a:pt x="1514307" y="5100101"/>
                </a:cubicBezTo>
                <a:cubicBezTo>
                  <a:pt x="1514307" y="5116661"/>
                  <a:pt x="1514307" y="5116661"/>
                  <a:pt x="1514307" y="5116661"/>
                </a:cubicBezTo>
                <a:cubicBezTo>
                  <a:pt x="1870800" y="4839875"/>
                  <a:pt x="1870800" y="4839875"/>
                  <a:pt x="1870800" y="4839875"/>
                </a:cubicBezTo>
                <a:cubicBezTo>
                  <a:pt x="1870800" y="4470828"/>
                  <a:pt x="1870800" y="4470828"/>
                  <a:pt x="1870800" y="4470828"/>
                </a:cubicBezTo>
                <a:cubicBezTo>
                  <a:pt x="1497744" y="4186946"/>
                  <a:pt x="1497744" y="4186946"/>
                  <a:pt x="1497744" y="4186946"/>
                </a:cubicBezTo>
                <a:cubicBezTo>
                  <a:pt x="1497744" y="3839190"/>
                  <a:pt x="1497744" y="3839190"/>
                  <a:pt x="1497744" y="3839190"/>
                </a:cubicBezTo>
                <a:cubicBezTo>
                  <a:pt x="1484336" y="3849441"/>
                  <a:pt x="1484336" y="3849441"/>
                  <a:pt x="1484336" y="3849441"/>
                </a:cubicBezTo>
                <a:cubicBezTo>
                  <a:pt x="1484336" y="4182215"/>
                  <a:pt x="1484336" y="4182215"/>
                  <a:pt x="1484336" y="4182215"/>
                </a:cubicBezTo>
                <a:cubicBezTo>
                  <a:pt x="1122322" y="4462154"/>
                  <a:pt x="1122322" y="4462154"/>
                  <a:pt x="1122322" y="4462154"/>
                </a:cubicBezTo>
                <a:cubicBezTo>
                  <a:pt x="1122322" y="4115975"/>
                  <a:pt x="1122322" y="4115975"/>
                  <a:pt x="1122322" y="4115975"/>
                </a:cubicBezTo>
                <a:cubicBezTo>
                  <a:pt x="1484336" y="3835248"/>
                  <a:pt x="1484336" y="3835248"/>
                  <a:pt x="1484336" y="3835248"/>
                </a:cubicBezTo>
                <a:cubicBezTo>
                  <a:pt x="1484336" y="3848653"/>
                  <a:pt x="1484336" y="3848653"/>
                  <a:pt x="1484336" y="3848653"/>
                </a:cubicBezTo>
                <a:cubicBezTo>
                  <a:pt x="1497744" y="3838402"/>
                  <a:pt x="1497744" y="3838402"/>
                  <a:pt x="1497744" y="3838402"/>
                </a:cubicBezTo>
                <a:cubicBezTo>
                  <a:pt x="1497744" y="3818688"/>
                  <a:pt x="1497744" y="3818688"/>
                  <a:pt x="1497744" y="3818688"/>
                </a:cubicBezTo>
                <a:cubicBezTo>
                  <a:pt x="1136519" y="3544268"/>
                  <a:pt x="1136519" y="3544268"/>
                  <a:pt x="1136519" y="3544268"/>
                </a:cubicBezTo>
                <a:cubicBezTo>
                  <a:pt x="1125477" y="3552154"/>
                  <a:pt x="1125477" y="3552154"/>
                  <a:pt x="1125477" y="3552154"/>
                </a:cubicBezTo>
                <a:cubicBezTo>
                  <a:pt x="1135730" y="3543479"/>
                  <a:pt x="1135730" y="3543479"/>
                  <a:pt x="1135730" y="3543479"/>
                </a:cubicBezTo>
                <a:cubicBezTo>
                  <a:pt x="1119956" y="3531651"/>
                  <a:pt x="1119956" y="3531651"/>
                  <a:pt x="1119956" y="3531651"/>
                </a:cubicBezTo>
                <a:cubicBezTo>
                  <a:pt x="1119956" y="3519822"/>
                  <a:pt x="1119956" y="3519822"/>
                  <a:pt x="1119956" y="3519822"/>
                </a:cubicBezTo>
                <a:cubicBezTo>
                  <a:pt x="1106548" y="3519822"/>
                  <a:pt x="1106548" y="3519822"/>
                  <a:pt x="1106548" y="3519822"/>
                </a:cubicBezTo>
                <a:cubicBezTo>
                  <a:pt x="1106548" y="3532439"/>
                  <a:pt x="1106548" y="3532439"/>
                  <a:pt x="1106548" y="3532439"/>
                </a:cubicBezTo>
                <a:cubicBezTo>
                  <a:pt x="744534" y="3812379"/>
                  <a:pt x="744534" y="3812379"/>
                  <a:pt x="744534" y="3812379"/>
                </a:cubicBezTo>
                <a:cubicBezTo>
                  <a:pt x="744534" y="3495377"/>
                  <a:pt x="744534" y="3495377"/>
                  <a:pt x="744534" y="3495377"/>
                </a:cubicBezTo>
                <a:cubicBezTo>
                  <a:pt x="744534" y="3466989"/>
                  <a:pt x="744534" y="3466989"/>
                  <a:pt x="744534" y="3466989"/>
                </a:cubicBezTo>
                <a:cubicBezTo>
                  <a:pt x="1106548" y="3186261"/>
                  <a:pt x="1106548" y="3186261"/>
                  <a:pt x="1106548" y="3186261"/>
                </a:cubicBezTo>
                <a:cubicBezTo>
                  <a:pt x="1106548" y="3500109"/>
                  <a:pt x="1106548" y="3500109"/>
                  <a:pt x="1106548" y="3500109"/>
                </a:cubicBezTo>
                <a:cubicBezTo>
                  <a:pt x="1106548" y="3519034"/>
                  <a:pt x="1106548" y="3519034"/>
                  <a:pt x="1106548" y="3519034"/>
                </a:cubicBezTo>
                <a:cubicBezTo>
                  <a:pt x="1119956" y="3519034"/>
                  <a:pt x="1119956" y="3519034"/>
                  <a:pt x="1119956" y="3519034"/>
                </a:cubicBezTo>
                <a:cubicBezTo>
                  <a:pt x="1119956" y="3180741"/>
                  <a:pt x="1119956" y="3180741"/>
                  <a:pt x="1119956" y="3180741"/>
                </a:cubicBezTo>
                <a:cubicBezTo>
                  <a:pt x="1392847" y="2969406"/>
                  <a:pt x="1392847" y="2969406"/>
                  <a:pt x="1392847" y="2969406"/>
                </a:cubicBezTo>
                <a:cubicBezTo>
                  <a:pt x="1483547" y="2899224"/>
                  <a:pt x="1483547" y="2899224"/>
                  <a:pt x="1483547" y="2899224"/>
                </a:cubicBezTo>
                <a:cubicBezTo>
                  <a:pt x="1862913" y="3187049"/>
                  <a:pt x="1862913" y="3187049"/>
                  <a:pt x="1862913" y="3187049"/>
                </a:cubicBezTo>
                <a:cubicBezTo>
                  <a:pt x="2243855" y="2891339"/>
                  <a:pt x="2243855" y="2891339"/>
                  <a:pt x="2243855" y="2891339"/>
                </a:cubicBezTo>
                <a:cubicBezTo>
                  <a:pt x="2243855" y="2773843"/>
                  <a:pt x="2243855" y="2773843"/>
                  <a:pt x="2243855" y="2773843"/>
                </a:cubicBezTo>
                <a:cubicBezTo>
                  <a:pt x="2231236" y="2779363"/>
                  <a:pt x="2231236" y="2779363"/>
                  <a:pt x="2231236" y="2779363"/>
                </a:cubicBezTo>
                <a:cubicBezTo>
                  <a:pt x="2231236" y="2885030"/>
                  <a:pt x="2231236" y="2885030"/>
                  <a:pt x="2231236" y="2885030"/>
                </a:cubicBezTo>
                <a:cubicBezTo>
                  <a:pt x="1869222" y="3165758"/>
                  <a:pt x="1869222" y="3165758"/>
                  <a:pt x="1869222" y="3165758"/>
                </a:cubicBezTo>
                <a:cubicBezTo>
                  <a:pt x="1869222" y="2819579"/>
                  <a:pt x="1869222" y="2819579"/>
                  <a:pt x="1869222" y="2819579"/>
                </a:cubicBezTo>
                <a:cubicBezTo>
                  <a:pt x="2231236" y="2538851"/>
                  <a:pt x="2231236" y="2538851"/>
                  <a:pt x="2231236" y="2538851"/>
                </a:cubicBezTo>
                <a:cubicBezTo>
                  <a:pt x="2231236" y="2778574"/>
                  <a:pt x="2231236" y="2778574"/>
                  <a:pt x="2231236" y="2778574"/>
                </a:cubicBezTo>
                <a:cubicBezTo>
                  <a:pt x="2243855" y="2773054"/>
                  <a:pt x="2243855" y="2773054"/>
                  <a:pt x="2243855" y="2773054"/>
                </a:cubicBezTo>
                <a:cubicBezTo>
                  <a:pt x="2243855" y="2522291"/>
                  <a:pt x="2243855" y="2522291"/>
                  <a:pt x="2243855" y="2522291"/>
                </a:cubicBezTo>
                <a:cubicBezTo>
                  <a:pt x="2113720" y="2422933"/>
                  <a:pt x="2113720" y="2422933"/>
                  <a:pt x="2113720" y="2422933"/>
                </a:cubicBezTo>
                <a:cubicBezTo>
                  <a:pt x="2100312" y="2429241"/>
                  <a:pt x="2100312" y="2429241"/>
                  <a:pt x="2100312" y="2429241"/>
                </a:cubicBezTo>
                <a:cubicBezTo>
                  <a:pt x="2226503" y="2525446"/>
                  <a:pt x="2226503" y="2525446"/>
                  <a:pt x="2226503" y="2525446"/>
                </a:cubicBezTo>
                <a:cubicBezTo>
                  <a:pt x="1862124" y="2807751"/>
                  <a:pt x="1862124" y="2807751"/>
                  <a:pt x="1862124" y="2807751"/>
                </a:cubicBezTo>
                <a:cubicBezTo>
                  <a:pt x="1496955" y="2530177"/>
                  <a:pt x="1496955" y="2530177"/>
                  <a:pt x="1496955" y="2530177"/>
                </a:cubicBezTo>
                <a:cubicBezTo>
                  <a:pt x="1861335" y="2247872"/>
                  <a:pt x="1861335" y="2247872"/>
                  <a:pt x="1861335" y="2247872"/>
                </a:cubicBezTo>
                <a:cubicBezTo>
                  <a:pt x="2099523" y="2428452"/>
                  <a:pt x="2099523" y="2428452"/>
                  <a:pt x="2099523" y="2428452"/>
                </a:cubicBezTo>
                <a:cubicBezTo>
                  <a:pt x="2112931" y="2422144"/>
                  <a:pt x="2112931" y="2422144"/>
                  <a:pt x="2112931" y="2422144"/>
                </a:cubicBezTo>
                <a:cubicBezTo>
                  <a:pt x="1870800" y="2238409"/>
                  <a:pt x="1870800" y="2238409"/>
                  <a:pt x="1870800" y="2238409"/>
                </a:cubicBezTo>
                <a:cubicBezTo>
                  <a:pt x="1870800" y="2059405"/>
                  <a:pt x="1870800" y="2059405"/>
                  <a:pt x="1870800" y="2059405"/>
                </a:cubicBezTo>
                <a:cubicBezTo>
                  <a:pt x="1857392" y="2060983"/>
                  <a:pt x="1857392" y="2060983"/>
                  <a:pt x="1857392" y="2060983"/>
                </a:cubicBezTo>
                <a:cubicBezTo>
                  <a:pt x="1857392" y="2232889"/>
                  <a:pt x="1857392" y="2232889"/>
                  <a:pt x="1857392" y="2232889"/>
                </a:cubicBezTo>
                <a:cubicBezTo>
                  <a:pt x="1496167" y="2513617"/>
                  <a:pt x="1496167" y="2513617"/>
                  <a:pt x="1496167" y="2513617"/>
                </a:cubicBezTo>
                <a:cubicBezTo>
                  <a:pt x="1496167" y="2166650"/>
                  <a:pt x="1496167" y="2166650"/>
                  <a:pt x="1496167" y="2166650"/>
                </a:cubicBezTo>
                <a:cubicBezTo>
                  <a:pt x="1666526" y="2034960"/>
                  <a:pt x="1666526" y="2034960"/>
                  <a:pt x="1666526" y="2034960"/>
                </a:cubicBezTo>
                <a:cubicBezTo>
                  <a:pt x="1658639" y="2023920"/>
                  <a:pt x="1658639" y="2023920"/>
                  <a:pt x="1658639" y="2023920"/>
                </a:cubicBezTo>
                <a:cubicBezTo>
                  <a:pt x="1666526" y="2034172"/>
                  <a:pt x="1666526" y="2034172"/>
                  <a:pt x="1666526" y="2034172"/>
                </a:cubicBezTo>
                <a:cubicBezTo>
                  <a:pt x="1857392" y="1885922"/>
                  <a:pt x="1857392" y="1885922"/>
                  <a:pt x="1857392" y="1885922"/>
                </a:cubicBezTo>
                <a:cubicBezTo>
                  <a:pt x="1857392" y="2060194"/>
                  <a:pt x="1857392" y="2060194"/>
                  <a:pt x="1857392" y="2060194"/>
                </a:cubicBezTo>
                <a:cubicBezTo>
                  <a:pt x="1870800" y="2058617"/>
                  <a:pt x="1870800" y="2058617"/>
                  <a:pt x="1870800" y="2058617"/>
                </a:cubicBezTo>
                <a:cubicBezTo>
                  <a:pt x="1870800" y="1881190"/>
                  <a:pt x="1870800" y="1881190"/>
                  <a:pt x="1870800" y="1881190"/>
                </a:cubicBezTo>
                <a:cubicBezTo>
                  <a:pt x="1886574" y="1868573"/>
                  <a:pt x="1886574" y="1868573"/>
                  <a:pt x="1886574" y="1868573"/>
                </a:cubicBezTo>
                <a:cubicBezTo>
                  <a:pt x="1886574" y="1852014"/>
                  <a:pt x="1886574" y="1852014"/>
                  <a:pt x="1886574" y="1852014"/>
                </a:cubicBezTo>
                <a:cubicBezTo>
                  <a:pt x="1869222" y="1865419"/>
                  <a:pt x="1869222" y="1865419"/>
                  <a:pt x="1869222" y="1865419"/>
                </a:cubicBezTo>
                <a:cubicBezTo>
                  <a:pt x="1869222" y="1519240"/>
                  <a:pt x="1869222" y="1519240"/>
                  <a:pt x="1869222" y="1519240"/>
                </a:cubicBezTo>
                <a:cubicBezTo>
                  <a:pt x="1886574" y="1505835"/>
                  <a:pt x="1886574" y="1505835"/>
                  <a:pt x="1886574" y="1505835"/>
                </a:cubicBezTo>
                <a:cubicBezTo>
                  <a:pt x="1886574" y="1489275"/>
                  <a:pt x="1886574" y="1489275"/>
                  <a:pt x="1886574" y="1489275"/>
                </a:cubicBezTo>
                <a:cubicBezTo>
                  <a:pt x="1862124" y="1508201"/>
                  <a:pt x="1862124" y="1508201"/>
                  <a:pt x="1862124" y="1508201"/>
                </a:cubicBezTo>
                <a:cubicBezTo>
                  <a:pt x="1496955" y="1230627"/>
                  <a:pt x="1496955" y="1230627"/>
                  <a:pt x="1496955" y="1230627"/>
                </a:cubicBezTo>
                <a:cubicBezTo>
                  <a:pt x="1861335" y="947533"/>
                  <a:pt x="1861335" y="947533"/>
                  <a:pt x="1861335" y="947533"/>
                </a:cubicBezTo>
                <a:cubicBezTo>
                  <a:pt x="2226503" y="1225107"/>
                  <a:pt x="2226503" y="1225107"/>
                  <a:pt x="2226503" y="1225107"/>
                </a:cubicBezTo>
                <a:cubicBezTo>
                  <a:pt x="1887362" y="1488487"/>
                  <a:pt x="1887362" y="1488487"/>
                  <a:pt x="1887362" y="1488487"/>
                </a:cubicBezTo>
                <a:cubicBezTo>
                  <a:pt x="1887362" y="1505046"/>
                  <a:pt x="1887362" y="1505046"/>
                  <a:pt x="1887362" y="1505046"/>
                </a:cubicBezTo>
                <a:cubicBezTo>
                  <a:pt x="2231236" y="1238512"/>
                  <a:pt x="2231236" y="1238512"/>
                  <a:pt x="2231236" y="1238512"/>
                </a:cubicBezTo>
                <a:cubicBezTo>
                  <a:pt x="2231236" y="1585480"/>
                  <a:pt x="2231236" y="1585480"/>
                  <a:pt x="2231236" y="1585480"/>
                </a:cubicBezTo>
                <a:lnTo>
                  <a:pt x="1887362" y="1851225"/>
                </a:lnTo>
                <a:cubicBezTo>
                  <a:pt x="1887362" y="1867785"/>
                  <a:pt x="1887362" y="1867785"/>
                  <a:pt x="1887362" y="1867785"/>
                </a:cubicBezTo>
                <a:cubicBezTo>
                  <a:pt x="2243855" y="1591788"/>
                  <a:pt x="2243855" y="1591788"/>
                  <a:pt x="2243855" y="1591788"/>
                </a:cubicBezTo>
                <a:cubicBezTo>
                  <a:pt x="2243855" y="1221952"/>
                  <a:pt x="2243855" y="1221952"/>
                  <a:pt x="2243855" y="1221952"/>
                </a:cubicBezTo>
                <a:cubicBezTo>
                  <a:pt x="1870800" y="938859"/>
                  <a:pt x="1870800" y="938859"/>
                  <a:pt x="1870800" y="938859"/>
                </a:cubicBezTo>
                <a:cubicBezTo>
                  <a:pt x="1870800" y="590314"/>
                  <a:pt x="1870800" y="590314"/>
                  <a:pt x="1870800" y="590314"/>
                </a:cubicBezTo>
                <a:cubicBezTo>
                  <a:pt x="1857392" y="600566"/>
                  <a:pt x="1857392" y="600566"/>
                  <a:pt x="1857392" y="600566"/>
                </a:cubicBezTo>
                <a:cubicBezTo>
                  <a:pt x="1857392" y="933339"/>
                  <a:pt x="1857392" y="933339"/>
                  <a:pt x="1857392" y="933339"/>
                </a:cubicBezTo>
                <a:cubicBezTo>
                  <a:pt x="1496167" y="1214067"/>
                  <a:pt x="1496167" y="1214067"/>
                  <a:pt x="1496167" y="1214067"/>
                </a:cubicBezTo>
                <a:cubicBezTo>
                  <a:pt x="1496167" y="867888"/>
                  <a:pt x="1496167" y="867888"/>
                  <a:pt x="1496167" y="867888"/>
                </a:cubicBezTo>
                <a:cubicBezTo>
                  <a:pt x="1857392" y="587160"/>
                  <a:pt x="1857392" y="587160"/>
                  <a:pt x="1857392" y="587160"/>
                </a:cubicBezTo>
                <a:cubicBezTo>
                  <a:pt x="1857392" y="599777"/>
                  <a:pt x="1857392" y="599777"/>
                  <a:pt x="1857392" y="599777"/>
                </a:cubicBezTo>
                <a:cubicBezTo>
                  <a:pt x="1870800" y="589526"/>
                  <a:pt x="1870800" y="589526"/>
                  <a:pt x="1870800" y="589526"/>
                </a:cubicBezTo>
                <a:cubicBezTo>
                  <a:pt x="1870800" y="570600"/>
                  <a:pt x="1870800" y="570600"/>
                  <a:pt x="1870800" y="570600"/>
                </a:cubicBezTo>
                <a:cubicBezTo>
                  <a:pt x="1509574" y="295392"/>
                  <a:pt x="1509574" y="295392"/>
                  <a:pt x="1509574" y="295392"/>
                </a:cubicBezTo>
                <a:cubicBezTo>
                  <a:pt x="1498533" y="304066"/>
                  <a:pt x="1498533" y="304066"/>
                  <a:pt x="1498533" y="304066"/>
                </a:cubicBezTo>
                <a:cubicBezTo>
                  <a:pt x="1508786" y="295392"/>
                  <a:pt x="1508786" y="295392"/>
                  <a:pt x="1508786" y="295392"/>
                </a:cubicBezTo>
                <a:cubicBezTo>
                  <a:pt x="1493012" y="283564"/>
                  <a:pt x="1493012" y="283564"/>
                  <a:pt x="1493012" y="283564"/>
                </a:cubicBezTo>
                <a:cubicBezTo>
                  <a:pt x="1493012" y="97759"/>
                  <a:pt x="1493012" y="28082"/>
                  <a:pt x="1493012" y="1953"/>
                </a:cubicBezTo>
                <a:close/>
                <a:moveTo>
                  <a:pt x="1398859" y="0"/>
                </a:moveTo>
                <a:lnTo>
                  <a:pt x="1480393" y="0"/>
                </a:lnTo>
                <a:lnTo>
                  <a:pt x="1480393" y="84404"/>
                </a:lnTo>
                <a:cubicBezTo>
                  <a:pt x="1480393" y="283564"/>
                  <a:pt x="1480393" y="283564"/>
                  <a:pt x="1480393" y="283564"/>
                </a:cubicBezTo>
                <a:cubicBezTo>
                  <a:pt x="1118379" y="564292"/>
                  <a:pt x="1118379" y="564292"/>
                  <a:pt x="1118379" y="564292"/>
                </a:cubicBezTo>
                <a:cubicBezTo>
                  <a:pt x="1118379" y="218113"/>
                  <a:pt x="1118379" y="218113"/>
                  <a:pt x="1118379" y="218113"/>
                </a:cubicBezTo>
                <a:cubicBezTo>
                  <a:pt x="1267443" y="102194"/>
                  <a:pt x="1341976" y="44235"/>
                  <a:pt x="1379242" y="15255"/>
                </a:cubicBezTo>
                <a:close/>
                <a:moveTo>
                  <a:pt x="840168" y="0"/>
                </a:moveTo>
                <a:lnTo>
                  <a:pt x="1377550" y="0"/>
                </a:lnTo>
                <a:lnTo>
                  <a:pt x="1301753" y="58896"/>
                </a:lnTo>
                <a:cubicBezTo>
                  <a:pt x="1112069" y="206284"/>
                  <a:pt x="1112069" y="206284"/>
                  <a:pt x="1112069" y="206284"/>
                </a:cubicBezTo>
                <a:cubicBezTo>
                  <a:pt x="966554" y="95886"/>
                  <a:pt x="893796" y="40686"/>
                  <a:pt x="857417" y="13087"/>
                </a:cubicBezTo>
                <a:close/>
              </a:path>
            </a:pathLst>
          </a:custGeom>
          <a:solidFill>
            <a:schemeClr val="bg1">
              <a:lumMod val="65000"/>
            </a:schemeClr>
          </a:solidFill>
        </p:spPr>
        <p:txBody>
          <a:bodyPr wrap="square" tIns="540000" rIns="540000">
            <a:noAutofit/>
          </a:bodyPr>
          <a:lstStyle>
            <a:lvl1pPr algn="r">
              <a:defRPr>
                <a:solidFill>
                  <a:schemeClr val="accent2">
                    <a:lumMod val="40000"/>
                    <a:lumOff val="60000"/>
                  </a:schemeClr>
                </a:solidFill>
              </a:defRPr>
            </a:lvl1pPr>
          </a:lstStyle>
          <a:p>
            <a:r>
              <a:rPr lang="fr-FR" dirty="0"/>
              <a:t>Insérez ou glissez votre image ici</a:t>
            </a:r>
          </a:p>
        </p:txBody>
      </p:sp>
      <p:sp>
        <p:nvSpPr>
          <p:cNvPr id="3" name="Espace réservé du contenu 2">
            <a:extLst>
              <a:ext uri="{FF2B5EF4-FFF2-40B4-BE49-F238E27FC236}">
                <a16:creationId xmlns:a16="http://schemas.microsoft.com/office/drawing/2014/main" id="{BD2E413D-76E6-5233-CF73-FD49BCAF474D}"/>
              </a:ext>
            </a:extLst>
          </p:cNvPr>
          <p:cNvSpPr>
            <a:spLocks noGrp="1"/>
          </p:cNvSpPr>
          <p:nvPr>
            <p:ph idx="1"/>
          </p:nvPr>
        </p:nvSpPr>
        <p:spPr>
          <a:xfrm>
            <a:off x="731838" y="1381125"/>
            <a:ext cx="6118657" cy="4532313"/>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9" name="Titre 10">
            <a:extLst>
              <a:ext uri="{FF2B5EF4-FFF2-40B4-BE49-F238E27FC236}">
                <a16:creationId xmlns:a16="http://schemas.microsoft.com/office/drawing/2014/main" id="{E8A77A76-28CB-5629-14F2-37B56A986D79}"/>
              </a:ext>
            </a:extLst>
          </p:cNvPr>
          <p:cNvSpPr>
            <a:spLocks noGrp="1"/>
          </p:cNvSpPr>
          <p:nvPr>
            <p:ph type="title"/>
          </p:nvPr>
        </p:nvSpPr>
        <p:spPr>
          <a:xfrm>
            <a:off x="731840" y="314036"/>
            <a:ext cx="6118656" cy="871827"/>
          </a:xfrm>
        </p:spPr>
        <p:txBody>
          <a:bodyPr/>
          <a:lstStyle>
            <a:lvl1pPr>
              <a:defRPr>
                <a:solidFill>
                  <a:schemeClr val="tx2"/>
                </a:solidFill>
              </a:defRPr>
            </a:lvl1pPr>
          </a:lstStyle>
          <a:p>
            <a:r>
              <a:rPr lang="fr-FR"/>
              <a:t>Modifiez le style du titre</a:t>
            </a:r>
            <a:endParaRPr lang="fr-FR" dirty="0"/>
          </a:p>
        </p:txBody>
      </p:sp>
    </p:spTree>
    <p:extLst>
      <p:ext uri="{BB962C8B-B14F-4D97-AF65-F5344CB8AC3E}">
        <p14:creationId xmlns:p14="http://schemas.microsoft.com/office/powerpoint/2010/main" val="8459944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isuel + contenu">
    <p:spTree>
      <p:nvGrpSpPr>
        <p:cNvPr id="1" name=""/>
        <p:cNvGrpSpPr/>
        <p:nvPr/>
      </p:nvGrpSpPr>
      <p:grpSpPr>
        <a:xfrm>
          <a:off x="0" y="0"/>
          <a:ext cx="0" cy="0"/>
          <a:chOff x="0" y="0"/>
          <a:chExt cx="0" cy="0"/>
        </a:xfrm>
      </p:grpSpPr>
      <p:grpSp>
        <p:nvGrpSpPr>
          <p:cNvPr id="20" name="Groupe 19">
            <a:extLst>
              <a:ext uri="{FF2B5EF4-FFF2-40B4-BE49-F238E27FC236}">
                <a16:creationId xmlns:a16="http://schemas.microsoft.com/office/drawing/2014/main" id="{8ADFDDB7-8C7E-D45A-96B3-1A9EBD1B6760}"/>
              </a:ext>
            </a:extLst>
          </p:cNvPr>
          <p:cNvGrpSpPr/>
          <p:nvPr userDrawn="1"/>
        </p:nvGrpSpPr>
        <p:grpSpPr>
          <a:xfrm>
            <a:off x="206373" y="6296024"/>
            <a:ext cx="468000" cy="468000"/>
            <a:chOff x="206373" y="6296024"/>
            <a:chExt cx="468000" cy="468000"/>
          </a:xfrm>
        </p:grpSpPr>
        <p:sp>
          <p:nvSpPr>
            <p:cNvPr id="21" name="Rectangle 20">
              <a:extLst>
                <a:ext uri="{FF2B5EF4-FFF2-40B4-BE49-F238E27FC236}">
                  <a16:creationId xmlns:a16="http://schemas.microsoft.com/office/drawing/2014/main" id="{9EBA0BEC-B644-623E-6D5F-4028774EC28B}"/>
                </a:ext>
              </a:extLst>
            </p:cNvPr>
            <p:cNvSpPr/>
            <p:nvPr userDrawn="1"/>
          </p:nvSpPr>
          <p:spPr>
            <a:xfrm>
              <a:off x="206373" y="6296024"/>
              <a:ext cx="468000" cy="46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fr-FR" dirty="0"/>
            </a:p>
          </p:txBody>
        </p:sp>
        <p:pic>
          <p:nvPicPr>
            <p:cNvPr id="22" name="Logo CEA">
              <a:extLst>
                <a:ext uri="{FF2B5EF4-FFF2-40B4-BE49-F238E27FC236}">
                  <a16:creationId xmlns:a16="http://schemas.microsoft.com/office/drawing/2014/main" id="{41781B71-FA7E-3A77-138A-F8EC2086144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7897" y="6343650"/>
              <a:ext cx="365991" cy="365991"/>
            </a:xfrm>
            <a:prstGeom prst="rect">
              <a:avLst/>
            </a:prstGeom>
          </p:spPr>
        </p:pic>
      </p:grpSp>
      <p:sp>
        <p:nvSpPr>
          <p:cNvPr id="8" name="Rectangle 7">
            <a:extLst>
              <a:ext uri="{FF2B5EF4-FFF2-40B4-BE49-F238E27FC236}">
                <a16:creationId xmlns:a16="http://schemas.microsoft.com/office/drawing/2014/main" id="{0F05E3D2-1467-BBD4-EE19-55F1FF901071}"/>
              </a:ext>
            </a:extLst>
          </p:cNvPr>
          <p:cNvSpPr/>
          <p:nvPr userDrawn="1"/>
        </p:nvSpPr>
        <p:spPr>
          <a:xfrm>
            <a:off x="7170057" y="0"/>
            <a:ext cx="5021943"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fr-FR" dirty="0"/>
          </a:p>
        </p:txBody>
      </p:sp>
      <p:sp>
        <p:nvSpPr>
          <p:cNvPr id="4" name="Espace réservé de la date 3">
            <a:extLst>
              <a:ext uri="{FF2B5EF4-FFF2-40B4-BE49-F238E27FC236}">
                <a16:creationId xmlns:a16="http://schemas.microsoft.com/office/drawing/2014/main" id="{E1C2B0A2-D20B-4AF8-11A0-04ADF7A00166}"/>
              </a:ext>
            </a:extLst>
          </p:cNvPr>
          <p:cNvSpPr>
            <a:spLocks noGrp="1"/>
          </p:cNvSpPr>
          <p:nvPr>
            <p:ph type="dt" sz="half" idx="10"/>
          </p:nvPr>
        </p:nvSpPr>
        <p:spPr/>
        <p:txBody>
          <a:bodyPr/>
          <a:lstStyle/>
          <a:p>
            <a:r>
              <a:rPr lang="fr-FR"/>
              <a:t>01/07/2026</a:t>
            </a:r>
          </a:p>
        </p:txBody>
      </p:sp>
      <p:sp>
        <p:nvSpPr>
          <p:cNvPr id="6" name="Espace réservé du numéro de diapositive 5">
            <a:extLst>
              <a:ext uri="{FF2B5EF4-FFF2-40B4-BE49-F238E27FC236}">
                <a16:creationId xmlns:a16="http://schemas.microsoft.com/office/drawing/2014/main" id="{8209301D-2360-8D20-B992-EE6672D60716}"/>
              </a:ext>
            </a:extLst>
          </p:cNvPr>
          <p:cNvSpPr>
            <a:spLocks noGrp="1"/>
          </p:cNvSpPr>
          <p:nvPr>
            <p:ph type="sldNum" sz="quarter" idx="12"/>
          </p:nvPr>
        </p:nvSpPr>
        <p:spPr/>
        <p:txBody>
          <a:bodyPr/>
          <a:lstStyle/>
          <a:p>
            <a:fld id="{0CBC77A0-1F4E-42FF-9FFC-F45C3A64AF90}" type="slidenum">
              <a:rPr lang="fr-FR" smtClean="0"/>
              <a:t>‹N°›</a:t>
            </a:fld>
            <a:endParaRPr lang="fr-FR"/>
          </a:p>
        </p:txBody>
      </p:sp>
      <p:sp>
        <p:nvSpPr>
          <p:cNvPr id="7" name="ZoneTexte 6">
            <a:extLst>
              <a:ext uri="{FF2B5EF4-FFF2-40B4-BE49-F238E27FC236}">
                <a16:creationId xmlns:a16="http://schemas.microsoft.com/office/drawing/2014/main" id="{31680F71-13D8-7F13-2E1C-1B43E34B35C6}"/>
              </a:ext>
            </a:extLst>
          </p:cNvPr>
          <p:cNvSpPr txBox="1"/>
          <p:nvPr userDrawn="1"/>
        </p:nvSpPr>
        <p:spPr>
          <a:xfrm>
            <a:off x="-101600" y="-276999"/>
            <a:ext cx="12192000" cy="461665"/>
          </a:xfrm>
          <a:prstGeom prst="rect">
            <a:avLst/>
          </a:prstGeom>
          <a:noFill/>
        </p:spPr>
        <p:txBody>
          <a:bodyPr wrap="square" rtlCol="0">
            <a:spAutoFit/>
          </a:bodyPr>
          <a:lstStyle/>
          <a:p>
            <a:r>
              <a:rPr lang="fr-FR" sz="1200" dirty="0">
                <a:solidFill>
                  <a:schemeClr val="bg1">
                    <a:lumMod val="50000"/>
                  </a:schemeClr>
                </a:solidFill>
              </a:rPr>
              <a:t>Disposition : Visuel + contenu</a:t>
            </a:r>
          </a:p>
          <a:p>
            <a:endParaRPr lang="fr-FR" sz="1200" dirty="0">
              <a:solidFill>
                <a:schemeClr val="bg1">
                  <a:lumMod val="50000"/>
                </a:schemeClr>
              </a:solidFill>
            </a:endParaRPr>
          </a:p>
        </p:txBody>
      </p:sp>
      <p:sp>
        <p:nvSpPr>
          <p:cNvPr id="3" name="Espace réservé du contenu 2">
            <a:extLst>
              <a:ext uri="{FF2B5EF4-FFF2-40B4-BE49-F238E27FC236}">
                <a16:creationId xmlns:a16="http://schemas.microsoft.com/office/drawing/2014/main" id="{BD2E413D-76E6-5233-CF73-FD49BCAF474D}"/>
              </a:ext>
            </a:extLst>
          </p:cNvPr>
          <p:cNvSpPr>
            <a:spLocks noGrp="1"/>
          </p:cNvSpPr>
          <p:nvPr>
            <p:ph idx="1"/>
          </p:nvPr>
        </p:nvSpPr>
        <p:spPr>
          <a:xfrm>
            <a:off x="5480916" y="1381125"/>
            <a:ext cx="5979247" cy="4532313"/>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10" name="Titre 10">
            <a:extLst>
              <a:ext uri="{FF2B5EF4-FFF2-40B4-BE49-F238E27FC236}">
                <a16:creationId xmlns:a16="http://schemas.microsoft.com/office/drawing/2014/main" id="{E8A77A76-28CB-5629-14F2-37B56A986D79}"/>
              </a:ext>
            </a:extLst>
          </p:cNvPr>
          <p:cNvSpPr>
            <a:spLocks noGrp="1"/>
          </p:cNvSpPr>
          <p:nvPr>
            <p:ph type="title"/>
          </p:nvPr>
        </p:nvSpPr>
        <p:spPr>
          <a:xfrm>
            <a:off x="5483721" y="314036"/>
            <a:ext cx="5976441" cy="871827"/>
          </a:xfrm>
        </p:spPr>
        <p:txBody>
          <a:bodyPr/>
          <a:lstStyle>
            <a:lvl1pPr>
              <a:defRPr>
                <a:solidFill>
                  <a:schemeClr val="tx2"/>
                </a:solidFill>
              </a:defRPr>
            </a:lvl1pPr>
          </a:lstStyle>
          <a:p>
            <a:r>
              <a:rPr lang="fr-FR"/>
              <a:t>Modifiez le style du titre</a:t>
            </a:r>
            <a:endParaRPr lang="fr-FR" dirty="0"/>
          </a:p>
        </p:txBody>
      </p:sp>
      <p:sp>
        <p:nvSpPr>
          <p:cNvPr id="5" name="Espace réservé du pied de page 4">
            <a:extLst>
              <a:ext uri="{FF2B5EF4-FFF2-40B4-BE49-F238E27FC236}">
                <a16:creationId xmlns:a16="http://schemas.microsoft.com/office/drawing/2014/main" id="{E674BCD5-99F2-142E-3FEE-1ACCB474B9C4}"/>
              </a:ext>
            </a:extLst>
          </p:cNvPr>
          <p:cNvSpPr>
            <a:spLocks noGrp="1"/>
          </p:cNvSpPr>
          <p:nvPr>
            <p:ph type="ftr" sz="quarter" idx="11"/>
          </p:nvPr>
        </p:nvSpPr>
        <p:spPr/>
        <p:txBody>
          <a:bodyPr/>
          <a:lstStyle/>
          <a:p>
            <a:r>
              <a:rPr lang="en-US"/>
              <a:t>WONDER 2026 | A. Regonesi et al. </a:t>
            </a:r>
            <a:endParaRPr lang="fr-FR"/>
          </a:p>
        </p:txBody>
      </p:sp>
      <p:sp>
        <p:nvSpPr>
          <p:cNvPr id="15" name="Espace réservé pour une image  14">
            <a:extLst>
              <a:ext uri="{FF2B5EF4-FFF2-40B4-BE49-F238E27FC236}">
                <a16:creationId xmlns:a16="http://schemas.microsoft.com/office/drawing/2014/main" id="{99E12E89-87DE-B6F7-B1A1-FBC84445BA61}"/>
              </a:ext>
            </a:extLst>
          </p:cNvPr>
          <p:cNvSpPr>
            <a:spLocks noGrp="1"/>
          </p:cNvSpPr>
          <p:nvPr>
            <p:ph type="pic" sz="quarter" idx="14" hasCustomPrompt="1"/>
          </p:nvPr>
        </p:nvSpPr>
        <p:spPr>
          <a:xfrm>
            <a:off x="-1" y="0"/>
            <a:ext cx="5305156" cy="6858000"/>
          </a:xfrm>
          <a:custGeom>
            <a:avLst/>
            <a:gdLst>
              <a:gd name="connsiteX0" fmla="*/ 4647758 w 5305156"/>
              <a:gd name="connsiteY0" fmla="*/ 6793932 h 6858000"/>
              <a:gd name="connsiteX1" fmla="*/ 4720099 w 5305156"/>
              <a:gd name="connsiteY1" fmla="*/ 6857017 h 6858000"/>
              <a:gd name="connsiteX2" fmla="*/ 4721226 w 5305156"/>
              <a:gd name="connsiteY2" fmla="*/ 6858000 h 6858000"/>
              <a:gd name="connsiteX3" fmla="*/ 4572862 w 5305156"/>
              <a:gd name="connsiteY3" fmla="*/ 6858000 h 6858000"/>
              <a:gd name="connsiteX4" fmla="*/ 4579542 w 5305156"/>
              <a:gd name="connsiteY4" fmla="*/ 6852286 h 6858000"/>
              <a:gd name="connsiteX5" fmla="*/ 4647758 w 5305156"/>
              <a:gd name="connsiteY5" fmla="*/ 6793932 h 6858000"/>
              <a:gd name="connsiteX6" fmla="*/ 4651972 w 5305156"/>
              <a:gd name="connsiteY6" fmla="*/ 6434348 h 6858000"/>
              <a:gd name="connsiteX7" fmla="*/ 4974349 w 5305156"/>
              <a:gd name="connsiteY7" fmla="*/ 6715076 h 6858000"/>
              <a:gd name="connsiteX8" fmla="*/ 4974349 w 5305156"/>
              <a:gd name="connsiteY8" fmla="*/ 6799592 h 6858000"/>
              <a:gd name="connsiteX9" fmla="*/ 4974349 w 5305156"/>
              <a:gd name="connsiteY9" fmla="*/ 6858000 h 6858000"/>
              <a:gd name="connsiteX10" fmla="*/ 4741003 w 5305156"/>
              <a:gd name="connsiteY10" fmla="*/ 6858000 h 6858000"/>
              <a:gd name="connsiteX11" fmla="*/ 4736254 w 5305156"/>
              <a:gd name="connsiteY11" fmla="*/ 6853863 h 6858000"/>
              <a:gd name="connsiteX12" fmla="*/ 4720099 w 5305156"/>
              <a:gd name="connsiteY12" fmla="*/ 6857017 h 6858000"/>
              <a:gd name="connsiteX13" fmla="*/ 4735551 w 5305156"/>
              <a:gd name="connsiteY13" fmla="*/ 6853075 h 6858000"/>
              <a:gd name="connsiteX14" fmla="*/ 4651972 w 5305156"/>
              <a:gd name="connsiteY14" fmla="*/ 6780527 h 6858000"/>
              <a:gd name="connsiteX15" fmla="*/ 4651972 w 5305156"/>
              <a:gd name="connsiteY15" fmla="*/ 6434348 h 6858000"/>
              <a:gd name="connsiteX16" fmla="*/ 4319762 w 5305156"/>
              <a:gd name="connsiteY16" fmla="*/ 5786939 h 6858000"/>
              <a:gd name="connsiteX17" fmla="*/ 4527656 w 5305156"/>
              <a:gd name="connsiteY17" fmla="*/ 5968308 h 6858000"/>
              <a:gd name="connsiteX18" fmla="*/ 4642139 w 5305156"/>
              <a:gd name="connsiteY18" fmla="*/ 6067667 h 6858000"/>
              <a:gd name="connsiteX19" fmla="*/ 4642139 w 5305156"/>
              <a:gd name="connsiteY19" fmla="*/ 6413845 h 6858000"/>
              <a:gd name="connsiteX20" fmla="*/ 4403341 w 5305156"/>
              <a:gd name="connsiteY20" fmla="*/ 6206454 h 6858000"/>
              <a:gd name="connsiteX21" fmla="*/ 4319762 w 5305156"/>
              <a:gd name="connsiteY21" fmla="*/ 6133906 h 6858000"/>
              <a:gd name="connsiteX22" fmla="*/ 4319762 w 5305156"/>
              <a:gd name="connsiteY22" fmla="*/ 5786939 h 6858000"/>
              <a:gd name="connsiteX23" fmla="*/ 3755776 w 5305156"/>
              <a:gd name="connsiteY23" fmla="*/ 5671020 h 6858000"/>
              <a:gd name="connsiteX24" fmla="*/ 3767716 w 5305156"/>
              <a:gd name="connsiteY24" fmla="*/ 5677328 h 6858000"/>
              <a:gd name="connsiteX25" fmla="*/ 3755776 w 5305156"/>
              <a:gd name="connsiteY25" fmla="*/ 5671020 h 6858000"/>
              <a:gd name="connsiteX26" fmla="*/ 3979825 w 5305156"/>
              <a:gd name="connsiteY26" fmla="*/ 5495959 h 6858000"/>
              <a:gd name="connsiteX27" fmla="*/ 4304309 w 5305156"/>
              <a:gd name="connsiteY27" fmla="*/ 5779053 h 6858000"/>
              <a:gd name="connsiteX28" fmla="*/ 3979123 w 5305156"/>
              <a:gd name="connsiteY28" fmla="*/ 6056627 h 6858000"/>
              <a:gd name="connsiteX29" fmla="*/ 3654638 w 5305156"/>
              <a:gd name="connsiteY29" fmla="*/ 5773533 h 6858000"/>
              <a:gd name="connsiteX30" fmla="*/ 3767716 w 5305156"/>
              <a:gd name="connsiteY30" fmla="*/ 5677328 h 6858000"/>
              <a:gd name="connsiteX31" fmla="*/ 3979825 w 5305156"/>
              <a:gd name="connsiteY31" fmla="*/ 5495959 h 6858000"/>
              <a:gd name="connsiteX32" fmla="*/ 4984885 w 5305156"/>
              <a:gd name="connsiteY32" fmla="*/ 4847761 h 6858000"/>
              <a:gd name="connsiteX33" fmla="*/ 5305156 w 5305156"/>
              <a:gd name="connsiteY33" fmla="*/ 5126124 h 6858000"/>
              <a:gd name="connsiteX34" fmla="*/ 4979968 w 5305156"/>
              <a:gd name="connsiteY34" fmla="*/ 5403697 h 6858000"/>
              <a:gd name="connsiteX35" fmla="*/ 4871807 w 5305156"/>
              <a:gd name="connsiteY35" fmla="*/ 5309070 h 6858000"/>
              <a:gd name="connsiteX36" fmla="*/ 4865486 w 5305156"/>
              <a:gd name="connsiteY36" fmla="*/ 5320898 h 6858000"/>
              <a:gd name="connsiteX37" fmla="*/ 4974349 w 5305156"/>
              <a:gd name="connsiteY37" fmla="*/ 5415526 h 6858000"/>
              <a:gd name="connsiteX38" fmla="*/ 4974349 w 5305156"/>
              <a:gd name="connsiteY38" fmla="*/ 5761705 h 6858000"/>
              <a:gd name="connsiteX39" fmla="*/ 4741170 w 5305156"/>
              <a:gd name="connsiteY39" fmla="*/ 5559044 h 6858000"/>
              <a:gd name="connsiteX40" fmla="*/ 4734849 w 5305156"/>
              <a:gd name="connsiteY40" fmla="*/ 5571661 h 6858000"/>
              <a:gd name="connsiteX41" fmla="*/ 4972945 w 5305156"/>
              <a:gd name="connsiteY41" fmla="*/ 5779053 h 6858000"/>
              <a:gd name="connsiteX42" fmla="*/ 4647758 w 5305156"/>
              <a:gd name="connsiteY42" fmla="*/ 6056627 h 6858000"/>
              <a:gd name="connsiteX43" fmla="*/ 4533978 w 5305156"/>
              <a:gd name="connsiteY43" fmla="*/ 5957268 h 6858000"/>
              <a:gd name="connsiteX44" fmla="*/ 4527656 w 5305156"/>
              <a:gd name="connsiteY44" fmla="*/ 5968308 h 6858000"/>
              <a:gd name="connsiteX45" fmla="*/ 4533275 w 5305156"/>
              <a:gd name="connsiteY45" fmla="*/ 5956479 h 6858000"/>
              <a:gd name="connsiteX46" fmla="*/ 4323273 w 5305156"/>
              <a:gd name="connsiteY46" fmla="*/ 5773533 h 6858000"/>
              <a:gd name="connsiteX47" fmla="*/ 4648460 w 5305156"/>
              <a:gd name="connsiteY47" fmla="*/ 5495959 h 6858000"/>
              <a:gd name="connsiteX48" fmla="*/ 4734146 w 5305156"/>
              <a:gd name="connsiteY48" fmla="*/ 5570873 h 6858000"/>
              <a:gd name="connsiteX49" fmla="*/ 4741170 w 5305156"/>
              <a:gd name="connsiteY49" fmla="*/ 5558256 h 6858000"/>
              <a:gd name="connsiteX50" fmla="*/ 4651972 w 5305156"/>
              <a:gd name="connsiteY50" fmla="*/ 5480976 h 6858000"/>
              <a:gd name="connsiteX51" fmla="*/ 4651972 w 5305156"/>
              <a:gd name="connsiteY51" fmla="*/ 5134798 h 6858000"/>
              <a:gd name="connsiteX52" fmla="*/ 4865486 w 5305156"/>
              <a:gd name="connsiteY52" fmla="*/ 5320110 h 6858000"/>
              <a:gd name="connsiteX53" fmla="*/ 4871104 w 5305156"/>
              <a:gd name="connsiteY53" fmla="*/ 5309070 h 6858000"/>
              <a:gd name="connsiteX54" fmla="*/ 4659698 w 5305156"/>
              <a:gd name="connsiteY54" fmla="*/ 5125335 h 6858000"/>
              <a:gd name="connsiteX55" fmla="*/ 4984885 w 5305156"/>
              <a:gd name="connsiteY55" fmla="*/ 4847761 h 6858000"/>
              <a:gd name="connsiteX56" fmla="*/ 4319762 w 5305156"/>
              <a:gd name="connsiteY56" fmla="*/ 4487388 h 6858000"/>
              <a:gd name="connsiteX57" fmla="*/ 4541703 w 5305156"/>
              <a:gd name="connsiteY57" fmla="*/ 4680586 h 6858000"/>
              <a:gd name="connsiteX58" fmla="*/ 4548726 w 5305156"/>
              <a:gd name="connsiteY58" fmla="*/ 4670335 h 6858000"/>
              <a:gd name="connsiteX59" fmla="*/ 4542406 w 5305156"/>
              <a:gd name="connsiteY59" fmla="*/ 4680586 h 6858000"/>
              <a:gd name="connsiteX60" fmla="*/ 4642139 w 5305156"/>
              <a:gd name="connsiteY60" fmla="*/ 4768116 h 6858000"/>
              <a:gd name="connsiteX61" fmla="*/ 4642139 w 5305156"/>
              <a:gd name="connsiteY61" fmla="*/ 5114295 h 6858000"/>
              <a:gd name="connsiteX62" fmla="*/ 4399127 w 5305156"/>
              <a:gd name="connsiteY62" fmla="*/ 4902960 h 6858000"/>
              <a:gd name="connsiteX63" fmla="*/ 4392103 w 5305156"/>
              <a:gd name="connsiteY63" fmla="*/ 4913212 h 6858000"/>
              <a:gd name="connsiteX64" fmla="*/ 4398424 w 5305156"/>
              <a:gd name="connsiteY64" fmla="*/ 4902172 h 6858000"/>
              <a:gd name="connsiteX65" fmla="*/ 4319762 w 5305156"/>
              <a:gd name="connsiteY65" fmla="*/ 4833567 h 6858000"/>
              <a:gd name="connsiteX66" fmla="*/ 4319762 w 5305156"/>
              <a:gd name="connsiteY66" fmla="*/ 4487388 h 6858000"/>
              <a:gd name="connsiteX67" fmla="*/ 4648460 w 5305156"/>
              <a:gd name="connsiteY67" fmla="*/ 4196409 h 6858000"/>
              <a:gd name="connsiteX68" fmla="*/ 4972945 w 5305156"/>
              <a:gd name="connsiteY68" fmla="*/ 4478714 h 6858000"/>
              <a:gd name="connsiteX69" fmla="*/ 4647758 w 5305156"/>
              <a:gd name="connsiteY69" fmla="*/ 4756288 h 6858000"/>
              <a:gd name="connsiteX70" fmla="*/ 4548726 w 5305156"/>
              <a:gd name="connsiteY70" fmla="*/ 4670335 h 6858000"/>
              <a:gd name="connsiteX71" fmla="*/ 4323273 w 5305156"/>
              <a:gd name="connsiteY71" fmla="*/ 4473983 h 6858000"/>
              <a:gd name="connsiteX72" fmla="*/ 4648460 w 5305156"/>
              <a:gd name="connsiteY72" fmla="*/ 4196409 h 6858000"/>
              <a:gd name="connsiteX73" fmla="*/ 4312036 w 5305156"/>
              <a:gd name="connsiteY73" fmla="*/ 3544268 h 6858000"/>
              <a:gd name="connsiteX74" fmla="*/ 4636520 w 5305156"/>
              <a:gd name="connsiteY74" fmla="*/ 3826573 h 6858000"/>
              <a:gd name="connsiteX75" fmla="*/ 4311333 w 5305156"/>
              <a:gd name="connsiteY75" fmla="*/ 4104935 h 6858000"/>
              <a:gd name="connsiteX76" fmla="*/ 3986848 w 5305156"/>
              <a:gd name="connsiteY76" fmla="*/ 3821842 h 6858000"/>
              <a:gd name="connsiteX77" fmla="*/ 4302905 w 5305156"/>
              <a:gd name="connsiteY77" fmla="*/ 3552154 h 6858000"/>
              <a:gd name="connsiteX78" fmla="*/ 4312036 w 5305156"/>
              <a:gd name="connsiteY78" fmla="*/ 3544268 h 6858000"/>
              <a:gd name="connsiteX79" fmla="*/ 3986848 w 5305156"/>
              <a:gd name="connsiteY79" fmla="*/ 2538851 h 6858000"/>
              <a:gd name="connsiteX80" fmla="*/ 4194744 w 5305156"/>
              <a:gd name="connsiteY80" fmla="*/ 2719432 h 6858000"/>
              <a:gd name="connsiteX81" fmla="*/ 4201064 w 5305156"/>
              <a:gd name="connsiteY81" fmla="*/ 2708392 h 6858000"/>
              <a:gd name="connsiteX82" fmla="*/ 4195446 w 5305156"/>
              <a:gd name="connsiteY82" fmla="*/ 2720221 h 6858000"/>
              <a:gd name="connsiteX83" fmla="*/ 4309226 w 5305156"/>
              <a:gd name="connsiteY83" fmla="*/ 2819579 h 6858000"/>
              <a:gd name="connsiteX84" fmla="*/ 4309226 w 5305156"/>
              <a:gd name="connsiteY84" fmla="*/ 3165758 h 6858000"/>
              <a:gd name="connsiteX85" fmla="*/ 4071131 w 5305156"/>
              <a:gd name="connsiteY85" fmla="*/ 2958366 h 6858000"/>
              <a:gd name="connsiteX86" fmla="*/ 4064809 w 5305156"/>
              <a:gd name="connsiteY86" fmla="*/ 2969406 h 6858000"/>
              <a:gd name="connsiteX87" fmla="*/ 4070428 w 5305156"/>
              <a:gd name="connsiteY87" fmla="*/ 2957578 h 6858000"/>
              <a:gd name="connsiteX88" fmla="*/ 3986848 w 5305156"/>
              <a:gd name="connsiteY88" fmla="*/ 2885030 h 6858000"/>
              <a:gd name="connsiteX89" fmla="*/ 3986848 w 5305156"/>
              <a:gd name="connsiteY89" fmla="*/ 2538851 h 6858000"/>
              <a:gd name="connsiteX90" fmla="*/ 4652674 w 5305156"/>
              <a:gd name="connsiteY90" fmla="*/ 1598885 h 6858000"/>
              <a:gd name="connsiteX91" fmla="*/ 4972945 w 5305156"/>
              <a:gd name="connsiteY91" fmla="*/ 1878036 h 6858000"/>
              <a:gd name="connsiteX92" fmla="*/ 4647758 w 5305156"/>
              <a:gd name="connsiteY92" fmla="*/ 2155610 h 6858000"/>
              <a:gd name="connsiteX93" fmla="*/ 4538894 w 5305156"/>
              <a:gd name="connsiteY93" fmla="*/ 2060983 h 6858000"/>
              <a:gd name="connsiteX94" fmla="*/ 4533275 w 5305156"/>
              <a:gd name="connsiteY94" fmla="*/ 2072022 h 6858000"/>
              <a:gd name="connsiteX95" fmla="*/ 4642139 w 5305156"/>
              <a:gd name="connsiteY95" fmla="*/ 2166650 h 6858000"/>
              <a:gd name="connsiteX96" fmla="*/ 4642139 w 5305156"/>
              <a:gd name="connsiteY96" fmla="*/ 2513617 h 6858000"/>
              <a:gd name="connsiteX97" fmla="*/ 4408960 w 5305156"/>
              <a:gd name="connsiteY97" fmla="*/ 2310168 h 6858000"/>
              <a:gd name="connsiteX98" fmla="*/ 4402639 w 5305156"/>
              <a:gd name="connsiteY98" fmla="*/ 2322785 h 6858000"/>
              <a:gd name="connsiteX99" fmla="*/ 4640032 w 5305156"/>
              <a:gd name="connsiteY99" fmla="*/ 2530177 h 6858000"/>
              <a:gd name="connsiteX100" fmla="*/ 4314845 w 5305156"/>
              <a:gd name="connsiteY100" fmla="*/ 2807751 h 6858000"/>
              <a:gd name="connsiteX101" fmla="*/ 4201064 w 5305156"/>
              <a:gd name="connsiteY101" fmla="*/ 2708392 h 6858000"/>
              <a:gd name="connsiteX102" fmla="*/ 3991063 w 5305156"/>
              <a:gd name="connsiteY102" fmla="*/ 2525446 h 6858000"/>
              <a:gd name="connsiteX103" fmla="*/ 4316249 w 5305156"/>
              <a:gd name="connsiteY103" fmla="*/ 2247872 h 6858000"/>
              <a:gd name="connsiteX104" fmla="*/ 4401936 w 5305156"/>
              <a:gd name="connsiteY104" fmla="*/ 2322785 h 6858000"/>
              <a:gd name="connsiteX105" fmla="*/ 4408257 w 5305156"/>
              <a:gd name="connsiteY105" fmla="*/ 2310168 h 6858000"/>
              <a:gd name="connsiteX106" fmla="*/ 4319762 w 5305156"/>
              <a:gd name="connsiteY106" fmla="*/ 2232889 h 6858000"/>
              <a:gd name="connsiteX107" fmla="*/ 4319762 w 5305156"/>
              <a:gd name="connsiteY107" fmla="*/ 1885922 h 6858000"/>
              <a:gd name="connsiteX108" fmla="*/ 4532573 w 5305156"/>
              <a:gd name="connsiteY108" fmla="*/ 2072022 h 6858000"/>
              <a:gd name="connsiteX109" fmla="*/ 4538894 w 5305156"/>
              <a:gd name="connsiteY109" fmla="*/ 2060194 h 6858000"/>
              <a:gd name="connsiteX110" fmla="*/ 4327487 w 5305156"/>
              <a:gd name="connsiteY110" fmla="*/ 1876459 h 6858000"/>
              <a:gd name="connsiteX111" fmla="*/ 4652674 w 5305156"/>
              <a:gd name="connsiteY111" fmla="*/ 1598885 h 6858000"/>
              <a:gd name="connsiteX112" fmla="*/ 3986848 w 5305156"/>
              <a:gd name="connsiteY112" fmla="*/ 1238512 h 6858000"/>
              <a:gd name="connsiteX113" fmla="*/ 4209493 w 5305156"/>
              <a:gd name="connsiteY113" fmla="*/ 1432499 h 6858000"/>
              <a:gd name="connsiteX114" fmla="*/ 4309226 w 5305156"/>
              <a:gd name="connsiteY114" fmla="*/ 1519240 h 6858000"/>
              <a:gd name="connsiteX115" fmla="*/ 4309226 w 5305156"/>
              <a:gd name="connsiteY115" fmla="*/ 1865419 h 6858000"/>
              <a:gd name="connsiteX116" fmla="*/ 4066916 w 5305156"/>
              <a:gd name="connsiteY116" fmla="*/ 1654085 h 6858000"/>
              <a:gd name="connsiteX117" fmla="*/ 4059892 w 5305156"/>
              <a:gd name="connsiteY117" fmla="*/ 1665124 h 6858000"/>
              <a:gd name="connsiteX118" fmla="*/ 4304309 w 5305156"/>
              <a:gd name="connsiteY118" fmla="*/ 1878036 h 6858000"/>
              <a:gd name="connsiteX119" fmla="*/ 3979123 w 5305156"/>
              <a:gd name="connsiteY119" fmla="*/ 2155610 h 6858000"/>
              <a:gd name="connsiteX120" fmla="*/ 3828118 w 5305156"/>
              <a:gd name="connsiteY120" fmla="*/ 2023920 h 6858000"/>
              <a:gd name="connsiteX121" fmla="*/ 3658852 w 5305156"/>
              <a:gd name="connsiteY121" fmla="*/ 1876459 h 6858000"/>
              <a:gd name="connsiteX122" fmla="*/ 3984040 w 5305156"/>
              <a:gd name="connsiteY122" fmla="*/ 1598885 h 6858000"/>
              <a:gd name="connsiteX123" fmla="*/ 4059191 w 5305156"/>
              <a:gd name="connsiteY123" fmla="*/ 1664336 h 6858000"/>
              <a:gd name="connsiteX124" fmla="*/ 4066214 w 5305156"/>
              <a:gd name="connsiteY124" fmla="*/ 1654085 h 6858000"/>
              <a:gd name="connsiteX125" fmla="*/ 3986848 w 5305156"/>
              <a:gd name="connsiteY125" fmla="*/ 1585480 h 6858000"/>
              <a:gd name="connsiteX126" fmla="*/ 3986848 w 5305156"/>
              <a:gd name="connsiteY126" fmla="*/ 1238512 h 6858000"/>
              <a:gd name="connsiteX127" fmla="*/ 4316249 w 5305156"/>
              <a:gd name="connsiteY127" fmla="*/ 947533 h 6858000"/>
              <a:gd name="connsiteX128" fmla="*/ 4640032 w 5305156"/>
              <a:gd name="connsiteY128" fmla="*/ 1230627 h 6858000"/>
              <a:gd name="connsiteX129" fmla="*/ 4314845 w 5305156"/>
              <a:gd name="connsiteY129" fmla="*/ 1508201 h 6858000"/>
              <a:gd name="connsiteX130" fmla="*/ 4216517 w 5305156"/>
              <a:gd name="connsiteY130" fmla="*/ 1422247 h 6858000"/>
              <a:gd name="connsiteX131" fmla="*/ 4209493 w 5305156"/>
              <a:gd name="connsiteY131" fmla="*/ 1432499 h 6858000"/>
              <a:gd name="connsiteX132" fmla="*/ 4215814 w 5305156"/>
              <a:gd name="connsiteY132" fmla="*/ 1421459 h 6858000"/>
              <a:gd name="connsiteX133" fmla="*/ 3991063 w 5305156"/>
              <a:gd name="connsiteY133" fmla="*/ 1225107 h 6858000"/>
              <a:gd name="connsiteX134" fmla="*/ 4316249 w 5305156"/>
              <a:gd name="connsiteY134" fmla="*/ 947533 h 6858000"/>
              <a:gd name="connsiteX135" fmla="*/ 3979825 w 5305156"/>
              <a:gd name="connsiteY135" fmla="*/ 296181 h 6858000"/>
              <a:gd name="connsiteX136" fmla="*/ 4304309 w 5305156"/>
              <a:gd name="connsiteY136" fmla="*/ 578486 h 6858000"/>
              <a:gd name="connsiteX137" fmla="*/ 3979123 w 5305156"/>
              <a:gd name="connsiteY137" fmla="*/ 856060 h 6858000"/>
              <a:gd name="connsiteX138" fmla="*/ 3654638 w 5305156"/>
              <a:gd name="connsiteY138" fmla="*/ 573754 h 6858000"/>
              <a:gd name="connsiteX139" fmla="*/ 3970694 w 5305156"/>
              <a:gd name="connsiteY139" fmla="*/ 304066 h 6858000"/>
              <a:gd name="connsiteX140" fmla="*/ 3979825 w 5305156"/>
              <a:gd name="connsiteY140" fmla="*/ 296181 h 6858000"/>
              <a:gd name="connsiteX141" fmla="*/ 4078431 w 5305156"/>
              <a:gd name="connsiteY141" fmla="*/ 0 h 6858000"/>
              <a:gd name="connsiteX142" fmla="*/ 4556976 w 5305156"/>
              <a:gd name="connsiteY142" fmla="*/ 0 h 6858000"/>
              <a:gd name="connsiteX143" fmla="*/ 4541616 w 5305156"/>
              <a:gd name="connsiteY143" fmla="*/ 13087 h 6858000"/>
              <a:gd name="connsiteX144" fmla="*/ 4314845 w 5305156"/>
              <a:gd name="connsiteY144" fmla="*/ 206284 h 6858000"/>
              <a:gd name="connsiteX145" fmla="*/ 4145929 w 5305156"/>
              <a:gd name="connsiteY145" fmla="*/ 58896 h 6858000"/>
              <a:gd name="connsiteX146" fmla="*/ 3986848 w 5305156"/>
              <a:gd name="connsiteY146" fmla="*/ 0 h 6858000"/>
              <a:gd name="connsiteX147" fmla="*/ 4059455 w 5305156"/>
              <a:gd name="connsiteY147" fmla="*/ 0 h 6858000"/>
              <a:gd name="connsiteX148" fmla="*/ 4076924 w 5305156"/>
              <a:gd name="connsiteY148" fmla="*/ 15255 h 6858000"/>
              <a:gd name="connsiteX149" fmla="*/ 4309226 w 5305156"/>
              <a:gd name="connsiteY149" fmla="*/ 218113 h 6858000"/>
              <a:gd name="connsiteX150" fmla="*/ 4309226 w 5305156"/>
              <a:gd name="connsiteY150" fmla="*/ 564292 h 6858000"/>
              <a:gd name="connsiteX151" fmla="*/ 3986848 w 5305156"/>
              <a:gd name="connsiteY151" fmla="*/ 283564 h 6858000"/>
              <a:gd name="connsiteX152" fmla="*/ 3986848 w 5305156"/>
              <a:gd name="connsiteY152" fmla="*/ 84404 h 6858000"/>
              <a:gd name="connsiteX153" fmla="*/ 0 w 5305156"/>
              <a:gd name="connsiteY153" fmla="*/ 0 h 6858000"/>
              <a:gd name="connsiteX154" fmla="*/ 3038475 w 5305156"/>
              <a:gd name="connsiteY154" fmla="*/ 0 h 6858000"/>
              <a:gd name="connsiteX155" fmla="*/ 3975611 w 5305156"/>
              <a:gd name="connsiteY155" fmla="*/ 0 h 6858000"/>
              <a:gd name="connsiteX156" fmla="*/ 3975611 w 5305156"/>
              <a:gd name="connsiteY156" fmla="*/ 1953 h 6858000"/>
              <a:gd name="connsiteX157" fmla="*/ 3975611 w 5305156"/>
              <a:gd name="connsiteY157" fmla="*/ 283564 h 6858000"/>
              <a:gd name="connsiteX158" fmla="*/ 3961564 w 5305156"/>
              <a:gd name="connsiteY158" fmla="*/ 295392 h 6858000"/>
              <a:gd name="connsiteX159" fmla="*/ 3970694 w 5305156"/>
              <a:gd name="connsiteY159" fmla="*/ 304066 h 6858000"/>
              <a:gd name="connsiteX160" fmla="*/ 3960862 w 5305156"/>
              <a:gd name="connsiteY160" fmla="*/ 295392 h 6858000"/>
              <a:gd name="connsiteX161" fmla="*/ 3639186 w 5305156"/>
              <a:gd name="connsiteY161" fmla="*/ 570600 h 6858000"/>
              <a:gd name="connsiteX162" fmla="*/ 3639186 w 5305156"/>
              <a:gd name="connsiteY162" fmla="*/ 589526 h 6858000"/>
              <a:gd name="connsiteX163" fmla="*/ 3651126 w 5305156"/>
              <a:gd name="connsiteY163" fmla="*/ 599777 h 6858000"/>
              <a:gd name="connsiteX164" fmla="*/ 3651126 w 5305156"/>
              <a:gd name="connsiteY164" fmla="*/ 587160 h 6858000"/>
              <a:gd name="connsiteX165" fmla="*/ 3972801 w 5305156"/>
              <a:gd name="connsiteY165" fmla="*/ 867888 h 6858000"/>
              <a:gd name="connsiteX166" fmla="*/ 3972801 w 5305156"/>
              <a:gd name="connsiteY166" fmla="*/ 1214067 h 6858000"/>
              <a:gd name="connsiteX167" fmla="*/ 3651126 w 5305156"/>
              <a:gd name="connsiteY167" fmla="*/ 933339 h 6858000"/>
              <a:gd name="connsiteX168" fmla="*/ 3651126 w 5305156"/>
              <a:gd name="connsiteY168" fmla="*/ 600566 h 6858000"/>
              <a:gd name="connsiteX169" fmla="*/ 3639186 w 5305156"/>
              <a:gd name="connsiteY169" fmla="*/ 590314 h 6858000"/>
              <a:gd name="connsiteX170" fmla="*/ 3639186 w 5305156"/>
              <a:gd name="connsiteY170" fmla="*/ 938859 h 6858000"/>
              <a:gd name="connsiteX171" fmla="*/ 3306976 w 5305156"/>
              <a:gd name="connsiteY171" fmla="*/ 1221952 h 6858000"/>
              <a:gd name="connsiteX172" fmla="*/ 3306976 w 5305156"/>
              <a:gd name="connsiteY172" fmla="*/ 1591788 h 6858000"/>
              <a:gd name="connsiteX173" fmla="*/ 3624438 w 5305156"/>
              <a:gd name="connsiteY173" fmla="*/ 1867785 h 6858000"/>
              <a:gd name="connsiteX174" fmla="*/ 3624438 w 5305156"/>
              <a:gd name="connsiteY174" fmla="*/ 1851225 h 6858000"/>
              <a:gd name="connsiteX175" fmla="*/ 3318214 w 5305156"/>
              <a:gd name="connsiteY175" fmla="*/ 1585480 h 6858000"/>
              <a:gd name="connsiteX176" fmla="*/ 3318214 w 5305156"/>
              <a:gd name="connsiteY176" fmla="*/ 1238512 h 6858000"/>
              <a:gd name="connsiteX177" fmla="*/ 3624438 w 5305156"/>
              <a:gd name="connsiteY177" fmla="*/ 1505046 h 6858000"/>
              <a:gd name="connsiteX178" fmla="*/ 3624438 w 5305156"/>
              <a:gd name="connsiteY178" fmla="*/ 1488487 h 6858000"/>
              <a:gd name="connsiteX179" fmla="*/ 3322428 w 5305156"/>
              <a:gd name="connsiteY179" fmla="*/ 1225107 h 6858000"/>
              <a:gd name="connsiteX180" fmla="*/ 3647615 w 5305156"/>
              <a:gd name="connsiteY180" fmla="*/ 947533 h 6858000"/>
              <a:gd name="connsiteX181" fmla="*/ 3972100 w 5305156"/>
              <a:gd name="connsiteY181" fmla="*/ 1230627 h 6858000"/>
              <a:gd name="connsiteX182" fmla="*/ 3646912 w 5305156"/>
              <a:gd name="connsiteY182" fmla="*/ 1508201 h 6858000"/>
              <a:gd name="connsiteX183" fmla="*/ 3625139 w 5305156"/>
              <a:gd name="connsiteY183" fmla="*/ 1489275 h 6858000"/>
              <a:gd name="connsiteX184" fmla="*/ 3625139 w 5305156"/>
              <a:gd name="connsiteY184" fmla="*/ 1505835 h 6858000"/>
              <a:gd name="connsiteX185" fmla="*/ 3640591 w 5305156"/>
              <a:gd name="connsiteY185" fmla="*/ 1519240 h 6858000"/>
              <a:gd name="connsiteX186" fmla="*/ 3640591 w 5305156"/>
              <a:gd name="connsiteY186" fmla="*/ 1865419 h 6858000"/>
              <a:gd name="connsiteX187" fmla="*/ 3625139 w 5305156"/>
              <a:gd name="connsiteY187" fmla="*/ 1852014 h 6858000"/>
              <a:gd name="connsiteX188" fmla="*/ 3625139 w 5305156"/>
              <a:gd name="connsiteY188" fmla="*/ 1868573 h 6858000"/>
              <a:gd name="connsiteX189" fmla="*/ 3639186 w 5305156"/>
              <a:gd name="connsiteY189" fmla="*/ 1881190 h 6858000"/>
              <a:gd name="connsiteX190" fmla="*/ 3639186 w 5305156"/>
              <a:gd name="connsiteY190" fmla="*/ 2058617 h 6858000"/>
              <a:gd name="connsiteX191" fmla="*/ 3651126 w 5305156"/>
              <a:gd name="connsiteY191" fmla="*/ 2060194 h 6858000"/>
              <a:gd name="connsiteX192" fmla="*/ 3651126 w 5305156"/>
              <a:gd name="connsiteY192" fmla="*/ 1885922 h 6858000"/>
              <a:gd name="connsiteX193" fmla="*/ 3821095 w 5305156"/>
              <a:gd name="connsiteY193" fmla="*/ 2034172 h 6858000"/>
              <a:gd name="connsiteX194" fmla="*/ 3828118 w 5305156"/>
              <a:gd name="connsiteY194" fmla="*/ 2023920 h 6858000"/>
              <a:gd name="connsiteX195" fmla="*/ 3821095 w 5305156"/>
              <a:gd name="connsiteY195" fmla="*/ 2034960 h 6858000"/>
              <a:gd name="connsiteX196" fmla="*/ 3972801 w 5305156"/>
              <a:gd name="connsiteY196" fmla="*/ 2166650 h 6858000"/>
              <a:gd name="connsiteX197" fmla="*/ 3972801 w 5305156"/>
              <a:gd name="connsiteY197" fmla="*/ 2513617 h 6858000"/>
              <a:gd name="connsiteX198" fmla="*/ 3651126 w 5305156"/>
              <a:gd name="connsiteY198" fmla="*/ 2232889 h 6858000"/>
              <a:gd name="connsiteX199" fmla="*/ 3651126 w 5305156"/>
              <a:gd name="connsiteY199" fmla="*/ 2060983 h 6858000"/>
              <a:gd name="connsiteX200" fmla="*/ 3639186 w 5305156"/>
              <a:gd name="connsiteY200" fmla="*/ 2059405 h 6858000"/>
              <a:gd name="connsiteX201" fmla="*/ 3639186 w 5305156"/>
              <a:gd name="connsiteY201" fmla="*/ 2238409 h 6858000"/>
              <a:gd name="connsiteX202" fmla="*/ 3423566 w 5305156"/>
              <a:gd name="connsiteY202" fmla="*/ 2422144 h 6858000"/>
              <a:gd name="connsiteX203" fmla="*/ 3435506 w 5305156"/>
              <a:gd name="connsiteY203" fmla="*/ 2428452 h 6858000"/>
              <a:gd name="connsiteX204" fmla="*/ 3647615 w 5305156"/>
              <a:gd name="connsiteY204" fmla="*/ 2247872 h 6858000"/>
              <a:gd name="connsiteX205" fmla="*/ 3972100 w 5305156"/>
              <a:gd name="connsiteY205" fmla="*/ 2530177 h 6858000"/>
              <a:gd name="connsiteX206" fmla="*/ 3646912 w 5305156"/>
              <a:gd name="connsiteY206" fmla="*/ 2807751 h 6858000"/>
              <a:gd name="connsiteX207" fmla="*/ 3322428 w 5305156"/>
              <a:gd name="connsiteY207" fmla="*/ 2525446 h 6858000"/>
              <a:gd name="connsiteX208" fmla="*/ 3434803 w 5305156"/>
              <a:gd name="connsiteY208" fmla="*/ 2429241 h 6858000"/>
              <a:gd name="connsiteX209" fmla="*/ 3422863 w 5305156"/>
              <a:gd name="connsiteY209" fmla="*/ 2422933 h 6858000"/>
              <a:gd name="connsiteX210" fmla="*/ 3306976 w 5305156"/>
              <a:gd name="connsiteY210" fmla="*/ 2522291 h 6858000"/>
              <a:gd name="connsiteX211" fmla="*/ 3306976 w 5305156"/>
              <a:gd name="connsiteY211" fmla="*/ 2773054 h 6858000"/>
              <a:gd name="connsiteX212" fmla="*/ 3318214 w 5305156"/>
              <a:gd name="connsiteY212" fmla="*/ 2778574 h 6858000"/>
              <a:gd name="connsiteX213" fmla="*/ 3318214 w 5305156"/>
              <a:gd name="connsiteY213" fmla="*/ 2538851 h 6858000"/>
              <a:gd name="connsiteX214" fmla="*/ 3640591 w 5305156"/>
              <a:gd name="connsiteY214" fmla="*/ 2819579 h 6858000"/>
              <a:gd name="connsiteX215" fmla="*/ 3640591 w 5305156"/>
              <a:gd name="connsiteY215" fmla="*/ 3165758 h 6858000"/>
              <a:gd name="connsiteX216" fmla="*/ 3318214 w 5305156"/>
              <a:gd name="connsiteY216" fmla="*/ 2885030 h 6858000"/>
              <a:gd name="connsiteX217" fmla="*/ 3318214 w 5305156"/>
              <a:gd name="connsiteY217" fmla="*/ 2779363 h 6858000"/>
              <a:gd name="connsiteX218" fmla="*/ 3306976 w 5305156"/>
              <a:gd name="connsiteY218" fmla="*/ 2773843 h 6858000"/>
              <a:gd name="connsiteX219" fmla="*/ 3306976 w 5305156"/>
              <a:gd name="connsiteY219" fmla="*/ 2891339 h 6858000"/>
              <a:gd name="connsiteX220" fmla="*/ 3646210 w 5305156"/>
              <a:gd name="connsiteY220" fmla="*/ 3187049 h 6858000"/>
              <a:gd name="connsiteX221" fmla="*/ 3984040 w 5305156"/>
              <a:gd name="connsiteY221" fmla="*/ 2899224 h 6858000"/>
              <a:gd name="connsiteX222" fmla="*/ 4064809 w 5305156"/>
              <a:gd name="connsiteY222" fmla="*/ 2969406 h 6858000"/>
              <a:gd name="connsiteX223" fmla="*/ 4307822 w 5305156"/>
              <a:gd name="connsiteY223" fmla="*/ 3180741 h 6858000"/>
              <a:gd name="connsiteX224" fmla="*/ 4307822 w 5305156"/>
              <a:gd name="connsiteY224" fmla="*/ 3519034 h 6858000"/>
              <a:gd name="connsiteX225" fmla="*/ 4319762 w 5305156"/>
              <a:gd name="connsiteY225" fmla="*/ 3519034 h 6858000"/>
              <a:gd name="connsiteX226" fmla="*/ 4319762 w 5305156"/>
              <a:gd name="connsiteY226" fmla="*/ 3500109 h 6858000"/>
              <a:gd name="connsiteX227" fmla="*/ 4319762 w 5305156"/>
              <a:gd name="connsiteY227" fmla="*/ 3186261 h 6858000"/>
              <a:gd name="connsiteX228" fmla="*/ 4642139 w 5305156"/>
              <a:gd name="connsiteY228" fmla="*/ 3466989 h 6858000"/>
              <a:gd name="connsiteX229" fmla="*/ 4642139 w 5305156"/>
              <a:gd name="connsiteY229" fmla="*/ 3495377 h 6858000"/>
              <a:gd name="connsiteX230" fmla="*/ 4642139 w 5305156"/>
              <a:gd name="connsiteY230" fmla="*/ 3812379 h 6858000"/>
              <a:gd name="connsiteX231" fmla="*/ 4319762 w 5305156"/>
              <a:gd name="connsiteY231" fmla="*/ 3532439 h 6858000"/>
              <a:gd name="connsiteX232" fmla="*/ 4319762 w 5305156"/>
              <a:gd name="connsiteY232" fmla="*/ 3519822 h 6858000"/>
              <a:gd name="connsiteX233" fmla="*/ 4307822 w 5305156"/>
              <a:gd name="connsiteY233" fmla="*/ 3519822 h 6858000"/>
              <a:gd name="connsiteX234" fmla="*/ 4307822 w 5305156"/>
              <a:gd name="connsiteY234" fmla="*/ 3531651 h 6858000"/>
              <a:gd name="connsiteX235" fmla="*/ 4293775 w 5305156"/>
              <a:gd name="connsiteY235" fmla="*/ 3543479 h 6858000"/>
              <a:gd name="connsiteX236" fmla="*/ 4302905 w 5305156"/>
              <a:gd name="connsiteY236" fmla="*/ 3552154 h 6858000"/>
              <a:gd name="connsiteX237" fmla="*/ 4293072 w 5305156"/>
              <a:gd name="connsiteY237" fmla="*/ 3544268 h 6858000"/>
              <a:gd name="connsiteX238" fmla="*/ 3971397 w 5305156"/>
              <a:gd name="connsiteY238" fmla="*/ 3818688 h 6858000"/>
              <a:gd name="connsiteX239" fmla="*/ 3971397 w 5305156"/>
              <a:gd name="connsiteY239" fmla="*/ 3838402 h 6858000"/>
              <a:gd name="connsiteX240" fmla="*/ 3983337 w 5305156"/>
              <a:gd name="connsiteY240" fmla="*/ 3848653 h 6858000"/>
              <a:gd name="connsiteX241" fmla="*/ 3983337 w 5305156"/>
              <a:gd name="connsiteY241" fmla="*/ 3835248 h 6858000"/>
              <a:gd name="connsiteX242" fmla="*/ 4305715 w 5305156"/>
              <a:gd name="connsiteY242" fmla="*/ 4115975 h 6858000"/>
              <a:gd name="connsiteX243" fmla="*/ 4305715 w 5305156"/>
              <a:gd name="connsiteY243" fmla="*/ 4462154 h 6858000"/>
              <a:gd name="connsiteX244" fmla="*/ 3983337 w 5305156"/>
              <a:gd name="connsiteY244" fmla="*/ 4182215 h 6858000"/>
              <a:gd name="connsiteX245" fmla="*/ 3983337 w 5305156"/>
              <a:gd name="connsiteY245" fmla="*/ 3849441 h 6858000"/>
              <a:gd name="connsiteX246" fmla="*/ 3971397 w 5305156"/>
              <a:gd name="connsiteY246" fmla="*/ 3839190 h 6858000"/>
              <a:gd name="connsiteX247" fmla="*/ 3971397 w 5305156"/>
              <a:gd name="connsiteY247" fmla="*/ 4186946 h 6858000"/>
              <a:gd name="connsiteX248" fmla="*/ 3639186 w 5305156"/>
              <a:gd name="connsiteY248" fmla="*/ 4470828 h 6858000"/>
              <a:gd name="connsiteX249" fmla="*/ 3639186 w 5305156"/>
              <a:gd name="connsiteY249" fmla="*/ 4839875 h 6858000"/>
              <a:gd name="connsiteX250" fmla="*/ 3956647 w 5305156"/>
              <a:gd name="connsiteY250" fmla="*/ 5116661 h 6858000"/>
              <a:gd name="connsiteX251" fmla="*/ 3956647 w 5305156"/>
              <a:gd name="connsiteY251" fmla="*/ 5100101 h 6858000"/>
              <a:gd name="connsiteX252" fmla="*/ 3651126 w 5305156"/>
              <a:gd name="connsiteY252" fmla="*/ 4833567 h 6858000"/>
              <a:gd name="connsiteX253" fmla="*/ 3651126 w 5305156"/>
              <a:gd name="connsiteY253" fmla="*/ 4487388 h 6858000"/>
              <a:gd name="connsiteX254" fmla="*/ 3956647 w 5305156"/>
              <a:gd name="connsiteY254" fmla="*/ 4753134 h 6858000"/>
              <a:gd name="connsiteX255" fmla="*/ 3956647 w 5305156"/>
              <a:gd name="connsiteY255" fmla="*/ 4737362 h 6858000"/>
              <a:gd name="connsiteX256" fmla="*/ 3654638 w 5305156"/>
              <a:gd name="connsiteY256" fmla="*/ 4473983 h 6858000"/>
              <a:gd name="connsiteX257" fmla="*/ 3979825 w 5305156"/>
              <a:gd name="connsiteY257" fmla="*/ 4196409 h 6858000"/>
              <a:gd name="connsiteX258" fmla="*/ 4304309 w 5305156"/>
              <a:gd name="connsiteY258" fmla="*/ 4478714 h 6858000"/>
              <a:gd name="connsiteX259" fmla="*/ 3979123 w 5305156"/>
              <a:gd name="connsiteY259" fmla="*/ 4756288 h 6858000"/>
              <a:gd name="connsiteX260" fmla="*/ 3957350 w 5305156"/>
              <a:gd name="connsiteY260" fmla="*/ 4737362 h 6858000"/>
              <a:gd name="connsiteX261" fmla="*/ 3957350 w 5305156"/>
              <a:gd name="connsiteY261" fmla="*/ 4753922 h 6858000"/>
              <a:gd name="connsiteX262" fmla="*/ 3973504 w 5305156"/>
              <a:gd name="connsiteY262" fmla="*/ 4768116 h 6858000"/>
              <a:gd name="connsiteX263" fmla="*/ 3973504 w 5305156"/>
              <a:gd name="connsiteY263" fmla="*/ 5114295 h 6858000"/>
              <a:gd name="connsiteX264" fmla="*/ 3957350 w 5305156"/>
              <a:gd name="connsiteY264" fmla="*/ 5100101 h 6858000"/>
              <a:gd name="connsiteX265" fmla="*/ 3957350 w 5305156"/>
              <a:gd name="connsiteY265" fmla="*/ 5116661 h 6858000"/>
              <a:gd name="connsiteX266" fmla="*/ 3971397 w 5305156"/>
              <a:gd name="connsiteY266" fmla="*/ 5129278 h 6858000"/>
              <a:gd name="connsiteX267" fmla="*/ 3971397 w 5305156"/>
              <a:gd name="connsiteY267" fmla="*/ 5306704 h 6858000"/>
              <a:gd name="connsiteX268" fmla="*/ 3983337 w 5305156"/>
              <a:gd name="connsiteY268" fmla="*/ 5309070 h 6858000"/>
              <a:gd name="connsiteX269" fmla="*/ 3983337 w 5305156"/>
              <a:gd name="connsiteY269" fmla="*/ 5134798 h 6858000"/>
              <a:gd name="connsiteX270" fmla="*/ 4153305 w 5305156"/>
              <a:gd name="connsiteY270" fmla="*/ 5283047 h 6858000"/>
              <a:gd name="connsiteX271" fmla="*/ 4160329 w 5305156"/>
              <a:gd name="connsiteY271" fmla="*/ 5272008 h 6858000"/>
              <a:gd name="connsiteX272" fmla="*/ 3991063 w 5305156"/>
              <a:gd name="connsiteY272" fmla="*/ 5125335 h 6858000"/>
              <a:gd name="connsiteX273" fmla="*/ 4316249 w 5305156"/>
              <a:gd name="connsiteY273" fmla="*/ 4847761 h 6858000"/>
              <a:gd name="connsiteX274" fmla="*/ 4392103 w 5305156"/>
              <a:gd name="connsiteY274" fmla="*/ 4913212 h 6858000"/>
              <a:gd name="connsiteX275" fmla="*/ 4636520 w 5305156"/>
              <a:gd name="connsiteY275" fmla="*/ 5126124 h 6858000"/>
              <a:gd name="connsiteX276" fmla="*/ 4311333 w 5305156"/>
              <a:gd name="connsiteY276" fmla="*/ 5403697 h 6858000"/>
              <a:gd name="connsiteX277" fmla="*/ 4160329 w 5305156"/>
              <a:gd name="connsiteY277" fmla="*/ 5272796 h 6858000"/>
              <a:gd name="connsiteX278" fmla="*/ 4154007 w 5305156"/>
              <a:gd name="connsiteY278" fmla="*/ 5283047 h 6858000"/>
              <a:gd name="connsiteX279" fmla="*/ 4305715 w 5305156"/>
              <a:gd name="connsiteY279" fmla="*/ 5415526 h 6858000"/>
              <a:gd name="connsiteX280" fmla="*/ 4305715 w 5305156"/>
              <a:gd name="connsiteY280" fmla="*/ 5761705 h 6858000"/>
              <a:gd name="connsiteX281" fmla="*/ 3983337 w 5305156"/>
              <a:gd name="connsiteY281" fmla="*/ 5480976 h 6858000"/>
              <a:gd name="connsiteX282" fmla="*/ 3983337 w 5305156"/>
              <a:gd name="connsiteY282" fmla="*/ 5309858 h 6858000"/>
              <a:gd name="connsiteX283" fmla="*/ 3971397 w 5305156"/>
              <a:gd name="connsiteY283" fmla="*/ 5307493 h 6858000"/>
              <a:gd name="connsiteX284" fmla="*/ 3971397 w 5305156"/>
              <a:gd name="connsiteY284" fmla="*/ 5487285 h 6858000"/>
              <a:gd name="connsiteX285" fmla="*/ 3755776 w 5305156"/>
              <a:gd name="connsiteY285" fmla="*/ 5671020 h 6858000"/>
              <a:gd name="connsiteX286" fmla="*/ 3639186 w 5305156"/>
              <a:gd name="connsiteY286" fmla="*/ 5770379 h 6858000"/>
              <a:gd name="connsiteX287" fmla="*/ 3639186 w 5305156"/>
              <a:gd name="connsiteY287" fmla="*/ 6021141 h 6858000"/>
              <a:gd name="connsiteX288" fmla="*/ 3651126 w 5305156"/>
              <a:gd name="connsiteY288" fmla="*/ 6026661 h 6858000"/>
              <a:gd name="connsiteX289" fmla="*/ 3651126 w 5305156"/>
              <a:gd name="connsiteY289" fmla="*/ 5786939 h 6858000"/>
              <a:gd name="connsiteX290" fmla="*/ 3973504 w 5305156"/>
              <a:gd name="connsiteY290" fmla="*/ 6067667 h 6858000"/>
              <a:gd name="connsiteX291" fmla="*/ 3973504 w 5305156"/>
              <a:gd name="connsiteY291" fmla="*/ 6413845 h 6858000"/>
              <a:gd name="connsiteX292" fmla="*/ 3651126 w 5305156"/>
              <a:gd name="connsiteY292" fmla="*/ 6133906 h 6858000"/>
              <a:gd name="connsiteX293" fmla="*/ 3651126 w 5305156"/>
              <a:gd name="connsiteY293" fmla="*/ 6027450 h 6858000"/>
              <a:gd name="connsiteX294" fmla="*/ 3639186 w 5305156"/>
              <a:gd name="connsiteY294" fmla="*/ 6021930 h 6858000"/>
              <a:gd name="connsiteX295" fmla="*/ 3639186 w 5305156"/>
              <a:gd name="connsiteY295" fmla="*/ 6140214 h 6858000"/>
              <a:gd name="connsiteX296" fmla="*/ 3979123 w 5305156"/>
              <a:gd name="connsiteY296" fmla="*/ 6435925 h 6858000"/>
              <a:gd name="connsiteX297" fmla="*/ 4316249 w 5305156"/>
              <a:gd name="connsiteY297" fmla="*/ 6147311 h 6858000"/>
              <a:gd name="connsiteX298" fmla="*/ 4397020 w 5305156"/>
              <a:gd name="connsiteY298" fmla="*/ 6217493 h 6858000"/>
              <a:gd name="connsiteX299" fmla="*/ 4403341 w 5305156"/>
              <a:gd name="connsiteY299" fmla="*/ 6206454 h 6858000"/>
              <a:gd name="connsiteX300" fmla="*/ 4397722 w 5305156"/>
              <a:gd name="connsiteY300" fmla="*/ 6218282 h 6858000"/>
              <a:gd name="connsiteX301" fmla="*/ 4640032 w 5305156"/>
              <a:gd name="connsiteY301" fmla="*/ 6429617 h 6858000"/>
              <a:gd name="connsiteX302" fmla="*/ 4640032 w 5305156"/>
              <a:gd name="connsiteY302" fmla="*/ 6784470 h 6858000"/>
              <a:gd name="connsiteX303" fmla="*/ 4583142 w 5305156"/>
              <a:gd name="connsiteY303" fmla="*/ 6833040 h 6858000"/>
              <a:gd name="connsiteX304" fmla="*/ 4553907 w 5305156"/>
              <a:gd name="connsiteY304" fmla="*/ 6858000 h 6858000"/>
              <a:gd name="connsiteX305" fmla="*/ 3038475 w 5305156"/>
              <a:gd name="connsiteY305" fmla="*/ 6858000 h 6858000"/>
              <a:gd name="connsiteX306" fmla="*/ 0 w 5305156"/>
              <a:gd name="connsiteY30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Lst>
            <a:rect l="l" t="t" r="r" b="b"/>
            <a:pathLst>
              <a:path w="5305156" h="6858000">
                <a:moveTo>
                  <a:pt x="4647758" y="6793932"/>
                </a:moveTo>
                <a:cubicBezTo>
                  <a:pt x="4647758" y="6793932"/>
                  <a:pt x="4647758" y="6793932"/>
                  <a:pt x="4720099" y="6857017"/>
                </a:cubicBezTo>
                <a:lnTo>
                  <a:pt x="4721226" y="6858000"/>
                </a:lnTo>
                <a:lnTo>
                  <a:pt x="4572862" y="6858000"/>
                </a:lnTo>
                <a:lnTo>
                  <a:pt x="4579542" y="6852286"/>
                </a:lnTo>
                <a:cubicBezTo>
                  <a:pt x="4596135" y="6838092"/>
                  <a:pt x="4618259" y="6819166"/>
                  <a:pt x="4647758" y="6793932"/>
                </a:cubicBezTo>
                <a:close/>
                <a:moveTo>
                  <a:pt x="4651972" y="6434348"/>
                </a:moveTo>
                <a:cubicBezTo>
                  <a:pt x="4651972" y="6434348"/>
                  <a:pt x="4651972" y="6434348"/>
                  <a:pt x="4974349" y="6715076"/>
                </a:cubicBezTo>
                <a:cubicBezTo>
                  <a:pt x="4974349" y="6715076"/>
                  <a:pt x="4974349" y="6715076"/>
                  <a:pt x="4974349" y="6799592"/>
                </a:cubicBezTo>
                <a:lnTo>
                  <a:pt x="4974349" y="6858000"/>
                </a:lnTo>
                <a:lnTo>
                  <a:pt x="4741003" y="6858000"/>
                </a:lnTo>
                <a:lnTo>
                  <a:pt x="4736254" y="6853863"/>
                </a:lnTo>
                <a:cubicBezTo>
                  <a:pt x="4731338" y="6854652"/>
                  <a:pt x="4725718" y="6856229"/>
                  <a:pt x="4720099" y="6857017"/>
                </a:cubicBezTo>
                <a:cubicBezTo>
                  <a:pt x="4725718" y="6855440"/>
                  <a:pt x="4730635" y="6854652"/>
                  <a:pt x="4735551" y="6853075"/>
                </a:cubicBezTo>
                <a:cubicBezTo>
                  <a:pt x="4735551" y="6853075"/>
                  <a:pt x="4735551" y="6853075"/>
                  <a:pt x="4651972" y="6780527"/>
                </a:cubicBezTo>
                <a:cubicBezTo>
                  <a:pt x="4651972" y="6780527"/>
                  <a:pt x="4651972" y="6780527"/>
                  <a:pt x="4651972" y="6434348"/>
                </a:cubicBezTo>
                <a:close/>
                <a:moveTo>
                  <a:pt x="4319762" y="5786939"/>
                </a:moveTo>
                <a:cubicBezTo>
                  <a:pt x="4319762" y="5786939"/>
                  <a:pt x="4319762" y="5786939"/>
                  <a:pt x="4527656" y="5968308"/>
                </a:cubicBezTo>
                <a:cubicBezTo>
                  <a:pt x="4527656" y="5968308"/>
                  <a:pt x="4527656" y="5968308"/>
                  <a:pt x="4642139" y="6067667"/>
                </a:cubicBezTo>
                <a:cubicBezTo>
                  <a:pt x="4642139" y="6067667"/>
                  <a:pt x="4642139" y="6067667"/>
                  <a:pt x="4642139" y="6413845"/>
                </a:cubicBezTo>
                <a:cubicBezTo>
                  <a:pt x="4642139" y="6413845"/>
                  <a:pt x="4642139" y="6413845"/>
                  <a:pt x="4403341" y="6206454"/>
                </a:cubicBezTo>
                <a:cubicBezTo>
                  <a:pt x="4403341" y="6206454"/>
                  <a:pt x="4403341" y="6206454"/>
                  <a:pt x="4319762" y="6133906"/>
                </a:cubicBezTo>
                <a:cubicBezTo>
                  <a:pt x="4319762" y="6133906"/>
                  <a:pt x="4319762" y="6133906"/>
                  <a:pt x="4319762" y="5786939"/>
                </a:cubicBezTo>
                <a:close/>
                <a:moveTo>
                  <a:pt x="3755776" y="5671020"/>
                </a:moveTo>
                <a:cubicBezTo>
                  <a:pt x="3767716" y="5677328"/>
                  <a:pt x="3767716" y="5677328"/>
                  <a:pt x="3767716" y="5677328"/>
                </a:cubicBezTo>
                <a:cubicBezTo>
                  <a:pt x="3755776" y="5671020"/>
                  <a:pt x="3755776" y="5671020"/>
                  <a:pt x="3755776" y="5671020"/>
                </a:cubicBezTo>
                <a:close/>
                <a:moveTo>
                  <a:pt x="3979825" y="5495959"/>
                </a:moveTo>
                <a:cubicBezTo>
                  <a:pt x="3979825" y="5495959"/>
                  <a:pt x="3979825" y="5495959"/>
                  <a:pt x="4304309" y="5779053"/>
                </a:cubicBezTo>
                <a:cubicBezTo>
                  <a:pt x="4304309" y="5779053"/>
                  <a:pt x="4304309" y="5779053"/>
                  <a:pt x="3979123" y="6056627"/>
                </a:cubicBezTo>
                <a:cubicBezTo>
                  <a:pt x="3979123" y="6056627"/>
                  <a:pt x="3979123" y="6056627"/>
                  <a:pt x="3654638" y="5773533"/>
                </a:cubicBezTo>
                <a:cubicBezTo>
                  <a:pt x="3654638" y="5773533"/>
                  <a:pt x="3654638" y="5773533"/>
                  <a:pt x="3767716" y="5677328"/>
                </a:cubicBezTo>
                <a:cubicBezTo>
                  <a:pt x="3767716" y="5677328"/>
                  <a:pt x="3767716" y="5677328"/>
                  <a:pt x="3979825" y="5495959"/>
                </a:cubicBezTo>
                <a:close/>
                <a:moveTo>
                  <a:pt x="4984885" y="4847761"/>
                </a:moveTo>
                <a:cubicBezTo>
                  <a:pt x="4984885" y="4847761"/>
                  <a:pt x="4984885" y="4847761"/>
                  <a:pt x="5305156" y="5126124"/>
                </a:cubicBezTo>
                <a:cubicBezTo>
                  <a:pt x="5305156" y="5126124"/>
                  <a:pt x="5305156" y="5126124"/>
                  <a:pt x="4979968" y="5403697"/>
                </a:cubicBezTo>
                <a:cubicBezTo>
                  <a:pt x="4979968" y="5403697"/>
                  <a:pt x="4979968" y="5403697"/>
                  <a:pt x="4871807" y="5309070"/>
                </a:cubicBezTo>
                <a:cubicBezTo>
                  <a:pt x="4871807" y="5309070"/>
                  <a:pt x="4871807" y="5309070"/>
                  <a:pt x="4865486" y="5320898"/>
                </a:cubicBezTo>
                <a:cubicBezTo>
                  <a:pt x="4865486" y="5320898"/>
                  <a:pt x="4865486" y="5320898"/>
                  <a:pt x="4974349" y="5415526"/>
                </a:cubicBezTo>
                <a:cubicBezTo>
                  <a:pt x="4974349" y="5415526"/>
                  <a:pt x="4974349" y="5415526"/>
                  <a:pt x="4974349" y="5761705"/>
                </a:cubicBezTo>
                <a:cubicBezTo>
                  <a:pt x="4974349" y="5761705"/>
                  <a:pt x="4974349" y="5761705"/>
                  <a:pt x="4741170" y="5559044"/>
                </a:cubicBezTo>
                <a:cubicBezTo>
                  <a:pt x="4741170" y="5559044"/>
                  <a:pt x="4741170" y="5559044"/>
                  <a:pt x="4734849" y="5571661"/>
                </a:cubicBezTo>
                <a:cubicBezTo>
                  <a:pt x="4734849" y="5571661"/>
                  <a:pt x="4734849" y="5571661"/>
                  <a:pt x="4972945" y="5779053"/>
                </a:cubicBezTo>
                <a:cubicBezTo>
                  <a:pt x="4972945" y="5779053"/>
                  <a:pt x="4972945" y="5779053"/>
                  <a:pt x="4647758" y="6056627"/>
                </a:cubicBezTo>
                <a:cubicBezTo>
                  <a:pt x="4647758" y="6056627"/>
                  <a:pt x="4647758" y="6056627"/>
                  <a:pt x="4533978" y="5957268"/>
                </a:cubicBezTo>
                <a:cubicBezTo>
                  <a:pt x="4533978" y="5957268"/>
                  <a:pt x="4533978" y="5957268"/>
                  <a:pt x="4527656" y="5968308"/>
                </a:cubicBezTo>
                <a:cubicBezTo>
                  <a:pt x="4527656" y="5968308"/>
                  <a:pt x="4527656" y="5968308"/>
                  <a:pt x="4533275" y="5956479"/>
                </a:cubicBezTo>
                <a:cubicBezTo>
                  <a:pt x="4533275" y="5956479"/>
                  <a:pt x="4533275" y="5956479"/>
                  <a:pt x="4323273" y="5773533"/>
                </a:cubicBezTo>
                <a:cubicBezTo>
                  <a:pt x="4323273" y="5773533"/>
                  <a:pt x="4323273" y="5773533"/>
                  <a:pt x="4648460" y="5495959"/>
                </a:cubicBezTo>
                <a:cubicBezTo>
                  <a:pt x="4648460" y="5495959"/>
                  <a:pt x="4648460" y="5495959"/>
                  <a:pt x="4734146" y="5570873"/>
                </a:cubicBezTo>
                <a:cubicBezTo>
                  <a:pt x="4734146" y="5570873"/>
                  <a:pt x="4734146" y="5570873"/>
                  <a:pt x="4741170" y="5558256"/>
                </a:cubicBezTo>
                <a:cubicBezTo>
                  <a:pt x="4741170" y="5558256"/>
                  <a:pt x="4741170" y="5558256"/>
                  <a:pt x="4651972" y="5480976"/>
                </a:cubicBezTo>
                <a:cubicBezTo>
                  <a:pt x="4651972" y="5480976"/>
                  <a:pt x="4651972" y="5480976"/>
                  <a:pt x="4651972" y="5134798"/>
                </a:cubicBezTo>
                <a:cubicBezTo>
                  <a:pt x="4651972" y="5134798"/>
                  <a:pt x="4651972" y="5134798"/>
                  <a:pt x="4865486" y="5320110"/>
                </a:cubicBezTo>
                <a:cubicBezTo>
                  <a:pt x="4865486" y="5320110"/>
                  <a:pt x="4865486" y="5320110"/>
                  <a:pt x="4871104" y="5309070"/>
                </a:cubicBezTo>
                <a:cubicBezTo>
                  <a:pt x="4871104" y="5309070"/>
                  <a:pt x="4871104" y="5309070"/>
                  <a:pt x="4659698" y="5125335"/>
                </a:cubicBezTo>
                <a:cubicBezTo>
                  <a:pt x="4659698" y="5125335"/>
                  <a:pt x="4659698" y="5125335"/>
                  <a:pt x="4984885" y="4847761"/>
                </a:cubicBezTo>
                <a:close/>
                <a:moveTo>
                  <a:pt x="4319762" y="4487388"/>
                </a:moveTo>
                <a:cubicBezTo>
                  <a:pt x="4319762" y="4487388"/>
                  <a:pt x="4319762" y="4487388"/>
                  <a:pt x="4541703" y="4680586"/>
                </a:cubicBezTo>
                <a:cubicBezTo>
                  <a:pt x="4541703" y="4680586"/>
                  <a:pt x="4541703" y="4680586"/>
                  <a:pt x="4548726" y="4670335"/>
                </a:cubicBezTo>
                <a:cubicBezTo>
                  <a:pt x="4548726" y="4670335"/>
                  <a:pt x="4548726" y="4670335"/>
                  <a:pt x="4542406" y="4680586"/>
                </a:cubicBezTo>
                <a:cubicBezTo>
                  <a:pt x="4542406" y="4680586"/>
                  <a:pt x="4542406" y="4680586"/>
                  <a:pt x="4642139" y="4768116"/>
                </a:cubicBezTo>
                <a:cubicBezTo>
                  <a:pt x="4642139" y="4768116"/>
                  <a:pt x="4642139" y="4768116"/>
                  <a:pt x="4642139" y="5114295"/>
                </a:cubicBezTo>
                <a:cubicBezTo>
                  <a:pt x="4642139" y="5114295"/>
                  <a:pt x="4642139" y="5114295"/>
                  <a:pt x="4399127" y="4902960"/>
                </a:cubicBezTo>
                <a:cubicBezTo>
                  <a:pt x="4399127" y="4902960"/>
                  <a:pt x="4399127" y="4902960"/>
                  <a:pt x="4392103" y="4913212"/>
                </a:cubicBezTo>
                <a:cubicBezTo>
                  <a:pt x="4392103" y="4913212"/>
                  <a:pt x="4392103" y="4913212"/>
                  <a:pt x="4398424" y="4902172"/>
                </a:cubicBezTo>
                <a:cubicBezTo>
                  <a:pt x="4398424" y="4902172"/>
                  <a:pt x="4398424" y="4902172"/>
                  <a:pt x="4319762" y="4833567"/>
                </a:cubicBezTo>
                <a:cubicBezTo>
                  <a:pt x="4319762" y="4833567"/>
                  <a:pt x="4319762" y="4833567"/>
                  <a:pt x="4319762" y="4487388"/>
                </a:cubicBezTo>
                <a:close/>
                <a:moveTo>
                  <a:pt x="4648460" y="4196409"/>
                </a:moveTo>
                <a:cubicBezTo>
                  <a:pt x="4648460" y="4196409"/>
                  <a:pt x="4648460" y="4196409"/>
                  <a:pt x="4972945" y="4478714"/>
                </a:cubicBezTo>
                <a:cubicBezTo>
                  <a:pt x="4972945" y="4478714"/>
                  <a:pt x="4972945" y="4478714"/>
                  <a:pt x="4647758" y="4756288"/>
                </a:cubicBezTo>
                <a:cubicBezTo>
                  <a:pt x="4647758" y="4756288"/>
                  <a:pt x="4647758" y="4756288"/>
                  <a:pt x="4548726" y="4670335"/>
                </a:cubicBezTo>
                <a:cubicBezTo>
                  <a:pt x="4548726" y="4670335"/>
                  <a:pt x="4548726" y="4670335"/>
                  <a:pt x="4323273" y="4473983"/>
                </a:cubicBezTo>
                <a:cubicBezTo>
                  <a:pt x="4323273" y="4473983"/>
                  <a:pt x="4323273" y="4473983"/>
                  <a:pt x="4648460" y="4196409"/>
                </a:cubicBezTo>
                <a:close/>
                <a:moveTo>
                  <a:pt x="4312036" y="3544268"/>
                </a:moveTo>
                <a:cubicBezTo>
                  <a:pt x="4312036" y="3544268"/>
                  <a:pt x="4312036" y="3544268"/>
                  <a:pt x="4636520" y="3826573"/>
                </a:cubicBezTo>
                <a:cubicBezTo>
                  <a:pt x="4636520" y="3826573"/>
                  <a:pt x="4636520" y="3826573"/>
                  <a:pt x="4311333" y="4104935"/>
                </a:cubicBezTo>
                <a:cubicBezTo>
                  <a:pt x="4311333" y="4104935"/>
                  <a:pt x="4311333" y="4104935"/>
                  <a:pt x="3986848" y="3821842"/>
                </a:cubicBezTo>
                <a:cubicBezTo>
                  <a:pt x="3986848" y="3821842"/>
                  <a:pt x="3986848" y="3821842"/>
                  <a:pt x="4302905" y="3552154"/>
                </a:cubicBezTo>
                <a:cubicBezTo>
                  <a:pt x="4302905" y="3552154"/>
                  <a:pt x="4302905" y="3552154"/>
                  <a:pt x="4312036" y="3544268"/>
                </a:cubicBezTo>
                <a:close/>
                <a:moveTo>
                  <a:pt x="3986848" y="2538851"/>
                </a:moveTo>
                <a:cubicBezTo>
                  <a:pt x="3986848" y="2538851"/>
                  <a:pt x="3986848" y="2538851"/>
                  <a:pt x="4194744" y="2719432"/>
                </a:cubicBezTo>
                <a:cubicBezTo>
                  <a:pt x="4194744" y="2719432"/>
                  <a:pt x="4194744" y="2719432"/>
                  <a:pt x="4201064" y="2708392"/>
                </a:cubicBezTo>
                <a:cubicBezTo>
                  <a:pt x="4201064" y="2708392"/>
                  <a:pt x="4201064" y="2708392"/>
                  <a:pt x="4195446" y="2720221"/>
                </a:cubicBezTo>
                <a:cubicBezTo>
                  <a:pt x="4195446" y="2720221"/>
                  <a:pt x="4195446" y="2720221"/>
                  <a:pt x="4309226" y="2819579"/>
                </a:cubicBezTo>
                <a:cubicBezTo>
                  <a:pt x="4309226" y="2819579"/>
                  <a:pt x="4309226" y="2819579"/>
                  <a:pt x="4309226" y="3165758"/>
                </a:cubicBezTo>
                <a:cubicBezTo>
                  <a:pt x="4309226" y="3165758"/>
                  <a:pt x="4309226" y="3165758"/>
                  <a:pt x="4071131" y="2958366"/>
                </a:cubicBezTo>
                <a:cubicBezTo>
                  <a:pt x="4071131" y="2958366"/>
                  <a:pt x="4071131" y="2958366"/>
                  <a:pt x="4064809" y="2969406"/>
                </a:cubicBezTo>
                <a:cubicBezTo>
                  <a:pt x="4064809" y="2969406"/>
                  <a:pt x="4064809" y="2969406"/>
                  <a:pt x="4070428" y="2957578"/>
                </a:cubicBezTo>
                <a:cubicBezTo>
                  <a:pt x="4070428" y="2957578"/>
                  <a:pt x="4070428" y="2957578"/>
                  <a:pt x="3986848" y="2885030"/>
                </a:cubicBezTo>
                <a:cubicBezTo>
                  <a:pt x="3986848" y="2885030"/>
                  <a:pt x="3986848" y="2885030"/>
                  <a:pt x="3986848" y="2538851"/>
                </a:cubicBezTo>
                <a:close/>
                <a:moveTo>
                  <a:pt x="4652674" y="1598885"/>
                </a:moveTo>
                <a:cubicBezTo>
                  <a:pt x="4652674" y="1598885"/>
                  <a:pt x="4652674" y="1598885"/>
                  <a:pt x="4972945" y="1878036"/>
                </a:cubicBezTo>
                <a:cubicBezTo>
                  <a:pt x="4972945" y="1878036"/>
                  <a:pt x="4972945" y="1878036"/>
                  <a:pt x="4647758" y="2155610"/>
                </a:cubicBezTo>
                <a:cubicBezTo>
                  <a:pt x="4647758" y="2155610"/>
                  <a:pt x="4647758" y="2155610"/>
                  <a:pt x="4538894" y="2060983"/>
                </a:cubicBezTo>
                <a:cubicBezTo>
                  <a:pt x="4538894" y="2060983"/>
                  <a:pt x="4538894" y="2060983"/>
                  <a:pt x="4533275" y="2072022"/>
                </a:cubicBezTo>
                <a:cubicBezTo>
                  <a:pt x="4533275" y="2072022"/>
                  <a:pt x="4533275" y="2072022"/>
                  <a:pt x="4642139" y="2166650"/>
                </a:cubicBezTo>
                <a:cubicBezTo>
                  <a:pt x="4642139" y="2166650"/>
                  <a:pt x="4642139" y="2166650"/>
                  <a:pt x="4642139" y="2513617"/>
                </a:cubicBezTo>
                <a:cubicBezTo>
                  <a:pt x="4642139" y="2513617"/>
                  <a:pt x="4642139" y="2513617"/>
                  <a:pt x="4408960" y="2310168"/>
                </a:cubicBezTo>
                <a:cubicBezTo>
                  <a:pt x="4408960" y="2310168"/>
                  <a:pt x="4408960" y="2310168"/>
                  <a:pt x="4402639" y="2322785"/>
                </a:cubicBezTo>
                <a:cubicBezTo>
                  <a:pt x="4402639" y="2322785"/>
                  <a:pt x="4402639" y="2322785"/>
                  <a:pt x="4640032" y="2530177"/>
                </a:cubicBezTo>
                <a:cubicBezTo>
                  <a:pt x="4640032" y="2530177"/>
                  <a:pt x="4640032" y="2530177"/>
                  <a:pt x="4314845" y="2807751"/>
                </a:cubicBezTo>
                <a:cubicBezTo>
                  <a:pt x="4314845" y="2807751"/>
                  <a:pt x="4314845" y="2807751"/>
                  <a:pt x="4201064" y="2708392"/>
                </a:cubicBezTo>
                <a:cubicBezTo>
                  <a:pt x="4201064" y="2708392"/>
                  <a:pt x="4201064" y="2708392"/>
                  <a:pt x="3991063" y="2525446"/>
                </a:cubicBezTo>
                <a:cubicBezTo>
                  <a:pt x="3991063" y="2525446"/>
                  <a:pt x="3991063" y="2525446"/>
                  <a:pt x="4316249" y="2247872"/>
                </a:cubicBezTo>
                <a:cubicBezTo>
                  <a:pt x="4316249" y="2247872"/>
                  <a:pt x="4316249" y="2247872"/>
                  <a:pt x="4401936" y="2322785"/>
                </a:cubicBezTo>
                <a:cubicBezTo>
                  <a:pt x="4401936" y="2322785"/>
                  <a:pt x="4401936" y="2322785"/>
                  <a:pt x="4408257" y="2310168"/>
                </a:cubicBezTo>
                <a:cubicBezTo>
                  <a:pt x="4408257" y="2310168"/>
                  <a:pt x="4408257" y="2310168"/>
                  <a:pt x="4319762" y="2232889"/>
                </a:cubicBezTo>
                <a:cubicBezTo>
                  <a:pt x="4319762" y="2232889"/>
                  <a:pt x="4319762" y="2232889"/>
                  <a:pt x="4319762" y="1885922"/>
                </a:cubicBezTo>
                <a:cubicBezTo>
                  <a:pt x="4319762" y="1885922"/>
                  <a:pt x="4319762" y="1885922"/>
                  <a:pt x="4532573" y="2072022"/>
                </a:cubicBezTo>
                <a:cubicBezTo>
                  <a:pt x="4532573" y="2072022"/>
                  <a:pt x="4532573" y="2072022"/>
                  <a:pt x="4538894" y="2060194"/>
                </a:cubicBezTo>
                <a:cubicBezTo>
                  <a:pt x="4538894" y="2060194"/>
                  <a:pt x="4538894" y="2060194"/>
                  <a:pt x="4327487" y="1876459"/>
                </a:cubicBezTo>
                <a:cubicBezTo>
                  <a:pt x="4327487" y="1876459"/>
                  <a:pt x="4327487" y="1876459"/>
                  <a:pt x="4652674" y="1598885"/>
                </a:cubicBezTo>
                <a:close/>
                <a:moveTo>
                  <a:pt x="3986848" y="1238512"/>
                </a:moveTo>
                <a:cubicBezTo>
                  <a:pt x="3986848" y="1238512"/>
                  <a:pt x="3986848" y="1238512"/>
                  <a:pt x="4209493" y="1432499"/>
                </a:cubicBezTo>
                <a:cubicBezTo>
                  <a:pt x="4209493" y="1432499"/>
                  <a:pt x="4209493" y="1432499"/>
                  <a:pt x="4309226" y="1519240"/>
                </a:cubicBezTo>
                <a:cubicBezTo>
                  <a:pt x="4309226" y="1519240"/>
                  <a:pt x="4309226" y="1519240"/>
                  <a:pt x="4309226" y="1865419"/>
                </a:cubicBezTo>
                <a:cubicBezTo>
                  <a:pt x="4309226" y="1865419"/>
                  <a:pt x="4309226" y="1865419"/>
                  <a:pt x="4066916" y="1654085"/>
                </a:cubicBezTo>
                <a:cubicBezTo>
                  <a:pt x="4066916" y="1654085"/>
                  <a:pt x="4066916" y="1654085"/>
                  <a:pt x="4059892" y="1665124"/>
                </a:cubicBezTo>
                <a:cubicBezTo>
                  <a:pt x="4059892" y="1665124"/>
                  <a:pt x="4059892" y="1665124"/>
                  <a:pt x="4304309" y="1878036"/>
                </a:cubicBezTo>
                <a:cubicBezTo>
                  <a:pt x="4304309" y="1878036"/>
                  <a:pt x="4304309" y="1878036"/>
                  <a:pt x="3979123" y="2155610"/>
                </a:cubicBezTo>
                <a:cubicBezTo>
                  <a:pt x="3979123" y="2155610"/>
                  <a:pt x="3979123" y="2155610"/>
                  <a:pt x="3828118" y="2023920"/>
                </a:cubicBezTo>
                <a:cubicBezTo>
                  <a:pt x="3828118" y="2023920"/>
                  <a:pt x="3828118" y="2023920"/>
                  <a:pt x="3658852" y="1876459"/>
                </a:cubicBezTo>
                <a:cubicBezTo>
                  <a:pt x="3658852" y="1876459"/>
                  <a:pt x="3658852" y="1876459"/>
                  <a:pt x="3984040" y="1598885"/>
                </a:cubicBezTo>
                <a:cubicBezTo>
                  <a:pt x="3984040" y="1598885"/>
                  <a:pt x="3984040" y="1598885"/>
                  <a:pt x="4059191" y="1664336"/>
                </a:cubicBezTo>
                <a:cubicBezTo>
                  <a:pt x="4059191" y="1664336"/>
                  <a:pt x="4059191" y="1664336"/>
                  <a:pt x="4066214" y="1654085"/>
                </a:cubicBezTo>
                <a:cubicBezTo>
                  <a:pt x="4066214" y="1654085"/>
                  <a:pt x="4066214" y="1654085"/>
                  <a:pt x="3986848" y="1585480"/>
                </a:cubicBezTo>
                <a:cubicBezTo>
                  <a:pt x="3986848" y="1585480"/>
                  <a:pt x="3986848" y="1585480"/>
                  <a:pt x="3986848" y="1238512"/>
                </a:cubicBezTo>
                <a:close/>
                <a:moveTo>
                  <a:pt x="4316249" y="947533"/>
                </a:moveTo>
                <a:cubicBezTo>
                  <a:pt x="4316249" y="947533"/>
                  <a:pt x="4316249" y="947533"/>
                  <a:pt x="4640032" y="1230627"/>
                </a:cubicBezTo>
                <a:cubicBezTo>
                  <a:pt x="4640032" y="1230627"/>
                  <a:pt x="4640032" y="1230627"/>
                  <a:pt x="4314845" y="1508201"/>
                </a:cubicBezTo>
                <a:cubicBezTo>
                  <a:pt x="4314845" y="1508201"/>
                  <a:pt x="4314845" y="1508201"/>
                  <a:pt x="4216517" y="1422247"/>
                </a:cubicBezTo>
                <a:cubicBezTo>
                  <a:pt x="4216517" y="1422247"/>
                  <a:pt x="4216517" y="1422247"/>
                  <a:pt x="4209493" y="1432499"/>
                </a:cubicBezTo>
                <a:cubicBezTo>
                  <a:pt x="4209493" y="1432499"/>
                  <a:pt x="4209493" y="1432499"/>
                  <a:pt x="4215814" y="1421459"/>
                </a:cubicBezTo>
                <a:cubicBezTo>
                  <a:pt x="4215814" y="1421459"/>
                  <a:pt x="4215814" y="1421459"/>
                  <a:pt x="3991063" y="1225107"/>
                </a:cubicBezTo>
                <a:cubicBezTo>
                  <a:pt x="3991063" y="1225107"/>
                  <a:pt x="3991063" y="1225107"/>
                  <a:pt x="4316249" y="947533"/>
                </a:cubicBezTo>
                <a:close/>
                <a:moveTo>
                  <a:pt x="3979825" y="296181"/>
                </a:moveTo>
                <a:cubicBezTo>
                  <a:pt x="3979825" y="296181"/>
                  <a:pt x="3979825" y="296181"/>
                  <a:pt x="4304309" y="578486"/>
                </a:cubicBezTo>
                <a:cubicBezTo>
                  <a:pt x="4304309" y="578486"/>
                  <a:pt x="4304309" y="578486"/>
                  <a:pt x="3979123" y="856060"/>
                </a:cubicBezTo>
                <a:cubicBezTo>
                  <a:pt x="3979123" y="856060"/>
                  <a:pt x="3979123" y="856060"/>
                  <a:pt x="3654638" y="573754"/>
                </a:cubicBezTo>
                <a:cubicBezTo>
                  <a:pt x="3654638" y="573754"/>
                  <a:pt x="3654638" y="573754"/>
                  <a:pt x="3970694" y="304066"/>
                </a:cubicBezTo>
                <a:cubicBezTo>
                  <a:pt x="3970694" y="304066"/>
                  <a:pt x="3970694" y="304066"/>
                  <a:pt x="3979825" y="296181"/>
                </a:cubicBezTo>
                <a:close/>
                <a:moveTo>
                  <a:pt x="4078431" y="0"/>
                </a:moveTo>
                <a:lnTo>
                  <a:pt x="4556976" y="0"/>
                </a:lnTo>
                <a:lnTo>
                  <a:pt x="4541616" y="13087"/>
                </a:lnTo>
                <a:cubicBezTo>
                  <a:pt x="4509220" y="40686"/>
                  <a:pt x="4444428" y="95886"/>
                  <a:pt x="4314845" y="206284"/>
                </a:cubicBezTo>
                <a:cubicBezTo>
                  <a:pt x="4314845" y="206284"/>
                  <a:pt x="4314845" y="206284"/>
                  <a:pt x="4145929" y="58896"/>
                </a:cubicBezTo>
                <a:close/>
                <a:moveTo>
                  <a:pt x="3986848" y="0"/>
                </a:moveTo>
                <a:lnTo>
                  <a:pt x="4059455" y="0"/>
                </a:lnTo>
                <a:lnTo>
                  <a:pt x="4076924" y="15255"/>
                </a:lnTo>
                <a:cubicBezTo>
                  <a:pt x="4110110" y="44235"/>
                  <a:pt x="4176483" y="102194"/>
                  <a:pt x="4309226" y="218113"/>
                </a:cubicBezTo>
                <a:cubicBezTo>
                  <a:pt x="4309226" y="218113"/>
                  <a:pt x="4309226" y="218113"/>
                  <a:pt x="4309226" y="564292"/>
                </a:cubicBezTo>
                <a:cubicBezTo>
                  <a:pt x="4309226" y="564292"/>
                  <a:pt x="4309226" y="564292"/>
                  <a:pt x="3986848" y="283564"/>
                </a:cubicBezTo>
                <a:cubicBezTo>
                  <a:pt x="3986848" y="283564"/>
                  <a:pt x="3986848" y="283564"/>
                  <a:pt x="3986848" y="84404"/>
                </a:cubicBezTo>
                <a:close/>
                <a:moveTo>
                  <a:pt x="0" y="0"/>
                </a:moveTo>
                <a:lnTo>
                  <a:pt x="3038475" y="0"/>
                </a:lnTo>
                <a:lnTo>
                  <a:pt x="3975611" y="0"/>
                </a:lnTo>
                <a:lnTo>
                  <a:pt x="3975611" y="1953"/>
                </a:lnTo>
                <a:cubicBezTo>
                  <a:pt x="3975611" y="28082"/>
                  <a:pt x="3975611" y="97759"/>
                  <a:pt x="3975611" y="283564"/>
                </a:cubicBezTo>
                <a:cubicBezTo>
                  <a:pt x="3975611" y="283564"/>
                  <a:pt x="3975611" y="283564"/>
                  <a:pt x="3961564" y="295392"/>
                </a:cubicBezTo>
                <a:cubicBezTo>
                  <a:pt x="3961564" y="295392"/>
                  <a:pt x="3961564" y="295392"/>
                  <a:pt x="3970694" y="304066"/>
                </a:cubicBezTo>
                <a:cubicBezTo>
                  <a:pt x="3970694" y="304066"/>
                  <a:pt x="3970694" y="304066"/>
                  <a:pt x="3960862" y="295392"/>
                </a:cubicBezTo>
                <a:cubicBezTo>
                  <a:pt x="3960862" y="295392"/>
                  <a:pt x="3960862" y="295392"/>
                  <a:pt x="3639186" y="570600"/>
                </a:cubicBezTo>
                <a:cubicBezTo>
                  <a:pt x="3639186" y="570600"/>
                  <a:pt x="3639186" y="570600"/>
                  <a:pt x="3639186" y="589526"/>
                </a:cubicBezTo>
                <a:cubicBezTo>
                  <a:pt x="3639186" y="589526"/>
                  <a:pt x="3639186" y="589526"/>
                  <a:pt x="3651126" y="599777"/>
                </a:cubicBezTo>
                <a:cubicBezTo>
                  <a:pt x="3651126" y="599777"/>
                  <a:pt x="3651126" y="599777"/>
                  <a:pt x="3651126" y="587160"/>
                </a:cubicBezTo>
                <a:cubicBezTo>
                  <a:pt x="3651126" y="587160"/>
                  <a:pt x="3651126" y="587160"/>
                  <a:pt x="3972801" y="867888"/>
                </a:cubicBezTo>
                <a:cubicBezTo>
                  <a:pt x="3972801" y="867888"/>
                  <a:pt x="3972801" y="867888"/>
                  <a:pt x="3972801" y="1214067"/>
                </a:cubicBezTo>
                <a:cubicBezTo>
                  <a:pt x="3972801" y="1214067"/>
                  <a:pt x="3972801" y="1214067"/>
                  <a:pt x="3651126" y="933339"/>
                </a:cubicBezTo>
                <a:cubicBezTo>
                  <a:pt x="3651126" y="933339"/>
                  <a:pt x="3651126" y="933339"/>
                  <a:pt x="3651126" y="600566"/>
                </a:cubicBezTo>
                <a:cubicBezTo>
                  <a:pt x="3651126" y="600566"/>
                  <a:pt x="3651126" y="600566"/>
                  <a:pt x="3639186" y="590314"/>
                </a:cubicBezTo>
                <a:cubicBezTo>
                  <a:pt x="3639186" y="590314"/>
                  <a:pt x="3639186" y="590314"/>
                  <a:pt x="3639186" y="938859"/>
                </a:cubicBezTo>
                <a:cubicBezTo>
                  <a:pt x="3639186" y="938859"/>
                  <a:pt x="3639186" y="938859"/>
                  <a:pt x="3306976" y="1221952"/>
                </a:cubicBezTo>
                <a:cubicBezTo>
                  <a:pt x="3306976" y="1221952"/>
                  <a:pt x="3306976" y="1221952"/>
                  <a:pt x="3306976" y="1591788"/>
                </a:cubicBezTo>
                <a:cubicBezTo>
                  <a:pt x="3306976" y="1591788"/>
                  <a:pt x="3306976" y="1591788"/>
                  <a:pt x="3624438" y="1867785"/>
                </a:cubicBezTo>
                <a:cubicBezTo>
                  <a:pt x="3624438" y="1867785"/>
                  <a:pt x="3624438" y="1867785"/>
                  <a:pt x="3624438" y="1851225"/>
                </a:cubicBezTo>
                <a:lnTo>
                  <a:pt x="3318214" y="1585480"/>
                </a:lnTo>
                <a:cubicBezTo>
                  <a:pt x="3318214" y="1585480"/>
                  <a:pt x="3318214" y="1585480"/>
                  <a:pt x="3318214" y="1238512"/>
                </a:cubicBezTo>
                <a:cubicBezTo>
                  <a:pt x="3318214" y="1238512"/>
                  <a:pt x="3318214" y="1238512"/>
                  <a:pt x="3624438" y="1505046"/>
                </a:cubicBezTo>
                <a:cubicBezTo>
                  <a:pt x="3624438" y="1505046"/>
                  <a:pt x="3624438" y="1505046"/>
                  <a:pt x="3624438" y="1488487"/>
                </a:cubicBezTo>
                <a:cubicBezTo>
                  <a:pt x="3624438" y="1488487"/>
                  <a:pt x="3624438" y="1488487"/>
                  <a:pt x="3322428" y="1225107"/>
                </a:cubicBezTo>
                <a:cubicBezTo>
                  <a:pt x="3322428" y="1225107"/>
                  <a:pt x="3322428" y="1225107"/>
                  <a:pt x="3647615" y="947533"/>
                </a:cubicBezTo>
                <a:cubicBezTo>
                  <a:pt x="3647615" y="947533"/>
                  <a:pt x="3647615" y="947533"/>
                  <a:pt x="3972100" y="1230627"/>
                </a:cubicBezTo>
                <a:cubicBezTo>
                  <a:pt x="3972100" y="1230627"/>
                  <a:pt x="3972100" y="1230627"/>
                  <a:pt x="3646912" y="1508201"/>
                </a:cubicBezTo>
                <a:cubicBezTo>
                  <a:pt x="3646912" y="1508201"/>
                  <a:pt x="3646912" y="1508201"/>
                  <a:pt x="3625139" y="1489275"/>
                </a:cubicBezTo>
                <a:cubicBezTo>
                  <a:pt x="3625139" y="1489275"/>
                  <a:pt x="3625139" y="1489275"/>
                  <a:pt x="3625139" y="1505835"/>
                </a:cubicBezTo>
                <a:cubicBezTo>
                  <a:pt x="3625139" y="1505835"/>
                  <a:pt x="3625139" y="1505835"/>
                  <a:pt x="3640591" y="1519240"/>
                </a:cubicBezTo>
                <a:cubicBezTo>
                  <a:pt x="3640591" y="1519240"/>
                  <a:pt x="3640591" y="1519240"/>
                  <a:pt x="3640591" y="1865419"/>
                </a:cubicBezTo>
                <a:cubicBezTo>
                  <a:pt x="3640591" y="1865419"/>
                  <a:pt x="3640591" y="1865419"/>
                  <a:pt x="3625139" y="1852014"/>
                </a:cubicBezTo>
                <a:cubicBezTo>
                  <a:pt x="3625139" y="1852014"/>
                  <a:pt x="3625139" y="1852014"/>
                  <a:pt x="3625139" y="1868573"/>
                </a:cubicBezTo>
                <a:cubicBezTo>
                  <a:pt x="3625139" y="1868573"/>
                  <a:pt x="3625139" y="1868573"/>
                  <a:pt x="3639186" y="1881190"/>
                </a:cubicBezTo>
                <a:cubicBezTo>
                  <a:pt x="3639186" y="1881190"/>
                  <a:pt x="3639186" y="1881190"/>
                  <a:pt x="3639186" y="2058617"/>
                </a:cubicBezTo>
                <a:cubicBezTo>
                  <a:pt x="3639186" y="2058617"/>
                  <a:pt x="3639186" y="2058617"/>
                  <a:pt x="3651126" y="2060194"/>
                </a:cubicBezTo>
                <a:cubicBezTo>
                  <a:pt x="3651126" y="2060194"/>
                  <a:pt x="3651126" y="2060194"/>
                  <a:pt x="3651126" y="1885922"/>
                </a:cubicBezTo>
                <a:cubicBezTo>
                  <a:pt x="3651126" y="1885922"/>
                  <a:pt x="3651126" y="1885922"/>
                  <a:pt x="3821095" y="2034172"/>
                </a:cubicBezTo>
                <a:cubicBezTo>
                  <a:pt x="3821095" y="2034172"/>
                  <a:pt x="3821095" y="2034172"/>
                  <a:pt x="3828118" y="2023920"/>
                </a:cubicBezTo>
                <a:cubicBezTo>
                  <a:pt x="3828118" y="2023920"/>
                  <a:pt x="3828118" y="2023920"/>
                  <a:pt x="3821095" y="2034960"/>
                </a:cubicBezTo>
                <a:cubicBezTo>
                  <a:pt x="3821095" y="2034960"/>
                  <a:pt x="3821095" y="2034960"/>
                  <a:pt x="3972801" y="2166650"/>
                </a:cubicBezTo>
                <a:cubicBezTo>
                  <a:pt x="3972801" y="2166650"/>
                  <a:pt x="3972801" y="2166650"/>
                  <a:pt x="3972801" y="2513617"/>
                </a:cubicBezTo>
                <a:cubicBezTo>
                  <a:pt x="3972801" y="2513617"/>
                  <a:pt x="3972801" y="2513617"/>
                  <a:pt x="3651126" y="2232889"/>
                </a:cubicBezTo>
                <a:cubicBezTo>
                  <a:pt x="3651126" y="2232889"/>
                  <a:pt x="3651126" y="2232889"/>
                  <a:pt x="3651126" y="2060983"/>
                </a:cubicBezTo>
                <a:cubicBezTo>
                  <a:pt x="3651126" y="2060983"/>
                  <a:pt x="3651126" y="2060983"/>
                  <a:pt x="3639186" y="2059405"/>
                </a:cubicBezTo>
                <a:cubicBezTo>
                  <a:pt x="3639186" y="2059405"/>
                  <a:pt x="3639186" y="2059405"/>
                  <a:pt x="3639186" y="2238409"/>
                </a:cubicBezTo>
                <a:cubicBezTo>
                  <a:pt x="3639186" y="2238409"/>
                  <a:pt x="3639186" y="2238409"/>
                  <a:pt x="3423566" y="2422144"/>
                </a:cubicBezTo>
                <a:cubicBezTo>
                  <a:pt x="3423566" y="2422144"/>
                  <a:pt x="3423566" y="2422144"/>
                  <a:pt x="3435506" y="2428452"/>
                </a:cubicBezTo>
                <a:cubicBezTo>
                  <a:pt x="3435506" y="2428452"/>
                  <a:pt x="3435506" y="2428452"/>
                  <a:pt x="3647615" y="2247872"/>
                </a:cubicBezTo>
                <a:cubicBezTo>
                  <a:pt x="3647615" y="2247872"/>
                  <a:pt x="3647615" y="2247872"/>
                  <a:pt x="3972100" y="2530177"/>
                </a:cubicBezTo>
                <a:cubicBezTo>
                  <a:pt x="3972100" y="2530177"/>
                  <a:pt x="3972100" y="2530177"/>
                  <a:pt x="3646912" y="2807751"/>
                </a:cubicBezTo>
                <a:cubicBezTo>
                  <a:pt x="3646912" y="2807751"/>
                  <a:pt x="3646912" y="2807751"/>
                  <a:pt x="3322428" y="2525446"/>
                </a:cubicBezTo>
                <a:cubicBezTo>
                  <a:pt x="3322428" y="2525446"/>
                  <a:pt x="3322428" y="2525446"/>
                  <a:pt x="3434803" y="2429241"/>
                </a:cubicBezTo>
                <a:cubicBezTo>
                  <a:pt x="3434803" y="2429241"/>
                  <a:pt x="3434803" y="2429241"/>
                  <a:pt x="3422863" y="2422933"/>
                </a:cubicBezTo>
                <a:cubicBezTo>
                  <a:pt x="3422863" y="2422933"/>
                  <a:pt x="3422863" y="2422933"/>
                  <a:pt x="3306976" y="2522291"/>
                </a:cubicBezTo>
                <a:cubicBezTo>
                  <a:pt x="3306976" y="2522291"/>
                  <a:pt x="3306976" y="2522291"/>
                  <a:pt x="3306976" y="2773054"/>
                </a:cubicBezTo>
                <a:cubicBezTo>
                  <a:pt x="3306976" y="2773054"/>
                  <a:pt x="3306976" y="2773054"/>
                  <a:pt x="3318214" y="2778574"/>
                </a:cubicBezTo>
                <a:cubicBezTo>
                  <a:pt x="3318214" y="2778574"/>
                  <a:pt x="3318214" y="2778574"/>
                  <a:pt x="3318214" y="2538851"/>
                </a:cubicBezTo>
                <a:cubicBezTo>
                  <a:pt x="3318214" y="2538851"/>
                  <a:pt x="3318214" y="2538851"/>
                  <a:pt x="3640591" y="2819579"/>
                </a:cubicBezTo>
                <a:cubicBezTo>
                  <a:pt x="3640591" y="2819579"/>
                  <a:pt x="3640591" y="2819579"/>
                  <a:pt x="3640591" y="3165758"/>
                </a:cubicBezTo>
                <a:cubicBezTo>
                  <a:pt x="3640591" y="3165758"/>
                  <a:pt x="3640591" y="3165758"/>
                  <a:pt x="3318214" y="2885030"/>
                </a:cubicBezTo>
                <a:cubicBezTo>
                  <a:pt x="3318214" y="2885030"/>
                  <a:pt x="3318214" y="2885030"/>
                  <a:pt x="3318214" y="2779363"/>
                </a:cubicBezTo>
                <a:cubicBezTo>
                  <a:pt x="3318214" y="2779363"/>
                  <a:pt x="3318214" y="2779363"/>
                  <a:pt x="3306976" y="2773843"/>
                </a:cubicBezTo>
                <a:cubicBezTo>
                  <a:pt x="3306976" y="2773843"/>
                  <a:pt x="3306976" y="2773843"/>
                  <a:pt x="3306976" y="2891339"/>
                </a:cubicBezTo>
                <a:cubicBezTo>
                  <a:pt x="3306976" y="2891339"/>
                  <a:pt x="3306976" y="2891339"/>
                  <a:pt x="3646210" y="3187049"/>
                </a:cubicBezTo>
                <a:cubicBezTo>
                  <a:pt x="3646210" y="3187049"/>
                  <a:pt x="3646210" y="3187049"/>
                  <a:pt x="3984040" y="2899224"/>
                </a:cubicBezTo>
                <a:cubicBezTo>
                  <a:pt x="3984040" y="2899224"/>
                  <a:pt x="3984040" y="2899224"/>
                  <a:pt x="4064809" y="2969406"/>
                </a:cubicBezTo>
                <a:cubicBezTo>
                  <a:pt x="4064809" y="2969406"/>
                  <a:pt x="4064809" y="2969406"/>
                  <a:pt x="4307822" y="3180741"/>
                </a:cubicBezTo>
                <a:cubicBezTo>
                  <a:pt x="4307822" y="3180741"/>
                  <a:pt x="4307822" y="3180741"/>
                  <a:pt x="4307822" y="3519034"/>
                </a:cubicBezTo>
                <a:cubicBezTo>
                  <a:pt x="4307822" y="3519034"/>
                  <a:pt x="4307822" y="3519034"/>
                  <a:pt x="4319762" y="3519034"/>
                </a:cubicBezTo>
                <a:cubicBezTo>
                  <a:pt x="4319762" y="3519034"/>
                  <a:pt x="4319762" y="3519034"/>
                  <a:pt x="4319762" y="3500109"/>
                </a:cubicBezTo>
                <a:cubicBezTo>
                  <a:pt x="4319762" y="3500109"/>
                  <a:pt x="4319762" y="3500109"/>
                  <a:pt x="4319762" y="3186261"/>
                </a:cubicBezTo>
                <a:cubicBezTo>
                  <a:pt x="4319762" y="3186261"/>
                  <a:pt x="4319762" y="3186261"/>
                  <a:pt x="4642139" y="3466989"/>
                </a:cubicBezTo>
                <a:cubicBezTo>
                  <a:pt x="4642139" y="3466989"/>
                  <a:pt x="4642139" y="3466989"/>
                  <a:pt x="4642139" y="3495377"/>
                </a:cubicBezTo>
                <a:cubicBezTo>
                  <a:pt x="4642139" y="3495377"/>
                  <a:pt x="4642139" y="3495377"/>
                  <a:pt x="4642139" y="3812379"/>
                </a:cubicBezTo>
                <a:cubicBezTo>
                  <a:pt x="4642139" y="3812379"/>
                  <a:pt x="4642139" y="3812379"/>
                  <a:pt x="4319762" y="3532439"/>
                </a:cubicBezTo>
                <a:cubicBezTo>
                  <a:pt x="4319762" y="3532439"/>
                  <a:pt x="4319762" y="3532439"/>
                  <a:pt x="4319762" y="3519822"/>
                </a:cubicBezTo>
                <a:cubicBezTo>
                  <a:pt x="4319762" y="3519822"/>
                  <a:pt x="4319762" y="3519822"/>
                  <a:pt x="4307822" y="3519822"/>
                </a:cubicBezTo>
                <a:cubicBezTo>
                  <a:pt x="4307822" y="3519822"/>
                  <a:pt x="4307822" y="3519822"/>
                  <a:pt x="4307822" y="3531651"/>
                </a:cubicBezTo>
                <a:cubicBezTo>
                  <a:pt x="4307822" y="3531651"/>
                  <a:pt x="4307822" y="3531651"/>
                  <a:pt x="4293775" y="3543479"/>
                </a:cubicBezTo>
                <a:cubicBezTo>
                  <a:pt x="4293775" y="3543479"/>
                  <a:pt x="4293775" y="3543479"/>
                  <a:pt x="4302905" y="3552154"/>
                </a:cubicBezTo>
                <a:cubicBezTo>
                  <a:pt x="4302905" y="3552154"/>
                  <a:pt x="4302905" y="3552154"/>
                  <a:pt x="4293072" y="3544268"/>
                </a:cubicBezTo>
                <a:cubicBezTo>
                  <a:pt x="4293072" y="3544268"/>
                  <a:pt x="4293072" y="3544268"/>
                  <a:pt x="3971397" y="3818688"/>
                </a:cubicBezTo>
                <a:cubicBezTo>
                  <a:pt x="3971397" y="3818688"/>
                  <a:pt x="3971397" y="3818688"/>
                  <a:pt x="3971397" y="3838402"/>
                </a:cubicBezTo>
                <a:cubicBezTo>
                  <a:pt x="3971397" y="3838402"/>
                  <a:pt x="3971397" y="3838402"/>
                  <a:pt x="3983337" y="3848653"/>
                </a:cubicBezTo>
                <a:cubicBezTo>
                  <a:pt x="3983337" y="3848653"/>
                  <a:pt x="3983337" y="3848653"/>
                  <a:pt x="3983337" y="3835248"/>
                </a:cubicBezTo>
                <a:cubicBezTo>
                  <a:pt x="3983337" y="3835248"/>
                  <a:pt x="3983337" y="3835248"/>
                  <a:pt x="4305715" y="4115975"/>
                </a:cubicBezTo>
                <a:cubicBezTo>
                  <a:pt x="4305715" y="4115975"/>
                  <a:pt x="4305715" y="4115975"/>
                  <a:pt x="4305715" y="4462154"/>
                </a:cubicBezTo>
                <a:cubicBezTo>
                  <a:pt x="4305715" y="4462154"/>
                  <a:pt x="4305715" y="4462154"/>
                  <a:pt x="3983337" y="4182215"/>
                </a:cubicBezTo>
                <a:cubicBezTo>
                  <a:pt x="3983337" y="4182215"/>
                  <a:pt x="3983337" y="4182215"/>
                  <a:pt x="3983337" y="3849441"/>
                </a:cubicBezTo>
                <a:cubicBezTo>
                  <a:pt x="3983337" y="3849441"/>
                  <a:pt x="3983337" y="3849441"/>
                  <a:pt x="3971397" y="3839190"/>
                </a:cubicBezTo>
                <a:cubicBezTo>
                  <a:pt x="3971397" y="3839190"/>
                  <a:pt x="3971397" y="3839190"/>
                  <a:pt x="3971397" y="4186946"/>
                </a:cubicBezTo>
                <a:cubicBezTo>
                  <a:pt x="3971397" y="4186946"/>
                  <a:pt x="3971397" y="4186946"/>
                  <a:pt x="3639186" y="4470828"/>
                </a:cubicBezTo>
                <a:cubicBezTo>
                  <a:pt x="3639186" y="4470828"/>
                  <a:pt x="3639186" y="4470828"/>
                  <a:pt x="3639186" y="4839875"/>
                </a:cubicBezTo>
                <a:cubicBezTo>
                  <a:pt x="3639186" y="4839875"/>
                  <a:pt x="3639186" y="4839875"/>
                  <a:pt x="3956647" y="5116661"/>
                </a:cubicBezTo>
                <a:cubicBezTo>
                  <a:pt x="3956647" y="5116661"/>
                  <a:pt x="3956647" y="5116661"/>
                  <a:pt x="3956647" y="5100101"/>
                </a:cubicBezTo>
                <a:cubicBezTo>
                  <a:pt x="3956647" y="5100101"/>
                  <a:pt x="3956647" y="5100101"/>
                  <a:pt x="3651126" y="4833567"/>
                </a:cubicBezTo>
                <a:cubicBezTo>
                  <a:pt x="3651126" y="4833567"/>
                  <a:pt x="3651126" y="4833567"/>
                  <a:pt x="3651126" y="4487388"/>
                </a:cubicBezTo>
                <a:cubicBezTo>
                  <a:pt x="3651126" y="4487388"/>
                  <a:pt x="3651126" y="4487388"/>
                  <a:pt x="3956647" y="4753134"/>
                </a:cubicBezTo>
                <a:cubicBezTo>
                  <a:pt x="3956647" y="4753134"/>
                  <a:pt x="3956647" y="4753134"/>
                  <a:pt x="3956647" y="4737362"/>
                </a:cubicBezTo>
                <a:cubicBezTo>
                  <a:pt x="3956647" y="4737362"/>
                  <a:pt x="3956647" y="4737362"/>
                  <a:pt x="3654638" y="4473983"/>
                </a:cubicBezTo>
                <a:cubicBezTo>
                  <a:pt x="3654638" y="4473983"/>
                  <a:pt x="3654638" y="4473983"/>
                  <a:pt x="3979825" y="4196409"/>
                </a:cubicBezTo>
                <a:cubicBezTo>
                  <a:pt x="3979825" y="4196409"/>
                  <a:pt x="3979825" y="4196409"/>
                  <a:pt x="4304309" y="4478714"/>
                </a:cubicBezTo>
                <a:cubicBezTo>
                  <a:pt x="4304309" y="4478714"/>
                  <a:pt x="4304309" y="4478714"/>
                  <a:pt x="3979123" y="4756288"/>
                </a:cubicBezTo>
                <a:cubicBezTo>
                  <a:pt x="3979123" y="4756288"/>
                  <a:pt x="3979123" y="4756288"/>
                  <a:pt x="3957350" y="4737362"/>
                </a:cubicBezTo>
                <a:cubicBezTo>
                  <a:pt x="3957350" y="4737362"/>
                  <a:pt x="3957350" y="4737362"/>
                  <a:pt x="3957350" y="4753922"/>
                </a:cubicBezTo>
                <a:cubicBezTo>
                  <a:pt x="3957350" y="4753922"/>
                  <a:pt x="3957350" y="4753922"/>
                  <a:pt x="3973504" y="4768116"/>
                </a:cubicBezTo>
                <a:cubicBezTo>
                  <a:pt x="3973504" y="4768116"/>
                  <a:pt x="3973504" y="4768116"/>
                  <a:pt x="3973504" y="5114295"/>
                </a:cubicBezTo>
                <a:cubicBezTo>
                  <a:pt x="3973504" y="5114295"/>
                  <a:pt x="3973504" y="5114295"/>
                  <a:pt x="3957350" y="5100101"/>
                </a:cubicBezTo>
                <a:cubicBezTo>
                  <a:pt x="3957350" y="5100101"/>
                  <a:pt x="3957350" y="5100101"/>
                  <a:pt x="3957350" y="5116661"/>
                </a:cubicBezTo>
                <a:cubicBezTo>
                  <a:pt x="3957350" y="5116661"/>
                  <a:pt x="3957350" y="5116661"/>
                  <a:pt x="3971397" y="5129278"/>
                </a:cubicBezTo>
                <a:cubicBezTo>
                  <a:pt x="3971397" y="5129278"/>
                  <a:pt x="3971397" y="5129278"/>
                  <a:pt x="3971397" y="5306704"/>
                </a:cubicBezTo>
                <a:cubicBezTo>
                  <a:pt x="3971397" y="5306704"/>
                  <a:pt x="3971397" y="5306704"/>
                  <a:pt x="3983337" y="5309070"/>
                </a:cubicBezTo>
                <a:cubicBezTo>
                  <a:pt x="3983337" y="5309070"/>
                  <a:pt x="3983337" y="5309070"/>
                  <a:pt x="3983337" y="5134798"/>
                </a:cubicBezTo>
                <a:cubicBezTo>
                  <a:pt x="3983337" y="5134798"/>
                  <a:pt x="3983337" y="5134798"/>
                  <a:pt x="4153305" y="5283047"/>
                </a:cubicBezTo>
                <a:cubicBezTo>
                  <a:pt x="4153305" y="5283047"/>
                  <a:pt x="4153305" y="5283047"/>
                  <a:pt x="4160329" y="5272008"/>
                </a:cubicBezTo>
                <a:cubicBezTo>
                  <a:pt x="4160329" y="5272008"/>
                  <a:pt x="4160329" y="5272008"/>
                  <a:pt x="3991063" y="5125335"/>
                </a:cubicBezTo>
                <a:cubicBezTo>
                  <a:pt x="3991063" y="5125335"/>
                  <a:pt x="3991063" y="5125335"/>
                  <a:pt x="4316249" y="4847761"/>
                </a:cubicBezTo>
                <a:cubicBezTo>
                  <a:pt x="4316249" y="4847761"/>
                  <a:pt x="4316249" y="4847761"/>
                  <a:pt x="4392103" y="4913212"/>
                </a:cubicBezTo>
                <a:cubicBezTo>
                  <a:pt x="4392103" y="4913212"/>
                  <a:pt x="4392103" y="4913212"/>
                  <a:pt x="4636520" y="5126124"/>
                </a:cubicBezTo>
                <a:cubicBezTo>
                  <a:pt x="4636520" y="5126124"/>
                  <a:pt x="4636520" y="5126124"/>
                  <a:pt x="4311333" y="5403697"/>
                </a:cubicBezTo>
                <a:cubicBezTo>
                  <a:pt x="4311333" y="5403697"/>
                  <a:pt x="4311333" y="5403697"/>
                  <a:pt x="4160329" y="5272796"/>
                </a:cubicBezTo>
                <a:cubicBezTo>
                  <a:pt x="4160329" y="5272796"/>
                  <a:pt x="4160329" y="5272796"/>
                  <a:pt x="4154007" y="5283047"/>
                </a:cubicBezTo>
                <a:cubicBezTo>
                  <a:pt x="4154007" y="5283047"/>
                  <a:pt x="4154007" y="5283047"/>
                  <a:pt x="4305715" y="5415526"/>
                </a:cubicBezTo>
                <a:cubicBezTo>
                  <a:pt x="4305715" y="5415526"/>
                  <a:pt x="4305715" y="5415526"/>
                  <a:pt x="4305715" y="5761705"/>
                </a:cubicBezTo>
                <a:cubicBezTo>
                  <a:pt x="4305715" y="5761705"/>
                  <a:pt x="4305715" y="5761705"/>
                  <a:pt x="3983337" y="5480976"/>
                </a:cubicBezTo>
                <a:cubicBezTo>
                  <a:pt x="3983337" y="5480976"/>
                  <a:pt x="3983337" y="5480976"/>
                  <a:pt x="3983337" y="5309858"/>
                </a:cubicBezTo>
                <a:cubicBezTo>
                  <a:pt x="3983337" y="5309858"/>
                  <a:pt x="3983337" y="5309858"/>
                  <a:pt x="3971397" y="5307493"/>
                </a:cubicBezTo>
                <a:cubicBezTo>
                  <a:pt x="3971397" y="5307493"/>
                  <a:pt x="3971397" y="5307493"/>
                  <a:pt x="3971397" y="5487285"/>
                </a:cubicBezTo>
                <a:cubicBezTo>
                  <a:pt x="3971397" y="5487285"/>
                  <a:pt x="3971397" y="5487285"/>
                  <a:pt x="3755776" y="5671020"/>
                </a:cubicBezTo>
                <a:cubicBezTo>
                  <a:pt x="3755776" y="5671020"/>
                  <a:pt x="3755776" y="5671020"/>
                  <a:pt x="3639186" y="5770379"/>
                </a:cubicBezTo>
                <a:cubicBezTo>
                  <a:pt x="3639186" y="5770379"/>
                  <a:pt x="3639186" y="5770379"/>
                  <a:pt x="3639186" y="6021141"/>
                </a:cubicBezTo>
                <a:cubicBezTo>
                  <a:pt x="3639186" y="6021141"/>
                  <a:pt x="3639186" y="6021141"/>
                  <a:pt x="3651126" y="6026661"/>
                </a:cubicBezTo>
                <a:cubicBezTo>
                  <a:pt x="3651126" y="6026661"/>
                  <a:pt x="3651126" y="6026661"/>
                  <a:pt x="3651126" y="5786939"/>
                </a:cubicBezTo>
                <a:cubicBezTo>
                  <a:pt x="3651126" y="5786939"/>
                  <a:pt x="3651126" y="5786939"/>
                  <a:pt x="3973504" y="6067667"/>
                </a:cubicBezTo>
                <a:cubicBezTo>
                  <a:pt x="3973504" y="6067667"/>
                  <a:pt x="3973504" y="6067667"/>
                  <a:pt x="3973504" y="6413845"/>
                </a:cubicBezTo>
                <a:cubicBezTo>
                  <a:pt x="3973504" y="6413845"/>
                  <a:pt x="3973504" y="6413845"/>
                  <a:pt x="3651126" y="6133906"/>
                </a:cubicBezTo>
                <a:cubicBezTo>
                  <a:pt x="3651126" y="6133906"/>
                  <a:pt x="3651126" y="6133906"/>
                  <a:pt x="3651126" y="6027450"/>
                </a:cubicBezTo>
                <a:cubicBezTo>
                  <a:pt x="3651126" y="6027450"/>
                  <a:pt x="3651126" y="6027450"/>
                  <a:pt x="3639186" y="6021930"/>
                </a:cubicBezTo>
                <a:cubicBezTo>
                  <a:pt x="3639186" y="6021930"/>
                  <a:pt x="3639186" y="6021930"/>
                  <a:pt x="3639186" y="6140214"/>
                </a:cubicBezTo>
                <a:cubicBezTo>
                  <a:pt x="3639186" y="6140214"/>
                  <a:pt x="3639186" y="6140214"/>
                  <a:pt x="3979123" y="6435925"/>
                </a:cubicBezTo>
                <a:cubicBezTo>
                  <a:pt x="3979123" y="6435925"/>
                  <a:pt x="3979123" y="6435925"/>
                  <a:pt x="4316249" y="6147311"/>
                </a:cubicBezTo>
                <a:cubicBezTo>
                  <a:pt x="4316249" y="6147311"/>
                  <a:pt x="4316249" y="6147311"/>
                  <a:pt x="4397020" y="6217493"/>
                </a:cubicBezTo>
                <a:cubicBezTo>
                  <a:pt x="4397020" y="6217493"/>
                  <a:pt x="4397020" y="6217493"/>
                  <a:pt x="4403341" y="6206454"/>
                </a:cubicBezTo>
                <a:cubicBezTo>
                  <a:pt x="4403341" y="6206454"/>
                  <a:pt x="4403341" y="6206454"/>
                  <a:pt x="4397722" y="6218282"/>
                </a:cubicBezTo>
                <a:cubicBezTo>
                  <a:pt x="4397722" y="6218282"/>
                  <a:pt x="4397722" y="6218282"/>
                  <a:pt x="4640032" y="6429617"/>
                </a:cubicBezTo>
                <a:cubicBezTo>
                  <a:pt x="4640032" y="6429617"/>
                  <a:pt x="4640032" y="6429617"/>
                  <a:pt x="4640032" y="6784470"/>
                </a:cubicBezTo>
                <a:cubicBezTo>
                  <a:pt x="4640032" y="6784470"/>
                  <a:pt x="4640032" y="6784470"/>
                  <a:pt x="4583142" y="6833040"/>
                </a:cubicBezTo>
                <a:lnTo>
                  <a:pt x="4553907" y="6858000"/>
                </a:lnTo>
                <a:lnTo>
                  <a:pt x="3038475" y="6858000"/>
                </a:lnTo>
                <a:lnTo>
                  <a:pt x="0" y="6858000"/>
                </a:lnTo>
                <a:close/>
              </a:path>
            </a:pathLst>
          </a:custGeom>
          <a:solidFill>
            <a:schemeClr val="bg1">
              <a:lumMod val="65000"/>
            </a:schemeClr>
          </a:solidFill>
        </p:spPr>
        <p:txBody>
          <a:bodyPr wrap="square" lIns="36000" tIns="900000">
            <a:noAutofit/>
          </a:bodyPr>
          <a:lstStyle>
            <a:lvl1pPr algn="l">
              <a:defRPr>
                <a:solidFill>
                  <a:schemeClr val="accent2">
                    <a:lumMod val="40000"/>
                    <a:lumOff val="60000"/>
                  </a:schemeClr>
                </a:solidFill>
              </a:defRPr>
            </a:lvl1pPr>
          </a:lstStyle>
          <a:p>
            <a:r>
              <a:rPr lang="fr-FR" dirty="0"/>
              <a:t>Insérez ou glissez votre image ici</a:t>
            </a:r>
          </a:p>
          <a:p>
            <a:endParaRPr lang="fr-FR" dirty="0"/>
          </a:p>
        </p:txBody>
      </p:sp>
    </p:spTree>
    <p:extLst>
      <p:ext uri="{BB962C8B-B14F-4D97-AF65-F5344CB8AC3E}">
        <p14:creationId xmlns:p14="http://schemas.microsoft.com/office/powerpoint/2010/main" val="132905193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Visuel haut + contenu">
    <p:spTree>
      <p:nvGrpSpPr>
        <p:cNvPr id="1" name=""/>
        <p:cNvGrpSpPr/>
        <p:nvPr/>
      </p:nvGrpSpPr>
      <p:grpSpPr>
        <a:xfrm>
          <a:off x="0" y="0"/>
          <a:ext cx="0" cy="0"/>
          <a:chOff x="0" y="0"/>
          <a:chExt cx="0" cy="0"/>
        </a:xfrm>
      </p:grpSpPr>
      <p:sp>
        <p:nvSpPr>
          <p:cNvPr id="4" name="Espace réservé de la date 3">
            <a:extLst>
              <a:ext uri="{FF2B5EF4-FFF2-40B4-BE49-F238E27FC236}">
                <a16:creationId xmlns:a16="http://schemas.microsoft.com/office/drawing/2014/main" id="{E1C2B0A2-D20B-4AF8-11A0-04ADF7A00166}"/>
              </a:ext>
            </a:extLst>
          </p:cNvPr>
          <p:cNvSpPr>
            <a:spLocks noGrp="1"/>
          </p:cNvSpPr>
          <p:nvPr>
            <p:ph type="dt" sz="half" idx="10"/>
          </p:nvPr>
        </p:nvSpPr>
        <p:spPr/>
        <p:txBody>
          <a:bodyPr/>
          <a:lstStyle/>
          <a:p>
            <a:r>
              <a:rPr lang="fr-FR"/>
              <a:t>01/07/2026</a:t>
            </a:r>
          </a:p>
        </p:txBody>
      </p:sp>
      <p:sp>
        <p:nvSpPr>
          <p:cNvPr id="5" name="Espace réservé du pied de page 4">
            <a:extLst>
              <a:ext uri="{FF2B5EF4-FFF2-40B4-BE49-F238E27FC236}">
                <a16:creationId xmlns:a16="http://schemas.microsoft.com/office/drawing/2014/main" id="{E674BCD5-99F2-142E-3FEE-1ACCB474B9C4}"/>
              </a:ext>
            </a:extLst>
          </p:cNvPr>
          <p:cNvSpPr>
            <a:spLocks noGrp="1"/>
          </p:cNvSpPr>
          <p:nvPr>
            <p:ph type="ftr" sz="quarter" idx="11"/>
          </p:nvPr>
        </p:nvSpPr>
        <p:spPr/>
        <p:txBody>
          <a:bodyPr/>
          <a:lstStyle/>
          <a:p>
            <a:r>
              <a:rPr lang="en-US"/>
              <a:t>WONDER 2026 | A. Regonesi et al. </a:t>
            </a:r>
            <a:endParaRPr lang="fr-FR"/>
          </a:p>
        </p:txBody>
      </p:sp>
      <p:sp>
        <p:nvSpPr>
          <p:cNvPr id="6" name="Espace réservé du numéro de diapositive 5">
            <a:extLst>
              <a:ext uri="{FF2B5EF4-FFF2-40B4-BE49-F238E27FC236}">
                <a16:creationId xmlns:a16="http://schemas.microsoft.com/office/drawing/2014/main" id="{8209301D-2360-8D20-B992-EE6672D60716}"/>
              </a:ext>
            </a:extLst>
          </p:cNvPr>
          <p:cNvSpPr>
            <a:spLocks noGrp="1"/>
          </p:cNvSpPr>
          <p:nvPr>
            <p:ph type="sldNum" sz="quarter" idx="12"/>
          </p:nvPr>
        </p:nvSpPr>
        <p:spPr/>
        <p:txBody>
          <a:bodyPr/>
          <a:lstStyle/>
          <a:p>
            <a:fld id="{0CBC77A0-1F4E-42FF-9FFC-F45C3A64AF90}" type="slidenum">
              <a:rPr lang="fr-FR" smtClean="0"/>
              <a:t>‹N°›</a:t>
            </a:fld>
            <a:endParaRPr lang="fr-FR"/>
          </a:p>
        </p:txBody>
      </p:sp>
      <p:sp>
        <p:nvSpPr>
          <p:cNvPr id="7" name="ZoneTexte 6">
            <a:extLst>
              <a:ext uri="{FF2B5EF4-FFF2-40B4-BE49-F238E27FC236}">
                <a16:creationId xmlns:a16="http://schemas.microsoft.com/office/drawing/2014/main" id="{31680F71-13D8-7F13-2E1C-1B43E34B35C6}"/>
              </a:ext>
            </a:extLst>
          </p:cNvPr>
          <p:cNvSpPr txBox="1"/>
          <p:nvPr userDrawn="1"/>
        </p:nvSpPr>
        <p:spPr>
          <a:xfrm>
            <a:off x="-101600" y="-276999"/>
            <a:ext cx="12192000" cy="461665"/>
          </a:xfrm>
          <a:prstGeom prst="rect">
            <a:avLst/>
          </a:prstGeom>
          <a:noFill/>
        </p:spPr>
        <p:txBody>
          <a:bodyPr wrap="square" rtlCol="0">
            <a:spAutoFit/>
          </a:bodyPr>
          <a:lstStyle/>
          <a:p>
            <a:r>
              <a:rPr lang="fr-FR" sz="1200" dirty="0">
                <a:solidFill>
                  <a:schemeClr val="bg1">
                    <a:lumMod val="50000"/>
                  </a:schemeClr>
                </a:solidFill>
              </a:rPr>
              <a:t>Disposition : Visuel  haut + contenu</a:t>
            </a:r>
          </a:p>
          <a:p>
            <a:endParaRPr lang="fr-FR" sz="1200" dirty="0">
              <a:solidFill>
                <a:schemeClr val="bg1">
                  <a:lumMod val="50000"/>
                </a:schemeClr>
              </a:solidFill>
            </a:endParaRPr>
          </a:p>
        </p:txBody>
      </p:sp>
      <p:sp>
        <p:nvSpPr>
          <p:cNvPr id="11" name="Espace réservé du contenu 2">
            <a:extLst>
              <a:ext uri="{FF2B5EF4-FFF2-40B4-BE49-F238E27FC236}">
                <a16:creationId xmlns:a16="http://schemas.microsoft.com/office/drawing/2014/main" id="{9BDF78EF-B925-4A77-F088-A8970BDC4FE9}"/>
              </a:ext>
            </a:extLst>
          </p:cNvPr>
          <p:cNvSpPr>
            <a:spLocks noGrp="1"/>
          </p:cNvSpPr>
          <p:nvPr>
            <p:ph idx="1"/>
          </p:nvPr>
        </p:nvSpPr>
        <p:spPr>
          <a:xfrm>
            <a:off x="731838" y="3381829"/>
            <a:ext cx="10836275" cy="2531609"/>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21" name="ZoneTexte 20">
            <a:extLst>
              <a:ext uri="{FF2B5EF4-FFF2-40B4-BE49-F238E27FC236}">
                <a16:creationId xmlns:a16="http://schemas.microsoft.com/office/drawing/2014/main" id="{46C622DF-824A-7030-FF06-98A537DB20A5}"/>
              </a:ext>
            </a:extLst>
          </p:cNvPr>
          <p:cNvSpPr txBox="1"/>
          <p:nvPr userDrawn="1"/>
        </p:nvSpPr>
        <p:spPr>
          <a:xfrm>
            <a:off x="-101600" y="6858000"/>
            <a:ext cx="12192000" cy="646331"/>
          </a:xfrm>
          <a:prstGeom prst="rect">
            <a:avLst/>
          </a:prstGeom>
          <a:noFill/>
        </p:spPr>
        <p:txBody>
          <a:bodyPr wrap="square" rtlCol="0">
            <a:spAutoFit/>
          </a:bodyPr>
          <a:lstStyle/>
          <a:p>
            <a:r>
              <a:rPr lang="fr-FR" sz="1200" dirty="0">
                <a:solidFill>
                  <a:schemeClr val="bg1">
                    <a:lumMod val="50000"/>
                  </a:schemeClr>
                </a:solidFill>
              </a:rPr>
              <a:t>Astuce :Après avoir insérez votre image, placez celle-ci en arrière plan : Clic droit + « Arrière plan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dirty="0">
                <a:solidFill>
                  <a:schemeClr val="bg1">
                    <a:lumMod val="50000"/>
                  </a:schemeClr>
                </a:solidFill>
              </a:rPr>
              <a:t>Astuce :Après avoir insérez votre image, adaptez si besoin la couleur du texte en fonction de celle-ci</a:t>
            </a:r>
          </a:p>
          <a:p>
            <a:endParaRPr lang="fr-FR" sz="1200" dirty="0">
              <a:solidFill>
                <a:schemeClr val="bg1">
                  <a:lumMod val="50000"/>
                </a:schemeClr>
              </a:solidFill>
            </a:endParaRPr>
          </a:p>
        </p:txBody>
      </p:sp>
      <p:sp>
        <p:nvSpPr>
          <p:cNvPr id="10" name="Titre 1">
            <a:extLst>
              <a:ext uri="{FF2B5EF4-FFF2-40B4-BE49-F238E27FC236}">
                <a16:creationId xmlns:a16="http://schemas.microsoft.com/office/drawing/2014/main" id="{285252E3-9176-AD7B-44E7-02A49D473FFA}"/>
              </a:ext>
            </a:extLst>
          </p:cNvPr>
          <p:cNvSpPr>
            <a:spLocks noGrp="1"/>
          </p:cNvSpPr>
          <p:nvPr>
            <p:ph type="title"/>
          </p:nvPr>
        </p:nvSpPr>
        <p:spPr>
          <a:xfrm>
            <a:off x="731838" y="319314"/>
            <a:ext cx="10728325" cy="1084263"/>
          </a:xfrm>
        </p:spPr>
        <p:txBody>
          <a:bodyPr/>
          <a:lstStyle>
            <a:lvl1pPr>
              <a:defRPr>
                <a:solidFill>
                  <a:schemeClr val="bg1"/>
                </a:solidFill>
              </a:defRPr>
            </a:lvl1pPr>
          </a:lstStyle>
          <a:p>
            <a:r>
              <a:rPr lang="fr-FR"/>
              <a:t>Modifiez le style du titre</a:t>
            </a:r>
            <a:endParaRPr lang="fr-FR" dirty="0"/>
          </a:p>
        </p:txBody>
      </p:sp>
      <p:sp>
        <p:nvSpPr>
          <p:cNvPr id="12" name="Espace réservé pour une image  11">
            <a:extLst>
              <a:ext uri="{FF2B5EF4-FFF2-40B4-BE49-F238E27FC236}">
                <a16:creationId xmlns:a16="http://schemas.microsoft.com/office/drawing/2014/main" id="{5B768F97-EB7A-FDD7-6E36-781A0783E3FC}"/>
              </a:ext>
            </a:extLst>
          </p:cNvPr>
          <p:cNvSpPr>
            <a:spLocks noGrp="1"/>
          </p:cNvSpPr>
          <p:nvPr>
            <p:ph type="pic" sz="quarter" idx="14" hasCustomPrompt="1"/>
          </p:nvPr>
        </p:nvSpPr>
        <p:spPr>
          <a:xfrm>
            <a:off x="0" y="-27685"/>
            <a:ext cx="12086611" cy="2408285"/>
          </a:xfrm>
          <a:custGeom>
            <a:avLst/>
            <a:gdLst>
              <a:gd name="connsiteX0" fmla="*/ 11874479 w 12086611"/>
              <a:gd name="connsiteY0" fmla="*/ 2376194 h 2408285"/>
              <a:gd name="connsiteX1" fmla="*/ 11897822 w 12086611"/>
              <a:gd name="connsiteY1" fmla="*/ 2397884 h 2408285"/>
              <a:gd name="connsiteX2" fmla="*/ 11898186 w 12086611"/>
              <a:gd name="connsiteY2" fmla="*/ 2398222 h 2408285"/>
              <a:gd name="connsiteX3" fmla="*/ 11850311 w 12086611"/>
              <a:gd name="connsiteY3" fmla="*/ 2398222 h 2408285"/>
              <a:gd name="connsiteX4" fmla="*/ 11852466 w 12086611"/>
              <a:gd name="connsiteY4" fmla="*/ 2396257 h 2408285"/>
              <a:gd name="connsiteX5" fmla="*/ 11875838 w 12086611"/>
              <a:gd name="connsiteY5" fmla="*/ 2252563 h 2408285"/>
              <a:gd name="connsiteX6" fmla="*/ 11979865 w 12086611"/>
              <a:gd name="connsiteY6" fmla="*/ 2349082 h 2408285"/>
              <a:gd name="connsiteX7" fmla="*/ 11979865 w 12086611"/>
              <a:gd name="connsiteY7" fmla="*/ 2378140 h 2408285"/>
              <a:gd name="connsiteX8" fmla="*/ 11979865 w 12086611"/>
              <a:gd name="connsiteY8" fmla="*/ 2398222 h 2408285"/>
              <a:gd name="connsiteX9" fmla="*/ 11904568 w 12086611"/>
              <a:gd name="connsiteY9" fmla="*/ 2398222 h 2408285"/>
              <a:gd name="connsiteX10" fmla="*/ 11903035 w 12086611"/>
              <a:gd name="connsiteY10" fmla="*/ 2396799 h 2408285"/>
              <a:gd name="connsiteX11" fmla="*/ 11897822 w 12086611"/>
              <a:gd name="connsiteY11" fmla="*/ 2397884 h 2408285"/>
              <a:gd name="connsiteX12" fmla="*/ 11902808 w 12086611"/>
              <a:gd name="connsiteY12" fmla="*/ 2396528 h 2408285"/>
              <a:gd name="connsiteX13" fmla="*/ 11875838 w 12086611"/>
              <a:gd name="connsiteY13" fmla="*/ 2371585 h 2408285"/>
              <a:gd name="connsiteX14" fmla="*/ 11768639 w 12086611"/>
              <a:gd name="connsiteY14" fmla="*/ 2029973 h 2408285"/>
              <a:gd name="connsiteX15" fmla="*/ 11835724 w 12086611"/>
              <a:gd name="connsiteY15" fmla="*/ 2092331 h 2408285"/>
              <a:gd name="connsiteX16" fmla="*/ 11872666 w 12086611"/>
              <a:gd name="connsiteY16" fmla="*/ 2126492 h 2408285"/>
              <a:gd name="connsiteX17" fmla="*/ 11872666 w 12086611"/>
              <a:gd name="connsiteY17" fmla="*/ 2245514 h 2408285"/>
              <a:gd name="connsiteX18" fmla="*/ 11795609 w 12086611"/>
              <a:gd name="connsiteY18" fmla="*/ 2174210 h 2408285"/>
              <a:gd name="connsiteX19" fmla="*/ 11768639 w 12086611"/>
              <a:gd name="connsiteY19" fmla="*/ 2149266 h 2408285"/>
              <a:gd name="connsiteX20" fmla="*/ 11658947 w 12086611"/>
              <a:gd name="connsiteY20" fmla="*/ 1929930 h 2408285"/>
              <a:gd name="connsiteX21" fmla="*/ 11763653 w 12086611"/>
              <a:gd name="connsiteY21" fmla="*/ 2027262 h 2408285"/>
              <a:gd name="connsiteX22" fmla="*/ 11658721 w 12086611"/>
              <a:gd name="connsiteY22" fmla="*/ 2122697 h 2408285"/>
              <a:gd name="connsiteX23" fmla="*/ 11554014 w 12086611"/>
              <a:gd name="connsiteY23" fmla="*/ 2025364 h 2408285"/>
              <a:gd name="connsiteX24" fmla="*/ 11590503 w 12086611"/>
              <a:gd name="connsiteY24" fmla="*/ 1992287 h 2408285"/>
              <a:gd name="connsiteX25" fmla="*/ 11983265 w 12086611"/>
              <a:gd name="connsiteY25" fmla="*/ 1707069 h 2408285"/>
              <a:gd name="connsiteX26" fmla="*/ 12086611 w 12086611"/>
              <a:gd name="connsiteY26" fmla="*/ 1802775 h 2408285"/>
              <a:gd name="connsiteX27" fmla="*/ 11981678 w 12086611"/>
              <a:gd name="connsiteY27" fmla="*/ 1898209 h 2408285"/>
              <a:gd name="connsiteX28" fmla="*/ 11946776 w 12086611"/>
              <a:gd name="connsiteY28" fmla="*/ 1865674 h 2408285"/>
              <a:gd name="connsiteX29" fmla="*/ 11944736 w 12086611"/>
              <a:gd name="connsiteY29" fmla="*/ 1869741 h 2408285"/>
              <a:gd name="connsiteX30" fmla="*/ 11979865 w 12086611"/>
              <a:gd name="connsiteY30" fmla="*/ 1902276 h 2408285"/>
              <a:gd name="connsiteX31" fmla="*/ 11979865 w 12086611"/>
              <a:gd name="connsiteY31" fmla="*/ 2021298 h 2408285"/>
              <a:gd name="connsiteX32" fmla="*/ 11904621 w 12086611"/>
              <a:gd name="connsiteY32" fmla="*/ 1951619 h 2408285"/>
              <a:gd name="connsiteX33" fmla="*/ 11902582 w 12086611"/>
              <a:gd name="connsiteY33" fmla="*/ 1955957 h 2408285"/>
              <a:gd name="connsiteX34" fmla="*/ 11979412 w 12086611"/>
              <a:gd name="connsiteY34" fmla="*/ 2027262 h 2408285"/>
              <a:gd name="connsiteX35" fmla="*/ 11874479 w 12086611"/>
              <a:gd name="connsiteY35" fmla="*/ 2122697 h 2408285"/>
              <a:gd name="connsiteX36" fmla="*/ 11837764 w 12086611"/>
              <a:gd name="connsiteY36" fmla="*/ 2088535 h 2408285"/>
              <a:gd name="connsiteX37" fmla="*/ 11835724 w 12086611"/>
              <a:gd name="connsiteY37" fmla="*/ 2092331 h 2408285"/>
              <a:gd name="connsiteX38" fmla="*/ 11837537 w 12086611"/>
              <a:gd name="connsiteY38" fmla="*/ 2088264 h 2408285"/>
              <a:gd name="connsiteX39" fmla="*/ 11769772 w 12086611"/>
              <a:gd name="connsiteY39" fmla="*/ 2025364 h 2408285"/>
              <a:gd name="connsiteX40" fmla="*/ 11874705 w 12086611"/>
              <a:gd name="connsiteY40" fmla="*/ 1929930 h 2408285"/>
              <a:gd name="connsiteX41" fmla="*/ 11902355 w 12086611"/>
              <a:gd name="connsiteY41" fmla="*/ 1955686 h 2408285"/>
              <a:gd name="connsiteX42" fmla="*/ 11904621 w 12086611"/>
              <a:gd name="connsiteY42" fmla="*/ 1951349 h 2408285"/>
              <a:gd name="connsiteX43" fmla="*/ 11875838 w 12086611"/>
              <a:gd name="connsiteY43" fmla="*/ 1924778 h 2408285"/>
              <a:gd name="connsiteX44" fmla="*/ 11875838 w 12086611"/>
              <a:gd name="connsiteY44" fmla="*/ 1805757 h 2408285"/>
              <a:gd name="connsiteX45" fmla="*/ 11944736 w 12086611"/>
              <a:gd name="connsiteY45" fmla="*/ 1869470 h 2408285"/>
              <a:gd name="connsiteX46" fmla="*/ 11946549 w 12086611"/>
              <a:gd name="connsiteY46" fmla="*/ 1865674 h 2408285"/>
              <a:gd name="connsiteX47" fmla="*/ 11878332 w 12086611"/>
              <a:gd name="connsiteY47" fmla="*/ 1802503 h 2408285"/>
              <a:gd name="connsiteX48" fmla="*/ 11768639 w 12086611"/>
              <a:gd name="connsiteY48" fmla="*/ 1583167 h 2408285"/>
              <a:gd name="connsiteX49" fmla="*/ 11840257 w 12086611"/>
              <a:gd name="connsiteY49" fmla="*/ 1649591 h 2408285"/>
              <a:gd name="connsiteX50" fmla="*/ 11842523 w 12086611"/>
              <a:gd name="connsiteY50" fmla="*/ 1646067 h 2408285"/>
              <a:gd name="connsiteX51" fmla="*/ 11840483 w 12086611"/>
              <a:gd name="connsiteY51" fmla="*/ 1649591 h 2408285"/>
              <a:gd name="connsiteX52" fmla="*/ 11872666 w 12086611"/>
              <a:gd name="connsiteY52" fmla="*/ 1679686 h 2408285"/>
              <a:gd name="connsiteX53" fmla="*/ 11872666 w 12086611"/>
              <a:gd name="connsiteY53" fmla="*/ 1798708 h 2408285"/>
              <a:gd name="connsiteX54" fmla="*/ 11794249 w 12086611"/>
              <a:gd name="connsiteY54" fmla="*/ 1726047 h 2408285"/>
              <a:gd name="connsiteX55" fmla="*/ 11791983 w 12086611"/>
              <a:gd name="connsiteY55" fmla="*/ 1729572 h 2408285"/>
              <a:gd name="connsiteX56" fmla="*/ 11794023 w 12086611"/>
              <a:gd name="connsiteY56" fmla="*/ 1725776 h 2408285"/>
              <a:gd name="connsiteX57" fmla="*/ 11768639 w 12086611"/>
              <a:gd name="connsiteY57" fmla="*/ 1702189 h 2408285"/>
              <a:gd name="connsiteX58" fmla="*/ 11874705 w 12086611"/>
              <a:gd name="connsiteY58" fmla="*/ 1483123 h 2408285"/>
              <a:gd name="connsiteX59" fmla="*/ 11979412 w 12086611"/>
              <a:gd name="connsiteY59" fmla="*/ 1580184 h 2408285"/>
              <a:gd name="connsiteX60" fmla="*/ 11874479 w 12086611"/>
              <a:gd name="connsiteY60" fmla="*/ 1675619 h 2408285"/>
              <a:gd name="connsiteX61" fmla="*/ 11842523 w 12086611"/>
              <a:gd name="connsiteY61" fmla="*/ 1646067 h 2408285"/>
              <a:gd name="connsiteX62" fmla="*/ 11769772 w 12086611"/>
              <a:gd name="connsiteY62" fmla="*/ 1578558 h 2408285"/>
              <a:gd name="connsiteX63" fmla="*/ 11766146 w 12086611"/>
              <a:gd name="connsiteY63" fmla="*/ 1258907 h 2408285"/>
              <a:gd name="connsiteX64" fmla="*/ 11870853 w 12086611"/>
              <a:gd name="connsiteY64" fmla="*/ 1355968 h 2408285"/>
              <a:gd name="connsiteX65" fmla="*/ 11765920 w 12086611"/>
              <a:gd name="connsiteY65" fmla="*/ 1451673 h 2408285"/>
              <a:gd name="connsiteX66" fmla="*/ 11661213 w 12086611"/>
              <a:gd name="connsiteY66" fmla="*/ 1354341 h 2408285"/>
              <a:gd name="connsiteX67" fmla="*/ 11763200 w 12086611"/>
              <a:gd name="connsiteY67" fmla="*/ 1261618 h 2408285"/>
              <a:gd name="connsiteX68" fmla="*/ 11661213 w 12086611"/>
              <a:gd name="connsiteY68" fmla="*/ 913228 h 2408285"/>
              <a:gd name="connsiteX69" fmla="*/ 11728298 w 12086611"/>
              <a:gd name="connsiteY69" fmla="*/ 975315 h 2408285"/>
              <a:gd name="connsiteX70" fmla="*/ 11730338 w 12086611"/>
              <a:gd name="connsiteY70" fmla="*/ 971519 h 2408285"/>
              <a:gd name="connsiteX71" fmla="*/ 11728525 w 12086611"/>
              <a:gd name="connsiteY71" fmla="*/ 975586 h 2408285"/>
              <a:gd name="connsiteX72" fmla="*/ 11765240 w 12086611"/>
              <a:gd name="connsiteY72" fmla="*/ 1009747 h 2408285"/>
              <a:gd name="connsiteX73" fmla="*/ 11765240 w 12086611"/>
              <a:gd name="connsiteY73" fmla="*/ 1128769 h 2408285"/>
              <a:gd name="connsiteX74" fmla="*/ 11688410 w 12086611"/>
              <a:gd name="connsiteY74" fmla="*/ 1057464 h 2408285"/>
              <a:gd name="connsiteX75" fmla="*/ 11686370 w 12086611"/>
              <a:gd name="connsiteY75" fmla="*/ 1061260 h 2408285"/>
              <a:gd name="connsiteX76" fmla="*/ 11688183 w 12086611"/>
              <a:gd name="connsiteY76" fmla="*/ 1057193 h 2408285"/>
              <a:gd name="connsiteX77" fmla="*/ 11661213 w 12086611"/>
              <a:gd name="connsiteY77" fmla="*/ 1032250 h 2408285"/>
              <a:gd name="connsiteX78" fmla="*/ 11876065 w 12086611"/>
              <a:gd name="connsiteY78" fmla="*/ 590053 h 2408285"/>
              <a:gd name="connsiteX79" fmla="*/ 11979412 w 12086611"/>
              <a:gd name="connsiteY79" fmla="*/ 686029 h 2408285"/>
              <a:gd name="connsiteX80" fmla="*/ 11874479 w 12086611"/>
              <a:gd name="connsiteY80" fmla="*/ 781464 h 2408285"/>
              <a:gd name="connsiteX81" fmla="*/ 11839350 w 12086611"/>
              <a:gd name="connsiteY81" fmla="*/ 748929 h 2408285"/>
              <a:gd name="connsiteX82" fmla="*/ 11837537 w 12086611"/>
              <a:gd name="connsiteY82" fmla="*/ 752725 h 2408285"/>
              <a:gd name="connsiteX83" fmla="*/ 11872666 w 12086611"/>
              <a:gd name="connsiteY83" fmla="*/ 785259 h 2408285"/>
              <a:gd name="connsiteX84" fmla="*/ 11872666 w 12086611"/>
              <a:gd name="connsiteY84" fmla="*/ 904552 h 2408285"/>
              <a:gd name="connsiteX85" fmla="*/ 11797422 w 12086611"/>
              <a:gd name="connsiteY85" fmla="*/ 834603 h 2408285"/>
              <a:gd name="connsiteX86" fmla="*/ 11795383 w 12086611"/>
              <a:gd name="connsiteY86" fmla="*/ 838941 h 2408285"/>
              <a:gd name="connsiteX87" fmla="*/ 11871986 w 12086611"/>
              <a:gd name="connsiteY87" fmla="*/ 910246 h 2408285"/>
              <a:gd name="connsiteX88" fmla="*/ 11767053 w 12086611"/>
              <a:gd name="connsiteY88" fmla="*/ 1005680 h 2408285"/>
              <a:gd name="connsiteX89" fmla="*/ 11730338 w 12086611"/>
              <a:gd name="connsiteY89" fmla="*/ 971519 h 2408285"/>
              <a:gd name="connsiteX90" fmla="*/ 11662573 w 12086611"/>
              <a:gd name="connsiteY90" fmla="*/ 908619 h 2408285"/>
              <a:gd name="connsiteX91" fmla="*/ 11767506 w 12086611"/>
              <a:gd name="connsiteY91" fmla="*/ 813185 h 2408285"/>
              <a:gd name="connsiteX92" fmla="*/ 11795156 w 12086611"/>
              <a:gd name="connsiteY92" fmla="*/ 838941 h 2408285"/>
              <a:gd name="connsiteX93" fmla="*/ 11797196 w 12086611"/>
              <a:gd name="connsiteY93" fmla="*/ 834603 h 2408285"/>
              <a:gd name="connsiteX94" fmla="*/ 11768639 w 12086611"/>
              <a:gd name="connsiteY94" fmla="*/ 808034 h 2408285"/>
              <a:gd name="connsiteX95" fmla="*/ 11768639 w 12086611"/>
              <a:gd name="connsiteY95" fmla="*/ 688741 h 2408285"/>
              <a:gd name="connsiteX96" fmla="*/ 11837310 w 12086611"/>
              <a:gd name="connsiteY96" fmla="*/ 752725 h 2408285"/>
              <a:gd name="connsiteX97" fmla="*/ 11839350 w 12086611"/>
              <a:gd name="connsiteY97" fmla="*/ 748658 h 2408285"/>
              <a:gd name="connsiteX98" fmla="*/ 11771132 w 12086611"/>
              <a:gd name="connsiteY98" fmla="*/ 685487 h 2408285"/>
              <a:gd name="connsiteX99" fmla="*/ 11661213 w 12086611"/>
              <a:gd name="connsiteY99" fmla="*/ 466151 h 2408285"/>
              <a:gd name="connsiteX100" fmla="*/ 11733057 w 12086611"/>
              <a:gd name="connsiteY100" fmla="*/ 532846 h 2408285"/>
              <a:gd name="connsiteX101" fmla="*/ 11765240 w 12086611"/>
              <a:gd name="connsiteY101" fmla="*/ 562669 h 2408285"/>
              <a:gd name="connsiteX102" fmla="*/ 11765240 w 12086611"/>
              <a:gd name="connsiteY102" fmla="*/ 681691 h 2408285"/>
              <a:gd name="connsiteX103" fmla="*/ 11687050 w 12086611"/>
              <a:gd name="connsiteY103" fmla="*/ 609031 h 2408285"/>
              <a:gd name="connsiteX104" fmla="*/ 11684784 w 12086611"/>
              <a:gd name="connsiteY104" fmla="*/ 612827 h 2408285"/>
              <a:gd name="connsiteX105" fmla="*/ 11763653 w 12086611"/>
              <a:gd name="connsiteY105" fmla="*/ 686029 h 2408285"/>
              <a:gd name="connsiteX106" fmla="*/ 11658721 w 12086611"/>
              <a:gd name="connsiteY106" fmla="*/ 781464 h 2408285"/>
              <a:gd name="connsiteX107" fmla="*/ 11609994 w 12086611"/>
              <a:gd name="connsiteY107" fmla="*/ 736187 h 2408285"/>
              <a:gd name="connsiteX108" fmla="*/ 11555374 w 12086611"/>
              <a:gd name="connsiteY108" fmla="*/ 685487 h 2408285"/>
              <a:gd name="connsiteX109" fmla="*/ 11660307 w 12086611"/>
              <a:gd name="connsiteY109" fmla="*/ 590053 h 2408285"/>
              <a:gd name="connsiteX110" fmla="*/ 11684557 w 12086611"/>
              <a:gd name="connsiteY110" fmla="*/ 612556 h 2408285"/>
              <a:gd name="connsiteX111" fmla="*/ 11686824 w 12086611"/>
              <a:gd name="connsiteY111" fmla="*/ 609031 h 2408285"/>
              <a:gd name="connsiteX112" fmla="*/ 11661213 w 12086611"/>
              <a:gd name="connsiteY112" fmla="*/ 585444 h 2408285"/>
              <a:gd name="connsiteX113" fmla="*/ 11767506 w 12086611"/>
              <a:gd name="connsiteY113" fmla="*/ 366107 h 2408285"/>
              <a:gd name="connsiteX114" fmla="*/ 11871986 w 12086611"/>
              <a:gd name="connsiteY114" fmla="*/ 463440 h 2408285"/>
              <a:gd name="connsiteX115" fmla="*/ 11767053 w 12086611"/>
              <a:gd name="connsiteY115" fmla="*/ 558874 h 2408285"/>
              <a:gd name="connsiteX116" fmla="*/ 11735324 w 12086611"/>
              <a:gd name="connsiteY116" fmla="*/ 529322 h 2408285"/>
              <a:gd name="connsiteX117" fmla="*/ 11733057 w 12086611"/>
              <a:gd name="connsiteY117" fmla="*/ 532846 h 2408285"/>
              <a:gd name="connsiteX118" fmla="*/ 11735097 w 12086611"/>
              <a:gd name="connsiteY118" fmla="*/ 529051 h 2408285"/>
              <a:gd name="connsiteX119" fmla="*/ 11662573 w 12086611"/>
              <a:gd name="connsiteY119" fmla="*/ 461542 h 2408285"/>
              <a:gd name="connsiteX120" fmla="*/ 11658947 w 12086611"/>
              <a:gd name="connsiteY120" fmla="*/ 142162 h 2408285"/>
              <a:gd name="connsiteX121" fmla="*/ 11763653 w 12086611"/>
              <a:gd name="connsiteY121" fmla="*/ 239223 h 2408285"/>
              <a:gd name="connsiteX122" fmla="*/ 11658721 w 12086611"/>
              <a:gd name="connsiteY122" fmla="*/ 334657 h 2408285"/>
              <a:gd name="connsiteX123" fmla="*/ 11554014 w 12086611"/>
              <a:gd name="connsiteY123" fmla="*/ 237596 h 2408285"/>
              <a:gd name="connsiteX124" fmla="*/ 11656001 w 12086611"/>
              <a:gd name="connsiteY124" fmla="*/ 144873 h 2408285"/>
              <a:gd name="connsiteX125" fmla="*/ 11690766 w 12086611"/>
              <a:gd name="connsiteY125" fmla="*/ 40330 h 2408285"/>
              <a:gd name="connsiteX126" fmla="*/ 11845185 w 12086611"/>
              <a:gd name="connsiteY126" fmla="*/ 40330 h 2408285"/>
              <a:gd name="connsiteX127" fmla="*/ 11840228 w 12086611"/>
              <a:gd name="connsiteY127" fmla="*/ 44830 h 2408285"/>
              <a:gd name="connsiteX128" fmla="*/ 11767053 w 12086611"/>
              <a:gd name="connsiteY128" fmla="*/ 111254 h 2408285"/>
              <a:gd name="connsiteX129" fmla="*/ 11712546 w 12086611"/>
              <a:gd name="connsiteY129" fmla="*/ 60579 h 2408285"/>
              <a:gd name="connsiteX130" fmla="*/ 11661213 w 12086611"/>
              <a:gd name="connsiteY130" fmla="*/ 40330 h 2408285"/>
              <a:gd name="connsiteX131" fmla="*/ 11684643 w 12086611"/>
              <a:gd name="connsiteY131" fmla="*/ 40330 h 2408285"/>
              <a:gd name="connsiteX132" fmla="*/ 11690280 w 12086611"/>
              <a:gd name="connsiteY132" fmla="*/ 45575 h 2408285"/>
              <a:gd name="connsiteX133" fmla="*/ 11765240 w 12086611"/>
              <a:gd name="connsiteY133" fmla="*/ 115321 h 2408285"/>
              <a:gd name="connsiteX134" fmla="*/ 11765240 w 12086611"/>
              <a:gd name="connsiteY134" fmla="*/ 234343 h 2408285"/>
              <a:gd name="connsiteX135" fmla="*/ 11661213 w 12086611"/>
              <a:gd name="connsiteY135" fmla="*/ 137824 h 2408285"/>
              <a:gd name="connsiteX136" fmla="*/ 11661213 w 12086611"/>
              <a:gd name="connsiteY136" fmla="*/ 69350 h 2408285"/>
              <a:gd name="connsiteX137" fmla="*/ 0 w 12086611"/>
              <a:gd name="connsiteY137" fmla="*/ 0 h 2408285"/>
              <a:gd name="connsiteX138" fmla="*/ 11657587 w 12086611"/>
              <a:gd name="connsiteY138" fmla="*/ 40330 h 2408285"/>
              <a:gd name="connsiteX139" fmla="*/ 11657587 w 12086611"/>
              <a:gd name="connsiteY139" fmla="*/ 41002 h 2408285"/>
              <a:gd name="connsiteX140" fmla="*/ 11657587 w 12086611"/>
              <a:gd name="connsiteY140" fmla="*/ 137824 h 2408285"/>
              <a:gd name="connsiteX141" fmla="*/ 11653055 w 12086611"/>
              <a:gd name="connsiteY141" fmla="*/ 141891 h 2408285"/>
              <a:gd name="connsiteX142" fmla="*/ 11656001 w 12086611"/>
              <a:gd name="connsiteY142" fmla="*/ 144873 h 2408285"/>
              <a:gd name="connsiteX143" fmla="*/ 11652828 w 12086611"/>
              <a:gd name="connsiteY143" fmla="*/ 141891 h 2408285"/>
              <a:gd name="connsiteX144" fmla="*/ 11549028 w 12086611"/>
              <a:gd name="connsiteY144" fmla="*/ 236512 h 2408285"/>
              <a:gd name="connsiteX145" fmla="*/ 11549028 w 12086611"/>
              <a:gd name="connsiteY145" fmla="*/ 243019 h 2408285"/>
              <a:gd name="connsiteX146" fmla="*/ 11552881 w 12086611"/>
              <a:gd name="connsiteY146" fmla="*/ 246543 h 2408285"/>
              <a:gd name="connsiteX147" fmla="*/ 11552881 w 12086611"/>
              <a:gd name="connsiteY147" fmla="*/ 242205 h 2408285"/>
              <a:gd name="connsiteX148" fmla="*/ 11656681 w 12086611"/>
              <a:gd name="connsiteY148" fmla="*/ 338724 h 2408285"/>
              <a:gd name="connsiteX149" fmla="*/ 11656681 w 12086611"/>
              <a:gd name="connsiteY149" fmla="*/ 457746 h 2408285"/>
              <a:gd name="connsiteX150" fmla="*/ 11552881 w 12086611"/>
              <a:gd name="connsiteY150" fmla="*/ 361227 h 2408285"/>
              <a:gd name="connsiteX151" fmla="*/ 11552881 w 12086611"/>
              <a:gd name="connsiteY151" fmla="*/ 246814 h 2408285"/>
              <a:gd name="connsiteX152" fmla="*/ 11549028 w 12086611"/>
              <a:gd name="connsiteY152" fmla="*/ 243290 h 2408285"/>
              <a:gd name="connsiteX153" fmla="*/ 11549028 w 12086611"/>
              <a:gd name="connsiteY153" fmla="*/ 363125 h 2408285"/>
              <a:gd name="connsiteX154" fmla="*/ 11441829 w 12086611"/>
              <a:gd name="connsiteY154" fmla="*/ 460457 h 2408285"/>
              <a:gd name="connsiteX155" fmla="*/ 11441829 w 12086611"/>
              <a:gd name="connsiteY155" fmla="*/ 587613 h 2408285"/>
              <a:gd name="connsiteX156" fmla="*/ 11544269 w 12086611"/>
              <a:gd name="connsiteY156" fmla="*/ 682505 h 2408285"/>
              <a:gd name="connsiteX157" fmla="*/ 11544269 w 12086611"/>
              <a:gd name="connsiteY157" fmla="*/ 676811 h 2408285"/>
              <a:gd name="connsiteX158" fmla="*/ 11445455 w 12086611"/>
              <a:gd name="connsiteY158" fmla="*/ 585444 h 2408285"/>
              <a:gd name="connsiteX159" fmla="*/ 11445455 w 12086611"/>
              <a:gd name="connsiteY159" fmla="*/ 466151 h 2408285"/>
              <a:gd name="connsiteX160" fmla="*/ 11544269 w 12086611"/>
              <a:gd name="connsiteY160" fmla="*/ 557789 h 2408285"/>
              <a:gd name="connsiteX161" fmla="*/ 11544269 w 12086611"/>
              <a:gd name="connsiteY161" fmla="*/ 552096 h 2408285"/>
              <a:gd name="connsiteX162" fmla="*/ 11446815 w 12086611"/>
              <a:gd name="connsiteY162" fmla="*/ 461542 h 2408285"/>
              <a:gd name="connsiteX163" fmla="*/ 11551748 w 12086611"/>
              <a:gd name="connsiteY163" fmla="*/ 366107 h 2408285"/>
              <a:gd name="connsiteX164" fmla="*/ 11656454 w 12086611"/>
              <a:gd name="connsiteY164" fmla="*/ 463440 h 2408285"/>
              <a:gd name="connsiteX165" fmla="*/ 11551521 w 12086611"/>
              <a:gd name="connsiteY165" fmla="*/ 558874 h 2408285"/>
              <a:gd name="connsiteX166" fmla="*/ 11544495 w 12086611"/>
              <a:gd name="connsiteY166" fmla="*/ 552367 h 2408285"/>
              <a:gd name="connsiteX167" fmla="*/ 11544495 w 12086611"/>
              <a:gd name="connsiteY167" fmla="*/ 558061 h 2408285"/>
              <a:gd name="connsiteX168" fmla="*/ 11549482 w 12086611"/>
              <a:gd name="connsiteY168" fmla="*/ 562669 h 2408285"/>
              <a:gd name="connsiteX169" fmla="*/ 11549482 w 12086611"/>
              <a:gd name="connsiteY169" fmla="*/ 681691 h 2408285"/>
              <a:gd name="connsiteX170" fmla="*/ 11544495 w 12086611"/>
              <a:gd name="connsiteY170" fmla="*/ 677083 h 2408285"/>
              <a:gd name="connsiteX171" fmla="*/ 11544495 w 12086611"/>
              <a:gd name="connsiteY171" fmla="*/ 682776 h 2408285"/>
              <a:gd name="connsiteX172" fmla="*/ 11549028 w 12086611"/>
              <a:gd name="connsiteY172" fmla="*/ 687114 h 2408285"/>
              <a:gd name="connsiteX173" fmla="*/ 11549028 w 12086611"/>
              <a:gd name="connsiteY173" fmla="*/ 748116 h 2408285"/>
              <a:gd name="connsiteX174" fmla="*/ 11552881 w 12086611"/>
              <a:gd name="connsiteY174" fmla="*/ 748658 h 2408285"/>
              <a:gd name="connsiteX175" fmla="*/ 11552881 w 12086611"/>
              <a:gd name="connsiteY175" fmla="*/ 688741 h 2408285"/>
              <a:gd name="connsiteX176" fmla="*/ 11607727 w 12086611"/>
              <a:gd name="connsiteY176" fmla="*/ 739711 h 2408285"/>
              <a:gd name="connsiteX177" fmla="*/ 11609994 w 12086611"/>
              <a:gd name="connsiteY177" fmla="*/ 736187 h 2408285"/>
              <a:gd name="connsiteX178" fmla="*/ 11607727 w 12086611"/>
              <a:gd name="connsiteY178" fmla="*/ 739982 h 2408285"/>
              <a:gd name="connsiteX179" fmla="*/ 11656681 w 12086611"/>
              <a:gd name="connsiteY179" fmla="*/ 785259 h 2408285"/>
              <a:gd name="connsiteX180" fmla="*/ 11656681 w 12086611"/>
              <a:gd name="connsiteY180" fmla="*/ 904552 h 2408285"/>
              <a:gd name="connsiteX181" fmla="*/ 11552881 w 12086611"/>
              <a:gd name="connsiteY181" fmla="*/ 808034 h 2408285"/>
              <a:gd name="connsiteX182" fmla="*/ 11552881 w 12086611"/>
              <a:gd name="connsiteY182" fmla="*/ 748929 h 2408285"/>
              <a:gd name="connsiteX183" fmla="*/ 11549028 w 12086611"/>
              <a:gd name="connsiteY183" fmla="*/ 748387 h 2408285"/>
              <a:gd name="connsiteX184" fmla="*/ 11549028 w 12086611"/>
              <a:gd name="connsiteY184" fmla="*/ 809931 h 2408285"/>
              <a:gd name="connsiteX185" fmla="*/ 11479451 w 12086611"/>
              <a:gd name="connsiteY185" fmla="*/ 873102 h 2408285"/>
              <a:gd name="connsiteX186" fmla="*/ 11483304 w 12086611"/>
              <a:gd name="connsiteY186" fmla="*/ 875271 h 2408285"/>
              <a:gd name="connsiteX187" fmla="*/ 11551748 w 12086611"/>
              <a:gd name="connsiteY187" fmla="*/ 813185 h 2408285"/>
              <a:gd name="connsiteX188" fmla="*/ 11656454 w 12086611"/>
              <a:gd name="connsiteY188" fmla="*/ 910246 h 2408285"/>
              <a:gd name="connsiteX189" fmla="*/ 11551521 w 12086611"/>
              <a:gd name="connsiteY189" fmla="*/ 1005680 h 2408285"/>
              <a:gd name="connsiteX190" fmla="*/ 11446815 w 12086611"/>
              <a:gd name="connsiteY190" fmla="*/ 908619 h 2408285"/>
              <a:gd name="connsiteX191" fmla="*/ 11483077 w 12086611"/>
              <a:gd name="connsiteY191" fmla="*/ 875543 h 2408285"/>
              <a:gd name="connsiteX192" fmla="*/ 11479224 w 12086611"/>
              <a:gd name="connsiteY192" fmla="*/ 873374 h 2408285"/>
              <a:gd name="connsiteX193" fmla="*/ 11441829 w 12086611"/>
              <a:gd name="connsiteY193" fmla="*/ 907535 h 2408285"/>
              <a:gd name="connsiteX194" fmla="*/ 11441829 w 12086611"/>
              <a:gd name="connsiteY194" fmla="*/ 993751 h 2408285"/>
              <a:gd name="connsiteX195" fmla="*/ 11445455 w 12086611"/>
              <a:gd name="connsiteY195" fmla="*/ 995649 h 2408285"/>
              <a:gd name="connsiteX196" fmla="*/ 11445455 w 12086611"/>
              <a:gd name="connsiteY196" fmla="*/ 913228 h 2408285"/>
              <a:gd name="connsiteX197" fmla="*/ 11549482 w 12086611"/>
              <a:gd name="connsiteY197" fmla="*/ 1009747 h 2408285"/>
              <a:gd name="connsiteX198" fmla="*/ 11549482 w 12086611"/>
              <a:gd name="connsiteY198" fmla="*/ 1128769 h 2408285"/>
              <a:gd name="connsiteX199" fmla="*/ 11445455 w 12086611"/>
              <a:gd name="connsiteY199" fmla="*/ 1032250 h 2408285"/>
              <a:gd name="connsiteX200" fmla="*/ 11445455 w 12086611"/>
              <a:gd name="connsiteY200" fmla="*/ 995920 h 2408285"/>
              <a:gd name="connsiteX201" fmla="*/ 11441829 w 12086611"/>
              <a:gd name="connsiteY201" fmla="*/ 994022 h 2408285"/>
              <a:gd name="connsiteX202" fmla="*/ 11441829 w 12086611"/>
              <a:gd name="connsiteY202" fmla="*/ 1034419 h 2408285"/>
              <a:gd name="connsiteX203" fmla="*/ 11551295 w 12086611"/>
              <a:gd name="connsiteY203" fmla="*/ 1136089 h 2408285"/>
              <a:gd name="connsiteX204" fmla="*/ 11660307 w 12086611"/>
              <a:gd name="connsiteY204" fmla="*/ 1037130 h 2408285"/>
              <a:gd name="connsiteX205" fmla="*/ 11686370 w 12086611"/>
              <a:gd name="connsiteY205" fmla="*/ 1061260 h 2408285"/>
              <a:gd name="connsiteX206" fmla="*/ 11764787 w 12086611"/>
              <a:gd name="connsiteY206" fmla="*/ 1133920 h 2408285"/>
              <a:gd name="connsiteX207" fmla="*/ 11764787 w 12086611"/>
              <a:gd name="connsiteY207" fmla="*/ 1250231 h 2408285"/>
              <a:gd name="connsiteX208" fmla="*/ 11768639 w 12086611"/>
              <a:gd name="connsiteY208" fmla="*/ 1250231 h 2408285"/>
              <a:gd name="connsiteX209" fmla="*/ 11768639 w 12086611"/>
              <a:gd name="connsiteY209" fmla="*/ 1243724 h 2408285"/>
              <a:gd name="connsiteX210" fmla="*/ 11768639 w 12086611"/>
              <a:gd name="connsiteY210" fmla="*/ 1135818 h 2408285"/>
              <a:gd name="connsiteX211" fmla="*/ 11872666 w 12086611"/>
              <a:gd name="connsiteY211" fmla="*/ 1232337 h 2408285"/>
              <a:gd name="connsiteX212" fmla="*/ 11872666 w 12086611"/>
              <a:gd name="connsiteY212" fmla="*/ 1242097 h 2408285"/>
              <a:gd name="connsiteX213" fmla="*/ 11872666 w 12086611"/>
              <a:gd name="connsiteY213" fmla="*/ 1351088 h 2408285"/>
              <a:gd name="connsiteX214" fmla="*/ 11768639 w 12086611"/>
              <a:gd name="connsiteY214" fmla="*/ 1254840 h 2408285"/>
              <a:gd name="connsiteX215" fmla="*/ 11768639 w 12086611"/>
              <a:gd name="connsiteY215" fmla="*/ 1250502 h 2408285"/>
              <a:gd name="connsiteX216" fmla="*/ 11764787 w 12086611"/>
              <a:gd name="connsiteY216" fmla="*/ 1250502 h 2408285"/>
              <a:gd name="connsiteX217" fmla="*/ 11764787 w 12086611"/>
              <a:gd name="connsiteY217" fmla="*/ 1254569 h 2408285"/>
              <a:gd name="connsiteX218" fmla="*/ 11760254 w 12086611"/>
              <a:gd name="connsiteY218" fmla="*/ 1258636 h 2408285"/>
              <a:gd name="connsiteX219" fmla="*/ 11763200 w 12086611"/>
              <a:gd name="connsiteY219" fmla="*/ 1261618 h 2408285"/>
              <a:gd name="connsiteX220" fmla="*/ 11760027 w 12086611"/>
              <a:gd name="connsiteY220" fmla="*/ 1258907 h 2408285"/>
              <a:gd name="connsiteX221" fmla="*/ 11656227 w 12086611"/>
              <a:gd name="connsiteY221" fmla="*/ 1353257 h 2408285"/>
              <a:gd name="connsiteX222" fmla="*/ 11656227 w 12086611"/>
              <a:gd name="connsiteY222" fmla="*/ 1360035 h 2408285"/>
              <a:gd name="connsiteX223" fmla="*/ 11660080 w 12086611"/>
              <a:gd name="connsiteY223" fmla="*/ 1363559 h 2408285"/>
              <a:gd name="connsiteX224" fmla="*/ 11660080 w 12086611"/>
              <a:gd name="connsiteY224" fmla="*/ 1358950 h 2408285"/>
              <a:gd name="connsiteX225" fmla="*/ 11764107 w 12086611"/>
              <a:gd name="connsiteY225" fmla="*/ 1455469 h 2408285"/>
              <a:gd name="connsiteX226" fmla="*/ 11764107 w 12086611"/>
              <a:gd name="connsiteY226" fmla="*/ 1574491 h 2408285"/>
              <a:gd name="connsiteX227" fmla="*/ 11660080 w 12086611"/>
              <a:gd name="connsiteY227" fmla="*/ 1478243 h 2408285"/>
              <a:gd name="connsiteX228" fmla="*/ 11660080 w 12086611"/>
              <a:gd name="connsiteY228" fmla="*/ 1363830 h 2408285"/>
              <a:gd name="connsiteX229" fmla="*/ 11656227 w 12086611"/>
              <a:gd name="connsiteY229" fmla="*/ 1360306 h 2408285"/>
              <a:gd name="connsiteX230" fmla="*/ 11656227 w 12086611"/>
              <a:gd name="connsiteY230" fmla="*/ 1479870 h 2408285"/>
              <a:gd name="connsiteX231" fmla="*/ 11549028 w 12086611"/>
              <a:gd name="connsiteY231" fmla="*/ 1577473 h 2408285"/>
              <a:gd name="connsiteX232" fmla="*/ 11549028 w 12086611"/>
              <a:gd name="connsiteY232" fmla="*/ 1704357 h 2408285"/>
              <a:gd name="connsiteX233" fmla="*/ 11651468 w 12086611"/>
              <a:gd name="connsiteY233" fmla="*/ 1799521 h 2408285"/>
              <a:gd name="connsiteX234" fmla="*/ 11651468 w 12086611"/>
              <a:gd name="connsiteY234" fmla="*/ 1793827 h 2408285"/>
              <a:gd name="connsiteX235" fmla="*/ 11552881 w 12086611"/>
              <a:gd name="connsiteY235" fmla="*/ 1702189 h 2408285"/>
              <a:gd name="connsiteX236" fmla="*/ 11552881 w 12086611"/>
              <a:gd name="connsiteY236" fmla="*/ 1583167 h 2408285"/>
              <a:gd name="connsiteX237" fmla="*/ 11651468 w 12086611"/>
              <a:gd name="connsiteY237" fmla="*/ 1674535 h 2408285"/>
              <a:gd name="connsiteX238" fmla="*/ 11651468 w 12086611"/>
              <a:gd name="connsiteY238" fmla="*/ 1669112 h 2408285"/>
              <a:gd name="connsiteX239" fmla="*/ 11554014 w 12086611"/>
              <a:gd name="connsiteY239" fmla="*/ 1578558 h 2408285"/>
              <a:gd name="connsiteX240" fmla="*/ 11658947 w 12086611"/>
              <a:gd name="connsiteY240" fmla="*/ 1483123 h 2408285"/>
              <a:gd name="connsiteX241" fmla="*/ 11763653 w 12086611"/>
              <a:gd name="connsiteY241" fmla="*/ 1580184 h 2408285"/>
              <a:gd name="connsiteX242" fmla="*/ 11658721 w 12086611"/>
              <a:gd name="connsiteY242" fmla="*/ 1675619 h 2408285"/>
              <a:gd name="connsiteX243" fmla="*/ 11651695 w 12086611"/>
              <a:gd name="connsiteY243" fmla="*/ 1669112 h 2408285"/>
              <a:gd name="connsiteX244" fmla="*/ 11651695 w 12086611"/>
              <a:gd name="connsiteY244" fmla="*/ 1674805 h 2408285"/>
              <a:gd name="connsiteX245" fmla="*/ 11656907 w 12086611"/>
              <a:gd name="connsiteY245" fmla="*/ 1679686 h 2408285"/>
              <a:gd name="connsiteX246" fmla="*/ 11656907 w 12086611"/>
              <a:gd name="connsiteY246" fmla="*/ 1798708 h 2408285"/>
              <a:gd name="connsiteX247" fmla="*/ 11651695 w 12086611"/>
              <a:gd name="connsiteY247" fmla="*/ 1793827 h 2408285"/>
              <a:gd name="connsiteX248" fmla="*/ 11651695 w 12086611"/>
              <a:gd name="connsiteY248" fmla="*/ 1799521 h 2408285"/>
              <a:gd name="connsiteX249" fmla="*/ 11656227 w 12086611"/>
              <a:gd name="connsiteY249" fmla="*/ 1803859 h 2408285"/>
              <a:gd name="connsiteX250" fmla="*/ 11656227 w 12086611"/>
              <a:gd name="connsiteY250" fmla="*/ 1864861 h 2408285"/>
              <a:gd name="connsiteX251" fmla="*/ 11660080 w 12086611"/>
              <a:gd name="connsiteY251" fmla="*/ 1865674 h 2408285"/>
              <a:gd name="connsiteX252" fmla="*/ 11660080 w 12086611"/>
              <a:gd name="connsiteY252" fmla="*/ 1805757 h 2408285"/>
              <a:gd name="connsiteX253" fmla="*/ 11714927 w 12086611"/>
              <a:gd name="connsiteY253" fmla="*/ 1856727 h 2408285"/>
              <a:gd name="connsiteX254" fmla="*/ 11717193 w 12086611"/>
              <a:gd name="connsiteY254" fmla="*/ 1852932 h 2408285"/>
              <a:gd name="connsiteX255" fmla="*/ 11662573 w 12086611"/>
              <a:gd name="connsiteY255" fmla="*/ 1802503 h 2408285"/>
              <a:gd name="connsiteX256" fmla="*/ 11767506 w 12086611"/>
              <a:gd name="connsiteY256" fmla="*/ 1707069 h 2408285"/>
              <a:gd name="connsiteX257" fmla="*/ 11791983 w 12086611"/>
              <a:gd name="connsiteY257" fmla="*/ 1729572 h 2408285"/>
              <a:gd name="connsiteX258" fmla="*/ 11870853 w 12086611"/>
              <a:gd name="connsiteY258" fmla="*/ 1802775 h 2408285"/>
              <a:gd name="connsiteX259" fmla="*/ 11765920 w 12086611"/>
              <a:gd name="connsiteY259" fmla="*/ 1898209 h 2408285"/>
              <a:gd name="connsiteX260" fmla="*/ 11717193 w 12086611"/>
              <a:gd name="connsiteY260" fmla="*/ 1853203 h 2408285"/>
              <a:gd name="connsiteX261" fmla="*/ 11715153 w 12086611"/>
              <a:gd name="connsiteY261" fmla="*/ 1856727 h 2408285"/>
              <a:gd name="connsiteX262" fmla="*/ 11764107 w 12086611"/>
              <a:gd name="connsiteY262" fmla="*/ 1902276 h 2408285"/>
              <a:gd name="connsiteX263" fmla="*/ 11764107 w 12086611"/>
              <a:gd name="connsiteY263" fmla="*/ 2021298 h 2408285"/>
              <a:gd name="connsiteX264" fmla="*/ 11660080 w 12086611"/>
              <a:gd name="connsiteY264" fmla="*/ 1924778 h 2408285"/>
              <a:gd name="connsiteX265" fmla="*/ 11660080 w 12086611"/>
              <a:gd name="connsiteY265" fmla="*/ 1865945 h 2408285"/>
              <a:gd name="connsiteX266" fmla="*/ 11656227 w 12086611"/>
              <a:gd name="connsiteY266" fmla="*/ 1865132 h 2408285"/>
              <a:gd name="connsiteX267" fmla="*/ 11656227 w 12086611"/>
              <a:gd name="connsiteY267" fmla="*/ 1926948 h 2408285"/>
              <a:gd name="connsiteX268" fmla="*/ 11586650 w 12086611"/>
              <a:gd name="connsiteY268" fmla="*/ 1990119 h 2408285"/>
              <a:gd name="connsiteX269" fmla="*/ 11549028 w 12086611"/>
              <a:gd name="connsiteY269" fmla="*/ 2024280 h 2408285"/>
              <a:gd name="connsiteX270" fmla="*/ 11549028 w 12086611"/>
              <a:gd name="connsiteY270" fmla="*/ 2110496 h 2408285"/>
              <a:gd name="connsiteX271" fmla="*/ 11552881 w 12086611"/>
              <a:gd name="connsiteY271" fmla="*/ 2112394 h 2408285"/>
              <a:gd name="connsiteX272" fmla="*/ 11552881 w 12086611"/>
              <a:gd name="connsiteY272" fmla="*/ 2029973 h 2408285"/>
              <a:gd name="connsiteX273" fmla="*/ 11656907 w 12086611"/>
              <a:gd name="connsiteY273" fmla="*/ 2126492 h 2408285"/>
              <a:gd name="connsiteX274" fmla="*/ 11656907 w 12086611"/>
              <a:gd name="connsiteY274" fmla="*/ 2245514 h 2408285"/>
              <a:gd name="connsiteX275" fmla="*/ 11552881 w 12086611"/>
              <a:gd name="connsiteY275" fmla="*/ 2149266 h 2408285"/>
              <a:gd name="connsiteX276" fmla="*/ 11552881 w 12086611"/>
              <a:gd name="connsiteY276" fmla="*/ 2112665 h 2408285"/>
              <a:gd name="connsiteX277" fmla="*/ 11549028 w 12086611"/>
              <a:gd name="connsiteY277" fmla="*/ 2110767 h 2408285"/>
              <a:gd name="connsiteX278" fmla="*/ 11549028 w 12086611"/>
              <a:gd name="connsiteY278" fmla="*/ 2151435 h 2408285"/>
              <a:gd name="connsiteX279" fmla="*/ 11658721 w 12086611"/>
              <a:gd name="connsiteY279" fmla="*/ 2253105 h 2408285"/>
              <a:gd name="connsiteX280" fmla="*/ 11767506 w 12086611"/>
              <a:gd name="connsiteY280" fmla="*/ 2153875 h 2408285"/>
              <a:gd name="connsiteX281" fmla="*/ 11793569 w 12086611"/>
              <a:gd name="connsiteY281" fmla="*/ 2178005 h 2408285"/>
              <a:gd name="connsiteX282" fmla="*/ 11795609 w 12086611"/>
              <a:gd name="connsiteY282" fmla="*/ 2174210 h 2408285"/>
              <a:gd name="connsiteX283" fmla="*/ 11793796 w 12086611"/>
              <a:gd name="connsiteY283" fmla="*/ 2178276 h 2408285"/>
              <a:gd name="connsiteX284" fmla="*/ 11871986 w 12086611"/>
              <a:gd name="connsiteY284" fmla="*/ 2250937 h 2408285"/>
              <a:gd name="connsiteX285" fmla="*/ 11871986 w 12086611"/>
              <a:gd name="connsiteY285" fmla="*/ 2372941 h 2408285"/>
              <a:gd name="connsiteX286" fmla="*/ 11853628 w 12086611"/>
              <a:gd name="connsiteY286" fmla="*/ 2389640 h 2408285"/>
              <a:gd name="connsiteX287" fmla="*/ 11844194 w 12086611"/>
              <a:gd name="connsiteY287" fmla="*/ 2398222 h 2408285"/>
              <a:gd name="connsiteX288" fmla="*/ 0 w 12086611"/>
              <a:gd name="connsiteY288" fmla="*/ 2408285 h 24082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Lst>
            <a:rect l="l" t="t" r="r" b="b"/>
            <a:pathLst>
              <a:path w="12086611" h="2408285">
                <a:moveTo>
                  <a:pt x="11874479" y="2376194"/>
                </a:moveTo>
                <a:lnTo>
                  <a:pt x="11897822" y="2397884"/>
                </a:lnTo>
                <a:lnTo>
                  <a:pt x="11898186" y="2398222"/>
                </a:lnTo>
                <a:lnTo>
                  <a:pt x="11850311" y="2398222"/>
                </a:lnTo>
                <a:lnTo>
                  <a:pt x="11852466" y="2396257"/>
                </a:lnTo>
                <a:close/>
                <a:moveTo>
                  <a:pt x="11875838" y="2252563"/>
                </a:moveTo>
                <a:lnTo>
                  <a:pt x="11979865" y="2349082"/>
                </a:lnTo>
                <a:lnTo>
                  <a:pt x="11979865" y="2378140"/>
                </a:lnTo>
                <a:lnTo>
                  <a:pt x="11979865" y="2398222"/>
                </a:lnTo>
                <a:lnTo>
                  <a:pt x="11904568" y="2398222"/>
                </a:lnTo>
                <a:lnTo>
                  <a:pt x="11903035" y="2396799"/>
                </a:lnTo>
                <a:cubicBezTo>
                  <a:pt x="11901449" y="2397071"/>
                  <a:pt x="11899635" y="2397613"/>
                  <a:pt x="11897822" y="2397884"/>
                </a:cubicBezTo>
                <a:cubicBezTo>
                  <a:pt x="11899635" y="2397341"/>
                  <a:pt x="11901222" y="2397071"/>
                  <a:pt x="11902808" y="2396528"/>
                </a:cubicBezTo>
                <a:lnTo>
                  <a:pt x="11875838" y="2371585"/>
                </a:lnTo>
                <a:close/>
                <a:moveTo>
                  <a:pt x="11768639" y="2029973"/>
                </a:moveTo>
                <a:lnTo>
                  <a:pt x="11835724" y="2092331"/>
                </a:lnTo>
                <a:lnTo>
                  <a:pt x="11872666" y="2126492"/>
                </a:lnTo>
                <a:lnTo>
                  <a:pt x="11872666" y="2245514"/>
                </a:lnTo>
                <a:lnTo>
                  <a:pt x="11795609" y="2174210"/>
                </a:lnTo>
                <a:lnTo>
                  <a:pt x="11768639" y="2149266"/>
                </a:lnTo>
                <a:close/>
                <a:moveTo>
                  <a:pt x="11658947" y="1929930"/>
                </a:moveTo>
                <a:lnTo>
                  <a:pt x="11763653" y="2027262"/>
                </a:lnTo>
                <a:lnTo>
                  <a:pt x="11658721" y="2122697"/>
                </a:lnTo>
                <a:lnTo>
                  <a:pt x="11554014" y="2025364"/>
                </a:lnTo>
                <a:lnTo>
                  <a:pt x="11590503" y="1992287"/>
                </a:lnTo>
                <a:close/>
                <a:moveTo>
                  <a:pt x="11983265" y="1707069"/>
                </a:moveTo>
                <a:lnTo>
                  <a:pt x="12086611" y="1802775"/>
                </a:lnTo>
                <a:lnTo>
                  <a:pt x="11981678" y="1898209"/>
                </a:lnTo>
                <a:lnTo>
                  <a:pt x="11946776" y="1865674"/>
                </a:lnTo>
                <a:lnTo>
                  <a:pt x="11944736" y="1869741"/>
                </a:lnTo>
                <a:lnTo>
                  <a:pt x="11979865" y="1902276"/>
                </a:lnTo>
                <a:lnTo>
                  <a:pt x="11979865" y="2021298"/>
                </a:lnTo>
                <a:lnTo>
                  <a:pt x="11904621" y="1951619"/>
                </a:lnTo>
                <a:lnTo>
                  <a:pt x="11902582" y="1955957"/>
                </a:lnTo>
                <a:lnTo>
                  <a:pt x="11979412" y="2027262"/>
                </a:lnTo>
                <a:lnTo>
                  <a:pt x="11874479" y="2122697"/>
                </a:lnTo>
                <a:lnTo>
                  <a:pt x="11837764" y="2088535"/>
                </a:lnTo>
                <a:lnTo>
                  <a:pt x="11835724" y="2092331"/>
                </a:lnTo>
                <a:lnTo>
                  <a:pt x="11837537" y="2088264"/>
                </a:lnTo>
                <a:lnTo>
                  <a:pt x="11769772" y="2025364"/>
                </a:lnTo>
                <a:lnTo>
                  <a:pt x="11874705" y="1929930"/>
                </a:lnTo>
                <a:lnTo>
                  <a:pt x="11902355" y="1955686"/>
                </a:lnTo>
                <a:lnTo>
                  <a:pt x="11904621" y="1951349"/>
                </a:lnTo>
                <a:lnTo>
                  <a:pt x="11875838" y="1924778"/>
                </a:lnTo>
                <a:lnTo>
                  <a:pt x="11875838" y="1805757"/>
                </a:lnTo>
                <a:lnTo>
                  <a:pt x="11944736" y="1869470"/>
                </a:lnTo>
                <a:lnTo>
                  <a:pt x="11946549" y="1865674"/>
                </a:lnTo>
                <a:lnTo>
                  <a:pt x="11878332" y="1802503"/>
                </a:lnTo>
                <a:close/>
                <a:moveTo>
                  <a:pt x="11768639" y="1583167"/>
                </a:moveTo>
                <a:lnTo>
                  <a:pt x="11840257" y="1649591"/>
                </a:lnTo>
                <a:lnTo>
                  <a:pt x="11842523" y="1646067"/>
                </a:lnTo>
                <a:lnTo>
                  <a:pt x="11840483" y="1649591"/>
                </a:lnTo>
                <a:lnTo>
                  <a:pt x="11872666" y="1679686"/>
                </a:lnTo>
                <a:lnTo>
                  <a:pt x="11872666" y="1798708"/>
                </a:lnTo>
                <a:lnTo>
                  <a:pt x="11794249" y="1726047"/>
                </a:lnTo>
                <a:lnTo>
                  <a:pt x="11791983" y="1729572"/>
                </a:lnTo>
                <a:lnTo>
                  <a:pt x="11794023" y="1725776"/>
                </a:lnTo>
                <a:lnTo>
                  <a:pt x="11768639" y="1702189"/>
                </a:lnTo>
                <a:close/>
                <a:moveTo>
                  <a:pt x="11874705" y="1483123"/>
                </a:moveTo>
                <a:lnTo>
                  <a:pt x="11979412" y="1580184"/>
                </a:lnTo>
                <a:lnTo>
                  <a:pt x="11874479" y="1675619"/>
                </a:lnTo>
                <a:lnTo>
                  <a:pt x="11842523" y="1646067"/>
                </a:lnTo>
                <a:lnTo>
                  <a:pt x="11769772" y="1578558"/>
                </a:lnTo>
                <a:close/>
                <a:moveTo>
                  <a:pt x="11766146" y="1258907"/>
                </a:moveTo>
                <a:lnTo>
                  <a:pt x="11870853" y="1355968"/>
                </a:lnTo>
                <a:lnTo>
                  <a:pt x="11765920" y="1451673"/>
                </a:lnTo>
                <a:lnTo>
                  <a:pt x="11661213" y="1354341"/>
                </a:lnTo>
                <a:lnTo>
                  <a:pt x="11763200" y="1261618"/>
                </a:lnTo>
                <a:close/>
                <a:moveTo>
                  <a:pt x="11661213" y="913228"/>
                </a:moveTo>
                <a:lnTo>
                  <a:pt x="11728298" y="975315"/>
                </a:lnTo>
                <a:lnTo>
                  <a:pt x="11730338" y="971519"/>
                </a:lnTo>
                <a:lnTo>
                  <a:pt x="11728525" y="975586"/>
                </a:lnTo>
                <a:lnTo>
                  <a:pt x="11765240" y="1009747"/>
                </a:lnTo>
                <a:lnTo>
                  <a:pt x="11765240" y="1128769"/>
                </a:lnTo>
                <a:lnTo>
                  <a:pt x="11688410" y="1057464"/>
                </a:lnTo>
                <a:lnTo>
                  <a:pt x="11686370" y="1061260"/>
                </a:lnTo>
                <a:lnTo>
                  <a:pt x="11688183" y="1057193"/>
                </a:lnTo>
                <a:lnTo>
                  <a:pt x="11661213" y="1032250"/>
                </a:lnTo>
                <a:close/>
                <a:moveTo>
                  <a:pt x="11876065" y="590053"/>
                </a:moveTo>
                <a:lnTo>
                  <a:pt x="11979412" y="686029"/>
                </a:lnTo>
                <a:lnTo>
                  <a:pt x="11874479" y="781464"/>
                </a:lnTo>
                <a:lnTo>
                  <a:pt x="11839350" y="748929"/>
                </a:lnTo>
                <a:lnTo>
                  <a:pt x="11837537" y="752725"/>
                </a:lnTo>
                <a:lnTo>
                  <a:pt x="11872666" y="785259"/>
                </a:lnTo>
                <a:lnTo>
                  <a:pt x="11872666" y="904552"/>
                </a:lnTo>
                <a:lnTo>
                  <a:pt x="11797422" y="834603"/>
                </a:lnTo>
                <a:lnTo>
                  <a:pt x="11795383" y="838941"/>
                </a:lnTo>
                <a:lnTo>
                  <a:pt x="11871986" y="910246"/>
                </a:lnTo>
                <a:lnTo>
                  <a:pt x="11767053" y="1005680"/>
                </a:lnTo>
                <a:lnTo>
                  <a:pt x="11730338" y="971519"/>
                </a:lnTo>
                <a:lnTo>
                  <a:pt x="11662573" y="908619"/>
                </a:lnTo>
                <a:lnTo>
                  <a:pt x="11767506" y="813185"/>
                </a:lnTo>
                <a:lnTo>
                  <a:pt x="11795156" y="838941"/>
                </a:lnTo>
                <a:lnTo>
                  <a:pt x="11797196" y="834603"/>
                </a:lnTo>
                <a:lnTo>
                  <a:pt x="11768639" y="808034"/>
                </a:lnTo>
                <a:lnTo>
                  <a:pt x="11768639" y="688741"/>
                </a:lnTo>
                <a:lnTo>
                  <a:pt x="11837310" y="752725"/>
                </a:lnTo>
                <a:lnTo>
                  <a:pt x="11839350" y="748658"/>
                </a:lnTo>
                <a:lnTo>
                  <a:pt x="11771132" y="685487"/>
                </a:lnTo>
                <a:close/>
                <a:moveTo>
                  <a:pt x="11661213" y="466151"/>
                </a:moveTo>
                <a:lnTo>
                  <a:pt x="11733057" y="532846"/>
                </a:lnTo>
                <a:lnTo>
                  <a:pt x="11765240" y="562669"/>
                </a:lnTo>
                <a:lnTo>
                  <a:pt x="11765240" y="681691"/>
                </a:lnTo>
                <a:lnTo>
                  <a:pt x="11687050" y="609031"/>
                </a:lnTo>
                <a:lnTo>
                  <a:pt x="11684784" y="612827"/>
                </a:lnTo>
                <a:lnTo>
                  <a:pt x="11763653" y="686029"/>
                </a:lnTo>
                <a:lnTo>
                  <a:pt x="11658721" y="781464"/>
                </a:lnTo>
                <a:lnTo>
                  <a:pt x="11609994" y="736187"/>
                </a:lnTo>
                <a:lnTo>
                  <a:pt x="11555374" y="685487"/>
                </a:lnTo>
                <a:lnTo>
                  <a:pt x="11660307" y="590053"/>
                </a:lnTo>
                <a:lnTo>
                  <a:pt x="11684557" y="612556"/>
                </a:lnTo>
                <a:lnTo>
                  <a:pt x="11686824" y="609031"/>
                </a:lnTo>
                <a:lnTo>
                  <a:pt x="11661213" y="585444"/>
                </a:lnTo>
                <a:close/>
                <a:moveTo>
                  <a:pt x="11767506" y="366107"/>
                </a:moveTo>
                <a:lnTo>
                  <a:pt x="11871986" y="463440"/>
                </a:lnTo>
                <a:lnTo>
                  <a:pt x="11767053" y="558874"/>
                </a:lnTo>
                <a:lnTo>
                  <a:pt x="11735324" y="529322"/>
                </a:lnTo>
                <a:lnTo>
                  <a:pt x="11733057" y="532846"/>
                </a:lnTo>
                <a:lnTo>
                  <a:pt x="11735097" y="529051"/>
                </a:lnTo>
                <a:lnTo>
                  <a:pt x="11662573" y="461542"/>
                </a:lnTo>
                <a:close/>
                <a:moveTo>
                  <a:pt x="11658947" y="142162"/>
                </a:moveTo>
                <a:lnTo>
                  <a:pt x="11763653" y="239223"/>
                </a:lnTo>
                <a:lnTo>
                  <a:pt x="11658721" y="334657"/>
                </a:lnTo>
                <a:lnTo>
                  <a:pt x="11554014" y="237596"/>
                </a:lnTo>
                <a:lnTo>
                  <a:pt x="11656001" y="144873"/>
                </a:lnTo>
                <a:close/>
                <a:moveTo>
                  <a:pt x="11690766" y="40330"/>
                </a:moveTo>
                <a:lnTo>
                  <a:pt x="11845185" y="40330"/>
                </a:lnTo>
                <a:lnTo>
                  <a:pt x="11840228" y="44830"/>
                </a:lnTo>
                <a:lnTo>
                  <a:pt x="11767053" y="111254"/>
                </a:lnTo>
                <a:lnTo>
                  <a:pt x="11712546" y="60579"/>
                </a:lnTo>
                <a:close/>
                <a:moveTo>
                  <a:pt x="11661213" y="40330"/>
                </a:moveTo>
                <a:lnTo>
                  <a:pt x="11684643" y="40330"/>
                </a:lnTo>
                <a:lnTo>
                  <a:pt x="11690280" y="45575"/>
                </a:lnTo>
                <a:lnTo>
                  <a:pt x="11765240" y="115321"/>
                </a:lnTo>
                <a:lnTo>
                  <a:pt x="11765240" y="234343"/>
                </a:lnTo>
                <a:lnTo>
                  <a:pt x="11661213" y="137824"/>
                </a:lnTo>
                <a:lnTo>
                  <a:pt x="11661213" y="69350"/>
                </a:lnTo>
                <a:close/>
                <a:moveTo>
                  <a:pt x="0" y="0"/>
                </a:moveTo>
                <a:lnTo>
                  <a:pt x="11657587" y="40330"/>
                </a:lnTo>
                <a:lnTo>
                  <a:pt x="11657587" y="41002"/>
                </a:lnTo>
                <a:lnTo>
                  <a:pt x="11657587" y="137824"/>
                </a:lnTo>
                <a:lnTo>
                  <a:pt x="11653055" y="141891"/>
                </a:lnTo>
                <a:lnTo>
                  <a:pt x="11656001" y="144873"/>
                </a:lnTo>
                <a:lnTo>
                  <a:pt x="11652828" y="141891"/>
                </a:lnTo>
                <a:lnTo>
                  <a:pt x="11549028" y="236512"/>
                </a:lnTo>
                <a:lnTo>
                  <a:pt x="11549028" y="243019"/>
                </a:lnTo>
                <a:lnTo>
                  <a:pt x="11552881" y="246543"/>
                </a:lnTo>
                <a:lnTo>
                  <a:pt x="11552881" y="242205"/>
                </a:lnTo>
                <a:lnTo>
                  <a:pt x="11656681" y="338724"/>
                </a:lnTo>
                <a:lnTo>
                  <a:pt x="11656681" y="457746"/>
                </a:lnTo>
                <a:lnTo>
                  <a:pt x="11552881" y="361227"/>
                </a:lnTo>
                <a:lnTo>
                  <a:pt x="11552881" y="246814"/>
                </a:lnTo>
                <a:lnTo>
                  <a:pt x="11549028" y="243290"/>
                </a:lnTo>
                <a:lnTo>
                  <a:pt x="11549028" y="363125"/>
                </a:lnTo>
                <a:lnTo>
                  <a:pt x="11441829" y="460457"/>
                </a:lnTo>
                <a:lnTo>
                  <a:pt x="11441829" y="587613"/>
                </a:lnTo>
                <a:lnTo>
                  <a:pt x="11544269" y="682505"/>
                </a:lnTo>
                <a:lnTo>
                  <a:pt x="11544269" y="676811"/>
                </a:lnTo>
                <a:lnTo>
                  <a:pt x="11445455" y="585444"/>
                </a:lnTo>
                <a:lnTo>
                  <a:pt x="11445455" y="466151"/>
                </a:lnTo>
                <a:lnTo>
                  <a:pt x="11544269" y="557789"/>
                </a:lnTo>
                <a:lnTo>
                  <a:pt x="11544269" y="552096"/>
                </a:lnTo>
                <a:lnTo>
                  <a:pt x="11446815" y="461542"/>
                </a:lnTo>
                <a:lnTo>
                  <a:pt x="11551748" y="366107"/>
                </a:lnTo>
                <a:lnTo>
                  <a:pt x="11656454" y="463440"/>
                </a:lnTo>
                <a:lnTo>
                  <a:pt x="11551521" y="558874"/>
                </a:lnTo>
                <a:lnTo>
                  <a:pt x="11544495" y="552367"/>
                </a:lnTo>
                <a:lnTo>
                  <a:pt x="11544495" y="558061"/>
                </a:lnTo>
                <a:lnTo>
                  <a:pt x="11549482" y="562669"/>
                </a:lnTo>
                <a:lnTo>
                  <a:pt x="11549482" y="681691"/>
                </a:lnTo>
                <a:lnTo>
                  <a:pt x="11544495" y="677083"/>
                </a:lnTo>
                <a:lnTo>
                  <a:pt x="11544495" y="682776"/>
                </a:lnTo>
                <a:lnTo>
                  <a:pt x="11549028" y="687114"/>
                </a:lnTo>
                <a:lnTo>
                  <a:pt x="11549028" y="748116"/>
                </a:lnTo>
                <a:lnTo>
                  <a:pt x="11552881" y="748658"/>
                </a:lnTo>
                <a:lnTo>
                  <a:pt x="11552881" y="688741"/>
                </a:lnTo>
                <a:lnTo>
                  <a:pt x="11607727" y="739711"/>
                </a:lnTo>
                <a:lnTo>
                  <a:pt x="11609994" y="736187"/>
                </a:lnTo>
                <a:lnTo>
                  <a:pt x="11607727" y="739982"/>
                </a:lnTo>
                <a:lnTo>
                  <a:pt x="11656681" y="785259"/>
                </a:lnTo>
                <a:lnTo>
                  <a:pt x="11656681" y="904552"/>
                </a:lnTo>
                <a:lnTo>
                  <a:pt x="11552881" y="808034"/>
                </a:lnTo>
                <a:lnTo>
                  <a:pt x="11552881" y="748929"/>
                </a:lnTo>
                <a:lnTo>
                  <a:pt x="11549028" y="748387"/>
                </a:lnTo>
                <a:lnTo>
                  <a:pt x="11549028" y="809931"/>
                </a:lnTo>
                <a:lnTo>
                  <a:pt x="11479451" y="873102"/>
                </a:lnTo>
                <a:lnTo>
                  <a:pt x="11483304" y="875271"/>
                </a:lnTo>
                <a:lnTo>
                  <a:pt x="11551748" y="813185"/>
                </a:lnTo>
                <a:lnTo>
                  <a:pt x="11656454" y="910246"/>
                </a:lnTo>
                <a:lnTo>
                  <a:pt x="11551521" y="1005680"/>
                </a:lnTo>
                <a:lnTo>
                  <a:pt x="11446815" y="908619"/>
                </a:lnTo>
                <a:lnTo>
                  <a:pt x="11483077" y="875543"/>
                </a:lnTo>
                <a:lnTo>
                  <a:pt x="11479224" y="873374"/>
                </a:lnTo>
                <a:lnTo>
                  <a:pt x="11441829" y="907535"/>
                </a:lnTo>
                <a:lnTo>
                  <a:pt x="11441829" y="993751"/>
                </a:lnTo>
                <a:lnTo>
                  <a:pt x="11445455" y="995649"/>
                </a:lnTo>
                <a:lnTo>
                  <a:pt x="11445455" y="913228"/>
                </a:lnTo>
                <a:lnTo>
                  <a:pt x="11549482" y="1009747"/>
                </a:lnTo>
                <a:lnTo>
                  <a:pt x="11549482" y="1128769"/>
                </a:lnTo>
                <a:lnTo>
                  <a:pt x="11445455" y="1032250"/>
                </a:lnTo>
                <a:lnTo>
                  <a:pt x="11445455" y="995920"/>
                </a:lnTo>
                <a:lnTo>
                  <a:pt x="11441829" y="994022"/>
                </a:lnTo>
                <a:lnTo>
                  <a:pt x="11441829" y="1034419"/>
                </a:lnTo>
                <a:lnTo>
                  <a:pt x="11551295" y="1136089"/>
                </a:lnTo>
                <a:lnTo>
                  <a:pt x="11660307" y="1037130"/>
                </a:lnTo>
                <a:lnTo>
                  <a:pt x="11686370" y="1061260"/>
                </a:lnTo>
                <a:lnTo>
                  <a:pt x="11764787" y="1133920"/>
                </a:lnTo>
                <a:lnTo>
                  <a:pt x="11764787" y="1250231"/>
                </a:lnTo>
                <a:lnTo>
                  <a:pt x="11768639" y="1250231"/>
                </a:lnTo>
                <a:lnTo>
                  <a:pt x="11768639" y="1243724"/>
                </a:lnTo>
                <a:lnTo>
                  <a:pt x="11768639" y="1135818"/>
                </a:lnTo>
                <a:lnTo>
                  <a:pt x="11872666" y="1232337"/>
                </a:lnTo>
                <a:lnTo>
                  <a:pt x="11872666" y="1242097"/>
                </a:lnTo>
                <a:lnTo>
                  <a:pt x="11872666" y="1351088"/>
                </a:lnTo>
                <a:lnTo>
                  <a:pt x="11768639" y="1254840"/>
                </a:lnTo>
                <a:lnTo>
                  <a:pt x="11768639" y="1250502"/>
                </a:lnTo>
                <a:lnTo>
                  <a:pt x="11764787" y="1250502"/>
                </a:lnTo>
                <a:lnTo>
                  <a:pt x="11764787" y="1254569"/>
                </a:lnTo>
                <a:lnTo>
                  <a:pt x="11760254" y="1258636"/>
                </a:lnTo>
                <a:lnTo>
                  <a:pt x="11763200" y="1261618"/>
                </a:lnTo>
                <a:lnTo>
                  <a:pt x="11760027" y="1258907"/>
                </a:lnTo>
                <a:lnTo>
                  <a:pt x="11656227" y="1353257"/>
                </a:lnTo>
                <a:lnTo>
                  <a:pt x="11656227" y="1360035"/>
                </a:lnTo>
                <a:lnTo>
                  <a:pt x="11660080" y="1363559"/>
                </a:lnTo>
                <a:lnTo>
                  <a:pt x="11660080" y="1358950"/>
                </a:lnTo>
                <a:lnTo>
                  <a:pt x="11764107" y="1455469"/>
                </a:lnTo>
                <a:lnTo>
                  <a:pt x="11764107" y="1574491"/>
                </a:lnTo>
                <a:lnTo>
                  <a:pt x="11660080" y="1478243"/>
                </a:lnTo>
                <a:lnTo>
                  <a:pt x="11660080" y="1363830"/>
                </a:lnTo>
                <a:lnTo>
                  <a:pt x="11656227" y="1360306"/>
                </a:lnTo>
                <a:lnTo>
                  <a:pt x="11656227" y="1479870"/>
                </a:lnTo>
                <a:lnTo>
                  <a:pt x="11549028" y="1577473"/>
                </a:lnTo>
                <a:lnTo>
                  <a:pt x="11549028" y="1704357"/>
                </a:lnTo>
                <a:lnTo>
                  <a:pt x="11651468" y="1799521"/>
                </a:lnTo>
                <a:lnTo>
                  <a:pt x="11651468" y="1793827"/>
                </a:lnTo>
                <a:lnTo>
                  <a:pt x="11552881" y="1702189"/>
                </a:lnTo>
                <a:lnTo>
                  <a:pt x="11552881" y="1583167"/>
                </a:lnTo>
                <a:lnTo>
                  <a:pt x="11651468" y="1674535"/>
                </a:lnTo>
                <a:lnTo>
                  <a:pt x="11651468" y="1669112"/>
                </a:lnTo>
                <a:lnTo>
                  <a:pt x="11554014" y="1578558"/>
                </a:lnTo>
                <a:lnTo>
                  <a:pt x="11658947" y="1483123"/>
                </a:lnTo>
                <a:lnTo>
                  <a:pt x="11763653" y="1580184"/>
                </a:lnTo>
                <a:lnTo>
                  <a:pt x="11658721" y="1675619"/>
                </a:lnTo>
                <a:lnTo>
                  <a:pt x="11651695" y="1669112"/>
                </a:lnTo>
                <a:lnTo>
                  <a:pt x="11651695" y="1674805"/>
                </a:lnTo>
                <a:lnTo>
                  <a:pt x="11656907" y="1679686"/>
                </a:lnTo>
                <a:lnTo>
                  <a:pt x="11656907" y="1798708"/>
                </a:lnTo>
                <a:lnTo>
                  <a:pt x="11651695" y="1793827"/>
                </a:lnTo>
                <a:lnTo>
                  <a:pt x="11651695" y="1799521"/>
                </a:lnTo>
                <a:lnTo>
                  <a:pt x="11656227" y="1803859"/>
                </a:lnTo>
                <a:lnTo>
                  <a:pt x="11656227" y="1864861"/>
                </a:lnTo>
                <a:lnTo>
                  <a:pt x="11660080" y="1865674"/>
                </a:lnTo>
                <a:lnTo>
                  <a:pt x="11660080" y="1805757"/>
                </a:lnTo>
                <a:lnTo>
                  <a:pt x="11714927" y="1856727"/>
                </a:lnTo>
                <a:lnTo>
                  <a:pt x="11717193" y="1852932"/>
                </a:lnTo>
                <a:lnTo>
                  <a:pt x="11662573" y="1802503"/>
                </a:lnTo>
                <a:lnTo>
                  <a:pt x="11767506" y="1707069"/>
                </a:lnTo>
                <a:lnTo>
                  <a:pt x="11791983" y="1729572"/>
                </a:lnTo>
                <a:lnTo>
                  <a:pt x="11870853" y="1802775"/>
                </a:lnTo>
                <a:lnTo>
                  <a:pt x="11765920" y="1898209"/>
                </a:lnTo>
                <a:lnTo>
                  <a:pt x="11717193" y="1853203"/>
                </a:lnTo>
                <a:lnTo>
                  <a:pt x="11715153" y="1856727"/>
                </a:lnTo>
                <a:lnTo>
                  <a:pt x="11764107" y="1902276"/>
                </a:lnTo>
                <a:lnTo>
                  <a:pt x="11764107" y="2021298"/>
                </a:lnTo>
                <a:lnTo>
                  <a:pt x="11660080" y="1924778"/>
                </a:lnTo>
                <a:lnTo>
                  <a:pt x="11660080" y="1865945"/>
                </a:lnTo>
                <a:lnTo>
                  <a:pt x="11656227" y="1865132"/>
                </a:lnTo>
                <a:lnTo>
                  <a:pt x="11656227" y="1926948"/>
                </a:lnTo>
                <a:lnTo>
                  <a:pt x="11586650" y="1990119"/>
                </a:lnTo>
                <a:lnTo>
                  <a:pt x="11549028" y="2024280"/>
                </a:lnTo>
                <a:lnTo>
                  <a:pt x="11549028" y="2110496"/>
                </a:lnTo>
                <a:lnTo>
                  <a:pt x="11552881" y="2112394"/>
                </a:lnTo>
                <a:lnTo>
                  <a:pt x="11552881" y="2029973"/>
                </a:lnTo>
                <a:lnTo>
                  <a:pt x="11656907" y="2126492"/>
                </a:lnTo>
                <a:lnTo>
                  <a:pt x="11656907" y="2245514"/>
                </a:lnTo>
                <a:lnTo>
                  <a:pt x="11552881" y="2149266"/>
                </a:lnTo>
                <a:lnTo>
                  <a:pt x="11552881" y="2112665"/>
                </a:lnTo>
                <a:lnTo>
                  <a:pt x="11549028" y="2110767"/>
                </a:lnTo>
                <a:lnTo>
                  <a:pt x="11549028" y="2151435"/>
                </a:lnTo>
                <a:lnTo>
                  <a:pt x="11658721" y="2253105"/>
                </a:lnTo>
                <a:lnTo>
                  <a:pt x="11767506" y="2153875"/>
                </a:lnTo>
                <a:lnTo>
                  <a:pt x="11793569" y="2178005"/>
                </a:lnTo>
                <a:lnTo>
                  <a:pt x="11795609" y="2174210"/>
                </a:lnTo>
                <a:lnTo>
                  <a:pt x="11793796" y="2178276"/>
                </a:lnTo>
                <a:lnTo>
                  <a:pt x="11871986" y="2250937"/>
                </a:lnTo>
                <a:lnTo>
                  <a:pt x="11871986" y="2372941"/>
                </a:lnTo>
                <a:lnTo>
                  <a:pt x="11853628" y="2389640"/>
                </a:lnTo>
                <a:lnTo>
                  <a:pt x="11844194" y="2398222"/>
                </a:lnTo>
                <a:lnTo>
                  <a:pt x="0" y="2408285"/>
                </a:lnTo>
                <a:close/>
              </a:path>
            </a:pathLst>
          </a:custGeom>
          <a:solidFill>
            <a:schemeClr val="bg1">
              <a:lumMod val="65000"/>
            </a:schemeClr>
          </a:solidFill>
        </p:spPr>
        <p:txBody>
          <a:bodyPr wrap="square" tIns="288000">
            <a:noAutofit/>
          </a:bodyPr>
          <a:lstStyle>
            <a:lvl1pPr algn="ctr">
              <a:defRPr>
                <a:solidFill>
                  <a:schemeClr val="accent2">
                    <a:lumMod val="40000"/>
                    <a:lumOff val="60000"/>
                  </a:schemeClr>
                </a:solidFill>
              </a:defRPr>
            </a:lvl1pPr>
          </a:lstStyle>
          <a:p>
            <a:r>
              <a:rPr lang="fr-FR" dirty="0"/>
              <a:t>Insérez ou glissez votre image ici</a:t>
            </a:r>
          </a:p>
          <a:p>
            <a:endParaRPr lang="fr-FR" dirty="0"/>
          </a:p>
        </p:txBody>
      </p:sp>
    </p:spTree>
    <p:extLst>
      <p:ext uri="{BB962C8B-B14F-4D97-AF65-F5344CB8AC3E}">
        <p14:creationId xmlns:p14="http://schemas.microsoft.com/office/powerpoint/2010/main" val="42935755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re imag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07B68EE-BDE5-1E9D-059B-83B50A6ACD18}"/>
              </a:ext>
            </a:extLst>
          </p:cNvPr>
          <p:cNvSpPr>
            <a:spLocks noGrp="1"/>
          </p:cNvSpPr>
          <p:nvPr>
            <p:ph type="ctrTitle"/>
          </p:nvPr>
        </p:nvSpPr>
        <p:spPr>
          <a:xfrm>
            <a:off x="731838" y="2654299"/>
            <a:ext cx="5294312" cy="1587501"/>
          </a:xfrm>
        </p:spPr>
        <p:txBody>
          <a:bodyPr lIns="0" anchor="b">
            <a:normAutofit/>
          </a:bodyPr>
          <a:lstStyle>
            <a:lvl1pPr algn="l">
              <a:defRPr sz="2800">
                <a:solidFill>
                  <a:schemeClr val="tx1"/>
                </a:solidFill>
              </a:defRPr>
            </a:lvl1pPr>
          </a:lstStyle>
          <a:p>
            <a:r>
              <a:rPr lang="fr-FR"/>
              <a:t>Modifiez le style du titre</a:t>
            </a:r>
            <a:endParaRPr lang="fr-FR" dirty="0"/>
          </a:p>
        </p:txBody>
      </p:sp>
      <p:sp>
        <p:nvSpPr>
          <p:cNvPr id="3" name="Sous-titre 2">
            <a:extLst>
              <a:ext uri="{FF2B5EF4-FFF2-40B4-BE49-F238E27FC236}">
                <a16:creationId xmlns:a16="http://schemas.microsoft.com/office/drawing/2014/main" id="{34801059-2D37-8D44-42C0-ED46DE3A8FD1}"/>
              </a:ext>
            </a:extLst>
          </p:cNvPr>
          <p:cNvSpPr>
            <a:spLocks noGrp="1"/>
          </p:cNvSpPr>
          <p:nvPr>
            <p:ph type="subTitle" idx="1" hasCustomPrompt="1"/>
          </p:nvPr>
        </p:nvSpPr>
        <p:spPr>
          <a:xfrm>
            <a:off x="731838" y="4262438"/>
            <a:ext cx="5294312" cy="1655762"/>
          </a:xfrm>
        </p:spPr>
        <p:txBody>
          <a:bodyPr rIns="0">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dirty="0"/>
              <a:t>Modifier le style des sous-titres du masque</a:t>
            </a:r>
          </a:p>
        </p:txBody>
      </p:sp>
      <p:sp>
        <p:nvSpPr>
          <p:cNvPr id="10" name="ZoneTexte 9">
            <a:extLst>
              <a:ext uri="{FF2B5EF4-FFF2-40B4-BE49-F238E27FC236}">
                <a16:creationId xmlns:a16="http://schemas.microsoft.com/office/drawing/2014/main" id="{931EACC6-5472-4DD6-3DB8-DB3936803B32}"/>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Titre image</a:t>
            </a:r>
          </a:p>
        </p:txBody>
      </p:sp>
      <p:sp>
        <p:nvSpPr>
          <p:cNvPr id="38" name="Rectangle 21">
            <a:extLst>
              <a:ext uri="{FF2B5EF4-FFF2-40B4-BE49-F238E27FC236}">
                <a16:creationId xmlns:a16="http://schemas.microsoft.com/office/drawing/2014/main" id="{A735B0D2-65F8-67B3-4CB3-F526012A0592}"/>
              </a:ext>
            </a:extLst>
          </p:cNvPr>
          <p:cNvSpPr>
            <a:spLocks noChangeArrowheads="1"/>
          </p:cNvSpPr>
          <p:nvPr userDrawn="1"/>
        </p:nvSpPr>
        <p:spPr bwMode="auto">
          <a:xfrm>
            <a:off x="7110585" y="-1588"/>
            <a:ext cx="20638" cy="3111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61" name="Espace réservé pour une image  60">
            <a:extLst>
              <a:ext uri="{FF2B5EF4-FFF2-40B4-BE49-F238E27FC236}">
                <a16:creationId xmlns:a16="http://schemas.microsoft.com/office/drawing/2014/main" id="{570E7ABE-1C46-BCBC-E4AA-CED1991C314D}"/>
              </a:ext>
            </a:extLst>
          </p:cNvPr>
          <p:cNvSpPr>
            <a:spLocks noGrp="1"/>
          </p:cNvSpPr>
          <p:nvPr>
            <p:ph type="pic" sz="quarter" idx="10" hasCustomPrompt="1"/>
          </p:nvPr>
        </p:nvSpPr>
        <p:spPr>
          <a:xfrm>
            <a:off x="5435600" y="0"/>
            <a:ext cx="6756400" cy="6858000"/>
          </a:xfrm>
          <a:custGeom>
            <a:avLst/>
            <a:gdLst>
              <a:gd name="connsiteX0" fmla="*/ 558577 w 6756400"/>
              <a:gd name="connsiteY0" fmla="*/ 2472501 h 6858000"/>
              <a:gd name="connsiteX1" fmla="*/ 1118234 w 6756400"/>
              <a:gd name="connsiteY1" fmla="*/ 2898413 h 6858000"/>
              <a:gd name="connsiteX2" fmla="*/ 754773 w 6756400"/>
              <a:gd name="connsiteY2" fmla="*/ 3179642 h 6858000"/>
              <a:gd name="connsiteX3" fmla="*/ 765623 w 6756400"/>
              <a:gd name="connsiteY3" fmla="*/ 3197727 h 6858000"/>
              <a:gd name="connsiteX4" fmla="*/ 1132700 w 6756400"/>
              <a:gd name="connsiteY4" fmla="*/ 2912881 h 6858000"/>
              <a:gd name="connsiteX5" fmla="*/ 1132700 w 6756400"/>
              <a:gd name="connsiteY5" fmla="*/ 3443689 h 6858000"/>
              <a:gd name="connsiteX6" fmla="*/ 978998 w 6756400"/>
              <a:gd name="connsiteY6" fmla="*/ 3562149 h 6858000"/>
              <a:gd name="connsiteX7" fmla="*/ 990752 w 6756400"/>
              <a:gd name="connsiteY7" fmla="*/ 3582043 h 6858000"/>
              <a:gd name="connsiteX8" fmla="*/ 1138125 w 6756400"/>
              <a:gd name="connsiteY8" fmla="*/ 3467200 h 6858000"/>
              <a:gd name="connsiteX9" fmla="*/ 1697783 w 6756400"/>
              <a:gd name="connsiteY9" fmla="*/ 3892208 h 6858000"/>
              <a:gd name="connsiteX10" fmla="*/ 1337034 w 6756400"/>
              <a:gd name="connsiteY10" fmla="*/ 4172532 h 6858000"/>
              <a:gd name="connsiteX11" fmla="*/ 1346980 w 6756400"/>
              <a:gd name="connsiteY11" fmla="*/ 4190618 h 6858000"/>
              <a:gd name="connsiteX12" fmla="*/ 1704112 w 6756400"/>
              <a:gd name="connsiteY12" fmla="*/ 3913006 h 6858000"/>
              <a:gd name="connsiteX13" fmla="*/ 1704112 w 6756400"/>
              <a:gd name="connsiteY13" fmla="*/ 4443814 h 6858000"/>
              <a:gd name="connsiteX14" fmla="*/ 1560355 w 6756400"/>
              <a:gd name="connsiteY14" fmla="*/ 4555944 h 6858000"/>
              <a:gd name="connsiteX15" fmla="*/ 1149879 w 6756400"/>
              <a:gd name="connsiteY15" fmla="*/ 4874248 h 6858000"/>
              <a:gd name="connsiteX16" fmla="*/ 1149879 w 6756400"/>
              <a:gd name="connsiteY16" fmla="*/ 4343440 h 6858000"/>
              <a:gd name="connsiteX17" fmla="*/ 1346076 w 6756400"/>
              <a:gd name="connsiteY17" fmla="*/ 4190618 h 6858000"/>
              <a:gd name="connsiteX18" fmla="*/ 1336130 w 6756400"/>
              <a:gd name="connsiteY18" fmla="*/ 4173437 h 6858000"/>
              <a:gd name="connsiteX19" fmla="*/ 1139934 w 6756400"/>
              <a:gd name="connsiteY19" fmla="*/ 4325354 h 6858000"/>
              <a:gd name="connsiteX20" fmla="*/ 580276 w 6756400"/>
              <a:gd name="connsiteY20" fmla="*/ 3900346 h 6858000"/>
              <a:gd name="connsiteX21" fmla="*/ 989848 w 6756400"/>
              <a:gd name="connsiteY21" fmla="*/ 3582043 h 6858000"/>
              <a:gd name="connsiteX22" fmla="*/ 978094 w 6756400"/>
              <a:gd name="connsiteY22" fmla="*/ 3563053 h 6858000"/>
              <a:gd name="connsiteX23" fmla="*/ 577563 w 6756400"/>
              <a:gd name="connsiteY23" fmla="*/ 3874123 h 6858000"/>
              <a:gd name="connsiteX24" fmla="*/ 577563 w 6756400"/>
              <a:gd name="connsiteY24" fmla="*/ 3342411 h 6858000"/>
              <a:gd name="connsiteX25" fmla="*/ 764719 w 6756400"/>
              <a:gd name="connsiteY25" fmla="*/ 3197727 h 6858000"/>
              <a:gd name="connsiteX26" fmla="*/ 754773 w 6756400"/>
              <a:gd name="connsiteY26" fmla="*/ 3180546 h 6858000"/>
              <a:gd name="connsiteX27" fmla="*/ 567618 w 6756400"/>
              <a:gd name="connsiteY27" fmla="*/ 3325229 h 6858000"/>
              <a:gd name="connsiteX28" fmla="*/ 7960 w 6756400"/>
              <a:gd name="connsiteY28" fmla="*/ 2899317 h 6858000"/>
              <a:gd name="connsiteX29" fmla="*/ 558577 w 6756400"/>
              <a:gd name="connsiteY29" fmla="*/ 2472501 h 6858000"/>
              <a:gd name="connsiteX30" fmla="*/ 1724907 w 6756400"/>
              <a:gd name="connsiteY30" fmla="*/ 0 h 6858000"/>
              <a:gd name="connsiteX31" fmla="*/ 6756400 w 6756400"/>
              <a:gd name="connsiteY31" fmla="*/ 0 h 6858000"/>
              <a:gd name="connsiteX32" fmla="*/ 6756400 w 6756400"/>
              <a:gd name="connsiteY32" fmla="*/ 6858000 h 6858000"/>
              <a:gd name="connsiteX33" fmla="*/ 0 w 6756400"/>
              <a:gd name="connsiteY33" fmla="*/ 6858000 h 6858000"/>
              <a:gd name="connsiteX34" fmla="*/ 0 w 6756400"/>
              <a:gd name="connsiteY34" fmla="*/ 6856412 h 6858000"/>
              <a:gd name="connsiteX35" fmla="*/ 162738 w 6756400"/>
              <a:gd name="connsiteY35" fmla="*/ 6856412 h 6858000"/>
              <a:gd name="connsiteX36" fmla="*/ 1149879 w 6756400"/>
              <a:gd name="connsiteY36" fmla="*/ 6856412 h 6858000"/>
              <a:gd name="connsiteX37" fmla="*/ 1149879 w 6756400"/>
              <a:gd name="connsiteY37" fmla="*/ 6332839 h 6858000"/>
              <a:gd name="connsiteX38" fmla="*/ 1704112 w 6756400"/>
              <a:gd name="connsiteY38" fmla="*/ 5902405 h 6858000"/>
              <a:gd name="connsiteX39" fmla="*/ 1704112 w 6756400"/>
              <a:gd name="connsiteY39" fmla="*/ 6433213 h 6858000"/>
              <a:gd name="connsiteX40" fmla="*/ 1159824 w 6756400"/>
              <a:gd name="connsiteY40" fmla="*/ 6855508 h 6858000"/>
              <a:gd name="connsiteX41" fmla="*/ 1193277 w 6756400"/>
              <a:gd name="connsiteY41" fmla="*/ 6855508 h 6858000"/>
              <a:gd name="connsiteX42" fmla="*/ 1724907 w 6756400"/>
              <a:gd name="connsiteY42" fmla="*/ 6443160 h 6858000"/>
              <a:gd name="connsiteX43" fmla="*/ 1724907 w 6756400"/>
              <a:gd name="connsiteY43" fmla="*/ 5877086 h 6858000"/>
              <a:gd name="connsiteX44" fmla="*/ 1386762 w 6756400"/>
              <a:gd name="connsiteY44" fmla="*/ 5620272 h 6858000"/>
              <a:gd name="connsiteX45" fmla="*/ 1343363 w 6756400"/>
              <a:gd name="connsiteY45" fmla="*/ 5612134 h 6858000"/>
              <a:gd name="connsiteX46" fmla="*/ 1697783 w 6756400"/>
              <a:gd name="connsiteY46" fmla="*/ 5881607 h 6858000"/>
              <a:gd name="connsiteX47" fmla="*/ 1139934 w 6756400"/>
              <a:gd name="connsiteY47" fmla="*/ 6314753 h 6858000"/>
              <a:gd name="connsiteX48" fmla="*/ 581180 w 6756400"/>
              <a:gd name="connsiteY48" fmla="*/ 5889745 h 6858000"/>
              <a:gd name="connsiteX49" fmla="*/ 1014259 w 6756400"/>
              <a:gd name="connsiteY49" fmla="*/ 5553356 h 6858000"/>
              <a:gd name="connsiteX50" fmla="*/ 987135 w 6756400"/>
              <a:gd name="connsiteY50" fmla="*/ 5548835 h 6858000"/>
              <a:gd name="connsiteX51" fmla="*/ 577563 w 6756400"/>
              <a:gd name="connsiteY51" fmla="*/ 5866234 h 6858000"/>
              <a:gd name="connsiteX52" fmla="*/ 577563 w 6756400"/>
              <a:gd name="connsiteY52" fmla="*/ 5335426 h 6858000"/>
              <a:gd name="connsiteX53" fmla="*/ 1132700 w 6756400"/>
              <a:gd name="connsiteY53" fmla="*/ 4905897 h 6858000"/>
              <a:gd name="connsiteX54" fmla="*/ 1132700 w 6756400"/>
              <a:gd name="connsiteY54" fmla="*/ 5435801 h 6858000"/>
              <a:gd name="connsiteX55" fmla="*/ 988039 w 6756400"/>
              <a:gd name="connsiteY55" fmla="*/ 5547930 h 6858000"/>
              <a:gd name="connsiteX56" fmla="*/ 1015163 w 6756400"/>
              <a:gd name="connsiteY56" fmla="*/ 5552452 h 6858000"/>
              <a:gd name="connsiteX57" fmla="*/ 1139029 w 6756400"/>
              <a:gd name="connsiteY57" fmla="*/ 5456599 h 6858000"/>
              <a:gd name="connsiteX58" fmla="*/ 1342459 w 6756400"/>
              <a:gd name="connsiteY58" fmla="*/ 5611229 h 6858000"/>
              <a:gd name="connsiteX59" fmla="*/ 1384953 w 6756400"/>
              <a:gd name="connsiteY59" fmla="*/ 5619368 h 6858000"/>
              <a:gd name="connsiteX60" fmla="*/ 1152591 w 6756400"/>
              <a:gd name="connsiteY60" fmla="*/ 5442131 h 6858000"/>
              <a:gd name="connsiteX61" fmla="*/ 1152591 w 6756400"/>
              <a:gd name="connsiteY61" fmla="*/ 4897759 h 6858000"/>
              <a:gd name="connsiteX62" fmla="*/ 1570300 w 6756400"/>
              <a:gd name="connsiteY62" fmla="*/ 4573125 h 6858000"/>
              <a:gd name="connsiteX63" fmla="*/ 1560355 w 6756400"/>
              <a:gd name="connsiteY63" fmla="*/ 4555944 h 6858000"/>
              <a:gd name="connsiteX64" fmla="*/ 1571205 w 6756400"/>
              <a:gd name="connsiteY64" fmla="*/ 4573125 h 6858000"/>
              <a:gd name="connsiteX65" fmla="*/ 1709537 w 6756400"/>
              <a:gd name="connsiteY65" fmla="*/ 4465517 h 6858000"/>
              <a:gd name="connsiteX66" fmla="*/ 2290894 w 6756400"/>
              <a:gd name="connsiteY66" fmla="*/ 4907706 h 6858000"/>
              <a:gd name="connsiteX67" fmla="*/ 2874963 w 6756400"/>
              <a:gd name="connsiteY67" fmla="*/ 4453761 h 6858000"/>
              <a:gd name="connsiteX68" fmla="*/ 2874963 w 6756400"/>
              <a:gd name="connsiteY68" fmla="*/ 4272907 h 6858000"/>
              <a:gd name="connsiteX69" fmla="*/ 2855072 w 6756400"/>
              <a:gd name="connsiteY69" fmla="*/ 4281949 h 6858000"/>
              <a:gd name="connsiteX70" fmla="*/ 2855072 w 6756400"/>
              <a:gd name="connsiteY70" fmla="*/ 4443814 h 6858000"/>
              <a:gd name="connsiteX71" fmla="*/ 2300839 w 6756400"/>
              <a:gd name="connsiteY71" fmla="*/ 4874248 h 6858000"/>
              <a:gd name="connsiteX72" fmla="*/ 2300839 w 6756400"/>
              <a:gd name="connsiteY72" fmla="*/ 4343440 h 6858000"/>
              <a:gd name="connsiteX73" fmla="*/ 2855072 w 6756400"/>
              <a:gd name="connsiteY73" fmla="*/ 3913006 h 6858000"/>
              <a:gd name="connsiteX74" fmla="*/ 2855072 w 6756400"/>
              <a:gd name="connsiteY74" fmla="*/ 4281045 h 6858000"/>
              <a:gd name="connsiteX75" fmla="*/ 2874963 w 6756400"/>
              <a:gd name="connsiteY75" fmla="*/ 4272002 h 6858000"/>
              <a:gd name="connsiteX76" fmla="*/ 2874963 w 6756400"/>
              <a:gd name="connsiteY76" fmla="*/ 3887687 h 6858000"/>
              <a:gd name="connsiteX77" fmla="*/ 2675150 w 6756400"/>
              <a:gd name="connsiteY77" fmla="*/ 3735769 h 6858000"/>
              <a:gd name="connsiteX78" fmla="*/ 2654355 w 6756400"/>
              <a:gd name="connsiteY78" fmla="*/ 3744812 h 6858000"/>
              <a:gd name="connsiteX79" fmla="*/ 2848743 w 6756400"/>
              <a:gd name="connsiteY79" fmla="*/ 3892208 h 6858000"/>
              <a:gd name="connsiteX80" fmla="*/ 2290894 w 6756400"/>
              <a:gd name="connsiteY80" fmla="*/ 4325354 h 6858000"/>
              <a:gd name="connsiteX81" fmla="*/ 1731236 w 6756400"/>
              <a:gd name="connsiteY81" fmla="*/ 3900346 h 6858000"/>
              <a:gd name="connsiteX82" fmla="*/ 2289086 w 6756400"/>
              <a:gd name="connsiteY82" fmla="*/ 3467200 h 6858000"/>
              <a:gd name="connsiteX83" fmla="*/ 2653451 w 6756400"/>
              <a:gd name="connsiteY83" fmla="*/ 3743907 h 6858000"/>
              <a:gd name="connsiteX84" fmla="*/ 2674246 w 6756400"/>
              <a:gd name="connsiteY84" fmla="*/ 3734865 h 6858000"/>
              <a:gd name="connsiteX85" fmla="*/ 2303552 w 6756400"/>
              <a:gd name="connsiteY85" fmla="*/ 3452732 h 6858000"/>
              <a:gd name="connsiteX86" fmla="*/ 2303552 w 6756400"/>
              <a:gd name="connsiteY86" fmla="*/ 3177833 h 6858000"/>
              <a:gd name="connsiteX87" fmla="*/ 2282757 w 6756400"/>
              <a:gd name="connsiteY87" fmla="*/ 3180546 h 6858000"/>
              <a:gd name="connsiteX88" fmla="*/ 2282757 w 6756400"/>
              <a:gd name="connsiteY88" fmla="*/ 3443689 h 6858000"/>
              <a:gd name="connsiteX89" fmla="*/ 1728524 w 6756400"/>
              <a:gd name="connsiteY89" fmla="*/ 3874123 h 6858000"/>
              <a:gd name="connsiteX90" fmla="*/ 1728524 w 6756400"/>
              <a:gd name="connsiteY90" fmla="*/ 3342411 h 6858000"/>
              <a:gd name="connsiteX91" fmla="*/ 1989818 w 6756400"/>
              <a:gd name="connsiteY91" fmla="*/ 3140758 h 6858000"/>
              <a:gd name="connsiteX92" fmla="*/ 1978064 w 6756400"/>
              <a:gd name="connsiteY92" fmla="*/ 3124481 h 6858000"/>
              <a:gd name="connsiteX93" fmla="*/ 1718578 w 6756400"/>
              <a:gd name="connsiteY93" fmla="*/ 3325229 h 6858000"/>
              <a:gd name="connsiteX94" fmla="*/ 1158920 w 6756400"/>
              <a:gd name="connsiteY94" fmla="*/ 2899317 h 6858000"/>
              <a:gd name="connsiteX95" fmla="*/ 1579342 w 6756400"/>
              <a:gd name="connsiteY95" fmla="*/ 2573779 h 6858000"/>
              <a:gd name="connsiteX96" fmla="*/ 1567588 w 6756400"/>
              <a:gd name="connsiteY96" fmla="*/ 2557502 h 6858000"/>
              <a:gd name="connsiteX97" fmla="*/ 1149879 w 6756400"/>
              <a:gd name="connsiteY97" fmla="*/ 2881232 h 6858000"/>
              <a:gd name="connsiteX98" fmla="*/ 1149879 w 6756400"/>
              <a:gd name="connsiteY98" fmla="*/ 2350424 h 6858000"/>
              <a:gd name="connsiteX99" fmla="*/ 1321664 w 6756400"/>
              <a:gd name="connsiteY99" fmla="*/ 2216592 h 6858000"/>
              <a:gd name="connsiteX100" fmla="*/ 1309910 w 6756400"/>
              <a:gd name="connsiteY100" fmla="*/ 2201219 h 6858000"/>
              <a:gd name="connsiteX101" fmla="*/ 1139934 w 6756400"/>
              <a:gd name="connsiteY101" fmla="*/ 2332339 h 6858000"/>
              <a:gd name="connsiteX102" fmla="*/ 580276 w 6756400"/>
              <a:gd name="connsiteY102" fmla="*/ 1907331 h 6858000"/>
              <a:gd name="connsiteX103" fmla="*/ 1138125 w 6756400"/>
              <a:gd name="connsiteY103" fmla="*/ 1474184 h 6858000"/>
              <a:gd name="connsiteX104" fmla="*/ 1697783 w 6756400"/>
              <a:gd name="connsiteY104" fmla="*/ 1899192 h 6858000"/>
              <a:gd name="connsiteX105" fmla="*/ 1310815 w 6756400"/>
              <a:gd name="connsiteY105" fmla="*/ 2200315 h 6858000"/>
              <a:gd name="connsiteX106" fmla="*/ 1322568 w 6756400"/>
              <a:gd name="connsiteY106" fmla="*/ 2216592 h 6858000"/>
              <a:gd name="connsiteX107" fmla="*/ 1704112 w 6756400"/>
              <a:gd name="connsiteY107" fmla="*/ 1919991 h 6858000"/>
              <a:gd name="connsiteX108" fmla="*/ 1704112 w 6756400"/>
              <a:gd name="connsiteY108" fmla="*/ 2450798 h 6858000"/>
              <a:gd name="connsiteX109" fmla="*/ 1568492 w 6756400"/>
              <a:gd name="connsiteY109" fmla="*/ 2556598 h 6858000"/>
              <a:gd name="connsiteX110" fmla="*/ 1580246 w 6756400"/>
              <a:gd name="connsiteY110" fmla="*/ 2572875 h 6858000"/>
              <a:gd name="connsiteX111" fmla="*/ 1709537 w 6756400"/>
              <a:gd name="connsiteY111" fmla="*/ 2472501 h 6858000"/>
              <a:gd name="connsiteX112" fmla="*/ 2269195 w 6756400"/>
              <a:gd name="connsiteY112" fmla="*/ 2898413 h 6858000"/>
              <a:gd name="connsiteX113" fmla="*/ 1978968 w 6756400"/>
              <a:gd name="connsiteY113" fmla="*/ 3123577 h 6858000"/>
              <a:gd name="connsiteX114" fmla="*/ 1990722 w 6756400"/>
              <a:gd name="connsiteY114" fmla="*/ 3139854 h 6858000"/>
              <a:gd name="connsiteX115" fmla="*/ 2282757 w 6756400"/>
              <a:gd name="connsiteY115" fmla="*/ 2912881 h 6858000"/>
              <a:gd name="connsiteX116" fmla="*/ 2282757 w 6756400"/>
              <a:gd name="connsiteY116" fmla="*/ 3179642 h 6858000"/>
              <a:gd name="connsiteX117" fmla="*/ 2303552 w 6756400"/>
              <a:gd name="connsiteY117" fmla="*/ 3176929 h 6858000"/>
              <a:gd name="connsiteX118" fmla="*/ 2303552 w 6756400"/>
              <a:gd name="connsiteY118" fmla="*/ 2904743 h 6858000"/>
              <a:gd name="connsiteX119" fmla="*/ 2327963 w 6756400"/>
              <a:gd name="connsiteY119" fmla="*/ 2885753 h 6858000"/>
              <a:gd name="connsiteX120" fmla="*/ 2327963 w 6756400"/>
              <a:gd name="connsiteY120" fmla="*/ 2860433 h 6858000"/>
              <a:gd name="connsiteX121" fmla="*/ 2300839 w 6756400"/>
              <a:gd name="connsiteY121" fmla="*/ 2881232 h 6858000"/>
              <a:gd name="connsiteX122" fmla="*/ 2300839 w 6756400"/>
              <a:gd name="connsiteY122" fmla="*/ 2350424 h 6858000"/>
              <a:gd name="connsiteX123" fmla="*/ 2327963 w 6756400"/>
              <a:gd name="connsiteY123" fmla="*/ 2328721 h 6858000"/>
              <a:gd name="connsiteX124" fmla="*/ 2327963 w 6756400"/>
              <a:gd name="connsiteY124" fmla="*/ 2303402 h 6858000"/>
              <a:gd name="connsiteX125" fmla="*/ 2290894 w 6756400"/>
              <a:gd name="connsiteY125" fmla="*/ 2332339 h 6858000"/>
              <a:gd name="connsiteX126" fmla="*/ 1731236 w 6756400"/>
              <a:gd name="connsiteY126" fmla="*/ 1907331 h 6858000"/>
              <a:gd name="connsiteX127" fmla="*/ 2289086 w 6756400"/>
              <a:gd name="connsiteY127" fmla="*/ 1474184 h 6858000"/>
              <a:gd name="connsiteX128" fmla="*/ 2848743 w 6756400"/>
              <a:gd name="connsiteY128" fmla="*/ 1899192 h 6858000"/>
              <a:gd name="connsiteX129" fmla="*/ 2328867 w 6756400"/>
              <a:gd name="connsiteY129" fmla="*/ 2302498 h 6858000"/>
              <a:gd name="connsiteX130" fmla="*/ 2328867 w 6756400"/>
              <a:gd name="connsiteY130" fmla="*/ 2327817 h 6858000"/>
              <a:gd name="connsiteX131" fmla="*/ 2855072 w 6756400"/>
              <a:gd name="connsiteY131" fmla="*/ 1919991 h 6858000"/>
              <a:gd name="connsiteX132" fmla="*/ 2855072 w 6756400"/>
              <a:gd name="connsiteY132" fmla="*/ 2450798 h 6858000"/>
              <a:gd name="connsiteX133" fmla="*/ 2328867 w 6756400"/>
              <a:gd name="connsiteY133" fmla="*/ 2859529 h 6858000"/>
              <a:gd name="connsiteX134" fmla="*/ 2328867 w 6756400"/>
              <a:gd name="connsiteY134" fmla="*/ 2884849 h 6858000"/>
              <a:gd name="connsiteX135" fmla="*/ 2874963 w 6756400"/>
              <a:gd name="connsiteY135" fmla="*/ 2460745 h 6858000"/>
              <a:gd name="connsiteX136" fmla="*/ 2874963 w 6756400"/>
              <a:gd name="connsiteY136" fmla="*/ 1894671 h 6858000"/>
              <a:gd name="connsiteX137" fmla="*/ 2303552 w 6756400"/>
              <a:gd name="connsiteY137" fmla="*/ 1459716 h 6858000"/>
              <a:gd name="connsiteX138" fmla="*/ 2303552 w 6756400"/>
              <a:gd name="connsiteY138" fmla="*/ 926195 h 6858000"/>
              <a:gd name="connsiteX139" fmla="*/ 2282757 w 6756400"/>
              <a:gd name="connsiteY139" fmla="*/ 941568 h 6858000"/>
              <a:gd name="connsiteX140" fmla="*/ 2282757 w 6756400"/>
              <a:gd name="connsiteY140" fmla="*/ 1451578 h 6858000"/>
              <a:gd name="connsiteX141" fmla="*/ 1728524 w 6756400"/>
              <a:gd name="connsiteY141" fmla="*/ 1882011 h 6858000"/>
              <a:gd name="connsiteX142" fmla="*/ 1728524 w 6756400"/>
              <a:gd name="connsiteY142" fmla="*/ 1351203 h 6858000"/>
              <a:gd name="connsiteX143" fmla="*/ 2282757 w 6756400"/>
              <a:gd name="connsiteY143" fmla="*/ 920770 h 6858000"/>
              <a:gd name="connsiteX144" fmla="*/ 2282757 w 6756400"/>
              <a:gd name="connsiteY144" fmla="*/ 940664 h 6858000"/>
              <a:gd name="connsiteX145" fmla="*/ 2303552 w 6756400"/>
              <a:gd name="connsiteY145" fmla="*/ 924387 h 6858000"/>
              <a:gd name="connsiteX146" fmla="*/ 2303552 w 6756400"/>
              <a:gd name="connsiteY146" fmla="*/ 895450 h 6858000"/>
              <a:gd name="connsiteX147" fmla="*/ 1749319 w 6756400"/>
              <a:gd name="connsiteY147" fmla="*/ 474059 h 6858000"/>
              <a:gd name="connsiteX148" fmla="*/ 1733044 w 6756400"/>
              <a:gd name="connsiteY148" fmla="*/ 486719 h 6858000"/>
              <a:gd name="connsiteX149" fmla="*/ 2276428 w 6756400"/>
              <a:gd name="connsiteY149" fmla="*/ 899971 h 6858000"/>
              <a:gd name="connsiteX150" fmla="*/ 1718578 w 6756400"/>
              <a:gd name="connsiteY150" fmla="*/ 1333118 h 6858000"/>
              <a:gd name="connsiteX151" fmla="*/ 1158920 w 6756400"/>
              <a:gd name="connsiteY151" fmla="*/ 908110 h 6858000"/>
              <a:gd name="connsiteX152" fmla="*/ 1716770 w 6756400"/>
              <a:gd name="connsiteY152" fmla="*/ 474964 h 6858000"/>
              <a:gd name="connsiteX153" fmla="*/ 1732140 w 6756400"/>
              <a:gd name="connsiteY153" fmla="*/ 486719 h 6858000"/>
              <a:gd name="connsiteX154" fmla="*/ 1748415 w 6756400"/>
              <a:gd name="connsiteY154" fmla="*/ 474059 h 6858000"/>
              <a:gd name="connsiteX155" fmla="*/ 1724907 w 6756400"/>
              <a:gd name="connsiteY155" fmla="*/ 455070 h 6858000"/>
              <a:gd name="connsiteX156" fmla="*/ 1724907 w 6756400"/>
              <a:gd name="connsiteY156" fmla="*/ 206 h 6858000"/>
              <a:gd name="connsiteX157" fmla="*/ 1606490 w 6756400"/>
              <a:gd name="connsiteY157" fmla="*/ 0 h 6858000"/>
              <a:gd name="connsiteX158" fmla="*/ 1704112 w 6756400"/>
              <a:gd name="connsiteY158" fmla="*/ 0 h 6858000"/>
              <a:gd name="connsiteX159" fmla="*/ 1704112 w 6756400"/>
              <a:gd name="connsiteY159" fmla="*/ 79700 h 6858000"/>
              <a:gd name="connsiteX160" fmla="*/ 1704112 w 6756400"/>
              <a:gd name="connsiteY160" fmla="*/ 455974 h 6858000"/>
              <a:gd name="connsiteX161" fmla="*/ 1149879 w 6756400"/>
              <a:gd name="connsiteY161" fmla="*/ 885503 h 6858000"/>
              <a:gd name="connsiteX162" fmla="*/ 1149879 w 6756400"/>
              <a:gd name="connsiteY162" fmla="*/ 354695 h 6858000"/>
              <a:gd name="connsiteX163" fmla="*/ 1606476 w 6756400"/>
              <a:gd name="connsiteY163" fmla="*/ 11 h 6858000"/>
              <a:gd name="connsiteX164" fmla="*/ 696284 w 6756400"/>
              <a:gd name="connsiteY164" fmla="*/ 0 h 6858000"/>
              <a:gd name="connsiteX165" fmla="*/ 1573942 w 6756400"/>
              <a:gd name="connsiteY165" fmla="*/ 0 h 6858000"/>
              <a:gd name="connsiteX166" fmla="*/ 1498270 w 6756400"/>
              <a:gd name="connsiteY166" fmla="*/ 58848 h 6858000"/>
              <a:gd name="connsiteX167" fmla="*/ 1139934 w 6756400"/>
              <a:gd name="connsiteY167" fmla="*/ 337514 h 6858000"/>
              <a:gd name="connsiteX168" fmla="*/ 701161 w 6756400"/>
              <a:gd name="connsiteY168" fmla="*/ 371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Lst>
            <a:rect l="l" t="t" r="r" b="b"/>
            <a:pathLst>
              <a:path w="6756400" h="6858000">
                <a:moveTo>
                  <a:pt x="558577" y="2472501"/>
                </a:moveTo>
                <a:cubicBezTo>
                  <a:pt x="1118234" y="2898413"/>
                  <a:pt x="1118234" y="2898413"/>
                  <a:pt x="1118234" y="2898413"/>
                </a:cubicBezTo>
                <a:cubicBezTo>
                  <a:pt x="754773" y="3179642"/>
                  <a:pt x="754773" y="3179642"/>
                  <a:pt x="754773" y="3179642"/>
                </a:cubicBezTo>
                <a:cubicBezTo>
                  <a:pt x="765623" y="3197727"/>
                  <a:pt x="765623" y="3197727"/>
                  <a:pt x="765623" y="3197727"/>
                </a:cubicBezTo>
                <a:cubicBezTo>
                  <a:pt x="1132700" y="2912881"/>
                  <a:pt x="1132700" y="2912881"/>
                  <a:pt x="1132700" y="2912881"/>
                </a:cubicBezTo>
                <a:cubicBezTo>
                  <a:pt x="1132700" y="3443689"/>
                  <a:pt x="1132700" y="3443689"/>
                  <a:pt x="1132700" y="3443689"/>
                </a:cubicBezTo>
                <a:cubicBezTo>
                  <a:pt x="978998" y="3562149"/>
                  <a:pt x="978998" y="3562149"/>
                  <a:pt x="978998" y="3562149"/>
                </a:cubicBezTo>
                <a:cubicBezTo>
                  <a:pt x="990752" y="3582043"/>
                  <a:pt x="990752" y="3582043"/>
                  <a:pt x="990752" y="3582043"/>
                </a:cubicBezTo>
                <a:cubicBezTo>
                  <a:pt x="1138125" y="3467200"/>
                  <a:pt x="1138125" y="3467200"/>
                  <a:pt x="1138125" y="3467200"/>
                </a:cubicBezTo>
                <a:cubicBezTo>
                  <a:pt x="1697783" y="3892208"/>
                  <a:pt x="1697783" y="3892208"/>
                  <a:pt x="1697783" y="3892208"/>
                </a:cubicBezTo>
                <a:cubicBezTo>
                  <a:pt x="1337034" y="4172532"/>
                  <a:pt x="1337034" y="4172532"/>
                  <a:pt x="1337034" y="4172532"/>
                </a:cubicBezTo>
                <a:cubicBezTo>
                  <a:pt x="1346980" y="4190618"/>
                  <a:pt x="1346980" y="4190618"/>
                  <a:pt x="1346980" y="4190618"/>
                </a:cubicBezTo>
                <a:cubicBezTo>
                  <a:pt x="1704112" y="3913006"/>
                  <a:pt x="1704112" y="3913006"/>
                  <a:pt x="1704112" y="3913006"/>
                </a:cubicBezTo>
                <a:cubicBezTo>
                  <a:pt x="1704112" y="4443814"/>
                  <a:pt x="1704112" y="4443814"/>
                  <a:pt x="1704112" y="4443814"/>
                </a:cubicBezTo>
                <a:cubicBezTo>
                  <a:pt x="1560355" y="4555944"/>
                  <a:pt x="1560355" y="4555944"/>
                  <a:pt x="1560355" y="4555944"/>
                </a:cubicBezTo>
                <a:cubicBezTo>
                  <a:pt x="1149879" y="4874248"/>
                  <a:pt x="1149879" y="4874248"/>
                  <a:pt x="1149879" y="4874248"/>
                </a:cubicBezTo>
                <a:cubicBezTo>
                  <a:pt x="1149879" y="4343440"/>
                  <a:pt x="1149879" y="4343440"/>
                  <a:pt x="1149879" y="4343440"/>
                </a:cubicBezTo>
                <a:cubicBezTo>
                  <a:pt x="1346076" y="4190618"/>
                  <a:pt x="1346076" y="4190618"/>
                  <a:pt x="1346076" y="4190618"/>
                </a:cubicBezTo>
                <a:cubicBezTo>
                  <a:pt x="1336130" y="4173437"/>
                  <a:pt x="1336130" y="4173437"/>
                  <a:pt x="1336130" y="4173437"/>
                </a:cubicBezTo>
                <a:cubicBezTo>
                  <a:pt x="1139934" y="4325354"/>
                  <a:pt x="1139934" y="4325354"/>
                  <a:pt x="1139934" y="4325354"/>
                </a:cubicBezTo>
                <a:cubicBezTo>
                  <a:pt x="580276" y="3900346"/>
                  <a:pt x="580276" y="3900346"/>
                  <a:pt x="580276" y="3900346"/>
                </a:cubicBezTo>
                <a:cubicBezTo>
                  <a:pt x="989848" y="3582043"/>
                  <a:pt x="989848" y="3582043"/>
                  <a:pt x="989848" y="3582043"/>
                </a:cubicBezTo>
                <a:cubicBezTo>
                  <a:pt x="978094" y="3563053"/>
                  <a:pt x="978094" y="3563053"/>
                  <a:pt x="978094" y="3563053"/>
                </a:cubicBezTo>
                <a:cubicBezTo>
                  <a:pt x="577563" y="3874123"/>
                  <a:pt x="577563" y="3874123"/>
                  <a:pt x="577563" y="3874123"/>
                </a:cubicBezTo>
                <a:cubicBezTo>
                  <a:pt x="577563" y="3342411"/>
                  <a:pt x="577563" y="3342411"/>
                  <a:pt x="577563" y="3342411"/>
                </a:cubicBezTo>
                <a:cubicBezTo>
                  <a:pt x="764719" y="3197727"/>
                  <a:pt x="764719" y="3197727"/>
                  <a:pt x="764719" y="3197727"/>
                </a:cubicBezTo>
                <a:cubicBezTo>
                  <a:pt x="754773" y="3180546"/>
                  <a:pt x="754773" y="3180546"/>
                  <a:pt x="754773" y="3180546"/>
                </a:cubicBezTo>
                <a:cubicBezTo>
                  <a:pt x="567618" y="3325229"/>
                  <a:pt x="567618" y="3325229"/>
                  <a:pt x="567618" y="3325229"/>
                </a:cubicBezTo>
                <a:cubicBezTo>
                  <a:pt x="7960" y="2899317"/>
                  <a:pt x="7960" y="2899317"/>
                  <a:pt x="7960" y="2899317"/>
                </a:cubicBezTo>
                <a:cubicBezTo>
                  <a:pt x="558577" y="2472501"/>
                  <a:pt x="558577" y="2472501"/>
                  <a:pt x="558577" y="2472501"/>
                </a:cubicBezTo>
                <a:close/>
                <a:moveTo>
                  <a:pt x="1724907" y="0"/>
                </a:moveTo>
                <a:lnTo>
                  <a:pt x="6756400" y="0"/>
                </a:lnTo>
                <a:lnTo>
                  <a:pt x="6756400" y="6858000"/>
                </a:lnTo>
                <a:lnTo>
                  <a:pt x="0" y="6858000"/>
                </a:lnTo>
                <a:lnTo>
                  <a:pt x="0" y="6856412"/>
                </a:lnTo>
                <a:lnTo>
                  <a:pt x="162738" y="6856412"/>
                </a:lnTo>
                <a:cubicBezTo>
                  <a:pt x="1149879" y="6856412"/>
                  <a:pt x="1149879" y="6856412"/>
                  <a:pt x="1149879" y="6856412"/>
                </a:cubicBezTo>
                <a:cubicBezTo>
                  <a:pt x="1149879" y="6332839"/>
                  <a:pt x="1149879" y="6332839"/>
                  <a:pt x="1149879" y="6332839"/>
                </a:cubicBezTo>
                <a:cubicBezTo>
                  <a:pt x="1704112" y="5902405"/>
                  <a:pt x="1704112" y="5902405"/>
                  <a:pt x="1704112" y="5902405"/>
                </a:cubicBezTo>
                <a:cubicBezTo>
                  <a:pt x="1704112" y="6433213"/>
                  <a:pt x="1704112" y="6433213"/>
                  <a:pt x="1704112" y="6433213"/>
                </a:cubicBezTo>
                <a:cubicBezTo>
                  <a:pt x="1159824" y="6855508"/>
                  <a:pt x="1159824" y="6855508"/>
                  <a:pt x="1159824" y="6855508"/>
                </a:cubicBezTo>
                <a:cubicBezTo>
                  <a:pt x="1193277" y="6855508"/>
                  <a:pt x="1193277" y="6855508"/>
                  <a:pt x="1193277" y="6855508"/>
                </a:cubicBezTo>
                <a:cubicBezTo>
                  <a:pt x="1724907" y="6443160"/>
                  <a:pt x="1724907" y="6443160"/>
                  <a:pt x="1724907" y="6443160"/>
                </a:cubicBezTo>
                <a:cubicBezTo>
                  <a:pt x="1724907" y="5877086"/>
                  <a:pt x="1724907" y="5877086"/>
                  <a:pt x="1724907" y="5877086"/>
                </a:cubicBezTo>
                <a:cubicBezTo>
                  <a:pt x="1386762" y="5620272"/>
                  <a:pt x="1386762" y="5620272"/>
                  <a:pt x="1386762" y="5620272"/>
                </a:cubicBezTo>
                <a:cubicBezTo>
                  <a:pt x="1372296" y="5617559"/>
                  <a:pt x="1357829" y="5614847"/>
                  <a:pt x="1343363" y="5612134"/>
                </a:cubicBezTo>
                <a:cubicBezTo>
                  <a:pt x="1697783" y="5881607"/>
                  <a:pt x="1697783" y="5881607"/>
                  <a:pt x="1697783" y="5881607"/>
                </a:cubicBezTo>
                <a:cubicBezTo>
                  <a:pt x="1139934" y="6314753"/>
                  <a:pt x="1139934" y="6314753"/>
                  <a:pt x="1139934" y="6314753"/>
                </a:cubicBezTo>
                <a:cubicBezTo>
                  <a:pt x="581180" y="5889745"/>
                  <a:pt x="581180" y="5889745"/>
                  <a:pt x="581180" y="5889745"/>
                </a:cubicBezTo>
                <a:cubicBezTo>
                  <a:pt x="1014259" y="5553356"/>
                  <a:pt x="1014259" y="5553356"/>
                  <a:pt x="1014259" y="5553356"/>
                </a:cubicBezTo>
                <a:cubicBezTo>
                  <a:pt x="1005218" y="5551548"/>
                  <a:pt x="995272" y="5549739"/>
                  <a:pt x="987135" y="5548835"/>
                </a:cubicBezTo>
                <a:cubicBezTo>
                  <a:pt x="577563" y="5866234"/>
                  <a:pt x="577563" y="5866234"/>
                  <a:pt x="577563" y="5866234"/>
                </a:cubicBezTo>
                <a:cubicBezTo>
                  <a:pt x="577563" y="5335426"/>
                  <a:pt x="577563" y="5335426"/>
                  <a:pt x="577563" y="5335426"/>
                </a:cubicBezTo>
                <a:cubicBezTo>
                  <a:pt x="1132700" y="4905897"/>
                  <a:pt x="1132700" y="4905897"/>
                  <a:pt x="1132700" y="4905897"/>
                </a:cubicBezTo>
                <a:cubicBezTo>
                  <a:pt x="1132700" y="5435801"/>
                  <a:pt x="1132700" y="5435801"/>
                  <a:pt x="1132700" y="5435801"/>
                </a:cubicBezTo>
                <a:cubicBezTo>
                  <a:pt x="988039" y="5547930"/>
                  <a:pt x="988039" y="5547930"/>
                  <a:pt x="988039" y="5547930"/>
                </a:cubicBezTo>
                <a:cubicBezTo>
                  <a:pt x="997081" y="5549739"/>
                  <a:pt x="1006122" y="5550643"/>
                  <a:pt x="1015163" y="5552452"/>
                </a:cubicBezTo>
                <a:cubicBezTo>
                  <a:pt x="1139029" y="5456599"/>
                  <a:pt x="1139029" y="5456599"/>
                  <a:pt x="1139029" y="5456599"/>
                </a:cubicBezTo>
                <a:cubicBezTo>
                  <a:pt x="1342459" y="5611229"/>
                  <a:pt x="1342459" y="5611229"/>
                  <a:pt x="1342459" y="5611229"/>
                </a:cubicBezTo>
                <a:cubicBezTo>
                  <a:pt x="1356925" y="5613942"/>
                  <a:pt x="1371391" y="5616655"/>
                  <a:pt x="1384953" y="5619368"/>
                </a:cubicBezTo>
                <a:cubicBezTo>
                  <a:pt x="1152591" y="5442131"/>
                  <a:pt x="1152591" y="5442131"/>
                  <a:pt x="1152591" y="5442131"/>
                </a:cubicBezTo>
                <a:cubicBezTo>
                  <a:pt x="1152591" y="4897759"/>
                  <a:pt x="1152591" y="4897759"/>
                  <a:pt x="1152591" y="4897759"/>
                </a:cubicBezTo>
                <a:cubicBezTo>
                  <a:pt x="1570300" y="4573125"/>
                  <a:pt x="1570300" y="4573125"/>
                  <a:pt x="1570300" y="4573125"/>
                </a:cubicBezTo>
                <a:cubicBezTo>
                  <a:pt x="1560355" y="4555944"/>
                  <a:pt x="1560355" y="4555944"/>
                  <a:pt x="1560355" y="4555944"/>
                </a:cubicBezTo>
                <a:cubicBezTo>
                  <a:pt x="1571205" y="4573125"/>
                  <a:pt x="1571205" y="4573125"/>
                  <a:pt x="1571205" y="4573125"/>
                </a:cubicBezTo>
                <a:cubicBezTo>
                  <a:pt x="1709537" y="4465517"/>
                  <a:pt x="1709537" y="4465517"/>
                  <a:pt x="1709537" y="4465517"/>
                </a:cubicBezTo>
                <a:cubicBezTo>
                  <a:pt x="2290894" y="4907706"/>
                  <a:pt x="2290894" y="4907706"/>
                  <a:pt x="2290894" y="4907706"/>
                </a:cubicBezTo>
                <a:cubicBezTo>
                  <a:pt x="2874963" y="4453761"/>
                  <a:pt x="2874963" y="4453761"/>
                  <a:pt x="2874963" y="4453761"/>
                </a:cubicBezTo>
                <a:cubicBezTo>
                  <a:pt x="2874963" y="4272907"/>
                  <a:pt x="2874963" y="4272907"/>
                  <a:pt x="2874963" y="4272907"/>
                </a:cubicBezTo>
                <a:cubicBezTo>
                  <a:pt x="2855072" y="4281949"/>
                  <a:pt x="2855072" y="4281949"/>
                  <a:pt x="2855072" y="4281949"/>
                </a:cubicBezTo>
                <a:cubicBezTo>
                  <a:pt x="2855072" y="4443814"/>
                  <a:pt x="2855072" y="4443814"/>
                  <a:pt x="2855072" y="4443814"/>
                </a:cubicBezTo>
                <a:cubicBezTo>
                  <a:pt x="2300839" y="4874248"/>
                  <a:pt x="2300839" y="4874248"/>
                  <a:pt x="2300839" y="4874248"/>
                </a:cubicBezTo>
                <a:cubicBezTo>
                  <a:pt x="2300839" y="4343440"/>
                  <a:pt x="2300839" y="4343440"/>
                  <a:pt x="2300839" y="4343440"/>
                </a:cubicBezTo>
                <a:cubicBezTo>
                  <a:pt x="2855072" y="3913006"/>
                  <a:pt x="2855072" y="3913006"/>
                  <a:pt x="2855072" y="3913006"/>
                </a:cubicBezTo>
                <a:cubicBezTo>
                  <a:pt x="2855072" y="4281045"/>
                  <a:pt x="2855072" y="4281045"/>
                  <a:pt x="2855072" y="4281045"/>
                </a:cubicBezTo>
                <a:cubicBezTo>
                  <a:pt x="2874963" y="4272002"/>
                  <a:pt x="2874963" y="4272002"/>
                  <a:pt x="2874963" y="4272002"/>
                </a:cubicBezTo>
                <a:cubicBezTo>
                  <a:pt x="2874963" y="3887687"/>
                  <a:pt x="2874963" y="3887687"/>
                  <a:pt x="2874963" y="3887687"/>
                </a:cubicBezTo>
                <a:cubicBezTo>
                  <a:pt x="2675150" y="3735769"/>
                  <a:pt x="2675150" y="3735769"/>
                  <a:pt x="2675150" y="3735769"/>
                </a:cubicBezTo>
                <a:cubicBezTo>
                  <a:pt x="2654355" y="3744812"/>
                  <a:pt x="2654355" y="3744812"/>
                  <a:pt x="2654355" y="3744812"/>
                </a:cubicBezTo>
                <a:cubicBezTo>
                  <a:pt x="2848743" y="3892208"/>
                  <a:pt x="2848743" y="3892208"/>
                  <a:pt x="2848743" y="3892208"/>
                </a:cubicBezTo>
                <a:cubicBezTo>
                  <a:pt x="2290894" y="4325354"/>
                  <a:pt x="2290894" y="4325354"/>
                  <a:pt x="2290894" y="4325354"/>
                </a:cubicBezTo>
                <a:cubicBezTo>
                  <a:pt x="1731236" y="3900346"/>
                  <a:pt x="1731236" y="3900346"/>
                  <a:pt x="1731236" y="3900346"/>
                </a:cubicBezTo>
                <a:cubicBezTo>
                  <a:pt x="2289086" y="3467200"/>
                  <a:pt x="2289086" y="3467200"/>
                  <a:pt x="2289086" y="3467200"/>
                </a:cubicBezTo>
                <a:cubicBezTo>
                  <a:pt x="2653451" y="3743907"/>
                  <a:pt x="2653451" y="3743907"/>
                  <a:pt x="2653451" y="3743907"/>
                </a:cubicBezTo>
                <a:cubicBezTo>
                  <a:pt x="2674246" y="3734865"/>
                  <a:pt x="2674246" y="3734865"/>
                  <a:pt x="2674246" y="3734865"/>
                </a:cubicBezTo>
                <a:cubicBezTo>
                  <a:pt x="2303552" y="3452732"/>
                  <a:pt x="2303552" y="3452732"/>
                  <a:pt x="2303552" y="3452732"/>
                </a:cubicBezTo>
                <a:cubicBezTo>
                  <a:pt x="2303552" y="3177833"/>
                  <a:pt x="2303552" y="3177833"/>
                  <a:pt x="2303552" y="3177833"/>
                </a:cubicBezTo>
                <a:cubicBezTo>
                  <a:pt x="2282757" y="3180546"/>
                  <a:pt x="2282757" y="3180546"/>
                  <a:pt x="2282757" y="3180546"/>
                </a:cubicBezTo>
                <a:cubicBezTo>
                  <a:pt x="2282757" y="3443689"/>
                  <a:pt x="2282757" y="3443689"/>
                  <a:pt x="2282757" y="3443689"/>
                </a:cubicBezTo>
                <a:cubicBezTo>
                  <a:pt x="1728524" y="3874123"/>
                  <a:pt x="1728524" y="3874123"/>
                  <a:pt x="1728524" y="3874123"/>
                </a:cubicBezTo>
                <a:cubicBezTo>
                  <a:pt x="1728524" y="3342411"/>
                  <a:pt x="1728524" y="3342411"/>
                  <a:pt x="1728524" y="3342411"/>
                </a:cubicBezTo>
                <a:cubicBezTo>
                  <a:pt x="1989818" y="3140758"/>
                  <a:pt x="1989818" y="3140758"/>
                  <a:pt x="1989818" y="3140758"/>
                </a:cubicBezTo>
                <a:cubicBezTo>
                  <a:pt x="1978064" y="3124481"/>
                  <a:pt x="1978064" y="3124481"/>
                  <a:pt x="1978064" y="3124481"/>
                </a:cubicBezTo>
                <a:cubicBezTo>
                  <a:pt x="1718578" y="3325229"/>
                  <a:pt x="1718578" y="3325229"/>
                  <a:pt x="1718578" y="3325229"/>
                </a:cubicBezTo>
                <a:cubicBezTo>
                  <a:pt x="1158920" y="2899317"/>
                  <a:pt x="1158920" y="2899317"/>
                  <a:pt x="1158920" y="2899317"/>
                </a:cubicBezTo>
                <a:cubicBezTo>
                  <a:pt x="1579342" y="2573779"/>
                  <a:pt x="1579342" y="2573779"/>
                  <a:pt x="1579342" y="2573779"/>
                </a:cubicBezTo>
                <a:cubicBezTo>
                  <a:pt x="1567588" y="2557502"/>
                  <a:pt x="1567588" y="2557502"/>
                  <a:pt x="1567588" y="2557502"/>
                </a:cubicBezTo>
                <a:cubicBezTo>
                  <a:pt x="1149879" y="2881232"/>
                  <a:pt x="1149879" y="2881232"/>
                  <a:pt x="1149879" y="2881232"/>
                </a:cubicBezTo>
                <a:cubicBezTo>
                  <a:pt x="1149879" y="2350424"/>
                  <a:pt x="1149879" y="2350424"/>
                  <a:pt x="1149879" y="2350424"/>
                </a:cubicBezTo>
                <a:cubicBezTo>
                  <a:pt x="1321664" y="2216592"/>
                  <a:pt x="1321664" y="2216592"/>
                  <a:pt x="1321664" y="2216592"/>
                </a:cubicBezTo>
                <a:cubicBezTo>
                  <a:pt x="1309910" y="2201219"/>
                  <a:pt x="1309910" y="2201219"/>
                  <a:pt x="1309910" y="2201219"/>
                </a:cubicBezTo>
                <a:cubicBezTo>
                  <a:pt x="1139934" y="2332339"/>
                  <a:pt x="1139934" y="2332339"/>
                  <a:pt x="1139934" y="2332339"/>
                </a:cubicBezTo>
                <a:cubicBezTo>
                  <a:pt x="580276" y="1907331"/>
                  <a:pt x="580276" y="1907331"/>
                  <a:pt x="580276" y="1907331"/>
                </a:cubicBezTo>
                <a:cubicBezTo>
                  <a:pt x="1138125" y="1474184"/>
                  <a:pt x="1138125" y="1474184"/>
                  <a:pt x="1138125" y="1474184"/>
                </a:cubicBezTo>
                <a:cubicBezTo>
                  <a:pt x="1697783" y="1899192"/>
                  <a:pt x="1697783" y="1899192"/>
                  <a:pt x="1697783" y="1899192"/>
                </a:cubicBezTo>
                <a:cubicBezTo>
                  <a:pt x="1310815" y="2200315"/>
                  <a:pt x="1310815" y="2200315"/>
                  <a:pt x="1310815" y="2200315"/>
                </a:cubicBezTo>
                <a:cubicBezTo>
                  <a:pt x="1322568" y="2216592"/>
                  <a:pt x="1322568" y="2216592"/>
                  <a:pt x="1322568" y="2216592"/>
                </a:cubicBezTo>
                <a:cubicBezTo>
                  <a:pt x="1704112" y="1919991"/>
                  <a:pt x="1704112" y="1919991"/>
                  <a:pt x="1704112" y="1919991"/>
                </a:cubicBezTo>
                <a:cubicBezTo>
                  <a:pt x="1704112" y="2450798"/>
                  <a:pt x="1704112" y="2450798"/>
                  <a:pt x="1704112" y="2450798"/>
                </a:cubicBezTo>
                <a:cubicBezTo>
                  <a:pt x="1568492" y="2556598"/>
                  <a:pt x="1568492" y="2556598"/>
                  <a:pt x="1568492" y="2556598"/>
                </a:cubicBezTo>
                <a:cubicBezTo>
                  <a:pt x="1580246" y="2572875"/>
                  <a:pt x="1580246" y="2572875"/>
                  <a:pt x="1580246" y="2572875"/>
                </a:cubicBezTo>
                <a:cubicBezTo>
                  <a:pt x="1709537" y="2472501"/>
                  <a:pt x="1709537" y="2472501"/>
                  <a:pt x="1709537" y="2472501"/>
                </a:cubicBezTo>
                <a:cubicBezTo>
                  <a:pt x="2269195" y="2898413"/>
                  <a:pt x="2269195" y="2898413"/>
                  <a:pt x="2269195" y="2898413"/>
                </a:cubicBezTo>
                <a:cubicBezTo>
                  <a:pt x="1978968" y="3123577"/>
                  <a:pt x="1978968" y="3123577"/>
                  <a:pt x="1978968" y="3123577"/>
                </a:cubicBezTo>
                <a:cubicBezTo>
                  <a:pt x="1990722" y="3139854"/>
                  <a:pt x="1990722" y="3139854"/>
                  <a:pt x="1990722" y="3139854"/>
                </a:cubicBezTo>
                <a:cubicBezTo>
                  <a:pt x="2282757" y="2912881"/>
                  <a:pt x="2282757" y="2912881"/>
                  <a:pt x="2282757" y="2912881"/>
                </a:cubicBezTo>
                <a:cubicBezTo>
                  <a:pt x="2282757" y="3179642"/>
                  <a:pt x="2282757" y="3179642"/>
                  <a:pt x="2282757" y="3179642"/>
                </a:cubicBezTo>
                <a:cubicBezTo>
                  <a:pt x="2303552" y="3176929"/>
                  <a:pt x="2303552" y="3176929"/>
                  <a:pt x="2303552" y="3176929"/>
                </a:cubicBezTo>
                <a:cubicBezTo>
                  <a:pt x="2303552" y="2904743"/>
                  <a:pt x="2303552" y="2904743"/>
                  <a:pt x="2303552" y="2904743"/>
                </a:cubicBezTo>
                <a:cubicBezTo>
                  <a:pt x="2327963" y="2885753"/>
                  <a:pt x="2327963" y="2885753"/>
                  <a:pt x="2327963" y="2885753"/>
                </a:cubicBezTo>
                <a:cubicBezTo>
                  <a:pt x="2327963" y="2860433"/>
                  <a:pt x="2327963" y="2860433"/>
                  <a:pt x="2327963" y="2860433"/>
                </a:cubicBezTo>
                <a:cubicBezTo>
                  <a:pt x="2300839" y="2881232"/>
                  <a:pt x="2300839" y="2881232"/>
                  <a:pt x="2300839" y="2881232"/>
                </a:cubicBezTo>
                <a:cubicBezTo>
                  <a:pt x="2300839" y="2350424"/>
                  <a:pt x="2300839" y="2350424"/>
                  <a:pt x="2300839" y="2350424"/>
                </a:cubicBezTo>
                <a:cubicBezTo>
                  <a:pt x="2327963" y="2328721"/>
                  <a:pt x="2327963" y="2328721"/>
                  <a:pt x="2327963" y="2328721"/>
                </a:cubicBezTo>
                <a:cubicBezTo>
                  <a:pt x="2327963" y="2303402"/>
                  <a:pt x="2327963" y="2303402"/>
                  <a:pt x="2327963" y="2303402"/>
                </a:cubicBezTo>
                <a:cubicBezTo>
                  <a:pt x="2290894" y="2332339"/>
                  <a:pt x="2290894" y="2332339"/>
                  <a:pt x="2290894" y="2332339"/>
                </a:cubicBezTo>
                <a:cubicBezTo>
                  <a:pt x="1731236" y="1907331"/>
                  <a:pt x="1731236" y="1907331"/>
                  <a:pt x="1731236" y="1907331"/>
                </a:cubicBezTo>
                <a:cubicBezTo>
                  <a:pt x="2289086" y="1474184"/>
                  <a:pt x="2289086" y="1474184"/>
                  <a:pt x="2289086" y="1474184"/>
                </a:cubicBezTo>
                <a:cubicBezTo>
                  <a:pt x="2848743" y="1899192"/>
                  <a:pt x="2848743" y="1899192"/>
                  <a:pt x="2848743" y="1899192"/>
                </a:cubicBezTo>
                <a:cubicBezTo>
                  <a:pt x="2328867" y="2302498"/>
                  <a:pt x="2328867" y="2302498"/>
                  <a:pt x="2328867" y="2302498"/>
                </a:cubicBezTo>
                <a:cubicBezTo>
                  <a:pt x="2328867" y="2327817"/>
                  <a:pt x="2328867" y="2327817"/>
                  <a:pt x="2328867" y="2327817"/>
                </a:cubicBezTo>
                <a:cubicBezTo>
                  <a:pt x="2855072" y="1919991"/>
                  <a:pt x="2855072" y="1919991"/>
                  <a:pt x="2855072" y="1919991"/>
                </a:cubicBezTo>
                <a:cubicBezTo>
                  <a:pt x="2855072" y="2450798"/>
                  <a:pt x="2855072" y="2450798"/>
                  <a:pt x="2855072" y="2450798"/>
                </a:cubicBezTo>
                <a:lnTo>
                  <a:pt x="2328867" y="2859529"/>
                </a:lnTo>
                <a:cubicBezTo>
                  <a:pt x="2328867" y="2884849"/>
                  <a:pt x="2328867" y="2884849"/>
                  <a:pt x="2328867" y="2884849"/>
                </a:cubicBezTo>
                <a:cubicBezTo>
                  <a:pt x="2874963" y="2460745"/>
                  <a:pt x="2874963" y="2460745"/>
                  <a:pt x="2874963" y="2460745"/>
                </a:cubicBezTo>
                <a:cubicBezTo>
                  <a:pt x="2874963" y="1894671"/>
                  <a:pt x="2874963" y="1894671"/>
                  <a:pt x="2874963" y="1894671"/>
                </a:cubicBezTo>
                <a:cubicBezTo>
                  <a:pt x="2303552" y="1459716"/>
                  <a:pt x="2303552" y="1459716"/>
                  <a:pt x="2303552" y="1459716"/>
                </a:cubicBezTo>
                <a:cubicBezTo>
                  <a:pt x="2303552" y="926195"/>
                  <a:pt x="2303552" y="926195"/>
                  <a:pt x="2303552" y="926195"/>
                </a:cubicBezTo>
                <a:cubicBezTo>
                  <a:pt x="2282757" y="941568"/>
                  <a:pt x="2282757" y="941568"/>
                  <a:pt x="2282757" y="941568"/>
                </a:cubicBezTo>
                <a:cubicBezTo>
                  <a:pt x="2282757" y="1451578"/>
                  <a:pt x="2282757" y="1451578"/>
                  <a:pt x="2282757" y="1451578"/>
                </a:cubicBezTo>
                <a:cubicBezTo>
                  <a:pt x="1728524" y="1882011"/>
                  <a:pt x="1728524" y="1882011"/>
                  <a:pt x="1728524" y="1882011"/>
                </a:cubicBezTo>
                <a:cubicBezTo>
                  <a:pt x="1728524" y="1351203"/>
                  <a:pt x="1728524" y="1351203"/>
                  <a:pt x="1728524" y="1351203"/>
                </a:cubicBezTo>
                <a:cubicBezTo>
                  <a:pt x="2282757" y="920770"/>
                  <a:pt x="2282757" y="920770"/>
                  <a:pt x="2282757" y="920770"/>
                </a:cubicBezTo>
                <a:cubicBezTo>
                  <a:pt x="2282757" y="940664"/>
                  <a:pt x="2282757" y="940664"/>
                  <a:pt x="2282757" y="940664"/>
                </a:cubicBezTo>
                <a:cubicBezTo>
                  <a:pt x="2303552" y="924387"/>
                  <a:pt x="2303552" y="924387"/>
                  <a:pt x="2303552" y="924387"/>
                </a:cubicBezTo>
                <a:cubicBezTo>
                  <a:pt x="2303552" y="895450"/>
                  <a:pt x="2303552" y="895450"/>
                  <a:pt x="2303552" y="895450"/>
                </a:cubicBezTo>
                <a:cubicBezTo>
                  <a:pt x="1749319" y="474059"/>
                  <a:pt x="1749319" y="474059"/>
                  <a:pt x="1749319" y="474059"/>
                </a:cubicBezTo>
                <a:cubicBezTo>
                  <a:pt x="1733044" y="486719"/>
                  <a:pt x="1733044" y="486719"/>
                  <a:pt x="1733044" y="486719"/>
                </a:cubicBezTo>
                <a:cubicBezTo>
                  <a:pt x="2276428" y="899971"/>
                  <a:pt x="2276428" y="899971"/>
                  <a:pt x="2276428" y="899971"/>
                </a:cubicBezTo>
                <a:cubicBezTo>
                  <a:pt x="1718578" y="1333118"/>
                  <a:pt x="1718578" y="1333118"/>
                  <a:pt x="1718578" y="1333118"/>
                </a:cubicBezTo>
                <a:cubicBezTo>
                  <a:pt x="1158920" y="908110"/>
                  <a:pt x="1158920" y="908110"/>
                  <a:pt x="1158920" y="908110"/>
                </a:cubicBezTo>
                <a:cubicBezTo>
                  <a:pt x="1716770" y="474964"/>
                  <a:pt x="1716770" y="474964"/>
                  <a:pt x="1716770" y="474964"/>
                </a:cubicBezTo>
                <a:cubicBezTo>
                  <a:pt x="1732140" y="486719"/>
                  <a:pt x="1732140" y="486719"/>
                  <a:pt x="1732140" y="486719"/>
                </a:cubicBezTo>
                <a:cubicBezTo>
                  <a:pt x="1748415" y="474059"/>
                  <a:pt x="1748415" y="474059"/>
                  <a:pt x="1748415" y="474059"/>
                </a:cubicBezTo>
                <a:cubicBezTo>
                  <a:pt x="1724907" y="455070"/>
                  <a:pt x="1724907" y="455070"/>
                  <a:pt x="1724907" y="455070"/>
                </a:cubicBezTo>
                <a:cubicBezTo>
                  <a:pt x="1724907" y="56286"/>
                  <a:pt x="1724907" y="6438"/>
                  <a:pt x="1724907" y="206"/>
                </a:cubicBezTo>
                <a:close/>
                <a:moveTo>
                  <a:pt x="1606490" y="0"/>
                </a:moveTo>
                <a:lnTo>
                  <a:pt x="1704112" y="0"/>
                </a:lnTo>
                <a:lnTo>
                  <a:pt x="1704112" y="79700"/>
                </a:lnTo>
                <a:cubicBezTo>
                  <a:pt x="1704112" y="455974"/>
                  <a:pt x="1704112" y="455974"/>
                  <a:pt x="1704112" y="455974"/>
                </a:cubicBezTo>
                <a:cubicBezTo>
                  <a:pt x="1149879" y="885503"/>
                  <a:pt x="1149879" y="885503"/>
                  <a:pt x="1149879" y="885503"/>
                </a:cubicBezTo>
                <a:cubicBezTo>
                  <a:pt x="1149879" y="354695"/>
                  <a:pt x="1149879" y="354695"/>
                  <a:pt x="1149879" y="354695"/>
                </a:cubicBezTo>
                <a:cubicBezTo>
                  <a:pt x="1550183" y="43739"/>
                  <a:pt x="1600221" y="4869"/>
                  <a:pt x="1606476" y="11"/>
                </a:cubicBezTo>
                <a:close/>
                <a:moveTo>
                  <a:pt x="696284" y="0"/>
                </a:moveTo>
                <a:lnTo>
                  <a:pt x="1573942" y="0"/>
                </a:lnTo>
                <a:lnTo>
                  <a:pt x="1498270" y="58848"/>
                </a:lnTo>
                <a:cubicBezTo>
                  <a:pt x="1139934" y="337514"/>
                  <a:pt x="1139934" y="337514"/>
                  <a:pt x="1139934" y="337514"/>
                </a:cubicBezTo>
                <a:cubicBezTo>
                  <a:pt x="805631" y="83188"/>
                  <a:pt x="722055" y="19606"/>
                  <a:pt x="701161" y="3711"/>
                </a:cubicBezTo>
                <a:close/>
              </a:path>
            </a:pathLst>
          </a:custGeom>
          <a:solidFill>
            <a:schemeClr val="bg1">
              <a:lumMod val="65000"/>
            </a:schemeClr>
          </a:solidFill>
        </p:spPr>
        <p:txBody>
          <a:bodyPr wrap="square" tIns="684000" rIns="756000">
            <a:noAutofit/>
          </a:bodyPr>
          <a:lstStyle>
            <a:lvl1pPr algn="r">
              <a:defRPr i="1">
                <a:solidFill>
                  <a:schemeClr val="accent2">
                    <a:lumMod val="40000"/>
                    <a:lumOff val="60000"/>
                  </a:schemeClr>
                </a:solidFill>
              </a:defRPr>
            </a:lvl1pPr>
          </a:lstStyle>
          <a:p>
            <a:r>
              <a:rPr lang="fr-FR" dirty="0"/>
              <a:t>Insérez ou glissez votre image ici</a:t>
            </a:r>
          </a:p>
        </p:txBody>
      </p:sp>
      <p:sp>
        <p:nvSpPr>
          <p:cNvPr id="4" name="Espace réservé du texte 4">
            <a:extLst>
              <a:ext uri="{FF2B5EF4-FFF2-40B4-BE49-F238E27FC236}">
                <a16:creationId xmlns:a16="http://schemas.microsoft.com/office/drawing/2014/main" id="{1CD6972B-DFC0-49E0-CEDD-F3560A107C30}"/>
              </a:ext>
            </a:extLst>
          </p:cNvPr>
          <p:cNvSpPr>
            <a:spLocks noGrp="1"/>
          </p:cNvSpPr>
          <p:nvPr>
            <p:ph type="body" sz="quarter" idx="17" hasCustomPrompt="1"/>
          </p:nvPr>
        </p:nvSpPr>
        <p:spPr>
          <a:xfrm>
            <a:off x="742949" y="5892800"/>
            <a:ext cx="6578600" cy="558800"/>
          </a:xfrm>
        </p:spPr>
        <p:txBody>
          <a:bodyPr>
            <a:normAutofit/>
          </a:bodyPr>
          <a:lstStyle>
            <a:lvl1pPr>
              <a:defRPr sz="1200" i="1">
                <a:solidFill>
                  <a:schemeClr val="tx1"/>
                </a:solidFill>
              </a:defRPr>
            </a:lvl1pPr>
          </a:lstStyle>
          <a:p>
            <a:pPr lvl="0"/>
            <a:r>
              <a:rPr lang="fr-FR" dirty="0"/>
              <a:t>Emplacement logotypes financeurs/partenaires</a:t>
            </a:r>
          </a:p>
        </p:txBody>
      </p:sp>
      <p:pic>
        <p:nvPicPr>
          <p:cNvPr id="9" name="Logo CEA liten">
            <a:extLst>
              <a:ext uri="{FF2B5EF4-FFF2-40B4-BE49-F238E27FC236}">
                <a16:creationId xmlns:a16="http://schemas.microsoft.com/office/drawing/2014/main" id="{884BDC58-7870-4652-8245-A560A309BD1A}"/>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731838" y="890433"/>
            <a:ext cx="4053600" cy="1481458"/>
          </a:xfrm>
          <a:prstGeom prst="rect">
            <a:avLst/>
          </a:prstGeom>
        </p:spPr>
      </p:pic>
    </p:spTree>
    <p:extLst>
      <p:ext uri="{BB962C8B-B14F-4D97-AF65-F5344CB8AC3E}">
        <p14:creationId xmlns:p14="http://schemas.microsoft.com/office/powerpoint/2010/main" val="214157861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Visuel  Bas+ contenu">
    <p:spTree>
      <p:nvGrpSpPr>
        <p:cNvPr id="1" name=""/>
        <p:cNvGrpSpPr/>
        <p:nvPr/>
      </p:nvGrpSpPr>
      <p:grpSpPr>
        <a:xfrm>
          <a:off x="0" y="0"/>
          <a:ext cx="0" cy="0"/>
          <a:chOff x="0" y="0"/>
          <a:chExt cx="0" cy="0"/>
        </a:xfrm>
      </p:grpSpPr>
      <p:sp>
        <p:nvSpPr>
          <p:cNvPr id="4" name="Espace réservé de la date 3">
            <a:extLst>
              <a:ext uri="{FF2B5EF4-FFF2-40B4-BE49-F238E27FC236}">
                <a16:creationId xmlns:a16="http://schemas.microsoft.com/office/drawing/2014/main" id="{E1C2B0A2-D20B-4AF8-11A0-04ADF7A00166}"/>
              </a:ext>
            </a:extLst>
          </p:cNvPr>
          <p:cNvSpPr>
            <a:spLocks noGrp="1"/>
          </p:cNvSpPr>
          <p:nvPr>
            <p:ph type="dt" sz="half" idx="10"/>
          </p:nvPr>
        </p:nvSpPr>
        <p:spPr/>
        <p:txBody>
          <a:bodyPr/>
          <a:lstStyle/>
          <a:p>
            <a:r>
              <a:rPr lang="fr-FR"/>
              <a:t>01/07/2026</a:t>
            </a:r>
          </a:p>
        </p:txBody>
      </p:sp>
      <p:sp>
        <p:nvSpPr>
          <p:cNvPr id="5" name="Espace réservé du pied de page 4">
            <a:extLst>
              <a:ext uri="{FF2B5EF4-FFF2-40B4-BE49-F238E27FC236}">
                <a16:creationId xmlns:a16="http://schemas.microsoft.com/office/drawing/2014/main" id="{E674BCD5-99F2-142E-3FEE-1ACCB474B9C4}"/>
              </a:ext>
            </a:extLst>
          </p:cNvPr>
          <p:cNvSpPr>
            <a:spLocks noGrp="1"/>
          </p:cNvSpPr>
          <p:nvPr>
            <p:ph type="ftr" sz="quarter" idx="11"/>
          </p:nvPr>
        </p:nvSpPr>
        <p:spPr/>
        <p:txBody>
          <a:bodyPr/>
          <a:lstStyle/>
          <a:p>
            <a:r>
              <a:rPr lang="en-US"/>
              <a:t>WONDER 2026 | A. Regonesi et al. </a:t>
            </a:r>
            <a:endParaRPr lang="fr-FR"/>
          </a:p>
        </p:txBody>
      </p:sp>
      <p:sp>
        <p:nvSpPr>
          <p:cNvPr id="6" name="Espace réservé du numéro de diapositive 5">
            <a:extLst>
              <a:ext uri="{FF2B5EF4-FFF2-40B4-BE49-F238E27FC236}">
                <a16:creationId xmlns:a16="http://schemas.microsoft.com/office/drawing/2014/main" id="{8209301D-2360-8D20-B992-EE6672D60716}"/>
              </a:ext>
            </a:extLst>
          </p:cNvPr>
          <p:cNvSpPr>
            <a:spLocks noGrp="1"/>
          </p:cNvSpPr>
          <p:nvPr>
            <p:ph type="sldNum" sz="quarter" idx="12"/>
          </p:nvPr>
        </p:nvSpPr>
        <p:spPr/>
        <p:txBody>
          <a:bodyPr/>
          <a:lstStyle/>
          <a:p>
            <a:fld id="{0CBC77A0-1F4E-42FF-9FFC-F45C3A64AF90}" type="slidenum">
              <a:rPr lang="fr-FR" smtClean="0"/>
              <a:t>‹N°›</a:t>
            </a:fld>
            <a:endParaRPr lang="fr-FR"/>
          </a:p>
        </p:txBody>
      </p:sp>
      <p:sp>
        <p:nvSpPr>
          <p:cNvPr id="7" name="ZoneTexte 6">
            <a:extLst>
              <a:ext uri="{FF2B5EF4-FFF2-40B4-BE49-F238E27FC236}">
                <a16:creationId xmlns:a16="http://schemas.microsoft.com/office/drawing/2014/main" id="{31680F71-13D8-7F13-2E1C-1B43E34B35C6}"/>
              </a:ext>
            </a:extLst>
          </p:cNvPr>
          <p:cNvSpPr txBox="1"/>
          <p:nvPr userDrawn="1"/>
        </p:nvSpPr>
        <p:spPr>
          <a:xfrm>
            <a:off x="-101600" y="-276999"/>
            <a:ext cx="12192000" cy="461665"/>
          </a:xfrm>
          <a:prstGeom prst="rect">
            <a:avLst/>
          </a:prstGeom>
          <a:noFill/>
        </p:spPr>
        <p:txBody>
          <a:bodyPr wrap="square" rtlCol="0">
            <a:spAutoFit/>
          </a:bodyPr>
          <a:lstStyle/>
          <a:p>
            <a:r>
              <a:rPr lang="fr-FR" sz="1200" dirty="0">
                <a:solidFill>
                  <a:schemeClr val="bg1">
                    <a:lumMod val="50000"/>
                  </a:schemeClr>
                </a:solidFill>
              </a:rPr>
              <a:t>Disposition : Visuel  Bas+ contenu</a:t>
            </a:r>
          </a:p>
          <a:p>
            <a:endParaRPr lang="fr-FR" sz="1200" dirty="0">
              <a:solidFill>
                <a:schemeClr val="bg1">
                  <a:lumMod val="50000"/>
                </a:schemeClr>
              </a:solidFill>
            </a:endParaRPr>
          </a:p>
        </p:txBody>
      </p:sp>
      <p:sp>
        <p:nvSpPr>
          <p:cNvPr id="10" name="Espace réservé du contenu 2">
            <a:extLst>
              <a:ext uri="{FF2B5EF4-FFF2-40B4-BE49-F238E27FC236}">
                <a16:creationId xmlns:a16="http://schemas.microsoft.com/office/drawing/2014/main" id="{96CEC976-242A-291F-5C18-817BBE12E980}"/>
              </a:ext>
            </a:extLst>
          </p:cNvPr>
          <p:cNvSpPr>
            <a:spLocks noGrp="1"/>
          </p:cNvSpPr>
          <p:nvPr>
            <p:ph idx="1"/>
          </p:nvPr>
        </p:nvSpPr>
        <p:spPr>
          <a:xfrm>
            <a:off x="715646" y="1381125"/>
            <a:ext cx="10744517" cy="2073275"/>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29" name="ZoneTexte 28">
            <a:extLst>
              <a:ext uri="{FF2B5EF4-FFF2-40B4-BE49-F238E27FC236}">
                <a16:creationId xmlns:a16="http://schemas.microsoft.com/office/drawing/2014/main" id="{E462F4B3-C673-4762-4C2C-2CE0330E60F9}"/>
              </a:ext>
            </a:extLst>
          </p:cNvPr>
          <p:cNvSpPr txBox="1"/>
          <p:nvPr userDrawn="1"/>
        </p:nvSpPr>
        <p:spPr>
          <a:xfrm>
            <a:off x="-101600" y="6858000"/>
            <a:ext cx="12192000" cy="276999"/>
          </a:xfrm>
          <a:prstGeom prst="rect">
            <a:avLst/>
          </a:prstGeom>
          <a:noFill/>
        </p:spPr>
        <p:txBody>
          <a:bodyPr wrap="square" rtlCol="0">
            <a:spAutoFit/>
          </a:bodyPr>
          <a:lstStyle/>
          <a:p>
            <a:r>
              <a:rPr lang="fr-FR" sz="1200" dirty="0">
                <a:solidFill>
                  <a:schemeClr val="bg1">
                    <a:lumMod val="50000"/>
                  </a:schemeClr>
                </a:solidFill>
              </a:rPr>
              <a:t>Astuce :Après avoir insérez votre image, placez celle-ci en arrière plan : Clic droit + « Arrière plan »</a:t>
            </a:r>
          </a:p>
        </p:txBody>
      </p:sp>
      <p:sp>
        <p:nvSpPr>
          <p:cNvPr id="8" name="Espace réservé pour une image  7">
            <a:extLst>
              <a:ext uri="{FF2B5EF4-FFF2-40B4-BE49-F238E27FC236}">
                <a16:creationId xmlns:a16="http://schemas.microsoft.com/office/drawing/2014/main" id="{9DA4377E-E879-7766-B5D1-D1A5E41F4CD5}"/>
              </a:ext>
            </a:extLst>
          </p:cNvPr>
          <p:cNvSpPr>
            <a:spLocks noGrp="1"/>
          </p:cNvSpPr>
          <p:nvPr>
            <p:ph type="pic" sz="quarter" idx="13" hasCustomPrompt="1"/>
          </p:nvPr>
        </p:nvSpPr>
        <p:spPr>
          <a:xfrm>
            <a:off x="500197" y="3824036"/>
            <a:ext cx="11691803" cy="2356755"/>
          </a:xfrm>
          <a:custGeom>
            <a:avLst/>
            <a:gdLst>
              <a:gd name="connsiteX0" fmla="*/ 205830 w 11691803"/>
              <a:gd name="connsiteY0" fmla="*/ 2325379 h 2356755"/>
              <a:gd name="connsiteX1" fmla="*/ 227189 w 11691803"/>
              <a:gd name="connsiteY1" fmla="*/ 2345014 h 2356755"/>
              <a:gd name="connsiteX2" fmla="*/ 229280 w 11691803"/>
              <a:gd name="connsiteY2" fmla="*/ 2346937 h 2356755"/>
              <a:gd name="connsiteX3" fmla="*/ 182828 w 11691803"/>
              <a:gd name="connsiteY3" fmla="*/ 2346937 h 2356755"/>
              <a:gd name="connsiteX4" fmla="*/ 183180 w 11691803"/>
              <a:gd name="connsiteY4" fmla="*/ 2346606 h 2356755"/>
              <a:gd name="connsiteX5" fmla="*/ 204511 w 11691803"/>
              <a:gd name="connsiteY5" fmla="*/ 2204386 h 2356755"/>
              <a:gd name="connsiteX6" fmla="*/ 204511 w 11691803"/>
              <a:gd name="connsiteY6" fmla="*/ 2320869 h 2356755"/>
              <a:gd name="connsiteX7" fmla="*/ 178342 w 11691803"/>
              <a:gd name="connsiteY7" fmla="*/ 2345280 h 2356755"/>
              <a:gd name="connsiteX8" fmla="*/ 183180 w 11691803"/>
              <a:gd name="connsiteY8" fmla="*/ 2346606 h 2356755"/>
              <a:gd name="connsiteX9" fmla="*/ 178122 w 11691803"/>
              <a:gd name="connsiteY9" fmla="*/ 2345545 h 2356755"/>
              <a:gd name="connsiteX10" fmla="*/ 176635 w 11691803"/>
              <a:gd name="connsiteY10" fmla="*/ 2346937 h 2356755"/>
              <a:gd name="connsiteX11" fmla="*/ 103575 w 11691803"/>
              <a:gd name="connsiteY11" fmla="*/ 2346937 h 2356755"/>
              <a:gd name="connsiteX12" fmla="*/ 103575 w 11691803"/>
              <a:gd name="connsiteY12" fmla="*/ 2327284 h 2356755"/>
              <a:gd name="connsiteX13" fmla="*/ 103575 w 11691803"/>
              <a:gd name="connsiteY13" fmla="*/ 2298846 h 2356755"/>
              <a:gd name="connsiteX14" fmla="*/ 308525 w 11691803"/>
              <a:gd name="connsiteY14" fmla="*/ 1986544 h 2356755"/>
              <a:gd name="connsiteX15" fmla="*/ 308525 w 11691803"/>
              <a:gd name="connsiteY15" fmla="*/ 2103293 h 2356755"/>
              <a:gd name="connsiteX16" fmla="*/ 282357 w 11691803"/>
              <a:gd name="connsiteY16" fmla="*/ 2127704 h 2356755"/>
              <a:gd name="connsiteX17" fmla="*/ 207589 w 11691803"/>
              <a:gd name="connsiteY17" fmla="*/ 2197487 h 2356755"/>
              <a:gd name="connsiteX18" fmla="*/ 207589 w 11691803"/>
              <a:gd name="connsiteY18" fmla="*/ 2081004 h 2356755"/>
              <a:gd name="connsiteX19" fmla="*/ 243434 w 11691803"/>
              <a:gd name="connsiteY19" fmla="*/ 2047572 h 2356755"/>
              <a:gd name="connsiteX20" fmla="*/ 414959 w 11691803"/>
              <a:gd name="connsiteY20" fmla="*/ 1888635 h 2356755"/>
              <a:gd name="connsiteX21" fmla="*/ 481370 w 11691803"/>
              <a:gd name="connsiteY21" fmla="*/ 1949662 h 2356755"/>
              <a:gd name="connsiteX22" fmla="*/ 516774 w 11691803"/>
              <a:gd name="connsiteY22" fmla="*/ 1982034 h 2356755"/>
              <a:gd name="connsiteX23" fmla="*/ 415179 w 11691803"/>
              <a:gd name="connsiteY23" fmla="*/ 2077290 h 2356755"/>
              <a:gd name="connsiteX24" fmla="*/ 313363 w 11691803"/>
              <a:gd name="connsiteY24" fmla="*/ 1983891 h 2356755"/>
              <a:gd name="connsiteX25" fmla="*/ 100276 w 11691803"/>
              <a:gd name="connsiteY25" fmla="*/ 1670528 h 2356755"/>
              <a:gd name="connsiteX26" fmla="*/ 202092 w 11691803"/>
              <a:gd name="connsiteY26" fmla="*/ 1763927 h 2356755"/>
              <a:gd name="connsiteX27" fmla="*/ 135901 w 11691803"/>
              <a:gd name="connsiteY27" fmla="*/ 1825750 h 2356755"/>
              <a:gd name="connsiteX28" fmla="*/ 137660 w 11691803"/>
              <a:gd name="connsiteY28" fmla="*/ 1829465 h 2356755"/>
              <a:gd name="connsiteX29" fmla="*/ 204511 w 11691803"/>
              <a:gd name="connsiteY29" fmla="*/ 1767111 h 2356755"/>
              <a:gd name="connsiteX30" fmla="*/ 204511 w 11691803"/>
              <a:gd name="connsiteY30" fmla="*/ 1883594 h 2356755"/>
              <a:gd name="connsiteX31" fmla="*/ 176583 w 11691803"/>
              <a:gd name="connsiteY31" fmla="*/ 1909597 h 2356755"/>
              <a:gd name="connsiteX32" fmla="*/ 178782 w 11691803"/>
              <a:gd name="connsiteY32" fmla="*/ 1913842 h 2356755"/>
              <a:gd name="connsiteX33" fmla="*/ 205610 w 11691803"/>
              <a:gd name="connsiteY33" fmla="*/ 1888635 h 2356755"/>
              <a:gd name="connsiteX34" fmla="*/ 307426 w 11691803"/>
              <a:gd name="connsiteY34" fmla="*/ 1982034 h 2356755"/>
              <a:gd name="connsiteX35" fmla="*/ 241675 w 11691803"/>
              <a:gd name="connsiteY35" fmla="*/ 2043592 h 2356755"/>
              <a:gd name="connsiteX36" fmla="*/ 243434 w 11691803"/>
              <a:gd name="connsiteY36" fmla="*/ 2047572 h 2356755"/>
              <a:gd name="connsiteX37" fmla="*/ 241455 w 11691803"/>
              <a:gd name="connsiteY37" fmla="*/ 2043857 h 2356755"/>
              <a:gd name="connsiteX38" fmla="*/ 205830 w 11691803"/>
              <a:gd name="connsiteY38" fmla="*/ 2077290 h 2356755"/>
              <a:gd name="connsiteX39" fmla="*/ 104015 w 11691803"/>
              <a:gd name="connsiteY39" fmla="*/ 1983891 h 2356755"/>
              <a:gd name="connsiteX40" fmla="*/ 178562 w 11691803"/>
              <a:gd name="connsiteY40" fmla="*/ 1914107 h 2356755"/>
              <a:gd name="connsiteX41" fmla="*/ 176583 w 11691803"/>
              <a:gd name="connsiteY41" fmla="*/ 1909862 h 2356755"/>
              <a:gd name="connsiteX42" fmla="*/ 103575 w 11691803"/>
              <a:gd name="connsiteY42" fmla="*/ 1978054 h 2356755"/>
              <a:gd name="connsiteX43" fmla="*/ 103575 w 11691803"/>
              <a:gd name="connsiteY43" fmla="*/ 1861571 h 2356755"/>
              <a:gd name="connsiteX44" fmla="*/ 137660 w 11691803"/>
              <a:gd name="connsiteY44" fmla="*/ 1829730 h 2356755"/>
              <a:gd name="connsiteX45" fmla="*/ 135681 w 11691803"/>
              <a:gd name="connsiteY45" fmla="*/ 1825750 h 2356755"/>
              <a:gd name="connsiteX46" fmla="*/ 101816 w 11691803"/>
              <a:gd name="connsiteY46" fmla="*/ 1857591 h 2356755"/>
              <a:gd name="connsiteX47" fmla="*/ 0 w 11691803"/>
              <a:gd name="connsiteY47" fmla="*/ 1764192 h 2356755"/>
              <a:gd name="connsiteX48" fmla="*/ 308525 w 11691803"/>
              <a:gd name="connsiteY48" fmla="*/ 1549269 h 2356755"/>
              <a:gd name="connsiteX49" fmla="*/ 308525 w 11691803"/>
              <a:gd name="connsiteY49" fmla="*/ 1665752 h 2356755"/>
              <a:gd name="connsiteX50" fmla="*/ 283896 w 11691803"/>
              <a:gd name="connsiteY50" fmla="*/ 1688836 h 2356755"/>
              <a:gd name="connsiteX51" fmla="*/ 285875 w 11691803"/>
              <a:gd name="connsiteY51" fmla="*/ 1692551 h 2356755"/>
              <a:gd name="connsiteX52" fmla="*/ 283676 w 11691803"/>
              <a:gd name="connsiteY52" fmla="*/ 1689102 h 2356755"/>
              <a:gd name="connsiteX53" fmla="*/ 207589 w 11691803"/>
              <a:gd name="connsiteY53" fmla="*/ 1760212 h 2356755"/>
              <a:gd name="connsiteX54" fmla="*/ 207589 w 11691803"/>
              <a:gd name="connsiteY54" fmla="*/ 1643729 h 2356755"/>
              <a:gd name="connsiteX55" fmla="*/ 238816 w 11691803"/>
              <a:gd name="connsiteY55" fmla="*/ 1614277 h 2356755"/>
              <a:gd name="connsiteX56" fmla="*/ 236837 w 11691803"/>
              <a:gd name="connsiteY56" fmla="*/ 1610828 h 2356755"/>
              <a:gd name="connsiteX57" fmla="*/ 239036 w 11691803"/>
              <a:gd name="connsiteY57" fmla="*/ 1614277 h 2356755"/>
              <a:gd name="connsiteX58" fmla="*/ 205610 w 11691803"/>
              <a:gd name="connsiteY58" fmla="*/ 1451360 h 2356755"/>
              <a:gd name="connsiteX59" fmla="*/ 307426 w 11691803"/>
              <a:gd name="connsiteY59" fmla="*/ 1544759 h 2356755"/>
              <a:gd name="connsiteX60" fmla="*/ 236837 w 11691803"/>
              <a:gd name="connsiteY60" fmla="*/ 1610828 h 2356755"/>
              <a:gd name="connsiteX61" fmla="*/ 205830 w 11691803"/>
              <a:gd name="connsiteY61" fmla="*/ 1639749 h 2356755"/>
              <a:gd name="connsiteX62" fmla="*/ 104015 w 11691803"/>
              <a:gd name="connsiteY62" fmla="*/ 1546351 h 2356755"/>
              <a:gd name="connsiteX63" fmla="*/ 310944 w 11691803"/>
              <a:gd name="connsiteY63" fmla="*/ 1231926 h 2356755"/>
              <a:gd name="connsiteX64" fmla="*/ 313803 w 11691803"/>
              <a:gd name="connsiteY64" fmla="*/ 1234580 h 2356755"/>
              <a:gd name="connsiteX65" fmla="*/ 412760 w 11691803"/>
              <a:gd name="connsiteY65" fmla="*/ 1325325 h 2356755"/>
              <a:gd name="connsiteX66" fmla="*/ 311164 w 11691803"/>
              <a:gd name="connsiteY66" fmla="*/ 1420581 h 2356755"/>
              <a:gd name="connsiteX67" fmla="*/ 209349 w 11691803"/>
              <a:gd name="connsiteY67" fmla="*/ 1326917 h 2356755"/>
              <a:gd name="connsiteX68" fmla="*/ 412760 w 11691803"/>
              <a:gd name="connsiteY68" fmla="*/ 893622 h 2356755"/>
              <a:gd name="connsiteX69" fmla="*/ 412760 w 11691803"/>
              <a:gd name="connsiteY69" fmla="*/ 1010105 h 2356755"/>
              <a:gd name="connsiteX70" fmla="*/ 386591 w 11691803"/>
              <a:gd name="connsiteY70" fmla="*/ 1034516 h 2356755"/>
              <a:gd name="connsiteX71" fmla="*/ 388351 w 11691803"/>
              <a:gd name="connsiteY71" fmla="*/ 1038496 h 2356755"/>
              <a:gd name="connsiteX72" fmla="*/ 386371 w 11691803"/>
              <a:gd name="connsiteY72" fmla="*/ 1034781 h 2356755"/>
              <a:gd name="connsiteX73" fmla="*/ 311824 w 11691803"/>
              <a:gd name="connsiteY73" fmla="*/ 1104565 h 2356755"/>
              <a:gd name="connsiteX74" fmla="*/ 311824 w 11691803"/>
              <a:gd name="connsiteY74" fmla="*/ 988082 h 2356755"/>
              <a:gd name="connsiteX75" fmla="*/ 347448 w 11691803"/>
              <a:gd name="connsiteY75" fmla="*/ 954650 h 2356755"/>
              <a:gd name="connsiteX76" fmla="*/ 345689 w 11691803"/>
              <a:gd name="connsiteY76" fmla="*/ 950669 h 2356755"/>
              <a:gd name="connsiteX77" fmla="*/ 347668 w 11691803"/>
              <a:gd name="connsiteY77" fmla="*/ 954384 h 2356755"/>
              <a:gd name="connsiteX78" fmla="*/ 204291 w 11691803"/>
              <a:gd name="connsiteY78" fmla="*/ 577340 h 2356755"/>
              <a:gd name="connsiteX79" fmla="*/ 306106 w 11691803"/>
              <a:gd name="connsiteY79" fmla="*/ 670739 h 2356755"/>
              <a:gd name="connsiteX80" fmla="*/ 239915 w 11691803"/>
              <a:gd name="connsiteY80" fmla="*/ 732563 h 2356755"/>
              <a:gd name="connsiteX81" fmla="*/ 241895 w 11691803"/>
              <a:gd name="connsiteY81" fmla="*/ 736542 h 2356755"/>
              <a:gd name="connsiteX82" fmla="*/ 308525 w 11691803"/>
              <a:gd name="connsiteY82" fmla="*/ 673923 h 2356755"/>
              <a:gd name="connsiteX83" fmla="*/ 308525 w 11691803"/>
              <a:gd name="connsiteY83" fmla="*/ 790671 h 2356755"/>
              <a:gd name="connsiteX84" fmla="*/ 280818 w 11691803"/>
              <a:gd name="connsiteY84" fmla="*/ 816674 h 2356755"/>
              <a:gd name="connsiteX85" fmla="*/ 282797 w 11691803"/>
              <a:gd name="connsiteY85" fmla="*/ 820920 h 2356755"/>
              <a:gd name="connsiteX86" fmla="*/ 309625 w 11691803"/>
              <a:gd name="connsiteY86" fmla="*/ 795713 h 2356755"/>
              <a:gd name="connsiteX87" fmla="*/ 411440 w 11691803"/>
              <a:gd name="connsiteY87" fmla="*/ 889111 h 2356755"/>
              <a:gd name="connsiteX88" fmla="*/ 345689 w 11691803"/>
              <a:gd name="connsiteY88" fmla="*/ 950669 h 2356755"/>
              <a:gd name="connsiteX89" fmla="*/ 310065 w 11691803"/>
              <a:gd name="connsiteY89" fmla="*/ 984102 h 2356755"/>
              <a:gd name="connsiteX90" fmla="*/ 208249 w 11691803"/>
              <a:gd name="connsiteY90" fmla="*/ 890703 h 2356755"/>
              <a:gd name="connsiteX91" fmla="*/ 282577 w 11691803"/>
              <a:gd name="connsiteY91" fmla="*/ 820920 h 2356755"/>
              <a:gd name="connsiteX92" fmla="*/ 280597 w 11691803"/>
              <a:gd name="connsiteY92" fmla="*/ 816674 h 2356755"/>
              <a:gd name="connsiteX93" fmla="*/ 207589 w 11691803"/>
              <a:gd name="connsiteY93" fmla="*/ 885131 h 2356755"/>
              <a:gd name="connsiteX94" fmla="*/ 207589 w 11691803"/>
              <a:gd name="connsiteY94" fmla="*/ 768383 h 2356755"/>
              <a:gd name="connsiteX95" fmla="*/ 241675 w 11691803"/>
              <a:gd name="connsiteY95" fmla="*/ 736542 h 2356755"/>
              <a:gd name="connsiteX96" fmla="*/ 239915 w 11691803"/>
              <a:gd name="connsiteY96" fmla="*/ 732828 h 2356755"/>
              <a:gd name="connsiteX97" fmla="*/ 205830 w 11691803"/>
              <a:gd name="connsiteY97" fmla="*/ 764668 h 2356755"/>
              <a:gd name="connsiteX98" fmla="*/ 104015 w 11691803"/>
              <a:gd name="connsiteY98" fmla="*/ 671270 h 2356755"/>
              <a:gd name="connsiteX99" fmla="*/ 412760 w 11691803"/>
              <a:gd name="connsiteY99" fmla="*/ 456082 h 2356755"/>
              <a:gd name="connsiteX100" fmla="*/ 412760 w 11691803"/>
              <a:gd name="connsiteY100" fmla="*/ 572830 h 2356755"/>
              <a:gd name="connsiteX101" fmla="*/ 387911 w 11691803"/>
              <a:gd name="connsiteY101" fmla="*/ 595914 h 2356755"/>
              <a:gd name="connsiteX102" fmla="*/ 390110 w 11691803"/>
              <a:gd name="connsiteY102" fmla="*/ 599364 h 2356755"/>
              <a:gd name="connsiteX103" fmla="*/ 413639 w 11691803"/>
              <a:gd name="connsiteY103" fmla="*/ 577340 h 2356755"/>
              <a:gd name="connsiteX104" fmla="*/ 515455 w 11691803"/>
              <a:gd name="connsiteY104" fmla="*/ 670739 h 2356755"/>
              <a:gd name="connsiteX105" fmla="*/ 462458 w 11691803"/>
              <a:gd name="connsiteY105" fmla="*/ 720357 h 2356755"/>
              <a:gd name="connsiteX106" fmla="*/ 415179 w 11691803"/>
              <a:gd name="connsiteY106" fmla="*/ 764668 h 2356755"/>
              <a:gd name="connsiteX107" fmla="*/ 313363 w 11691803"/>
              <a:gd name="connsiteY107" fmla="*/ 671270 h 2356755"/>
              <a:gd name="connsiteX108" fmla="*/ 389890 w 11691803"/>
              <a:gd name="connsiteY108" fmla="*/ 599629 h 2356755"/>
              <a:gd name="connsiteX109" fmla="*/ 387691 w 11691803"/>
              <a:gd name="connsiteY109" fmla="*/ 595914 h 2356755"/>
              <a:gd name="connsiteX110" fmla="*/ 311824 w 11691803"/>
              <a:gd name="connsiteY110" fmla="*/ 667024 h 2356755"/>
              <a:gd name="connsiteX111" fmla="*/ 311824 w 11691803"/>
              <a:gd name="connsiteY111" fmla="*/ 550541 h 2356755"/>
              <a:gd name="connsiteX112" fmla="*/ 343050 w 11691803"/>
              <a:gd name="connsiteY112" fmla="*/ 521355 h 2356755"/>
              <a:gd name="connsiteX113" fmla="*/ 309625 w 11691803"/>
              <a:gd name="connsiteY113" fmla="*/ 358172 h 2356755"/>
              <a:gd name="connsiteX114" fmla="*/ 411440 w 11691803"/>
              <a:gd name="connsiteY114" fmla="*/ 451571 h 2356755"/>
              <a:gd name="connsiteX115" fmla="*/ 341071 w 11691803"/>
              <a:gd name="connsiteY115" fmla="*/ 517640 h 2356755"/>
              <a:gd name="connsiteX116" fmla="*/ 343050 w 11691803"/>
              <a:gd name="connsiteY116" fmla="*/ 521355 h 2356755"/>
              <a:gd name="connsiteX117" fmla="*/ 340851 w 11691803"/>
              <a:gd name="connsiteY117" fmla="*/ 517905 h 2356755"/>
              <a:gd name="connsiteX118" fmla="*/ 310065 w 11691803"/>
              <a:gd name="connsiteY118" fmla="*/ 546827 h 2356755"/>
              <a:gd name="connsiteX119" fmla="*/ 208249 w 11691803"/>
              <a:gd name="connsiteY119" fmla="*/ 453428 h 2356755"/>
              <a:gd name="connsiteX120" fmla="*/ 414959 w 11691803"/>
              <a:gd name="connsiteY120" fmla="*/ 139004 h 2356755"/>
              <a:gd name="connsiteX121" fmla="*/ 417818 w 11691803"/>
              <a:gd name="connsiteY121" fmla="*/ 141657 h 2356755"/>
              <a:gd name="connsiteX122" fmla="*/ 516774 w 11691803"/>
              <a:gd name="connsiteY122" fmla="*/ 232402 h 2356755"/>
              <a:gd name="connsiteX123" fmla="*/ 415179 w 11691803"/>
              <a:gd name="connsiteY123" fmla="*/ 327393 h 2356755"/>
              <a:gd name="connsiteX124" fmla="*/ 313363 w 11691803"/>
              <a:gd name="connsiteY124" fmla="*/ 233995 h 2356755"/>
              <a:gd name="connsiteX125" fmla="*/ 390027 w 11691803"/>
              <a:gd name="connsiteY125" fmla="*/ 39345 h 2356755"/>
              <a:gd name="connsiteX126" fmla="*/ 412760 w 11691803"/>
              <a:gd name="connsiteY126" fmla="*/ 39345 h 2356755"/>
              <a:gd name="connsiteX127" fmla="*/ 412760 w 11691803"/>
              <a:gd name="connsiteY127" fmla="*/ 67745 h 2356755"/>
              <a:gd name="connsiteX128" fmla="*/ 412760 w 11691803"/>
              <a:gd name="connsiteY128" fmla="*/ 134759 h 2356755"/>
              <a:gd name="connsiteX129" fmla="*/ 311824 w 11691803"/>
              <a:gd name="connsiteY129" fmla="*/ 229219 h 2356755"/>
              <a:gd name="connsiteX130" fmla="*/ 311824 w 11691803"/>
              <a:gd name="connsiteY130" fmla="*/ 112736 h 2356755"/>
              <a:gd name="connsiteX131" fmla="*/ 384557 w 11691803"/>
              <a:gd name="connsiteY131" fmla="*/ 44478 h 2356755"/>
              <a:gd name="connsiteX132" fmla="*/ 234254 w 11691803"/>
              <a:gd name="connsiteY132" fmla="*/ 39345 h 2356755"/>
              <a:gd name="connsiteX133" fmla="*/ 384085 w 11691803"/>
              <a:gd name="connsiteY133" fmla="*/ 39345 h 2356755"/>
              <a:gd name="connsiteX134" fmla="*/ 362952 w 11691803"/>
              <a:gd name="connsiteY134" fmla="*/ 59162 h 2356755"/>
              <a:gd name="connsiteX135" fmla="*/ 310065 w 11691803"/>
              <a:gd name="connsiteY135" fmla="*/ 108755 h 2356755"/>
              <a:gd name="connsiteX136" fmla="*/ 239063 w 11691803"/>
              <a:gd name="connsiteY136" fmla="*/ 43748 h 2356755"/>
              <a:gd name="connsiteX137" fmla="*/ 11691803 w 11691803"/>
              <a:gd name="connsiteY137" fmla="*/ 0 h 2356755"/>
              <a:gd name="connsiteX138" fmla="*/ 11691803 w 11691803"/>
              <a:gd name="connsiteY138" fmla="*/ 2356755 h 2356755"/>
              <a:gd name="connsiteX139" fmla="*/ 235215 w 11691803"/>
              <a:gd name="connsiteY139" fmla="*/ 2346937 h 2356755"/>
              <a:gd name="connsiteX140" fmla="*/ 226061 w 11691803"/>
              <a:gd name="connsiteY140" fmla="*/ 2338538 h 2356755"/>
              <a:gd name="connsiteX141" fmla="*/ 208249 w 11691803"/>
              <a:gd name="connsiteY141" fmla="*/ 2322195 h 2356755"/>
              <a:gd name="connsiteX142" fmla="*/ 208249 w 11691803"/>
              <a:gd name="connsiteY142" fmla="*/ 2202794 h 2356755"/>
              <a:gd name="connsiteX143" fmla="*/ 284116 w 11691803"/>
              <a:gd name="connsiteY143" fmla="*/ 2131684 h 2356755"/>
              <a:gd name="connsiteX144" fmla="*/ 282357 w 11691803"/>
              <a:gd name="connsiteY144" fmla="*/ 2127704 h 2356755"/>
              <a:gd name="connsiteX145" fmla="*/ 284336 w 11691803"/>
              <a:gd name="connsiteY145" fmla="*/ 2131418 h 2356755"/>
              <a:gd name="connsiteX146" fmla="*/ 309625 w 11691803"/>
              <a:gd name="connsiteY146" fmla="*/ 2107803 h 2356755"/>
              <a:gd name="connsiteX147" fmla="*/ 415179 w 11691803"/>
              <a:gd name="connsiteY147" fmla="*/ 2204916 h 2356755"/>
              <a:gd name="connsiteX148" fmla="*/ 521612 w 11691803"/>
              <a:gd name="connsiteY148" fmla="*/ 2105415 h 2356755"/>
              <a:gd name="connsiteX149" fmla="*/ 521612 w 11691803"/>
              <a:gd name="connsiteY149" fmla="*/ 2065615 h 2356755"/>
              <a:gd name="connsiteX150" fmla="*/ 517874 w 11691803"/>
              <a:gd name="connsiteY150" fmla="*/ 2067472 h 2356755"/>
              <a:gd name="connsiteX151" fmla="*/ 517874 w 11691803"/>
              <a:gd name="connsiteY151" fmla="*/ 2103293 h 2356755"/>
              <a:gd name="connsiteX152" fmla="*/ 416938 w 11691803"/>
              <a:gd name="connsiteY152" fmla="*/ 2197487 h 2356755"/>
              <a:gd name="connsiteX153" fmla="*/ 416938 w 11691803"/>
              <a:gd name="connsiteY153" fmla="*/ 2081004 h 2356755"/>
              <a:gd name="connsiteX154" fmla="*/ 517874 w 11691803"/>
              <a:gd name="connsiteY154" fmla="*/ 1986544 h 2356755"/>
              <a:gd name="connsiteX155" fmla="*/ 517874 w 11691803"/>
              <a:gd name="connsiteY155" fmla="*/ 2067207 h 2356755"/>
              <a:gd name="connsiteX156" fmla="*/ 521612 w 11691803"/>
              <a:gd name="connsiteY156" fmla="*/ 2065349 h 2356755"/>
              <a:gd name="connsiteX157" fmla="*/ 521612 w 11691803"/>
              <a:gd name="connsiteY157" fmla="*/ 1980972 h 2356755"/>
              <a:gd name="connsiteX158" fmla="*/ 485108 w 11691803"/>
              <a:gd name="connsiteY158" fmla="*/ 1947540 h 2356755"/>
              <a:gd name="connsiteX159" fmla="*/ 417598 w 11691803"/>
              <a:gd name="connsiteY159" fmla="*/ 1885716 h 2356755"/>
              <a:gd name="connsiteX160" fmla="*/ 417598 w 11691803"/>
              <a:gd name="connsiteY160" fmla="*/ 1825220 h 2356755"/>
              <a:gd name="connsiteX161" fmla="*/ 413859 w 11691803"/>
              <a:gd name="connsiteY161" fmla="*/ 1826015 h 2356755"/>
              <a:gd name="connsiteX162" fmla="*/ 413859 w 11691803"/>
              <a:gd name="connsiteY162" fmla="*/ 1883594 h 2356755"/>
              <a:gd name="connsiteX163" fmla="*/ 312923 w 11691803"/>
              <a:gd name="connsiteY163" fmla="*/ 1978054 h 2356755"/>
              <a:gd name="connsiteX164" fmla="*/ 312923 w 11691803"/>
              <a:gd name="connsiteY164" fmla="*/ 1861571 h 2356755"/>
              <a:gd name="connsiteX165" fmla="*/ 360423 w 11691803"/>
              <a:gd name="connsiteY165" fmla="*/ 1816994 h 2356755"/>
              <a:gd name="connsiteX166" fmla="*/ 358443 w 11691803"/>
              <a:gd name="connsiteY166" fmla="*/ 1813545 h 2356755"/>
              <a:gd name="connsiteX167" fmla="*/ 311164 w 11691803"/>
              <a:gd name="connsiteY167" fmla="*/ 1857591 h 2356755"/>
              <a:gd name="connsiteX168" fmla="*/ 209349 w 11691803"/>
              <a:gd name="connsiteY168" fmla="*/ 1764192 h 2356755"/>
              <a:gd name="connsiteX169" fmla="*/ 285875 w 11691803"/>
              <a:gd name="connsiteY169" fmla="*/ 1692551 h 2356755"/>
              <a:gd name="connsiteX170" fmla="*/ 309625 w 11691803"/>
              <a:gd name="connsiteY170" fmla="*/ 1670528 h 2356755"/>
              <a:gd name="connsiteX171" fmla="*/ 411440 w 11691803"/>
              <a:gd name="connsiteY171" fmla="*/ 1763927 h 2356755"/>
              <a:gd name="connsiteX172" fmla="*/ 358443 w 11691803"/>
              <a:gd name="connsiteY172" fmla="*/ 1813280 h 2356755"/>
              <a:gd name="connsiteX173" fmla="*/ 360642 w 11691803"/>
              <a:gd name="connsiteY173" fmla="*/ 1816994 h 2356755"/>
              <a:gd name="connsiteX174" fmla="*/ 413859 w 11691803"/>
              <a:gd name="connsiteY174" fmla="*/ 1767111 h 2356755"/>
              <a:gd name="connsiteX175" fmla="*/ 413859 w 11691803"/>
              <a:gd name="connsiteY175" fmla="*/ 1825750 h 2356755"/>
              <a:gd name="connsiteX176" fmla="*/ 417598 w 11691803"/>
              <a:gd name="connsiteY176" fmla="*/ 1824954 h 2356755"/>
              <a:gd name="connsiteX177" fmla="*/ 417598 w 11691803"/>
              <a:gd name="connsiteY177" fmla="*/ 1765254 h 2356755"/>
              <a:gd name="connsiteX178" fmla="*/ 421996 w 11691803"/>
              <a:gd name="connsiteY178" fmla="*/ 1761008 h 2356755"/>
              <a:gd name="connsiteX179" fmla="*/ 421996 w 11691803"/>
              <a:gd name="connsiteY179" fmla="*/ 1755436 h 2356755"/>
              <a:gd name="connsiteX180" fmla="*/ 416938 w 11691803"/>
              <a:gd name="connsiteY180" fmla="*/ 1760212 h 2356755"/>
              <a:gd name="connsiteX181" fmla="*/ 416938 w 11691803"/>
              <a:gd name="connsiteY181" fmla="*/ 1643729 h 2356755"/>
              <a:gd name="connsiteX182" fmla="*/ 421996 w 11691803"/>
              <a:gd name="connsiteY182" fmla="*/ 1638953 h 2356755"/>
              <a:gd name="connsiteX183" fmla="*/ 421996 w 11691803"/>
              <a:gd name="connsiteY183" fmla="*/ 1633381 h 2356755"/>
              <a:gd name="connsiteX184" fmla="*/ 415179 w 11691803"/>
              <a:gd name="connsiteY184" fmla="*/ 1639749 h 2356755"/>
              <a:gd name="connsiteX185" fmla="*/ 313363 w 11691803"/>
              <a:gd name="connsiteY185" fmla="*/ 1546351 h 2356755"/>
              <a:gd name="connsiteX186" fmla="*/ 414959 w 11691803"/>
              <a:gd name="connsiteY186" fmla="*/ 1451360 h 2356755"/>
              <a:gd name="connsiteX187" fmla="*/ 516774 w 11691803"/>
              <a:gd name="connsiteY187" fmla="*/ 1544759 h 2356755"/>
              <a:gd name="connsiteX188" fmla="*/ 422216 w 11691803"/>
              <a:gd name="connsiteY188" fmla="*/ 1633381 h 2356755"/>
              <a:gd name="connsiteX189" fmla="*/ 422216 w 11691803"/>
              <a:gd name="connsiteY189" fmla="*/ 1638688 h 2356755"/>
              <a:gd name="connsiteX190" fmla="*/ 517874 w 11691803"/>
              <a:gd name="connsiteY190" fmla="*/ 1549269 h 2356755"/>
              <a:gd name="connsiteX191" fmla="*/ 517874 w 11691803"/>
              <a:gd name="connsiteY191" fmla="*/ 1665752 h 2356755"/>
              <a:gd name="connsiteX192" fmla="*/ 422216 w 11691803"/>
              <a:gd name="connsiteY192" fmla="*/ 1755436 h 2356755"/>
              <a:gd name="connsiteX193" fmla="*/ 422216 w 11691803"/>
              <a:gd name="connsiteY193" fmla="*/ 1761008 h 2356755"/>
              <a:gd name="connsiteX194" fmla="*/ 521612 w 11691803"/>
              <a:gd name="connsiteY194" fmla="*/ 1667875 h 2356755"/>
              <a:gd name="connsiteX195" fmla="*/ 521612 w 11691803"/>
              <a:gd name="connsiteY195" fmla="*/ 1543697 h 2356755"/>
              <a:gd name="connsiteX196" fmla="*/ 417598 w 11691803"/>
              <a:gd name="connsiteY196" fmla="*/ 1448176 h 2356755"/>
              <a:gd name="connsiteX197" fmla="*/ 417598 w 11691803"/>
              <a:gd name="connsiteY197" fmla="*/ 1331162 h 2356755"/>
              <a:gd name="connsiteX198" fmla="*/ 413859 w 11691803"/>
              <a:gd name="connsiteY198" fmla="*/ 1334612 h 2356755"/>
              <a:gd name="connsiteX199" fmla="*/ 413859 w 11691803"/>
              <a:gd name="connsiteY199" fmla="*/ 1446584 h 2356755"/>
              <a:gd name="connsiteX200" fmla="*/ 312923 w 11691803"/>
              <a:gd name="connsiteY200" fmla="*/ 1540778 h 2356755"/>
              <a:gd name="connsiteX201" fmla="*/ 312923 w 11691803"/>
              <a:gd name="connsiteY201" fmla="*/ 1424295 h 2356755"/>
              <a:gd name="connsiteX202" fmla="*/ 413859 w 11691803"/>
              <a:gd name="connsiteY202" fmla="*/ 1329836 h 2356755"/>
              <a:gd name="connsiteX203" fmla="*/ 413859 w 11691803"/>
              <a:gd name="connsiteY203" fmla="*/ 1334346 h 2356755"/>
              <a:gd name="connsiteX204" fmla="*/ 417598 w 11691803"/>
              <a:gd name="connsiteY204" fmla="*/ 1330897 h 2356755"/>
              <a:gd name="connsiteX205" fmla="*/ 417598 w 11691803"/>
              <a:gd name="connsiteY205" fmla="*/ 1324264 h 2356755"/>
              <a:gd name="connsiteX206" fmla="*/ 316882 w 11691803"/>
              <a:gd name="connsiteY206" fmla="*/ 1231926 h 2356755"/>
              <a:gd name="connsiteX207" fmla="*/ 313803 w 11691803"/>
              <a:gd name="connsiteY207" fmla="*/ 1234580 h 2356755"/>
              <a:gd name="connsiteX208" fmla="*/ 316662 w 11691803"/>
              <a:gd name="connsiteY208" fmla="*/ 1231661 h 2356755"/>
              <a:gd name="connsiteX209" fmla="*/ 312264 w 11691803"/>
              <a:gd name="connsiteY209" fmla="*/ 1227681 h 2356755"/>
              <a:gd name="connsiteX210" fmla="*/ 312264 w 11691803"/>
              <a:gd name="connsiteY210" fmla="*/ 1223701 h 2356755"/>
              <a:gd name="connsiteX211" fmla="*/ 308525 w 11691803"/>
              <a:gd name="connsiteY211" fmla="*/ 1223701 h 2356755"/>
              <a:gd name="connsiteX212" fmla="*/ 308525 w 11691803"/>
              <a:gd name="connsiteY212" fmla="*/ 1227946 h 2356755"/>
              <a:gd name="connsiteX213" fmla="*/ 207589 w 11691803"/>
              <a:gd name="connsiteY213" fmla="*/ 1322141 h 2356755"/>
              <a:gd name="connsiteX214" fmla="*/ 207589 w 11691803"/>
              <a:gd name="connsiteY214" fmla="*/ 1215476 h 2356755"/>
              <a:gd name="connsiteX215" fmla="*/ 207589 w 11691803"/>
              <a:gd name="connsiteY215" fmla="*/ 1205923 h 2356755"/>
              <a:gd name="connsiteX216" fmla="*/ 308525 w 11691803"/>
              <a:gd name="connsiteY216" fmla="*/ 1111464 h 2356755"/>
              <a:gd name="connsiteX217" fmla="*/ 308525 w 11691803"/>
              <a:gd name="connsiteY217" fmla="*/ 1217068 h 2356755"/>
              <a:gd name="connsiteX218" fmla="*/ 308525 w 11691803"/>
              <a:gd name="connsiteY218" fmla="*/ 1223436 h 2356755"/>
              <a:gd name="connsiteX219" fmla="*/ 312264 w 11691803"/>
              <a:gd name="connsiteY219" fmla="*/ 1223436 h 2356755"/>
              <a:gd name="connsiteX220" fmla="*/ 312264 w 11691803"/>
              <a:gd name="connsiteY220" fmla="*/ 1109606 h 2356755"/>
              <a:gd name="connsiteX221" fmla="*/ 388351 w 11691803"/>
              <a:gd name="connsiteY221" fmla="*/ 1038496 h 2356755"/>
              <a:gd name="connsiteX222" fmla="*/ 413639 w 11691803"/>
              <a:gd name="connsiteY222" fmla="*/ 1014881 h 2356755"/>
              <a:gd name="connsiteX223" fmla="*/ 519413 w 11691803"/>
              <a:gd name="connsiteY223" fmla="*/ 1111729 h 2356755"/>
              <a:gd name="connsiteX224" fmla="*/ 625626 w 11691803"/>
              <a:gd name="connsiteY224" fmla="*/ 1012228 h 2356755"/>
              <a:gd name="connsiteX225" fmla="*/ 625626 w 11691803"/>
              <a:gd name="connsiteY225" fmla="*/ 972692 h 2356755"/>
              <a:gd name="connsiteX226" fmla="*/ 622108 w 11691803"/>
              <a:gd name="connsiteY226" fmla="*/ 974550 h 2356755"/>
              <a:gd name="connsiteX227" fmla="*/ 622108 w 11691803"/>
              <a:gd name="connsiteY227" fmla="*/ 1010105 h 2356755"/>
              <a:gd name="connsiteX228" fmla="*/ 521172 w 11691803"/>
              <a:gd name="connsiteY228" fmla="*/ 1104565 h 2356755"/>
              <a:gd name="connsiteX229" fmla="*/ 521172 w 11691803"/>
              <a:gd name="connsiteY229" fmla="*/ 988082 h 2356755"/>
              <a:gd name="connsiteX230" fmla="*/ 622108 w 11691803"/>
              <a:gd name="connsiteY230" fmla="*/ 893622 h 2356755"/>
              <a:gd name="connsiteX231" fmla="*/ 622108 w 11691803"/>
              <a:gd name="connsiteY231" fmla="*/ 974284 h 2356755"/>
              <a:gd name="connsiteX232" fmla="*/ 625626 w 11691803"/>
              <a:gd name="connsiteY232" fmla="*/ 972427 h 2356755"/>
              <a:gd name="connsiteX233" fmla="*/ 625626 w 11691803"/>
              <a:gd name="connsiteY233" fmla="*/ 888050 h 2356755"/>
              <a:gd name="connsiteX234" fmla="*/ 589342 w 11691803"/>
              <a:gd name="connsiteY234" fmla="*/ 854618 h 2356755"/>
              <a:gd name="connsiteX235" fmla="*/ 585604 w 11691803"/>
              <a:gd name="connsiteY235" fmla="*/ 856740 h 2356755"/>
              <a:gd name="connsiteX236" fmla="*/ 620789 w 11691803"/>
              <a:gd name="connsiteY236" fmla="*/ 889111 h 2356755"/>
              <a:gd name="connsiteX237" fmla="*/ 519193 w 11691803"/>
              <a:gd name="connsiteY237" fmla="*/ 984102 h 2356755"/>
              <a:gd name="connsiteX238" fmla="*/ 417378 w 11691803"/>
              <a:gd name="connsiteY238" fmla="*/ 890703 h 2356755"/>
              <a:gd name="connsiteX239" fmla="*/ 518973 w 11691803"/>
              <a:gd name="connsiteY239" fmla="*/ 795713 h 2356755"/>
              <a:gd name="connsiteX240" fmla="*/ 585384 w 11691803"/>
              <a:gd name="connsiteY240" fmla="*/ 856475 h 2356755"/>
              <a:gd name="connsiteX241" fmla="*/ 589122 w 11691803"/>
              <a:gd name="connsiteY241" fmla="*/ 854352 h 2356755"/>
              <a:gd name="connsiteX242" fmla="*/ 521612 w 11691803"/>
              <a:gd name="connsiteY242" fmla="*/ 792529 h 2356755"/>
              <a:gd name="connsiteX243" fmla="*/ 521612 w 11691803"/>
              <a:gd name="connsiteY243" fmla="*/ 732297 h 2356755"/>
              <a:gd name="connsiteX244" fmla="*/ 517874 w 11691803"/>
              <a:gd name="connsiteY244" fmla="*/ 732828 h 2356755"/>
              <a:gd name="connsiteX245" fmla="*/ 517874 w 11691803"/>
              <a:gd name="connsiteY245" fmla="*/ 790671 h 2356755"/>
              <a:gd name="connsiteX246" fmla="*/ 417158 w 11691803"/>
              <a:gd name="connsiteY246" fmla="*/ 885131 h 2356755"/>
              <a:gd name="connsiteX247" fmla="*/ 417158 w 11691803"/>
              <a:gd name="connsiteY247" fmla="*/ 768383 h 2356755"/>
              <a:gd name="connsiteX248" fmla="*/ 464657 w 11691803"/>
              <a:gd name="connsiteY248" fmla="*/ 724072 h 2356755"/>
              <a:gd name="connsiteX249" fmla="*/ 462458 w 11691803"/>
              <a:gd name="connsiteY249" fmla="*/ 720357 h 2356755"/>
              <a:gd name="connsiteX250" fmla="*/ 464657 w 11691803"/>
              <a:gd name="connsiteY250" fmla="*/ 723807 h 2356755"/>
              <a:gd name="connsiteX251" fmla="*/ 517874 w 11691803"/>
              <a:gd name="connsiteY251" fmla="*/ 673923 h 2356755"/>
              <a:gd name="connsiteX252" fmla="*/ 517874 w 11691803"/>
              <a:gd name="connsiteY252" fmla="*/ 732563 h 2356755"/>
              <a:gd name="connsiteX253" fmla="*/ 521612 w 11691803"/>
              <a:gd name="connsiteY253" fmla="*/ 732032 h 2356755"/>
              <a:gd name="connsiteX254" fmla="*/ 521612 w 11691803"/>
              <a:gd name="connsiteY254" fmla="*/ 672331 h 2356755"/>
              <a:gd name="connsiteX255" fmla="*/ 526010 w 11691803"/>
              <a:gd name="connsiteY255" fmla="*/ 668086 h 2356755"/>
              <a:gd name="connsiteX256" fmla="*/ 526010 w 11691803"/>
              <a:gd name="connsiteY256" fmla="*/ 662514 h 2356755"/>
              <a:gd name="connsiteX257" fmla="*/ 521172 w 11691803"/>
              <a:gd name="connsiteY257" fmla="*/ 667024 h 2356755"/>
              <a:gd name="connsiteX258" fmla="*/ 521172 w 11691803"/>
              <a:gd name="connsiteY258" fmla="*/ 550541 h 2356755"/>
              <a:gd name="connsiteX259" fmla="*/ 526010 w 11691803"/>
              <a:gd name="connsiteY259" fmla="*/ 546031 h 2356755"/>
              <a:gd name="connsiteX260" fmla="*/ 526010 w 11691803"/>
              <a:gd name="connsiteY260" fmla="*/ 540459 h 2356755"/>
              <a:gd name="connsiteX261" fmla="*/ 519193 w 11691803"/>
              <a:gd name="connsiteY261" fmla="*/ 546827 h 2356755"/>
              <a:gd name="connsiteX262" fmla="*/ 417378 w 11691803"/>
              <a:gd name="connsiteY262" fmla="*/ 453428 h 2356755"/>
              <a:gd name="connsiteX263" fmla="*/ 518973 w 11691803"/>
              <a:gd name="connsiteY263" fmla="*/ 358172 h 2356755"/>
              <a:gd name="connsiteX264" fmla="*/ 620789 w 11691803"/>
              <a:gd name="connsiteY264" fmla="*/ 451571 h 2356755"/>
              <a:gd name="connsiteX265" fmla="*/ 526230 w 11691803"/>
              <a:gd name="connsiteY265" fmla="*/ 540194 h 2356755"/>
              <a:gd name="connsiteX266" fmla="*/ 526230 w 11691803"/>
              <a:gd name="connsiteY266" fmla="*/ 545765 h 2356755"/>
              <a:gd name="connsiteX267" fmla="*/ 622108 w 11691803"/>
              <a:gd name="connsiteY267" fmla="*/ 456082 h 2356755"/>
              <a:gd name="connsiteX268" fmla="*/ 622108 w 11691803"/>
              <a:gd name="connsiteY268" fmla="*/ 572830 h 2356755"/>
              <a:gd name="connsiteX269" fmla="*/ 526230 w 11691803"/>
              <a:gd name="connsiteY269" fmla="*/ 662248 h 2356755"/>
              <a:gd name="connsiteX270" fmla="*/ 526230 w 11691803"/>
              <a:gd name="connsiteY270" fmla="*/ 667820 h 2356755"/>
              <a:gd name="connsiteX271" fmla="*/ 625626 w 11691803"/>
              <a:gd name="connsiteY271" fmla="*/ 574952 h 2356755"/>
              <a:gd name="connsiteX272" fmla="*/ 625626 w 11691803"/>
              <a:gd name="connsiteY272" fmla="*/ 450509 h 2356755"/>
              <a:gd name="connsiteX273" fmla="*/ 521612 w 11691803"/>
              <a:gd name="connsiteY273" fmla="*/ 355254 h 2356755"/>
              <a:gd name="connsiteX274" fmla="*/ 521612 w 11691803"/>
              <a:gd name="connsiteY274" fmla="*/ 237975 h 2356755"/>
              <a:gd name="connsiteX275" fmla="*/ 517874 w 11691803"/>
              <a:gd name="connsiteY275" fmla="*/ 241424 h 2356755"/>
              <a:gd name="connsiteX276" fmla="*/ 517874 w 11691803"/>
              <a:gd name="connsiteY276" fmla="*/ 353396 h 2356755"/>
              <a:gd name="connsiteX277" fmla="*/ 417158 w 11691803"/>
              <a:gd name="connsiteY277" fmla="*/ 447856 h 2356755"/>
              <a:gd name="connsiteX278" fmla="*/ 417158 w 11691803"/>
              <a:gd name="connsiteY278" fmla="*/ 331373 h 2356755"/>
              <a:gd name="connsiteX279" fmla="*/ 517874 w 11691803"/>
              <a:gd name="connsiteY279" fmla="*/ 236913 h 2356755"/>
              <a:gd name="connsiteX280" fmla="*/ 517874 w 11691803"/>
              <a:gd name="connsiteY280" fmla="*/ 241159 h 2356755"/>
              <a:gd name="connsiteX281" fmla="*/ 521612 w 11691803"/>
              <a:gd name="connsiteY281" fmla="*/ 237709 h 2356755"/>
              <a:gd name="connsiteX282" fmla="*/ 521612 w 11691803"/>
              <a:gd name="connsiteY282" fmla="*/ 231341 h 2356755"/>
              <a:gd name="connsiteX283" fmla="*/ 420896 w 11691803"/>
              <a:gd name="connsiteY283" fmla="*/ 138739 h 2356755"/>
              <a:gd name="connsiteX284" fmla="*/ 417818 w 11691803"/>
              <a:gd name="connsiteY284" fmla="*/ 141657 h 2356755"/>
              <a:gd name="connsiteX285" fmla="*/ 420676 w 11691803"/>
              <a:gd name="connsiteY285" fmla="*/ 138739 h 2356755"/>
              <a:gd name="connsiteX286" fmla="*/ 416278 w 11691803"/>
              <a:gd name="connsiteY286" fmla="*/ 134759 h 2356755"/>
              <a:gd name="connsiteX287" fmla="*/ 416278 w 11691803"/>
              <a:gd name="connsiteY287" fmla="*/ 40002 h 2356755"/>
              <a:gd name="connsiteX288" fmla="*/ 416278 w 11691803"/>
              <a:gd name="connsiteY288" fmla="*/ 39345 h 2356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Lst>
            <a:rect l="l" t="t" r="r" b="b"/>
            <a:pathLst>
              <a:path w="11691803" h="2356755">
                <a:moveTo>
                  <a:pt x="205830" y="2325379"/>
                </a:moveTo>
                <a:lnTo>
                  <a:pt x="227189" y="2345014"/>
                </a:lnTo>
                <a:lnTo>
                  <a:pt x="229280" y="2346937"/>
                </a:lnTo>
                <a:lnTo>
                  <a:pt x="182828" y="2346937"/>
                </a:lnTo>
                <a:lnTo>
                  <a:pt x="183180" y="2346606"/>
                </a:lnTo>
                <a:close/>
                <a:moveTo>
                  <a:pt x="204511" y="2204386"/>
                </a:moveTo>
                <a:lnTo>
                  <a:pt x="204511" y="2320869"/>
                </a:lnTo>
                <a:lnTo>
                  <a:pt x="178342" y="2345280"/>
                </a:lnTo>
                <a:cubicBezTo>
                  <a:pt x="179882" y="2345810"/>
                  <a:pt x="181421" y="2346076"/>
                  <a:pt x="183180" y="2346606"/>
                </a:cubicBezTo>
                <a:cubicBezTo>
                  <a:pt x="181421" y="2346341"/>
                  <a:pt x="179662" y="2345810"/>
                  <a:pt x="178122" y="2345545"/>
                </a:cubicBezTo>
                <a:lnTo>
                  <a:pt x="176635" y="2346937"/>
                </a:lnTo>
                <a:lnTo>
                  <a:pt x="103575" y="2346937"/>
                </a:lnTo>
                <a:lnTo>
                  <a:pt x="103575" y="2327284"/>
                </a:lnTo>
                <a:lnTo>
                  <a:pt x="103575" y="2298846"/>
                </a:lnTo>
                <a:close/>
                <a:moveTo>
                  <a:pt x="308525" y="1986544"/>
                </a:moveTo>
                <a:lnTo>
                  <a:pt x="308525" y="2103293"/>
                </a:lnTo>
                <a:lnTo>
                  <a:pt x="282357" y="2127704"/>
                </a:lnTo>
                <a:lnTo>
                  <a:pt x="207589" y="2197487"/>
                </a:lnTo>
                <a:lnTo>
                  <a:pt x="207589" y="2081004"/>
                </a:lnTo>
                <a:lnTo>
                  <a:pt x="243434" y="2047572"/>
                </a:lnTo>
                <a:close/>
                <a:moveTo>
                  <a:pt x="414959" y="1888635"/>
                </a:moveTo>
                <a:lnTo>
                  <a:pt x="481370" y="1949662"/>
                </a:lnTo>
                <a:lnTo>
                  <a:pt x="516774" y="1982034"/>
                </a:lnTo>
                <a:lnTo>
                  <a:pt x="415179" y="2077290"/>
                </a:lnTo>
                <a:lnTo>
                  <a:pt x="313363" y="1983891"/>
                </a:lnTo>
                <a:close/>
                <a:moveTo>
                  <a:pt x="100276" y="1670528"/>
                </a:moveTo>
                <a:lnTo>
                  <a:pt x="202092" y="1763927"/>
                </a:lnTo>
                <a:lnTo>
                  <a:pt x="135901" y="1825750"/>
                </a:lnTo>
                <a:lnTo>
                  <a:pt x="137660" y="1829465"/>
                </a:lnTo>
                <a:lnTo>
                  <a:pt x="204511" y="1767111"/>
                </a:lnTo>
                <a:lnTo>
                  <a:pt x="204511" y="1883594"/>
                </a:lnTo>
                <a:lnTo>
                  <a:pt x="176583" y="1909597"/>
                </a:lnTo>
                <a:lnTo>
                  <a:pt x="178782" y="1913842"/>
                </a:lnTo>
                <a:lnTo>
                  <a:pt x="205610" y="1888635"/>
                </a:lnTo>
                <a:lnTo>
                  <a:pt x="307426" y="1982034"/>
                </a:lnTo>
                <a:lnTo>
                  <a:pt x="241675" y="2043592"/>
                </a:lnTo>
                <a:lnTo>
                  <a:pt x="243434" y="2047572"/>
                </a:lnTo>
                <a:lnTo>
                  <a:pt x="241455" y="2043857"/>
                </a:lnTo>
                <a:lnTo>
                  <a:pt x="205830" y="2077290"/>
                </a:lnTo>
                <a:lnTo>
                  <a:pt x="104015" y="1983891"/>
                </a:lnTo>
                <a:lnTo>
                  <a:pt x="178562" y="1914107"/>
                </a:lnTo>
                <a:lnTo>
                  <a:pt x="176583" y="1909862"/>
                </a:lnTo>
                <a:lnTo>
                  <a:pt x="103575" y="1978054"/>
                </a:lnTo>
                <a:lnTo>
                  <a:pt x="103575" y="1861571"/>
                </a:lnTo>
                <a:lnTo>
                  <a:pt x="137660" y="1829730"/>
                </a:lnTo>
                <a:lnTo>
                  <a:pt x="135681" y="1825750"/>
                </a:lnTo>
                <a:lnTo>
                  <a:pt x="101816" y="1857591"/>
                </a:lnTo>
                <a:lnTo>
                  <a:pt x="0" y="1764192"/>
                </a:lnTo>
                <a:close/>
                <a:moveTo>
                  <a:pt x="308525" y="1549269"/>
                </a:moveTo>
                <a:lnTo>
                  <a:pt x="308525" y="1665752"/>
                </a:lnTo>
                <a:lnTo>
                  <a:pt x="283896" y="1688836"/>
                </a:lnTo>
                <a:lnTo>
                  <a:pt x="285875" y="1692551"/>
                </a:lnTo>
                <a:lnTo>
                  <a:pt x="283676" y="1689102"/>
                </a:lnTo>
                <a:lnTo>
                  <a:pt x="207589" y="1760212"/>
                </a:lnTo>
                <a:lnTo>
                  <a:pt x="207589" y="1643729"/>
                </a:lnTo>
                <a:lnTo>
                  <a:pt x="238816" y="1614277"/>
                </a:lnTo>
                <a:lnTo>
                  <a:pt x="236837" y="1610828"/>
                </a:lnTo>
                <a:lnTo>
                  <a:pt x="239036" y="1614277"/>
                </a:lnTo>
                <a:close/>
                <a:moveTo>
                  <a:pt x="205610" y="1451360"/>
                </a:moveTo>
                <a:lnTo>
                  <a:pt x="307426" y="1544759"/>
                </a:lnTo>
                <a:lnTo>
                  <a:pt x="236837" y="1610828"/>
                </a:lnTo>
                <a:lnTo>
                  <a:pt x="205830" y="1639749"/>
                </a:lnTo>
                <a:lnTo>
                  <a:pt x="104015" y="1546351"/>
                </a:lnTo>
                <a:close/>
                <a:moveTo>
                  <a:pt x="310944" y="1231926"/>
                </a:moveTo>
                <a:lnTo>
                  <a:pt x="313803" y="1234580"/>
                </a:lnTo>
                <a:lnTo>
                  <a:pt x="412760" y="1325325"/>
                </a:lnTo>
                <a:lnTo>
                  <a:pt x="311164" y="1420581"/>
                </a:lnTo>
                <a:lnTo>
                  <a:pt x="209349" y="1326917"/>
                </a:lnTo>
                <a:close/>
                <a:moveTo>
                  <a:pt x="412760" y="893622"/>
                </a:moveTo>
                <a:lnTo>
                  <a:pt x="412760" y="1010105"/>
                </a:lnTo>
                <a:lnTo>
                  <a:pt x="386591" y="1034516"/>
                </a:lnTo>
                <a:lnTo>
                  <a:pt x="388351" y="1038496"/>
                </a:lnTo>
                <a:lnTo>
                  <a:pt x="386371" y="1034781"/>
                </a:lnTo>
                <a:lnTo>
                  <a:pt x="311824" y="1104565"/>
                </a:lnTo>
                <a:lnTo>
                  <a:pt x="311824" y="988082"/>
                </a:lnTo>
                <a:lnTo>
                  <a:pt x="347448" y="954650"/>
                </a:lnTo>
                <a:lnTo>
                  <a:pt x="345689" y="950669"/>
                </a:lnTo>
                <a:lnTo>
                  <a:pt x="347668" y="954384"/>
                </a:lnTo>
                <a:close/>
                <a:moveTo>
                  <a:pt x="204291" y="577340"/>
                </a:moveTo>
                <a:lnTo>
                  <a:pt x="306106" y="670739"/>
                </a:lnTo>
                <a:lnTo>
                  <a:pt x="239915" y="732563"/>
                </a:lnTo>
                <a:lnTo>
                  <a:pt x="241895" y="736542"/>
                </a:lnTo>
                <a:lnTo>
                  <a:pt x="308525" y="673923"/>
                </a:lnTo>
                <a:lnTo>
                  <a:pt x="308525" y="790671"/>
                </a:lnTo>
                <a:lnTo>
                  <a:pt x="280818" y="816674"/>
                </a:lnTo>
                <a:lnTo>
                  <a:pt x="282797" y="820920"/>
                </a:lnTo>
                <a:lnTo>
                  <a:pt x="309625" y="795713"/>
                </a:lnTo>
                <a:lnTo>
                  <a:pt x="411440" y="889111"/>
                </a:lnTo>
                <a:lnTo>
                  <a:pt x="345689" y="950669"/>
                </a:lnTo>
                <a:lnTo>
                  <a:pt x="310065" y="984102"/>
                </a:lnTo>
                <a:lnTo>
                  <a:pt x="208249" y="890703"/>
                </a:lnTo>
                <a:lnTo>
                  <a:pt x="282577" y="820920"/>
                </a:lnTo>
                <a:lnTo>
                  <a:pt x="280597" y="816674"/>
                </a:lnTo>
                <a:lnTo>
                  <a:pt x="207589" y="885131"/>
                </a:lnTo>
                <a:lnTo>
                  <a:pt x="207589" y="768383"/>
                </a:lnTo>
                <a:lnTo>
                  <a:pt x="241675" y="736542"/>
                </a:lnTo>
                <a:lnTo>
                  <a:pt x="239915" y="732828"/>
                </a:lnTo>
                <a:lnTo>
                  <a:pt x="205830" y="764668"/>
                </a:lnTo>
                <a:lnTo>
                  <a:pt x="104015" y="671270"/>
                </a:lnTo>
                <a:close/>
                <a:moveTo>
                  <a:pt x="412760" y="456082"/>
                </a:moveTo>
                <a:lnTo>
                  <a:pt x="412760" y="572830"/>
                </a:lnTo>
                <a:lnTo>
                  <a:pt x="387911" y="595914"/>
                </a:lnTo>
                <a:lnTo>
                  <a:pt x="390110" y="599364"/>
                </a:lnTo>
                <a:lnTo>
                  <a:pt x="413639" y="577340"/>
                </a:lnTo>
                <a:lnTo>
                  <a:pt x="515455" y="670739"/>
                </a:lnTo>
                <a:lnTo>
                  <a:pt x="462458" y="720357"/>
                </a:lnTo>
                <a:lnTo>
                  <a:pt x="415179" y="764668"/>
                </a:lnTo>
                <a:lnTo>
                  <a:pt x="313363" y="671270"/>
                </a:lnTo>
                <a:lnTo>
                  <a:pt x="389890" y="599629"/>
                </a:lnTo>
                <a:lnTo>
                  <a:pt x="387691" y="595914"/>
                </a:lnTo>
                <a:lnTo>
                  <a:pt x="311824" y="667024"/>
                </a:lnTo>
                <a:lnTo>
                  <a:pt x="311824" y="550541"/>
                </a:lnTo>
                <a:lnTo>
                  <a:pt x="343050" y="521355"/>
                </a:lnTo>
                <a:close/>
                <a:moveTo>
                  <a:pt x="309625" y="358172"/>
                </a:moveTo>
                <a:lnTo>
                  <a:pt x="411440" y="451571"/>
                </a:lnTo>
                <a:lnTo>
                  <a:pt x="341071" y="517640"/>
                </a:lnTo>
                <a:lnTo>
                  <a:pt x="343050" y="521355"/>
                </a:lnTo>
                <a:lnTo>
                  <a:pt x="340851" y="517905"/>
                </a:lnTo>
                <a:lnTo>
                  <a:pt x="310065" y="546827"/>
                </a:lnTo>
                <a:lnTo>
                  <a:pt x="208249" y="453428"/>
                </a:lnTo>
                <a:close/>
                <a:moveTo>
                  <a:pt x="414959" y="139004"/>
                </a:moveTo>
                <a:lnTo>
                  <a:pt x="417818" y="141657"/>
                </a:lnTo>
                <a:lnTo>
                  <a:pt x="516774" y="232402"/>
                </a:lnTo>
                <a:lnTo>
                  <a:pt x="415179" y="327393"/>
                </a:lnTo>
                <a:lnTo>
                  <a:pt x="313363" y="233995"/>
                </a:lnTo>
                <a:close/>
                <a:moveTo>
                  <a:pt x="390027" y="39345"/>
                </a:moveTo>
                <a:lnTo>
                  <a:pt x="412760" y="39345"/>
                </a:lnTo>
                <a:lnTo>
                  <a:pt x="412760" y="67745"/>
                </a:lnTo>
                <a:lnTo>
                  <a:pt x="412760" y="134759"/>
                </a:lnTo>
                <a:lnTo>
                  <a:pt x="311824" y="229219"/>
                </a:lnTo>
                <a:lnTo>
                  <a:pt x="311824" y="112736"/>
                </a:lnTo>
                <a:lnTo>
                  <a:pt x="384557" y="44478"/>
                </a:lnTo>
                <a:close/>
                <a:moveTo>
                  <a:pt x="234254" y="39345"/>
                </a:moveTo>
                <a:lnTo>
                  <a:pt x="384085" y="39345"/>
                </a:lnTo>
                <a:lnTo>
                  <a:pt x="362952" y="59162"/>
                </a:lnTo>
                <a:lnTo>
                  <a:pt x="310065" y="108755"/>
                </a:lnTo>
                <a:lnTo>
                  <a:pt x="239063" y="43748"/>
                </a:lnTo>
                <a:close/>
                <a:moveTo>
                  <a:pt x="11691803" y="0"/>
                </a:moveTo>
                <a:lnTo>
                  <a:pt x="11691803" y="2356755"/>
                </a:lnTo>
                <a:lnTo>
                  <a:pt x="235215" y="2346937"/>
                </a:lnTo>
                <a:lnTo>
                  <a:pt x="226061" y="2338538"/>
                </a:lnTo>
                <a:lnTo>
                  <a:pt x="208249" y="2322195"/>
                </a:lnTo>
                <a:lnTo>
                  <a:pt x="208249" y="2202794"/>
                </a:lnTo>
                <a:lnTo>
                  <a:pt x="284116" y="2131684"/>
                </a:lnTo>
                <a:lnTo>
                  <a:pt x="282357" y="2127704"/>
                </a:lnTo>
                <a:lnTo>
                  <a:pt x="284336" y="2131418"/>
                </a:lnTo>
                <a:lnTo>
                  <a:pt x="309625" y="2107803"/>
                </a:lnTo>
                <a:lnTo>
                  <a:pt x="415179" y="2204916"/>
                </a:lnTo>
                <a:lnTo>
                  <a:pt x="521612" y="2105415"/>
                </a:lnTo>
                <a:lnTo>
                  <a:pt x="521612" y="2065615"/>
                </a:lnTo>
                <a:lnTo>
                  <a:pt x="517874" y="2067472"/>
                </a:lnTo>
                <a:lnTo>
                  <a:pt x="517874" y="2103293"/>
                </a:lnTo>
                <a:lnTo>
                  <a:pt x="416938" y="2197487"/>
                </a:lnTo>
                <a:lnTo>
                  <a:pt x="416938" y="2081004"/>
                </a:lnTo>
                <a:lnTo>
                  <a:pt x="517874" y="1986544"/>
                </a:lnTo>
                <a:lnTo>
                  <a:pt x="517874" y="2067207"/>
                </a:lnTo>
                <a:lnTo>
                  <a:pt x="521612" y="2065349"/>
                </a:lnTo>
                <a:lnTo>
                  <a:pt x="521612" y="1980972"/>
                </a:lnTo>
                <a:lnTo>
                  <a:pt x="485108" y="1947540"/>
                </a:lnTo>
                <a:lnTo>
                  <a:pt x="417598" y="1885716"/>
                </a:lnTo>
                <a:lnTo>
                  <a:pt x="417598" y="1825220"/>
                </a:lnTo>
                <a:lnTo>
                  <a:pt x="413859" y="1826015"/>
                </a:lnTo>
                <a:lnTo>
                  <a:pt x="413859" y="1883594"/>
                </a:lnTo>
                <a:lnTo>
                  <a:pt x="312923" y="1978054"/>
                </a:lnTo>
                <a:lnTo>
                  <a:pt x="312923" y="1861571"/>
                </a:lnTo>
                <a:lnTo>
                  <a:pt x="360423" y="1816994"/>
                </a:lnTo>
                <a:lnTo>
                  <a:pt x="358443" y="1813545"/>
                </a:lnTo>
                <a:lnTo>
                  <a:pt x="311164" y="1857591"/>
                </a:lnTo>
                <a:lnTo>
                  <a:pt x="209349" y="1764192"/>
                </a:lnTo>
                <a:lnTo>
                  <a:pt x="285875" y="1692551"/>
                </a:lnTo>
                <a:lnTo>
                  <a:pt x="309625" y="1670528"/>
                </a:lnTo>
                <a:lnTo>
                  <a:pt x="411440" y="1763927"/>
                </a:lnTo>
                <a:lnTo>
                  <a:pt x="358443" y="1813280"/>
                </a:lnTo>
                <a:lnTo>
                  <a:pt x="360642" y="1816994"/>
                </a:lnTo>
                <a:lnTo>
                  <a:pt x="413859" y="1767111"/>
                </a:lnTo>
                <a:lnTo>
                  <a:pt x="413859" y="1825750"/>
                </a:lnTo>
                <a:lnTo>
                  <a:pt x="417598" y="1824954"/>
                </a:lnTo>
                <a:lnTo>
                  <a:pt x="417598" y="1765254"/>
                </a:lnTo>
                <a:lnTo>
                  <a:pt x="421996" y="1761008"/>
                </a:lnTo>
                <a:lnTo>
                  <a:pt x="421996" y="1755436"/>
                </a:lnTo>
                <a:lnTo>
                  <a:pt x="416938" y="1760212"/>
                </a:lnTo>
                <a:lnTo>
                  <a:pt x="416938" y="1643729"/>
                </a:lnTo>
                <a:lnTo>
                  <a:pt x="421996" y="1638953"/>
                </a:lnTo>
                <a:lnTo>
                  <a:pt x="421996" y="1633381"/>
                </a:lnTo>
                <a:lnTo>
                  <a:pt x="415179" y="1639749"/>
                </a:lnTo>
                <a:lnTo>
                  <a:pt x="313363" y="1546351"/>
                </a:lnTo>
                <a:lnTo>
                  <a:pt x="414959" y="1451360"/>
                </a:lnTo>
                <a:lnTo>
                  <a:pt x="516774" y="1544759"/>
                </a:lnTo>
                <a:lnTo>
                  <a:pt x="422216" y="1633381"/>
                </a:lnTo>
                <a:lnTo>
                  <a:pt x="422216" y="1638688"/>
                </a:lnTo>
                <a:lnTo>
                  <a:pt x="517874" y="1549269"/>
                </a:lnTo>
                <a:lnTo>
                  <a:pt x="517874" y="1665752"/>
                </a:lnTo>
                <a:lnTo>
                  <a:pt x="422216" y="1755436"/>
                </a:lnTo>
                <a:lnTo>
                  <a:pt x="422216" y="1761008"/>
                </a:lnTo>
                <a:lnTo>
                  <a:pt x="521612" y="1667875"/>
                </a:lnTo>
                <a:lnTo>
                  <a:pt x="521612" y="1543697"/>
                </a:lnTo>
                <a:lnTo>
                  <a:pt x="417598" y="1448176"/>
                </a:lnTo>
                <a:lnTo>
                  <a:pt x="417598" y="1331162"/>
                </a:lnTo>
                <a:lnTo>
                  <a:pt x="413859" y="1334612"/>
                </a:lnTo>
                <a:lnTo>
                  <a:pt x="413859" y="1446584"/>
                </a:lnTo>
                <a:lnTo>
                  <a:pt x="312923" y="1540778"/>
                </a:lnTo>
                <a:lnTo>
                  <a:pt x="312923" y="1424295"/>
                </a:lnTo>
                <a:lnTo>
                  <a:pt x="413859" y="1329836"/>
                </a:lnTo>
                <a:lnTo>
                  <a:pt x="413859" y="1334346"/>
                </a:lnTo>
                <a:lnTo>
                  <a:pt x="417598" y="1330897"/>
                </a:lnTo>
                <a:lnTo>
                  <a:pt x="417598" y="1324264"/>
                </a:lnTo>
                <a:lnTo>
                  <a:pt x="316882" y="1231926"/>
                </a:lnTo>
                <a:lnTo>
                  <a:pt x="313803" y="1234580"/>
                </a:lnTo>
                <a:lnTo>
                  <a:pt x="316662" y="1231661"/>
                </a:lnTo>
                <a:lnTo>
                  <a:pt x="312264" y="1227681"/>
                </a:lnTo>
                <a:lnTo>
                  <a:pt x="312264" y="1223701"/>
                </a:lnTo>
                <a:lnTo>
                  <a:pt x="308525" y="1223701"/>
                </a:lnTo>
                <a:lnTo>
                  <a:pt x="308525" y="1227946"/>
                </a:lnTo>
                <a:lnTo>
                  <a:pt x="207589" y="1322141"/>
                </a:lnTo>
                <a:lnTo>
                  <a:pt x="207589" y="1215476"/>
                </a:lnTo>
                <a:lnTo>
                  <a:pt x="207589" y="1205923"/>
                </a:lnTo>
                <a:lnTo>
                  <a:pt x="308525" y="1111464"/>
                </a:lnTo>
                <a:lnTo>
                  <a:pt x="308525" y="1217068"/>
                </a:lnTo>
                <a:lnTo>
                  <a:pt x="308525" y="1223436"/>
                </a:lnTo>
                <a:lnTo>
                  <a:pt x="312264" y="1223436"/>
                </a:lnTo>
                <a:lnTo>
                  <a:pt x="312264" y="1109606"/>
                </a:lnTo>
                <a:lnTo>
                  <a:pt x="388351" y="1038496"/>
                </a:lnTo>
                <a:lnTo>
                  <a:pt x="413639" y="1014881"/>
                </a:lnTo>
                <a:lnTo>
                  <a:pt x="519413" y="1111729"/>
                </a:lnTo>
                <a:lnTo>
                  <a:pt x="625626" y="1012228"/>
                </a:lnTo>
                <a:lnTo>
                  <a:pt x="625626" y="972692"/>
                </a:lnTo>
                <a:lnTo>
                  <a:pt x="622108" y="974550"/>
                </a:lnTo>
                <a:lnTo>
                  <a:pt x="622108" y="1010105"/>
                </a:lnTo>
                <a:lnTo>
                  <a:pt x="521172" y="1104565"/>
                </a:lnTo>
                <a:lnTo>
                  <a:pt x="521172" y="988082"/>
                </a:lnTo>
                <a:lnTo>
                  <a:pt x="622108" y="893622"/>
                </a:lnTo>
                <a:lnTo>
                  <a:pt x="622108" y="974284"/>
                </a:lnTo>
                <a:lnTo>
                  <a:pt x="625626" y="972427"/>
                </a:lnTo>
                <a:lnTo>
                  <a:pt x="625626" y="888050"/>
                </a:lnTo>
                <a:lnTo>
                  <a:pt x="589342" y="854618"/>
                </a:lnTo>
                <a:lnTo>
                  <a:pt x="585604" y="856740"/>
                </a:lnTo>
                <a:lnTo>
                  <a:pt x="620789" y="889111"/>
                </a:lnTo>
                <a:lnTo>
                  <a:pt x="519193" y="984102"/>
                </a:lnTo>
                <a:lnTo>
                  <a:pt x="417378" y="890703"/>
                </a:lnTo>
                <a:lnTo>
                  <a:pt x="518973" y="795713"/>
                </a:lnTo>
                <a:lnTo>
                  <a:pt x="585384" y="856475"/>
                </a:lnTo>
                <a:lnTo>
                  <a:pt x="589122" y="854352"/>
                </a:lnTo>
                <a:lnTo>
                  <a:pt x="521612" y="792529"/>
                </a:lnTo>
                <a:lnTo>
                  <a:pt x="521612" y="732297"/>
                </a:lnTo>
                <a:lnTo>
                  <a:pt x="517874" y="732828"/>
                </a:lnTo>
                <a:lnTo>
                  <a:pt x="517874" y="790671"/>
                </a:lnTo>
                <a:lnTo>
                  <a:pt x="417158" y="885131"/>
                </a:lnTo>
                <a:lnTo>
                  <a:pt x="417158" y="768383"/>
                </a:lnTo>
                <a:lnTo>
                  <a:pt x="464657" y="724072"/>
                </a:lnTo>
                <a:lnTo>
                  <a:pt x="462458" y="720357"/>
                </a:lnTo>
                <a:lnTo>
                  <a:pt x="464657" y="723807"/>
                </a:lnTo>
                <a:lnTo>
                  <a:pt x="517874" y="673923"/>
                </a:lnTo>
                <a:lnTo>
                  <a:pt x="517874" y="732563"/>
                </a:lnTo>
                <a:lnTo>
                  <a:pt x="521612" y="732032"/>
                </a:lnTo>
                <a:lnTo>
                  <a:pt x="521612" y="672331"/>
                </a:lnTo>
                <a:lnTo>
                  <a:pt x="526010" y="668086"/>
                </a:lnTo>
                <a:lnTo>
                  <a:pt x="526010" y="662514"/>
                </a:lnTo>
                <a:lnTo>
                  <a:pt x="521172" y="667024"/>
                </a:lnTo>
                <a:lnTo>
                  <a:pt x="521172" y="550541"/>
                </a:lnTo>
                <a:lnTo>
                  <a:pt x="526010" y="546031"/>
                </a:lnTo>
                <a:lnTo>
                  <a:pt x="526010" y="540459"/>
                </a:lnTo>
                <a:lnTo>
                  <a:pt x="519193" y="546827"/>
                </a:lnTo>
                <a:lnTo>
                  <a:pt x="417378" y="453428"/>
                </a:lnTo>
                <a:lnTo>
                  <a:pt x="518973" y="358172"/>
                </a:lnTo>
                <a:lnTo>
                  <a:pt x="620789" y="451571"/>
                </a:lnTo>
                <a:lnTo>
                  <a:pt x="526230" y="540194"/>
                </a:lnTo>
                <a:lnTo>
                  <a:pt x="526230" y="545765"/>
                </a:lnTo>
                <a:lnTo>
                  <a:pt x="622108" y="456082"/>
                </a:lnTo>
                <a:lnTo>
                  <a:pt x="622108" y="572830"/>
                </a:lnTo>
                <a:lnTo>
                  <a:pt x="526230" y="662248"/>
                </a:lnTo>
                <a:lnTo>
                  <a:pt x="526230" y="667820"/>
                </a:lnTo>
                <a:lnTo>
                  <a:pt x="625626" y="574952"/>
                </a:lnTo>
                <a:lnTo>
                  <a:pt x="625626" y="450509"/>
                </a:lnTo>
                <a:lnTo>
                  <a:pt x="521612" y="355254"/>
                </a:lnTo>
                <a:lnTo>
                  <a:pt x="521612" y="237975"/>
                </a:lnTo>
                <a:lnTo>
                  <a:pt x="517874" y="241424"/>
                </a:lnTo>
                <a:lnTo>
                  <a:pt x="517874" y="353396"/>
                </a:lnTo>
                <a:lnTo>
                  <a:pt x="417158" y="447856"/>
                </a:lnTo>
                <a:lnTo>
                  <a:pt x="417158" y="331373"/>
                </a:lnTo>
                <a:lnTo>
                  <a:pt x="517874" y="236913"/>
                </a:lnTo>
                <a:lnTo>
                  <a:pt x="517874" y="241159"/>
                </a:lnTo>
                <a:lnTo>
                  <a:pt x="521612" y="237709"/>
                </a:lnTo>
                <a:lnTo>
                  <a:pt x="521612" y="231341"/>
                </a:lnTo>
                <a:lnTo>
                  <a:pt x="420896" y="138739"/>
                </a:lnTo>
                <a:lnTo>
                  <a:pt x="417818" y="141657"/>
                </a:lnTo>
                <a:lnTo>
                  <a:pt x="420676" y="138739"/>
                </a:lnTo>
                <a:lnTo>
                  <a:pt x="416278" y="134759"/>
                </a:lnTo>
                <a:lnTo>
                  <a:pt x="416278" y="40002"/>
                </a:lnTo>
                <a:lnTo>
                  <a:pt x="416278" y="39345"/>
                </a:lnTo>
                <a:close/>
              </a:path>
            </a:pathLst>
          </a:custGeom>
          <a:solidFill>
            <a:schemeClr val="bg1">
              <a:lumMod val="65000"/>
            </a:schemeClr>
          </a:solidFill>
        </p:spPr>
        <p:txBody>
          <a:bodyPr wrap="square" tIns="540000" rIns="540000">
            <a:noAutofit/>
          </a:bodyPr>
          <a:lstStyle>
            <a:lvl1pPr algn="r">
              <a:defRPr>
                <a:solidFill>
                  <a:schemeClr val="accent2">
                    <a:lumMod val="40000"/>
                    <a:lumOff val="60000"/>
                  </a:schemeClr>
                </a:solidFill>
              </a:defRPr>
            </a:lvl1pPr>
          </a:lstStyle>
          <a:p>
            <a:r>
              <a:rPr lang="fr-FR" dirty="0"/>
              <a:t>Insérez ou glissez votre image ici</a:t>
            </a:r>
          </a:p>
        </p:txBody>
      </p:sp>
      <p:sp>
        <p:nvSpPr>
          <p:cNvPr id="2" name="Titre 1">
            <a:extLst>
              <a:ext uri="{FF2B5EF4-FFF2-40B4-BE49-F238E27FC236}">
                <a16:creationId xmlns:a16="http://schemas.microsoft.com/office/drawing/2014/main" id="{D5AF0AE2-7DAE-3EB0-5E60-D2EFCEC2EA43}"/>
              </a:ext>
            </a:extLst>
          </p:cNvPr>
          <p:cNvSpPr>
            <a:spLocks noGrp="1"/>
          </p:cNvSpPr>
          <p:nvPr>
            <p:ph type="title"/>
          </p:nvPr>
        </p:nvSpPr>
        <p:spPr/>
        <p:txBody>
          <a:bodyPr/>
          <a:lstStyle>
            <a:lvl1pPr>
              <a:defRPr>
                <a:solidFill>
                  <a:schemeClr val="tx1"/>
                </a:solidFill>
              </a:defRPr>
            </a:lvl1pPr>
          </a:lstStyle>
          <a:p>
            <a:r>
              <a:rPr lang="fr-FR"/>
              <a:t>Modifiez le style du titre</a:t>
            </a:r>
          </a:p>
        </p:txBody>
      </p:sp>
    </p:spTree>
    <p:extLst>
      <p:ext uri="{BB962C8B-B14F-4D97-AF65-F5344CB8AC3E}">
        <p14:creationId xmlns:p14="http://schemas.microsoft.com/office/powerpoint/2010/main" val="367823713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Titre et contenu">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BD2E413D-76E6-5233-CF73-FD49BCAF474D}"/>
              </a:ext>
            </a:extLst>
          </p:cNvPr>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4" name="Espace réservé de la date 3">
            <a:extLst>
              <a:ext uri="{FF2B5EF4-FFF2-40B4-BE49-F238E27FC236}">
                <a16:creationId xmlns:a16="http://schemas.microsoft.com/office/drawing/2014/main" id="{E1C2B0A2-D20B-4AF8-11A0-04ADF7A00166}"/>
              </a:ext>
            </a:extLst>
          </p:cNvPr>
          <p:cNvSpPr>
            <a:spLocks noGrp="1"/>
          </p:cNvSpPr>
          <p:nvPr>
            <p:ph type="dt" sz="half" idx="10"/>
          </p:nvPr>
        </p:nvSpPr>
        <p:spPr/>
        <p:txBody>
          <a:bodyPr/>
          <a:lstStyle/>
          <a:p>
            <a:r>
              <a:rPr lang="fr-FR"/>
              <a:t>01/07/2026</a:t>
            </a:r>
          </a:p>
        </p:txBody>
      </p:sp>
      <p:sp>
        <p:nvSpPr>
          <p:cNvPr id="5" name="Espace réservé du pied de page 4">
            <a:extLst>
              <a:ext uri="{FF2B5EF4-FFF2-40B4-BE49-F238E27FC236}">
                <a16:creationId xmlns:a16="http://schemas.microsoft.com/office/drawing/2014/main" id="{E674BCD5-99F2-142E-3FEE-1ACCB474B9C4}"/>
              </a:ext>
            </a:extLst>
          </p:cNvPr>
          <p:cNvSpPr>
            <a:spLocks noGrp="1"/>
          </p:cNvSpPr>
          <p:nvPr>
            <p:ph type="ftr" sz="quarter" idx="11"/>
          </p:nvPr>
        </p:nvSpPr>
        <p:spPr/>
        <p:txBody>
          <a:bodyPr/>
          <a:lstStyle/>
          <a:p>
            <a:r>
              <a:rPr lang="en-US"/>
              <a:t>WONDER 2026 | A. Regonesi et al. </a:t>
            </a:r>
            <a:endParaRPr lang="fr-FR"/>
          </a:p>
        </p:txBody>
      </p:sp>
      <p:sp>
        <p:nvSpPr>
          <p:cNvPr id="6" name="Espace réservé du numéro de diapositive 5">
            <a:extLst>
              <a:ext uri="{FF2B5EF4-FFF2-40B4-BE49-F238E27FC236}">
                <a16:creationId xmlns:a16="http://schemas.microsoft.com/office/drawing/2014/main" id="{8209301D-2360-8D20-B992-EE6672D60716}"/>
              </a:ext>
            </a:extLst>
          </p:cNvPr>
          <p:cNvSpPr>
            <a:spLocks noGrp="1"/>
          </p:cNvSpPr>
          <p:nvPr>
            <p:ph type="sldNum" sz="quarter" idx="12"/>
          </p:nvPr>
        </p:nvSpPr>
        <p:spPr/>
        <p:txBody>
          <a:bodyPr/>
          <a:lstStyle/>
          <a:p>
            <a:fld id="{0CBC77A0-1F4E-42FF-9FFC-F45C3A64AF90}" type="slidenum">
              <a:rPr lang="fr-FR" smtClean="0"/>
              <a:t>‹N°›</a:t>
            </a:fld>
            <a:endParaRPr lang="fr-FR"/>
          </a:p>
        </p:txBody>
      </p:sp>
      <p:sp>
        <p:nvSpPr>
          <p:cNvPr id="7" name="ZoneTexte 6">
            <a:extLst>
              <a:ext uri="{FF2B5EF4-FFF2-40B4-BE49-F238E27FC236}">
                <a16:creationId xmlns:a16="http://schemas.microsoft.com/office/drawing/2014/main" id="{31680F71-13D8-7F13-2E1C-1B43E34B35C6}"/>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Titre et contenu</a:t>
            </a:r>
          </a:p>
        </p:txBody>
      </p:sp>
      <p:pic>
        <p:nvPicPr>
          <p:cNvPr id="9" name="PATTERN CARRE DECAL">
            <a:extLst>
              <a:ext uri="{FF2B5EF4-FFF2-40B4-BE49-F238E27FC236}">
                <a16:creationId xmlns:a16="http://schemas.microsoft.com/office/drawing/2014/main" id="{0BAAE597-7E43-80FB-78E3-011B8787724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7494" t="76060" r="18770" b="-33262"/>
          <a:stretch/>
        </p:blipFill>
        <p:spPr>
          <a:xfrm>
            <a:off x="9626600" y="-1"/>
            <a:ext cx="2565400" cy="1515209"/>
          </a:xfrm>
          <a:prstGeom prst="rect">
            <a:avLst/>
          </a:prstGeom>
        </p:spPr>
      </p:pic>
      <p:sp>
        <p:nvSpPr>
          <p:cNvPr id="2" name="Titre 1">
            <a:extLst>
              <a:ext uri="{FF2B5EF4-FFF2-40B4-BE49-F238E27FC236}">
                <a16:creationId xmlns:a16="http://schemas.microsoft.com/office/drawing/2014/main" id="{32F98917-083E-F98C-816F-48F1437B41BD}"/>
              </a:ext>
            </a:extLst>
          </p:cNvPr>
          <p:cNvSpPr>
            <a:spLocks noGrp="1"/>
          </p:cNvSpPr>
          <p:nvPr>
            <p:ph type="title"/>
          </p:nvPr>
        </p:nvSpPr>
        <p:spPr/>
        <p:txBody>
          <a:bodyPr/>
          <a:lstStyle/>
          <a:p>
            <a:r>
              <a:rPr lang="fr-FR"/>
              <a:t>Modifiez le style du titre</a:t>
            </a:r>
          </a:p>
        </p:txBody>
      </p:sp>
    </p:spTree>
    <p:extLst>
      <p:ext uri="{BB962C8B-B14F-4D97-AF65-F5344CB8AC3E}">
        <p14:creationId xmlns:p14="http://schemas.microsoft.com/office/powerpoint/2010/main" val="45618430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re seul">
    <p:spTree>
      <p:nvGrpSpPr>
        <p:cNvPr id="1" name=""/>
        <p:cNvGrpSpPr/>
        <p:nvPr/>
      </p:nvGrpSpPr>
      <p:grpSpPr>
        <a:xfrm>
          <a:off x="0" y="0"/>
          <a:ext cx="0" cy="0"/>
          <a:chOff x="0" y="0"/>
          <a:chExt cx="0" cy="0"/>
        </a:xfrm>
      </p:grpSpPr>
      <p:sp>
        <p:nvSpPr>
          <p:cNvPr id="3" name="Espace réservé de la date 2">
            <a:extLst>
              <a:ext uri="{FF2B5EF4-FFF2-40B4-BE49-F238E27FC236}">
                <a16:creationId xmlns:a16="http://schemas.microsoft.com/office/drawing/2014/main" id="{C234029E-78B3-568C-831F-68645DF6BD30}"/>
              </a:ext>
            </a:extLst>
          </p:cNvPr>
          <p:cNvSpPr>
            <a:spLocks noGrp="1"/>
          </p:cNvSpPr>
          <p:nvPr>
            <p:ph type="dt" sz="half" idx="10"/>
          </p:nvPr>
        </p:nvSpPr>
        <p:spPr/>
        <p:txBody>
          <a:bodyPr/>
          <a:lstStyle/>
          <a:p>
            <a:r>
              <a:rPr lang="fr-FR"/>
              <a:t>01/07/2026</a:t>
            </a:r>
          </a:p>
        </p:txBody>
      </p:sp>
      <p:sp>
        <p:nvSpPr>
          <p:cNvPr id="4" name="Espace réservé du pied de page 3">
            <a:extLst>
              <a:ext uri="{FF2B5EF4-FFF2-40B4-BE49-F238E27FC236}">
                <a16:creationId xmlns:a16="http://schemas.microsoft.com/office/drawing/2014/main" id="{92E4E404-6902-1F6E-82F5-8793054624DE}"/>
              </a:ext>
            </a:extLst>
          </p:cNvPr>
          <p:cNvSpPr>
            <a:spLocks noGrp="1"/>
          </p:cNvSpPr>
          <p:nvPr>
            <p:ph type="ftr" sz="quarter" idx="11"/>
          </p:nvPr>
        </p:nvSpPr>
        <p:spPr/>
        <p:txBody>
          <a:bodyPr/>
          <a:lstStyle/>
          <a:p>
            <a:r>
              <a:rPr lang="en-US"/>
              <a:t>WONDER 2026 | A. Regonesi et al. </a:t>
            </a:r>
            <a:endParaRPr lang="fr-FR"/>
          </a:p>
        </p:txBody>
      </p:sp>
      <p:sp>
        <p:nvSpPr>
          <p:cNvPr id="5" name="Espace réservé du numéro de diapositive 4">
            <a:extLst>
              <a:ext uri="{FF2B5EF4-FFF2-40B4-BE49-F238E27FC236}">
                <a16:creationId xmlns:a16="http://schemas.microsoft.com/office/drawing/2014/main" id="{D3998557-AF65-5C65-FBD8-13E2BC977D78}"/>
              </a:ext>
            </a:extLst>
          </p:cNvPr>
          <p:cNvSpPr>
            <a:spLocks noGrp="1"/>
          </p:cNvSpPr>
          <p:nvPr>
            <p:ph type="sldNum" sz="quarter" idx="12"/>
          </p:nvPr>
        </p:nvSpPr>
        <p:spPr/>
        <p:txBody>
          <a:bodyPr/>
          <a:lstStyle/>
          <a:p>
            <a:fld id="{0CBC77A0-1F4E-42FF-9FFC-F45C3A64AF90}" type="slidenum">
              <a:rPr lang="fr-FR" smtClean="0"/>
              <a:t>‹N°›</a:t>
            </a:fld>
            <a:endParaRPr lang="fr-FR"/>
          </a:p>
        </p:txBody>
      </p:sp>
      <p:sp>
        <p:nvSpPr>
          <p:cNvPr id="6" name="ZoneTexte 5">
            <a:extLst>
              <a:ext uri="{FF2B5EF4-FFF2-40B4-BE49-F238E27FC236}">
                <a16:creationId xmlns:a16="http://schemas.microsoft.com/office/drawing/2014/main" id="{1FD8FB8A-BB4D-ADF0-708B-34954439AF19}"/>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Titre seul</a:t>
            </a:r>
          </a:p>
        </p:txBody>
      </p:sp>
      <p:pic>
        <p:nvPicPr>
          <p:cNvPr id="8" name="PATTERN CARRE DECAL">
            <a:extLst>
              <a:ext uri="{FF2B5EF4-FFF2-40B4-BE49-F238E27FC236}">
                <a16:creationId xmlns:a16="http://schemas.microsoft.com/office/drawing/2014/main" id="{0BAAE597-7E43-80FB-78E3-011B8787724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7494" t="76060" r="18770" b="-33262"/>
          <a:stretch/>
        </p:blipFill>
        <p:spPr>
          <a:xfrm>
            <a:off x="9626600" y="-1"/>
            <a:ext cx="2565400" cy="1515209"/>
          </a:xfrm>
          <a:prstGeom prst="rect">
            <a:avLst/>
          </a:prstGeom>
        </p:spPr>
      </p:pic>
      <p:sp>
        <p:nvSpPr>
          <p:cNvPr id="2" name="Titre 1">
            <a:extLst>
              <a:ext uri="{FF2B5EF4-FFF2-40B4-BE49-F238E27FC236}">
                <a16:creationId xmlns:a16="http://schemas.microsoft.com/office/drawing/2014/main" id="{8C593314-5853-721D-C381-C5C6DA55FA41}"/>
              </a:ext>
            </a:extLst>
          </p:cNvPr>
          <p:cNvSpPr>
            <a:spLocks noGrp="1"/>
          </p:cNvSpPr>
          <p:nvPr>
            <p:ph type="title"/>
          </p:nvPr>
        </p:nvSpPr>
        <p:spPr/>
        <p:txBody>
          <a:bodyPr/>
          <a:lstStyle/>
          <a:p>
            <a:r>
              <a:rPr lang="fr-FR"/>
              <a:t>Modifiez le style du titre</a:t>
            </a:r>
          </a:p>
        </p:txBody>
      </p:sp>
    </p:spTree>
    <p:extLst>
      <p:ext uri="{BB962C8B-B14F-4D97-AF65-F5344CB8AC3E}">
        <p14:creationId xmlns:p14="http://schemas.microsoft.com/office/powerpoint/2010/main" val="266917229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E9C14385-C06C-03C8-FC0B-6EDE0E294E52}"/>
              </a:ext>
            </a:extLst>
          </p:cNvPr>
          <p:cNvSpPr>
            <a:spLocks noGrp="1"/>
          </p:cNvSpPr>
          <p:nvPr>
            <p:ph type="dt" sz="half" idx="10"/>
          </p:nvPr>
        </p:nvSpPr>
        <p:spPr/>
        <p:txBody>
          <a:bodyPr/>
          <a:lstStyle/>
          <a:p>
            <a:r>
              <a:rPr lang="fr-FR"/>
              <a:t>01/07/2026</a:t>
            </a:r>
          </a:p>
        </p:txBody>
      </p:sp>
      <p:sp>
        <p:nvSpPr>
          <p:cNvPr id="3" name="Espace réservé du pied de page 2">
            <a:extLst>
              <a:ext uri="{FF2B5EF4-FFF2-40B4-BE49-F238E27FC236}">
                <a16:creationId xmlns:a16="http://schemas.microsoft.com/office/drawing/2014/main" id="{C5925030-DB19-61B7-32BA-FFFFADD4FAB2}"/>
              </a:ext>
            </a:extLst>
          </p:cNvPr>
          <p:cNvSpPr>
            <a:spLocks noGrp="1"/>
          </p:cNvSpPr>
          <p:nvPr>
            <p:ph type="ftr" sz="quarter" idx="11"/>
          </p:nvPr>
        </p:nvSpPr>
        <p:spPr/>
        <p:txBody>
          <a:bodyPr/>
          <a:lstStyle/>
          <a:p>
            <a:r>
              <a:rPr lang="en-US"/>
              <a:t>WONDER 2026 | A. Regonesi et al. </a:t>
            </a:r>
            <a:endParaRPr lang="fr-FR"/>
          </a:p>
        </p:txBody>
      </p:sp>
      <p:sp>
        <p:nvSpPr>
          <p:cNvPr id="4" name="Espace réservé du numéro de diapositive 3">
            <a:extLst>
              <a:ext uri="{FF2B5EF4-FFF2-40B4-BE49-F238E27FC236}">
                <a16:creationId xmlns:a16="http://schemas.microsoft.com/office/drawing/2014/main" id="{6A84369A-A294-0F2F-E84F-D0990A22CF47}"/>
              </a:ext>
            </a:extLst>
          </p:cNvPr>
          <p:cNvSpPr>
            <a:spLocks noGrp="1"/>
          </p:cNvSpPr>
          <p:nvPr>
            <p:ph type="sldNum" sz="quarter" idx="12"/>
          </p:nvPr>
        </p:nvSpPr>
        <p:spPr/>
        <p:txBody>
          <a:bodyPr/>
          <a:lstStyle/>
          <a:p>
            <a:fld id="{0CBC77A0-1F4E-42FF-9FFC-F45C3A64AF90}" type="slidenum">
              <a:rPr lang="fr-FR" smtClean="0"/>
              <a:t>‹N°›</a:t>
            </a:fld>
            <a:endParaRPr lang="fr-FR"/>
          </a:p>
        </p:txBody>
      </p:sp>
      <p:sp>
        <p:nvSpPr>
          <p:cNvPr id="5" name="ZoneTexte 4">
            <a:extLst>
              <a:ext uri="{FF2B5EF4-FFF2-40B4-BE49-F238E27FC236}">
                <a16:creationId xmlns:a16="http://schemas.microsoft.com/office/drawing/2014/main" id="{F661E88D-94E7-20B9-0926-4E18EFBC1BA0}"/>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Vide</a:t>
            </a:r>
          </a:p>
        </p:txBody>
      </p:sp>
      <p:pic>
        <p:nvPicPr>
          <p:cNvPr id="7" name="PATTERN CARRE DECAL">
            <a:extLst>
              <a:ext uri="{FF2B5EF4-FFF2-40B4-BE49-F238E27FC236}">
                <a16:creationId xmlns:a16="http://schemas.microsoft.com/office/drawing/2014/main" id="{0BAAE597-7E43-80FB-78E3-011B8787724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7494" t="76060" r="18770" b="-33262"/>
          <a:stretch/>
        </p:blipFill>
        <p:spPr>
          <a:xfrm>
            <a:off x="9626600" y="-1"/>
            <a:ext cx="2565400" cy="1515209"/>
          </a:xfrm>
          <a:prstGeom prst="rect">
            <a:avLst/>
          </a:prstGeom>
        </p:spPr>
      </p:pic>
    </p:spTree>
    <p:extLst>
      <p:ext uri="{BB962C8B-B14F-4D97-AF65-F5344CB8AC3E}">
        <p14:creationId xmlns:p14="http://schemas.microsoft.com/office/powerpoint/2010/main" val="118356054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Intervenants">
    <p:spTree>
      <p:nvGrpSpPr>
        <p:cNvPr id="1" name=""/>
        <p:cNvGrpSpPr/>
        <p:nvPr/>
      </p:nvGrpSpPr>
      <p:grpSpPr>
        <a:xfrm>
          <a:off x="0" y="0"/>
          <a:ext cx="0" cy="0"/>
          <a:chOff x="0" y="0"/>
          <a:chExt cx="0" cy="0"/>
        </a:xfrm>
      </p:grpSpPr>
      <p:sp>
        <p:nvSpPr>
          <p:cNvPr id="35" name="Rectangle 34">
            <a:extLst>
              <a:ext uri="{FF2B5EF4-FFF2-40B4-BE49-F238E27FC236}">
                <a16:creationId xmlns:a16="http://schemas.microsoft.com/office/drawing/2014/main" id="{651A86F0-4870-165D-E01B-6415309E1300}"/>
              </a:ext>
            </a:extLst>
          </p:cNvPr>
          <p:cNvSpPr/>
          <p:nvPr userDrawn="1"/>
        </p:nvSpPr>
        <p:spPr>
          <a:xfrm>
            <a:off x="11460163" y="0"/>
            <a:ext cx="731837"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fr-FR" dirty="0"/>
          </a:p>
        </p:txBody>
      </p:sp>
      <p:sp>
        <p:nvSpPr>
          <p:cNvPr id="6" name="ZoneTexte 5">
            <a:extLst>
              <a:ext uri="{FF2B5EF4-FFF2-40B4-BE49-F238E27FC236}">
                <a16:creationId xmlns:a16="http://schemas.microsoft.com/office/drawing/2014/main" id="{1FD8FB8A-BB4D-ADF0-708B-34954439AF19}"/>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Intervenants</a:t>
            </a:r>
          </a:p>
        </p:txBody>
      </p:sp>
      <p:sp>
        <p:nvSpPr>
          <p:cNvPr id="7" name="Espace réservé de la date 6">
            <a:extLst>
              <a:ext uri="{FF2B5EF4-FFF2-40B4-BE49-F238E27FC236}">
                <a16:creationId xmlns:a16="http://schemas.microsoft.com/office/drawing/2014/main" id="{AEB06F5F-32C6-8107-64D0-A34C291438F3}"/>
              </a:ext>
            </a:extLst>
          </p:cNvPr>
          <p:cNvSpPr>
            <a:spLocks noGrp="1"/>
          </p:cNvSpPr>
          <p:nvPr>
            <p:ph type="dt" sz="half" idx="10"/>
          </p:nvPr>
        </p:nvSpPr>
        <p:spPr>
          <a:xfrm>
            <a:off x="9875538" y="6343650"/>
            <a:ext cx="1016000" cy="365125"/>
          </a:xfrm>
        </p:spPr>
        <p:txBody>
          <a:bodyPr/>
          <a:lstStyle/>
          <a:p>
            <a:r>
              <a:rPr lang="fr-FR"/>
              <a:t>01/07/2026</a:t>
            </a:r>
            <a:endParaRPr lang="fr-FR" dirty="0"/>
          </a:p>
        </p:txBody>
      </p:sp>
      <p:sp>
        <p:nvSpPr>
          <p:cNvPr id="8" name="Espace réservé du pied de page 7">
            <a:extLst>
              <a:ext uri="{FF2B5EF4-FFF2-40B4-BE49-F238E27FC236}">
                <a16:creationId xmlns:a16="http://schemas.microsoft.com/office/drawing/2014/main" id="{B725FD7F-C465-8D65-075F-32AAF06B3F81}"/>
              </a:ext>
            </a:extLst>
          </p:cNvPr>
          <p:cNvSpPr>
            <a:spLocks noGrp="1"/>
          </p:cNvSpPr>
          <p:nvPr>
            <p:ph type="ftr" sz="quarter" idx="11"/>
          </p:nvPr>
        </p:nvSpPr>
        <p:spPr/>
        <p:txBody>
          <a:bodyPr/>
          <a:lstStyle/>
          <a:p>
            <a:r>
              <a:rPr lang="en-US"/>
              <a:t>WONDER 2026 | A. Regonesi et al. </a:t>
            </a:r>
            <a:endParaRPr lang="fr-FR" dirty="0"/>
          </a:p>
        </p:txBody>
      </p:sp>
      <p:sp>
        <p:nvSpPr>
          <p:cNvPr id="9" name="Espace réservé du numéro de diapositive 8">
            <a:extLst>
              <a:ext uri="{FF2B5EF4-FFF2-40B4-BE49-F238E27FC236}">
                <a16:creationId xmlns:a16="http://schemas.microsoft.com/office/drawing/2014/main" id="{8D38D448-932F-258E-2E58-CA802334900A}"/>
              </a:ext>
            </a:extLst>
          </p:cNvPr>
          <p:cNvSpPr>
            <a:spLocks noGrp="1"/>
          </p:cNvSpPr>
          <p:nvPr>
            <p:ph type="sldNum" sz="quarter" idx="12"/>
          </p:nvPr>
        </p:nvSpPr>
        <p:spPr/>
        <p:txBody>
          <a:bodyPr/>
          <a:lstStyle/>
          <a:p>
            <a:fld id="{0CBC77A0-1F4E-42FF-9FFC-F45C3A64AF90}" type="slidenum">
              <a:rPr lang="fr-FR" smtClean="0"/>
              <a:pPr/>
              <a:t>‹N°›</a:t>
            </a:fld>
            <a:endParaRPr lang="fr-FR" dirty="0"/>
          </a:p>
        </p:txBody>
      </p:sp>
      <p:sp>
        <p:nvSpPr>
          <p:cNvPr id="25" name="Espace réservé du texte 8">
            <a:extLst>
              <a:ext uri="{FF2B5EF4-FFF2-40B4-BE49-F238E27FC236}">
                <a16:creationId xmlns:a16="http://schemas.microsoft.com/office/drawing/2014/main" id="{EE9D7CE3-0338-EF86-9151-9AA39188D19A}"/>
              </a:ext>
            </a:extLst>
          </p:cNvPr>
          <p:cNvSpPr>
            <a:spLocks noGrp="1"/>
          </p:cNvSpPr>
          <p:nvPr>
            <p:ph type="body" sz="quarter" idx="13" hasCustomPrompt="1"/>
          </p:nvPr>
        </p:nvSpPr>
        <p:spPr>
          <a:xfrm>
            <a:off x="407368" y="4583137"/>
            <a:ext cx="2592288" cy="909613"/>
          </a:xfrm>
        </p:spPr>
        <p:txBody>
          <a:bodyPr lIns="72000" rIns="72000">
            <a:normAutofit/>
          </a:bodyPr>
          <a:lstStyle>
            <a:lvl1pPr algn="ctr">
              <a:lnSpc>
                <a:spcPts val="2000"/>
              </a:lnSpc>
              <a:defRPr sz="1800" b="1">
                <a:solidFill>
                  <a:schemeClr val="tx2"/>
                </a:solidFill>
              </a:defRPr>
            </a:lvl1pPr>
            <a:lvl2pPr marL="0" indent="0" algn="ctr">
              <a:lnSpc>
                <a:spcPts val="2000"/>
              </a:lnSpc>
              <a:buNone/>
              <a:defRPr sz="1600" i="1"/>
            </a:lvl2pPr>
          </a:lstStyle>
          <a:p>
            <a:pPr lvl="0"/>
            <a:r>
              <a:rPr lang="fr-FR" dirty="0"/>
              <a:t>Prénom NOM</a:t>
            </a:r>
          </a:p>
          <a:p>
            <a:pPr lvl="1"/>
            <a:r>
              <a:rPr lang="fr-FR" dirty="0"/>
              <a:t>Fonctions</a:t>
            </a:r>
          </a:p>
        </p:txBody>
      </p:sp>
      <p:sp>
        <p:nvSpPr>
          <p:cNvPr id="27" name="Espace réservé du texte 8">
            <a:extLst>
              <a:ext uri="{FF2B5EF4-FFF2-40B4-BE49-F238E27FC236}">
                <a16:creationId xmlns:a16="http://schemas.microsoft.com/office/drawing/2014/main" id="{7E242CEA-B629-6061-3336-B00B5B03631E}"/>
              </a:ext>
            </a:extLst>
          </p:cNvPr>
          <p:cNvSpPr>
            <a:spLocks noGrp="1"/>
          </p:cNvSpPr>
          <p:nvPr>
            <p:ph type="body" sz="quarter" idx="16" hasCustomPrompt="1"/>
          </p:nvPr>
        </p:nvSpPr>
        <p:spPr>
          <a:xfrm>
            <a:off x="3327251" y="4583137"/>
            <a:ext cx="2592288" cy="909613"/>
          </a:xfrm>
        </p:spPr>
        <p:txBody>
          <a:bodyPr lIns="72000" rIns="72000">
            <a:normAutofit/>
          </a:bodyPr>
          <a:lstStyle>
            <a:lvl1pPr algn="ctr">
              <a:lnSpc>
                <a:spcPts val="2000"/>
              </a:lnSpc>
              <a:defRPr sz="1800" b="1">
                <a:solidFill>
                  <a:schemeClr val="tx2"/>
                </a:solidFill>
              </a:defRPr>
            </a:lvl1pPr>
            <a:lvl2pPr marL="0" indent="0" algn="ctr">
              <a:lnSpc>
                <a:spcPts val="2000"/>
              </a:lnSpc>
              <a:buNone/>
              <a:defRPr sz="1600" i="1"/>
            </a:lvl2pPr>
          </a:lstStyle>
          <a:p>
            <a:pPr lvl="0"/>
            <a:r>
              <a:rPr lang="fr-FR" dirty="0"/>
              <a:t>Prénom NOM</a:t>
            </a:r>
          </a:p>
          <a:p>
            <a:pPr lvl="1"/>
            <a:r>
              <a:rPr lang="fr-FR" dirty="0"/>
              <a:t>Fonctions</a:t>
            </a:r>
          </a:p>
        </p:txBody>
      </p:sp>
      <p:sp>
        <p:nvSpPr>
          <p:cNvPr id="29" name="Espace réservé du texte 8">
            <a:extLst>
              <a:ext uri="{FF2B5EF4-FFF2-40B4-BE49-F238E27FC236}">
                <a16:creationId xmlns:a16="http://schemas.microsoft.com/office/drawing/2014/main" id="{13577D77-6A07-A133-9442-B0E04B740BCB}"/>
              </a:ext>
            </a:extLst>
          </p:cNvPr>
          <p:cNvSpPr>
            <a:spLocks noGrp="1"/>
          </p:cNvSpPr>
          <p:nvPr>
            <p:ph type="body" sz="quarter" idx="18" hasCustomPrompt="1"/>
          </p:nvPr>
        </p:nvSpPr>
        <p:spPr>
          <a:xfrm>
            <a:off x="9167017" y="4583137"/>
            <a:ext cx="2592288" cy="909613"/>
          </a:xfrm>
        </p:spPr>
        <p:txBody>
          <a:bodyPr lIns="72000" rIns="72000">
            <a:normAutofit/>
          </a:bodyPr>
          <a:lstStyle>
            <a:lvl1pPr algn="ctr">
              <a:lnSpc>
                <a:spcPts val="2000"/>
              </a:lnSpc>
              <a:defRPr sz="1800" b="1">
                <a:solidFill>
                  <a:schemeClr val="tx2"/>
                </a:solidFill>
              </a:defRPr>
            </a:lvl1pPr>
            <a:lvl2pPr marL="0" indent="0" algn="ctr">
              <a:lnSpc>
                <a:spcPts val="2000"/>
              </a:lnSpc>
              <a:buNone/>
              <a:defRPr sz="1600" i="1"/>
            </a:lvl2pPr>
          </a:lstStyle>
          <a:p>
            <a:pPr lvl="0"/>
            <a:r>
              <a:rPr lang="fr-FR" dirty="0"/>
              <a:t>Prénom NOM</a:t>
            </a:r>
          </a:p>
          <a:p>
            <a:pPr lvl="1"/>
            <a:r>
              <a:rPr lang="fr-FR" dirty="0"/>
              <a:t>Fonctions</a:t>
            </a:r>
          </a:p>
        </p:txBody>
      </p:sp>
      <p:sp>
        <p:nvSpPr>
          <p:cNvPr id="31" name="Espace réservé du texte 8">
            <a:extLst>
              <a:ext uri="{FF2B5EF4-FFF2-40B4-BE49-F238E27FC236}">
                <a16:creationId xmlns:a16="http://schemas.microsoft.com/office/drawing/2014/main" id="{7647BCFB-4928-920C-2E15-C8AE4C72EBA8}"/>
              </a:ext>
            </a:extLst>
          </p:cNvPr>
          <p:cNvSpPr>
            <a:spLocks noGrp="1"/>
          </p:cNvSpPr>
          <p:nvPr>
            <p:ph type="body" sz="quarter" idx="20" hasCustomPrompt="1"/>
          </p:nvPr>
        </p:nvSpPr>
        <p:spPr>
          <a:xfrm>
            <a:off x="6247134" y="4583137"/>
            <a:ext cx="2592288" cy="909613"/>
          </a:xfrm>
        </p:spPr>
        <p:txBody>
          <a:bodyPr lIns="72000" rIns="72000">
            <a:normAutofit/>
          </a:bodyPr>
          <a:lstStyle>
            <a:lvl1pPr algn="ctr">
              <a:lnSpc>
                <a:spcPts val="2000"/>
              </a:lnSpc>
              <a:defRPr sz="1800" b="1">
                <a:solidFill>
                  <a:schemeClr val="tx2"/>
                </a:solidFill>
              </a:defRPr>
            </a:lvl1pPr>
            <a:lvl2pPr marL="0" indent="0" algn="ctr">
              <a:lnSpc>
                <a:spcPts val="2000"/>
              </a:lnSpc>
              <a:buNone/>
              <a:defRPr sz="1600" i="1"/>
            </a:lvl2pPr>
          </a:lstStyle>
          <a:p>
            <a:pPr lvl="0"/>
            <a:r>
              <a:rPr lang="fr-FR" dirty="0"/>
              <a:t>Prénom NOM</a:t>
            </a:r>
          </a:p>
          <a:p>
            <a:pPr lvl="1"/>
            <a:r>
              <a:rPr lang="fr-FR" dirty="0"/>
              <a:t>Fonctions</a:t>
            </a:r>
          </a:p>
        </p:txBody>
      </p:sp>
      <p:sp>
        <p:nvSpPr>
          <p:cNvPr id="26" name="図プレースホルダー 9">
            <a:extLst>
              <a:ext uri="{FF2B5EF4-FFF2-40B4-BE49-F238E27FC236}">
                <a16:creationId xmlns:a16="http://schemas.microsoft.com/office/drawing/2014/main" id="{17DDD33A-87AA-3D6F-D996-3C0AE9416F93}"/>
              </a:ext>
            </a:extLst>
          </p:cNvPr>
          <p:cNvSpPr>
            <a:spLocks noGrp="1"/>
          </p:cNvSpPr>
          <p:nvPr>
            <p:ph type="pic" sz="quarter" idx="15" hasCustomPrompt="1"/>
          </p:nvPr>
        </p:nvSpPr>
        <p:spPr>
          <a:xfrm>
            <a:off x="407368" y="1819796"/>
            <a:ext cx="2575952" cy="2576175"/>
          </a:xfrm>
          <a:prstGeom prst="ellipse">
            <a:avLst/>
          </a:prstGeom>
          <a:solidFill>
            <a:schemeClr val="bg1">
              <a:lumMod val="65000"/>
            </a:schemeClr>
          </a:solidFill>
        </p:spPr>
        <p:txBody>
          <a:bodyPr>
            <a:normAutofit/>
          </a:bodyPr>
          <a:lstStyle>
            <a:lvl1pPr algn="ctr">
              <a:defRPr sz="1200">
                <a:solidFill>
                  <a:schemeClr val="accent2">
                    <a:lumMod val="40000"/>
                    <a:lumOff val="60000"/>
                  </a:schemeClr>
                </a:solidFill>
              </a:defRPr>
            </a:lvl1pPr>
          </a:lstStyle>
          <a:p>
            <a:r>
              <a:rPr lang="fr-FR" dirty="0"/>
              <a:t>Insérez un portrait ici</a:t>
            </a:r>
          </a:p>
        </p:txBody>
      </p:sp>
      <p:sp>
        <p:nvSpPr>
          <p:cNvPr id="28" name="図プレースホルダー 9">
            <a:extLst>
              <a:ext uri="{FF2B5EF4-FFF2-40B4-BE49-F238E27FC236}">
                <a16:creationId xmlns:a16="http://schemas.microsoft.com/office/drawing/2014/main" id="{6BF72028-41E2-619A-D233-341EEFEC504D}"/>
              </a:ext>
            </a:extLst>
          </p:cNvPr>
          <p:cNvSpPr>
            <a:spLocks noGrp="1"/>
          </p:cNvSpPr>
          <p:nvPr>
            <p:ph type="pic" sz="quarter" idx="17" hasCustomPrompt="1"/>
          </p:nvPr>
        </p:nvSpPr>
        <p:spPr>
          <a:xfrm>
            <a:off x="3327251" y="1819796"/>
            <a:ext cx="2575952" cy="2576175"/>
          </a:xfrm>
          <a:prstGeom prst="ellipse">
            <a:avLst/>
          </a:prstGeom>
          <a:solidFill>
            <a:schemeClr val="bg1">
              <a:lumMod val="65000"/>
            </a:schemeClr>
          </a:solidFill>
        </p:spPr>
        <p:txBody>
          <a:bodyPr>
            <a:normAutofit/>
          </a:bodyPr>
          <a:lstStyle>
            <a:lvl1pPr algn="ctr">
              <a:defRPr sz="1200">
                <a:solidFill>
                  <a:schemeClr val="accent2">
                    <a:lumMod val="40000"/>
                    <a:lumOff val="60000"/>
                  </a:schemeClr>
                </a:solidFill>
              </a:defRPr>
            </a:lvl1pPr>
          </a:lstStyle>
          <a:p>
            <a:r>
              <a:rPr lang="fr-FR" dirty="0"/>
              <a:t>Insérez un portrait ici</a:t>
            </a:r>
          </a:p>
        </p:txBody>
      </p:sp>
      <p:sp>
        <p:nvSpPr>
          <p:cNvPr id="30" name="図プレースホルダー 9">
            <a:extLst>
              <a:ext uri="{FF2B5EF4-FFF2-40B4-BE49-F238E27FC236}">
                <a16:creationId xmlns:a16="http://schemas.microsoft.com/office/drawing/2014/main" id="{74AA3498-C08C-43F4-B6BB-AE8E3CC9E9CC}"/>
              </a:ext>
            </a:extLst>
          </p:cNvPr>
          <p:cNvSpPr>
            <a:spLocks noGrp="1"/>
          </p:cNvSpPr>
          <p:nvPr>
            <p:ph type="pic" sz="quarter" idx="19" hasCustomPrompt="1"/>
          </p:nvPr>
        </p:nvSpPr>
        <p:spPr>
          <a:xfrm>
            <a:off x="9167017" y="1819796"/>
            <a:ext cx="2575952" cy="2576175"/>
          </a:xfrm>
          <a:prstGeom prst="ellipse">
            <a:avLst/>
          </a:prstGeom>
          <a:solidFill>
            <a:schemeClr val="bg1">
              <a:lumMod val="65000"/>
            </a:schemeClr>
          </a:solidFill>
        </p:spPr>
        <p:txBody>
          <a:bodyPr>
            <a:normAutofit/>
          </a:bodyPr>
          <a:lstStyle>
            <a:lvl1pPr algn="ctr">
              <a:defRPr sz="1200">
                <a:solidFill>
                  <a:schemeClr val="accent2">
                    <a:lumMod val="40000"/>
                    <a:lumOff val="60000"/>
                  </a:schemeClr>
                </a:solidFill>
              </a:defRPr>
            </a:lvl1pPr>
          </a:lstStyle>
          <a:p>
            <a:r>
              <a:rPr lang="fr-FR" dirty="0"/>
              <a:t>Insérez un portrait ici</a:t>
            </a:r>
          </a:p>
        </p:txBody>
      </p:sp>
      <p:sp>
        <p:nvSpPr>
          <p:cNvPr id="32" name="図プレースホルダー 9">
            <a:extLst>
              <a:ext uri="{FF2B5EF4-FFF2-40B4-BE49-F238E27FC236}">
                <a16:creationId xmlns:a16="http://schemas.microsoft.com/office/drawing/2014/main" id="{1DC76755-C8C6-A984-C78A-E29A74AAF2E9}"/>
              </a:ext>
            </a:extLst>
          </p:cNvPr>
          <p:cNvSpPr>
            <a:spLocks noGrp="1"/>
          </p:cNvSpPr>
          <p:nvPr>
            <p:ph type="pic" sz="quarter" idx="21" hasCustomPrompt="1"/>
          </p:nvPr>
        </p:nvSpPr>
        <p:spPr>
          <a:xfrm>
            <a:off x="6247134" y="1819796"/>
            <a:ext cx="2575952" cy="2576175"/>
          </a:xfrm>
          <a:prstGeom prst="ellipse">
            <a:avLst/>
          </a:prstGeom>
          <a:solidFill>
            <a:schemeClr val="bg1">
              <a:lumMod val="65000"/>
            </a:schemeClr>
          </a:solidFill>
        </p:spPr>
        <p:txBody>
          <a:bodyPr>
            <a:normAutofit/>
          </a:bodyPr>
          <a:lstStyle>
            <a:lvl1pPr algn="ctr">
              <a:defRPr sz="1200">
                <a:solidFill>
                  <a:schemeClr val="accent2">
                    <a:lumMod val="40000"/>
                    <a:lumOff val="60000"/>
                  </a:schemeClr>
                </a:solidFill>
              </a:defRPr>
            </a:lvl1pPr>
          </a:lstStyle>
          <a:p>
            <a:r>
              <a:rPr lang="fr-FR" dirty="0"/>
              <a:t>Insérez un portrait ici</a:t>
            </a:r>
          </a:p>
        </p:txBody>
      </p:sp>
      <p:sp>
        <p:nvSpPr>
          <p:cNvPr id="36" name="ZoneTexte 35">
            <a:extLst>
              <a:ext uri="{FF2B5EF4-FFF2-40B4-BE49-F238E27FC236}">
                <a16:creationId xmlns:a16="http://schemas.microsoft.com/office/drawing/2014/main" id="{C24E81A9-10CF-5234-1441-4D3B94BB47FE}"/>
              </a:ext>
            </a:extLst>
          </p:cNvPr>
          <p:cNvSpPr txBox="1"/>
          <p:nvPr userDrawn="1"/>
        </p:nvSpPr>
        <p:spPr>
          <a:xfrm>
            <a:off x="-101600" y="6858000"/>
            <a:ext cx="12192000" cy="276999"/>
          </a:xfrm>
          <a:prstGeom prst="rect">
            <a:avLst/>
          </a:prstGeom>
          <a:noFill/>
        </p:spPr>
        <p:txBody>
          <a:bodyPr wrap="square" rtlCol="0">
            <a:spAutoFit/>
          </a:bodyPr>
          <a:lstStyle/>
          <a:p>
            <a:r>
              <a:rPr lang="fr-FR" sz="1200" dirty="0">
                <a:solidFill>
                  <a:schemeClr val="bg1">
                    <a:lumMod val="50000"/>
                  </a:schemeClr>
                </a:solidFill>
              </a:rPr>
              <a:t>Astuce : Vous pouvez supprimer autant de blocs d’intervenant que vous le souhaitez</a:t>
            </a:r>
          </a:p>
        </p:txBody>
      </p:sp>
      <p:pic>
        <p:nvPicPr>
          <p:cNvPr id="18" name="PATTERN CARRE DECAL">
            <a:extLst>
              <a:ext uri="{FF2B5EF4-FFF2-40B4-BE49-F238E27FC236}">
                <a16:creationId xmlns:a16="http://schemas.microsoft.com/office/drawing/2014/main" id="{0BAAE597-7E43-80FB-78E3-011B8787724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7494" t="76060" r="18770" b="-33262"/>
          <a:stretch/>
        </p:blipFill>
        <p:spPr>
          <a:xfrm>
            <a:off x="9626600" y="-1"/>
            <a:ext cx="2565400" cy="1515209"/>
          </a:xfrm>
          <a:prstGeom prst="rect">
            <a:avLst/>
          </a:prstGeom>
        </p:spPr>
      </p:pic>
      <p:sp>
        <p:nvSpPr>
          <p:cNvPr id="2" name="Titre 1">
            <a:extLst>
              <a:ext uri="{FF2B5EF4-FFF2-40B4-BE49-F238E27FC236}">
                <a16:creationId xmlns:a16="http://schemas.microsoft.com/office/drawing/2014/main" id="{B16D91DA-45B8-FD04-3A3A-E545BB21D2E8}"/>
              </a:ext>
            </a:extLst>
          </p:cNvPr>
          <p:cNvSpPr>
            <a:spLocks noGrp="1"/>
          </p:cNvSpPr>
          <p:nvPr>
            <p:ph type="title"/>
          </p:nvPr>
        </p:nvSpPr>
        <p:spPr/>
        <p:txBody>
          <a:bodyPr/>
          <a:lstStyle>
            <a:lvl1pPr>
              <a:defRPr>
                <a:solidFill>
                  <a:schemeClr val="tx1"/>
                </a:solidFill>
              </a:defRPr>
            </a:lvl1pPr>
          </a:lstStyle>
          <a:p>
            <a:r>
              <a:rPr lang="fr-FR"/>
              <a:t>Modifiez le style du titre</a:t>
            </a:r>
          </a:p>
        </p:txBody>
      </p:sp>
    </p:spTree>
    <p:extLst>
      <p:ext uri="{BB962C8B-B14F-4D97-AF65-F5344CB8AC3E}">
        <p14:creationId xmlns:p14="http://schemas.microsoft.com/office/powerpoint/2010/main" val="206159212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Intervenant / CV">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453AF1D4-4843-AF3F-A326-45F38F216CA0}"/>
              </a:ext>
            </a:extLst>
          </p:cNvPr>
          <p:cNvSpPr/>
          <p:nvPr userDrawn="1"/>
        </p:nvSpPr>
        <p:spPr>
          <a:xfrm>
            <a:off x="7199086" y="0"/>
            <a:ext cx="4992914"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fr-FR" dirty="0"/>
          </a:p>
        </p:txBody>
      </p:sp>
      <p:sp>
        <p:nvSpPr>
          <p:cNvPr id="6" name="ZoneTexte 5">
            <a:extLst>
              <a:ext uri="{FF2B5EF4-FFF2-40B4-BE49-F238E27FC236}">
                <a16:creationId xmlns:a16="http://schemas.microsoft.com/office/drawing/2014/main" id="{1FD8FB8A-BB4D-ADF0-708B-34954439AF19}"/>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Intervenant / CV</a:t>
            </a:r>
          </a:p>
        </p:txBody>
      </p:sp>
      <p:sp>
        <p:nvSpPr>
          <p:cNvPr id="7" name="Espace réservé de la date 6">
            <a:extLst>
              <a:ext uri="{FF2B5EF4-FFF2-40B4-BE49-F238E27FC236}">
                <a16:creationId xmlns:a16="http://schemas.microsoft.com/office/drawing/2014/main" id="{AEB06F5F-32C6-8107-64D0-A34C291438F3}"/>
              </a:ext>
            </a:extLst>
          </p:cNvPr>
          <p:cNvSpPr>
            <a:spLocks noGrp="1"/>
          </p:cNvSpPr>
          <p:nvPr>
            <p:ph type="dt" sz="half" idx="10"/>
          </p:nvPr>
        </p:nvSpPr>
        <p:spPr>
          <a:xfrm>
            <a:off x="9875538" y="6343650"/>
            <a:ext cx="1016000" cy="365125"/>
          </a:xfrm>
        </p:spPr>
        <p:txBody>
          <a:bodyPr/>
          <a:lstStyle/>
          <a:p>
            <a:r>
              <a:rPr lang="fr-FR"/>
              <a:t>01/07/2026</a:t>
            </a:r>
            <a:endParaRPr lang="fr-FR" dirty="0"/>
          </a:p>
        </p:txBody>
      </p:sp>
      <p:sp>
        <p:nvSpPr>
          <p:cNvPr id="8" name="Espace réservé du pied de page 7">
            <a:extLst>
              <a:ext uri="{FF2B5EF4-FFF2-40B4-BE49-F238E27FC236}">
                <a16:creationId xmlns:a16="http://schemas.microsoft.com/office/drawing/2014/main" id="{B725FD7F-C465-8D65-075F-32AAF06B3F81}"/>
              </a:ext>
            </a:extLst>
          </p:cNvPr>
          <p:cNvSpPr>
            <a:spLocks noGrp="1"/>
          </p:cNvSpPr>
          <p:nvPr>
            <p:ph type="ftr" sz="quarter" idx="11"/>
          </p:nvPr>
        </p:nvSpPr>
        <p:spPr/>
        <p:txBody>
          <a:bodyPr/>
          <a:lstStyle/>
          <a:p>
            <a:r>
              <a:rPr lang="en-US"/>
              <a:t>WONDER 2026 | A. Regonesi et al. </a:t>
            </a:r>
            <a:endParaRPr lang="fr-FR" dirty="0"/>
          </a:p>
        </p:txBody>
      </p:sp>
      <p:sp>
        <p:nvSpPr>
          <p:cNvPr id="9" name="Espace réservé du numéro de diapositive 8">
            <a:extLst>
              <a:ext uri="{FF2B5EF4-FFF2-40B4-BE49-F238E27FC236}">
                <a16:creationId xmlns:a16="http://schemas.microsoft.com/office/drawing/2014/main" id="{8D38D448-932F-258E-2E58-CA802334900A}"/>
              </a:ext>
            </a:extLst>
          </p:cNvPr>
          <p:cNvSpPr>
            <a:spLocks noGrp="1"/>
          </p:cNvSpPr>
          <p:nvPr>
            <p:ph type="sldNum" sz="quarter" idx="12"/>
          </p:nvPr>
        </p:nvSpPr>
        <p:spPr/>
        <p:txBody>
          <a:bodyPr/>
          <a:lstStyle/>
          <a:p>
            <a:fld id="{0CBC77A0-1F4E-42FF-9FFC-F45C3A64AF90}" type="slidenum">
              <a:rPr lang="fr-FR" smtClean="0"/>
              <a:pPr/>
              <a:t>‹N°›</a:t>
            </a:fld>
            <a:endParaRPr lang="fr-FR" dirty="0"/>
          </a:p>
        </p:txBody>
      </p:sp>
      <p:sp>
        <p:nvSpPr>
          <p:cNvPr id="36" name="ZoneTexte 35">
            <a:extLst>
              <a:ext uri="{FF2B5EF4-FFF2-40B4-BE49-F238E27FC236}">
                <a16:creationId xmlns:a16="http://schemas.microsoft.com/office/drawing/2014/main" id="{C24E81A9-10CF-5234-1441-4D3B94BB47FE}"/>
              </a:ext>
            </a:extLst>
          </p:cNvPr>
          <p:cNvSpPr txBox="1"/>
          <p:nvPr userDrawn="1"/>
        </p:nvSpPr>
        <p:spPr>
          <a:xfrm>
            <a:off x="-101600" y="6858000"/>
            <a:ext cx="12192000" cy="276999"/>
          </a:xfrm>
          <a:prstGeom prst="rect">
            <a:avLst/>
          </a:prstGeom>
          <a:noFill/>
        </p:spPr>
        <p:txBody>
          <a:bodyPr wrap="square" rtlCol="0">
            <a:spAutoFit/>
          </a:bodyPr>
          <a:lstStyle/>
          <a:p>
            <a:r>
              <a:rPr lang="fr-FR" sz="1200" dirty="0">
                <a:solidFill>
                  <a:schemeClr val="bg1">
                    <a:lumMod val="50000"/>
                  </a:schemeClr>
                </a:solidFill>
              </a:rPr>
              <a:t>Astuce : Vous pouvez supprimer autant de blocs d’intervenant que vous le souhaitez</a:t>
            </a:r>
          </a:p>
        </p:txBody>
      </p:sp>
      <p:sp>
        <p:nvSpPr>
          <p:cNvPr id="14" name="Espace réservé du texte 2">
            <a:extLst>
              <a:ext uri="{FF2B5EF4-FFF2-40B4-BE49-F238E27FC236}">
                <a16:creationId xmlns:a16="http://schemas.microsoft.com/office/drawing/2014/main" id="{3AE77C0A-ACF9-C7EB-2F0B-D7114392665D}"/>
              </a:ext>
            </a:extLst>
          </p:cNvPr>
          <p:cNvSpPr>
            <a:spLocks noGrp="1"/>
          </p:cNvSpPr>
          <p:nvPr>
            <p:ph type="body" idx="1" hasCustomPrompt="1"/>
          </p:nvPr>
        </p:nvSpPr>
        <p:spPr>
          <a:xfrm>
            <a:off x="3467100" y="1541463"/>
            <a:ext cx="7993063" cy="823912"/>
          </a:xfrm>
        </p:spPr>
        <p:txBody>
          <a:bodyPr anchor="b">
            <a:normAutofit/>
          </a:bodyPr>
          <a:lstStyle>
            <a:lvl1pPr marL="0" indent="0">
              <a:spcBef>
                <a:spcPts val="0"/>
              </a:spcBef>
              <a:buNone/>
              <a:defRPr sz="2000" b="1">
                <a:solidFill>
                  <a:schemeClr val="tx2"/>
                </a:solidFill>
                <a:latin typeface="+mj-lt"/>
              </a:defRPr>
            </a:lvl1pPr>
            <a:lvl2pPr marL="0" indent="0">
              <a:spcBef>
                <a:spcPts val="0"/>
              </a:spcBef>
              <a:buNone/>
              <a:defRPr sz="1600" b="0" i="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Prénom NOM</a:t>
            </a:r>
          </a:p>
          <a:p>
            <a:pPr lvl="1"/>
            <a:r>
              <a:rPr lang="fr-FR" dirty="0"/>
              <a:t>Fonction/titre</a:t>
            </a:r>
          </a:p>
        </p:txBody>
      </p:sp>
      <p:sp>
        <p:nvSpPr>
          <p:cNvPr id="15" name="Espace réservé du texte 20">
            <a:extLst>
              <a:ext uri="{FF2B5EF4-FFF2-40B4-BE49-F238E27FC236}">
                <a16:creationId xmlns:a16="http://schemas.microsoft.com/office/drawing/2014/main" id="{BC7575DE-FB39-1529-3362-6DDB6F59CA2B}"/>
              </a:ext>
            </a:extLst>
          </p:cNvPr>
          <p:cNvSpPr>
            <a:spLocks noGrp="1"/>
          </p:cNvSpPr>
          <p:nvPr>
            <p:ph type="body" sz="quarter" idx="14"/>
          </p:nvPr>
        </p:nvSpPr>
        <p:spPr>
          <a:xfrm>
            <a:off x="3467100" y="2413000"/>
            <a:ext cx="7993063" cy="35004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26" name="図プレースホルダー 9">
            <a:extLst>
              <a:ext uri="{FF2B5EF4-FFF2-40B4-BE49-F238E27FC236}">
                <a16:creationId xmlns:a16="http://schemas.microsoft.com/office/drawing/2014/main" id="{17DDD33A-87AA-3D6F-D996-3C0AE9416F93}"/>
              </a:ext>
            </a:extLst>
          </p:cNvPr>
          <p:cNvSpPr>
            <a:spLocks noGrp="1"/>
          </p:cNvSpPr>
          <p:nvPr>
            <p:ph type="pic" sz="quarter" idx="15" hasCustomPrompt="1"/>
          </p:nvPr>
        </p:nvSpPr>
        <p:spPr>
          <a:xfrm>
            <a:off x="572468" y="1457845"/>
            <a:ext cx="2575952" cy="2576175"/>
          </a:xfrm>
          <a:prstGeom prst="ellipse">
            <a:avLst/>
          </a:prstGeom>
          <a:solidFill>
            <a:schemeClr val="bg1">
              <a:lumMod val="65000"/>
            </a:schemeClr>
          </a:solidFill>
        </p:spPr>
        <p:txBody>
          <a:bodyPr>
            <a:normAutofit/>
          </a:bodyPr>
          <a:lstStyle>
            <a:lvl1pPr algn="ctr">
              <a:defRPr sz="1200">
                <a:solidFill>
                  <a:schemeClr val="accent2">
                    <a:lumMod val="40000"/>
                    <a:lumOff val="60000"/>
                  </a:schemeClr>
                </a:solidFill>
              </a:defRPr>
            </a:lvl1pPr>
          </a:lstStyle>
          <a:p>
            <a:r>
              <a:rPr lang="fr-FR" dirty="0"/>
              <a:t>Insérez un portrait ici</a:t>
            </a:r>
          </a:p>
        </p:txBody>
      </p:sp>
      <p:pic>
        <p:nvPicPr>
          <p:cNvPr id="19" name="PATTERN CARRE DECAL">
            <a:extLst>
              <a:ext uri="{FF2B5EF4-FFF2-40B4-BE49-F238E27FC236}">
                <a16:creationId xmlns:a16="http://schemas.microsoft.com/office/drawing/2014/main" id="{0BAAE597-7E43-80FB-78E3-011B8787724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7494" t="76060" r="18770" b="-33262"/>
          <a:stretch/>
        </p:blipFill>
        <p:spPr>
          <a:xfrm>
            <a:off x="9626600" y="-1"/>
            <a:ext cx="2565400" cy="1515209"/>
          </a:xfrm>
          <a:prstGeom prst="rect">
            <a:avLst/>
          </a:prstGeom>
        </p:spPr>
      </p:pic>
      <p:sp>
        <p:nvSpPr>
          <p:cNvPr id="2" name="Titre 1">
            <a:extLst>
              <a:ext uri="{FF2B5EF4-FFF2-40B4-BE49-F238E27FC236}">
                <a16:creationId xmlns:a16="http://schemas.microsoft.com/office/drawing/2014/main" id="{009A53DC-AB4B-EC82-92B3-B8B715CDC6A1}"/>
              </a:ext>
            </a:extLst>
          </p:cNvPr>
          <p:cNvSpPr>
            <a:spLocks noGrp="1"/>
          </p:cNvSpPr>
          <p:nvPr>
            <p:ph type="title"/>
          </p:nvPr>
        </p:nvSpPr>
        <p:spPr/>
        <p:txBody>
          <a:bodyPr/>
          <a:lstStyle>
            <a:lvl1pPr>
              <a:defRPr>
                <a:solidFill>
                  <a:schemeClr val="tx1"/>
                </a:solidFill>
              </a:defRPr>
            </a:lvl1pPr>
          </a:lstStyle>
          <a:p>
            <a:r>
              <a:rPr lang="fr-FR"/>
              <a:t>Modifiez le style du titre</a:t>
            </a:r>
          </a:p>
        </p:txBody>
      </p:sp>
    </p:spTree>
    <p:extLst>
      <p:ext uri="{BB962C8B-B14F-4D97-AF65-F5344CB8AC3E}">
        <p14:creationId xmlns:p14="http://schemas.microsoft.com/office/powerpoint/2010/main" val="89680202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itatio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E2B122C-7C32-00D5-5677-35CC8ABC8223}"/>
              </a:ext>
            </a:extLst>
          </p:cNvPr>
          <p:cNvSpPr/>
          <p:nvPr userDrawn="1"/>
        </p:nvSpPr>
        <p:spPr>
          <a:xfrm>
            <a:off x="0" y="0"/>
            <a:ext cx="12192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00"/>
          </a:p>
        </p:txBody>
      </p:sp>
      <p:sp>
        <p:nvSpPr>
          <p:cNvPr id="3" name="Espace réservé du texte 2">
            <a:extLst>
              <a:ext uri="{FF2B5EF4-FFF2-40B4-BE49-F238E27FC236}">
                <a16:creationId xmlns:a16="http://schemas.microsoft.com/office/drawing/2014/main" id="{5E8D3273-E080-F9CC-63A9-0032F5C40FC7}"/>
              </a:ext>
            </a:extLst>
          </p:cNvPr>
          <p:cNvSpPr>
            <a:spLocks noGrp="1"/>
          </p:cNvSpPr>
          <p:nvPr>
            <p:ph type="body" idx="1" hasCustomPrompt="1"/>
          </p:nvPr>
        </p:nvSpPr>
        <p:spPr>
          <a:xfrm>
            <a:off x="1734459" y="4702629"/>
            <a:ext cx="7380000" cy="504372"/>
          </a:xfrm>
        </p:spPr>
        <p:txBody>
          <a:bodyPr anchor="t">
            <a:normAutofit/>
          </a:bodyPr>
          <a:lstStyle>
            <a:lvl1pPr marL="0" indent="0" algn="r">
              <a:buNone/>
              <a:defRPr sz="1800" i="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Ici l’auteur de la citation</a:t>
            </a:r>
          </a:p>
        </p:txBody>
      </p:sp>
      <p:sp>
        <p:nvSpPr>
          <p:cNvPr id="4" name="Espace réservé de la date 3">
            <a:extLst>
              <a:ext uri="{FF2B5EF4-FFF2-40B4-BE49-F238E27FC236}">
                <a16:creationId xmlns:a16="http://schemas.microsoft.com/office/drawing/2014/main" id="{E1D6D37F-6A1E-3B66-26C8-C0F17D653E9C}"/>
              </a:ext>
            </a:extLst>
          </p:cNvPr>
          <p:cNvSpPr>
            <a:spLocks noGrp="1"/>
          </p:cNvSpPr>
          <p:nvPr>
            <p:ph type="dt" sz="half" idx="10"/>
          </p:nvPr>
        </p:nvSpPr>
        <p:spPr/>
        <p:txBody>
          <a:bodyPr/>
          <a:lstStyle>
            <a:lvl1pPr>
              <a:defRPr>
                <a:solidFill>
                  <a:schemeClr val="bg1"/>
                </a:solidFill>
              </a:defRPr>
            </a:lvl1pPr>
          </a:lstStyle>
          <a:p>
            <a:r>
              <a:rPr lang="fr-FR"/>
              <a:t>01/07/2026</a:t>
            </a:r>
          </a:p>
        </p:txBody>
      </p:sp>
      <p:sp>
        <p:nvSpPr>
          <p:cNvPr id="5" name="Espace réservé du pied de page 4">
            <a:extLst>
              <a:ext uri="{FF2B5EF4-FFF2-40B4-BE49-F238E27FC236}">
                <a16:creationId xmlns:a16="http://schemas.microsoft.com/office/drawing/2014/main" id="{ACD2F82D-AC61-B9F7-103B-D5B5DE390A6A}"/>
              </a:ext>
            </a:extLst>
          </p:cNvPr>
          <p:cNvSpPr>
            <a:spLocks noGrp="1"/>
          </p:cNvSpPr>
          <p:nvPr>
            <p:ph type="ftr" sz="quarter" idx="11"/>
          </p:nvPr>
        </p:nvSpPr>
        <p:spPr/>
        <p:txBody>
          <a:bodyPr/>
          <a:lstStyle>
            <a:lvl1pPr>
              <a:defRPr>
                <a:solidFill>
                  <a:schemeClr val="bg1"/>
                </a:solidFill>
              </a:defRPr>
            </a:lvl1pPr>
          </a:lstStyle>
          <a:p>
            <a:r>
              <a:rPr lang="en-US"/>
              <a:t>WONDER 2026 | A. Regonesi et al. </a:t>
            </a:r>
            <a:endParaRPr lang="fr-FR"/>
          </a:p>
        </p:txBody>
      </p:sp>
      <p:sp>
        <p:nvSpPr>
          <p:cNvPr id="6" name="Espace réservé du numéro de diapositive 5">
            <a:extLst>
              <a:ext uri="{FF2B5EF4-FFF2-40B4-BE49-F238E27FC236}">
                <a16:creationId xmlns:a16="http://schemas.microsoft.com/office/drawing/2014/main" id="{38DBE8A5-A5C2-8825-ACF1-34BE5DCD04B0}"/>
              </a:ext>
            </a:extLst>
          </p:cNvPr>
          <p:cNvSpPr>
            <a:spLocks noGrp="1"/>
          </p:cNvSpPr>
          <p:nvPr>
            <p:ph type="sldNum" sz="quarter" idx="12"/>
          </p:nvPr>
        </p:nvSpPr>
        <p:spPr/>
        <p:txBody>
          <a:bodyPr/>
          <a:lstStyle>
            <a:lvl1pPr>
              <a:defRPr>
                <a:solidFill>
                  <a:schemeClr val="bg1"/>
                </a:solidFill>
              </a:defRPr>
            </a:lvl1pPr>
          </a:lstStyle>
          <a:p>
            <a:fld id="{0CBC77A0-1F4E-42FF-9FFC-F45C3A64AF90}" type="slidenum">
              <a:rPr lang="fr-FR" smtClean="0"/>
              <a:pPr/>
              <a:t>‹N°›</a:t>
            </a:fld>
            <a:endParaRPr lang="fr-FR"/>
          </a:p>
        </p:txBody>
      </p:sp>
      <p:grpSp>
        <p:nvGrpSpPr>
          <p:cNvPr id="17" name="Group 12">
            <a:extLst>
              <a:ext uri="{FF2B5EF4-FFF2-40B4-BE49-F238E27FC236}">
                <a16:creationId xmlns:a16="http://schemas.microsoft.com/office/drawing/2014/main" id="{DFC7A27D-F544-3847-F87B-0DF45C44C0D3}"/>
              </a:ext>
            </a:extLst>
          </p:cNvPr>
          <p:cNvGrpSpPr>
            <a:grpSpLocks noChangeAspect="1"/>
          </p:cNvGrpSpPr>
          <p:nvPr userDrawn="1"/>
        </p:nvGrpSpPr>
        <p:grpSpPr bwMode="auto">
          <a:xfrm>
            <a:off x="266859" y="6343650"/>
            <a:ext cx="316707" cy="316707"/>
            <a:chOff x="461" y="3861"/>
            <a:chExt cx="304" cy="304"/>
          </a:xfrm>
        </p:grpSpPr>
        <p:sp>
          <p:nvSpPr>
            <p:cNvPr id="18" name="AutoShape 11">
              <a:extLst>
                <a:ext uri="{FF2B5EF4-FFF2-40B4-BE49-F238E27FC236}">
                  <a16:creationId xmlns:a16="http://schemas.microsoft.com/office/drawing/2014/main" id="{C581EC54-E4C7-2B85-765F-226E90ED37F9}"/>
                </a:ext>
              </a:extLst>
            </p:cNvPr>
            <p:cNvSpPr>
              <a:spLocks noChangeAspect="1" noChangeArrowheads="1" noTextEdit="1"/>
            </p:cNvSpPr>
            <p:nvPr userDrawn="1"/>
          </p:nvSpPr>
          <p:spPr bwMode="auto">
            <a:xfrm>
              <a:off x="461" y="3861"/>
              <a:ext cx="304"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9" name="Rectangle 13">
              <a:extLst>
                <a:ext uri="{FF2B5EF4-FFF2-40B4-BE49-F238E27FC236}">
                  <a16:creationId xmlns:a16="http://schemas.microsoft.com/office/drawing/2014/main" id="{024FFC00-E238-123D-8547-D317547D5C21}"/>
                </a:ext>
              </a:extLst>
            </p:cNvPr>
            <p:cNvSpPr>
              <a:spLocks noChangeArrowheads="1"/>
            </p:cNvSpPr>
            <p:nvPr userDrawn="1"/>
          </p:nvSpPr>
          <p:spPr bwMode="auto">
            <a:xfrm>
              <a:off x="461" y="3861"/>
              <a:ext cx="304" cy="30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0" name="Rectangle 14">
              <a:extLst>
                <a:ext uri="{FF2B5EF4-FFF2-40B4-BE49-F238E27FC236}">
                  <a16:creationId xmlns:a16="http://schemas.microsoft.com/office/drawing/2014/main" id="{26FC7AA9-98AE-CF10-6510-FBB15BB6F6AD}"/>
                </a:ext>
              </a:extLst>
            </p:cNvPr>
            <p:cNvSpPr>
              <a:spLocks noChangeArrowheads="1"/>
            </p:cNvSpPr>
            <p:nvPr userDrawn="1"/>
          </p:nvSpPr>
          <p:spPr bwMode="auto">
            <a:xfrm>
              <a:off x="461" y="3861"/>
              <a:ext cx="304"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1" name="Freeform 15">
              <a:extLst>
                <a:ext uri="{FF2B5EF4-FFF2-40B4-BE49-F238E27FC236}">
                  <a16:creationId xmlns:a16="http://schemas.microsoft.com/office/drawing/2014/main" id="{485E328D-5058-4023-75AE-4DF8C1BAEBCA}"/>
                </a:ext>
              </a:extLst>
            </p:cNvPr>
            <p:cNvSpPr>
              <a:spLocks noEditPoints="1"/>
            </p:cNvSpPr>
            <p:nvPr userDrawn="1"/>
          </p:nvSpPr>
          <p:spPr bwMode="auto">
            <a:xfrm>
              <a:off x="518" y="3962"/>
              <a:ext cx="189" cy="72"/>
            </a:xfrm>
            <a:custGeom>
              <a:avLst/>
              <a:gdLst>
                <a:gd name="T0" fmla="*/ 498 w 498"/>
                <a:gd name="T1" fmla="*/ 96 h 190"/>
                <a:gd name="T2" fmla="*/ 415 w 498"/>
                <a:gd name="T3" fmla="*/ 0 h 190"/>
                <a:gd name="T4" fmla="*/ 350 w 498"/>
                <a:gd name="T5" fmla="*/ 13 h 190"/>
                <a:gd name="T6" fmla="*/ 348 w 498"/>
                <a:gd name="T7" fmla="*/ 37 h 190"/>
                <a:gd name="T8" fmla="*/ 413 w 498"/>
                <a:gd name="T9" fmla="*/ 21 h 190"/>
                <a:gd name="T10" fmla="*/ 463 w 498"/>
                <a:gd name="T11" fmla="*/ 43 h 190"/>
                <a:gd name="T12" fmla="*/ 335 w 498"/>
                <a:gd name="T13" fmla="*/ 141 h 190"/>
                <a:gd name="T14" fmla="*/ 252 w 498"/>
                <a:gd name="T15" fmla="*/ 169 h 190"/>
                <a:gd name="T16" fmla="*/ 199 w 498"/>
                <a:gd name="T17" fmla="*/ 147 h 190"/>
                <a:gd name="T18" fmla="*/ 320 w 498"/>
                <a:gd name="T19" fmla="*/ 34 h 190"/>
                <a:gd name="T20" fmla="*/ 251 w 498"/>
                <a:gd name="T21" fmla="*/ 0 h 190"/>
                <a:gd name="T22" fmla="*/ 188 w 498"/>
                <a:gd name="T23" fmla="*/ 24 h 190"/>
                <a:gd name="T24" fmla="*/ 165 w 498"/>
                <a:gd name="T25" fmla="*/ 98 h 190"/>
                <a:gd name="T26" fmla="*/ 173 w 498"/>
                <a:gd name="T27" fmla="*/ 140 h 190"/>
                <a:gd name="T28" fmla="*/ 85 w 498"/>
                <a:gd name="T29" fmla="*/ 169 h 190"/>
                <a:gd name="T30" fmla="*/ 19 w 498"/>
                <a:gd name="T31" fmla="*/ 95 h 190"/>
                <a:gd name="T32" fmla="*/ 85 w 498"/>
                <a:gd name="T33" fmla="*/ 21 h 190"/>
                <a:gd name="T34" fmla="*/ 150 w 498"/>
                <a:gd name="T35" fmla="*/ 37 h 190"/>
                <a:gd name="T36" fmla="*/ 148 w 498"/>
                <a:gd name="T37" fmla="*/ 13 h 190"/>
                <a:gd name="T38" fmla="*/ 87 w 498"/>
                <a:gd name="T39" fmla="*/ 0 h 190"/>
                <a:gd name="T40" fmla="*/ 0 w 498"/>
                <a:gd name="T41" fmla="*/ 95 h 190"/>
                <a:gd name="T42" fmla="*/ 86 w 498"/>
                <a:gd name="T43" fmla="*/ 190 h 190"/>
                <a:gd name="T44" fmla="*/ 182 w 498"/>
                <a:gd name="T45" fmla="*/ 159 h 190"/>
                <a:gd name="T46" fmla="*/ 251 w 498"/>
                <a:gd name="T47" fmla="*/ 190 h 190"/>
                <a:gd name="T48" fmla="*/ 338 w 498"/>
                <a:gd name="T49" fmla="*/ 164 h 190"/>
                <a:gd name="T50" fmla="*/ 411 w 498"/>
                <a:gd name="T51" fmla="*/ 190 h 190"/>
                <a:gd name="T52" fmla="*/ 477 w 498"/>
                <a:gd name="T53" fmla="*/ 163 h 190"/>
                <a:gd name="T54" fmla="*/ 478 w 498"/>
                <a:gd name="T55" fmla="*/ 185 h 190"/>
                <a:gd name="T56" fmla="*/ 498 w 498"/>
                <a:gd name="T57" fmla="*/ 189 h 190"/>
                <a:gd name="T58" fmla="*/ 498 w 498"/>
                <a:gd name="T59" fmla="*/ 96 h 190"/>
                <a:gd name="T60" fmla="*/ 184 w 498"/>
                <a:gd name="T61" fmla="*/ 107 h 190"/>
                <a:gd name="T62" fmla="*/ 201 w 498"/>
                <a:gd name="T63" fmla="*/ 39 h 190"/>
                <a:gd name="T64" fmla="*/ 251 w 498"/>
                <a:gd name="T65" fmla="*/ 19 h 190"/>
                <a:gd name="T66" fmla="*/ 297 w 498"/>
                <a:gd name="T67" fmla="*/ 37 h 190"/>
                <a:gd name="T68" fmla="*/ 261 w 498"/>
                <a:gd name="T69" fmla="*/ 78 h 190"/>
                <a:gd name="T70" fmla="*/ 190 w 498"/>
                <a:gd name="T71" fmla="*/ 128 h 190"/>
                <a:gd name="T72" fmla="*/ 184 w 498"/>
                <a:gd name="T73" fmla="*/ 107 h 190"/>
                <a:gd name="T74" fmla="*/ 462 w 498"/>
                <a:gd name="T75" fmla="*/ 151 h 190"/>
                <a:gd name="T76" fmla="*/ 411 w 498"/>
                <a:gd name="T77" fmla="*/ 170 h 190"/>
                <a:gd name="T78" fmla="*/ 356 w 498"/>
                <a:gd name="T79" fmla="*/ 151 h 190"/>
                <a:gd name="T80" fmla="*/ 472 w 498"/>
                <a:gd name="T81" fmla="*/ 60 h 190"/>
                <a:gd name="T82" fmla="*/ 479 w 498"/>
                <a:gd name="T83" fmla="*/ 83 h 190"/>
                <a:gd name="T84" fmla="*/ 462 w 498"/>
                <a:gd name="T85" fmla="*/ 151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98" h="190">
                  <a:moveTo>
                    <a:pt x="498" y="96"/>
                  </a:moveTo>
                  <a:cubicBezTo>
                    <a:pt x="498" y="6"/>
                    <a:pt x="430" y="0"/>
                    <a:pt x="415" y="0"/>
                  </a:cubicBezTo>
                  <a:cubicBezTo>
                    <a:pt x="393" y="0"/>
                    <a:pt x="372" y="4"/>
                    <a:pt x="350" y="13"/>
                  </a:cubicBezTo>
                  <a:cubicBezTo>
                    <a:pt x="348" y="37"/>
                    <a:pt x="348" y="37"/>
                    <a:pt x="348" y="37"/>
                  </a:cubicBezTo>
                  <a:cubicBezTo>
                    <a:pt x="357" y="33"/>
                    <a:pt x="385" y="21"/>
                    <a:pt x="413" y="21"/>
                  </a:cubicBezTo>
                  <a:cubicBezTo>
                    <a:pt x="435" y="21"/>
                    <a:pt x="452" y="28"/>
                    <a:pt x="463" y="43"/>
                  </a:cubicBezTo>
                  <a:cubicBezTo>
                    <a:pt x="387" y="82"/>
                    <a:pt x="342" y="114"/>
                    <a:pt x="335" y="141"/>
                  </a:cubicBezTo>
                  <a:cubicBezTo>
                    <a:pt x="316" y="154"/>
                    <a:pt x="282" y="169"/>
                    <a:pt x="252" y="169"/>
                  </a:cubicBezTo>
                  <a:cubicBezTo>
                    <a:pt x="219" y="169"/>
                    <a:pt x="205" y="155"/>
                    <a:pt x="199" y="147"/>
                  </a:cubicBezTo>
                  <a:cubicBezTo>
                    <a:pt x="282" y="91"/>
                    <a:pt x="325" y="59"/>
                    <a:pt x="320" y="34"/>
                  </a:cubicBezTo>
                  <a:cubicBezTo>
                    <a:pt x="315" y="11"/>
                    <a:pt x="281" y="0"/>
                    <a:pt x="251" y="0"/>
                  </a:cubicBezTo>
                  <a:cubicBezTo>
                    <a:pt x="219" y="0"/>
                    <a:pt x="198" y="13"/>
                    <a:pt x="188" y="24"/>
                  </a:cubicBezTo>
                  <a:cubicBezTo>
                    <a:pt x="172" y="41"/>
                    <a:pt x="164" y="66"/>
                    <a:pt x="165" y="98"/>
                  </a:cubicBezTo>
                  <a:cubicBezTo>
                    <a:pt x="165" y="112"/>
                    <a:pt x="168" y="127"/>
                    <a:pt x="173" y="140"/>
                  </a:cubicBezTo>
                  <a:cubicBezTo>
                    <a:pt x="160" y="148"/>
                    <a:pt x="125" y="169"/>
                    <a:pt x="85" y="169"/>
                  </a:cubicBezTo>
                  <a:cubicBezTo>
                    <a:pt x="38" y="169"/>
                    <a:pt x="19" y="132"/>
                    <a:pt x="19" y="95"/>
                  </a:cubicBezTo>
                  <a:cubicBezTo>
                    <a:pt x="19" y="59"/>
                    <a:pt x="37" y="21"/>
                    <a:pt x="85" y="21"/>
                  </a:cubicBezTo>
                  <a:cubicBezTo>
                    <a:pt x="113" y="21"/>
                    <a:pt x="140" y="32"/>
                    <a:pt x="150" y="37"/>
                  </a:cubicBezTo>
                  <a:cubicBezTo>
                    <a:pt x="148" y="13"/>
                    <a:pt x="148" y="13"/>
                    <a:pt x="148" y="13"/>
                  </a:cubicBezTo>
                  <a:cubicBezTo>
                    <a:pt x="130" y="6"/>
                    <a:pt x="107" y="0"/>
                    <a:pt x="87" y="0"/>
                  </a:cubicBezTo>
                  <a:cubicBezTo>
                    <a:pt x="7" y="0"/>
                    <a:pt x="0" y="67"/>
                    <a:pt x="0" y="95"/>
                  </a:cubicBezTo>
                  <a:cubicBezTo>
                    <a:pt x="0" y="122"/>
                    <a:pt x="7" y="190"/>
                    <a:pt x="86" y="190"/>
                  </a:cubicBezTo>
                  <a:cubicBezTo>
                    <a:pt x="134" y="190"/>
                    <a:pt x="175" y="164"/>
                    <a:pt x="182" y="159"/>
                  </a:cubicBezTo>
                  <a:cubicBezTo>
                    <a:pt x="187" y="168"/>
                    <a:pt x="208" y="190"/>
                    <a:pt x="251" y="190"/>
                  </a:cubicBezTo>
                  <a:cubicBezTo>
                    <a:pt x="286" y="190"/>
                    <a:pt x="325" y="173"/>
                    <a:pt x="338" y="164"/>
                  </a:cubicBezTo>
                  <a:cubicBezTo>
                    <a:pt x="346" y="175"/>
                    <a:pt x="362" y="190"/>
                    <a:pt x="411" y="190"/>
                  </a:cubicBezTo>
                  <a:cubicBezTo>
                    <a:pt x="444" y="190"/>
                    <a:pt x="464" y="179"/>
                    <a:pt x="477" y="163"/>
                  </a:cubicBezTo>
                  <a:cubicBezTo>
                    <a:pt x="477" y="171"/>
                    <a:pt x="478" y="179"/>
                    <a:pt x="478" y="185"/>
                  </a:cubicBezTo>
                  <a:cubicBezTo>
                    <a:pt x="498" y="189"/>
                    <a:pt x="498" y="189"/>
                    <a:pt x="498" y="189"/>
                  </a:cubicBezTo>
                  <a:cubicBezTo>
                    <a:pt x="497" y="168"/>
                    <a:pt x="498" y="97"/>
                    <a:pt x="498" y="96"/>
                  </a:cubicBezTo>
                  <a:moveTo>
                    <a:pt x="184" y="107"/>
                  </a:moveTo>
                  <a:cubicBezTo>
                    <a:pt x="184" y="107"/>
                    <a:pt x="178" y="65"/>
                    <a:pt x="201" y="39"/>
                  </a:cubicBezTo>
                  <a:cubicBezTo>
                    <a:pt x="212" y="26"/>
                    <a:pt x="229" y="19"/>
                    <a:pt x="251" y="19"/>
                  </a:cubicBezTo>
                  <a:cubicBezTo>
                    <a:pt x="275" y="19"/>
                    <a:pt x="295" y="28"/>
                    <a:pt x="297" y="37"/>
                  </a:cubicBezTo>
                  <a:cubicBezTo>
                    <a:pt x="299" y="44"/>
                    <a:pt x="292" y="53"/>
                    <a:pt x="261" y="78"/>
                  </a:cubicBezTo>
                  <a:cubicBezTo>
                    <a:pt x="261" y="78"/>
                    <a:pt x="230" y="105"/>
                    <a:pt x="190" y="128"/>
                  </a:cubicBezTo>
                  <a:cubicBezTo>
                    <a:pt x="187" y="122"/>
                    <a:pt x="185" y="115"/>
                    <a:pt x="184" y="107"/>
                  </a:cubicBezTo>
                  <a:moveTo>
                    <a:pt x="462" y="151"/>
                  </a:moveTo>
                  <a:cubicBezTo>
                    <a:pt x="450" y="164"/>
                    <a:pt x="433" y="170"/>
                    <a:pt x="411" y="170"/>
                  </a:cubicBezTo>
                  <a:cubicBezTo>
                    <a:pt x="361" y="170"/>
                    <a:pt x="356" y="151"/>
                    <a:pt x="356" y="151"/>
                  </a:cubicBezTo>
                  <a:cubicBezTo>
                    <a:pt x="350" y="140"/>
                    <a:pt x="367" y="116"/>
                    <a:pt x="472" y="60"/>
                  </a:cubicBezTo>
                  <a:cubicBezTo>
                    <a:pt x="475" y="67"/>
                    <a:pt x="477" y="75"/>
                    <a:pt x="479" y="83"/>
                  </a:cubicBezTo>
                  <a:cubicBezTo>
                    <a:pt x="479" y="83"/>
                    <a:pt x="484" y="125"/>
                    <a:pt x="462" y="151"/>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2" name="Rectangle 16">
              <a:extLst>
                <a:ext uri="{FF2B5EF4-FFF2-40B4-BE49-F238E27FC236}">
                  <a16:creationId xmlns:a16="http://schemas.microsoft.com/office/drawing/2014/main" id="{B32124BB-315A-4642-3185-D0F09F05E9F3}"/>
                </a:ext>
              </a:extLst>
            </p:cNvPr>
            <p:cNvSpPr>
              <a:spLocks noChangeArrowheads="1"/>
            </p:cNvSpPr>
            <p:nvPr userDrawn="1"/>
          </p:nvSpPr>
          <p:spPr bwMode="auto">
            <a:xfrm>
              <a:off x="526" y="4057"/>
              <a:ext cx="174" cy="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3" name="Rectangle 17">
              <a:extLst>
                <a:ext uri="{FF2B5EF4-FFF2-40B4-BE49-F238E27FC236}">
                  <a16:creationId xmlns:a16="http://schemas.microsoft.com/office/drawing/2014/main" id="{283D2C2C-F437-0747-2745-E4E3B6D20760}"/>
                </a:ext>
              </a:extLst>
            </p:cNvPr>
            <p:cNvSpPr>
              <a:spLocks noChangeArrowheads="1"/>
            </p:cNvSpPr>
            <p:nvPr userDrawn="1"/>
          </p:nvSpPr>
          <p:spPr bwMode="auto">
            <a:xfrm>
              <a:off x="526" y="4057"/>
              <a:ext cx="174" cy="8"/>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grpSp>
      <p:sp>
        <p:nvSpPr>
          <p:cNvPr id="29" name="ZoneTexte 28">
            <a:extLst>
              <a:ext uri="{FF2B5EF4-FFF2-40B4-BE49-F238E27FC236}">
                <a16:creationId xmlns:a16="http://schemas.microsoft.com/office/drawing/2014/main" id="{BC10BA36-642C-D18A-73B5-1652743A0484}"/>
              </a:ext>
            </a:extLst>
          </p:cNvPr>
          <p:cNvSpPr txBox="1"/>
          <p:nvPr userDrawn="1"/>
        </p:nvSpPr>
        <p:spPr>
          <a:xfrm>
            <a:off x="-101600" y="-276999"/>
            <a:ext cx="12192000" cy="461665"/>
          </a:xfrm>
          <a:prstGeom prst="rect">
            <a:avLst/>
          </a:prstGeom>
          <a:noFill/>
        </p:spPr>
        <p:txBody>
          <a:bodyPr wrap="square" rtlCol="0">
            <a:spAutoFit/>
          </a:bodyPr>
          <a:lstStyle/>
          <a:p>
            <a:r>
              <a:rPr lang="fr-FR" sz="1200" dirty="0">
                <a:solidFill>
                  <a:schemeClr val="bg1">
                    <a:lumMod val="50000"/>
                  </a:schemeClr>
                </a:solidFill>
              </a:rPr>
              <a:t>Disposition : Citation</a:t>
            </a:r>
          </a:p>
          <a:p>
            <a:endParaRPr lang="fr-FR" sz="1200" dirty="0">
              <a:solidFill>
                <a:schemeClr val="bg1">
                  <a:lumMod val="50000"/>
                </a:schemeClr>
              </a:solidFill>
            </a:endParaRPr>
          </a:p>
        </p:txBody>
      </p:sp>
      <p:sp>
        <p:nvSpPr>
          <p:cNvPr id="13" name="ZoneTexte 12">
            <a:extLst>
              <a:ext uri="{FF2B5EF4-FFF2-40B4-BE49-F238E27FC236}">
                <a16:creationId xmlns:a16="http://schemas.microsoft.com/office/drawing/2014/main" id="{00475712-48BB-EC3B-E6C3-3284AF014AB8}"/>
              </a:ext>
            </a:extLst>
          </p:cNvPr>
          <p:cNvSpPr txBox="1"/>
          <p:nvPr userDrawn="1"/>
        </p:nvSpPr>
        <p:spPr>
          <a:xfrm>
            <a:off x="327692" y="1548040"/>
            <a:ext cx="1325468" cy="2169825"/>
          </a:xfrm>
          <a:prstGeom prst="rect">
            <a:avLst/>
          </a:prstGeom>
          <a:noFill/>
        </p:spPr>
        <p:txBody>
          <a:bodyPr wrap="square" rtlCol="0">
            <a:spAutoFit/>
          </a:bodyPr>
          <a:lstStyle/>
          <a:p>
            <a:pPr algn="r"/>
            <a:r>
              <a:rPr lang="fr-FR" sz="13500" dirty="0">
                <a:solidFill>
                  <a:schemeClr val="bg1"/>
                </a:solidFill>
                <a:latin typeface="+mj-lt"/>
              </a:rPr>
              <a:t>“</a:t>
            </a:r>
          </a:p>
        </p:txBody>
      </p:sp>
      <p:sp>
        <p:nvSpPr>
          <p:cNvPr id="2" name="Titre 1">
            <a:extLst>
              <a:ext uri="{FF2B5EF4-FFF2-40B4-BE49-F238E27FC236}">
                <a16:creationId xmlns:a16="http://schemas.microsoft.com/office/drawing/2014/main" id="{2C297F72-9AE9-FCA1-E35C-172594739B42}"/>
              </a:ext>
            </a:extLst>
          </p:cNvPr>
          <p:cNvSpPr>
            <a:spLocks noGrp="1"/>
          </p:cNvSpPr>
          <p:nvPr>
            <p:ph type="title" hasCustomPrompt="1"/>
          </p:nvPr>
        </p:nvSpPr>
        <p:spPr>
          <a:xfrm>
            <a:off x="1734459" y="2171700"/>
            <a:ext cx="7380000" cy="2400300"/>
          </a:xfrm>
        </p:spPr>
        <p:txBody>
          <a:bodyPr anchor="t">
            <a:normAutofit/>
          </a:bodyPr>
          <a:lstStyle>
            <a:lvl1pPr>
              <a:defRPr sz="4000">
                <a:solidFill>
                  <a:schemeClr val="bg1"/>
                </a:solidFill>
              </a:defRPr>
            </a:lvl1pPr>
          </a:lstStyle>
          <a:p>
            <a:r>
              <a:rPr lang="fr-FR" dirty="0"/>
              <a:t>Ici votre citation qui peut être sur plusieurs lignes ’’ </a:t>
            </a:r>
          </a:p>
        </p:txBody>
      </p:sp>
      <p:sp>
        <p:nvSpPr>
          <p:cNvPr id="15" name="ZoneTexte 14">
            <a:extLst>
              <a:ext uri="{FF2B5EF4-FFF2-40B4-BE49-F238E27FC236}">
                <a16:creationId xmlns:a16="http://schemas.microsoft.com/office/drawing/2014/main" id="{19AF9AF5-2FC3-0945-F0DB-EE6D50A5F6C8}"/>
              </a:ext>
            </a:extLst>
          </p:cNvPr>
          <p:cNvSpPr txBox="1"/>
          <p:nvPr userDrawn="1"/>
        </p:nvSpPr>
        <p:spPr>
          <a:xfrm>
            <a:off x="-101600" y="6858000"/>
            <a:ext cx="12192000" cy="461665"/>
          </a:xfrm>
          <a:prstGeom prst="rect">
            <a:avLst/>
          </a:prstGeom>
          <a:noFill/>
        </p:spPr>
        <p:txBody>
          <a:bodyPr wrap="square" rtlCol="0">
            <a:spAutoFit/>
          </a:bodyPr>
          <a:lstStyle/>
          <a:p>
            <a:r>
              <a:rPr lang="fr-FR" sz="1200" dirty="0">
                <a:solidFill>
                  <a:schemeClr val="bg1">
                    <a:lumMod val="50000"/>
                  </a:schemeClr>
                </a:solidFill>
              </a:rPr>
              <a:t>Astuce :Pour fermer les guillemets de fin de citation ajoutez 2 apostrophes à la fin de votre texte (touche [4] du clavier)</a:t>
            </a:r>
          </a:p>
          <a:p>
            <a:endParaRPr lang="fr-FR" sz="1200" dirty="0">
              <a:solidFill>
                <a:schemeClr val="bg1">
                  <a:lumMod val="50000"/>
                </a:schemeClr>
              </a:solidFill>
            </a:endParaRPr>
          </a:p>
        </p:txBody>
      </p:sp>
      <p:pic>
        <p:nvPicPr>
          <p:cNvPr id="24" name="Image 23">
            <a:extLst>
              <a:ext uri="{FF2B5EF4-FFF2-40B4-BE49-F238E27FC236}">
                <a16:creationId xmlns:a16="http://schemas.microsoft.com/office/drawing/2014/main" id="{2E000BD1-941E-96DB-8740-6C7D2BD0EE73}"/>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9791" r="39816"/>
          <a:stretch/>
        </p:blipFill>
        <p:spPr>
          <a:xfrm>
            <a:off x="9369599" y="0"/>
            <a:ext cx="2822401" cy="2475345"/>
          </a:xfrm>
          <a:prstGeom prst="rect">
            <a:avLst/>
          </a:prstGeom>
        </p:spPr>
      </p:pic>
    </p:spTree>
    <p:extLst>
      <p:ext uri="{BB962C8B-B14F-4D97-AF65-F5344CB8AC3E}">
        <p14:creationId xmlns:p14="http://schemas.microsoft.com/office/powerpoint/2010/main" val="100293450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itation Bleu foncé">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E2B122C-7C32-00D5-5677-35CC8ABC8223}"/>
              </a:ext>
            </a:extLst>
          </p:cNvPr>
          <p:cNvSpPr/>
          <p:nvPr userDrawn="1"/>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00"/>
          </a:p>
        </p:txBody>
      </p:sp>
      <p:sp>
        <p:nvSpPr>
          <p:cNvPr id="4" name="Espace réservé de la date 3">
            <a:extLst>
              <a:ext uri="{FF2B5EF4-FFF2-40B4-BE49-F238E27FC236}">
                <a16:creationId xmlns:a16="http://schemas.microsoft.com/office/drawing/2014/main" id="{E1D6D37F-6A1E-3B66-26C8-C0F17D653E9C}"/>
              </a:ext>
            </a:extLst>
          </p:cNvPr>
          <p:cNvSpPr>
            <a:spLocks noGrp="1"/>
          </p:cNvSpPr>
          <p:nvPr>
            <p:ph type="dt" sz="half" idx="10"/>
          </p:nvPr>
        </p:nvSpPr>
        <p:spPr/>
        <p:txBody>
          <a:bodyPr/>
          <a:lstStyle>
            <a:lvl1pPr>
              <a:defRPr>
                <a:solidFill>
                  <a:schemeClr val="bg1"/>
                </a:solidFill>
              </a:defRPr>
            </a:lvl1pPr>
          </a:lstStyle>
          <a:p>
            <a:r>
              <a:rPr lang="fr-FR"/>
              <a:t>01/07/2026</a:t>
            </a:r>
          </a:p>
        </p:txBody>
      </p:sp>
      <p:sp>
        <p:nvSpPr>
          <p:cNvPr id="5" name="Espace réservé du pied de page 4">
            <a:extLst>
              <a:ext uri="{FF2B5EF4-FFF2-40B4-BE49-F238E27FC236}">
                <a16:creationId xmlns:a16="http://schemas.microsoft.com/office/drawing/2014/main" id="{ACD2F82D-AC61-B9F7-103B-D5B5DE390A6A}"/>
              </a:ext>
            </a:extLst>
          </p:cNvPr>
          <p:cNvSpPr>
            <a:spLocks noGrp="1"/>
          </p:cNvSpPr>
          <p:nvPr>
            <p:ph type="ftr" sz="quarter" idx="11"/>
          </p:nvPr>
        </p:nvSpPr>
        <p:spPr/>
        <p:txBody>
          <a:bodyPr/>
          <a:lstStyle>
            <a:lvl1pPr>
              <a:defRPr>
                <a:solidFill>
                  <a:schemeClr val="bg1"/>
                </a:solidFill>
              </a:defRPr>
            </a:lvl1pPr>
          </a:lstStyle>
          <a:p>
            <a:r>
              <a:rPr lang="en-US"/>
              <a:t>WONDER 2026 | A. Regonesi et al. </a:t>
            </a:r>
            <a:endParaRPr lang="fr-FR"/>
          </a:p>
        </p:txBody>
      </p:sp>
      <p:sp>
        <p:nvSpPr>
          <p:cNvPr id="6" name="Espace réservé du numéro de diapositive 5">
            <a:extLst>
              <a:ext uri="{FF2B5EF4-FFF2-40B4-BE49-F238E27FC236}">
                <a16:creationId xmlns:a16="http://schemas.microsoft.com/office/drawing/2014/main" id="{38DBE8A5-A5C2-8825-ACF1-34BE5DCD04B0}"/>
              </a:ext>
            </a:extLst>
          </p:cNvPr>
          <p:cNvSpPr>
            <a:spLocks noGrp="1"/>
          </p:cNvSpPr>
          <p:nvPr>
            <p:ph type="sldNum" sz="quarter" idx="12"/>
          </p:nvPr>
        </p:nvSpPr>
        <p:spPr/>
        <p:txBody>
          <a:bodyPr/>
          <a:lstStyle>
            <a:lvl1pPr>
              <a:defRPr>
                <a:solidFill>
                  <a:schemeClr val="bg1"/>
                </a:solidFill>
              </a:defRPr>
            </a:lvl1pPr>
          </a:lstStyle>
          <a:p>
            <a:fld id="{0CBC77A0-1F4E-42FF-9FFC-F45C3A64AF90}" type="slidenum">
              <a:rPr lang="fr-FR" smtClean="0"/>
              <a:pPr/>
              <a:t>‹N°›</a:t>
            </a:fld>
            <a:endParaRPr lang="fr-FR"/>
          </a:p>
        </p:txBody>
      </p:sp>
      <p:sp>
        <p:nvSpPr>
          <p:cNvPr id="29" name="ZoneTexte 28">
            <a:extLst>
              <a:ext uri="{FF2B5EF4-FFF2-40B4-BE49-F238E27FC236}">
                <a16:creationId xmlns:a16="http://schemas.microsoft.com/office/drawing/2014/main" id="{BC10BA36-642C-D18A-73B5-1652743A0484}"/>
              </a:ext>
            </a:extLst>
          </p:cNvPr>
          <p:cNvSpPr txBox="1"/>
          <p:nvPr userDrawn="1"/>
        </p:nvSpPr>
        <p:spPr>
          <a:xfrm>
            <a:off x="-101600" y="-276999"/>
            <a:ext cx="12192000" cy="461665"/>
          </a:xfrm>
          <a:prstGeom prst="rect">
            <a:avLst/>
          </a:prstGeom>
          <a:noFill/>
        </p:spPr>
        <p:txBody>
          <a:bodyPr wrap="square" rtlCol="0">
            <a:spAutoFit/>
          </a:bodyPr>
          <a:lstStyle/>
          <a:p>
            <a:r>
              <a:rPr lang="fr-FR" sz="1200" dirty="0">
                <a:solidFill>
                  <a:schemeClr val="bg1">
                    <a:lumMod val="50000"/>
                  </a:schemeClr>
                </a:solidFill>
              </a:rPr>
              <a:t>Disposition : Citation Bleu foncé</a:t>
            </a:r>
          </a:p>
          <a:p>
            <a:endParaRPr lang="fr-FR" sz="1200" dirty="0">
              <a:solidFill>
                <a:schemeClr val="bg1">
                  <a:lumMod val="50000"/>
                </a:schemeClr>
              </a:solidFill>
            </a:endParaRPr>
          </a:p>
        </p:txBody>
      </p:sp>
      <p:sp>
        <p:nvSpPr>
          <p:cNvPr id="13" name="ZoneTexte 12">
            <a:extLst>
              <a:ext uri="{FF2B5EF4-FFF2-40B4-BE49-F238E27FC236}">
                <a16:creationId xmlns:a16="http://schemas.microsoft.com/office/drawing/2014/main" id="{00475712-48BB-EC3B-E6C3-3284AF014AB8}"/>
              </a:ext>
            </a:extLst>
          </p:cNvPr>
          <p:cNvSpPr txBox="1"/>
          <p:nvPr userDrawn="1"/>
        </p:nvSpPr>
        <p:spPr>
          <a:xfrm>
            <a:off x="327692" y="1548040"/>
            <a:ext cx="1325468" cy="2169825"/>
          </a:xfrm>
          <a:prstGeom prst="rect">
            <a:avLst/>
          </a:prstGeom>
          <a:noFill/>
        </p:spPr>
        <p:txBody>
          <a:bodyPr wrap="square" rtlCol="0">
            <a:spAutoFit/>
          </a:bodyPr>
          <a:lstStyle/>
          <a:p>
            <a:pPr algn="r"/>
            <a:r>
              <a:rPr lang="fr-FR" sz="13500" dirty="0">
                <a:solidFill>
                  <a:schemeClr val="bg1"/>
                </a:solidFill>
                <a:latin typeface="+mj-lt"/>
              </a:rPr>
              <a:t>“</a:t>
            </a:r>
          </a:p>
        </p:txBody>
      </p:sp>
      <p:sp>
        <p:nvSpPr>
          <p:cNvPr id="15" name="ZoneTexte 14">
            <a:extLst>
              <a:ext uri="{FF2B5EF4-FFF2-40B4-BE49-F238E27FC236}">
                <a16:creationId xmlns:a16="http://schemas.microsoft.com/office/drawing/2014/main" id="{19AF9AF5-2FC3-0945-F0DB-EE6D50A5F6C8}"/>
              </a:ext>
            </a:extLst>
          </p:cNvPr>
          <p:cNvSpPr txBox="1"/>
          <p:nvPr userDrawn="1"/>
        </p:nvSpPr>
        <p:spPr>
          <a:xfrm>
            <a:off x="-101600" y="6858000"/>
            <a:ext cx="12192000" cy="461665"/>
          </a:xfrm>
          <a:prstGeom prst="rect">
            <a:avLst/>
          </a:prstGeom>
          <a:noFill/>
        </p:spPr>
        <p:txBody>
          <a:bodyPr wrap="square" rtlCol="0">
            <a:spAutoFit/>
          </a:bodyPr>
          <a:lstStyle/>
          <a:p>
            <a:r>
              <a:rPr lang="fr-FR" sz="1200" dirty="0">
                <a:solidFill>
                  <a:schemeClr val="bg1">
                    <a:lumMod val="50000"/>
                  </a:schemeClr>
                </a:solidFill>
              </a:rPr>
              <a:t>Astuce :Pour fermer les guillemets de fin de citation ajoutez 2 apostrophes à la fin de votre texte (touche [4] du clavier)</a:t>
            </a:r>
          </a:p>
          <a:p>
            <a:endParaRPr lang="fr-FR" sz="1200" dirty="0">
              <a:solidFill>
                <a:schemeClr val="bg1">
                  <a:lumMod val="50000"/>
                </a:schemeClr>
              </a:solidFill>
            </a:endParaRPr>
          </a:p>
        </p:txBody>
      </p:sp>
      <p:pic>
        <p:nvPicPr>
          <p:cNvPr id="14" name="Image 13">
            <a:extLst>
              <a:ext uri="{FF2B5EF4-FFF2-40B4-BE49-F238E27FC236}">
                <a16:creationId xmlns:a16="http://schemas.microsoft.com/office/drawing/2014/main" id="{2E000BD1-941E-96DB-8740-6C7D2BD0EE73}"/>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9791" r="39816"/>
          <a:stretch/>
        </p:blipFill>
        <p:spPr>
          <a:xfrm>
            <a:off x="9369599" y="0"/>
            <a:ext cx="2822401" cy="2475345"/>
          </a:xfrm>
          <a:prstGeom prst="rect">
            <a:avLst/>
          </a:prstGeom>
        </p:spPr>
      </p:pic>
      <p:pic>
        <p:nvPicPr>
          <p:cNvPr id="16" name="Logo CEA">
            <a:extLst>
              <a:ext uri="{FF2B5EF4-FFF2-40B4-BE49-F238E27FC236}">
                <a16:creationId xmlns:a16="http://schemas.microsoft.com/office/drawing/2014/main" id="{87F05716-C695-E053-1C8E-FF817175674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57897" y="6343650"/>
            <a:ext cx="365991" cy="365991"/>
          </a:xfrm>
          <a:prstGeom prst="rect">
            <a:avLst/>
          </a:prstGeom>
        </p:spPr>
      </p:pic>
      <p:sp>
        <p:nvSpPr>
          <p:cNvPr id="8" name="Espace réservé du texte 2">
            <a:extLst>
              <a:ext uri="{FF2B5EF4-FFF2-40B4-BE49-F238E27FC236}">
                <a16:creationId xmlns:a16="http://schemas.microsoft.com/office/drawing/2014/main" id="{CD1C80FF-3EC2-C65E-39A3-3D5B556D3A76}"/>
              </a:ext>
            </a:extLst>
          </p:cNvPr>
          <p:cNvSpPr>
            <a:spLocks noGrp="1"/>
          </p:cNvSpPr>
          <p:nvPr>
            <p:ph type="body" idx="1" hasCustomPrompt="1"/>
          </p:nvPr>
        </p:nvSpPr>
        <p:spPr>
          <a:xfrm>
            <a:off x="1734459" y="4702629"/>
            <a:ext cx="7380000" cy="504372"/>
          </a:xfrm>
        </p:spPr>
        <p:txBody>
          <a:bodyPr anchor="t">
            <a:normAutofit/>
          </a:bodyPr>
          <a:lstStyle>
            <a:lvl1pPr marL="0" indent="0" algn="r">
              <a:buNone/>
              <a:defRPr sz="1800" i="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Ici l’auteur de la citation</a:t>
            </a:r>
          </a:p>
        </p:txBody>
      </p:sp>
      <p:sp>
        <p:nvSpPr>
          <p:cNvPr id="9" name="Titre 1">
            <a:extLst>
              <a:ext uri="{FF2B5EF4-FFF2-40B4-BE49-F238E27FC236}">
                <a16:creationId xmlns:a16="http://schemas.microsoft.com/office/drawing/2014/main" id="{DD99EE02-4A21-0C84-48D4-82F813D3CEA1}"/>
              </a:ext>
            </a:extLst>
          </p:cNvPr>
          <p:cNvSpPr>
            <a:spLocks noGrp="1"/>
          </p:cNvSpPr>
          <p:nvPr>
            <p:ph type="title" hasCustomPrompt="1"/>
          </p:nvPr>
        </p:nvSpPr>
        <p:spPr>
          <a:xfrm>
            <a:off x="1734459" y="2171700"/>
            <a:ext cx="7380000" cy="2400300"/>
          </a:xfrm>
        </p:spPr>
        <p:txBody>
          <a:bodyPr anchor="t">
            <a:normAutofit/>
          </a:bodyPr>
          <a:lstStyle>
            <a:lvl1pPr>
              <a:defRPr sz="4000">
                <a:solidFill>
                  <a:schemeClr val="bg1"/>
                </a:solidFill>
              </a:defRPr>
            </a:lvl1pPr>
          </a:lstStyle>
          <a:p>
            <a:r>
              <a:rPr lang="fr-FR" dirty="0"/>
              <a:t>Ici votre citation qui peut être sur plusieurs lignes ’’ </a:t>
            </a:r>
          </a:p>
        </p:txBody>
      </p:sp>
    </p:spTree>
    <p:extLst>
      <p:ext uri="{BB962C8B-B14F-4D97-AF65-F5344CB8AC3E}">
        <p14:creationId xmlns:p14="http://schemas.microsoft.com/office/powerpoint/2010/main" val="423980242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itation clair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E2B122C-7C32-00D5-5677-35CC8ABC8223}"/>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00"/>
          </a:p>
        </p:txBody>
      </p:sp>
      <p:sp>
        <p:nvSpPr>
          <p:cNvPr id="4" name="Espace réservé de la date 3">
            <a:extLst>
              <a:ext uri="{FF2B5EF4-FFF2-40B4-BE49-F238E27FC236}">
                <a16:creationId xmlns:a16="http://schemas.microsoft.com/office/drawing/2014/main" id="{E1D6D37F-6A1E-3B66-26C8-C0F17D653E9C}"/>
              </a:ext>
            </a:extLst>
          </p:cNvPr>
          <p:cNvSpPr>
            <a:spLocks noGrp="1"/>
          </p:cNvSpPr>
          <p:nvPr>
            <p:ph type="dt" sz="half" idx="10"/>
          </p:nvPr>
        </p:nvSpPr>
        <p:spPr/>
        <p:txBody>
          <a:bodyPr/>
          <a:lstStyle>
            <a:lvl1pPr>
              <a:defRPr>
                <a:solidFill>
                  <a:schemeClr val="bg1"/>
                </a:solidFill>
              </a:defRPr>
            </a:lvl1pPr>
          </a:lstStyle>
          <a:p>
            <a:r>
              <a:rPr lang="fr-FR"/>
              <a:t>01/07/2026</a:t>
            </a:r>
          </a:p>
        </p:txBody>
      </p:sp>
      <p:sp>
        <p:nvSpPr>
          <p:cNvPr id="5" name="Espace réservé du pied de page 4">
            <a:extLst>
              <a:ext uri="{FF2B5EF4-FFF2-40B4-BE49-F238E27FC236}">
                <a16:creationId xmlns:a16="http://schemas.microsoft.com/office/drawing/2014/main" id="{ACD2F82D-AC61-B9F7-103B-D5B5DE390A6A}"/>
              </a:ext>
            </a:extLst>
          </p:cNvPr>
          <p:cNvSpPr>
            <a:spLocks noGrp="1"/>
          </p:cNvSpPr>
          <p:nvPr>
            <p:ph type="ftr" sz="quarter" idx="11"/>
          </p:nvPr>
        </p:nvSpPr>
        <p:spPr/>
        <p:txBody>
          <a:bodyPr/>
          <a:lstStyle>
            <a:lvl1pPr>
              <a:defRPr>
                <a:solidFill>
                  <a:schemeClr val="bg1"/>
                </a:solidFill>
              </a:defRPr>
            </a:lvl1pPr>
          </a:lstStyle>
          <a:p>
            <a:r>
              <a:rPr lang="en-US"/>
              <a:t>WONDER 2026 | A. Regonesi et al. </a:t>
            </a:r>
            <a:endParaRPr lang="fr-FR"/>
          </a:p>
        </p:txBody>
      </p:sp>
      <p:sp>
        <p:nvSpPr>
          <p:cNvPr id="6" name="Espace réservé du numéro de diapositive 5">
            <a:extLst>
              <a:ext uri="{FF2B5EF4-FFF2-40B4-BE49-F238E27FC236}">
                <a16:creationId xmlns:a16="http://schemas.microsoft.com/office/drawing/2014/main" id="{38DBE8A5-A5C2-8825-ACF1-34BE5DCD04B0}"/>
              </a:ext>
            </a:extLst>
          </p:cNvPr>
          <p:cNvSpPr>
            <a:spLocks noGrp="1"/>
          </p:cNvSpPr>
          <p:nvPr>
            <p:ph type="sldNum" sz="quarter" idx="12"/>
          </p:nvPr>
        </p:nvSpPr>
        <p:spPr/>
        <p:txBody>
          <a:bodyPr/>
          <a:lstStyle>
            <a:lvl1pPr>
              <a:defRPr>
                <a:solidFill>
                  <a:schemeClr val="bg1"/>
                </a:solidFill>
              </a:defRPr>
            </a:lvl1pPr>
          </a:lstStyle>
          <a:p>
            <a:fld id="{0CBC77A0-1F4E-42FF-9FFC-F45C3A64AF90}" type="slidenum">
              <a:rPr lang="fr-FR" smtClean="0"/>
              <a:pPr/>
              <a:t>‹N°›</a:t>
            </a:fld>
            <a:endParaRPr lang="fr-FR"/>
          </a:p>
        </p:txBody>
      </p:sp>
      <p:sp>
        <p:nvSpPr>
          <p:cNvPr id="29" name="ZoneTexte 28">
            <a:extLst>
              <a:ext uri="{FF2B5EF4-FFF2-40B4-BE49-F238E27FC236}">
                <a16:creationId xmlns:a16="http://schemas.microsoft.com/office/drawing/2014/main" id="{BC10BA36-642C-D18A-73B5-1652743A0484}"/>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Citation claire</a:t>
            </a:r>
          </a:p>
        </p:txBody>
      </p:sp>
      <p:sp>
        <p:nvSpPr>
          <p:cNvPr id="13" name="ZoneTexte 12">
            <a:extLst>
              <a:ext uri="{FF2B5EF4-FFF2-40B4-BE49-F238E27FC236}">
                <a16:creationId xmlns:a16="http://schemas.microsoft.com/office/drawing/2014/main" id="{00475712-48BB-EC3B-E6C3-3284AF014AB8}"/>
              </a:ext>
            </a:extLst>
          </p:cNvPr>
          <p:cNvSpPr txBox="1"/>
          <p:nvPr userDrawn="1"/>
        </p:nvSpPr>
        <p:spPr>
          <a:xfrm>
            <a:off x="327692" y="1548040"/>
            <a:ext cx="1325468" cy="2169825"/>
          </a:xfrm>
          <a:prstGeom prst="rect">
            <a:avLst/>
          </a:prstGeom>
          <a:noFill/>
        </p:spPr>
        <p:txBody>
          <a:bodyPr wrap="square" rtlCol="0">
            <a:spAutoFit/>
          </a:bodyPr>
          <a:lstStyle/>
          <a:p>
            <a:pPr algn="r"/>
            <a:r>
              <a:rPr lang="fr-FR" sz="13500" dirty="0">
                <a:solidFill>
                  <a:schemeClr val="tx2"/>
                </a:solidFill>
                <a:latin typeface="+mj-lt"/>
              </a:rPr>
              <a:t>“</a:t>
            </a:r>
          </a:p>
        </p:txBody>
      </p:sp>
      <p:sp>
        <p:nvSpPr>
          <p:cNvPr id="15" name="ZoneTexte 14">
            <a:extLst>
              <a:ext uri="{FF2B5EF4-FFF2-40B4-BE49-F238E27FC236}">
                <a16:creationId xmlns:a16="http://schemas.microsoft.com/office/drawing/2014/main" id="{19AF9AF5-2FC3-0945-F0DB-EE6D50A5F6C8}"/>
              </a:ext>
            </a:extLst>
          </p:cNvPr>
          <p:cNvSpPr txBox="1"/>
          <p:nvPr userDrawn="1"/>
        </p:nvSpPr>
        <p:spPr>
          <a:xfrm>
            <a:off x="-101600" y="6858000"/>
            <a:ext cx="12192000" cy="461665"/>
          </a:xfrm>
          <a:prstGeom prst="rect">
            <a:avLst/>
          </a:prstGeom>
          <a:noFill/>
        </p:spPr>
        <p:txBody>
          <a:bodyPr wrap="square" rtlCol="0">
            <a:spAutoFit/>
          </a:bodyPr>
          <a:lstStyle/>
          <a:p>
            <a:r>
              <a:rPr lang="fr-FR" sz="1200" dirty="0">
                <a:solidFill>
                  <a:schemeClr val="bg1">
                    <a:lumMod val="50000"/>
                  </a:schemeClr>
                </a:solidFill>
              </a:rPr>
              <a:t>Astuce :Pour fermer les guillemets de fin de citation ajoutez 2 apostrophes à la fin de votre texte (touche [4] du clavier)</a:t>
            </a:r>
          </a:p>
          <a:p>
            <a:endParaRPr lang="fr-FR" sz="1200" dirty="0">
              <a:solidFill>
                <a:schemeClr val="bg1">
                  <a:lumMod val="50000"/>
                </a:schemeClr>
              </a:solidFill>
            </a:endParaRPr>
          </a:p>
        </p:txBody>
      </p:sp>
      <p:pic>
        <p:nvPicPr>
          <p:cNvPr id="14" name="PATTERN CARRE DECAL">
            <a:extLst>
              <a:ext uri="{FF2B5EF4-FFF2-40B4-BE49-F238E27FC236}">
                <a16:creationId xmlns:a16="http://schemas.microsoft.com/office/drawing/2014/main" id="{B904F070-A99F-1AC0-845C-9E05CE6DF328}"/>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9705" r="39861" b="-1"/>
          <a:stretch/>
        </p:blipFill>
        <p:spPr>
          <a:xfrm>
            <a:off x="9406296" y="-1"/>
            <a:ext cx="2785704" cy="2447637"/>
          </a:xfrm>
          <a:prstGeom prst="rect">
            <a:avLst/>
          </a:prstGeom>
        </p:spPr>
      </p:pic>
      <p:pic>
        <p:nvPicPr>
          <p:cNvPr id="16" name="Logo CEA">
            <a:extLst>
              <a:ext uri="{FF2B5EF4-FFF2-40B4-BE49-F238E27FC236}">
                <a16:creationId xmlns:a16="http://schemas.microsoft.com/office/drawing/2014/main" id="{87F05716-C695-E053-1C8E-FF817175674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57897" y="6343650"/>
            <a:ext cx="365991" cy="365991"/>
          </a:xfrm>
          <a:prstGeom prst="rect">
            <a:avLst/>
          </a:prstGeom>
        </p:spPr>
      </p:pic>
      <p:sp>
        <p:nvSpPr>
          <p:cNvPr id="8" name="Espace réservé du texte 2">
            <a:extLst>
              <a:ext uri="{FF2B5EF4-FFF2-40B4-BE49-F238E27FC236}">
                <a16:creationId xmlns:a16="http://schemas.microsoft.com/office/drawing/2014/main" id="{930F834B-23C4-8EC1-2C21-5E1E110A7BF9}"/>
              </a:ext>
            </a:extLst>
          </p:cNvPr>
          <p:cNvSpPr>
            <a:spLocks noGrp="1"/>
          </p:cNvSpPr>
          <p:nvPr>
            <p:ph type="body" idx="1" hasCustomPrompt="1"/>
          </p:nvPr>
        </p:nvSpPr>
        <p:spPr>
          <a:xfrm>
            <a:off x="1734459" y="4702629"/>
            <a:ext cx="7380000" cy="504372"/>
          </a:xfrm>
        </p:spPr>
        <p:txBody>
          <a:bodyPr anchor="t">
            <a:normAutofit/>
          </a:bodyPr>
          <a:lstStyle>
            <a:lvl1pPr marL="0" indent="0" algn="r">
              <a:buNone/>
              <a:defRPr sz="1800" i="1">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Ici l’auteur de la citation</a:t>
            </a:r>
          </a:p>
        </p:txBody>
      </p:sp>
      <p:sp>
        <p:nvSpPr>
          <p:cNvPr id="9" name="Titre 1">
            <a:extLst>
              <a:ext uri="{FF2B5EF4-FFF2-40B4-BE49-F238E27FC236}">
                <a16:creationId xmlns:a16="http://schemas.microsoft.com/office/drawing/2014/main" id="{A31F7F2B-1941-1250-D680-FD079465EC46}"/>
              </a:ext>
            </a:extLst>
          </p:cNvPr>
          <p:cNvSpPr>
            <a:spLocks noGrp="1"/>
          </p:cNvSpPr>
          <p:nvPr>
            <p:ph type="title" hasCustomPrompt="1"/>
          </p:nvPr>
        </p:nvSpPr>
        <p:spPr>
          <a:xfrm>
            <a:off x="1734459" y="2171700"/>
            <a:ext cx="7380000" cy="2400300"/>
          </a:xfrm>
        </p:spPr>
        <p:txBody>
          <a:bodyPr anchor="t">
            <a:normAutofit/>
          </a:bodyPr>
          <a:lstStyle>
            <a:lvl1pPr>
              <a:defRPr sz="4000">
                <a:solidFill>
                  <a:schemeClr val="tx1"/>
                </a:solidFill>
              </a:defRPr>
            </a:lvl1pPr>
          </a:lstStyle>
          <a:p>
            <a:r>
              <a:rPr lang="fr-FR" dirty="0"/>
              <a:t>Ici votre citation qui peut être sur plusieurs lignes ’’ </a:t>
            </a:r>
          </a:p>
        </p:txBody>
      </p:sp>
    </p:spTree>
    <p:extLst>
      <p:ext uri="{BB962C8B-B14F-4D97-AF65-F5344CB8AC3E}">
        <p14:creationId xmlns:p14="http://schemas.microsoft.com/office/powerpoint/2010/main" val="421136197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itation Gri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E2B122C-7C32-00D5-5677-35CC8ABC8223}"/>
              </a:ext>
            </a:extLst>
          </p:cNvPr>
          <p:cNvSpPr/>
          <p:nvPr userDrawn="1"/>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00" dirty="0"/>
          </a:p>
        </p:txBody>
      </p:sp>
      <p:sp>
        <p:nvSpPr>
          <p:cNvPr id="4" name="Espace réservé de la date 3">
            <a:extLst>
              <a:ext uri="{FF2B5EF4-FFF2-40B4-BE49-F238E27FC236}">
                <a16:creationId xmlns:a16="http://schemas.microsoft.com/office/drawing/2014/main" id="{E1D6D37F-6A1E-3B66-26C8-C0F17D653E9C}"/>
              </a:ext>
            </a:extLst>
          </p:cNvPr>
          <p:cNvSpPr>
            <a:spLocks noGrp="1"/>
          </p:cNvSpPr>
          <p:nvPr>
            <p:ph type="dt" sz="half" idx="10"/>
          </p:nvPr>
        </p:nvSpPr>
        <p:spPr/>
        <p:txBody>
          <a:bodyPr/>
          <a:lstStyle>
            <a:lvl1pPr>
              <a:defRPr>
                <a:solidFill>
                  <a:schemeClr val="bg1"/>
                </a:solidFill>
              </a:defRPr>
            </a:lvl1pPr>
          </a:lstStyle>
          <a:p>
            <a:r>
              <a:rPr lang="fr-FR"/>
              <a:t>01/07/2026</a:t>
            </a:r>
          </a:p>
        </p:txBody>
      </p:sp>
      <p:sp>
        <p:nvSpPr>
          <p:cNvPr id="5" name="Espace réservé du pied de page 4">
            <a:extLst>
              <a:ext uri="{FF2B5EF4-FFF2-40B4-BE49-F238E27FC236}">
                <a16:creationId xmlns:a16="http://schemas.microsoft.com/office/drawing/2014/main" id="{ACD2F82D-AC61-B9F7-103B-D5B5DE390A6A}"/>
              </a:ext>
            </a:extLst>
          </p:cNvPr>
          <p:cNvSpPr>
            <a:spLocks noGrp="1"/>
          </p:cNvSpPr>
          <p:nvPr>
            <p:ph type="ftr" sz="quarter" idx="11"/>
          </p:nvPr>
        </p:nvSpPr>
        <p:spPr/>
        <p:txBody>
          <a:bodyPr/>
          <a:lstStyle>
            <a:lvl1pPr>
              <a:defRPr>
                <a:solidFill>
                  <a:schemeClr val="bg1"/>
                </a:solidFill>
              </a:defRPr>
            </a:lvl1pPr>
          </a:lstStyle>
          <a:p>
            <a:r>
              <a:rPr lang="en-US"/>
              <a:t>WONDER 2026 | A. Regonesi et al. </a:t>
            </a:r>
            <a:endParaRPr lang="fr-FR"/>
          </a:p>
        </p:txBody>
      </p:sp>
      <p:sp>
        <p:nvSpPr>
          <p:cNvPr id="6" name="Espace réservé du numéro de diapositive 5">
            <a:extLst>
              <a:ext uri="{FF2B5EF4-FFF2-40B4-BE49-F238E27FC236}">
                <a16:creationId xmlns:a16="http://schemas.microsoft.com/office/drawing/2014/main" id="{38DBE8A5-A5C2-8825-ACF1-34BE5DCD04B0}"/>
              </a:ext>
            </a:extLst>
          </p:cNvPr>
          <p:cNvSpPr>
            <a:spLocks noGrp="1"/>
          </p:cNvSpPr>
          <p:nvPr>
            <p:ph type="sldNum" sz="quarter" idx="12"/>
          </p:nvPr>
        </p:nvSpPr>
        <p:spPr/>
        <p:txBody>
          <a:bodyPr/>
          <a:lstStyle>
            <a:lvl1pPr>
              <a:defRPr>
                <a:solidFill>
                  <a:schemeClr val="tx2"/>
                </a:solidFill>
              </a:defRPr>
            </a:lvl1pPr>
          </a:lstStyle>
          <a:p>
            <a:fld id="{0CBC77A0-1F4E-42FF-9FFC-F45C3A64AF90}" type="slidenum">
              <a:rPr lang="fr-FR" smtClean="0"/>
              <a:pPr/>
              <a:t>‹N°›</a:t>
            </a:fld>
            <a:endParaRPr lang="fr-FR" dirty="0"/>
          </a:p>
        </p:txBody>
      </p:sp>
      <p:sp>
        <p:nvSpPr>
          <p:cNvPr id="29" name="ZoneTexte 28">
            <a:extLst>
              <a:ext uri="{FF2B5EF4-FFF2-40B4-BE49-F238E27FC236}">
                <a16:creationId xmlns:a16="http://schemas.microsoft.com/office/drawing/2014/main" id="{BC10BA36-642C-D18A-73B5-1652743A0484}"/>
              </a:ext>
            </a:extLst>
          </p:cNvPr>
          <p:cNvSpPr txBox="1"/>
          <p:nvPr userDrawn="1"/>
        </p:nvSpPr>
        <p:spPr>
          <a:xfrm>
            <a:off x="-101600" y="-276999"/>
            <a:ext cx="12192000" cy="461665"/>
          </a:xfrm>
          <a:prstGeom prst="rect">
            <a:avLst/>
          </a:prstGeom>
          <a:noFill/>
        </p:spPr>
        <p:txBody>
          <a:bodyPr wrap="square" rtlCol="0">
            <a:spAutoFit/>
          </a:bodyPr>
          <a:lstStyle/>
          <a:p>
            <a:r>
              <a:rPr lang="fr-FR" sz="1200" dirty="0">
                <a:solidFill>
                  <a:schemeClr val="bg1">
                    <a:lumMod val="50000"/>
                  </a:schemeClr>
                </a:solidFill>
              </a:rPr>
              <a:t>Disposition : Citation Gris</a:t>
            </a:r>
          </a:p>
          <a:p>
            <a:endParaRPr lang="fr-FR" sz="1200" dirty="0">
              <a:solidFill>
                <a:schemeClr val="bg1">
                  <a:lumMod val="50000"/>
                </a:schemeClr>
              </a:solidFill>
            </a:endParaRPr>
          </a:p>
        </p:txBody>
      </p:sp>
      <p:sp>
        <p:nvSpPr>
          <p:cNvPr id="13" name="ZoneTexte 12">
            <a:extLst>
              <a:ext uri="{FF2B5EF4-FFF2-40B4-BE49-F238E27FC236}">
                <a16:creationId xmlns:a16="http://schemas.microsoft.com/office/drawing/2014/main" id="{00475712-48BB-EC3B-E6C3-3284AF014AB8}"/>
              </a:ext>
            </a:extLst>
          </p:cNvPr>
          <p:cNvSpPr txBox="1"/>
          <p:nvPr userDrawn="1"/>
        </p:nvSpPr>
        <p:spPr>
          <a:xfrm>
            <a:off x="327692" y="1548040"/>
            <a:ext cx="1325468" cy="2169825"/>
          </a:xfrm>
          <a:prstGeom prst="rect">
            <a:avLst/>
          </a:prstGeom>
          <a:noFill/>
        </p:spPr>
        <p:txBody>
          <a:bodyPr wrap="square" rtlCol="0">
            <a:spAutoFit/>
          </a:bodyPr>
          <a:lstStyle/>
          <a:p>
            <a:pPr algn="r"/>
            <a:r>
              <a:rPr lang="fr-FR" sz="13500" dirty="0">
                <a:solidFill>
                  <a:schemeClr val="bg1"/>
                </a:solidFill>
                <a:latin typeface="+mj-lt"/>
              </a:rPr>
              <a:t>“</a:t>
            </a:r>
          </a:p>
        </p:txBody>
      </p:sp>
      <p:sp>
        <p:nvSpPr>
          <p:cNvPr id="15" name="ZoneTexte 14">
            <a:extLst>
              <a:ext uri="{FF2B5EF4-FFF2-40B4-BE49-F238E27FC236}">
                <a16:creationId xmlns:a16="http://schemas.microsoft.com/office/drawing/2014/main" id="{19AF9AF5-2FC3-0945-F0DB-EE6D50A5F6C8}"/>
              </a:ext>
            </a:extLst>
          </p:cNvPr>
          <p:cNvSpPr txBox="1"/>
          <p:nvPr userDrawn="1"/>
        </p:nvSpPr>
        <p:spPr>
          <a:xfrm>
            <a:off x="-101600" y="6858000"/>
            <a:ext cx="12192000" cy="461665"/>
          </a:xfrm>
          <a:prstGeom prst="rect">
            <a:avLst/>
          </a:prstGeom>
          <a:noFill/>
        </p:spPr>
        <p:txBody>
          <a:bodyPr wrap="square" rtlCol="0">
            <a:spAutoFit/>
          </a:bodyPr>
          <a:lstStyle/>
          <a:p>
            <a:r>
              <a:rPr lang="fr-FR" sz="1200" dirty="0">
                <a:solidFill>
                  <a:schemeClr val="bg1">
                    <a:lumMod val="50000"/>
                  </a:schemeClr>
                </a:solidFill>
              </a:rPr>
              <a:t>Astuce :Pour fermer les guillemets de fin de citation ajoutez 2 apostrophes à la fin de votre texte (touche [4] du clavier)</a:t>
            </a:r>
          </a:p>
          <a:p>
            <a:endParaRPr lang="fr-FR" sz="1200" dirty="0">
              <a:solidFill>
                <a:schemeClr val="bg1">
                  <a:lumMod val="50000"/>
                </a:schemeClr>
              </a:solidFill>
            </a:endParaRPr>
          </a:p>
        </p:txBody>
      </p:sp>
      <p:pic>
        <p:nvPicPr>
          <p:cNvPr id="14" name="Image 13">
            <a:extLst>
              <a:ext uri="{FF2B5EF4-FFF2-40B4-BE49-F238E27FC236}">
                <a16:creationId xmlns:a16="http://schemas.microsoft.com/office/drawing/2014/main" id="{2E000BD1-941E-96DB-8740-6C7D2BD0EE73}"/>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9791" r="39816"/>
          <a:stretch/>
        </p:blipFill>
        <p:spPr>
          <a:xfrm>
            <a:off x="9369599" y="0"/>
            <a:ext cx="2822401" cy="2475345"/>
          </a:xfrm>
          <a:prstGeom prst="rect">
            <a:avLst/>
          </a:prstGeom>
        </p:spPr>
      </p:pic>
      <p:pic>
        <p:nvPicPr>
          <p:cNvPr id="16" name="Logo CEA">
            <a:extLst>
              <a:ext uri="{FF2B5EF4-FFF2-40B4-BE49-F238E27FC236}">
                <a16:creationId xmlns:a16="http://schemas.microsoft.com/office/drawing/2014/main" id="{87F05716-C695-E053-1C8E-FF817175674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57897" y="6343650"/>
            <a:ext cx="365991" cy="365991"/>
          </a:xfrm>
          <a:prstGeom prst="rect">
            <a:avLst/>
          </a:prstGeom>
        </p:spPr>
      </p:pic>
      <p:sp>
        <p:nvSpPr>
          <p:cNvPr id="8" name="Espace réservé du texte 2">
            <a:extLst>
              <a:ext uri="{FF2B5EF4-FFF2-40B4-BE49-F238E27FC236}">
                <a16:creationId xmlns:a16="http://schemas.microsoft.com/office/drawing/2014/main" id="{5E9AB1AA-33F6-3FFD-8F1A-9BB4B728DF31}"/>
              </a:ext>
            </a:extLst>
          </p:cNvPr>
          <p:cNvSpPr>
            <a:spLocks noGrp="1"/>
          </p:cNvSpPr>
          <p:nvPr>
            <p:ph type="body" idx="1" hasCustomPrompt="1"/>
          </p:nvPr>
        </p:nvSpPr>
        <p:spPr>
          <a:xfrm>
            <a:off x="1734459" y="4702629"/>
            <a:ext cx="7380000" cy="504372"/>
          </a:xfrm>
        </p:spPr>
        <p:txBody>
          <a:bodyPr anchor="t">
            <a:normAutofit/>
          </a:bodyPr>
          <a:lstStyle>
            <a:lvl1pPr marL="0" indent="0" algn="r">
              <a:buNone/>
              <a:defRPr sz="1800" i="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Ici l’auteur de la citation</a:t>
            </a:r>
          </a:p>
        </p:txBody>
      </p:sp>
      <p:sp>
        <p:nvSpPr>
          <p:cNvPr id="9" name="Titre 1">
            <a:extLst>
              <a:ext uri="{FF2B5EF4-FFF2-40B4-BE49-F238E27FC236}">
                <a16:creationId xmlns:a16="http://schemas.microsoft.com/office/drawing/2014/main" id="{1EB622B9-FCAB-DF76-D3A8-8B7A3392A585}"/>
              </a:ext>
            </a:extLst>
          </p:cNvPr>
          <p:cNvSpPr>
            <a:spLocks noGrp="1"/>
          </p:cNvSpPr>
          <p:nvPr>
            <p:ph type="title" hasCustomPrompt="1"/>
          </p:nvPr>
        </p:nvSpPr>
        <p:spPr>
          <a:xfrm>
            <a:off x="1734459" y="2171700"/>
            <a:ext cx="7380000" cy="2400300"/>
          </a:xfrm>
        </p:spPr>
        <p:txBody>
          <a:bodyPr anchor="t">
            <a:normAutofit/>
          </a:bodyPr>
          <a:lstStyle>
            <a:lvl1pPr>
              <a:defRPr sz="4000">
                <a:solidFill>
                  <a:schemeClr val="bg1"/>
                </a:solidFill>
              </a:defRPr>
            </a:lvl1pPr>
          </a:lstStyle>
          <a:p>
            <a:r>
              <a:rPr lang="fr-FR" dirty="0"/>
              <a:t>Ici votre citation qui peut être sur plusieurs lignes ’’ </a:t>
            </a:r>
          </a:p>
        </p:txBody>
      </p:sp>
    </p:spTree>
    <p:extLst>
      <p:ext uri="{BB962C8B-B14F-4D97-AF65-F5344CB8AC3E}">
        <p14:creationId xmlns:p14="http://schemas.microsoft.com/office/powerpoint/2010/main" val="25926975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reserve="1">
  <p:cSld name="Titre CEA lite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07B68EE-BDE5-1E9D-059B-83B50A6ACD18}"/>
              </a:ext>
            </a:extLst>
          </p:cNvPr>
          <p:cNvSpPr>
            <a:spLocks noGrp="1"/>
          </p:cNvSpPr>
          <p:nvPr>
            <p:ph type="ctrTitle"/>
          </p:nvPr>
        </p:nvSpPr>
        <p:spPr>
          <a:xfrm>
            <a:off x="731838" y="2654299"/>
            <a:ext cx="5294312" cy="1587501"/>
          </a:xfrm>
        </p:spPr>
        <p:txBody>
          <a:bodyPr anchor="b">
            <a:normAutofit/>
          </a:bodyPr>
          <a:lstStyle>
            <a:lvl1pPr algn="l">
              <a:defRPr sz="2800">
                <a:solidFill>
                  <a:schemeClr val="tx1"/>
                </a:solidFill>
              </a:defRPr>
            </a:lvl1pPr>
          </a:lstStyle>
          <a:p>
            <a:r>
              <a:rPr lang="fr-FR"/>
              <a:t>Modifiez le style du titre</a:t>
            </a:r>
            <a:endParaRPr lang="fr-FR" dirty="0"/>
          </a:p>
        </p:txBody>
      </p:sp>
      <p:sp>
        <p:nvSpPr>
          <p:cNvPr id="3" name="Sous-titre 2">
            <a:extLst>
              <a:ext uri="{FF2B5EF4-FFF2-40B4-BE49-F238E27FC236}">
                <a16:creationId xmlns:a16="http://schemas.microsoft.com/office/drawing/2014/main" id="{34801059-2D37-8D44-42C0-ED46DE3A8FD1}"/>
              </a:ext>
            </a:extLst>
          </p:cNvPr>
          <p:cNvSpPr>
            <a:spLocks noGrp="1"/>
          </p:cNvSpPr>
          <p:nvPr>
            <p:ph type="subTitle" idx="1"/>
          </p:nvPr>
        </p:nvSpPr>
        <p:spPr>
          <a:xfrm>
            <a:off x="731838" y="4262438"/>
            <a:ext cx="5294312" cy="1655762"/>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endParaRPr lang="fr-FR" dirty="0"/>
          </a:p>
        </p:txBody>
      </p:sp>
      <p:sp>
        <p:nvSpPr>
          <p:cNvPr id="4" name="ZoneTexte 3">
            <a:extLst>
              <a:ext uri="{FF2B5EF4-FFF2-40B4-BE49-F238E27FC236}">
                <a16:creationId xmlns:a16="http://schemas.microsoft.com/office/drawing/2014/main" id="{772B667D-CC06-7D82-8E0F-CFDA021D6AD4}"/>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Titre CEA </a:t>
            </a:r>
            <a:r>
              <a:rPr lang="fr-FR" sz="1200" dirty="0" err="1">
                <a:solidFill>
                  <a:schemeClr val="bg1">
                    <a:lumMod val="50000"/>
                  </a:schemeClr>
                </a:solidFill>
              </a:rPr>
              <a:t>liten</a:t>
            </a:r>
            <a:endParaRPr lang="fr-FR" sz="1200" dirty="0">
              <a:solidFill>
                <a:schemeClr val="bg1">
                  <a:lumMod val="50000"/>
                </a:schemeClr>
              </a:solidFill>
            </a:endParaRPr>
          </a:p>
        </p:txBody>
      </p:sp>
      <p:pic>
        <p:nvPicPr>
          <p:cNvPr id="5" name="Logo CEA liten">
            <a:extLst>
              <a:ext uri="{FF2B5EF4-FFF2-40B4-BE49-F238E27FC236}">
                <a16:creationId xmlns:a16="http://schemas.microsoft.com/office/drawing/2014/main" id="{59C151D8-9F2F-A121-360A-4DC7F82C413E}"/>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731838" y="890433"/>
            <a:ext cx="4053600" cy="1481458"/>
          </a:xfrm>
          <a:prstGeom prst="rect">
            <a:avLst/>
          </a:prstGeom>
        </p:spPr>
      </p:pic>
      <p:sp>
        <p:nvSpPr>
          <p:cNvPr id="6" name="Rectangle 5">
            <a:extLst>
              <a:ext uri="{FF2B5EF4-FFF2-40B4-BE49-F238E27FC236}">
                <a16:creationId xmlns:a16="http://schemas.microsoft.com/office/drawing/2014/main" id="{31F5FF40-204E-79EE-35CB-85711491D064}"/>
              </a:ext>
            </a:extLst>
          </p:cNvPr>
          <p:cNvSpPr/>
          <p:nvPr userDrawn="1"/>
        </p:nvSpPr>
        <p:spPr>
          <a:xfrm>
            <a:off x="11182350" y="0"/>
            <a:ext cx="100965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fr-FR" dirty="0"/>
          </a:p>
        </p:txBody>
      </p:sp>
      <p:pic>
        <p:nvPicPr>
          <p:cNvPr id="11" name="PATTERN CARRE DECAL">
            <a:extLst>
              <a:ext uri="{FF2B5EF4-FFF2-40B4-BE49-F238E27FC236}">
                <a16:creationId xmlns:a16="http://schemas.microsoft.com/office/drawing/2014/main" id="{B904F070-A99F-1AC0-845C-9E05CE6DF328}"/>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t="19705" r="39861" b="-1"/>
          <a:stretch/>
        </p:blipFill>
        <p:spPr>
          <a:xfrm>
            <a:off x="9406296" y="-1"/>
            <a:ext cx="2785704" cy="2447637"/>
          </a:xfrm>
          <a:prstGeom prst="rect">
            <a:avLst/>
          </a:prstGeom>
        </p:spPr>
      </p:pic>
    </p:spTree>
    <p:extLst>
      <p:ext uri="{BB962C8B-B14F-4D97-AF65-F5344CB8AC3E}">
        <p14:creationId xmlns:p14="http://schemas.microsoft.com/office/powerpoint/2010/main" val="229177061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isuel citation">
    <p:spTree>
      <p:nvGrpSpPr>
        <p:cNvPr id="1" name=""/>
        <p:cNvGrpSpPr/>
        <p:nvPr/>
      </p:nvGrpSpPr>
      <p:grpSpPr>
        <a:xfrm>
          <a:off x="0" y="0"/>
          <a:ext cx="0" cy="0"/>
          <a:chOff x="0" y="0"/>
          <a:chExt cx="0" cy="0"/>
        </a:xfrm>
      </p:grpSpPr>
      <p:grpSp>
        <p:nvGrpSpPr>
          <p:cNvPr id="19" name="Groupe 18">
            <a:extLst>
              <a:ext uri="{FF2B5EF4-FFF2-40B4-BE49-F238E27FC236}">
                <a16:creationId xmlns:a16="http://schemas.microsoft.com/office/drawing/2014/main" id="{75131BF9-1179-4373-984B-3BA3810DA921}"/>
              </a:ext>
            </a:extLst>
          </p:cNvPr>
          <p:cNvGrpSpPr/>
          <p:nvPr userDrawn="1"/>
        </p:nvGrpSpPr>
        <p:grpSpPr>
          <a:xfrm>
            <a:off x="206373" y="6296024"/>
            <a:ext cx="468000" cy="468000"/>
            <a:chOff x="206373" y="6296024"/>
            <a:chExt cx="468000" cy="468000"/>
          </a:xfrm>
        </p:grpSpPr>
        <p:sp>
          <p:nvSpPr>
            <p:cNvPr id="20" name="Rectangle 19">
              <a:extLst>
                <a:ext uri="{FF2B5EF4-FFF2-40B4-BE49-F238E27FC236}">
                  <a16:creationId xmlns:a16="http://schemas.microsoft.com/office/drawing/2014/main" id="{26D7E0A0-6204-A96D-17C4-F1F3019C9994}"/>
                </a:ext>
              </a:extLst>
            </p:cNvPr>
            <p:cNvSpPr/>
            <p:nvPr userDrawn="1"/>
          </p:nvSpPr>
          <p:spPr>
            <a:xfrm>
              <a:off x="206373" y="6296024"/>
              <a:ext cx="468000" cy="46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fr-FR" dirty="0"/>
            </a:p>
          </p:txBody>
        </p:sp>
        <p:pic>
          <p:nvPicPr>
            <p:cNvPr id="21" name="Logo CEA">
              <a:extLst>
                <a:ext uri="{FF2B5EF4-FFF2-40B4-BE49-F238E27FC236}">
                  <a16:creationId xmlns:a16="http://schemas.microsoft.com/office/drawing/2014/main" id="{925ECDAD-C79A-E959-8415-90319293CF8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7897" y="6343650"/>
              <a:ext cx="365991" cy="365991"/>
            </a:xfrm>
            <a:prstGeom prst="rect">
              <a:avLst/>
            </a:prstGeom>
          </p:spPr>
        </p:pic>
      </p:grpSp>
      <p:sp>
        <p:nvSpPr>
          <p:cNvPr id="9" name="Espace réservé pour une image  8">
            <a:extLst>
              <a:ext uri="{FF2B5EF4-FFF2-40B4-BE49-F238E27FC236}">
                <a16:creationId xmlns:a16="http://schemas.microsoft.com/office/drawing/2014/main" id="{4C4230D1-9E7A-4F15-722D-49C58B4ED767}"/>
              </a:ext>
            </a:extLst>
          </p:cNvPr>
          <p:cNvSpPr>
            <a:spLocks noGrp="1"/>
          </p:cNvSpPr>
          <p:nvPr>
            <p:ph type="pic" sz="quarter" idx="13" hasCustomPrompt="1"/>
          </p:nvPr>
        </p:nvSpPr>
        <p:spPr>
          <a:xfrm>
            <a:off x="1" y="0"/>
            <a:ext cx="12192000" cy="6858000"/>
          </a:xfrm>
          <a:custGeom>
            <a:avLst/>
            <a:gdLst>
              <a:gd name="connsiteX0" fmla="*/ 257896 w 12192000"/>
              <a:gd name="connsiteY0" fmla="*/ 6343650 h 6858000"/>
              <a:gd name="connsiteX1" fmla="*/ 257896 w 12192000"/>
              <a:gd name="connsiteY1" fmla="*/ 6707250 h 6858000"/>
              <a:gd name="connsiteX2" fmla="*/ 621496 w 12192000"/>
              <a:gd name="connsiteY2" fmla="*/ 6707250 h 6858000"/>
              <a:gd name="connsiteX3" fmla="*/ 621496 w 12192000"/>
              <a:gd name="connsiteY3" fmla="*/ 6343650 h 6858000"/>
              <a:gd name="connsiteX4" fmla="*/ 0 w 12192000"/>
              <a:gd name="connsiteY4" fmla="*/ 0 h 6858000"/>
              <a:gd name="connsiteX5" fmla="*/ 12192000 w 12192000"/>
              <a:gd name="connsiteY5" fmla="*/ 0 h 6858000"/>
              <a:gd name="connsiteX6" fmla="*/ 12192000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257896" y="6343650"/>
                </a:moveTo>
                <a:lnTo>
                  <a:pt x="257896" y="6707250"/>
                </a:lnTo>
                <a:lnTo>
                  <a:pt x="621496" y="6707250"/>
                </a:lnTo>
                <a:lnTo>
                  <a:pt x="621496" y="6343650"/>
                </a:lnTo>
                <a:close/>
                <a:moveTo>
                  <a:pt x="0" y="0"/>
                </a:moveTo>
                <a:lnTo>
                  <a:pt x="12192000" y="0"/>
                </a:lnTo>
                <a:lnTo>
                  <a:pt x="12192000" y="6858000"/>
                </a:lnTo>
                <a:lnTo>
                  <a:pt x="0" y="6858000"/>
                </a:lnTo>
                <a:close/>
              </a:path>
            </a:pathLst>
          </a:custGeom>
          <a:solidFill>
            <a:schemeClr val="bg1">
              <a:lumMod val="65000"/>
            </a:schemeClr>
          </a:solidFill>
        </p:spPr>
        <p:txBody>
          <a:bodyPr wrap="square" tIns="1872000">
            <a:noAutofit/>
          </a:bodyPr>
          <a:lstStyle>
            <a:lvl1pPr algn="ctr">
              <a:defRPr>
                <a:solidFill>
                  <a:schemeClr val="accent2">
                    <a:lumMod val="40000"/>
                    <a:lumOff val="60000"/>
                  </a:schemeClr>
                </a:solidFill>
              </a:defRPr>
            </a:lvl1pPr>
          </a:lstStyle>
          <a:p>
            <a:r>
              <a:rPr lang="fr-FR" dirty="0"/>
              <a:t>Insérez ou glissez votre image ici, puis placez votre image en arrière plan</a:t>
            </a:r>
          </a:p>
          <a:p>
            <a:endParaRPr lang="fr-FR" dirty="0"/>
          </a:p>
        </p:txBody>
      </p:sp>
      <p:sp>
        <p:nvSpPr>
          <p:cNvPr id="3" name="Espace réservé du texte 2">
            <a:extLst>
              <a:ext uri="{FF2B5EF4-FFF2-40B4-BE49-F238E27FC236}">
                <a16:creationId xmlns:a16="http://schemas.microsoft.com/office/drawing/2014/main" id="{5E8D3273-E080-F9CC-63A9-0032F5C40FC7}"/>
              </a:ext>
            </a:extLst>
          </p:cNvPr>
          <p:cNvSpPr>
            <a:spLocks noGrp="1"/>
          </p:cNvSpPr>
          <p:nvPr>
            <p:ph type="body" idx="1" hasCustomPrompt="1"/>
          </p:nvPr>
        </p:nvSpPr>
        <p:spPr>
          <a:xfrm>
            <a:off x="1683658" y="4702629"/>
            <a:ext cx="8323941" cy="504372"/>
          </a:xfrm>
        </p:spPr>
        <p:txBody>
          <a:bodyPr anchor="t">
            <a:normAutofit/>
          </a:bodyPr>
          <a:lstStyle>
            <a:lvl1pPr marL="0" indent="0" algn="r">
              <a:buNone/>
              <a:defRPr sz="1800" i="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Ici l’auteur de la citation</a:t>
            </a:r>
          </a:p>
        </p:txBody>
      </p:sp>
      <p:sp>
        <p:nvSpPr>
          <p:cNvPr id="4" name="Espace réservé de la date 3">
            <a:extLst>
              <a:ext uri="{FF2B5EF4-FFF2-40B4-BE49-F238E27FC236}">
                <a16:creationId xmlns:a16="http://schemas.microsoft.com/office/drawing/2014/main" id="{E1D6D37F-6A1E-3B66-26C8-C0F17D653E9C}"/>
              </a:ext>
            </a:extLst>
          </p:cNvPr>
          <p:cNvSpPr>
            <a:spLocks noGrp="1"/>
          </p:cNvSpPr>
          <p:nvPr>
            <p:ph type="dt" sz="half" idx="10"/>
          </p:nvPr>
        </p:nvSpPr>
        <p:spPr/>
        <p:txBody>
          <a:bodyPr/>
          <a:lstStyle>
            <a:lvl1pPr>
              <a:defRPr>
                <a:solidFill>
                  <a:schemeClr val="bg1"/>
                </a:solidFill>
              </a:defRPr>
            </a:lvl1pPr>
          </a:lstStyle>
          <a:p>
            <a:r>
              <a:rPr lang="fr-FR"/>
              <a:t>01/07/2026</a:t>
            </a:r>
          </a:p>
        </p:txBody>
      </p:sp>
      <p:sp>
        <p:nvSpPr>
          <p:cNvPr id="5" name="Espace réservé du pied de page 4">
            <a:extLst>
              <a:ext uri="{FF2B5EF4-FFF2-40B4-BE49-F238E27FC236}">
                <a16:creationId xmlns:a16="http://schemas.microsoft.com/office/drawing/2014/main" id="{ACD2F82D-AC61-B9F7-103B-D5B5DE390A6A}"/>
              </a:ext>
            </a:extLst>
          </p:cNvPr>
          <p:cNvSpPr>
            <a:spLocks noGrp="1"/>
          </p:cNvSpPr>
          <p:nvPr>
            <p:ph type="ftr" sz="quarter" idx="11"/>
          </p:nvPr>
        </p:nvSpPr>
        <p:spPr/>
        <p:txBody>
          <a:bodyPr/>
          <a:lstStyle>
            <a:lvl1pPr>
              <a:defRPr>
                <a:solidFill>
                  <a:schemeClr val="bg1"/>
                </a:solidFill>
              </a:defRPr>
            </a:lvl1pPr>
          </a:lstStyle>
          <a:p>
            <a:r>
              <a:rPr lang="en-US"/>
              <a:t>WONDER 2026 | A. Regonesi et al. </a:t>
            </a:r>
            <a:endParaRPr lang="fr-FR"/>
          </a:p>
        </p:txBody>
      </p:sp>
      <p:sp>
        <p:nvSpPr>
          <p:cNvPr id="6" name="Espace réservé du numéro de diapositive 5">
            <a:extLst>
              <a:ext uri="{FF2B5EF4-FFF2-40B4-BE49-F238E27FC236}">
                <a16:creationId xmlns:a16="http://schemas.microsoft.com/office/drawing/2014/main" id="{38DBE8A5-A5C2-8825-ACF1-34BE5DCD04B0}"/>
              </a:ext>
            </a:extLst>
          </p:cNvPr>
          <p:cNvSpPr>
            <a:spLocks noGrp="1"/>
          </p:cNvSpPr>
          <p:nvPr>
            <p:ph type="sldNum" sz="quarter" idx="12"/>
          </p:nvPr>
        </p:nvSpPr>
        <p:spPr/>
        <p:txBody>
          <a:bodyPr/>
          <a:lstStyle>
            <a:lvl1pPr>
              <a:defRPr>
                <a:solidFill>
                  <a:schemeClr val="tx2"/>
                </a:solidFill>
              </a:defRPr>
            </a:lvl1pPr>
          </a:lstStyle>
          <a:p>
            <a:fld id="{0CBC77A0-1F4E-42FF-9FFC-F45C3A64AF90}" type="slidenum">
              <a:rPr lang="fr-FR" smtClean="0"/>
              <a:pPr/>
              <a:t>‹N°›</a:t>
            </a:fld>
            <a:endParaRPr lang="fr-FR" dirty="0"/>
          </a:p>
        </p:txBody>
      </p:sp>
      <p:sp>
        <p:nvSpPr>
          <p:cNvPr id="29" name="ZoneTexte 28">
            <a:extLst>
              <a:ext uri="{FF2B5EF4-FFF2-40B4-BE49-F238E27FC236}">
                <a16:creationId xmlns:a16="http://schemas.microsoft.com/office/drawing/2014/main" id="{BC10BA36-642C-D18A-73B5-1652743A0484}"/>
              </a:ext>
            </a:extLst>
          </p:cNvPr>
          <p:cNvSpPr txBox="1"/>
          <p:nvPr userDrawn="1"/>
        </p:nvSpPr>
        <p:spPr>
          <a:xfrm>
            <a:off x="-101600" y="-276999"/>
            <a:ext cx="12192000" cy="461665"/>
          </a:xfrm>
          <a:prstGeom prst="rect">
            <a:avLst/>
          </a:prstGeom>
          <a:noFill/>
        </p:spPr>
        <p:txBody>
          <a:bodyPr wrap="square" rtlCol="0">
            <a:spAutoFit/>
          </a:bodyPr>
          <a:lstStyle/>
          <a:p>
            <a:r>
              <a:rPr lang="fr-FR" sz="1200" dirty="0">
                <a:solidFill>
                  <a:schemeClr val="bg1">
                    <a:lumMod val="50000"/>
                  </a:schemeClr>
                </a:solidFill>
              </a:rPr>
              <a:t>Disposition : Visuel citation</a:t>
            </a:r>
          </a:p>
          <a:p>
            <a:endParaRPr lang="fr-FR" sz="1200" dirty="0">
              <a:solidFill>
                <a:schemeClr val="bg1">
                  <a:lumMod val="50000"/>
                </a:schemeClr>
              </a:solidFill>
            </a:endParaRPr>
          </a:p>
        </p:txBody>
      </p:sp>
      <p:sp>
        <p:nvSpPr>
          <p:cNvPr id="2" name="Titre 1">
            <a:extLst>
              <a:ext uri="{FF2B5EF4-FFF2-40B4-BE49-F238E27FC236}">
                <a16:creationId xmlns:a16="http://schemas.microsoft.com/office/drawing/2014/main" id="{2C297F72-9AE9-FCA1-E35C-172594739B42}"/>
              </a:ext>
            </a:extLst>
          </p:cNvPr>
          <p:cNvSpPr>
            <a:spLocks noGrp="1"/>
          </p:cNvSpPr>
          <p:nvPr>
            <p:ph type="title" hasCustomPrompt="1"/>
          </p:nvPr>
        </p:nvSpPr>
        <p:spPr>
          <a:xfrm>
            <a:off x="1683658" y="1714500"/>
            <a:ext cx="8323941" cy="2857500"/>
          </a:xfrm>
        </p:spPr>
        <p:txBody>
          <a:bodyPr tIns="468000" anchor="b">
            <a:normAutofit/>
          </a:bodyPr>
          <a:lstStyle>
            <a:lvl1pPr marL="571500" indent="-571500">
              <a:buSzPct val="200000"/>
              <a:buFont typeface="Arial Black" panose="020B0A04020102020204" pitchFamily="34" charset="0"/>
              <a:buChar char="“"/>
              <a:defRPr sz="4000">
                <a:solidFill>
                  <a:schemeClr val="bg1"/>
                </a:solidFill>
              </a:defRPr>
            </a:lvl1pPr>
          </a:lstStyle>
          <a:p>
            <a:r>
              <a:rPr lang="fr-FR" dirty="0"/>
              <a:t>Ici votre citation qui peut être sur plusieurs lignes ’’ </a:t>
            </a:r>
          </a:p>
        </p:txBody>
      </p:sp>
      <p:sp>
        <p:nvSpPr>
          <p:cNvPr id="15" name="ZoneTexte 14">
            <a:extLst>
              <a:ext uri="{FF2B5EF4-FFF2-40B4-BE49-F238E27FC236}">
                <a16:creationId xmlns:a16="http://schemas.microsoft.com/office/drawing/2014/main" id="{19AF9AF5-2FC3-0945-F0DB-EE6D50A5F6C8}"/>
              </a:ext>
            </a:extLst>
          </p:cNvPr>
          <p:cNvSpPr txBox="1"/>
          <p:nvPr userDrawn="1"/>
        </p:nvSpPr>
        <p:spPr>
          <a:xfrm>
            <a:off x="-101600" y="6858000"/>
            <a:ext cx="12192000" cy="646331"/>
          </a:xfrm>
          <a:prstGeom prst="rect">
            <a:avLst/>
          </a:prstGeom>
          <a:noFill/>
        </p:spPr>
        <p:txBody>
          <a:bodyPr wrap="square" rtlCol="0">
            <a:spAutoFit/>
          </a:bodyPr>
          <a:lstStyle/>
          <a:p>
            <a:r>
              <a:rPr lang="fr-FR" sz="1200" dirty="0">
                <a:solidFill>
                  <a:schemeClr val="bg1">
                    <a:lumMod val="50000"/>
                  </a:schemeClr>
                </a:solidFill>
              </a:rPr>
              <a:t>Astuce :Pour fermer les guillemets de fin de citation ajoutez 2 apostrophes à la fin de votre texte (touche [4] du clavier)</a:t>
            </a:r>
          </a:p>
          <a:p>
            <a:r>
              <a:rPr lang="fr-FR" sz="1200" dirty="0">
                <a:solidFill>
                  <a:schemeClr val="bg1">
                    <a:lumMod val="50000"/>
                  </a:schemeClr>
                </a:solidFill>
              </a:rPr>
              <a:t>Astuce :Après avoir insérez votre image, placez celle-ci en arrière plan : Clic droit + « Arrière plan »</a:t>
            </a:r>
          </a:p>
          <a:p>
            <a:r>
              <a:rPr lang="fr-FR" sz="1200" dirty="0">
                <a:solidFill>
                  <a:schemeClr val="bg1">
                    <a:lumMod val="50000"/>
                  </a:schemeClr>
                </a:solidFill>
              </a:rPr>
              <a:t>Astuce :Après avoir insérez votre image, adaptez si besoin la couleur du texte en fonction de celle-ci</a:t>
            </a:r>
          </a:p>
        </p:txBody>
      </p:sp>
    </p:spTree>
    <p:extLst>
      <p:ext uri="{BB962C8B-B14F-4D97-AF65-F5344CB8AC3E}">
        <p14:creationId xmlns:p14="http://schemas.microsoft.com/office/powerpoint/2010/main" val="278759022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Visuel pleine page">
    <p:spTree>
      <p:nvGrpSpPr>
        <p:cNvPr id="1" name=""/>
        <p:cNvGrpSpPr/>
        <p:nvPr/>
      </p:nvGrpSpPr>
      <p:grpSpPr>
        <a:xfrm>
          <a:off x="0" y="0"/>
          <a:ext cx="0" cy="0"/>
          <a:chOff x="0" y="0"/>
          <a:chExt cx="0" cy="0"/>
        </a:xfrm>
      </p:grpSpPr>
      <p:grpSp>
        <p:nvGrpSpPr>
          <p:cNvPr id="11" name="Groupe 10">
            <a:extLst>
              <a:ext uri="{FF2B5EF4-FFF2-40B4-BE49-F238E27FC236}">
                <a16:creationId xmlns:a16="http://schemas.microsoft.com/office/drawing/2014/main" id="{74F437C1-0C37-DF8E-EF64-2BA107BEFB2F}"/>
              </a:ext>
            </a:extLst>
          </p:cNvPr>
          <p:cNvGrpSpPr/>
          <p:nvPr userDrawn="1"/>
        </p:nvGrpSpPr>
        <p:grpSpPr>
          <a:xfrm>
            <a:off x="206373" y="6296024"/>
            <a:ext cx="468000" cy="468000"/>
            <a:chOff x="206373" y="6296024"/>
            <a:chExt cx="468000" cy="468000"/>
          </a:xfrm>
        </p:grpSpPr>
        <p:sp>
          <p:nvSpPr>
            <p:cNvPr id="12" name="Rectangle 11">
              <a:extLst>
                <a:ext uri="{FF2B5EF4-FFF2-40B4-BE49-F238E27FC236}">
                  <a16:creationId xmlns:a16="http://schemas.microsoft.com/office/drawing/2014/main" id="{19AF48E4-0EE8-3CC7-27AA-1591F5F46EA9}"/>
                </a:ext>
              </a:extLst>
            </p:cNvPr>
            <p:cNvSpPr/>
            <p:nvPr userDrawn="1"/>
          </p:nvSpPr>
          <p:spPr>
            <a:xfrm>
              <a:off x="206373" y="6296024"/>
              <a:ext cx="468000" cy="46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fr-FR" dirty="0"/>
            </a:p>
          </p:txBody>
        </p:sp>
        <p:pic>
          <p:nvPicPr>
            <p:cNvPr id="13" name="Logo CEA">
              <a:extLst>
                <a:ext uri="{FF2B5EF4-FFF2-40B4-BE49-F238E27FC236}">
                  <a16:creationId xmlns:a16="http://schemas.microsoft.com/office/drawing/2014/main" id="{DFA7C964-126E-3D36-7408-04B6C0889C8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7897" y="6343650"/>
              <a:ext cx="365991" cy="365991"/>
            </a:xfrm>
            <a:prstGeom prst="rect">
              <a:avLst/>
            </a:prstGeom>
          </p:spPr>
        </p:pic>
      </p:grpSp>
      <p:sp>
        <p:nvSpPr>
          <p:cNvPr id="7" name="Espace réservé pour une image  6">
            <a:extLst>
              <a:ext uri="{FF2B5EF4-FFF2-40B4-BE49-F238E27FC236}">
                <a16:creationId xmlns:a16="http://schemas.microsoft.com/office/drawing/2014/main" id="{C5DB15CE-1737-19C7-773E-184AB58648CC}"/>
              </a:ext>
            </a:extLst>
          </p:cNvPr>
          <p:cNvSpPr>
            <a:spLocks noGrp="1"/>
          </p:cNvSpPr>
          <p:nvPr>
            <p:ph type="pic" sz="quarter" idx="13" hasCustomPrompt="1"/>
          </p:nvPr>
        </p:nvSpPr>
        <p:spPr>
          <a:xfrm>
            <a:off x="0" y="0"/>
            <a:ext cx="12192000" cy="6858000"/>
          </a:xfrm>
          <a:custGeom>
            <a:avLst/>
            <a:gdLst>
              <a:gd name="connsiteX0" fmla="*/ 257897 w 12192000"/>
              <a:gd name="connsiteY0" fmla="*/ 6343650 h 6858000"/>
              <a:gd name="connsiteX1" fmla="*/ 257897 w 12192000"/>
              <a:gd name="connsiteY1" fmla="*/ 6707250 h 6858000"/>
              <a:gd name="connsiteX2" fmla="*/ 621497 w 12192000"/>
              <a:gd name="connsiteY2" fmla="*/ 6707250 h 6858000"/>
              <a:gd name="connsiteX3" fmla="*/ 621497 w 12192000"/>
              <a:gd name="connsiteY3" fmla="*/ 6343650 h 6858000"/>
              <a:gd name="connsiteX4" fmla="*/ 0 w 12192000"/>
              <a:gd name="connsiteY4" fmla="*/ 0 h 6858000"/>
              <a:gd name="connsiteX5" fmla="*/ 12192000 w 12192000"/>
              <a:gd name="connsiteY5" fmla="*/ 0 h 6858000"/>
              <a:gd name="connsiteX6" fmla="*/ 12192000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257897" y="6343650"/>
                </a:moveTo>
                <a:lnTo>
                  <a:pt x="257897" y="6707250"/>
                </a:lnTo>
                <a:lnTo>
                  <a:pt x="621497" y="6707250"/>
                </a:lnTo>
                <a:lnTo>
                  <a:pt x="621497" y="6343650"/>
                </a:lnTo>
                <a:close/>
                <a:moveTo>
                  <a:pt x="0" y="0"/>
                </a:moveTo>
                <a:lnTo>
                  <a:pt x="12192000" y="0"/>
                </a:lnTo>
                <a:lnTo>
                  <a:pt x="12192000" y="6858000"/>
                </a:lnTo>
                <a:lnTo>
                  <a:pt x="0" y="6858000"/>
                </a:lnTo>
                <a:close/>
              </a:path>
            </a:pathLst>
          </a:custGeom>
          <a:solidFill>
            <a:schemeClr val="bg1">
              <a:lumMod val="65000"/>
            </a:schemeClr>
          </a:solidFill>
        </p:spPr>
        <p:txBody>
          <a:bodyPr wrap="square" tIns="1872000">
            <a:noAutofit/>
          </a:bodyPr>
          <a:lstStyle>
            <a:lvl1pPr algn="ctr">
              <a:defRPr>
                <a:solidFill>
                  <a:schemeClr val="accent2">
                    <a:lumMod val="40000"/>
                    <a:lumOff val="60000"/>
                  </a:schemeClr>
                </a:solidFill>
              </a:defRPr>
            </a:lvl1pPr>
          </a:lstStyle>
          <a:p>
            <a:r>
              <a:rPr lang="fr-FR" dirty="0"/>
              <a:t>Insérez ou glissez votre image ici, puis placez votre image en arrière plan</a:t>
            </a:r>
          </a:p>
          <a:p>
            <a:endParaRPr lang="fr-FR" dirty="0"/>
          </a:p>
        </p:txBody>
      </p:sp>
      <p:sp>
        <p:nvSpPr>
          <p:cNvPr id="4" name="Espace réservé de la date 3">
            <a:extLst>
              <a:ext uri="{FF2B5EF4-FFF2-40B4-BE49-F238E27FC236}">
                <a16:creationId xmlns:a16="http://schemas.microsoft.com/office/drawing/2014/main" id="{E1D6D37F-6A1E-3B66-26C8-C0F17D653E9C}"/>
              </a:ext>
            </a:extLst>
          </p:cNvPr>
          <p:cNvSpPr>
            <a:spLocks noGrp="1"/>
          </p:cNvSpPr>
          <p:nvPr>
            <p:ph type="dt" sz="half" idx="10"/>
          </p:nvPr>
        </p:nvSpPr>
        <p:spPr/>
        <p:txBody>
          <a:bodyPr/>
          <a:lstStyle>
            <a:lvl1pPr>
              <a:defRPr>
                <a:solidFill>
                  <a:schemeClr val="bg1"/>
                </a:solidFill>
              </a:defRPr>
            </a:lvl1pPr>
          </a:lstStyle>
          <a:p>
            <a:r>
              <a:rPr lang="fr-FR"/>
              <a:t>01/07/2026</a:t>
            </a:r>
          </a:p>
        </p:txBody>
      </p:sp>
      <p:sp>
        <p:nvSpPr>
          <p:cNvPr id="5" name="Espace réservé du pied de page 4">
            <a:extLst>
              <a:ext uri="{FF2B5EF4-FFF2-40B4-BE49-F238E27FC236}">
                <a16:creationId xmlns:a16="http://schemas.microsoft.com/office/drawing/2014/main" id="{ACD2F82D-AC61-B9F7-103B-D5B5DE390A6A}"/>
              </a:ext>
            </a:extLst>
          </p:cNvPr>
          <p:cNvSpPr>
            <a:spLocks noGrp="1"/>
          </p:cNvSpPr>
          <p:nvPr>
            <p:ph type="ftr" sz="quarter" idx="11"/>
          </p:nvPr>
        </p:nvSpPr>
        <p:spPr/>
        <p:txBody>
          <a:bodyPr/>
          <a:lstStyle>
            <a:lvl1pPr>
              <a:defRPr>
                <a:solidFill>
                  <a:schemeClr val="bg1"/>
                </a:solidFill>
              </a:defRPr>
            </a:lvl1pPr>
          </a:lstStyle>
          <a:p>
            <a:r>
              <a:rPr lang="en-US"/>
              <a:t>WONDER 2026 | A. Regonesi et al. </a:t>
            </a:r>
            <a:endParaRPr lang="fr-FR"/>
          </a:p>
        </p:txBody>
      </p:sp>
      <p:sp>
        <p:nvSpPr>
          <p:cNvPr id="6" name="Espace réservé du numéro de diapositive 5">
            <a:extLst>
              <a:ext uri="{FF2B5EF4-FFF2-40B4-BE49-F238E27FC236}">
                <a16:creationId xmlns:a16="http://schemas.microsoft.com/office/drawing/2014/main" id="{38DBE8A5-A5C2-8825-ACF1-34BE5DCD04B0}"/>
              </a:ext>
            </a:extLst>
          </p:cNvPr>
          <p:cNvSpPr>
            <a:spLocks noGrp="1"/>
          </p:cNvSpPr>
          <p:nvPr>
            <p:ph type="sldNum" sz="quarter" idx="12"/>
          </p:nvPr>
        </p:nvSpPr>
        <p:spPr/>
        <p:txBody>
          <a:bodyPr/>
          <a:lstStyle>
            <a:lvl1pPr>
              <a:defRPr>
                <a:solidFill>
                  <a:schemeClr val="tx2"/>
                </a:solidFill>
              </a:defRPr>
            </a:lvl1pPr>
          </a:lstStyle>
          <a:p>
            <a:fld id="{0CBC77A0-1F4E-42FF-9FFC-F45C3A64AF90}" type="slidenum">
              <a:rPr lang="fr-FR" smtClean="0"/>
              <a:pPr/>
              <a:t>‹N°›</a:t>
            </a:fld>
            <a:endParaRPr lang="fr-FR" dirty="0"/>
          </a:p>
        </p:txBody>
      </p:sp>
      <p:sp>
        <p:nvSpPr>
          <p:cNvPr id="29" name="ZoneTexte 28">
            <a:extLst>
              <a:ext uri="{FF2B5EF4-FFF2-40B4-BE49-F238E27FC236}">
                <a16:creationId xmlns:a16="http://schemas.microsoft.com/office/drawing/2014/main" id="{BC10BA36-642C-D18A-73B5-1652743A0484}"/>
              </a:ext>
            </a:extLst>
          </p:cNvPr>
          <p:cNvSpPr txBox="1"/>
          <p:nvPr userDrawn="1"/>
        </p:nvSpPr>
        <p:spPr>
          <a:xfrm>
            <a:off x="-101600" y="-276999"/>
            <a:ext cx="12192000" cy="461665"/>
          </a:xfrm>
          <a:prstGeom prst="rect">
            <a:avLst/>
          </a:prstGeom>
          <a:noFill/>
        </p:spPr>
        <p:txBody>
          <a:bodyPr wrap="square" rtlCol="0">
            <a:spAutoFit/>
          </a:bodyPr>
          <a:lstStyle/>
          <a:p>
            <a:r>
              <a:rPr lang="fr-FR" sz="1200" dirty="0">
                <a:solidFill>
                  <a:schemeClr val="bg1">
                    <a:lumMod val="50000"/>
                  </a:schemeClr>
                </a:solidFill>
              </a:rPr>
              <a:t>Disposition : Visuel pleine page</a:t>
            </a:r>
          </a:p>
          <a:p>
            <a:endParaRPr lang="fr-FR" sz="1200" dirty="0">
              <a:solidFill>
                <a:schemeClr val="bg1">
                  <a:lumMod val="50000"/>
                </a:schemeClr>
              </a:solidFill>
            </a:endParaRPr>
          </a:p>
        </p:txBody>
      </p:sp>
      <p:sp>
        <p:nvSpPr>
          <p:cNvPr id="15" name="ZoneTexte 14">
            <a:extLst>
              <a:ext uri="{FF2B5EF4-FFF2-40B4-BE49-F238E27FC236}">
                <a16:creationId xmlns:a16="http://schemas.microsoft.com/office/drawing/2014/main" id="{19AF9AF5-2FC3-0945-F0DB-EE6D50A5F6C8}"/>
              </a:ext>
            </a:extLst>
          </p:cNvPr>
          <p:cNvSpPr txBox="1"/>
          <p:nvPr userDrawn="1"/>
        </p:nvSpPr>
        <p:spPr>
          <a:xfrm>
            <a:off x="-101600" y="6858000"/>
            <a:ext cx="12192000" cy="461665"/>
          </a:xfrm>
          <a:prstGeom prst="rect">
            <a:avLst/>
          </a:prstGeom>
          <a:noFill/>
        </p:spPr>
        <p:txBody>
          <a:bodyPr wrap="square" rtlCol="0">
            <a:spAutoFit/>
          </a:bodyPr>
          <a:lstStyle/>
          <a:p>
            <a:r>
              <a:rPr lang="fr-FR" sz="1200" dirty="0">
                <a:solidFill>
                  <a:schemeClr val="bg1">
                    <a:lumMod val="50000"/>
                  </a:schemeClr>
                </a:solidFill>
              </a:rPr>
              <a:t>Astuce :Après avoir insérez votre image, placez celle-ci en arrière plan : Clic droit + « Arrière plan »</a:t>
            </a:r>
          </a:p>
          <a:p>
            <a:endParaRPr lang="fr-FR" sz="1200" dirty="0">
              <a:solidFill>
                <a:schemeClr val="bg1">
                  <a:lumMod val="50000"/>
                </a:schemeClr>
              </a:solidFill>
            </a:endParaRPr>
          </a:p>
        </p:txBody>
      </p:sp>
    </p:spTree>
    <p:extLst>
      <p:ext uri="{BB962C8B-B14F-4D97-AF65-F5344CB8AC3E}">
        <p14:creationId xmlns:p14="http://schemas.microsoft.com/office/powerpoint/2010/main" val="334642779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Visuel pleine page + texte">
    <p:spTree>
      <p:nvGrpSpPr>
        <p:cNvPr id="1" name=""/>
        <p:cNvGrpSpPr/>
        <p:nvPr/>
      </p:nvGrpSpPr>
      <p:grpSpPr>
        <a:xfrm>
          <a:off x="0" y="0"/>
          <a:ext cx="0" cy="0"/>
          <a:chOff x="0" y="0"/>
          <a:chExt cx="0" cy="0"/>
        </a:xfrm>
      </p:grpSpPr>
      <p:grpSp>
        <p:nvGrpSpPr>
          <p:cNvPr id="10" name="Groupe 9">
            <a:extLst>
              <a:ext uri="{FF2B5EF4-FFF2-40B4-BE49-F238E27FC236}">
                <a16:creationId xmlns:a16="http://schemas.microsoft.com/office/drawing/2014/main" id="{E2FB537C-FD4D-0AEC-C133-0DAF4636E2B9}"/>
              </a:ext>
            </a:extLst>
          </p:cNvPr>
          <p:cNvGrpSpPr/>
          <p:nvPr userDrawn="1"/>
        </p:nvGrpSpPr>
        <p:grpSpPr>
          <a:xfrm>
            <a:off x="206373" y="6296024"/>
            <a:ext cx="468000" cy="468000"/>
            <a:chOff x="206373" y="6296024"/>
            <a:chExt cx="468000" cy="468000"/>
          </a:xfrm>
        </p:grpSpPr>
        <p:sp>
          <p:nvSpPr>
            <p:cNvPr id="12" name="Rectangle 11">
              <a:extLst>
                <a:ext uri="{FF2B5EF4-FFF2-40B4-BE49-F238E27FC236}">
                  <a16:creationId xmlns:a16="http://schemas.microsoft.com/office/drawing/2014/main" id="{D16ABDD6-A390-2C6E-2047-D4A9A9710027}"/>
                </a:ext>
              </a:extLst>
            </p:cNvPr>
            <p:cNvSpPr/>
            <p:nvPr userDrawn="1"/>
          </p:nvSpPr>
          <p:spPr>
            <a:xfrm>
              <a:off x="206373" y="6296024"/>
              <a:ext cx="468000" cy="46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fr-FR" dirty="0"/>
            </a:p>
          </p:txBody>
        </p:sp>
        <p:pic>
          <p:nvPicPr>
            <p:cNvPr id="17" name="Logo CEA">
              <a:extLst>
                <a:ext uri="{FF2B5EF4-FFF2-40B4-BE49-F238E27FC236}">
                  <a16:creationId xmlns:a16="http://schemas.microsoft.com/office/drawing/2014/main" id="{B331915A-1A76-4EF6-2A1C-75D200A8FEE2}"/>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7897" y="6343650"/>
              <a:ext cx="365991" cy="365991"/>
            </a:xfrm>
            <a:prstGeom prst="rect">
              <a:avLst/>
            </a:prstGeom>
          </p:spPr>
        </p:pic>
      </p:grpSp>
      <p:sp>
        <p:nvSpPr>
          <p:cNvPr id="8" name="Espace réservé pour une image  7">
            <a:extLst>
              <a:ext uri="{FF2B5EF4-FFF2-40B4-BE49-F238E27FC236}">
                <a16:creationId xmlns:a16="http://schemas.microsoft.com/office/drawing/2014/main" id="{BB2888C6-4081-3327-01C0-D9EA23523CDB}"/>
              </a:ext>
            </a:extLst>
          </p:cNvPr>
          <p:cNvSpPr>
            <a:spLocks noGrp="1"/>
          </p:cNvSpPr>
          <p:nvPr>
            <p:ph type="pic" sz="quarter" idx="13" hasCustomPrompt="1"/>
          </p:nvPr>
        </p:nvSpPr>
        <p:spPr>
          <a:xfrm>
            <a:off x="0" y="0"/>
            <a:ext cx="12192000" cy="6858000"/>
          </a:xfrm>
          <a:custGeom>
            <a:avLst/>
            <a:gdLst>
              <a:gd name="connsiteX0" fmla="*/ 257897 w 12192000"/>
              <a:gd name="connsiteY0" fmla="*/ 6343650 h 6858000"/>
              <a:gd name="connsiteX1" fmla="*/ 257897 w 12192000"/>
              <a:gd name="connsiteY1" fmla="*/ 6707250 h 6858000"/>
              <a:gd name="connsiteX2" fmla="*/ 621497 w 12192000"/>
              <a:gd name="connsiteY2" fmla="*/ 6707250 h 6858000"/>
              <a:gd name="connsiteX3" fmla="*/ 621497 w 12192000"/>
              <a:gd name="connsiteY3" fmla="*/ 6343650 h 6858000"/>
              <a:gd name="connsiteX4" fmla="*/ 0 w 12192000"/>
              <a:gd name="connsiteY4" fmla="*/ 0 h 6858000"/>
              <a:gd name="connsiteX5" fmla="*/ 12192000 w 12192000"/>
              <a:gd name="connsiteY5" fmla="*/ 0 h 6858000"/>
              <a:gd name="connsiteX6" fmla="*/ 12192000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257897" y="6343650"/>
                </a:moveTo>
                <a:lnTo>
                  <a:pt x="257897" y="6707250"/>
                </a:lnTo>
                <a:lnTo>
                  <a:pt x="621497" y="6707250"/>
                </a:lnTo>
                <a:lnTo>
                  <a:pt x="621497" y="6343650"/>
                </a:lnTo>
                <a:close/>
                <a:moveTo>
                  <a:pt x="0" y="0"/>
                </a:moveTo>
                <a:lnTo>
                  <a:pt x="12192000" y="0"/>
                </a:lnTo>
                <a:lnTo>
                  <a:pt x="12192000" y="6858000"/>
                </a:lnTo>
                <a:lnTo>
                  <a:pt x="0" y="6858000"/>
                </a:lnTo>
                <a:close/>
              </a:path>
            </a:pathLst>
          </a:custGeom>
          <a:solidFill>
            <a:schemeClr val="bg1">
              <a:lumMod val="65000"/>
            </a:schemeClr>
          </a:solidFill>
        </p:spPr>
        <p:txBody>
          <a:bodyPr wrap="square" tIns="1260000">
            <a:noAutofit/>
          </a:bodyPr>
          <a:lstStyle>
            <a:lvl1pPr algn="ctr">
              <a:defRPr>
                <a:solidFill>
                  <a:schemeClr val="accent2">
                    <a:lumMod val="40000"/>
                    <a:lumOff val="60000"/>
                  </a:schemeClr>
                </a:solidFill>
              </a:defRPr>
            </a:lvl1pPr>
          </a:lstStyle>
          <a:p>
            <a:r>
              <a:rPr lang="fr-FR" dirty="0"/>
              <a:t>Insérez ou glissez votre image ici, puis placez votre image en arrière plan</a:t>
            </a:r>
          </a:p>
          <a:p>
            <a:endParaRPr lang="fr-FR" dirty="0"/>
          </a:p>
        </p:txBody>
      </p:sp>
      <p:sp>
        <p:nvSpPr>
          <p:cNvPr id="4" name="Espace réservé de la date 3">
            <a:extLst>
              <a:ext uri="{FF2B5EF4-FFF2-40B4-BE49-F238E27FC236}">
                <a16:creationId xmlns:a16="http://schemas.microsoft.com/office/drawing/2014/main" id="{E1D6D37F-6A1E-3B66-26C8-C0F17D653E9C}"/>
              </a:ext>
            </a:extLst>
          </p:cNvPr>
          <p:cNvSpPr>
            <a:spLocks noGrp="1"/>
          </p:cNvSpPr>
          <p:nvPr>
            <p:ph type="dt" sz="half" idx="10"/>
          </p:nvPr>
        </p:nvSpPr>
        <p:spPr/>
        <p:txBody>
          <a:bodyPr/>
          <a:lstStyle>
            <a:lvl1pPr>
              <a:defRPr>
                <a:solidFill>
                  <a:schemeClr val="bg1"/>
                </a:solidFill>
              </a:defRPr>
            </a:lvl1pPr>
          </a:lstStyle>
          <a:p>
            <a:r>
              <a:rPr lang="fr-FR"/>
              <a:t>01/07/2026</a:t>
            </a:r>
          </a:p>
        </p:txBody>
      </p:sp>
      <p:sp>
        <p:nvSpPr>
          <p:cNvPr id="5" name="Espace réservé du pied de page 4">
            <a:extLst>
              <a:ext uri="{FF2B5EF4-FFF2-40B4-BE49-F238E27FC236}">
                <a16:creationId xmlns:a16="http://schemas.microsoft.com/office/drawing/2014/main" id="{ACD2F82D-AC61-B9F7-103B-D5B5DE390A6A}"/>
              </a:ext>
            </a:extLst>
          </p:cNvPr>
          <p:cNvSpPr>
            <a:spLocks noGrp="1"/>
          </p:cNvSpPr>
          <p:nvPr>
            <p:ph type="ftr" sz="quarter" idx="11"/>
          </p:nvPr>
        </p:nvSpPr>
        <p:spPr/>
        <p:txBody>
          <a:bodyPr/>
          <a:lstStyle>
            <a:lvl1pPr>
              <a:defRPr>
                <a:solidFill>
                  <a:schemeClr val="bg1"/>
                </a:solidFill>
              </a:defRPr>
            </a:lvl1pPr>
          </a:lstStyle>
          <a:p>
            <a:r>
              <a:rPr lang="en-US"/>
              <a:t>WONDER 2026 | A. Regonesi et al. </a:t>
            </a:r>
            <a:endParaRPr lang="fr-FR"/>
          </a:p>
        </p:txBody>
      </p:sp>
      <p:sp>
        <p:nvSpPr>
          <p:cNvPr id="6" name="Espace réservé du numéro de diapositive 5">
            <a:extLst>
              <a:ext uri="{FF2B5EF4-FFF2-40B4-BE49-F238E27FC236}">
                <a16:creationId xmlns:a16="http://schemas.microsoft.com/office/drawing/2014/main" id="{38DBE8A5-A5C2-8825-ACF1-34BE5DCD04B0}"/>
              </a:ext>
            </a:extLst>
          </p:cNvPr>
          <p:cNvSpPr>
            <a:spLocks noGrp="1"/>
          </p:cNvSpPr>
          <p:nvPr>
            <p:ph type="sldNum" sz="quarter" idx="12"/>
          </p:nvPr>
        </p:nvSpPr>
        <p:spPr/>
        <p:txBody>
          <a:bodyPr/>
          <a:lstStyle>
            <a:lvl1pPr>
              <a:defRPr>
                <a:solidFill>
                  <a:schemeClr val="tx2"/>
                </a:solidFill>
              </a:defRPr>
            </a:lvl1pPr>
          </a:lstStyle>
          <a:p>
            <a:fld id="{0CBC77A0-1F4E-42FF-9FFC-F45C3A64AF90}" type="slidenum">
              <a:rPr lang="fr-FR" smtClean="0"/>
              <a:pPr/>
              <a:t>‹N°›</a:t>
            </a:fld>
            <a:endParaRPr lang="fr-FR" dirty="0"/>
          </a:p>
        </p:txBody>
      </p:sp>
      <p:sp>
        <p:nvSpPr>
          <p:cNvPr id="29" name="ZoneTexte 28">
            <a:extLst>
              <a:ext uri="{FF2B5EF4-FFF2-40B4-BE49-F238E27FC236}">
                <a16:creationId xmlns:a16="http://schemas.microsoft.com/office/drawing/2014/main" id="{BC10BA36-642C-D18A-73B5-1652743A0484}"/>
              </a:ext>
            </a:extLst>
          </p:cNvPr>
          <p:cNvSpPr txBox="1"/>
          <p:nvPr userDrawn="1"/>
        </p:nvSpPr>
        <p:spPr>
          <a:xfrm>
            <a:off x="-101600" y="-276999"/>
            <a:ext cx="12192000" cy="461665"/>
          </a:xfrm>
          <a:prstGeom prst="rect">
            <a:avLst/>
          </a:prstGeom>
          <a:noFill/>
        </p:spPr>
        <p:txBody>
          <a:bodyPr wrap="square" rtlCol="0">
            <a:spAutoFit/>
          </a:bodyPr>
          <a:lstStyle/>
          <a:p>
            <a:r>
              <a:rPr lang="fr-FR" sz="1200" dirty="0">
                <a:solidFill>
                  <a:schemeClr val="bg1">
                    <a:lumMod val="50000"/>
                  </a:schemeClr>
                </a:solidFill>
              </a:rPr>
              <a:t>Disposition : Visuel pleine page + texte</a:t>
            </a:r>
          </a:p>
          <a:p>
            <a:endParaRPr lang="fr-FR" sz="1200" dirty="0">
              <a:solidFill>
                <a:schemeClr val="bg1">
                  <a:lumMod val="50000"/>
                </a:schemeClr>
              </a:solidFill>
            </a:endParaRPr>
          </a:p>
        </p:txBody>
      </p:sp>
      <p:sp>
        <p:nvSpPr>
          <p:cNvPr id="15" name="ZoneTexte 14">
            <a:extLst>
              <a:ext uri="{FF2B5EF4-FFF2-40B4-BE49-F238E27FC236}">
                <a16:creationId xmlns:a16="http://schemas.microsoft.com/office/drawing/2014/main" id="{19AF9AF5-2FC3-0945-F0DB-EE6D50A5F6C8}"/>
              </a:ext>
            </a:extLst>
          </p:cNvPr>
          <p:cNvSpPr txBox="1"/>
          <p:nvPr userDrawn="1"/>
        </p:nvSpPr>
        <p:spPr>
          <a:xfrm>
            <a:off x="-101600" y="6858000"/>
            <a:ext cx="12192000" cy="461665"/>
          </a:xfrm>
          <a:prstGeom prst="rect">
            <a:avLst/>
          </a:prstGeom>
          <a:noFill/>
        </p:spPr>
        <p:txBody>
          <a:bodyPr wrap="square" rtlCol="0">
            <a:spAutoFit/>
          </a:bodyPr>
          <a:lstStyle/>
          <a:p>
            <a:r>
              <a:rPr lang="fr-FR" sz="1200" dirty="0">
                <a:solidFill>
                  <a:schemeClr val="bg1">
                    <a:lumMod val="50000"/>
                  </a:schemeClr>
                </a:solidFill>
              </a:rPr>
              <a:t>Astuce :Après avoir insérez votre image, placez celle-ci en arrière plan : Clic droit + « Arrière plan »</a:t>
            </a:r>
          </a:p>
          <a:p>
            <a:endParaRPr lang="fr-FR" sz="1200" dirty="0">
              <a:solidFill>
                <a:schemeClr val="bg1">
                  <a:lumMod val="50000"/>
                </a:schemeClr>
              </a:solidFill>
            </a:endParaRPr>
          </a:p>
        </p:txBody>
      </p:sp>
      <p:sp>
        <p:nvSpPr>
          <p:cNvPr id="13" name="Espace réservé du texte 12">
            <a:extLst>
              <a:ext uri="{FF2B5EF4-FFF2-40B4-BE49-F238E27FC236}">
                <a16:creationId xmlns:a16="http://schemas.microsoft.com/office/drawing/2014/main" id="{4DB704B1-C9AF-2DEE-2915-BA6F9894D57C}"/>
              </a:ext>
            </a:extLst>
          </p:cNvPr>
          <p:cNvSpPr>
            <a:spLocks noGrp="1"/>
          </p:cNvSpPr>
          <p:nvPr>
            <p:ph type="body" sz="quarter" idx="15" hasCustomPrompt="1"/>
          </p:nvPr>
        </p:nvSpPr>
        <p:spPr>
          <a:xfrm>
            <a:off x="618477" y="1640114"/>
            <a:ext cx="11573522" cy="3439886"/>
          </a:xfrm>
          <a:custGeom>
            <a:avLst/>
            <a:gdLst>
              <a:gd name="connsiteX0" fmla="*/ 388580 w 11573522"/>
              <a:gd name="connsiteY0" fmla="*/ 2811978 h 3439886"/>
              <a:gd name="connsiteX1" fmla="*/ 266084 w 11573522"/>
              <a:gd name="connsiteY1" fmla="*/ 2905253 h 3439886"/>
              <a:gd name="connsiteX2" fmla="*/ 200780 w 11573522"/>
              <a:gd name="connsiteY2" fmla="*/ 2954731 h 3439886"/>
              <a:gd name="connsiteX3" fmla="*/ 388175 w 11573522"/>
              <a:gd name="connsiteY3" fmla="*/ 3100322 h 3439886"/>
              <a:gd name="connsiteX4" fmla="*/ 575977 w 11573522"/>
              <a:gd name="connsiteY4" fmla="*/ 2957569 h 3439886"/>
              <a:gd name="connsiteX5" fmla="*/ 388580 w 11573522"/>
              <a:gd name="connsiteY5" fmla="*/ 2811978 h 3439886"/>
              <a:gd name="connsiteX6" fmla="*/ 386147 w 11573522"/>
              <a:gd name="connsiteY6" fmla="*/ 0 h 3439886"/>
              <a:gd name="connsiteX7" fmla="*/ 392637 w 11573522"/>
              <a:gd name="connsiteY7" fmla="*/ 0 h 3439886"/>
              <a:gd name="connsiteX8" fmla="*/ 392637 w 11573522"/>
              <a:gd name="connsiteY8" fmla="*/ 28893 h 3439886"/>
              <a:gd name="connsiteX9" fmla="*/ 392637 w 11573522"/>
              <a:gd name="connsiteY9" fmla="*/ 131318 h 3439886"/>
              <a:gd name="connsiteX10" fmla="*/ 578816 w 11573522"/>
              <a:gd name="connsiteY10" fmla="*/ 275693 h 3439886"/>
              <a:gd name="connsiteX11" fmla="*/ 578816 w 11573522"/>
              <a:gd name="connsiteY11" fmla="*/ 97658 h 3439886"/>
              <a:gd name="connsiteX12" fmla="*/ 462924 w 11573522"/>
              <a:gd name="connsiteY12" fmla="*/ 7536 h 3439886"/>
              <a:gd name="connsiteX13" fmla="*/ 453234 w 11573522"/>
              <a:gd name="connsiteY13" fmla="*/ 0 h 3439886"/>
              <a:gd name="connsiteX14" fmla="*/ 464209 w 11573522"/>
              <a:gd name="connsiteY14" fmla="*/ 0 h 3439886"/>
              <a:gd name="connsiteX15" fmla="*/ 484510 w 11573522"/>
              <a:gd name="connsiteY15" fmla="*/ 15775 h 3439886"/>
              <a:gd name="connsiteX16" fmla="*/ 582061 w 11573522"/>
              <a:gd name="connsiteY16" fmla="*/ 91574 h 3439886"/>
              <a:gd name="connsiteX17" fmla="*/ 695192 w 11573522"/>
              <a:gd name="connsiteY17" fmla="*/ 5744 h 3439886"/>
              <a:gd name="connsiteX18" fmla="*/ 702764 w 11573522"/>
              <a:gd name="connsiteY18" fmla="*/ 0 h 3439886"/>
              <a:gd name="connsiteX19" fmla="*/ 2758098 w 11573522"/>
              <a:gd name="connsiteY19" fmla="*/ 0 h 3439886"/>
              <a:gd name="connsiteX20" fmla="*/ 2764588 w 11573522"/>
              <a:gd name="connsiteY20" fmla="*/ 0 h 3439886"/>
              <a:gd name="connsiteX21" fmla="*/ 2825185 w 11573522"/>
              <a:gd name="connsiteY21" fmla="*/ 0 h 3439886"/>
              <a:gd name="connsiteX22" fmla="*/ 2836160 w 11573522"/>
              <a:gd name="connsiteY22" fmla="*/ 0 h 3439886"/>
              <a:gd name="connsiteX23" fmla="*/ 3074715 w 11573522"/>
              <a:gd name="connsiteY23" fmla="*/ 0 h 3439886"/>
              <a:gd name="connsiteX24" fmla="*/ 9201571 w 11573522"/>
              <a:gd name="connsiteY24" fmla="*/ 0 h 3439886"/>
              <a:gd name="connsiteX25" fmla="*/ 11573522 w 11573522"/>
              <a:gd name="connsiteY25" fmla="*/ 0 h 3439886"/>
              <a:gd name="connsiteX26" fmla="*/ 11573522 w 11573522"/>
              <a:gd name="connsiteY26" fmla="*/ 3439886 h 3439886"/>
              <a:gd name="connsiteX27" fmla="*/ 962936 w 11573522"/>
              <a:gd name="connsiteY27" fmla="*/ 3439886 h 3439886"/>
              <a:gd name="connsiteX28" fmla="*/ 962936 w 11573522"/>
              <a:gd name="connsiteY28" fmla="*/ 3439632 h 3439886"/>
              <a:gd name="connsiteX29" fmla="*/ 962936 w 11573522"/>
              <a:gd name="connsiteY29" fmla="*/ 3438953 h 3439886"/>
              <a:gd name="connsiteX30" fmla="*/ 776757 w 11573522"/>
              <a:gd name="connsiteY30" fmla="*/ 3294579 h 3439886"/>
              <a:gd name="connsiteX31" fmla="*/ 776757 w 11573522"/>
              <a:gd name="connsiteY31" fmla="*/ 3429148 h 3439886"/>
              <a:gd name="connsiteX32" fmla="*/ 776757 w 11573522"/>
              <a:gd name="connsiteY32" fmla="*/ 3439886 h 3439886"/>
              <a:gd name="connsiteX33" fmla="*/ 769862 w 11573522"/>
              <a:gd name="connsiteY33" fmla="*/ 3439886 h 3439886"/>
              <a:gd name="connsiteX34" fmla="*/ 769862 w 11573522"/>
              <a:gd name="connsiteY34" fmla="*/ 3414403 h 3439886"/>
              <a:gd name="connsiteX35" fmla="*/ 769862 w 11573522"/>
              <a:gd name="connsiteY35" fmla="*/ 3292145 h 3439886"/>
              <a:gd name="connsiteX36" fmla="*/ 629924 w 11573522"/>
              <a:gd name="connsiteY36" fmla="*/ 3183458 h 3439886"/>
              <a:gd name="connsiteX37" fmla="*/ 633168 w 11573522"/>
              <a:gd name="connsiteY37" fmla="*/ 3177375 h 3439886"/>
              <a:gd name="connsiteX38" fmla="*/ 771079 w 11573522"/>
              <a:gd name="connsiteY38" fmla="*/ 3284034 h 3439886"/>
              <a:gd name="connsiteX39" fmla="*/ 771079 w 11573522"/>
              <a:gd name="connsiteY39" fmla="*/ 3105999 h 3439886"/>
              <a:gd name="connsiteX40" fmla="*/ 704963 w 11573522"/>
              <a:gd name="connsiteY40" fmla="*/ 3054900 h 3439886"/>
              <a:gd name="connsiteX41" fmla="*/ 708614 w 11573522"/>
              <a:gd name="connsiteY41" fmla="*/ 3049222 h 3439886"/>
              <a:gd name="connsiteX42" fmla="*/ 774323 w 11573522"/>
              <a:gd name="connsiteY42" fmla="*/ 3100322 h 3439886"/>
              <a:gd name="connsiteX43" fmla="*/ 962125 w 11573522"/>
              <a:gd name="connsiteY43" fmla="*/ 2957569 h 3439886"/>
              <a:gd name="connsiteX44" fmla="*/ 824621 w 11573522"/>
              <a:gd name="connsiteY44" fmla="*/ 2850911 h 3439886"/>
              <a:gd name="connsiteX45" fmla="*/ 828271 w 11573522"/>
              <a:gd name="connsiteY45" fmla="*/ 2844422 h 3439886"/>
              <a:gd name="connsiteX46" fmla="*/ 962936 w 11573522"/>
              <a:gd name="connsiteY46" fmla="*/ 2948647 h 3439886"/>
              <a:gd name="connsiteX47" fmla="*/ 962936 w 11573522"/>
              <a:gd name="connsiteY47" fmla="*/ 2770612 h 3439886"/>
              <a:gd name="connsiteX48" fmla="*/ 900065 w 11573522"/>
              <a:gd name="connsiteY48" fmla="*/ 2721947 h 3439886"/>
              <a:gd name="connsiteX49" fmla="*/ 903716 w 11573522"/>
              <a:gd name="connsiteY49" fmla="*/ 2715864 h 3439886"/>
              <a:gd name="connsiteX50" fmla="*/ 966181 w 11573522"/>
              <a:gd name="connsiteY50" fmla="*/ 2764529 h 3439886"/>
              <a:gd name="connsiteX51" fmla="*/ 1153982 w 11573522"/>
              <a:gd name="connsiteY51" fmla="*/ 2621777 h 3439886"/>
              <a:gd name="connsiteX52" fmla="*/ 969021 w 11573522"/>
              <a:gd name="connsiteY52" fmla="*/ 2478619 h 3439886"/>
              <a:gd name="connsiteX53" fmla="*/ 781219 w 11573522"/>
              <a:gd name="connsiteY53" fmla="*/ 2621371 h 3439886"/>
              <a:gd name="connsiteX54" fmla="*/ 903310 w 11573522"/>
              <a:gd name="connsiteY54" fmla="*/ 2715864 h 3439886"/>
              <a:gd name="connsiteX55" fmla="*/ 900065 w 11573522"/>
              <a:gd name="connsiteY55" fmla="*/ 2721542 h 3439886"/>
              <a:gd name="connsiteX56" fmla="*/ 776757 w 11573522"/>
              <a:gd name="connsiteY56" fmla="*/ 2626238 h 3439886"/>
              <a:gd name="connsiteX57" fmla="*/ 776757 w 11573522"/>
              <a:gd name="connsiteY57" fmla="*/ 2804273 h 3439886"/>
              <a:gd name="connsiteX58" fmla="*/ 828271 w 11573522"/>
              <a:gd name="connsiteY58" fmla="*/ 2844017 h 3439886"/>
              <a:gd name="connsiteX59" fmla="*/ 824215 w 11573522"/>
              <a:gd name="connsiteY59" fmla="*/ 2850506 h 3439886"/>
              <a:gd name="connsiteX60" fmla="*/ 774729 w 11573522"/>
              <a:gd name="connsiteY60" fmla="*/ 2811978 h 3439886"/>
              <a:gd name="connsiteX61" fmla="*/ 586928 w 11573522"/>
              <a:gd name="connsiteY61" fmla="*/ 2954731 h 3439886"/>
              <a:gd name="connsiteX62" fmla="*/ 708208 w 11573522"/>
              <a:gd name="connsiteY62" fmla="*/ 3048817 h 3439886"/>
              <a:gd name="connsiteX63" fmla="*/ 704963 w 11573522"/>
              <a:gd name="connsiteY63" fmla="*/ 3054900 h 3439886"/>
              <a:gd name="connsiteX64" fmla="*/ 584900 w 11573522"/>
              <a:gd name="connsiteY64" fmla="*/ 2961625 h 3439886"/>
              <a:gd name="connsiteX65" fmla="*/ 584900 w 11573522"/>
              <a:gd name="connsiteY65" fmla="*/ 3140065 h 3439886"/>
              <a:gd name="connsiteX66" fmla="*/ 633168 w 11573522"/>
              <a:gd name="connsiteY66" fmla="*/ 3177375 h 3439886"/>
              <a:gd name="connsiteX67" fmla="*/ 629518 w 11573522"/>
              <a:gd name="connsiteY67" fmla="*/ 3183052 h 3439886"/>
              <a:gd name="connsiteX68" fmla="*/ 582872 w 11573522"/>
              <a:gd name="connsiteY68" fmla="*/ 3146960 h 3439886"/>
              <a:gd name="connsiteX69" fmla="*/ 388175 w 11573522"/>
              <a:gd name="connsiteY69" fmla="*/ 3295390 h 3439886"/>
              <a:gd name="connsiteX70" fmla="*/ 191856 w 11573522"/>
              <a:gd name="connsiteY70" fmla="*/ 3143310 h 3439886"/>
              <a:gd name="connsiteX71" fmla="*/ 191856 w 11573522"/>
              <a:gd name="connsiteY71" fmla="*/ 3082477 h 3439886"/>
              <a:gd name="connsiteX72" fmla="*/ 198752 w 11573522"/>
              <a:gd name="connsiteY72" fmla="*/ 3085316 h 3439886"/>
              <a:gd name="connsiteX73" fmla="*/ 198752 w 11573522"/>
              <a:gd name="connsiteY73" fmla="*/ 3140065 h 3439886"/>
              <a:gd name="connsiteX74" fmla="*/ 384930 w 11573522"/>
              <a:gd name="connsiteY74" fmla="*/ 3284034 h 3439886"/>
              <a:gd name="connsiteX75" fmla="*/ 384930 w 11573522"/>
              <a:gd name="connsiteY75" fmla="*/ 3105999 h 3439886"/>
              <a:gd name="connsiteX76" fmla="*/ 198752 w 11573522"/>
              <a:gd name="connsiteY76" fmla="*/ 2961625 h 3439886"/>
              <a:gd name="connsiteX77" fmla="*/ 198752 w 11573522"/>
              <a:gd name="connsiteY77" fmla="*/ 3084911 h 3439886"/>
              <a:gd name="connsiteX78" fmla="*/ 191856 w 11573522"/>
              <a:gd name="connsiteY78" fmla="*/ 3082072 h 3439886"/>
              <a:gd name="connsiteX79" fmla="*/ 191856 w 11573522"/>
              <a:gd name="connsiteY79" fmla="*/ 2953108 h 3439886"/>
              <a:gd name="connsiteX80" fmla="*/ 259189 w 11573522"/>
              <a:gd name="connsiteY80" fmla="*/ 2902009 h 3439886"/>
              <a:gd name="connsiteX81" fmla="*/ 383713 w 11573522"/>
              <a:gd name="connsiteY81" fmla="*/ 2807517 h 3439886"/>
              <a:gd name="connsiteX82" fmla="*/ 383713 w 11573522"/>
              <a:gd name="connsiteY82" fmla="*/ 2715053 h 3439886"/>
              <a:gd name="connsiteX83" fmla="*/ 390609 w 11573522"/>
              <a:gd name="connsiteY83" fmla="*/ 2716269 h 3439886"/>
              <a:gd name="connsiteX84" fmla="*/ 390609 w 11573522"/>
              <a:gd name="connsiteY84" fmla="*/ 2804273 h 3439886"/>
              <a:gd name="connsiteX85" fmla="*/ 576788 w 11573522"/>
              <a:gd name="connsiteY85" fmla="*/ 2948647 h 3439886"/>
              <a:gd name="connsiteX86" fmla="*/ 576788 w 11573522"/>
              <a:gd name="connsiteY86" fmla="*/ 2770612 h 3439886"/>
              <a:gd name="connsiteX87" fmla="*/ 489174 w 11573522"/>
              <a:gd name="connsiteY87" fmla="*/ 2702481 h 3439886"/>
              <a:gd name="connsiteX88" fmla="*/ 492825 w 11573522"/>
              <a:gd name="connsiteY88" fmla="*/ 2697209 h 3439886"/>
              <a:gd name="connsiteX89" fmla="*/ 580033 w 11573522"/>
              <a:gd name="connsiteY89" fmla="*/ 2764529 h 3439886"/>
              <a:gd name="connsiteX90" fmla="*/ 767834 w 11573522"/>
              <a:gd name="connsiteY90" fmla="*/ 2621777 h 3439886"/>
              <a:gd name="connsiteX91" fmla="*/ 626679 w 11573522"/>
              <a:gd name="connsiteY91" fmla="*/ 2512280 h 3439886"/>
              <a:gd name="connsiteX92" fmla="*/ 630735 w 11573522"/>
              <a:gd name="connsiteY92" fmla="*/ 2507007 h 3439886"/>
              <a:gd name="connsiteX93" fmla="*/ 771079 w 11573522"/>
              <a:gd name="connsiteY93" fmla="*/ 2615693 h 3439886"/>
              <a:gd name="connsiteX94" fmla="*/ 771079 w 11573522"/>
              <a:gd name="connsiteY94" fmla="*/ 2437659 h 3439886"/>
              <a:gd name="connsiteX95" fmla="*/ 713481 w 11573522"/>
              <a:gd name="connsiteY95" fmla="*/ 2392644 h 3439886"/>
              <a:gd name="connsiteX96" fmla="*/ 717131 w 11573522"/>
              <a:gd name="connsiteY96" fmla="*/ 2387372 h 3439886"/>
              <a:gd name="connsiteX97" fmla="*/ 774323 w 11573522"/>
              <a:gd name="connsiteY97" fmla="*/ 2431576 h 3439886"/>
              <a:gd name="connsiteX98" fmla="*/ 962125 w 11573522"/>
              <a:gd name="connsiteY98" fmla="*/ 2288824 h 3439886"/>
              <a:gd name="connsiteX99" fmla="*/ 774729 w 11573522"/>
              <a:gd name="connsiteY99" fmla="*/ 2143638 h 3439886"/>
              <a:gd name="connsiteX100" fmla="*/ 586928 w 11573522"/>
              <a:gd name="connsiteY100" fmla="*/ 2286391 h 3439886"/>
              <a:gd name="connsiteX101" fmla="*/ 717131 w 11573522"/>
              <a:gd name="connsiteY101" fmla="*/ 2387372 h 3439886"/>
              <a:gd name="connsiteX102" fmla="*/ 713075 w 11573522"/>
              <a:gd name="connsiteY102" fmla="*/ 2392644 h 3439886"/>
              <a:gd name="connsiteX103" fmla="*/ 584900 w 11573522"/>
              <a:gd name="connsiteY103" fmla="*/ 2293285 h 3439886"/>
              <a:gd name="connsiteX104" fmla="*/ 584900 w 11573522"/>
              <a:gd name="connsiteY104" fmla="*/ 2471319 h 3439886"/>
              <a:gd name="connsiteX105" fmla="*/ 630329 w 11573522"/>
              <a:gd name="connsiteY105" fmla="*/ 2506602 h 3439886"/>
              <a:gd name="connsiteX106" fmla="*/ 626679 w 11573522"/>
              <a:gd name="connsiteY106" fmla="*/ 2512280 h 3439886"/>
              <a:gd name="connsiteX107" fmla="*/ 582872 w 11573522"/>
              <a:gd name="connsiteY107" fmla="*/ 2478619 h 3439886"/>
              <a:gd name="connsiteX108" fmla="*/ 395071 w 11573522"/>
              <a:gd name="connsiteY108" fmla="*/ 2621371 h 3439886"/>
              <a:gd name="connsiteX109" fmla="*/ 492825 w 11573522"/>
              <a:gd name="connsiteY109" fmla="*/ 2696804 h 3439886"/>
              <a:gd name="connsiteX110" fmla="*/ 488769 w 11573522"/>
              <a:gd name="connsiteY110" fmla="*/ 2702481 h 3439886"/>
              <a:gd name="connsiteX111" fmla="*/ 390609 w 11573522"/>
              <a:gd name="connsiteY111" fmla="*/ 2626238 h 3439886"/>
              <a:gd name="connsiteX112" fmla="*/ 390609 w 11573522"/>
              <a:gd name="connsiteY112" fmla="*/ 2715864 h 3439886"/>
              <a:gd name="connsiteX113" fmla="*/ 383713 w 11573522"/>
              <a:gd name="connsiteY113" fmla="*/ 2714647 h 3439886"/>
              <a:gd name="connsiteX114" fmla="*/ 383713 w 11573522"/>
              <a:gd name="connsiteY114" fmla="*/ 2623399 h 3439886"/>
              <a:gd name="connsiteX115" fmla="*/ 375601 w 11573522"/>
              <a:gd name="connsiteY115" fmla="*/ 2616910 h 3439886"/>
              <a:gd name="connsiteX116" fmla="*/ 375601 w 11573522"/>
              <a:gd name="connsiteY116" fmla="*/ 2608394 h 3439886"/>
              <a:gd name="connsiteX117" fmla="*/ 384930 w 11573522"/>
              <a:gd name="connsiteY117" fmla="*/ 2615693 h 3439886"/>
              <a:gd name="connsiteX118" fmla="*/ 384930 w 11573522"/>
              <a:gd name="connsiteY118" fmla="*/ 2437659 h 3439886"/>
              <a:gd name="connsiteX119" fmla="*/ 375601 w 11573522"/>
              <a:gd name="connsiteY119" fmla="*/ 2430360 h 3439886"/>
              <a:gd name="connsiteX120" fmla="*/ 375601 w 11573522"/>
              <a:gd name="connsiteY120" fmla="*/ 2421843 h 3439886"/>
              <a:gd name="connsiteX121" fmla="*/ 388175 w 11573522"/>
              <a:gd name="connsiteY121" fmla="*/ 2431576 h 3439886"/>
              <a:gd name="connsiteX122" fmla="*/ 575977 w 11573522"/>
              <a:gd name="connsiteY122" fmla="*/ 2288824 h 3439886"/>
              <a:gd name="connsiteX123" fmla="*/ 388580 w 11573522"/>
              <a:gd name="connsiteY123" fmla="*/ 2143638 h 3439886"/>
              <a:gd name="connsiteX124" fmla="*/ 200780 w 11573522"/>
              <a:gd name="connsiteY124" fmla="*/ 2286391 h 3439886"/>
              <a:gd name="connsiteX125" fmla="*/ 375195 w 11573522"/>
              <a:gd name="connsiteY125" fmla="*/ 2421843 h 3439886"/>
              <a:gd name="connsiteX126" fmla="*/ 375195 w 11573522"/>
              <a:gd name="connsiteY126" fmla="*/ 2429954 h 3439886"/>
              <a:gd name="connsiteX127" fmla="*/ 198752 w 11573522"/>
              <a:gd name="connsiteY127" fmla="*/ 2293285 h 3439886"/>
              <a:gd name="connsiteX128" fmla="*/ 198752 w 11573522"/>
              <a:gd name="connsiteY128" fmla="*/ 2471319 h 3439886"/>
              <a:gd name="connsiteX129" fmla="*/ 375195 w 11573522"/>
              <a:gd name="connsiteY129" fmla="*/ 2608394 h 3439886"/>
              <a:gd name="connsiteX130" fmla="*/ 375195 w 11573522"/>
              <a:gd name="connsiteY130" fmla="*/ 2616910 h 3439886"/>
              <a:gd name="connsiteX131" fmla="*/ 191856 w 11573522"/>
              <a:gd name="connsiteY131" fmla="*/ 2474563 h 3439886"/>
              <a:gd name="connsiteX132" fmla="*/ 191856 w 11573522"/>
              <a:gd name="connsiteY132" fmla="*/ 2284768 h 3439886"/>
              <a:gd name="connsiteX133" fmla="*/ 383713 w 11573522"/>
              <a:gd name="connsiteY133" fmla="*/ 2138772 h 3439886"/>
              <a:gd name="connsiteX134" fmla="*/ 383713 w 11573522"/>
              <a:gd name="connsiteY134" fmla="*/ 1959926 h 3439886"/>
              <a:gd name="connsiteX135" fmla="*/ 390609 w 11573522"/>
              <a:gd name="connsiteY135" fmla="*/ 1965198 h 3439886"/>
              <a:gd name="connsiteX136" fmla="*/ 390609 w 11573522"/>
              <a:gd name="connsiteY136" fmla="*/ 2136339 h 3439886"/>
              <a:gd name="connsiteX137" fmla="*/ 576788 w 11573522"/>
              <a:gd name="connsiteY137" fmla="*/ 2280307 h 3439886"/>
              <a:gd name="connsiteX138" fmla="*/ 576788 w 11573522"/>
              <a:gd name="connsiteY138" fmla="*/ 2102272 h 3439886"/>
              <a:gd name="connsiteX139" fmla="*/ 390609 w 11573522"/>
              <a:gd name="connsiteY139" fmla="*/ 1957898 h 3439886"/>
              <a:gd name="connsiteX140" fmla="*/ 390609 w 11573522"/>
              <a:gd name="connsiteY140" fmla="*/ 1964792 h 3439886"/>
              <a:gd name="connsiteX141" fmla="*/ 383713 w 11573522"/>
              <a:gd name="connsiteY141" fmla="*/ 1959520 h 3439886"/>
              <a:gd name="connsiteX142" fmla="*/ 383713 w 11573522"/>
              <a:gd name="connsiteY142" fmla="*/ 1949382 h 3439886"/>
              <a:gd name="connsiteX143" fmla="*/ 569487 w 11573522"/>
              <a:gd name="connsiteY143" fmla="*/ 1808251 h 3439886"/>
              <a:gd name="connsiteX144" fmla="*/ 575166 w 11573522"/>
              <a:gd name="connsiteY144" fmla="*/ 1812307 h 3439886"/>
              <a:gd name="connsiteX145" fmla="*/ 392637 w 11573522"/>
              <a:gd name="connsiteY145" fmla="*/ 1951004 h 3439886"/>
              <a:gd name="connsiteX146" fmla="*/ 580033 w 11573522"/>
              <a:gd name="connsiteY146" fmla="*/ 2096594 h 3439886"/>
              <a:gd name="connsiteX147" fmla="*/ 767834 w 11573522"/>
              <a:gd name="connsiteY147" fmla="*/ 1953437 h 3439886"/>
              <a:gd name="connsiteX148" fmla="*/ 580438 w 11573522"/>
              <a:gd name="connsiteY148" fmla="*/ 1808251 h 3439886"/>
              <a:gd name="connsiteX149" fmla="*/ 575166 w 11573522"/>
              <a:gd name="connsiteY149" fmla="*/ 1812307 h 3439886"/>
              <a:gd name="connsiteX150" fmla="*/ 569893 w 11573522"/>
              <a:gd name="connsiteY150" fmla="*/ 1807846 h 3439886"/>
              <a:gd name="connsiteX151" fmla="*/ 578005 w 11573522"/>
              <a:gd name="connsiteY151" fmla="*/ 1801763 h 3439886"/>
              <a:gd name="connsiteX152" fmla="*/ 578005 w 11573522"/>
              <a:gd name="connsiteY152" fmla="*/ 1795679 h 3439886"/>
              <a:gd name="connsiteX153" fmla="*/ 584900 w 11573522"/>
              <a:gd name="connsiteY153" fmla="*/ 1795679 h 3439886"/>
              <a:gd name="connsiteX154" fmla="*/ 584900 w 11573522"/>
              <a:gd name="connsiteY154" fmla="*/ 1802168 h 3439886"/>
              <a:gd name="connsiteX155" fmla="*/ 771079 w 11573522"/>
              <a:gd name="connsiteY155" fmla="*/ 1946137 h 3439886"/>
              <a:gd name="connsiteX156" fmla="*/ 771079 w 11573522"/>
              <a:gd name="connsiteY156" fmla="*/ 1783107 h 3439886"/>
              <a:gd name="connsiteX157" fmla="*/ 771079 w 11573522"/>
              <a:gd name="connsiteY157" fmla="*/ 1768508 h 3439886"/>
              <a:gd name="connsiteX158" fmla="*/ 584900 w 11573522"/>
              <a:gd name="connsiteY158" fmla="*/ 1624133 h 3439886"/>
              <a:gd name="connsiteX159" fmla="*/ 584900 w 11573522"/>
              <a:gd name="connsiteY159" fmla="*/ 1785541 h 3439886"/>
              <a:gd name="connsiteX160" fmla="*/ 584900 w 11573522"/>
              <a:gd name="connsiteY160" fmla="*/ 1795274 h 3439886"/>
              <a:gd name="connsiteX161" fmla="*/ 578005 w 11573522"/>
              <a:gd name="connsiteY161" fmla="*/ 1795274 h 3439886"/>
              <a:gd name="connsiteX162" fmla="*/ 578005 w 11573522"/>
              <a:gd name="connsiteY162" fmla="*/ 1621294 h 3439886"/>
              <a:gd name="connsiteX163" fmla="*/ 437661 w 11573522"/>
              <a:gd name="connsiteY163" fmla="*/ 1512608 h 3439886"/>
              <a:gd name="connsiteX164" fmla="*/ 441312 w 11573522"/>
              <a:gd name="connsiteY164" fmla="*/ 1506930 h 3439886"/>
              <a:gd name="connsiteX165" fmla="*/ 578816 w 11573522"/>
              <a:gd name="connsiteY165" fmla="*/ 1613589 h 3439886"/>
              <a:gd name="connsiteX166" fmla="*/ 578816 w 11573522"/>
              <a:gd name="connsiteY166" fmla="*/ 1435555 h 3439886"/>
              <a:gd name="connsiteX167" fmla="*/ 513106 w 11573522"/>
              <a:gd name="connsiteY167" fmla="*/ 1384456 h 3439886"/>
              <a:gd name="connsiteX168" fmla="*/ 516350 w 11573522"/>
              <a:gd name="connsiteY168" fmla="*/ 1378372 h 3439886"/>
              <a:gd name="connsiteX169" fmla="*/ 582061 w 11573522"/>
              <a:gd name="connsiteY169" fmla="*/ 1429472 h 3439886"/>
              <a:gd name="connsiteX170" fmla="*/ 769862 w 11573522"/>
              <a:gd name="connsiteY170" fmla="*/ 1286719 h 3439886"/>
              <a:gd name="connsiteX171" fmla="*/ 632763 w 11573522"/>
              <a:gd name="connsiteY171" fmla="*/ 1180060 h 3439886"/>
              <a:gd name="connsiteX172" fmla="*/ 636413 w 11573522"/>
              <a:gd name="connsiteY172" fmla="*/ 1173571 h 3439886"/>
              <a:gd name="connsiteX173" fmla="*/ 771079 w 11573522"/>
              <a:gd name="connsiteY173" fmla="*/ 1278203 h 3439886"/>
              <a:gd name="connsiteX174" fmla="*/ 771079 w 11573522"/>
              <a:gd name="connsiteY174" fmla="*/ 1099762 h 3439886"/>
              <a:gd name="connsiteX175" fmla="*/ 708208 w 11573522"/>
              <a:gd name="connsiteY175" fmla="*/ 1051096 h 3439886"/>
              <a:gd name="connsiteX176" fmla="*/ 711453 w 11573522"/>
              <a:gd name="connsiteY176" fmla="*/ 1045419 h 3439886"/>
              <a:gd name="connsiteX177" fmla="*/ 774323 w 11573522"/>
              <a:gd name="connsiteY177" fmla="*/ 1094085 h 3439886"/>
              <a:gd name="connsiteX178" fmla="*/ 962125 w 11573522"/>
              <a:gd name="connsiteY178" fmla="*/ 951332 h 3439886"/>
              <a:gd name="connsiteX179" fmla="*/ 777163 w 11573522"/>
              <a:gd name="connsiteY179" fmla="*/ 807769 h 3439886"/>
              <a:gd name="connsiteX180" fmla="*/ 589362 w 11573522"/>
              <a:gd name="connsiteY180" fmla="*/ 950521 h 3439886"/>
              <a:gd name="connsiteX181" fmla="*/ 711453 w 11573522"/>
              <a:gd name="connsiteY181" fmla="*/ 1045013 h 3439886"/>
              <a:gd name="connsiteX182" fmla="*/ 707802 w 11573522"/>
              <a:gd name="connsiteY182" fmla="*/ 1051096 h 3439886"/>
              <a:gd name="connsiteX183" fmla="*/ 584900 w 11573522"/>
              <a:gd name="connsiteY183" fmla="*/ 955388 h 3439886"/>
              <a:gd name="connsiteX184" fmla="*/ 584900 w 11573522"/>
              <a:gd name="connsiteY184" fmla="*/ 1133828 h 3439886"/>
              <a:gd name="connsiteX185" fmla="*/ 636008 w 11573522"/>
              <a:gd name="connsiteY185" fmla="*/ 1173571 h 3439886"/>
              <a:gd name="connsiteX186" fmla="*/ 632357 w 11573522"/>
              <a:gd name="connsiteY186" fmla="*/ 1180060 h 3439886"/>
              <a:gd name="connsiteX187" fmla="*/ 582872 w 11573522"/>
              <a:gd name="connsiteY187" fmla="*/ 1141534 h 3439886"/>
              <a:gd name="connsiteX188" fmla="*/ 395071 w 11573522"/>
              <a:gd name="connsiteY188" fmla="*/ 1284286 h 3439886"/>
              <a:gd name="connsiteX189" fmla="*/ 516350 w 11573522"/>
              <a:gd name="connsiteY189" fmla="*/ 1378372 h 3439886"/>
              <a:gd name="connsiteX190" fmla="*/ 512700 w 11573522"/>
              <a:gd name="connsiteY190" fmla="*/ 1384050 h 3439886"/>
              <a:gd name="connsiteX191" fmla="*/ 392637 w 11573522"/>
              <a:gd name="connsiteY191" fmla="*/ 1291180 h 3439886"/>
              <a:gd name="connsiteX192" fmla="*/ 392637 w 11573522"/>
              <a:gd name="connsiteY192" fmla="*/ 1469214 h 3439886"/>
              <a:gd name="connsiteX193" fmla="*/ 440906 w 11573522"/>
              <a:gd name="connsiteY193" fmla="*/ 1506525 h 3439886"/>
              <a:gd name="connsiteX194" fmla="*/ 437661 w 11573522"/>
              <a:gd name="connsiteY194" fmla="*/ 1512608 h 3439886"/>
              <a:gd name="connsiteX195" fmla="*/ 391015 w 11573522"/>
              <a:gd name="connsiteY195" fmla="*/ 1476514 h 3439886"/>
              <a:gd name="connsiteX196" fmla="*/ 195912 w 11573522"/>
              <a:gd name="connsiteY196" fmla="*/ 1624539 h 3439886"/>
              <a:gd name="connsiteX197" fmla="*/ 0 w 11573522"/>
              <a:gd name="connsiteY197" fmla="*/ 1472459 h 3439886"/>
              <a:gd name="connsiteX198" fmla="*/ 0 w 11573522"/>
              <a:gd name="connsiteY198" fmla="*/ 1412033 h 3439886"/>
              <a:gd name="connsiteX199" fmla="*/ 6490 w 11573522"/>
              <a:gd name="connsiteY199" fmla="*/ 1414872 h 3439886"/>
              <a:gd name="connsiteX200" fmla="*/ 6490 w 11573522"/>
              <a:gd name="connsiteY200" fmla="*/ 1469214 h 3439886"/>
              <a:gd name="connsiteX201" fmla="*/ 192668 w 11573522"/>
              <a:gd name="connsiteY201" fmla="*/ 1613589 h 3439886"/>
              <a:gd name="connsiteX202" fmla="*/ 192668 w 11573522"/>
              <a:gd name="connsiteY202" fmla="*/ 1435555 h 3439886"/>
              <a:gd name="connsiteX203" fmla="*/ 6490 w 11573522"/>
              <a:gd name="connsiteY203" fmla="*/ 1291180 h 3439886"/>
              <a:gd name="connsiteX204" fmla="*/ 6490 w 11573522"/>
              <a:gd name="connsiteY204" fmla="*/ 1414466 h 3439886"/>
              <a:gd name="connsiteX205" fmla="*/ 0 w 11573522"/>
              <a:gd name="connsiteY205" fmla="*/ 1411627 h 3439886"/>
              <a:gd name="connsiteX206" fmla="*/ 0 w 11573522"/>
              <a:gd name="connsiteY206" fmla="*/ 1282664 h 3439886"/>
              <a:gd name="connsiteX207" fmla="*/ 66926 w 11573522"/>
              <a:gd name="connsiteY207" fmla="*/ 1231565 h 3439886"/>
              <a:gd name="connsiteX208" fmla="*/ 73821 w 11573522"/>
              <a:gd name="connsiteY208" fmla="*/ 1234809 h 3439886"/>
              <a:gd name="connsiteX209" fmla="*/ 8924 w 11573522"/>
              <a:gd name="connsiteY209" fmla="*/ 1284286 h 3439886"/>
              <a:gd name="connsiteX210" fmla="*/ 196318 w 11573522"/>
              <a:gd name="connsiteY210" fmla="*/ 1429472 h 3439886"/>
              <a:gd name="connsiteX211" fmla="*/ 384119 w 11573522"/>
              <a:gd name="connsiteY211" fmla="*/ 1286719 h 3439886"/>
              <a:gd name="connsiteX212" fmla="*/ 196724 w 11573522"/>
              <a:gd name="connsiteY212" fmla="*/ 1141534 h 3439886"/>
              <a:gd name="connsiteX213" fmla="*/ 74227 w 11573522"/>
              <a:gd name="connsiteY213" fmla="*/ 1234403 h 3439886"/>
              <a:gd name="connsiteX214" fmla="*/ 67332 w 11573522"/>
              <a:gd name="connsiteY214" fmla="*/ 1231159 h 3439886"/>
              <a:gd name="connsiteX215" fmla="*/ 191856 w 11573522"/>
              <a:gd name="connsiteY215" fmla="*/ 1136667 h 3439886"/>
              <a:gd name="connsiteX216" fmla="*/ 191856 w 11573522"/>
              <a:gd name="connsiteY216" fmla="*/ 1044607 h 3439886"/>
              <a:gd name="connsiteX217" fmla="*/ 198752 w 11573522"/>
              <a:gd name="connsiteY217" fmla="*/ 1045419 h 3439886"/>
              <a:gd name="connsiteX218" fmla="*/ 198752 w 11573522"/>
              <a:gd name="connsiteY218" fmla="*/ 1133828 h 3439886"/>
              <a:gd name="connsiteX219" fmla="*/ 384524 w 11573522"/>
              <a:gd name="connsiteY219" fmla="*/ 1278203 h 3439886"/>
              <a:gd name="connsiteX220" fmla="*/ 384524 w 11573522"/>
              <a:gd name="connsiteY220" fmla="*/ 1099762 h 3439886"/>
              <a:gd name="connsiteX221" fmla="*/ 296912 w 11573522"/>
              <a:gd name="connsiteY221" fmla="*/ 1032037 h 3439886"/>
              <a:gd name="connsiteX222" fmla="*/ 300968 w 11573522"/>
              <a:gd name="connsiteY222" fmla="*/ 1026359 h 3439886"/>
              <a:gd name="connsiteX223" fmla="*/ 388175 w 11573522"/>
              <a:gd name="connsiteY223" fmla="*/ 1094085 h 3439886"/>
              <a:gd name="connsiteX224" fmla="*/ 575977 w 11573522"/>
              <a:gd name="connsiteY224" fmla="*/ 951332 h 3439886"/>
              <a:gd name="connsiteX225" fmla="*/ 434822 w 11573522"/>
              <a:gd name="connsiteY225" fmla="*/ 841835 h 3439886"/>
              <a:gd name="connsiteX226" fmla="*/ 438878 w 11573522"/>
              <a:gd name="connsiteY226" fmla="*/ 836158 h 3439886"/>
              <a:gd name="connsiteX227" fmla="*/ 578816 w 11573522"/>
              <a:gd name="connsiteY227" fmla="*/ 944843 h 3439886"/>
              <a:gd name="connsiteX228" fmla="*/ 578816 w 11573522"/>
              <a:gd name="connsiteY228" fmla="*/ 766808 h 3439886"/>
              <a:gd name="connsiteX229" fmla="*/ 521218 w 11573522"/>
              <a:gd name="connsiteY229" fmla="*/ 722199 h 3439886"/>
              <a:gd name="connsiteX230" fmla="*/ 525274 w 11573522"/>
              <a:gd name="connsiteY230" fmla="*/ 716927 h 3439886"/>
              <a:gd name="connsiteX231" fmla="*/ 582061 w 11573522"/>
              <a:gd name="connsiteY231" fmla="*/ 761131 h 3439886"/>
              <a:gd name="connsiteX232" fmla="*/ 769862 w 11573522"/>
              <a:gd name="connsiteY232" fmla="*/ 618379 h 3439886"/>
              <a:gd name="connsiteX233" fmla="*/ 582872 w 11573522"/>
              <a:gd name="connsiteY233" fmla="*/ 472787 h 3439886"/>
              <a:gd name="connsiteX234" fmla="*/ 395071 w 11573522"/>
              <a:gd name="connsiteY234" fmla="*/ 615540 h 3439886"/>
              <a:gd name="connsiteX235" fmla="*/ 524868 w 11573522"/>
              <a:gd name="connsiteY235" fmla="*/ 716521 h 3439886"/>
              <a:gd name="connsiteX236" fmla="*/ 521218 w 11573522"/>
              <a:gd name="connsiteY236" fmla="*/ 722199 h 3439886"/>
              <a:gd name="connsiteX237" fmla="*/ 392637 w 11573522"/>
              <a:gd name="connsiteY237" fmla="*/ 622434 h 3439886"/>
              <a:gd name="connsiteX238" fmla="*/ 392637 w 11573522"/>
              <a:gd name="connsiteY238" fmla="*/ 800875 h 3439886"/>
              <a:gd name="connsiteX239" fmla="*/ 438472 w 11573522"/>
              <a:gd name="connsiteY239" fmla="*/ 836158 h 3439886"/>
              <a:gd name="connsiteX240" fmla="*/ 434416 w 11573522"/>
              <a:gd name="connsiteY240" fmla="*/ 841430 h 3439886"/>
              <a:gd name="connsiteX241" fmla="*/ 391015 w 11573522"/>
              <a:gd name="connsiteY241" fmla="*/ 807769 h 3439886"/>
              <a:gd name="connsiteX242" fmla="*/ 203214 w 11573522"/>
              <a:gd name="connsiteY242" fmla="*/ 950521 h 3439886"/>
              <a:gd name="connsiteX243" fmla="*/ 300968 w 11573522"/>
              <a:gd name="connsiteY243" fmla="*/ 1026359 h 3439886"/>
              <a:gd name="connsiteX244" fmla="*/ 296912 w 11573522"/>
              <a:gd name="connsiteY244" fmla="*/ 1031630 h 3439886"/>
              <a:gd name="connsiteX245" fmla="*/ 198752 w 11573522"/>
              <a:gd name="connsiteY245" fmla="*/ 955388 h 3439886"/>
              <a:gd name="connsiteX246" fmla="*/ 198752 w 11573522"/>
              <a:gd name="connsiteY246" fmla="*/ 1045013 h 3439886"/>
              <a:gd name="connsiteX247" fmla="*/ 191856 w 11573522"/>
              <a:gd name="connsiteY247" fmla="*/ 1044202 h 3439886"/>
              <a:gd name="connsiteX248" fmla="*/ 191856 w 11573522"/>
              <a:gd name="connsiteY248" fmla="*/ 952954 h 3439886"/>
              <a:gd name="connsiteX249" fmla="*/ 183744 w 11573522"/>
              <a:gd name="connsiteY249" fmla="*/ 946465 h 3439886"/>
              <a:gd name="connsiteX250" fmla="*/ 183744 w 11573522"/>
              <a:gd name="connsiteY250" fmla="*/ 937949 h 3439886"/>
              <a:gd name="connsiteX251" fmla="*/ 192668 w 11573522"/>
              <a:gd name="connsiteY251" fmla="*/ 944843 h 3439886"/>
              <a:gd name="connsiteX252" fmla="*/ 192668 w 11573522"/>
              <a:gd name="connsiteY252" fmla="*/ 766808 h 3439886"/>
              <a:gd name="connsiteX253" fmla="*/ 183744 w 11573522"/>
              <a:gd name="connsiteY253" fmla="*/ 759914 h 3439886"/>
              <a:gd name="connsiteX254" fmla="*/ 183744 w 11573522"/>
              <a:gd name="connsiteY254" fmla="*/ 751398 h 3439886"/>
              <a:gd name="connsiteX255" fmla="*/ 196318 w 11573522"/>
              <a:gd name="connsiteY255" fmla="*/ 761131 h 3439886"/>
              <a:gd name="connsiteX256" fmla="*/ 384119 w 11573522"/>
              <a:gd name="connsiteY256" fmla="*/ 618379 h 3439886"/>
              <a:gd name="connsiteX257" fmla="*/ 196724 w 11573522"/>
              <a:gd name="connsiteY257" fmla="*/ 472787 h 3439886"/>
              <a:gd name="connsiteX258" fmla="*/ 8924 w 11573522"/>
              <a:gd name="connsiteY258" fmla="*/ 615540 h 3439886"/>
              <a:gd name="connsiteX259" fmla="*/ 183339 w 11573522"/>
              <a:gd name="connsiteY259" fmla="*/ 750992 h 3439886"/>
              <a:gd name="connsiteX260" fmla="*/ 183339 w 11573522"/>
              <a:gd name="connsiteY260" fmla="*/ 759508 h 3439886"/>
              <a:gd name="connsiteX261" fmla="*/ 6490 w 11573522"/>
              <a:gd name="connsiteY261" fmla="*/ 622434 h 3439886"/>
              <a:gd name="connsiteX262" fmla="*/ 6490 w 11573522"/>
              <a:gd name="connsiteY262" fmla="*/ 800875 h 3439886"/>
              <a:gd name="connsiteX263" fmla="*/ 183339 w 11573522"/>
              <a:gd name="connsiteY263" fmla="*/ 937544 h 3439886"/>
              <a:gd name="connsiteX264" fmla="*/ 183339 w 11573522"/>
              <a:gd name="connsiteY264" fmla="*/ 946060 h 3439886"/>
              <a:gd name="connsiteX265" fmla="*/ 0 w 11573522"/>
              <a:gd name="connsiteY265" fmla="*/ 804119 h 3439886"/>
              <a:gd name="connsiteX266" fmla="*/ 0 w 11573522"/>
              <a:gd name="connsiteY266" fmla="*/ 613917 h 3439886"/>
              <a:gd name="connsiteX267" fmla="*/ 191856 w 11573522"/>
              <a:gd name="connsiteY267" fmla="*/ 468327 h 3439886"/>
              <a:gd name="connsiteX268" fmla="*/ 191856 w 11573522"/>
              <a:gd name="connsiteY268" fmla="*/ 289076 h 3439886"/>
              <a:gd name="connsiteX269" fmla="*/ 198752 w 11573522"/>
              <a:gd name="connsiteY269" fmla="*/ 294348 h 3439886"/>
              <a:gd name="connsiteX270" fmla="*/ 198752 w 11573522"/>
              <a:gd name="connsiteY270" fmla="*/ 465488 h 3439886"/>
              <a:gd name="connsiteX271" fmla="*/ 384524 w 11573522"/>
              <a:gd name="connsiteY271" fmla="*/ 609862 h 3439886"/>
              <a:gd name="connsiteX272" fmla="*/ 384524 w 11573522"/>
              <a:gd name="connsiteY272" fmla="*/ 431828 h 3439886"/>
              <a:gd name="connsiteX273" fmla="*/ 198752 w 11573522"/>
              <a:gd name="connsiteY273" fmla="*/ 287453 h 3439886"/>
              <a:gd name="connsiteX274" fmla="*/ 198752 w 11573522"/>
              <a:gd name="connsiteY274" fmla="*/ 293942 h 3439886"/>
              <a:gd name="connsiteX275" fmla="*/ 191856 w 11573522"/>
              <a:gd name="connsiteY275" fmla="*/ 288670 h 3439886"/>
              <a:gd name="connsiteX276" fmla="*/ 191856 w 11573522"/>
              <a:gd name="connsiteY276" fmla="*/ 278937 h 3439886"/>
              <a:gd name="connsiteX277" fmla="*/ 377629 w 11573522"/>
              <a:gd name="connsiteY277" fmla="*/ 137401 h 3439886"/>
              <a:gd name="connsiteX278" fmla="*/ 383308 w 11573522"/>
              <a:gd name="connsiteY278" fmla="*/ 141862 h 3439886"/>
              <a:gd name="connsiteX279" fmla="*/ 200780 w 11573522"/>
              <a:gd name="connsiteY279" fmla="*/ 280559 h 3439886"/>
              <a:gd name="connsiteX280" fmla="*/ 388175 w 11573522"/>
              <a:gd name="connsiteY280" fmla="*/ 425745 h 3439886"/>
              <a:gd name="connsiteX281" fmla="*/ 575977 w 11573522"/>
              <a:gd name="connsiteY281" fmla="*/ 282993 h 3439886"/>
              <a:gd name="connsiteX282" fmla="*/ 388580 w 11573522"/>
              <a:gd name="connsiteY282" fmla="*/ 137807 h 3439886"/>
              <a:gd name="connsiteX283" fmla="*/ 383308 w 11573522"/>
              <a:gd name="connsiteY283" fmla="*/ 141862 h 3439886"/>
              <a:gd name="connsiteX284" fmla="*/ 378035 w 11573522"/>
              <a:gd name="connsiteY284" fmla="*/ 137401 h 3439886"/>
              <a:gd name="connsiteX285" fmla="*/ 386147 w 11573522"/>
              <a:gd name="connsiteY285" fmla="*/ 131318 h 3439886"/>
              <a:gd name="connsiteX286" fmla="*/ 386147 w 11573522"/>
              <a:gd name="connsiteY286" fmla="*/ 1350 h 3439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Lst>
            <a:rect l="l" t="t" r="r" b="b"/>
            <a:pathLst>
              <a:path w="11573522" h="3439886">
                <a:moveTo>
                  <a:pt x="388580" y="2811978"/>
                </a:moveTo>
                <a:cubicBezTo>
                  <a:pt x="266084" y="2905253"/>
                  <a:pt x="266084" y="2905253"/>
                  <a:pt x="266084" y="2905253"/>
                </a:cubicBezTo>
                <a:cubicBezTo>
                  <a:pt x="200780" y="2954731"/>
                  <a:pt x="200780" y="2954731"/>
                  <a:pt x="200780" y="2954731"/>
                </a:cubicBezTo>
                <a:cubicBezTo>
                  <a:pt x="388175" y="3100322"/>
                  <a:pt x="388175" y="3100322"/>
                  <a:pt x="388175" y="3100322"/>
                </a:cubicBezTo>
                <a:cubicBezTo>
                  <a:pt x="575977" y="2957569"/>
                  <a:pt x="575977" y="2957569"/>
                  <a:pt x="575977" y="2957569"/>
                </a:cubicBezTo>
                <a:cubicBezTo>
                  <a:pt x="388580" y="2811978"/>
                  <a:pt x="388580" y="2811978"/>
                  <a:pt x="388580" y="2811978"/>
                </a:cubicBezTo>
                <a:close/>
                <a:moveTo>
                  <a:pt x="386147" y="0"/>
                </a:moveTo>
                <a:lnTo>
                  <a:pt x="392637" y="0"/>
                </a:lnTo>
                <a:lnTo>
                  <a:pt x="392637" y="28893"/>
                </a:lnTo>
                <a:cubicBezTo>
                  <a:pt x="392637" y="131318"/>
                  <a:pt x="392637" y="131318"/>
                  <a:pt x="392637" y="131318"/>
                </a:cubicBezTo>
                <a:cubicBezTo>
                  <a:pt x="578816" y="275693"/>
                  <a:pt x="578816" y="275693"/>
                  <a:pt x="578816" y="275693"/>
                </a:cubicBezTo>
                <a:cubicBezTo>
                  <a:pt x="578816" y="97658"/>
                  <a:pt x="578816" y="97658"/>
                  <a:pt x="578816" y="97658"/>
                </a:cubicBezTo>
                <a:cubicBezTo>
                  <a:pt x="521320" y="52946"/>
                  <a:pt x="485384" y="25001"/>
                  <a:pt x="462924" y="7536"/>
                </a:cubicBezTo>
                <a:lnTo>
                  <a:pt x="453234" y="0"/>
                </a:lnTo>
                <a:lnTo>
                  <a:pt x="464209" y="0"/>
                </a:lnTo>
                <a:lnTo>
                  <a:pt x="484510" y="15775"/>
                </a:lnTo>
                <a:cubicBezTo>
                  <a:pt x="582061" y="91574"/>
                  <a:pt x="582061" y="91574"/>
                  <a:pt x="582061" y="91574"/>
                </a:cubicBezTo>
                <a:cubicBezTo>
                  <a:pt x="638188" y="48992"/>
                  <a:pt x="673267" y="22378"/>
                  <a:pt x="695192" y="5744"/>
                </a:cubicBezTo>
                <a:lnTo>
                  <a:pt x="702764" y="0"/>
                </a:lnTo>
                <a:lnTo>
                  <a:pt x="2758098" y="0"/>
                </a:lnTo>
                <a:lnTo>
                  <a:pt x="2764588" y="0"/>
                </a:lnTo>
                <a:lnTo>
                  <a:pt x="2825185" y="0"/>
                </a:lnTo>
                <a:lnTo>
                  <a:pt x="2836160" y="0"/>
                </a:lnTo>
                <a:lnTo>
                  <a:pt x="3074715" y="0"/>
                </a:lnTo>
                <a:lnTo>
                  <a:pt x="9201571" y="0"/>
                </a:lnTo>
                <a:lnTo>
                  <a:pt x="11573522" y="0"/>
                </a:lnTo>
                <a:lnTo>
                  <a:pt x="11573522" y="3439886"/>
                </a:lnTo>
                <a:lnTo>
                  <a:pt x="962936" y="3439886"/>
                </a:lnTo>
                <a:lnTo>
                  <a:pt x="962936" y="3439632"/>
                </a:lnTo>
                <a:cubicBezTo>
                  <a:pt x="962936" y="3438953"/>
                  <a:pt x="962936" y="3438953"/>
                  <a:pt x="962936" y="3438953"/>
                </a:cubicBezTo>
                <a:cubicBezTo>
                  <a:pt x="776757" y="3294579"/>
                  <a:pt x="776757" y="3294579"/>
                  <a:pt x="776757" y="3294579"/>
                </a:cubicBezTo>
                <a:cubicBezTo>
                  <a:pt x="776757" y="3361342"/>
                  <a:pt x="776757" y="3403069"/>
                  <a:pt x="776757" y="3429148"/>
                </a:cubicBezTo>
                <a:lnTo>
                  <a:pt x="776757" y="3439886"/>
                </a:lnTo>
                <a:lnTo>
                  <a:pt x="769862" y="3439886"/>
                </a:lnTo>
                <a:lnTo>
                  <a:pt x="769862" y="3414403"/>
                </a:lnTo>
                <a:cubicBezTo>
                  <a:pt x="769862" y="3292145"/>
                  <a:pt x="769862" y="3292145"/>
                  <a:pt x="769862" y="3292145"/>
                </a:cubicBezTo>
                <a:cubicBezTo>
                  <a:pt x="629924" y="3183458"/>
                  <a:pt x="629924" y="3183458"/>
                  <a:pt x="629924" y="3183458"/>
                </a:cubicBezTo>
                <a:cubicBezTo>
                  <a:pt x="633168" y="3177375"/>
                  <a:pt x="633168" y="3177375"/>
                  <a:pt x="633168" y="3177375"/>
                </a:cubicBezTo>
                <a:cubicBezTo>
                  <a:pt x="771079" y="3284034"/>
                  <a:pt x="771079" y="3284034"/>
                  <a:pt x="771079" y="3284034"/>
                </a:cubicBezTo>
                <a:cubicBezTo>
                  <a:pt x="771079" y="3105999"/>
                  <a:pt x="771079" y="3105999"/>
                  <a:pt x="771079" y="3105999"/>
                </a:cubicBezTo>
                <a:cubicBezTo>
                  <a:pt x="704963" y="3054900"/>
                  <a:pt x="704963" y="3054900"/>
                  <a:pt x="704963" y="3054900"/>
                </a:cubicBezTo>
                <a:cubicBezTo>
                  <a:pt x="708614" y="3049222"/>
                  <a:pt x="708614" y="3049222"/>
                  <a:pt x="708614" y="3049222"/>
                </a:cubicBezTo>
                <a:cubicBezTo>
                  <a:pt x="774323" y="3100322"/>
                  <a:pt x="774323" y="3100322"/>
                  <a:pt x="774323" y="3100322"/>
                </a:cubicBezTo>
                <a:cubicBezTo>
                  <a:pt x="962125" y="2957569"/>
                  <a:pt x="962125" y="2957569"/>
                  <a:pt x="962125" y="2957569"/>
                </a:cubicBezTo>
                <a:cubicBezTo>
                  <a:pt x="824621" y="2850911"/>
                  <a:pt x="824621" y="2850911"/>
                  <a:pt x="824621" y="2850911"/>
                </a:cubicBezTo>
                <a:cubicBezTo>
                  <a:pt x="828271" y="2844422"/>
                  <a:pt x="828271" y="2844422"/>
                  <a:pt x="828271" y="2844422"/>
                </a:cubicBezTo>
                <a:cubicBezTo>
                  <a:pt x="962936" y="2948647"/>
                  <a:pt x="962936" y="2948647"/>
                  <a:pt x="962936" y="2948647"/>
                </a:cubicBezTo>
                <a:cubicBezTo>
                  <a:pt x="962936" y="2770612"/>
                  <a:pt x="962936" y="2770612"/>
                  <a:pt x="962936" y="2770612"/>
                </a:cubicBezTo>
                <a:cubicBezTo>
                  <a:pt x="900065" y="2721947"/>
                  <a:pt x="900065" y="2721947"/>
                  <a:pt x="900065" y="2721947"/>
                </a:cubicBezTo>
                <a:cubicBezTo>
                  <a:pt x="903716" y="2715864"/>
                  <a:pt x="903716" y="2715864"/>
                  <a:pt x="903716" y="2715864"/>
                </a:cubicBezTo>
                <a:cubicBezTo>
                  <a:pt x="966181" y="2764529"/>
                  <a:pt x="966181" y="2764529"/>
                  <a:pt x="966181" y="2764529"/>
                </a:cubicBezTo>
                <a:cubicBezTo>
                  <a:pt x="1153982" y="2621777"/>
                  <a:pt x="1153982" y="2621777"/>
                  <a:pt x="1153982" y="2621777"/>
                </a:cubicBezTo>
                <a:cubicBezTo>
                  <a:pt x="969021" y="2478619"/>
                  <a:pt x="969021" y="2478619"/>
                  <a:pt x="969021" y="2478619"/>
                </a:cubicBezTo>
                <a:cubicBezTo>
                  <a:pt x="781219" y="2621371"/>
                  <a:pt x="781219" y="2621371"/>
                  <a:pt x="781219" y="2621371"/>
                </a:cubicBezTo>
                <a:cubicBezTo>
                  <a:pt x="903310" y="2715864"/>
                  <a:pt x="903310" y="2715864"/>
                  <a:pt x="903310" y="2715864"/>
                </a:cubicBezTo>
                <a:cubicBezTo>
                  <a:pt x="900065" y="2721542"/>
                  <a:pt x="900065" y="2721542"/>
                  <a:pt x="900065" y="2721542"/>
                </a:cubicBezTo>
                <a:cubicBezTo>
                  <a:pt x="776757" y="2626238"/>
                  <a:pt x="776757" y="2626238"/>
                  <a:pt x="776757" y="2626238"/>
                </a:cubicBezTo>
                <a:cubicBezTo>
                  <a:pt x="776757" y="2804273"/>
                  <a:pt x="776757" y="2804273"/>
                  <a:pt x="776757" y="2804273"/>
                </a:cubicBezTo>
                <a:cubicBezTo>
                  <a:pt x="828271" y="2844017"/>
                  <a:pt x="828271" y="2844017"/>
                  <a:pt x="828271" y="2844017"/>
                </a:cubicBezTo>
                <a:cubicBezTo>
                  <a:pt x="824215" y="2850506"/>
                  <a:pt x="824215" y="2850506"/>
                  <a:pt x="824215" y="2850506"/>
                </a:cubicBezTo>
                <a:cubicBezTo>
                  <a:pt x="774729" y="2811978"/>
                  <a:pt x="774729" y="2811978"/>
                  <a:pt x="774729" y="2811978"/>
                </a:cubicBezTo>
                <a:cubicBezTo>
                  <a:pt x="586928" y="2954731"/>
                  <a:pt x="586928" y="2954731"/>
                  <a:pt x="586928" y="2954731"/>
                </a:cubicBezTo>
                <a:cubicBezTo>
                  <a:pt x="708208" y="3048817"/>
                  <a:pt x="708208" y="3048817"/>
                  <a:pt x="708208" y="3048817"/>
                </a:cubicBezTo>
                <a:cubicBezTo>
                  <a:pt x="704963" y="3054900"/>
                  <a:pt x="704963" y="3054900"/>
                  <a:pt x="704963" y="3054900"/>
                </a:cubicBezTo>
                <a:cubicBezTo>
                  <a:pt x="584900" y="2961625"/>
                  <a:pt x="584900" y="2961625"/>
                  <a:pt x="584900" y="2961625"/>
                </a:cubicBezTo>
                <a:cubicBezTo>
                  <a:pt x="584900" y="3140065"/>
                  <a:pt x="584900" y="3140065"/>
                  <a:pt x="584900" y="3140065"/>
                </a:cubicBezTo>
                <a:cubicBezTo>
                  <a:pt x="633168" y="3177375"/>
                  <a:pt x="633168" y="3177375"/>
                  <a:pt x="633168" y="3177375"/>
                </a:cubicBezTo>
                <a:cubicBezTo>
                  <a:pt x="629518" y="3183052"/>
                  <a:pt x="629518" y="3183052"/>
                  <a:pt x="629518" y="3183052"/>
                </a:cubicBezTo>
                <a:cubicBezTo>
                  <a:pt x="582872" y="3146960"/>
                  <a:pt x="582872" y="3146960"/>
                  <a:pt x="582872" y="3146960"/>
                </a:cubicBezTo>
                <a:cubicBezTo>
                  <a:pt x="388175" y="3295390"/>
                  <a:pt x="388175" y="3295390"/>
                  <a:pt x="388175" y="3295390"/>
                </a:cubicBezTo>
                <a:cubicBezTo>
                  <a:pt x="191856" y="3143310"/>
                  <a:pt x="191856" y="3143310"/>
                  <a:pt x="191856" y="3143310"/>
                </a:cubicBezTo>
                <a:cubicBezTo>
                  <a:pt x="191856" y="3082477"/>
                  <a:pt x="191856" y="3082477"/>
                  <a:pt x="191856" y="3082477"/>
                </a:cubicBezTo>
                <a:cubicBezTo>
                  <a:pt x="198752" y="3085316"/>
                  <a:pt x="198752" y="3085316"/>
                  <a:pt x="198752" y="3085316"/>
                </a:cubicBezTo>
                <a:cubicBezTo>
                  <a:pt x="198752" y="3140065"/>
                  <a:pt x="198752" y="3140065"/>
                  <a:pt x="198752" y="3140065"/>
                </a:cubicBezTo>
                <a:cubicBezTo>
                  <a:pt x="384930" y="3284034"/>
                  <a:pt x="384930" y="3284034"/>
                  <a:pt x="384930" y="3284034"/>
                </a:cubicBezTo>
                <a:cubicBezTo>
                  <a:pt x="384930" y="3105999"/>
                  <a:pt x="384930" y="3105999"/>
                  <a:pt x="384930" y="3105999"/>
                </a:cubicBezTo>
                <a:cubicBezTo>
                  <a:pt x="198752" y="2961625"/>
                  <a:pt x="198752" y="2961625"/>
                  <a:pt x="198752" y="2961625"/>
                </a:cubicBezTo>
                <a:cubicBezTo>
                  <a:pt x="198752" y="3084911"/>
                  <a:pt x="198752" y="3084911"/>
                  <a:pt x="198752" y="3084911"/>
                </a:cubicBezTo>
                <a:cubicBezTo>
                  <a:pt x="191856" y="3082072"/>
                  <a:pt x="191856" y="3082072"/>
                  <a:pt x="191856" y="3082072"/>
                </a:cubicBezTo>
                <a:cubicBezTo>
                  <a:pt x="191856" y="2953108"/>
                  <a:pt x="191856" y="2953108"/>
                  <a:pt x="191856" y="2953108"/>
                </a:cubicBezTo>
                <a:cubicBezTo>
                  <a:pt x="259189" y="2902009"/>
                  <a:pt x="259189" y="2902009"/>
                  <a:pt x="259189" y="2902009"/>
                </a:cubicBezTo>
                <a:cubicBezTo>
                  <a:pt x="383713" y="2807517"/>
                  <a:pt x="383713" y="2807517"/>
                  <a:pt x="383713" y="2807517"/>
                </a:cubicBezTo>
                <a:cubicBezTo>
                  <a:pt x="383713" y="2715053"/>
                  <a:pt x="383713" y="2715053"/>
                  <a:pt x="383713" y="2715053"/>
                </a:cubicBezTo>
                <a:cubicBezTo>
                  <a:pt x="390609" y="2716269"/>
                  <a:pt x="390609" y="2716269"/>
                  <a:pt x="390609" y="2716269"/>
                </a:cubicBezTo>
                <a:cubicBezTo>
                  <a:pt x="390609" y="2804273"/>
                  <a:pt x="390609" y="2804273"/>
                  <a:pt x="390609" y="2804273"/>
                </a:cubicBezTo>
                <a:cubicBezTo>
                  <a:pt x="576788" y="2948647"/>
                  <a:pt x="576788" y="2948647"/>
                  <a:pt x="576788" y="2948647"/>
                </a:cubicBezTo>
                <a:cubicBezTo>
                  <a:pt x="576788" y="2770612"/>
                  <a:pt x="576788" y="2770612"/>
                  <a:pt x="576788" y="2770612"/>
                </a:cubicBezTo>
                <a:cubicBezTo>
                  <a:pt x="489174" y="2702481"/>
                  <a:pt x="489174" y="2702481"/>
                  <a:pt x="489174" y="2702481"/>
                </a:cubicBezTo>
                <a:cubicBezTo>
                  <a:pt x="492825" y="2697209"/>
                  <a:pt x="492825" y="2697209"/>
                  <a:pt x="492825" y="2697209"/>
                </a:cubicBezTo>
                <a:cubicBezTo>
                  <a:pt x="580033" y="2764529"/>
                  <a:pt x="580033" y="2764529"/>
                  <a:pt x="580033" y="2764529"/>
                </a:cubicBezTo>
                <a:cubicBezTo>
                  <a:pt x="767834" y="2621777"/>
                  <a:pt x="767834" y="2621777"/>
                  <a:pt x="767834" y="2621777"/>
                </a:cubicBezTo>
                <a:cubicBezTo>
                  <a:pt x="626679" y="2512280"/>
                  <a:pt x="626679" y="2512280"/>
                  <a:pt x="626679" y="2512280"/>
                </a:cubicBezTo>
                <a:cubicBezTo>
                  <a:pt x="630735" y="2507007"/>
                  <a:pt x="630735" y="2507007"/>
                  <a:pt x="630735" y="2507007"/>
                </a:cubicBezTo>
                <a:cubicBezTo>
                  <a:pt x="771079" y="2615693"/>
                  <a:pt x="771079" y="2615693"/>
                  <a:pt x="771079" y="2615693"/>
                </a:cubicBezTo>
                <a:cubicBezTo>
                  <a:pt x="771079" y="2437659"/>
                  <a:pt x="771079" y="2437659"/>
                  <a:pt x="771079" y="2437659"/>
                </a:cubicBezTo>
                <a:cubicBezTo>
                  <a:pt x="713481" y="2392644"/>
                  <a:pt x="713481" y="2392644"/>
                  <a:pt x="713481" y="2392644"/>
                </a:cubicBezTo>
                <a:cubicBezTo>
                  <a:pt x="717131" y="2387372"/>
                  <a:pt x="717131" y="2387372"/>
                  <a:pt x="717131" y="2387372"/>
                </a:cubicBezTo>
                <a:cubicBezTo>
                  <a:pt x="774323" y="2431576"/>
                  <a:pt x="774323" y="2431576"/>
                  <a:pt x="774323" y="2431576"/>
                </a:cubicBezTo>
                <a:cubicBezTo>
                  <a:pt x="962125" y="2288824"/>
                  <a:pt x="962125" y="2288824"/>
                  <a:pt x="962125" y="2288824"/>
                </a:cubicBezTo>
                <a:cubicBezTo>
                  <a:pt x="774729" y="2143638"/>
                  <a:pt x="774729" y="2143638"/>
                  <a:pt x="774729" y="2143638"/>
                </a:cubicBezTo>
                <a:cubicBezTo>
                  <a:pt x="586928" y="2286391"/>
                  <a:pt x="586928" y="2286391"/>
                  <a:pt x="586928" y="2286391"/>
                </a:cubicBezTo>
                <a:cubicBezTo>
                  <a:pt x="717131" y="2387372"/>
                  <a:pt x="717131" y="2387372"/>
                  <a:pt x="717131" y="2387372"/>
                </a:cubicBezTo>
                <a:cubicBezTo>
                  <a:pt x="713075" y="2392644"/>
                  <a:pt x="713075" y="2392644"/>
                  <a:pt x="713075" y="2392644"/>
                </a:cubicBezTo>
                <a:cubicBezTo>
                  <a:pt x="584900" y="2293285"/>
                  <a:pt x="584900" y="2293285"/>
                  <a:pt x="584900" y="2293285"/>
                </a:cubicBezTo>
                <a:cubicBezTo>
                  <a:pt x="584900" y="2471319"/>
                  <a:pt x="584900" y="2471319"/>
                  <a:pt x="584900" y="2471319"/>
                </a:cubicBezTo>
                <a:cubicBezTo>
                  <a:pt x="630329" y="2506602"/>
                  <a:pt x="630329" y="2506602"/>
                  <a:pt x="630329" y="2506602"/>
                </a:cubicBezTo>
                <a:cubicBezTo>
                  <a:pt x="626679" y="2512280"/>
                  <a:pt x="626679" y="2512280"/>
                  <a:pt x="626679" y="2512280"/>
                </a:cubicBezTo>
                <a:cubicBezTo>
                  <a:pt x="582872" y="2478619"/>
                  <a:pt x="582872" y="2478619"/>
                  <a:pt x="582872" y="2478619"/>
                </a:cubicBezTo>
                <a:cubicBezTo>
                  <a:pt x="395071" y="2621371"/>
                  <a:pt x="395071" y="2621371"/>
                  <a:pt x="395071" y="2621371"/>
                </a:cubicBezTo>
                <a:cubicBezTo>
                  <a:pt x="492825" y="2696804"/>
                  <a:pt x="492825" y="2696804"/>
                  <a:pt x="492825" y="2696804"/>
                </a:cubicBezTo>
                <a:cubicBezTo>
                  <a:pt x="488769" y="2702481"/>
                  <a:pt x="488769" y="2702481"/>
                  <a:pt x="488769" y="2702481"/>
                </a:cubicBezTo>
                <a:cubicBezTo>
                  <a:pt x="390609" y="2626238"/>
                  <a:pt x="390609" y="2626238"/>
                  <a:pt x="390609" y="2626238"/>
                </a:cubicBezTo>
                <a:cubicBezTo>
                  <a:pt x="390609" y="2715864"/>
                  <a:pt x="390609" y="2715864"/>
                  <a:pt x="390609" y="2715864"/>
                </a:cubicBezTo>
                <a:cubicBezTo>
                  <a:pt x="383713" y="2714647"/>
                  <a:pt x="383713" y="2714647"/>
                  <a:pt x="383713" y="2714647"/>
                </a:cubicBezTo>
                <a:cubicBezTo>
                  <a:pt x="383713" y="2623399"/>
                  <a:pt x="383713" y="2623399"/>
                  <a:pt x="383713" y="2623399"/>
                </a:cubicBezTo>
                <a:cubicBezTo>
                  <a:pt x="375601" y="2616910"/>
                  <a:pt x="375601" y="2616910"/>
                  <a:pt x="375601" y="2616910"/>
                </a:cubicBezTo>
                <a:cubicBezTo>
                  <a:pt x="375601" y="2608394"/>
                  <a:pt x="375601" y="2608394"/>
                  <a:pt x="375601" y="2608394"/>
                </a:cubicBezTo>
                <a:cubicBezTo>
                  <a:pt x="384930" y="2615693"/>
                  <a:pt x="384930" y="2615693"/>
                  <a:pt x="384930" y="2615693"/>
                </a:cubicBezTo>
                <a:cubicBezTo>
                  <a:pt x="384930" y="2437659"/>
                  <a:pt x="384930" y="2437659"/>
                  <a:pt x="384930" y="2437659"/>
                </a:cubicBezTo>
                <a:cubicBezTo>
                  <a:pt x="375601" y="2430360"/>
                  <a:pt x="375601" y="2430360"/>
                  <a:pt x="375601" y="2430360"/>
                </a:cubicBezTo>
                <a:cubicBezTo>
                  <a:pt x="375601" y="2421843"/>
                  <a:pt x="375601" y="2421843"/>
                  <a:pt x="375601" y="2421843"/>
                </a:cubicBezTo>
                <a:cubicBezTo>
                  <a:pt x="388175" y="2431576"/>
                  <a:pt x="388175" y="2431576"/>
                  <a:pt x="388175" y="2431576"/>
                </a:cubicBezTo>
                <a:cubicBezTo>
                  <a:pt x="575977" y="2288824"/>
                  <a:pt x="575977" y="2288824"/>
                  <a:pt x="575977" y="2288824"/>
                </a:cubicBezTo>
                <a:cubicBezTo>
                  <a:pt x="388580" y="2143638"/>
                  <a:pt x="388580" y="2143638"/>
                  <a:pt x="388580" y="2143638"/>
                </a:cubicBezTo>
                <a:cubicBezTo>
                  <a:pt x="200780" y="2286391"/>
                  <a:pt x="200780" y="2286391"/>
                  <a:pt x="200780" y="2286391"/>
                </a:cubicBezTo>
                <a:cubicBezTo>
                  <a:pt x="375195" y="2421843"/>
                  <a:pt x="375195" y="2421843"/>
                  <a:pt x="375195" y="2421843"/>
                </a:cubicBezTo>
                <a:cubicBezTo>
                  <a:pt x="375195" y="2429954"/>
                  <a:pt x="375195" y="2429954"/>
                  <a:pt x="375195" y="2429954"/>
                </a:cubicBezTo>
                <a:cubicBezTo>
                  <a:pt x="198752" y="2293285"/>
                  <a:pt x="198752" y="2293285"/>
                  <a:pt x="198752" y="2293285"/>
                </a:cubicBezTo>
                <a:cubicBezTo>
                  <a:pt x="198752" y="2471319"/>
                  <a:pt x="198752" y="2471319"/>
                  <a:pt x="198752" y="2471319"/>
                </a:cubicBezTo>
                <a:cubicBezTo>
                  <a:pt x="375195" y="2608394"/>
                  <a:pt x="375195" y="2608394"/>
                  <a:pt x="375195" y="2608394"/>
                </a:cubicBezTo>
                <a:cubicBezTo>
                  <a:pt x="375195" y="2616910"/>
                  <a:pt x="375195" y="2616910"/>
                  <a:pt x="375195" y="2616910"/>
                </a:cubicBezTo>
                <a:cubicBezTo>
                  <a:pt x="191856" y="2474563"/>
                  <a:pt x="191856" y="2474563"/>
                  <a:pt x="191856" y="2474563"/>
                </a:cubicBezTo>
                <a:cubicBezTo>
                  <a:pt x="191856" y="2284768"/>
                  <a:pt x="191856" y="2284768"/>
                  <a:pt x="191856" y="2284768"/>
                </a:cubicBezTo>
                <a:cubicBezTo>
                  <a:pt x="383713" y="2138772"/>
                  <a:pt x="383713" y="2138772"/>
                  <a:pt x="383713" y="2138772"/>
                </a:cubicBezTo>
                <a:cubicBezTo>
                  <a:pt x="383713" y="1959926"/>
                  <a:pt x="383713" y="1959926"/>
                  <a:pt x="383713" y="1959926"/>
                </a:cubicBezTo>
                <a:cubicBezTo>
                  <a:pt x="390609" y="1965198"/>
                  <a:pt x="390609" y="1965198"/>
                  <a:pt x="390609" y="1965198"/>
                </a:cubicBezTo>
                <a:cubicBezTo>
                  <a:pt x="390609" y="2136339"/>
                  <a:pt x="390609" y="2136339"/>
                  <a:pt x="390609" y="2136339"/>
                </a:cubicBezTo>
                <a:cubicBezTo>
                  <a:pt x="576788" y="2280307"/>
                  <a:pt x="576788" y="2280307"/>
                  <a:pt x="576788" y="2280307"/>
                </a:cubicBezTo>
                <a:cubicBezTo>
                  <a:pt x="576788" y="2102272"/>
                  <a:pt x="576788" y="2102272"/>
                  <a:pt x="576788" y="2102272"/>
                </a:cubicBezTo>
                <a:cubicBezTo>
                  <a:pt x="390609" y="1957898"/>
                  <a:pt x="390609" y="1957898"/>
                  <a:pt x="390609" y="1957898"/>
                </a:cubicBezTo>
                <a:cubicBezTo>
                  <a:pt x="390609" y="1964792"/>
                  <a:pt x="390609" y="1964792"/>
                  <a:pt x="390609" y="1964792"/>
                </a:cubicBezTo>
                <a:cubicBezTo>
                  <a:pt x="383713" y="1959520"/>
                  <a:pt x="383713" y="1959520"/>
                  <a:pt x="383713" y="1959520"/>
                </a:cubicBezTo>
                <a:cubicBezTo>
                  <a:pt x="383713" y="1949382"/>
                  <a:pt x="383713" y="1949382"/>
                  <a:pt x="383713" y="1949382"/>
                </a:cubicBezTo>
                <a:cubicBezTo>
                  <a:pt x="569487" y="1808251"/>
                  <a:pt x="569487" y="1808251"/>
                  <a:pt x="569487" y="1808251"/>
                </a:cubicBezTo>
                <a:cubicBezTo>
                  <a:pt x="575166" y="1812307"/>
                  <a:pt x="575166" y="1812307"/>
                  <a:pt x="575166" y="1812307"/>
                </a:cubicBezTo>
                <a:cubicBezTo>
                  <a:pt x="392637" y="1951004"/>
                  <a:pt x="392637" y="1951004"/>
                  <a:pt x="392637" y="1951004"/>
                </a:cubicBezTo>
                <a:cubicBezTo>
                  <a:pt x="580033" y="2096594"/>
                  <a:pt x="580033" y="2096594"/>
                  <a:pt x="580033" y="2096594"/>
                </a:cubicBezTo>
                <a:cubicBezTo>
                  <a:pt x="767834" y="1953437"/>
                  <a:pt x="767834" y="1953437"/>
                  <a:pt x="767834" y="1953437"/>
                </a:cubicBezTo>
                <a:cubicBezTo>
                  <a:pt x="580438" y="1808251"/>
                  <a:pt x="580438" y="1808251"/>
                  <a:pt x="580438" y="1808251"/>
                </a:cubicBezTo>
                <a:cubicBezTo>
                  <a:pt x="575166" y="1812307"/>
                  <a:pt x="575166" y="1812307"/>
                  <a:pt x="575166" y="1812307"/>
                </a:cubicBezTo>
                <a:cubicBezTo>
                  <a:pt x="569893" y="1807846"/>
                  <a:pt x="569893" y="1807846"/>
                  <a:pt x="569893" y="1807846"/>
                </a:cubicBezTo>
                <a:cubicBezTo>
                  <a:pt x="578005" y="1801763"/>
                  <a:pt x="578005" y="1801763"/>
                  <a:pt x="578005" y="1801763"/>
                </a:cubicBezTo>
                <a:cubicBezTo>
                  <a:pt x="578005" y="1795679"/>
                  <a:pt x="578005" y="1795679"/>
                  <a:pt x="578005" y="1795679"/>
                </a:cubicBezTo>
                <a:cubicBezTo>
                  <a:pt x="584900" y="1795679"/>
                  <a:pt x="584900" y="1795679"/>
                  <a:pt x="584900" y="1795679"/>
                </a:cubicBezTo>
                <a:cubicBezTo>
                  <a:pt x="584900" y="1802168"/>
                  <a:pt x="584900" y="1802168"/>
                  <a:pt x="584900" y="1802168"/>
                </a:cubicBezTo>
                <a:cubicBezTo>
                  <a:pt x="771079" y="1946137"/>
                  <a:pt x="771079" y="1946137"/>
                  <a:pt x="771079" y="1946137"/>
                </a:cubicBezTo>
                <a:cubicBezTo>
                  <a:pt x="771079" y="1783107"/>
                  <a:pt x="771079" y="1783107"/>
                  <a:pt x="771079" y="1783107"/>
                </a:cubicBezTo>
                <a:cubicBezTo>
                  <a:pt x="771079" y="1768508"/>
                  <a:pt x="771079" y="1768508"/>
                  <a:pt x="771079" y="1768508"/>
                </a:cubicBezTo>
                <a:cubicBezTo>
                  <a:pt x="584900" y="1624133"/>
                  <a:pt x="584900" y="1624133"/>
                  <a:pt x="584900" y="1624133"/>
                </a:cubicBezTo>
                <a:cubicBezTo>
                  <a:pt x="584900" y="1785541"/>
                  <a:pt x="584900" y="1785541"/>
                  <a:pt x="584900" y="1785541"/>
                </a:cubicBezTo>
                <a:cubicBezTo>
                  <a:pt x="584900" y="1795274"/>
                  <a:pt x="584900" y="1795274"/>
                  <a:pt x="584900" y="1795274"/>
                </a:cubicBezTo>
                <a:cubicBezTo>
                  <a:pt x="578005" y="1795274"/>
                  <a:pt x="578005" y="1795274"/>
                  <a:pt x="578005" y="1795274"/>
                </a:cubicBezTo>
                <a:cubicBezTo>
                  <a:pt x="578005" y="1621294"/>
                  <a:pt x="578005" y="1621294"/>
                  <a:pt x="578005" y="1621294"/>
                </a:cubicBezTo>
                <a:cubicBezTo>
                  <a:pt x="437661" y="1512608"/>
                  <a:pt x="437661" y="1512608"/>
                  <a:pt x="437661" y="1512608"/>
                </a:cubicBezTo>
                <a:cubicBezTo>
                  <a:pt x="441312" y="1506930"/>
                  <a:pt x="441312" y="1506930"/>
                  <a:pt x="441312" y="1506930"/>
                </a:cubicBezTo>
                <a:cubicBezTo>
                  <a:pt x="578816" y="1613589"/>
                  <a:pt x="578816" y="1613589"/>
                  <a:pt x="578816" y="1613589"/>
                </a:cubicBezTo>
                <a:cubicBezTo>
                  <a:pt x="578816" y="1435555"/>
                  <a:pt x="578816" y="1435555"/>
                  <a:pt x="578816" y="1435555"/>
                </a:cubicBezTo>
                <a:cubicBezTo>
                  <a:pt x="513106" y="1384456"/>
                  <a:pt x="513106" y="1384456"/>
                  <a:pt x="513106" y="1384456"/>
                </a:cubicBezTo>
                <a:cubicBezTo>
                  <a:pt x="516350" y="1378372"/>
                  <a:pt x="516350" y="1378372"/>
                  <a:pt x="516350" y="1378372"/>
                </a:cubicBezTo>
                <a:cubicBezTo>
                  <a:pt x="582061" y="1429472"/>
                  <a:pt x="582061" y="1429472"/>
                  <a:pt x="582061" y="1429472"/>
                </a:cubicBezTo>
                <a:cubicBezTo>
                  <a:pt x="769862" y="1286719"/>
                  <a:pt x="769862" y="1286719"/>
                  <a:pt x="769862" y="1286719"/>
                </a:cubicBezTo>
                <a:cubicBezTo>
                  <a:pt x="632763" y="1180060"/>
                  <a:pt x="632763" y="1180060"/>
                  <a:pt x="632763" y="1180060"/>
                </a:cubicBezTo>
                <a:cubicBezTo>
                  <a:pt x="636413" y="1173571"/>
                  <a:pt x="636413" y="1173571"/>
                  <a:pt x="636413" y="1173571"/>
                </a:cubicBezTo>
                <a:cubicBezTo>
                  <a:pt x="771079" y="1278203"/>
                  <a:pt x="771079" y="1278203"/>
                  <a:pt x="771079" y="1278203"/>
                </a:cubicBezTo>
                <a:cubicBezTo>
                  <a:pt x="771079" y="1099762"/>
                  <a:pt x="771079" y="1099762"/>
                  <a:pt x="771079" y="1099762"/>
                </a:cubicBezTo>
                <a:cubicBezTo>
                  <a:pt x="708208" y="1051096"/>
                  <a:pt x="708208" y="1051096"/>
                  <a:pt x="708208" y="1051096"/>
                </a:cubicBezTo>
                <a:cubicBezTo>
                  <a:pt x="711453" y="1045419"/>
                  <a:pt x="711453" y="1045419"/>
                  <a:pt x="711453" y="1045419"/>
                </a:cubicBezTo>
                <a:cubicBezTo>
                  <a:pt x="774323" y="1094085"/>
                  <a:pt x="774323" y="1094085"/>
                  <a:pt x="774323" y="1094085"/>
                </a:cubicBezTo>
                <a:cubicBezTo>
                  <a:pt x="962125" y="951332"/>
                  <a:pt x="962125" y="951332"/>
                  <a:pt x="962125" y="951332"/>
                </a:cubicBezTo>
                <a:cubicBezTo>
                  <a:pt x="777163" y="807769"/>
                  <a:pt x="777163" y="807769"/>
                  <a:pt x="777163" y="807769"/>
                </a:cubicBezTo>
                <a:cubicBezTo>
                  <a:pt x="589362" y="950521"/>
                  <a:pt x="589362" y="950521"/>
                  <a:pt x="589362" y="950521"/>
                </a:cubicBezTo>
                <a:cubicBezTo>
                  <a:pt x="711453" y="1045013"/>
                  <a:pt x="711453" y="1045013"/>
                  <a:pt x="711453" y="1045013"/>
                </a:cubicBezTo>
                <a:cubicBezTo>
                  <a:pt x="707802" y="1051096"/>
                  <a:pt x="707802" y="1051096"/>
                  <a:pt x="707802" y="1051096"/>
                </a:cubicBezTo>
                <a:cubicBezTo>
                  <a:pt x="584900" y="955388"/>
                  <a:pt x="584900" y="955388"/>
                  <a:pt x="584900" y="955388"/>
                </a:cubicBezTo>
                <a:cubicBezTo>
                  <a:pt x="584900" y="1133828"/>
                  <a:pt x="584900" y="1133828"/>
                  <a:pt x="584900" y="1133828"/>
                </a:cubicBezTo>
                <a:cubicBezTo>
                  <a:pt x="636008" y="1173571"/>
                  <a:pt x="636008" y="1173571"/>
                  <a:pt x="636008" y="1173571"/>
                </a:cubicBezTo>
                <a:cubicBezTo>
                  <a:pt x="632357" y="1180060"/>
                  <a:pt x="632357" y="1180060"/>
                  <a:pt x="632357" y="1180060"/>
                </a:cubicBezTo>
                <a:cubicBezTo>
                  <a:pt x="582872" y="1141534"/>
                  <a:pt x="582872" y="1141534"/>
                  <a:pt x="582872" y="1141534"/>
                </a:cubicBezTo>
                <a:cubicBezTo>
                  <a:pt x="395071" y="1284286"/>
                  <a:pt x="395071" y="1284286"/>
                  <a:pt x="395071" y="1284286"/>
                </a:cubicBezTo>
                <a:cubicBezTo>
                  <a:pt x="516350" y="1378372"/>
                  <a:pt x="516350" y="1378372"/>
                  <a:pt x="516350" y="1378372"/>
                </a:cubicBezTo>
                <a:cubicBezTo>
                  <a:pt x="512700" y="1384050"/>
                  <a:pt x="512700" y="1384050"/>
                  <a:pt x="512700" y="1384050"/>
                </a:cubicBezTo>
                <a:cubicBezTo>
                  <a:pt x="392637" y="1291180"/>
                  <a:pt x="392637" y="1291180"/>
                  <a:pt x="392637" y="1291180"/>
                </a:cubicBezTo>
                <a:cubicBezTo>
                  <a:pt x="392637" y="1469214"/>
                  <a:pt x="392637" y="1469214"/>
                  <a:pt x="392637" y="1469214"/>
                </a:cubicBezTo>
                <a:cubicBezTo>
                  <a:pt x="440906" y="1506525"/>
                  <a:pt x="440906" y="1506525"/>
                  <a:pt x="440906" y="1506525"/>
                </a:cubicBezTo>
                <a:cubicBezTo>
                  <a:pt x="437661" y="1512608"/>
                  <a:pt x="437661" y="1512608"/>
                  <a:pt x="437661" y="1512608"/>
                </a:cubicBezTo>
                <a:cubicBezTo>
                  <a:pt x="391015" y="1476514"/>
                  <a:pt x="391015" y="1476514"/>
                  <a:pt x="391015" y="1476514"/>
                </a:cubicBezTo>
                <a:cubicBezTo>
                  <a:pt x="195912" y="1624539"/>
                  <a:pt x="195912" y="1624539"/>
                  <a:pt x="195912" y="1624539"/>
                </a:cubicBezTo>
                <a:cubicBezTo>
                  <a:pt x="0" y="1472459"/>
                  <a:pt x="0" y="1472459"/>
                  <a:pt x="0" y="1472459"/>
                </a:cubicBezTo>
                <a:cubicBezTo>
                  <a:pt x="0" y="1412033"/>
                  <a:pt x="0" y="1412033"/>
                  <a:pt x="0" y="1412033"/>
                </a:cubicBezTo>
                <a:cubicBezTo>
                  <a:pt x="6490" y="1414872"/>
                  <a:pt x="6490" y="1414872"/>
                  <a:pt x="6490" y="1414872"/>
                </a:cubicBezTo>
                <a:cubicBezTo>
                  <a:pt x="6490" y="1469214"/>
                  <a:pt x="6490" y="1469214"/>
                  <a:pt x="6490" y="1469214"/>
                </a:cubicBezTo>
                <a:cubicBezTo>
                  <a:pt x="192668" y="1613589"/>
                  <a:pt x="192668" y="1613589"/>
                  <a:pt x="192668" y="1613589"/>
                </a:cubicBezTo>
                <a:cubicBezTo>
                  <a:pt x="192668" y="1435555"/>
                  <a:pt x="192668" y="1435555"/>
                  <a:pt x="192668" y="1435555"/>
                </a:cubicBezTo>
                <a:cubicBezTo>
                  <a:pt x="6490" y="1291180"/>
                  <a:pt x="6490" y="1291180"/>
                  <a:pt x="6490" y="1291180"/>
                </a:cubicBezTo>
                <a:cubicBezTo>
                  <a:pt x="6490" y="1414466"/>
                  <a:pt x="6490" y="1414466"/>
                  <a:pt x="6490" y="1414466"/>
                </a:cubicBezTo>
                <a:cubicBezTo>
                  <a:pt x="0" y="1411627"/>
                  <a:pt x="0" y="1411627"/>
                  <a:pt x="0" y="1411627"/>
                </a:cubicBezTo>
                <a:cubicBezTo>
                  <a:pt x="0" y="1282664"/>
                  <a:pt x="0" y="1282664"/>
                  <a:pt x="0" y="1282664"/>
                </a:cubicBezTo>
                <a:cubicBezTo>
                  <a:pt x="66926" y="1231565"/>
                  <a:pt x="66926" y="1231565"/>
                  <a:pt x="66926" y="1231565"/>
                </a:cubicBezTo>
                <a:cubicBezTo>
                  <a:pt x="73821" y="1234809"/>
                  <a:pt x="73821" y="1234809"/>
                  <a:pt x="73821" y="1234809"/>
                </a:cubicBezTo>
                <a:cubicBezTo>
                  <a:pt x="8924" y="1284286"/>
                  <a:pt x="8924" y="1284286"/>
                  <a:pt x="8924" y="1284286"/>
                </a:cubicBezTo>
                <a:cubicBezTo>
                  <a:pt x="196318" y="1429472"/>
                  <a:pt x="196318" y="1429472"/>
                  <a:pt x="196318" y="1429472"/>
                </a:cubicBezTo>
                <a:cubicBezTo>
                  <a:pt x="384119" y="1286719"/>
                  <a:pt x="384119" y="1286719"/>
                  <a:pt x="384119" y="1286719"/>
                </a:cubicBezTo>
                <a:cubicBezTo>
                  <a:pt x="196724" y="1141534"/>
                  <a:pt x="196724" y="1141534"/>
                  <a:pt x="196724" y="1141534"/>
                </a:cubicBezTo>
                <a:cubicBezTo>
                  <a:pt x="74227" y="1234403"/>
                  <a:pt x="74227" y="1234403"/>
                  <a:pt x="74227" y="1234403"/>
                </a:cubicBezTo>
                <a:cubicBezTo>
                  <a:pt x="67332" y="1231159"/>
                  <a:pt x="67332" y="1231159"/>
                  <a:pt x="67332" y="1231159"/>
                </a:cubicBezTo>
                <a:cubicBezTo>
                  <a:pt x="191856" y="1136667"/>
                  <a:pt x="191856" y="1136667"/>
                  <a:pt x="191856" y="1136667"/>
                </a:cubicBezTo>
                <a:cubicBezTo>
                  <a:pt x="191856" y="1044607"/>
                  <a:pt x="191856" y="1044607"/>
                  <a:pt x="191856" y="1044607"/>
                </a:cubicBezTo>
                <a:cubicBezTo>
                  <a:pt x="198752" y="1045419"/>
                  <a:pt x="198752" y="1045419"/>
                  <a:pt x="198752" y="1045419"/>
                </a:cubicBezTo>
                <a:cubicBezTo>
                  <a:pt x="198752" y="1133828"/>
                  <a:pt x="198752" y="1133828"/>
                  <a:pt x="198752" y="1133828"/>
                </a:cubicBezTo>
                <a:cubicBezTo>
                  <a:pt x="384524" y="1278203"/>
                  <a:pt x="384524" y="1278203"/>
                  <a:pt x="384524" y="1278203"/>
                </a:cubicBezTo>
                <a:cubicBezTo>
                  <a:pt x="384524" y="1099762"/>
                  <a:pt x="384524" y="1099762"/>
                  <a:pt x="384524" y="1099762"/>
                </a:cubicBezTo>
                <a:cubicBezTo>
                  <a:pt x="296912" y="1032037"/>
                  <a:pt x="296912" y="1032037"/>
                  <a:pt x="296912" y="1032037"/>
                </a:cubicBezTo>
                <a:cubicBezTo>
                  <a:pt x="300968" y="1026359"/>
                  <a:pt x="300968" y="1026359"/>
                  <a:pt x="300968" y="1026359"/>
                </a:cubicBezTo>
                <a:cubicBezTo>
                  <a:pt x="388175" y="1094085"/>
                  <a:pt x="388175" y="1094085"/>
                  <a:pt x="388175" y="1094085"/>
                </a:cubicBezTo>
                <a:cubicBezTo>
                  <a:pt x="575977" y="951332"/>
                  <a:pt x="575977" y="951332"/>
                  <a:pt x="575977" y="951332"/>
                </a:cubicBezTo>
                <a:cubicBezTo>
                  <a:pt x="434822" y="841835"/>
                  <a:pt x="434822" y="841835"/>
                  <a:pt x="434822" y="841835"/>
                </a:cubicBezTo>
                <a:cubicBezTo>
                  <a:pt x="438878" y="836158"/>
                  <a:pt x="438878" y="836158"/>
                  <a:pt x="438878" y="836158"/>
                </a:cubicBezTo>
                <a:cubicBezTo>
                  <a:pt x="578816" y="944843"/>
                  <a:pt x="578816" y="944843"/>
                  <a:pt x="578816" y="944843"/>
                </a:cubicBezTo>
                <a:cubicBezTo>
                  <a:pt x="578816" y="766808"/>
                  <a:pt x="578816" y="766808"/>
                  <a:pt x="578816" y="766808"/>
                </a:cubicBezTo>
                <a:cubicBezTo>
                  <a:pt x="521218" y="722199"/>
                  <a:pt x="521218" y="722199"/>
                  <a:pt x="521218" y="722199"/>
                </a:cubicBezTo>
                <a:cubicBezTo>
                  <a:pt x="525274" y="716927"/>
                  <a:pt x="525274" y="716927"/>
                  <a:pt x="525274" y="716927"/>
                </a:cubicBezTo>
                <a:cubicBezTo>
                  <a:pt x="582061" y="761131"/>
                  <a:pt x="582061" y="761131"/>
                  <a:pt x="582061" y="761131"/>
                </a:cubicBezTo>
                <a:cubicBezTo>
                  <a:pt x="769862" y="618379"/>
                  <a:pt x="769862" y="618379"/>
                  <a:pt x="769862" y="618379"/>
                </a:cubicBezTo>
                <a:cubicBezTo>
                  <a:pt x="582872" y="472787"/>
                  <a:pt x="582872" y="472787"/>
                  <a:pt x="582872" y="472787"/>
                </a:cubicBezTo>
                <a:cubicBezTo>
                  <a:pt x="395071" y="615540"/>
                  <a:pt x="395071" y="615540"/>
                  <a:pt x="395071" y="615540"/>
                </a:cubicBezTo>
                <a:cubicBezTo>
                  <a:pt x="524868" y="716521"/>
                  <a:pt x="524868" y="716521"/>
                  <a:pt x="524868" y="716521"/>
                </a:cubicBezTo>
                <a:cubicBezTo>
                  <a:pt x="521218" y="722199"/>
                  <a:pt x="521218" y="722199"/>
                  <a:pt x="521218" y="722199"/>
                </a:cubicBezTo>
                <a:cubicBezTo>
                  <a:pt x="392637" y="622434"/>
                  <a:pt x="392637" y="622434"/>
                  <a:pt x="392637" y="622434"/>
                </a:cubicBezTo>
                <a:cubicBezTo>
                  <a:pt x="392637" y="800875"/>
                  <a:pt x="392637" y="800875"/>
                  <a:pt x="392637" y="800875"/>
                </a:cubicBezTo>
                <a:cubicBezTo>
                  <a:pt x="438472" y="836158"/>
                  <a:pt x="438472" y="836158"/>
                  <a:pt x="438472" y="836158"/>
                </a:cubicBezTo>
                <a:cubicBezTo>
                  <a:pt x="434416" y="841430"/>
                  <a:pt x="434416" y="841430"/>
                  <a:pt x="434416" y="841430"/>
                </a:cubicBezTo>
                <a:cubicBezTo>
                  <a:pt x="391015" y="807769"/>
                  <a:pt x="391015" y="807769"/>
                  <a:pt x="391015" y="807769"/>
                </a:cubicBezTo>
                <a:cubicBezTo>
                  <a:pt x="203214" y="950521"/>
                  <a:pt x="203214" y="950521"/>
                  <a:pt x="203214" y="950521"/>
                </a:cubicBezTo>
                <a:cubicBezTo>
                  <a:pt x="300968" y="1026359"/>
                  <a:pt x="300968" y="1026359"/>
                  <a:pt x="300968" y="1026359"/>
                </a:cubicBezTo>
                <a:cubicBezTo>
                  <a:pt x="296912" y="1031630"/>
                  <a:pt x="296912" y="1031630"/>
                  <a:pt x="296912" y="1031630"/>
                </a:cubicBezTo>
                <a:cubicBezTo>
                  <a:pt x="198752" y="955388"/>
                  <a:pt x="198752" y="955388"/>
                  <a:pt x="198752" y="955388"/>
                </a:cubicBezTo>
                <a:cubicBezTo>
                  <a:pt x="198752" y="1045013"/>
                  <a:pt x="198752" y="1045013"/>
                  <a:pt x="198752" y="1045013"/>
                </a:cubicBezTo>
                <a:cubicBezTo>
                  <a:pt x="191856" y="1044202"/>
                  <a:pt x="191856" y="1044202"/>
                  <a:pt x="191856" y="1044202"/>
                </a:cubicBezTo>
                <a:cubicBezTo>
                  <a:pt x="191856" y="952954"/>
                  <a:pt x="191856" y="952954"/>
                  <a:pt x="191856" y="952954"/>
                </a:cubicBezTo>
                <a:cubicBezTo>
                  <a:pt x="183744" y="946465"/>
                  <a:pt x="183744" y="946465"/>
                  <a:pt x="183744" y="946465"/>
                </a:cubicBezTo>
                <a:cubicBezTo>
                  <a:pt x="183744" y="937949"/>
                  <a:pt x="183744" y="937949"/>
                  <a:pt x="183744" y="937949"/>
                </a:cubicBezTo>
                <a:cubicBezTo>
                  <a:pt x="192668" y="944843"/>
                  <a:pt x="192668" y="944843"/>
                  <a:pt x="192668" y="944843"/>
                </a:cubicBezTo>
                <a:cubicBezTo>
                  <a:pt x="192668" y="766808"/>
                  <a:pt x="192668" y="766808"/>
                  <a:pt x="192668" y="766808"/>
                </a:cubicBezTo>
                <a:cubicBezTo>
                  <a:pt x="183744" y="759914"/>
                  <a:pt x="183744" y="759914"/>
                  <a:pt x="183744" y="759914"/>
                </a:cubicBezTo>
                <a:cubicBezTo>
                  <a:pt x="183744" y="751398"/>
                  <a:pt x="183744" y="751398"/>
                  <a:pt x="183744" y="751398"/>
                </a:cubicBezTo>
                <a:cubicBezTo>
                  <a:pt x="196318" y="761131"/>
                  <a:pt x="196318" y="761131"/>
                  <a:pt x="196318" y="761131"/>
                </a:cubicBezTo>
                <a:cubicBezTo>
                  <a:pt x="384119" y="618379"/>
                  <a:pt x="384119" y="618379"/>
                  <a:pt x="384119" y="618379"/>
                </a:cubicBezTo>
                <a:cubicBezTo>
                  <a:pt x="196724" y="472787"/>
                  <a:pt x="196724" y="472787"/>
                  <a:pt x="196724" y="472787"/>
                </a:cubicBezTo>
                <a:cubicBezTo>
                  <a:pt x="8924" y="615540"/>
                  <a:pt x="8924" y="615540"/>
                  <a:pt x="8924" y="615540"/>
                </a:cubicBezTo>
                <a:cubicBezTo>
                  <a:pt x="183339" y="750992"/>
                  <a:pt x="183339" y="750992"/>
                  <a:pt x="183339" y="750992"/>
                </a:cubicBezTo>
                <a:cubicBezTo>
                  <a:pt x="183339" y="759508"/>
                  <a:pt x="183339" y="759508"/>
                  <a:pt x="183339" y="759508"/>
                </a:cubicBezTo>
                <a:cubicBezTo>
                  <a:pt x="6490" y="622434"/>
                  <a:pt x="6490" y="622434"/>
                  <a:pt x="6490" y="622434"/>
                </a:cubicBezTo>
                <a:cubicBezTo>
                  <a:pt x="6490" y="800875"/>
                  <a:pt x="6490" y="800875"/>
                  <a:pt x="6490" y="800875"/>
                </a:cubicBezTo>
                <a:lnTo>
                  <a:pt x="183339" y="937544"/>
                </a:lnTo>
                <a:cubicBezTo>
                  <a:pt x="183339" y="946060"/>
                  <a:pt x="183339" y="946060"/>
                  <a:pt x="183339" y="946060"/>
                </a:cubicBezTo>
                <a:cubicBezTo>
                  <a:pt x="0" y="804119"/>
                  <a:pt x="0" y="804119"/>
                  <a:pt x="0" y="804119"/>
                </a:cubicBezTo>
                <a:cubicBezTo>
                  <a:pt x="0" y="613917"/>
                  <a:pt x="0" y="613917"/>
                  <a:pt x="0" y="613917"/>
                </a:cubicBezTo>
                <a:cubicBezTo>
                  <a:pt x="191856" y="468327"/>
                  <a:pt x="191856" y="468327"/>
                  <a:pt x="191856" y="468327"/>
                </a:cubicBezTo>
                <a:cubicBezTo>
                  <a:pt x="191856" y="289076"/>
                  <a:pt x="191856" y="289076"/>
                  <a:pt x="191856" y="289076"/>
                </a:cubicBezTo>
                <a:cubicBezTo>
                  <a:pt x="198752" y="294348"/>
                  <a:pt x="198752" y="294348"/>
                  <a:pt x="198752" y="294348"/>
                </a:cubicBezTo>
                <a:cubicBezTo>
                  <a:pt x="198752" y="465488"/>
                  <a:pt x="198752" y="465488"/>
                  <a:pt x="198752" y="465488"/>
                </a:cubicBezTo>
                <a:cubicBezTo>
                  <a:pt x="384524" y="609862"/>
                  <a:pt x="384524" y="609862"/>
                  <a:pt x="384524" y="609862"/>
                </a:cubicBezTo>
                <a:cubicBezTo>
                  <a:pt x="384524" y="431828"/>
                  <a:pt x="384524" y="431828"/>
                  <a:pt x="384524" y="431828"/>
                </a:cubicBezTo>
                <a:cubicBezTo>
                  <a:pt x="198752" y="287453"/>
                  <a:pt x="198752" y="287453"/>
                  <a:pt x="198752" y="287453"/>
                </a:cubicBezTo>
                <a:cubicBezTo>
                  <a:pt x="198752" y="293942"/>
                  <a:pt x="198752" y="293942"/>
                  <a:pt x="198752" y="293942"/>
                </a:cubicBezTo>
                <a:cubicBezTo>
                  <a:pt x="191856" y="288670"/>
                  <a:pt x="191856" y="288670"/>
                  <a:pt x="191856" y="288670"/>
                </a:cubicBezTo>
                <a:cubicBezTo>
                  <a:pt x="191856" y="278937"/>
                  <a:pt x="191856" y="278937"/>
                  <a:pt x="191856" y="278937"/>
                </a:cubicBezTo>
                <a:cubicBezTo>
                  <a:pt x="377629" y="137401"/>
                  <a:pt x="377629" y="137401"/>
                  <a:pt x="377629" y="137401"/>
                </a:cubicBezTo>
                <a:cubicBezTo>
                  <a:pt x="383308" y="141862"/>
                  <a:pt x="383308" y="141862"/>
                  <a:pt x="383308" y="141862"/>
                </a:cubicBezTo>
                <a:cubicBezTo>
                  <a:pt x="200780" y="280559"/>
                  <a:pt x="200780" y="280559"/>
                  <a:pt x="200780" y="280559"/>
                </a:cubicBezTo>
                <a:cubicBezTo>
                  <a:pt x="388175" y="425745"/>
                  <a:pt x="388175" y="425745"/>
                  <a:pt x="388175" y="425745"/>
                </a:cubicBezTo>
                <a:cubicBezTo>
                  <a:pt x="575977" y="282993"/>
                  <a:pt x="575977" y="282993"/>
                  <a:pt x="575977" y="282993"/>
                </a:cubicBezTo>
                <a:cubicBezTo>
                  <a:pt x="388580" y="137807"/>
                  <a:pt x="388580" y="137807"/>
                  <a:pt x="388580" y="137807"/>
                </a:cubicBezTo>
                <a:cubicBezTo>
                  <a:pt x="383308" y="141862"/>
                  <a:pt x="383308" y="141862"/>
                  <a:pt x="383308" y="141862"/>
                </a:cubicBezTo>
                <a:cubicBezTo>
                  <a:pt x="378035" y="137401"/>
                  <a:pt x="378035" y="137401"/>
                  <a:pt x="378035" y="137401"/>
                </a:cubicBezTo>
                <a:cubicBezTo>
                  <a:pt x="386147" y="131318"/>
                  <a:pt x="386147" y="131318"/>
                  <a:pt x="386147" y="131318"/>
                </a:cubicBezTo>
                <a:cubicBezTo>
                  <a:pt x="386147" y="59650"/>
                  <a:pt x="386147" y="21577"/>
                  <a:pt x="386147" y="1350"/>
                </a:cubicBezTo>
                <a:close/>
              </a:path>
            </a:pathLst>
          </a:custGeom>
          <a:gradFill flip="none" rotWithShape="1">
            <a:gsLst>
              <a:gs pos="7000">
                <a:schemeClr val="bg1"/>
              </a:gs>
              <a:gs pos="26000">
                <a:schemeClr val="bg1">
                  <a:alpha val="80000"/>
                </a:schemeClr>
              </a:gs>
            </a:gsLst>
            <a:lin ang="0" scaled="1"/>
            <a:tileRect/>
          </a:gradFill>
        </p:spPr>
        <p:txBody>
          <a:bodyPr wrap="square" lIns="2160000" rIns="756000" anchor="ctr">
            <a:noAutofit/>
          </a:bodyPr>
          <a:lstStyle>
            <a:lvl1pPr>
              <a:defRPr/>
            </a:lvl1pPr>
          </a:lstStyle>
          <a:p>
            <a:pPr lvl="0"/>
            <a:r>
              <a:rPr lang="fr-FR" dirty="0"/>
              <a:t>Cliquez pour modifier les styles du texte du masque  </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14" name="Titre 13">
            <a:extLst>
              <a:ext uri="{FF2B5EF4-FFF2-40B4-BE49-F238E27FC236}">
                <a16:creationId xmlns:a16="http://schemas.microsoft.com/office/drawing/2014/main" id="{B62CD770-3131-7686-5D22-0AC580D9B1B1}"/>
              </a:ext>
            </a:extLst>
          </p:cNvPr>
          <p:cNvSpPr>
            <a:spLocks noGrp="1"/>
          </p:cNvSpPr>
          <p:nvPr>
            <p:ph type="title"/>
          </p:nvPr>
        </p:nvSpPr>
        <p:spPr/>
        <p:txBody>
          <a:bodyPr/>
          <a:lstStyle>
            <a:lvl1pPr>
              <a:defRPr>
                <a:solidFill>
                  <a:schemeClr val="bg1"/>
                </a:solidFill>
              </a:defRPr>
            </a:lvl1pPr>
          </a:lstStyle>
          <a:p>
            <a:r>
              <a:rPr lang="fr-FR"/>
              <a:t>Modifiez le style du titre</a:t>
            </a:r>
            <a:endParaRPr lang="fr-FR" dirty="0"/>
          </a:p>
        </p:txBody>
      </p:sp>
    </p:spTree>
    <p:extLst>
      <p:ext uri="{BB962C8B-B14F-4D97-AF65-F5344CB8AC3E}">
        <p14:creationId xmlns:p14="http://schemas.microsoft.com/office/powerpoint/2010/main" val="41272509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Process">
    <p:spTree>
      <p:nvGrpSpPr>
        <p:cNvPr id="1" name=""/>
        <p:cNvGrpSpPr/>
        <p:nvPr/>
      </p:nvGrpSpPr>
      <p:grpSpPr>
        <a:xfrm>
          <a:off x="0" y="0"/>
          <a:ext cx="0" cy="0"/>
          <a:chOff x="0" y="0"/>
          <a:chExt cx="0" cy="0"/>
        </a:xfrm>
      </p:grpSpPr>
      <p:sp>
        <p:nvSpPr>
          <p:cNvPr id="3" name="Espace réservé de la date 2">
            <a:extLst>
              <a:ext uri="{FF2B5EF4-FFF2-40B4-BE49-F238E27FC236}">
                <a16:creationId xmlns:a16="http://schemas.microsoft.com/office/drawing/2014/main" id="{C234029E-78B3-568C-831F-68645DF6BD30}"/>
              </a:ext>
            </a:extLst>
          </p:cNvPr>
          <p:cNvSpPr>
            <a:spLocks noGrp="1"/>
          </p:cNvSpPr>
          <p:nvPr>
            <p:ph type="dt" sz="half" idx="10"/>
          </p:nvPr>
        </p:nvSpPr>
        <p:spPr/>
        <p:txBody>
          <a:bodyPr/>
          <a:lstStyle/>
          <a:p>
            <a:r>
              <a:rPr lang="fr-FR"/>
              <a:t>01/07/2026</a:t>
            </a:r>
          </a:p>
        </p:txBody>
      </p:sp>
      <p:sp>
        <p:nvSpPr>
          <p:cNvPr id="4" name="Espace réservé du pied de page 3">
            <a:extLst>
              <a:ext uri="{FF2B5EF4-FFF2-40B4-BE49-F238E27FC236}">
                <a16:creationId xmlns:a16="http://schemas.microsoft.com/office/drawing/2014/main" id="{92E4E404-6902-1F6E-82F5-8793054624DE}"/>
              </a:ext>
            </a:extLst>
          </p:cNvPr>
          <p:cNvSpPr>
            <a:spLocks noGrp="1"/>
          </p:cNvSpPr>
          <p:nvPr>
            <p:ph type="ftr" sz="quarter" idx="11"/>
          </p:nvPr>
        </p:nvSpPr>
        <p:spPr/>
        <p:txBody>
          <a:bodyPr/>
          <a:lstStyle/>
          <a:p>
            <a:r>
              <a:rPr lang="en-US"/>
              <a:t>WONDER 2026 | A. Regonesi et al. </a:t>
            </a:r>
            <a:endParaRPr lang="fr-FR"/>
          </a:p>
        </p:txBody>
      </p:sp>
      <p:sp>
        <p:nvSpPr>
          <p:cNvPr id="5" name="Espace réservé du numéro de diapositive 4">
            <a:extLst>
              <a:ext uri="{FF2B5EF4-FFF2-40B4-BE49-F238E27FC236}">
                <a16:creationId xmlns:a16="http://schemas.microsoft.com/office/drawing/2014/main" id="{D3998557-AF65-5C65-FBD8-13E2BC977D78}"/>
              </a:ext>
            </a:extLst>
          </p:cNvPr>
          <p:cNvSpPr>
            <a:spLocks noGrp="1"/>
          </p:cNvSpPr>
          <p:nvPr>
            <p:ph type="sldNum" sz="quarter" idx="12"/>
          </p:nvPr>
        </p:nvSpPr>
        <p:spPr/>
        <p:txBody>
          <a:bodyPr/>
          <a:lstStyle/>
          <a:p>
            <a:fld id="{0CBC77A0-1F4E-42FF-9FFC-F45C3A64AF90}" type="slidenum">
              <a:rPr lang="fr-FR" smtClean="0"/>
              <a:t>‹N°›</a:t>
            </a:fld>
            <a:endParaRPr lang="fr-FR"/>
          </a:p>
        </p:txBody>
      </p:sp>
      <p:sp>
        <p:nvSpPr>
          <p:cNvPr id="6" name="ZoneTexte 5">
            <a:extLst>
              <a:ext uri="{FF2B5EF4-FFF2-40B4-BE49-F238E27FC236}">
                <a16:creationId xmlns:a16="http://schemas.microsoft.com/office/drawing/2014/main" id="{1FD8FB8A-BB4D-ADF0-708B-34954439AF19}"/>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Process</a:t>
            </a:r>
          </a:p>
        </p:txBody>
      </p:sp>
      <p:sp>
        <p:nvSpPr>
          <p:cNvPr id="12" name="Espace réservé du texte 11">
            <a:extLst>
              <a:ext uri="{FF2B5EF4-FFF2-40B4-BE49-F238E27FC236}">
                <a16:creationId xmlns:a16="http://schemas.microsoft.com/office/drawing/2014/main" id="{D8A6D559-B5F2-C10A-5216-55551821C047}"/>
              </a:ext>
            </a:extLst>
          </p:cNvPr>
          <p:cNvSpPr>
            <a:spLocks noGrp="1" noChangeAspect="1"/>
          </p:cNvSpPr>
          <p:nvPr>
            <p:ph type="body" sz="quarter" idx="13" hasCustomPrompt="1"/>
          </p:nvPr>
        </p:nvSpPr>
        <p:spPr>
          <a:xfrm>
            <a:off x="909039" y="1866901"/>
            <a:ext cx="1409699" cy="1409700"/>
          </a:xfrm>
          <a:solidFill>
            <a:srgbClr val="000000"/>
          </a:solidFill>
        </p:spPr>
        <p:txBody>
          <a:bodyPr lIns="36000" tIns="36000" rIns="36000" bIns="36000" anchor="ctr">
            <a:normAutofit/>
          </a:bodyPr>
          <a:lstStyle>
            <a:lvl1pPr algn="ctr">
              <a:lnSpc>
                <a:spcPct val="90000"/>
              </a:lnSpc>
              <a:defRPr sz="1400">
                <a:solidFill>
                  <a:schemeClr val="bg1"/>
                </a:solidFill>
              </a:defRPr>
            </a:lvl1pPr>
            <a:lvl2pPr marL="0" indent="0" algn="ctr">
              <a:lnSpc>
                <a:spcPct val="90000"/>
              </a:lnSpc>
              <a:buNone/>
              <a:defRPr sz="4000" b="1">
                <a:solidFill>
                  <a:schemeClr val="bg1"/>
                </a:solidFill>
                <a:latin typeface="+mj-lt"/>
              </a:defRPr>
            </a:lvl2pPr>
          </a:lstStyle>
          <a:p>
            <a:pPr lvl="0"/>
            <a:r>
              <a:rPr lang="fr-FR" dirty="0"/>
              <a:t>Item</a:t>
            </a:r>
          </a:p>
          <a:p>
            <a:pPr lvl="1"/>
            <a:r>
              <a:rPr lang="fr-FR" dirty="0"/>
              <a:t>0</a:t>
            </a:r>
          </a:p>
        </p:txBody>
      </p:sp>
      <p:sp>
        <p:nvSpPr>
          <p:cNvPr id="15" name="Espace réservé du texte 14">
            <a:extLst>
              <a:ext uri="{FF2B5EF4-FFF2-40B4-BE49-F238E27FC236}">
                <a16:creationId xmlns:a16="http://schemas.microsoft.com/office/drawing/2014/main" id="{7A89DC66-E329-2BA7-093B-F605D23EBEA2}"/>
              </a:ext>
            </a:extLst>
          </p:cNvPr>
          <p:cNvSpPr>
            <a:spLocks noGrp="1"/>
          </p:cNvSpPr>
          <p:nvPr>
            <p:ph type="body" sz="quarter" idx="14" hasCustomPrompt="1"/>
          </p:nvPr>
        </p:nvSpPr>
        <p:spPr>
          <a:xfrm>
            <a:off x="623888" y="3527424"/>
            <a:ext cx="1980000" cy="2386013"/>
          </a:xfrm>
        </p:spPr>
        <p:txBody>
          <a:bodyPr lIns="0" rIns="0"/>
          <a:lstStyle>
            <a:lvl1pPr algn="ctr">
              <a:defRPr/>
            </a:lvl1pPr>
            <a:lvl2pPr algn="l">
              <a:defRPr/>
            </a:lvl2pPr>
            <a:lvl3pPr algn="l">
              <a:defRPr/>
            </a:lvl3pPr>
            <a:lvl4pPr algn="l">
              <a:defRPr/>
            </a:lvl4pPr>
            <a:lvl5pPr algn="l">
              <a:defRPr/>
            </a:lvl5pPr>
          </a:lstStyle>
          <a:p>
            <a:pPr lvl="0"/>
            <a:r>
              <a:rPr lang="fr-FR" dirty="0"/>
              <a:t>Modifier les styles du texte du masque</a:t>
            </a:r>
          </a:p>
        </p:txBody>
      </p:sp>
      <p:sp>
        <p:nvSpPr>
          <p:cNvPr id="22" name="Espace réservé du texte 11">
            <a:extLst>
              <a:ext uri="{FF2B5EF4-FFF2-40B4-BE49-F238E27FC236}">
                <a16:creationId xmlns:a16="http://schemas.microsoft.com/office/drawing/2014/main" id="{6EBAB840-A288-E4AE-DD2B-ABD52849168F}"/>
              </a:ext>
            </a:extLst>
          </p:cNvPr>
          <p:cNvSpPr>
            <a:spLocks noGrp="1" noChangeAspect="1"/>
          </p:cNvSpPr>
          <p:nvPr>
            <p:ph type="body" sz="quarter" idx="15" hasCustomPrompt="1"/>
          </p:nvPr>
        </p:nvSpPr>
        <p:spPr>
          <a:xfrm>
            <a:off x="3123108" y="1866901"/>
            <a:ext cx="1409699" cy="1409700"/>
          </a:xfrm>
          <a:solidFill>
            <a:schemeClr val="tx2"/>
          </a:solidFill>
        </p:spPr>
        <p:txBody>
          <a:bodyPr lIns="36000" tIns="36000" rIns="36000" bIns="36000" anchor="ctr">
            <a:normAutofit/>
          </a:bodyPr>
          <a:lstStyle>
            <a:lvl1pPr algn="ctr">
              <a:lnSpc>
                <a:spcPct val="90000"/>
              </a:lnSpc>
              <a:defRPr sz="1400">
                <a:solidFill>
                  <a:schemeClr val="bg1"/>
                </a:solidFill>
              </a:defRPr>
            </a:lvl1pPr>
            <a:lvl2pPr marL="0" indent="0" algn="ctr">
              <a:lnSpc>
                <a:spcPct val="90000"/>
              </a:lnSpc>
              <a:buNone/>
              <a:defRPr sz="4000" b="1">
                <a:solidFill>
                  <a:schemeClr val="bg1"/>
                </a:solidFill>
                <a:latin typeface="+mj-lt"/>
              </a:defRPr>
            </a:lvl2pPr>
          </a:lstStyle>
          <a:p>
            <a:pPr lvl="0"/>
            <a:r>
              <a:rPr lang="fr-FR" dirty="0"/>
              <a:t>Item</a:t>
            </a:r>
          </a:p>
          <a:p>
            <a:pPr lvl="1"/>
            <a:r>
              <a:rPr lang="fr-FR" dirty="0"/>
              <a:t>0</a:t>
            </a:r>
          </a:p>
        </p:txBody>
      </p:sp>
      <p:sp>
        <p:nvSpPr>
          <p:cNvPr id="23" name="Espace réservé du texte 14">
            <a:extLst>
              <a:ext uri="{FF2B5EF4-FFF2-40B4-BE49-F238E27FC236}">
                <a16:creationId xmlns:a16="http://schemas.microsoft.com/office/drawing/2014/main" id="{3E9C6ABE-0C15-ECEA-4B26-53769D8EAC57}"/>
              </a:ext>
            </a:extLst>
          </p:cNvPr>
          <p:cNvSpPr>
            <a:spLocks noGrp="1"/>
          </p:cNvSpPr>
          <p:nvPr>
            <p:ph type="body" sz="quarter" idx="16" hasCustomPrompt="1"/>
          </p:nvPr>
        </p:nvSpPr>
        <p:spPr>
          <a:xfrm>
            <a:off x="2837957" y="3527424"/>
            <a:ext cx="1980000" cy="2386013"/>
          </a:xfrm>
        </p:spPr>
        <p:txBody>
          <a:bodyPr lIns="0" rIns="0"/>
          <a:lstStyle>
            <a:lvl1pPr algn="ctr">
              <a:defRPr/>
            </a:lvl1pPr>
            <a:lvl2pPr algn="l">
              <a:defRPr/>
            </a:lvl2pPr>
            <a:lvl3pPr algn="l">
              <a:defRPr/>
            </a:lvl3pPr>
            <a:lvl4pPr algn="l">
              <a:defRPr/>
            </a:lvl4pPr>
            <a:lvl5pPr algn="l">
              <a:defRPr/>
            </a:lvl5pPr>
          </a:lstStyle>
          <a:p>
            <a:pPr lvl="0"/>
            <a:r>
              <a:rPr lang="fr-FR" dirty="0"/>
              <a:t>Modifier les styles du texte du masque</a:t>
            </a:r>
          </a:p>
        </p:txBody>
      </p:sp>
      <p:sp>
        <p:nvSpPr>
          <p:cNvPr id="24" name="Espace réservé du texte 11">
            <a:extLst>
              <a:ext uri="{FF2B5EF4-FFF2-40B4-BE49-F238E27FC236}">
                <a16:creationId xmlns:a16="http://schemas.microsoft.com/office/drawing/2014/main" id="{24B29917-CE4F-A965-FAA6-E3B453333B7E}"/>
              </a:ext>
            </a:extLst>
          </p:cNvPr>
          <p:cNvSpPr>
            <a:spLocks noGrp="1" noChangeAspect="1"/>
          </p:cNvSpPr>
          <p:nvPr>
            <p:ph type="body" sz="quarter" idx="17" hasCustomPrompt="1"/>
          </p:nvPr>
        </p:nvSpPr>
        <p:spPr>
          <a:xfrm>
            <a:off x="5337177" y="1866901"/>
            <a:ext cx="1409699" cy="1409700"/>
          </a:xfrm>
          <a:solidFill>
            <a:schemeClr val="tx2"/>
          </a:solidFill>
        </p:spPr>
        <p:txBody>
          <a:bodyPr lIns="36000" tIns="36000" rIns="36000" bIns="36000" anchor="ctr">
            <a:normAutofit/>
          </a:bodyPr>
          <a:lstStyle>
            <a:lvl1pPr algn="ctr">
              <a:lnSpc>
                <a:spcPct val="90000"/>
              </a:lnSpc>
              <a:defRPr sz="1400">
                <a:solidFill>
                  <a:schemeClr val="bg1"/>
                </a:solidFill>
              </a:defRPr>
            </a:lvl1pPr>
            <a:lvl2pPr marL="0" indent="0" algn="ctr">
              <a:lnSpc>
                <a:spcPct val="90000"/>
              </a:lnSpc>
              <a:buNone/>
              <a:defRPr sz="4000" b="1">
                <a:solidFill>
                  <a:schemeClr val="bg1"/>
                </a:solidFill>
                <a:latin typeface="+mj-lt"/>
              </a:defRPr>
            </a:lvl2pPr>
          </a:lstStyle>
          <a:p>
            <a:pPr lvl="0"/>
            <a:r>
              <a:rPr lang="fr-FR" dirty="0"/>
              <a:t>Item</a:t>
            </a:r>
          </a:p>
          <a:p>
            <a:pPr lvl="1"/>
            <a:r>
              <a:rPr lang="fr-FR" dirty="0"/>
              <a:t>0</a:t>
            </a:r>
          </a:p>
        </p:txBody>
      </p:sp>
      <p:sp>
        <p:nvSpPr>
          <p:cNvPr id="25" name="Espace réservé du texte 14">
            <a:extLst>
              <a:ext uri="{FF2B5EF4-FFF2-40B4-BE49-F238E27FC236}">
                <a16:creationId xmlns:a16="http://schemas.microsoft.com/office/drawing/2014/main" id="{6F1352A1-512B-F388-3483-16D51BDD2D42}"/>
              </a:ext>
            </a:extLst>
          </p:cNvPr>
          <p:cNvSpPr>
            <a:spLocks noGrp="1"/>
          </p:cNvSpPr>
          <p:nvPr>
            <p:ph type="body" sz="quarter" idx="18" hasCustomPrompt="1"/>
          </p:nvPr>
        </p:nvSpPr>
        <p:spPr>
          <a:xfrm>
            <a:off x="5052026" y="3527424"/>
            <a:ext cx="1980000" cy="2386013"/>
          </a:xfrm>
        </p:spPr>
        <p:txBody>
          <a:bodyPr lIns="0" rIns="0"/>
          <a:lstStyle>
            <a:lvl1pPr algn="ctr">
              <a:defRPr/>
            </a:lvl1pPr>
            <a:lvl2pPr algn="l">
              <a:defRPr/>
            </a:lvl2pPr>
            <a:lvl3pPr algn="l">
              <a:defRPr/>
            </a:lvl3pPr>
            <a:lvl4pPr algn="l">
              <a:defRPr/>
            </a:lvl4pPr>
            <a:lvl5pPr algn="l">
              <a:defRPr/>
            </a:lvl5pPr>
          </a:lstStyle>
          <a:p>
            <a:pPr lvl="0"/>
            <a:r>
              <a:rPr lang="fr-FR"/>
              <a:t>Modifier les styles du texte du masque</a:t>
            </a:r>
          </a:p>
        </p:txBody>
      </p:sp>
      <p:sp>
        <p:nvSpPr>
          <p:cNvPr id="26" name="Espace réservé du texte 11">
            <a:extLst>
              <a:ext uri="{FF2B5EF4-FFF2-40B4-BE49-F238E27FC236}">
                <a16:creationId xmlns:a16="http://schemas.microsoft.com/office/drawing/2014/main" id="{C4BAD260-C56B-B79F-C093-46D3C16BCC87}"/>
              </a:ext>
            </a:extLst>
          </p:cNvPr>
          <p:cNvSpPr>
            <a:spLocks noGrp="1" noChangeAspect="1"/>
          </p:cNvSpPr>
          <p:nvPr>
            <p:ph type="body" sz="quarter" idx="19" hasCustomPrompt="1"/>
          </p:nvPr>
        </p:nvSpPr>
        <p:spPr>
          <a:xfrm>
            <a:off x="7551246" y="1866901"/>
            <a:ext cx="1409699" cy="1409700"/>
          </a:xfrm>
          <a:solidFill>
            <a:schemeClr val="tx2"/>
          </a:solidFill>
        </p:spPr>
        <p:txBody>
          <a:bodyPr lIns="36000" tIns="36000" rIns="36000" bIns="36000" anchor="ctr">
            <a:normAutofit/>
          </a:bodyPr>
          <a:lstStyle>
            <a:lvl1pPr algn="ctr">
              <a:lnSpc>
                <a:spcPct val="90000"/>
              </a:lnSpc>
              <a:defRPr sz="1400">
                <a:solidFill>
                  <a:schemeClr val="bg1"/>
                </a:solidFill>
              </a:defRPr>
            </a:lvl1pPr>
            <a:lvl2pPr marL="0" indent="0" algn="ctr">
              <a:lnSpc>
                <a:spcPct val="90000"/>
              </a:lnSpc>
              <a:buNone/>
              <a:defRPr sz="4000" b="1">
                <a:solidFill>
                  <a:schemeClr val="bg1"/>
                </a:solidFill>
                <a:latin typeface="+mj-lt"/>
              </a:defRPr>
            </a:lvl2pPr>
          </a:lstStyle>
          <a:p>
            <a:pPr lvl="0"/>
            <a:r>
              <a:rPr lang="fr-FR" dirty="0"/>
              <a:t>Item</a:t>
            </a:r>
          </a:p>
          <a:p>
            <a:pPr lvl="1"/>
            <a:r>
              <a:rPr lang="fr-FR" dirty="0"/>
              <a:t>0</a:t>
            </a:r>
          </a:p>
        </p:txBody>
      </p:sp>
      <p:sp>
        <p:nvSpPr>
          <p:cNvPr id="27" name="Espace réservé du texte 14">
            <a:extLst>
              <a:ext uri="{FF2B5EF4-FFF2-40B4-BE49-F238E27FC236}">
                <a16:creationId xmlns:a16="http://schemas.microsoft.com/office/drawing/2014/main" id="{E3294DD8-C0C7-7FF7-2AF0-2A6B1C786177}"/>
              </a:ext>
            </a:extLst>
          </p:cNvPr>
          <p:cNvSpPr>
            <a:spLocks noGrp="1"/>
          </p:cNvSpPr>
          <p:nvPr>
            <p:ph type="body" sz="quarter" idx="20" hasCustomPrompt="1"/>
          </p:nvPr>
        </p:nvSpPr>
        <p:spPr>
          <a:xfrm>
            <a:off x="7266095" y="3527424"/>
            <a:ext cx="1980000" cy="2386013"/>
          </a:xfrm>
        </p:spPr>
        <p:txBody>
          <a:bodyPr lIns="0" rIns="0"/>
          <a:lstStyle>
            <a:lvl1pPr algn="ctr">
              <a:defRPr/>
            </a:lvl1pPr>
            <a:lvl2pPr algn="l">
              <a:defRPr/>
            </a:lvl2pPr>
            <a:lvl3pPr algn="l">
              <a:defRPr/>
            </a:lvl3pPr>
            <a:lvl4pPr algn="l">
              <a:defRPr/>
            </a:lvl4pPr>
            <a:lvl5pPr algn="l">
              <a:defRPr/>
            </a:lvl5pPr>
          </a:lstStyle>
          <a:p>
            <a:pPr lvl="0"/>
            <a:r>
              <a:rPr lang="fr-FR"/>
              <a:t>Modifier les styles du texte du masque</a:t>
            </a:r>
          </a:p>
        </p:txBody>
      </p:sp>
      <p:sp>
        <p:nvSpPr>
          <p:cNvPr id="28" name="Espace réservé du texte 11">
            <a:extLst>
              <a:ext uri="{FF2B5EF4-FFF2-40B4-BE49-F238E27FC236}">
                <a16:creationId xmlns:a16="http://schemas.microsoft.com/office/drawing/2014/main" id="{043259EC-B8D8-255D-A2B2-B6984873CA66}"/>
              </a:ext>
            </a:extLst>
          </p:cNvPr>
          <p:cNvSpPr>
            <a:spLocks noGrp="1" noChangeAspect="1"/>
          </p:cNvSpPr>
          <p:nvPr>
            <p:ph type="body" sz="quarter" idx="21" hasCustomPrompt="1"/>
          </p:nvPr>
        </p:nvSpPr>
        <p:spPr>
          <a:xfrm>
            <a:off x="9765314" y="1866901"/>
            <a:ext cx="1409699" cy="1409700"/>
          </a:xfrm>
          <a:solidFill>
            <a:schemeClr val="tx2"/>
          </a:solidFill>
        </p:spPr>
        <p:txBody>
          <a:bodyPr lIns="36000" tIns="36000" rIns="36000" bIns="36000" anchor="ctr">
            <a:normAutofit/>
          </a:bodyPr>
          <a:lstStyle>
            <a:lvl1pPr algn="ctr">
              <a:lnSpc>
                <a:spcPct val="90000"/>
              </a:lnSpc>
              <a:defRPr sz="1400">
                <a:solidFill>
                  <a:schemeClr val="bg1"/>
                </a:solidFill>
              </a:defRPr>
            </a:lvl1pPr>
            <a:lvl2pPr marL="0" indent="0" algn="ctr">
              <a:lnSpc>
                <a:spcPct val="90000"/>
              </a:lnSpc>
              <a:buNone/>
              <a:defRPr sz="4000" b="1">
                <a:solidFill>
                  <a:schemeClr val="bg1"/>
                </a:solidFill>
                <a:latin typeface="+mj-lt"/>
              </a:defRPr>
            </a:lvl2pPr>
          </a:lstStyle>
          <a:p>
            <a:pPr lvl="0"/>
            <a:r>
              <a:rPr lang="fr-FR" dirty="0"/>
              <a:t>Item</a:t>
            </a:r>
          </a:p>
          <a:p>
            <a:pPr lvl="1"/>
            <a:r>
              <a:rPr lang="fr-FR" dirty="0"/>
              <a:t>0</a:t>
            </a:r>
          </a:p>
        </p:txBody>
      </p:sp>
      <p:sp>
        <p:nvSpPr>
          <p:cNvPr id="29" name="Espace réservé du texte 14">
            <a:extLst>
              <a:ext uri="{FF2B5EF4-FFF2-40B4-BE49-F238E27FC236}">
                <a16:creationId xmlns:a16="http://schemas.microsoft.com/office/drawing/2014/main" id="{24D806FB-89F5-15B1-42D4-FB45DB6CC61B}"/>
              </a:ext>
            </a:extLst>
          </p:cNvPr>
          <p:cNvSpPr>
            <a:spLocks noGrp="1"/>
          </p:cNvSpPr>
          <p:nvPr>
            <p:ph type="body" sz="quarter" idx="22" hasCustomPrompt="1"/>
          </p:nvPr>
        </p:nvSpPr>
        <p:spPr>
          <a:xfrm>
            <a:off x="9480163" y="3527424"/>
            <a:ext cx="1980000" cy="2386013"/>
          </a:xfrm>
        </p:spPr>
        <p:txBody>
          <a:bodyPr lIns="0" rIns="0"/>
          <a:lstStyle>
            <a:lvl1pPr algn="ctr">
              <a:defRPr/>
            </a:lvl1pPr>
            <a:lvl2pPr algn="l">
              <a:defRPr/>
            </a:lvl2pPr>
            <a:lvl3pPr algn="l">
              <a:defRPr/>
            </a:lvl3pPr>
            <a:lvl4pPr algn="l">
              <a:defRPr/>
            </a:lvl4pPr>
            <a:lvl5pPr algn="l">
              <a:defRPr/>
            </a:lvl5pPr>
          </a:lstStyle>
          <a:p>
            <a:pPr lvl="0"/>
            <a:r>
              <a:rPr lang="fr-FR"/>
              <a:t>Modifier les styles du texte du masque</a:t>
            </a:r>
          </a:p>
        </p:txBody>
      </p:sp>
      <p:sp>
        <p:nvSpPr>
          <p:cNvPr id="30" name="ZoneTexte 29">
            <a:extLst>
              <a:ext uri="{FF2B5EF4-FFF2-40B4-BE49-F238E27FC236}">
                <a16:creationId xmlns:a16="http://schemas.microsoft.com/office/drawing/2014/main" id="{58DC98BA-7572-A388-C6B4-862306EE47DA}"/>
              </a:ext>
            </a:extLst>
          </p:cNvPr>
          <p:cNvSpPr txBox="1"/>
          <p:nvPr userDrawn="1"/>
        </p:nvSpPr>
        <p:spPr>
          <a:xfrm>
            <a:off x="-101600" y="6858000"/>
            <a:ext cx="12192000" cy="646331"/>
          </a:xfrm>
          <a:prstGeom prst="rect">
            <a:avLst/>
          </a:prstGeom>
          <a:noFill/>
        </p:spPr>
        <p:txBody>
          <a:bodyPr wrap="square" rtlCol="0">
            <a:spAutoFit/>
          </a:bodyPr>
          <a:lstStyle/>
          <a:p>
            <a:r>
              <a:rPr lang="fr-FR" sz="1200" dirty="0">
                <a:solidFill>
                  <a:schemeClr val="bg1">
                    <a:lumMod val="50000"/>
                  </a:schemeClr>
                </a:solidFill>
              </a:rPr>
              <a:t>Astuce : 2 niveaux de textes sont utilisés dans le carré de couleur, le 2</a:t>
            </a:r>
            <a:r>
              <a:rPr lang="fr-FR" sz="1200" baseline="30000" dirty="0">
                <a:solidFill>
                  <a:schemeClr val="bg1">
                    <a:lumMod val="50000"/>
                  </a:schemeClr>
                </a:solidFill>
              </a:rPr>
              <a:t>ème</a:t>
            </a:r>
            <a:r>
              <a:rPr lang="fr-FR" sz="1200" dirty="0">
                <a:solidFill>
                  <a:schemeClr val="bg1">
                    <a:lumMod val="50000"/>
                  </a:schemeClr>
                </a:solidFill>
              </a:rPr>
              <a:t> niveau est réservé au chiffre</a:t>
            </a:r>
          </a:p>
          <a:p>
            <a:r>
              <a:rPr lang="fr-FR" sz="1200" dirty="0">
                <a:solidFill>
                  <a:schemeClr val="bg1">
                    <a:lumMod val="50000"/>
                  </a:schemeClr>
                </a:solidFill>
              </a:rPr>
              <a:t>Astuce : A tout moment vous pouvez changer la couleur de 1 ou plusieurs carré(s) : « Format de la forme » / « Remplissage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dirty="0">
                <a:solidFill>
                  <a:schemeClr val="bg1">
                    <a:lumMod val="50000"/>
                  </a:schemeClr>
                </a:solidFill>
              </a:rPr>
              <a:t>Astuce : A tout moment vous pouvez supprimer ou dupliquer une des étapes</a:t>
            </a:r>
          </a:p>
        </p:txBody>
      </p:sp>
      <p:pic>
        <p:nvPicPr>
          <p:cNvPr id="19" name="PATTERN CARRE DECAL">
            <a:extLst>
              <a:ext uri="{FF2B5EF4-FFF2-40B4-BE49-F238E27FC236}">
                <a16:creationId xmlns:a16="http://schemas.microsoft.com/office/drawing/2014/main" id="{0BAAE597-7E43-80FB-78E3-011B8787724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7494" t="76060" r="18770" b="-33262"/>
          <a:stretch/>
        </p:blipFill>
        <p:spPr>
          <a:xfrm>
            <a:off x="9626600" y="-1"/>
            <a:ext cx="2565400" cy="1515209"/>
          </a:xfrm>
          <a:prstGeom prst="rect">
            <a:avLst/>
          </a:prstGeom>
        </p:spPr>
      </p:pic>
      <p:sp>
        <p:nvSpPr>
          <p:cNvPr id="2" name="Titre 1">
            <a:extLst>
              <a:ext uri="{FF2B5EF4-FFF2-40B4-BE49-F238E27FC236}">
                <a16:creationId xmlns:a16="http://schemas.microsoft.com/office/drawing/2014/main" id="{0501BFA8-B9A9-BC60-9090-AC04B424FC41}"/>
              </a:ext>
            </a:extLst>
          </p:cNvPr>
          <p:cNvSpPr>
            <a:spLocks noGrp="1"/>
          </p:cNvSpPr>
          <p:nvPr>
            <p:ph type="title"/>
          </p:nvPr>
        </p:nvSpPr>
        <p:spPr/>
        <p:txBody>
          <a:bodyPr/>
          <a:lstStyle>
            <a:lvl1pPr>
              <a:defRPr>
                <a:solidFill>
                  <a:schemeClr val="tx1"/>
                </a:solidFill>
              </a:defRPr>
            </a:lvl1pPr>
          </a:lstStyle>
          <a:p>
            <a:r>
              <a:rPr lang="fr-FR"/>
              <a:t>Modifiez le style du titre</a:t>
            </a:r>
          </a:p>
        </p:txBody>
      </p:sp>
    </p:spTree>
    <p:extLst>
      <p:ext uri="{BB962C8B-B14F-4D97-AF65-F5344CB8AC3E}">
        <p14:creationId xmlns:p14="http://schemas.microsoft.com/office/powerpoint/2010/main" val="40016068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Process 2">
    <p:spTree>
      <p:nvGrpSpPr>
        <p:cNvPr id="1" name=""/>
        <p:cNvGrpSpPr/>
        <p:nvPr/>
      </p:nvGrpSpPr>
      <p:grpSpPr>
        <a:xfrm>
          <a:off x="0" y="0"/>
          <a:ext cx="0" cy="0"/>
          <a:chOff x="0" y="0"/>
          <a:chExt cx="0" cy="0"/>
        </a:xfrm>
      </p:grpSpPr>
      <p:sp>
        <p:nvSpPr>
          <p:cNvPr id="3" name="Espace réservé de la date 2">
            <a:extLst>
              <a:ext uri="{FF2B5EF4-FFF2-40B4-BE49-F238E27FC236}">
                <a16:creationId xmlns:a16="http://schemas.microsoft.com/office/drawing/2014/main" id="{C234029E-78B3-568C-831F-68645DF6BD30}"/>
              </a:ext>
            </a:extLst>
          </p:cNvPr>
          <p:cNvSpPr>
            <a:spLocks noGrp="1"/>
          </p:cNvSpPr>
          <p:nvPr>
            <p:ph type="dt" sz="half" idx="10"/>
          </p:nvPr>
        </p:nvSpPr>
        <p:spPr/>
        <p:txBody>
          <a:bodyPr/>
          <a:lstStyle/>
          <a:p>
            <a:r>
              <a:rPr lang="fr-FR"/>
              <a:t>01/07/2026</a:t>
            </a:r>
          </a:p>
        </p:txBody>
      </p:sp>
      <p:sp>
        <p:nvSpPr>
          <p:cNvPr id="4" name="Espace réservé du pied de page 3">
            <a:extLst>
              <a:ext uri="{FF2B5EF4-FFF2-40B4-BE49-F238E27FC236}">
                <a16:creationId xmlns:a16="http://schemas.microsoft.com/office/drawing/2014/main" id="{92E4E404-6902-1F6E-82F5-8793054624DE}"/>
              </a:ext>
            </a:extLst>
          </p:cNvPr>
          <p:cNvSpPr>
            <a:spLocks noGrp="1"/>
          </p:cNvSpPr>
          <p:nvPr>
            <p:ph type="ftr" sz="quarter" idx="11"/>
          </p:nvPr>
        </p:nvSpPr>
        <p:spPr/>
        <p:txBody>
          <a:bodyPr/>
          <a:lstStyle/>
          <a:p>
            <a:r>
              <a:rPr lang="en-US"/>
              <a:t>WONDER 2026 | A. Regonesi et al. </a:t>
            </a:r>
            <a:endParaRPr lang="fr-FR"/>
          </a:p>
        </p:txBody>
      </p:sp>
      <p:sp>
        <p:nvSpPr>
          <p:cNvPr id="5" name="Espace réservé du numéro de diapositive 4">
            <a:extLst>
              <a:ext uri="{FF2B5EF4-FFF2-40B4-BE49-F238E27FC236}">
                <a16:creationId xmlns:a16="http://schemas.microsoft.com/office/drawing/2014/main" id="{D3998557-AF65-5C65-FBD8-13E2BC977D78}"/>
              </a:ext>
            </a:extLst>
          </p:cNvPr>
          <p:cNvSpPr>
            <a:spLocks noGrp="1"/>
          </p:cNvSpPr>
          <p:nvPr>
            <p:ph type="sldNum" sz="quarter" idx="12"/>
          </p:nvPr>
        </p:nvSpPr>
        <p:spPr/>
        <p:txBody>
          <a:bodyPr/>
          <a:lstStyle/>
          <a:p>
            <a:fld id="{0CBC77A0-1F4E-42FF-9FFC-F45C3A64AF90}" type="slidenum">
              <a:rPr lang="fr-FR" smtClean="0"/>
              <a:t>‹N°›</a:t>
            </a:fld>
            <a:endParaRPr lang="fr-FR"/>
          </a:p>
        </p:txBody>
      </p:sp>
      <p:sp>
        <p:nvSpPr>
          <p:cNvPr id="6" name="ZoneTexte 5">
            <a:extLst>
              <a:ext uri="{FF2B5EF4-FFF2-40B4-BE49-F238E27FC236}">
                <a16:creationId xmlns:a16="http://schemas.microsoft.com/office/drawing/2014/main" id="{1FD8FB8A-BB4D-ADF0-708B-34954439AF19}"/>
              </a:ext>
            </a:extLst>
          </p:cNvPr>
          <p:cNvSpPr txBox="1"/>
          <p:nvPr userDrawn="1"/>
        </p:nvSpPr>
        <p:spPr>
          <a:xfrm>
            <a:off x="-101600" y="-276999"/>
            <a:ext cx="12192000" cy="461665"/>
          </a:xfrm>
          <a:prstGeom prst="rect">
            <a:avLst/>
          </a:prstGeom>
          <a:noFill/>
        </p:spPr>
        <p:txBody>
          <a:bodyPr wrap="square" rtlCol="0">
            <a:spAutoFit/>
          </a:bodyPr>
          <a:lstStyle/>
          <a:p>
            <a:r>
              <a:rPr lang="fr-FR" sz="1200" dirty="0">
                <a:solidFill>
                  <a:schemeClr val="bg1">
                    <a:lumMod val="50000"/>
                  </a:schemeClr>
                </a:solidFill>
              </a:rPr>
              <a:t>Disposition : Process 2</a:t>
            </a:r>
          </a:p>
          <a:p>
            <a:endParaRPr lang="fr-FR" sz="1200" dirty="0">
              <a:solidFill>
                <a:schemeClr val="bg1">
                  <a:lumMod val="50000"/>
                </a:schemeClr>
              </a:solidFill>
            </a:endParaRPr>
          </a:p>
        </p:txBody>
      </p:sp>
      <p:sp>
        <p:nvSpPr>
          <p:cNvPr id="9" name="Espace réservé du texte 8">
            <a:extLst>
              <a:ext uri="{FF2B5EF4-FFF2-40B4-BE49-F238E27FC236}">
                <a16:creationId xmlns:a16="http://schemas.microsoft.com/office/drawing/2014/main" id="{80E4F447-1473-CEC3-0C4B-859E1566BDE9}"/>
              </a:ext>
            </a:extLst>
          </p:cNvPr>
          <p:cNvSpPr>
            <a:spLocks noGrp="1" noChangeAspect="1"/>
          </p:cNvSpPr>
          <p:nvPr>
            <p:ph type="body" sz="quarter" idx="13" hasCustomPrompt="1"/>
          </p:nvPr>
        </p:nvSpPr>
        <p:spPr>
          <a:xfrm>
            <a:off x="731838" y="1583490"/>
            <a:ext cx="2160000" cy="1651398"/>
          </a:xfrm>
          <a:custGeom>
            <a:avLst/>
            <a:gdLst>
              <a:gd name="connsiteX0" fmla="*/ 0 w 1843864"/>
              <a:gd name="connsiteY0" fmla="*/ 0 h 1409700"/>
              <a:gd name="connsiteX1" fmla="*/ 1409699 w 1843864"/>
              <a:gd name="connsiteY1" fmla="*/ 0 h 1409700"/>
              <a:gd name="connsiteX2" fmla="*/ 1409699 w 1843864"/>
              <a:gd name="connsiteY2" fmla="*/ 471941 h 1409700"/>
              <a:gd name="connsiteX3" fmla="*/ 1535357 w 1843864"/>
              <a:gd name="connsiteY3" fmla="*/ 471941 h 1409700"/>
              <a:gd name="connsiteX4" fmla="*/ 1535357 w 1843864"/>
              <a:gd name="connsiteY4" fmla="*/ 239032 h 1409700"/>
              <a:gd name="connsiteX5" fmla="*/ 1843864 w 1843864"/>
              <a:gd name="connsiteY5" fmla="*/ 704851 h 1409700"/>
              <a:gd name="connsiteX6" fmla="*/ 1535357 w 1843864"/>
              <a:gd name="connsiteY6" fmla="*/ 1170669 h 1409700"/>
              <a:gd name="connsiteX7" fmla="*/ 1535357 w 1843864"/>
              <a:gd name="connsiteY7" fmla="*/ 937760 h 1409700"/>
              <a:gd name="connsiteX8" fmla="*/ 1409699 w 1843864"/>
              <a:gd name="connsiteY8" fmla="*/ 937760 h 1409700"/>
              <a:gd name="connsiteX9" fmla="*/ 1409699 w 1843864"/>
              <a:gd name="connsiteY9" fmla="*/ 1409700 h 1409700"/>
              <a:gd name="connsiteX10" fmla="*/ 0 w 1843864"/>
              <a:gd name="connsiteY10" fmla="*/ 1409700 h 1409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843864" h="1409700">
                <a:moveTo>
                  <a:pt x="0" y="0"/>
                </a:moveTo>
                <a:lnTo>
                  <a:pt x="1409699" y="0"/>
                </a:lnTo>
                <a:lnTo>
                  <a:pt x="1409699" y="471941"/>
                </a:lnTo>
                <a:lnTo>
                  <a:pt x="1535357" y="471941"/>
                </a:lnTo>
                <a:lnTo>
                  <a:pt x="1535357" y="239032"/>
                </a:lnTo>
                <a:lnTo>
                  <a:pt x="1843864" y="704851"/>
                </a:lnTo>
                <a:lnTo>
                  <a:pt x="1535357" y="1170669"/>
                </a:lnTo>
                <a:lnTo>
                  <a:pt x="1535357" y="937760"/>
                </a:lnTo>
                <a:lnTo>
                  <a:pt x="1409699" y="937760"/>
                </a:lnTo>
                <a:lnTo>
                  <a:pt x="1409699" y="1409700"/>
                </a:lnTo>
                <a:lnTo>
                  <a:pt x="0" y="1409700"/>
                </a:lnTo>
                <a:close/>
              </a:path>
            </a:pathLst>
          </a:custGeom>
          <a:solidFill>
            <a:schemeClr val="tx1"/>
          </a:solidFill>
        </p:spPr>
        <p:txBody>
          <a:bodyPr wrap="square" lIns="36000" tIns="36000" rIns="468000" bIns="36000" anchor="ctr">
            <a:noAutofit/>
          </a:bodyPr>
          <a:lstStyle>
            <a:lvl1pPr algn="ctr">
              <a:lnSpc>
                <a:spcPct val="90000"/>
              </a:lnSpc>
              <a:defRPr sz="1400">
                <a:solidFill>
                  <a:schemeClr val="bg1"/>
                </a:solidFill>
              </a:defRPr>
            </a:lvl1pPr>
            <a:lvl2pPr marL="0" indent="0" algn="ctr">
              <a:lnSpc>
                <a:spcPct val="90000"/>
              </a:lnSpc>
              <a:buNone/>
              <a:defRPr sz="4000" b="1">
                <a:solidFill>
                  <a:schemeClr val="bg1"/>
                </a:solidFill>
                <a:latin typeface="+mj-lt"/>
              </a:defRPr>
            </a:lvl2pPr>
          </a:lstStyle>
          <a:p>
            <a:pPr lvl="0"/>
            <a:r>
              <a:rPr lang="fr-FR" dirty="0"/>
              <a:t>Item</a:t>
            </a:r>
          </a:p>
          <a:p>
            <a:pPr lvl="1"/>
            <a:r>
              <a:rPr lang="fr-FR" dirty="0"/>
              <a:t>0</a:t>
            </a:r>
          </a:p>
        </p:txBody>
      </p:sp>
      <p:sp>
        <p:nvSpPr>
          <p:cNvPr id="30" name="ZoneTexte 29">
            <a:extLst>
              <a:ext uri="{FF2B5EF4-FFF2-40B4-BE49-F238E27FC236}">
                <a16:creationId xmlns:a16="http://schemas.microsoft.com/office/drawing/2014/main" id="{58DC98BA-7572-A388-C6B4-862306EE47DA}"/>
              </a:ext>
            </a:extLst>
          </p:cNvPr>
          <p:cNvSpPr txBox="1"/>
          <p:nvPr userDrawn="1"/>
        </p:nvSpPr>
        <p:spPr>
          <a:xfrm>
            <a:off x="-101600" y="6858000"/>
            <a:ext cx="12192000" cy="646331"/>
          </a:xfrm>
          <a:prstGeom prst="rect">
            <a:avLst/>
          </a:prstGeom>
          <a:noFill/>
        </p:spPr>
        <p:txBody>
          <a:bodyPr wrap="square" rtlCol="0">
            <a:spAutoFit/>
          </a:bodyPr>
          <a:lstStyle/>
          <a:p>
            <a:r>
              <a:rPr lang="fr-FR" sz="1200" dirty="0">
                <a:solidFill>
                  <a:schemeClr val="bg1">
                    <a:lumMod val="50000"/>
                  </a:schemeClr>
                </a:solidFill>
              </a:rPr>
              <a:t>Astuce : 2 niveaux de textes sont utilisés dans le carré de couleur, le 2</a:t>
            </a:r>
            <a:r>
              <a:rPr lang="fr-FR" sz="1200" baseline="30000" dirty="0">
                <a:solidFill>
                  <a:schemeClr val="bg1">
                    <a:lumMod val="50000"/>
                  </a:schemeClr>
                </a:solidFill>
              </a:rPr>
              <a:t>ème</a:t>
            </a:r>
            <a:r>
              <a:rPr lang="fr-FR" sz="1200" dirty="0">
                <a:solidFill>
                  <a:schemeClr val="bg1">
                    <a:lumMod val="50000"/>
                  </a:schemeClr>
                </a:solidFill>
              </a:rPr>
              <a:t> niveau est réservé au chiffre</a:t>
            </a:r>
          </a:p>
          <a:p>
            <a:r>
              <a:rPr lang="fr-FR" sz="1200" dirty="0">
                <a:solidFill>
                  <a:schemeClr val="bg1">
                    <a:lumMod val="50000"/>
                  </a:schemeClr>
                </a:solidFill>
              </a:rPr>
              <a:t>Astuce : A tout moment vous pouvez changer la couleur de 1 ou plusieurs carré(s) : « Format de la forme » / « Remplissage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dirty="0">
                <a:solidFill>
                  <a:schemeClr val="bg1">
                    <a:lumMod val="50000"/>
                  </a:schemeClr>
                </a:solidFill>
              </a:rPr>
              <a:t>Astuce : A tout moment vous pouvez supprimer ou dupliquer une des étapes</a:t>
            </a:r>
          </a:p>
        </p:txBody>
      </p:sp>
      <p:sp>
        <p:nvSpPr>
          <p:cNvPr id="20" name="Espace réservé du texte 14">
            <a:extLst>
              <a:ext uri="{FF2B5EF4-FFF2-40B4-BE49-F238E27FC236}">
                <a16:creationId xmlns:a16="http://schemas.microsoft.com/office/drawing/2014/main" id="{7F676C8B-EE69-3CAC-C9F6-BFDEFD05279B}"/>
              </a:ext>
            </a:extLst>
          </p:cNvPr>
          <p:cNvSpPr>
            <a:spLocks noGrp="1"/>
          </p:cNvSpPr>
          <p:nvPr>
            <p:ph type="body" sz="quarter" idx="14"/>
          </p:nvPr>
        </p:nvSpPr>
        <p:spPr>
          <a:xfrm>
            <a:off x="673555" y="3527424"/>
            <a:ext cx="1980000" cy="2386013"/>
          </a:xfrm>
        </p:spPr>
        <p:txBody>
          <a:bodyPr/>
          <a:lstStyle>
            <a:lvl1pPr algn="l">
              <a:defRPr/>
            </a:lvl1pPr>
            <a:lvl2pPr algn="l">
              <a:defRPr/>
            </a:lvl2pPr>
            <a:lvl3pPr algn="l">
              <a:defRPr/>
            </a:lvl3pPr>
            <a:lvl4pPr algn="l">
              <a:defRPr/>
            </a:lvl4pPr>
            <a:lvl5pPr algn="l">
              <a:defRPr/>
            </a:lvl5pPr>
          </a:lstStyle>
          <a:p>
            <a:pPr lvl="0"/>
            <a:r>
              <a:rPr lang="fr-FR"/>
              <a:t>Modifier les styles du texte du masque</a:t>
            </a:r>
          </a:p>
        </p:txBody>
      </p:sp>
      <p:sp>
        <p:nvSpPr>
          <p:cNvPr id="21" name="Espace réservé du texte 14">
            <a:extLst>
              <a:ext uri="{FF2B5EF4-FFF2-40B4-BE49-F238E27FC236}">
                <a16:creationId xmlns:a16="http://schemas.microsoft.com/office/drawing/2014/main" id="{89215B80-BD0F-D77B-4046-84DBB6530C88}"/>
              </a:ext>
            </a:extLst>
          </p:cNvPr>
          <p:cNvSpPr>
            <a:spLocks noGrp="1"/>
          </p:cNvSpPr>
          <p:nvPr>
            <p:ph type="body" sz="quarter" idx="16"/>
          </p:nvPr>
        </p:nvSpPr>
        <p:spPr>
          <a:xfrm>
            <a:off x="2850698" y="3527424"/>
            <a:ext cx="1980000" cy="2386013"/>
          </a:xfrm>
        </p:spPr>
        <p:txBody>
          <a:bodyPr/>
          <a:lstStyle>
            <a:lvl1pPr algn="l">
              <a:defRPr/>
            </a:lvl1pPr>
            <a:lvl2pPr algn="l">
              <a:defRPr/>
            </a:lvl2pPr>
            <a:lvl3pPr algn="l">
              <a:defRPr/>
            </a:lvl3pPr>
            <a:lvl4pPr algn="l">
              <a:defRPr/>
            </a:lvl4pPr>
            <a:lvl5pPr algn="l">
              <a:defRPr/>
            </a:lvl5pPr>
          </a:lstStyle>
          <a:p>
            <a:pPr lvl="0"/>
            <a:r>
              <a:rPr lang="fr-FR"/>
              <a:t>Modifier les styles du texte du masque</a:t>
            </a:r>
          </a:p>
        </p:txBody>
      </p:sp>
      <p:sp>
        <p:nvSpPr>
          <p:cNvPr id="31" name="Espace réservé du texte 14">
            <a:extLst>
              <a:ext uri="{FF2B5EF4-FFF2-40B4-BE49-F238E27FC236}">
                <a16:creationId xmlns:a16="http://schemas.microsoft.com/office/drawing/2014/main" id="{50E15DEA-ADB9-4EAD-9B8B-400BF2AF4FDA}"/>
              </a:ext>
            </a:extLst>
          </p:cNvPr>
          <p:cNvSpPr>
            <a:spLocks noGrp="1"/>
          </p:cNvSpPr>
          <p:nvPr>
            <p:ph type="body" sz="quarter" idx="18"/>
          </p:nvPr>
        </p:nvSpPr>
        <p:spPr>
          <a:xfrm>
            <a:off x="5042355" y="3527424"/>
            <a:ext cx="1980000" cy="2386013"/>
          </a:xfrm>
        </p:spPr>
        <p:txBody>
          <a:bodyPr/>
          <a:lstStyle>
            <a:lvl1pPr algn="l">
              <a:defRPr/>
            </a:lvl1pPr>
            <a:lvl2pPr algn="l">
              <a:defRPr/>
            </a:lvl2pPr>
            <a:lvl3pPr algn="l">
              <a:defRPr/>
            </a:lvl3pPr>
            <a:lvl4pPr algn="l">
              <a:defRPr/>
            </a:lvl4pPr>
            <a:lvl5pPr algn="l">
              <a:defRPr/>
            </a:lvl5pPr>
          </a:lstStyle>
          <a:p>
            <a:pPr lvl="0"/>
            <a:r>
              <a:rPr lang="fr-FR"/>
              <a:t>Modifier les styles du texte du masque</a:t>
            </a:r>
          </a:p>
        </p:txBody>
      </p:sp>
      <p:sp>
        <p:nvSpPr>
          <p:cNvPr id="32" name="Espace réservé du texte 14">
            <a:extLst>
              <a:ext uri="{FF2B5EF4-FFF2-40B4-BE49-F238E27FC236}">
                <a16:creationId xmlns:a16="http://schemas.microsoft.com/office/drawing/2014/main" id="{31D594DF-B2F9-BDEA-68CF-C1C92B869ADF}"/>
              </a:ext>
            </a:extLst>
          </p:cNvPr>
          <p:cNvSpPr>
            <a:spLocks noGrp="1"/>
          </p:cNvSpPr>
          <p:nvPr>
            <p:ph type="body" sz="quarter" idx="20"/>
          </p:nvPr>
        </p:nvSpPr>
        <p:spPr>
          <a:xfrm>
            <a:off x="7161440" y="3527424"/>
            <a:ext cx="1980000" cy="2386013"/>
          </a:xfrm>
        </p:spPr>
        <p:txBody>
          <a:bodyPr/>
          <a:lstStyle>
            <a:lvl1pPr algn="l">
              <a:defRPr/>
            </a:lvl1pPr>
            <a:lvl2pPr algn="l">
              <a:defRPr/>
            </a:lvl2pPr>
            <a:lvl3pPr algn="l">
              <a:defRPr/>
            </a:lvl3pPr>
            <a:lvl4pPr algn="l">
              <a:defRPr/>
            </a:lvl4pPr>
            <a:lvl5pPr algn="l">
              <a:defRPr/>
            </a:lvl5pPr>
          </a:lstStyle>
          <a:p>
            <a:pPr lvl="0"/>
            <a:r>
              <a:rPr lang="fr-FR"/>
              <a:t>Modifier les styles du texte du masque</a:t>
            </a:r>
          </a:p>
        </p:txBody>
      </p:sp>
      <p:sp>
        <p:nvSpPr>
          <p:cNvPr id="33" name="Espace réservé du texte 14">
            <a:extLst>
              <a:ext uri="{FF2B5EF4-FFF2-40B4-BE49-F238E27FC236}">
                <a16:creationId xmlns:a16="http://schemas.microsoft.com/office/drawing/2014/main" id="{4EB8106A-BAE6-87F6-A881-562ED8FA4143}"/>
              </a:ext>
            </a:extLst>
          </p:cNvPr>
          <p:cNvSpPr>
            <a:spLocks noGrp="1"/>
          </p:cNvSpPr>
          <p:nvPr>
            <p:ph type="body" sz="quarter" idx="22"/>
          </p:nvPr>
        </p:nvSpPr>
        <p:spPr>
          <a:xfrm>
            <a:off x="9386855" y="3527424"/>
            <a:ext cx="1980000" cy="2386013"/>
          </a:xfrm>
        </p:spPr>
        <p:txBody>
          <a:bodyPr/>
          <a:lstStyle>
            <a:lvl1pPr algn="l">
              <a:defRPr/>
            </a:lvl1pPr>
            <a:lvl2pPr algn="l">
              <a:defRPr/>
            </a:lvl2pPr>
            <a:lvl3pPr algn="l">
              <a:defRPr/>
            </a:lvl3pPr>
            <a:lvl4pPr algn="l">
              <a:defRPr/>
            </a:lvl4pPr>
            <a:lvl5pPr algn="l">
              <a:defRPr/>
            </a:lvl5pPr>
          </a:lstStyle>
          <a:p>
            <a:pPr lvl="0"/>
            <a:r>
              <a:rPr lang="fr-FR"/>
              <a:t>Modifier les styles du texte du masque</a:t>
            </a:r>
          </a:p>
        </p:txBody>
      </p:sp>
      <p:sp>
        <p:nvSpPr>
          <p:cNvPr id="34" name="Espace réservé du texte 33">
            <a:extLst>
              <a:ext uri="{FF2B5EF4-FFF2-40B4-BE49-F238E27FC236}">
                <a16:creationId xmlns:a16="http://schemas.microsoft.com/office/drawing/2014/main" id="{6FA8E9A1-911D-DD9D-7A76-ADDB4C2E4317}"/>
              </a:ext>
            </a:extLst>
          </p:cNvPr>
          <p:cNvSpPr>
            <a:spLocks noGrp="1" noChangeAspect="1"/>
          </p:cNvSpPr>
          <p:nvPr>
            <p:ph type="body" sz="quarter" idx="23" hasCustomPrompt="1"/>
          </p:nvPr>
        </p:nvSpPr>
        <p:spPr>
          <a:xfrm>
            <a:off x="2908981" y="1583490"/>
            <a:ext cx="2160000" cy="1651398"/>
          </a:xfrm>
          <a:custGeom>
            <a:avLst/>
            <a:gdLst>
              <a:gd name="connsiteX0" fmla="*/ 0 w 1843864"/>
              <a:gd name="connsiteY0" fmla="*/ 0 h 1409700"/>
              <a:gd name="connsiteX1" fmla="*/ 1409699 w 1843864"/>
              <a:gd name="connsiteY1" fmla="*/ 0 h 1409700"/>
              <a:gd name="connsiteX2" fmla="*/ 1409699 w 1843864"/>
              <a:gd name="connsiteY2" fmla="*/ 471941 h 1409700"/>
              <a:gd name="connsiteX3" fmla="*/ 1535357 w 1843864"/>
              <a:gd name="connsiteY3" fmla="*/ 471941 h 1409700"/>
              <a:gd name="connsiteX4" fmla="*/ 1535357 w 1843864"/>
              <a:gd name="connsiteY4" fmla="*/ 239032 h 1409700"/>
              <a:gd name="connsiteX5" fmla="*/ 1843864 w 1843864"/>
              <a:gd name="connsiteY5" fmla="*/ 704851 h 1409700"/>
              <a:gd name="connsiteX6" fmla="*/ 1535357 w 1843864"/>
              <a:gd name="connsiteY6" fmla="*/ 1170669 h 1409700"/>
              <a:gd name="connsiteX7" fmla="*/ 1535357 w 1843864"/>
              <a:gd name="connsiteY7" fmla="*/ 937760 h 1409700"/>
              <a:gd name="connsiteX8" fmla="*/ 1409699 w 1843864"/>
              <a:gd name="connsiteY8" fmla="*/ 937760 h 1409700"/>
              <a:gd name="connsiteX9" fmla="*/ 1409699 w 1843864"/>
              <a:gd name="connsiteY9" fmla="*/ 1409700 h 1409700"/>
              <a:gd name="connsiteX10" fmla="*/ 0 w 1843864"/>
              <a:gd name="connsiteY10" fmla="*/ 1409700 h 1409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843864" h="1409700">
                <a:moveTo>
                  <a:pt x="0" y="0"/>
                </a:moveTo>
                <a:lnTo>
                  <a:pt x="1409699" y="0"/>
                </a:lnTo>
                <a:lnTo>
                  <a:pt x="1409699" y="471941"/>
                </a:lnTo>
                <a:lnTo>
                  <a:pt x="1535357" y="471941"/>
                </a:lnTo>
                <a:lnTo>
                  <a:pt x="1535357" y="239032"/>
                </a:lnTo>
                <a:lnTo>
                  <a:pt x="1843864" y="704851"/>
                </a:lnTo>
                <a:lnTo>
                  <a:pt x="1535357" y="1170669"/>
                </a:lnTo>
                <a:lnTo>
                  <a:pt x="1535357" y="937760"/>
                </a:lnTo>
                <a:lnTo>
                  <a:pt x="1409699" y="937760"/>
                </a:lnTo>
                <a:lnTo>
                  <a:pt x="1409699" y="1409700"/>
                </a:lnTo>
                <a:lnTo>
                  <a:pt x="0" y="1409700"/>
                </a:lnTo>
                <a:close/>
              </a:path>
            </a:pathLst>
          </a:custGeom>
          <a:solidFill>
            <a:schemeClr val="tx2"/>
          </a:solidFill>
        </p:spPr>
        <p:txBody>
          <a:bodyPr wrap="square" lIns="36000" tIns="36000" rIns="468000" bIns="36000" anchor="ctr">
            <a:noAutofit/>
          </a:bodyPr>
          <a:lstStyle>
            <a:lvl1pPr algn="ctr">
              <a:lnSpc>
                <a:spcPct val="90000"/>
              </a:lnSpc>
              <a:defRPr sz="1400">
                <a:solidFill>
                  <a:schemeClr val="bg1"/>
                </a:solidFill>
              </a:defRPr>
            </a:lvl1pPr>
            <a:lvl2pPr marL="0" indent="0" algn="ctr">
              <a:lnSpc>
                <a:spcPct val="90000"/>
              </a:lnSpc>
              <a:buNone/>
              <a:defRPr sz="4000" b="1">
                <a:solidFill>
                  <a:schemeClr val="bg1"/>
                </a:solidFill>
                <a:latin typeface="+mj-lt"/>
              </a:defRPr>
            </a:lvl2pPr>
          </a:lstStyle>
          <a:p>
            <a:pPr lvl="0"/>
            <a:r>
              <a:rPr lang="fr-FR" dirty="0"/>
              <a:t>Item</a:t>
            </a:r>
          </a:p>
          <a:p>
            <a:pPr lvl="1"/>
            <a:r>
              <a:rPr lang="fr-FR" dirty="0"/>
              <a:t>0</a:t>
            </a:r>
          </a:p>
        </p:txBody>
      </p:sp>
      <p:sp>
        <p:nvSpPr>
          <p:cNvPr id="35" name="Espace réservé du texte 34">
            <a:extLst>
              <a:ext uri="{FF2B5EF4-FFF2-40B4-BE49-F238E27FC236}">
                <a16:creationId xmlns:a16="http://schemas.microsoft.com/office/drawing/2014/main" id="{89C62950-23F5-0C27-DBF0-B851B616C800}"/>
              </a:ext>
            </a:extLst>
          </p:cNvPr>
          <p:cNvSpPr>
            <a:spLocks noGrp="1" noChangeAspect="1"/>
          </p:cNvSpPr>
          <p:nvPr>
            <p:ph type="body" sz="quarter" idx="24" hasCustomPrompt="1"/>
          </p:nvPr>
        </p:nvSpPr>
        <p:spPr>
          <a:xfrm>
            <a:off x="5100638" y="1583490"/>
            <a:ext cx="2160000" cy="1651398"/>
          </a:xfrm>
          <a:custGeom>
            <a:avLst/>
            <a:gdLst>
              <a:gd name="connsiteX0" fmla="*/ 0 w 1843864"/>
              <a:gd name="connsiteY0" fmla="*/ 0 h 1409700"/>
              <a:gd name="connsiteX1" fmla="*/ 1409699 w 1843864"/>
              <a:gd name="connsiteY1" fmla="*/ 0 h 1409700"/>
              <a:gd name="connsiteX2" fmla="*/ 1409699 w 1843864"/>
              <a:gd name="connsiteY2" fmla="*/ 471941 h 1409700"/>
              <a:gd name="connsiteX3" fmla="*/ 1535357 w 1843864"/>
              <a:gd name="connsiteY3" fmla="*/ 471941 h 1409700"/>
              <a:gd name="connsiteX4" fmla="*/ 1535357 w 1843864"/>
              <a:gd name="connsiteY4" fmla="*/ 239032 h 1409700"/>
              <a:gd name="connsiteX5" fmla="*/ 1843864 w 1843864"/>
              <a:gd name="connsiteY5" fmla="*/ 704851 h 1409700"/>
              <a:gd name="connsiteX6" fmla="*/ 1535357 w 1843864"/>
              <a:gd name="connsiteY6" fmla="*/ 1170669 h 1409700"/>
              <a:gd name="connsiteX7" fmla="*/ 1535357 w 1843864"/>
              <a:gd name="connsiteY7" fmla="*/ 937760 h 1409700"/>
              <a:gd name="connsiteX8" fmla="*/ 1409699 w 1843864"/>
              <a:gd name="connsiteY8" fmla="*/ 937760 h 1409700"/>
              <a:gd name="connsiteX9" fmla="*/ 1409699 w 1843864"/>
              <a:gd name="connsiteY9" fmla="*/ 1409700 h 1409700"/>
              <a:gd name="connsiteX10" fmla="*/ 0 w 1843864"/>
              <a:gd name="connsiteY10" fmla="*/ 1409700 h 1409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843864" h="1409700">
                <a:moveTo>
                  <a:pt x="0" y="0"/>
                </a:moveTo>
                <a:lnTo>
                  <a:pt x="1409699" y="0"/>
                </a:lnTo>
                <a:lnTo>
                  <a:pt x="1409699" y="471941"/>
                </a:lnTo>
                <a:lnTo>
                  <a:pt x="1535357" y="471941"/>
                </a:lnTo>
                <a:lnTo>
                  <a:pt x="1535357" y="239032"/>
                </a:lnTo>
                <a:lnTo>
                  <a:pt x="1843864" y="704851"/>
                </a:lnTo>
                <a:lnTo>
                  <a:pt x="1535357" y="1170669"/>
                </a:lnTo>
                <a:lnTo>
                  <a:pt x="1535357" y="937760"/>
                </a:lnTo>
                <a:lnTo>
                  <a:pt x="1409699" y="937760"/>
                </a:lnTo>
                <a:lnTo>
                  <a:pt x="1409699" y="1409700"/>
                </a:lnTo>
                <a:lnTo>
                  <a:pt x="0" y="1409700"/>
                </a:lnTo>
                <a:close/>
              </a:path>
            </a:pathLst>
          </a:custGeom>
          <a:solidFill>
            <a:schemeClr val="tx2"/>
          </a:solidFill>
        </p:spPr>
        <p:txBody>
          <a:bodyPr wrap="square" lIns="36000" tIns="36000" rIns="468000" bIns="36000" anchor="ctr">
            <a:noAutofit/>
          </a:bodyPr>
          <a:lstStyle>
            <a:lvl1pPr algn="ctr">
              <a:lnSpc>
                <a:spcPct val="90000"/>
              </a:lnSpc>
              <a:defRPr sz="1400">
                <a:solidFill>
                  <a:schemeClr val="bg1"/>
                </a:solidFill>
              </a:defRPr>
            </a:lvl1pPr>
            <a:lvl2pPr marL="0" indent="0" algn="ctr">
              <a:lnSpc>
                <a:spcPct val="90000"/>
              </a:lnSpc>
              <a:buNone/>
              <a:defRPr sz="4000" b="1">
                <a:solidFill>
                  <a:schemeClr val="bg1"/>
                </a:solidFill>
                <a:latin typeface="+mj-lt"/>
              </a:defRPr>
            </a:lvl2pPr>
          </a:lstStyle>
          <a:p>
            <a:pPr lvl="0"/>
            <a:r>
              <a:rPr lang="fr-FR" dirty="0"/>
              <a:t>Item</a:t>
            </a:r>
          </a:p>
          <a:p>
            <a:pPr lvl="1"/>
            <a:r>
              <a:rPr lang="fr-FR" dirty="0"/>
              <a:t>0</a:t>
            </a:r>
          </a:p>
        </p:txBody>
      </p:sp>
      <p:sp>
        <p:nvSpPr>
          <p:cNvPr id="36" name="Espace réservé du texte 35">
            <a:extLst>
              <a:ext uri="{FF2B5EF4-FFF2-40B4-BE49-F238E27FC236}">
                <a16:creationId xmlns:a16="http://schemas.microsoft.com/office/drawing/2014/main" id="{ABF9A6B1-3BC9-0F8E-8148-B1CF03BB61CA}"/>
              </a:ext>
            </a:extLst>
          </p:cNvPr>
          <p:cNvSpPr>
            <a:spLocks noGrp="1" noChangeAspect="1"/>
          </p:cNvSpPr>
          <p:nvPr>
            <p:ph type="body" sz="quarter" idx="25" hasCustomPrompt="1"/>
          </p:nvPr>
        </p:nvSpPr>
        <p:spPr>
          <a:xfrm>
            <a:off x="7219723" y="1583490"/>
            <a:ext cx="2160000" cy="1651398"/>
          </a:xfrm>
          <a:custGeom>
            <a:avLst/>
            <a:gdLst>
              <a:gd name="connsiteX0" fmla="*/ 0 w 1843864"/>
              <a:gd name="connsiteY0" fmla="*/ 0 h 1409700"/>
              <a:gd name="connsiteX1" fmla="*/ 1409699 w 1843864"/>
              <a:gd name="connsiteY1" fmla="*/ 0 h 1409700"/>
              <a:gd name="connsiteX2" fmla="*/ 1409699 w 1843864"/>
              <a:gd name="connsiteY2" fmla="*/ 471941 h 1409700"/>
              <a:gd name="connsiteX3" fmla="*/ 1535357 w 1843864"/>
              <a:gd name="connsiteY3" fmla="*/ 471941 h 1409700"/>
              <a:gd name="connsiteX4" fmla="*/ 1535357 w 1843864"/>
              <a:gd name="connsiteY4" fmla="*/ 239032 h 1409700"/>
              <a:gd name="connsiteX5" fmla="*/ 1843864 w 1843864"/>
              <a:gd name="connsiteY5" fmla="*/ 704851 h 1409700"/>
              <a:gd name="connsiteX6" fmla="*/ 1535357 w 1843864"/>
              <a:gd name="connsiteY6" fmla="*/ 1170669 h 1409700"/>
              <a:gd name="connsiteX7" fmla="*/ 1535357 w 1843864"/>
              <a:gd name="connsiteY7" fmla="*/ 937760 h 1409700"/>
              <a:gd name="connsiteX8" fmla="*/ 1409699 w 1843864"/>
              <a:gd name="connsiteY8" fmla="*/ 937760 h 1409700"/>
              <a:gd name="connsiteX9" fmla="*/ 1409699 w 1843864"/>
              <a:gd name="connsiteY9" fmla="*/ 1409700 h 1409700"/>
              <a:gd name="connsiteX10" fmla="*/ 0 w 1843864"/>
              <a:gd name="connsiteY10" fmla="*/ 1409700 h 1409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843864" h="1409700">
                <a:moveTo>
                  <a:pt x="0" y="0"/>
                </a:moveTo>
                <a:lnTo>
                  <a:pt x="1409699" y="0"/>
                </a:lnTo>
                <a:lnTo>
                  <a:pt x="1409699" y="471941"/>
                </a:lnTo>
                <a:lnTo>
                  <a:pt x="1535357" y="471941"/>
                </a:lnTo>
                <a:lnTo>
                  <a:pt x="1535357" y="239032"/>
                </a:lnTo>
                <a:lnTo>
                  <a:pt x="1843864" y="704851"/>
                </a:lnTo>
                <a:lnTo>
                  <a:pt x="1535357" y="1170669"/>
                </a:lnTo>
                <a:lnTo>
                  <a:pt x="1535357" y="937760"/>
                </a:lnTo>
                <a:lnTo>
                  <a:pt x="1409699" y="937760"/>
                </a:lnTo>
                <a:lnTo>
                  <a:pt x="1409699" y="1409700"/>
                </a:lnTo>
                <a:lnTo>
                  <a:pt x="0" y="1409700"/>
                </a:lnTo>
                <a:close/>
              </a:path>
            </a:pathLst>
          </a:custGeom>
          <a:solidFill>
            <a:schemeClr val="tx2"/>
          </a:solidFill>
        </p:spPr>
        <p:txBody>
          <a:bodyPr wrap="square" lIns="36000" tIns="36000" rIns="468000" bIns="36000" anchor="ctr">
            <a:noAutofit/>
          </a:bodyPr>
          <a:lstStyle>
            <a:lvl1pPr algn="ctr">
              <a:lnSpc>
                <a:spcPct val="90000"/>
              </a:lnSpc>
              <a:defRPr sz="1400">
                <a:solidFill>
                  <a:schemeClr val="bg1"/>
                </a:solidFill>
              </a:defRPr>
            </a:lvl1pPr>
            <a:lvl2pPr marL="0" indent="0" algn="ctr">
              <a:lnSpc>
                <a:spcPct val="90000"/>
              </a:lnSpc>
              <a:buNone/>
              <a:defRPr sz="4000" b="1">
                <a:solidFill>
                  <a:schemeClr val="bg1"/>
                </a:solidFill>
                <a:latin typeface="+mj-lt"/>
              </a:defRPr>
            </a:lvl2pPr>
          </a:lstStyle>
          <a:p>
            <a:pPr lvl="0"/>
            <a:r>
              <a:rPr lang="fr-FR" dirty="0"/>
              <a:t>Item</a:t>
            </a:r>
          </a:p>
          <a:p>
            <a:pPr lvl="1"/>
            <a:r>
              <a:rPr lang="fr-FR" dirty="0"/>
              <a:t>0</a:t>
            </a:r>
          </a:p>
        </p:txBody>
      </p:sp>
      <p:sp>
        <p:nvSpPr>
          <p:cNvPr id="38" name="Espace réservé du texte 11">
            <a:extLst>
              <a:ext uri="{FF2B5EF4-FFF2-40B4-BE49-F238E27FC236}">
                <a16:creationId xmlns:a16="http://schemas.microsoft.com/office/drawing/2014/main" id="{97EC53BB-3B6C-3AF7-68E1-48C8465AC201}"/>
              </a:ext>
            </a:extLst>
          </p:cNvPr>
          <p:cNvSpPr>
            <a:spLocks noGrp="1" noChangeAspect="1"/>
          </p:cNvSpPr>
          <p:nvPr>
            <p:ph type="body" sz="quarter" idx="21" hasCustomPrompt="1"/>
          </p:nvPr>
        </p:nvSpPr>
        <p:spPr>
          <a:xfrm>
            <a:off x="9386855" y="1583490"/>
            <a:ext cx="1652399" cy="1652400"/>
          </a:xfrm>
          <a:solidFill>
            <a:schemeClr val="tx2"/>
          </a:solidFill>
        </p:spPr>
        <p:txBody>
          <a:bodyPr lIns="36000" tIns="36000" rIns="36000" bIns="36000" anchor="ctr">
            <a:normAutofit/>
          </a:bodyPr>
          <a:lstStyle>
            <a:lvl1pPr algn="ctr">
              <a:lnSpc>
                <a:spcPct val="90000"/>
              </a:lnSpc>
              <a:defRPr sz="1400">
                <a:solidFill>
                  <a:schemeClr val="bg1"/>
                </a:solidFill>
              </a:defRPr>
            </a:lvl1pPr>
            <a:lvl2pPr marL="0" indent="0" algn="ctr">
              <a:lnSpc>
                <a:spcPct val="90000"/>
              </a:lnSpc>
              <a:buNone/>
              <a:defRPr sz="4000" b="1">
                <a:solidFill>
                  <a:schemeClr val="bg1"/>
                </a:solidFill>
                <a:latin typeface="+mj-lt"/>
              </a:defRPr>
            </a:lvl2pPr>
          </a:lstStyle>
          <a:p>
            <a:pPr lvl="0"/>
            <a:r>
              <a:rPr lang="fr-FR" dirty="0"/>
              <a:t>Item</a:t>
            </a:r>
          </a:p>
          <a:p>
            <a:pPr lvl="1"/>
            <a:r>
              <a:rPr lang="fr-FR" dirty="0"/>
              <a:t>0</a:t>
            </a:r>
          </a:p>
        </p:txBody>
      </p:sp>
      <p:pic>
        <p:nvPicPr>
          <p:cNvPr id="19" name="PATTERN CARRE DECAL">
            <a:extLst>
              <a:ext uri="{FF2B5EF4-FFF2-40B4-BE49-F238E27FC236}">
                <a16:creationId xmlns:a16="http://schemas.microsoft.com/office/drawing/2014/main" id="{0BAAE597-7E43-80FB-78E3-011B8787724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7494" t="76060" r="18770" b="-33262"/>
          <a:stretch/>
        </p:blipFill>
        <p:spPr>
          <a:xfrm>
            <a:off x="9626600" y="-1"/>
            <a:ext cx="2565400" cy="1515209"/>
          </a:xfrm>
          <a:prstGeom prst="rect">
            <a:avLst/>
          </a:prstGeom>
        </p:spPr>
      </p:pic>
      <p:sp>
        <p:nvSpPr>
          <p:cNvPr id="2" name="Titre 1">
            <a:extLst>
              <a:ext uri="{FF2B5EF4-FFF2-40B4-BE49-F238E27FC236}">
                <a16:creationId xmlns:a16="http://schemas.microsoft.com/office/drawing/2014/main" id="{7D2C0AC3-31B7-69C8-1880-96C477E56349}"/>
              </a:ext>
            </a:extLst>
          </p:cNvPr>
          <p:cNvSpPr>
            <a:spLocks noGrp="1"/>
          </p:cNvSpPr>
          <p:nvPr>
            <p:ph type="title"/>
          </p:nvPr>
        </p:nvSpPr>
        <p:spPr/>
        <p:txBody>
          <a:bodyPr/>
          <a:lstStyle>
            <a:lvl1pPr>
              <a:defRPr>
                <a:solidFill>
                  <a:schemeClr val="tx1"/>
                </a:solidFill>
              </a:defRPr>
            </a:lvl1pPr>
          </a:lstStyle>
          <a:p>
            <a:r>
              <a:rPr lang="fr-FR"/>
              <a:t>Modifiez le style du titre</a:t>
            </a:r>
          </a:p>
        </p:txBody>
      </p:sp>
    </p:spTree>
    <p:extLst>
      <p:ext uri="{BB962C8B-B14F-4D97-AF65-F5344CB8AC3E}">
        <p14:creationId xmlns:p14="http://schemas.microsoft.com/office/powerpoint/2010/main" val="140832456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FIN">
    <p:spTree>
      <p:nvGrpSpPr>
        <p:cNvPr id="1" name=""/>
        <p:cNvGrpSpPr/>
        <p:nvPr/>
      </p:nvGrpSpPr>
      <p:grpSpPr>
        <a:xfrm>
          <a:off x="0" y="0"/>
          <a:ext cx="0" cy="0"/>
          <a:chOff x="0" y="0"/>
          <a:chExt cx="0" cy="0"/>
        </a:xfrm>
      </p:grpSpPr>
      <p:sp>
        <p:nvSpPr>
          <p:cNvPr id="29" name="ZoneTexte 28">
            <a:extLst>
              <a:ext uri="{FF2B5EF4-FFF2-40B4-BE49-F238E27FC236}">
                <a16:creationId xmlns:a16="http://schemas.microsoft.com/office/drawing/2014/main" id="{BC10BA36-642C-D18A-73B5-1652743A0484}"/>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FIN</a:t>
            </a:r>
          </a:p>
        </p:txBody>
      </p:sp>
      <p:sp>
        <p:nvSpPr>
          <p:cNvPr id="2" name="Titre 1">
            <a:extLst>
              <a:ext uri="{FF2B5EF4-FFF2-40B4-BE49-F238E27FC236}">
                <a16:creationId xmlns:a16="http://schemas.microsoft.com/office/drawing/2014/main" id="{21EC821E-CA1A-6C83-0786-AF12C1B34DCC}"/>
              </a:ext>
            </a:extLst>
          </p:cNvPr>
          <p:cNvSpPr>
            <a:spLocks noGrp="1"/>
          </p:cNvSpPr>
          <p:nvPr>
            <p:ph type="title" hasCustomPrompt="1"/>
          </p:nvPr>
        </p:nvSpPr>
        <p:spPr>
          <a:xfrm>
            <a:off x="731837" y="3449638"/>
            <a:ext cx="2425700" cy="703262"/>
          </a:xfrm>
        </p:spPr>
        <p:txBody>
          <a:bodyPr anchor="t">
            <a:normAutofit/>
          </a:bodyPr>
          <a:lstStyle>
            <a:lvl1pPr algn="l">
              <a:defRPr sz="4000">
                <a:solidFill>
                  <a:schemeClr val="tx1"/>
                </a:solidFill>
              </a:defRPr>
            </a:lvl1pPr>
          </a:lstStyle>
          <a:p>
            <a:r>
              <a:rPr lang="fr-FR" dirty="0"/>
              <a:t>Merci</a:t>
            </a:r>
          </a:p>
        </p:txBody>
      </p:sp>
      <p:pic>
        <p:nvPicPr>
          <p:cNvPr id="16" name="Logo CEA">
            <a:extLst>
              <a:ext uri="{FF2B5EF4-FFF2-40B4-BE49-F238E27FC236}">
                <a16:creationId xmlns:a16="http://schemas.microsoft.com/office/drawing/2014/main" id="{1051C7ED-2FE9-229E-F0BD-000C6D22DECA}"/>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731838" y="728663"/>
            <a:ext cx="1803600" cy="1803600"/>
          </a:xfrm>
          <a:prstGeom prst="rect">
            <a:avLst/>
          </a:prstGeom>
        </p:spPr>
      </p:pic>
      <p:sp>
        <p:nvSpPr>
          <p:cNvPr id="8" name="Espace réservé du texte 4"/>
          <p:cNvSpPr>
            <a:spLocks noGrp="1"/>
          </p:cNvSpPr>
          <p:nvPr>
            <p:ph type="body" sz="quarter" idx="14" hasCustomPrompt="1"/>
          </p:nvPr>
        </p:nvSpPr>
        <p:spPr>
          <a:xfrm>
            <a:off x="731838" y="4568370"/>
            <a:ext cx="6564312" cy="480060"/>
          </a:xfrm>
        </p:spPr>
        <p:txBody>
          <a:bodyPr>
            <a:normAutofit/>
          </a:bodyPr>
          <a:lstStyle>
            <a:lvl1pPr marL="0" marR="0" indent="0" algn="l" defTabSz="914400" rtl="0" eaLnBrk="1" fontAlgn="auto" latinLnBrk="0" hangingPunct="1">
              <a:lnSpc>
                <a:spcPct val="100000"/>
              </a:lnSpc>
              <a:spcBef>
                <a:spcPts val="1200"/>
              </a:spcBef>
              <a:spcAft>
                <a:spcPts val="0"/>
              </a:spcAft>
              <a:buClr>
                <a:schemeClr val="tx2"/>
              </a:buClr>
              <a:buSzPct val="90000"/>
              <a:buFont typeface="Arial" panose="020B0604020202020204" pitchFamily="34" charset="0"/>
              <a:buNone/>
              <a:tabLst/>
              <a:defRPr sz="1400" b="1" baseline="0"/>
            </a:lvl1pPr>
          </a:lstStyle>
          <a:p>
            <a:pPr marL="0" marR="0" lvl="0" indent="0" algn="l" defTabSz="914400" rtl="0" eaLnBrk="1" fontAlgn="auto" latinLnBrk="0" hangingPunct="1">
              <a:lnSpc>
                <a:spcPct val="100000"/>
              </a:lnSpc>
              <a:spcBef>
                <a:spcPts val="1200"/>
              </a:spcBef>
              <a:spcAft>
                <a:spcPts val="0"/>
              </a:spcAft>
              <a:buClr>
                <a:schemeClr val="tx2"/>
              </a:buClr>
              <a:buSzPct val="90000"/>
              <a:buFont typeface="Arial" panose="020B0604020202020204" pitchFamily="34" charset="0"/>
              <a:buNone/>
              <a:tabLst/>
              <a:defRPr/>
            </a:pPr>
            <a:r>
              <a:rPr lang="fr-FR" b="1" dirty="0"/>
              <a:t>CRÉDITS PHOTO</a:t>
            </a:r>
          </a:p>
        </p:txBody>
      </p:sp>
      <p:pic>
        <p:nvPicPr>
          <p:cNvPr id="9" name="PATTERN CARRE DECAL">
            <a:extLst>
              <a:ext uri="{FF2B5EF4-FFF2-40B4-BE49-F238E27FC236}">
                <a16:creationId xmlns:a16="http://schemas.microsoft.com/office/drawing/2014/main" id="{B904F070-A99F-1AC0-845C-9E05CE6DF328}"/>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t="19705" r="39861" b="-1"/>
          <a:stretch/>
        </p:blipFill>
        <p:spPr>
          <a:xfrm>
            <a:off x="9406296" y="-1"/>
            <a:ext cx="2785704" cy="2447637"/>
          </a:xfrm>
          <a:prstGeom prst="rect">
            <a:avLst/>
          </a:prstGeom>
        </p:spPr>
      </p:pic>
      <p:sp>
        <p:nvSpPr>
          <p:cNvPr id="5" name="Espace réservé du texte 4">
            <a:extLst>
              <a:ext uri="{FF2B5EF4-FFF2-40B4-BE49-F238E27FC236}">
                <a16:creationId xmlns:a16="http://schemas.microsoft.com/office/drawing/2014/main" id="{0A3E8B46-58E5-AAA0-387D-4D0B3F7256B2}"/>
              </a:ext>
            </a:extLst>
          </p:cNvPr>
          <p:cNvSpPr>
            <a:spLocks noGrp="1"/>
          </p:cNvSpPr>
          <p:nvPr>
            <p:ph type="body" sz="quarter" idx="16" hasCustomPrompt="1"/>
          </p:nvPr>
        </p:nvSpPr>
        <p:spPr>
          <a:xfrm>
            <a:off x="8458200" y="4508500"/>
            <a:ext cx="3001963" cy="1930400"/>
          </a:xfrm>
        </p:spPr>
        <p:txBody>
          <a:bodyPr>
            <a:normAutofit/>
          </a:bodyPr>
          <a:lstStyle>
            <a:lvl1pPr>
              <a:spcBef>
                <a:spcPts val="600"/>
              </a:spcBef>
              <a:defRPr sz="1400"/>
            </a:lvl1pPr>
          </a:lstStyle>
          <a:p>
            <a:pPr lvl="0"/>
            <a:r>
              <a:rPr lang="fr-FR" dirty="0"/>
              <a:t>Contact + coordonnées</a:t>
            </a:r>
          </a:p>
        </p:txBody>
      </p:sp>
      <p:sp>
        <p:nvSpPr>
          <p:cNvPr id="6" name="Espace réservé du texte 4">
            <a:extLst>
              <a:ext uri="{FF2B5EF4-FFF2-40B4-BE49-F238E27FC236}">
                <a16:creationId xmlns:a16="http://schemas.microsoft.com/office/drawing/2014/main" id="{64A62886-21D9-96B1-E41B-BFA9B096844D}"/>
              </a:ext>
            </a:extLst>
          </p:cNvPr>
          <p:cNvSpPr>
            <a:spLocks noGrp="1"/>
          </p:cNvSpPr>
          <p:nvPr>
            <p:ph type="body" sz="quarter" idx="17" hasCustomPrompt="1"/>
          </p:nvPr>
        </p:nvSpPr>
        <p:spPr>
          <a:xfrm>
            <a:off x="742949" y="5892800"/>
            <a:ext cx="6578600" cy="558800"/>
          </a:xfrm>
        </p:spPr>
        <p:txBody>
          <a:bodyPr>
            <a:normAutofit/>
          </a:bodyPr>
          <a:lstStyle>
            <a:lvl1pPr>
              <a:defRPr sz="1200" i="1"/>
            </a:lvl1pPr>
          </a:lstStyle>
          <a:p>
            <a:pPr lvl="0"/>
            <a:r>
              <a:rPr lang="fr-FR" dirty="0"/>
              <a:t>Emplacement logotypes financeurs/partenaires</a:t>
            </a:r>
          </a:p>
        </p:txBody>
      </p:sp>
    </p:spTree>
    <p:extLst>
      <p:ext uri="{BB962C8B-B14F-4D97-AF65-F5344CB8AC3E}">
        <p14:creationId xmlns:p14="http://schemas.microsoft.com/office/powerpoint/2010/main" val="392329686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FIN Gri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E2B122C-7C32-00D5-5677-35CC8ABC8223}"/>
              </a:ext>
            </a:extLst>
          </p:cNvPr>
          <p:cNvSpPr/>
          <p:nvPr userDrawn="1"/>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ZoneTexte 28">
            <a:extLst>
              <a:ext uri="{FF2B5EF4-FFF2-40B4-BE49-F238E27FC236}">
                <a16:creationId xmlns:a16="http://schemas.microsoft.com/office/drawing/2014/main" id="{BC10BA36-642C-D18A-73B5-1652743A0484}"/>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FIN Gris</a:t>
            </a:r>
          </a:p>
        </p:txBody>
      </p:sp>
      <p:sp>
        <p:nvSpPr>
          <p:cNvPr id="2" name="Titre 1">
            <a:extLst>
              <a:ext uri="{FF2B5EF4-FFF2-40B4-BE49-F238E27FC236}">
                <a16:creationId xmlns:a16="http://schemas.microsoft.com/office/drawing/2014/main" id="{21EC821E-CA1A-6C83-0786-AF12C1B34DCC}"/>
              </a:ext>
            </a:extLst>
          </p:cNvPr>
          <p:cNvSpPr>
            <a:spLocks noGrp="1"/>
          </p:cNvSpPr>
          <p:nvPr>
            <p:ph type="title" hasCustomPrompt="1"/>
          </p:nvPr>
        </p:nvSpPr>
        <p:spPr>
          <a:xfrm>
            <a:off x="731837" y="3449638"/>
            <a:ext cx="2425700" cy="703262"/>
          </a:xfrm>
        </p:spPr>
        <p:txBody>
          <a:bodyPr anchor="t">
            <a:normAutofit/>
          </a:bodyPr>
          <a:lstStyle>
            <a:lvl1pPr algn="l">
              <a:defRPr sz="4000">
                <a:solidFill>
                  <a:schemeClr val="bg1"/>
                </a:solidFill>
              </a:defRPr>
            </a:lvl1pPr>
          </a:lstStyle>
          <a:p>
            <a:r>
              <a:rPr lang="fr-FR" dirty="0"/>
              <a:t>Merci</a:t>
            </a:r>
          </a:p>
        </p:txBody>
      </p:sp>
      <p:pic>
        <p:nvPicPr>
          <p:cNvPr id="15" name="Logo CEA">
            <a:extLst>
              <a:ext uri="{FF2B5EF4-FFF2-40B4-BE49-F238E27FC236}">
                <a16:creationId xmlns:a16="http://schemas.microsoft.com/office/drawing/2014/main" id="{1051C7ED-2FE9-229E-F0BD-000C6D22DECA}"/>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731838" y="728663"/>
            <a:ext cx="1803600" cy="1803600"/>
          </a:xfrm>
          <a:prstGeom prst="rect">
            <a:avLst/>
          </a:prstGeom>
        </p:spPr>
      </p:pic>
      <p:pic>
        <p:nvPicPr>
          <p:cNvPr id="9" name="Image 8">
            <a:extLst>
              <a:ext uri="{FF2B5EF4-FFF2-40B4-BE49-F238E27FC236}">
                <a16:creationId xmlns:a16="http://schemas.microsoft.com/office/drawing/2014/main" id="{2E000BD1-941E-96DB-8740-6C7D2BD0EE73}"/>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t="19791" r="39816"/>
          <a:stretch/>
        </p:blipFill>
        <p:spPr>
          <a:xfrm>
            <a:off x="9369599" y="0"/>
            <a:ext cx="2822401" cy="2475345"/>
          </a:xfrm>
          <a:prstGeom prst="rect">
            <a:avLst/>
          </a:prstGeom>
        </p:spPr>
      </p:pic>
      <p:sp>
        <p:nvSpPr>
          <p:cNvPr id="3" name="Espace réservé du texte 4">
            <a:extLst>
              <a:ext uri="{FF2B5EF4-FFF2-40B4-BE49-F238E27FC236}">
                <a16:creationId xmlns:a16="http://schemas.microsoft.com/office/drawing/2014/main" id="{0D902288-F09E-3DF3-4FA0-8680492FC7E7}"/>
              </a:ext>
            </a:extLst>
          </p:cNvPr>
          <p:cNvSpPr>
            <a:spLocks noGrp="1"/>
          </p:cNvSpPr>
          <p:nvPr>
            <p:ph type="body" sz="quarter" idx="14" hasCustomPrompt="1"/>
          </p:nvPr>
        </p:nvSpPr>
        <p:spPr>
          <a:xfrm>
            <a:off x="731838" y="4568370"/>
            <a:ext cx="6564312" cy="480060"/>
          </a:xfrm>
        </p:spPr>
        <p:txBody>
          <a:bodyPr>
            <a:normAutofit/>
          </a:bodyPr>
          <a:lstStyle>
            <a:lvl1pPr marL="0" marR="0" indent="0" algn="l" defTabSz="914400" rtl="0" eaLnBrk="1" fontAlgn="auto" latinLnBrk="0" hangingPunct="1">
              <a:lnSpc>
                <a:spcPct val="100000"/>
              </a:lnSpc>
              <a:spcBef>
                <a:spcPts val="1200"/>
              </a:spcBef>
              <a:spcAft>
                <a:spcPts val="0"/>
              </a:spcAft>
              <a:buClr>
                <a:schemeClr val="tx2"/>
              </a:buClr>
              <a:buSzPct val="90000"/>
              <a:buFont typeface="Arial" panose="020B0604020202020204" pitchFamily="34" charset="0"/>
              <a:buNone/>
              <a:tabLst/>
              <a:defRPr sz="1400" b="1" baseline="0">
                <a:solidFill>
                  <a:schemeClr val="bg1"/>
                </a:solidFill>
              </a:defRPr>
            </a:lvl1pPr>
          </a:lstStyle>
          <a:p>
            <a:pPr marL="0" marR="0" lvl="0" indent="0" algn="l" defTabSz="914400" rtl="0" eaLnBrk="1" fontAlgn="auto" latinLnBrk="0" hangingPunct="1">
              <a:lnSpc>
                <a:spcPct val="100000"/>
              </a:lnSpc>
              <a:spcBef>
                <a:spcPts val="1200"/>
              </a:spcBef>
              <a:spcAft>
                <a:spcPts val="0"/>
              </a:spcAft>
              <a:buClr>
                <a:schemeClr val="tx2"/>
              </a:buClr>
              <a:buSzPct val="90000"/>
              <a:buFont typeface="Arial" panose="020B0604020202020204" pitchFamily="34" charset="0"/>
              <a:buNone/>
              <a:tabLst/>
              <a:defRPr/>
            </a:pPr>
            <a:r>
              <a:rPr lang="fr-FR" b="1" dirty="0"/>
              <a:t>CRÉDITS PHOTO</a:t>
            </a:r>
          </a:p>
        </p:txBody>
      </p:sp>
      <p:sp>
        <p:nvSpPr>
          <p:cNvPr id="8" name="Espace réservé du texte 4">
            <a:extLst>
              <a:ext uri="{FF2B5EF4-FFF2-40B4-BE49-F238E27FC236}">
                <a16:creationId xmlns:a16="http://schemas.microsoft.com/office/drawing/2014/main" id="{81B85C49-3012-97FD-C776-3C7299B5E487}"/>
              </a:ext>
            </a:extLst>
          </p:cNvPr>
          <p:cNvSpPr>
            <a:spLocks noGrp="1"/>
          </p:cNvSpPr>
          <p:nvPr>
            <p:ph type="body" sz="quarter" idx="16" hasCustomPrompt="1"/>
          </p:nvPr>
        </p:nvSpPr>
        <p:spPr>
          <a:xfrm>
            <a:off x="8458200" y="4508500"/>
            <a:ext cx="3001963" cy="1930400"/>
          </a:xfrm>
        </p:spPr>
        <p:txBody>
          <a:bodyPr>
            <a:normAutofit/>
          </a:bodyPr>
          <a:lstStyle>
            <a:lvl1pPr>
              <a:spcBef>
                <a:spcPts val="600"/>
              </a:spcBef>
              <a:defRPr sz="1400">
                <a:solidFill>
                  <a:schemeClr val="bg1"/>
                </a:solidFill>
              </a:defRPr>
            </a:lvl1pPr>
          </a:lstStyle>
          <a:p>
            <a:pPr lvl="0"/>
            <a:r>
              <a:rPr lang="fr-FR" dirty="0"/>
              <a:t>Contact + coordonnées</a:t>
            </a:r>
          </a:p>
        </p:txBody>
      </p:sp>
      <p:sp>
        <p:nvSpPr>
          <p:cNvPr id="10" name="Espace réservé du texte 4">
            <a:extLst>
              <a:ext uri="{FF2B5EF4-FFF2-40B4-BE49-F238E27FC236}">
                <a16:creationId xmlns:a16="http://schemas.microsoft.com/office/drawing/2014/main" id="{DFC68CDA-E659-1835-4722-CB92A2FFFEFE}"/>
              </a:ext>
            </a:extLst>
          </p:cNvPr>
          <p:cNvSpPr>
            <a:spLocks noGrp="1"/>
          </p:cNvSpPr>
          <p:nvPr>
            <p:ph type="body" sz="quarter" idx="17" hasCustomPrompt="1"/>
          </p:nvPr>
        </p:nvSpPr>
        <p:spPr>
          <a:xfrm>
            <a:off x="742949" y="5892800"/>
            <a:ext cx="6578600" cy="558800"/>
          </a:xfrm>
        </p:spPr>
        <p:txBody>
          <a:bodyPr>
            <a:normAutofit/>
          </a:bodyPr>
          <a:lstStyle>
            <a:lvl1pPr>
              <a:defRPr sz="1200" i="1">
                <a:solidFill>
                  <a:schemeClr val="bg1"/>
                </a:solidFill>
              </a:defRPr>
            </a:lvl1pPr>
          </a:lstStyle>
          <a:p>
            <a:pPr lvl="0"/>
            <a:r>
              <a:rPr lang="fr-FR" dirty="0"/>
              <a:t>Emplacement logotypes financeurs/partenaires</a:t>
            </a:r>
          </a:p>
        </p:txBody>
      </p:sp>
    </p:spTree>
    <p:extLst>
      <p:ext uri="{BB962C8B-B14F-4D97-AF65-F5344CB8AC3E}">
        <p14:creationId xmlns:p14="http://schemas.microsoft.com/office/powerpoint/2010/main" val="405141838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Contac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E2B122C-7C32-00D5-5677-35CC8ABC8223}"/>
              </a:ext>
            </a:extLst>
          </p:cNvPr>
          <p:cNvSpPr/>
          <p:nvPr userDrawn="1"/>
        </p:nvSpPr>
        <p:spPr>
          <a:xfrm>
            <a:off x="0" y="0"/>
            <a:ext cx="12192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ZoneTexte 28">
            <a:extLst>
              <a:ext uri="{FF2B5EF4-FFF2-40B4-BE49-F238E27FC236}">
                <a16:creationId xmlns:a16="http://schemas.microsoft.com/office/drawing/2014/main" id="{BC10BA36-642C-D18A-73B5-1652743A0484}"/>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Contact</a:t>
            </a:r>
          </a:p>
        </p:txBody>
      </p:sp>
      <p:sp>
        <p:nvSpPr>
          <p:cNvPr id="9" name="Espace réservé du texte 8">
            <a:extLst>
              <a:ext uri="{FF2B5EF4-FFF2-40B4-BE49-F238E27FC236}">
                <a16:creationId xmlns:a16="http://schemas.microsoft.com/office/drawing/2014/main" id="{373F48AE-496F-F02F-5148-8492F7C6166A}"/>
              </a:ext>
            </a:extLst>
          </p:cNvPr>
          <p:cNvSpPr>
            <a:spLocks noGrp="1"/>
          </p:cNvSpPr>
          <p:nvPr>
            <p:ph type="body" sz="quarter" idx="10" hasCustomPrompt="1"/>
          </p:nvPr>
        </p:nvSpPr>
        <p:spPr>
          <a:xfrm>
            <a:off x="731838" y="5105625"/>
            <a:ext cx="4651374" cy="1510845"/>
          </a:xfrm>
        </p:spPr>
        <p:txBody>
          <a:bodyPr anchor="t">
            <a:noAutofit/>
          </a:bodyPr>
          <a:lstStyle>
            <a:lvl1pPr marL="0" indent="0">
              <a:lnSpc>
                <a:spcPct val="120000"/>
              </a:lnSpc>
              <a:spcBef>
                <a:spcPts val="0"/>
              </a:spcBef>
              <a:spcAft>
                <a:spcPts val="600"/>
              </a:spcAft>
              <a:buNone/>
              <a:defRPr sz="1600" b="1">
                <a:solidFill>
                  <a:schemeClr val="bg1"/>
                </a:solidFill>
              </a:defRPr>
            </a:lvl1pPr>
            <a:lvl2pPr marL="0" indent="0">
              <a:lnSpc>
                <a:spcPct val="100000"/>
              </a:lnSpc>
              <a:spcBef>
                <a:spcPts val="0"/>
              </a:spcBef>
              <a:spcAft>
                <a:spcPts val="600"/>
              </a:spcAft>
              <a:buNone/>
              <a:defRPr sz="1600">
                <a:solidFill>
                  <a:schemeClr val="bg1"/>
                </a:solidFill>
              </a:defRPr>
            </a:lvl2pPr>
            <a:lvl3pPr marL="180975" indent="-180975">
              <a:lnSpc>
                <a:spcPct val="100000"/>
              </a:lnSpc>
              <a:spcBef>
                <a:spcPts val="0"/>
              </a:spcBef>
              <a:spcAft>
                <a:spcPts val="600"/>
              </a:spcAft>
              <a:defRPr sz="1600">
                <a:solidFill>
                  <a:schemeClr val="bg1"/>
                </a:solidFill>
              </a:defRPr>
            </a:lvl3pPr>
            <a:lvl4pPr marL="357188" indent="-176213">
              <a:lnSpc>
                <a:spcPct val="100000"/>
              </a:lnSpc>
              <a:spcBef>
                <a:spcPts val="0"/>
              </a:spcBef>
              <a:spcAft>
                <a:spcPts val="0"/>
              </a:spcAft>
              <a:defRPr sz="1600">
                <a:solidFill>
                  <a:schemeClr val="bg1"/>
                </a:solidFill>
              </a:defRPr>
            </a:lvl4pPr>
            <a:lvl5pPr marL="538163" indent="-180975">
              <a:lnSpc>
                <a:spcPct val="120000"/>
              </a:lnSpc>
              <a:spcBef>
                <a:spcPts val="0"/>
              </a:spcBef>
              <a:spcAft>
                <a:spcPts val="600"/>
              </a:spcAft>
              <a:defRPr sz="1600">
                <a:solidFill>
                  <a:schemeClr val="bg1"/>
                </a:solidFill>
              </a:defRPr>
            </a:lvl5pPr>
          </a:lstStyle>
          <a:p>
            <a:pPr lvl="0"/>
            <a:r>
              <a:rPr lang="fr-FR" dirty="0"/>
              <a:t>Prénom NOM</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14" name="ZoneTexte 13">
            <a:extLst>
              <a:ext uri="{FF2B5EF4-FFF2-40B4-BE49-F238E27FC236}">
                <a16:creationId xmlns:a16="http://schemas.microsoft.com/office/drawing/2014/main" id="{4E103F96-5E5B-60F7-F077-8E6E1ABD9DF4}"/>
              </a:ext>
            </a:extLst>
          </p:cNvPr>
          <p:cNvSpPr txBox="1"/>
          <p:nvPr userDrawn="1"/>
        </p:nvSpPr>
        <p:spPr>
          <a:xfrm>
            <a:off x="-101600" y="6858000"/>
            <a:ext cx="12192000" cy="461665"/>
          </a:xfrm>
          <a:prstGeom prst="rect">
            <a:avLst/>
          </a:prstGeom>
          <a:noFill/>
        </p:spPr>
        <p:txBody>
          <a:bodyPr wrap="square" rtlCol="0">
            <a:spAutoFit/>
          </a:bodyPr>
          <a:lstStyle/>
          <a:p>
            <a:r>
              <a:rPr lang="fr-FR" sz="1200" dirty="0">
                <a:solidFill>
                  <a:schemeClr val="bg1">
                    <a:lumMod val="50000"/>
                  </a:schemeClr>
                </a:solidFill>
              </a:rPr>
              <a:t>Astuce : Prénom NOM = 1</a:t>
            </a:r>
            <a:r>
              <a:rPr lang="fr-FR" sz="1200" baseline="30000" dirty="0">
                <a:solidFill>
                  <a:schemeClr val="bg1">
                    <a:lumMod val="50000"/>
                  </a:schemeClr>
                </a:solidFill>
              </a:rPr>
              <a:t>er</a:t>
            </a:r>
            <a:r>
              <a:rPr lang="fr-FR" sz="1200" dirty="0">
                <a:solidFill>
                  <a:schemeClr val="bg1">
                    <a:lumMod val="50000"/>
                  </a:schemeClr>
                </a:solidFill>
              </a:rPr>
              <a:t> niveau  -  Email / Tél, = 2</a:t>
            </a:r>
            <a:r>
              <a:rPr lang="fr-FR" sz="1200" baseline="30000" dirty="0">
                <a:solidFill>
                  <a:schemeClr val="bg1">
                    <a:lumMod val="50000"/>
                  </a:schemeClr>
                </a:solidFill>
              </a:rPr>
              <a:t>ème</a:t>
            </a:r>
            <a:r>
              <a:rPr lang="fr-FR" sz="1200" dirty="0">
                <a:solidFill>
                  <a:schemeClr val="bg1">
                    <a:lumMod val="50000"/>
                  </a:schemeClr>
                </a:solidFill>
              </a:rPr>
              <a:t> niveau</a:t>
            </a:r>
          </a:p>
          <a:p>
            <a:endParaRPr lang="fr-FR" sz="1200" dirty="0">
              <a:solidFill>
                <a:schemeClr val="bg1">
                  <a:lumMod val="50000"/>
                </a:schemeClr>
              </a:solidFill>
            </a:endParaRPr>
          </a:p>
        </p:txBody>
      </p:sp>
      <p:grpSp>
        <p:nvGrpSpPr>
          <p:cNvPr id="17" name="Group 12">
            <a:extLst>
              <a:ext uri="{FF2B5EF4-FFF2-40B4-BE49-F238E27FC236}">
                <a16:creationId xmlns:a16="http://schemas.microsoft.com/office/drawing/2014/main" id="{DFC7A27D-F544-3847-F87B-0DF45C44C0D3}"/>
              </a:ext>
            </a:extLst>
          </p:cNvPr>
          <p:cNvGrpSpPr>
            <a:grpSpLocks noChangeAspect="1"/>
          </p:cNvGrpSpPr>
          <p:nvPr userDrawn="1"/>
        </p:nvGrpSpPr>
        <p:grpSpPr bwMode="auto">
          <a:xfrm>
            <a:off x="731838" y="726066"/>
            <a:ext cx="1806198" cy="1806198"/>
            <a:chOff x="461" y="3861"/>
            <a:chExt cx="304" cy="304"/>
          </a:xfrm>
        </p:grpSpPr>
        <p:sp>
          <p:nvSpPr>
            <p:cNvPr id="18" name="AutoShape 11">
              <a:extLst>
                <a:ext uri="{FF2B5EF4-FFF2-40B4-BE49-F238E27FC236}">
                  <a16:creationId xmlns:a16="http://schemas.microsoft.com/office/drawing/2014/main" id="{C581EC54-E4C7-2B85-765F-226E90ED37F9}"/>
                </a:ext>
              </a:extLst>
            </p:cNvPr>
            <p:cNvSpPr>
              <a:spLocks noChangeAspect="1" noChangeArrowheads="1" noTextEdit="1"/>
            </p:cNvSpPr>
            <p:nvPr userDrawn="1"/>
          </p:nvSpPr>
          <p:spPr bwMode="auto">
            <a:xfrm>
              <a:off x="461" y="3861"/>
              <a:ext cx="304"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9" name="Rectangle 13">
              <a:extLst>
                <a:ext uri="{FF2B5EF4-FFF2-40B4-BE49-F238E27FC236}">
                  <a16:creationId xmlns:a16="http://schemas.microsoft.com/office/drawing/2014/main" id="{024FFC00-E238-123D-8547-D317547D5C21}"/>
                </a:ext>
              </a:extLst>
            </p:cNvPr>
            <p:cNvSpPr>
              <a:spLocks noChangeArrowheads="1"/>
            </p:cNvSpPr>
            <p:nvPr userDrawn="1"/>
          </p:nvSpPr>
          <p:spPr bwMode="auto">
            <a:xfrm>
              <a:off x="461" y="3861"/>
              <a:ext cx="304" cy="30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0" name="Rectangle 14">
              <a:extLst>
                <a:ext uri="{FF2B5EF4-FFF2-40B4-BE49-F238E27FC236}">
                  <a16:creationId xmlns:a16="http://schemas.microsoft.com/office/drawing/2014/main" id="{26FC7AA9-98AE-CF10-6510-FBB15BB6F6AD}"/>
                </a:ext>
              </a:extLst>
            </p:cNvPr>
            <p:cNvSpPr>
              <a:spLocks noChangeArrowheads="1"/>
            </p:cNvSpPr>
            <p:nvPr userDrawn="1"/>
          </p:nvSpPr>
          <p:spPr bwMode="auto">
            <a:xfrm>
              <a:off x="461" y="3861"/>
              <a:ext cx="304"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1" name="Freeform 15">
              <a:extLst>
                <a:ext uri="{FF2B5EF4-FFF2-40B4-BE49-F238E27FC236}">
                  <a16:creationId xmlns:a16="http://schemas.microsoft.com/office/drawing/2014/main" id="{485E328D-5058-4023-75AE-4DF8C1BAEBCA}"/>
                </a:ext>
              </a:extLst>
            </p:cNvPr>
            <p:cNvSpPr>
              <a:spLocks noEditPoints="1"/>
            </p:cNvSpPr>
            <p:nvPr userDrawn="1"/>
          </p:nvSpPr>
          <p:spPr bwMode="auto">
            <a:xfrm>
              <a:off x="518" y="3962"/>
              <a:ext cx="189" cy="72"/>
            </a:xfrm>
            <a:custGeom>
              <a:avLst/>
              <a:gdLst>
                <a:gd name="T0" fmla="*/ 498 w 498"/>
                <a:gd name="T1" fmla="*/ 96 h 190"/>
                <a:gd name="T2" fmla="*/ 415 w 498"/>
                <a:gd name="T3" fmla="*/ 0 h 190"/>
                <a:gd name="T4" fmla="*/ 350 w 498"/>
                <a:gd name="T5" fmla="*/ 13 h 190"/>
                <a:gd name="T6" fmla="*/ 348 w 498"/>
                <a:gd name="T7" fmla="*/ 37 h 190"/>
                <a:gd name="T8" fmla="*/ 413 w 498"/>
                <a:gd name="T9" fmla="*/ 21 h 190"/>
                <a:gd name="T10" fmla="*/ 463 w 498"/>
                <a:gd name="T11" fmla="*/ 43 h 190"/>
                <a:gd name="T12" fmla="*/ 335 w 498"/>
                <a:gd name="T13" fmla="*/ 141 h 190"/>
                <a:gd name="T14" fmla="*/ 252 w 498"/>
                <a:gd name="T15" fmla="*/ 169 h 190"/>
                <a:gd name="T16" fmla="*/ 199 w 498"/>
                <a:gd name="T17" fmla="*/ 147 h 190"/>
                <a:gd name="T18" fmla="*/ 320 w 498"/>
                <a:gd name="T19" fmla="*/ 34 h 190"/>
                <a:gd name="T20" fmla="*/ 251 w 498"/>
                <a:gd name="T21" fmla="*/ 0 h 190"/>
                <a:gd name="T22" fmla="*/ 188 w 498"/>
                <a:gd name="T23" fmla="*/ 24 h 190"/>
                <a:gd name="T24" fmla="*/ 165 w 498"/>
                <a:gd name="T25" fmla="*/ 98 h 190"/>
                <a:gd name="T26" fmla="*/ 173 w 498"/>
                <a:gd name="T27" fmla="*/ 140 h 190"/>
                <a:gd name="T28" fmla="*/ 85 w 498"/>
                <a:gd name="T29" fmla="*/ 169 h 190"/>
                <a:gd name="T30" fmla="*/ 19 w 498"/>
                <a:gd name="T31" fmla="*/ 95 h 190"/>
                <a:gd name="T32" fmla="*/ 85 w 498"/>
                <a:gd name="T33" fmla="*/ 21 h 190"/>
                <a:gd name="T34" fmla="*/ 150 w 498"/>
                <a:gd name="T35" fmla="*/ 37 h 190"/>
                <a:gd name="T36" fmla="*/ 148 w 498"/>
                <a:gd name="T37" fmla="*/ 13 h 190"/>
                <a:gd name="T38" fmla="*/ 87 w 498"/>
                <a:gd name="T39" fmla="*/ 0 h 190"/>
                <a:gd name="T40" fmla="*/ 0 w 498"/>
                <a:gd name="T41" fmla="*/ 95 h 190"/>
                <a:gd name="T42" fmla="*/ 86 w 498"/>
                <a:gd name="T43" fmla="*/ 190 h 190"/>
                <a:gd name="T44" fmla="*/ 182 w 498"/>
                <a:gd name="T45" fmla="*/ 159 h 190"/>
                <a:gd name="T46" fmla="*/ 251 w 498"/>
                <a:gd name="T47" fmla="*/ 190 h 190"/>
                <a:gd name="T48" fmla="*/ 338 w 498"/>
                <a:gd name="T49" fmla="*/ 164 h 190"/>
                <a:gd name="T50" fmla="*/ 411 w 498"/>
                <a:gd name="T51" fmla="*/ 190 h 190"/>
                <a:gd name="T52" fmla="*/ 477 w 498"/>
                <a:gd name="T53" fmla="*/ 163 h 190"/>
                <a:gd name="T54" fmla="*/ 478 w 498"/>
                <a:gd name="T55" fmla="*/ 185 h 190"/>
                <a:gd name="T56" fmla="*/ 498 w 498"/>
                <a:gd name="T57" fmla="*/ 189 h 190"/>
                <a:gd name="T58" fmla="*/ 498 w 498"/>
                <a:gd name="T59" fmla="*/ 96 h 190"/>
                <a:gd name="T60" fmla="*/ 184 w 498"/>
                <a:gd name="T61" fmla="*/ 107 h 190"/>
                <a:gd name="T62" fmla="*/ 201 w 498"/>
                <a:gd name="T63" fmla="*/ 39 h 190"/>
                <a:gd name="T64" fmla="*/ 251 w 498"/>
                <a:gd name="T65" fmla="*/ 19 h 190"/>
                <a:gd name="T66" fmla="*/ 297 w 498"/>
                <a:gd name="T67" fmla="*/ 37 h 190"/>
                <a:gd name="T68" fmla="*/ 261 w 498"/>
                <a:gd name="T69" fmla="*/ 78 h 190"/>
                <a:gd name="T70" fmla="*/ 190 w 498"/>
                <a:gd name="T71" fmla="*/ 128 h 190"/>
                <a:gd name="T72" fmla="*/ 184 w 498"/>
                <a:gd name="T73" fmla="*/ 107 h 190"/>
                <a:gd name="T74" fmla="*/ 462 w 498"/>
                <a:gd name="T75" fmla="*/ 151 h 190"/>
                <a:gd name="T76" fmla="*/ 411 w 498"/>
                <a:gd name="T77" fmla="*/ 170 h 190"/>
                <a:gd name="T78" fmla="*/ 356 w 498"/>
                <a:gd name="T79" fmla="*/ 151 h 190"/>
                <a:gd name="T80" fmla="*/ 472 w 498"/>
                <a:gd name="T81" fmla="*/ 60 h 190"/>
                <a:gd name="T82" fmla="*/ 479 w 498"/>
                <a:gd name="T83" fmla="*/ 83 h 190"/>
                <a:gd name="T84" fmla="*/ 462 w 498"/>
                <a:gd name="T85" fmla="*/ 151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98" h="190">
                  <a:moveTo>
                    <a:pt x="498" y="96"/>
                  </a:moveTo>
                  <a:cubicBezTo>
                    <a:pt x="498" y="6"/>
                    <a:pt x="430" y="0"/>
                    <a:pt x="415" y="0"/>
                  </a:cubicBezTo>
                  <a:cubicBezTo>
                    <a:pt x="393" y="0"/>
                    <a:pt x="372" y="4"/>
                    <a:pt x="350" y="13"/>
                  </a:cubicBezTo>
                  <a:cubicBezTo>
                    <a:pt x="348" y="37"/>
                    <a:pt x="348" y="37"/>
                    <a:pt x="348" y="37"/>
                  </a:cubicBezTo>
                  <a:cubicBezTo>
                    <a:pt x="357" y="33"/>
                    <a:pt x="385" y="21"/>
                    <a:pt x="413" y="21"/>
                  </a:cubicBezTo>
                  <a:cubicBezTo>
                    <a:pt x="435" y="21"/>
                    <a:pt x="452" y="28"/>
                    <a:pt x="463" y="43"/>
                  </a:cubicBezTo>
                  <a:cubicBezTo>
                    <a:pt x="387" y="82"/>
                    <a:pt x="342" y="114"/>
                    <a:pt x="335" y="141"/>
                  </a:cubicBezTo>
                  <a:cubicBezTo>
                    <a:pt x="316" y="154"/>
                    <a:pt x="282" y="169"/>
                    <a:pt x="252" y="169"/>
                  </a:cubicBezTo>
                  <a:cubicBezTo>
                    <a:pt x="219" y="169"/>
                    <a:pt x="205" y="155"/>
                    <a:pt x="199" y="147"/>
                  </a:cubicBezTo>
                  <a:cubicBezTo>
                    <a:pt x="282" y="91"/>
                    <a:pt x="325" y="59"/>
                    <a:pt x="320" y="34"/>
                  </a:cubicBezTo>
                  <a:cubicBezTo>
                    <a:pt x="315" y="11"/>
                    <a:pt x="281" y="0"/>
                    <a:pt x="251" y="0"/>
                  </a:cubicBezTo>
                  <a:cubicBezTo>
                    <a:pt x="219" y="0"/>
                    <a:pt x="198" y="13"/>
                    <a:pt x="188" y="24"/>
                  </a:cubicBezTo>
                  <a:cubicBezTo>
                    <a:pt x="172" y="41"/>
                    <a:pt x="164" y="66"/>
                    <a:pt x="165" y="98"/>
                  </a:cubicBezTo>
                  <a:cubicBezTo>
                    <a:pt x="165" y="112"/>
                    <a:pt x="168" y="127"/>
                    <a:pt x="173" y="140"/>
                  </a:cubicBezTo>
                  <a:cubicBezTo>
                    <a:pt x="160" y="148"/>
                    <a:pt x="125" y="169"/>
                    <a:pt x="85" y="169"/>
                  </a:cubicBezTo>
                  <a:cubicBezTo>
                    <a:pt x="38" y="169"/>
                    <a:pt x="19" y="132"/>
                    <a:pt x="19" y="95"/>
                  </a:cubicBezTo>
                  <a:cubicBezTo>
                    <a:pt x="19" y="59"/>
                    <a:pt x="37" y="21"/>
                    <a:pt x="85" y="21"/>
                  </a:cubicBezTo>
                  <a:cubicBezTo>
                    <a:pt x="113" y="21"/>
                    <a:pt x="140" y="32"/>
                    <a:pt x="150" y="37"/>
                  </a:cubicBezTo>
                  <a:cubicBezTo>
                    <a:pt x="148" y="13"/>
                    <a:pt x="148" y="13"/>
                    <a:pt x="148" y="13"/>
                  </a:cubicBezTo>
                  <a:cubicBezTo>
                    <a:pt x="130" y="6"/>
                    <a:pt x="107" y="0"/>
                    <a:pt x="87" y="0"/>
                  </a:cubicBezTo>
                  <a:cubicBezTo>
                    <a:pt x="7" y="0"/>
                    <a:pt x="0" y="67"/>
                    <a:pt x="0" y="95"/>
                  </a:cubicBezTo>
                  <a:cubicBezTo>
                    <a:pt x="0" y="122"/>
                    <a:pt x="7" y="190"/>
                    <a:pt x="86" y="190"/>
                  </a:cubicBezTo>
                  <a:cubicBezTo>
                    <a:pt x="134" y="190"/>
                    <a:pt x="175" y="164"/>
                    <a:pt x="182" y="159"/>
                  </a:cubicBezTo>
                  <a:cubicBezTo>
                    <a:pt x="187" y="168"/>
                    <a:pt x="208" y="190"/>
                    <a:pt x="251" y="190"/>
                  </a:cubicBezTo>
                  <a:cubicBezTo>
                    <a:pt x="286" y="190"/>
                    <a:pt x="325" y="173"/>
                    <a:pt x="338" y="164"/>
                  </a:cubicBezTo>
                  <a:cubicBezTo>
                    <a:pt x="346" y="175"/>
                    <a:pt x="362" y="190"/>
                    <a:pt x="411" y="190"/>
                  </a:cubicBezTo>
                  <a:cubicBezTo>
                    <a:pt x="444" y="190"/>
                    <a:pt x="464" y="179"/>
                    <a:pt x="477" y="163"/>
                  </a:cubicBezTo>
                  <a:cubicBezTo>
                    <a:pt x="477" y="171"/>
                    <a:pt x="478" y="179"/>
                    <a:pt x="478" y="185"/>
                  </a:cubicBezTo>
                  <a:cubicBezTo>
                    <a:pt x="498" y="189"/>
                    <a:pt x="498" y="189"/>
                    <a:pt x="498" y="189"/>
                  </a:cubicBezTo>
                  <a:cubicBezTo>
                    <a:pt x="497" y="168"/>
                    <a:pt x="498" y="97"/>
                    <a:pt x="498" y="96"/>
                  </a:cubicBezTo>
                  <a:moveTo>
                    <a:pt x="184" y="107"/>
                  </a:moveTo>
                  <a:cubicBezTo>
                    <a:pt x="184" y="107"/>
                    <a:pt x="178" y="65"/>
                    <a:pt x="201" y="39"/>
                  </a:cubicBezTo>
                  <a:cubicBezTo>
                    <a:pt x="212" y="26"/>
                    <a:pt x="229" y="19"/>
                    <a:pt x="251" y="19"/>
                  </a:cubicBezTo>
                  <a:cubicBezTo>
                    <a:pt x="275" y="19"/>
                    <a:pt x="295" y="28"/>
                    <a:pt x="297" y="37"/>
                  </a:cubicBezTo>
                  <a:cubicBezTo>
                    <a:pt x="299" y="44"/>
                    <a:pt x="292" y="53"/>
                    <a:pt x="261" y="78"/>
                  </a:cubicBezTo>
                  <a:cubicBezTo>
                    <a:pt x="261" y="78"/>
                    <a:pt x="230" y="105"/>
                    <a:pt x="190" y="128"/>
                  </a:cubicBezTo>
                  <a:cubicBezTo>
                    <a:pt x="187" y="122"/>
                    <a:pt x="185" y="115"/>
                    <a:pt x="184" y="107"/>
                  </a:cubicBezTo>
                  <a:moveTo>
                    <a:pt x="462" y="151"/>
                  </a:moveTo>
                  <a:cubicBezTo>
                    <a:pt x="450" y="164"/>
                    <a:pt x="433" y="170"/>
                    <a:pt x="411" y="170"/>
                  </a:cubicBezTo>
                  <a:cubicBezTo>
                    <a:pt x="361" y="170"/>
                    <a:pt x="356" y="151"/>
                    <a:pt x="356" y="151"/>
                  </a:cubicBezTo>
                  <a:cubicBezTo>
                    <a:pt x="350" y="140"/>
                    <a:pt x="367" y="116"/>
                    <a:pt x="472" y="60"/>
                  </a:cubicBezTo>
                  <a:cubicBezTo>
                    <a:pt x="475" y="67"/>
                    <a:pt x="477" y="75"/>
                    <a:pt x="479" y="83"/>
                  </a:cubicBezTo>
                  <a:cubicBezTo>
                    <a:pt x="479" y="83"/>
                    <a:pt x="484" y="125"/>
                    <a:pt x="462" y="151"/>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2" name="Rectangle 16">
              <a:extLst>
                <a:ext uri="{FF2B5EF4-FFF2-40B4-BE49-F238E27FC236}">
                  <a16:creationId xmlns:a16="http://schemas.microsoft.com/office/drawing/2014/main" id="{B32124BB-315A-4642-3185-D0F09F05E9F3}"/>
                </a:ext>
              </a:extLst>
            </p:cNvPr>
            <p:cNvSpPr>
              <a:spLocks noChangeArrowheads="1"/>
            </p:cNvSpPr>
            <p:nvPr userDrawn="1"/>
          </p:nvSpPr>
          <p:spPr bwMode="auto">
            <a:xfrm>
              <a:off x="526" y="4057"/>
              <a:ext cx="174" cy="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3" name="Rectangle 17">
              <a:extLst>
                <a:ext uri="{FF2B5EF4-FFF2-40B4-BE49-F238E27FC236}">
                  <a16:creationId xmlns:a16="http://schemas.microsoft.com/office/drawing/2014/main" id="{283D2C2C-F437-0747-2745-E4E3B6D20760}"/>
                </a:ext>
              </a:extLst>
            </p:cNvPr>
            <p:cNvSpPr>
              <a:spLocks noChangeArrowheads="1"/>
            </p:cNvSpPr>
            <p:nvPr userDrawn="1"/>
          </p:nvSpPr>
          <p:spPr bwMode="auto">
            <a:xfrm>
              <a:off x="526" y="4057"/>
              <a:ext cx="174" cy="8"/>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grpSp>
      <p:pic>
        <p:nvPicPr>
          <p:cNvPr id="16" name="Image 15">
            <a:extLst>
              <a:ext uri="{FF2B5EF4-FFF2-40B4-BE49-F238E27FC236}">
                <a16:creationId xmlns:a16="http://schemas.microsoft.com/office/drawing/2014/main" id="{2E000BD1-941E-96DB-8740-6C7D2BD0EE73}"/>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9791" r="39816"/>
          <a:stretch/>
        </p:blipFill>
        <p:spPr>
          <a:xfrm>
            <a:off x="9369599" y="0"/>
            <a:ext cx="2822401" cy="2475345"/>
          </a:xfrm>
          <a:prstGeom prst="rect">
            <a:avLst/>
          </a:prstGeom>
        </p:spPr>
      </p:pic>
      <p:sp>
        <p:nvSpPr>
          <p:cNvPr id="2" name="Espace réservé du texte 4">
            <a:extLst>
              <a:ext uri="{FF2B5EF4-FFF2-40B4-BE49-F238E27FC236}">
                <a16:creationId xmlns:a16="http://schemas.microsoft.com/office/drawing/2014/main" id="{22219D0D-87E0-357C-56D2-13A29A891F48}"/>
              </a:ext>
            </a:extLst>
          </p:cNvPr>
          <p:cNvSpPr>
            <a:spLocks noGrp="1"/>
          </p:cNvSpPr>
          <p:nvPr>
            <p:ph type="body" sz="quarter" idx="17" hasCustomPrompt="1"/>
          </p:nvPr>
        </p:nvSpPr>
        <p:spPr>
          <a:xfrm>
            <a:off x="8102600" y="5892800"/>
            <a:ext cx="3357563" cy="558800"/>
          </a:xfrm>
        </p:spPr>
        <p:txBody>
          <a:bodyPr rIns="0">
            <a:normAutofit/>
          </a:bodyPr>
          <a:lstStyle>
            <a:lvl1pPr algn="r">
              <a:defRPr sz="1200" i="1">
                <a:solidFill>
                  <a:schemeClr val="bg1"/>
                </a:solidFill>
              </a:defRPr>
            </a:lvl1pPr>
          </a:lstStyle>
          <a:p>
            <a:pPr lvl="0"/>
            <a:r>
              <a:rPr lang="fr-FR" dirty="0"/>
              <a:t>Emplacement logotypes financeurs/partenaires</a:t>
            </a:r>
          </a:p>
        </p:txBody>
      </p:sp>
    </p:spTree>
    <p:extLst>
      <p:ext uri="{BB962C8B-B14F-4D97-AF65-F5344CB8AC3E}">
        <p14:creationId xmlns:p14="http://schemas.microsoft.com/office/powerpoint/2010/main" val="426703840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2_Titre et contenu">
    <p:spTree>
      <p:nvGrpSpPr>
        <p:cNvPr id="1" name=""/>
        <p:cNvGrpSpPr/>
        <p:nvPr/>
      </p:nvGrpSpPr>
      <p:grpSpPr>
        <a:xfrm>
          <a:off x="0" y="0"/>
          <a:ext cx="0" cy="0"/>
          <a:chOff x="0" y="0"/>
          <a:chExt cx="0" cy="0"/>
        </a:xfrm>
      </p:grpSpPr>
      <p:sp>
        <p:nvSpPr>
          <p:cNvPr id="4" name="Espace réservé de la date 3">
            <a:extLst>
              <a:ext uri="{FF2B5EF4-FFF2-40B4-BE49-F238E27FC236}">
                <a16:creationId xmlns:a16="http://schemas.microsoft.com/office/drawing/2014/main" id="{E1C2B0A2-D20B-4AF8-11A0-04ADF7A00166}"/>
              </a:ext>
            </a:extLst>
          </p:cNvPr>
          <p:cNvSpPr>
            <a:spLocks noGrp="1"/>
          </p:cNvSpPr>
          <p:nvPr>
            <p:ph type="dt" sz="half" idx="10"/>
          </p:nvPr>
        </p:nvSpPr>
        <p:spPr/>
        <p:txBody>
          <a:bodyPr/>
          <a:lstStyle/>
          <a:p>
            <a:r>
              <a:rPr lang="fr-FR"/>
              <a:t>01/07/2026</a:t>
            </a:r>
          </a:p>
        </p:txBody>
      </p:sp>
      <p:sp>
        <p:nvSpPr>
          <p:cNvPr id="5" name="Espace réservé du pied de page 4">
            <a:extLst>
              <a:ext uri="{FF2B5EF4-FFF2-40B4-BE49-F238E27FC236}">
                <a16:creationId xmlns:a16="http://schemas.microsoft.com/office/drawing/2014/main" id="{E674BCD5-99F2-142E-3FEE-1ACCB474B9C4}"/>
              </a:ext>
            </a:extLst>
          </p:cNvPr>
          <p:cNvSpPr>
            <a:spLocks noGrp="1"/>
          </p:cNvSpPr>
          <p:nvPr>
            <p:ph type="ftr" sz="quarter" idx="11"/>
          </p:nvPr>
        </p:nvSpPr>
        <p:spPr/>
        <p:txBody>
          <a:bodyPr/>
          <a:lstStyle/>
          <a:p>
            <a:r>
              <a:rPr lang="en-US"/>
              <a:t>WONDER 2026 | A. Regonesi et al. </a:t>
            </a:r>
            <a:endParaRPr lang="en-US" dirty="0"/>
          </a:p>
        </p:txBody>
      </p:sp>
      <p:sp>
        <p:nvSpPr>
          <p:cNvPr id="6" name="Espace réservé du numéro de diapositive 5">
            <a:extLst>
              <a:ext uri="{FF2B5EF4-FFF2-40B4-BE49-F238E27FC236}">
                <a16:creationId xmlns:a16="http://schemas.microsoft.com/office/drawing/2014/main" id="{8209301D-2360-8D20-B992-EE6672D60716}"/>
              </a:ext>
            </a:extLst>
          </p:cNvPr>
          <p:cNvSpPr>
            <a:spLocks noGrp="1"/>
          </p:cNvSpPr>
          <p:nvPr>
            <p:ph type="sldNum" sz="quarter" idx="12"/>
          </p:nvPr>
        </p:nvSpPr>
        <p:spPr/>
        <p:txBody>
          <a:bodyPr/>
          <a:lstStyle>
            <a:lvl1pPr>
              <a:defRPr>
                <a:solidFill>
                  <a:srgbClr val="AAAAAA"/>
                </a:solidFill>
              </a:defRPr>
            </a:lvl1pPr>
          </a:lstStyle>
          <a:p>
            <a:pPr algn="ctr"/>
            <a:fld id="{53F0B3ED-4F75-49BF-B028-1A262D3A6E64}" type="slidenum">
              <a:rPr lang="fr-FR" sz="1000" smtClean="0">
                <a:ea typeface="Arial" charset="0"/>
                <a:cs typeface="Arial" charset="0"/>
              </a:rPr>
              <a:pPr algn="ctr"/>
              <a:t>‹N°›</a:t>
            </a:fld>
            <a:endParaRPr lang="fr-FR" sz="1000" dirty="0">
              <a:ea typeface="Arial" charset="0"/>
              <a:cs typeface="Arial" charset="0"/>
            </a:endParaRPr>
          </a:p>
        </p:txBody>
      </p:sp>
      <p:sp>
        <p:nvSpPr>
          <p:cNvPr id="7" name="ZoneTexte 6">
            <a:extLst>
              <a:ext uri="{FF2B5EF4-FFF2-40B4-BE49-F238E27FC236}">
                <a16:creationId xmlns:a16="http://schemas.microsoft.com/office/drawing/2014/main" id="{31680F71-13D8-7F13-2E1C-1B43E34B35C6}"/>
              </a:ext>
            </a:extLst>
          </p:cNvPr>
          <p:cNvSpPr txBox="1"/>
          <p:nvPr/>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Titre et contenu</a:t>
            </a:r>
          </a:p>
        </p:txBody>
      </p:sp>
      <p:pic>
        <p:nvPicPr>
          <p:cNvPr id="9" name="PATTERN CARRE DECAL">
            <a:extLst>
              <a:ext uri="{FF2B5EF4-FFF2-40B4-BE49-F238E27FC236}">
                <a16:creationId xmlns:a16="http://schemas.microsoft.com/office/drawing/2014/main" id="{0BAAE597-7E43-80FB-78E3-011B87877240}"/>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17494" t="76060" r="18770" b="-33262"/>
          <a:stretch/>
        </p:blipFill>
        <p:spPr>
          <a:xfrm>
            <a:off x="9626600" y="-1"/>
            <a:ext cx="2565400" cy="1515209"/>
          </a:xfrm>
          <a:prstGeom prst="rect">
            <a:avLst/>
          </a:prstGeom>
        </p:spPr>
      </p:pic>
      <p:cxnSp>
        <p:nvCxnSpPr>
          <p:cNvPr id="10" name="Connecteur droit 9"/>
          <p:cNvCxnSpPr/>
          <p:nvPr userDrawn="1"/>
        </p:nvCxnSpPr>
        <p:spPr>
          <a:xfrm>
            <a:off x="554183" y="738909"/>
            <a:ext cx="10723418"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14116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itle" preserve="1">
  <p:cSld name="Titre CEA isa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07B68EE-BDE5-1E9D-059B-83B50A6ACD18}"/>
              </a:ext>
            </a:extLst>
          </p:cNvPr>
          <p:cNvSpPr>
            <a:spLocks noGrp="1"/>
          </p:cNvSpPr>
          <p:nvPr>
            <p:ph type="ctrTitle"/>
          </p:nvPr>
        </p:nvSpPr>
        <p:spPr>
          <a:xfrm>
            <a:off x="731838" y="2654299"/>
            <a:ext cx="5294312" cy="1587501"/>
          </a:xfrm>
        </p:spPr>
        <p:txBody>
          <a:bodyPr anchor="b">
            <a:normAutofit/>
          </a:bodyPr>
          <a:lstStyle>
            <a:lvl1pPr algn="l">
              <a:defRPr sz="2800">
                <a:solidFill>
                  <a:schemeClr val="tx1"/>
                </a:solidFill>
              </a:defRPr>
            </a:lvl1pPr>
          </a:lstStyle>
          <a:p>
            <a:r>
              <a:rPr lang="fr-FR"/>
              <a:t>Modifiez le style du titre</a:t>
            </a:r>
            <a:endParaRPr lang="fr-FR" dirty="0"/>
          </a:p>
        </p:txBody>
      </p:sp>
      <p:sp>
        <p:nvSpPr>
          <p:cNvPr id="3" name="Sous-titre 2">
            <a:extLst>
              <a:ext uri="{FF2B5EF4-FFF2-40B4-BE49-F238E27FC236}">
                <a16:creationId xmlns:a16="http://schemas.microsoft.com/office/drawing/2014/main" id="{34801059-2D37-8D44-42C0-ED46DE3A8FD1}"/>
              </a:ext>
            </a:extLst>
          </p:cNvPr>
          <p:cNvSpPr>
            <a:spLocks noGrp="1"/>
          </p:cNvSpPr>
          <p:nvPr>
            <p:ph type="subTitle" idx="1"/>
          </p:nvPr>
        </p:nvSpPr>
        <p:spPr>
          <a:xfrm>
            <a:off x="731838" y="4262438"/>
            <a:ext cx="5294312" cy="1655762"/>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endParaRPr lang="fr-FR" dirty="0"/>
          </a:p>
        </p:txBody>
      </p:sp>
      <p:pic>
        <p:nvPicPr>
          <p:cNvPr id="5" name="Logo CEA liten">
            <a:extLst>
              <a:ext uri="{FF2B5EF4-FFF2-40B4-BE49-F238E27FC236}">
                <a16:creationId xmlns:a16="http://schemas.microsoft.com/office/drawing/2014/main" id="{59C151D8-9F2F-A121-360A-4DC7F82C413E}"/>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731838" y="728663"/>
            <a:ext cx="4053599" cy="1804999"/>
          </a:xfrm>
          <a:prstGeom prst="rect">
            <a:avLst/>
          </a:prstGeom>
        </p:spPr>
      </p:pic>
      <p:sp>
        <p:nvSpPr>
          <p:cNvPr id="6" name="ZoneTexte 5">
            <a:extLst>
              <a:ext uri="{FF2B5EF4-FFF2-40B4-BE49-F238E27FC236}">
                <a16:creationId xmlns:a16="http://schemas.microsoft.com/office/drawing/2014/main" id="{810AE585-3E8A-32F0-6876-68FBB4218CF7}"/>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Titre CEA </a:t>
            </a:r>
            <a:r>
              <a:rPr lang="fr-FR" sz="1200" dirty="0" err="1">
                <a:solidFill>
                  <a:schemeClr val="bg1">
                    <a:lumMod val="50000"/>
                  </a:schemeClr>
                </a:solidFill>
              </a:rPr>
              <a:t>isas</a:t>
            </a:r>
            <a:endParaRPr lang="fr-FR" sz="1200" dirty="0">
              <a:solidFill>
                <a:schemeClr val="bg1">
                  <a:lumMod val="50000"/>
                </a:schemeClr>
              </a:solidFill>
            </a:endParaRPr>
          </a:p>
        </p:txBody>
      </p:sp>
      <p:sp>
        <p:nvSpPr>
          <p:cNvPr id="4" name="Rectangle 3">
            <a:extLst>
              <a:ext uri="{FF2B5EF4-FFF2-40B4-BE49-F238E27FC236}">
                <a16:creationId xmlns:a16="http://schemas.microsoft.com/office/drawing/2014/main" id="{D710377C-96DE-1F86-CAD9-8510009CBC0B}"/>
              </a:ext>
            </a:extLst>
          </p:cNvPr>
          <p:cNvSpPr/>
          <p:nvPr userDrawn="1"/>
        </p:nvSpPr>
        <p:spPr>
          <a:xfrm>
            <a:off x="11182350" y="0"/>
            <a:ext cx="100965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fr-FR" dirty="0"/>
          </a:p>
        </p:txBody>
      </p:sp>
      <p:pic>
        <p:nvPicPr>
          <p:cNvPr id="11" name="PATTERN CARRE DECAL">
            <a:extLst>
              <a:ext uri="{FF2B5EF4-FFF2-40B4-BE49-F238E27FC236}">
                <a16:creationId xmlns:a16="http://schemas.microsoft.com/office/drawing/2014/main" id="{B904F070-A99F-1AC0-845C-9E05CE6DF328}"/>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t="19705" r="39861" b="-1"/>
          <a:stretch/>
        </p:blipFill>
        <p:spPr>
          <a:xfrm>
            <a:off x="9406296" y="-1"/>
            <a:ext cx="2785704" cy="2447637"/>
          </a:xfrm>
          <a:prstGeom prst="rect">
            <a:avLst/>
          </a:prstGeom>
        </p:spPr>
      </p:pic>
    </p:spTree>
    <p:extLst>
      <p:ext uri="{BB962C8B-B14F-4D97-AF65-F5344CB8AC3E}">
        <p14:creationId xmlns:p14="http://schemas.microsoft.com/office/powerpoint/2010/main" val="6170541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2FBAC49-4802-3440-8107-C65AE7ADA05A}"/>
              </a:ext>
            </a:extLst>
          </p:cNvPr>
          <p:cNvSpPr/>
          <p:nvPr userDrawn="1"/>
        </p:nvSpPr>
        <p:spPr>
          <a:xfrm>
            <a:off x="0" y="0"/>
            <a:ext cx="12192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fr-FR"/>
          </a:p>
        </p:txBody>
      </p:sp>
      <p:sp>
        <p:nvSpPr>
          <p:cNvPr id="3" name="Espace réservé du contenu 2">
            <a:extLst>
              <a:ext uri="{FF2B5EF4-FFF2-40B4-BE49-F238E27FC236}">
                <a16:creationId xmlns:a16="http://schemas.microsoft.com/office/drawing/2014/main" id="{BD2E413D-76E6-5233-CF73-FD49BCAF474D}"/>
              </a:ext>
            </a:extLst>
          </p:cNvPr>
          <p:cNvSpPr>
            <a:spLocks noGrp="1"/>
          </p:cNvSpPr>
          <p:nvPr>
            <p:ph idx="1" hasCustomPrompt="1"/>
          </p:nvPr>
        </p:nvSpPr>
        <p:spPr>
          <a:xfrm>
            <a:off x="731838" y="1381125"/>
            <a:ext cx="8329612" cy="4795838"/>
          </a:xfrm>
        </p:spPr>
        <p:txBody>
          <a:bodyPr lIns="0"/>
          <a:lstStyle>
            <a:lvl1pPr marL="358775" indent="-358775">
              <a:spcBef>
                <a:spcPts val="1800"/>
              </a:spcBef>
              <a:buClr>
                <a:schemeClr val="bg1"/>
              </a:buClr>
              <a:buSzPct val="100000"/>
              <a:buFont typeface="+mj-lt"/>
              <a:buAutoNum type="arabicPeriod"/>
              <a:defRPr>
                <a:solidFill>
                  <a:schemeClr val="bg1"/>
                </a:solidFill>
                <a:latin typeface="+mj-lt"/>
              </a:defRPr>
            </a:lvl1pPr>
            <a:lvl2pPr marL="358775" indent="0">
              <a:buFontTx/>
              <a:buNone/>
              <a:defRPr sz="14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fr-FR"/>
              <a:t>Modifier les styles du texte du masque</a:t>
            </a:r>
          </a:p>
          <a:p>
            <a:pPr lvl="1"/>
            <a:r>
              <a:rPr lang="fr-FR"/>
              <a:t>Deuxième niveau</a:t>
            </a:r>
          </a:p>
        </p:txBody>
      </p:sp>
      <p:sp>
        <p:nvSpPr>
          <p:cNvPr id="7" name="ZoneTexte 6">
            <a:extLst>
              <a:ext uri="{FF2B5EF4-FFF2-40B4-BE49-F238E27FC236}">
                <a16:creationId xmlns:a16="http://schemas.microsoft.com/office/drawing/2014/main" id="{4585063C-DA94-C737-8964-5690FC880710}"/>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Sommaire</a:t>
            </a:r>
          </a:p>
        </p:txBody>
      </p:sp>
      <p:grpSp>
        <p:nvGrpSpPr>
          <p:cNvPr id="17" name="Group 12">
            <a:extLst>
              <a:ext uri="{FF2B5EF4-FFF2-40B4-BE49-F238E27FC236}">
                <a16:creationId xmlns:a16="http://schemas.microsoft.com/office/drawing/2014/main" id="{DFC7A27D-F544-3847-F87B-0DF45C44C0D3}"/>
              </a:ext>
            </a:extLst>
          </p:cNvPr>
          <p:cNvGrpSpPr>
            <a:grpSpLocks noChangeAspect="1"/>
          </p:cNvGrpSpPr>
          <p:nvPr userDrawn="1"/>
        </p:nvGrpSpPr>
        <p:grpSpPr bwMode="auto">
          <a:xfrm>
            <a:off x="266859" y="6343650"/>
            <a:ext cx="316707" cy="316707"/>
            <a:chOff x="461" y="3861"/>
            <a:chExt cx="304" cy="304"/>
          </a:xfrm>
        </p:grpSpPr>
        <p:sp>
          <p:nvSpPr>
            <p:cNvPr id="18" name="AutoShape 11">
              <a:extLst>
                <a:ext uri="{FF2B5EF4-FFF2-40B4-BE49-F238E27FC236}">
                  <a16:creationId xmlns:a16="http://schemas.microsoft.com/office/drawing/2014/main" id="{C581EC54-E4C7-2B85-765F-226E90ED37F9}"/>
                </a:ext>
              </a:extLst>
            </p:cNvPr>
            <p:cNvSpPr>
              <a:spLocks noChangeAspect="1" noChangeArrowheads="1" noTextEdit="1"/>
            </p:cNvSpPr>
            <p:nvPr userDrawn="1"/>
          </p:nvSpPr>
          <p:spPr bwMode="auto">
            <a:xfrm>
              <a:off x="461" y="3861"/>
              <a:ext cx="304"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9" name="Rectangle 13">
              <a:extLst>
                <a:ext uri="{FF2B5EF4-FFF2-40B4-BE49-F238E27FC236}">
                  <a16:creationId xmlns:a16="http://schemas.microsoft.com/office/drawing/2014/main" id="{024FFC00-E238-123D-8547-D317547D5C21}"/>
                </a:ext>
              </a:extLst>
            </p:cNvPr>
            <p:cNvSpPr>
              <a:spLocks noChangeArrowheads="1"/>
            </p:cNvSpPr>
            <p:nvPr userDrawn="1"/>
          </p:nvSpPr>
          <p:spPr bwMode="auto">
            <a:xfrm>
              <a:off x="461" y="3861"/>
              <a:ext cx="304" cy="30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0" name="Rectangle 14">
              <a:extLst>
                <a:ext uri="{FF2B5EF4-FFF2-40B4-BE49-F238E27FC236}">
                  <a16:creationId xmlns:a16="http://schemas.microsoft.com/office/drawing/2014/main" id="{26FC7AA9-98AE-CF10-6510-FBB15BB6F6AD}"/>
                </a:ext>
              </a:extLst>
            </p:cNvPr>
            <p:cNvSpPr>
              <a:spLocks noChangeArrowheads="1"/>
            </p:cNvSpPr>
            <p:nvPr userDrawn="1"/>
          </p:nvSpPr>
          <p:spPr bwMode="auto">
            <a:xfrm>
              <a:off x="461" y="3861"/>
              <a:ext cx="304"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1" name="Freeform 15">
              <a:extLst>
                <a:ext uri="{FF2B5EF4-FFF2-40B4-BE49-F238E27FC236}">
                  <a16:creationId xmlns:a16="http://schemas.microsoft.com/office/drawing/2014/main" id="{485E328D-5058-4023-75AE-4DF8C1BAEBCA}"/>
                </a:ext>
              </a:extLst>
            </p:cNvPr>
            <p:cNvSpPr>
              <a:spLocks noEditPoints="1"/>
            </p:cNvSpPr>
            <p:nvPr userDrawn="1"/>
          </p:nvSpPr>
          <p:spPr bwMode="auto">
            <a:xfrm>
              <a:off x="518" y="3962"/>
              <a:ext cx="189" cy="72"/>
            </a:xfrm>
            <a:custGeom>
              <a:avLst/>
              <a:gdLst>
                <a:gd name="T0" fmla="*/ 498 w 498"/>
                <a:gd name="T1" fmla="*/ 96 h 190"/>
                <a:gd name="T2" fmla="*/ 415 w 498"/>
                <a:gd name="T3" fmla="*/ 0 h 190"/>
                <a:gd name="T4" fmla="*/ 350 w 498"/>
                <a:gd name="T5" fmla="*/ 13 h 190"/>
                <a:gd name="T6" fmla="*/ 348 w 498"/>
                <a:gd name="T7" fmla="*/ 37 h 190"/>
                <a:gd name="T8" fmla="*/ 413 w 498"/>
                <a:gd name="T9" fmla="*/ 21 h 190"/>
                <a:gd name="T10" fmla="*/ 463 w 498"/>
                <a:gd name="T11" fmla="*/ 43 h 190"/>
                <a:gd name="T12" fmla="*/ 335 w 498"/>
                <a:gd name="T13" fmla="*/ 141 h 190"/>
                <a:gd name="T14" fmla="*/ 252 w 498"/>
                <a:gd name="T15" fmla="*/ 169 h 190"/>
                <a:gd name="T16" fmla="*/ 199 w 498"/>
                <a:gd name="T17" fmla="*/ 147 h 190"/>
                <a:gd name="T18" fmla="*/ 320 w 498"/>
                <a:gd name="T19" fmla="*/ 34 h 190"/>
                <a:gd name="T20" fmla="*/ 251 w 498"/>
                <a:gd name="T21" fmla="*/ 0 h 190"/>
                <a:gd name="T22" fmla="*/ 188 w 498"/>
                <a:gd name="T23" fmla="*/ 24 h 190"/>
                <a:gd name="T24" fmla="*/ 165 w 498"/>
                <a:gd name="T25" fmla="*/ 98 h 190"/>
                <a:gd name="T26" fmla="*/ 173 w 498"/>
                <a:gd name="T27" fmla="*/ 140 h 190"/>
                <a:gd name="T28" fmla="*/ 85 w 498"/>
                <a:gd name="T29" fmla="*/ 169 h 190"/>
                <a:gd name="T30" fmla="*/ 19 w 498"/>
                <a:gd name="T31" fmla="*/ 95 h 190"/>
                <a:gd name="T32" fmla="*/ 85 w 498"/>
                <a:gd name="T33" fmla="*/ 21 h 190"/>
                <a:gd name="T34" fmla="*/ 150 w 498"/>
                <a:gd name="T35" fmla="*/ 37 h 190"/>
                <a:gd name="T36" fmla="*/ 148 w 498"/>
                <a:gd name="T37" fmla="*/ 13 h 190"/>
                <a:gd name="T38" fmla="*/ 87 w 498"/>
                <a:gd name="T39" fmla="*/ 0 h 190"/>
                <a:gd name="T40" fmla="*/ 0 w 498"/>
                <a:gd name="T41" fmla="*/ 95 h 190"/>
                <a:gd name="T42" fmla="*/ 86 w 498"/>
                <a:gd name="T43" fmla="*/ 190 h 190"/>
                <a:gd name="T44" fmla="*/ 182 w 498"/>
                <a:gd name="T45" fmla="*/ 159 h 190"/>
                <a:gd name="T46" fmla="*/ 251 w 498"/>
                <a:gd name="T47" fmla="*/ 190 h 190"/>
                <a:gd name="T48" fmla="*/ 338 w 498"/>
                <a:gd name="T49" fmla="*/ 164 h 190"/>
                <a:gd name="T50" fmla="*/ 411 w 498"/>
                <a:gd name="T51" fmla="*/ 190 h 190"/>
                <a:gd name="T52" fmla="*/ 477 w 498"/>
                <a:gd name="T53" fmla="*/ 163 h 190"/>
                <a:gd name="T54" fmla="*/ 478 w 498"/>
                <a:gd name="T55" fmla="*/ 185 h 190"/>
                <a:gd name="T56" fmla="*/ 498 w 498"/>
                <a:gd name="T57" fmla="*/ 189 h 190"/>
                <a:gd name="T58" fmla="*/ 498 w 498"/>
                <a:gd name="T59" fmla="*/ 96 h 190"/>
                <a:gd name="T60" fmla="*/ 184 w 498"/>
                <a:gd name="T61" fmla="*/ 107 h 190"/>
                <a:gd name="T62" fmla="*/ 201 w 498"/>
                <a:gd name="T63" fmla="*/ 39 h 190"/>
                <a:gd name="T64" fmla="*/ 251 w 498"/>
                <a:gd name="T65" fmla="*/ 19 h 190"/>
                <a:gd name="T66" fmla="*/ 297 w 498"/>
                <a:gd name="T67" fmla="*/ 37 h 190"/>
                <a:gd name="T68" fmla="*/ 261 w 498"/>
                <a:gd name="T69" fmla="*/ 78 h 190"/>
                <a:gd name="T70" fmla="*/ 190 w 498"/>
                <a:gd name="T71" fmla="*/ 128 h 190"/>
                <a:gd name="T72" fmla="*/ 184 w 498"/>
                <a:gd name="T73" fmla="*/ 107 h 190"/>
                <a:gd name="T74" fmla="*/ 462 w 498"/>
                <a:gd name="T75" fmla="*/ 151 h 190"/>
                <a:gd name="T76" fmla="*/ 411 w 498"/>
                <a:gd name="T77" fmla="*/ 170 h 190"/>
                <a:gd name="T78" fmla="*/ 356 w 498"/>
                <a:gd name="T79" fmla="*/ 151 h 190"/>
                <a:gd name="T80" fmla="*/ 472 w 498"/>
                <a:gd name="T81" fmla="*/ 60 h 190"/>
                <a:gd name="T82" fmla="*/ 479 w 498"/>
                <a:gd name="T83" fmla="*/ 83 h 190"/>
                <a:gd name="T84" fmla="*/ 462 w 498"/>
                <a:gd name="T85" fmla="*/ 151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98" h="190">
                  <a:moveTo>
                    <a:pt x="498" y="96"/>
                  </a:moveTo>
                  <a:cubicBezTo>
                    <a:pt x="498" y="6"/>
                    <a:pt x="430" y="0"/>
                    <a:pt x="415" y="0"/>
                  </a:cubicBezTo>
                  <a:cubicBezTo>
                    <a:pt x="393" y="0"/>
                    <a:pt x="372" y="4"/>
                    <a:pt x="350" y="13"/>
                  </a:cubicBezTo>
                  <a:cubicBezTo>
                    <a:pt x="348" y="37"/>
                    <a:pt x="348" y="37"/>
                    <a:pt x="348" y="37"/>
                  </a:cubicBezTo>
                  <a:cubicBezTo>
                    <a:pt x="357" y="33"/>
                    <a:pt x="385" y="21"/>
                    <a:pt x="413" y="21"/>
                  </a:cubicBezTo>
                  <a:cubicBezTo>
                    <a:pt x="435" y="21"/>
                    <a:pt x="452" y="28"/>
                    <a:pt x="463" y="43"/>
                  </a:cubicBezTo>
                  <a:cubicBezTo>
                    <a:pt x="387" y="82"/>
                    <a:pt x="342" y="114"/>
                    <a:pt x="335" y="141"/>
                  </a:cubicBezTo>
                  <a:cubicBezTo>
                    <a:pt x="316" y="154"/>
                    <a:pt x="282" y="169"/>
                    <a:pt x="252" y="169"/>
                  </a:cubicBezTo>
                  <a:cubicBezTo>
                    <a:pt x="219" y="169"/>
                    <a:pt x="205" y="155"/>
                    <a:pt x="199" y="147"/>
                  </a:cubicBezTo>
                  <a:cubicBezTo>
                    <a:pt x="282" y="91"/>
                    <a:pt x="325" y="59"/>
                    <a:pt x="320" y="34"/>
                  </a:cubicBezTo>
                  <a:cubicBezTo>
                    <a:pt x="315" y="11"/>
                    <a:pt x="281" y="0"/>
                    <a:pt x="251" y="0"/>
                  </a:cubicBezTo>
                  <a:cubicBezTo>
                    <a:pt x="219" y="0"/>
                    <a:pt x="198" y="13"/>
                    <a:pt x="188" y="24"/>
                  </a:cubicBezTo>
                  <a:cubicBezTo>
                    <a:pt x="172" y="41"/>
                    <a:pt x="164" y="66"/>
                    <a:pt x="165" y="98"/>
                  </a:cubicBezTo>
                  <a:cubicBezTo>
                    <a:pt x="165" y="112"/>
                    <a:pt x="168" y="127"/>
                    <a:pt x="173" y="140"/>
                  </a:cubicBezTo>
                  <a:cubicBezTo>
                    <a:pt x="160" y="148"/>
                    <a:pt x="125" y="169"/>
                    <a:pt x="85" y="169"/>
                  </a:cubicBezTo>
                  <a:cubicBezTo>
                    <a:pt x="38" y="169"/>
                    <a:pt x="19" y="132"/>
                    <a:pt x="19" y="95"/>
                  </a:cubicBezTo>
                  <a:cubicBezTo>
                    <a:pt x="19" y="59"/>
                    <a:pt x="37" y="21"/>
                    <a:pt x="85" y="21"/>
                  </a:cubicBezTo>
                  <a:cubicBezTo>
                    <a:pt x="113" y="21"/>
                    <a:pt x="140" y="32"/>
                    <a:pt x="150" y="37"/>
                  </a:cubicBezTo>
                  <a:cubicBezTo>
                    <a:pt x="148" y="13"/>
                    <a:pt x="148" y="13"/>
                    <a:pt x="148" y="13"/>
                  </a:cubicBezTo>
                  <a:cubicBezTo>
                    <a:pt x="130" y="6"/>
                    <a:pt x="107" y="0"/>
                    <a:pt x="87" y="0"/>
                  </a:cubicBezTo>
                  <a:cubicBezTo>
                    <a:pt x="7" y="0"/>
                    <a:pt x="0" y="67"/>
                    <a:pt x="0" y="95"/>
                  </a:cubicBezTo>
                  <a:cubicBezTo>
                    <a:pt x="0" y="122"/>
                    <a:pt x="7" y="190"/>
                    <a:pt x="86" y="190"/>
                  </a:cubicBezTo>
                  <a:cubicBezTo>
                    <a:pt x="134" y="190"/>
                    <a:pt x="175" y="164"/>
                    <a:pt x="182" y="159"/>
                  </a:cubicBezTo>
                  <a:cubicBezTo>
                    <a:pt x="187" y="168"/>
                    <a:pt x="208" y="190"/>
                    <a:pt x="251" y="190"/>
                  </a:cubicBezTo>
                  <a:cubicBezTo>
                    <a:pt x="286" y="190"/>
                    <a:pt x="325" y="173"/>
                    <a:pt x="338" y="164"/>
                  </a:cubicBezTo>
                  <a:cubicBezTo>
                    <a:pt x="346" y="175"/>
                    <a:pt x="362" y="190"/>
                    <a:pt x="411" y="190"/>
                  </a:cubicBezTo>
                  <a:cubicBezTo>
                    <a:pt x="444" y="190"/>
                    <a:pt x="464" y="179"/>
                    <a:pt x="477" y="163"/>
                  </a:cubicBezTo>
                  <a:cubicBezTo>
                    <a:pt x="477" y="171"/>
                    <a:pt x="478" y="179"/>
                    <a:pt x="478" y="185"/>
                  </a:cubicBezTo>
                  <a:cubicBezTo>
                    <a:pt x="498" y="189"/>
                    <a:pt x="498" y="189"/>
                    <a:pt x="498" y="189"/>
                  </a:cubicBezTo>
                  <a:cubicBezTo>
                    <a:pt x="497" y="168"/>
                    <a:pt x="498" y="97"/>
                    <a:pt x="498" y="96"/>
                  </a:cubicBezTo>
                  <a:moveTo>
                    <a:pt x="184" y="107"/>
                  </a:moveTo>
                  <a:cubicBezTo>
                    <a:pt x="184" y="107"/>
                    <a:pt x="178" y="65"/>
                    <a:pt x="201" y="39"/>
                  </a:cubicBezTo>
                  <a:cubicBezTo>
                    <a:pt x="212" y="26"/>
                    <a:pt x="229" y="19"/>
                    <a:pt x="251" y="19"/>
                  </a:cubicBezTo>
                  <a:cubicBezTo>
                    <a:pt x="275" y="19"/>
                    <a:pt x="295" y="28"/>
                    <a:pt x="297" y="37"/>
                  </a:cubicBezTo>
                  <a:cubicBezTo>
                    <a:pt x="299" y="44"/>
                    <a:pt x="292" y="53"/>
                    <a:pt x="261" y="78"/>
                  </a:cubicBezTo>
                  <a:cubicBezTo>
                    <a:pt x="261" y="78"/>
                    <a:pt x="230" y="105"/>
                    <a:pt x="190" y="128"/>
                  </a:cubicBezTo>
                  <a:cubicBezTo>
                    <a:pt x="187" y="122"/>
                    <a:pt x="185" y="115"/>
                    <a:pt x="184" y="107"/>
                  </a:cubicBezTo>
                  <a:moveTo>
                    <a:pt x="462" y="151"/>
                  </a:moveTo>
                  <a:cubicBezTo>
                    <a:pt x="450" y="164"/>
                    <a:pt x="433" y="170"/>
                    <a:pt x="411" y="170"/>
                  </a:cubicBezTo>
                  <a:cubicBezTo>
                    <a:pt x="361" y="170"/>
                    <a:pt x="356" y="151"/>
                    <a:pt x="356" y="151"/>
                  </a:cubicBezTo>
                  <a:cubicBezTo>
                    <a:pt x="350" y="140"/>
                    <a:pt x="367" y="116"/>
                    <a:pt x="472" y="60"/>
                  </a:cubicBezTo>
                  <a:cubicBezTo>
                    <a:pt x="475" y="67"/>
                    <a:pt x="477" y="75"/>
                    <a:pt x="479" y="83"/>
                  </a:cubicBezTo>
                  <a:cubicBezTo>
                    <a:pt x="479" y="83"/>
                    <a:pt x="484" y="125"/>
                    <a:pt x="462" y="151"/>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2" name="Rectangle 16">
              <a:extLst>
                <a:ext uri="{FF2B5EF4-FFF2-40B4-BE49-F238E27FC236}">
                  <a16:creationId xmlns:a16="http://schemas.microsoft.com/office/drawing/2014/main" id="{B32124BB-315A-4642-3185-D0F09F05E9F3}"/>
                </a:ext>
              </a:extLst>
            </p:cNvPr>
            <p:cNvSpPr>
              <a:spLocks noChangeArrowheads="1"/>
            </p:cNvSpPr>
            <p:nvPr userDrawn="1"/>
          </p:nvSpPr>
          <p:spPr bwMode="auto">
            <a:xfrm>
              <a:off x="526" y="4057"/>
              <a:ext cx="174" cy="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3" name="Rectangle 17">
              <a:extLst>
                <a:ext uri="{FF2B5EF4-FFF2-40B4-BE49-F238E27FC236}">
                  <a16:creationId xmlns:a16="http://schemas.microsoft.com/office/drawing/2014/main" id="{283D2C2C-F437-0747-2745-E4E3B6D20760}"/>
                </a:ext>
              </a:extLst>
            </p:cNvPr>
            <p:cNvSpPr>
              <a:spLocks noChangeArrowheads="1"/>
            </p:cNvSpPr>
            <p:nvPr userDrawn="1"/>
          </p:nvSpPr>
          <p:spPr bwMode="auto">
            <a:xfrm>
              <a:off x="526" y="4057"/>
              <a:ext cx="174" cy="8"/>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grpSp>
      <p:sp>
        <p:nvSpPr>
          <p:cNvPr id="24" name="Espace réservé du titre 1">
            <a:extLst>
              <a:ext uri="{FF2B5EF4-FFF2-40B4-BE49-F238E27FC236}">
                <a16:creationId xmlns:a16="http://schemas.microsoft.com/office/drawing/2014/main" id="{1502D9F9-80C2-D30F-8D8B-9F5A494EF69D}"/>
              </a:ext>
            </a:extLst>
          </p:cNvPr>
          <p:cNvSpPr>
            <a:spLocks noGrp="1"/>
          </p:cNvSpPr>
          <p:nvPr>
            <p:ph type="title"/>
          </p:nvPr>
        </p:nvSpPr>
        <p:spPr>
          <a:xfrm>
            <a:off x="731838" y="314036"/>
            <a:ext cx="10728325" cy="871827"/>
          </a:xfrm>
          <a:prstGeom prst="rect">
            <a:avLst/>
          </a:prstGeom>
        </p:spPr>
        <p:txBody>
          <a:bodyPr vert="horz" lIns="0" tIns="45720" rIns="91440" bIns="45720" rtlCol="0" anchor="t">
            <a:normAutofit/>
          </a:bodyPr>
          <a:lstStyle>
            <a:lvl1pPr>
              <a:defRPr>
                <a:solidFill>
                  <a:schemeClr val="bg1"/>
                </a:solidFill>
              </a:defRPr>
            </a:lvl1pPr>
          </a:lstStyle>
          <a:p>
            <a:r>
              <a:rPr lang="fr-FR"/>
              <a:t>Modifiez le style du titre</a:t>
            </a:r>
            <a:endParaRPr lang="fr-FR" dirty="0"/>
          </a:p>
        </p:txBody>
      </p:sp>
      <p:pic>
        <p:nvPicPr>
          <p:cNvPr id="12" name="Image 11">
            <a:extLst>
              <a:ext uri="{FF2B5EF4-FFF2-40B4-BE49-F238E27FC236}">
                <a16:creationId xmlns:a16="http://schemas.microsoft.com/office/drawing/2014/main" id="{B717F4D1-D2E3-F44D-BEED-845604742055}"/>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3666" r="82853" b="2802"/>
          <a:stretch/>
        </p:blipFill>
        <p:spPr>
          <a:xfrm>
            <a:off x="11647944" y="-1"/>
            <a:ext cx="544056" cy="6858001"/>
          </a:xfrm>
          <a:prstGeom prst="rect">
            <a:avLst/>
          </a:prstGeom>
        </p:spPr>
      </p:pic>
      <p:sp>
        <p:nvSpPr>
          <p:cNvPr id="14" name="Espace réservé de la date 13">
            <a:extLst>
              <a:ext uri="{FF2B5EF4-FFF2-40B4-BE49-F238E27FC236}">
                <a16:creationId xmlns:a16="http://schemas.microsoft.com/office/drawing/2014/main" id="{914C3EDF-84FF-56C5-6EEE-62348DC5ADF3}"/>
              </a:ext>
            </a:extLst>
          </p:cNvPr>
          <p:cNvSpPr>
            <a:spLocks noGrp="1"/>
          </p:cNvSpPr>
          <p:nvPr>
            <p:ph type="dt" sz="half" idx="10"/>
          </p:nvPr>
        </p:nvSpPr>
        <p:spPr/>
        <p:txBody>
          <a:bodyPr/>
          <a:lstStyle>
            <a:lvl1pPr>
              <a:defRPr>
                <a:solidFill>
                  <a:schemeClr val="bg1"/>
                </a:solidFill>
              </a:defRPr>
            </a:lvl1pPr>
          </a:lstStyle>
          <a:p>
            <a:r>
              <a:rPr lang="fr-FR"/>
              <a:t>01/07/2026</a:t>
            </a:r>
            <a:endParaRPr lang="fr-FR" dirty="0"/>
          </a:p>
        </p:txBody>
      </p:sp>
      <p:sp>
        <p:nvSpPr>
          <p:cNvPr id="15" name="Espace réservé du pied de page 14">
            <a:extLst>
              <a:ext uri="{FF2B5EF4-FFF2-40B4-BE49-F238E27FC236}">
                <a16:creationId xmlns:a16="http://schemas.microsoft.com/office/drawing/2014/main" id="{CA229E7D-5925-577A-6E99-3E009A5C15FB}"/>
              </a:ext>
            </a:extLst>
          </p:cNvPr>
          <p:cNvSpPr>
            <a:spLocks noGrp="1"/>
          </p:cNvSpPr>
          <p:nvPr>
            <p:ph type="ftr" sz="quarter" idx="11"/>
          </p:nvPr>
        </p:nvSpPr>
        <p:spPr/>
        <p:txBody>
          <a:bodyPr/>
          <a:lstStyle>
            <a:lvl1pPr>
              <a:defRPr>
                <a:solidFill>
                  <a:schemeClr val="bg1"/>
                </a:solidFill>
              </a:defRPr>
            </a:lvl1pPr>
          </a:lstStyle>
          <a:p>
            <a:r>
              <a:rPr lang="en-US"/>
              <a:t>WONDER 2026 | A. Regonesi et al. </a:t>
            </a:r>
            <a:endParaRPr lang="fr-FR" dirty="0"/>
          </a:p>
        </p:txBody>
      </p:sp>
      <p:sp>
        <p:nvSpPr>
          <p:cNvPr id="25" name="Espace réservé du numéro de diapositive 24">
            <a:extLst>
              <a:ext uri="{FF2B5EF4-FFF2-40B4-BE49-F238E27FC236}">
                <a16:creationId xmlns:a16="http://schemas.microsoft.com/office/drawing/2014/main" id="{E0039A2A-B2A3-3003-AC28-98B9483723BF}"/>
              </a:ext>
            </a:extLst>
          </p:cNvPr>
          <p:cNvSpPr>
            <a:spLocks noGrp="1"/>
          </p:cNvSpPr>
          <p:nvPr>
            <p:ph type="sldNum" sz="quarter" idx="12"/>
          </p:nvPr>
        </p:nvSpPr>
        <p:spPr/>
        <p:txBody>
          <a:bodyPr/>
          <a:lstStyle>
            <a:lvl1pPr>
              <a:defRPr>
                <a:solidFill>
                  <a:schemeClr val="bg1"/>
                </a:solidFill>
              </a:defRPr>
            </a:lvl1pPr>
          </a:lstStyle>
          <a:p>
            <a:fld id="{0CBC77A0-1F4E-42FF-9FFC-F45C3A64AF90}" type="slidenum">
              <a:rPr lang="fr-FR" smtClean="0"/>
              <a:pPr/>
              <a:t>‹N°›</a:t>
            </a:fld>
            <a:endParaRPr lang="fr-FR" dirty="0"/>
          </a:p>
        </p:txBody>
      </p:sp>
    </p:spTree>
    <p:extLst>
      <p:ext uri="{BB962C8B-B14F-4D97-AF65-F5344CB8AC3E}">
        <p14:creationId xmlns:p14="http://schemas.microsoft.com/office/powerpoint/2010/main" val="112158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ommaire light">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BD2E413D-76E6-5233-CF73-FD49BCAF474D}"/>
              </a:ext>
            </a:extLst>
          </p:cNvPr>
          <p:cNvSpPr>
            <a:spLocks noGrp="1"/>
          </p:cNvSpPr>
          <p:nvPr>
            <p:ph idx="1" hasCustomPrompt="1"/>
          </p:nvPr>
        </p:nvSpPr>
        <p:spPr>
          <a:xfrm>
            <a:off x="727076" y="1765299"/>
            <a:ext cx="8659812" cy="4148139"/>
          </a:xfrm>
        </p:spPr>
        <p:txBody>
          <a:bodyPr lIns="0" numCol="2" spcCol="360000"/>
          <a:lstStyle>
            <a:lvl1pPr marL="358775" indent="-358775">
              <a:spcBef>
                <a:spcPts val="1800"/>
              </a:spcBef>
              <a:buClr>
                <a:schemeClr val="tx2"/>
              </a:buClr>
              <a:buSzPct val="100000"/>
              <a:buFont typeface="+mj-lt"/>
              <a:buAutoNum type="arabicPeriod"/>
              <a:defRPr>
                <a:solidFill>
                  <a:schemeClr val="tx1"/>
                </a:solidFill>
                <a:latin typeface="+mj-lt"/>
              </a:defRPr>
            </a:lvl1pPr>
            <a:lvl2pPr marL="358775" indent="0">
              <a:buFontTx/>
              <a:buNone/>
              <a:defRPr sz="1400">
                <a:solidFill>
                  <a:schemeClr val="tx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fr-FR"/>
              <a:t>Modifier les styles du texte du masque</a:t>
            </a:r>
          </a:p>
          <a:p>
            <a:pPr lvl="1"/>
            <a:r>
              <a:rPr lang="fr-FR"/>
              <a:t>Deuxième niveau</a:t>
            </a:r>
          </a:p>
        </p:txBody>
      </p:sp>
      <p:sp>
        <p:nvSpPr>
          <p:cNvPr id="7" name="ZoneTexte 6">
            <a:extLst>
              <a:ext uri="{FF2B5EF4-FFF2-40B4-BE49-F238E27FC236}">
                <a16:creationId xmlns:a16="http://schemas.microsoft.com/office/drawing/2014/main" id="{4585063C-DA94-C737-8964-5690FC880710}"/>
              </a:ext>
            </a:extLst>
          </p:cNvPr>
          <p:cNvSpPr txBox="1"/>
          <p:nvPr userDrawn="1"/>
        </p:nvSpPr>
        <p:spPr>
          <a:xfrm>
            <a:off x="-101600" y="-276999"/>
            <a:ext cx="12192000" cy="461665"/>
          </a:xfrm>
          <a:prstGeom prst="rect">
            <a:avLst/>
          </a:prstGeom>
          <a:noFill/>
        </p:spPr>
        <p:txBody>
          <a:bodyPr wrap="square" rtlCol="0">
            <a:spAutoFit/>
          </a:bodyPr>
          <a:lstStyle/>
          <a:p>
            <a:r>
              <a:rPr lang="fr-FR" sz="1200" dirty="0">
                <a:solidFill>
                  <a:schemeClr val="bg1">
                    <a:lumMod val="50000"/>
                  </a:schemeClr>
                </a:solidFill>
              </a:rPr>
              <a:t>Disposition : Sommaire light</a:t>
            </a:r>
          </a:p>
          <a:p>
            <a:endParaRPr lang="fr-FR" sz="1200" dirty="0">
              <a:solidFill>
                <a:schemeClr val="bg1">
                  <a:lumMod val="50000"/>
                </a:schemeClr>
              </a:solidFill>
            </a:endParaRPr>
          </a:p>
        </p:txBody>
      </p:sp>
      <p:sp>
        <p:nvSpPr>
          <p:cNvPr id="2" name="ZoneTexte 1">
            <a:extLst>
              <a:ext uri="{FF2B5EF4-FFF2-40B4-BE49-F238E27FC236}">
                <a16:creationId xmlns:a16="http://schemas.microsoft.com/office/drawing/2014/main" id="{A21E7187-2172-D725-E095-C0FCE93238AE}"/>
              </a:ext>
            </a:extLst>
          </p:cNvPr>
          <p:cNvSpPr txBox="1"/>
          <p:nvPr userDrawn="1"/>
        </p:nvSpPr>
        <p:spPr>
          <a:xfrm>
            <a:off x="-101600" y="6858000"/>
            <a:ext cx="12192000" cy="461665"/>
          </a:xfrm>
          <a:prstGeom prst="rect">
            <a:avLst/>
          </a:prstGeom>
          <a:noFill/>
        </p:spPr>
        <p:txBody>
          <a:bodyPr wrap="square" rtlCol="0">
            <a:spAutoFit/>
          </a:bodyPr>
          <a:lstStyle/>
          <a:p>
            <a:r>
              <a:rPr lang="fr-FR" sz="1200" dirty="0">
                <a:solidFill>
                  <a:schemeClr val="bg1">
                    <a:lumMod val="50000"/>
                  </a:schemeClr>
                </a:solidFill>
              </a:rPr>
              <a:t>Astuce :Ce sommaire est sur deux colonnes, pour passer sur une colonne : Clic droit sur la zone de texte + « Format de la forme » / « Options de texte » / « Colonnes » = 1 </a:t>
            </a:r>
          </a:p>
          <a:p>
            <a:endParaRPr lang="fr-FR" sz="1200" dirty="0">
              <a:solidFill>
                <a:schemeClr val="bg1">
                  <a:lumMod val="50000"/>
                </a:schemeClr>
              </a:solidFill>
            </a:endParaRPr>
          </a:p>
        </p:txBody>
      </p:sp>
      <p:sp>
        <p:nvSpPr>
          <p:cNvPr id="14" name="Espace réservé du titre 1">
            <a:extLst>
              <a:ext uri="{FF2B5EF4-FFF2-40B4-BE49-F238E27FC236}">
                <a16:creationId xmlns:a16="http://schemas.microsoft.com/office/drawing/2014/main" id="{1502D9F9-80C2-D30F-8D8B-9F5A494EF69D}"/>
              </a:ext>
            </a:extLst>
          </p:cNvPr>
          <p:cNvSpPr>
            <a:spLocks noGrp="1"/>
          </p:cNvSpPr>
          <p:nvPr>
            <p:ph type="title"/>
          </p:nvPr>
        </p:nvSpPr>
        <p:spPr>
          <a:xfrm>
            <a:off x="727076" y="314036"/>
            <a:ext cx="10733087" cy="871827"/>
          </a:xfrm>
          <a:prstGeom prst="rect">
            <a:avLst/>
          </a:prstGeom>
        </p:spPr>
        <p:txBody>
          <a:bodyPr vert="horz" lIns="0" tIns="45720" rIns="91440" bIns="45720" rtlCol="0" anchor="t">
            <a:normAutofit/>
          </a:bodyPr>
          <a:lstStyle/>
          <a:p>
            <a:r>
              <a:rPr lang="fr-FR"/>
              <a:t>Modifiez le style du titre</a:t>
            </a:r>
            <a:endParaRPr lang="fr-FR" dirty="0"/>
          </a:p>
        </p:txBody>
      </p:sp>
      <p:pic>
        <p:nvPicPr>
          <p:cNvPr id="11" name="Image 10">
            <a:extLst>
              <a:ext uri="{FF2B5EF4-FFF2-40B4-BE49-F238E27FC236}">
                <a16:creationId xmlns:a16="http://schemas.microsoft.com/office/drawing/2014/main" id="{8B329AAF-3546-DCEA-619B-466FB9B54437}"/>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3666" r="82842" b="2802"/>
          <a:stretch/>
        </p:blipFill>
        <p:spPr>
          <a:xfrm>
            <a:off x="11647944" y="0"/>
            <a:ext cx="544056" cy="6858000"/>
          </a:xfrm>
          <a:prstGeom prst="rect">
            <a:avLst/>
          </a:prstGeom>
        </p:spPr>
      </p:pic>
      <p:sp>
        <p:nvSpPr>
          <p:cNvPr id="12" name="Espace réservé de la date 11">
            <a:extLst>
              <a:ext uri="{FF2B5EF4-FFF2-40B4-BE49-F238E27FC236}">
                <a16:creationId xmlns:a16="http://schemas.microsoft.com/office/drawing/2014/main" id="{AB8B2ECB-EC50-E1E8-3A70-D0DF5B546EB4}"/>
              </a:ext>
            </a:extLst>
          </p:cNvPr>
          <p:cNvSpPr>
            <a:spLocks noGrp="1"/>
          </p:cNvSpPr>
          <p:nvPr>
            <p:ph type="dt" sz="half" idx="10"/>
          </p:nvPr>
        </p:nvSpPr>
        <p:spPr/>
        <p:txBody>
          <a:bodyPr/>
          <a:lstStyle/>
          <a:p>
            <a:r>
              <a:rPr lang="fr-FR"/>
              <a:t>01/07/2026</a:t>
            </a:r>
            <a:endParaRPr lang="fr-FR" dirty="0"/>
          </a:p>
        </p:txBody>
      </p:sp>
      <p:sp>
        <p:nvSpPr>
          <p:cNvPr id="15" name="Espace réservé du pied de page 14">
            <a:extLst>
              <a:ext uri="{FF2B5EF4-FFF2-40B4-BE49-F238E27FC236}">
                <a16:creationId xmlns:a16="http://schemas.microsoft.com/office/drawing/2014/main" id="{38548604-3796-63A0-C437-28EAB17AD603}"/>
              </a:ext>
            </a:extLst>
          </p:cNvPr>
          <p:cNvSpPr>
            <a:spLocks noGrp="1"/>
          </p:cNvSpPr>
          <p:nvPr>
            <p:ph type="ftr" sz="quarter" idx="11"/>
          </p:nvPr>
        </p:nvSpPr>
        <p:spPr/>
        <p:txBody>
          <a:bodyPr/>
          <a:lstStyle/>
          <a:p>
            <a:r>
              <a:rPr lang="en-US"/>
              <a:t>WONDER 2026 | A. Regonesi et al. </a:t>
            </a:r>
            <a:endParaRPr lang="fr-FR" dirty="0"/>
          </a:p>
        </p:txBody>
      </p:sp>
      <p:sp>
        <p:nvSpPr>
          <p:cNvPr id="16" name="Espace réservé du numéro de diapositive 15">
            <a:extLst>
              <a:ext uri="{FF2B5EF4-FFF2-40B4-BE49-F238E27FC236}">
                <a16:creationId xmlns:a16="http://schemas.microsoft.com/office/drawing/2014/main" id="{43A448DB-A450-22D2-9A30-CE94EAFD7623}"/>
              </a:ext>
            </a:extLst>
          </p:cNvPr>
          <p:cNvSpPr>
            <a:spLocks noGrp="1"/>
          </p:cNvSpPr>
          <p:nvPr>
            <p:ph type="sldNum" sz="quarter" idx="12"/>
          </p:nvPr>
        </p:nvSpPr>
        <p:spPr/>
        <p:txBody>
          <a:bodyPr/>
          <a:lstStyle/>
          <a:p>
            <a:fld id="{0CBC77A0-1F4E-42FF-9FFC-F45C3A64AF90}" type="slidenum">
              <a:rPr lang="fr-FR" smtClean="0"/>
              <a:pPr/>
              <a:t>‹N°›</a:t>
            </a:fld>
            <a:endParaRPr lang="fr-FR" dirty="0"/>
          </a:p>
        </p:txBody>
      </p:sp>
    </p:spTree>
    <p:extLst>
      <p:ext uri="{BB962C8B-B14F-4D97-AF65-F5344CB8AC3E}">
        <p14:creationId xmlns:p14="http://schemas.microsoft.com/office/powerpoint/2010/main" val="6543121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re de sectio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E2B122C-7C32-00D5-5677-35CC8ABC8223}"/>
              </a:ext>
            </a:extLst>
          </p:cNvPr>
          <p:cNvSpPr/>
          <p:nvPr userDrawn="1"/>
        </p:nvSpPr>
        <p:spPr>
          <a:xfrm>
            <a:off x="0" y="0"/>
            <a:ext cx="12192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re 1">
            <a:extLst>
              <a:ext uri="{FF2B5EF4-FFF2-40B4-BE49-F238E27FC236}">
                <a16:creationId xmlns:a16="http://schemas.microsoft.com/office/drawing/2014/main" id="{2C297F72-9AE9-FCA1-E35C-172594739B42}"/>
              </a:ext>
            </a:extLst>
          </p:cNvPr>
          <p:cNvSpPr>
            <a:spLocks noGrp="1"/>
          </p:cNvSpPr>
          <p:nvPr>
            <p:ph type="title" hasCustomPrompt="1"/>
          </p:nvPr>
        </p:nvSpPr>
        <p:spPr>
          <a:xfrm>
            <a:off x="3771900" y="2171700"/>
            <a:ext cx="7688263" cy="2390775"/>
          </a:xfrm>
        </p:spPr>
        <p:txBody>
          <a:bodyPr anchor="b">
            <a:normAutofit/>
          </a:bodyPr>
          <a:lstStyle>
            <a:lvl1pPr>
              <a:defRPr sz="5400">
                <a:solidFill>
                  <a:schemeClr val="bg1"/>
                </a:solidFill>
              </a:defRPr>
            </a:lvl1pPr>
          </a:lstStyle>
          <a:p>
            <a:r>
              <a:rPr lang="fr-FR" dirty="0"/>
              <a:t>Titre de la partie</a:t>
            </a:r>
          </a:p>
        </p:txBody>
      </p:sp>
      <p:sp>
        <p:nvSpPr>
          <p:cNvPr id="3" name="Espace réservé du texte 2">
            <a:extLst>
              <a:ext uri="{FF2B5EF4-FFF2-40B4-BE49-F238E27FC236}">
                <a16:creationId xmlns:a16="http://schemas.microsoft.com/office/drawing/2014/main" id="{5E8D3273-E080-F9CC-63A9-0032F5C40FC7}"/>
              </a:ext>
            </a:extLst>
          </p:cNvPr>
          <p:cNvSpPr>
            <a:spLocks noGrp="1"/>
          </p:cNvSpPr>
          <p:nvPr>
            <p:ph type="body" idx="1"/>
          </p:nvPr>
        </p:nvSpPr>
        <p:spPr>
          <a:xfrm>
            <a:off x="3771900" y="4702628"/>
            <a:ext cx="7688263" cy="1387021"/>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a:extLst>
              <a:ext uri="{FF2B5EF4-FFF2-40B4-BE49-F238E27FC236}">
                <a16:creationId xmlns:a16="http://schemas.microsoft.com/office/drawing/2014/main" id="{E1D6D37F-6A1E-3B66-26C8-C0F17D653E9C}"/>
              </a:ext>
            </a:extLst>
          </p:cNvPr>
          <p:cNvSpPr>
            <a:spLocks noGrp="1"/>
          </p:cNvSpPr>
          <p:nvPr>
            <p:ph type="dt" sz="half" idx="10"/>
          </p:nvPr>
        </p:nvSpPr>
        <p:spPr/>
        <p:txBody>
          <a:bodyPr/>
          <a:lstStyle>
            <a:lvl1pPr>
              <a:defRPr>
                <a:solidFill>
                  <a:schemeClr val="bg1"/>
                </a:solidFill>
              </a:defRPr>
            </a:lvl1pPr>
          </a:lstStyle>
          <a:p>
            <a:r>
              <a:rPr lang="fr-FR"/>
              <a:t>01/07/2026</a:t>
            </a:r>
          </a:p>
        </p:txBody>
      </p:sp>
      <p:sp>
        <p:nvSpPr>
          <p:cNvPr id="5" name="Espace réservé du pied de page 4">
            <a:extLst>
              <a:ext uri="{FF2B5EF4-FFF2-40B4-BE49-F238E27FC236}">
                <a16:creationId xmlns:a16="http://schemas.microsoft.com/office/drawing/2014/main" id="{ACD2F82D-AC61-B9F7-103B-D5B5DE390A6A}"/>
              </a:ext>
            </a:extLst>
          </p:cNvPr>
          <p:cNvSpPr>
            <a:spLocks noGrp="1"/>
          </p:cNvSpPr>
          <p:nvPr>
            <p:ph type="ftr" sz="quarter" idx="11"/>
          </p:nvPr>
        </p:nvSpPr>
        <p:spPr/>
        <p:txBody>
          <a:bodyPr/>
          <a:lstStyle>
            <a:lvl1pPr>
              <a:defRPr>
                <a:solidFill>
                  <a:schemeClr val="bg1"/>
                </a:solidFill>
              </a:defRPr>
            </a:lvl1pPr>
          </a:lstStyle>
          <a:p>
            <a:r>
              <a:rPr lang="en-US"/>
              <a:t>WONDER 2026 | A. Regonesi et al. </a:t>
            </a:r>
            <a:endParaRPr lang="fr-FR"/>
          </a:p>
        </p:txBody>
      </p:sp>
      <p:sp>
        <p:nvSpPr>
          <p:cNvPr id="6" name="Espace réservé du numéro de diapositive 5">
            <a:extLst>
              <a:ext uri="{FF2B5EF4-FFF2-40B4-BE49-F238E27FC236}">
                <a16:creationId xmlns:a16="http://schemas.microsoft.com/office/drawing/2014/main" id="{38DBE8A5-A5C2-8825-ACF1-34BE5DCD04B0}"/>
              </a:ext>
            </a:extLst>
          </p:cNvPr>
          <p:cNvSpPr>
            <a:spLocks noGrp="1"/>
          </p:cNvSpPr>
          <p:nvPr>
            <p:ph type="sldNum" sz="quarter" idx="12"/>
          </p:nvPr>
        </p:nvSpPr>
        <p:spPr/>
        <p:txBody>
          <a:bodyPr/>
          <a:lstStyle>
            <a:lvl1pPr>
              <a:defRPr>
                <a:solidFill>
                  <a:schemeClr val="bg1"/>
                </a:solidFill>
              </a:defRPr>
            </a:lvl1pPr>
          </a:lstStyle>
          <a:p>
            <a:fld id="{0CBC77A0-1F4E-42FF-9FFC-F45C3A64AF90}" type="slidenum">
              <a:rPr lang="fr-FR" smtClean="0"/>
              <a:pPr/>
              <a:t>‹N°›</a:t>
            </a:fld>
            <a:endParaRPr lang="fr-FR"/>
          </a:p>
        </p:txBody>
      </p:sp>
      <p:sp>
        <p:nvSpPr>
          <p:cNvPr id="24" name="Espace réservé du texte 2">
            <a:extLst>
              <a:ext uri="{FF2B5EF4-FFF2-40B4-BE49-F238E27FC236}">
                <a16:creationId xmlns:a16="http://schemas.microsoft.com/office/drawing/2014/main" id="{CE5019BD-FEE2-4904-8DD7-C35C97AA3BF4}"/>
              </a:ext>
            </a:extLst>
          </p:cNvPr>
          <p:cNvSpPr>
            <a:spLocks noGrp="1"/>
          </p:cNvSpPr>
          <p:nvPr>
            <p:ph type="body" idx="13" hasCustomPrompt="1"/>
          </p:nvPr>
        </p:nvSpPr>
        <p:spPr>
          <a:xfrm>
            <a:off x="522288" y="2159000"/>
            <a:ext cx="2546350" cy="2673350"/>
          </a:xfrm>
        </p:spPr>
        <p:txBody>
          <a:bodyPr anchor="b">
            <a:noAutofit/>
          </a:bodyPr>
          <a:lstStyle>
            <a:lvl1pPr marL="0" indent="0" algn="r">
              <a:buNone/>
              <a:defRPr sz="13500">
                <a:solidFill>
                  <a:schemeClr val="bg1"/>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0</a:t>
            </a:r>
          </a:p>
        </p:txBody>
      </p:sp>
      <p:sp>
        <p:nvSpPr>
          <p:cNvPr id="25" name="Rectangle 24">
            <a:extLst>
              <a:ext uri="{FF2B5EF4-FFF2-40B4-BE49-F238E27FC236}">
                <a16:creationId xmlns:a16="http://schemas.microsoft.com/office/drawing/2014/main" id="{2E988CD6-F875-5F20-CB25-53D3006C5582}"/>
              </a:ext>
            </a:extLst>
          </p:cNvPr>
          <p:cNvSpPr/>
          <p:nvPr userDrawn="1"/>
        </p:nvSpPr>
        <p:spPr>
          <a:xfrm>
            <a:off x="3151189" y="3987800"/>
            <a:ext cx="349250" cy="349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ZoneTexte 28">
            <a:extLst>
              <a:ext uri="{FF2B5EF4-FFF2-40B4-BE49-F238E27FC236}">
                <a16:creationId xmlns:a16="http://schemas.microsoft.com/office/drawing/2014/main" id="{BC10BA36-642C-D18A-73B5-1652743A0484}"/>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Titre de section</a:t>
            </a:r>
          </a:p>
        </p:txBody>
      </p:sp>
      <p:pic>
        <p:nvPicPr>
          <p:cNvPr id="26" name="PATTERN 14">
            <a:extLst>
              <a:ext uri="{FF2B5EF4-FFF2-40B4-BE49-F238E27FC236}">
                <a16:creationId xmlns:a16="http://schemas.microsoft.com/office/drawing/2014/main" id="{A9F2846A-9310-83E8-0175-AEDB4CD521B5}"/>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642" t="81597" r="4284" b="-1066"/>
          <a:stretch/>
        </p:blipFill>
        <p:spPr>
          <a:xfrm>
            <a:off x="0" y="0"/>
            <a:ext cx="12192001" cy="591852"/>
          </a:xfrm>
          <a:prstGeom prst="rect">
            <a:avLst/>
          </a:prstGeom>
        </p:spPr>
      </p:pic>
      <p:grpSp>
        <p:nvGrpSpPr>
          <p:cNvPr id="27" name="Group 12">
            <a:extLst>
              <a:ext uri="{FF2B5EF4-FFF2-40B4-BE49-F238E27FC236}">
                <a16:creationId xmlns:a16="http://schemas.microsoft.com/office/drawing/2014/main" id="{DFC7A27D-F544-3847-F87B-0DF45C44C0D3}"/>
              </a:ext>
            </a:extLst>
          </p:cNvPr>
          <p:cNvGrpSpPr>
            <a:grpSpLocks noChangeAspect="1"/>
          </p:cNvGrpSpPr>
          <p:nvPr userDrawn="1"/>
        </p:nvGrpSpPr>
        <p:grpSpPr bwMode="auto">
          <a:xfrm>
            <a:off x="266859" y="6343650"/>
            <a:ext cx="316707" cy="316707"/>
            <a:chOff x="461" y="3861"/>
            <a:chExt cx="304" cy="304"/>
          </a:xfrm>
        </p:grpSpPr>
        <p:sp>
          <p:nvSpPr>
            <p:cNvPr id="28" name="AutoShape 11">
              <a:extLst>
                <a:ext uri="{FF2B5EF4-FFF2-40B4-BE49-F238E27FC236}">
                  <a16:creationId xmlns:a16="http://schemas.microsoft.com/office/drawing/2014/main" id="{C581EC54-E4C7-2B85-765F-226E90ED37F9}"/>
                </a:ext>
              </a:extLst>
            </p:cNvPr>
            <p:cNvSpPr>
              <a:spLocks noChangeAspect="1" noChangeArrowheads="1" noTextEdit="1"/>
            </p:cNvSpPr>
            <p:nvPr userDrawn="1"/>
          </p:nvSpPr>
          <p:spPr bwMode="auto">
            <a:xfrm>
              <a:off x="461" y="3861"/>
              <a:ext cx="304"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0" name="Rectangle 13">
              <a:extLst>
                <a:ext uri="{FF2B5EF4-FFF2-40B4-BE49-F238E27FC236}">
                  <a16:creationId xmlns:a16="http://schemas.microsoft.com/office/drawing/2014/main" id="{024FFC00-E238-123D-8547-D317547D5C21}"/>
                </a:ext>
              </a:extLst>
            </p:cNvPr>
            <p:cNvSpPr>
              <a:spLocks noChangeArrowheads="1"/>
            </p:cNvSpPr>
            <p:nvPr userDrawn="1"/>
          </p:nvSpPr>
          <p:spPr bwMode="auto">
            <a:xfrm>
              <a:off x="461" y="3861"/>
              <a:ext cx="304" cy="30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1" name="Rectangle 14">
              <a:extLst>
                <a:ext uri="{FF2B5EF4-FFF2-40B4-BE49-F238E27FC236}">
                  <a16:creationId xmlns:a16="http://schemas.microsoft.com/office/drawing/2014/main" id="{26FC7AA9-98AE-CF10-6510-FBB15BB6F6AD}"/>
                </a:ext>
              </a:extLst>
            </p:cNvPr>
            <p:cNvSpPr>
              <a:spLocks noChangeArrowheads="1"/>
            </p:cNvSpPr>
            <p:nvPr userDrawn="1"/>
          </p:nvSpPr>
          <p:spPr bwMode="auto">
            <a:xfrm>
              <a:off x="461" y="3861"/>
              <a:ext cx="304"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3" name="Freeform 15">
              <a:extLst>
                <a:ext uri="{FF2B5EF4-FFF2-40B4-BE49-F238E27FC236}">
                  <a16:creationId xmlns:a16="http://schemas.microsoft.com/office/drawing/2014/main" id="{485E328D-5058-4023-75AE-4DF8C1BAEBCA}"/>
                </a:ext>
              </a:extLst>
            </p:cNvPr>
            <p:cNvSpPr>
              <a:spLocks noEditPoints="1"/>
            </p:cNvSpPr>
            <p:nvPr userDrawn="1"/>
          </p:nvSpPr>
          <p:spPr bwMode="auto">
            <a:xfrm>
              <a:off x="518" y="3962"/>
              <a:ext cx="189" cy="72"/>
            </a:xfrm>
            <a:custGeom>
              <a:avLst/>
              <a:gdLst>
                <a:gd name="T0" fmla="*/ 498 w 498"/>
                <a:gd name="T1" fmla="*/ 96 h 190"/>
                <a:gd name="T2" fmla="*/ 415 w 498"/>
                <a:gd name="T3" fmla="*/ 0 h 190"/>
                <a:gd name="T4" fmla="*/ 350 w 498"/>
                <a:gd name="T5" fmla="*/ 13 h 190"/>
                <a:gd name="T6" fmla="*/ 348 w 498"/>
                <a:gd name="T7" fmla="*/ 37 h 190"/>
                <a:gd name="T8" fmla="*/ 413 w 498"/>
                <a:gd name="T9" fmla="*/ 21 h 190"/>
                <a:gd name="T10" fmla="*/ 463 w 498"/>
                <a:gd name="T11" fmla="*/ 43 h 190"/>
                <a:gd name="T12" fmla="*/ 335 w 498"/>
                <a:gd name="T13" fmla="*/ 141 h 190"/>
                <a:gd name="T14" fmla="*/ 252 w 498"/>
                <a:gd name="T15" fmla="*/ 169 h 190"/>
                <a:gd name="T16" fmla="*/ 199 w 498"/>
                <a:gd name="T17" fmla="*/ 147 h 190"/>
                <a:gd name="T18" fmla="*/ 320 w 498"/>
                <a:gd name="T19" fmla="*/ 34 h 190"/>
                <a:gd name="T20" fmla="*/ 251 w 498"/>
                <a:gd name="T21" fmla="*/ 0 h 190"/>
                <a:gd name="T22" fmla="*/ 188 w 498"/>
                <a:gd name="T23" fmla="*/ 24 h 190"/>
                <a:gd name="T24" fmla="*/ 165 w 498"/>
                <a:gd name="T25" fmla="*/ 98 h 190"/>
                <a:gd name="T26" fmla="*/ 173 w 498"/>
                <a:gd name="T27" fmla="*/ 140 h 190"/>
                <a:gd name="T28" fmla="*/ 85 w 498"/>
                <a:gd name="T29" fmla="*/ 169 h 190"/>
                <a:gd name="T30" fmla="*/ 19 w 498"/>
                <a:gd name="T31" fmla="*/ 95 h 190"/>
                <a:gd name="T32" fmla="*/ 85 w 498"/>
                <a:gd name="T33" fmla="*/ 21 h 190"/>
                <a:gd name="T34" fmla="*/ 150 w 498"/>
                <a:gd name="T35" fmla="*/ 37 h 190"/>
                <a:gd name="T36" fmla="*/ 148 w 498"/>
                <a:gd name="T37" fmla="*/ 13 h 190"/>
                <a:gd name="T38" fmla="*/ 87 w 498"/>
                <a:gd name="T39" fmla="*/ 0 h 190"/>
                <a:gd name="T40" fmla="*/ 0 w 498"/>
                <a:gd name="T41" fmla="*/ 95 h 190"/>
                <a:gd name="T42" fmla="*/ 86 w 498"/>
                <a:gd name="T43" fmla="*/ 190 h 190"/>
                <a:gd name="T44" fmla="*/ 182 w 498"/>
                <a:gd name="T45" fmla="*/ 159 h 190"/>
                <a:gd name="T46" fmla="*/ 251 w 498"/>
                <a:gd name="T47" fmla="*/ 190 h 190"/>
                <a:gd name="T48" fmla="*/ 338 w 498"/>
                <a:gd name="T49" fmla="*/ 164 h 190"/>
                <a:gd name="T50" fmla="*/ 411 w 498"/>
                <a:gd name="T51" fmla="*/ 190 h 190"/>
                <a:gd name="T52" fmla="*/ 477 w 498"/>
                <a:gd name="T53" fmla="*/ 163 h 190"/>
                <a:gd name="T54" fmla="*/ 478 w 498"/>
                <a:gd name="T55" fmla="*/ 185 h 190"/>
                <a:gd name="T56" fmla="*/ 498 w 498"/>
                <a:gd name="T57" fmla="*/ 189 h 190"/>
                <a:gd name="T58" fmla="*/ 498 w 498"/>
                <a:gd name="T59" fmla="*/ 96 h 190"/>
                <a:gd name="T60" fmla="*/ 184 w 498"/>
                <a:gd name="T61" fmla="*/ 107 h 190"/>
                <a:gd name="T62" fmla="*/ 201 w 498"/>
                <a:gd name="T63" fmla="*/ 39 h 190"/>
                <a:gd name="T64" fmla="*/ 251 w 498"/>
                <a:gd name="T65" fmla="*/ 19 h 190"/>
                <a:gd name="T66" fmla="*/ 297 w 498"/>
                <a:gd name="T67" fmla="*/ 37 h 190"/>
                <a:gd name="T68" fmla="*/ 261 w 498"/>
                <a:gd name="T69" fmla="*/ 78 h 190"/>
                <a:gd name="T70" fmla="*/ 190 w 498"/>
                <a:gd name="T71" fmla="*/ 128 h 190"/>
                <a:gd name="T72" fmla="*/ 184 w 498"/>
                <a:gd name="T73" fmla="*/ 107 h 190"/>
                <a:gd name="T74" fmla="*/ 462 w 498"/>
                <a:gd name="T75" fmla="*/ 151 h 190"/>
                <a:gd name="T76" fmla="*/ 411 w 498"/>
                <a:gd name="T77" fmla="*/ 170 h 190"/>
                <a:gd name="T78" fmla="*/ 356 w 498"/>
                <a:gd name="T79" fmla="*/ 151 h 190"/>
                <a:gd name="T80" fmla="*/ 472 w 498"/>
                <a:gd name="T81" fmla="*/ 60 h 190"/>
                <a:gd name="T82" fmla="*/ 479 w 498"/>
                <a:gd name="T83" fmla="*/ 83 h 190"/>
                <a:gd name="T84" fmla="*/ 462 w 498"/>
                <a:gd name="T85" fmla="*/ 151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98" h="190">
                  <a:moveTo>
                    <a:pt x="498" y="96"/>
                  </a:moveTo>
                  <a:cubicBezTo>
                    <a:pt x="498" y="6"/>
                    <a:pt x="430" y="0"/>
                    <a:pt x="415" y="0"/>
                  </a:cubicBezTo>
                  <a:cubicBezTo>
                    <a:pt x="393" y="0"/>
                    <a:pt x="372" y="4"/>
                    <a:pt x="350" y="13"/>
                  </a:cubicBezTo>
                  <a:cubicBezTo>
                    <a:pt x="348" y="37"/>
                    <a:pt x="348" y="37"/>
                    <a:pt x="348" y="37"/>
                  </a:cubicBezTo>
                  <a:cubicBezTo>
                    <a:pt x="357" y="33"/>
                    <a:pt x="385" y="21"/>
                    <a:pt x="413" y="21"/>
                  </a:cubicBezTo>
                  <a:cubicBezTo>
                    <a:pt x="435" y="21"/>
                    <a:pt x="452" y="28"/>
                    <a:pt x="463" y="43"/>
                  </a:cubicBezTo>
                  <a:cubicBezTo>
                    <a:pt x="387" y="82"/>
                    <a:pt x="342" y="114"/>
                    <a:pt x="335" y="141"/>
                  </a:cubicBezTo>
                  <a:cubicBezTo>
                    <a:pt x="316" y="154"/>
                    <a:pt x="282" y="169"/>
                    <a:pt x="252" y="169"/>
                  </a:cubicBezTo>
                  <a:cubicBezTo>
                    <a:pt x="219" y="169"/>
                    <a:pt x="205" y="155"/>
                    <a:pt x="199" y="147"/>
                  </a:cubicBezTo>
                  <a:cubicBezTo>
                    <a:pt x="282" y="91"/>
                    <a:pt x="325" y="59"/>
                    <a:pt x="320" y="34"/>
                  </a:cubicBezTo>
                  <a:cubicBezTo>
                    <a:pt x="315" y="11"/>
                    <a:pt x="281" y="0"/>
                    <a:pt x="251" y="0"/>
                  </a:cubicBezTo>
                  <a:cubicBezTo>
                    <a:pt x="219" y="0"/>
                    <a:pt x="198" y="13"/>
                    <a:pt x="188" y="24"/>
                  </a:cubicBezTo>
                  <a:cubicBezTo>
                    <a:pt x="172" y="41"/>
                    <a:pt x="164" y="66"/>
                    <a:pt x="165" y="98"/>
                  </a:cubicBezTo>
                  <a:cubicBezTo>
                    <a:pt x="165" y="112"/>
                    <a:pt x="168" y="127"/>
                    <a:pt x="173" y="140"/>
                  </a:cubicBezTo>
                  <a:cubicBezTo>
                    <a:pt x="160" y="148"/>
                    <a:pt x="125" y="169"/>
                    <a:pt x="85" y="169"/>
                  </a:cubicBezTo>
                  <a:cubicBezTo>
                    <a:pt x="38" y="169"/>
                    <a:pt x="19" y="132"/>
                    <a:pt x="19" y="95"/>
                  </a:cubicBezTo>
                  <a:cubicBezTo>
                    <a:pt x="19" y="59"/>
                    <a:pt x="37" y="21"/>
                    <a:pt x="85" y="21"/>
                  </a:cubicBezTo>
                  <a:cubicBezTo>
                    <a:pt x="113" y="21"/>
                    <a:pt x="140" y="32"/>
                    <a:pt x="150" y="37"/>
                  </a:cubicBezTo>
                  <a:cubicBezTo>
                    <a:pt x="148" y="13"/>
                    <a:pt x="148" y="13"/>
                    <a:pt x="148" y="13"/>
                  </a:cubicBezTo>
                  <a:cubicBezTo>
                    <a:pt x="130" y="6"/>
                    <a:pt x="107" y="0"/>
                    <a:pt x="87" y="0"/>
                  </a:cubicBezTo>
                  <a:cubicBezTo>
                    <a:pt x="7" y="0"/>
                    <a:pt x="0" y="67"/>
                    <a:pt x="0" y="95"/>
                  </a:cubicBezTo>
                  <a:cubicBezTo>
                    <a:pt x="0" y="122"/>
                    <a:pt x="7" y="190"/>
                    <a:pt x="86" y="190"/>
                  </a:cubicBezTo>
                  <a:cubicBezTo>
                    <a:pt x="134" y="190"/>
                    <a:pt x="175" y="164"/>
                    <a:pt x="182" y="159"/>
                  </a:cubicBezTo>
                  <a:cubicBezTo>
                    <a:pt x="187" y="168"/>
                    <a:pt x="208" y="190"/>
                    <a:pt x="251" y="190"/>
                  </a:cubicBezTo>
                  <a:cubicBezTo>
                    <a:pt x="286" y="190"/>
                    <a:pt x="325" y="173"/>
                    <a:pt x="338" y="164"/>
                  </a:cubicBezTo>
                  <a:cubicBezTo>
                    <a:pt x="346" y="175"/>
                    <a:pt x="362" y="190"/>
                    <a:pt x="411" y="190"/>
                  </a:cubicBezTo>
                  <a:cubicBezTo>
                    <a:pt x="444" y="190"/>
                    <a:pt x="464" y="179"/>
                    <a:pt x="477" y="163"/>
                  </a:cubicBezTo>
                  <a:cubicBezTo>
                    <a:pt x="477" y="171"/>
                    <a:pt x="478" y="179"/>
                    <a:pt x="478" y="185"/>
                  </a:cubicBezTo>
                  <a:cubicBezTo>
                    <a:pt x="498" y="189"/>
                    <a:pt x="498" y="189"/>
                    <a:pt x="498" y="189"/>
                  </a:cubicBezTo>
                  <a:cubicBezTo>
                    <a:pt x="497" y="168"/>
                    <a:pt x="498" y="97"/>
                    <a:pt x="498" y="96"/>
                  </a:cubicBezTo>
                  <a:moveTo>
                    <a:pt x="184" y="107"/>
                  </a:moveTo>
                  <a:cubicBezTo>
                    <a:pt x="184" y="107"/>
                    <a:pt x="178" y="65"/>
                    <a:pt x="201" y="39"/>
                  </a:cubicBezTo>
                  <a:cubicBezTo>
                    <a:pt x="212" y="26"/>
                    <a:pt x="229" y="19"/>
                    <a:pt x="251" y="19"/>
                  </a:cubicBezTo>
                  <a:cubicBezTo>
                    <a:pt x="275" y="19"/>
                    <a:pt x="295" y="28"/>
                    <a:pt x="297" y="37"/>
                  </a:cubicBezTo>
                  <a:cubicBezTo>
                    <a:pt x="299" y="44"/>
                    <a:pt x="292" y="53"/>
                    <a:pt x="261" y="78"/>
                  </a:cubicBezTo>
                  <a:cubicBezTo>
                    <a:pt x="261" y="78"/>
                    <a:pt x="230" y="105"/>
                    <a:pt x="190" y="128"/>
                  </a:cubicBezTo>
                  <a:cubicBezTo>
                    <a:pt x="187" y="122"/>
                    <a:pt x="185" y="115"/>
                    <a:pt x="184" y="107"/>
                  </a:cubicBezTo>
                  <a:moveTo>
                    <a:pt x="462" y="151"/>
                  </a:moveTo>
                  <a:cubicBezTo>
                    <a:pt x="450" y="164"/>
                    <a:pt x="433" y="170"/>
                    <a:pt x="411" y="170"/>
                  </a:cubicBezTo>
                  <a:cubicBezTo>
                    <a:pt x="361" y="170"/>
                    <a:pt x="356" y="151"/>
                    <a:pt x="356" y="151"/>
                  </a:cubicBezTo>
                  <a:cubicBezTo>
                    <a:pt x="350" y="140"/>
                    <a:pt x="367" y="116"/>
                    <a:pt x="472" y="60"/>
                  </a:cubicBezTo>
                  <a:cubicBezTo>
                    <a:pt x="475" y="67"/>
                    <a:pt x="477" y="75"/>
                    <a:pt x="479" y="83"/>
                  </a:cubicBezTo>
                  <a:cubicBezTo>
                    <a:pt x="479" y="83"/>
                    <a:pt x="484" y="125"/>
                    <a:pt x="462" y="151"/>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4" name="Rectangle 16">
              <a:extLst>
                <a:ext uri="{FF2B5EF4-FFF2-40B4-BE49-F238E27FC236}">
                  <a16:creationId xmlns:a16="http://schemas.microsoft.com/office/drawing/2014/main" id="{B32124BB-315A-4642-3185-D0F09F05E9F3}"/>
                </a:ext>
              </a:extLst>
            </p:cNvPr>
            <p:cNvSpPr>
              <a:spLocks noChangeArrowheads="1"/>
            </p:cNvSpPr>
            <p:nvPr userDrawn="1"/>
          </p:nvSpPr>
          <p:spPr bwMode="auto">
            <a:xfrm>
              <a:off x="526" y="4057"/>
              <a:ext cx="174" cy="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5" name="Rectangle 17">
              <a:extLst>
                <a:ext uri="{FF2B5EF4-FFF2-40B4-BE49-F238E27FC236}">
                  <a16:creationId xmlns:a16="http://schemas.microsoft.com/office/drawing/2014/main" id="{283D2C2C-F437-0747-2745-E4E3B6D20760}"/>
                </a:ext>
              </a:extLst>
            </p:cNvPr>
            <p:cNvSpPr>
              <a:spLocks noChangeArrowheads="1"/>
            </p:cNvSpPr>
            <p:nvPr userDrawn="1"/>
          </p:nvSpPr>
          <p:spPr bwMode="auto">
            <a:xfrm>
              <a:off x="526" y="4057"/>
              <a:ext cx="174" cy="8"/>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grpSp>
    </p:spTree>
    <p:extLst>
      <p:ext uri="{BB962C8B-B14F-4D97-AF65-F5344CB8AC3E}">
        <p14:creationId xmlns:p14="http://schemas.microsoft.com/office/powerpoint/2010/main" val="26054300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re de section ligh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E2B122C-7C32-00D5-5677-35CC8ABC8223}"/>
              </a:ext>
            </a:extLst>
          </p:cNvPr>
          <p:cNvSpPr/>
          <p:nvPr userDrawn="1"/>
        </p:nvSpPr>
        <p:spPr>
          <a:xfrm>
            <a:off x="5675086" y="0"/>
            <a:ext cx="6516913"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 name="Rectangle 24">
            <a:extLst>
              <a:ext uri="{FF2B5EF4-FFF2-40B4-BE49-F238E27FC236}">
                <a16:creationId xmlns:a16="http://schemas.microsoft.com/office/drawing/2014/main" id="{2E988CD6-F875-5F20-CB25-53D3006C5582}"/>
              </a:ext>
            </a:extLst>
          </p:cNvPr>
          <p:cNvSpPr/>
          <p:nvPr userDrawn="1"/>
        </p:nvSpPr>
        <p:spPr>
          <a:xfrm>
            <a:off x="3151189" y="3987800"/>
            <a:ext cx="349250" cy="3492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2"/>
              </a:solidFill>
            </a:endParaRPr>
          </a:p>
        </p:txBody>
      </p:sp>
      <p:sp>
        <p:nvSpPr>
          <p:cNvPr id="29" name="ZoneTexte 28">
            <a:extLst>
              <a:ext uri="{FF2B5EF4-FFF2-40B4-BE49-F238E27FC236}">
                <a16:creationId xmlns:a16="http://schemas.microsoft.com/office/drawing/2014/main" id="{BC10BA36-642C-D18A-73B5-1652743A0484}"/>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Titre de section light</a:t>
            </a:r>
          </a:p>
        </p:txBody>
      </p:sp>
      <p:pic>
        <p:nvPicPr>
          <p:cNvPr id="8" name="PATTERN 14">
            <a:extLst>
              <a:ext uri="{FF2B5EF4-FFF2-40B4-BE49-F238E27FC236}">
                <a16:creationId xmlns:a16="http://schemas.microsoft.com/office/drawing/2014/main" id="{2582F57D-4CEF-BB5A-C74F-450386FD8EEB}"/>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3065" t="80145" r="2860" b="-12214"/>
          <a:stretch/>
        </p:blipFill>
        <p:spPr>
          <a:xfrm>
            <a:off x="0" y="0"/>
            <a:ext cx="12192001" cy="974400"/>
          </a:xfrm>
          <a:prstGeom prst="rect">
            <a:avLst/>
          </a:prstGeom>
        </p:spPr>
      </p:pic>
      <p:sp>
        <p:nvSpPr>
          <p:cNvPr id="9" name="Espace réservé de la date 8">
            <a:extLst>
              <a:ext uri="{FF2B5EF4-FFF2-40B4-BE49-F238E27FC236}">
                <a16:creationId xmlns:a16="http://schemas.microsoft.com/office/drawing/2014/main" id="{4B8F1117-0C05-E4A8-4E70-E7172B08AAB0}"/>
              </a:ext>
            </a:extLst>
          </p:cNvPr>
          <p:cNvSpPr>
            <a:spLocks noGrp="1"/>
          </p:cNvSpPr>
          <p:nvPr>
            <p:ph type="dt" sz="half" idx="14"/>
          </p:nvPr>
        </p:nvSpPr>
        <p:spPr/>
        <p:txBody>
          <a:bodyPr/>
          <a:lstStyle/>
          <a:p>
            <a:r>
              <a:rPr lang="fr-FR"/>
              <a:t>01/07/2026</a:t>
            </a:r>
            <a:endParaRPr lang="fr-FR" dirty="0"/>
          </a:p>
        </p:txBody>
      </p:sp>
      <p:sp>
        <p:nvSpPr>
          <p:cNvPr id="10" name="Espace réservé du pied de page 9">
            <a:extLst>
              <a:ext uri="{FF2B5EF4-FFF2-40B4-BE49-F238E27FC236}">
                <a16:creationId xmlns:a16="http://schemas.microsoft.com/office/drawing/2014/main" id="{ABB4C71F-0E19-B583-5B43-59128B9CB247}"/>
              </a:ext>
            </a:extLst>
          </p:cNvPr>
          <p:cNvSpPr>
            <a:spLocks noGrp="1"/>
          </p:cNvSpPr>
          <p:nvPr>
            <p:ph type="ftr" sz="quarter" idx="15"/>
          </p:nvPr>
        </p:nvSpPr>
        <p:spPr/>
        <p:txBody>
          <a:bodyPr/>
          <a:lstStyle/>
          <a:p>
            <a:r>
              <a:rPr lang="en-US"/>
              <a:t>WONDER 2026 | A. Regonesi et al. </a:t>
            </a:r>
            <a:endParaRPr lang="fr-FR" dirty="0"/>
          </a:p>
        </p:txBody>
      </p:sp>
      <p:sp>
        <p:nvSpPr>
          <p:cNvPr id="11" name="Espace réservé du numéro de diapositive 10">
            <a:extLst>
              <a:ext uri="{FF2B5EF4-FFF2-40B4-BE49-F238E27FC236}">
                <a16:creationId xmlns:a16="http://schemas.microsoft.com/office/drawing/2014/main" id="{3035A95C-D228-2D25-8FE9-AE69EC817782}"/>
              </a:ext>
            </a:extLst>
          </p:cNvPr>
          <p:cNvSpPr>
            <a:spLocks noGrp="1"/>
          </p:cNvSpPr>
          <p:nvPr>
            <p:ph type="sldNum" sz="quarter" idx="16"/>
          </p:nvPr>
        </p:nvSpPr>
        <p:spPr/>
        <p:txBody>
          <a:bodyPr/>
          <a:lstStyle/>
          <a:p>
            <a:fld id="{0CBC77A0-1F4E-42FF-9FFC-F45C3A64AF90}" type="slidenum">
              <a:rPr lang="fr-FR" smtClean="0"/>
              <a:pPr/>
              <a:t>‹N°›</a:t>
            </a:fld>
            <a:endParaRPr lang="fr-FR" dirty="0"/>
          </a:p>
        </p:txBody>
      </p:sp>
      <p:sp>
        <p:nvSpPr>
          <p:cNvPr id="4" name="Titre 1">
            <a:extLst>
              <a:ext uri="{FF2B5EF4-FFF2-40B4-BE49-F238E27FC236}">
                <a16:creationId xmlns:a16="http://schemas.microsoft.com/office/drawing/2014/main" id="{F8613F5A-9984-C727-F600-CCBEDD585800}"/>
              </a:ext>
            </a:extLst>
          </p:cNvPr>
          <p:cNvSpPr>
            <a:spLocks noGrp="1"/>
          </p:cNvSpPr>
          <p:nvPr>
            <p:ph type="title" hasCustomPrompt="1"/>
          </p:nvPr>
        </p:nvSpPr>
        <p:spPr>
          <a:xfrm>
            <a:off x="3771900" y="2171700"/>
            <a:ext cx="7688263" cy="2390775"/>
          </a:xfrm>
        </p:spPr>
        <p:txBody>
          <a:bodyPr anchor="b">
            <a:normAutofit/>
          </a:bodyPr>
          <a:lstStyle>
            <a:lvl1pPr>
              <a:defRPr sz="5400">
                <a:solidFill>
                  <a:schemeClr val="tx1"/>
                </a:solidFill>
              </a:defRPr>
            </a:lvl1pPr>
          </a:lstStyle>
          <a:p>
            <a:r>
              <a:rPr lang="fr-FR" dirty="0"/>
              <a:t>Titre de la partie</a:t>
            </a:r>
          </a:p>
        </p:txBody>
      </p:sp>
      <p:sp>
        <p:nvSpPr>
          <p:cNvPr id="5" name="Espace réservé du texte 2">
            <a:extLst>
              <a:ext uri="{FF2B5EF4-FFF2-40B4-BE49-F238E27FC236}">
                <a16:creationId xmlns:a16="http://schemas.microsoft.com/office/drawing/2014/main" id="{E05DBD74-1959-0025-2022-DD6D5BC564E2}"/>
              </a:ext>
            </a:extLst>
          </p:cNvPr>
          <p:cNvSpPr>
            <a:spLocks noGrp="1"/>
          </p:cNvSpPr>
          <p:nvPr>
            <p:ph type="body" idx="1"/>
          </p:nvPr>
        </p:nvSpPr>
        <p:spPr>
          <a:xfrm>
            <a:off x="3771900" y="4702628"/>
            <a:ext cx="7688263" cy="1387021"/>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6" name="Espace réservé du texte 2">
            <a:extLst>
              <a:ext uri="{FF2B5EF4-FFF2-40B4-BE49-F238E27FC236}">
                <a16:creationId xmlns:a16="http://schemas.microsoft.com/office/drawing/2014/main" id="{BD0683F2-0083-B473-85FA-BF21CA1AA74F}"/>
              </a:ext>
            </a:extLst>
          </p:cNvPr>
          <p:cNvSpPr>
            <a:spLocks noGrp="1"/>
          </p:cNvSpPr>
          <p:nvPr>
            <p:ph type="body" idx="13" hasCustomPrompt="1"/>
          </p:nvPr>
        </p:nvSpPr>
        <p:spPr>
          <a:xfrm>
            <a:off x="522288" y="2159000"/>
            <a:ext cx="2546350" cy="2673350"/>
          </a:xfrm>
        </p:spPr>
        <p:txBody>
          <a:bodyPr anchor="b">
            <a:noAutofit/>
          </a:bodyPr>
          <a:lstStyle>
            <a:lvl1pPr marL="0" indent="0" algn="r">
              <a:buNone/>
              <a:defRPr sz="13500">
                <a:solidFill>
                  <a:schemeClr val="tx2"/>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0</a:t>
            </a:r>
          </a:p>
        </p:txBody>
      </p:sp>
    </p:spTree>
    <p:extLst>
      <p:ext uri="{BB962C8B-B14F-4D97-AF65-F5344CB8AC3E}">
        <p14:creationId xmlns:p14="http://schemas.microsoft.com/office/powerpoint/2010/main" val="21956460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re de section Gri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E2B122C-7C32-00D5-5677-35CC8ABC8223}"/>
              </a:ext>
            </a:extLst>
          </p:cNvPr>
          <p:cNvSpPr/>
          <p:nvPr userDrawn="1"/>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Espace réservé de la date 3">
            <a:extLst>
              <a:ext uri="{FF2B5EF4-FFF2-40B4-BE49-F238E27FC236}">
                <a16:creationId xmlns:a16="http://schemas.microsoft.com/office/drawing/2014/main" id="{E1D6D37F-6A1E-3B66-26C8-C0F17D653E9C}"/>
              </a:ext>
            </a:extLst>
          </p:cNvPr>
          <p:cNvSpPr>
            <a:spLocks noGrp="1"/>
          </p:cNvSpPr>
          <p:nvPr>
            <p:ph type="dt" sz="half" idx="10"/>
          </p:nvPr>
        </p:nvSpPr>
        <p:spPr/>
        <p:txBody>
          <a:bodyPr/>
          <a:lstStyle>
            <a:lvl1pPr>
              <a:defRPr>
                <a:solidFill>
                  <a:schemeClr val="bg1"/>
                </a:solidFill>
              </a:defRPr>
            </a:lvl1pPr>
          </a:lstStyle>
          <a:p>
            <a:r>
              <a:rPr lang="fr-FR"/>
              <a:t>01/07/2026</a:t>
            </a:r>
          </a:p>
        </p:txBody>
      </p:sp>
      <p:sp>
        <p:nvSpPr>
          <p:cNvPr id="5" name="Espace réservé du pied de page 4">
            <a:extLst>
              <a:ext uri="{FF2B5EF4-FFF2-40B4-BE49-F238E27FC236}">
                <a16:creationId xmlns:a16="http://schemas.microsoft.com/office/drawing/2014/main" id="{ACD2F82D-AC61-B9F7-103B-D5B5DE390A6A}"/>
              </a:ext>
            </a:extLst>
          </p:cNvPr>
          <p:cNvSpPr>
            <a:spLocks noGrp="1"/>
          </p:cNvSpPr>
          <p:nvPr>
            <p:ph type="ftr" sz="quarter" idx="11"/>
          </p:nvPr>
        </p:nvSpPr>
        <p:spPr/>
        <p:txBody>
          <a:bodyPr/>
          <a:lstStyle>
            <a:lvl1pPr>
              <a:defRPr>
                <a:solidFill>
                  <a:schemeClr val="bg1"/>
                </a:solidFill>
              </a:defRPr>
            </a:lvl1pPr>
          </a:lstStyle>
          <a:p>
            <a:r>
              <a:rPr lang="en-US"/>
              <a:t>WONDER 2026 | A. Regonesi et al. </a:t>
            </a:r>
            <a:endParaRPr lang="fr-FR"/>
          </a:p>
        </p:txBody>
      </p:sp>
      <p:sp>
        <p:nvSpPr>
          <p:cNvPr id="6" name="Espace réservé du numéro de diapositive 5">
            <a:extLst>
              <a:ext uri="{FF2B5EF4-FFF2-40B4-BE49-F238E27FC236}">
                <a16:creationId xmlns:a16="http://schemas.microsoft.com/office/drawing/2014/main" id="{38DBE8A5-A5C2-8825-ACF1-34BE5DCD04B0}"/>
              </a:ext>
            </a:extLst>
          </p:cNvPr>
          <p:cNvSpPr>
            <a:spLocks noGrp="1"/>
          </p:cNvSpPr>
          <p:nvPr>
            <p:ph type="sldNum" sz="quarter" idx="12"/>
          </p:nvPr>
        </p:nvSpPr>
        <p:spPr/>
        <p:txBody>
          <a:bodyPr/>
          <a:lstStyle>
            <a:lvl1pPr>
              <a:defRPr>
                <a:solidFill>
                  <a:schemeClr val="bg1"/>
                </a:solidFill>
              </a:defRPr>
            </a:lvl1pPr>
          </a:lstStyle>
          <a:p>
            <a:fld id="{0CBC77A0-1F4E-42FF-9FFC-F45C3A64AF90}" type="slidenum">
              <a:rPr lang="fr-FR" smtClean="0"/>
              <a:pPr/>
              <a:t>‹N°›</a:t>
            </a:fld>
            <a:endParaRPr lang="fr-FR"/>
          </a:p>
        </p:txBody>
      </p:sp>
      <p:sp>
        <p:nvSpPr>
          <p:cNvPr id="25" name="Rectangle 24">
            <a:extLst>
              <a:ext uri="{FF2B5EF4-FFF2-40B4-BE49-F238E27FC236}">
                <a16:creationId xmlns:a16="http://schemas.microsoft.com/office/drawing/2014/main" id="{2E988CD6-F875-5F20-CB25-53D3006C5582}"/>
              </a:ext>
            </a:extLst>
          </p:cNvPr>
          <p:cNvSpPr/>
          <p:nvPr userDrawn="1"/>
        </p:nvSpPr>
        <p:spPr>
          <a:xfrm>
            <a:off x="3151189" y="3987800"/>
            <a:ext cx="349250" cy="3492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ZoneTexte 28">
            <a:extLst>
              <a:ext uri="{FF2B5EF4-FFF2-40B4-BE49-F238E27FC236}">
                <a16:creationId xmlns:a16="http://schemas.microsoft.com/office/drawing/2014/main" id="{BC10BA36-642C-D18A-73B5-1652743A0484}"/>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Titre de section Gris</a:t>
            </a:r>
          </a:p>
        </p:txBody>
      </p:sp>
      <p:pic>
        <p:nvPicPr>
          <p:cNvPr id="14" name="Logo CEA">
            <a:extLst>
              <a:ext uri="{FF2B5EF4-FFF2-40B4-BE49-F238E27FC236}">
                <a16:creationId xmlns:a16="http://schemas.microsoft.com/office/drawing/2014/main" id="{87F05716-C695-E053-1C8E-FF817175674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7897" y="6343650"/>
            <a:ext cx="365991" cy="365991"/>
          </a:xfrm>
          <a:prstGeom prst="rect">
            <a:avLst/>
          </a:prstGeom>
        </p:spPr>
      </p:pic>
      <p:pic>
        <p:nvPicPr>
          <p:cNvPr id="15" name="PATTERN 14">
            <a:extLst>
              <a:ext uri="{FF2B5EF4-FFF2-40B4-BE49-F238E27FC236}">
                <a16:creationId xmlns:a16="http://schemas.microsoft.com/office/drawing/2014/main" id="{A9F2846A-9310-83E8-0175-AEDB4CD521B5}"/>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1642" t="81597" r="4284" b="-1066"/>
          <a:stretch/>
        </p:blipFill>
        <p:spPr>
          <a:xfrm>
            <a:off x="0" y="0"/>
            <a:ext cx="12192001" cy="591852"/>
          </a:xfrm>
          <a:prstGeom prst="rect">
            <a:avLst/>
          </a:prstGeom>
        </p:spPr>
      </p:pic>
      <p:sp>
        <p:nvSpPr>
          <p:cNvPr id="8" name="Titre 1">
            <a:extLst>
              <a:ext uri="{FF2B5EF4-FFF2-40B4-BE49-F238E27FC236}">
                <a16:creationId xmlns:a16="http://schemas.microsoft.com/office/drawing/2014/main" id="{4805F626-181E-BCC6-1382-C547F81E4E7B}"/>
              </a:ext>
            </a:extLst>
          </p:cNvPr>
          <p:cNvSpPr>
            <a:spLocks noGrp="1"/>
          </p:cNvSpPr>
          <p:nvPr>
            <p:ph type="title" hasCustomPrompt="1"/>
          </p:nvPr>
        </p:nvSpPr>
        <p:spPr>
          <a:xfrm>
            <a:off x="3771900" y="2171700"/>
            <a:ext cx="7688263" cy="2390775"/>
          </a:xfrm>
        </p:spPr>
        <p:txBody>
          <a:bodyPr anchor="b">
            <a:normAutofit/>
          </a:bodyPr>
          <a:lstStyle>
            <a:lvl1pPr>
              <a:defRPr sz="5400">
                <a:solidFill>
                  <a:schemeClr val="bg1"/>
                </a:solidFill>
              </a:defRPr>
            </a:lvl1pPr>
          </a:lstStyle>
          <a:p>
            <a:r>
              <a:rPr lang="fr-FR" dirty="0"/>
              <a:t>Titre de la partie</a:t>
            </a:r>
          </a:p>
        </p:txBody>
      </p:sp>
      <p:sp>
        <p:nvSpPr>
          <p:cNvPr id="9" name="Espace réservé du texte 2">
            <a:extLst>
              <a:ext uri="{FF2B5EF4-FFF2-40B4-BE49-F238E27FC236}">
                <a16:creationId xmlns:a16="http://schemas.microsoft.com/office/drawing/2014/main" id="{CF5C4E32-AAC2-242C-F6B9-3F8CFBDB1B6A}"/>
              </a:ext>
            </a:extLst>
          </p:cNvPr>
          <p:cNvSpPr>
            <a:spLocks noGrp="1"/>
          </p:cNvSpPr>
          <p:nvPr>
            <p:ph type="body" idx="1"/>
          </p:nvPr>
        </p:nvSpPr>
        <p:spPr>
          <a:xfrm>
            <a:off x="3771900" y="4702628"/>
            <a:ext cx="7688263" cy="1387021"/>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10" name="Espace réservé du texte 2">
            <a:extLst>
              <a:ext uri="{FF2B5EF4-FFF2-40B4-BE49-F238E27FC236}">
                <a16:creationId xmlns:a16="http://schemas.microsoft.com/office/drawing/2014/main" id="{28AA9B25-BFB9-155C-3383-B48A6E03F6A7}"/>
              </a:ext>
            </a:extLst>
          </p:cNvPr>
          <p:cNvSpPr>
            <a:spLocks noGrp="1"/>
          </p:cNvSpPr>
          <p:nvPr>
            <p:ph type="body" idx="13" hasCustomPrompt="1"/>
          </p:nvPr>
        </p:nvSpPr>
        <p:spPr>
          <a:xfrm>
            <a:off x="522288" y="2159000"/>
            <a:ext cx="2546350" cy="2673350"/>
          </a:xfrm>
        </p:spPr>
        <p:txBody>
          <a:bodyPr anchor="b">
            <a:noAutofit/>
          </a:bodyPr>
          <a:lstStyle>
            <a:lvl1pPr marL="0" indent="0" algn="r">
              <a:buNone/>
              <a:defRPr sz="13500">
                <a:solidFill>
                  <a:schemeClr val="tx2"/>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0</a:t>
            </a:r>
          </a:p>
        </p:txBody>
      </p:sp>
    </p:spTree>
    <p:extLst>
      <p:ext uri="{BB962C8B-B14F-4D97-AF65-F5344CB8AC3E}">
        <p14:creationId xmlns:p14="http://schemas.microsoft.com/office/powerpoint/2010/main" val="486025068"/>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theme" Target="../theme/theme1.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image" Target="../media/image2.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image" Target="../media/image1.em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1502D9F9-80C2-D30F-8D8B-9F5A494EF69D}"/>
              </a:ext>
            </a:extLst>
          </p:cNvPr>
          <p:cNvSpPr>
            <a:spLocks noGrp="1"/>
          </p:cNvSpPr>
          <p:nvPr>
            <p:ph type="title"/>
          </p:nvPr>
        </p:nvSpPr>
        <p:spPr>
          <a:xfrm>
            <a:off x="731838" y="314036"/>
            <a:ext cx="10728325" cy="871827"/>
          </a:xfrm>
          <a:prstGeom prst="rect">
            <a:avLst/>
          </a:prstGeom>
        </p:spPr>
        <p:txBody>
          <a:bodyPr vert="horz" lIns="0" tIns="45720" rIns="0" bIns="45720" rtlCol="0" anchor="t">
            <a:normAutofit/>
          </a:bodyPr>
          <a:lstStyle/>
          <a:p>
            <a:r>
              <a:rPr lang="fr-FR" dirty="0"/>
              <a:t>Modifiez le style du titre</a:t>
            </a:r>
          </a:p>
        </p:txBody>
      </p:sp>
      <p:sp>
        <p:nvSpPr>
          <p:cNvPr id="3" name="Espace réservé du texte 2">
            <a:extLst>
              <a:ext uri="{FF2B5EF4-FFF2-40B4-BE49-F238E27FC236}">
                <a16:creationId xmlns:a16="http://schemas.microsoft.com/office/drawing/2014/main" id="{8E62F5FE-77B2-23B0-C532-AEB2E287C5B6}"/>
              </a:ext>
            </a:extLst>
          </p:cNvPr>
          <p:cNvSpPr>
            <a:spLocks noGrp="1"/>
          </p:cNvSpPr>
          <p:nvPr>
            <p:ph type="body" idx="1"/>
          </p:nvPr>
        </p:nvSpPr>
        <p:spPr>
          <a:xfrm>
            <a:off x="731838" y="1381125"/>
            <a:ext cx="10728325" cy="4532313"/>
          </a:xfrm>
          <a:prstGeom prst="rect">
            <a:avLst/>
          </a:prstGeom>
        </p:spPr>
        <p:txBody>
          <a:bodyPr vert="horz" lIns="0" tIns="45720" rIns="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4" name="Espace réservé de la date 3">
            <a:extLst>
              <a:ext uri="{FF2B5EF4-FFF2-40B4-BE49-F238E27FC236}">
                <a16:creationId xmlns:a16="http://schemas.microsoft.com/office/drawing/2014/main" id="{39023659-435A-02ED-1399-865530A10F2A}"/>
              </a:ext>
            </a:extLst>
          </p:cNvPr>
          <p:cNvSpPr>
            <a:spLocks noGrp="1"/>
          </p:cNvSpPr>
          <p:nvPr>
            <p:ph type="dt" sz="half" idx="2"/>
          </p:nvPr>
        </p:nvSpPr>
        <p:spPr>
          <a:xfrm>
            <a:off x="9626600" y="6343650"/>
            <a:ext cx="10160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fr-FR"/>
              <a:t>01/07/2026</a:t>
            </a:r>
            <a:endParaRPr lang="fr-FR" dirty="0"/>
          </a:p>
        </p:txBody>
      </p:sp>
      <p:sp>
        <p:nvSpPr>
          <p:cNvPr id="5" name="Espace réservé du pied de page 4">
            <a:extLst>
              <a:ext uri="{FF2B5EF4-FFF2-40B4-BE49-F238E27FC236}">
                <a16:creationId xmlns:a16="http://schemas.microsoft.com/office/drawing/2014/main" id="{75C35D0C-47E7-5C23-F3E1-F607F10E2CE5}"/>
              </a:ext>
            </a:extLst>
          </p:cNvPr>
          <p:cNvSpPr>
            <a:spLocks noGrp="1"/>
          </p:cNvSpPr>
          <p:nvPr>
            <p:ph type="ftr" sz="quarter" idx="3"/>
          </p:nvPr>
        </p:nvSpPr>
        <p:spPr>
          <a:xfrm>
            <a:off x="736600" y="6343650"/>
            <a:ext cx="8839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WONDER 2026 | A. Regonesi et al. </a:t>
            </a:r>
            <a:endParaRPr lang="fr-FR" dirty="0"/>
          </a:p>
        </p:txBody>
      </p:sp>
      <p:sp>
        <p:nvSpPr>
          <p:cNvPr id="6" name="Espace réservé du numéro de diapositive 5">
            <a:extLst>
              <a:ext uri="{FF2B5EF4-FFF2-40B4-BE49-F238E27FC236}">
                <a16:creationId xmlns:a16="http://schemas.microsoft.com/office/drawing/2014/main" id="{4D08E43D-0343-547B-3EBE-C6B616E5AC34}"/>
              </a:ext>
            </a:extLst>
          </p:cNvPr>
          <p:cNvSpPr>
            <a:spLocks noGrp="1"/>
          </p:cNvSpPr>
          <p:nvPr>
            <p:ph type="sldNum" sz="quarter" idx="4"/>
          </p:nvPr>
        </p:nvSpPr>
        <p:spPr>
          <a:xfrm>
            <a:off x="10999334" y="6343650"/>
            <a:ext cx="693738" cy="365125"/>
          </a:xfrm>
          <a:prstGeom prst="rect">
            <a:avLst/>
          </a:prstGeom>
        </p:spPr>
        <p:txBody>
          <a:bodyPr vert="horz" lIns="91440" tIns="45720" rIns="91440" bIns="45720" rtlCol="0" anchor="ctr"/>
          <a:lstStyle>
            <a:lvl1pPr algn="r">
              <a:defRPr sz="1200" b="1">
                <a:solidFill>
                  <a:schemeClr val="tx2"/>
                </a:solidFill>
                <a:latin typeface="+mn-lt"/>
              </a:defRPr>
            </a:lvl1pPr>
          </a:lstStyle>
          <a:p>
            <a:fld id="{0CBC77A0-1F4E-42FF-9FFC-F45C3A64AF90}" type="slidenum">
              <a:rPr lang="fr-FR" smtClean="0"/>
              <a:pPr/>
              <a:t>‹N°›</a:t>
            </a:fld>
            <a:endParaRPr lang="fr-FR" dirty="0"/>
          </a:p>
        </p:txBody>
      </p:sp>
      <p:pic>
        <p:nvPicPr>
          <p:cNvPr id="7" name="Logo CEA">
            <a:extLst>
              <a:ext uri="{FF2B5EF4-FFF2-40B4-BE49-F238E27FC236}">
                <a16:creationId xmlns:a16="http://schemas.microsoft.com/office/drawing/2014/main" id="{87F05716-C695-E053-1C8E-FF8171756741}"/>
              </a:ext>
            </a:extLst>
          </p:cNvPr>
          <p:cNvPicPr>
            <a:picLocks noChangeAspect="1"/>
          </p:cNvPicPr>
          <p:nvPr userDrawn="1"/>
        </p:nvPicPr>
        <p:blipFill>
          <a:blip r:embed="rId40" cstate="screen">
            <a:extLst>
              <a:ext uri="{28A0092B-C50C-407E-A947-70E740481C1C}">
                <a14:useLocalDpi xmlns:a14="http://schemas.microsoft.com/office/drawing/2010/main"/>
              </a:ext>
            </a:extLst>
          </a:blip>
          <a:stretch>
            <a:fillRect/>
          </a:stretch>
        </p:blipFill>
        <p:spPr>
          <a:xfrm>
            <a:off x="257897" y="6343650"/>
            <a:ext cx="365991" cy="365991"/>
          </a:xfrm>
          <a:prstGeom prst="rect">
            <a:avLst/>
          </a:prstGeom>
        </p:spPr>
      </p:pic>
      <p:pic>
        <p:nvPicPr>
          <p:cNvPr id="10" name="PATTERN CARRE DECAL" hidden="1">
            <a:extLst>
              <a:ext uri="{FF2B5EF4-FFF2-40B4-BE49-F238E27FC236}">
                <a16:creationId xmlns:a16="http://schemas.microsoft.com/office/drawing/2014/main" id="{57B8022F-6BAC-B272-714C-3051A2DF826F}"/>
              </a:ext>
            </a:extLst>
          </p:cNvPr>
          <p:cNvPicPr>
            <a:picLocks noChangeAspect="1"/>
          </p:cNvPicPr>
          <p:nvPr userDrawn="1"/>
        </p:nvPicPr>
        <p:blipFill rotWithShape="1">
          <a:blip r:embed="rId41" cstate="screen">
            <a:duotone>
              <a:prstClr val="black"/>
              <a:srgbClr val="D9C3A5">
                <a:tint val="50000"/>
                <a:satMod val="180000"/>
              </a:srgbClr>
            </a:duotone>
            <a:extLst>
              <a:ext uri="{28A0092B-C50C-407E-A947-70E740481C1C}">
                <a14:useLocalDpi xmlns:a14="http://schemas.microsoft.com/office/drawing/2010/main"/>
              </a:ext>
            </a:extLst>
          </a:blip>
          <a:srcRect t="19705" r="39861" b="-1"/>
          <a:stretch/>
        </p:blipFill>
        <p:spPr>
          <a:xfrm>
            <a:off x="7446433" y="-1"/>
            <a:ext cx="4745567" cy="4169655"/>
          </a:xfrm>
          <a:prstGeom prst="rect">
            <a:avLst/>
          </a:prstGeom>
        </p:spPr>
      </p:pic>
    </p:spTree>
    <p:extLst>
      <p:ext uri="{BB962C8B-B14F-4D97-AF65-F5344CB8AC3E}">
        <p14:creationId xmlns:p14="http://schemas.microsoft.com/office/powerpoint/2010/main" val="256438653"/>
      </p:ext>
    </p:extLst>
  </p:cSld>
  <p:clrMap bg1="lt1" tx1="dk1" bg2="lt2" tx2="dk2" accent1="accent1" accent2="accent2" accent3="accent3" accent4="accent4" accent5="accent5" accent6="accent6" hlink="hlink" folHlink="folHlink"/>
  <p:sldLayoutIdLst>
    <p:sldLayoutId id="2147483649" r:id="rId1"/>
    <p:sldLayoutId id="2147483670" r:id="rId2"/>
    <p:sldLayoutId id="2147483660" r:id="rId3"/>
    <p:sldLayoutId id="2147483661" r:id="rId4"/>
    <p:sldLayoutId id="2147483664" r:id="rId5"/>
    <p:sldLayoutId id="2147483665" r:id="rId6"/>
    <p:sldLayoutId id="2147483651" r:id="rId7"/>
    <p:sldLayoutId id="2147483683" r:id="rId8"/>
    <p:sldLayoutId id="2147483678" r:id="rId9"/>
    <p:sldLayoutId id="2147483676" r:id="rId10"/>
    <p:sldLayoutId id="2147483650" r:id="rId11"/>
    <p:sldLayoutId id="2147483666" r:id="rId12"/>
    <p:sldLayoutId id="2147483669" r:id="rId13"/>
    <p:sldLayoutId id="2147483653" r:id="rId14"/>
    <p:sldLayoutId id="2147483685" r:id="rId15"/>
    <p:sldLayoutId id="2147483684" r:id="rId16"/>
    <p:sldLayoutId id="2147483671" r:id="rId17"/>
    <p:sldLayoutId id="2147483690" r:id="rId18"/>
    <p:sldLayoutId id="2147483672" r:id="rId19"/>
    <p:sldLayoutId id="2147483687" r:id="rId20"/>
    <p:sldLayoutId id="2147483686" r:id="rId21"/>
    <p:sldLayoutId id="2147483654" r:id="rId22"/>
    <p:sldLayoutId id="2147483655" r:id="rId23"/>
    <p:sldLayoutId id="2147483691" r:id="rId24"/>
    <p:sldLayoutId id="2147483692" r:id="rId25"/>
    <p:sldLayoutId id="2147483667" r:id="rId26"/>
    <p:sldLayoutId id="2147483673" r:id="rId27"/>
    <p:sldLayoutId id="2147483674" r:id="rId28"/>
    <p:sldLayoutId id="2147483675" r:id="rId29"/>
    <p:sldLayoutId id="2147483681" r:id="rId30"/>
    <p:sldLayoutId id="2147483682" r:id="rId31"/>
    <p:sldLayoutId id="2147483693" r:id="rId32"/>
    <p:sldLayoutId id="2147483688" r:id="rId33"/>
    <p:sldLayoutId id="2147483689" r:id="rId34"/>
    <p:sldLayoutId id="2147483662" r:id="rId35"/>
    <p:sldLayoutId id="2147483694" r:id="rId36"/>
    <p:sldLayoutId id="2147483668" r:id="rId37"/>
    <p:sldLayoutId id="2147483695" r:id="rId38"/>
  </p:sldLayoutIdLst>
  <p:hf hdr="0"/>
  <p:txStyles>
    <p:titleStyle>
      <a:lvl1pPr algn="l" defTabSz="914400" rtl="0" eaLnBrk="1" latinLnBrk="0" hangingPunct="1">
        <a:lnSpc>
          <a:spcPct val="90000"/>
        </a:lnSpc>
        <a:spcBef>
          <a:spcPct val="0"/>
        </a:spcBef>
        <a:buNone/>
        <a:defRPr sz="3200" kern="1200">
          <a:solidFill>
            <a:schemeClr val="tx2"/>
          </a:solidFill>
          <a:latin typeface="+mj-lt"/>
          <a:ea typeface="+mj-ea"/>
          <a:cs typeface="+mj-cs"/>
        </a:defRPr>
      </a:lvl1pPr>
    </p:titleStyle>
    <p:bodyStyle>
      <a:lvl1pPr marL="0" indent="0" algn="l" defTabSz="914400" rtl="0" eaLnBrk="1" latinLnBrk="0" hangingPunct="1">
        <a:lnSpc>
          <a:spcPct val="100000"/>
        </a:lnSpc>
        <a:spcBef>
          <a:spcPts val="1200"/>
        </a:spcBef>
        <a:buClr>
          <a:schemeClr val="tx2"/>
        </a:buClr>
        <a:buSzPct val="90000"/>
        <a:buFont typeface="Arial" panose="020B0604020202020204" pitchFamily="34" charset="0"/>
        <a:buNone/>
        <a:defRPr sz="1800" kern="1200">
          <a:solidFill>
            <a:schemeClr val="tx1"/>
          </a:solidFill>
          <a:latin typeface="+mn-lt"/>
          <a:ea typeface="+mn-ea"/>
          <a:cs typeface="+mn-cs"/>
        </a:defRPr>
      </a:lvl1pPr>
      <a:lvl2pPr marL="266700" indent="-266700" algn="l" defTabSz="914400" rtl="0" eaLnBrk="1" latinLnBrk="0" hangingPunct="1">
        <a:lnSpc>
          <a:spcPct val="100000"/>
        </a:lnSpc>
        <a:spcBef>
          <a:spcPts val="500"/>
        </a:spcBef>
        <a:buClr>
          <a:schemeClr val="tx2"/>
        </a:buClr>
        <a:buSzPct val="90000"/>
        <a:buFont typeface="Arial" panose="020B0604020202020204" pitchFamily="34" charset="0"/>
        <a:buChar char="■"/>
        <a:defRPr sz="1800" kern="1200">
          <a:solidFill>
            <a:schemeClr val="tx1"/>
          </a:solidFill>
          <a:latin typeface="+mn-lt"/>
          <a:ea typeface="+mn-ea"/>
          <a:cs typeface="+mn-cs"/>
        </a:defRPr>
      </a:lvl2pPr>
      <a:lvl3pPr marL="541338" indent="-274638" algn="l" defTabSz="914400" rtl="0" eaLnBrk="1" latinLnBrk="0" hangingPunct="1">
        <a:lnSpc>
          <a:spcPct val="100000"/>
        </a:lnSpc>
        <a:spcBef>
          <a:spcPts val="500"/>
        </a:spcBef>
        <a:buSzPct val="90000"/>
        <a:buFont typeface="Arial" panose="020B0604020202020204" pitchFamily="34" charset="0"/>
        <a:buChar char="■"/>
        <a:defRPr sz="1800" kern="1200">
          <a:solidFill>
            <a:schemeClr val="tx1"/>
          </a:solidFill>
          <a:latin typeface="+mn-lt"/>
          <a:ea typeface="+mn-ea"/>
          <a:cs typeface="+mn-cs"/>
        </a:defRPr>
      </a:lvl3pPr>
      <a:lvl4pPr marL="808038" indent="-266700" algn="l" defTabSz="914400" rtl="0" eaLnBrk="1" latinLnBrk="0" hangingPunct="1">
        <a:lnSpc>
          <a:spcPct val="100000"/>
        </a:lnSpc>
        <a:spcBef>
          <a:spcPts val="500"/>
        </a:spcBef>
        <a:buSzPct val="90000"/>
        <a:buFont typeface="Arial" panose="020B0604020202020204" pitchFamily="34" charset="0"/>
        <a:buChar char="■"/>
        <a:defRPr sz="1800" kern="1200">
          <a:solidFill>
            <a:schemeClr val="tx1"/>
          </a:solidFill>
          <a:latin typeface="+mn-lt"/>
          <a:ea typeface="+mn-ea"/>
          <a:cs typeface="+mn-cs"/>
        </a:defRPr>
      </a:lvl4pPr>
      <a:lvl5pPr marL="1074738" indent="-266700" algn="l" defTabSz="914400" rtl="0" eaLnBrk="1" latinLnBrk="0" hangingPunct="1">
        <a:lnSpc>
          <a:spcPct val="100000"/>
        </a:lnSpc>
        <a:spcBef>
          <a:spcPts val="500"/>
        </a:spcBef>
        <a:buSzPct val="90000"/>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59" userDrawn="1">
          <p15:clr>
            <a:srgbClr val="F26B43"/>
          </p15:clr>
        </p15:guide>
        <p15:guide id="2" orient="horz" pos="3861" userDrawn="1">
          <p15:clr>
            <a:srgbClr val="F26B43"/>
          </p15:clr>
        </p15:guide>
        <p15:guide id="3" pos="461" userDrawn="1">
          <p15:clr>
            <a:srgbClr val="F26B43"/>
          </p15:clr>
        </p15:guide>
        <p15:guide id="4" pos="7219" userDrawn="1">
          <p15:clr>
            <a:srgbClr val="F26B43"/>
          </p15:clr>
        </p15:guide>
        <p15:guide id="7" orient="horz" pos="3725"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20.png"/><Relationship Id="rId7"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1.xml"/><Relationship Id="rId6" Type="http://schemas.openxmlformats.org/officeDocument/2006/relationships/image" Target="../media/image15.png"/><Relationship Id="rId5" Type="http://schemas.openxmlformats.org/officeDocument/2006/relationships/image" Target="../media/image14.png"/><Relationship Id="rId10" Type="http://schemas.openxmlformats.org/officeDocument/2006/relationships/image" Target="../media/image21.png"/><Relationship Id="rId4" Type="http://schemas.openxmlformats.org/officeDocument/2006/relationships/image" Target="../media/image13.png"/><Relationship Id="rId9" Type="http://schemas.openxmlformats.org/officeDocument/2006/relationships/image" Target="../media/image19.png"/></Relationships>
</file>

<file path=ppt/slides/_rels/slide11.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20.png"/><Relationship Id="rId7"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1.xml"/><Relationship Id="rId6" Type="http://schemas.openxmlformats.org/officeDocument/2006/relationships/image" Target="../media/image15.png"/><Relationship Id="rId5" Type="http://schemas.openxmlformats.org/officeDocument/2006/relationships/image" Target="../media/image14.png"/><Relationship Id="rId10" Type="http://schemas.openxmlformats.org/officeDocument/2006/relationships/image" Target="../media/image22.png"/><Relationship Id="rId4" Type="http://schemas.openxmlformats.org/officeDocument/2006/relationships/image" Target="../media/image13.png"/><Relationship Id="rId9" Type="http://schemas.openxmlformats.org/officeDocument/2006/relationships/image" Target="../media/image19.png"/></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7" Type="http://schemas.openxmlformats.org/officeDocument/2006/relationships/image" Target="../media/image27.png"/><Relationship Id="rId1" Type="http://schemas.openxmlformats.org/officeDocument/2006/relationships/slideLayout" Target="../slideLayouts/slideLayout11.xml"/><Relationship Id="rId6" Type="http://schemas.openxmlformats.org/officeDocument/2006/relationships/image" Target="../media/image23.png"/><Relationship Id="rId5" Type="http://schemas.openxmlformats.org/officeDocument/2006/relationships/image" Target="../media/image26.png"/><Relationship Id="rId4" Type="http://schemas.openxmlformats.org/officeDocument/2006/relationships/image" Target="../media/image25.png"/></Relationships>
</file>

<file path=ppt/slides/_rels/slide13.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34.png"/><Relationship Id="rId7" Type="http://schemas.openxmlformats.org/officeDocument/2006/relationships/image" Target="../media/image26.png"/><Relationship Id="rId1" Type="http://schemas.openxmlformats.org/officeDocument/2006/relationships/slideLayout" Target="../slideLayouts/slideLayout11.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9.png"/><Relationship Id="rId9" Type="http://schemas.openxmlformats.org/officeDocument/2006/relationships/image" Target="../media/image27.png"/></Relationships>
</file>

<file path=ppt/slides/_rels/slide14.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34.png"/><Relationship Id="rId7" Type="http://schemas.openxmlformats.org/officeDocument/2006/relationships/image" Target="../media/image31.png"/><Relationship Id="rId1" Type="http://schemas.openxmlformats.org/officeDocument/2006/relationships/slideLayout" Target="../slideLayouts/slideLayout11.xml"/><Relationship Id="rId6" Type="http://schemas.openxmlformats.org/officeDocument/2006/relationships/image" Target="../media/image28.png"/><Relationship Id="rId5" Type="http://schemas.openxmlformats.org/officeDocument/2006/relationships/image" Target="../media/image30.png"/><Relationship Id="rId10" Type="http://schemas.openxmlformats.org/officeDocument/2006/relationships/image" Target="../media/image27.png"/><Relationship Id="rId4" Type="http://schemas.openxmlformats.org/officeDocument/2006/relationships/image" Target="../media/image29.png"/><Relationship Id="rId9" Type="http://schemas.openxmlformats.org/officeDocument/2006/relationships/image" Target="../media/image23.png"/></Relationships>
</file>

<file path=ppt/slides/_rels/slide15.xml.rels><?xml version="1.0" encoding="UTF-8" standalone="yes"?>
<Relationships xmlns="http://schemas.openxmlformats.org/package/2006/relationships"><Relationship Id="rId13" Type="http://schemas.openxmlformats.org/officeDocument/2006/relationships/image" Target="../media/image23.png"/><Relationship Id="rId18" Type="http://schemas.openxmlformats.org/officeDocument/2006/relationships/image" Target="../media/image27.png"/><Relationship Id="rId3" Type="http://schemas.openxmlformats.org/officeDocument/2006/relationships/image" Target="../media/image34.png"/><Relationship Id="rId7" Type="http://schemas.openxmlformats.org/officeDocument/2006/relationships/image" Target="../media/image15.png"/><Relationship Id="rId12" Type="http://schemas.openxmlformats.org/officeDocument/2006/relationships/image" Target="../media/image32.png"/><Relationship Id="rId17" Type="http://schemas.openxmlformats.org/officeDocument/2006/relationships/image" Target="../media/image33.png"/><Relationship Id="rId1" Type="http://schemas.openxmlformats.org/officeDocument/2006/relationships/slideLayout" Target="../slideLayouts/slideLayout11.xml"/><Relationship Id="rId6" Type="http://schemas.openxmlformats.org/officeDocument/2006/relationships/image" Target="../media/image14.png"/><Relationship Id="rId11" Type="http://schemas.openxmlformats.org/officeDocument/2006/relationships/image" Target="../media/image31.png"/><Relationship Id="rId5" Type="http://schemas.openxmlformats.org/officeDocument/2006/relationships/image" Target="../media/image29.png"/><Relationship Id="rId15" Type="http://schemas.openxmlformats.org/officeDocument/2006/relationships/image" Target="../media/image35.png"/><Relationship Id="rId10" Type="http://schemas.openxmlformats.org/officeDocument/2006/relationships/image" Target="../media/image28.png"/><Relationship Id="rId4" Type="http://schemas.openxmlformats.org/officeDocument/2006/relationships/image" Target="../media/image340.png"/><Relationship Id="rId9" Type="http://schemas.openxmlformats.org/officeDocument/2006/relationships/image" Target="../media/image30.png"/></Relationships>
</file>

<file path=ppt/slides/_rels/slide16.xml.rels><?xml version="1.0" encoding="UTF-8" standalone="yes"?>
<Relationships xmlns="http://schemas.openxmlformats.org/package/2006/relationships"><Relationship Id="rId8" Type="http://schemas.openxmlformats.org/officeDocument/2006/relationships/image" Target="../media/image15.png"/><Relationship Id="rId13" Type="http://schemas.openxmlformats.org/officeDocument/2006/relationships/image" Target="../media/image31.png"/><Relationship Id="rId18" Type="http://schemas.openxmlformats.org/officeDocument/2006/relationships/image" Target="../media/image36.png"/><Relationship Id="rId3" Type="http://schemas.openxmlformats.org/officeDocument/2006/relationships/image" Target="../media/image34.png"/><Relationship Id="rId7" Type="http://schemas.openxmlformats.org/officeDocument/2006/relationships/image" Target="../media/image14.png"/><Relationship Id="rId12" Type="http://schemas.openxmlformats.org/officeDocument/2006/relationships/image" Target="../media/image28.png"/><Relationship Id="rId17" Type="http://schemas.openxmlformats.org/officeDocument/2006/relationships/image" Target="../media/image35.png"/><Relationship Id="rId20" Type="http://schemas.openxmlformats.org/officeDocument/2006/relationships/image" Target="../media/image27.png"/><Relationship Id="rId1" Type="http://schemas.openxmlformats.org/officeDocument/2006/relationships/slideLayout" Target="../slideLayouts/slideLayout11.xml"/><Relationship Id="rId6" Type="http://schemas.openxmlformats.org/officeDocument/2006/relationships/image" Target="../media/image29.png"/><Relationship Id="rId5" Type="http://schemas.openxmlformats.org/officeDocument/2006/relationships/image" Target="../media/image340.png"/><Relationship Id="rId15" Type="http://schemas.openxmlformats.org/officeDocument/2006/relationships/image" Target="../media/image23.png"/><Relationship Id="rId10" Type="http://schemas.openxmlformats.org/officeDocument/2006/relationships/image" Target="../media/image30.png"/><Relationship Id="rId19" Type="http://schemas.openxmlformats.org/officeDocument/2006/relationships/image" Target="../media/image38.png"/><Relationship Id="rId4" Type="http://schemas.openxmlformats.org/officeDocument/2006/relationships/image" Target="../media/image37.png"/><Relationship Id="rId14" Type="http://schemas.openxmlformats.org/officeDocument/2006/relationships/image" Target="../media/image32.png"/></Relationships>
</file>

<file path=ppt/slides/_rels/slide17.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34.png"/><Relationship Id="rId21" Type="http://schemas.openxmlformats.org/officeDocument/2006/relationships/image" Target="../media/image380.png"/><Relationship Id="rId12" Type="http://schemas.openxmlformats.org/officeDocument/2006/relationships/image" Target="../media/image30.png"/><Relationship Id="rId17" Type="http://schemas.openxmlformats.org/officeDocument/2006/relationships/image" Target="../media/image23.png"/><Relationship Id="rId16" Type="http://schemas.openxmlformats.org/officeDocument/2006/relationships/image" Target="../media/image32.png"/><Relationship Id="rId20" Type="http://schemas.openxmlformats.org/officeDocument/2006/relationships/image" Target="../media/image36.png"/><Relationship Id="rId1" Type="http://schemas.openxmlformats.org/officeDocument/2006/relationships/slideLayout" Target="../slideLayouts/slideLayout11.xml"/><Relationship Id="rId6" Type="http://schemas.openxmlformats.org/officeDocument/2006/relationships/image" Target="../media/image29.png"/><Relationship Id="rId11" Type="http://schemas.openxmlformats.org/officeDocument/2006/relationships/image" Target="../media/image15.png"/><Relationship Id="rId5" Type="http://schemas.openxmlformats.org/officeDocument/2006/relationships/image" Target="../media/image340.png"/><Relationship Id="rId15" Type="http://schemas.openxmlformats.org/officeDocument/2006/relationships/image" Target="../media/image31.png"/><Relationship Id="rId10" Type="http://schemas.openxmlformats.org/officeDocument/2006/relationships/image" Target="../media/image14.png"/><Relationship Id="rId19" Type="http://schemas.openxmlformats.org/officeDocument/2006/relationships/image" Target="../media/image35.png"/><Relationship Id="rId4" Type="http://schemas.openxmlformats.org/officeDocument/2006/relationships/image" Target="../media/image37.png"/><Relationship Id="rId9" Type="http://schemas.openxmlformats.org/officeDocument/2006/relationships/image" Target="../media/image40.png"/><Relationship Id="rId14" Type="http://schemas.openxmlformats.org/officeDocument/2006/relationships/image" Target="../media/image28.png"/><Relationship Id="rId22" Type="http://schemas.openxmlformats.org/officeDocument/2006/relationships/image" Target="../media/image27.png"/></Relationships>
</file>

<file path=ppt/slides/_rels/slide18.xml.rels><?xml version="1.0" encoding="UTF-8" standalone="yes"?>
<Relationships xmlns="http://schemas.openxmlformats.org/package/2006/relationships"><Relationship Id="rId8" Type="http://schemas.openxmlformats.org/officeDocument/2006/relationships/image" Target="../media/image39.png"/><Relationship Id="rId13" Type="http://schemas.openxmlformats.org/officeDocument/2006/relationships/image" Target="../media/image36.png"/><Relationship Id="rId18" Type="http://schemas.openxmlformats.org/officeDocument/2006/relationships/image" Target="../media/image41.png"/><Relationship Id="rId3" Type="http://schemas.openxmlformats.org/officeDocument/2006/relationships/image" Target="../media/image34.png"/><Relationship Id="rId21" Type="http://schemas.openxmlformats.org/officeDocument/2006/relationships/image" Target="../media/image38.png"/><Relationship Id="rId12" Type="http://schemas.openxmlformats.org/officeDocument/2006/relationships/image" Target="../media/image30.png"/><Relationship Id="rId17" Type="http://schemas.openxmlformats.org/officeDocument/2006/relationships/image" Target="../media/image23.png"/><Relationship Id="rId16" Type="http://schemas.openxmlformats.org/officeDocument/2006/relationships/image" Target="../media/image32.png"/><Relationship Id="rId20" Type="http://schemas.openxmlformats.org/officeDocument/2006/relationships/image" Target="../media/image35.png"/><Relationship Id="rId1" Type="http://schemas.openxmlformats.org/officeDocument/2006/relationships/slideLayout" Target="../slideLayouts/slideLayout11.xml"/><Relationship Id="rId6" Type="http://schemas.openxmlformats.org/officeDocument/2006/relationships/image" Target="../media/image29.png"/><Relationship Id="rId11" Type="http://schemas.openxmlformats.org/officeDocument/2006/relationships/image" Target="../media/image15.png"/><Relationship Id="rId5" Type="http://schemas.openxmlformats.org/officeDocument/2006/relationships/image" Target="../media/image340.png"/><Relationship Id="rId15" Type="http://schemas.openxmlformats.org/officeDocument/2006/relationships/image" Target="../media/image31.png"/><Relationship Id="rId10" Type="http://schemas.openxmlformats.org/officeDocument/2006/relationships/image" Target="../media/image14.png"/><Relationship Id="rId4" Type="http://schemas.openxmlformats.org/officeDocument/2006/relationships/image" Target="../media/image37.png"/><Relationship Id="rId9" Type="http://schemas.openxmlformats.org/officeDocument/2006/relationships/image" Target="../media/image40.png"/><Relationship Id="rId14" Type="http://schemas.openxmlformats.org/officeDocument/2006/relationships/image" Target="../media/image28.png"/><Relationship Id="rId22" Type="http://schemas.openxmlformats.org/officeDocument/2006/relationships/image" Target="../media/image27.png"/></Relationships>
</file>

<file path=ppt/slides/_rels/slide19.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2.png"/><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8" Type="http://schemas.openxmlformats.org/officeDocument/2006/relationships/image" Target="../media/image210.png"/><Relationship Id="rId3" Type="http://schemas.openxmlformats.org/officeDocument/2006/relationships/image" Target="../media/image45.png"/><Relationship Id="rId7" Type="http://schemas.openxmlformats.org/officeDocument/2006/relationships/image" Target="../media/image200.png"/><Relationship Id="rId2" Type="http://schemas.openxmlformats.org/officeDocument/2006/relationships/image" Target="../media/image43.png"/><Relationship Id="rId1" Type="http://schemas.openxmlformats.org/officeDocument/2006/relationships/slideLayout" Target="../slideLayouts/slideLayout11.xml"/><Relationship Id="rId5" Type="http://schemas.openxmlformats.org/officeDocument/2006/relationships/image" Target="../media/image47.png"/><Relationship Id="rId4" Type="http://schemas.openxmlformats.org/officeDocument/2006/relationships/image" Target="../media/image46.png"/><Relationship Id="rId9" Type="http://schemas.openxmlformats.org/officeDocument/2006/relationships/image" Target="../media/image48.png"/></Relationships>
</file>

<file path=ppt/slides/_rels/slide25.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1.xml"/><Relationship Id="rId1" Type="http://schemas.openxmlformats.org/officeDocument/2006/relationships/slideLayout" Target="../slideLayouts/slideLayout11.xml"/><Relationship Id="rId5" Type="http://schemas.openxmlformats.org/officeDocument/2006/relationships/image" Target="../media/image51.png"/><Relationship Id="rId4" Type="http://schemas.openxmlformats.org/officeDocument/2006/relationships/image" Target="../media/image50.png"/></Relationships>
</file>

<file path=ppt/slides/_rels/slide26.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11.xml"/><Relationship Id="rId6" Type="http://schemas.openxmlformats.org/officeDocument/2006/relationships/image" Target="../media/image49.png"/><Relationship Id="rId5" Type="http://schemas.openxmlformats.org/officeDocument/2006/relationships/image" Target="../media/image55.png"/><Relationship Id="rId4" Type="http://schemas.openxmlformats.org/officeDocument/2006/relationships/image" Target="../media/image54.png"/></Relationships>
</file>

<file path=ppt/slides/_rels/slide27.xml.rels><?xml version="1.0" encoding="UTF-8" standalone="yes"?>
<Relationships xmlns="http://schemas.openxmlformats.org/package/2006/relationships"><Relationship Id="rId8" Type="http://schemas.openxmlformats.org/officeDocument/2006/relationships/image" Target="../media/image55.png"/><Relationship Id="rId3" Type="http://schemas.openxmlformats.org/officeDocument/2006/relationships/image" Target="../media/image53.png"/><Relationship Id="rId7" Type="http://schemas.openxmlformats.org/officeDocument/2006/relationships/image" Target="../media/image57.png"/><Relationship Id="rId2" Type="http://schemas.openxmlformats.org/officeDocument/2006/relationships/image" Target="../media/image52.png"/><Relationship Id="rId1" Type="http://schemas.openxmlformats.org/officeDocument/2006/relationships/slideLayout" Target="../slideLayouts/slideLayout11.xml"/><Relationship Id="rId6" Type="http://schemas.openxmlformats.org/officeDocument/2006/relationships/image" Target="../media/image56.png"/><Relationship Id="rId5" Type="http://schemas.openxmlformats.org/officeDocument/2006/relationships/image" Target="../media/image49.png"/><Relationship Id="rId4" Type="http://schemas.openxmlformats.org/officeDocument/2006/relationships/image" Target="../media/image54.png"/><Relationship Id="rId9" Type="http://schemas.openxmlformats.org/officeDocument/2006/relationships/image" Target="../media/image59.png"/></Relationships>
</file>

<file path=ppt/slides/_rels/slide28.xml.rels><?xml version="1.0" encoding="UTF-8" standalone="yes"?>
<Relationships xmlns="http://schemas.openxmlformats.org/package/2006/relationships"><Relationship Id="rId8" Type="http://schemas.openxmlformats.org/officeDocument/2006/relationships/image" Target="../media/image57.png"/><Relationship Id="rId3" Type="http://schemas.openxmlformats.org/officeDocument/2006/relationships/image" Target="../media/image53.png"/><Relationship Id="rId7" Type="http://schemas.openxmlformats.org/officeDocument/2006/relationships/image" Target="../media/image56.png"/><Relationship Id="rId2" Type="http://schemas.openxmlformats.org/officeDocument/2006/relationships/image" Target="../media/image52.png"/><Relationship Id="rId1" Type="http://schemas.openxmlformats.org/officeDocument/2006/relationships/slideLayout" Target="../slideLayouts/slideLayout11.xml"/><Relationship Id="rId6" Type="http://schemas.openxmlformats.org/officeDocument/2006/relationships/image" Target="../media/image49.png"/><Relationship Id="rId11" Type="http://schemas.openxmlformats.org/officeDocument/2006/relationships/image" Target="../media/image59.png"/><Relationship Id="rId5" Type="http://schemas.openxmlformats.org/officeDocument/2006/relationships/image" Target="../media/image58.png"/><Relationship Id="rId10" Type="http://schemas.openxmlformats.org/officeDocument/2006/relationships/image" Target="../media/image55.png"/><Relationship Id="rId4" Type="http://schemas.openxmlformats.org/officeDocument/2006/relationships/image" Target="../media/image54.png"/><Relationship Id="rId9" Type="http://schemas.openxmlformats.org/officeDocument/2006/relationships/image" Target="../media/image60.png"/></Relationships>
</file>

<file path=ppt/slides/_rels/slide29.xml.rels><?xml version="1.0" encoding="UTF-8" standalone="yes"?>
<Relationships xmlns="http://schemas.openxmlformats.org/package/2006/relationships"><Relationship Id="rId8" Type="http://schemas.openxmlformats.org/officeDocument/2006/relationships/image" Target="../media/image61.png"/><Relationship Id="rId3" Type="http://schemas.openxmlformats.org/officeDocument/2006/relationships/image" Target="../media/image53.png"/><Relationship Id="rId7" Type="http://schemas.openxmlformats.org/officeDocument/2006/relationships/image" Target="../media/image56.png"/><Relationship Id="rId12" Type="http://schemas.openxmlformats.org/officeDocument/2006/relationships/image" Target="../media/image55.png"/><Relationship Id="rId2" Type="http://schemas.openxmlformats.org/officeDocument/2006/relationships/image" Target="../media/image52.png"/><Relationship Id="rId1" Type="http://schemas.openxmlformats.org/officeDocument/2006/relationships/slideLayout" Target="../slideLayouts/slideLayout11.xml"/><Relationship Id="rId6" Type="http://schemas.openxmlformats.org/officeDocument/2006/relationships/image" Target="../media/image49.png"/><Relationship Id="rId11" Type="http://schemas.openxmlformats.org/officeDocument/2006/relationships/image" Target="../media/image60.png"/><Relationship Id="rId5" Type="http://schemas.openxmlformats.org/officeDocument/2006/relationships/image" Target="../media/image58.png"/><Relationship Id="rId10" Type="http://schemas.openxmlformats.org/officeDocument/2006/relationships/image" Target="../media/image57.png"/><Relationship Id="rId4" Type="http://schemas.openxmlformats.org/officeDocument/2006/relationships/image" Target="../media/image54.png"/><Relationship Id="rId9" Type="http://schemas.openxmlformats.org/officeDocument/2006/relationships/image" Target="../media/image59.png"/></Relationships>
</file>

<file path=ppt/slides/_rels/slide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11.xml"/><Relationship Id="rId6" Type="http://schemas.openxmlformats.org/officeDocument/2006/relationships/image" Target="../media/image55.png"/><Relationship Id="rId5" Type="http://schemas.openxmlformats.org/officeDocument/2006/relationships/image" Target="../media/image62.png"/><Relationship Id="rId4" Type="http://schemas.openxmlformats.org/officeDocument/2006/relationships/image" Target="../media/image54.png"/></Relationships>
</file>

<file path=ppt/slides/_rels/slide31.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11.xml"/><Relationship Id="rId6" Type="http://schemas.openxmlformats.org/officeDocument/2006/relationships/image" Target="../media/image55.png"/><Relationship Id="rId5" Type="http://schemas.openxmlformats.org/officeDocument/2006/relationships/image" Target="../media/image62.png"/><Relationship Id="rId4" Type="http://schemas.openxmlformats.org/officeDocument/2006/relationships/image" Target="../media/image54.png"/></Relationships>
</file>

<file path=ppt/slides/_rels/slide32.xml.rels><?xml version="1.0" encoding="UTF-8" standalone="yes"?>
<Relationships xmlns="http://schemas.openxmlformats.org/package/2006/relationships"><Relationship Id="rId3" Type="http://schemas.openxmlformats.org/officeDocument/2006/relationships/image" Target="../media/image63.png"/><Relationship Id="rId7" Type="http://schemas.openxmlformats.org/officeDocument/2006/relationships/image" Target="../media/image66.png"/><Relationship Id="rId2" Type="http://schemas.openxmlformats.org/officeDocument/2006/relationships/notesSlide" Target="../notesSlides/notesSlide2.xml"/><Relationship Id="rId1" Type="http://schemas.openxmlformats.org/officeDocument/2006/relationships/slideLayout" Target="../slideLayouts/slideLayout11.xml"/><Relationship Id="rId6" Type="http://schemas.openxmlformats.org/officeDocument/2006/relationships/image" Target="../media/image65.png"/><Relationship Id="rId5" Type="http://schemas.openxmlformats.org/officeDocument/2006/relationships/image" Target="../media/image47.png"/><Relationship Id="rId4" Type="http://schemas.openxmlformats.org/officeDocument/2006/relationships/image" Target="../media/image64.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8" Type="http://schemas.openxmlformats.org/officeDocument/2006/relationships/image" Target="../media/image72.png"/><Relationship Id="rId3" Type="http://schemas.openxmlformats.org/officeDocument/2006/relationships/image" Target="../media/image67.png"/><Relationship Id="rId7" Type="http://schemas.openxmlformats.org/officeDocument/2006/relationships/image" Target="../media/image71.png"/><Relationship Id="rId2" Type="http://schemas.openxmlformats.org/officeDocument/2006/relationships/image" Target="../media/image43.png"/><Relationship Id="rId1" Type="http://schemas.openxmlformats.org/officeDocument/2006/relationships/slideLayout" Target="../slideLayouts/slideLayout11.xml"/><Relationship Id="rId6" Type="http://schemas.openxmlformats.org/officeDocument/2006/relationships/image" Target="../media/image70.png"/><Relationship Id="rId5" Type="http://schemas.openxmlformats.org/officeDocument/2006/relationships/image" Target="../media/image68.png"/><Relationship Id="rId4" Type="http://schemas.openxmlformats.org/officeDocument/2006/relationships/image" Target="../media/image69.png"/></Relationships>
</file>

<file path=ppt/slides/_rels/slide35.xml.rels><?xml version="1.0" encoding="UTF-8" standalone="yes"?>
<Relationships xmlns="http://schemas.openxmlformats.org/package/2006/relationships"><Relationship Id="rId8" Type="http://schemas.openxmlformats.org/officeDocument/2006/relationships/image" Target="../media/image73.png"/><Relationship Id="rId13" Type="http://schemas.openxmlformats.org/officeDocument/2006/relationships/image" Target="../media/image69.png"/><Relationship Id="rId3" Type="http://schemas.openxmlformats.org/officeDocument/2006/relationships/image" Target="../media/image67.png"/><Relationship Id="rId7" Type="http://schemas.openxmlformats.org/officeDocument/2006/relationships/image" Target="../media/image72.png"/><Relationship Id="rId12" Type="http://schemas.openxmlformats.org/officeDocument/2006/relationships/image" Target="../media/image700.png"/><Relationship Id="rId2" Type="http://schemas.openxmlformats.org/officeDocument/2006/relationships/image" Target="../media/image43.png"/><Relationship Id="rId1" Type="http://schemas.openxmlformats.org/officeDocument/2006/relationships/slideLayout" Target="../slideLayouts/slideLayout11.xml"/><Relationship Id="rId6" Type="http://schemas.openxmlformats.org/officeDocument/2006/relationships/image" Target="../media/image71.png"/><Relationship Id="rId5" Type="http://schemas.openxmlformats.org/officeDocument/2006/relationships/image" Target="../media/image70.png"/><Relationship Id="rId10" Type="http://schemas.openxmlformats.org/officeDocument/2006/relationships/image" Target="../media/image48.png"/><Relationship Id="rId4" Type="http://schemas.openxmlformats.org/officeDocument/2006/relationships/image" Target="../media/image68.png"/><Relationship Id="rId9" Type="http://schemas.openxmlformats.org/officeDocument/2006/relationships/image" Target="../media/image74.png"/></Relationships>
</file>

<file path=ppt/slides/_rels/slide36.xml.rels><?xml version="1.0" encoding="UTF-8" standalone="yes"?>
<Relationships xmlns="http://schemas.openxmlformats.org/package/2006/relationships"><Relationship Id="rId8" Type="http://schemas.openxmlformats.org/officeDocument/2006/relationships/image" Target="../media/image700.png"/><Relationship Id="rId13" Type="http://schemas.openxmlformats.org/officeDocument/2006/relationships/image" Target="../media/image78.png"/><Relationship Id="rId3" Type="http://schemas.openxmlformats.org/officeDocument/2006/relationships/image" Target="../media/image67.png"/><Relationship Id="rId7" Type="http://schemas.openxmlformats.org/officeDocument/2006/relationships/image" Target="../media/image68.png"/><Relationship Id="rId12" Type="http://schemas.openxmlformats.org/officeDocument/2006/relationships/image" Target="../media/image76.png"/><Relationship Id="rId2" Type="http://schemas.openxmlformats.org/officeDocument/2006/relationships/image" Target="../media/image43.png"/><Relationship Id="rId1" Type="http://schemas.openxmlformats.org/officeDocument/2006/relationships/slideLayout" Target="../slideLayouts/slideLayout11.xml"/><Relationship Id="rId6" Type="http://schemas.openxmlformats.org/officeDocument/2006/relationships/image" Target="../media/image48.png"/><Relationship Id="rId11" Type="http://schemas.openxmlformats.org/officeDocument/2006/relationships/image" Target="../media/image71.png"/><Relationship Id="rId5" Type="http://schemas.openxmlformats.org/officeDocument/2006/relationships/image" Target="../media/image74.png"/><Relationship Id="rId10" Type="http://schemas.openxmlformats.org/officeDocument/2006/relationships/image" Target="../media/image72.png"/><Relationship Id="rId4" Type="http://schemas.openxmlformats.org/officeDocument/2006/relationships/image" Target="../media/image73.png"/><Relationship Id="rId9" Type="http://schemas.openxmlformats.org/officeDocument/2006/relationships/image" Target="../media/image75.png"/><Relationship Id="rId14" Type="http://schemas.openxmlformats.org/officeDocument/2006/relationships/image" Target="../media/image69.png"/></Relationships>
</file>

<file path=ppt/slides/_rels/slide37.xml.rels><?xml version="1.0" encoding="UTF-8" standalone="yes"?>
<Relationships xmlns="http://schemas.openxmlformats.org/package/2006/relationships"><Relationship Id="rId8" Type="http://schemas.openxmlformats.org/officeDocument/2006/relationships/image" Target="../media/image72.png"/><Relationship Id="rId13" Type="http://schemas.openxmlformats.org/officeDocument/2006/relationships/image" Target="../media/image78.png"/><Relationship Id="rId3" Type="http://schemas.openxmlformats.org/officeDocument/2006/relationships/image" Target="../media/image67.png"/><Relationship Id="rId7" Type="http://schemas.openxmlformats.org/officeDocument/2006/relationships/image" Target="../media/image68.png"/><Relationship Id="rId12" Type="http://schemas.openxmlformats.org/officeDocument/2006/relationships/image" Target="../media/image700.png"/><Relationship Id="rId2" Type="http://schemas.openxmlformats.org/officeDocument/2006/relationships/image" Target="../media/image43.png"/><Relationship Id="rId1" Type="http://schemas.openxmlformats.org/officeDocument/2006/relationships/slideLayout" Target="../slideLayouts/slideLayout11.xml"/><Relationship Id="rId6" Type="http://schemas.openxmlformats.org/officeDocument/2006/relationships/image" Target="../media/image48.png"/><Relationship Id="rId11" Type="http://schemas.openxmlformats.org/officeDocument/2006/relationships/image" Target="../media/image77.png"/><Relationship Id="rId5" Type="http://schemas.openxmlformats.org/officeDocument/2006/relationships/image" Target="../media/image74.png"/><Relationship Id="rId15" Type="http://schemas.openxmlformats.org/officeDocument/2006/relationships/image" Target="../media/image69.png"/><Relationship Id="rId10" Type="http://schemas.openxmlformats.org/officeDocument/2006/relationships/image" Target="../media/image76.png"/><Relationship Id="rId4" Type="http://schemas.openxmlformats.org/officeDocument/2006/relationships/image" Target="../media/image73.png"/><Relationship Id="rId9" Type="http://schemas.openxmlformats.org/officeDocument/2006/relationships/image" Target="../media/image71.png"/><Relationship Id="rId14" Type="http://schemas.openxmlformats.org/officeDocument/2006/relationships/image" Target="../media/image80.png"/></Relationships>
</file>

<file path=ppt/slides/_rels/slide38.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3.xml"/><Relationship Id="rId1" Type="http://schemas.openxmlformats.org/officeDocument/2006/relationships/slideLayout" Target="../slideLayouts/slideLayout11.xml"/><Relationship Id="rId4" Type="http://schemas.openxmlformats.org/officeDocument/2006/relationships/image" Target="../media/image81.png"/></Relationships>
</file>

<file path=ppt/slides/_rels/slide39.xml.rels><?xml version="1.0" encoding="UTF-8" standalone="yes"?>
<Relationships xmlns="http://schemas.openxmlformats.org/package/2006/relationships"><Relationship Id="rId8" Type="http://schemas.openxmlformats.org/officeDocument/2006/relationships/image" Target="../media/image87.png"/><Relationship Id="rId18" Type="http://schemas.openxmlformats.org/officeDocument/2006/relationships/image" Target="../media/image310.png"/><Relationship Id="rId26" Type="http://schemas.openxmlformats.org/officeDocument/2006/relationships/image" Target="../media/image92.png"/><Relationship Id="rId3" Type="http://schemas.openxmlformats.org/officeDocument/2006/relationships/image" Target="../media/image47.png"/><Relationship Id="rId21" Type="http://schemas.openxmlformats.org/officeDocument/2006/relationships/image" Target="../media/image89.png"/><Relationship Id="rId7" Type="http://schemas.openxmlformats.org/officeDocument/2006/relationships/image" Target="../media/image86.png"/><Relationship Id="rId25" Type="http://schemas.openxmlformats.org/officeDocument/2006/relationships/image" Target="../media/image91.png"/><Relationship Id="rId2" Type="http://schemas.openxmlformats.org/officeDocument/2006/relationships/image" Target="../media/image82.png"/><Relationship Id="rId20" Type="http://schemas.openxmlformats.org/officeDocument/2006/relationships/image" Target="../media/image74.png"/><Relationship Id="rId1" Type="http://schemas.openxmlformats.org/officeDocument/2006/relationships/slideLayout" Target="../slideLayouts/slideLayout11.xml"/><Relationship Id="rId6" Type="http://schemas.openxmlformats.org/officeDocument/2006/relationships/image" Target="../media/image85.png"/><Relationship Id="rId24" Type="http://schemas.openxmlformats.org/officeDocument/2006/relationships/image" Target="../media/image72.png"/><Relationship Id="rId5" Type="http://schemas.openxmlformats.org/officeDocument/2006/relationships/image" Target="../media/image84.png"/><Relationship Id="rId23" Type="http://schemas.openxmlformats.org/officeDocument/2006/relationships/image" Target="../media/image76.png"/><Relationship Id="rId19" Type="http://schemas.openxmlformats.org/officeDocument/2006/relationships/image" Target="../media/image88.png"/><Relationship Id="rId4" Type="http://schemas.openxmlformats.org/officeDocument/2006/relationships/image" Target="../media/image83.png"/><Relationship Id="rId22" Type="http://schemas.openxmlformats.org/officeDocument/2006/relationships/image" Target="../media/image90.png"/><Relationship Id="rId27" Type="http://schemas.openxmlformats.org/officeDocument/2006/relationships/comments" Target="../comments/commen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93.png"/><Relationship Id="rId1" Type="http://schemas.openxmlformats.org/officeDocument/2006/relationships/slideLayout" Target="../slideLayouts/slideLayout11.xml"/><Relationship Id="rId4" Type="http://schemas.openxmlformats.org/officeDocument/2006/relationships/image" Target="../media/image95.png"/></Relationships>
</file>

<file path=ppt/slides/_rels/slide41.xml.rels><?xml version="1.0" encoding="UTF-8" standalone="yes"?>
<Relationships xmlns="http://schemas.openxmlformats.org/package/2006/relationships"><Relationship Id="rId2" Type="http://schemas.openxmlformats.org/officeDocument/2006/relationships/image" Target="../media/image96.png"/><Relationship Id="rId1" Type="http://schemas.openxmlformats.org/officeDocument/2006/relationships/slideLayout" Target="../slideLayouts/slideLayout1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981.png"/><Relationship Id="rId1" Type="http://schemas.openxmlformats.org/officeDocument/2006/relationships/slideLayout" Target="../slideLayouts/slideLayout11.xml"/></Relationships>
</file>

<file path=ppt/slides/_rels/slide44.xml.rels><?xml version="1.0" encoding="UTF-8" standalone="yes"?>
<Relationships xmlns="http://schemas.openxmlformats.org/package/2006/relationships"><Relationship Id="rId2" Type="http://schemas.openxmlformats.org/officeDocument/2006/relationships/image" Target="../media/image97.png"/><Relationship Id="rId1" Type="http://schemas.openxmlformats.org/officeDocument/2006/relationships/slideLayout" Target="../slideLayouts/slideLayout11.xml"/></Relationships>
</file>

<file path=ppt/slides/_rels/slide45.xml.rels><?xml version="1.0" encoding="UTF-8" standalone="yes"?>
<Relationships xmlns="http://schemas.openxmlformats.org/package/2006/relationships"><Relationship Id="rId3" Type="http://schemas.openxmlformats.org/officeDocument/2006/relationships/hyperlink" Target="https://www.linkedin.com/company/cea-iresne" TargetMode="External"/><Relationship Id="rId2" Type="http://schemas.openxmlformats.org/officeDocument/2006/relationships/hyperlink" Target="https://www.cea.fr/energies/iresne" TargetMode="External"/><Relationship Id="rId1" Type="http://schemas.openxmlformats.org/officeDocument/2006/relationships/slideLayout" Target="../slideLayouts/slideLayout35.xml"/><Relationship Id="rId4" Type="http://schemas.openxmlformats.org/officeDocument/2006/relationships/image" Target="../media/image97.jpe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image" Target="../media/image11.png"/><Relationship Id="rId1" Type="http://schemas.openxmlformats.org/officeDocument/2006/relationships/slideLayout" Target="../slideLayouts/slideLayout11.xml"/><Relationship Id="rId4" Type="http://schemas.openxmlformats.org/officeDocument/2006/relationships/image" Target="../media/image99.png"/></Relationships>
</file>

<file path=ppt/slides/_rels/slide48.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image" Target="../media/image11.png"/><Relationship Id="rId1" Type="http://schemas.openxmlformats.org/officeDocument/2006/relationships/slideLayout" Target="../slideLayouts/slideLayout11.xml"/><Relationship Id="rId5" Type="http://schemas.openxmlformats.org/officeDocument/2006/relationships/image" Target="../media/image146.png"/><Relationship Id="rId4" Type="http://schemas.openxmlformats.org/officeDocument/2006/relationships/image" Target="../media/image99.png"/></Relationships>
</file>

<file path=ppt/slides/_rels/slide4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1.xml"/></Relationships>
</file>

<file path=ppt/slides/_rels/slide50.xml.rels><?xml version="1.0" encoding="UTF-8" standalone="yes"?>
<Relationships xmlns="http://schemas.openxmlformats.org/package/2006/relationships"><Relationship Id="rId26" Type="http://schemas.openxmlformats.org/officeDocument/2006/relationships/image" Target="../media/image940.png"/><Relationship Id="rId25" Type="http://schemas.openxmlformats.org/officeDocument/2006/relationships/image" Target="../media/image930.png"/><Relationship Id="rId1" Type="http://schemas.openxmlformats.org/officeDocument/2006/relationships/slideLayout" Target="../slideLayouts/slideLayout11.xml"/><Relationship Id="rId24" Type="http://schemas.openxmlformats.org/officeDocument/2006/relationships/image" Target="../media/image920.png"/><Relationship Id="rId23" Type="http://schemas.openxmlformats.org/officeDocument/2006/relationships/image" Target="../media/image300.png"/></Relationships>
</file>

<file path=ppt/slides/_rels/slide51.xml.rels><?xml version="1.0" encoding="UTF-8" standalone="yes"?>
<Relationships xmlns="http://schemas.openxmlformats.org/package/2006/relationships"><Relationship Id="rId18" Type="http://schemas.openxmlformats.org/officeDocument/2006/relationships/image" Target="../media/image250.png"/><Relationship Id="rId3" Type="http://schemas.openxmlformats.org/officeDocument/2006/relationships/image" Target="../media/image960.png"/><Relationship Id="rId21" Type="http://schemas.openxmlformats.org/officeDocument/2006/relationships/image" Target="../media/image280.png"/><Relationship Id="rId2" Type="http://schemas.openxmlformats.org/officeDocument/2006/relationships/image" Target="../media/image950.png"/><Relationship Id="rId20" Type="http://schemas.openxmlformats.org/officeDocument/2006/relationships/image" Target="../media/image270.png"/><Relationship Id="rId1" Type="http://schemas.openxmlformats.org/officeDocument/2006/relationships/slideLayout" Target="../slideLayouts/slideLayout11.xml"/><Relationship Id="rId5" Type="http://schemas.openxmlformats.org/officeDocument/2006/relationships/image" Target="../media/image980.png"/><Relationship Id="rId19" Type="http://schemas.openxmlformats.org/officeDocument/2006/relationships/image" Target="../media/image260.png"/><Relationship Id="rId4" Type="http://schemas.openxmlformats.org/officeDocument/2006/relationships/image" Target="../media/image970.png"/><Relationship Id="rId22" Type="http://schemas.openxmlformats.org/officeDocument/2006/relationships/image" Target="../media/image990.png"/></Relationships>
</file>

<file path=ppt/slides/_rels/slide52.xml.rels><?xml version="1.0" encoding="UTF-8" standalone="yes"?>
<Relationships xmlns="http://schemas.openxmlformats.org/package/2006/relationships"><Relationship Id="rId8" Type="http://schemas.openxmlformats.org/officeDocument/2006/relationships/image" Target="../media/image106.png"/><Relationship Id="rId13" Type="http://schemas.openxmlformats.org/officeDocument/2006/relationships/image" Target="../media/image111.png"/><Relationship Id="rId3" Type="http://schemas.openxmlformats.org/officeDocument/2006/relationships/image" Target="../media/image1010.png"/><Relationship Id="rId7" Type="http://schemas.openxmlformats.org/officeDocument/2006/relationships/image" Target="../media/image105.png"/><Relationship Id="rId12" Type="http://schemas.openxmlformats.org/officeDocument/2006/relationships/image" Target="../media/image110.png"/><Relationship Id="rId2" Type="http://schemas.openxmlformats.org/officeDocument/2006/relationships/image" Target="../media/image1000.png"/><Relationship Id="rId1" Type="http://schemas.openxmlformats.org/officeDocument/2006/relationships/slideLayout" Target="../slideLayouts/slideLayout11.xml"/><Relationship Id="rId6" Type="http://schemas.openxmlformats.org/officeDocument/2006/relationships/image" Target="../media/image104.png"/><Relationship Id="rId11" Type="http://schemas.openxmlformats.org/officeDocument/2006/relationships/image" Target="../media/image109.png"/><Relationship Id="rId5" Type="http://schemas.openxmlformats.org/officeDocument/2006/relationships/image" Target="../media/image103.png"/><Relationship Id="rId10" Type="http://schemas.openxmlformats.org/officeDocument/2006/relationships/image" Target="../media/image108.png"/><Relationship Id="rId4" Type="http://schemas.openxmlformats.org/officeDocument/2006/relationships/image" Target="../media/image102.png"/><Relationship Id="rId9" Type="http://schemas.openxmlformats.org/officeDocument/2006/relationships/image" Target="../media/image107.png"/><Relationship Id="rId14" Type="http://schemas.openxmlformats.org/officeDocument/2006/relationships/image" Target="../media/image112.png"/></Relationships>
</file>

<file path=ppt/slides/_rels/slide53.xml.rels><?xml version="1.0" encoding="UTF-8" standalone="yes"?>
<Relationships xmlns="http://schemas.openxmlformats.org/package/2006/relationships"><Relationship Id="rId3" Type="http://schemas.openxmlformats.org/officeDocument/2006/relationships/image" Target="../media/image101.png"/><Relationship Id="rId7" Type="http://schemas.openxmlformats.org/officeDocument/2006/relationships/image" Target="../media/image114.png"/><Relationship Id="rId2" Type="http://schemas.openxmlformats.org/officeDocument/2006/relationships/image" Target="../media/image100.png"/><Relationship Id="rId1" Type="http://schemas.openxmlformats.org/officeDocument/2006/relationships/slideLayout" Target="../slideLayouts/slideLayout12.xml"/><Relationship Id="rId6" Type="http://schemas.openxmlformats.org/officeDocument/2006/relationships/image" Target="../media/image113.png"/><Relationship Id="rId5" Type="http://schemas.openxmlformats.org/officeDocument/2006/relationships/image" Target="../media/image61.png"/><Relationship Id="rId4" Type="http://schemas.openxmlformats.org/officeDocument/2006/relationships/image" Target="../media/image56.png"/></Relationships>
</file>

<file path=ppt/slides/_rels/slide54.xml.rels><?xml version="1.0" encoding="UTF-8" standalone="yes"?>
<Relationships xmlns="http://schemas.openxmlformats.org/package/2006/relationships"><Relationship Id="rId3" Type="http://schemas.openxmlformats.org/officeDocument/2006/relationships/image" Target="../media/image116.png"/><Relationship Id="rId2" Type="http://schemas.openxmlformats.org/officeDocument/2006/relationships/image" Target="../media/image115.png"/><Relationship Id="rId1" Type="http://schemas.openxmlformats.org/officeDocument/2006/relationships/slideLayout" Target="../slideLayouts/slideLayout12.xml"/><Relationship Id="rId5" Type="http://schemas.openxmlformats.org/officeDocument/2006/relationships/image" Target="../media/image118.png"/><Relationship Id="rId4" Type="http://schemas.openxmlformats.org/officeDocument/2006/relationships/image" Target="../media/image117.png"/></Relationships>
</file>

<file path=ppt/slides/_rels/slide55.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2.png"/><Relationship Id="rId1" Type="http://schemas.openxmlformats.org/officeDocument/2006/relationships/slideLayout" Target="../slideLayouts/slideLayout11.xml"/><Relationship Id="rId5" Type="http://schemas.openxmlformats.org/officeDocument/2006/relationships/image" Target="../media/image54.png"/><Relationship Id="rId4" Type="http://schemas.openxmlformats.org/officeDocument/2006/relationships/image" Target="../media/image53.png"/></Relationships>
</file>

<file path=ppt/slides/_rels/slide56.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image" Target="../media/image54.png"/><Relationship Id="rId1" Type="http://schemas.openxmlformats.org/officeDocument/2006/relationships/slideLayout" Target="../slideLayouts/slideLayout11.xml"/><Relationship Id="rId5" Type="http://schemas.openxmlformats.org/officeDocument/2006/relationships/image" Target="../media/image121.png"/><Relationship Id="rId4" Type="http://schemas.openxmlformats.org/officeDocument/2006/relationships/image" Target="../media/image120.png"/></Relationships>
</file>

<file path=ppt/slides/_rels/slide57.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11.xml"/></Relationships>
</file>

<file path=ppt/slides/_rels/slide58.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43.png"/><Relationship Id="rId1" Type="http://schemas.openxmlformats.org/officeDocument/2006/relationships/slideLayout" Target="../slideLayouts/slideLayout11.xml"/><Relationship Id="rId6" Type="http://schemas.openxmlformats.org/officeDocument/2006/relationships/image" Target="../media/image123.png"/><Relationship Id="rId5" Type="http://schemas.openxmlformats.org/officeDocument/2006/relationships/image" Target="../media/image72.png"/><Relationship Id="rId4" Type="http://schemas.openxmlformats.org/officeDocument/2006/relationships/image" Target="../media/image122.png"/></Relationships>
</file>

<file path=ppt/slides/_rels/slide59.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89.png"/><Relationship Id="rId1" Type="http://schemas.openxmlformats.org/officeDocument/2006/relationships/slideLayout" Target="../slideLayouts/slideLayout11.xml"/><Relationship Id="rId5" Type="http://schemas.openxmlformats.org/officeDocument/2006/relationships/image" Target="../media/image90.png"/><Relationship Id="rId4" Type="http://schemas.openxmlformats.org/officeDocument/2006/relationships/image" Target="../media/image124.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1.xml"/><Relationship Id="rId4" Type="http://schemas.openxmlformats.org/officeDocument/2006/relationships/image" Target="../media/image15.png"/></Relationships>
</file>

<file path=ppt/slides/_rels/slide60.xml.rels><?xml version="1.0" encoding="UTF-8" standalone="yes"?>
<Relationships xmlns="http://schemas.openxmlformats.org/package/2006/relationships"><Relationship Id="rId3" Type="http://schemas.openxmlformats.org/officeDocument/2006/relationships/image" Target="../media/image350.png"/><Relationship Id="rId7" Type="http://schemas.openxmlformats.org/officeDocument/2006/relationships/image" Target="../media/image90.png"/><Relationship Id="rId2" Type="http://schemas.openxmlformats.org/officeDocument/2006/relationships/image" Target="../media/image89.png"/><Relationship Id="rId1" Type="http://schemas.openxmlformats.org/officeDocument/2006/relationships/slideLayout" Target="../slideLayouts/slideLayout11.xml"/><Relationship Id="rId6" Type="http://schemas.openxmlformats.org/officeDocument/2006/relationships/image" Target="../media/image125.png"/><Relationship Id="rId5" Type="http://schemas.openxmlformats.org/officeDocument/2006/relationships/image" Target="../media/image77.png"/><Relationship Id="rId4" Type="http://schemas.openxmlformats.org/officeDocument/2006/relationships/image" Target="../media/image76.png"/></Relationships>
</file>

<file path=ppt/slides/_rels/slide61.xml.rels><?xml version="1.0" encoding="UTF-8" standalone="yes"?>
<Relationships xmlns="http://schemas.openxmlformats.org/package/2006/relationships"><Relationship Id="rId3" Type="http://schemas.openxmlformats.org/officeDocument/2006/relationships/image" Target="../media/image350.png"/><Relationship Id="rId7" Type="http://schemas.openxmlformats.org/officeDocument/2006/relationships/image" Target="../media/image126.png"/><Relationship Id="rId2" Type="http://schemas.openxmlformats.org/officeDocument/2006/relationships/image" Target="../media/image89.png"/><Relationship Id="rId1" Type="http://schemas.openxmlformats.org/officeDocument/2006/relationships/slideLayout" Target="../slideLayouts/slideLayout11.xml"/><Relationship Id="rId6" Type="http://schemas.openxmlformats.org/officeDocument/2006/relationships/image" Target="../media/image90.png"/><Relationship Id="rId5" Type="http://schemas.openxmlformats.org/officeDocument/2006/relationships/image" Target="../media/image77.png"/><Relationship Id="rId4" Type="http://schemas.openxmlformats.org/officeDocument/2006/relationships/image" Target="../media/image76.png"/></Relationships>
</file>

<file path=ppt/slides/_rels/slide62.xml.rels><?xml version="1.0" encoding="UTF-8" standalone="yes"?>
<Relationships xmlns="http://schemas.openxmlformats.org/package/2006/relationships"><Relationship Id="rId3" Type="http://schemas.openxmlformats.org/officeDocument/2006/relationships/image" Target="../media/image128.png"/><Relationship Id="rId2" Type="http://schemas.openxmlformats.org/officeDocument/2006/relationships/image" Target="../media/image127.png"/><Relationship Id="rId1" Type="http://schemas.openxmlformats.org/officeDocument/2006/relationships/slideLayout" Target="../slideLayouts/slideLayout23.xml"/><Relationship Id="rId4" Type="http://schemas.openxmlformats.org/officeDocument/2006/relationships/image" Target="../media/image129.png"/></Relationships>
</file>

<file path=ppt/slides/_rels/slide63.xml.rels><?xml version="1.0" encoding="UTF-8" standalone="yes"?>
<Relationships xmlns="http://schemas.openxmlformats.org/package/2006/relationships"><Relationship Id="rId3" Type="http://schemas.openxmlformats.org/officeDocument/2006/relationships/image" Target="../media/image131.png"/><Relationship Id="rId2" Type="http://schemas.openxmlformats.org/officeDocument/2006/relationships/image" Target="../media/image130.png"/><Relationship Id="rId1" Type="http://schemas.openxmlformats.org/officeDocument/2006/relationships/slideLayout" Target="../slideLayouts/slideLayout23.xml"/><Relationship Id="rId4" Type="http://schemas.openxmlformats.org/officeDocument/2006/relationships/image" Target="../media/image132.png"/></Relationships>
</file>

<file path=ppt/slides/_rels/slide64.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240.png"/><Relationship Id="rId7" Type="http://schemas.openxmlformats.org/officeDocument/2006/relationships/image" Target="../media/image19.png"/><Relationship Id="rId2" Type="http://schemas.openxmlformats.org/officeDocument/2006/relationships/image" Target="../media/image14.png"/><Relationship Id="rId1" Type="http://schemas.openxmlformats.org/officeDocument/2006/relationships/slideLayout" Target="../slideLayouts/slideLayout38.xml"/><Relationship Id="rId6" Type="http://schemas.openxmlformats.org/officeDocument/2006/relationships/image" Target="../media/image18.png"/><Relationship Id="rId5" Type="http://schemas.openxmlformats.org/officeDocument/2006/relationships/image" Target="../media/image261.png"/><Relationship Id="rId4" Type="http://schemas.openxmlformats.org/officeDocument/2006/relationships/image" Target="../media/image251.png"/><Relationship Id="rId9" Type="http://schemas.openxmlformats.org/officeDocument/2006/relationships/image" Target="../media/image133.png"/></Relationships>
</file>

<file path=ppt/slides/_rels/slide65.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240.png"/><Relationship Id="rId7" Type="http://schemas.openxmlformats.org/officeDocument/2006/relationships/image" Target="../media/image18.png"/><Relationship Id="rId2" Type="http://schemas.openxmlformats.org/officeDocument/2006/relationships/image" Target="../media/image14.png"/><Relationship Id="rId1" Type="http://schemas.openxmlformats.org/officeDocument/2006/relationships/slideLayout" Target="../slideLayouts/slideLayout38.xml"/><Relationship Id="rId6" Type="http://schemas.openxmlformats.org/officeDocument/2006/relationships/image" Target="../media/image134.png"/><Relationship Id="rId11" Type="http://schemas.openxmlformats.org/officeDocument/2006/relationships/image" Target="../media/image136.png"/><Relationship Id="rId5" Type="http://schemas.openxmlformats.org/officeDocument/2006/relationships/image" Target="../media/image261.png"/><Relationship Id="rId10" Type="http://schemas.openxmlformats.org/officeDocument/2006/relationships/image" Target="../media/image17.png"/><Relationship Id="rId4" Type="http://schemas.openxmlformats.org/officeDocument/2006/relationships/image" Target="../media/image251.png"/><Relationship Id="rId9" Type="http://schemas.openxmlformats.org/officeDocument/2006/relationships/image" Target="../media/image135.png"/></Relationships>
</file>

<file path=ppt/slides/_rels/slide66.xml.rels><?xml version="1.0" encoding="UTF-8" standalone="yes"?>
<Relationships xmlns="http://schemas.openxmlformats.org/package/2006/relationships"><Relationship Id="rId8" Type="http://schemas.openxmlformats.org/officeDocument/2006/relationships/image" Target="../media/image135.png"/><Relationship Id="rId3" Type="http://schemas.openxmlformats.org/officeDocument/2006/relationships/image" Target="../media/image251.png"/><Relationship Id="rId7" Type="http://schemas.openxmlformats.org/officeDocument/2006/relationships/image" Target="../media/image19.png"/><Relationship Id="rId12" Type="http://schemas.openxmlformats.org/officeDocument/2006/relationships/image" Target="../media/image14.png"/><Relationship Id="rId2" Type="http://schemas.openxmlformats.org/officeDocument/2006/relationships/image" Target="../media/image240.png"/><Relationship Id="rId1" Type="http://schemas.openxmlformats.org/officeDocument/2006/relationships/slideLayout" Target="../slideLayouts/slideLayout38.xml"/><Relationship Id="rId6" Type="http://schemas.openxmlformats.org/officeDocument/2006/relationships/image" Target="../media/image18.png"/><Relationship Id="rId11" Type="http://schemas.openxmlformats.org/officeDocument/2006/relationships/image" Target="../media/image136.png"/><Relationship Id="rId5" Type="http://schemas.openxmlformats.org/officeDocument/2006/relationships/image" Target="../media/image134.png"/><Relationship Id="rId10" Type="http://schemas.openxmlformats.org/officeDocument/2006/relationships/image" Target="../media/image17.png"/><Relationship Id="rId4" Type="http://schemas.openxmlformats.org/officeDocument/2006/relationships/image" Target="../media/image261.png"/><Relationship Id="rId9" Type="http://schemas.openxmlformats.org/officeDocument/2006/relationships/image" Target="../media/image133.png"/></Relationships>
</file>

<file path=ppt/slides/_rels/slide67.xml.rels><?xml version="1.0" encoding="UTF-8" standalone="yes"?>
<Relationships xmlns="http://schemas.openxmlformats.org/package/2006/relationships"><Relationship Id="rId2" Type="http://schemas.openxmlformats.org/officeDocument/2006/relationships/image" Target="../media/image137.jpeg"/><Relationship Id="rId1" Type="http://schemas.openxmlformats.org/officeDocument/2006/relationships/slideLayout" Target="../slideLayouts/slideLayout23.xml"/></Relationships>
</file>

<file path=ppt/slides/_rels/slide68.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141.png"/><Relationship Id="rId7" Type="http://schemas.openxmlformats.org/officeDocument/2006/relationships/image" Target="../media/image13.png"/><Relationship Id="rId12" Type="http://schemas.openxmlformats.org/officeDocument/2006/relationships/image" Target="../media/image133.png"/><Relationship Id="rId2" Type="http://schemas.openxmlformats.org/officeDocument/2006/relationships/image" Target="../media/image140.png"/><Relationship Id="rId1" Type="http://schemas.openxmlformats.org/officeDocument/2006/relationships/slideLayout" Target="../slideLayouts/slideLayout38.xml"/><Relationship Id="rId6" Type="http://schemas.openxmlformats.org/officeDocument/2006/relationships/image" Target="../media/image143.png"/><Relationship Id="rId11" Type="http://schemas.openxmlformats.org/officeDocument/2006/relationships/image" Target="../media/image19.png"/><Relationship Id="rId5" Type="http://schemas.openxmlformats.org/officeDocument/2006/relationships/image" Target="../media/image16.png"/><Relationship Id="rId10" Type="http://schemas.openxmlformats.org/officeDocument/2006/relationships/image" Target="../media/image18.png"/><Relationship Id="rId4" Type="http://schemas.openxmlformats.org/officeDocument/2006/relationships/image" Target="../media/image142.png"/><Relationship Id="rId9" Type="http://schemas.openxmlformats.org/officeDocument/2006/relationships/image" Target="../media/image17.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6.png"/><Relationship Id="rId1" Type="http://schemas.openxmlformats.org/officeDocument/2006/relationships/slideLayout" Target="../slideLayouts/slideLayout11.xml"/><Relationship Id="rId5" Type="http://schemas.openxmlformats.org/officeDocument/2006/relationships/image" Target="../media/image15.png"/><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3.png"/><Relationship Id="rId7" Type="http://schemas.openxmlformats.org/officeDocument/2006/relationships/image" Target="../media/image18.png"/><Relationship Id="rId2" Type="http://schemas.openxmlformats.org/officeDocument/2006/relationships/image" Target="../media/image16.png"/><Relationship Id="rId1" Type="http://schemas.openxmlformats.org/officeDocument/2006/relationships/slideLayout" Target="../slideLayouts/slideLayout11.xml"/><Relationship Id="rId6" Type="http://schemas.openxmlformats.org/officeDocument/2006/relationships/image" Target="../media/image17.png"/><Relationship Id="rId5" Type="http://schemas.openxmlformats.org/officeDocument/2006/relationships/image" Target="../media/image15.png"/><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3.png"/><Relationship Id="rId7" Type="http://schemas.openxmlformats.org/officeDocument/2006/relationships/image" Target="../media/image18.png"/><Relationship Id="rId2" Type="http://schemas.openxmlformats.org/officeDocument/2006/relationships/image" Target="../media/image16.png"/><Relationship Id="rId1" Type="http://schemas.openxmlformats.org/officeDocument/2006/relationships/slideLayout" Target="../slideLayouts/slideLayout11.xml"/><Relationship Id="rId6" Type="http://schemas.openxmlformats.org/officeDocument/2006/relationships/image" Target="../media/image17.png"/><Relationship Id="rId5" Type="http://schemas.openxmlformats.org/officeDocument/2006/relationships/image" Target="../media/image15.png"/><Relationship Id="rId4" Type="http://schemas.openxmlformats.org/officeDocument/2006/relationships/image" Target="../media/image14.png"/><Relationship Id="rId9"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re 20">
            <a:extLst>
              <a:ext uri="{FF2B5EF4-FFF2-40B4-BE49-F238E27FC236}">
                <a16:creationId xmlns:a16="http://schemas.microsoft.com/office/drawing/2014/main" id="{EC09EAA1-3B49-B5DB-9EA2-DEA2331CC5A0}"/>
              </a:ext>
            </a:extLst>
          </p:cNvPr>
          <p:cNvSpPr>
            <a:spLocks noGrp="1"/>
          </p:cNvSpPr>
          <p:nvPr>
            <p:ph type="ctrTitle"/>
          </p:nvPr>
        </p:nvSpPr>
        <p:spPr>
          <a:xfrm>
            <a:off x="731838" y="2791238"/>
            <a:ext cx="5812397" cy="1884226"/>
          </a:xfrm>
        </p:spPr>
        <p:txBody>
          <a:bodyPr>
            <a:normAutofit fontScale="90000"/>
          </a:bodyPr>
          <a:lstStyle/>
          <a:p>
            <a:r>
              <a:rPr lang="en-GB" sz="3200" dirty="0"/>
              <a:t>New </a:t>
            </a:r>
            <a:r>
              <a:rPr lang="en-GB" sz="3200" baseline="30000" dirty="0"/>
              <a:t>235</a:t>
            </a:r>
            <a:r>
              <a:rPr lang="en-GB" sz="3200" dirty="0"/>
              <a:t>U(</a:t>
            </a:r>
            <a:r>
              <a:rPr lang="en-GB" sz="3200" dirty="0" err="1"/>
              <a:t>n</a:t>
            </a:r>
            <a:r>
              <a:rPr lang="en-GB" sz="3200" baseline="-25000" dirty="0" err="1"/>
              <a:t>th</a:t>
            </a:r>
            <a:r>
              <a:rPr lang="en-GB" sz="3200" dirty="0" err="1"/>
              <a:t>,f</a:t>
            </a:r>
            <a:r>
              <a:rPr lang="en-GB" sz="3200" dirty="0"/>
              <a:t>) Evaluation of </a:t>
            </a:r>
            <a:br>
              <a:rPr lang="en-GB" sz="3200" dirty="0"/>
            </a:br>
            <a:r>
              <a:rPr lang="en-GB" sz="3200" dirty="0"/>
              <a:t>pre-neutron emission mass yields and neutron multiplicity</a:t>
            </a:r>
            <a:endParaRPr lang="fr-FR" sz="3200" dirty="0"/>
          </a:p>
        </p:txBody>
      </p:sp>
      <p:pic>
        <p:nvPicPr>
          <p:cNvPr id="8" name="Espace réservé pour une image  7">
            <a:extLst>
              <a:ext uri="{FF2B5EF4-FFF2-40B4-BE49-F238E27FC236}">
                <a16:creationId xmlns:a16="http://schemas.microsoft.com/office/drawing/2014/main" id="{B7AABA60-83D0-4C50-9938-08E7E983A109}"/>
              </a:ext>
            </a:extLst>
          </p:cNvPr>
          <p:cNvPicPr>
            <a:picLocks noGrp="1" noChangeAspect="1"/>
          </p:cNvPicPr>
          <p:nvPr>
            <p:ph type="pic" sz="quarter" idx="10"/>
          </p:nvPr>
        </p:nvPicPr>
        <p:blipFill rotWithShape="1">
          <a:blip r:embed="rId2">
            <a:extLst>
              <a:ext uri="{28A0092B-C50C-407E-A947-70E740481C1C}">
                <a14:useLocalDpi xmlns:a14="http://schemas.microsoft.com/office/drawing/2010/main" val="0"/>
              </a:ext>
            </a:extLst>
          </a:blip>
          <a:srcRect l="27780" r="12931"/>
          <a:stretch/>
        </p:blipFill>
        <p:spPr>
          <a:xfrm>
            <a:off x="6096000" y="0"/>
            <a:ext cx="6096000" cy="6858000"/>
          </a:xfrm>
        </p:spPr>
      </p:pic>
      <p:sp>
        <p:nvSpPr>
          <p:cNvPr id="9" name="Espace réservé du pied de page 1">
            <a:extLst>
              <a:ext uri="{FF2B5EF4-FFF2-40B4-BE49-F238E27FC236}">
                <a16:creationId xmlns:a16="http://schemas.microsoft.com/office/drawing/2014/main" id="{823A9212-2FBE-4FF8-B94A-EF72E264AE34}"/>
              </a:ext>
            </a:extLst>
          </p:cNvPr>
          <p:cNvSpPr txBox="1">
            <a:spLocks/>
          </p:cNvSpPr>
          <p:nvPr/>
        </p:nvSpPr>
        <p:spPr>
          <a:xfrm>
            <a:off x="639015" y="5820176"/>
            <a:ext cx="8839200" cy="365125"/>
          </a:xfrm>
          <a:prstGeom prst="rect">
            <a:avLst/>
          </a:prstGeom>
        </p:spPr>
        <p:txBody>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WONDER 2026 | 29</a:t>
            </a:r>
            <a:r>
              <a:rPr lang="en-US" baseline="30000" dirty="0"/>
              <a:t>th</a:t>
            </a:r>
            <a:r>
              <a:rPr lang="en-US" dirty="0"/>
              <a:t> June – 3</a:t>
            </a:r>
            <a:r>
              <a:rPr lang="en-US" baseline="30000" dirty="0"/>
              <a:t>rd</a:t>
            </a:r>
            <a:r>
              <a:rPr lang="en-US" dirty="0"/>
              <a:t> July  2026</a:t>
            </a:r>
            <a:endParaRPr lang="fr-FR" dirty="0"/>
          </a:p>
        </p:txBody>
      </p:sp>
      <p:sp>
        <p:nvSpPr>
          <p:cNvPr id="5" name="Sous-titre 4">
            <a:extLst>
              <a:ext uri="{FF2B5EF4-FFF2-40B4-BE49-F238E27FC236}">
                <a16:creationId xmlns:a16="http://schemas.microsoft.com/office/drawing/2014/main" id="{444C2BAD-A4AB-4C5D-A0EF-B9A43FAF3767}"/>
              </a:ext>
            </a:extLst>
          </p:cNvPr>
          <p:cNvSpPr>
            <a:spLocks noGrp="1"/>
          </p:cNvSpPr>
          <p:nvPr>
            <p:ph type="subTitle" idx="1"/>
          </p:nvPr>
        </p:nvSpPr>
        <p:spPr>
          <a:xfrm>
            <a:off x="731838" y="4938298"/>
            <a:ext cx="7280048" cy="457608"/>
          </a:xfrm>
        </p:spPr>
        <p:txBody>
          <a:bodyPr>
            <a:normAutofit/>
          </a:bodyPr>
          <a:lstStyle/>
          <a:p>
            <a:r>
              <a:rPr lang="en-GB" sz="1400" b="1" dirty="0">
                <a:solidFill>
                  <a:schemeClr val="tx1"/>
                </a:solidFill>
                <a:latin typeface="Poppins" panose="00000500000000000000" pitchFamily="2" charset="0"/>
                <a:cs typeface="Poppins" panose="00000500000000000000" pitchFamily="2" charset="0"/>
              </a:rPr>
              <a:t>A. REGONESI , G. KESSEDJIAN, O. SEROT, S.M. CHEIKH </a:t>
            </a:r>
          </a:p>
          <a:p>
            <a:endParaRPr lang="fr-FR" sz="1400" dirty="0"/>
          </a:p>
        </p:txBody>
      </p:sp>
      <p:sp>
        <p:nvSpPr>
          <p:cNvPr id="6" name="ZoneTexte 5">
            <a:extLst>
              <a:ext uri="{FF2B5EF4-FFF2-40B4-BE49-F238E27FC236}">
                <a16:creationId xmlns:a16="http://schemas.microsoft.com/office/drawing/2014/main" id="{71FFBDAA-6519-4CBE-86BD-CD5785A2BCC2}"/>
              </a:ext>
            </a:extLst>
          </p:cNvPr>
          <p:cNvSpPr txBox="1"/>
          <p:nvPr/>
        </p:nvSpPr>
        <p:spPr>
          <a:xfrm>
            <a:off x="639015" y="5332019"/>
            <a:ext cx="3380329" cy="276999"/>
          </a:xfrm>
          <a:prstGeom prst="rect">
            <a:avLst/>
          </a:prstGeom>
          <a:noFill/>
        </p:spPr>
        <p:txBody>
          <a:bodyPr wrap="square" rtlCol="0">
            <a:spAutoFit/>
          </a:bodyPr>
          <a:lstStyle/>
          <a:p>
            <a:r>
              <a:rPr lang="en-US" sz="1200" dirty="0"/>
              <a:t>DES/IRESNE/DER/SPRC/</a:t>
            </a:r>
            <a:r>
              <a:rPr lang="en-US" sz="1200" dirty="0" err="1"/>
              <a:t>LEPh</a:t>
            </a:r>
            <a:endParaRPr lang="en-US" sz="1200" dirty="0"/>
          </a:p>
        </p:txBody>
      </p:sp>
    </p:spTree>
    <p:extLst>
      <p:ext uri="{BB962C8B-B14F-4D97-AF65-F5344CB8AC3E}">
        <p14:creationId xmlns:p14="http://schemas.microsoft.com/office/powerpoint/2010/main" val="3222859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ZoneTexte 30">
            <a:extLst>
              <a:ext uri="{FF2B5EF4-FFF2-40B4-BE49-F238E27FC236}">
                <a16:creationId xmlns:a16="http://schemas.microsoft.com/office/drawing/2014/main" id="{C79EE84A-E5D1-4DBF-BA32-C91DA3D2D9A0}"/>
              </a:ext>
            </a:extLst>
          </p:cNvPr>
          <p:cNvSpPr txBox="1"/>
          <p:nvPr/>
        </p:nvSpPr>
        <p:spPr>
          <a:xfrm>
            <a:off x="3032857" y="4044257"/>
            <a:ext cx="232756" cy="307777"/>
          </a:xfrm>
          <a:prstGeom prst="rect">
            <a:avLst/>
          </a:prstGeom>
          <a:noFill/>
        </p:spPr>
        <p:txBody>
          <a:bodyPr wrap="none" rtlCol="0">
            <a:spAutoFit/>
          </a:bodyPr>
          <a:lstStyle/>
          <a:p>
            <a:r>
              <a:rPr lang="en-GB" sz="1400" dirty="0"/>
              <a:t> </a:t>
            </a:r>
          </a:p>
        </p:txBody>
      </p:sp>
      <mc:AlternateContent xmlns:mc="http://schemas.openxmlformats.org/markup-compatibility/2006" xmlns:a14="http://schemas.microsoft.com/office/drawing/2010/main">
        <mc:Choice Requires="a14">
          <p:sp>
            <p:nvSpPr>
              <p:cNvPr id="32" name="ZoneTexte 31">
                <a:extLst>
                  <a:ext uri="{FF2B5EF4-FFF2-40B4-BE49-F238E27FC236}">
                    <a16:creationId xmlns:a16="http://schemas.microsoft.com/office/drawing/2014/main" id="{6BAD3E81-FC54-4FE5-9819-D7597802A272}"/>
                  </a:ext>
                </a:extLst>
              </p:cNvPr>
              <p:cNvSpPr txBox="1"/>
              <p:nvPr/>
            </p:nvSpPr>
            <p:spPr>
              <a:xfrm>
                <a:off x="4720697" y="842617"/>
                <a:ext cx="4418069" cy="1384995"/>
              </a:xfrm>
              <a:prstGeom prst="rect">
                <a:avLst/>
              </a:prstGeom>
              <a:noFill/>
            </p:spPr>
            <p:txBody>
              <a:bodyPr wrap="square" rtlCol="0">
                <a:spAutoFit/>
              </a:bodyPr>
              <a:lstStyle/>
              <a:p>
                <a:pPr algn="ctr" defTabSz="457200"/>
                <a14:m>
                  <m:oMathPara xmlns:m="http://schemas.openxmlformats.org/officeDocument/2006/math">
                    <m:oMathParaPr>
                      <m:jc m:val="centerGroup"/>
                    </m:oMathParaPr>
                    <m:oMath xmlns:m="http://schemas.openxmlformats.org/officeDocument/2006/math">
                      <m:r>
                        <a:rPr lang="en-US" i="1" smtClean="0">
                          <a:solidFill>
                            <a:srgbClr val="C00000"/>
                          </a:solidFill>
                          <a:latin typeface="Cambria Math"/>
                          <a:sym typeface="Symbol"/>
                        </a:rPr>
                        <m:t>𝑌</m:t>
                      </m:r>
                      <m:d>
                        <m:dPr>
                          <m:ctrlPr>
                            <a:rPr lang="en-US" i="1" smtClean="0">
                              <a:solidFill>
                                <a:srgbClr val="C00000"/>
                              </a:solidFill>
                              <a:latin typeface="Cambria Math" panose="02040503050406030204" pitchFamily="18" charset="0"/>
                              <a:sym typeface="Symbol"/>
                            </a:rPr>
                          </m:ctrlPr>
                        </m:dPr>
                        <m:e>
                          <m:r>
                            <a:rPr lang="en-US" i="1" smtClean="0">
                              <a:solidFill>
                                <a:srgbClr val="C00000"/>
                              </a:solidFill>
                              <a:latin typeface="Cambria Math"/>
                              <a:sym typeface="Symbol"/>
                            </a:rPr>
                            <m:t>𝐴</m:t>
                          </m:r>
                          <m:r>
                            <a:rPr lang="en-US" i="1" smtClean="0">
                              <a:solidFill>
                                <a:srgbClr val="C00000"/>
                              </a:solidFill>
                              <a:latin typeface="Cambria Math"/>
                              <a:sym typeface="Symbol"/>
                            </a:rPr>
                            <m:t>,</m:t>
                          </m:r>
                          <m:r>
                            <a:rPr lang="en-US" i="1" smtClean="0">
                              <a:solidFill>
                                <a:srgbClr val="C00000"/>
                              </a:solidFill>
                              <a:latin typeface="Cambria Math"/>
                              <a:sym typeface="Symbol"/>
                            </a:rPr>
                            <m:t>𝑍</m:t>
                          </m:r>
                          <m:r>
                            <a:rPr lang="en-US" i="1" smtClean="0">
                              <a:solidFill>
                                <a:srgbClr val="C00000"/>
                              </a:solidFill>
                              <a:latin typeface="Cambria Math"/>
                              <a:sym typeface="Symbol"/>
                            </a:rPr>
                            <m:t>,</m:t>
                          </m:r>
                          <m:sSub>
                            <m:sSubPr>
                              <m:ctrlPr>
                                <a:rPr lang="en-US" i="1" smtClean="0">
                                  <a:solidFill>
                                    <a:srgbClr val="C00000"/>
                                  </a:solidFill>
                                  <a:latin typeface="Cambria Math" panose="02040503050406030204" pitchFamily="18" charset="0"/>
                                  <a:sym typeface="Symbol"/>
                                </a:rPr>
                              </m:ctrlPr>
                            </m:sSubPr>
                            <m:e>
                              <m:r>
                                <a:rPr lang="en-US" i="1" smtClean="0">
                                  <a:solidFill>
                                    <a:srgbClr val="C00000"/>
                                  </a:solidFill>
                                  <a:latin typeface="Cambria Math" panose="02040503050406030204" pitchFamily="18" charset="0"/>
                                  <a:sym typeface="Symbol"/>
                                </a:rPr>
                                <m:t>𝐸</m:t>
                              </m:r>
                            </m:e>
                            <m:sub>
                              <m:r>
                                <a:rPr lang="en-US" i="1" smtClean="0">
                                  <a:solidFill>
                                    <a:srgbClr val="C00000"/>
                                  </a:solidFill>
                                  <a:latin typeface="Cambria Math" panose="02040503050406030204" pitchFamily="18" charset="0"/>
                                  <a:sym typeface="Symbol"/>
                                </a:rPr>
                                <m:t>𝐾</m:t>
                              </m:r>
                            </m:sub>
                          </m:sSub>
                          <m:r>
                            <a:rPr lang="en-US" i="1" smtClean="0">
                              <a:solidFill>
                                <a:srgbClr val="C00000"/>
                              </a:solidFill>
                              <a:latin typeface="Cambria Math"/>
                              <a:sym typeface="Symbol"/>
                            </a:rPr>
                            <m:t>,</m:t>
                          </m:r>
                          <m:r>
                            <a:rPr lang="en-US" i="1" smtClean="0">
                              <a:solidFill>
                                <a:srgbClr val="C00000"/>
                              </a:solidFill>
                              <a:latin typeface="Cambria Math" panose="02040503050406030204" pitchFamily="18" charset="0"/>
                              <a:sym typeface="Symbol"/>
                            </a:rPr>
                            <m:t>𝐼</m:t>
                          </m:r>
                          <m:r>
                            <a:rPr lang="en-US" i="1" smtClean="0">
                              <a:solidFill>
                                <a:srgbClr val="C00000"/>
                              </a:solidFill>
                              <a:latin typeface="Cambria Math" panose="02040503050406030204" pitchFamily="18" charset="0"/>
                              <a:sym typeface="Symbol"/>
                            </a:rPr>
                            <m:t> </m:t>
                          </m:r>
                        </m:e>
                      </m:d>
                    </m:oMath>
                  </m:oMathPara>
                </a14:m>
                <a:endParaRPr lang="fr-FR" i="1" dirty="0">
                  <a:solidFill>
                    <a:srgbClr val="C00000"/>
                  </a:solidFill>
                  <a:latin typeface="Cambria Math" panose="02040503050406030204" pitchFamily="18" charset="0"/>
                  <a:sym typeface="Symbol"/>
                </a:endParaRPr>
              </a:p>
              <a:p>
                <a:pPr algn="ctr" defTabSz="457200"/>
                <a14:m>
                  <m:oMathPara xmlns:m="http://schemas.openxmlformats.org/officeDocument/2006/math">
                    <m:oMathParaPr>
                      <m:jc m:val="centerGroup"/>
                    </m:oMathParaPr>
                    <m:oMath xmlns:m="http://schemas.openxmlformats.org/officeDocument/2006/math">
                      <m:r>
                        <a:rPr lang="en-US" sz="1600" i="1" smtClean="0">
                          <a:solidFill>
                            <a:srgbClr val="C00000"/>
                          </a:solidFill>
                          <a:latin typeface="Cambria Math"/>
                          <a:sym typeface="Symbol"/>
                        </a:rPr>
                        <m:t>=</m:t>
                      </m:r>
                    </m:oMath>
                  </m:oMathPara>
                </a14:m>
                <a:endParaRPr lang="fr-FR" sz="1600" i="1" dirty="0">
                  <a:solidFill>
                    <a:srgbClr val="C00000"/>
                  </a:solidFill>
                  <a:latin typeface="Cambria Math"/>
                  <a:sym typeface="Symbol"/>
                </a:endParaRPr>
              </a:p>
              <a:p>
                <a:pPr algn="ctr" defTabSz="457200"/>
                <a14:m>
                  <m:oMath xmlns:m="http://schemas.openxmlformats.org/officeDocument/2006/math">
                    <m:r>
                      <a:rPr lang="en-US" sz="1600" i="1" smtClean="0">
                        <a:solidFill>
                          <a:srgbClr val="C00000"/>
                        </a:solidFill>
                        <a:latin typeface="Cambria Math"/>
                        <a:sym typeface="Symbol"/>
                      </a:rPr>
                      <m:t>𝑌</m:t>
                    </m:r>
                    <m:d>
                      <m:dPr>
                        <m:ctrlPr>
                          <a:rPr lang="en-US" sz="1600" i="1" smtClean="0">
                            <a:solidFill>
                              <a:srgbClr val="C00000"/>
                            </a:solidFill>
                            <a:latin typeface="Cambria Math" panose="02040503050406030204" pitchFamily="18" charset="0"/>
                            <a:sym typeface="Symbol"/>
                          </a:rPr>
                        </m:ctrlPr>
                      </m:dPr>
                      <m:e>
                        <m:r>
                          <a:rPr lang="en-US" sz="1600" i="1" smtClean="0">
                            <a:solidFill>
                              <a:srgbClr val="C00000"/>
                            </a:solidFill>
                            <a:latin typeface="Cambria Math"/>
                            <a:sym typeface="Symbol"/>
                          </a:rPr>
                          <m:t>𝐴</m:t>
                        </m:r>
                      </m:e>
                    </m:d>
                    <m:r>
                      <a:rPr lang="en-US" sz="1600" i="1">
                        <a:solidFill>
                          <a:srgbClr val="C00000"/>
                        </a:solidFill>
                        <a:latin typeface="Cambria Math" panose="02040503050406030204" pitchFamily="18" charset="0"/>
                        <a:ea typeface="Cambria Math" panose="02040503050406030204" pitchFamily="18" charset="0"/>
                        <a:sym typeface="Symbol"/>
                      </a:rPr>
                      <m:t>∙</m:t>
                    </m:r>
                    <m:r>
                      <a:rPr lang="en-US" sz="1600" i="1" smtClean="0">
                        <a:solidFill>
                          <a:srgbClr val="C00000"/>
                        </a:solidFill>
                        <a:latin typeface="Cambria Math" panose="02040503050406030204" pitchFamily="18" charset="0"/>
                        <a:sym typeface="Symbol"/>
                      </a:rPr>
                      <m:t>𝑃</m:t>
                    </m:r>
                    <m:d>
                      <m:dPr>
                        <m:ctrlPr>
                          <a:rPr lang="en-US" sz="1600" i="1" smtClean="0">
                            <a:solidFill>
                              <a:srgbClr val="C00000"/>
                            </a:solidFill>
                            <a:latin typeface="Cambria Math" panose="02040503050406030204" pitchFamily="18" charset="0"/>
                            <a:sym typeface="Symbol"/>
                          </a:rPr>
                        </m:ctrlPr>
                      </m:dPr>
                      <m:e>
                        <m:r>
                          <a:rPr lang="en-US" sz="1600" i="1" smtClean="0">
                            <a:solidFill>
                              <a:srgbClr val="C00000"/>
                            </a:solidFill>
                            <a:latin typeface="Cambria Math" panose="02040503050406030204" pitchFamily="18" charset="0"/>
                            <a:sym typeface="Symbol"/>
                          </a:rPr>
                          <m:t>𝑍</m:t>
                        </m:r>
                      </m:e>
                      <m:e>
                        <m:r>
                          <a:rPr lang="en-US" sz="1600" i="1" smtClean="0">
                            <a:solidFill>
                              <a:srgbClr val="C00000"/>
                            </a:solidFill>
                            <a:latin typeface="Cambria Math" panose="02040503050406030204" pitchFamily="18" charset="0"/>
                            <a:sym typeface="Symbol"/>
                          </a:rPr>
                          <m:t>𝐴</m:t>
                        </m:r>
                        <m:r>
                          <a:rPr lang="en-US" sz="1600" i="1" smtClean="0">
                            <a:solidFill>
                              <a:srgbClr val="C00000"/>
                            </a:solidFill>
                            <a:latin typeface="Cambria Math" panose="02040503050406030204" pitchFamily="18" charset="0"/>
                            <a:sym typeface="Symbol"/>
                          </a:rPr>
                          <m:t>, </m:t>
                        </m:r>
                        <m:sSub>
                          <m:sSubPr>
                            <m:ctrlPr>
                              <a:rPr lang="en-US" sz="1600" i="1" smtClean="0">
                                <a:solidFill>
                                  <a:srgbClr val="C00000"/>
                                </a:solidFill>
                                <a:latin typeface="Cambria Math" panose="02040503050406030204" pitchFamily="18" charset="0"/>
                                <a:sym typeface="Symbol"/>
                              </a:rPr>
                            </m:ctrlPr>
                          </m:sSubPr>
                          <m:e>
                            <m:r>
                              <a:rPr lang="en-US" sz="1600" i="1" smtClean="0">
                                <a:solidFill>
                                  <a:srgbClr val="C00000"/>
                                </a:solidFill>
                                <a:latin typeface="Cambria Math" panose="02040503050406030204" pitchFamily="18" charset="0"/>
                                <a:sym typeface="Symbol"/>
                              </a:rPr>
                              <m:t>𝐸</m:t>
                            </m:r>
                          </m:e>
                          <m:sub>
                            <m:r>
                              <a:rPr lang="en-US" sz="1600" i="1" smtClean="0">
                                <a:solidFill>
                                  <a:srgbClr val="C00000"/>
                                </a:solidFill>
                                <a:latin typeface="Cambria Math" panose="02040503050406030204" pitchFamily="18" charset="0"/>
                                <a:sym typeface="Symbol"/>
                              </a:rPr>
                              <m:t>𝐾</m:t>
                            </m:r>
                          </m:sub>
                        </m:sSub>
                      </m:e>
                    </m:d>
                    <m:r>
                      <a:rPr lang="en-US" sz="1600" i="1">
                        <a:solidFill>
                          <a:srgbClr val="C00000"/>
                        </a:solidFill>
                        <a:latin typeface="Cambria Math" panose="02040503050406030204" pitchFamily="18" charset="0"/>
                        <a:ea typeface="Cambria Math" panose="02040503050406030204" pitchFamily="18" charset="0"/>
                        <a:sym typeface="Symbol"/>
                      </a:rPr>
                      <m:t>∙</m:t>
                    </m:r>
                    <m:r>
                      <a:rPr lang="en-US" sz="1600" i="1" smtClean="0">
                        <a:solidFill>
                          <a:srgbClr val="C00000"/>
                        </a:solidFill>
                        <a:latin typeface="Cambria Math" panose="02040503050406030204" pitchFamily="18" charset="0"/>
                        <a:sym typeface="Symbol"/>
                      </a:rPr>
                      <m:t>𝑃</m:t>
                    </m:r>
                    <m:d>
                      <m:dPr>
                        <m:ctrlPr>
                          <a:rPr lang="en-US" sz="1600" i="1" smtClean="0">
                            <a:solidFill>
                              <a:srgbClr val="C00000"/>
                            </a:solidFill>
                            <a:latin typeface="Cambria Math" panose="02040503050406030204" pitchFamily="18" charset="0"/>
                            <a:sym typeface="Symbol"/>
                          </a:rPr>
                        </m:ctrlPr>
                      </m:dPr>
                      <m:e>
                        <m:sSub>
                          <m:sSubPr>
                            <m:ctrlPr>
                              <a:rPr lang="en-US" sz="1600" i="1" smtClean="0">
                                <a:solidFill>
                                  <a:srgbClr val="C00000"/>
                                </a:solidFill>
                                <a:latin typeface="Cambria Math" panose="02040503050406030204" pitchFamily="18" charset="0"/>
                                <a:sym typeface="Symbol"/>
                              </a:rPr>
                            </m:ctrlPr>
                          </m:sSubPr>
                          <m:e>
                            <m:r>
                              <a:rPr lang="en-US" sz="1600" i="1" smtClean="0">
                                <a:solidFill>
                                  <a:srgbClr val="C00000"/>
                                </a:solidFill>
                                <a:latin typeface="Cambria Math" panose="02040503050406030204" pitchFamily="18" charset="0"/>
                                <a:sym typeface="Symbol"/>
                              </a:rPr>
                              <m:t>𝐸</m:t>
                            </m:r>
                          </m:e>
                          <m:sub>
                            <m:r>
                              <a:rPr lang="en-US" sz="1600" i="1" smtClean="0">
                                <a:solidFill>
                                  <a:srgbClr val="C00000"/>
                                </a:solidFill>
                                <a:latin typeface="Cambria Math" panose="02040503050406030204" pitchFamily="18" charset="0"/>
                                <a:sym typeface="Symbol"/>
                              </a:rPr>
                              <m:t>𝑘</m:t>
                            </m:r>
                          </m:sub>
                        </m:sSub>
                      </m:e>
                      <m:e>
                        <m:r>
                          <a:rPr lang="en-US" sz="1600" i="1" smtClean="0">
                            <a:solidFill>
                              <a:srgbClr val="C00000"/>
                            </a:solidFill>
                            <a:latin typeface="Cambria Math" panose="02040503050406030204" pitchFamily="18" charset="0"/>
                            <a:sym typeface="Symbol"/>
                          </a:rPr>
                          <m:t>𝐴</m:t>
                        </m:r>
                        <m:r>
                          <a:rPr lang="en-US" sz="1600" i="1" smtClean="0">
                            <a:solidFill>
                              <a:srgbClr val="C00000"/>
                            </a:solidFill>
                            <a:latin typeface="Cambria Math" panose="02040503050406030204" pitchFamily="18" charset="0"/>
                            <a:sym typeface="Symbol"/>
                          </a:rPr>
                          <m:t>,</m:t>
                        </m:r>
                        <m:r>
                          <a:rPr lang="en-US" sz="1600" i="1" smtClean="0">
                            <a:solidFill>
                              <a:srgbClr val="C00000"/>
                            </a:solidFill>
                            <a:latin typeface="Cambria Math" panose="02040503050406030204" pitchFamily="18" charset="0"/>
                            <a:sym typeface="Symbol"/>
                          </a:rPr>
                          <m:t>𝑍</m:t>
                        </m:r>
                      </m:e>
                    </m:d>
                    <m:r>
                      <a:rPr lang="en-US" sz="1600" i="1">
                        <a:solidFill>
                          <a:srgbClr val="C00000"/>
                        </a:solidFill>
                        <a:latin typeface="Cambria Math" panose="02040503050406030204" pitchFamily="18" charset="0"/>
                        <a:ea typeface="Cambria Math" panose="02040503050406030204" pitchFamily="18" charset="0"/>
                        <a:sym typeface="Symbol"/>
                      </a:rPr>
                      <m:t>∙</m:t>
                    </m:r>
                    <m:r>
                      <a:rPr lang="en-US" sz="1600" i="1" smtClean="0">
                        <a:solidFill>
                          <a:srgbClr val="C00000"/>
                        </a:solidFill>
                        <a:latin typeface="Cambria Math"/>
                        <a:sym typeface="Symbol"/>
                      </a:rPr>
                      <m:t>𝑃</m:t>
                    </m:r>
                    <m:r>
                      <a:rPr lang="en-US" sz="1600" i="1" smtClean="0">
                        <a:solidFill>
                          <a:srgbClr val="C00000"/>
                        </a:solidFill>
                        <a:latin typeface="Cambria Math"/>
                        <a:sym typeface="Symbol"/>
                      </a:rPr>
                      <m:t>(</m:t>
                    </m:r>
                    <m:r>
                      <a:rPr lang="en-US" sz="1600" i="1" smtClean="0">
                        <a:solidFill>
                          <a:srgbClr val="C00000"/>
                        </a:solidFill>
                        <a:latin typeface="Cambria Math" panose="02040503050406030204" pitchFamily="18" charset="0"/>
                        <a:sym typeface="Symbol"/>
                      </a:rPr>
                      <m:t>𝑚</m:t>
                    </m:r>
                    <m:r>
                      <a:rPr lang="en-US" sz="1600" i="1" smtClean="0">
                        <a:solidFill>
                          <a:srgbClr val="C00000"/>
                        </a:solidFill>
                        <a:latin typeface="Cambria Math" panose="02040503050406030204" pitchFamily="18" charset="0"/>
                        <a:sym typeface="Symbol"/>
                      </a:rPr>
                      <m:t>|</m:t>
                    </m:r>
                    <m:sSub>
                      <m:sSubPr>
                        <m:ctrlPr>
                          <a:rPr lang="en-US" sz="1600" i="1" smtClean="0">
                            <a:solidFill>
                              <a:srgbClr val="C00000"/>
                            </a:solidFill>
                            <a:latin typeface="Cambria Math" panose="02040503050406030204" pitchFamily="18" charset="0"/>
                            <a:sym typeface="Symbol"/>
                          </a:rPr>
                        </m:ctrlPr>
                      </m:sSubPr>
                      <m:e>
                        <m:r>
                          <a:rPr lang="en-US" sz="1600" i="1" smtClean="0">
                            <a:solidFill>
                              <a:srgbClr val="C00000"/>
                            </a:solidFill>
                            <a:latin typeface="Cambria Math" panose="02040503050406030204" pitchFamily="18" charset="0"/>
                            <a:sym typeface="Symbol"/>
                          </a:rPr>
                          <m:t>𝐴</m:t>
                        </m:r>
                        <m:r>
                          <a:rPr lang="en-US" sz="1600" i="1" smtClean="0">
                            <a:solidFill>
                              <a:srgbClr val="C00000"/>
                            </a:solidFill>
                            <a:latin typeface="Cambria Math" panose="02040503050406030204" pitchFamily="18" charset="0"/>
                            <a:sym typeface="Symbol"/>
                          </a:rPr>
                          <m:t>,</m:t>
                        </m:r>
                        <m:r>
                          <a:rPr lang="en-US" sz="1600" i="1" smtClean="0">
                            <a:solidFill>
                              <a:srgbClr val="C00000"/>
                            </a:solidFill>
                            <a:latin typeface="Cambria Math" panose="02040503050406030204" pitchFamily="18" charset="0"/>
                            <a:sym typeface="Symbol"/>
                          </a:rPr>
                          <m:t>𝑍</m:t>
                        </m:r>
                        <m:r>
                          <a:rPr lang="en-US" sz="1600" i="1" smtClean="0">
                            <a:solidFill>
                              <a:srgbClr val="C00000"/>
                            </a:solidFill>
                            <a:latin typeface="Cambria Math" panose="02040503050406030204" pitchFamily="18" charset="0"/>
                            <a:sym typeface="Symbol"/>
                          </a:rPr>
                          <m:t>,</m:t>
                        </m:r>
                        <m:r>
                          <a:rPr lang="en-US" sz="1600" i="1" smtClean="0">
                            <a:solidFill>
                              <a:srgbClr val="C00000"/>
                            </a:solidFill>
                            <a:latin typeface="Cambria Math" panose="02040503050406030204" pitchFamily="18" charset="0"/>
                            <a:sym typeface="Symbol"/>
                          </a:rPr>
                          <m:t>𝐸</m:t>
                        </m:r>
                      </m:e>
                      <m:sub>
                        <m:r>
                          <a:rPr lang="en-US" sz="1600" i="1" smtClean="0">
                            <a:solidFill>
                              <a:srgbClr val="C00000"/>
                            </a:solidFill>
                            <a:latin typeface="Cambria Math" panose="02040503050406030204" pitchFamily="18" charset="0"/>
                            <a:sym typeface="Symbol"/>
                          </a:rPr>
                          <m:t>𝐾</m:t>
                        </m:r>
                      </m:sub>
                    </m:sSub>
                    <m:r>
                      <a:rPr lang="en-US" sz="1600" i="1" smtClean="0">
                        <a:solidFill>
                          <a:srgbClr val="C00000"/>
                        </a:solidFill>
                        <a:latin typeface="Cambria Math"/>
                        <a:sym typeface="Symbol"/>
                      </a:rPr>
                      <m:t>) </m:t>
                    </m:r>
                  </m:oMath>
                </a14:m>
                <a:r>
                  <a:rPr lang="en-US" sz="1600" b="1" i="1" dirty="0">
                    <a:solidFill>
                      <a:srgbClr val="C00000"/>
                    </a:solidFill>
                    <a:latin typeface="Cambria Math"/>
                    <a:sym typeface="Symbol"/>
                  </a:rPr>
                  <a:t>	</a:t>
                </a:r>
              </a:p>
              <a:p>
                <a:pPr algn="ctr" defTabSz="457200"/>
                <a:endParaRPr lang="en-US" sz="1600" i="1" dirty="0">
                  <a:solidFill>
                    <a:srgbClr val="C00000"/>
                  </a:solidFill>
                  <a:latin typeface="Cambria Math"/>
                  <a:sym typeface="Symbol"/>
                </a:endParaRPr>
              </a:p>
              <a:p>
                <a:pPr marL="0" lvl="1" algn="ctr" defTabSz="457200"/>
                <a:endParaRPr lang="en-US" b="1" dirty="0">
                  <a:solidFill>
                    <a:srgbClr val="C00000"/>
                  </a:solidFill>
                  <a:latin typeface="Calibri"/>
                </a:endParaRPr>
              </a:p>
            </p:txBody>
          </p:sp>
        </mc:Choice>
        <mc:Fallback xmlns="">
          <p:sp>
            <p:nvSpPr>
              <p:cNvPr id="32" name="ZoneTexte 31">
                <a:extLst>
                  <a:ext uri="{FF2B5EF4-FFF2-40B4-BE49-F238E27FC236}">
                    <a16:creationId xmlns:a16="http://schemas.microsoft.com/office/drawing/2014/main" id="{6BAD3E81-FC54-4FE5-9819-D7597802A272}"/>
                  </a:ext>
                </a:extLst>
              </p:cNvPr>
              <p:cNvSpPr txBox="1">
                <a:spLocks noRot="1" noChangeAspect="1" noMove="1" noResize="1" noEditPoints="1" noAdjustHandles="1" noChangeArrowheads="1" noChangeShapeType="1" noTextEdit="1"/>
              </p:cNvSpPr>
              <p:nvPr/>
            </p:nvSpPr>
            <p:spPr>
              <a:xfrm>
                <a:off x="4720697" y="842617"/>
                <a:ext cx="4418069" cy="1384995"/>
              </a:xfrm>
              <a:prstGeom prst="rect">
                <a:avLst/>
              </a:prstGeom>
              <a:blipFill>
                <a:blip r:embed="rId2"/>
                <a:stretch>
                  <a:fillRect/>
                </a:stretch>
              </a:blipFill>
            </p:spPr>
            <p:txBody>
              <a:bodyPr/>
              <a:lstStyle/>
              <a:p>
                <a:r>
                  <a:rPr lang="fr-FR">
                    <a:noFill/>
                  </a:rPr>
                  <a:t> </a:t>
                </a:r>
              </a:p>
            </p:txBody>
          </p:sp>
        </mc:Fallback>
      </mc:AlternateContent>
      <p:grpSp>
        <p:nvGrpSpPr>
          <p:cNvPr id="33" name="Groupe 32">
            <a:extLst>
              <a:ext uri="{FF2B5EF4-FFF2-40B4-BE49-F238E27FC236}">
                <a16:creationId xmlns:a16="http://schemas.microsoft.com/office/drawing/2014/main" id="{30E6F2AE-AB2E-45F5-8676-A22BA6B5AD3B}"/>
              </a:ext>
            </a:extLst>
          </p:cNvPr>
          <p:cNvGrpSpPr/>
          <p:nvPr/>
        </p:nvGrpSpPr>
        <p:grpSpPr>
          <a:xfrm>
            <a:off x="4909024" y="1940523"/>
            <a:ext cx="4188069" cy="523220"/>
            <a:chOff x="8016718" y="2017964"/>
            <a:chExt cx="4188069" cy="523220"/>
          </a:xfrm>
        </p:grpSpPr>
        <p:sp>
          <p:nvSpPr>
            <p:cNvPr id="34" name="Rectangle 33">
              <a:extLst>
                <a:ext uri="{FF2B5EF4-FFF2-40B4-BE49-F238E27FC236}">
                  <a16:creationId xmlns:a16="http://schemas.microsoft.com/office/drawing/2014/main" id="{C6371A26-D6B8-4C16-95C5-A2B1C3039949}"/>
                </a:ext>
              </a:extLst>
            </p:cNvPr>
            <p:cNvSpPr/>
            <p:nvPr/>
          </p:nvSpPr>
          <p:spPr>
            <a:xfrm>
              <a:off x="8016718" y="2147424"/>
              <a:ext cx="628698" cy="307777"/>
            </a:xfrm>
            <a:prstGeom prst="rect">
              <a:avLst/>
            </a:prstGeom>
          </p:spPr>
          <p:txBody>
            <a:bodyPr wrap="none">
              <a:spAutoFit/>
            </a:bodyPr>
            <a:lstStyle/>
            <a:p>
              <a:pPr defTabSz="457200"/>
              <a:r>
                <a:rPr lang="en-US" sz="1400" dirty="0">
                  <a:solidFill>
                    <a:srgbClr val="C00000"/>
                  </a:solidFill>
                  <a:latin typeface="Verdana" pitchFamily="34" charset="0"/>
                </a:rPr>
                <a:t>Mass</a:t>
              </a:r>
              <a:endParaRPr lang="en-US" sz="1400" dirty="0">
                <a:solidFill>
                  <a:prstClr val="black"/>
                </a:solidFill>
                <a:latin typeface="Calibri"/>
              </a:endParaRPr>
            </a:p>
          </p:txBody>
        </p:sp>
        <p:sp>
          <p:nvSpPr>
            <p:cNvPr id="35" name="Rectangle 34">
              <a:extLst>
                <a:ext uri="{FF2B5EF4-FFF2-40B4-BE49-F238E27FC236}">
                  <a16:creationId xmlns:a16="http://schemas.microsoft.com/office/drawing/2014/main" id="{37DB6CC1-845A-47BF-B525-E98166717B46}"/>
                </a:ext>
              </a:extLst>
            </p:cNvPr>
            <p:cNvSpPr/>
            <p:nvPr/>
          </p:nvSpPr>
          <p:spPr>
            <a:xfrm>
              <a:off x="8799252" y="2147424"/>
              <a:ext cx="827471" cy="307777"/>
            </a:xfrm>
            <a:prstGeom prst="rect">
              <a:avLst/>
            </a:prstGeom>
          </p:spPr>
          <p:txBody>
            <a:bodyPr wrap="none">
              <a:spAutoFit/>
            </a:bodyPr>
            <a:lstStyle/>
            <a:p>
              <a:pPr defTabSz="457200"/>
              <a:r>
                <a:rPr lang="en-US" sz="1400" dirty="0">
                  <a:solidFill>
                    <a:srgbClr val="C00000"/>
                  </a:solidFill>
                  <a:latin typeface="Verdana" pitchFamily="34" charset="0"/>
                </a:rPr>
                <a:t>Charge</a:t>
              </a:r>
              <a:endParaRPr lang="en-US" sz="1400" dirty="0">
                <a:solidFill>
                  <a:prstClr val="black"/>
                </a:solidFill>
                <a:latin typeface="Calibri"/>
              </a:endParaRPr>
            </a:p>
          </p:txBody>
        </p:sp>
        <p:sp>
          <p:nvSpPr>
            <p:cNvPr id="36" name="Rectangle 35">
              <a:extLst>
                <a:ext uri="{FF2B5EF4-FFF2-40B4-BE49-F238E27FC236}">
                  <a16:creationId xmlns:a16="http://schemas.microsoft.com/office/drawing/2014/main" id="{C0BD7F9A-04F6-4F6F-B56C-C084E2A10619}"/>
                </a:ext>
              </a:extLst>
            </p:cNvPr>
            <p:cNvSpPr/>
            <p:nvPr/>
          </p:nvSpPr>
          <p:spPr>
            <a:xfrm>
              <a:off x="9934396" y="2017964"/>
              <a:ext cx="814647" cy="523220"/>
            </a:xfrm>
            <a:prstGeom prst="rect">
              <a:avLst/>
            </a:prstGeom>
          </p:spPr>
          <p:txBody>
            <a:bodyPr wrap="none">
              <a:spAutoFit/>
            </a:bodyPr>
            <a:lstStyle/>
            <a:p>
              <a:pPr defTabSz="457200"/>
              <a:r>
                <a:rPr lang="en-US" sz="1400" dirty="0">
                  <a:solidFill>
                    <a:srgbClr val="C00000"/>
                  </a:solidFill>
                  <a:latin typeface="Verdana" pitchFamily="34" charset="0"/>
                </a:rPr>
                <a:t>Kinetic</a:t>
              </a:r>
            </a:p>
            <a:p>
              <a:pPr defTabSz="457200"/>
              <a:r>
                <a:rPr lang="en-US" sz="1400" dirty="0">
                  <a:solidFill>
                    <a:srgbClr val="C00000"/>
                  </a:solidFill>
                  <a:latin typeface="Verdana" pitchFamily="34" charset="0"/>
                </a:rPr>
                <a:t>Energy</a:t>
              </a:r>
              <a:endParaRPr lang="en-US" sz="1400" dirty="0">
                <a:solidFill>
                  <a:prstClr val="black"/>
                </a:solidFill>
                <a:latin typeface="Calibri"/>
              </a:endParaRPr>
            </a:p>
          </p:txBody>
        </p:sp>
        <p:sp>
          <p:nvSpPr>
            <p:cNvPr id="37" name="Rectangle 36">
              <a:extLst>
                <a:ext uri="{FF2B5EF4-FFF2-40B4-BE49-F238E27FC236}">
                  <a16:creationId xmlns:a16="http://schemas.microsoft.com/office/drawing/2014/main" id="{A094A13A-17DE-4ED2-B436-59618BECF696}"/>
                </a:ext>
              </a:extLst>
            </p:cNvPr>
            <p:cNvSpPr/>
            <p:nvPr/>
          </p:nvSpPr>
          <p:spPr>
            <a:xfrm>
              <a:off x="11056716" y="2147424"/>
              <a:ext cx="1148071" cy="307777"/>
            </a:xfrm>
            <a:prstGeom prst="rect">
              <a:avLst/>
            </a:prstGeom>
          </p:spPr>
          <p:txBody>
            <a:bodyPr wrap="none">
              <a:spAutoFit/>
            </a:bodyPr>
            <a:lstStyle/>
            <a:p>
              <a:pPr defTabSz="457200"/>
              <a:r>
                <a:rPr lang="en-US" sz="1400" dirty="0">
                  <a:solidFill>
                    <a:srgbClr val="C00000"/>
                  </a:solidFill>
                  <a:latin typeface="Verdana" pitchFamily="34" charset="0"/>
                </a:rPr>
                <a:t>Isomeric	</a:t>
              </a:r>
              <a:r>
                <a:rPr lang="en-US" sz="1400" dirty="0">
                  <a:solidFill>
                    <a:srgbClr val="C00000"/>
                  </a:solidFill>
                  <a:latin typeface="Calibri"/>
                  <a:sym typeface="Wingdings 3"/>
                </a:rPr>
                <a:t> </a:t>
              </a:r>
              <a:endParaRPr lang="en-US" sz="1400" dirty="0">
                <a:solidFill>
                  <a:prstClr val="black"/>
                </a:solidFill>
                <a:latin typeface="Calibri"/>
              </a:endParaRPr>
            </a:p>
          </p:txBody>
        </p:sp>
      </p:grpSp>
      <p:sp>
        <p:nvSpPr>
          <p:cNvPr id="38" name="Rectangle 37">
            <a:extLst>
              <a:ext uri="{FF2B5EF4-FFF2-40B4-BE49-F238E27FC236}">
                <a16:creationId xmlns:a16="http://schemas.microsoft.com/office/drawing/2014/main" id="{7A691812-D9DD-4A06-8FE1-E448B57CD722}"/>
              </a:ext>
            </a:extLst>
          </p:cNvPr>
          <p:cNvSpPr/>
          <p:nvPr/>
        </p:nvSpPr>
        <p:spPr>
          <a:xfrm>
            <a:off x="302628" y="2087627"/>
            <a:ext cx="4418069" cy="307777"/>
          </a:xfrm>
          <a:prstGeom prst="rect">
            <a:avLst/>
          </a:prstGeom>
        </p:spPr>
        <p:txBody>
          <a:bodyPr wrap="none">
            <a:spAutoFit/>
          </a:bodyPr>
          <a:lstStyle/>
          <a:p>
            <a:pPr defTabSz="457200"/>
            <a:r>
              <a:rPr lang="en-US" sz="1400" dirty="0">
                <a:solidFill>
                  <a:srgbClr val="0070C0"/>
                </a:solidFill>
                <a:latin typeface="Verdana" pitchFamily="34" charset="0"/>
              </a:rPr>
              <a:t>Pre-neutron Mass, charge, excitation energy  </a:t>
            </a:r>
            <a:endParaRPr lang="en-US" sz="1400" dirty="0">
              <a:solidFill>
                <a:srgbClr val="0070C0"/>
              </a:solidFill>
              <a:latin typeface="Calibri"/>
            </a:endParaRPr>
          </a:p>
        </p:txBody>
      </p:sp>
      <mc:AlternateContent xmlns:mc="http://schemas.openxmlformats.org/markup-compatibility/2006" xmlns:a14="http://schemas.microsoft.com/office/drawing/2010/main">
        <mc:Choice Requires="a14">
          <p:sp>
            <p:nvSpPr>
              <p:cNvPr id="39" name="ZoneTexte 38">
                <a:extLst>
                  <a:ext uri="{FF2B5EF4-FFF2-40B4-BE49-F238E27FC236}">
                    <a16:creationId xmlns:a16="http://schemas.microsoft.com/office/drawing/2014/main" id="{274F45D8-29B7-41D3-9AC4-9E9E4B97DC4A}"/>
                  </a:ext>
                </a:extLst>
              </p:cNvPr>
              <p:cNvSpPr txBox="1"/>
              <p:nvPr/>
            </p:nvSpPr>
            <p:spPr>
              <a:xfrm>
                <a:off x="33379" y="851023"/>
                <a:ext cx="5022522" cy="861774"/>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sz="1800" i="1" smtClean="0">
                          <a:solidFill>
                            <a:srgbClr val="0070C0"/>
                          </a:solidFill>
                          <a:latin typeface="Cambria Math"/>
                          <a:sym typeface="Symbol"/>
                        </a:rPr>
                        <m:t>𝑌</m:t>
                      </m:r>
                      <m:d>
                        <m:dPr>
                          <m:ctrlPr>
                            <a:rPr lang="en-US" sz="1800" i="1" smtClean="0">
                              <a:solidFill>
                                <a:srgbClr val="0070C0"/>
                              </a:solidFill>
                              <a:latin typeface="Cambria Math" panose="02040503050406030204" pitchFamily="18" charset="0"/>
                              <a:sym typeface="Symbol"/>
                            </a:rPr>
                          </m:ctrlPr>
                        </m:dPr>
                        <m:e>
                          <m:sSup>
                            <m:sSupPr>
                              <m:ctrlPr>
                                <a:rPr lang="en-US" sz="1800" i="1" smtClean="0">
                                  <a:solidFill>
                                    <a:srgbClr val="0070C0"/>
                                  </a:solidFill>
                                  <a:latin typeface="Cambria Math" panose="02040503050406030204" pitchFamily="18" charset="0"/>
                                  <a:sym typeface="Symbol"/>
                                </a:rPr>
                              </m:ctrlPr>
                            </m:sSupPr>
                            <m:e>
                              <m:r>
                                <a:rPr lang="en-US" sz="1800" i="1" smtClean="0">
                                  <a:solidFill>
                                    <a:srgbClr val="0070C0"/>
                                  </a:solidFill>
                                  <a:latin typeface="Cambria Math" panose="02040503050406030204" pitchFamily="18" charset="0"/>
                                  <a:sym typeface="Symbol"/>
                                </a:rPr>
                                <m:t>𝐴</m:t>
                              </m:r>
                            </m:e>
                            <m:sup>
                              <m:r>
                                <a:rPr lang="en-US" sz="1800" i="1" smtClean="0">
                                  <a:solidFill>
                                    <a:srgbClr val="0070C0"/>
                                  </a:solidFill>
                                  <a:latin typeface="Cambria Math" panose="02040503050406030204" pitchFamily="18" charset="0"/>
                                  <a:sym typeface="Symbol"/>
                                </a:rPr>
                                <m:t>∗</m:t>
                              </m:r>
                            </m:sup>
                          </m:sSup>
                          <m:r>
                            <a:rPr lang="en-US" sz="1800" i="1" smtClean="0">
                              <a:solidFill>
                                <a:srgbClr val="0070C0"/>
                              </a:solidFill>
                              <a:latin typeface="Cambria Math"/>
                              <a:sym typeface="Symbol"/>
                            </a:rPr>
                            <m:t>,</m:t>
                          </m:r>
                          <m:r>
                            <a:rPr lang="en-US" sz="1800" i="1" smtClean="0">
                              <a:solidFill>
                                <a:srgbClr val="0070C0"/>
                              </a:solidFill>
                              <a:latin typeface="Cambria Math"/>
                              <a:sym typeface="Symbol"/>
                            </a:rPr>
                            <m:t>𝑍</m:t>
                          </m:r>
                          <m:r>
                            <a:rPr lang="en-US" sz="1800" i="1" smtClean="0">
                              <a:solidFill>
                                <a:srgbClr val="0070C0"/>
                              </a:solidFill>
                              <a:latin typeface="Cambria Math"/>
                              <a:sym typeface="Symbol"/>
                            </a:rPr>
                            <m:t>,</m:t>
                          </m:r>
                          <m:sSup>
                            <m:sSupPr>
                              <m:ctrlPr>
                                <a:rPr lang="en-US" sz="1800" i="1" smtClean="0">
                                  <a:solidFill>
                                    <a:srgbClr val="0070C0"/>
                                  </a:solidFill>
                                  <a:latin typeface="Cambria Math" panose="02040503050406030204" pitchFamily="18" charset="0"/>
                                  <a:sym typeface="Symbol"/>
                                </a:rPr>
                              </m:ctrlPr>
                            </m:sSupPr>
                            <m:e>
                              <m:r>
                                <a:rPr lang="en-US" sz="1800" i="1" smtClean="0">
                                  <a:solidFill>
                                    <a:srgbClr val="0070C0"/>
                                  </a:solidFill>
                                  <a:latin typeface="Cambria Math"/>
                                  <a:sym typeface="Symbol"/>
                                </a:rPr>
                                <m:t>𝐸</m:t>
                              </m:r>
                            </m:e>
                            <m:sup>
                              <m:r>
                                <a:rPr lang="en-US" sz="1800" i="1" smtClean="0">
                                  <a:solidFill>
                                    <a:srgbClr val="0070C0"/>
                                  </a:solidFill>
                                  <a:latin typeface="Cambria Math"/>
                                  <a:sym typeface="Symbol"/>
                                </a:rPr>
                                <m:t>∗</m:t>
                              </m:r>
                            </m:sup>
                          </m:sSup>
                          <m:r>
                            <a:rPr lang="en-US" sz="1800" i="1" smtClean="0">
                              <a:solidFill>
                                <a:srgbClr val="0070C0"/>
                              </a:solidFill>
                              <a:latin typeface="Cambria Math"/>
                              <a:sym typeface="Symbol"/>
                            </a:rPr>
                            <m:t>,</m:t>
                          </m:r>
                          <m:sSup>
                            <m:sSupPr>
                              <m:ctrlPr>
                                <a:rPr lang="en-US" sz="1800" i="1" smtClean="0">
                                  <a:solidFill>
                                    <a:srgbClr val="0070C0"/>
                                  </a:solidFill>
                                  <a:latin typeface="Cambria Math" panose="02040503050406030204" pitchFamily="18" charset="0"/>
                                  <a:sym typeface="Symbol"/>
                                </a:rPr>
                              </m:ctrlPr>
                            </m:sSupPr>
                            <m:e>
                              <m:r>
                                <a:rPr lang="en-US" sz="1800" i="1" smtClean="0">
                                  <a:solidFill>
                                    <a:srgbClr val="0070C0"/>
                                  </a:solidFill>
                                  <a:latin typeface="Cambria Math"/>
                                  <a:sym typeface="Symbol"/>
                                </a:rPr>
                                <m:t>𝐽</m:t>
                              </m:r>
                            </m:e>
                            <m:sup>
                              <m:r>
                                <a:rPr lang="en-US" sz="1800" i="1" smtClean="0">
                                  <a:solidFill>
                                    <a:srgbClr val="0070C0"/>
                                  </a:solidFill>
                                  <a:latin typeface="Cambria Math"/>
                                  <a:sym typeface="Symbol"/>
                                </a:rPr>
                                <m:t>𝜋</m:t>
                              </m:r>
                            </m:sup>
                          </m:sSup>
                        </m:e>
                      </m:d>
                    </m:oMath>
                  </m:oMathPara>
                </a14:m>
                <a:endParaRPr lang="fr-FR" sz="1800" i="1" dirty="0">
                  <a:solidFill>
                    <a:srgbClr val="0070C0"/>
                  </a:solidFill>
                  <a:latin typeface="Cambria Math" panose="02040503050406030204" pitchFamily="18" charset="0"/>
                  <a:sym typeface="Symbol"/>
                </a:endParaRPr>
              </a:p>
              <a:p>
                <a:pPr/>
                <a14:m>
                  <m:oMathPara xmlns:m="http://schemas.openxmlformats.org/officeDocument/2006/math">
                    <m:oMathParaPr>
                      <m:jc m:val="centerGroup"/>
                    </m:oMathParaPr>
                    <m:oMath xmlns:m="http://schemas.openxmlformats.org/officeDocument/2006/math">
                      <m:r>
                        <a:rPr lang="en-US" sz="1600" i="1" smtClean="0">
                          <a:solidFill>
                            <a:srgbClr val="0070C0"/>
                          </a:solidFill>
                          <a:latin typeface="Cambria Math"/>
                          <a:sym typeface="Symbol"/>
                        </a:rPr>
                        <m:t>=</m:t>
                      </m:r>
                    </m:oMath>
                  </m:oMathPara>
                </a14:m>
                <a:endParaRPr lang="fr-FR" sz="1600" i="1" dirty="0">
                  <a:solidFill>
                    <a:srgbClr val="0070C0"/>
                  </a:solidFill>
                  <a:latin typeface="Cambria Math"/>
                  <a:sym typeface="Symbol"/>
                </a:endParaRPr>
              </a:p>
              <a:p>
                <a14:m>
                  <m:oMath xmlns:m="http://schemas.openxmlformats.org/officeDocument/2006/math">
                    <m:r>
                      <a:rPr lang="en-US" sz="1600" i="1" smtClean="0">
                        <a:solidFill>
                          <a:srgbClr val="0070C0"/>
                        </a:solidFill>
                        <a:latin typeface="Cambria Math"/>
                        <a:sym typeface="Symbol"/>
                      </a:rPr>
                      <m:t>𝑌</m:t>
                    </m:r>
                    <m:d>
                      <m:dPr>
                        <m:ctrlPr>
                          <a:rPr lang="en-US" sz="1600" i="1" smtClean="0">
                            <a:solidFill>
                              <a:srgbClr val="0070C0"/>
                            </a:solidFill>
                            <a:latin typeface="Cambria Math" panose="02040503050406030204" pitchFamily="18" charset="0"/>
                            <a:sym typeface="Symbol"/>
                          </a:rPr>
                        </m:ctrlPr>
                      </m:dPr>
                      <m:e>
                        <m:sSup>
                          <m:sSupPr>
                            <m:ctrlPr>
                              <a:rPr lang="en-US" sz="1600" i="1" smtClean="0">
                                <a:solidFill>
                                  <a:srgbClr val="0070C0"/>
                                </a:solidFill>
                                <a:latin typeface="Cambria Math" panose="02040503050406030204" pitchFamily="18" charset="0"/>
                                <a:sym typeface="Symbol"/>
                              </a:rPr>
                            </m:ctrlPr>
                          </m:sSupPr>
                          <m:e>
                            <m:r>
                              <a:rPr lang="en-US" sz="1600" i="1" smtClean="0">
                                <a:solidFill>
                                  <a:srgbClr val="0070C0"/>
                                </a:solidFill>
                                <a:latin typeface="Cambria Math" panose="02040503050406030204" pitchFamily="18" charset="0"/>
                                <a:sym typeface="Symbol"/>
                              </a:rPr>
                              <m:t>𝐴</m:t>
                            </m:r>
                          </m:e>
                          <m:sup>
                            <m:r>
                              <a:rPr lang="en-US" sz="1600" i="1" smtClean="0">
                                <a:solidFill>
                                  <a:srgbClr val="0070C0"/>
                                </a:solidFill>
                                <a:latin typeface="Cambria Math" panose="02040503050406030204" pitchFamily="18" charset="0"/>
                                <a:sym typeface="Symbol"/>
                              </a:rPr>
                              <m:t>∗</m:t>
                            </m:r>
                          </m:sup>
                        </m:sSup>
                      </m:e>
                    </m:d>
                    <m:r>
                      <a:rPr lang="en-US" sz="1600" i="1">
                        <a:solidFill>
                          <a:srgbClr val="0070C0"/>
                        </a:solidFill>
                        <a:latin typeface="Cambria Math" panose="02040503050406030204" pitchFamily="18" charset="0"/>
                        <a:ea typeface="Cambria Math" panose="02040503050406030204" pitchFamily="18" charset="0"/>
                        <a:sym typeface="Symbol"/>
                      </a:rPr>
                      <m:t>∙</m:t>
                    </m:r>
                    <m:r>
                      <a:rPr lang="en-US" sz="1600" i="1" smtClean="0">
                        <a:solidFill>
                          <a:srgbClr val="0070C0"/>
                        </a:solidFill>
                        <a:latin typeface="Cambria Math" panose="02040503050406030204" pitchFamily="18" charset="0"/>
                        <a:sym typeface="Symbol"/>
                      </a:rPr>
                      <m:t>𝑃</m:t>
                    </m:r>
                    <m:d>
                      <m:dPr>
                        <m:ctrlPr>
                          <a:rPr lang="en-US" sz="1600" i="1">
                            <a:solidFill>
                              <a:srgbClr val="0070C0"/>
                            </a:solidFill>
                            <a:latin typeface="Cambria Math" panose="02040503050406030204" pitchFamily="18" charset="0"/>
                            <a:sym typeface="Symbol"/>
                          </a:rPr>
                        </m:ctrlPr>
                      </m:dPr>
                      <m:e>
                        <m:r>
                          <a:rPr lang="en-US" sz="1600" i="1">
                            <a:solidFill>
                              <a:srgbClr val="0070C0"/>
                            </a:solidFill>
                            <a:latin typeface="Cambria Math" panose="02040503050406030204" pitchFamily="18" charset="0"/>
                            <a:sym typeface="Symbol"/>
                          </a:rPr>
                          <m:t>𝑍</m:t>
                        </m:r>
                      </m:e>
                      <m:e>
                        <m:r>
                          <a:rPr lang="en-US" sz="1600" i="1">
                            <a:solidFill>
                              <a:srgbClr val="0070C0"/>
                            </a:solidFill>
                            <a:latin typeface="Cambria Math" panose="02040503050406030204" pitchFamily="18" charset="0"/>
                            <a:sym typeface="Symbol"/>
                          </a:rPr>
                          <m:t>𝐴</m:t>
                        </m:r>
                        <m:r>
                          <a:rPr lang="fr-FR" sz="1600" b="0" i="1" smtClean="0">
                            <a:solidFill>
                              <a:srgbClr val="0070C0"/>
                            </a:solidFill>
                            <a:latin typeface="Cambria Math" panose="02040503050406030204" pitchFamily="18" charset="0"/>
                            <a:sym typeface="Symbol"/>
                          </a:rPr>
                          <m:t>∗</m:t>
                        </m:r>
                        <m:r>
                          <a:rPr lang="en-US" sz="1600" i="1">
                            <a:solidFill>
                              <a:srgbClr val="0070C0"/>
                            </a:solidFill>
                            <a:latin typeface="Cambria Math" panose="02040503050406030204" pitchFamily="18" charset="0"/>
                            <a:sym typeface="Symbol"/>
                          </a:rPr>
                          <m:t>, </m:t>
                        </m:r>
                        <m:sSup>
                          <m:sSupPr>
                            <m:ctrlPr>
                              <a:rPr lang="fr-FR" sz="1600" b="0" i="1" smtClean="0">
                                <a:solidFill>
                                  <a:srgbClr val="0070C0"/>
                                </a:solidFill>
                                <a:latin typeface="Cambria Math" panose="02040503050406030204" pitchFamily="18" charset="0"/>
                                <a:sym typeface="Symbol"/>
                              </a:rPr>
                            </m:ctrlPr>
                          </m:sSupPr>
                          <m:e>
                            <m:r>
                              <a:rPr lang="fr-FR" sz="1600" b="0" i="1" smtClean="0">
                                <a:solidFill>
                                  <a:srgbClr val="0070C0"/>
                                </a:solidFill>
                                <a:latin typeface="Cambria Math" panose="02040503050406030204" pitchFamily="18" charset="0"/>
                                <a:sym typeface="Symbol"/>
                              </a:rPr>
                              <m:t>𝐸</m:t>
                            </m:r>
                          </m:e>
                          <m:sup>
                            <m:r>
                              <a:rPr lang="fr-FR" sz="1600" b="0" i="1" smtClean="0">
                                <a:solidFill>
                                  <a:srgbClr val="0070C0"/>
                                </a:solidFill>
                                <a:latin typeface="Cambria Math" panose="02040503050406030204" pitchFamily="18" charset="0"/>
                                <a:sym typeface="Symbol"/>
                              </a:rPr>
                              <m:t>∗</m:t>
                            </m:r>
                          </m:sup>
                        </m:sSup>
                      </m:e>
                    </m:d>
                    <m:r>
                      <a:rPr lang="en-US" sz="1600" i="1">
                        <a:solidFill>
                          <a:srgbClr val="0070C0"/>
                        </a:solidFill>
                        <a:latin typeface="Cambria Math" panose="02040503050406030204" pitchFamily="18" charset="0"/>
                        <a:ea typeface="Cambria Math" panose="02040503050406030204" pitchFamily="18" charset="0"/>
                        <a:sym typeface="Symbol"/>
                      </a:rPr>
                      <m:t>∙</m:t>
                    </m:r>
                    <m:r>
                      <a:rPr lang="en-US" sz="1600" i="1" smtClean="0">
                        <a:solidFill>
                          <a:srgbClr val="0070C0"/>
                        </a:solidFill>
                        <a:latin typeface="Cambria Math" panose="02040503050406030204" pitchFamily="18" charset="0"/>
                        <a:sym typeface="Symbol"/>
                      </a:rPr>
                      <m:t>𝑃</m:t>
                    </m:r>
                    <m:d>
                      <m:dPr>
                        <m:ctrlPr>
                          <a:rPr lang="en-US" sz="1600" i="1" smtClean="0">
                            <a:solidFill>
                              <a:srgbClr val="0070C0"/>
                            </a:solidFill>
                            <a:latin typeface="Cambria Math" panose="02040503050406030204" pitchFamily="18" charset="0"/>
                            <a:sym typeface="Symbol"/>
                          </a:rPr>
                        </m:ctrlPr>
                      </m:dPr>
                      <m:e>
                        <m:sSub>
                          <m:sSubPr>
                            <m:ctrlPr>
                              <a:rPr lang="en-US" sz="1600" i="1" smtClean="0">
                                <a:solidFill>
                                  <a:srgbClr val="0070C0"/>
                                </a:solidFill>
                                <a:latin typeface="Cambria Math" panose="02040503050406030204" pitchFamily="18" charset="0"/>
                                <a:sym typeface="Symbol"/>
                              </a:rPr>
                            </m:ctrlPr>
                          </m:sSubPr>
                          <m:e>
                            <m:r>
                              <a:rPr lang="en-US" sz="1600" i="1" smtClean="0">
                                <a:solidFill>
                                  <a:srgbClr val="0070C0"/>
                                </a:solidFill>
                                <a:latin typeface="Cambria Math" panose="02040503050406030204" pitchFamily="18" charset="0"/>
                                <a:sym typeface="Symbol"/>
                              </a:rPr>
                              <m:t>𝐸</m:t>
                            </m:r>
                          </m:e>
                          <m:sub>
                            <m:r>
                              <a:rPr lang="en-US" sz="1600" i="1" smtClean="0">
                                <a:solidFill>
                                  <a:srgbClr val="0070C0"/>
                                </a:solidFill>
                                <a:latin typeface="Cambria Math" panose="02040503050406030204" pitchFamily="18" charset="0"/>
                                <a:sym typeface="Symbol"/>
                              </a:rPr>
                              <m:t>𝐾</m:t>
                            </m:r>
                          </m:sub>
                        </m:sSub>
                      </m:e>
                      <m:e>
                        <m:sSup>
                          <m:sSupPr>
                            <m:ctrlPr>
                              <a:rPr lang="en-US" sz="1600" i="1" smtClean="0">
                                <a:solidFill>
                                  <a:srgbClr val="0070C0"/>
                                </a:solidFill>
                                <a:latin typeface="Cambria Math" panose="02040503050406030204" pitchFamily="18" charset="0"/>
                                <a:sym typeface="Symbol"/>
                              </a:rPr>
                            </m:ctrlPr>
                          </m:sSupPr>
                          <m:e>
                            <m:r>
                              <a:rPr lang="en-US" sz="1600" i="1" smtClean="0">
                                <a:solidFill>
                                  <a:srgbClr val="0070C0"/>
                                </a:solidFill>
                                <a:latin typeface="Cambria Math" panose="02040503050406030204" pitchFamily="18" charset="0"/>
                                <a:sym typeface="Symbol"/>
                              </a:rPr>
                              <m:t>𝐴</m:t>
                            </m:r>
                          </m:e>
                          <m:sup>
                            <m:r>
                              <a:rPr lang="en-US" sz="1600" i="1" smtClean="0">
                                <a:solidFill>
                                  <a:srgbClr val="0070C0"/>
                                </a:solidFill>
                                <a:latin typeface="Cambria Math" panose="02040503050406030204" pitchFamily="18" charset="0"/>
                                <a:sym typeface="Symbol"/>
                              </a:rPr>
                              <m:t>∗</m:t>
                            </m:r>
                          </m:sup>
                        </m:sSup>
                        <m:r>
                          <a:rPr lang="en-US" sz="1600" i="1" smtClean="0">
                            <a:solidFill>
                              <a:srgbClr val="0070C0"/>
                            </a:solidFill>
                            <a:latin typeface="Cambria Math" panose="02040503050406030204" pitchFamily="18" charset="0"/>
                            <a:sym typeface="Symbol"/>
                          </a:rPr>
                          <m:t>,</m:t>
                        </m:r>
                        <m:r>
                          <a:rPr lang="en-US" sz="1600" i="1" smtClean="0">
                            <a:solidFill>
                              <a:srgbClr val="0070C0"/>
                            </a:solidFill>
                            <a:latin typeface="Cambria Math" panose="02040503050406030204" pitchFamily="18" charset="0"/>
                            <a:sym typeface="Symbol"/>
                          </a:rPr>
                          <m:t>𝑍</m:t>
                        </m:r>
                      </m:e>
                    </m:d>
                    <m:r>
                      <a:rPr lang="en-US" sz="1600" i="1" smtClean="0">
                        <a:solidFill>
                          <a:srgbClr val="0070C0"/>
                        </a:solidFill>
                        <a:latin typeface="Cambria Math" panose="02040503050406030204" pitchFamily="18" charset="0"/>
                        <a:ea typeface="Cambria Math" panose="02040503050406030204" pitchFamily="18" charset="0"/>
                        <a:sym typeface="Symbol"/>
                      </a:rPr>
                      <m:t>∙</m:t>
                    </m:r>
                    <m:r>
                      <a:rPr lang="en-US" sz="1600" i="1" smtClean="0">
                        <a:solidFill>
                          <a:srgbClr val="0070C0"/>
                        </a:solidFill>
                        <a:latin typeface="Cambria Math"/>
                        <a:sym typeface="Symbol"/>
                      </a:rPr>
                      <m:t>𝑃</m:t>
                    </m:r>
                    <m:r>
                      <a:rPr lang="en-US" sz="1600" i="1" smtClean="0">
                        <a:solidFill>
                          <a:srgbClr val="0070C0"/>
                        </a:solidFill>
                        <a:latin typeface="Cambria Math"/>
                        <a:sym typeface="Symbol"/>
                      </a:rPr>
                      <m:t>(</m:t>
                    </m:r>
                    <m:sSup>
                      <m:sSupPr>
                        <m:ctrlPr>
                          <a:rPr lang="en-US" sz="1600" i="1" smtClean="0">
                            <a:solidFill>
                              <a:srgbClr val="0070C0"/>
                            </a:solidFill>
                            <a:latin typeface="Cambria Math" panose="02040503050406030204" pitchFamily="18" charset="0"/>
                            <a:sym typeface="Symbol"/>
                          </a:rPr>
                        </m:ctrlPr>
                      </m:sSupPr>
                      <m:e>
                        <m:r>
                          <a:rPr lang="en-US" sz="1600" i="1" smtClean="0">
                            <a:solidFill>
                              <a:srgbClr val="0070C0"/>
                            </a:solidFill>
                            <a:latin typeface="Cambria Math"/>
                            <a:sym typeface="Symbol"/>
                          </a:rPr>
                          <m:t>𝐸</m:t>
                        </m:r>
                      </m:e>
                      <m:sup>
                        <m:r>
                          <a:rPr lang="en-US" sz="1600" i="1" smtClean="0">
                            <a:solidFill>
                              <a:srgbClr val="0070C0"/>
                            </a:solidFill>
                            <a:latin typeface="Cambria Math"/>
                            <a:sym typeface="Symbol"/>
                          </a:rPr>
                          <m:t>∗</m:t>
                        </m:r>
                      </m:sup>
                    </m:sSup>
                    <m:r>
                      <a:rPr lang="en-US" sz="1600" i="1" smtClean="0">
                        <a:solidFill>
                          <a:srgbClr val="0070C0"/>
                        </a:solidFill>
                        <a:latin typeface="Cambria Math"/>
                        <a:sym typeface="Symbol"/>
                      </a:rPr>
                      <m:t>,</m:t>
                    </m:r>
                    <m:sSup>
                      <m:sSupPr>
                        <m:ctrlPr>
                          <a:rPr lang="en-US" sz="1600" i="1" smtClean="0">
                            <a:solidFill>
                              <a:srgbClr val="0070C0"/>
                            </a:solidFill>
                            <a:latin typeface="Cambria Math" panose="02040503050406030204" pitchFamily="18" charset="0"/>
                            <a:sym typeface="Symbol"/>
                          </a:rPr>
                        </m:ctrlPr>
                      </m:sSupPr>
                      <m:e>
                        <m:r>
                          <a:rPr lang="en-US" sz="1600" i="1" smtClean="0">
                            <a:solidFill>
                              <a:srgbClr val="0070C0"/>
                            </a:solidFill>
                            <a:latin typeface="Cambria Math"/>
                            <a:sym typeface="Symbol"/>
                          </a:rPr>
                          <m:t>𝐽</m:t>
                        </m:r>
                      </m:e>
                      <m:sup>
                        <m:r>
                          <a:rPr lang="en-US" sz="1600" i="1" smtClean="0">
                            <a:solidFill>
                              <a:srgbClr val="0070C0"/>
                            </a:solidFill>
                            <a:latin typeface="Cambria Math"/>
                            <a:sym typeface="Symbol"/>
                          </a:rPr>
                          <m:t>𝜋</m:t>
                        </m:r>
                      </m:sup>
                    </m:sSup>
                    <m:r>
                      <a:rPr lang="en-US" sz="1600" i="1" smtClean="0">
                        <a:solidFill>
                          <a:srgbClr val="0070C0"/>
                        </a:solidFill>
                        <a:latin typeface="Cambria Math" panose="02040503050406030204" pitchFamily="18" charset="0"/>
                        <a:sym typeface="Symbol"/>
                      </a:rPr>
                      <m:t>|</m:t>
                    </m:r>
                    <m:sSup>
                      <m:sSupPr>
                        <m:ctrlPr>
                          <a:rPr lang="en-US" sz="1600" i="1" smtClean="0">
                            <a:solidFill>
                              <a:srgbClr val="0070C0"/>
                            </a:solidFill>
                            <a:latin typeface="Cambria Math" panose="02040503050406030204" pitchFamily="18" charset="0"/>
                            <a:sym typeface="Symbol"/>
                          </a:rPr>
                        </m:ctrlPr>
                      </m:sSupPr>
                      <m:e>
                        <m:r>
                          <a:rPr lang="en-US" sz="1600" i="1" smtClean="0">
                            <a:solidFill>
                              <a:srgbClr val="0070C0"/>
                            </a:solidFill>
                            <a:latin typeface="Cambria Math" panose="02040503050406030204" pitchFamily="18" charset="0"/>
                            <a:sym typeface="Symbol"/>
                          </a:rPr>
                          <m:t>𝐴</m:t>
                        </m:r>
                      </m:e>
                      <m:sup>
                        <m:r>
                          <a:rPr lang="en-US" sz="1600" i="1" smtClean="0">
                            <a:solidFill>
                              <a:srgbClr val="0070C0"/>
                            </a:solidFill>
                            <a:latin typeface="Cambria Math" panose="02040503050406030204" pitchFamily="18" charset="0"/>
                            <a:sym typeface="Symbol"/>
                          </a:rPr>
                          <m:t>∗</m:t>
                        </m:r>
                      </m:sup>
                    </m:sSup>
                    <m:r>
                      <a:rPr lang="en-US" sz="1600" i="1" smtClean="0">
                        <a:solidFill>
                          <a:srgbClr val="0070C0"/>
                        </a:solidFill>
                        <a:latin typeface="Cambria Math" panose="02040503050406030204" pitchFamily="18" charset="0"/>
                        <a:sym typeface="Symbol"/>
                      </a:rPr>
                      <m:t>,</m:t>
                    </m:r>
                    <m:r>
                      <a:rPr lang="en-US" sz="1600" i="1" smtClean="0">
                        <a:solidFill>
                          <a:srgbClr val="0070C0"/>
                        </a:solidFill>
                        <a:latin typeface="Cambria Math" panose="02040503050406030204" pitchFamily="18" charset="0"/>
                        <a:sym typeface="Symbol"/>
                      </a:rPr>
                      <m:t>𝑍</m:t>
                    </m:r>
                    <m:r>
                      <a:rPr lang="en-US" sz="1600" i="1" smtClean="0">
                        <a:solidFill>
                          <a:srgbClr val="0070C0"/>
                        </a:solidFill>
                        <a:latin typeface="Cambria Math" panose="02040503050406030204" pitchFamily="18" charset="0"/>
                        <a:sym typeface="Symbol"/>
                      </a:rPr>
                      <m:t>,</m:t>
                    </m:r>
                    <m:sSup>
                      <m:sSupPr>
                        <m:ctrlPr>
                          <a:rPr lang="fr-FR" sz="1600" b="0" i="1" smtClean="0">
                            <a:solidFill>
                              <a:srgbClr val="0070C0"/>
                            </a:solidFill>
                            <a:latin typeface="Cambria Math" panose="02040503050406030204" pitchFamily="18" charset="0"/>
                            <a:sym typeface="Symbol"/>
                          </a:rPr>
                        </m:ctrlPr>
                      </m:sSupPr>
                      <m:e>
                        <m:r>
                          <a:rPr lang="fr-FR" sz="1600" b="0" i="1" smtClean="0">
                            <a:solidFill>
                              <a:srgbClr val="0070C0"/>
                            </a:solidFill>
                            <a:latin typeface="Cambria Math" panose="02040503050406030204" pitchFamily="18" charset="0"/>
                            <a:sym typeface="Symbol"/>
                          </a:rPr>
                          <m:t>𝐸</m:t>
                        </m:r>
                      </m:e>
                      <m:sup>
                        <m:r>
                          <a:rPr lang="fr-FR" sz="1600" b="0" i="1" smtClean="0">
                            <a:solidFill>
                              <a:srgbClr val="0070C0"/>
                            </a:solidFill>
                            <a:latin typeface="Cambria Math" panose="02040503050406030204" pitchFamily="18" charset="0"/>
                            <a:sym typeface="Symbol"/>
                          </a:rPr>
                          <m:t>∗</m:t>
                        </m:r>
                      </m:sup>
                    </m:sSup>
                    <m:r>
                      <a:rPr lang="en-US" sz="1600" i="1" smtClean="0">
                        <a:solidFill>
                          <a:srgbClr val="0070C0"/>
                        </a:solidFill>
                        <a:latin typeface="Cambria Math"/>
                        <a:sym typeface="Symbol"/>
                      </a:rPr>
                      <m:t>)</m:t>
                    </m:r>
                  </m:oMath>
                </a14:m>
                <a:r>
                  <a:rPr lang="en-US" sz="1600" b="1" i="1" dirty="0">
                    <a:solidFill>
                      <a:srgbClr val="0070C0"/>
                    </a:solidFill>
                    <a:latin typeface="Cambria Math"/>
                    <a:sym typeface="Symbol"/>
                  </a:rPr>
                  <a:t> </a:t>
                </a:r>
                <a:endParaRPr lang="en-US" sz="1600" dirty="0">
                  <a:solidFill>
                    <a:srgbClr val="0070C0"/>
                  </a:solidFill>
                </a:endParaRPr>
              </a:p>
            </p:txBody>
          </p:sp>
        </mc:Choice>
        <mc:Fallback xmlns="">
          <p:sp>
            <p:nvSpPr>
              <p:cNvPr id="39" name="ZoneTexte 38">
                <a:extLst>
                  <a:ext uri="{FF2B5EF4-FFF2-40B4-BE49-F238E27FC236}">
                    <a16:creationId xmlns:a16="http://schemas.microsoft.com/office/drawing/2014/main" id="{274F45D8-29B7-41D3-9AC4-9E9E4B97DC4A}"/>
                  </a:ext>
                </a:extLst>
              </p:cNvPr>
              <p:cNvSpPr txBox="1">
                <a:spLocks noRot="1" noChangeAspect="1" noMove="1" noResize="1" noEditPoints="1" noAdjustHandles="1" noChangeArrowheads="1" noChangeShapeType="1" noTextEdit="1"/>
              </p:cNvSpPr>
              <p:nvPr/>
            </p:nvSpPr>
            <p:spPr>
              <a:xfrm>
                <a:off x="33379" y="851023"/>
                <a:ext cx="5022522" cy="861774"/>
              </a:xfrm>
              <a:prstGeom prst="rect">
                <a:avLst/>
              </a:prstGeom>
              <a:blipFill>
                <a:blip r:embed="rId3"/>
                <a:stretch>
                  <a:fillRect b="-3546"/>
                </a:stretch>
              </a:blipFill>
            </p:spPr>
            <p:txBody>
              <a:bodyPr/>
              <a:lstStyle/>
              <a:p>
                <a:r>
                  <a:rPr lang="fr-FR">
                    <a:noFill/>
                  </a:rPr>
                  <a:t> </a:t>
                </a:r>
              </a:p>
            </p:txBody>
          </p:sp>
        </mc:Fallback>
      </mc:AlternateContent>
      <p:sp>
        <p:nvSpPr>
          <p:cNvPr id="40" name="ZoneTexte 39">
            <a:extLst>
              <a:ext uri="{FF2B5EF4-FFF2-40B4-BE49-F238E27FC236}">
                <a16:creationId xmlns:a16="http://schemas.microsoft.com/office/drawing/2014/main" id="{B5F2B6EB-FD44-47BF-A175-11A5293679A8}"/>
              </a:ext>
            </a:extLst>
          </p:cNvPr>
          <p:cNvSpPr txBox="1"/>
          <p:nvPr/>
        </p:nvSpPr>
        <p:spPr>
          <a:xfrm>
            <a:off x="4447063" y="919941"/>
            <a:ext cx="538823" cy="369844"/>
          </a:xfrm>
          <a:prstGeom prst="rect">
            <a:avLst/>
          </a:prstGeom>
          <a:noFill/>
        </p:spPr>
        <p:txBody>
          <a:bodyPr wrap="square">
            <a:spAutoFit/>
          </a:bodyPr>
          <a:lstStyle/>
          <a:p>
            <a:r>
              <a:rPr lang="en-US" sz="1800" b="1" i="1" dirty="0">
                <a:latin typeface="Cambria Math"/>
                <a:sym typeface="Symbol"/>
              </a:rPr>
              <a:t>↔</a:t>
            </a:r>
            <a:r>
              <a:rPr lang="en-US" sz="1800" b="1" i="1" dirty="0">
                <a:solidFill>
                  <a:srgbClr val="C00000"/>
                </a:solidFill>
                <a:latin typeface="Cambria Math"/>
                <a:sym typeface="Symbol"/>
              </a:rPr>
              <a:t> </a:t>
            </a:r>
            <a:endParaRPr lang="en-US" dirty="0"/>
          </a:p>
        </p:txBody>
      </p:sp>
      <mc:AlternateContent xmlns:mc="http://schemas.openxmlformats.org/markup-compatibility/2006" xmlns:a14="http://schemas.microsoft.com/office/drawing/2010/main">
        <mc:Choice Requires="a14">
          <p:sp>
            <p:nvSpPr>
              <p:cNvPr id="41" name="ZoneTexte 40">
                <a:extLst>
                  <a:ext uri="{FF2B5EF4-FFF2-40B4-BE49-F238E27FC236}">
                    <a16:creationId xmlns:a16="http://schemas.microsoft.com/office/drawing/2014/main" id="{21B419C2-A652-4B3C-B0EB-B7AB079A7B38}"/>
                  </a:ext>
                </a:extLst>
              </p:cNvPr>
              <p:cNvSpPr txBox="1"/>
              <p:nvPr/>
            </p:nvSpPr>
            <p:spPr>
              <a:xfrm>
                <a:off x="8683361" y="842617"/>
                <a:ext cx="3807172" cy="2585323"/>
              </a:xfrm>
              <a:prstGeom prst="rect">
                <a:avLst/>
              </a:prstGeom>
              <a:noFill/>
            </p:spPr>
            <p:txBody>
              <a:bodyPr wrap="square" rtlCol="0">
                <a:spAutoFit/>
              </a:bodyPr>
              <a:lstStyle/>
              <a:p>
                <a:pPr algn="ctr" defTabSz="457200"/>
                <a14:m>
                  <m:oMath xmlns:m="http://schemas.openxmlformats.org/officeDocument/2006/math">
                    <m:r>
                      <a:rPr lang="en-US" b="0" i="1" smtClean="0">
                        <a:solidFill>
                          <a:srgbClr val="00B050"/>
                        </a:solidFill>
                        <a:latin typeface="Cambria Math"/>
                        <a:sym typeface="Symbol"/>
                      </a:rPr>
                      <m:t>𝑌</m:t>
                    </m:r>
                    <m:d>
                      <m:dPr>
                        <m:ctrlPr>
                          <a:rPr lang="en-US" i="1">
                            <a:solidFill>
                              <a:srgbClr val="00B050"/>
                            </a:solidFill>
                            <a:latin typeface="Cambria Math" panose="02040503050406030204" pitchFamily="18" charset="0"/>
                            <a:sym typeface="Symbol"/>
                          </a:rPr>
                        </m:ctrlPr>
                      </m:dPr>
                      <m:e>
                        <m:r>
                          <a:rPr lang="en-US" b="0" i="1" smtClean="0">
                            <a:solidFill>
                              <a:srgbClr val="00B050"/>
                            </a:solidFill>
                            <a:latin typeface="Cambria Math"/>
                            <a:sym typeface="Symbol"/>
                          </a:rPr>
                          <m:t>𝐴</m:t>
                        </m:r>
                        <m:r>
                          <a:rPr lang="en-US" b="0" i="1" smtClean="0">
                            <a:solidFill>
                              <a:srgbClr val="00B050"/>
                            </a:solidFill>
                            <a:latin typeface="Cambria Math"/>
                            <a:sym typeface="Symbol"/>
                          </a:rPr>
                          <m:t>,</m:t>
                        </m:r>
                        <m:r>
                          <a:rPr lang="en-US" b="0" i="1" smtClean="0">
                            <a:solidFill>
                              <a:srgbClr val="00B050"/>
                            </a:solidFill>
                            <a:latin typeface="Cambria Math"/>
                            <a:sym typeface="Symbol"/>
                          </a:rPr>
                          <m:t>𝑍</m:t>
                        </m:r>
                        <m:r>
                          <a:rPr lang="en-US" b="0" i="1" smtClean="0">
                            <a:solidFill>
                              <a:srgbClr val="00B050"/>
                            </a:solidFill>
                            <a:latin typeface="Cambria Math"/>
                            <a:sym typeface="Symbol"/>
                          </a:rPr>
                          <m:t>,</m:t>
                        </m:r>
                        <m:r>
                          <a:rPr lang="fr-FR" b="0" i="1" smtClean="0">
                            <a:solidFill>
                              <a:srgbClr val="00B050"/>
                            </a:solidFill>
                            <a:latin typeface="Cambria Math" panose="02040503050406030204" pitchFamily="18" charset="0"/>
                            <a:sym typeface="Symbol"/>
                          </a:rPr>
                          <m:t>𝑚</m:t>
                        </m:r>
                        <m:r>
                          <a:rPr lang="en-US" b="0" i="1" smtClean="0">
                            <a:solidFill>
                              <a:srgbClr val="00B050"/>
                            </a:solidFill>
                            <a:latin typeface="Cambria Math" panose="02040503050406030204" pitchFamily="18" charset="0"/>
                            <a:sym typeface="Symbol"/>
                          </a:rPr>
                          <m:t> </m:t>
                        </m:r>
                      </m:e>
                    </m:d>
                  </m:oMath>
                </a14:m>
                <a:r>
                  <a:rPr lang="fr-FR" i="1" dirty="0">
                    <a:solidFill>
                      <a:srgbClr val="00B050"/>
                    </a:solidFill>
                    <a:latin typeface="Cambria Math" panose="02040503050406030204" pitchFamily="18" charset="0"/>
                    <a:sym typeface="Symbol"/>
                  </a:rPr>
                  <a:t> Independent </a:t>
                </a:r>
                <a:r>
                  <a:rPr lang="fr-FR" i="1" dirty="0" err="1">
                    <a:solidFill>
                      <a:srgbClr val="00B050"/>
                    </a:solidFill>
                    <a:latin typeface="Cambria Math" panose="02040503050406030204" pitchFamily="18" charset="0"/>
                    <a:sym typeface="Symbol"/>
                  </a:rPr>
                  <a:t>Yields</a:t>
                </a:r>
                <a:endParaRPr lang="fr-FR" i="1" dirty="0">
                  <a:solidFill>
                    <a:srgbClr val="00B050"/>
                  </a:solidFill>
                  <a:latin typeface="Cambria Math" panose="02040503050406030204" pitchFamily="18" charset="0"/>
                  <a:sym typeface="Symbol"/>
                </a:endParaRPr>
              </a:p>
              <a:p>
                <a:pPr algn="ctr" defTabSz="457200"/>
                <a:r>
                  <a:rPr lang="fr-FR" dirty="0">
                    <a:solidFill>
                      <a:srgbClr val="00B050"/>
                    </a:solidFill>
                    <a:latin typeface="Cambria Math" panose="02040503050406030204" pitchFamily="18" charset="0"/>
                    <a:cs typeface="Arial" panose="020B0604020202020204" pitchFamily="34" charset="0"/>
                    <a:sym typeface="Symbol"/>
                  </a:rPr>
                  <a:t>↓</a:t>
                </a:r>
                <a:endParaRPr lang="fr-FR" i="1" dirty="0">
                  <a:solidFill>
                    <a:srgbClr val="00B050"/>
                  </a:solidFill>
                  <a:latin typeface="Cambria Math" panose="02040503050406030204" pitchFamily="18" charset="0"/>
                  <a:sym typeface="Symbol"/>
                </a:endParaRPr>
              </a:p>
              <a:p>
                <a:pPr algn="ctr" defTabSz="457200"/>
                <a14:m>
                  <m:oMath xmlns:m="http://schemas.openxmlformats.org/officeDocument/2006/math">
                    <m:r>
                      <a:rPr lang="fr-FR" b="0" i="1" smtClean="0">
                        <a:solidFill>
                          <a:srgbClr val="00B050"/>
                        </a:solidFill>
                        <a:latin typeface="Cambria Math" panose="02040503050406030204" pitchFamily="18" charset="0"/>
                        <a:sym typeface="Symbol"/>
                      </a:rPr>
                      <m:t>𝐶</m:t>
                    </m:r>
                    <m:d>
                      <m:dPr>
                        <m:ctrlPr>
                          <a:rPr lang="en-US" i="1" smtClean="0">
                            <a:solidFill>
                              <a:srgbClr val="00B050"/>
                            </a:solidFill>
                            <a:latin typeface="Cambria Math" panose="02040503050406030204" pitchFamily="18" charset="0"/>
                            <a:sym typeface="Symbol"/>
                          </a:rPr>
                        </m:ctrlPr>
                      </m:dPr>
                      <m:e>
                        <m:r>
                          <a:rPr lang="en-US" b="0" i="1" smtClean="0">
                            <a:solidFill>
                              <a:srgbClr val="00B050"/>
                            </a:solidFill>
                            <a:latin typeface="Cambria Math"/>
                            <a:sym typeface="Symbol"/>
                          </a:rPr>
                          <m:t>𝐴</m:t>
                        </m:r>
                        <m:r>
                          <a:rPr lang="en-US" b="0" i="1" smtClean="0">
                            <a:solidFill>
                              <a:srgbClr val="00B050"/>
                            </a:solidFill>
                            <a:latin typeface="Cambria Math"/>
                            <a:sym typeface="Symbol"/>
                          </a:rPr>
                          <m:t>,</m:t>
                        </m:r>
                        <m:r>
                          <a:rPr lang="en-US" b="0" i="1" smtClean="0">
                            <a:solidFill>
                              <a:srgbClr val="00B050"/>
                            </a:solidFill>
                            <a:latin typeface="Cambria Math"/>
                            <a:sym typeface="Symbol"/>
                          </a:rPr>
                          <m:t>𝑍</m:t>
                        </m:r>
                        <m:r>
                          <a:rPr lang="en-US" b="0" i="1" smtClean="0">
                            <a:solidFill>
                              <a:srgbClr val="00B050"/>
                            </a:solidFill>
                            <a:latin typeface="Cambria Math"/>
                            <a:sym typeface="Symbol"/>
                          </a:rPr>
                          <m:t>,</m:t>
                        </m:r>
                        <m:r>
                          <a:rPr lang="fr-FR" b="0" i="1" smtClean="0">
                            <a:solidFill>
                              <a:srgbClr val="00B050"/>
                            </a:solidFill>
                            <a:latin typeface="Cambria Math" panose="02040503050406030204" pitchFamily="18" charset="0"/>
                            <a:sym typeface="Symbol"/>
                          </a:rPr>
                          <m:t>𝑚</m:t>
                        </m:r>
                        <m:r>
                          <a:rPr lang="en-US" b="0" i="1" smtClean="0">
                            <a:solidFill>
                              <a:srgbClr val="00B050"/>
                            </a:solidFill>
                            <a:latin typeface="Cambria Math" panose="02040503050406030204" pitchFamily="18" charset="0"/>
                            <a:sym typeface="Symbol"/>
                          </a:rPr>
                          <m:t> </m:t>
                        </m:r>
                      </m:e>
                    </m:d>
                  </m:oMath>
                </a14:m>
                <a:r>
                  <a:rPr lang="fr-FR" i="1" dirty="0">
                    <a:solidFill>
                      <a:srgbClr val="00B050"/>
                    </a:solidFill>
                    <a:latin typeface="Cambria Math" panose="02040503050406030204" pitchFamily="18" charset="0"/>
                    <a:sym typeface="Symbol"/>
                  </a:rPr>
                  <a:t> Cumulative </a:t>
                </a:r>
                <a:r>
                  <a:rPr lang="fr-FR" i="1" dirty="0" err="1">
                    <a:solidFill>
                      <a:srgbClr val="00B050"/>
                    </a:solidFill>
                    <a:latin typeface="Cambria Math" panose="02040503050406030204" pitchFamily="18" charset="0"/>
                    <a:sym typeface="Symbol"/>
                  </a:rPr>
                  <a:t>Yields</a:t>
                </a:r>
                <a:endParaRPr lang="fr-FR" i="1" dirty="0">
                  <a:solidFill>
                    <a:srgbClr val="00B050"/>
                  </a:solidFill>
                  <a:latin typeface="Cambria Math" panose="02040503050406030204" pitchFamily="18" charset="0"/>
                  <a:sym typeface="Symbol"/>
                </a:endParaRPr>
              </a:p>
              <a:p>
                <a:pPr algn="ctr" defTabSz="457200"/>
                <a:r>
                  <a:rPr lang="fr-FR" dirty="0">
                    <a:solidFill>
                      <a:srgbClr val="00B050"/>
                    </a:solidFill>
                    <a:latin typeface="Cambria Math" panose="02040503050406030204" pitchFamily="18" charset="0"/>
                    <a:cs typeface="Arial" panose="020B0604020202020204" pitchFamily="34" charset="0"/>
                    <a:sym typeface="Symbol"/>
                  </a:rPr>
                  <a:t>↓</a:t>
                </a:r>
                <a:endParaRPr lang="fr-FR" i="1" dirty="0">
                  <a:solidFill>
                    <a:srgbClr val="00B050"/>
                  </a:solidFill>
                  <a:latin typeface="Cambria Math" panose="02040503050406030204" pitchFamily="18" charset="0"/>
                  <a:sym typeface="Symbol"/>
                </a:endParaRPr>
              </a:p>
              <a:p>
                <a:pPr algn="ctr" defTabSz="457200"/>
                <a14:m>
                  <m:oMath xmlns:m="http://schemas.openxmlformats.org/officeDocument/2006/math">
                    <m:r>
                      <a:rPr lang="fr-FR" b="0" i="1" smtClean="0">
                        <a:solidFill>
                          <a:srgbClr val="00B050"/>
                        </a:solidFill>
                        <a:latin typeface="Cambria Math" panose="02040503050406030204" pitchFamily="18" charset="0"/>
                        <a:sym typeface="Symbol"/>
                      </a:rPr>
                      <m:t>𝐶</m:t>
                    </m:r>
                    <m:d>
                      <m:dPr>
                        <m:ctrlPr>
                          <a:rPr lang="en-US" i="1" smtClean="0">
                            <a:solidFill>
                              <a:srgbClr val="00B050"/>
                            </a:solidFill>
                            <a:latin typeface="Cambria Math" panose="02040503050406030204" pitchFamily="18" charset="0"/>
                            <a:sym typeface="Symbol"/>
                          </a:rPr>
                        </m:ctrlPr>
                      </m:dPr>
                      <m:e>
                        <m:r>
                          <a:rPr lang="fr-FR" b="0" i="1" smtClean="0">
                            <a:solidFill>
                              <a:srgbClr val="00B050"/>
                            </a:solidFill>
                            <a:latin typeface="Cambria Math" panose="02040503050406030204" pitchFamily="18" charset="0"/>
                            <a:sym typeface="Symbol"/>
                          </a:rPr>
                          <m:t>𝐴</m:t>
                        </m:r>
                      </m:e>
                    </m:d>
                  </m:oMath>
                </a14:m>
                <a:r>
                  <a:rPr lang="en-US" i="1" dirty="0">
                    <a:solidFill>
                      <a:srgbClr val="00B050"/>
                    </a:solidFill>
                    <a:latin typeface="Cambria Math"/>
                    <a:sym typeface="Symbol"/>
                  </a:rPr>
                  <a:t> Chain Yields</a:t>
                </a:r>
              </a:p>
              <a:p>
                <a:pPr algn="ctr" defTabSz="457200"/>
                <a:r>
                  <a:rPr lang="fr-FR" dirty="0">
                    <a:solidFill>
                      <a:srgbClr val="00B050"/>
                    </a:solidFill>
                    <a:latin typeface="Cambria Math" panose="02040503050406030204" pitchFamily="18" charset="0"/>
                    <a:cs typeface="Arial" panose="020B0604020202020204" pitchFamily="34" charset="0"/>
                    <a:sym typeface="Symbol"/>
                  </a:rPr>
                  <a:t>↓</a:t>
                </a:r>
                <a:endParaRPr lang="en-US" i="1" dirty="0">
                  <a:solidFill>
                    <a:srgbClr val="00B050"/>
                  </a:solidFill>
                  <a:latin typeface="Cambria Math"/>
                  <a:sym typeface="Symbol"/>
                </a:endParaRPr>
              </a:p>
              <a:p>
                <a:pPr algn="ctr" defTabSz="457200"/>
                <a:r>
                  <a:rPr lang="en-US" i="1" dirty="0">
                    <a:solidFill>
                      <a:srgbClr val="00B050"/>
                    </a:solidFill>
                    <a:latin typeface="Cambria Math"/>
                    <a:sym typeface="Symbol"/>
                  </a:rPr>
                  <a:t>Application</a:t>
                </a:r>
              </a:p>
              <a:p>
                <a:pPr algn="ctr" defTabSz="457200"/>
                <a:endParaRPr lang="en-US" i="1" dirty="0">
                  <a:solidFill>
                    <a:srgbClr val="00B050"/>
                  </a:solidFill>
                  <a:latin typeface="Cambria Math"/>
                  <a:sym typeface="Symbol"/>
                </a:endParaRPr>
              </a:p>
              <a:p>
                <a:pPr marL="0" lvl="1" algn="ctr" defTabSz="457200"/>
                <a:endParaRPr lang="en-US" dirty="0">
                  <a:solidFill>
                    <a:srgbClr val="00B050"/>
                  </a:solidFill>
                  <a:latin typeface="Calibri"/>
                </a:endParaRPr>
              </a:p>
            </p:txBody>
          </p:sp>
        </mc:Choice>
        <mc:Fallback xmlns="">
          <p:sp>
            <p:nvSpPr>
              <p:cNvPr id="41" name="ZoneTexte 40">
                <a:extLst>
                  <a:ext uri="{FF2B5EF4-FFF2-40B4-BE49-F238E27FC236}">
                    <a16:creationId xmlns:a16="http://schemas.microsoft.com/office/drawing/2014/main" id="{21B419C2-A652-4B3C-B0EB-B7AB079A7B38}"/>
                  </a:ext>
                </a:extLst>
              </p:cNvPr>
              <p:cNvSpPr txBox="1">
                <a:spLocks noRot="1" noChangeAspect="1" noMove="1" noResize="1" noEditPoints="1" noAdjustHandles="1" noChangeArrowheads="1" noChangeShapeType="1" noTextEdit="1"/>
              </p:cNvSpPr>
              <p:nvPr/>
            </p:nvSpPr>
            <p:spPr>
              <a:xfrm>
                <a:off x="8683361" y="842617"/>
                <a:ext cx="3807172" cy="2585323"/>
              </a:xfrm>
              <a:prstGeom prst="rect">
                <a:avLst/>
              </a:prstGeom>
              <a:blipFill>
                <a:blip r:embed="rId4"/>
                <a:stretch>
                  <a:fillRect t="-1415"/>
                </a:stretch>
              </a:blipFill>
            </p:spPr>
            <p:txBody>
              <a:bodyPr/>
              <a:lstStyle/>
              <a:p>
                <a:r>
                  <a:rPr lang="fr-FR">
                    <a:noFill/>
                  </a:rPr>
                  <a:t> </a:t>
                </a:r>
              </a:p>
            </p:txBody>
          </p:sp>
        </mc:Fallback>
      </mc:AlternateContent>
      <p:cxnSp>
        <p:nvCxnSpPr>
          <p:cNvPr id="42" name="Connecteur droit avec flèche 41">
            <a:extLst>
              <a:ext uri="{FF2B5EF4-FFF2-40B4-BE49-F238E27FC236}">
                <a16:creationId xmlns:a16="http://schemas.microsoft.com/office/drawing/2014/main" id="{97F0A311-5B6B-4B3F-A4DC-B7FCC8CEBBC9}"/>
              </a:ext>
            </a:extLst>
          </p:cNvPr>
          <p:cNvCxnSpPr>
            <a:cxnSpLocks/>
          </p:cNvCxnSpPr>
          <p:nvPr/>
        </p:nvCxnSpPr>
        <p:spPr>
          <a:xfrm>
            <a:off x="2486262" y="2414593"/>
            <a:ext cx="0" cy="23495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3" name="Connecteur droit avec flèche 42">
            <a:extLst>
              <a:ext uri="{FF2B5EF4-FFF2-40B4-BE49-F238E27FC236}">
                <a16:creationId xmlns:a16="http://schemas.microsoft.com/office/drawing/2014/main" id="{BD3B00DB-8BB3-462C-813A-3BB1DDEEC2C6}"/>
              </a:ext>
            </a:extLst>
          </p:cNvPr>
          <p:cNvCxnSpPr>
            <a:cxnSpLocks/>
          </p:cNvCxnSpPr>
          <p:nvPr/>
        </p:nvCxnSpPr>
        <p:spPr>
          <a:xfrm>
            <a:off x="10584337" y="3028840"/>
            <a:ext cx="0" cy="51536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44" name="ZoneTexte 43">
            <a:extLst>
              <a:ext uri="{FF2B5EF4-FFF2-40B4-BE49-F238E27FC236}">
                <a16:creationId xmlns:a16="http://schemas.microsoft.com/office/drawing/2014/main" id="{E94734F8-5111-4821-B13F-AAA3AAA52619}"/>
              </a:ext>
            </a:extLst>
          </p:cNvPr>
          <p:cNvSpPr txBox="1"/>
          <p:nvPr/>
        </p:nvSpPr>
        <p:spPr>
          <a:xfrm>
            <a:off x="8503806" y="866065"/>
            <a:ext cx="538823" cy="369844"/>
          </a:xfrm>
          <a:prstGeom prst="rect">
            <a:avLst/>
          </a:prstGeom>
          <a:noFill/>
        </p:spPr>
        <p:txBody>
          <a:bodyPr wrap="square">
            <a:spAutoFit/>
          </a:bodyPr>
          <a:lstStyle/>
          <a:p>
            <a:r>
              <a:rPr lang="en-US" sz="1800" b="1" i="1" dirty="0">
                <a:latin typeface="Cambria Math"/>
                <a:sym typeface="Symbol"/>
              </a:rPr>
              <a:t>↔</a:t>
            </a:r>
            <a:r>
              <a:rPr lang="en-US" sz="1800" b="1" i="1" dirty="0">
                <a:solidFill>
                  <a:srgbClr val="C00000"/>
                </a:solidFill>
                <a:latin typeface="Cambria Math"/>
                <a:sym typeface="Symbol"/>
              </a:rPr>
              <a:t> </a:t>
            </a:r>
            <a:endParaRPr lang="en-US" dirty="0"/>
          </a:p>
        </p:txBody>
      </p:sp>
      <p:pic>
        <p:nvPicPr>
          <p:cNvPr id="45" name="Image 44">
            <a:extLst>
              <a:ext uri="{FF2B5EF4-FFF2-40B4-BE49-F238E27FC236}">
                <a16:creationId xmlns:a16="http://schemas.microsoft.com/office/drawing/2014/main" id="{19DD263A-035A-439D-8381-D06433DF274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852768" y="3087774"/>
            <a:ext cx="1242564" cy="1188973"/>
          </a:xfrm>
          <a:prstGeom prst="rect">
            <a:avLst/>
          </a:prstGeom>
        </p:spPr>
      </p:pic>
      <p:sp>
        <p:nvSpPr>
          <p:cNvPr id="46" name="ZoneTexte 45">
            <a:extLst>
              <a:ext uri="{FF2B5EF4-FFF2-40B4-BE49-F238E27FC236}">
                <a16:creationId xmlns:a16="http://schemas.microsoft.com/office/drawing/2014/main" id="{E5DD1FA2-FE7C-407F-AF24-D65A07C70705}"/>
              </a:ext>
            </a:extLst>
          </p:cNvPr>
          <p:cNvSpPr txBox="1"/>
          <p:nvPr/>
        </p:nvSpPr>
        <p:spPr>
          <a:xfrm>
            <a:off x="1618746" y="2659508"/>
            <a:ext cx="1851789" cy="369332"/>
          </a:xfrm>
          <a:prstGeom prst="rect">
            <a:avLst/>
          </a:prstGeom>
          <a:solidFill>
            <a:schemeClr val="bg1"/>
          </a:solidFill>
          <a:ln>
            <a:solidFill>
              <a:srgbClr val="FF0000"/>
            </a:solidFill>
          </a:ln>
        </p:spPr>
        <p:txBody>
          <a:bodyPr wrap="none" rtlCol="0">
            <a:spAutoFit/>
          </a:bodyPr>
          <a:lstStyle/>
          <a:p>
            <a:r>
              <a:rPr lang="en-US" dirty="0">
                <a:solidFill>
                  <a:srgbClr val="FF0000"/>
                </a:solidFill>
              </a:rPr>
              <a:t>Fission models  </a:t>
            </a:r>
          </a:p>
        </p:txBody>
      </p:sp>
      <p:sp>
        <p:nvSpPr>
          <p:cNvPr id="47" name="ZoneTexte 46">
            <a:extLst>
              <a:ext uri="{FF2B5EF4-FFF2-40B4-BE49-F238E27FC236}">
                <a16:creationId xmlns:a16="http://schemas.microsoft.com/office/drawing/2014/main" id="{DE8CD929-B6F2-4264-A198-160FAE6305EA}"/>
              </a:ext>
            </a:extLst>
          </p:cNvPr>
          <p:cNvSpPr txBox="1"/>
          <p:nvPr/>
        </p:nvSpPr>
        <p:spPr>
          <a:xfrm>
            <a:off x="9073341" y="4487555"/>
            <a:ext cx="3021991" cy="923330"/>
          </a:xfrm>
          <a:prstGeom prst="rect">
            <a:avLst/>
          </a:prstGeom>
          <a:solidFill>
            <a:schemeClr val="bg1"/>
          </a:solidFill>
          <a:ln>
            <a:solidFill>
              <a:schemeClr val="accent3">
                <a:lumMod val="50000"/>
              </a:schemeClr>
            </a:solidFill>
          </a:ln>
        </p:spPr>
        <p:txBody>
          <a:bodyPr wrap="square" rtlCol="0">
            <a:spAutoFit/>
          </a:bodyPr>
          <a:lstStyle/>
          <a:p>
            <a:r>
              <a:rPr lang="en-US" sz="1200" dirty="0">
                <a:solidFill>
                  <a:schemeClr val="accent3">
                    <a:lumMod val="75000"/>
                  </a:schemeClr>
                </a:solidFill>
              </a:rPr>
              <a:t>Fuel Cycle applications</a:t>
            </a:r>
          </a:p>
          <a:p>
            <a:pPr marL="285750" indent="-285750">
              <a:buFontTx/>
              <a:buChar char="-"/>
            </a:pPr>
            <a:r>
              <a:rPr lang="en-US" sz="1050" dirty="0">
                <a:solidFill>
                  <a:schemeClr val="accent3">
                    <a:lumMod val="75000"/>
                  </a:schemeClr>
                </a:solidFill>
              </a:rPr>
              <a:t>Reactivity losses (BU)</a:t>
            </a:r>
          </a:p>
          <a:p>
            <a:pPr marL="285750" indent="-285750">
              <a:buFontTx/>
              <a:buChar char="-"/>
            </a:pPr>
            <a:r>
              <a:rPr lang="en-US" sz="1050" dirty="0">
                <a:solidFill>
                  <a:schemeClr val="accent3">
                    <a:lumMod val="75000"/>
                  </a:schemeClr>
                </a:solidFill>
              </a:rPr>
              <a:t>PIE (BU) : Post-Irradiated Experiment</a:t>
            </a:r>
          </a:p>
          <a:p>
            <a:pPr marL="285750" indent="-285750">
              <a:buFontTx/>
              <a:buChar char="-"/>
            </a:pPr>
            <a:r>
              <a:rPr lang="en-US" sz="1050" dirty="0">
                <a:solidFill>
                  <a:schemeClr val="accent3">
                    <a:lumMod val="75000"/>
                  </a:schemeClr>
                </a:solidFill>
              </a:rPr>
              <a:t>CFE </a:t>
            </a:r>
          </a:p>
          <a:p>
            <a:pPr marL="285750" indent="-285750">
              <a:buFontTx/>
              <a:buChar char="-"/>
            </a:pPr>
            <a:r>
              <a:rPr lang="en-US" sz="1050" dirty="0">
                <a:solidFill>
                  <a:schemeClr val="accent3">
                    <a:lumMod val="75000"/>
                  </a:schemeClr>
                </a:solidFill>
              </a:rPr>
              <a:t>Decay Heat </a:t>
            </a:r>
          </a:p>
        </p:txBody>
      </p:sp>
      <p:sp>
        <p:nvSpPr>
          <p:cNvPr id="48" name="Accolade fermante 47">
            <a:extLst>
              <a:ext uri="{FF2B5EF4-FFF2-40B4-BE49-F238E27FC236}">
                <a16:creationId xmlns:a16="http://schemas.microsoft.com/office/drawing/2014/main" id="{5CFBF08D-98DE-4453-9F7B-24AB2D387546}"/>
              </a:ext>
            </a:extLst>
          </p:cNvPr>
          <p:cNvSpPr/>
          <p:nvPr/>
        </p:nvSpPr>
        <p:spPr>
          <a:xfrm>
            <a:off x="6127778" y="4879202"/>
            <a:ext cx="67920" cy="677016"/>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49" name="ZoneTexte 48">
            <a:extLst>
              <a:ext uri="{FF2B5EF4-FFF2-40B4-BE49-F238E27FC236}">
                <a16:creationId xmlns:a16="http://schemas.microsoft.com/office/drawing/2014/main" id="{6605425D-7BAE-4B13-8C38-56AEB545EB64}"/>
              </a:ext>
            </a:extLst>
          </p:cNvPr>
          <p:cNvSpPr txBox="1"/>
          <p:nvPr/>
        </p:nvSpPr>
        <p:spPr>
          <a:xfrm>
            <a:off x="6440825" y="5041553"/>
            <a:ext cx="1277914" cy="338554"/>
          </a:xfrm>
          <a:prstGeom prst="rect">
            <a:avLst/>
          </a:prstGeom>
          <a:noFill/>
        </p:spPr>
        <p:txBody>
          <a:bodyPr wrap="none" rtlCol="0">
            <a:spAutoFit/>
          </a:bodyPr>
          <a:lstStyle/>
          <a:p>
            <a:r>
              <a:rPr lang="en-GB" sz="1600" dirty="0">
                <a:solidFill>
                  <a:srgbClr val="C00000"/>
                </a:solidFill>
                <a:sym typeface="Wingdings" panose="05000000000000000000" pitchFamily="2" charset="2"/>
              </a:rPr>
              <a:t> </a:t>
            </a:r>
            <a:r>
              <a:rPr lang="en-GB" sz="1600" dirty="0">
                <a:solidFill>
                  <a:srgbClr val="C00000"/>
                </a:solidFill>
              </a:rPr>
              <a:t>JEFF-4.0</a:t>
            </a:r>
          </a:p>
        </p:txBody>
      </p:sp>
      <p:pic>
        <p:nvPicPr>
          <p:cNvPr id="50" name="Image 49">
            <a:extLst>
              <a:ext uri="{FF2B5EF4-FFF2-40B4-BE49-F238E27FC236}">
                <a16:creationId xmlns:a16="http://schemas.microsoft.com/office/drawing/2014/main" id="{2CE4A483-2A10-4F7E-B19F-0EF32E95E128}"/>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9809" t="7965" r="2194" b="6321"/>
          <a:stretch/>
        </p:blipFill>
        <p:spPr>
          <a:xfrm>
            <a:off x="9111414" y="2943827"/>
            <a:ext cx="1186144" cy="1129905"/>
          </a:xfrm>
          <a:prstGeom prst="rect">
            <a:avLst/>
          </a:prstGeom>
        </p:spPr>
      </p:pic>
      <p:pic>
        <p:nvPicPr>
          <p:cNvPr id="51" name="Image 50">
            <a:extLst>
              <a:ext uri="{FF2B5EF4-FFF2-40B4-BE49-F238E27FC236}">
                <a16:creationId xmlns:a16="http://schemas.microsoft.com/office/drawing/2014/main" id="{B6C9C571-88A9-4764-909F-E95394B34CB6}"/>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910536" y="2536387"/>
            <a:ext cx="1936857" cy="1988968"/>
          </a:xfrm>
          <a:prstGeom prst="rect">
            <a:avLst/>
          </a:prstGeom>
        </p:spPr>
      </p:pic>
      <p:grpSp>
        <p:nvGrpSpPr>
          <p:cNvPr id="52" name="Groupe 51">
            <a:extLst>
              <a:ext uri="{FF2B5EF4-FFF2-40B4-BE49-F238E27FC236}">
                <a16:creationId xmlns:a16="http://schemas.microsoft.com/office/drawing/2014/main" id="{54CBFA1A-51FB-4178-8373-31270CB5EB04}"/>
              </a:ext>
            </a:extLst>
          </p:cNvPr>
          <p:cNvGrpSpPr/>
          <p:nvPr/>
        </p:nvGrpSpPr>
        <p:grpSpPr>
          <a:xfrm>
            <a:off x="4512547" y="2565242"/>
            <a:ext cx="2457634" cy="2151895"/>
            <a:chOff x="3968114" y="2896884"/>
            <a:chExt cx="3843918" cy="3365719"/>
          </a:xfrm>
        </p:grpSpPr>
        <p:pic>
          <p:nvPicPr>
            <p:cNvPr id="53" name="Image 52">
              <a:extLst>
                <a:ext uri="{FF2B5EF4-FFF2-40B4-BE49-F238E27FC236}">
                  <a16:creationId xmlns:a16="http://schemas.microsoft.com/office/drawing/2014/main" id="{03E9EDA1-B7B0-4872-B8B6-9001F3CA7B48}"/>
                </a:ext>
              </a:extLst>
            </p:cNvPr>
            <p:cNvPicPr>
              <a:picLocks noChangeAspect="1"/>
            </p:cNvPicPr>
            <p:nvPr/>
          </p:nvPicPr>
          <p:blipFill rotWithShape="1">
            <a:blip r:embed="rId8">
              <a:extLst>
                <a:ext uri="{28A0092B-C50C-407E-A947-70E740481C1C}">
                  <a14:useLocalDpi xmlns:a14="http://schemas.microsoft.com/office/drawing/2010/main" val="0"/>
                </a:ext>
              </a:extLst>
            </a:blip>
            <a:srcRect t="9591"/>
            <a:stretch/>
          </p:blipFill>
          <p:spPr>
            <a:xfrm>
              <a:off x="3968114" y="2896884"/>
              <a:ext cx="3843918" cy="3365719"/>
            </a:xfrm>
            <a:prstGeom prst="rect">
              <a:avLst/>
            </a:prstGeom>
          </p:spPr>
        </p:pic>
        <p:pic>
          <p:nvPicPr>
            <p:cNvPr id="54" name="Image 53">
              <a:extLst>
                <a:ext uri="{FF2B5EF4-FFF2-40B4-BE49-F238E27FC236}">
                  <a16:creationId xmlns:a16="http://schemas.microsoft.com/office/drawing/2014/main" id="{341179C3-69AB-475A-ABB5-2BB9E4D18524}"/>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714751" y="4805740"/>
              <a:ext cx="946470" cy="911649"/>
            </a:xfrm>
            <a:prstGeom prst="rect">
              <a:avLst/>
            </a:prstGeom>
            <a:effectLst>
              <a:outerShdw blurRad="50800" dist="38100" dir="2700000" algn="tl" rotWithShape="0">
                <a:prstClr val="black">
                  <a:alpha val="40000"/>
                </a:prstClr>
              </a:outerShdw>
            </a:effectLst>
          </p:spPr>
        </p:pic>
      </p:grpSp>
      <p:sp>
        <p:nvSpPr>
          <p:cNvPr id="57" name="ZoneTexte 56">
            <a:extLst>
              <a:ext uri="{FF2B5EF4-FFF2-40B4-BE49-F238E27FC236}">
                <a16:creationId xmlns:a16="http://schemas.microsoft.com/office/drawing/2014/main" id="{B9E32354-7CCC-4EA2-8336-2BCF521C51F8}"/>
              </a:ext>
            </a:extLst>
          </p:cNvPr>
          <p:cNvSpPr txBox="1"/>
          <p:nvPr/>
        </p:nvSpPr>
        <p:spPr>
          <a:xfrm>
            <a:off x="9254141" y="491588"/>
            <a:ext cx="2702333" cy="253916"/>
          </a:xfrm>
          <a:prstGeom prst="rect">
            <a:avLst/>
          </a:prstGeom>
          <a:noFill/>
        </p:spPr>
        <p:txBody>
          <a:bodyPr wrap="square">
            <a:spAutoFit/>
          </a:bodyPr>
          <a:lstStyle/>
          <a:p>
            <a:r>
              <a:rPr lang="en-US" sz="1050" dirty="0">
                <a:solidFill>
                  <a:srgbClr val="00B0F0"/>
                </a:solidFill>
                <a:latin typeface="Arial" panose="020B0604020202020204" pitchFamily="34" charset="0"/>
                <a:cs typeface="Arial" panose="020B0604020202020204" pitchFamily="34" charset="0"/>
              </a:rPr>
              <a:t>→ S.-M. Cheikh ’s PhD thesis (2023)</a:t>
            </a:r>
          </a:p>
        </p:txBody>
      </p:sp>
      <p:sp>
        <p:nvSpPr>
          <p:cNvPr id="58" name="Espace réservé de la date 3">
            <a:extLst>
              <a:ext uri="{FF2B5EF4-FFF2-40B4-BE49-F238E27FC236}">
                <a16:creationId xmlns:a16="http://schemas.microsoft.com/office/drawing/2014/main" id="{A85CD3E0-5CD3-4A33-9A9F-66394EE50E4E}"/>
              </a:ext>
            </a:extLst>
          </p:cNvPr>
          <p:cNvSpPr>
            <a:spLocks noGrp="1"/>
          </p:cNvSpPr>
          <p:nvPr>
            <p:ph type="dt" sz="half" idx="10"/>
          </p:nvPr>
        </p:nvSpPr>
        <p:spPr>
          <a:xfrm>
            <a:off x="9626599" y="6343650"/>
            <a:ext cx="1090881" cy="365125"/>
          </a:xfrm>
        </p:spPr>
        <p:txBody>
          <a:bodyPr/>
          <a:lstStyle/>
          <a:p>
            <a:r>
              <a:rPr lang="fr-FR"/>
              <a:t>01/07/2026</a:t>
            </a:r>
            <a:endParaRPr lang="fr-FR" dirty="0"/>
          </a:p>
        </p:txBody>
      </p:sp>
      <p:sp>
        <p:nvSpPr>
          <p:cNvPr id="59" name="Espace réservé du pied de page 1">
            <a:extLst>
              <a:ext uri="{FF2B5EF4-FFF2-40B4-BE49-F238E27FC236}">
                <a16:creationId xmlns:a16="http://schemas.microsoft.com/office/drawing/2014/main" id="{DC7AD305-2266-4A48-A289-6EB3D5DEAA10}"/>
              </a:ext>
            </a:extLst>
          </p:cNvPr>
          <p:cNvSpPr>
            <a:spLocks noGrp="1"/>
          </p:cNvSpPr>
          <p:nvPr>
            <p:ph type="ftr" sz="quarter" idx="11"/>
          </p:nvPr>
        </p:nvSpPr>
        <p:spPr>
          <a:xfrm>
            <a:off x="736600" y="6343650"/>
            <a:ext cx="8839200" cy="365125"/>
          </a:xfrm>
        </p:spPr>
        <p:txBody>
          <a:bodyPr/>
          <a:lstStyle/>
          <a:p>
            <a:r>
              <a:rPr lang="en-US"/>
              <a:t>WONDER 2026 | A. Regonesi et al. </a:t>
            </a:r>
            <a:endParaRPr lang="fr-FR" dirty="0"/>
          </a:p>
        </p:txBody>
      </p:sp>
      <p:sp>
        <p:nvSpPr>
          <p:cNvPr id="60" name="Titre 5">
            <a:extLst>
              <a:ext uri="{FF2B5EF4-FFF2-40B4-BE49-F238E27FC236}">
                <a16:creationId xmlns:a16="http://schemas.microsoft.com/office/drawing/2014/main" id="{69B55E7C-C48B-4F58-91D0-104D00B1D712}"/>
              </a:ext>
            </a:extLst>
          </p:cNvPr>
          <p:cNvSpPr txBox="1">
            <a:spLocks/>
          </p:cNvSpPr>
          <p:nvPr/>
        </p:nvSpPr>
        <p:spPr>
          <a:xfrm>
            <a:off x="148151" y="160480"/>
            <a:ext cx="10012162" cy="513034"/>
          </a:xfrm>
          <a:prstGeom prst="rect">
            <a:avLst/>
          </a:prstGeom>
        </p:spPr>
        <p:txBody>
          <a:bodyPr>
            <a:noAutofit/>
          </a:bodyPr>
          <a:lstStyle>
            <a:lvl1pPr algn="l" defTabSz="914400" rtl="0" eaLnBrk="1" latinLnBrk="0" hangingPunct="1">
              <a:lnSpc>
                <a:spcPct val="90000"/>
              </a:lnSpc>
              <a:spcBef>
                <a:spcPct val="0"/>
              </a:spcBef>
              <a:buNone/>
              <a:defRPr sz="3200" kern="1200">
                <a:solidFill>
                  <a:schemeClr val="tx2"/>
                </a:solidFill>
                <a:latin typeface="+mj-lt"/>
                <a:ea typeface="+mj-ea"/>
                <a:cs typeface="+mj-cs"/>
              </a:defRPr>
            </a:lvl1pPr>
          </a:lstStyle>
          <a:p>
            <a:r>
              <a:rPr lang="en-US" sz="2800" b="1" dirty="0"/>
              <a:t>Context: Methodology of (</a:t>
            </a:r>
            <a:r>
              <a:rPr lang="en-US" sz="2800" b="1" dirty="0" err="1"/>
              <a:t>n</a:t>
            </a:r>
            <a:r>
              <a:rPr lang="en-US" sz="2800" b="1" baseline="-25000" dirty="0" err="1"/>
              <a:t>th</a:t>
            </a:r>
            <a:r>
              <a:rPr lang="en-US" sz="2800" b="1" dirty="0" err="1"/>
              <a:t>,f</a:t>
            </a:r>
            <a:r>
              <a:rPr lang="en-US" sz="2800" b="1" dirty="0"/>
              <a:t>) FY evaluation</a:t>
            </a:r>
            <a:endParaRPr lang="fr-FR" sz="2800" dirty="0"/>
          </a:p>
        </p:txBody>
      </p:sp>
      <p:sp>
        <p:nvSpPr>
          <p:cNvPr id="56" name="Espace réservé du numéro de diapositive 4">
            <a:extLst>
              <a:ext uri="{FF2B5EF4-FFF2-40B4-BE49-F238E27FC236}">
                <a16:creationId xmlns:a16="http://schemas.microsoft.com/office/drawing/2014/main" id="{DEB39421-2C3A-4568-89EA-ACC4EE4D259F}"/>
              </a:ext>
            </a:extLst>
          </p:cNvPr>
          <p:cNvSpPr>
            <a:spLocks noGrp="1"/>
          </p:cNvSpPr>
          <p:nvPr>
            <p:ph type="sldNum" sz="quarter" idx="12"/>
          </p:nvPr>
        </p:nvSpPr>
        <p:spPr>
          <a:xfrm>
            <a:off x="10999334" y="6343650"/>
            <a:ext cx="693738" cy="365125"/>
          </a:xfrm>
        </p:spPr>
        <p:txBody>
          <a:bodyPr/>
          <a:lstStyle/>
          <a:p>
            <a:r>
              <a:rPr lang="fr-FR" dirty="0"/>
              <a:t>5</a:t>
            </a:r>
          </a:p>
        </p:txBody>
      </p:sp>
      <mc:AlternateContent xmlns:mc="http://schemas.openxmlformats.org/markup-compatibility/2006" xmlns:a14="http://schemas.microsoft.com/office/drawing/2010/main">
        <mc:Choice Requires="a14">
          <p:sp>
            <p:nvSpPr>
              <p:cNvPr id="61" name="ZoneTexte 60">
                <a:extLst>
                  <a:ext uri="{FF2B5EF4-FFF2-40B4-BE49-F238E27FC236}">
                    <a16:creationId xmlns:a16="http://schemas.microsoft.com/office/drawing/2014/main" id="{AF57F48C-ABE3-4E83-AAC1-5C3DDA8E9063}"/>
                  </a:ext>
                </a:extLst>
              </p:cNvPr>
              <p:cNvSpPr txBox="1"/>
              <p:nvPr/>
            </p:nvSpPr>
            <p:spPr>
              <a:xfrm>
                <a:off x="217463" y="4437812"/>
                <a:ext cx="5887830" cy="1384995"/>
              </a:xfrm>
              <a:prstGeom prst="rect">
                <a:avLst/>
              </a:prstGeom>
              <a:noFill/>
            </p:spPr>
            <p:txBody>
              <a:bodyPr wrap="none" rtlCol="0">
                <a:spAutoFit/>
              </a:bodyPr>
              <a:lstStyle/>
              <a:p>
                <a:pPr>
                  <a:lnSpc>
                    <a:spcPct val="200000"/>
                  </a:lnSpc>
                </a:pPr>
                <a:r>
                  <a:rPr lang="en-GB" sz="1400" dirty="0"/>
                  <a:t>(n</a:t>
                </a:r>
                <a:r>
                  <a:rPr lang="en-GB" sz="1400" baseline="-25000" dirty="0"/>
                  <a:t>th </a:t>
                </a:r>
                <a:r>
                  <a:rPr lang="en-GB" sz="1400" dirty="0"/>
                  <a:t>,f) data</a:t>
                </a:r>
                <a:endParaRPr lang="en-GB" sz="1400" dirty="0">
                  <a:solidFill>
                    <a:srgbClr val="0070C0"/>
                  </a:solidFill>
                </a:endParaRPr>
              </a:p>
              <a:p>
                <a:r>
                  <a:rPr lang="en-GB" sz="1400" dirty="0">
                    <a:solidFill>
                      <a:srgbClr val="00B050"/>
                    </a:solidFill>
                  </a:rPr>
                  <a:t>Radiochemical data</a:t>
                </a:r>
                <a:r>
                  <a:rPr lang="en-GB" sz="1400" dirty="0">
                    <a:sym typeface="Wingdings" panose="05000000000000000000" pitchFamily="2" charset="2"/>
                  </a:rPr>
                  <a:t> 	 </a:t>
                </a:r>
                <a:r>
                  <a:rPr lang="en-GB" sz="1400" dirty="0"/>
                  <a:t>full </a:t>
                </a:r>
                <a14:m>
                  <m:oMath xmlns:m="http://schemas.openxmlformats.org/officeDocument/2006/math">
                    <m:r>
                      <a:rPr lang="fr-FR" sz="1400" b="0" i="0" smtClean="0">
                        <a:latin typeface="Cambria Math" panose="02040503050406030204" pitchFamily="18" charset="0"/>
                      </a:rPr>
                      <m:t>(</m:t>
                    </m:r>
                    <m:r>
                      <a:rPr lang="en-GB" sz="1400" i="1" smtClean="0">
                        <a:solidFill>
                          <a:srgbClr val="00B050"/>
                        </a:solidFill>
                        <a:latin typeface="Cambria Math" panose="02040503050406030204" pitchFamily="18" charset="0"/>
                      </a:rPr>
                      <m:t>𝐴</m:t>
                    </m:r>
                    <m:r>
                      <a:rPr lang="fr-FR" sz="1400" b="0" i="1" smtClean="0">
                        <a:solidFill>
                          <a:srgbClr val="00B050"/>
                        </a:solidFill>
                        <a:latin typeface="Cambria Math" panose="02040503050406030204" pitchFamily="18" charset="0"/>
                      </a:rPr>
                      <m:t>,</m:t>
                    </m:r>
                    <m:r>
                      <a:rPr lang="fr-FR" sz="1400" b="0" i="1" smtClean="0">
                        <a:solidFill>
                          <a:srgbClr val="00B050"/>
                        </a:solidFill>
                        <a:latin typeface="Cambria Math" panose="02040503050406030204" pitchFamily="18" charset="0"/>
                      </a:rPr>
                      <m:t>𝑍</m:t>
                    </m:r>
                    <m:r>
                      <a:rPr lang="fr-FR" sz="1400" b="0" i="1" smtClean="0">
                        <a:latin typeface="Cambria Math" panose="02040503050406030204" pitchFamily="18" charset="0"/>
                      </a:rPr>
                      <m:t>)</m:t>
                    </m:r>
                  </m:oMath>
                </a14:m>
                <a:r>
                  <a:rPr lang="en-GB" sz="1400" dirty="0"/>
                  <a:t> identification</a:t>
                </a:r>
                <a:endParaRPr lang="en-GB" sz="1400" dirty="0">
                  <a:solidFill>
                    <a:srgbClr val="00B050"/>
                  </a:solidFill>
                </a:endParaRPr>
              </a:p>
              <a:p>
                <a14:m>
                  <m:oMath xmlns:m="http://schemas.openxmlformats.org/officeDocument/2006/math">
                    <m:r>
                      <a:rPr lang="fr-FR" sz="1400" b="0" i="1" smtClean="0">
                        <a:solidFill>
                          <a:srgbClr val="00B050"/>
                        </a:solidFill>
                        <a:latin typeface="Cambria Math" panose="02040503050406030204" pitchFamily="18" charset="0"/>
                      </a:rPr>
                      <m:t>𝛽</m:t>
                    </m:r>
                    <m:r>
                      <a:rPr lang="fr-FR" sz="1400" b="0" i="1" smtClean="0">
                        <a:solidFill>
                          <a:srgbClr val="00B050"/>
                        </a:solidFill>
                        <a:latin typeface="Cambria Math" panose="02040503050406030204" pitchFamily="18" charset="0"/>
                      </a:rPr>
                      <m:t>;</m:t>
                    </m:r>
                    <m:r>
                      <a:rPr lang="fr-FR" sz="1400" b="0" i="1" smtClean="0">
                        <a:solidFill>
                          <a:srgbClr val="00B050"/>
                        </a:solidFill>
                        <a:latin typeface="Cambria Math" panose="02040503050406030204" pitchFamily="18" charset="0"/>
                      </a:rPr>
                      <m:t>𝛾</m:t>
                    </m:r>
                  </m:oMath>
                </a14:m>
                <a:r>
                  <a:rPr lang="en-GB" sz="1400" dirty="0">
                    <a:solidFill>
                      <a:srgbClr val="00B050"/>
                    </a:solidFill>
                  </a:rPr>
                  <a:t> spectrometry </a:t>
                </a:r>
                <a:endParaRPr lang="en-GB" sz="1400" dirty="0"/>
              </a:p>
              <a:p>
                <a:r>
                  <a:rPr lang="en-GB" sz="1400" dirty="0">
                    <a:solidFill>
                      <a:srgbClr val="C00000"/>
                    </a:solidFill>
                  </a:rPr>
                  <a:t>ELM Mass spectrometer </a:t>
                </a:r>
                <a:r>
                  <a:rPr lang="en-GB" sz="1400" dirty="0"/>
                  <a:t> 	</a:t>
                </a:r>
                <a:r>
                  <a:rPr lang="en-GB" sz="1400" dirty="0">
                    <a:sym typeface="Wingdings" panose="05000000000000000000" pitchFamily="2" charset="2"/>
                  </a:rPr>
                  <a:t>  </a:t>
                </a:r>
                <a:r>
                  <a:rPr lang="en-GB" sz="1400" dirty="0"/>
                  <a:t>full</a:t>
                </a:r>
                <a:r>
                  <a:rPr lang="en-GB" sz="1400" dirty="0">
                    <a:solidFill>
                      <a:srgbClr val="C00000"/>
                    </a:solidFill>
                  </a:rPr>
                  <a:t> </a:t>
                </a:r>
                <a14:m>
                  <m:oMath xmlns:m="http://schemas.openxmlformats.org/officeDocument/2006/math">
                    <m:r>
                      <a:rPr lang="en-GB" sz="1400" i="1" smtClean="0">
                        <a:solidFill>
                          <a:srgbClr val="C00000"/>
                        </a:solidFill>
                        <a:latin typeface="Cambria Math" panose="02040503050406030204" pitchFamily="18" charset="0"/>
                      </a:rPr>
                      <m:t>𝐴</m:t>
                    </m:r>
                  </m:oMath>
                </a14:m>
                <a:r>
                  <a:rPr lang="en-GB" sz="1400" dirty="0">
                    <a:solidFill>
                      <a:srgbClr val="C00000"/>
                    </a:solidFill>
                  </a:rPr>
                  <a:t> </a:t>
                </a:r>
                <a:r>
                  <a:rPr lang="en-GB" sz="1400" dirty="0"/>
                  <a:t>&amp; limited</a:t>
                </a:r>
                <a:r>
                  <a:rPr lang="en-GB" sz="1400" dirty="0">
                    <a:solidFill>
                      <a:srgbClr val="C00000"/>
                    </a:solidFill>
                  </a:rPr>
                  <a:t> </a:t>
                </a:r>
                <a14:m>
                  <m:oMath xmlns:m="http://schemas.openxmlformats.org/officeDocument/2006/math">
                    <m:r>
                      <a:rPr lang="fr-FR" sz="1400" b="0" i="1" smtClean="0">
                        <a:solidFill>
                          <a:srgbClr val="C00000"/>
                        </a:solidFill>
                        <a:latin typeface="Cambria Math" panose="02040503050406030204" pitchFamily="18" charset="0"/>
                      </a:rPr>
                      <m:t>𝑍</m:t>
                    </m:r>
                  </m:oMath>
                </a14:m>
                <a:r>
                  <a:rPr lang="en-GB" sz="1400" dirty="0">
                    <a:solidFill>
                      <a:srgbClr val="C00000"/>
                    </a:solidFill>
                  </a:rPr>
                  <a:t> </a:t>
                </a:r>
                <a:r>
                  <a:rPr lang="en-GB" sz="1400" dirty="0"/>
                  <a:t>identification</a:t>
                </a:r>
              </a:p>
              <a:p>
                <a:r>
                  <a:rPr lang="en-GB" sz="1400" dirty="0">
                    <a:solidFill>
                      <a:srgbClr val="0070C0"/>
                    </a:solidFill>
                  </a:rPr>
                  <a:t>			</a:t>
                </a:r>
                <a:endParaRPr lang="en-GB" sz="1400" dirty="0"/>
              </a:p>
            </p:txBody>
          </p:sp>
        </mc:Choice>
        <mc:Fallback xmlns="">
          <p:sp>
            <p:nvSpPr>
              <p:cNvPr id="61" name="ZoneTexte 60">
                <a:extLst>
                  <a:ext uri="{FF2B5EF4-FFF2-40B4-BE49-F238E27FC236}">
                    <a16:creationId xmlns:a16="http://schemas.microsoft.com/office/drawing/2014/main" id="{AF57F48C-ABE3-4E83-AAC1-5C3DDA8E9063}"/>
                  </a:ext>
                </a:extLst>
              </p:cNvPr>
              <p:cNvSpPr txBox="1">
                <a:spLocks noRot="1" noChangeAspect="1" noMove="1" noResize="1" noEditPoints="1" noAdjustHandles="1" noChangeArrowheads="1" noChangeShapeType="1" noTextEdit="1"/>
              </p:cNvSpPr>
              <p:nvPr/>
            </p:nvSpPr>
            <p:spPr>
              <a:xfrm>
                <a:off x="217463" y="4437812"/>
                <a:ext cx="5887830" cy="1384995"/>
              </a:xfrm>
              <a:prstGeom prst="rect">
                <a:avLst/>
              </a:prstGeom>
              <a:blipFill>
                <a:blip r:embed="rId10"/>
                <a:stretch>
                  <a:fillRect l="-311"/>
                </a:stretch>
              </a:blipFill>
            </p:spPr>
            <p:txBody>
              <a:bodyPr/>
              <a:lstStyle/>
              <a:p>
                <a:r>
                  <a:rPr lang="en-GB">
                    <a:noFill/>
                  </a:rPr>
                  <a:t> </a:t>
                </a:r>
              </a:p>
            </p:txBody>
          </p:sp>
        </mc:Fallback>
      </mc:AlternateContent>
    </p:spTree>
    <p:extLst>
      <p:ext uri="{BB962C8B-B14F-4D97-AF65-F5344CB8AC3E}">
        <p14:creationId xmlns:p14="http://schemas.microsoft.com/office/powerpoint/2010/main" val="42880248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ZoneTexte 30">
            <a:extLst>
              <a:ext uri="{FF2B5EF4-FFF2-40B4-BE49-F238E27FC236}">
                <a16:creationId xmlns:a16="http://schemas.microsoft.com/office/drawing/2014/main" id="{C79EE84A-E5D1-4DBF-BA32-C91DA3D2D9A0}"/>
              </a:ext>
            </a:extLst>
          </p:cNvPr>
          <p:cNvSpPr txBox="1"/>
          <p:nvPr/>
        </p:nvSpPr>
        <p:spPr>
          <a:xfrm>
            <a:off x="3032857" y="4044257"/>
            <a:ext cx="232756" cy="307777"/>
          </a:xfrm>
          <a:prstGeom prst="rect">
            <a:avLst/>
          </a:prstGeom>
          <a:noFill/>
        </p:spPr>
        <p:txBody>
          <a:bodyPr wrap="none" rtlCol="0">
            <a:spAutoFit/>
          </a:bodyPr>
          <a:lstStyle/>
          <a:p>
            <a:r>
              <a:rPr lang="en-GB" sz="1400" dirty="0"/>
              <a:t> </a:t>
            </a:r>
          </a:p>
        </p:txBody>
      </p:sp>
      <mc:AlternateContent xmlns:mc="http://schemas.openxmlformats.org/markup-compatibility/2006" xmlns:a14="http://schemas.microsoft.com/office/drawing/2010/main">
        <mc:Choice Requires="a14">
          <p:sp>
            <p:nvSpPr>
              <p:cNvPr id="32" name="ZoneTexte 31">
                <a:extLst>
                  <a:ext uri="{FF2B5EF4-FFF2-40B4-BE49-F238E27FC236}">
                    <a16:creationId xmlns:a16="http://schemas.microsoft.com/office/drawing/2014/main" id="{6BAD3E81-FC54-4FE5-9819-D7597802A272}"/>
                  </a:ext>
                </a:extLst>
              </p:cNvPr>
              <p:cNvSpPr txBox="1"/>
              <p:nvPr/>
            </p:nvSpPr>
            <p:spPr>
              <a:xfrm>
                <a:off x="4720697" y="842617"/>
                <a:ext cx="4418069" cy="1384995"/>
              </a:xfrm>
              <a:prstGeom prst="rect">
                <a:avLst/>
              </a:prstGeom>
              <a:noFill/>
            </p:spPr>
            <p:txBody>
              <a:bodyPr wrap="square" rtlCol="0">
                <a:spAutoFit/>
              </a:bodyPr>
              <a:lstStyle/>
              <a:p>
                <a:pPr algn="ctr" defTabSz="457200"/>
                <a14:m>
                  <m:oMathPara xmlns:m="http://schemas.openxmlformats.org/officeDocument/2006/math">
                    <m:oMathParaPr>
                      <m:jc m:val="centerGroup"/>
                    </m:oMathParaPr>
                    <m:oMath xmlns:m="http://schemas.openxmlformats.org/officeDocument/2006/math">
                      <m:r>
                        <a:rPr lang="en-US" i="1" smtClean="0">
                          <a:solidFill>
                            <a:srgbClr val="C00000"/>
                          </a:solidFill>
                          <a:latin typeface="Cambria Math"/>
                          <a:sym typeface="Symbol"/>
                        </a:rPr>
                        <m:t>𝑌</m:t>
                      </m:r>
                      <m:d>
                        <m:dPr>
                          <m:ctrlPr>
                            <a:rPr lang="en-US" i="1" smtClean="0">
                              <a:solidFill>
                                <a:srgbClr val="C00000"/>
                              </a:solidFill>
                              <a:latin typeface="Cambria Math" panose="02040503050406030204" pitchFamily="18" charset="0"/>
                              <a:sym typeface="Symbol"/>
                            </a:rPr>
                          </m:ctrlPr>
                        </m:dPr>
                        <m:e>
                          <m:r>
                            <a:rPr lang="en-US" i="1" smtClean="0">
                              <a:solidFill>
                                <a:srgbClr val="C00000"/>
                              </a:solidFill>
                              <a:latin typeface="Cambria Math"/>
                              <a:sym typeface="Symbol"/>
                            </a:rPr>
                            <m:t>𝐴</m:t>
                          </m:r>
                          <m:r>
                            <a:rPr lang="en-US" i="1" smtClean="0">
                              <a:solidFill>
                                <a:srgbClr val="C00000"/>
                              </a:solidFill>
                              <a:latin typeface="Cambria Math"/>
                              <a:sym typeface="Symbol"/>
                            </a:rPr>
                            <m:t>,</m:t>
                          </m:r>
                          <m:r>
                            <a:rPr lang="en-US" i="1" smtClean="0">
                              <a:solidFill>
                                <a:srgbClr val="C00000"/>
                              </a:solidFill>
                              <a:latin typeface="Cambria Math"/>
                              <a:sym typeface="Symbol"/>
                            </a:rPr>
                            <m:t>𝑍</m:t>
                          </m:r>
                          <m:r>
                            <a:rPr lang="en-US" i="1" smtClean="0">
                              <a:solidFill>
                                <a:srgbClr val="C00000"/>
                              </a:solidFill>
                              <a:latin typeface="Cambria Math"/>
                              <a:sym typeface="Symbol"/>
                            </a:rPr>
                            <m:t>,</m:t>
                          </m:r>
                          <m:sSub>
                            <m:sSubPr>
                              <m:ctrlPr>
                                <a:rPr lang="en-US" i="1" smtClean="0">
                                  <a:solidFill>
                                    <a:srgbClr val="C00000"/>
                                  </a:solidFill>
                                  <a:latin typeface="Cambria Math" panose="02040503050406030204" pitchFamily="18" charset="0"/>
                                  <a:sym typeface="Symbol"/>
                                </a:rPr>
                              </m:ctrlPr>
                            </m:sSubPr>
                            <m:e>
                              <m:r>
                                <a:rPr lang="en-US" i="1" smtClean="0">
                                  <a:solidFill>
                                    <a:srgbClr val="C00000"/>
                                  </a:solidFill>
                                  <a:latin typeface="Cambria Math" panose="02040503050406030204" pitchFamily="18" charset="0"/>
                                  <a:sym typeface="Symbol"/>
                                </a:rPr>
                                <m:t>𝐸</m:t>
                              </m:r>
                            </m:e>
                            <m:sub>
                              <m:r>
                                <a:rPr lang="en-US" i="1" smtClean="0">
                                  <a:solidFill>
                                    <a:srgbClr val="C00000"/>
                                  </a:solidFill>
                                  <a:latin typeface="Cambria Math" panose="02040503050406030204" pitchFamily="18" charset="0"/>
                                  <a:sym typeface="Symbol"/>
                                </a:rPr>
                                <m:t>𝐾</m:t>
                              </m:r>
                            </m:sub>
                          </m:sSub>
                          <m:r>
                            <a:rPr lang="en-US" i="1" smtClean="0">
                              <a:solidFill>
                                <a:srgbClr val="C00000"/>
                              </a:solidFill>
                              <a:latin typeface="Cambria Math"/>
                              <a:sym typeface="Symbol"/>
                            </a:rPr>
                            <m:t>,</m:t>
                          </m:r>
                          <m:r>
                            <a:rPr lang="en-US" i="1" smtClean="0">
                              <a:solidFill>
                                <a:srgbClr val="C00000"/>
                              </a:solidFill>
                              <a:latin typeface="Cambria Math" panose="02040503050406030204" pitchFamily="18" charset="0"/>
                              <a:sym typeface="Symbol"/>
                            </a:rPr>
                            <m:t>𝐼</m:t>
                          </m:r>
                          <m:r>
                            <a:rPr lang="en-US" i="1" smtClean="0">
                              <a:solidFill>
                                <a:srgbClr val="C00000"/>
                              </a:solidFill>
                              <a:latin typeface="Cambria Math" panose="02040503050406030204" pitchFamily="18" charset="0"/>
                              <a:sym typeface="Symbol"/>
                            </a:rPr>
                            <m:t> </m:t>
                          </m:r>
                        </m:e>
                      </m:d>
                    </m:oMath>
                  </m:oMathPara>
                </a14:m>
                <a:endParaRPr lang="fr-FR" i="1" dirty="0">
                  <a:solidFill>
                    <a:srgbClr val="C00000"/>
                  </a:solidFill>
                  <a:latin typeface="Cambria Math" panose="02040503050406030204" pitchFamily="18" charset="0"/>
                  <a:sym typeface="Symbol"/>
                </a:endParaRPr>
              </a:p>
              <a:p>
                <a:pPr algn="ctr" defTabSz="457200"/>
                <a14:m>
                  <m:oMathPara xmlns:m="http://schemas.openxmlformats.org/officeDocument/2006/math">
                    <m:oMathParaPr>
                      <m:jc m:val="centerGroup"/>
                    </m:oMathParaPr>
                    <m:oMath xmlns:m="http://schemas.openxmlformats.org/officeDocument/2006/math">
                      <m:r>
                        <a:rPr lang="en-US" sz="1600" i="1" smtClean="0">
                          <a:solidFill>
                            <a:srgbClr val="C00000"/>
                          </a:solidFill>
                          <a:latin typeface="Cambria Math"/>
                          <a:sym typeface="Symbol"/>
                        </a:rPr>
                        <m:t>=</m:t>
                      </m:r>
                    </m:oMath>
                  </m:oMathPara>
                </a14:m>
                <a:endParaRPr lang="fr-FR" sz="1600" i="1" dirty="0">
                  <a:solidFill>
                    <a:srgbClr val="C00000"/>
                  </a:solidFill>
                  <a:latin typeface="Cambria Math"/>
                  <a:sym typeface="Symbol"/>
                </a:endParaRPr>
              </a:p>
              <a:p>
                <a:pPr algn="ctr" defTabSz="457200"/>
                <a14:m>
                  <m:oMath xmlns:m="http://schemas.openxmlformats.org/officeDocument/2006/math">
                    <m:r>
                      <a:rPr lang="en-US" sz="1600" i="1" smtClean="0">
                        <a:solidFill>
                          <a:srgbClr val="C00000"/>
                        </a:solidFill>
                        <a:latin typeface="Cambria Math"/>
                        <a:sym typeface="Symbol"/>
                      </a:rPr>
                      <m:t>𝑌</m:t>
                    </m:r>
                    <m:d>
                      <m:dPr>
                        <m:ctrlPr>
                          <a:rPr lang="en-US" sz="1600" i="1" smtClean="0">
                            <a:solidFill>
                              <a:srgbClr val="C00000"/>
                            </a:solidFill>
                            <a:latin typeface="Cambria Math" panose="02040503050406030204" pitchFamily="18" charset="0"/>
                            <a:sym typeface="Symbol"/>
                          </a:rPr>
                        </m:ctrlPr>
                      </m:dPr>
                      <m:e>
                        <m:r>
                          <a:rPr lang="en-US" sz="1600" i="1" smtClean="0">
                            <a:solidFill>
                              <a:srgbClr val="C00000"/>
                            </a:solidFill>
                            <a:latin typeface="Cambria Math"/>
                            <a:sym typeface="Symbol"/>
                          </a:rPr>
                          <m:t>𝐴</m:t>
                        </m:r>
                      </m:e>
                    </m:d>
                    <m:r>
                      <a:rPr lang="en-US" sz="1600" i="1">
                        <a:solidFill>
                          <a:srgbClr val="C00000"/>
                        </a:solidFill>
                        <a:latin typeface="Cambria Math" panose="02040503050406030204" pitchFamily="18" charset="0"/>
                        <a:ea typeface="Cambria Math" panose="02040503050406030204" pitchFamily="18" charset="0"/>
                        <a:sym typeface="Symbol"/>
                      </a:rPr>
                      <m:t>∙</m:t>
                    </m:r>
                    <m:r>
                      <a:rPr lang="en-US" sz="1600" i="1" smtClean="0">
                        <a:solidFill>
                          <a:srgbClr val="C00000"/>
                        </a:solidFill>
                        <a:latin typeface="Cambria Math" panose="02040503050406030204" pitchFamily="18" charset="0"/>
                        <a:sym typeface="Symbol"/>
                      </a:rPr>
                      <m:t>𝑃</m:t>
                    </m:r>
                    <m:d>
                      <m:dPr>
                        <m:ctrlPr>
                          <a:rPr lang="en-US" sz="1600" i="1" smtClean="0">
                            <a:solidFill>
                              <a:srgbClr val="C00000"/>
                            </a:solidFill>
                            <a:latin typeface="Cambria Math" panose="02040503050406030204" pitchFamily="18" charset="0"/>
                            <a:sym typeface="Symbol"/>
                          </a:rPr>
                        </m:ctrlPr>
                      </m:dPr>
                      <m:e>
                        <m:r>
                          <a:rPr lang="en-US" sz="1600" i="1" smtClean="0">
                            <a:solidFill>
                              <a:srgbClr val="C00000"/>
                            </a:solidFill>
                            <a:latin typeface="Cambria Math" panose="02040503050406030204" pitchFamily="18" charset="0"/>
                            <a:sym typeface="Symbol"/>
                          </a:rPr>
                          <m:t>𝑍</m:t>
                        </m:r>
                      </m:e>
                      <m:e>
                        <m:r>
                          <a:rPr lang="en-US" sz="1600" i="1" smtClean="0">
                            <a:solidFill>
                              <a:srgbClr val="C00000"/>
                            </a:solidFill>
                            <a:latin typeface="Cambria Math" panose="02040503050406030204" pitchFamily="18" charset="0"/>
                            <a:sym typeface="Symbol"/>
                          </a:rPr>
                          <m:t>𝐴</m:t>
                        </m:r>
                        <m:r>
                          <a:rPr lang="en-US" sz="1600" i="1" smtClean="0">
                            <a:solidFill>
                              <a:srgbClr val="C00000"/>
                            </a:solidFill>
                            <a:latin typeface="Cambria Math" panose="02040503050406030204" pitchFamily="18" charset="0"/>
                            <a:sym typeface="Symbol"/>
                          </a:rPr>
                          <m:t>, </m:t>
                        </m:r>
                        <m:sSub>
                          <m:sSubPr>
                            <m:ctrlPr>
                              <a:rPr lang="en-US" sz="1600" i="1" smtClean="0">
                                <a:solidFill>
                                  <a:srgbClr val="C00000"/>
                                </a:solidFill>
                                <a:latin typeface="Cambria Math" panose="02040503050406030204" pitchFamily="18" charset="0"/>
                                <a:sym typeface="Symbol"/>
                              </a:rPr>
                            </m:ctrlPr>
                          </m:sSubPr>
                          <m:e>
                            <m:r>
                              <a:rPr lang="en-US" sz="1600" i="1" smtClean="0">
                                <a:solidFill>
                                  <a:srgbClr val="C00000"/>
                                </a:solidFill>
                                <a:latin typeface="Cambria Math" panose="02040503050406030204" pitchFamily="18" charset="0"/>
                                <a:sym typeface="Symbol"/>
                              </a:rPr>
                              <m:t>𝐸</m:t>
                            </m:r>
                          </m:e>
                          <m:sub>
                            <m:r>
                              <a:rPr lang="en-US" sz="1600" i="1" smtClean="0">
                                <a:solidFill>
                                  <a:srgbClr val="C00000"/>
                                </a:solidFill>
                                <a:latin typeface="Cambria Math" panose="02040503050406030204" pitchFamily="18" charset="0"/>
                                <a:sym typeface="Symbol"/>
                              </a:rPr>
                              <m:t>𝐾</m:t>
                            </m:r>
                          </m:sub>
                        </m:sSub>
                      </m:e>
                    </m:d>
                    <m:r>
                      <a:rPr lang="en-US" sz="1600" i="1">
                        <a:solidFill>
                          <a:srgbClr val="C00000"/>
                        </a:solidFill>
                        <a:latin typeface="Cambria Math" panose="02040503050406030204" pitchFamily="18" charset="0"/>
                        <a:ea typeface="Cambria Math" panose="02040503050406030204" pitchFamily="18" charset="0"/>
                        <a:sym typeface="Symbol"/>
                      </a:rPr>
                      <m:t>∙</m:t>
                    </m:r>
                    <m:r>
                      <a:rPr lang="en-US" sz="1600" i="1" smtClean="0">
                        <a:solidFill>
                          <a:srgbClr val="C00000"/>
                        </a:solidFill>
                        <a:latin typeface="Cambria Math" panose="02040503050406030204" pitchFamily="18" charset="0"/>
                        <a:sym typeface="Symbol"/>
                      </a:rPr>
                      <m:t>𝑃</m:t>
                    </m:r>
                    <m:d>
                      <m:dPr>
                        <m:ctrlPr>
                          <a:rPr lang="en-US" sz="1600" i="1" smtClean="0">
                            <a:solidFill>
                              <a:srgbClr val="C00000"/>
                            </a:solidFill>
                            <a:latin typeface="Cambria Math" panose="02040503050406030204" pitchFamily="18" charset="0"/>
                            <a:sym typeface="Symbol"/>
                          </a:rPr>
                        </m:ctrlPr>
                      </m:dPr>
                      <m:e>
                        <m:sSub>
                          <m:sSubPr>
                            <m:ctrlPr>
                              <a:rPr lang="en-US" sz="1600" i="1" smtClean="0">
                                <a:solidFill>
                                  <a:srgbClr val="C00000"/>
                                </a:solidFill>
                                <a:latin typeface="Cambria Math" panose="02040503050406030204" pitchFamily="18" charset="0"/>
                                <a:sym typeface="Symbol"/>
                              </a:rPr>
                            </m:ctrlPr>
                          </m:sSubPr>
                          <m:e>
                            <m:r>
                              <a:rPr lang="en-US" sz="1600" i="1" smtClean="0">
                                <a:solidFill>
                                  <a:srgbClr val="C00000"/>
                                </a:solidFill>
                                <a:latin typeface="Cambria Math" panose="02040503050406030204" pitchFamily="18" charset="0"/>
                                <a:sym typeface="Symbol"/>
                              </a:rPr>
                              <m:t>𝐸</m:t>
                            </m:r>
                          </m:e>
                          <m:sub>
                            <m:r>
                              <a:rPr lang="en-US" sz="1600" i="1" smtClean="0">
                                <a:solidFill>
                                  <a:srgbClr val="C00000"/>
                                </a:solidFill>
                                <a:latin typeface="Cambria Math" panose="02040503050406030204" pitchFamily="18" charset="0"/>
                                <a:sym typeface="Symbol"/>
                              </a:rPr>
                              <m:t>𝑘</m:t>
                            </m:r>
                          </m:sub>
                        </m:sSub>
                      </m:e>
                      <m:e>
                        <m:r>
                          <a:rPr lang="en-US" sz="1600" i="1" smtClean="0">
                            <a:solidFill>
                              <a:srgbClr val="C00000"/>
                            </a:solidFill>
                            <a:latin typeface="Cambria Math" panose="02040503050406030204" pitchFamily="18" charset="0"/>
                            <a:sym typeface="Symbol"/>
                          </a:rPr>
                          <m:t>𝐴</m:t>
                        </m:r>
                        <m:r>
                          <a:rPr lang="en-US" sz="1600" i="1" smtClean="0">
                            <a:solidFill>
                              <a:srgbClr val="C00000"/>
                            </a:solidFill>
                            <a:latin typeface="Cambria Math" panose="02040503050406030204" pitchFamily="18" charset="0"/>
                            <a:sym typeface="Symbol"/>
                          </a:rPr>
                          <m:t>,</m:t>
                        </m:r>
                        <m:r>
                          <a:rPr lang="en-US" sz="1600" i="1" smtClean="0">
                            <a:solidFill>
                              <a:srgbClr val="C00000"/>
                            </a:solidFill>
                            <a:latin typeface="Cambria Math" panose="02040503050406030204" pitchFamily="18" charset="0"/>
                            <a:sym typeface="Symbol"/>
                          </a:rPr>
                          <m:t>𝑍</m:t>
                        </m:r>
                      </m:e>
                    </m:d>
                    <m:r>
                      <a:rPr lang="en-US" sz="1600" i="1">
                        <a:solidFill>
                          <a:srgbClr val="C00000"/>
                        </a:solidFill>
                        <a:latin typeface="Cambria Math" panose="02040503050406030204" pitchFamily="18" charset="0"/>
                        <a:ea typeface="Cambria Math" panose="02040503050406030204" pitchFamily="18" charset="0"/>
                        <a:sym typeface="Symbol"/>
                      </a:rPr>
                      <m:t>∙</m:t>
                    </m:r>
                    <m:r>
                      <a:rPr lang="en-US" sz="1600" i="1" smtClean="0">
                        <a:solidFill>
                          <a:srgbClr val="C00000"/>
                        </a:solidFill>
                        <a:latin typeface="Cambria Math"/>
                        <a:sym typeface="Symbol"/>
                      </a:rPr>
                      <m:t>𝑃</m:t>
                    </m:r>
                    <m:r>
                      <a:rPr lang="en-US" sz="1600" i="1" smtClean="0">
                        <a:solidFill>
                          <a:srgbClr val="C00000"/>
                        </a:solidFill>
                        <a:latin typeface="Cambria Math"/>
                        <a:sym typeface="Symbol"/>
                      </a:rPr>
                      <m:t>(</m:t>
                    </m:r>
                    <m:r>
                      <a:rPr lang="en-US" sz="1600" i="1" smtClean="0">
                        <a:solidFill>
                          <a:srgbClr val="C00000"/>
                        </a:solidFill>
                        <a:latin typeface="Cambria Math" panose="02040503050406030204" pitchFamily="18" charset="0"/>
                        <a:sym typeface="Symbol"/>
                      </a:rPr>
                      <m:t>𝑚</m:t>
                    </m:r>
                    <m:r>
                      <a:rPr lang="en-US" sz="1600" i="1" smtClean="0">
                        <a:solidFill>
                          <a:srgbClr val="C00000"/>
                        </a:solidFill>
                        <a:latin typeface="Cambria Math" panose="02040503050406030204" pitchFamily="18" charset="0"/>
                        <a:sym typeface="Symbol"/>
                      </a:rPr>
                      <m:t>|</m:t>
                    </m:r>
                    <m:sSub>
                      <m:sSubPr>
                        <m:ctrlPr>
                          <a:rPr lang="en-US" sz="1600" i="1" smtClean="0">
                            <a:solidFill>
                              <a:srgbClr val="C00000"/>
                            </a:solidFill>
                            <a:latin typeface="Cambria Math" panose="02040503050406030204" pitchFamily="18" charset="0"/>
                            <a:sym typeface="Symbol"/>
                          </a:rPr>
                        </m:ctrlPr>
                      </m:sSubPr>
                      <m:e>
                        <m:r>
                          <a:rPr lang="en-US" sz="1600" i="1" smtClean="0">
                            <a:solidFill>
                              <a:srgbClr val="C00000"/>
                            </a:solidFill>
                            <a:latin typeface="Cambria Math" panose="02040503050406030204" pitchFamily="18" charset="0"/>
                            <a:sym typeface="Symbol"/>
                          </a:rPr>
                          <m:t>𝐴</m:t>
                        </m:r>
                        <m:r>
                          <a:rPr lang="en-US" sz="1600" i="1" smtClean="0">
                            <a:solidFill>
                              <a:srgbClr val="C00000"/>
                            </a:solidFill>
                            <a:latin typeface="Cambria Math" panose="02040503050406030204" pitchFamily="18" charset="0"/>
                            <a:sym typeface="Symbol"/>
                          </a:rPr>
                          <m:t>,</m:t>
                        </m:r>
                        <m:r>
                          <a:rPr lang="en-US" sz="1600" i="1" smtClean="0">
                            <a:solidFill>
                              <a:srgbClr val="C00000"/>
                            </a:solidFill>
                            <a:latin typeface="Cambria Math" panose="02040503050406030204" pitchFamily="18" charset="0"/>
                            <a:sym typeface="Symbol"/>
                          </a:rPr>
                          <m:t>𝑍</m:t>
                        </m:r>
                        <m:r>
                          <a:rPr lang="en-US" sz="1600" i="1" smtClean="0">
                            <a:solidFill>
                              <a:srgbClr val="C00000"/>
                            </a:solidFill>
                            <a:latin typeface="Cambria Math" panose="02040503050406030204" pitchFamily="18" charset="0"/>
                            <a:sym typeface="Symbol"/>
                          </a:rPr>
                          <m:t>,</m:t>
                        </m:r>
                        <m:r>
                          <a:rPr lang="en-US" sz="1600" i="1" smtClean="0">
                            <a:solidFill>
                              <a:srgbClr val="C00000"/>
                            </a:solidFill>
                            <a:latin typeface="Cambria Math" panose="02040503050406030204" pitchFamily="18" charset="0"/>
                            <a:sym typeface="Symbol"/>
                          </a:rPr>
                          <m:t>𝐸</m:t>
                        </m:r>
                      </m:e>
                      <m:sub>
                        <m:r>
                          <a:rPr lang="en-US" sz="1600" i="1" smtClean="0">
                            <a:solidFill>
                              <a:srgbClr val="C00000"/>
                            </a:solidFill>
                            <a:latin typeface="Cambria Math" panose="02040503050406030204" pitchFamily="18" charset="0"/>
                            <a:sym typeface="Symbol"/>
                          </a:rPr>
                          <m:t>𝐾</m:t>
                        </m:r>
                      </m:sub>
                    </m:sSub>
                    <m:r>
                      <a:rPr lang="en-US" sz="1600" i="1" smtClean="0">
                        <a:solidFill>
                          <a:srgbClr val="C00000"/>
                        </a:solidFill>
                        <a:latin typeface="Cambria Math"/>
                        <a:sym typeface="Symbol"/>
                      </a:rPr>
                      <m:t>) </m:t>
                    </m:r>
                  </m:oMath>
                </a14:m>
                <a:r>
                  <a:rPr lang="en-US" sz="1600" b="1" i="1" dirty="0">
                    <a:solidFill>
                      <a:srgbClr val="C00000"/>
                    </a:solidFill>
                    <a:latin typeface="Cambria Math"/>
                    <a:sym typeface="Symbol"/>
                  </a:rPr>
                  <a:t>	</a:t>
                </a:r>
              </a:p>
              <a:p>
                <a:pPr algn="ctr" defTabSz="457200"/>
                <a:endParaRPr lang="en-US" sz="1600" i="1" dirty="0">
                  <a:solidFill>
                    <a:srgbClr val="C00000"/>
                  </a:solidFill>
                  <a:latin typeface="Cambria Math"/>
                  <a:sym typeface="Symbol"/>
                </a:endParaRPr>
              </a:p>
              <a:p>
                <a:pPr marL="0" lvl="1" algn="ctr" defTabSz="457200"/>
                <a:endParaRPr lang="en-US" b="1" dirty="0">
                  <a:solidFill>
                    <a:srgbClr val="C00000"/>
                  </a:solidFill>
                  <a:latin typeface="Calibri"/>
                </a:endParaRPr>
              </a:p>
            </p:txBody>
          </p:sp>
        </mc:Choice>
        <mc:Fallback xmlns="">
          <p:sp>
            <p:nvSpPr>
              <p:cNvPr id="32" name="ZoneTexte 31">
                <a:extLst>
                  <a:ext uri="{FF2B5EF4-FFF2-40B4-BE49-F238E27FC236}">
                    <a16:creationId xmlns:a16="http://schemas.microsoft.com/office/drawing/2014/main" id="{6BAD3E81-FC54-4FE5-9819-D7597802A272}"/>
                  </a:ext>
                </a:extLst>
              </p:cNvPr>
              <p:cNvSpPr txBox="1">
                <a:spLocks noRot="1" noChangeAspect="1" noMove="1" noResize="1" noEditPoints="1" noAdjustHandles="1" noChangeArrowheads="1" noChangeShapeType="1" noTextEdit="1"/>
              </p:cNvSpPr>
              <p:nvPr/>
            </p:nvSpPr>
            <p:spPr>
              <a:xfrm>
                <a:off x="4720697" y="842617"/>
                <a:ext cx="4418069" cy="1384995"/>
              </a:xfrm>
              <a:prstGeom prst="rect">
                <a:avLst/>
              </a:prstGeom>
              <a:blipFill>
                <a:blip r:embed="rId2"/>
                <a:stretch>
                  <a:fillRect/>
                </a:stretch>
              </a:blipFill>
            </p:spPr>
            <p:txBody>
              <a:bodyPr/>
              <a:lstStyle/>
              <a:p>
                <a:r>
                  <a:rPr lang="fr-FR">
                    <a:noFill/>
                  </a:rPr>
                  <a:t> </a:t>
                </a:r>
              </a:p>
            </p:txBody>
          </p:sp>
        </mc:Fallback>
      </mc:AlternateContent>
      <p:grpSp>
        <p:nvGrpSpPr>
          <p:cNvPr id="33" name="Groupe 32">
            <a:extLst>
              <a:ext uri="{FF2B5EF4-FFF2-40B4-BE49-F238E27FC236}">
                <a16:creationId xmlns:a16="http://schemas.microsoft.com/office/drawing/2014/main" id="{30E6F2AE-AB2E-45F5-8676-A22BA6B5AD3B}"/>
              </a:ext>
            </a:extLst>
          </p:cNvPr>
          <p:cNvGrpSpPr/>
          <p:nvPr/>
        </p:nvGrpSpPr>
        <p:grpSpPr>
          <a:xfrm>
            <a:off x="4909024" y="1940523"/>
            <a:ext cx="4188069" cy="523220"/>
            <a:chOff x="8016718" y="2017964"/>
            <a:chExt cx="4188069" cy="523220"/>
          </a:xfrm>
        </p:grpSpPr>
        <p:sp>
          <p:nvSpPr>
            <p:cNvPr id="34" name="Rectangle 33">
              <a:extLst>
                <a:ext uri="{FF2B5EF4-FFF2-40B4-BE49-F238E27FC236}">
                  <a16:creationId xmlns:a16="http://schemas.microsoft.com/office/drawing/2014/main" id="{C6371A26-D6B8-4C16-95C5-A2B1C3039949}"/>
                </a:ext>
              </a:extLst>
            </p:cNvPr>
            <p:cNvSpPr/>
            <p:nvPr/>
          </p:nvSpPr>
          <p:spPr>
            <a:xfrm>
              <a:off x="8016718" y="2147424"/>
              <a:ext cx="628698" cy="307777"/>
            </a:xfrm>
            <a:prstGeom prst="rect">
              <a:avLst/>
            </a:prstGeom>
          </p:spPr>
          <p:txBody>
            <a:bodyPr wrap="none">
              <a:spAutoFit/>
            </a:bodyPr>
            <a:lstStyle/>
            <a:p>
              <a:pPr defTabSz="457200"/>
              <a:r>
                <a:rPr lang="en-US" sz="1400" dirty="0">
                  <a:solidFill>
                    <a:srgbClr val="C00000"/>
                  </a:solidFill>
                  <a:latin typeface="Verdana" pitchFamily="34" charset="0"/>
                </a:rPr>
                <a:t>Mass</a:t>
              </a:r>
              <a:endParaRPr lang="en-US" sz="1400" dirty="0">
                <a:solidFill>
                  <a:prstClr val="black"/>
                </a:solidFill>
                <a:latin typeface="Calibri"/>
              </a:endParaRPr>
            </a:p>
          </p:txBody>
        </p:sp>
        <p:sp>
          <p:nvSpPr>
            <p:cNvPr id="35" name="Rectangle 34">
              <a:extLst>
                <a:ext uri="{FF2B5EF4-FFF2-40B4-BE49-F238E27FC236}">
                  <a16:creationId xmlns:a16="http://schemas.microsoft.com/office/drawing/2014/main" id="{37DB6CC1-845A-47BF-B525-E98166717B46}"/>
                </a:ext>
              </a:extLst>
            </p:cNvPr>
            <p:cNvSpPr/>
            <p:nvPr/>
          </p:nvSpPr>
          <p:spPr>
            <a:xfrm>
              <a:off x="8799252" y="2147424"/>
              <a:ext cx="827471" cy="307777"/>
            </a:xfrm>
            <a:prstGeom prst="rect">
              <a:avLst/>
            </a:prstGeom>
          </p:spPr>
          <p:txBody>
            <a:bodyPr wrap="none">
              <a:spAutoFit/>
            </a:bodyPr>
            <a:lstStyle/>
            <a:p>
              <a:pPr defTabSz="457200"/>
              <a:r>
                <a:rPr lang="en-US" sz="1400" dirty="0">
                  <a:solidFill>
                    <a:srgbClr val="C00000"/>
                  </a:solidFill>
                  <a:latin typeface="Verdana" pitchFamily="34" charset="0"/>
                </a:rPr>
                <a:t>Charge</a:t>
              </a:r>
              <a:endParaRPr lang="en-US" sz="1400" dirty="0">
                <a:solidFill>
                  <a:prstClr val="black"/>
                </a:solidFill>
                <a:latin typeface="Calibri"/>
              </a:endParaRPr>
            </a:p>
          </p:txBody>
        </p:sp>
        <p:sp>
          <p:nvSpPr>
            <p:cNvPr id="36" name="Rectangle 35">
              <a:extLst>
                <a:ext uri="{FF2B5EF4-FFF2-40B4-BE49-F238E27FC236}">
                  <a16:creationId xmlns:a16="http://schemas.microsoft.com/office/drawing/2014/main" id="{C0BD7F9A-04F6-4F6F-B56C-C084E2A10619}"/>
                </a:ext>
              </a:extLst>
            </p:cNvPr>
            <p:cNvSpPr/>
            <p:nvPr/>
          </p:nvSpPr>
          <p:spPr>
            <a:xfrm>
              <a:off x="9934396" y="2017964"/>
              <a:ext cx="814647" cy="523220"/>
            </a:xfrm>
            <a:prstGeom prst="rect">
              <a:avLst/>
            </a:prstGeom>
          </p:spPr>
          <p:txBody>
            <a:bodyPr wrap="none">
              <a:spAutoFit/>
            </a:bodyPr>
            <a:lstStyle/>
            <a:p>
              <a:pPr defTabSz="457200"/>
              <a:r>
                <a:rPr lang="en-US" sz="1400" dirty="0">
                  <a:solidFill>
                    <a:srgbClr val="C00000"/>
                  </a:solidFill>
                  <a:latin typeface="Verdana" pitchFamily="34" charset="0"/>
                </a:rPr>
                <a:t>Kinetic</a:t>
              </a:r>
            </a:p>
            <a:p>
              <a:pPr defTabSz="457200"/>
              <a:r>
                <a:rPr lang="en-US" sz="1400" dirty="0">
                  <a:solidFill>
                    <a:srgbClr val="C00000"/>
                  </a:solidFill>
                  <a:latin typeface="Verdana" pitchFamily="34" charset="0"/>
                </a:rPr>
                <a:t>Energy</a:t>
              </a:r>
              <a:endParaRPr lang="en-US" sz="1400" dirty="0">
                <a:solidFill>
                  <a:prstClr val="black"/>
                </a:solidFill>
                <a:latin typeface="Calibri"/>
              </a:endParaRPr>
            </a:p>
          </p:txBody>
        </p:sp>
        <p:sp>
          <p:nvSpPr>
            <p:cNvPr id="37" name="Rectangle 36">
              <a:extLst>
                <a:ext uri="{FF2B5EF4-FFF2-40B4-BE49-F238E27FC236}">
                  <a16:creationId xmlns:a16="http://schemas.microsoft.com/office/drawing/2014/main" id="{A094A13A-17DE-4ED2-B436-59618BECF696}"/>
                </a:ext>
              </a:extLst>
            </p:cNvPr>
            <p:cNvSpPr/>
            <p:nvPr/>
          </p:nvSpPr>
          <p:spPr>
            <a:xfrm>
              <a:off x="11056716" y="2147424"/>
              <a:ext cx="1148071" cy="307777"/>
            </a:xfrm>
            <a:prstGeom prst="rect">
              <a:avLst/>
            </a:prstGeom>
          </p:spPr>
          <p:txBody>
            <a:bodyPr wrap="none">
              <a:spAutoFit/>
            </a:bodyPr>
            <a:lstStyle/>
            <a:p>
              <a:pPr defTabSz="457200"/>
              <a:r>
                <a:rPr lang="en-US" sz="1400" dirty="0">
                  <a:solidFill>
                    <a:srgbClr val="C00000"/>
                  </a:solidFill>
                  <a:latin typeface="Verdana" pitchFamily="34" charset="0"/>
                </a:rPr>
                <a:t>Isomeric	</a:t>
              </a:r>
              <a:r>
                <a:rPr lang="en-US" sz="1400" dirty="0">
                  <a:solidFill>
                    <a:srgbClr val="C00000"/>
                  </a:solidFill>
                  <a:latin typeface="Calibri"/>
                  <a:sym typeface="Wingdings 3"/>
                </a:rPr>
                <a:t> </a:t>
              </a:r>
              <a:endParaRPr lang="en-US" sz="1400" dirty="0">
                <a:solidFill>
                  <a:prstClr val="black"/>
                </a:solidFill>
                <a:latin typeface="Calibri"/>
              </a:endParaRPr>
            </a:p>
          </p:txBody>
        </p:sp>
      </p:grpSp>
      <p:sp>
        <p:nvSpPr>
          <p:cNvPr id="38" name="Rectangle 37">
            <a:extLst>
              <a:ext uri="{FF2B5EF4-FFF2-40B4-BE49-F238E27FC236}">
                <a16:creationId xmlns:a16="http://schemas.microsoft.com/office/drawing/2014/main" id="{7A691812-D9DD-4A06-8FE1-E448B57CD722}"/>
              </a:ext>
            </a:extLst>
          </p:cNvPr>
          <p:cNvSpPr/>
          <p:nvPr/>
        </p:nvSpPr>
        <p:spPr>
          <a:xfrm>
            <a:off x="302628" y="2087627"/>
            <a:ext cx="4418069" cy="307777"/>
          </a:xfrm>
          <a:prstGeom prst="rect">
            <a:avLst/>
          </a:prstGeom>
        </p:spPr>
        <p:txBody>
          <a:bodyPr wrap="none">
            <a:spAutoFit/>
          </a:bodyPr>
          <a:lstStyle/>
          <a:p>
            <a:pPr defTabSz="457200"/>
            <a:r>
              <a:rPr lang="en-US" sz="1400" dirty="0">
                <a:solidFill>
                  <a:srgbClr val="0070C0"/>
                </a:solidFill>
                <a:latin typeface="Verdana" pitchFamily="34" charset="0"/>
              </a:rPr>
              <a:t>Pre-neutron Mass, charge, excitation energy  </a:t>
            </a:r>
            <a:endParaRPr lang="en-US" sz="1400" dirty="0">
              <a:solidFill>
                <a:srgbClr val="0070C0"/>
              </a:solidFill>
              <a:latin typeface="Calibri"/>
            </a:endParaRPr>
          </a:p>
        </p:txBody>
      </p:sp>
      <mc:AlternateContent xmlns:mc="http://schemas.openxmlformats.org/markup-compatibility/2006" xmlns:a14="http://schemas.microsoft.com/office/drawing/2010/main">
        <mc:Choice Requires="a14">
          <p:sp>
            <p:nvSpPr>
              <p:cNvPr id="39" name="ZoneTexte 38">
                <a:extLst>
                  <a:ext uri="{FF2B5EF4-FFF2-40B4-BE49-F238E27FC236}">
                    <a16:creationId xmlns:a16="http://schemas.microsoft.com/office/drawing/2014/main" id="{274F45D8-29B7-41D3-9AC4-9E9E4B97DC4A}"/>
                  </a:ext>
                </a:extLst>
              </p:cNvPr>
              <p:cNvSpPr txBox="1"/>
              <p:nvPr/>
            </p:nvSpPr>
            <p:spPr>
              <a:xfrm>
                <a:off x="33379" y="851023"/>
                <a:ext cx="5022522" cy="861774"/>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sz="1800" i="1" smtClean="0">
                          <a:solidFill>
                            <a:srgbClr val="0070C0"/>
                          </a:solidFill>
                          <a:latin typeface="Cambria Math"/>
                          <a:sym typeface="Symbol"/>
                        </a:rPr>
                        <m:t>𝑌</m:t>
                      </m:r>
                      <m:d>
                        <m:dPr>
                          <m:ctrlPr>
                            <a:rPr lang="en-US" sz="1800" i="1" smtClean="0">
                              <a:solidFill>
                                <a:srgbClr val="0070C0"/>
                              </a:solidFill>
                              <a:latin typeface="Cambria Math" panose="02040503050406030204" pitchFamily="18" charset="0"/>
                              <a:sym typeface="Symbol"/>
                            </a:rPr>
                          </m:ctrlPr>
                        </m:dPr>
                        <m:e>
                          <m:sSup>
                            <m:sSupPr>
                              <m:ctrlPr>
                                <a:rPr lang="en-US" sz="1800" i="1" smtClean="0">
                                  <a:solidFill>
                                    <a:srgbClr val="0070C0"/>
                                  </a:solidFill>
                                  <a:latin typeface="Cambria Math" panose="02040503050406030204" pitchFamily="18" charset="0"/>
                                  <a:sym typeface="Symbol"/>
                                </a:rPr>
                              </m:ctrlPr>
                            </m:sSupPr>
                            <m:e>
                              <m:r>
                                <a:rPr lang="en-US" sz="1800" i="1" smtClean="0">
                                  <a:solidFill>
                                    <a:srgbClr val="0070C0"/>
                                  </a:solidFill>
                                  <a:latin typeface="Cambria Math" panose="02040503050406030204" pitchFamily="18" charset="0"/>
                                  <a:sym typeface="Symbol"/>
                                </a:rPr>
                                <m:t>𝐴</m:t>
                              </m:r>
                            </m:e>
                            <m:sup>
                              <m:r>
                                <a:rPr lang="en-US" sz="1800" i="1" smtClean="0">
                                  <a:solidFill>
                                    <a:srgbClr val="0070C0"/>
                                  </a:solidFill>
                                  <a:latin typeface="Cambria Math" panose="02040503050406030204" pitchFamily="18" charset="0"/>
                                  <a:sym typeface="Symbol"/>
                                </a:rPr>
                                <m:t>∗</m:t>
                              </m:r>
                            </m:sup>
                          </m:sSup>
                          <m:r>
                            <a:rPr lang="en-US" sz="1800" i="1" smtClean="0">
                              <a:solidFill>
                                <a:srgbClr val="0070C0"/>
                              </a:solidFill>
                              <a:latin typeface="Cambria Math"/>
                              <a:sym typeface="Symbol"/>
                            </a:rPr>
                            <m:t>,</m:t>
                          </m:r>
                          <m:r>
                            <a:rPr lang="en-US" sz="1800" i="1" smtClean="0">
                              <a:solidFill>
                                <a:srgbClr val="0070C0"/>
                              </a:solidFill>
                              <a:latin typeface="Cambria Math"/>
                              <a:sym typeface="Symbol"/>
                            </a:rPr>
                            <m:t>𝑍</m:t>
                          </m:r>
                          <m:r>
                            <a:rPr lang="en-US" sz="1800" i="1" smtClean="0">
                              <a:solidFill>
                                <a:srgbClr val="0070C0"/>
                              </a:solidFill>
                              <a:latin typeface="Cambria Math"/>
                              <a:sym typeface="Symbol"/>
                            </a:rPr>
                            <m:t>,</m:t>
                          </m:r>
                          <m:sSup>
                            <m:sSupPr>
                              <m:ctrlPr>
                                <a:rPr lang="en-US" sz="1800" i="1" smtClean="0">
                                  <a:solidFill>
                                    <a:srgbClr val="0070C0"/>
                                  </a:solidFill>
                                  <a:latin typeface="Cambria Math" panose="02040503050406030204" pitchFamily="18" charset="0"/>
                                  <a:sym typeface="Symbol"/>
                                </a:rPr>
                              </m:ctrlPr>
                            </m:sSupPr>
                            <m:e>
                              <m:r>
                                <a:rPr lang="en-US" sz="1800" i="1" smtClean="0">
                                  <a:solidFill>
                                    <a:srgbClr val="0070C0"/>
                                  </a:solidFill>
                                  <a:latin typeface="Cambria Math"/>
                                  <a:sym typeface="Symbol"/>
                                </a:rPr>
                                <m:t>𝐸</m:t>
                              </m:r>
                            </m:e>
                            <m:sup>
                              <m:r>
                                <a:rPr lang="en-US" sz="1800" i="1" smtClean="0">
                                  <a:solidFill>
                                    <a:srgbClr val="0070C0"/>
                                  </a:solidFill>
                                  <a:latin typeface="Cambria Math"/>
                                  <a:sym typeface="Symbol"/>
                                </a:rPr>
                                <m:t>∗</m:t>
                              </m:r>
                            </m:sup>
                          </m:sSup>
                          <m:r>
                            <a:rPr lang="en-US" sz="1800" i="1" smtClean="0">
                              <a:solidFill>
                                <a:srgbClr val="0070C0"/>
                              </a:solidFill>
                              <a:latin typeface="Cambria Math"/>
                              <a:sym typeface="Symbol"/>
                            </a:rPr>
                            <m:t>,</m:t>
                          </m:r>
                          <m:sSup>
                            <m:sSupPr>
                              <m:ctrlPr>
                                <a:rPr lang="en-US" sz="1800" i="1" smtClean="0">
                                  <a:solidFill>
                                    <a:srgbClr val="0070C0"/>
                                  </a:solidFill>
                                  <a:latin typeface="Cambria Math" panose="02040503050406030204" pitchFamily="18" charset="0"/>
                                  <a:sym typeface="Symbol"/>
                                </a:rPr>
                              </m:ctrlPr>
                            </m:sSupPr>
                            <m:e>
                              <m:r>
                                <a:rPr lang="en-US" sz="1800" i="1" smtClean="0">
                                  <a:solidFill>
                                    <a:srgbClr val="0070C0"/>
                                  </a:solidFill>
                                  <a:latin typeface="Cambria Math"/>
                                  <a:sym typeface="Symbol"/>
                                </a:rPr>
                                <m:t>𝐽</m:t>
                              </m:r>
                            </m:e>
                            <m:sup>
                              <m:r>
                                <a:rPr lang="en-US" sz="1800" i="1" smtClean="0">
                                  <a:solidFill>
                                    <a:srgbClr val="0070C0"/>
                                  </a:solidFill>
                                  <a:latin typeface="Cambria Math"/>
                                  <a:sym typeface="Symbol"/>
                                </a:rPr>
                                <m:t>𝜋</m:t>
                              </m:r>
                            </m:sup>
                          </m:sSup>
                        </m:e>
                      </m:d>
                    </m:oMath>
                  </m:oMathPara>
                </a14:m>
                <a:endParaRPr lang="fr-FR" sz="1800" i="1" dirty="0">
                  <a:solidFill>
                    <a:srgbClr val="0070C0"/>
                  </a:solidFill>
                  <a:latin typeface="Cambria Math" panose="02040503050406030204" pitchFamily="18" charset="0"/>
                  <a:sym typeface="Symbol"/>
                </a:endParaRPr>
              </a:p>
              <a:p>
                <a:pPr/>
                <a14:m>
                  <m:oMathPara xmlns:m="http://schemas.openxmlformats.org/officeDocument/2006/math">
                    <m:oMathParaPr>
                      <m:jc m:val="centerGroup"/>
                    </m:oMathParaPr>
                    <m:oMath xmlns:m="http://schemas.openxmlformats.org/officeDocument/2006/math">
                      <m:r>
                        <a:rPr lang="en-US" sz="1600" i="1" smtClean="0">
                          <a:solidFill>
                            <a:srgbClr val="0070C0"/>
                          </a:solidFill>
                          <a:latin typeface="Cambria Math"/>
                          <a:sym typeface="Symbol"/>
                        </a:rPr>
                        <m:t>=</m:t>
                      </m:r>
                    </m:oMath>
                  </m:oMathPara>
                </a14:m>
                <a:endParaRPr lang="fr-FR" sz="1600" i="1" dirty="0">
                  <a:solidFill>
                    <a:srgbClr val="0070C0"/>
                  </a:solidFill>
                  <a:latin typeface="Cambria Math"/>
                  <a:sym typeface="Symbol"/>
                </a:endParaRPr>
              </a:p>
              <a:p>
                <a14:m>
                  <m:oMath xmlns:m="http://schemas.openxmlformats.org/officeDocument/2006/math">
                    <m:r>
                      <a:rPr lang="en-US" sz="1600" i="1" smtClean="0">
                        <a:solidFill>
                          <a:srgbClr val="0070C0"/>
                        </a:solidFill>
                        <a:latin typeface="Cambria Math"/>
                        <a:sym typeface="Symbol"/>
                      </a:rPr>
                      <m:t>𝑌</m:t>
                    </m:r>
                    <m:d>
                      <m:dPr>
                        <m:ctrlPr>
                          <a:rPr lang="en-US" sz="1600" i="1" smtClean="0">
                            <a:solidFill>
                              <a:srgbClr val="0070C0"/>
                            </a:solidFill>
                            <a:latin typeface="Cambria Math" panose="02040503050406030204" pitchFamily="18" charset="0"/>
                            <a:sym typeface="Symbol"/>
                          </a:rPr>
                        </m:ctrlPr>
                      </m:dPr>
                      <m:e>
                        <m:sSup>
                          <m:sSupPr>
                            <m:ctrlPr>
                              <a:rPr lang="en-US" sz="1600" i="1" smtClean="0">
                                <a:solidFill>
                                  <a:srgbClr val="0070C0"/>
                                </a:solidFill>
                                <a:latin typeface="Cambria Math" panose="02040503050406030204" pitchFamily="18" charset="0"/>
                                <a:sym typeface="Symbol"/>
                              </a:rPr>
                            </m:ctrlPr>
                          </m:sSupPr>
                          <m:e>
                            <m:r>
                              <a:rPr lang="en-US" sz="1600" i="1" smtClean="0">
                                <a:solidFill>
                                  <a:srgbClr val="0070C0"/>
                                </a:solidFill>
                                <a:latin typeface="Cambria Math" panose="02040503050406030204" pitchFamily="18" charset="0"/>
                                <a:sym typeface="Symbol"/>
                              </a:rPr>
                              <m:t>𝐴</m:t>
                            </m:r>
                          </m:e>
                          <m:sup>
                            <m:r>
                              <a:rPr lang="en-US" sz="1600" i="1" smtClean="0">
                                <a:solidFill>
                                  <a:srgbClr val="0070C0"/>
                                </a:solidFill>
                                <a:latin typeface="Cambria Math" panose="02040503050406030204" pitchFamily="18" charset="0"/>
                                <a:sym typeface="Symbol"/>
                              </a:rPr>
                              <m:t>∗</m:t>
                            </m:r>
                          </m:sup>
                        </m:sSup>
                      </m:e>
                    </m:d>
                    <m:r>
                      <a:rPr lang="en-US" sz="1600" i="1">
                        <a:solidFill>
                          <a:srgbClr val="0070C0"/>
                        </a:solidFill>
                        <a:latin typeface="Cambria Math" panose="02040503050406030204" pitchFamily="18" charset="0"/>
                        <a:ea typeface="Cambria Math" panose="02040503050406030204" pitchFamily="18" charset="0"/>
                        <a:sym typeface="Symbol"/>
                      </a:rPr>
                      <m:t>∙</m:t>
                    </m:r>
                    <m:r>
                      <a:rPr lang="en-US" sz="1600" i="1" smtClean="0">
                        <a:solidFill>
                          <a:srgbClr val="0070C0"/>
                        </a:solidFill>
                        <a:latin typeface="Cambria Math" panose="02040503050406030204" pitchFamily="18" charset="0"/>
                        <a:sym typeface="Symbol"/>
                      </a:rPr>
                      <m:t>𝑃</m:t>
                    </m:r>
                    <m:d>
                      <m:dPr>
                        <m:ctrlPr>
                          <a:rPr lang="en-US" sz="1600" i="1">
                            <a:solidFill>
                              <a:srgbClr val="0070C0"/>
                            </a:solidFill>
                            <a:latin typeface="Cambria Math" panose="02040503050406030204" pitchFamily="18" charset="0"/>
                            <a:sym typeface="Symbol"/>
                          </a:rPr>
                        </m:ctrlPr>
                      </m:dPr>
                      <m:e>
                        <m:r>
                          <a:rPr lang="en-US" sz="1600" i="1">
                            <a:solidFill>
                              <a:srgbClr val="0070C0"/>
                            </a:solidFill>
                            <a:latin typeface="Cambria Math" panose="02040503050406030204" pitchFamily="18" charset="0"/>
                            <a:sym typeface="Symbol"/>
                          </a:rPr>
                          <m:t>𝑍</m:t>
                        </m:r>
                      </m:e>
                      <m:e>
                        <m:r>
                          <a:rPr lang="en-US" sz="1600" i="1">
                            <a:solidFill>
                              <a:srgbClr val="0070C0"/>
                            </a:solidFill>
                            <a:latin typeface="Cambria Math" panose="02040503050406030204" pitchFamily="18" charset="0"/>
                            <a:sym typeface="Symbol"/>
                          </a:rPr>
                          <m:t>𝐴</m:t>
                        </m:r>
                        <m:r>
                          <a:rPr lang="fr-FR" sz="1600" b="0" i="1" smtClean="0">
                            <a:solidFill>
                              <a:srgbClr val="0070C0"/>
                            </a:solidFill>
                            <a:latin typeface="Cambria Math" panose="02040503050406030204" pitchFamily="18" charset="0"/>
                            <a:sym typeface="Symbol"/>
                          </a:rPr>
                          <m:t>∗</m:t>
                        </m:r>
                        <m:r>
                          <a:rPr lang="en-US" sz="1600" i="1">
                            <a:solidFill>
                              <a:srgbClr val="0070C0"/>
                            </a:solidFill>
                            <a:latin typeface="Cambria Math" panose="02040503050406030204" pitchFamily="18" charset="0"/>
                            <a:sym typeface="Symbol"/>
                          </a:rPr>
                          <m:t>, </m:t>
                        </m:r>
                        <m:sSup>
                          <m:sSupPr>
                            <m:ctrlPr>
                              <a:rPr lang="fr-FR" sz="1600" b="0" i="1" smtClean="0">
                                <a:solidFill>
                                  <a:srgbClr val="0070C0"/>
                                </a:solidFill>
                                <a:latin typeface="Cambria Math" panose="02040503050406030204" pitchFamily="18" charset="0"/>
                                <a:sym typeface="Symbol"/>
                              </a:rPr>
                            </m:ctrlPr>
                          </m:sSupPr>
                          <m:e>
                            <m:r>
                              <a:rPr lang="fr-FR" sz="1600" b="0" i="1" smtClean="0">
                                <a:solidFill>
                                  <a:srgbClr val="0070C0"/>
                                </a:solidFill>
                                <a:latin typeface="Cambria Math" panose="02040503050406030204" pitchFamily="18" charset="0"/>
                                <a:sym typeface="Symbol"/>
                              </a:rPr>
                              <m:t>𝐸</m:t>
                            </m:r>
                          </m:e>
                          <m:sup>
                            <m:r>
                              <a:rPr lang="fr-FR" sz="1600" b="0" i="1" smtClean="0">
                                <a:solidFill>
                                  <a:srgbClr val="0070C0"/>
                                </a:solidFill>
                                <a:latin typeface="Cambria Math" panose="02040503050406030204" pitchFamily="18" charset="0"/>
                                <a:sym typeface="Symbol"/>
                              </a:rPr>
                              <m:t>∗</m:t>
                            </m:r>
                          </m:sup>
                        </m:sSup>
                      </m:e>
                    </m:d>
                    <m:r>
                      <a:rPr lang="en-US" sz="1600" i="1">
                        <a:solidFill>
                          <a:srgbClr val="0070C0"/>
                        </a:solidFill>
                        <a:latin typeface="Cambria Math" panose="02040503050406030204" pitchFamily="18" charset="0"/>
                        <a:ea typeface="Cambria Math" panose="02040503050406030204" pitchFamily="18" charset="0"/>
                        <a:sym typeface="Symbol"/>
                      </a:rPr>
                      <m:t>∙</m:t>
                    </m:r>
                    <m:r>
                      <a:rPr lang="en-US" sz="1600" i="1" smtClean="0">
                        <a:solidFill>
                          <a:srgbClr val="0070C0"/>
                        </a:solidFill>
                        <a:latin typeface="Cambria Math" panose="02040503050406030204" pitchFamily="18" charset="0"/>
                        <a:sym typeface="Symbol"/>
                      </a:rPr>
                      <m:t>𝑃</m:t>
                    </m:r>
                    <m:d>
                      <m:dPr>
                        <m:ctrlPr>
                          <a:rPr lang="en-US" sz="1600" i="1" smtClean="0">
                            <a:solidFill>
                              <a:srgbClr val="0070C0"/>
                            </a:solidFill>
                            <a:latin typeface="Cambria Math" panose="02040503050406030204" pitchFamily="18" charset="0"/>
                            <a:sym typeface="Symbol"/>
                          </a:rPr>
                        </m:ctrlPr>
                      </m:dPr>
                      <m:e>
                        <m:sSub>
                          <m:sSubPr>
                            <m:ctrlPr>
                              <a:rPr lang="en-US" sz="1600" i="1" smtClean="0">
                                <a:solidFill>
                                  <a:srgbClr val="0070C0"/>
                                </a:solidFill>
                                <a:latin typeface="Cambria Math" panose="02040503050406030204" pitchFamily="18" charset="0"/>
                                <a:sym typeface="Symbol"/>
                              </a:rPr>
                            </m:ctrlPr>
                          </m:sSubPr>
                          <m:e>
                            <m:r>
                              <a:rPr lang="en-US" sz="1600" i="1" smtClean="0">
                                <a:solidFill>
                                  <a:srgbClr val="0070C0"/>
                                </a:solidFill>
                                <a:latin typeface="Cambria Math" panose="02040503050406030204" pitchFamily="18" charset="0"/>
                                <a:sym typeface="Symbol"/>
                              </a:rPr>
                              <m:t>𝐸</m:t>
                            </m:r>
                          </m:e>
                          <m:sub>
                            <m:r>
                              <a:rPr lang="en-US" sz="1600" i="1" smtClean="0">
                                <a:solidFill>
                                  <a:srgbClr val="0070C0"/>
                                </a:solidFill>
                                <a:latin typeface="Cambria Math" panose="02040503050406030204" pitchFamily="18" charset="0"/>
                                <a:sym typeface="Symbol"/>
                              </a:rPr>
                              <m:t>𝐾</m:t>
                            </m:r>
                          </m:sub>
                        </m:sSub>
                      </m:e>
                      <m:e>
                        <m:sSup>
                          <m:sSupPr>
                            <m:ctrlPr>
                              <a:rPr lang="en-US" sz="1600" i="1" smtClean="0">
                                <a:solidFill>
                                  <a:srgbClr val="0070C0"/>
                                </a:solidFill>
                                <a:latin typeface="Cambria Math" panose="02040503050406030204" pitchFamily="18" charset="0"/>
                                <a:sym typeface="Symbol"/>
                              </a:rPr>
                            </m:ctrlPr>
                          </m:sSupPr>
                          <m:e>
                            <m:r>
                              <a:rPr lang="en-US" sz="1600" i="1" smtClean="0">
                                <a:solidFill>
                                  <a:srgbClr val="0070C0"/>
                                </a:solidFill>
                                <a:latin typeface="Cambria Math" panose="02040503050406030204" pitchFamily="18" charset="0"/>
                                <a:sym typeface="Symbol"/>
                              </a:rPr>
                              <m:t>𝐴</m:t>
                            </m:r>
                          </m:e>
                          <m:sup>
                            <m:r>
                              <a:rPr lang="en-US" sz="1600" i="1" smtClean="0">
                                <a:solidFill>
                                  <a:srgbClr val="0070C0"/>
                                </a:solidFill>
                                <a:latin typeface="Cambria Math" panose="02040503050406030204" pitchFamily="18" charset="0"/>
                                <a:sym typeface="Symbol"/>
                              </a:rPr>
                              <m:t>∗</m:t>
                            </m:r>
                          </m:sup>
                        </m:sSup>
                        <m:r>
                          <a:rPr lang="en-US" sz="1600" i="1" smtClean="0">
                            <a:solidFill>
                              <a:srgbClr val="0070C0"/>
                            </a:solidFill>
                            <a:latin typeface="Cambria Math" panose="02040503050406030204" pitchFamily="18" charset="0"/>
                            <a:sym typeface="Symbol"/>
                          </a:rPr>
                          <m:t>,</m:t>
                        </m:r>
                        <m:r>
                          <a:rPr lang="en-US" sz="1600" i="1" smtClean="0">
                            <a:solidFill>
                              <a:srgbClr val="0070C0"/>
                            </a:solidFill>
                            <a:latin typeface="Cambria Math" panose="02040503050406030204" pitchFamily="18" charset="0"/>
                            <a:sym typeface="Symbol"/>
                          </a:rPr>
                          <m:t>𝑍</m:t>
                        </m:r>
                      </m:e>
                    </m:d>
                    <m:r>
                      <a:rPr lang="en-US" sz="1600" i="1" smtClean="0">
                        <a:solidFill>
                          <a:srgbClr val="0070C0"/>
                        </a:solidFill>
                        <a:latin typeface="Cambria Math" panose="02040503050406030204" pitchFamily="18" charset="0"/>
                        <a:ea typeface="Cambria Math" panose="02040503050406030204" pitchFamily="18" charset="0"/>
                        <a:sym typeface="Symbol"/>
                      </a:rPr>
                      <m:t>∙</m:t>
                    </m:r>
                    <m:r>
                      <a:rPr lang="en-US" sz="1600" i="1" smtClean="0">
                        <a:solidFill>
                          <a:srgbClr val="0070C0"/>
                        </a:solidFill>
                        <a:latin typeface="Cambria Math"/>
                        <a:sym typeface="Symbol"/>
                      </a:rPr>
                      <m:t>𝑃</m:t>
                    </m:r>
                    <m:r>
                      <a:rPr lang="en-US" sz="1600" i="1" smtClean="0">
                        <a:solidFill>
                          <a:srgbClr val="0070C0"/>
                        </a:solidFill>
                        <a:latin typeface="Cambria Math"/>
                        <a:sym typeface="Symbol"/>
                      </a:rPr>
                      <m:t>(</m:t>
                    </m:r>
                    <m:sSup>
                      <m:sSupPr>
                        <m:ctrlPr>
                          <a:rPr lang="en-US" sz="1600" i="1" smtClean="0">
                            <a:solidFill>
                              <a:srgbClr val="0070C0"/>
                            </a:solidFill>
                            <a:latin typeface="Cambria Math" panose="02040503050406030204" pitchFamily="18" charset="0"/>
                            <a:sym typeface="Symbol"/>
                          </a:rPr>
                        </m:ctrlPr>
                      </m:sSupPr>
                      <m:e>
                        <m:r>
                          <a:rPr lang="en-US" sz="1600" i="1" smtClean="0">
                            <a:solidFill>
                              <a:srgbClr val="0070C0"/>
                            </a:solidFill>
                            <a:latin typeface="Cambria Math"/>
                            <a:sym typeface="Symbol"/>
                          </a:rPr>
                          <m:t>𝐸</m:t>
                        </m:r>
                      </m:e>
                      <m:sup>
                        <m:r>
                          <a:rPr lang="en-US" sz="1600" i="1" smtClean="0">
                            <a:solidFill>
                              <a:srgbClr val="0070C0"/>
                            </a:solidFill>
                            <a:latin typeface="Cambria Math"/>
                            <a:sym typeface="Symbol"/>
                          </a:rPr>
                          <m:t>∗</m:t>
                        </m:r>
                      </m:sup>
                    </m:sSup>
                    <m:r>
                      <a:rPr lang="en-US" sz="1600" i="1" smtClean="0">
                        <a:solidFill>
                          <a:srgbClr val="0070C0"/>
                        </a:solidFill>
                        <a:latin typeface="Cambria Math"/>
                        <a:sym typeface="Symbol"/>
                      </a:rPr>
                      <m:t>,</m:t>
                    </m:r>
                    <m:sSup>
                      <m:sSupPr>
                        <m:ctrlPr>
                          <a:rPr lang="en-US" sz="1600" i="1" smtClean="0">
                            <a:solidFill>
                              <a:srgbClr val="0070C0"/>
                            </a:solidFill>
                            <a:latin typeface="Cambria Math" panose="02040503050406030204" pitchFamily="18" charset="0"/>
                            <a:sym typeface="Symbol"/>
                          </a:rPr>
                        </m:ctrlPr>
                      </m:sSupPr>
                      <m:e>
                        <m:r>
                          <a:rPr lang="en-US" sz="1600" i="1" smtClean="0">
                            <a:solidFill>
                              <a:srgbClr val="0070C0"/>
                            </a:solidFill>
                            <a:latin typeface="Cambria Math"/>
                            <a:sym typeface="Symbol"/>
                          </a:rPr>
                          <m:t>𝐽</m:t>
                        </m:r>
                      </m:e>
                      <m:sup>
                        <m:r>
                          <a:rPr lang="en-US" sz="1600" i="1" smtClean="0">
                            <a:solidFill>
                              <a:srgbClr val="0070C0"/>
                            </a:solidFill>
                            <a:latin typeface="Cambria Math"/>
                            <a:sym typeface="Symbol"/>
                          </a:rPr>
                          <m:t>𝜋</m:t>
                        </m:r>
                      </m:sup>
                    </m:sSup>
                    <m:r>
                      <a:rPr lang="en-US" sz="1600" i="1" smtClean="0">
                        <a:solidFill>
                          <a:srgbClr val="0070C0"/>
                        </a:solidFill>
                        <a:latin typeface="Cambria Math" panose="02040503050406030204" pitchFamily="18" charset="0"/>
                        <a:sym typeface="Symbol"/>
                      </a:rPr>
                      <m:t>|</m:t>
                    </m:r>
                    <m:sSup>
                      <m:sSupPr>
                        <m:ctrlPr>
                          <a:rPr lang="en-US" sz="1600" i="1" smtClean="0">
                            <a:solidFill>
                              <a:srgbClr val="0070C0"/>
                            </a:solidFill>
                            <a:latin typeface="Cambria Math" panose="02040503050406030204" pitchFamily="18" charset="0"/>
                            <a:sym typeface="Symbol"/>
                          </a:rPr>
                        </m:ctrlPr>
                      </m:sSupPr>
                      <m:e>
                        <m:r>
                          <a:rPr lang="en-US" sz="1600" i="1" smtClean="0">
                            <a:solidFill>
                              <a:srgbClr val="0070C0"/>
                            </a:solidFill>
                            <a:latin typeface="Cambria Math" panose="02040503050406030204" pitchFamily="18" charset="0"/>
                            <a:sym typeface="Symbol"/>
                          </a:rPr>
                          <m:t>𝐴</m:t>
                        </m:r>
                      </m:e>
                      <m:sup>
                        <m:r>
                          <a:rPr lang="en-US" sz="1600" i="1" smtClean="0">
                            <a:solidFill>
                              <a:srgbClr val="0070C0"/>
                            </a:solidFill>
                            <a:latin typeface="Cambria Math" panose="02040503050406030204" pitchFamily="18" charset="0"/>
                            <a:sym typeface="Symbol"/>
                          </a:rPr>
                          <m:t>∗</m:t>
                        </m:r>
                      </m:sup>
                    </m:sSup>
                    <m:r>
                      <a:rPr lang="en-US" sz="1600" i="1" smtClean="0">
                        <a:solidFill>
                          <a:srgbClr val="0070C0"/>
                        </a:solidFill>
                        <a:latin typeface="Cambria Math" panose="02040503050406030204" pitchFamily="18" charset="0"/>
                        <a:sym typeface="Symbol"/>
                      </a:rPr>
                      <m:t>,</m:t>
                    </m:r>
                    <m:r>
                      <a:rPr lang="en-US" sz="1600" i="1" smtClean="0">
                        <a:solidFill>
                          <a:srgbClr val="0070C0"/>
                        </a:solidFill>
                        <a:latin typeface="Cambria Math" panose="02040503050406030204" pitchFamily="18" charset="0"/>
                        <a:sym typeface="Symbol"/>
                      </a:rPr>
                      <m:t>𝑍</m:t>
                    </m:r>
                    <m:r>
                      <a:rPr lang="en-US" sz="1600" i="1" smtClean="0">
                        <a:solidFill>
                          <a:srgbClr val="0070C0"/>
                        </a:solidFill>
                        <a:latin typeface="Cambria Math" panose="02040503050406030204" pitchFamily="18" charset="0"/>
                        <a:sym typeface="Symbol"/>
                      </a:rPr>
                      <m:t>,</m:t>
                    </m:r>
                    <m:sSup>
                      <m:sSupPr>
                        <m:ctrlPr>
                          <a:rPr lang="fr-FR" sz="1600" b="0" i="1" smtClean="0">
                            <a:solidFill>
                              <a:srgbClr val="0070C0"/>
                            </a:solidFill>
                            <a:latin typeface="Cambria Math" panose="02040503050406030204" pitchFamily="18" charset="0"/>
                            <a:sym typeface="Symbol"/>
                          </a:rPr>
                        </m:ctrlPr>
                      </m:sSupPr>
                      <m:e>
                        <m:r>
                          <a:rPr lang="fr-FR" sz="1600" b="0" i="1" smtClean="0">
                            <a:solidFill>
                              <a:srgbClr val="0070C0"/>
                            </a:solidFill>
                            <a:latin typeface="Cambria Math" panose="02040503050406030204" pitchFamily="18" charset="0"/>
                            <a:sym typeface="Symbol"/>
                          </a:rPr>
                          <m:t>𝐸</m:t>
                        </m:r>
                      </m:e>
                      <m:sup>
                        <m:r>
                          <a:rPr lang="fr-FR" sz="1600" b="0" i="1" smtClean="0">
                            <a:solidFill>
                              <a:srgbClr val="0070C0"/>
                            </a:solidFill>
                            <a:latin typeface="Cambria Math" panose="02040503050406030204" pitchFamily="18" charset="0"/>
                            <a:sym typeface="Symbol"/>
                          </a:rPr>
                          <m:t>∗</m:t>
                        </m:r>
                      </m:sup>
                    </m:sSup>
                    <m:r>
                      <a:rPr lang="en-US" sz="1600" i="1" smtClean="0">
                        <a:solidFill>
                          <a:srgbClr val="0070C0"/>
                        </a:solidFill>
                        <a:latin typeface="Cambria Math"/>
                        <a:sym typeface="Symbol"/>
                      </a:rPr>
                      <m:t>)</m:t>
                    </m:r>
                  </m:oMath>
                </a14:m>
                <a:r>
                  <a:rPr lang="en-US" sz="1600" b="1" i="1" dirty="0">
                    <a:solidFill>
                      <a:srgbClr val="0070C0"/>
                    </a:solidFill>
                    <a:latin typeface="Cambria Math"/>
                    <a:sym typeface="Symbol"/>
                  </a:rPr>
                  <a:t> </a:t>
                </a:r>
                <a:endParaRPr lang="en-US" sz="1600" dirty="0">
                  <a:solidFill>
                    <a:srgbClr val="0070C0"/>
                  </a:solidFill>
                </a:endParaRPr>
              </a:p>
            </p:txBody>
          </p:sp>
        </mc:Choice>
        <mc:Fallback xmlns="">
          <p:sp>
            <p:nvSpPr>
              <p:cNvPr id="39" name="ZoneTexte 38">
                <a:extLst>
                  <a:ext uri="{FF2B5EF4-FFF2-40B4-BE49-F238E27FC236}">
                    <a16:creationId xmlns:a16="http://schemas.microsoft.com/office/drawing/2014/main" id="{274F45D8-29B7-41D3-9AC4-9E9E4B97DC4A}"/>
                  </a:ext>
                </a:extLst>
              </p:cNvPr>
              <p:cNvSpPr txBox="1">
                <a:spLocks noRot="1" noChangeAspect="1" noMove="1" noResize="1" noEditPoints="1" noAdjustHandles="1" noChangeArrowheads="1" noChangeShapeType="1" noTextEdit="1"/>
              </p:cNvSpPr>
              <p:nvPr/>
            </p:nvSpPr>
            <p:spPr>
              <a:xfrm>
                <a:off x="33379" y="851023"/>
                <a:ext cx="5022522" cy="861774"/>
              </a:xfrm>
              <a:prstGeom prst="rect">
                <a:avLst/>
              </a:prstGeom>
              <a:blipFill>
                <a:blip r:embed="rId3"/>
                <a:stretch>
                  <a:fillRect b="-3546"/>
                </a:stretch>
              </a:blipFill>
            </p:spPr>
            <p:txBody>
              <a:bodyPr/>
              <a:lstStyle/>
              <a:p>
                <a:r>
                  <a:rPr lang="fr-FR">
                    <a:noFill/>
                  </a:rPr>
                  <a:t> </a:t>
                </a:r>
              </a:p>
            </p:txBody>
          </p:sp>
        </mc:Fallback>
      </mc:AlternateContent>
      <p:sp>
        <p:nvSpPr>
          <p:cNvPr id="40" name="ZoneTexte 39">
            <a:extLst>
              <a:ext uri="{FF2B5EF4-FFF2-40B4-BE49-F238E27FC236}">
                <a16:creationId xmlns:a16="http://schemas.microsoft.com/office/drawing/2014/main" id="{B5F2B6EB-FD44-47BF-A175-11A5293679A8}"/>
              </a:ext>
            </a:extLst>
          </p:cNvPr>
          <p:cNvSpPr txBox="1"/>
          <p:nvPr/>
        </p:nvSpPr>
        <p:spPr>
          <a:xfrm>
            <a:off x="4447063" y="919941"/>
            <a:ext cx="538823" cy="369844"/>
          </a:xfrm>
          <a:prstGeom prst="rect">
            <a:avLst/>
          </a:prstGeom>
          <a:noFill/>
        </p:spPr>
        <p:txBody>
          <a:bodyPr wrap="square">
            <a:spAutoFit/>
          </a:bodyPr>
          <a:lstStyle/>
          <a:p>
            <a:r>
              <a:rPr lang="en-US" sz="1800" b="1" i="1" dirty="0">
                <a:latin typeface="Cambria Math"/>
                <a:sym typeface="Symbol"/>
              </a:rPr>
              <a:t>↔</a:t>
            </a:r>
            <a:r>
              <a:rPr lang="en-US" sz="1800" b="1" i="1" dirty="0">
                <a:solidFill>
                  <a:srgbClr val="C00000"/>
                </a:solidFill>
                <a:latin typeface="Cambria Math"/>
                <a:sym typeface="Symbol"/>
              </a:rPr>
              <a:t> </a:t>
            </a:r>
            <a:endParaRPr lang="en-US" dirty="0"/>
          </a:p>
        </p:txBody>
      </p:sp>
      <mc:AlternateContent xmlns:mc="http://schemas.openxmlformats.org/markup-compatibility/2006" xmlns:a14="http://schemas.microsoft.com/office/drawing/2010/main">
        <mc:Choice Requires="a14">
          <p:sp>
            <p:nvSpPr>
              <p:cNvPr id="41" name="ZoneTexte 40">
                <a:extLst>
                  <a:ext uri="{FF2B5EF4-FFF2-40B4-BE49-F238E27FC236}">
                    <a16:creationId xmlns:a16="http://schemas.microsoft.com/office/drawing/2014/main" id="{21B419C2-A652-4B3C-B0EB-B7AB079A7B38}"/>
                  </a:ext>
                </a:extLst>
              </p:cNvPr>
              <p:cNvSpPr txBox="1"/>
              <p:nvPr/>
            </p:nvSpPr>
            <p:spPr>
              <a:xfrm>
                <a:off x="8683361" y="842617"/>
                <a:ext cx="3807172" cy="2585323"/>
              </a:xfrm>
              <a:prstGeom prst="rect">
                <a:avLst/>
              </a:prstGeom>
              <a:noFill/>
            </p:spPr>
            <p:txBody>
              <a:bodyPr wrap="square" rtlCol="0">
                <a:spAutoFit/>
              </a:bodyPr>
              <a:lstStyle/>
              <a:p>
                <a:pPr algn="ctr" defTabSz="457200"/>
                <a14:m>
                  <m:oMath xmlns:m="http://schemas.openxmlformats.org/officeDocument/2006/math">
                    <m:r>
                      <a:rPr lang="en-US" b="0" i="1" smtClean="0">
                        <a:solidFill>
                          <a:srgbClr val="00B050"/>
                        </a:solidFill>
                        <a:latin typeface="Cambria Math"/>
                        <a:sym typeface="Symbol"/>
                      </a:rPr>
                      <m:t>𝑌</m:t>
                    </m:r>
                    <m:d>
                      <m:dPr>
                        <m:ctrlPr>
                          <a:rPr lang="en-US" i="1">
                            <a:solidFill>
                              <a:srgbClr val="00B050"/>
                            </a:solidFill>
                            <a:latin typeface="Cambria Math" panose="02040503050406030204" pitchFamily="18" charset="0"/>
                            <a:sym typeface="Symbol"/>
                          </a:rPr>
                        </m:ctrlPr>
                      </m:dPr>
                      <m:e>
                        <m:r>
                          <a:rPr lang="en-US" b="0" i="1" smtClean="0">
                            <a:solidFill>
                              <a:srgbClr val="00B050"/>
                            </a:solidFill>
                            <a:latin typeface="Cambria Math"/>
                            <a:sym typeface="Symbol"/>
                          </a:rPr>
                          <m:t>𝐴</m:t>
                        </m:r>
                        <m:r>
                          <a:rPr lang="en-US" b="0" i="1" smtClean="0">
                            <a:solidFill>
                              <a:srgbClr val="00B050"/>
                            </a:solidFill>
                            <a:latin typeface="Cambria Math"/>
                            <a:sym typeface="Symbol"/>
                          </a:rPr>
                          <m:t>,</m:t>
                        </m:r>
                        <m:r>
                          <a:rPr lang="en-US" b="0" i="1" smtClean="0">
                            <a:solidFill>
                              <a:srgbClr val="00B050"/>
                            </a:solidFill>
                            <a:latin typeface="Cambria Math"/>
                            <a:sym typeface="Symbol"/>
                          </a:rPr>
                          <m:t>𝑍</m:t>
                        </m:r>
                        <m:r>
                          <a:rPr lang="en-US" b="0" i="1" smtClean="0">
                            <a:solidFill>
                              <a:srgbClr val="00B050"/>
                            </a:solidFill>
                            <a:latin typeface="Cambria Math"/>
                            <a:sym typeface="Symbol"/>
                          </a:rPr>
                          <m:t>,</m:t>
                        </m:r>
                        <m:r>
                          <a:rPr lang="fr-FR" b="0" i="1" smtClean="0">
                            <a:solidFill>
                              <a:srgbClr val="00B050"/>
                            </a:solidFill>
                            <a:latin typeface="Cambria Math" panose="02040503050406030204" pitchFamily="18" charset="0"/>
                            <a:sym typeface="Symbol"/>
                          </a:rPr>
                          <m:t>𝑚</m:t>
                        </m:r>
                        <m:r>
                          <a:rPr lang="en-US" b="0" i="1" smtClean="0">
                            <a:solidFill>
                              <a:srgbClr val="00B050"/>
                            </a:solidFill>
                            <a:latin typeface="Cambria Math" panose="02040503050406030204" pitchFamily="18" charset="0"/>
                            <a:sym typeface="Symbol"/>
                          </a:rPr>
                          <m:t> </m:t>
                        </m:r>
                      </m:e>
                    </m:d>
                  </m:oMath>
                </a14:m>
                <a:r>
                  <a:rPr lang="fr-FR" i="1" dirty="0">
                    <a:solidFill>
                      <a:srgbClr val="00B050"/>
                    </a:solidFill>
                    <a:latin typeface="Cambria Math" panose="02040503050406030204" pitchFamily="18" charset="0"/>
                    <a:sym typeface="Symbol"/>
                  </a:rPr>
                  <a:t> Independent </a:t>
                </a:r>
                <a:r>
                  <a:rPr lang="fr-FR" i="1" dirty="0" err="1">
                    <a:solidFill>
                      <a:srgbClr val="00B050"/>
                    </a:solidFill>
                    <a:latin typeface="Cambria Math" panose="02040503050406030204" pitchFamily="18" charset="0"/>
                    <a:sym typeface="Symbol"/>
                  </a:rPr>
                  <a:t>Yields</a:t>
                </a:r>
                <a:endParaRPr lang="fr-FR" i="1" dirty="0">
                  <a:solidFill>
                    <a:srgbClr val="00B050"/>
                  </a:solidFill>
                  <a:latin typeface="Cambria Math" panose="02040503050406030204" pitchFamily="18" charset="0"/>
                  <a:sym typeface="Symbol"/>
                </a:endParaRPr>
              </a:p>
              <a:p>
                <a:pPr algn="ctr" defTabSz="457200"/>
                <a:r>
                  <a:rPr lang="fr-FR" dirty="0">
                    <a:solidFill>
                      <a:srgbClr val="00B050"/>
                    </a:solidFill>
                    <a:latin typeface="Cambria Math" panose="02040503050406030204" pitchFamily="18" charset="0"/>
                    <a:cs typeface="Arial" panose="020B0604020202020204" pitchFamily="34" charset="0"/>
                    <a:sym typeface="Symbol"/>
                  </a:rPr>
                  <a:t>↓</a:t>
                </a:r>
                <a:endParaRPr lang="fr-FR" i="1" dirty="0">
                  <a:solidFill>
                    <a:srgbClr val="00B050"/>
                  </a:solidFill>
                  <a:latin typeface="Cambria Math" panose="02040503050406030204" pitchFamily="18" charset="0"/>
                  <a:sym typeface="Symbol"/>
                </a:endParaRPr>
              </a:p>
              <a:p>
                <a:pPr algn="ctr" defTabSz="457200"/>
                <a14:m>
                  <m:oMath xmlns:m="http://schemas.openxmlformats.org/officeDocument/2006/math">
                    <m:r>
                      <a:rPr lang="fr-FR" b="0" i="1" smtClean="0">
                        <a:solidFill>
                          <a:srgbClr val="00B050"/>
                        </a:solidFill>
                        <a:latin typeface="Cambria Math" panose="02040503050406030204" pitchFamily="18" charset="0"/>
                        <a:sym typeface="Symbol"/>
                      </a:rPr>
                      <m:t>𝐶</m:t>
                    </m:r>
                    <m:d>
                      <m:dPr>
                        <m:ctrlPr>
                          <a:rPr lang="en-US" i="1" smtClean="0">
                            <a:solidFill>
                              <a:srgbClr val="00B050"/>
                            </a:solidFill>
                            <a:latin typeface="Cambria Math" panose="02040503050406030204" pitchFamily="18" charset="0"/>
                            <a:sym typeface="Symbol"/>
                          </a:rPr>
                        </m:ctrlPr>
                      </m:dPr>
                      <m:e>
                        <m:r>
                          <a:rPr lang="en-US" b="0" i="1" smtClean="0">
                            <a:solidFill>
                              <a:srgbClr val="00B050"/>
                            </a:solidFill>
                            <a:latin typeface="Cambria Math"/>
                            <a:sym typeface="Symbol"/>
                          </a:rPr>
                          <m:t>𝐴</m:t>
                        </m:r>
                        <m:r>
                          <a:rPr lang="en-US" b="0" i="1" smtClean="0">
                            <a:solidFill>
                              <a:srgbClr val="00B050"/>
                            </a:solidFill>
                            <a:latin typeface="Cambria Math"/>
                            <a:sym typeface="Symbol"/>
                          </a:rPr>
                          <m:t>,</m:t>
                        </m:r>
                        <m:r>
                          <a:rPr lang="en-US" b="0" i="1" smtClean="0">
                            <a:solidFill>
                              <a:srgbClr val="00B050"/>
                            </a:solidFill>
                            <a:latin typeface="Cambria Math"/>
                            <a:sym typeface="Symbol"/>
                          </a:rPr>
                          <m:t>𝑍</m:t>
                        </m:r>
                        <m:r>
                          <a:rPr lang="en-US" b="0" i="1" smtClean="0">
                            <a:solidFill>
                              <a:srgbClr val="00B050"/>
                            </a:solidFill>
                            <a:latin typeface="Cambria Math"/>
                            <a:sym typeface="Symbol"/>
                          </a:rPr>
                          <m:t>,</m:t>
                        </m:r>
                        <m:r>
                          <a:rPr lang="fr-FR" b="0" i="1" smtClean="0">
                            <a:solidFill>
                              <a:srgbClr val="00B050"/>
                            </a:solidFill>
                            <a:latin typeface="Cambria Math" panose="02040503050406030204" pitchFamily="18" charset="0"/>
                            <a:sym typeface="Symbol"/>
                          </a:rPr>
                          <m:t>𝑚</m:t>
                        </m:r>
                        <m:r>
                          <a:rPr lang="en-US" b="0" i="1" smtClean="0">
                            <a:solidFill>
                              <a:srgbClr val="00B050"/>
                            </a:solidFill>
                            <a:latin typeface="Cambria Math" panose="02040503050406030204" pitchFamily="18" charset="0"/>
                            <a:sym typeface="Symbol"/>
                          </a:rPr>
                          <m:t> </m:t>
                        </m:r>
                      </m:e>
                    </m:d>
                  </m:oMath>
                </a14:m>
                <a:r>
                  <a:rPr lang="fr-FR" i="1" dirty="0">
                    <a:solidFill>
                      <a:srgbClr val="00B050"/>
                    </a:solidFill>
                    <a:latin typeface="Cambria Math" panose="02040503050406030204" pitchFamily="18" charset="0"/>
                    <a:sym typeface="Symbol"/>
                  </a:rPr>
                  <a:t> Cumulative </a:t>
                </a:r>
                <a:r>
                  <a:rPr lang="fr-FR" i="1" dirty="0" err="1">
                    <a:solidFill>
                      <a:srgbClr val="00B050"/>
                    </a:solidFill>
                    <a:latin typeface="Cambria Math" panose="02040503050406030204" pitchFamily="18" charset="0"/>
                    <a:sym typeface="Symbol"/>
                  </a:rPr>
                  <a:t>Yields</a:t>
                </a:r>
                <a:endParaRPr lang="fr-FR" i="1" dirty="0">
                  <a:solidFill>
                    <a:srgbClr val="00B050"/>
                  </a:solidFill>
                  <a:latin typeface="Cambria Math" panose="02040503050406030204" pitchFamily="18" charset="0"/>
                  <a:sym typeface="Symbol"/>
                </a:endParaRPr>
              </a:p>
              <a:p>
                <a:pPr algn="ctr" defTabSz="457200"/>
                <a:r>
                  <a:rPr lang="fr-FR" dirty="0">
                    <a:solidFill>
                      <a:srgbClr val="00B050"/>
                    </a:solidFill>
                    <a:latin typeface="Cambria Math" panose="02040503050406030204" pitchFamily="18" charset="0"/>
                    <a:cs typeface="Arial" panose="020B0604020202020204" pitchFamily="34" charset="0"/>
                    <a:sym typeface="Symbol"/>
                  </a:rPr>
                  <a:t>↓</a:t>
                </a:r>
                <a:endParaRPr lang="fr-FR" i="1" dirty="0">
                  <a:solidFill>
                    <a:srgbClr val="00B050"/>
                  </a:solidFill>
                  <a:latin typeface="Cambria Math" panose="02040503050406030204" pitchFamily="18" charset="0"/>
                  <a:sym typeface="Symbol"/>
                </a:endParaRPr>
              </a:p>
              <a:p>
                <a:pPr algn="ctr" defTabSz="457200"/>
                <a14:m>
                  <m:oMath xmlns:m="http://schemas.openxmlformats.org/officeDocument/2006/math">
                    <m:r>
                      <a:rPr lang="fr-FR" b="0" i="1" smtClean="0">
                        <a:solidFill>
                          <a:srgbClr val="00B050"/>
                        </a:solidFill>
                        <a:latin typeface="Cambria Math" panose="02040503050406030204" pitchFamily="18" charset="0"/>
                        <a:sym typeface="Symbol"/>
                      </a:rPr>
                      <m:t>𝐶</m:t>
                    </m:r>
                    <m:d>
                      <m:dPr>
                        <m:ctrlPr>
                          <a:rPr lang="en-US" i="1" smtClean="0">
                            <a:solidFill>
                              <a:srgbClr val="00B050"/>
                            </a:solidFill>
                            <a:latin typeface="Cambria Math" panose="02040503050406030204" pitchFamily="18" charset="0"/>
                            <a:sym typeface="Symbol"/>
                          </a:rPr>
                        </m:ctrlPr>
                      </m:dPr>
                      <m:e>
                        <m:r>
                          <a:rPr lang="fr-FR" b="0" i="1" smtClean="0">
                            <a:solidFill>
                              <a:srgbClr val="00B050"/>
                            </a:solidFill>
                            <a:latin typeface="Cambria Math" panose="02040503050406030204" pitchFamily="18" charset="0"/>
                            <a:sym typeface="Symbol"/>
                          </a:rPr>
                          <m:t>𝐴</m:t>
                        </m:r>
                      </m:e>
                    </m:d>
                  </m:oMath>
                </a14:m>
                <a:r>
                  <a:rPr lang="en-US" i="1" dirty="0">
                    <a:solidFill>
                      <a:srgbClr val="00B050"/>
                    </a:solidFill>
                    <a:latin typeface="Cambria Math"/>
                    <a:sym typeface="Symbol"/>
                  </a:rPr>
                  <a:t> Chain Yields</a:t>
                </a:r>
              </a:p>
              <a:p>
                <a:pPr algn="ctr" defTabSz="457200"/>
                <a:r>
                  <a:rPr lang="fr-FR" dirty="0">
                    <a:solidFill>
                      <a:srgbClr val="00B050"/>
                    </a:solidFill>
                    <a:latin typeface="Cambria Math" panose="02040503050406030204" pitchFamily="18" charset="0"/>
                    <a:cs typeface="Arial" panose="020B0604020202020204" pitchFamily="34" charset="0"/>
                    <a:sym typeface="Symbol"/>
                  </a:rPr>
                  <a:t>↓</a:t>
                </a:r>
                <a:endParaRPr lang="en-US" i="1" dirty="0">
                  <a:solidFill>
                    <a:srgbClr val="00B050"/>
                  </a:solidFill>
                  <a:latin typeface="Cambria Math"/>
                  <a:sym typeface="Symbol"/>
                </a:endParaRPr>
              </a:p>
              <a:p>
                <a:pPr algn="ctr" defTabSz="457200"/>
                <a:r>
                  <a:rPr lang="en-US" i="1" dirty="0">
                    <a:solidFill>
                      <a:srgbClr val="00B050"/>
                    </a:solidFill>
                    <a:latin typeface="Cambria Math"/>
                    <a:sym typeface="Symbol"/>
                  </a:rPr>
                  <a:t>Application</a:t>
                </a:r>
              </a:p>
              <a:p>
                <a:pPr algn="ctr" defTabSz="457200"/>
                <a:endParaRPr lang="en-US" i="1" dirty="0">
                  <a:solidFill>
                    <a:srgbClr val="00B050"/>
                  </a:solidFill>
                  <a:latin typeface="Cambria Math"/>
                  <a:sym typeface="Symbol"/>
                </a:endParaRPr>
              </a:p>
              <a:p>
                <a:pPr marL="0" lvl="1" algn="ctr" defTabSz="457200"/>
                <a:endParaRPr lang="en-US" dirty="0">
                  <a:solidFill>
                    <a:srgbClr val="00B050"/>
                  </a:solidFill>
                  <a:latin typeface="Calibri"/>
                </a:endParaRPr>
              </a:p>
            </p:txBody>
          </p:sp>
        </mc:Choice>
        <mc:Fallback xmlns="">
          <p:sp>
            <p:nvSpPr>
              <p:cNvPr id="41" name="ZoneTexte 40">
                <a:extLst>
                  <a:ext uri="{FF2B5EF4-FFF2-40B4-BE49-F238E27FC236}">
                    <a16:creationId xmlns:a16="http://schemas.microsoft.com/office/drawing/2014/main" id="{21B419C2-A652-4B3C-B0EB-B7AB079A7B38}"/>
                  </a:ext>
                </a:extLst>
              </p:cNvPr>
              <p:cNvSpPr txBox="1">
                <a:spLocks noRot="1" noChangeAspect="1" noMove="1" noResize="1" noEditPoints="1" noAdjustHandles="1" noChangeArrowheads="1" noChangeShapeType="1" noTextEdit="1"/>
              </p:cNvSpPr>
              <p:nvPr/>
            </p:nvSpPr>
            <p:spPr>
              <a:xfrm>
                <a:off x="8683361" y="842617"/>
                <a:ext cx="3807172" cy="2585323"/>
              </a:xfrm>
              <a:prstGeom prst="rect">
                <a:avLst/>
              </a:prstGeom>
              <a:blipFill>
                <a:blip r:embed="rId4"/>
                <a:stretch>
                  <a:fillRect t="-1415"/>
                </a:stretch>
              </a:blipFill>
            </p:spPr>
            <p:txBody>
              <a:bodyPr/>
              <a:lstStyle/>
              <a:p>
                <a:r>
                  <a:rPr lang="fr-FR">
                    <a:noFill/>
                  </a:rPr>
                  <a:t> </a:t>
                </a:r>
              </a:p>
            </p:txBody>
          </p:sp>
        </mc:Fallback>
      </mc:AlternateContent>
      <p:cxnSp>
        <p:nvCxnSpPr>
          <p:cNvPr id="42" name="Connecteur droit avec flèche 41">
            <a:extLst>
              <a:ext uri="{FF2B5EF4-FFF2-40B4-BE49-F238E27FC236}">
                <a16:creationId xmlns:a16="http://schemas.microsoft.com/office/drawing/2014/main" id="{97F0A311-5B6B-4B3F-A4DC-B7FCC8CEBBC9}"/>
              </a:ext>
            </a:extLst>
          </p:cNvPr>
          <p:cNvCxnSpPr>
            <a:cxnSpLocks/>
          </p:cNvCxnSpPr>
          <p:nvPr/>
        </p:nvCxnSpPr>
        <p:spPr>
          <a:xfrm>
            <a:off x="2486262" y="2414593"/>
            <a:ext cx="0" cy="23495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3" name="Connecteur droit avec flèche 42">
            <a:extLst>
              <a:ext uri="{FF2B5EF4-FFF2-40B4-BE49-F238E27FC236}">
                <a16:creationId xmlns:a16="http://schemas.microsoft.com/office/drawing/2014/main" id="{BD3B00DB-8BB3-462C-813A-3BB1DDEEC2C6}"/>
              </a:ext>
            </a:extLst>
          </p:cNvPr>
          <p:cNvCxnSpPr>
            <a:cxnSpLocks/>
          </p:cNvCxnSpPr>
          <p:nvPr/>
        </p:nvCxnSpPr>
        <p:spPr>
          <a:xfrm>
            <a:off x="10584337" y="3028840"/>
            <a:ext cx="0" cy="51536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44" name="ZoneTexte 43">
            <a:extLst>
              <a:ext uri="{FF2B5EF4-FFF2-40B4-BE49-F238E27FC236}">
                <a16:creationId xmlns:a16="http://schemas.microsoft.com/office/drawing/2014/main" id="{E94734F8-5111-4821-B13F-AAA3AAA52619}"/>
              </a:ext>
            </a:extLst>
          </p:cNvPr>
          <p:cNvSpPr txBox="1"/>
          <p:nvPr/>
        </p:nvSpPr>
        <p:spPr>
          <a:xfrm>
            <a:off x="8503806" y="866065"/>
            <a:ext cx="538823" cy="369844"/>
          </a:xfrm>
          <a:prstGeom prst="rect">
            <a:avLst/>
          </a:prstGeom>
          <a:noFill/>
        </p:spPr>
        <p:txBody>
          <a:bodyPr wrap="square">
            <a:spAutoFit/>
          </a:bodyPr>
          <a:lstStyle/>
          <a:p>
            <a:r>
              <a:rPr lang="en-US" sz="1800" b="1" i="1" dirty="0">
                <a:latin typeface="Cambria Math"/>
                <a:sym typeface="Symbol"/>
              </a:rPr>
              <a:t>↔</a:t>
            </a:r>
            <a:r>
              <a:rPr lang="en-US" sz="1800" b="1" i="1" dirty="0">
                <a:solidFill>
                  <a:srgbClr val="C00000"/>
                </a:solidFill>
                <a:latin typeface="Cambria Math"/>
                <a:sym typeface="Symbol"/>
              </a:rPr>
              <a:t> </a:t>
            </a:r>
            <a:endParaRPr lang="en-US" dirty="0"/>
          </a:p>
        </p:txBody>
      </p:sp>
      <p:pic>
        <p:nvPicPr>
          <p:cNvPr id="45" name="Image 44">
            <a:extLst>
              <a:ext uri="{FF2B5EF4-FFF2-40B4-BE49-F238E27FC236}">
                <a16:creationId xmlns:a16="http://schemas.microsoft.com/office/drawing/2014/main" id="{19DD263A-035A-439D-8381-D06433DF274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852768" y="3087774"/>
            <a:ext cx="1242564" cy="1188973"/>
          </a:xfrm>
          <a:prstGeom prst="rect">
            <a:avLst/>
          </a:prstGeom>
        </p:spPr>
      </p:pic>
      <p:sp>
        <p:nvSpPr>
          <p:cNvPr id="46" name="ZoneTexte 45">
            <a:extLst>
              <a:ext uri="{FF2B5EF4-FFF2-40B4-BE49-F238E27FC236}">
                <a16:creationId xmlns:a16="http://schemas.microsoft.com/office/drawing/2014/main" id="{E5DD1FA2-FE7C-407F-AF24-D65A07C70705}"/>
              </a:ext>
            </a:extLst>
          </p:cNvPr>
          <p:cNvSpPr txBox="1"/>
          <p:nvPr/>
        </p:nvSpPr>
        <p:spPr>
          <a:xfrm>
            <a:off x="1618746" y="2659508"/>
            <a:ext cx="1851789" cy="369332"/>
          </a:xfrm>
          <a:prstGeom prst="rect">
            <a:avLst/>
          </a:prstGeom>
          <a:solidFill>
            <a:schemeClr val="bg1"/>
          </a:solidFill>
          <a:ln>
            <a:solidFill>
              <a:srgbClr val="FF0000"/>
            </a:solidFill>
          </a:ln>
        </p:spPr>
        <p:txBody>
          <a:bodyPr wrap="none" rtlCol="0">
            <a:spAutoFit/>
          </a:bodyPr>
          <a:lstStyle/>
          <a:p>
            <a:r>
              <a:rPr lang="en-US" dirty="0">
                <a:solidFill>
                  <a:srgbClr val="FF0000"/>
                </a:solidFill>
              </a:rPr>
              <a:t>Fission models  </a:t>
            </a:r>
          </a:p>
        </p:txBody>
      </p:sp>
      <p:sp>
        <p:nvSpPr>
          <p:cNvPr id="47" name="ZoneTexte 46">
            <a:extLst>
              <a:ext uri="{FF2B5EF4-FFF2-40B4-BE49-F238E27FC236}">
                <a16:creationId xmlns:a16="http://schemas.microsoft.com/office/drawing/2014/main" id="{DE8CD929-B6F2-4264-A198-160FAE6305EA}"/>
              </a:ext>
            </a:extLst>
          </p:cNvPr>
          <p:cNvSpPr txBox="1"/>
          <p:nvPr/>
        </p:nvSpPr>
        <p:spPr>
          <a:xfrm>
            <a:off x="9073341" y="4487555"/>
            <a:ext cx="3021991" cy="923330"/>
          </a:xfrm>
          <a:prstGeom prst="rect">
            <a:avLst/>
          </a:prstGeom>
          <a:solidFill>
            <a:schemeClr val="bg1"/>
          </a:solidFill>
          <a:ln>
            <a:solidFill>
              <a:schemeClr val="accent3">
                <a:lumMod val="50000"/>
              </a:schemeClr>
            </a:solidFill>
          </a:ln>
        </p:spPr>
        <p:txBody>
          <a:bodyPr wrap="square" rtlCol="0">
            <a:spAutoFit/>
          </a:bodyPr>
          <a:lstStyle/>
          <a:p>
            <a:r>
              <a:rPr lang="en-US" sz="1200" dirty="0">
                <a:solidFill>
                  <a:schemeClr val="accent3">
                    <a:lumMod val="75000"/>
                  </a:schemeClr>
                </a:solidFill>
              </a:rPr>
              <a:t>Fuel Cycle applications</a:t>
            </a:r>
          </a:p>
          <a:p>
            <a:pPr marL="285750" indent="-285750">
              <a:buFontTx/>
              <a:buChar char="-"/>
            </a:pPr>
            <a:r>
              <a:rPr lang="en-US" sz="1050" dirty="0">
                <a:solidFill>
                  <a:schemeClr val="accent3">
                    <a:lumMod val="75000"/>
                  </a:schemeClr>
                </a:solidFill>
              </a:rPr>
              <a:t>Reactivity losses (BU)</a:t>
            </a:r>
          </a:p>
          <a:p>
            <a:pPr marL="285750" indent="-285750">
              <a:buFontTx/>
              <a:buChar char="-"/>
            </a:pPr>
            <a:r>
              <a:rPr lang="en-US" sz="1050" dirty="0">
                <a:solidFill>
                  <a:schemeClr val="accent3">
                    <a:lumMod val="75000"/>
                  </a:schemeClr>
                </a:solidFill>
              </a:rPr>
              <a:t>PIE (BU) : Post-Irradiated Experiment</a:t>
            </a:r>
          </a:p>
          <a:p>
            <a:pPr marL="285750" indent="-285750">
              <a:buFontTx/>
              <a:buChar char="-"/>
            </a:pPr>
            <a:r>
              <a:rPr lang="en-US" sz="1050" dirty="0">
                <a:solidFill>
                  <a:schemeClr val="accent3">
                    <a:lumMod val="75000"/>
                  </a:schemeClr>
                </a:solidFill>
              </a:rPr>
              <a:t>CFE </a:t>
            </a:r>
          </a:p>
          <a:p>
            <a:pPr marL="285750" indent="-285750">
              <a:buFontTx/>
              <a:buChar char="-"/>
            </a:pPr>
            <a:r>
              <a:rPr lang="en-US" sz="1050" dirty="0">
                <a:solidFill>
                  <a:schemeClr val="accent3">
                    <a:lumMod val="75000"/>
                  </a:schemeClr>
                </a:solidFill>
              </a:rPr>
              <a:t>Decay Heat </a:t>
            </a:r>
          </a:p>
        </p:txBody>
      </p:sp>
      <p:sp>
        <p:nvSpPr>
          <p:cNvPr id="48" name="Accolade fermante 47">
            <a:extLst>
              <a:ext uri="{FF2B5EF4-FFF2-40B4-BE49-F238E27FC236}">
                <a16:creationId xmlns:a16="http://schemas.microsoft.com/office/drawing/2014/main" id="{5CFBF08D-98DE-4453-9F7B-24AB2D387546}"/>
              </a:ext>
            </a:extLst>
          </p:cNvPr>
          <p:cNvSpPr/>
          <p:nvPr/>
        </p:nvSpPr>
        <p:spPr>
          <a:xfrm>
            <a:off x="6127778" y="4879202"/>
            <a:ext cx="67920" cy="677016"/>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49" name="ZoneTexte 48">
            <a:extLst>
              <a:ext uri="{FF2B5EF4-FFF2-40B4-BE49-F238E27FC236}">
                <a16:creationId xmlns:a16="http://schemas.microsoft.com/office/drawing/2014/main" id="{6605425D-7BAE-4B13-8C38-56AEB545EB64}"/>
              </a:ext>
            </a:extLst>
          </p:cNvPr>
          <p:cNvSpPr txBox="1"/>
          <p:nvPr/>
        </p:nvSpPr>
        <p:spPr>
          <a:xfrm>
            <a:off x="6440825" y="5041553"/>
            <a:ext cx="1277914" cy="338554"/>
          </a:xfrm>
          <a:prstGeom prst="rect">
            <a:avLst/>
          </a:prstGeom>
          <a:noFill/>
        </p:spPr>
        <p:txBody>
          <a:bodyPr wrap="none" rtlCol="0">
            <a:spAutoFit/>
          </a:bodyPr>
          <a:lstStyle/>
          <a:p>
            <a:r>
              <a:rPr lang="en-GB" sz="1600" dirty="0">
                <a:solidFill>
                  <a:srgbClr val="C00000"/>
                </a:solidFill>
                <a:sym typeface="Wingdings" panose="05000000000000000000" pitchFamily="2" charset="2"/>
              </a:rPr>
              <a:t> </a:t>
            </a:r>
            <a:r>
              <a:rPr lang="en-GB" sz="1600" dirty="0">
                <a:solidFill>
                  <a:srgbClr val="C00000"/>
                </a:solidFill>
              </a:rPr>
              <a:t>JEFF-4.0</a:t>
            </a:r>
          </a:p>
        </p:txBody>
      </p:sp>
      <p:pic>
        <p:nvPicPr>
          <p:cNvPr id="50" name="Image 49">
            <a:extLst>
              <a:ext uri="{FF2B5EF4-FFF2-40B4-BE49-F238E27FC236}">
                <a16:creationId xmlns:a16="http://schemas.microsoft.com/office/drawing/2014/main" id="{2CE4A483-2A10-4F7E-B19F-0EF32E95E128}"/>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9809" t="7965" r="2194" b="6321"/>
          <a:stretch/>
        </p:blipFill>
        <p:spPr>
          <a:xfrm>
            <a:off x="9111414" y="2943827"/>
            <a:ext cx="1186144" cy="1129905"/>
          </a:xfrm>
          <a:prstGeom prst="rect">
            <a:avLst/>
          </a:prstGeom>
        </p:spPr>
      </p:pic>
      <p:pic>
        <p:nvPicPr>
          <p:cNvPr id="51" name="Image 50">
            <a:extLst>
              <a:ext uri="{FF2B5EF4-FFF2-40B4-BE49-F238E27FC236}">
                <a16:creationId xmlns:a16="http://schemas.microsoft.com/office/drawing/2014/main" id="{B6C9C571-88A9-4764-909F-E95394B34CB6}"/>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910536" y="2536387"/>
            <a:ext cx="1936857" cy="1988968"/>
          </a:xfrm>
          <a:prstGeom prst="rect">
            <a:avLst/>
          </a:prstGeom>
        </p:spPr>
      </p:pic>
      <p:grpSp>
        <p:nvGrpSpPr>
          <p:cNvPr id="52" name="Groupe 51">
            <a:extLst>
              <a:ext uri="{FF2B5EF4-FFF2-40B4-BE49-F238E27FC236}">
                <a16:creationId xmlns:a16="http://schemas.microsoft.com/office/drawing/2014/main" id="{54CBFA1A-51FB-4178-8373-31270CB5EB04}"/>
              </a:ext>
            </a:extLst>
          </p:cNvPr>
          <p:cNvGrpSpPr/>
          <p:nvPr/>
        </p:nvGrpSpPr>
        <p:grpSpPr>
          <a:xfrm>
            <a:off x="4512547" y="2565242"/>
            <a:ext cx="2457634" cy="2151895"/>
            <a:chOff x="3968114" y="2896884"/>
            <a:chExt cx="3843918" cy="3365719"/>
          </a:xfrm>
        </p:grpSpPr>
        <p:pic>
          <p:nvPicPr>
            <p:cNvPr id="53" name="Image 52">
              <a:extLst>
                <a:ext uri="{FF2B5EF4-FFF2-40B4-BE49-F238E27FC236}">
                  <a16:creationId xmlns:a16="http://schemas.microsoft.com/office/drawing/2014/main" id="{03E9EDA1-B7B0-4872-B8B6-9001F3CA7B48}"/>
                </a:ext>
              </a:extLst>
            </p:cNvPr>
            <p:cNvPicPr>
              <a:picLocks noChangeAspect="1"/>
            </p:cNvPicPr>
            <p:nvPr/>
          </p:nvPicPr>
          <p:blipFill rotWithShape="1">
            <a:blip r:embed="rId8">
              <a:extLst>
                <a:ext uri="{28A0092B-C50C-407E-A947-70E740481C1C}">
                  <a14:useLocalDpi xmlns:a14="http://schemas.microsoft.com/office/drawing/2010/main" val="0"/>
                </a:ext>
              </a:extLst>
            </a:blip>
            <a:srcRect t="9591"/>
            <a:stretch/>
          </p:blipFill>
          <p:spPr>
            <a:xfrm>
              <a:off x="3968114" y="2896884"/>
              <a:ext cx="3843918" cy="3365719"/>
            </a:xfrm>
            <a:prstGeom prst="rect">
              <a:avLst/>
            </a:prstGeom>
          </p:spPr>
        </p:pic>
        <p:pic>
          <p:nvPicPr>
            <p:cNvPr id="54" name="Image 53">
              <a:extLst>
                <a:ext uri="{FF2B5EF4-FFF2-40B4-BE49-F238E27FC236}">
                  <a16:creationId xmlns:a16="http://schemas.microsoft.com/office/drawing/2014/main" id="{341179C3-69AB-475A-ABB5-2BB9E4D18524}"/>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714751" y="4805740"/>
              <a:ext cx="946470" cy="911649"/>
            </a:xfrm>
            <a:prstGeom prst="rect">
              <a:avLst/>
            </a:prstGeom>
            <a:effectLst>
              <a:outerShdw blurRad="50800" dist="38100" dir="2700000" algn="tl" rotWithShape="0">
                <a:prstClr val="black">
                  <a:alpha val="40000"/>
                </a:prstClr>
              </a:outerShdw>
            </a:effectLst>
          </p:spPr>
        </p:pic>
      </p:grpSp>
      <mc:AlternateContent xmlns:mc="http://schemas.openxmlformats.org/markup-compatibility/2006" xmlns:a14="http://schemas.microsoft.com/office/drawing/2010/main">
        <mc:Choice Requires="a14">
          <p:sp>
            <p:nvSpPr>
              <p:cNvPr id="57" name="ZoneTexte 56">
                <a:extLst>
                  <a:ext uri="{FF2B5EF4-FFF2-40B4-BE49-F238E27FC236}">
                    <a16:creationId xmlns:a16="http://schemas.microsoft.com/office/drawing/2014/main" id="{F3CC316D-3267-4546-A3BC-9D307153F265}"/>
                  </a:ext>
                </a:extLst>
              </p:cNvPr>
              <p:cNvSpPr txBox="1"/>
              <p:nvPr/>
            </p:nvSpPr>
            <p:spPr>
              <a:xfrm>
                <a:off x="217463" y="4437812"/>
                <a:ext cx="5887830" cy="1600438"/>
              </a:xfrm>
              <a:prstGeom prst="rect">
                <a:avLst/>
              </a:prstGeom>
              <a:noFill/>
            </p:spPr>
            <p:txBody>
              <a:bodyPr wrap="none" rtlCol="0">
                <a:spAutoFit/>
              </a:bodyPr>
              <a:lstStyle/>
              <a:p>
                <a:pPr>
                  <a:lnSpc>
                    <a:spcPct val="200000"/>
                  </a:lnSpc>
                </a:pPr>
                <a:r>
                  <a:rPr lang="en-GB" sz="1400" dirty="0"/>
                  <a:t>(n</a:t>
                </a:r>
                <a:r>
                  <a:rPr lang="en-GB" sz="1400" baseline="-25000" dirty="0"/>
                  <a:t>th </a:t>
                </a:r>
                <a:r>
                  <a:rPr lang="en-GB" sz="1400" dirty="0"/>
                  <a:t>,f) data</a:t>
                </a:r>
                <a:endParaRPr lang="en-GB" sz="1400" dirty="0">
                  <a:solidFill>
                    <a:srgbClr val="0070C0"/>
                  </a:solidFill>
                </a:endParaRPr>
              </a:p>
              <a:p>
                <a:r>
                  <a:rPr lang="en-GB" sz="1400" dirty="0">
                    <a:solidFill>
                      <a:srgbClr val="00B050"/>
                    </a:solidFill>
                  </a:rPr>
                  <a:t>Radiochemical data</a:t>
                </a:r>
                <a:r>
                  <a:rPr lang="en-GB" sz="1400" dirty="0">
                    <a:sym typeface="Wingdings" panose="05000000000000000000" pitchFamily="2" charset="2"/>
                  </a:rPr>
                  <a:t> 	 </a:t>
                </a:r>
                <a:r>
                  <a:rPr lang="en-GB" sz="1400" dirty="0"/>
                  <a:t>full </a:t>
                </a:r>
                <a14:m>
                  <m:oMath xmlns:m="http://schemas.openxmlformats.org/officeDocument/2006/math">
                    <m:r>
                      <a:rPr lang="fr-FR" sz="1400" b="0" i="0" smtClean="0">
                        <a:latin typeface="Cambria Math" panose="02040503050406030204" pitchFamily="18" charset="0"/>
                      </a:rPr>
                      <m:t>(</m:t>
                    </m:r>
                    <m:r>
                      <a:rPr lang="en-GB" sz="1400" i="1" smtClean="0">
                        <a:solidFill>
                          <a:srgbClr val="00B050"/>
                        </a:solidFill>
                        <a:latin typeface="Cambria Math" panose="02040503050406030204" pitchFamily="18" charset="0"/>
                      </a:rPr>
                      <m:t>𝐴</m:t>
                    </m:r>
                    <m:r>
                      <a:rPr lang="fr-FR" sz="1400" b="0" i="1" smtClean="0">
                        <a:solidFill>
                          <a:srgbClr val="00B050"/>
                        </a:solidFill>
                        <a:latin typeface="Cambria Math" panose="02040503050406030204" pitchFamily="18" charset="0"/>
                      </a:rPr>
                      <m:t>,</m:t>
                    </m:r>
                    <m:r>
                      <a:rPr lang="fr-FR" sz="1400" b="0" i="1" smtClean="0">
                        <a:solidFill>
                          <a:srgbClr val="00B050"/>
                        </a:solidFill>
                        <a:latin typeface="Cambria Math" panose="02040503050406030204" pitchFamily="18" charset="0"/>
                      </a:rPr>
                      <m:t>𝑍</m:t>
                    </m:r>
                    <m:r>
                      <a:rPr lang="fr-FR" sz="1400" b="0" i="1" smtClean="0">
                        <a:latin typeface="Cambria Math" panose="02040503050406030204" pitchFamily="18" charset="0"/>
                      </a:rPr>
                      <m:t>)</m:t>
                    </m:r>
                  </m:oMath>
                </a14:m>
                <a:r>
                  <a:rPr lang="en-GB" sz="1400" dirty="0"/>
                  <a:t> identification</a:t>
                </a:r>
                <a:endParaRPr lang="en-GB" sz="1400" dirty="0">
                  <a:solidFill>
                    <a:srgbClr val="00B050"/>
                  </a:solidFill>
                </a:endParaRPr>
              </a:p>
              <a:p>
                <a14:m>
                  <m:oMath xmlns:m="http://schemas.openxmlformats.org/officeDocument/2006/math">
                    <m:r>
                      <a:rPr lang="fr-FR" sz="1400" b="0" i="1" smtClean="0">
                        <a:solidFill>
                          <a:srgbClr val="00B050"/>
                        </a:solidFill>
                        <a:latin typeface="Cambria Math" panose="02040503050406030204" pitchFamily="18" charset="0"/>
                      </a:rPr>
                      <m:t>𝛽</m:t>
                    </m:r>
                    <m:r>
                      <a:rPr lang="fr-FR" sz="1400" b="0" i="1" smtClean="0">
                        <a:solidFill>
                          <a:srgbClr val="00B050"/>
                        </a:solidFill>
                        <a:latin typeface="Cambria Math" panose="02040503050406030204" pitchFamily="18" charset="0"/>
                      </a:rPr>
                      <m:t>;</m:t>
                    </m:r>
                    <m:r>
                      <a:rPr lang="fr-FR" sz="1400" b="0" i="1" smtClean="0">
                        <a:solidFill>
                          <a:srgbClr val="00B050"/>
                        </a:solidFill>
                        <a:latin typeface="Cambria Math" panose="02040503050406030204" pitchFamily="18" charset="0"/>
                      </a:rPr>
                      <m:t>𝛾</m:t>
                    </m:r>
                  </m:oMath>
                </a14:m>
                <a:r>
                  <a:rPr lang="en-GB" sz="1400" dirty="0">
                    <a:solidFill>
                      <a:srgbClr val="00B050"/>
                    </a:solidFill>
                  </a:rPr>
                  <a:t> spectrometry </a:t>
                </a:r>
                <a:endParaRPr lang="en-GB" sz="1400" dirty="0"/>
              </a:p>
              <a:p>
                <a:r>
                  <a:rPr lang="en-GB" sz="1400" dirty="0">
                    <a:solidFill>
                      <a:srgbClr val="C00000"/>
                    </a:solidFill>
                  </a:rPr>
                  <a:t>ELM Mass spectrometer </a:t>
                </a:r>
                <a:r>
                  <a:rPr lang="en-GB" sz="1400" dirty="0"/>
                  <a:t> 	</a:t>
                </a:r>
                <a:r>
                  <a:rPr lang="en-GB" sz="1400" dirty="0">
                    <a:sym typeface="Wingdings" panose="05000000000000000000" pitchFamily="2" charset="2"/>
                  </a:rPr>
                  <a:t>  </a:t>
                </a:r>
                <a:r>
                  <a:rPr lang="en-GB" sz="1400" dirty="0"/>
                  <a:t>full</a:t>
                </a:r>
                <a:r>
                  <a:rPr lang="en-GB" sz="1400" dirty="0">
                    <a:solidFill>
                      <a:srgbClr val="C00000"/>
                    </a:solidFill>
                  </a:rPr>
                  <a:t> </a:t>
                </a:r>
                <a14:m>
                  <m:oMath xmlns:m="http://schemas.openxmlformats.org/officeDocument/2006/math">
                    <m:r>
                      <a:rPr lang="en-GB" sz="1400" i="1" smtClean="0">
                        <a:solidFill>
                          <a:srgbClr val="C00000"/>
                        </a:solidFill>
                        <a:latin typeface="Cambria Math" panose="02040503050406030204" pitchFamily="18" charset="0"/>
                      </a:rPr>
                      <m:t>𝐴</m:t>
                    </m:r>
                  </m:oMath>
                </a14:m>
                <a:r>
                  <a:rPr lang="en-GB" sz="1400" dirty="0">
                    <a:solidFill>
                      <a:srgbClr val="C00000"/>
                    </a:solidFill>
                  </a:rPr>
                  <a:t> </a:t>
                </a:r>
                <a:r>
                  <a:rPr lang="en-GB" sz="1400" dirty="0"/>
                  <a:t>&amp; limited</a:t>
                </a:r>
                <a:r>
                  <a:rPr lang="en-GB" sz="1400" dirty="0">
                    <a:solidFill>
                      <a:srgbClr val="C00000"/>
                    </a:solidFill>
                  </a:rPr>
                  <a:t> </a:t>
                </a:r>
                <a14:m>
                  <m:oMath xmlns:m="http://schemas.openxmlformats.org/officeDocument/2006/math">
                    <m:r>
                      <a:rPr lang="fr-FR" sz="1400" b="0" i="1" smtClean="0">
                        <a:solidFill>
                          <a:srgbClr val="C00000"/>
                        </a:solidFill>
                        <a:latin typeface="Cambria Math" panose="02040503050406030204" pitchFamily="18" charset="0"/>
                      </a:rPr>
                      <m:t>𝑍</m:t>
                    </m:r>
                  </m:oMath>
                </a14:m>
                <a:r>
                  <a:rPr lang="en-GB" sz="1400" dirty="0">
                    <a:solidFill>
                      <a:srgbClr val="C00000"/>
                    </a:solidFill>
                  </a:rPr>
                  <a:t> </a:t>
                </a:r>
                <a:r>
                  <a:rPr lang="en-GB" sz="1400" dirty="0"/>
                  <a:t>identification</a:t>
                </a:r>
              </a:p>
              <a:p>
                <a:r>
                  <a:rPr lang="en-GB" sz="1400" dirty="0">
                    <a:solidFill>
                      <a:srgbClr val="0070C0"/>
                    </a:solidFill>
                  </a:rPr>
                  <a:t>« 2E-2V » </a:t>
                </a:r>
              </a:p>
              <a:p>
                <a:r>
                  <a:rPr lang="en-GB" sz="1400" dirty="0">
                    <a:solidFill>
                      <a:srgbClr val="0070C0"/>
                    </a:solidFill>
                  </a:rPr>
                  <a:t>« 2E » 			</a:t>
                </a:r>
                <a:r>
                  <a:rPr lang="en-GB" sz="1400" dirty="0">
                    <a:sym typeface="Wingdings" panose="05000000000000000000" pitchFamily="2" charset="2"/>
                  </a:rPr>
                  <a:t></a:t>
                </a:r>
                <a:r>
                  <a:rPr lang="en-GB" sz="1400" dirty="0">
                    <a:solidFill>
                      <a:srgbClr val="C00000"/>
                    </a:solidFill>
                    <a:sym typeface="Wingdings" panose="05000000000000000000" pitchFamily="2" charset="2"/>
                  </a:rPr>
                  <a:t> </a:t>
                </a:r>
                <a:r>
                  <a:rPr lang="en-GB" sz="1400" dirty="0"/>
                  <a:t>Limited </a:t>
                </a:r>
                <a14:m>
                  <m:oMath xmlns:m="http://schemas.openxmlformats.org/officeDocument/2006/math">
                    <m:r>
                      <a:rPr lang="en-GB" sz="1400" i="1" smtClean="0">
                        <a:solidFill>
                          <a:srgbClr val="C00000"/>
                        </a:solidFill>
                        <a:latin typeface="Cambria Math" panose="02040503050406030204" pitchFamily="18" charset="0"/>
                      </a:rPr>
                      <m:t>𝐴</m:t>
                    </m:r>
                  </m:oMath>
                </a14:m>
                <a:r>
                  <a:rPr lang="en-GB" sz="1400" dirty="0"/>
                  <a:t> &amp; </a:t>
                </a:r>
                <a14:m>
                  <m:oMath xmlns:m="http://schemas.openxmlformats.org/officeDocument/2006/math">
                    <m:sSup>
                      <m:sSupPr>
                        <m:ctrlPr>
                          <a:rPr lang="fr-FR" sz="1400" b="0" i="1" smtClean="0">
                            <a:solidFill>
                              <a:srgbClr val="0070C0"/>
                            </a:solidFill>
                            <a:latin typeface="Cambria Math" panose="02040503050406030204" pitchFamily="18" charset="0"/>
                          </a:rPr>
                        </m:ctrlPr>
                      </m:sSupPr>
                      <m:e>
                        <m:r>
                          <a:rPr lang="en-GB" sz="1400" i="1" smtClean="0">
                            <a:solidFill>
                              <a:srgbClr val="0070C0"/>
                            </a:solidFill>
                            <a:latin typeface="Cambria Math" panose="02040503050406030204" pitchFamily="18" charset="0"/>
                          </a:rPr>
                          <m:t>𝐴</m:t>
                        </m:r>
                      </m:e>
                      <m:sup>
                        <m:r>
                          <a:rPr lang="fr-FR" sz="1400" b="0" i="1" smtClean="0">
                            <a:solidFill>
                              <a:srgbClr val="0070C0"/>
                            </a:solidFill>
                            <a:latin typeface="Cambria Math" panose="02040503050406030204" pitchFamily="18" charset="0"/>
                          </a:rPr>
                          <m:t>∗</m:t>
                        </m:r>
                      </m:sup>
                    </m:sSup>
                  </m:oMath>
                </a14:m>
                <a:r>
                  <a:rPr lang="en-GB" sz="1400" dirty="0">
                    <a:solidFill>
                      <a:srgbClr val="0070C0"/>
                    </a:solidFill>
                  </a:rPr>
                  <a:t> </a:t>
                </a:r>
                <a:r>
                  <a:rPr lang="en-GB" sz="1400" dirty="0"/>
                  <a:t>identification </a:t>
                </a:r>
              </a:p>
            </p:txBody>
          </p:sp>
        </mc:Choice>
        <mc:Fallback xmlns="">
          <p:sp>
            <p:nvSpPr>
              <p:cNvPr id="57" name="ZoneTexte 56">
                <a:extLst>
                  <a:ext uri="{FF2B5EF4-FFF2-40B4-BE49-F238E27FC236}">
                    <a16:creationId xmlns:a16="http://schemas.microsoft.com/office/drawing/2014/main" id="{F3CC316D-3267-4546-A3BC-9D307153F265}"/>
                  </a:ext>
                </a:extLst>
              </p:cNvPr>
              <p:cNvSpPr txBox="1">
                <a:spLocks noRot="1" noChangeAspect="1" noMove="1" noResize="1" noEditPoints="1" noAdjustHandles="1" noChangeArrowheads="1" noChangeShapeType="1" noTextEdit="1"/>
              </p:cNvSpPr>
              <p:nvPr/>
            </p:nvSpPr>
            <p:spPr>
              <a:xfrm>
                <a:off x="217463" y="4437812"/>
                <a:ext cx="5887830" cy="1600438"/>
              </a:xfrm>
              <a:prstGeom prst="rect">
                <a:avLst/>
              </a:prstGeom>
              <a:blipFill>
                <a:blip r:embed="rId10"/>
                <a:stretch>
                  <a:fillRect l="-311" b="-2662"/>
                </a:stretch>
              </a:blipFill>
            </p:spPr>
            <p:txBody>
              <a:bodyPr/>
              <a:lstStyle/>
              <a:p>
                <a:r>
                  <a:rPr lang="en-GB">
                    <a:noFill/>
                  </a:rPr>
                  <a:t> </a:t>
                </a:r>
              </a:p>
            </p:txBody>
          </p:sp>
        </mc:Fallback>
      </mc:AlternateContent>
      <p:sp>
        <p:nvSpPr>
          <p:cNvPr id="58" name="ZoneTexte 57">
            <a:extLst>
              <a:ext uri="{FF2B5EF4-FFF2-40B4-BE49-F238E27FC236}">
                <a16:creationId xmlns:a16="http://schemas.microsoft.com/office/drawing/2014/main" id="{196D37DD-CB19-4F4C-909A-EF1174E67C19}"/>
              </a:ext>
            </a:extLst>
          </p:cNvPr>
          <p:cNvSpPr txBox="1"/>
          <p:nvPr/>
        </p:nvSpPr>
        <p:spPr>
          <a:xfrm>
            <a:off x="6440825" y="5672458"/>
            <a:ext cx="4338047" cy="954107"/>
          </a:xfrm>
          <a:prstGeom prst="rect">
            <a:avLst/>
          </a:prstGeom>
          <a:noFill/>
        </p:spPr>
        <p:txBody>
          <a:bodyPr wrap="none" rtlCol="0">
            <a:spAutoFit/>
          </a:bodyPr>
          <a:lstStyle/>
          <a:p>
            <a:r>
              <a:rPr lang="en-GB" sz="1400" dirty="0">
                <a:solidFill>
                  <a:srgbClr val="C00000"/>
                </a:solidFill>
                <a:sym typeface="Wingdings" panose="05000000000000000000" pitchFamily="2" charset="2"/>
              </a:rPr>
              <a:t> To be included in future evaluation : JEFF-4.1</a:t>
            </a:r>
          </a:p>
          <a:p>
            <a:r>
              <a:rPr lang="en-GB" sz="1400" dirty="0">
                <a:sym typeface="Wingdings" panose="05000000000000000000" pitchFamily="2" charset="2"/>
              </a:rPr>
              <a:t>	- </a:t>
            </a:r>
            <a:r>
              <a:rPr lang="en-GB" sz="1400" baseline="30000" dirty="0">
                <a:sym typeface="Wingdings" panose="05000000000000000000" pitchFamily="2" charset="2"/>
              </a:rPr>
              <a:t>241</a:t>
            </a:r>
            <a:r>
              <a:rPr lang="en-GB" sz="1400" dirty="0">
                <a:sym typeface="Wingdings" panose="05000000000000000000" pitchFamily="2" charset="2"/>
              </a:rPr>
              <a:t>Pu(</a:t>
            </a:r>
            <a:r>
              <a:rPr lang="en-GB" sz="1400" dirty="0" err="1">
                <a:sym typeface="Wingdings" panose="05000000000000000000" pitchFamily="2" charset="2"/>
              </a:rPr>
              <a:t>n</a:t>
            </a:r>
            <a:r>
              <a:rPr lang="en-GB" sz="1400" baseline="-25000" dirty="0" err="1">
                <a:sym typeface="Wingdings" panose="05000000000000000000" pitchFamily="2" charset="2"/>
              </a:rPr>
              <a:t>th</a:t>
            </a:r>
            <a:r>
              <a:rPr lang="en-GB" sz="1400" dirty="0" err="1">
                <a:sym typeface="Wingdings" panose="05000000000000000000" pitchFamily="2" charset="2"/>
              </a:rPr>
              <a:t>,f</a:t>
            </a:r>
            <a:r>
              <a:rPr lang="en-GB" sz="1400" dirty="0">
                <a:sym typeface="Wingdings" panose="05000000000000000000" pitchFamily="2" charset="2"/>
              </a:rPr>
              <a:t>)</a:t>
            </a:r>
          </a:p>
          <a:p>
            <a:r>
              <a:rPr lang="en-GB" sz="1400" dirty="0">
                <a:sym typeface="Wingdings" panose="05000000000000000000" pitchFamily="2" charset="2"/>
              </a:rPr>
              <a:t>	- </a:t>
            </a:r>
            <a:r>
              <a:rPr lang="en-GB" sz="1400" baseline="30000" dirty="0">
                <a:sym typeface="Wingdings" panose="05000000000000000000" pitchFamily="2" charset="2"/>
              </a:rPr>
              <a:t>235,238</a:t>
            </a:r>
            <a:r>
              <a:rPr lang="en-GB" sz="1400" dirty="0">
                <a:sym typeface="Wingdings" panose="05000000000000000000" pitchFamily="2" charset="2"/>
              </a:rPr>
              <a:t>U(</a:t>
            </a:r>
            <a:r>
              <a:rPr lang="en-GB" sz="1400" dirty="0" err="1">
                <a:sym typeface="Wingdings" panose="05000000000000000000" pitchFamily="2" charset="2"/>
              </a:rPr>
              <a:t>n</a:t>
            </a:r>
            <a:r>
              <a:rPr lang="en-GB" sz="1400" baseline="-25000" dirty="0" err="1">
                <a:sym typeface="Wingdings" panose="05000000000000000000" pitchFamily="2" charset="2"/>
              </a:rPr>
              <a:t>fast</a:t>
            </a:r>
            <a:r>
              <a:rPr lang="en-GB" sz="1400" dirty="0">
                <a:sym typeface="Wingdings" panose="05000000000000000000" pitchFamily="2" charset="2"/>
              </a:rPr>
              <a:t>, f); </a:t>
            </a:r>
            <a:r>
              <a:rPr lang="en-GB" sz="1400" baseline="30000" dirty="0">
                <a:sym typeface="Wingdings" panose="05000000000000000000" pitchFamily="2" charset="2"/>
              </a:rPr>
              <a:t>239</a:t>
            </a:r>
            <a:r>
              <a:rPr lang="en-GB" sz="1400" dirty="0">
                <a:sym typeface="Wingdings" panose="05000000000000000000" pitchFamily="2" charset="2"/>
              </a:rPr>
              <a:t>Pu(</a:t>
            </a:r>
            <a:r>
              <a:rPr lang="en-GB" sz="1400" dirty="0" err="1">
                <a:sym typeface="Wingdings" panose="05000000000000000000" pitchFamily="2" charset="2"/>
              </a:rPr>
              <a:t>n</a:t>
            </a:r>
            <a:r>
              <a:rPr lang="en-GB" sz="1400" baseline="-25000" dirty="0" err="1">
                <a:sym typeface="Wingdings" panose="05000000000000000000" pitchFamily="2" charset="2"/>
              </a:rPr>
              <a:t>fast</a:t>
            </a:r>
            <a:r>
              <a:rPr lang="en-GB" sz="1400" dirty="0" err="1">
                <a:sym typeface="Wingdings" panose="05000000000000000000" pitchFamily="2" charset="2"/>
              </a:rPr>
              <a:t>,f</a:t>
            </a:r>
            <a:r>
              <a:rPr lang="en-GB" sz="1400" dirty="0">
                <a:sym typeface="Wingdings" panose="05000000000000000000" pitchFamily="2" charset="2"/>
              </a:rPr>
              <a:t>)</a:t>
            </a:r>
          </a:p>
          <a:p>
            <a:r>
              <a:rPr lang="en-GB" sz="1400" dirty="0">
                <a:sym typeface="Wingdings" panose="05000000000000000000" pitchFamily="2" charset="2"/>
              </a:rPr>
              <a:t>	- minor actinides</a:t>
            </a:r>
            <a:endParaRPr lang="en-GB" sz="1400" dirty="0"/>
          </a:p>
        </p:txBody>
      </p:sp>
      <p:sp>
        <p:nvSpPr>
          <p:cNvPr id="59" name="ZoneTexte 58">
            <a:extLst>
              <a:ext uri="{FF2B5EF4-FFF2-40B4-BE49-F238E27FC236}">
                <a16:creationId xmlns:a16="http://schemas.microsoft.com/office/drawing/2014/main" id="{088492D3-0B41-4BFB-9D8C-9D3D503A1F50}"/>
              </a:ext>
            </a:extLst>
          </p:cNvPr>
          <p:cNvSpPr txBox="1"/>
          <p:nvPr/>
        </p:nvSpPr>
        <p:spPr>
          <a:xfrm>
            <a:off x="9254141" y="491588"/>
            <a:ext cx="2702333" cy="253916"/>
          </a:xfrm>
          <a:prstGeom prst="rect">
            <a:avLst/>
          </a:prstGeom>
          <a:noFill/>
        </p:spPr>
        <p:txBody>
          <a:bodyPr wrap="square">
            <a:spAutoFit/>
          </a:bodyPr>
          <a:lstStyle/>
          <a:p>
            <a:r>
              <a:rPr lang="en-US" sz="1050" dirty="0">
                <a:solidFill>
                  <a:srgbClr val="00B0F0"/>
                </a:solidFill>
                <a:latin typeface="Arial" panose="020B0604020202020204" pitchFamily="34" charset="0"/>
                <a:cs typeface="Arial" panose="020B0604020202020204" pitchFamily="34" charset="0"/>
              </a:rPr>
              <a:t>→ S.-M. Cheikh ’s PhD thesis (2023)</a:t>
            </a:r>
          </a:p>
        </p:txBody>
      </p:sp>
      <p:sp>
        <p:nvSpPr>
          <p:cNvPr id="60" name="Espace réservé de la date 3">
            <a:extLst>
              <a:ext uri="{FF2B5EF4-FFF2-40B4-BE49-F238E27FC236}">
                <a16:creationId xmlns:a16="http://schemas.microsoft.com/office/drawing/2014/main" id="{84B53BC2-504C-478B-94A6-156FBB1A094C}"/>
              </a:ext>
            </a:extLst>
          </p:cNvPr>
          <p:cNvSpPr>
            <a:spLocks noGrp="1"/>
          </p:cNvSpPr>
          <p:nvPr>
            <p:ph type="dt" sz="half" idx="10"/>
          </p:nvPr>
        </p:nvSpPr>
        <p:spPr>
          <a:xfrm>
            <a:off x="9626599" y="6343650"/>
            <a:ext cx="1090881" cy="365125"/>
          </a:xfrm>
        </p:spPr>
        <p:txBody>
          <a:bodyPr/>
          <a:lstStyle/>
          <a:p>
            <a:r>
              <a:rPr lang="fr-FR"/>
              <a:t>01/07/2026</a:t>
            </a:r>
            <a:endParaRPr lang="fr-FR" dirty="0"/>
          </a:p>
        </p:txBody>
      </p:sp>
      <p:sp>
        <p:nvSpPr>
          <p:cNvPr id="61" name="Espace réservé du pied de page 1">
            <a:extLst>
              <a:ext uri="{FF2B5EF4-FFF2-40B4-BE49-F238E27FC236}">
                <a16:creationId xmlns:a16="http://schemas.microsoft.com/office/drawing/2014/main" id="{846D1A95-5089-4DE1-AB99-0A717DA176E8}"/>
              </a:ext>
            </a:extLst>
          </p:cNvPr>
          <p:cNvSpPr>
            <a:spLocks noGrp="1"/>
          </p:cNvSpPr>
          <p:nvPr>
            <p:ph type="ftr" sz="quarter" idx="11"/>
          </p:nvPr>
        </p:nvSpPr>
        <p:spPr>
          <a:xfrm>
            <a:off x="736600" y="6343650"/>
            <a:ext cx="8839200" cy="365125"/>
          </a:xfrm>
        </p:spPr>
        <p:txBody>
          <a:bodyPr/>
          <a:lstStyle/>
          <a:p>
            <a:r>
              <a:rPr lang="en-US"/>
              <a:t>WONDER 2026 | A. Regonesi et al. </a:t>
            </a:r>
            <a:endParaRPr lang="fr-FR" dirty="0"/>
          </a:p>
        </p:txBody>
      </p:sp>
      <p:sp>
        <p:nvSpPr>
          <p:cNvPr id="62" name="Titre 5">
            <a:extLst>
              <a:ext uri="{FF2B5EF4-FFF2-40B4-BE49-F238E27FC236}">
                <a16:creationId xmlns:a16="http://schemas.microsoft.com/office/drawing/2014/main" id="{10ADAC72-823D-4F55-9D3F-403FF3F8A6E1}"/>
              </a:ext>
            </a:extLst>
          </p:cNvPr>
          <p:cNvSpPr txBox="1">
            <a:spLocks/>
          </p:cNvSpPr>
          <p:nvPr/>
        </p:nvSpPr>
        <p:spPr>
          <a:xfrm>
            <a:off x="148151" y="160480"/>
            <a:ext cx="10012162" cy="513034"/>
          </a:xfrm>
          <a:prstGeom prst="rect">
            <a:avLst/>
          </a:prstGeom>
        </p:spPr>
        <p:txBody>
          <a:bodyPr>
            <a:noAutofit/>
          </a:bodyPr>
          <a:lstStyle>
            <a:lvl1pPr algn="l" defTabSz="914400" rtl="0" eaLnBrk="1" latinLnBrk="0" hangingPunct="1">
              <a:lnSpc>
                <a:spcPct val="90000"/>
              </a:lnSpc>
              <a:spcBef>
                <a:spcPct val="0"/>
              </a:spcBef>
              <a:buNone/>
              <a:defRPr sz="3200" kern="1200">
                <a:solidFill>
                  <a:schemeClr val="tx2"/>
                </a:solidFill>
                <a:latin typeface="+mj-lt"/>
                <a:ea typeface="+mj-ea"/>
                <a:cs typeface="+mj-cs"/>
              </a:defRPr>
            </a:lvl1pPr>
          </a:lstStyle>
          <a:p>
            <a:r>
              <a:rPr lang="en-US" sz="2800" b="1" dirty="0"/>
              <a:t>Context: Methodology of (</a:t>
            </a:r>
            <a:r>
              <a:rPr lang="en-US" sz="2800" b="1" dirty="0" err="1"/>
              <a:t>n</a:t>
            </a:r>
            <a:r>
              <a:rPr lang="en-US" sz="2800" b="1" baseline="-25000" dirty="0" err="1"/>
              <a:t>th</a:t>
            </a:r>
            <a:r>
              <a:rPr lang="en-US" sz="2800" b="1" dirty="0" err="1"/>
              <a:t>,f</a:t>
            </a:r>
            <a:r>
              <a:rPr lang="en-US" sz="2800" b="1" dirty="0"/>
              <a:t>) FY evaluation</a:t>
            </a:r>
            <a:endParaRPr lang="fr-FR" sz="2800" dirty="0"/>
          </a:p>
        </p:txBody>
      </p:sp>
      <p:sp>
        <p:nvSpPr>
          <p:cNvPr id="55" name="Espace réservé du numéro de diapositive 4">
            <a:extLst>
              <a:ext uri="{FF2B5EF4-FFF2-40B4-BE49-F238E27FC236}">
                <a16:creationId xmlns:a16="http://schemas.microsoft.com/office/drawing/2014/main" id="{2413B9C2-0AC8-486D-AC09-3FAE55A5EAAC}"/>
              </a:ext>
            </a:extLst>
          </p:cNvPr>
          <p:cNvSpPr>
            <a:spLocks noGrp="1"/>
          </p:cNvSpPr>
          <p:nvPr>
            <p:ph type="sldNum" sz="quarter" idx="12"/>
          </p:nvPr>
        </p:nvSpPr>
        <p:spPr>
          <a:xfrm>
            <a:off x="10999334" y="6343650"/>
            <a:ext cx="693738" cy="365125"/>
          </a:xfrm>
        </p:spPr>
        <p:txBody>
          <a:bodyPr/>
          <a:lstStyle/>
          <a:p>
            <a:r>
              <a:rPr lang="fr-FR" dirty="0"/>
              <a:t>5</a:t>
            </a:r>
          </a:p>
        </p:txBody>
      </p:sp>
    </p:spTree>
    <p:extLst>
      <p:ext uri="{BB962C8B-B14F-4D97-AF65-F5344CB8AC3E}">
        <p14:creationId xmlns:p14="http://schemas.microsoft.com/office/powerpoint/2010/main" val="30350085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e la date 3">
            <a:extLst>
              <a:ext uri="{FF2B5EF4-FFF2-40B4-BE49-F238E27FC236}">
                <a16:creationId xmlns:a16="http://schemas.microsoft.com/office/drawing/2014/main" id="{23B1E1A3-74B8-45E8-A215-9F1312BD31DE}"/>
              </a:ext>
            </a:extLst>
          </p:cNvPr>
          <p:cNvSpPr>
            <a:spLocks noGrp="1"/>
          </p:cNvSpPr>
          <p:nvPr>
            <p:ph type="dt" sz="half" idx="10"/>
          </p:nvPr>
        </p:nvSpPr>
        <p:spPr>
          <a:xfrm>
            <a:off x="9626599" y="6343650"/>
            <a:ext cx="1090881" cy="365125"/>
          </a:xfrm>
        </p:spPr>
        <p:txBody>
          <a:bodyPr/>
          <a:lstStyle/>
          <a:p>
            <a:r>
              <a:rPr lang="fr-FR"/>
              <a:t>01/07/2026</a:t>
            </a:r>
            <a:endParaRPr lang="fr-FR" dirty="0"/>
          </a:p>
        </p:txBody>
      </p:sp>
      <p:sp>
        <p:nvSpPr>
          <p:cNvPr id="8" name="Espace réservé du pied de page 1">
            <a:extLst>
              <a:ext uri="{FF2B5EF4-FFF2-40B4-BE49-F238E27FC236}">
                <a16:creationId xmlns:a16="http://schemas.microsoft.com/office/drawing/2014/main" id="{2DCA2753-40F6-4C53-BBD9-06B21A9443D0}"/>
              </a:ext>
            </a:extLst>
          </p:cNvPr>
          <p:cNvSpPr>
            <a:spLocks noGrp="1"/>
          </p:cNvSpPr>
          <p:nvPr>
            <p:ph type="ftr" sz="quarter" idx="11"/>
          </p:nvPr>
        </p:nvSpPr>
        <p:spPr>
          <a:xfrm>
            <a:off x="736600" y="6343650"/>
            <a:ext cx="8839200" cy="365125"/>
          </a:xfrm>
        </p:spPr>
        <p:txBody>
          <a:bodyPr/>
          <a:lstStyle/>
          <a:p>
            <a:r>
              <a:rPr lang="en-US"/>
              <a:t>WONDER 2026 | A. Regonesi et al. </a:t>
            </a:r>
            <a:endParaRPr lang="fr-FR" dirty="0"/>
          </a:p>
        </p:txBody>
      </p:sp>
      <p:grpSp>
        <p:nvGrpSpPr>
          <p:cNvPr id="59" name="Groupe 58">
            <a:extLst>
              <a:ext uri="{FF2B5EF4-FFF2-40B4-BE49-F238E27FC236}">
                <a16:creationId xmlns:a16="http://schemas.microsoft.com/office/drawing/2014/main" id="{F9105F79-ABC6-4B34-9E56-B72DB6CC8757}"/>
              </a:ext>
            </a:extLst>
          </p:cNvPr>
          <p:cNvGrpSpPr/>
          <p:nvPr/>
        </p:nvGrpSpPr>
        <p:grpSpPr>
          <a:xfrm>
            <a:off x="8005622" y="1038457"/>
            <a:ext cx="3991640" cy="1245010"/>
            <a:chOff x="8005622" y="1038457"/>
            <a:chExt cx="3991640" cy="1245010"/>
          </a:xfrm>
        </p:grpSpPr>
        <mc:AlternateContent xmlns:mc="http://schemas.openxmlformats.org/markup-compatibility/2006" xmlns:a14="http://schemas.microsoft.com/office/drawing/2010/main">
          <mc:Choice Requires="a14">
            <p:sp>
              <p:nvSpPr>
                <p:cNvPr id="60" name="ZoneTexte 59">
                  <a:extLst>
                    <a:ext uri="{FF2B5EF4-FFF2-40B4-BE49-F238E27FC236}">
                      <a16:creationId xmlns:a16="http://schemas.microsoft.com/office/drawing/2014/main" id="{F53B25EE-CEB9-45A7-915F-AB62233A3AA9}"/>
                    </a:ext>
                  </a:extLst>
                </p:cNvPr>
                <p:cNvSpPr txBox="1"/>
                <p:nvPr/>
              </p:nvSpPr>
              <p:spPr>
                <a:xfrm>
                  <a:off x="10292459" y="1213016"/>
                  <a:ext cx="1616653" cy="369332"/>
                </a:xfrm>
                <a:prstGeom prst="rect">
                  <a:avLst/>
                </a:prstGeom>
                <a:solidFill>
                  <a:schemeClr val="accent5">
                    <a:lumMod val="20000"/>
                    <a:lumOff val="80000"/>
                    <a:alpha val="50196"/>
                  </a:schemeClr>
                </a:solidFill>
                <a:ln>
                  <a:solidFill>
                    <a:schemeClr val="tx1">
                      <a:lumMod val="50000"/>
                      <a:lumOff val="50000"/>
                    </a:schemeClr>
                  </a:solidFill>
                </a:ln>
              </p:spPr>
              <p:txBody>
                <a:bodyPr wrap="square">
                  <a:spAutoFit/>
                </a:bodyPr>
                <a:lstStyle/>
                <a:p>
                  <a:pPr/>
                  <a14:m>
                    <m:oMathPara xmlns:m="http://schemas.openxmlformats.org/officeDocument/2006/math">
                      <m:oMathParaPr>
                        <m:jc m:val="centerGroup"/>
                      </m:oMathParaPr>
                      <m:oMath xmlns:m="http://schemas.openxmlformats.org/officeDocument/2006/math">
                        <m:r>
                          <a:rPr lang="fr-FR" b="0" i="1" smtClean="0">
                            <a:solidFill>
                              <a:schemeClr val="tx1"/>
                            </a:solidFill>
                            <a:latin typeface="Cambria Math" panose="02040503050406030204" pitchFamily="18" charset="0"/>
                            <a:sym typeface="Symbol"/>
                          </a:rPr>
                          <m:t>𝐶</m:t>
                        </m:r>
                        <m:d>
                          <m:dPr>
                            <m:ctrlPr>
                              <a:rPr lang="en-US" i="1" smtClean="0">
                                <a:solidFill>
                                  <a:schemeClr val="tx1"/>
                                </a:solidFill>
                                <a:latin typeface="Cambria Math" panose="02040503050406030204" pitchFamily="18" charset="0"/>
                                <a:sym typeface="Symbol"/>
                              </a:rPr>
                            </m:ctrlPr>
                          </m:dPr>
                          <m:e>
                            <m:r>
                              <a:rPr lang="en-US" b="0" i="1" smtClean="0">
                                <a:solidFill>
                                  <a:schemeClr val="tx1"/>
                                </a:solidFill>
                                <a:latin typeface="Cambria Math"/>
                                <a:sym typeface="Symbol"/>
                              </a:rPr>
                              <m:t>𝐴</m:t>
                            </m:r>
                            <m:r>
                              <a:rPr lang="en-US" b="0" i="1" smtClean="0">
                                <a:solidFill>
                                  <a:schemeClr val="tx1"/>
                                </a:solidFill>
                                <a:latin typeface="Cambria Math"/>
                                <a:sym typeface="Symbol"/>
                              </a:rPr>
                              <m:t>,</m:t>
                            </m:r>
                            <m:r>
                              <a:rPr lang="en-US" b="0" i="1" smtClean="0">
                                <a:solidFill>
                                  <a:schemeClr val="tx1"/>
                                </a:solidFill>
                                <a:latin typeface="Cambria Math"/>
                                <a:sym typeface="Symbol"/>
                              </a:rPr>
                              <m:t>𝑍</m:t>
                            </m:r>
                            <m:r>
                              <a:rPr lang="en-US" b="0" i="1" smtClean="0">
                                <a:solidFill>
                                  <a:schemeClr val="tx1"/>
                                </a:solidFill>
                                <a:latin typeface="Cambria Math"/>
                                <a:sym typeface="Symbol"/>
                              </a:rPr>
                              <m:t>,</m:t>
                            </m:r>
                            <m:r>
                              <a:rPr lang="fr-FR" b="0" i="1" smtClean="0">
                                <a:solidFill>
                                  <a:schemeClr val="tx1"/>
                                </a:solidFill>
                                <a:latin typeface="Cambria Math" panose="02040503050406030204" pitchFamily="18" charset="0"/>
                                <a:sym typeface="Symbol"/>
                              </a:rPr>
                              <m:t>𝑚</m:t>
                            </m:r>
                            <m:r>
                              <a:rPr lang="fr-FR" b="0" i="1" smtClean="0">
                                <a:solidFill>
                                  <a:schemeClr val="tx1"/>
                                </a:solidFill>
                                <a:latin typeface="Cambria Math" panose="02040503050406030204" pitchFamily="18" charset="0"/>
                                <a:sym typeface="Symbol"/>
                              </a:rPr>
                              <m:t>|</m:t>
                            </m:r>
                            <m:r>
                              <a:rPr lang="fr-FR" b="0" i="1" smtClean="0">
                                <a:solidFill>
                                  <a:schemeClr val="tx1"/>
                                </a:solidFill>
                                <a:latin typeface="Cambria Math" panose="02040503050406030204" pitchFamily="18" charset="0"/>
                                <a:sym typeface="Symbol"/>
                              </a:rPr>
                              <m:t>𝑛𝑡h</m:t>
                            </m:r>
                            <m:r>
                              <a:rPr lang="en-US" b="0" i="1" smtClean="0">
                                <a:solidFill>
                                  <a:schemeClr val="tx1"/>
                                </a:solidFill>
                                <a:latin typeface="Cambria Math" panose="02040503050406030204" pitchFamily="18" charset="0"/>
                                <a:sym typeface="Symbol"/>
                              </a:rPr>
                              <m:t> </m:t>
                            </m:r>
                          </m:e>
                        </m:d>
                      </m:oMath>
                    </m:oMathPara>
                  </a14:m>
                  <a:endParaRPr lang="fr-FR" dirty="0">
                    <a:solidFill>
                      <a:schemeClr val="tx1"/>
                    </a:solidFill>
                  </a:endParaRPr>
                </a:p>
              </p:txBody>
            </p:sp>
          </mc:Choice>
          <mc:Fallback xmlns="">
            <p:sp>
              <p:nvSpPr>
                <p:cNvPr id="21" name="ZoneTexte 20">
                  <a:extLst>
                    <a:ext uri="{FF2B5EF4-FFF2-40B4-BE49-F238E27FC236}">
                      <a16:creationId xmlns:a16="http://schemas.microsoft.com/office/drawing/2014/main" id="{BC37B714-62EE-468A-81D1-1BB891BDF79C}"/>
                    </a:ext>
                  </a:extLst>
                </p:cNvPr>
                <p:cNvSpPr txBox="1">
                  <a:spLocks noRot="1" noChangeAspect="1" noMove="1" noResize="1" noEditPoints="1" noAdjustHandles="1" noChangeArrowheads="1" noChangeShapeType="1" noTextEdit="1"/>
                </p:cNvSpPr>
                <p:nvPr/>
              </p:nvSpPr>
              <p:spPr>
                <a:xfrm>
                  <a:off x="10292459" y="1213016"/>
                  <a:ext cx="1616653" cy="369332"/>
                </a:xfrm>
                <a:prstGeom prst="rect">
                  <a:avLst/>
                </a:prstGeom>
                <a:blipFill>
                  <a:blip r:embed="rId3"/>
                  <a:stretch>
                    <a:fillRect b="-9524"/>
                  </a:stretch>
                </a:blipFill>
                <a:ln>
                  <a:solidFill>
                    <a:schemeClr val="tx1">
                      <a:lumMod val="50000"/>
                      <a:lumOff val="50000"/>
                    </a:schemeClr>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1" name="ZoneTexte 60">
                  <a:extLst>
                    <a:ext uri="{FF2B5EF4-FFF2-40B4-BE49-F238E27FC236}">
                      <a16:creationId xmlns:a16="http://schemas.microsoft.com/office/drawing/2014/main" id="{428FCBD9-2DE0-468A-86B4-3E3D36D88B51}"/>
                    </a:ext>
                  </a:extLst>
                </p:cNvPr>
                <p:cNvSpPr txBox="1"/>
                <p:nvPr/>
              </p:nvSpPr>
              <p:spPr>
                <a:xfrm>
                  <a:off x="8304115" y="1389643"/>
                  <a:ext cx="1296000" cy="369332"/>
                </a:xfrm>
                <a:prstGeom prst="rect">
                  <a:avLst/>
                </a:prstGeom>
                <a:solidFill>
                  <a:schemeClr val="accent5">
                    <a:lumMod val="20000"/>
                    <a:lumOff val="80000"/>
                    <a:alpha val="50196"/>
                  </a:schemeClr>
                </a:solidFill>
                <a:ln>
                  <a:solidFill>
                    <a:schemeClr val="tx1">
                      <a:lumMod val="50000"/>
                      <a:lumOff val="50000"/>
                    </a:schemeClr>
                  </a:solidFill>
                </a:ln>
              </p:spPr>
              <p:txBody>
                <a:bodyPr wrap="square">
                  <a:spAutoFit/>
                </a:bodyPr>
                <a:lstStyle/>
                <a:p>
                  <a:pPr/>
                  <a14:m>
                    <m:oMathPara xmlns:m="http://schemas.openxmlformats.org/officeDocument/2006/math">
                      <m:oMathParaPr>
                        <m:jc m:val="centerGroup"/>
                      </m:oMathParaPr>
                      <m:oMath xmlns:m="http://schemas.openxmlformats.org/officeDocument/2006/math">
                        <m:r>
                          <a:rPr lang="en-US" sz="1800" i="1" smtClean="0">
                            <a:solidFill>
                              <a:schemeClr val="tx1"/>
                            </a:solidFill>
                            <a:latin typeface="Cambria Math"/>
                            <a:sym typeface="Symbol"/>
                          </a:rPr>
                          <m:t>𝑌</m:t>
                        </m:r>
                        <m:d>
                          <m:dPr>
                            <m:ctrlPr>
                              <a:rPr lang="en-US" sz="1800" i="1" smtClean="0">
                                <a:solidFill>
                                  <a:schemeClr val="tx1"/>
                                </a:solidFill>
                                <a:latin typeface="Cambria Math" panose="02040503050406030204" pitchFamily="18" charset="0"/>
                                <a:sym typeface="Symbol"/>
                              </a:rPr>
                            </m:ctrlPr>
                          </m:dPr>
                          <m:e>
                            <m:r>
                              <a:rPr lang="fr-FR" sz="1800" b="0" i="1" smtClean="0">
                                <a:solidFill>
                                  <a:schemeClr val="tx1"/>
                                </a:solidFill>
                                <a:latin typeface="Cambria Math" panose="02040503050406030204" pitchFamily="18" charset="0"/>
                                <a:sym typeface="Symbol"/>
                              </a:rPr>
                              <m:t>𝐴</m:t>
                            </m:r>
                            <m:r>
                              <a:rPr lang="fr-FR" sz="1800" b="0" i="1" smtClean="0">
                                <a:solidFill>
                                  <a:schemeClr val="tx1"/>
                                </a:solidFill>
                                <a:latin typeface="Cambria Math" panose="02040503050406030204" pitchFamily="18" charset="0"/>
                                <a:sym typeface="Symbol"/>
                              </a:rPr>
                              <m:t> |</m:t>
                            </m:r>
                            <m:r>
                              <a:rPr lang="fr-FR" sz="1800" b="0" i="1" smtClean="0">
                                <a:solidFill>
                                  <a:schemeClr val="tx1"/>
                                </a:solidFill>
                                <a:latin typeface="Cambria Math" panose="02040503050406030204" pitchFamily="18" charset="0"/>
                                <a:sym typeface="Symbol"/>
                              </a:rPr>
                              <m:t>𝑛𝑡h</m:t>
                            </m:r>
                          </m:e>
                        </m:d>
                      </m:oMath>
                    </m:oMathPara>
                  </a14:m>
                  <a:endParaRPr lang="fr-FR" dirty="0">
                    <a:solidFill>
                      <a:schemeClr val="tx1"/>
                    </a:solidFill>
                  </a:endParaRPr>
                </a:p>
              </p:txBody>
            </p:sp>
          </mc:Choice>
          <mc:Fallback xmlns="">
            <p:sp>
              <p:nvSpPr>
                <p:cNvPr id="22" name="ZoneTexte 21">
                  <a:extLst>
                    <a:ext uri="{FF2B5EF4-FFF2-40B4-BE49-F238E27FC236}">
                      <a16:creationId xmlns:a16="http://schemas.microsoft.com/office/drawing/2014/main" id="{DD1E2D6A-0F01-4725-946D-7B518E835B93}"/>
                    </a:ext>
                  </a:extLst>
                </p:cNvPr>
                <p:cNvSpPr txBox="1">
                  <a:spLocks noRot="1" noChangeAspect="1" noMove="1" noResize="1" noEditPoints="1" noAdjustHandles="1" noChangeArrowheads="1" noChangeShapeType="1" noTextEdit="1"/>
                </p:cNvSpPr>
                <p:nvPr/>
              </p:nvSpPr>
              <p:spPr>
                <a:xfrm>
                  <a:off x="8304115" y="1389643"/>
                  <a:ext cx="1296000" cy="369332"/>
                </a:xfrm>
                <a:prstGeom prst="rect">
                  <a:avLst/>
                </a:prstGeom>
                <a:blipFill>
                  <a:blip r:embed="rId4"/>
                  <a:stretch>
                    <a:fillRect b="-9524"/>
                  </a:stretch>
                </a:blipFill>
                <a:ln>
                  <a:solidFill>
                    <a:schemeClr val="tx1">
                      <a:lumMod val="50000"/>
                      <a:lumOff val="50000"/>
                    </a:schemeClr>
                  </a:solidFill>
                </a:ln>
              </p:spPr>
              <p:txBody>
                <a:bodyPr/>
                <a:lstStyle/>
                <a:p>
                  <a:r>
                    <a:rPr lang="en-US">
                      <a:noFill/>
                    </a:rPr>
                    <a:t> </a:t>
                  </a:r>
                </a:p>
              </p:txBody>
            </p:sp>
          </mc:Fallback>
        </mc:AlternateContent>
        <p:cxnSp>
          <p:nvCxnSpPr>
            <p:cNvPr id="62" name="Connecteur droit avec flèche 61">
              <a:extLst>
                <a:ext uri="{FF2B5EF4-FFF2-40B4-BE49-F238E27FC236}">
                  <a16:creationId xmlns:a16="http://schemas.microsoft.com/office/drawing/2014/main" id="{E6764621-24B8-4B95-A0EA-A1DE89F87FE7}"/>
                </a:ext>
              </a:extLst>
            </p:cNvPr>
            <p:cNvCxnSpPr>
              <a:cxnSpLocks/>
            </p:cNvCxnSpPr>
            <p:nvPr/>
          </p:nvCxnSpPr>
          <p:spPr>
            <a:xfrm flipV="1">
              <a:off x="9898608" y="1517996"/>
              <a:ext cx="273431" cy="184665"/>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63" name="Rectangle : coins arrondis 62">
              <a:extLst>
                <a:ext uri="{FF2B5EF4-FFF2-40B4-BE49-F238E27FC236}">
                  <a16:creationId xmlns:a16="http://schemas.microsoft.com/office/drawing/2014/main" id="{0CD386EA-B09A-4E66-94C6-C7A03AFD4A4A}"/>
                </a:ext>
              </a:extLst>
            </p:cNvPr>
            <p:cNvSpPr/>
            <p:nvPr/>
          </p:nvSpPr>
          <p:spPr>
            <a:xfrm>
              <a:off x="8005622" y="1066800"/>
              <a:ext cx="3991640" cy="1216667"/>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en-GB" dirty="0"/>
            </a:p>
          </p:txBody>
        </p:sp>
        <p:sp>
          <p:nvSpPr>
            <p:cNvPr id="64" name="ZoneTexte 63">
              <a:extLst>
                <a:ext uri="{FF2B5EF4-FFF2-40B4-BE49-F238E27FC236}">
                  <a16:creationId xmlns:a16="http://schemas.microsoft.com/office/drawing/2014/main" id="{D58713C8-6CD0-47DA-902D-E31448A1A0F1}"/>
                </a:ext>
              </a:extLst>
            </p:cNvPr>
            <p:cNvSpPr txBox="1"/>
            <p:nvPr/>
          </p:nvSpPr>
          <p:spPr>
            <a:xfrm>
              <a:off x="8215160" y="1038457"/>
              <a:ext cx="1124026" cy="369332"/>
            </a:xfrm>
            <a:prstGeom prst="rect">
              <a:avLst/>
            </a:prstGeom>
            <a:noFill/>
          </p:spPr>
          <p:txBody>
            <a:bodyPr wrap="none" rtlCol="0">
              <a:spAutoFit/>
            </a:bodyPr>
            <a:lstStyle/>
            <a:p>
              <a:r>
                <a:rPr lang="en-GB" dirty="0"/>
                <a:t>JEFF-4.0</a:t>
              </a:r>
            </a:p>
          </p:txBody>
        </p:sp>
        <mc:AlternateContent xmlns:mc="http://schemas.openxmlformats.org/markup-compatibility/2006" xmlns:a14="http://schemas.microsoft.com/office/drawing/2010/main">
          <mc:Choice Requires="a14">
            <p:sp>
              <p:nvSpPr>
                <p:cNvPr id="65" name="ZoneTexte 64">
                  <a:extLst>
                    <a:ext uri="{FF2B5EF4-FFF2-40B4-BE49-F238E27FC236}">
                      <a16:creationId xmlns:a16="http://schemas.microsoft.com/office/drawing/2014/main" id="{6AACC705-EE24-4559-8034-EB6179BD6BD2}"/>
                    </a:ext>
                  </a:extLst>
                </p:cNvPr>
                <p:cNvSpPr txBox="1"/>
                <p:nvPr/>
              </p:nvSpPr>
              <p:spPr>
                <a:xfrm>
                  <a:off x="8291512" y="1831364"/>
                  <a:ext cx="2413364" cy="369332"/>
                </a:xfrm>
                <a:prstGeom prst="rect">
                  <a:avLst/>
                </a:prstGeom>
                <a:solidFill>
                  <a:schemeClr val="accent5">
                    <a:lumMod val="40000"/>
                    <a:lumOff val="60000"/>
                    <a:alpha val="18039"/>
                  </a:schemeClr>
                </a:solidFill>
                <a:ln>
                  <a:solidFill>
                    <a:schemeClr val="tx1">
                      <a:lumMod val="50000"/>
                      <a:lumOff val="50000"/>
                    </a:schemeClr>
                  </a:solidFill>
                </a:ln>
              </p:spPr>
              <p:txBody>
                <a:bodyPr wrap="square">
                  <a:spAutoFit/>
                </a:bodyPr>
                <a:lstStyle/>
                <a:p>
                  <a:pPr/>
                  <a14:m>
                    <m:oMathPara xmlns:m="http://schemas.openxmlformats.org/officeDocument/2006/math">
                      <m:oMathParaPr>
                        <m:jc m:val="centerGroup"/>
                      </m:oMathParaPr>
                      <m:oMath xmlns:m="http://schemas.openxmlformats.org/officeDocument/2006/math">
                        <m:r>
                          <a:rPr lang="en-US" i="1" smtClean="0">
                            <a:solidFill>
                              <a:schemeClr val="tx1"/>
                            </a:solidFill>
                            <a:latin typeface="Cambria Math" panose="02040503050406030204" pitchFamily="18" charset="0"/>
                            <a:sym typeface="Symbol"/>
                          </a:rPr>
                          <m:t>𝑃</m:t>
                        </m:r>
                        <m:d>
                          <m:dPr>
                            <m:ctrlPr>
                              <a:rPr lang="en-US" i="1">
                                <a:solidFill>
                                  <a:schemeClr val="tx1"/>
                                </a:solidFill>
                                <a:latin typeface="Cambria Math" panose="02040503050406030204" pitchFamily="18" charset="0"/>
                                <a:sym typeface="Symbol"/>
                              </a:rPr>
                            </m:ctrlPr>
                          </m:dPr>
                          <m:e>
                            <m:r>
                              <a:rPr lang="en-US" i="1">
                                <a:solidFill>
                                  <a:schemeClr val="tx1"/>
                                </a:solidFill>
                                <a:latin typeface="Cambria Math" panose="02040503050406030204" pitchFamily="18" charset="0"/>
                                <a:sym typeface="Symbol"/>
                              </a:rPr>
                              <m:t>𝑍</m:t>
                            </m:r>
                          </m:e>
                          <m:e>
                            <m:r>
                              <a:rPr lang="fr-FR" b="0" i="1" smtClean="0">
                                <a:solidFill>
                                  <a:schemeClr val="tx1"/>
                                </a:solidFill>
                                <a:latin typeface="Cambria Math" panose="02040503050406030204" pitchFamily="18" charset="0"/>
                                <a:sym typeface="Symbol"/>
                              </a:rPr>
                              <m:t>𝐴</m:t>
                            </m:r>
                            <m:r>
                              <a:rPr lang="en-US" i="1">
                                <a:solidFill>
                                  <a:schemeClr val="tx1"/>
                                </a:solidFill>
                                <a:latin typeface="Cambria Math" panose="02040503050406030204" pitchFamily="18" charset="0"/>
                                <a:sym typeface="Symbol"/>
                              </a:rPr>
                              <m:t>,</m:t>
                            </m:r>
                            <m:r>
                              <a:rPr lang="fr-FR" i="1">
                                <a:latin typeface="Cambria Math" panose="02040503050406030204" pitchFamily="18" charset="0"/>
                                <a:sym typeface="Symbol"/>
                              </a:rPr>
                              <m:t>𝑛</m:t>
                            </m:r>
                            <m:r>
                              <a:rPr lang="fr-FR" i="1" baseline="-25000">
                                <a:latin typeface="Cambria Math" panose="02040503050406030204" pitchFamily="18" charset="0"/>
                                <a:sym typeface="Symbol"/>
                              </a:rPr>
                              <m:t>𝑡h</m:t>
                            </m:r>
                            <m:r>
                              <m:rPr>
                                <m:nor/>
                              </m:rPr>
                              <a:rPr lang="fr-FR" b="0" i="0" dirty="0" smtClean="0"/>
                              <m:t>, </m:t>
                            </m:r>
                            <m:r>
                              <m:rPr>
                                <m:nor/>
                              </m:rPr>
                              <a:rPr lang="fr-FR" b="0" i="0" dirty="0" smtClean="0"/>
                              <m:t>JEFF</m:t>
                            </m:r>
                            <m:r>
                              <m:rPr>
                                <m:nor/>
                              </m:rPr>
                              <a:rPr lang="fr-FR" dirty="0"/>
                              <m:t>−3.3</m:t>
                            </m:r>
                          </m:e>
                        </m:d>
                      </m:oMath>
                    </m:oMathPara>
                  </a14:m>
                  <a:endParaRPr lang="fr-FR" dirty="0">
                    <a:solidFill>
                      <a:schemeClr val="tx1"/>
                    </a:solidFill>
                  </a:endParaRPr>
                </a:p>
              </p:txBody>
            </p:sp>
          </mc:Choice>
          <mc:Fallback xmlns="">
            <p:sp>
              <p:nvSpPr>
                <p:cNvPr id="26" name="ZoneTexte 25">
                  <a:extLst>
                    <a:ext uri="{FF2B5EF4-FFF2-40B4-BE49-F238E27FC236}">
                      <a16:creationId xmlns:a16="http://schemas.microsoft.com/office/drawing/2014/main" id="{74396C09-9511-496F-99DE-064446C08156}"/>
                    </a:ext>
                  </a:extLst>
                </p:cNvPr>
                <p:cNvSpPr txBox="1">
                  <a:spLocks noRot="1" noChangeAspect="1" noMove="1" noResize="1" noEditPoints="1" noAdjustHandles="1" noChangeArrowheads="1" noChangeShapeType="1" noTextEdit="1"/>
                </p:cNvSpPr>
                <p:nvPr/>
              </p:nvSpPr>
              <p:spPr>
                <a:xfrm>
                  <a:off x="8291512" y="1831364"/>
                  <a:ext cx="2413364" cy="369332"/>
                </a:xfrm>
                <a:prstGeom prst="rect">
                  <a:avLst/>
                </a:prstGeom>
                <a:blipFill>
                  <a:blip r:embed="rId5"/>
                  <a:stretch>
                    <a:fillRect/>
                  </a:stretch>
                </a:blipFill>
                <a:ln>
                  <a:solidFill>
                    <a:schemeClr val="tx1">
                      <a:lumMod val="50000"/>
                      <a:lumOff val="50000"/>
                    </a:schemeClr>
                  </a:solidFill>
                </a:ln>
              </p:spPr>
              <p:txBody>
                <a:bodyPr/>
                <a:lstStyle/>
                <a:p>
                  <a:r>
                    <a:rPr lang="en-US">
                      <a:noFill/>
                    </a:rPr>
                    <a:t> </a:t>
                  </a:r>
                </a:p>
              </p:txBody>
            </p:sp>
          </mc:Fallback>
        </mc:AlternateContent>
        <p:pic>
          <p:nvPicPr>
            <p:cNvPr id="66" name="Image 65">
              <a:extLst>
                <a:ext uri="{FF2B5EF4-FFF2-40B4-BE49-F238E27FC236}">
                  <a16:creationId xmlns:a16="http://schemas.microsoft.com/office/drawing/2014/main" id="{3726337B-96BE-4745-A428-F324E2AE409B}"/>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1007121" y="1601300"/>
              <a:ext cx="678164" cy="663214"/>
            </a:xfrm>
            <a:prstGeom prst="rect">
              <a:avLst/>
            </a:prstGeom>
          </p:spPr>
        </p:pic>
      </p:grpSp>
      <p:sp>
        <p:nvSpPr>
          <p:cNvPr id="16" name="Titre 5">
            <a:extLst>
              <a:ext uri="{FF2B5EF4-FFF2-40B4-BE49-F238E27FC236}">
                <a16:creationId xmlns:a16="http://schemas.microsoft.com/office/drawing/2014/main" id="{94C7A87B-2BDD-47DF-A2D3-60E4823D9213}"/>
              </a:ext>
            </a:extLst>
          </p:cNvPr>
          <p:cNvSpPr txBox="1">
            <a:spLocks/>
          </p:cNvSpPr>
          <p:nvPr/>
        </p:nvSpPr>
        <p:spPr>
          <a:xfrm>
            <a:off x="148151" y="160480"/>
            <a:ext cx="10012162" cy="513034"/>
          </a:xfrm>
          <a:prstGeom prst="rect">
            <a:avLst/>
          </a:prstGeom>
        </p:spPr>
        <p:txBody>
          <a:bodyPr>
            <a:noAutofit/>
          </a:bodyPr>
          <a:lstStyle>
            <a:lvl1pPr algn="l" defTabSz="914400" rtl="0" eaLnBrk="1" latinLnBrk="0" hangingPunct="1">
              <a:lnSpc>
                <a:spcPct val="90000"/>
              </a:lnSpc>
              <a:spcBef>
                <a:spcPct val="0"/>
              </a:spcBef>
              <a:buNone/>
              <a:defRPr sz="3200" kern="1200">
                <a:solidFill>
                  <a:schemeClr val="tx2"/>
                </a:solidFill>
                <a:latin typeface="+mj-lt"/>
                <a:ea typeface="+mj-ea"/>
                <a:cs typeface="+mj-cs"/>
              </a:defRPr>
            </a:lvl1pPr>
          </a:lstStyle>
          <a:p>
            <a:r>
              <a:rPr lang="en-US" sz="2800" b="1" dirty="0"/>
              <a:t>Context: Methodology of (</a:t>
            </a:r>
            <a:r>
              <a:rPr lang="en-US" sz="2800" b="1" dirty="0" err="1"/>
              <a:t>n</a:t>
            </a:r>
            <a:r>
              <a:rPr lang="en-US" sz="2800" b="1" baseline="-25000" dirty="0" err="1"/>
              <a:t>th</a:t>
            </a:r>
            <a:r>
              <a:rPr lang="en-US" sz="2800" b="1" dirty="0" err="1"/>
              <a:t>,f</a:t>
            </a:r>
            <a:r>
              <a:rPr lang="en-US" sz="2800" b="1" dirty="0"/>
              <a:t>) FY evaluation </a:t>
            </a:r>
            <a:endParaRPr lang="fr-FR" sz="2800" dirty="0"/>
          </a:p>
        </p:txBody>
      </p:sp>
      <p:sp>
        <p:nvSpPr>
          <p:cNvPr id="17" name="Espace réservé du numéro de diapositive 4">
            <a:extLst>
              <a:ext uri="{FF2B5EF4-FFF2-40B4-BE49-F238E27FC236}">
                <a16:creationId xmlns:a16="http://schemas.microsoft.com/office/drawing/2014/main" id="{19055561-A63A-4363-AB85-2D71404DCAE0}"/>
              </a:ext>
            </a:extLst>
          </p:cNvPr>
          <p:cNvSpPr>
            <a:spLocks noGrp="1"/>
          </p:cNvSpPr>
          <p:nvPr>
            <p:ph type="sldNum" sz="quarter" idx="12"/>
          </p:nvPr>
        </p:nvSpPr>
        <p:spPr>
          <a:xfrm>
            <a:off x="10999334" y="6343650"/>
            <a:ext cx="693738" cy="365125"/>
          </a:xfrm>
        </p:spPr>
        <p:txBody>
          <a:bodyPr/>
          <a:lstStyle/>
          <a:p>
            <a:r>
              <a:rPr lang="fr-FR" dirty="0"/>
              <a:t>6</a:t>
            </a:r>
          </a:p>
        </p:txBody>
      </p:sp>
      <p:sp>
        <p:nvSpPr>
          <p:cNvPr id="18" name="ZoneTexte 17">
            <a:extLst>
              <a:ext uri="{FF2B5EF4-FFF2-40B4-BE49-F238E27FC236}">
                <a16:creationId xmlns:a16="http://schemas.microsoft.com/office/drawing/2014/main" id="{698A2E64-BACA-4D2A-843F-9798CAD3AC1B}"/>
              </a:ext>
            </a:extLst>
          </p:cNvPr>
          <p:cNvSpPr txBox="1"/>
          <p:nvPr/>
        </p:nvSpPr>
        <p:spPr>
          <a:xfrm>
            <a:off x="8549984" y="230943"/>
            <a:ext cx="2702333" cy="253916"/>
          </a:xfrm>
          <a:prstGeom prst="rect">
            <a:avLst/>
          </a:prstGeom>
          <a:noFill/>
        </p:spPr>
        <p:txBody>
          <a:bodyPr wrap="square">
            <a:spAutoFit/>
          </a:bodyPr>
          <a:lstStyle/>
          <a:p>
            <a:r>
              <a:rPr lang="en-US" sz="1050" dirty="0">
                <a:solidFill>
                  <a:srgbClr val="00B0F0"/>
                </a:solidFill>
                <a:latin typeface="Arial" panose="020B0604020202020204" pitchFamily="34" charset="0"/>
                <a:cs typeface="Arial" panose="020B0604020202020204" pitchFamily="34" charset="0"/>
              </a:rPr>
              <a:t>→ S.-M. Cheikh ’s PhD thesis (2023)</a:t>
            </a:r>
          </a:p>
        </p:txBody>
      </p:sp>
      <mc:AlternateContent xmlns:mc="http://schemas.openxmlformats.org/markup-compatibility/2006" xmlns:a14="http://schemas.microsoft.com/office/drawing/2010/main">
        <mc:Choice Requires="a14">
          <p:sp>
            <p:nvSpPr>
              <p:cNvPr id="19" name="ZoneTexte 18">
                <a:extLst>
                  <a:ext uri="{FF2B5EF4-FFF2-40B4-BE49-F238E27FC236}">
                    <a16:creationId xmlns:a16="http://schemas.microsoft.com/office/drawing/2014/main" id="{D31DEC93-5DDE-4B8D-A75A-A5B933DD2BA4}"/>
                  </a:ext>
                </a:extLst>
              </p:cNvPr>
              <p:cNvSpPr txBox="1"/>
              <p:nvPr/>
            </p:nvSpPr>
            <p:spPr>
              <a:xfrm>
                <a:off x="449213" y="1517995"/>
                <a:ext cx="1277401" cy="369332"/>
              </a:xfrm>
              <a:prstGeom prst="rect">
                <a:avLst/>
              </a:prstGeom>
              <a:solidFill>
                <a:schemeClr val="bg1"/>
              </a:solidFill>
            </p:spPr>
            <p:txBody>
              <a:bodyPr wrap="none" rtlCol="0">
                <a:spAutoFit/>
              </a:bodyPr>
              <a:lstStyle/>
              <a:p>
                <a:pPr/>
                <a14:m>
                  <m:oMathPara xmlns:m="http://schemas.openxmlformats.org/officeDocument/2006/math">
                    <m:oMathParaPr>
                      <m:jc m:val="centerGroup"/>
                    </m:oMathParaPr>
                    <m:oMath xmlns:m="http://schemas.openxmlformats.org/officeDocument/2006/math">
                      <m:r>
                        <a:rPr lang="fr-FR" sz="1800" b="0" i="1" smtClean="0">
                          <a:solidFill>
                            <a:schemeClr val="tx1"/>
                          </a:solidFill>
                          <a:latin typeface="Cambria Math" panose="02040503050406030204" pitchFamily="18" charset="0"/>
                          <a:sym typeface="Symbol"/>
                        </a:rPr>
                        <m:t>(</m:t>
                      </m:r>
                      <m:r>
                        <a:rPr lang="fr-FR" sz="1800" b="0" i="1" smtClean="0">
                          <a:solidFill>
                            <a:schemeClr val="tx1"/>
                          </a:solidFill>
                          <a:latin typeface="Cambria Math" panose="02040503050406030204" pitchFamily="18" charset="0"/>
                          <a:sym typeface="Symbol"/>
                        </a:rPr>
                        <m:t>𝑛𝑡h</m:t>
                      </m:r>
                      <m:r>
                        <a:rPr lang="fr-FR" sz="1800" b="0" i="1" smtClean="0">
                          <a:solidFill>
                            <a:schemeClr val="tx1"/>
                          </a:solidFill>
                          <a:latin typeface="Cambria Math" panose="02040503050406030204" pitchFamily="18" charset="0"/>
                          <a:sym typeface="Symbol"/>
                        </a:rPr>
                        <m:t>,</m:t>
                      </m:r>
                      <m:r>
                        <a:rPr lang="fr-FR" sz="1800" b="0" i="1" smtClean="0">
                          <a:solidFill>
                            <a:schemeClr val="tx1"/>
                          </a:solidFill>
                          <a:latin typeface="Cambria Math" panose="02040503050406030204" pitchFamily="18" charset="0"/>
                          <a:sym typeface="Symbol"/>
                        </a:rPr>
                        <m:t>𝑓</m:t>
                      </m:r>
                      <m:r>
                        <a:rPr lang="fr-FR" sz="1800" b="0" i="1" smtClean="0">
                          <a:solidFill>
                            <a:schemeClr val="tx1"/>
                          </a:solidFill>
                          <a:latin typeface="Cambria Math" panose="02040503050406030204" pitchFamily="18" charset="0"/>
                          <a:sym typeface="Symbol"/>
                        </a:rPr>
                        <m:t>)⟹</m:t>
                      </m:r>
                    </m:oMath>
                  </m:oMathPara>
                </a14:m>
                <a:endParaRPr lang="fr-FR" dirty="0">
                  <a:solidFill>
                    <a:schemeClr val="tx1"/>
                  </a:solidFill>
                </a:endParaRPr>
              </a:p>
            </p:txBody>
          </p:sp>
        </mc:Choice>
        <mc:Fallback xmlns="">
          <p:sp>
            <p:nvSpPr>
              <p:cNvPr id="19" name="ZoneTexte 18">
                <a:extLst>
                  <a:ext uri="{FF2B5EF4-FFF2-40B4-BE49-F238E27FC236}">
                    <a16:creationId xmlns:a16="http://schemas.microsoft.com/office/drawing/2014/main" id="{D31DEC93-5DDE-4B8D-A75A-A5B933DD2BA4}"/>
                  </a:ext>
                </a:extLst>
              </p:cNvPr>
              <p:cNvSpPr txBox="1">
                <a:spLocks noRot="1" noChangeAspect="1" noMove="1" noResize="1" noEditPoints="1" noAdjustHandles="1" noChangeArrowheads="1" noChangeShapeType="1" noTextEdit="1"/>
              </p:cNvSpPr>
              <p:nvPr/>
            </p:nvSpPr>
            <p:spPr>
              <a:xfrm>
                <a:off x="449213" y="1517995"/>
                <a:ext cx="1277401" cy="369332"/>
              </a:xfrm>
              <a:prstGeom prst="rect">
                <a:avLst/>
              </a:prstGeom>
              <a:blipFill>
                <a:blip r:embed="rId7"/>
                <a:stretch>
                  <a:fillRect b="-13115"/>
                </a:stretch>
              </a:blipFill>
            </p:spPr>
            <p:txBody>
              <a:bodyPr/>
              <a:lstStyle/>
              <a:p>
                <a:r>
                  <a:rPr lang="en-GB">
                    <a:noFill/>
                  </a:rPr>
                  <a:t> </a:t>
                </a:r>
              </a:p>
            </p:txBody>
          </p:sp>
        </mc:Fallback>
      </mc:AlternateContent>
    </p:spTree>
    <p:extLst>
      <p:ext uri="{BB962C8B-B14F-4D97-AF65-F5344CB8AC3E}">
        <p14:creationId xmlns:p14="http://schemas.microsoft.com/office/powerpoint/2010/main" val="39988463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a:extLst>
              <a:ext uri="{FF2B5EF4-FFF2-40B4-BE49-F238E27FC236}">
                <a16:creationId xmlns:a16="http://schemas.microsoft.com/office/drawing/2014/main" id="{F167C845-943D-45FD-B9EE-479E6547FF57}"/>
              </a:ext>
            </a:extLst>
          </p:cNvPr>
          <p:cNvSpPr>
            <a:spLocks noGrp="1"/>
          </p:cNvSpPr>
          <p:nvPr>
            <p:ph type="sldNum" sz="quarter" idx="12"/>
          </p:nvPr>
        </p:nvSpPr>
        <p:spPr/>
        <p:txBody>
          <a:bodyPr/>
          <a:lstStyle/>
          <a:p>
            <a:r>
              <a:rPr lang="fr-FR" dirty="0"/>
              <a:t>6</a:t>
            </a:r>
          </a:p>
        </p:txBody>
      </p:sp>
      <p:sp>
        <p:nvSpPr>
          <p:cNvPr id="7" name="Espace réservé de la date 3">
            <a:extLst>
              <a:ext uri="{FF2B5EF4-FFF2-40B4-BE49-F238E27FC236}">
                <a16:creationId xmlns:a16="http://schemas.microsoft.com/office/drawing/2014/main" id="{23B1E1A3-74B8-45E8-A215-9F1312BD31DE}"/>
              </a:ext>
            </a:extLst>
          </p:cNvPr>
          <p:cNvSpPr>
            <a:spLocks noGrp="1"/>
          </p:cNvSpPr>
          <p:nvPr>
            <p:ph type="dt" sz="half" idx="10"/>
          </p:nvPr>
        </p:nvSpPr>
        <p:spPr>
          <a:xfrm>
            <a:off x="9626599" y="6343650"/>
            <a:ext cx="1090881" cy="365125"/>
          </a:xfrm>
        </p:spPr>
        <p:txBody>
          <a:bodyPr/>
          <a:lstStyle/>
          <a:p>
            <a:r>
              <a:rPr lang="fr-FR"/>
              <a:t>01/07/2026</a:t>
            </a:r>
            <a:endParaRPr lang="fr-FR" dirty="0"/>
          </a:p>
        </p:txBody>
      </p:sp>
      <p:sp>
        <p:nvSpPr>
          <p:cNvPr id="8" name="Espace réservé du pied de page 1">
            <a:extLst>
              <a:ext uri="{FF2B5EF4-FFF2-40B4-BE49-F238E27FC236}">
                <a16:creationId xmlns:a16="http://schemas.microsoft.com/office/drawing/2014/main" id="{2DCA2753-40F6-4C53-BBD9-06B21A9443D0}"/>
              </a:ext>
            </a:extLst>
          </p:cNvPr>
          <p:cNvSpPr>
            <a:spLocks noGrp="1"/>
          </p:cNvSpPr>
          <p:nvPr>
            <p:ph type="ftr" sz="quarter" idx="11"/>
          </p:nvPr>
        </p:nvSpPr>
        <p:spPr>
          <a:xfrm>
            <a:off x="736600" y="6343650"/>
            <a:ext cx="8839200" cy="365125"/>
          </a:xfrm>
        </p:spPr>
        <p:txBody>
          <a:bodyPr/>
          <a:lstStyle/>
          <a:p>
            <a:r>
              <a:rPr lang="en-US"/>
              <a:t>WONDER 2026 | A. Regonesi et al. </a:t>
            </a:r>
            <a:endParaRPr lang="fr-FR" dirty="0"/>
          </a:p>
        </p:txBody>
      </p:sp>
      <p:cxnSp>
        <p:nvCxnSpPr>
          <p:cNvPr id="10" name="Connecteur droit avec flèche 9">
            <a:extLst>
              <a:ext uri="{FF2B5EF4-FFF2-40B4-BE49-F238E27FC236}">
                <a16:creationId xmlns:a16="http://schemas.microsoft.com/office/drawing/2014/main" id="{BA97678A-F163-4AEA-AD54-3870AEF37299}"/>
              </a:ext>
            </a:extLst>
          </p:cNvPr>
          <p:cNvCxnSpPr>
            <a:cxnSpLocks/>
          </p:cNvCxnSpPr>
          <p:nvPr/>
        </p:nvCxnSpPr>
        <p:spPr>
          <a:xfrm>
            <a:off x="5116213" y="1702662"/>
            <a:ext cx="792000"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2" name="ZoneTexte 11">
                <a:extLst>
                  <a:ext uri="{FF2B5EF4-FFF2-40B4-BE49-F238E27FC236}">
                    <a16:creationId xmlns:a16="http://schemas.microsoft.com/office/drawing/2014/main" id="{FC021612-9361-4446-9D9D-0A2C4D4DDCB3}"/>
                  </a:ext>
                </a:extLst>
              </p:cNvPr>
              <p:cNvSpPr txBox="1"/>
              <p:nvPr/>
            </p:nvSpPr>
            <p:spPr>
              <a:xfrm>
                <a:off x="2530610" y="1383033"/>
                <a:ext cx="2355570" cy="369332"/>
              </a:xfrm>
              <a:prstGeom prst="rect">
                <a:avLst/>
              </a:prstGeom>
              <a:solidFill>
                <a:schemeClr val="tx2">
                  <a:lumMod val="20000"/>
                  <a:lumOff val="80000"/>
                </a:schemeClr>
              </a:solidFill>
              <a:ln>
                <a:solidFill>
                  <a:schemeClr val="tx1">
                    <a:lumMod val="50000"/>
                    <a:lumOff val="50000"/>
                  </a:schemeClr>
                </a:solidFill>
              </a:ln>
            </p:spPr>
            <p:txBody>
              <a:bodyPr wrap="square">
                <a:spAutoFit/>
              </a:bodyPr>
              <a:lstStyle/>
              <a:p>
                <a:pPr/>
                <a14:m>
                  <m:oMathPara xmlns:m="http://schemas.openxmlformats.org/officeDocument/2006/math">
                    <m:oMathParaPr>
                      <m:jc m:val="centerGroup"/>
                    </m:oMathParaPr>
                    <m:oMath xmlns:m="http://schemas.openxmlformats.org/officeDocument/2006/math">
                      <m:r>
                        <a:rPr lang="en-US" sz="1800" i="1" smtClean="0">
                          <a:solidFill>
                            <a:schemeClr val="tx1"/>
                          </a:solidFill>
                          <a:latin typeface="Cambria Math"/>
                          <a:sym typeface="Symbol"/>
                        </a:rPr>
                        <m:t>𝑌</m:t>
                      </m:r>
                      <m:d>
                        <m:dPr>
                          <m:ctrlPr>
                            <a:rPr lang="en-US" sz="1800" i="1" smtClean="0">
                              <a:solidFill>
                                <a:schemeClr val="tx1"/>
                              </a:solidFill>
                              <a:latin typeface="Cambria Math" panose="02040503050406030204" pitchFamily="18" charset="0"/>
                              <a:sym typeface="Symbol"/>
                            </a:rPr>
                          </m:ctrlPr>
                        </m:dPr>
                        <m:e>
                          <m:sSup>
                            <m:sSupPr>
                              <m:ctrlPr>
                                <a:rPr lang="en-US" sz="1800" i="1" smtClean="0">
                                  <a:solidFill>
                                    <a:schemeClr val="tx1"/>
                                  </a:solidFill>
                                  <a:latin typeface="Cambria Math" panose="02040503050406030204" pitchFamily="18" charset="0"/>
                                  <a:sym typeface="Symbol"/>
                                </a:rPr>
                              </m:ctrlPr>
                            </m:sSupPr>
                            <m:e>
                              <m:r>
                                <a:rPr lang="en-US" sz="1800" i="1" smtClean="0">
                                  <a:solidFill>
                                    <a:schemeClr val="tx1"/>
                                  </a:solidFill>
                                  <a:latin typeface="Cambria Math" panose="02040503050406030204" pitchFamily="18" charset="0"/>
                                  <a:sym typeface="Symbol"/>
                                </a:rPr>
                                <m:t>𝐴</m:t>
                              </m:r>
                            </m:e>
                            <m:sup>
                              <m:r>
                                <a:rPr lang="en-US" sz="1800" i="1" smtClean="0">
                                  <a:solidFill>
                                    <a:schemeClr val="tx1"/>
                                  </a:solidFill>
                                  <a:latin typeface="Cambria Math" panose="02040503050406030204" pitchFamily="18" charset="0"/>
                                  <a:sym typeface="Symbol"/>
                                </a:rPr>
                                <m:t>∗</m:t>
                              </m:r>
                            </m:sup>
                          </m:sSup>
                          <m:r>
                            <a:rPr lang="fr-FR" sz="1800" b="0" i="1" smtClean="0">
                              <a:solidFill>
                                <a:schemeClr val="tx1"/>
                              </a:solidFill>
                              <a:latin typeface="Cambria Math" panose="02040503050406030204" pitchFamily="18" charset="0"/>
                              <a:sym typeface="Symbol"/>
                            </a:rPr>
                            <m:t>|</m:t>
                          </m:r>
                          <m:r>
                            <a:rPr lang="fr-FR" sz="1800" b="0" i="1" smtClean="0">
                              <a:solidFill>
                                <a:schemeClr val="tx1"/>
                              </a:solidFill>
                              <a:latin typeface="Cambria Math" panose="02040503050406030204" pitchFamily="18" charset="0"/>
                              <a:sym typeface="Symbol"/>
                            </a:rPr>
                            <m:t>𝑛𝑡h</m:t>
                          </m:r>
                        </m:e>
                      </m:d>
                    </m:oMath>
                  </m:oMathPara>
                </a14:m>
                <a:endParaRPr lang="fr-FR" sz="1800" b="0" i="1" dirty="0">
                  <a:solidFill>
                    <a:schemeClr val="tx1"/>
                  </a:solidFill>
                  <a:latin typeface="Cambria Math" panose="02040503050406030204" pitchFamily="18" charset="0"/>
                  <a:sym typeface="Symbol"/>
                </a:endParaRPr>
              </a:p>
            </p:txBody>
          </p:sp>
        </mc:Choice>
        <mc:Fallback xmlns="">
          <p:sp>
            <p:nvSpPr>
              <p:cNvPr id="12" name="ZoneTexte 11">
                <a:extLst>
                  <a:ext uri="{FF2B5EF4-FFF2-40B4-BE49-F238E27FC236}">
                    <a16:creationId xmlns:a16="http://schemas.microsoft.com/office/drawing/2014/main" id="{FC021612-9361-4446-9D9D-0A2C4D4DDCB3}"/>
                  </a:ext>
                </a:extLst>
              </p:cNvPr>
              <p:cNvSpPr txBox="1">
                <a:spLocks noRot="1" noChangeAspect="1" noMove="1" noResize="1" noEditPoints="1" noAdjustHandles="1" noChangeArrowheads="1" noChangeShapeType="1" noTextEdit="1"/>
              </p:cNvSpPr>
              <p:nvPr/>
            </p:nvSpPr>
            <p:spPr>
              <a:xfrm>
                <a:off x="2530610" y="1383033"/>
                <a:ext cx="2355570" cy="369332"/>
              </a:xfrm>
              <a:prstGeom prst="rect">
                <a:avLst/>
              </a:prstGeom>
              <a:blipFill>
                <a:blip r:embed="rId3"/>
                <a:stretch>
                  <a:fillRect b="-12903"/>
                </a:stretch>
              </a:blipFill>
              <a:ln>
                <a:solidFill>
                  <a:schemeClr val="tx1">
                    <a:lumMod val="50000"/>
                    <a:lumOff val="50000"/>
                  </a:schemeClr>
                </a:solidFill>
              </a:ln>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6" name="ZoneTexte 15">
                <a:extLst>
                  <a:ext uri="{FF2B5EF4-FFF2-40B4-BE49-F238E27FC236}">
                    <a16:creationId xmlns:a16="http://schemas.microsoft.com/office/drawing/2014/main" id="{26834525-EAAB-4B3E-836E-7EA96AB7FDB5}"/>
                  </a:ext>
                </a:extLst>
              </p:cNvPr>
              <p:cNvSpPr txBox="1"/>
              <p:nvPr/>
            </p:nvSpPr>
            <p:spPr>
              <a:xfrm>
                <a:off x="6029029" y="1517995"/>
                <a:ext cx="1440000" cy="369332"/>
              </a:xfrm>
              <a:prstGeom prst="rect">
                <a:avLst/>
              </a:prstGeom>
              <a:solidFill>
                <a:schemeClr val="tx2">
                  <a:lumMod val="20000"/>
                  <a:lumOff val="80000"/>
                </a:schemeClr>
              </a:solidFill>
              <a:ln>
                <a:solidFill>
                  <a:schemeClr val="tx1">
                    <a:lumMod val="50000"/>
                    <a:lumOff val="50000"/>
                  </a:schemeClr>
                </a:solidFill>
              </a:ln>
            </p:spPr>
            <p:txBody>
              <a:bodyPr wrap="square">
                <a:spAutoFit/>
              </a:bodyPr>
              <a:lstStyle/>
              <a:p>
                <a:pPr/>
                <a14:m>
                  <m:oMathPara xmlns:m="http://schemas.openxmlformats.org/officeDocument/2006/math">
                    <m:oMathParaPr>
                      <m:jc m:val="centerGroup"/>
                    </m:oMathParaPr>
                    <m:oMath xmlns:m="http://schemas.openxmlformats.org/officeDocument/2006/math">
                      <m:r>
                        <a:rPr lang="en-US" sz="1800" i="1" smtClean="0">
                          <a:solidFill>
                            <a:schemeClr val="tx1"/>
                          </a:solidFill>
                          <a:latin typeface="Cambria Math" panose="02040503050406030204" pitchFamily="18" charset="0"/>
                          <a:sym typeface="Symbol"/>
                        </a:rPr>
                        <m:t>𝑃</m:t>
                      </m:r>
                      <m:d>
                        <m:dPr>
                          <m:ctrlPr>
                            <a:rPr lang="en-US" sz="1800" i="1">
                              <a:solidFill>
                                <a:schemeClr val="tx1"/>
                              </a:solidFill>
                              <a:latin typeface="Cambria Math" panose="02040503050406030204" pitchFamily="18" charset="0"/>
                              <a:sym typeface="Symbol"/>
                            </a:rPr>
                          </m:ctrlPr>
                        </m:dPr>
                        <m:e>
                          <m:r>
                            <a:rPr lang="fr-FR" sz="1800" b="0" i="1" smtClean="0">
                              <a:solidFill>
                                <a:schemeClr val="tx1"/>
                              </a:solidFill>
                              <a:latin typeface="Cambria Math" panose="02040503050406030204" pitchFamily="18" charset="0"/>
                              <a:sym typeface="Symbol"/>
                            </a:rPr>
                            <m:t>𝜈</m:t>
                          </m:r>
                        </m:e>
                        <m:e>
                          <m:sSup>
                            <m:sSupPr>
                              <m:ctrlPr>
                                <a:rPr lang="en-US" i="1">
                                  <a:solidFill>
                                    <a:schemeClr val="tx1"/>
                                  </a:solidFill>
                                  <a:latin typeface="Cambria Math" panose="02040503050406030204" pitchFamily="18" charset="0"/>
                                  <a:sym typeface="Symbol"/>
                                </a:rPr>
                              </m:ctrlPr>
                            </m:sSupPr>
                            <m:e>
                              <m:r>
                                <a:rPr lang="en-US" i="1">
                                  <a:solidFill>
                                    <a:schemeClr val="tx1"/>
                                  </a:solidFill>
                                  <a:latin typeface="Cambria Math" panose="02040503050406030204" pitchFamily="18" charset="0"/>
                                  <a:sym typeface="Symbol"/>
                                </a:rPr>
                                <m:t>𝐴</m:t>
                              </m:r>
                            </m:e>
                            <m:sup>
                              <m:r>
                                <a:rPr lang="en-US" i="1">
                                  <a:solidFill>
                                    <a:schemeClr val="tx1"/>
                                  </a:solidFill>
                                  <a:latin typeface="Cambria Math" panose="02040503050406030204" pitchFamily="18" charset="0"/>
                                  <a:sym typeface="Symbol"/>
                                </a:rPr>
                                <m:t>∗</m:t>
                              </m:r>
                            </m:sup>
                          </m:sSup>
                          <m:r>
                            <a:rPr lang="en-US" sz="1800" i="1">
                              <a:solidFill>
                                <a:schemeClr val="tx1"/>
                              </a:solidFill>
                              <a:latin typeface="Cambria Math" panose="02040503050406030204" pitchFamily="18" charset="0"/>
                              <a:sym typeface="Symbol"/>
                            </a:rPr>
                            <m:t>, </m:t>
                          </m:r>
                          <m:r>
                            <a:rPr lang="fr-FR" sz="1800" b="0" i="1" smtClean="0">
                              <a:solidFill>
                                <a:schemeClr val="tx1"/>
                              </a:solidFill>
                              <a:latin typeface="Cambria Math" panose="02040503050406030204" pitchFamily="18" charset="0"/>
                              <a:sym typeface="Symbol"/>
                            </a:rPr>
                            <m:t>𝑛</m:t>
                          </m:r>
                          <m:r>
                            <a:rPr lang="fr-FR" sz="1800" b="0" i="1" baseline="-25000" smtClean="0">
                              <a:solidFill>
                                <a:schemeClr val="tx1"/>
                              </a:solidFill>
                              <a:latin typeface="Cambria Math" panose="02040503050406030204" pitchFamily="18" charset="0"/>
                              <a:sym typeface="Symbol"/>
                            </a:rPr>
                            <m:t>𝑡h</m:t>
                          </m:r>
                        </m:e>
                      </m:d>
                    </m:oMath>
                  </m:oMathPara>
                </a14:m>
                <a:endParaRPr lang="fr-FR" dirty="0">
                  <a:solidFill>
                    <a:schemeClr val="tx1"/>
                  </a:solidFill>
                </a:endParaRPr>
              </a:p>
            </p:txBody>
          </p:sp>
        </mc:Choice>
        <mc:Fallback xmlns="">
          <p:sp>
            <p:nvSpPr>
              <p:cNvPr id="16" name="ZoneTexte 15">
                <a:extLst>
                  <a:ext uri="{FF2B5EF4-FFF2-40B4-BE49-F238E27FC236}">
                    <a16:creationId xmlns:a16="http://schemas.microsoft.com/office/drawing/2014/main" id="{26834525-EAAB-4B3E-836E-7EA96AB7FDB5}"/>
                  </a:ext>
                </a:extLst>
              </p:cNvPr>
              <p:cNvSpPr txBox="1">
                <a:spLocks noRot="1" noChangeAspect="1" noMove="1" noResize="1" noEditPoints="1" noAdjustHandles="1" noChangeArrowheads="1" noChangeShapeType="1" noTextEdit="1"/>
              </p:cNvSpPr>
              <p:nvPr/>
            </p:nvSpPr>
            <p:spPr>
              <a:xfrm>
                <a:off x="6029029" y="1517995"/>
                <a:ext cx="1440000" cy="369332"/>
              </a:xfrm>
              <a:prstGeom prst="rect">
                <a:avLst/>
              </a:prstGeom>
              <a:blipFill>
                <a:blip r:embed="rId4"/>
                <a:stretch>
                  <a:fillRect/>
                </a:stretch>
              </a:blipFill>
              <a:ln>
                <a:solidFill>
                  <a:schemeClr val="tx1">
                    <a:lumMod val="50000"/>
                    <a:lumOff val="50000"/>
                  </a:schemeClr>
                </a:solidFill>
              </a:ln>
            </p:spPr>
            <p:txBody>
              <a:bodyPr/>
              <a:lstStyle/>
              <a:p>
                <a:r>
                  <a:rPr lang="fr-FR">
                    <a:noFill/>
                  </a:rPr>
                  <a:t> </a:t>
                </a:r>
              </a:p>
            </p:txBody>
          </p:sp>
        </mc:Fallback>
      </mc:AlternateContent>
      <p:sp>
        <p:nvSpPr>
          <p:cNvPr id="48" name="ZoneTexte 47">
            <a:extLst>
              <a:ext uri="{FF2B5EF4-FFF2-40B4-BE49-F238E27FC236}">
                <a16:creationId xmlns:a16="http://schemas.microsoft.com/office/drawing/2014/main" id="{260232F7-8F4B-41BE-9798-376E361C915C}"/>
              </a:ext>
            </a:extLst>
          </p:cNvPr>
          <p:cNvSpPr txBox="1"/>
          <p:nvPr/>
        </p:nvSpPr>
        <p:spPr>
          <a:xfrm>
            <a:off x="8816386" y="461956"/>
            <a:ext cx="2349305" cy="253916"/>
          </a:xfrm>
          <a:prstGeom prst="rect">
            <a:avLst/>
          </a:prstGeom>
          <a:noFill/>
        </p:spPr>
        <p:txBody>
          <a:bodyPr wrap="square">
            <a:spAutoFit/>
          </a:bodyPr>
          <a:lstStyle/>
          <a:p>
            <a:r>
              <a:rPr lang="en-US" sz="1050">
                <a:solidFill>
                  <a:srgbClr val="C00000"/>
                </a:solidFill>
                <a:latin typeface="Arial" panose="020B0604020202020204" pitchFamily="34" charset="0"/>
                <a:cs typeface="Arial" panose="020B0604020202020204" pitchFamily="34" charset="0"/>
              </a:rPr>
              <a:t>→ A. Regonesi’s PhD (2024-2027)</a:t>
            </a:r>
          </a:p>
        </p:txBody>
      </p:sp>
      <p:sp>
        <p:nvSpPr>
          <p:cNvPr id="50" name="ZoneTexte 49">
            <a:extLst>
              <a:ext uri="{FF2B5EF4-FFF2-40B4-BE49-F238E27FC236}">
                <a16:creationId xmlns:a16="http://schemas.microsoft.com/office/drawing/2014/main" id="{2F5C2416-A562-4503-9EDC-2BCCA96C59E3}"/>
              </a:ext>
            </a:extLst>
          </p:cNvPr>
          <p:cNvSpPr txBox="1"/>
          <p:nvPr/>
        </p:nvSpPr>
        <p:spPr>
          <a:xfrm>
            <a:off x="8549984" y="230943"/>
            <a:ext cx="2702333" cy="253916"/>
          </a:xfrm>
          <a:prstGeom prst="rect">
            <a:avLst/>
          </a:prstGeom>
          <a:noFill/>
        </p:spPr>
        <p:txBody>
          <a:bodyPr wrap="square">
            <a:spAutoFit/>
          </a:bodyPr>
          <a:lstStyle/>
          <a:p>
            <a:r>
              <a:rPr lang="en-US" sz="1050" dirty="0">
                <a:solidFill>
                  <a:srgbClr val="00B0F0"/>
                </a:solidFill>
                <a:latin typeface="Arial" panose="020B0604020202020204" pitchFamily="34" charset="0"/>
                <a:cs typeface="Arial" panose="020B0604020202020204" pitchFamily="34" charset="0"/>
              </a:rPr>
              <a:t>→ S.-M. Cheikh ’s PhD thesis (2023)</a:t>
            </a:r>
          </a:p>
        </p:txBody>
      </p:sp>
      <p:cxnSp>
        <p:nvCxnSpPr>
          <p:cNvPr id="58" name="Connecteur droit avec flèche 57">
            <a:extLst>
              <a:ext uri="{FF2B5EF4-FFF2-40B4-BE49-F238E27FC236}">
                <a16:creationId xmlns:a16="http://schemas.microsoft.com/office/drawing/2014/main" id="{B07E5AB3-A549-4CAA-818E-869D07BB78B9}"/>
              </a:ext>
            </a:extLst>
          </p:cNvPr>
          <p:cNvCxnSpPr>
            <a:cxnSpLocks/>
          </p:cNvCxnSpPr>
          <p:nvPr/>
        </p:nvCxnSpPr>
        <p:spPr>
          <a:xfrm>
            <a:off x="7525975" y="1702662"/>
            <a:ext cx="689185"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grpSp>
        <p:nvGrpSpPr>
          <p:cNvPr id="32" name="Groupe 31">
            <a:extLst>
              <a:ext uri="{FF2B5EF4-FFF2-40B4-BE49-F238E27FC236}">
                <a16:creationId xmlns:a16="http://schemas.microsoft.com/office/drawing/2014/main" id="{44CE5418-51EF-46ED-A643-4EEBD20213BF}"/>
              </a:ext>
            </a:extLst>
          </p:cNvPr>
          <p:cNvGrpSpPr/>
          <p:nvPr/>
        </p:nvGrpSpPr>
        <p:grpSpPr>
          <a:xfrm>
            <a:off x="8005622" y="1038457"/>
            <a:ext cx="3991640" cy="1245010"/>
            <a:chOff x="8005622" y="1038457"/>
            <a:chExt cx="3991640" cy="1245010"/>
          </a:xfrm>
        </p:grpSpPr>
        <mc:AlternateContent xmlns:mc="http://schemas.openxmlformats.org/markup-compatibility/2006" xmlns:a14="http://schemas.microsoft.com/office/drawing/2010/main">
          <mc:Choice Requires="a14">
            <p:sp>
              <p:nvSpPr>
                <p:cNvPr id="33" name="ZoneTexte 32">
                  <a:extLst>
                    <a:ext uri="{FF2B5EF4-FFF2-40B4-BE49-F238E27FC236}">
                      <a16:creationId xmlns:a16="http://schemas.microsoft.com/office/drawing/2014/main" id="{FB0EE85E-E537-4020-BFC7-1540B0EBF5E7}"/>
                    </a:ext>
                  </a:extLst>
                </p:cNvPr>
                <p:cNvSpPr txBox="1"/>
                <p:nvPr/>
              </p:nvSpPr>
              <p:spPr>
                <a:xfrm>
                  <a:off x="10292459" y="1213016"/>
                  <a:ext cx="1616653" cy="369332"/>
                </a:xfrm>
                <a:prstGeom prst="rect">
                  <a:avLst/>
                </a:prstGeom>
                <a:solidFill>
                  <a:schemeClr val="accent5">
                    <a:lumMod val="20000"/>
                    <a:lumOff val="80000"/>
                    <a:alpha val="50196"/>
                  </a:schemeClr>
                </a:solidFill>
                <a:ln>
                  <a:solidFill>
                    <a:schemeClr val="tx1">
                      <a:lumMod val="50000"/>
                      <a:lumOff val="50000"/>
                    </a:schemeClr>
                  </a:solidFill>
                </a:ln>
              </p:spPr>
              <p:txBody>
                <a:bodyPr wrap="square">
                  <a:spAutoFit/>
                </a:bodyPr>
                <a:lstStyle/>
                <a:p>
                  <a:pPr/>
                  <a14:m>
                    <m:oMathPara xmlns:m="http://schemas.openxmlformats.org/officeDocument/2006/math">
                      <m:oMathParaPr>
                        <m:jc m:val="centerGroup"/>
                      </m:oMathParaPr>
                      <m:oMath xmlns:m="http://schemas.openxmlformats.org/officeDocument/2006/math">
                        <m:r>
                          <a:rPr lang="fr-FR" b="0" i="1" smtClean="0">
                            <a:solidFill>
                              <a:schemeClr val="tx1"/>
                            </a:solidFill>
                            <a:latin typeface="Cambria Math" panose="02040503050406030204" pitchFamily="18" charset="0"/>
                            <a:sym typeface="Symbol"/>
                          </a:rPr>
                          <m:t>𝐶</m:t>
                        </m:r>
                        <m:d>
                          <m:dPr>
                            <m:ctrlPr>
                              <a:rPr lang="en-US" i="1" smtClean="0">
                                <a:solidFill>
                                  <a:schemeClr val="tx1"/>
                                </a:solidFill>
                                <a:latin typeface="Cambria Math" panose="02040503050406030204" pitchFamily="18" charset="0"/>
                                <a:sym typeface="Symbol"/>
                              </a:rPr>
                            </m:ctrlPr>
                          </m:dPr>
                          <m:e>
                            <m:r>
                              <a:rPr lang="en-US" b="0" i="1" smtClean="0">
                                <a:solidFill>
                                  <a:schemeClr val="tx1"/>
                                </a:solidFill>
                                <a:latin typeface="Cambria Math"/>
                                <a:sym typeface="Symbol"/>
                              </a:rPr>
                              <m:t>𝐴</m:t>
                            </m:r>
                            <m:r>
                              <a:rPr lang="en-US" b="0" i="1" smtClean="0">
                                <a:solidFill>
                                  <a:schemeClr val="tx1"/>
                                </a:solidFill>
                                <a:latin typeface="Cambria Math"/>
                                <a:sym typeface="Symbol"/>
                              </a:rPr>
                              <m:t>,</m:t>
                            </m:r>
                            <m:r>
                              <a:rPr lang="en-US" b="0" i="1" smtClean="0">
                                <a:solidFill>
                                  <a:schemeClr val="tx1"/>
                                </a:solidFill>
                                <a:latin typeface="Cambria Math"/>
                                <a:sym typeface="Symbol"/>
                              </a:rPr>
                              <m:t>𝑍</m:t>
                            </m:r>
                            <m:r>
                              <a:rPr lang="en-US" b="0" i="1" smtClean="0">
                                <a:solidFill>
                                  <a:schemeClr val="tx1"/>
                                </a:solidFill>
                                <a:latin typeface="Cambria Math"/>
                                <a:sym typeface="Symbol"/>
                              </a:rPr>
                              <m:t>,</m:t>
                            </m:r>
                            <m:r>
                              <a:rPr lang="fr-FR" b="0" i="1" smtClean="0">
                                <a:solidFill>
                                  <a:schemeClr val="tx1"/>
                                </a:solidFill>
                                <a:latin typeface="Cambria Math" panose="02040503050406030204" pitchFamily="18" charset="0"/>
                                <a:sym typeface="Symbol"/>
                              </a:rPr>
                              <m:t>𝑚</m:t>
                            </m:r>
                            <m:r>
                              <a:rPr lang="fr-FR" b="0" i="1" smtClean="0">
                                <a:solidFill>
                                  <a:schemeClr val="tx1"/>
                                </a:solidFill>
                                <a:latin typeface="Cambria Math" panose="02040503050406030204" pitchFamily="18" charset="0"/>
                                <a:sym typeface="Symbol"/>
                              </a:rPr>
                              <m:t>|</m:t>
                            </m:r>
                            <m:r>
                              <a:rPr lang="fr-FR" b="0" i="1" smtClean="0">
                                <a:solidFill>
                                  <a:schemeClr val="tx1"/>
                                </a:solidFill>
                                <a:latin typeface="Cambria Math" panose="02040503050406030204" pitchFamily="18" charset="0"/>
                                <a:sym typeface="Symbol"/>
                              </a:rPr>
                              <m:t>𝑛𝑡h</m:t>
                            </m:r>
                            <m:r>
                              <a:rPr lang="en-US" b="0" i="1" smtClean="0">
                                <a:solidFill>
                                  <a:schemeClr val="tx1"/>
                                </a:solidFill>
                                <a:latin typeface="Cambria Math" panose="02040503050406030204" pitchFamily="18" charset="0"/>
                                <a:sym typeface="Symbol"/>
                              </a:rPr>
                              <m:t> </m:t>
                            </m:r>
                          </m:e>
                        </m:d>
                      </m:oMath>
                    </m:oMathPara>
                  </a14:m>
                  <a:endParaRPr lang="fr-FR" dirty="0">
                    <a:solidFill>
                      <a:schemeClr val="tx1"/>
                    </a:solidFill>
                  </a:endParaRPr>
                </a:p>
              </p:txBody>
            </p:sp>
          </mc:Choice>
          <mc:Fallback xmlns="">
            <p:sp>
              <p:nvSpPr>
                <p:cNvPr id="21" name="ZoneTexte 20">
                  <a:extLst>
                    <a:ext uri="{FF2B5EF4-FFF2-40B4-BE49-F238E27FC236}">
                      <a16:creationId xmlns:a16="http://schemas.microsoft.com/office/drawing/2014/main" id="{BC37B714-62EE-468A-81D1-1BB891BDF79C}"/>
                    </a:ext>
                  </a:extLst>
                </p:cNvPr>
                <p:cNvSpPr txBox="1">
                  <a:spLocks noRot="1" noChangeAspect="1" noMove="1" noResize="1" noEditPoints="1" noAdjustHandles="1" noChangeArrowheads="1" noChangeShapeType="1" noTextEdit="1"/>
                </p:cNvSpPr>
                <p:nvPr/>
              </p:nvSpPr>
              <p:spPr>
                <a:xfrm>
                  <a:off x="10292459" y="1213016"/>
                  <a:ext cx="1616653" cy="369332"/>
                </a:xfrm>
                <a:prstGeom prst="rect">
                  <a:avLst/>
                </a:prstGeom>
                <a:blipFill>
                  <a:blip r:embed="rId5"/>
                  <a:stretch>
                    <a:fillRect b="-9524"/>
                  </a:stretch>
                </a:blipFill>
                <a:ln>
                  <a:solidFill>
                    <a:schemeClr val="tx1">
                      <a:lumMod val="50000"/>
                      <a:lumOff val="50000"/>
                    </a:schemeClr>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4" name="ZoneTexte 33">
                  <a:extLst>
                    <a:ext uri="{FF2B5EF4-FFF2-40B4-BE49-F238E27FC236}">
                      <a16:creationId xmlns:a16="http://schemas.microsoft.com/office/drawing/2014/main" id="{90E8B458-1A99-4A0E-B0F2-2B5473516F43}"/>
                    </a:ext>
                  </a:extLst>
                </p:cNvPr>
                <p:cNvSpPr txBox="1"/>
                <p:nvPr/>
              </p:nvSpPr>
              <p:spPr>
                <a:xfrm>
                  <a:off x="8304115" y="1389643"/>
                  <a:ext cx="1296000" cy="369332"/>
                </a:xfrm>
                <a:prstGeom prst="rect">
                  <a:avLst/>
                </a:prstGeom>
                <a:solidFill>
                  <a:schemeClr val="accent5">
                    <a:lumMod val="20000"/>
                    <a:lumOff val="80000"/>
                    <a:alpha val="50196"/>
                  </a:schemeClr>
                </a:solidFill>
                <a:ln>
                  <a:solidFill>
                    <a:schemeClr val="tx1">
                      <a:lumMod val="50000"/>
                      <a:lumOff val="50000"/>
                    </a:schemeClr>
                  </a:solidFill>
                </a:ln>
              </p:spPr>
              <p:txBody>
                <a:bodyPr wrap="square">
                  <a:spAutoFit/>
                </a:bodyPr>
                <a:lstStyle/>
                <a:p>
                  <a:pPr/>
                  <a14:m>
                    <m:oMathPara xmlns:m="http://schemas.openxmlformats.org/officeDocument/2006/math">
                      <m:oMathParaPr>
                        <m:jc m:val="centerGroup"/>
                      </m:oMathParaPr>
                      <m:oMath xmlns:m="http://schemas.openxmlformats.org/officeDocument/2006/math">
                        <m:r>
                          <a:rPr lang="en-US" sz="1800" i="1" smtClean="0">
                            <a:solidFill>
                              <a:schemeClr val="tx1"/>
                            </a:solidFill>
                            <a:latin typeface="Cambria Math"/>
                            <a:sym typeface="Symbol"/>
                          </a:rPr>
                          <m:t>𝑌</m:t>
                        </m:r>
                        <m:d>
                          <m:dPr>
                            <m:ctrlPr>
                              <a:rPr lang="en-US" sz="1800" i="1" smtClean="0">
                                <a:solidFill>
                                  <a:schemeClr val="tx1"/>
                                </a:solidFill>
                                <a:latin typeface="Cambria Math" panose="02040503050406030204" pitchFamily="18" charset="0"/>
                                <a:sym typeface="Symbol"/>
                              </a:rPr>
                            </m:ctrlPr>
                          </m:dPr>
                          <m:e>
                            <m:r>
                              <a:rPr lang="fr-FR" sz="1800" b="0" i="1" smtClean="0">
                                <a:solidFill>
                                  <a:schemeClr val="tx1"/>
                                </a:solidFill>
                                <a:latin typeface="Cambria Math" panose="02040503050406030204" pitchFamily="18" charset="0"/>
                                <a:sym typeface="Symbol"/>
                              </a:rPr>
                              <m:t>𝐴</m:t>
                            </m:r>
                            <m:r>
                              <a:rPr lang="fr-FR" sz="1800" b="0" i="1" smtClean="0">
                                <a:solidFill>
                                  <a:schemeClr val="tx1"/>
                                </a:solidFill>
                                <a:latin typeface="Cambria Math" panose="02040503050406030204" pitchFamily="18" charset="0"/>
                                <a:sym typeface="Symbol"/>
                              </a:rPr>
                              <m:t> |</m:t>
                            </m:r>
                            <m:r>
                              <a:rPr lang="fr-FR" sz="1800" b="0" i="1" smtClean="0">
                                <a:solidFill>
                                  <a:schemeClr val="tx1"/>
                                </a:solidFill>
                                <a:latin typeface="Cambria Math" panose="02040503050406030204" pitchFamily="18" charset="0"/>
                                <a:sym typeface="Symbol"/>
                              </a:rPr>
                              <m:t>𝑛𝑡h</m:t>
                            </m:r>
                          </m:e>
                        </m:d>
                      </m:oMath>
                    </m:oMathPara>
                  </a14:m>
                  <a:endParaRPr lang="fr-FR" dirty="0">
                    <a:solidFill>
                      <a:schemeClr val="tx1"/>
                    </a:solidFill>
                  </a:endParaRPr>
                </a:p>
              </p:txBody>
            </p:sp>
          </mc:Choice>
          <mc:Fallback xmlns="">
            <p:sp>
              <p:nvSpPr>
                <p:cNvPr id="22" name="ZoneTexte 21">
                  <a:extLst>
                    <a:ext uri="{FF2B5EF4-FFF2-40B4-BE49-F238E27FC236}">
                      <a16:creationId xmlns:a16="http://schemas.microsoft.com/office/drawing/2014/main" id="{DD1E2D6A-0F01-4725-946D-7B518E835B93}"/>
                    </a:ext>
                  </a:extLst>
                </p:cNvPr>
                <p:cNvSpPr txBox="1">
                  <a:spLocks noRot="1" noChangeAspect="1" noMove="1" noResize="1" noEditPoints="1" noAdjustHandles="1" noChangeArrowheads="1" noChangeShapeType="1" noTextEdit="1"/>
                </p:cNvSpPr>
                <p:nvPr/>
              </p:nvSpPr>
              <p:spPr>
                <a:xfrm>
                  <a:off x="8304115" y="1389643"/>
                  <a:ext cx="1296000" cy="369332"/>
                </a:xfrm>
                <a:prstGeom prst="rect">
                  <a:avLst/>
                </a:prstGeom>
                <a:blipFill>
                  <a:blip r:embed="rId6"/>
                  <a:stretch>
                    <a:fillRect b="-9524"/>
                  </a:stretch>
                </a:blipFill>
                <a:ln>
                  <a:solidFill>
                    <a:schemeClr val="tx1">
                      <a:lumMod val="50000"/>
                      <a:lumOff val="50000"/>
                    </a:schemeClr>
                  </a:solidFill>
                </a:ln>
              </p:spPr>
              <p:txBody>
                <a:bodyPr/>
                <a:lstStyle/>
                <a:p>
                  <a:r>
                    <a:rPr lang="en-US">
                      <a:noFill/>
                    </a:rPr>
                    <a:t> </a:t>
                  </a:r>
                </a:p>
              </p:txBody>
            </p:sp>
          </mc:Fallback>
        </mc:AlternateContent>
        <p:cxnSp>
          <p:nvCxnSpPr>
            <p:cNvPr id="35" name="Connecteur droit avec flèche 34">
              <a:extLst>
                <a:ext uri="{FF2B5EF4-FFF2-40B4-BE49-F238E27FC236}">
                  <a16:creationId xmlns:a16="http://schemas.microsoft.com/office/drawing/2014/main" id="{B99966F6-C6F9-4000-ACBB-7AEDC87C778A}"/>
                </a:ext>
              </a:extLst>
            </p:cNvPr>
            <p:cNvCxnSpPr>
              <a:cxnSpLocks/>
            </p:cNvCxnSpPr>
            <p:nvPr/>
          </p:nvCxnSpPr>
          <p:spPr>
            <a:xfrm flipV="1">
              <a:off x="9898608" y="1517996"/>
              <a:ext cx="273431" cy="184665"/>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36" name="Rectangle : coins arrondis 35">
              <a:extLst>
                <a:ext uri="{FF2B5EF4-FFF2-40B4-BE49-F238E27FC236}">
                  <a16:creationId xmlns:a16="http://schemas.microsoft.com/office/drawing/2014/main" id="{E7B5C192-0F6A-4409-B56B-BBBCCE24F77C}"/>
                </a:ext>
              </a:extLst>
            </p:cNvPr>
            <p:cNvSpPr/>
            <p:nvPr/>
          </p:nvSpPr>
          <p:spPr>
            <a:xfrm>
              <a:off x="8005622" y="1066800"/>
              <a:ext cx="3991640" cy="1216667"/>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en-GB" dirty="0"/>
            </a:p>
          </p:txBody>
        </p:sp>
        <p:sp>
          <p:nvSpPr>
            <p:cNvPr id="37" name="ZoneTexte 36">
              <a:extLst>
                <a:ext uri="{FF2B5EF4-FFF2-40B4-BE49-F238E27FC236}">
                  <a16:creationId xmlns:a16="http://schemas.microsoft.com/office/drawing/2014/main" id="{B9C3B109-64F6-4D08-B7C5-E557CAC38B51}"/>
                </a:ext>
              </a:extLst>
            </p:cNvPr>
            <p:cNvSpPr txBox="1"/>
            <p:nvPr/>
          </p:nvSpPr>
          <p:spPr>
            <a:xfrm>
              <a:off x="8215160" y="1038457"/>
              <a:ext cx="1124026" cy="369332"/>
            </a:xfrm>
            <a:prstGeom prst="rect">
              <a:avLst/>
            </a:prstGeom>
            <a:noFill/>
          </p:spPr>
          <p:txBody>
            <a:bodyPr wrap="none" rtlCol="0">
              <a:spAutoFit/>
            </a:bodyPr>
            <a:lstStyle/>
            <a:p>
              <a:r>
                <a:rPr lang="en-GB" dirty="0"/>
                <a:t>JEFF-4.0</a:t>
              </a:r>
            </a:p>
          </p:txBody>
        </p:sp>
        <mc:AlternateContent xmlns:mc="http://schemas.openxmlformats.org/markup-compatibility/2006" xmlns:a14="http://schemas.microsoft.com/office/drawing/2010/main">
          <mc:Choice Requires="a14">
            <p:sp>
              <p:nvSpPr>
                <p:cNvPr id="38" name="ZoneTexte 37">
                  <a:extLst>
                    <a:ext uri="{FF2B5EF4-FFF2-40B4-BE49-F238E27FC236}">
                      <a16:creationId xmlns:a16="http://schemas.microsoft.com/office/drawing/2014/main" id="{B8DA81FF-F09C-4E30-88F0-99F6ED9EDAC4}"/>
                    </a:ext>
                  </a:extLst>
                </p:cNvPr>
                <p:cNvSpPr txBox="1"/>
                <p:nvPr/>
              </p:nvSpPr>
              <p:spPr>
                <a:xfrm>
                  <a:off x="8291512" y="1831364"/>
                  <a:ext cx="2413364" cy="369332"/>
                </a:xfrm>
                <a:prstGeom prst="rect">
                  <a:avLst/>
                </a:prstGeom>
                <a:solidFill>
                  <a:schemeClr val="accent5">
                    <a:lumMod val="40000"/>
                    <a:lumOff val="60000"/>
                    <a:alpha val="18039"/>
                  </a:schemeClr>
                </a:solidFill>
                <a:ln>
                  <a:solidFill>
                    <a:schemeClr val="tx1">
                      <a:lumMod val="50000"/>
                      <a:lumOff val="50000"/>
                    </a:schemeClr>
                  </a:solidFill>
                </a:ln>
              </p:spPr>
              <p:txBody>
                <a:bodyPr wrap="square">
                  <a:spAutoFit/>
                </a:bodyPr>
                <a:lstStyle/>
                <a:p>
                  <a:pPr/>
                  <a14:m>
                    <m:oMathPara xmlns:m="http://schemas.openxmlformats.org/officeDocument/2006/math">
                      <m:oMathParaPr>
                        <m:jc m:val="centerGroup"/>
                      </m:oMathParaPr>
                      <m:oMath xmlns:m="http://schemas.openxmlformats.org/officeDocument/2006/math">
                        <m:r>
                          <a:rPr lang="en-US" i="1" smtClean="0">
                            <a:solidFill>
                              <a:schemeClr val="tx1"/>
                            </a:solidFill>
                            <a:latin typeface="Cambria Math" panose="02040503050406030204" pitchFamily="18" charset="0"/>
                            <a:sym typeface="Symbol"/>
                          </a:rPr>
                          <m:t>𝑃</m:t>
                        </m:r>
                        <m:d>
                          <m:dPr>
                            <m:ctrlPr>
                              <a:rPr lang="en-US" i="1">
                                <a:solidFill>
                                  <a:schemeClr val="tx1"/>
                                </a:solidFill>
                                <a:latin typeface="Cambria Math" panose="02040503050406030204" pitchFamily="18" charset="0"/>
                                <a:sym typeface="Symbol"/>
                              </a:rPr>
                            </m:ctrlPr>
                          </m:dPr>
                          <m:e>
                            <m:r>
                              <a:rPr lang="en-US" i="1">
                                <a:solidFill>
                                  <a:schemeClr val="tx1"/>
                                </a:solidFill>
                                <a:latin typeface="Cambria Math" panose="02040503050406030204" pitchFamily="18" charset="0"/>
                                <a:sym typeface="Symbol"/>
                              </a:rPr>
                              <m:t>𝑍</m:t>
                            </m:r>
                          </m:e>
                          <m:e>
                            <m:r>
                              <a:rPr lang="fr-FR" b="0" i="1" smtClean="0">
                                <a:solidFill>
                                  <a:schemeClr val="tx1"/>
                                </a:solidFill>
                                <a:latin typeface="Cambria Math" panose="02040503050406030204" pitchFamily="18" charset="0"/>
                                <a:sym typeface="Symbol"/>
                              </a:rPr>
                              <m:t>𝐴</m:t>
                            </m:r>
                            <m:r>
                              <a:rPr lang="en-US" i="1">
                                <a:solidFill>
                                  <a:schemeClr val="tx1"/>
                                </a:solidFill>
                                <a:latin typeface="Cambria Math" panose="02040503050406030204" pitchFamily="18" charset="0"/>
                                <a:sym typeface="Symbol"/>
                              </a:rPr>
                              <m:t>,</m:t>
                            </m:r>
                            <m:r>
                              <a:rPr lang="fr-FR" i="1">
                                <a:latin typeface="Cambria Math" panose="02040503050406030204" pitchFamily="18" charset="0"/>
                                <a:sym typeface="Symbol"/>
                              </a:rPr>
                              <m:t>𝑛</m:t>
                            </m:r>
                            <m:r>
                              <a:rPr lang="fr-FR" i="1" baseline="-25000">
                                <a:latin typeface="Cambria Math" panose="02040503050406030204" pitchFamily="18" charset="0"/>
                                <a:sym typeface="Symbol"/>
                              </a:rPr>
                              <m:t>𝑡h</m:t>
                            </m:r>
                            <m:r>
                              <m:rPr>
                                <m:nor/>
                              </m:rPr>
                              <a:rPr lang="fr-FR" b="0" i="0" dirty="0" smtClean="0"/>
                              <m:t>, </m:t>
                            </m:r>
                            <m:r>
                              <m:rPr>
                                <m:nor/>
                              </m:rPr>
                              <a:rPr lang="fr-FR" b="0" i="0" dirty="0" smtClean="0"/>
                              <m:t>JEFF</m:t>
                            </m:r>
                            <m:r>
                              <m:rPr>
                                <m:nor/>
                              </m:rPr>
                              <a:rPr lang="fr-FR" dirty="0"/>
                              <m:t>−3.3</m:t>
                            </m:r>
                          </m:e>
                        </m:d>
                      </m:oMath>
                    </m:oMathPara>
                  </a14:m>
                  <a:endParaRPr lang="fr-FR" dirty="0">
                    <a:solidFill>
                      <a:schemeClr val="tx1"/>
                    </a:solidFill>
                  </a:endParaRPr>
                </a:p>
              </p:txBody>
            </p:sp>
          </mc:Choice>
          <mc:Fallback xmlns="">
            <p:sp>
              <p:nvSpPr>
                <p:cNvPr id="26" name="ZoneTexte 25">
                  <a:extLst>
                    <a:ext uri="{FF2B5EF4-FFF2-40B4-BE49-F238E27FC236}">
                      <a16:creationId xmlns:a16="http://schemas.microsoft.com/office/drawing/2014/main" id="{74396C09-9511-496F-99DE-064446C08156}"/>
                    </a:ext>
                  </a:extLst>
                </p:cNvPr>
                <p:cNvSpPr txBox="1">
                  <a:spLocks noRot="1" noChangeAspect="1" noMove="1" noResize="1" noEditPoints="1" noAdjustHandles="1" noChangeArrowheads="1" noChangeShapeType="1" noTextEdit="1"/>
                </p:cNvSpPr>
                <p:nvPr/>
              </p:nvSpPr>
              <p:spPr>
                <a:xfrm>
                  <a:off x="8291512" y="1831364"/>
                  <a:ext cx="2413364" cy="369332"/>
                </a:xfrm>
                <a:prstGeom prst="rect">
                  <a:avLst/>
                </a:prstGeom>
                <a:blipFill>
                  <a:blip r:embed="rId7"/>
                  <a:stretch>
                    <a:fillRect/>
                  </a:stretch>
                </a:blipFill>
                <a:ln>
                  <a:solidFill>
                    <a:schemeClr val="tx1">
                      <a:lumMod val="50000"/>
                      <a:lumOff val="50000"/>
                    </a:schemeClr>
                  </a:solidFill>
                </a:ln>
              </p:spPr>
              <p:txBody>
                <a:bodyPr/>
                <a:lstStyle/>
                <a:p>
                  <a:r>
                    <a:rPr lang="en-US">
                      <a:noFill/>
                    </a:rPr>
                    <a:t> </a:t>
                  </a:r>
                </a:p>
              </p:txBody>
            </p:sp>
          </mc:Fallback>
        </mc:AlternateContent>
        <p:pic>
          <p:nvPicPr>
            <p:cNvPr id="39" name="Image 38">
              <a:extLst>
                <a:ext uri="{FF2B5EF4-FFF2-40B4-BE49-F238E27FC236}">
                  <a16:creationId xmlns:a16="http://schemas.microsoft.com/office/drawing/2014/main" id="{0B8C4ABE-D067-4B8E-ABC1-D6E6DEABA6D4}"/>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1007121" y="1601300"/>
              <a:ext cx="678164" cy="663214"/>
            </a:xfrm>
            <a:prstGeom prst="rect">
              <a:avLst/>
            </a:prstGeom>
          </p:spPr>
        </p:pic>
      </p:grpSp>
      <p:sp>
        <p:nvSpPr>
          <p:cNvPr id="21" name="Titre 5">
            <a:extLst>
              <a:ext uri="{FF2B5EF4-FFF2-40B4-BE49-F238E27FC236}">
                <a16:creationId xmlns:a16="http://schemas.microsoft.com/office/drawing/2014/main" id="{001F6619-2FD2-42C1-B36B-51A3DF4221A8}"/>
              </a:ext>
            </a:extLst>
          </p:cNvPr>
          <p:cNvSpPr txBox="1">
            <a:spLocks/>
          </p:cNvSpPr>
          <p:nvPr/>
        </p:nvSpPr>
        <p:spPr>
          <a:xfrm>
            <a:off x="148151" y="160480"/>
            <a:ext cx="10012162" cy="513034"/>
          </a:xfrm>
          <a:prstGeom prst="rect">
            <a:avLst/>
          </a:prstGeom>
        </p:spPr>
        <p:txBody>
          <a:bodyPr>
            <a:noAutofit/>
          </a:bodyPr>
          <a:lstStyle>
            <a:lvl1pPr algn="l" defTabSz="914400" rtl="0" eaLnBrk="1" latinLnBrk="0" hangingPunct="1">
              <a:lnSpc>
                <a:spcPct val="90000"/>
              </a:lnSpc>
              <a:spcBef>
                <a:spcPct val="0"/>
              </a:spcBef>
              <a:buNone/>
              <a:defRPr sz="3200" kern="1200">
                <a:solidFill>
                  <a:schemeClr val="tx2"/>
                </a:solidFill>
                <a:latin typeface="+mj-lt"/>
                <a:ea typeface="+mj-ea"/>
                <a:cs typeface="+mj-cs"/>
              </a:defRPr>
            </a:lvl1pPr>
          </a:lstStyle>
          <a:p>
            <a:r>
              <a:rPr lang="en-US" sz="2800" b="1" dirty="0"/>
              <a:t>Context: Methodology of (</a:t>
            </a:r>
            <a:r>
              <a:rPr lang="en-US" sz="2800" b="1" dirty="0" err="1"/>
              <a:t>n</a:t>
            </a:r>
            <a:r>
              <a:rPr lang="en-US" sz="2800" b="1" baseline="-25000" dirty="0" err="1"/>
              <a:t>th</a:t>
            </a:r>
            <a:r>
              <a:rPr lang="en-US" sz="2800" b="1" dirty="0" err="1"/>
              <a:t>,f</a:t>
            </a:r>
            <a:r>
              <a:rPr lang="en-US" sz="2800" b="1" dirty="0"/>
              <a:t>) FY evaluation</a:t>
            </a:r>
            <a:endParaRPr lang="fr-FR" sz="2800" dirty="0"/>
          </a:p>
        </p:txBody>
      </p:sp>
      <mc:AlternateContent xmlns:mc="http://schemas.openxmlformats.org/markup-compatibility/2006" xmlns:a14="http://schemas.microsoft.com/office/drawing/2010/main">
        <mc:Choice Requires="a14">
          <p:sp>
            <p:nvSpPr>
              <p:cNvPr id="24" name="ZoneTexte 23">
                <a:extLst>
                  <a:ext uri="{FF2B5EF4-FFF2-40B4-BE49-F238E27FC236}">
                    <a16:creationId xmlns:a16="http://schemas.microsoft.com/office/drawing/2014/main" id="{9308DEFA-23BD-4D5D-8E25-7B2B198B798E}"/>
                  </a:ext>
                </a:extLst>
              </p:cNvPr>
              <p:cNvSpPr txBox="1"/>
              <p:nvPr/>
            </p:nvSpPr>
            <p:spPr>
              <a:xfrm>
                <a:off x="449213" y="1517995"/>
                <a:ext cx="1277401" cy="369332"/>
              </a:xfrm>
              <a:prstGeom prst="rect">
                <a:avLst/>
              </a:prstGeom>
              <a:solidFill>
                <a:schemeClr val="bg1"/>
              </a:solidFill>
            </p:spPr>
            <p:txBody>
              <a:bodyPr wrap="none" rtlCol="0">
                <a:spAutoFit/>
              </a:bodyPr>
              <a:lstStyle/>
              <a:p>
                <a:pPr/>
                <a14:m>
                  <m:oMathPara xmlns:m="http://schemas.openxmlformats.org/officeDocument/2006/math">
                    <m:oMathParaPr>
                      <m:jc m:val="centerGroup"/>
                    </m:oMathParaPr>
                    <m:oMath xmlns:m="http://schemas.openxmlformats.org/officeDocument/2006/math">
                      <m:r>
                        <a:rPr lang="fr-FR" sz="1800" b="0" i="1" smtClean="0">
                          <a:solidFill>
                            <a:schemeClr val="tx1"/>
                          </a:solidFill>
                          <a:latin typeface="Cambria Math" panose="02040503050406030204" pitchFamily="18" charset="0"/>
                          <a:sym typeface="Symbol"/>
                        </a:rPr>
                        <m:t>(</m:t>
                      </m:r>
                      <m:r>
                        <a:rPr lang="fr-FR" sz="1800" b="0" i="1" smtClean="0">
                          <a:solidFill>
                            <a:schemeClr val="tx1"/>
                          </a:solidFill>
                          <a:latin typeface="Cambria Math" panose="02040503050406030204" pitchFamily="18" charset="0"/>
                          <a:sym typeface="Symbol"/>
                        </a:rPr>
                        <m:t>𝑛𝑡h</m:t>
                      </m:r>
                      <m:r>
                        <a:rPr lang="fr-FR" sz="1800" b="0" i="1" smtClean="0">
                          <a:solidFill>
                            <a:schemeClr val="tx1"/>
                          </a:solidFill>
                          <a:latin typeface="Cambria Math" panose="02040503050406030204" pitchFamily="18" charset="0"/>
                          <a:sym typeface="Symbol"/>
                        </a:rPr>
                        <m:t>,</m:t>
                      </m:r>
                      <m:r>
                        <a:rPr lang="fr-FR" sz="1800" b="0" i="1" smtClean="0">
                          <a:solidFill>
                            <a:schemeClr val="tx1"/>
                          </a:solidFill>
                          <a:latin typeface="Cambria Math" panose="02040503050406030204" pitchFamily="18" charset="0"/>
                          <a:sym typeface="Symbol"/>
                        </a:rPr>
                        <m:t>𝑓</m:t>
                      </m:r>
                      <m:r>
                        <a:rPr lang="fr-FR" sz="1800" b="0" i="1" smtClean="0">
                          <a:solidFill>
                            <a:schemeClr val="tx1"/>
                          </a:solidFill>
                          <a:latin typeface="Cambria Math" panose="02040503050406030204" pitchFamily="18" charset="0"/>
                          <a:sym typeface="Symbol"/>
                        </a:rPr>
                        <m:t>)⟹</m:t>
                      </m:r>
                    </m:oMath>
                  </m:oMathPara>
                </a14:m>
                <a:endParaRPr lang="fr-FR" dirty="0">
                  <a:solidFill>
                    <a:schemeClr val="tx1"/>
                  </a:solidFill>
                </a:endParaRPr>
              </a:p>
            </p:txBody>
          </p:sp>
        </mc:Choice>
        <mc:Fallback xmlns="">
          <p:sp>
            <p:nvSpPr>
              <p:cNvPr id="24" name="ZoneTexte 23">
                <a:extLst>
                  <a:ext uri="{FF2B5EF4-FFF2-40B4-BE49-F238E27FC236}">
                    <a16:creationId xmlns:a16="http://schemas.microsoft.com/office/drawing/2014/main" id="{9308DEFA-23BD-4D5D-8E25-7B2B198B798E}"/>
                  </a:ext>
                </a:extLst>
              </p:cNvPr>
              <p:cNvSpPr txBox="1">
                <a:spLocks noRot="1" noChangeAspect="1" noMove="1" noResize="1" noEditPoints="1" noAdjustHandles="1" noChangeArrowheads="1" noChangeShapeType="1" noTextEdit="1"/>
              </p:cNvSpPr>
              <p:nvPr/>
            </p:nvSpPr>
            <p:spPr>
              <a:xfrm>
                <a:off x="449213" y="1517995"/>
                <a:ext cx="1277401" cy="369332"/>
              </a:xfrm>
              <a:prstGeom prst="rect">
                <a:avLst/>
              </a:prstGeom>
              <a:blipFill>
                <a:blip r:embed="rId9"/>
                <a:stretch>
                  <a:fillRect b="-13115"/>
                </a:stretch>
              </a:blipFill>
            </p:spPr>
            <p:txBody>
              <a:bodyPr/>
              <a:lstStyle/>
              <a:p>
                <a:r>
                  <a:rPr lang="en-GB">
                    <a:noFill/>
                  </a:rPr>
                  <a:t> </a:t>
                </a:r>
              </a:p>
            </p:txBody>
          </p:sp>
        </mc:Fallback>
      </mc:AlternateContent>
    </p:spTree>
    <p:extLst>
      <p:ext uri="{BB962C8B-B14F-4D97-AF65-F5344CB8AC3E}">
        <p14:creationId xmlns:p14="http://schemas.microsoft.com/office/powerpoint/2010/main" val="27956593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e la date 3">
            <a:extLst>
              <a:ext uri="{FF2B5EF4-FFF2-40B4-BE49-F238E27FC236}">
                <a16:creationId xmlns:a16="http://schemas.microsoft.com/office/drawing/2014/main" id="{23B1E1A3-74B8-45E8-A215-9F1312BD31DE}"/>
              </a:ext>
            </a:extLst>
          </p:cNvPr>
          <p:cNvSpPr>
            <a:spLocks noGrp="1"/>
          </p:cNvSpPr>
          <p:nvPr>
            <p:ph type="dt" sz="half" idx="10"/>
          </p:nvPr>
        </p:nvSpPr>
        <p:spPr>
          <a:xfrm>
            <a:off x="9626599" y="6343650"/>
            <a:ext cx="1090881" cy="365125"/>
          </a:xfrm>
        </p:spPr>
        <p:txBody>
          <a:bodyPr/>
          <a:lstStyle/>
          <a:p>
            <a:r>
              <a:rPr lang="fr-FR"/>
              <a:t>01/07/2026</a:t>
            </a:r>
            <a:endParaRPr lang="fr-FR" dirty="0"/>
          </a:p>
        </p:txBody>
      </p:sp>
      <p:sp>
        <p:nvSpPr>
          <p:cNvPr id="8" name="Espace réservé du pied de page 1">
            <a:extLst>
              <a:ext uri="{FF2B5EF4-FFF2-40B4-BE49-F238E27FC236}">
                <a16:creationId xmlns:a16="http://schemas.microsoft.com/office/drawing/2014/main" id="{2DCA2753-40F6-4C53-BBD9-06B21A9443D0}"/>
              </a:ext>
            </a:extLst>
          </p:cNvPr>
          <p:cNvSpPr>
            <a:spLocks noGrp="1"/>
          </p:cNvSpPr>
          <p:nvPr>
            <p:ph type="ftr" sz="quarter" idx="11"/>
          </p:nvPr>
        </p:nvSpPr>
        <p:spPr>
          <a:xfrm>
            <a:off x="736600" y="6343650"/>
            <a:ext cx="8839200" cy="365125"/>
          </a:xfrm>
        </p:spPr>
        <p:txBody>
          <a:bodyPr/>
          <a:lstStyle/>
          <a:p>
            <a:r>
              <a:rPr lang="en-US"/>
              <a:t>WONDER 2026 | A. Regonesi et al. </a:t>
            </a:r>
            <a:endParaRPr lang="fr-FR" dirty="0"/>
          </a:p>
        </p:txBody>
      </p:sp>
      <p:cxnSp>
        <p:nvCxnSpPr>
          <p:cNvPr id="10" name="Connecteur droit avec flèche 9">
            <a:extLst>
              <a:ext uri="{FF2B5EF4-FFF2-40B4-BE49-F238E27FC236}">
                <a16:creationId xmlns:a16="http://schemas.microsoft.com/office/drawing/2014/main" id="{BA97678A-F163-4AEA-AD54-3870AEF37299}"/>
              </a:ext>
            </a:extLst>
          </p:cNvPr>
          <p:cNvCxnSpPr>
            <a:cxnSpLocks/>
          </p:cNvCxnSpPr>
          <p:nvPr/>
        </p:nvCxnSpPr>
        <p:spPr>
          <a:xfrm>
            <a:off x="5116213" y="1702662"/>
            <a:ext cx="792000"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2" name="ZoneTexte 11">
                <a:extLst>
                  <a:ext uri="{FF2B5EF4-FFF2-40B4-BE49-F238E27FC236}">
                    <a16:creationId xmlns:a16="http://schemas.microsoft.com/office/drawing/2014/main" id="{FC021612-9361-4446-9D9D-0A2C4D4DDCB3}"/>
                  </a:ext>
                </a:extLst>
              </p:cNvPr>
              <p:cNvSpPr txBox="1"/>
              <p:nvPr/>
            </p:nvSpPr>
            <p:spPr>
              <a:xfrm>
                <a:off x="2530610" y="1383033"/>
                <a:ext cx="2355570" cy="369332"/>
              </a:xfrm>
              <a:prstGeom prst="rect">
                <a:avLst/>
              </a:prstGeom>
              <a:solidFill>
                <a:schemeClr val="tx2">
                  <a:lumMod val="20000"/>
                  <a:lumOff val="80000"/>
                </a:schemeClr>
              </a:solidFill>
              <a:ln>
                <a:solidFill>
                  <a:schemeClr val="tx1">
                    <a:lumMod val="50000"/>
                    <a:lumOff val="50000"/>
                  </a:schemeClr>
                </a:solidFill>
              </a:ln>
            </p:spPr>
            <p:txBody>
              <a:bodyPr wrap="square">
                <a:spAutoFit/>
              </a:bodyPr>
              <a:lstStyle/>
              <a:p>
                <a:pPr/>
                <a14:m>
                  <m:oMathPara xmlns:m="http://schemas.openxmlformats.org/officeDocument/2006/math">
                    <m:oMathParaPr>
                      <m:jc m:val="centerGroup"/>
                    </m:oMathParaPr>
                    <m:oMath xmlns:m="http://schemas.openxmlformats.org/officeDocument/2006/math">
                      <m:r>
                        <a:rPr lang="en-US" sz="1800" i="1" smtClean="0">
                          <a:solidFill>
                            <a:schemeClr val="tx1"/>
                          </a:solidFill>
                          <a:latin typeface="Cambria Math"/>
                          <a:sym typeface="Symbol"/>
                        </a:rPr>
                        <m:t>𝑌</m:t>
                      </m:r>
                      <m:d>
                        <m:dPr>
                          <m:ctrlPr>
                            <a:rPr lang="en-US" sz="1800" i="1" smtClean="0">
                              <a:solidFill>
                                <a:schemeClr val="tx1"/>
                              </a:solidFill>
                              <a:latin typeface="Cambria Math" panose="02040503050406030204" pitchFamily="18" charset="0"/>
                              <a:sym typeface="Symbol"/>
                            </a:rPr>
                          </m:ctrlPr>
                        </m:dPr>
                        <m:e>
                          <m:sSup>
                            <m:sSupPr>
                              <m:ctrlPr>
                                <a:rPr lang="en-US" sz="1800" i="1" smtClean="0">
                                  <a:solidFill>
                                    <a:schemeClr val="tx1"/>
                                  </a:solidFill>
                                  <a:latin typeface="Cambria Math" panose="02040503050406030204" pitchFamily="18" charset="0"/>
                                  <a:sym typeface="Symbol"/>
                                </a:rPr>
                              </m:ctrlPr>
                            </m:sSupPr>
                            <m:e>
                              <m:r>
                                <a:rPr lang="en-US" sz="1800" i="1" smtClean="0">
                                  <a:solidFill>
                                    <a:schemeClr val="tx1"/>
                                  </a:solidFill>
                                  <a:latin typeface="Cambria Math" panose="02040503050406030204" pitchFamily="18" charset="0"/>
                                  <a:sym typeface="Symbol"/>
                                </a:rPr>
                                <m:t>𝐴</m:t>
                              </m:r>
                            </m:e>
                            <m:sup>
                              <m:r>
                                <a:rPr lang="en-US" sz="1800" i="1" smtClean="0">
                                  <a:solidFill>
                                    <a:schemeClr val="tx1"/>
                                  </a:solidFill>
                                  <a:latin typeface="Cambria Math" panose="02040503050406030204" pitchFamily="18" charset="0"/>
                                  <a:sym typeface="Symbol"/>
                                </a:rPr>
                                <m:t>∗</m:t>
                              </m:r>
                            </m:sup>
                          </m:sSup>
                          <m:r>
                            <a:rPr lang="fr-FR" sz="1800" b="0" i="1" smtClean="0">
                              <a:solidFill>
                                <a:schemeClr val="tx1"/>
                              </a:solidFill>
                              <a:latin typeface="Cambria Math" panose="02040503050406030204" pitchFamily="18" charset="0"/>
                              <a:sym typeface="Symbol"/>
                            </a:rPr>
                            <m:t>|</m:t>
                          </m:r>
                          <m:r>
                            <a:rPr lang="fr-FR" sz="1800" b="0" i="1" smtClean="0">
                              <a:solidFill>
                                <a:schemeClr val="tx1"/>
                              </a:solidFill>
                              <a:latin typeface="Cambria Math" panose="02040503050406030204" pitchFamily="18" charset="0"/>
                              <a:sym typeface="Symbol"/>
                            </a:rPr>
                            <m:t>𝑛𝑡h</m:t>
                          </m:r>
                        </m:e>
                      </m:d>
                    </m:oMath>
                  </m:oMathPara>
                </a14:m>
                <a:endParaRPr lang="fr-FR" sz="1800" b="0" i="1" dirty="0">
                  <a:solidFill>
                    <a:schemeClr val="tx1"/>
                  </a:solidFill>
                  <a:latin typeface="Cambria Math" panose="02040503050406030204" pitchFamily="18" charset="0"/>
                  <a:sym typeface="Symbol"/>
                </a:endParaRPr>
              </a:p>
            </p:txBody>
          </p:sp>
        </mc:Choice>
        <mc:Fallback xmlns="">
          <p:sp>
            <p:nvSpPr>
              <p:cNvPr id="12" name="ZoneTexte 11">
                <a:extLst>
                  <a:ext uri="{FF2B5EF4-FFF2-40B4-BE49-F238E27FC236}">
                    <a16:creationId xmlns:a16="http://schemas.microsoft.com/office/drawing/2014/main" id="{FC021612-9361-4446-9D9D-0A2C4D4DDCB3}"/>
                  </a:ext>
                </a:extLst>
              </p:cNvPr>
              <p:cNvSpPr txBox="1">
                <a:spLocks noRot="1" noChangeAspect="1" noMove="1" noResize="1" noEditPoints="1" noAdjustHandles="1" noChangeArrowheads="1" noChangeShapeType="1" noTextEdit="1"/>
              </p:cNvSpPr>
              <p:nvPr/>
            </p:nvSpPr>
            <p:spPr>
              <a:xfrm>
                <a:off x="2530610" y="1383033"/>
                <a:ext cx="2355570" cy="369332"/>
              </a:xfrm>
              <a:prstGeom prst="rect">
                <a:avLst/>
              </a:prstGeom>
              <a:blipFill>
                <a:blip r:embed="rId3"/>
                <a:stretch>
                  <a:fillRect b="-12903"/>
                </a:stretch>
              </a:blipFill>
              <a:ln>
                <a:solidFill>
                  <a:schemeClr val="tx1">
                    <a:lumMod val="50000"/>
                    <a:lumOff val="50000"/>
                  </a:schemeClr>
                </a:solidFill>
              </a:ln>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6" name="ZoneTexte 15">
                <a:extLst>
                  <a:ext uri="{FF2B5EF4-FFF2-40B4-BE49-F238E27FC236}">
                    <a16:creationId xmlns:a16="http://schemas.microsoft.com/office/drawing/2014/main" id="{26834525-EAAB-4B3E-836E-7EA96AB7FDB5}"/>
                  </a:ext>
                </a:extLst>
              </p:cNvPr>
              <p:cNvSpPr txBox="1"/>
              <p:nvPr/>
            </p:nvSpPr>
            <p:spPr>
              <a:xfrm>
                <a:off x="6029029" y="1517995"/>
                <a:ext cx="1440000" cy="369332"/>
              </a:xfrm>
              <a:prstGeom prst="rect">
                <a:avLst/>
              </a:prstGeom>
              <a:solidFill>
                <a:schemeClr val="tx2">
                  <a:lumMod val="20000"/>
                  <a:lumOff val="80000"/>
                </a:schemeClr>
              </a:solidFill>
              <a:ln>
                <a:solidFill>
                  <a:schemeClr val="tx1">
                    <a:lumMod val="50000"/>
                    <a:lumOff val="50000"/>
                  </a:schemeClr>
                </a:solidFill>
              </a:ln>
            </p:spPr>
            <p:txBody>
              <a:bodyPr wrap="square">
                <a:spAutoFit/>
              </a:bodyPr>
              <a:lstStyle/>
              <a:p>
                <a:pPr/>
                <a14:m>
                  <m:oMathPara xmlns:m="http://schemas.openxmlformats.org/officeDocument/2006/math">
                    <m:oMathParaPr>
                      <m:jc m:val="centerGroup"/>
                    </m:oMathParaPr>
                    <m:oMath xmlns:m="http://schemas.openxmlformats.org/officeDocument/2006/math">
                      <m:r>
                        <a:rPr lang="en-US" sz="1800" i="1" smtClean="0">
                          <a:solidFill>
                            <a:schemeClr val="tx1"/>
                          </a:solidFill>
                          <a:latin typeface="Cambria Math" panose="02040503050406030204" pitchFamily="18" charset="0"/>
                          <a:sym typeface="Symbol"/>
                        </a:rPr>
                        <m:t>𝑃</m:t>
                      </m:r>
                      <m:d>
                        <m:dPr>
                          <m:ctrlPr>
                            <a:rPr lang="en-US" sz="1800" i="1">
                              <a:solidFill>
                                <a:schemeClr val="tx1"/>
                              </a:solidFill>
                              <a:latin typeface="Cambria Math" panose="02040503050406030204" pitchFamily="18" charset="0"/>
                              <a:sym typeface="Symbol"/>
                            </a:rPr>
                          </m:ctrlPr>
                        </m:dPr>
                        <m:e>
                          <m:r>
                            <a:rPr lang="fr-FR" sz="1800" b="0" i="1" smtClean="0">
                              <a:solidFill>
                                <a:schemeClr val="tx1"/>
                              </a:solidFill>
                              <a:latin typeface="Cambria Math" panose="02040503050406030204" pitchFamily="18" charset="0"/>
                              <a:sym typeface="Symbol"/>
                            </a:rPr>
                            <m:t>𝜈</m:t>
                          </m:r>
                        </m:e>
                        <m:e>
                          <m:sSup>
                            <m:sSupPr>
                              <m:ctrlPr>
                                <a:rPr lang="en-US" i="1">
                                  <a:solidFill>
                                    <a:schemeClr val="tx1"/>
                                  </a:solidFill>
                                  <a:latin typeface="Cambria Math" panose="02040503050406030204" pitchFamily="18" charset="0"/>
                                  <a:sym typeface="Symbol"/>
                                </a:rPr>
                              </m:ctrlPr>
                            </m:sSupPr>
                            <m:e>
                              <m:r>
                                <a:rPr lang="en-US" i="1">
                                  <a:solidFill>
                                    <a:schemeClr val="tx1"/>
                                  </a:solidFill>
                                  <a:latin typeface="Cambria Math" panose="02040503050406030204" pitchFamily="18" charset="0"/>
                                  <a:sym typeface="Symbol"/>
                                </a:rPr>
                                <m:t>𝐴</m:t>
                              </m:r>
                            </m:e>
                            <m:sup>
                              <m:r>
                                <a:rPr lang="en-US" i="1">
                                  <a:solidFill>
                                    <a:schemeClr val="tx1"/>
                                  </a:solidFill>
                                  <a:latin typeface="Cambria Math" panose="02040503050406030204" pitchFamily="18" charset="0"/>
                                  <a:sym typeface="Symbol"/>
                                </a:rPr>
                                <m:t>∗</m:t>
                              </m:r>
                            </m:sup>
                          </m:sSup>
                          <m:r>
                            <a:rPr lang="en-US" sz="1800" i="1">
                              <a:solidFill>
                                <a:schemeClr val="tx1"/>
                              </a:solidFill>
                              <a:latin typeface="Cambria Math" panose="02040503050406030204" pitchFamily="18" charset="0"/>
                              <a:sym typeface="Symbol"/>
                            </a:rPr>
                            <m:t>, </m:t>
                          </m:r>
                          <m:r>
                            <a:rPr lang="fr-FR" sz="1800" b="0" i="1" smtClean="0">
                              <a:solidFill>
                                <a:schemeClr val="tx1"/>
                              </a:solidFill>
                              <a:latin typeface="Cambria Math" panose="02040503050406030204" pitchFamily="18" charset="0"/>
                              <a:sym typeface="Symbol"/>
                            </a:rPr>
                            <m:t>𝑛</m:t>
                          </m:r>
                          <m:r>
                            <a:rPr lang="fr-FR" sz="1800" b="0" i="1" baseline="-25000" smtClean="0">
                              <a:solidFill>
                                <a:schemeClr val="tx1"/>
                              </a:solidFill>
                              <a:latin typeface="Cambria Math" panose="02040503050406030204" pitchFamily="18" charset="0"/>
                              <a:sym typeface="Symbol"/>
                            </a:rPr>
                            <m:t>𝑡h</m:t>
                          </m:r>
                        </m:e>
                      </m:d>
                    </m:oMath>
                  </m:oMathPara>
                </a14:m>
                <a:endParaRPr lang="fr-FR" dirty="0">
                  <a:solidFill>
                    <a:schemeClr val="tx1"/>
                  </a:solidFill>
                </a:endParaRPr>
              </a:p>
            </p:txBody>
          </p:sp>
        </mc:Choice>
        <mc:Fallback xmlns="">
          <p:sp>
            <p:nvSpPr>
              <p:cNvPr id="16" name="ZoneTexte 15">
                <a:extLst>
                  <a:ext uri="{FF2B5EF4-FFF2-40B4-BE49-F238E27FC236}">
                    <a16:creationId xmlns:a16="http://schemas.microsoft.com/office/drawing/2014/main" id="{26834525-EAAB-4B3E-836E-7EA96AB7FDB5}"/>
                  </a:ext>
                </a:extLst>
              </p:cNvPr>
              <p:cNvSpPr txBox="1">
                <a:spLocks noRot="1" noChangeAspect="1" noMove="1" noResize="1" noEditPoints="1" noAdjustHandles="1" noChangeArrowheads="1" noChangeShapeType="1" noTextEdit="1"/>
              </p:cNvSpPr>
              <p:nvPr/>
            </p:nvSpPr>
            <p:spPr>
              <a:xfrm>
                <a:off x="6029029" y="1517995"/>
                <a:ext cx="1440000" cy="369332"/>
              </a:xfrm>
              <a:prstGeom prst="rect">
                <a:avLst/>
              </a:prstGeom>
              <a:blipFill>
                <a:blip r:embed="rId4"/>
                <a:stretch>
                  <a:fillRect/>
                </a:stretch>
              </a:blipFill>
              <a:ln>
                <a:solidFill>
                  <a:schemeClr val="tx1">
                    <a:lumMod val="50000"/>
                    <a:lumOff val="50000"/>
                  </a:schemeClr>
                </a:solidFill>
              </a:ln>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43" name="ZoneTexte 42">
                <a:extLst>
                  <a:ext uri="{FF2B5EF4-FFF2-40B4-BE49-F238E27FC236}">
                    <a16:creationId xmlns:a16="http://schemas.microsoft.com/office/drawing/2014/main" id="{A4001266-9F29-4803-957D-FBA5977A9914}"/>
                  </a:ext>
                </a:extLst>
              </p:cNvPr>
              <p:cNvSpPr txBox="1"/>
              <p:nvPr/>
            </p:nvSpPr>
            <p:spPr>
              <a:xfrm>
                <a:off x="3373995" y="1815206"/>
                <a:ext cx="1955411" cy="369332"/>
              </a:xfrm>
              <a:prstGeom prst="rect">
                <a:avLst/>
              </a:prstGeom>
              <a:solidFill>
                <a:srgbClr val="00B05C">
                  <a:alpha val="18039"/>
                </a:srgbClr>
              </a:solidFill>
              <a:ln>
                <a:solidFill>
                  <a:schemeClr val="tx1">
                    <a:lumMod val="50000"/>
                    <a:lumOff val="50000"/>
                  </a:schemeClr>
                </a:solidFill>
              </a:ln>
            </p:spPr>
            <p:txBody>
              <a:bodyPr wrap="square">
                <a:spAutoFit/>
              </a:bodyPr>
              <a:lstStyle/>
              <a:p>
                <a:pPr/>
                <a14:m>
                  <m:oMathPara xmlns:m="http://schemas.openxmlformats.org/officeDocument/2006/math">
                    <m:oMathParaPr>
                      <m:jc m:val="centerGroup"/>
                    </m:oMathParaPr>
                    <m:oMath xmlns:m="http://schemas.openxmlformats.org/officeDocument/2006/math">
                      <m:r>
                        <a:rPr lang="en-US" i="1">
                          <a:solidFill>
                            <a:schemeClr val="tx1"/>
                          </a:solidFill>
                          <a:latin typeface="Cambria Math" panose="02040503050406030204" pitchFamily="18" charset="0"/>
                          <a:sym typeface="Symbol"/>
                        </a:rPr>
                        <m:t>𝑃</m:t>
                      </m:r>
                      <m:d>
                        <m:dPr>
                          <m:ctrlPr>
                            <a:rPr lang="en-US" i="1">
                              <a:solidFill>
                                <a:schemeClr val="tx1"/>
                              </a:solidFill>
                              <a:latin typeface="Cambria Math" panose="02040503050406030204" pitchFamily="18" charset="0"/>
                              <a:sym typeface="Symbol"/>
                            </a:rPr>
                          </m:ctrlPr>
                        </m:dPr>
                        <m:e>
                          <m:r>
                            <a:rPr lang="en-US" i="1">
                              <a:solidFill>
                                <a:schemeClr val="tx1"/>
                              </a:solidFill>
                              <a:latin typeface="Cambria Math" panose="02040503050406030204" pitchFamily="18" charset="0"/>
                              <a:sym typeface="Symbol"/>
                            </a:rPr>
                            <m:t>𝑍</m:t>
                          </m:r>
                        </m:e>
                        <m:e>
                          <m:sSup>
                            <m:sSupPr>
                              <m:ctrlPr>
                                <a:rPr lang="en-US" i="1">
                                  <a:solidFill>
                                    <a:schemeClr val="tx1"/>
                                  </a:solidFill>
                                  <a:latin typeface="Cambria Math" panose="02040503050406030204" pitchFamily="18" charset="0"/>
                                  <a:sym typeface="Symbol"/>
                                </a:rPr>
                              </m:ctrlPr>
                            </m:sSupPr>
                            <m:e>
                              <m:r>
                                <a:rPr lang="en-US" i="1">
                                  <a:solidFill>
                                    <a:schemeClr val="tx1"/>
                                  </a:solidFill>
                                  <a:latin typeface="Cambria Math" panose="02040503050406030204" pitchFamily="18" charset="0"/>
                                  <a:sym typeface="Symbol"/>
                                </a:rPr>
                                <m:t>𝐴</m:t>
                              </m:r>
                            </m:e>
                            <m:sup>
                              <m:r>
                                <a:rPr lang="en-US" i="1">
                                  <a:solidFill>
                                    <a:schemeClr val="tx1"/>
                                  </a:solidFill>
                                  <a:latin typeface="Cambria Math" panose="02040503050406030204" pitchFamily="18" charset="0"/>
                                  <a:sym typeface="Symbol"/>
                                </a:rPr>
                                <m:t>∗</m:t>
                              </m:r>
                            </m:sup>
                          </m:sSup>
                          <m:r>
                            <a:rPr lang="en-US" i="1">
                              <a:solidFill>
                                <a:schemeClr val="tx1"/>
                              </a:solidFill>
                              <a:latin typeface="Cambria Math" panose="02040503050406030204" pitchFamily="18" charset="0"/>
                              <a:sym typeface="Symbol"/>
                            </a:rPr>
                            <m:t>, </m:t>
                          </m:r>
                          <m:r>
                            <a:rPr lang="fr-FR" i="1">
                              <a:solidFill>
                                <a:schemeClr val="tx1"/>
                              </a:solidFill>
                              <a:latin typeface="Cambria Math" panose="02040503050406030204" pitchFamily="18" charset="0"/>
                              <a:sym typeface="Symbol"/>
                            </a:rPr>
                            <m:t>𝑛</m:t>
                          </m:r>
                          <m:r>
                            <a:rPr lang="fr-FR" i="1" baseline="-25000">
                              <a:solidFill>
                                <a:schemeClr val="tx1"/>
                              </a:solidFill>
                              <a:latin typeface="Cambria Math" panose="02040503050406030204" pitchFamily="18" charset="0"/>
                              <a:sym typeface="Symbol"/>
                            </a:rPr>
                            <m:t>𝑡h</m:t>
                          </m:r>
                        </m:e>
                      </m:d>
                    </m:oMath>
                  </m:oMathPara>
                </a14:m>
                <a:endParaRPr lang="fr-FR" dirty="0">
                  <a:solidFill>
                    <a:schemeClr val="tx1"/>
                  </a:solidFill>
                </a:endParaRPr>
              </a:p>
            </p:txBody>
          </p:sp>
        </mc:Choice>
        <mc:Fallback xmlns="">
          <p:sp>
            <p:nvSpPr>
              <p:cNvPr id="43" name="ZoneTexte 42">
                <a:extLst>
                  <a:ext uri="{FF2B5EF4-FFF2-40B4-BE49-F238E27FC236}">
                    <a16:creationId xmlns:a16="http://schemas.microsoft.com/office/drawing/2014/main" id="{A4001266-9F29-4803-957D-FBA5977A9914}"/>
                  </a:ext>
                </a:extLst>
              </p:cNvPr>
              <p:cNvSpPr txBox="1">
                <a:spLocks noRot="1" noChangeAspect="1" noMove="1" noResize="1" noEditPoints="1" noAdjustHandles="1" noChangeArrowheads="1" noChangeShapeType="1" noTextEdit="1"/>
              </p:cNvSpPr>
              <p:nvPr/>
            </p:nvSpPr>
            <p:spPr>
              <a:xfrm>
                <a:off x="3373995" y="1815206"/>
                <a:ext cx="1955411" cy="369332"/>
              </a:xfrm>
              <a:prstGeom prst="rect">
                <a:avLst/>
              </a:prstGeom>
              <a:blipFill>
                <a:blip r:embed="rId5"/>
                <a:stretch>
                  <a:fillRect/>
                </a:stretch>
              </a:blipFill>
              <a:ln>
                <a:solidFill>
                  <a:schemeClr val="tx1">
                    <a:lumMod val="50000"/>
                    <a:lumOff val="50000"/>
                  </a:schemeClr>
                </a:solidFill>
              </a:ln>
            </p:spPr>
            <p:txBody>
              <a:bodyPr/>
              <a:lstStyle/>
              <a:p>
                <a:r>
                  <a:rPr lang="fr-FR">
                    <a:noFill/>
                  </a:rPr>
                  <a:t> </a:t>
                </a:r>
              </a:p>
            </p:txBody>
          </p:sp>
        </mc:Fallback>
      </mc:AlternateContent>
      <p:sp>
        <p:nvSpPr>
          <p:cNvPr id="48" name="ZoneTexte 47">
            <a:extLst>
              <a:ext uri="{FF2B5EF4-FFF2-40B4-BE49-F238E27FC236}">
                <a16:creationId xmlns:a16="http://schemas.microsoft.com/office/drawing/2014/main" id="{260232F7-8F4B-41BE-9798-376E361C915C}"/>
              </a:ext>
            </a:extLst>
          </p:cNvPr>
          <p:cNvSpPr txBox="1"/>
          <p:nvPr/>
        </p:nvSpPr>
        <p:spPr>
          <a:xfrm>
            <a:off x="8816386" y="461956"/>
            <a:ext cx="2349305" cy="253916"/>
          </a:xfrm>
          <a:prstGeom prst="rect">
            <a:avLst/>
          </a:prstGeom>
          <a:noFill/>
        </p:spPr>
        <p:txBody>
          <a:bodyPr wrap="square">
            <a:spAutoFit/>
          </a:bodyPr>
          <a:lstStyle/>
          <a:p>
            <a:r>
              <a:rPr lang="en-US" sz="1050">
                <a:solidFill>
                  <a:srgbClr val="C00000"/>
                </a:solidFill>
                <a:latin typeface="Arial" panose="020B0604020202020204" pitchFamily="34" charset="0"/>
                <a:cs typeface="Arial" panose="020B0604020202020204" pitchFamily="34" charset="0"/>
              </a:rPr>
              <a:t>→ A. Regonesi’s PhD (2024-2027)</a:t>
            </a:r>
          </a:p>
        </p:txBody>
      </p:sp>
      <p:sp>
        <p:nvSpPr>
          <p:cNvPr id="49" name="ZoneTexte 48">
            <a:extLst>
              <a:ext uri="{FF2B5EF4-FFF2-40B4-BE49-F238E27FC236}">
                <a16:creationId xmlns:a16="http://schemas.microsoft.com/office/drawing/2014/main" id="{B3A497C0-D094-4B75-980D-4AF2A4370CF3}"/>
              </a:ext>
            </a:extLst>
          </p:cNvPr>
          <p:cNvSpPr txBox="1"/>
          <p:nvPr/>
        </p:nvSpPr>
        <p:spPr>
          <a:xfrm>
            <a:off x="9117807" y="702812"/>
            <a:ext cx="2349305" cy="253916"/>
          </a:xfrm>
          <a:prstGeom prst="rect">
            <a:avLst/>
          </a:prstGeom>
          <a:noFill/>
        </p:spPr>
        <p:txBody>
          <a:bodyPr wrap="square">
            <a:spAutoFit/>
          </a:bodyPr>
          <a:lstStyle/>
          <a:p>
            <a:r>
              <a:rPr lang="en-US" sz="1050">
                <a:solidFill>
                  <a:srgbClr val="00B050"/>
                </a:solidFill>
                <a:latin typeface="Arial" panose="020B0604020202020204" pitchFamily="34" charset="0"/>
                <a:cs typeface="Arial" panose="020B0604020202020204" pitchFamily="34" charset="0"/>
              </a:rPr>
              <a:t>→ N. Teixeira Rua PhD (2025-2028)</a:t>
            </a:r>
          </a:p>
        </p:txBody>
      </p:sp>
      <p:cxnSp>
        <p:nvCxnSpPr>
          <p:cNvPr id="58" name="Connecteur droit avec flèche 57">
            <a:extLst>
              <a:ext uri="{FF2B5EF4-FFF2-40B4-BE49-F238E27FC236}">
                <a16:creationId xmlns:a16="http://schemas.microsoft.com/office/drawing/2014/main" id="{B07E5AB3-A549-4CAA-818E-869D07BB78B9}"/>
              </a:ext>
            </a:extLst>
          </p:cNvPr>
          <p:cNvCxnSpPr>
            <a:cxnSpLocks/>
          </p:cNvCxnSpPr>
          <p:nvPr/>
        </p:nvCxnSpPr>
        <p:spPr>
          <a:xfrm>
            <a:off x="7525975" y="1702662"/>
            <a:ext cx="689185"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grpSp>
        <p:nvGrpSpPr>
          <p:cNvPr id="3" name="Groupe 2">
            <a:extLst>
              <a:ext uri="{FF2B5EF4-FFF2-40B4-BE49-F238E27FC236}">
                <a16:creationId xmlns:a16="http://schemas.microsoft.com/office/drawing/2014/main" id="{7FDF0DE5-B37C-45A8-BD7F-1F42F801874A}"/>
              </a:ext>
            </a:extLst>
          </p:cNvPr>
          <p:cNvGrpSpPr/>
          <p:nvPr/>
        </p:nvGrpSpPr>
        <p:grpSpPr>
          <a:xfrm>
            <a:off x="8005622" y="1038457"/>
            <a:ext cx="3991640" cy="1245010"/>
            <a:chOff x="8005622" y="1038457"/>
            <a:chExt cx="3991640" cy="1245010"/>
          </a:xfrm>
        </p:grpSpPr>
        <mc:AlternateContent xmlns:mc="http://schemas.openxmlformats.org/markup-compatibility/2006" xmlns:a14="http://schemas.microsoft.com/office/drawing/2010/main">
          <mc:Choice Requires="a14">
            <p:sp>
              <p:nvSpPr>
                <p:cNvPr id="59" name="ZoneTexte 58">
                  <a:extLst>
                    <a:ext uri="{FF2B5EF4-FFF2-40B4-BE49-F238E27FC236}">
                      <a16:creationId xmlns:a16="http://schemas.microsoft.com/office/drawing/2014/main" id="{8497C31A-1DF8-4981-8AAD-BD4C2F021642}"/>
                    </a:ext>
                  </a:extLst>
                </p:cNvPr>
                <p:cNvSpPr txBox="1"/>
                <p:nvPr/>
              </p:nvSpPr>
              <p:spPr>
                <a:xfrm>
                  <a:off x="10292459" y="1213016"/>
                  <a:ext cx="1616653" cy="369332"/>
                </a:xfrm>
                <a:prstGeom prst="rect">
                  <a:avLst/>
                </a:prstGeom>
                <a:solidFill>
                  <a:schemeClr val="accent5">
                    <a:lumMod val="20000"/>
                    <a:lumOff val="80000"/>
                    <a:alpha val="50196"/>
                  </a:schemeClr>
                </a:solidFill>
                <a:ln>
                  <a:solidFill>
                    <a:schemeClr val="tx1">
                      <a:lumMod val="50000"/>
                      <a:lumOff val="50000"/>
                    </a:schemeClr>
                  </a:solidFill>
                </a:ln>
              </p:spPr>
              <p:txBody>
                <a:bodyPr wrap="square">
                  <a:spAutoFit/>
                </a:bodyPr>
                <a:lstStyle/>
                <a:p>
                  <a:pPr/>
                  <a14:m>
                    <m:oMathPara xmlns:m="http://schemas.openxmlformats.org/officeDocument/2006/math">
                      <m:oMathParaPr>
                        <m:jc m:val="centerGroup"/>
                      </m:oMathParaPr>
                      <m:oMath xmlns:m="http://schemas.openxmlformats.org/officeDocument/2006/math">
                        <m:r>
                          <a:rPr lang="fr-FR" b="0" i="1" smtClean="0">
                            <a:solidFill>
                              <a:schemeClr val="tx1"/>
                            </a:solidFill>
                            <a:latin typeface="Cambria Math" panose="02040503050406030204" pitchFamily="18" charset="0"/>
                            <a:sym typeface="Symbol"/>
                          </a:rPr>
                          <m:t>𝐶</m:t>
                        </m:r>
                        <m:d>
                          <m:dPr>
                            <m:ctrlPr>
                              <a:rPr lang="en-US" i="1" smtClean="0">
                                <a:solidFill>
                                  <a:schemeClr val="tx1"/>
                                </a:solidFill>
                                <a:latin typeface="Cambria Math" panose="02040503050406030204" pitchFamily="18" charset="0"/>
                                <a:sym typeface="Symbol"/>
                              </a:rPr>
                            </m:ctrlPr>
                          </m:dPr>
                          <m:e>
                            <m:r>
                              <a:rPr lang="en-US" b="0" i="1" smtClean="0">
                                <a:solidFill>
                                  <a:schemeClr val="tx1"/>
                                </a:solidFill>
                                <a:latin typeface="Cambria Math"/>
                                <a:sym typeface="Symbol"/>
                              </a:rPr>
                              <m:t>𝐴</m:t>
                            </m:r>
                            <m:r>
                              <a:rPr lang="en-US" b="0" i="1" smtClean="0">
                                <a:solidFill>
                                  <a:schemeClr val="tx1"/>
                                </a:solidFill>
                                <a:latin typeface="Cambria Math"/>
                                <a:sym typeface="Symbol"/>
                              </a:rPr>
                              <m:t>,</m:t>
                            </m:r>
                            <m:r>
                              <a:rPr lang="en-US" b="0" i="1" smtClean="0">
                                <a:solidFill>
                                  <a:schemeClr val="tx1"/>
                                </a:solidFill>
                                <a:latin typeface="Cambria Math"/>
                                <a:sym typeface="Symbol"/>
                              </a:rPr>
                              <m:t>𝑍</m:t>
                            </m:r>
                            <m:r>
                              <a:rPr lang="en-US" b="0" i="1" smtClean="0">
                                <a:solidFill>
                                  <a:schemeClr val="tx1"/>
                                </a:solidFill>
                                <a:latin typeface="Cambria Math"/>
                                <a:sym typeface="Symbol"/>
                              </a:rPr>
                              <m:t>,</m:t>
                            </m:r>
                            <m:r>
                              <a:rPr lang="fr-FR" b="0" i="1" smtClean="0">
                                <a:solidFill>
                                  <a:schemeClr val="tx1"/>
                                </a:solidFill>
                                <a:latin typeface="Cambria Math" panose="02040503050406030204" pitchFamily="18" charset="0"/>
                                <a:sym typeface="Symbol"/>
                              </a:rPr>
                              <m:t>𝑚</m:t>
                            </m:r>
                            <m:r>
                              <a:rPr lang="fr-FR" b="0" i="1" smtClean="0">
                                <a:solidFill>
                                  <a:schemeClr val="tx1"/>
                                </a:solidFill>
                                <a:latin typeface="Cambria Math" panose="02040503050406030204" pitchFamily="18" charset="0"/>
                                <a:sym typeface="Symbol"/>
                              </a:rPr>
                              <m:t>|</m:t>
                            </m:r>
                            <m:r>
                              <a:rPr lang="fr-FR" b="0" i="1" smtClean="0">
                                <a:solidFill>
                                  <a:schemeClr val="tx1"/>
                                </a:solidFill>
                                <a:latin typeface="Cambria Math" panose="02040503050406030204" pitchFamily="18" charset="0"/>
                                <a:sym typeface="Symbol"/>
                              </a:rPr>
                              <m:t>𝑛𝑡h</m:t>
                            </m:r>
                            <m:r>
                              <a:rPr lang="en-US" b="0" i="1" smtClean="0">
                                <a:solidFill>
                                  <a:schemeClr val="tx1"/>
                                </a:solidFill>
                                <a:latin typeface="Cambria Math" panose="02040503050406030204" pitchFamily="18" charset="0"/>
                                <a:sym typeface="Symbol"/>
                              </a:rPr>
                              <m:t> </m:t>
                            </m:r>
                          </m:e>
                        </m:d>
                      </m:oMath>
                    </m:oMathPara>
                  </a14:m>
                  <a:endParaRPr lang="fr-FR" dirty="0">
                    <a:solidFill>
                      <a:schemeClr val="tx1"/>
                    </a:solidFill>
                  </a:endParaRPr>
                </a:p>
              </p:txBody>
            </p:sp>
          </mc:Choice>
          <mc:Fallback xmlns="">
            <p:sp>
              <p:nvSpPr>
                <p:cNvPr id="59" name="ZoneTexte 58">
                  <a:extLst>
                    <a:ext uri="{FF2B5EF4-FFF2-40B4-BE49-F238E27FC236}">
                      <a16:creationId xmlns:a16="http://schemas.microsoft.com/office/drawing/2014/main" id="{8497C31A-1DF8-4981-8AAD-BD4C2F021642}"/>
                    </a:ext>
                  </a:extLst>
                </p:cNvPr>
                <p:cNvSpPr txBox="1">
                  <a:spLocks noRot="1" noChangeAspect="1" noMove="1" noResize="1" noEditPoints="1" noAdjustHandles="1" noChangeArrowheads="1" noChangeShapeType="1" noTextEdit="1"/>
                </p:cNvSpPr>
                <p:nvPr/>
              </p:nvSpPr>
              <p:spPr>
                <a:xfrm>
                  <a:off x="10292459" y="1213016"/>
                  <a:ext cx="1616653" cy="369332"/>
                </a:xfrm>
                <a:prstGeom prst="rect">
                  <a:avLst/>
                </a:prstGeom>
                <a:blipFill>
                  <a:blip r:embed="rId6"/>
                  <a:stretch>
                    <a:fillRect b="-9524"/>
                  </a:stretch>
                </a:blipFill>
                <a:ln>
                  <a:solidFill>
                    <a:schemeClr val="tx1">
                      <a:lumMod val="50000"/>
                      <a:lumOff val="50000"/>
                    </a:schemeClr>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0" name="ZoneTexte 59">
                  <a:extLst>
                    <a:ext uri="{FF2B5EF4-FFF2-40B4-BE49-F238E27FC236}">
                      <a16:creationId xmlns:a16="http://schemas.microsoft.com/office/drawing/2014/main" id="{95633308-3A20-4F38-A0F6-BA9AB3B19B1B}"/>
                    </a:ext>
                  </a:extLst>
                </p:cNvPr>
                <p:cNvSpPr txBox="1"/>
                <p:nvPr/>
              </p:nvSpPr>
              <p:spPr>
                <a:xfrm>
                  <a:off x="8304115" y="1389643"/>
                  <a:ext cx="1296000" cy="369332"/>
                </a:xfrm>
                <a:prstGeom prst="rect">
                  <a:avLst/>
                </a:prstGeom>
                <a:solidFill>
                  <a:schemeClr val="accent5">
                    <a:lumMod val="20000"/>
                    <a:lumOff val="80000"/>
                    <a:alpha val="50196"/>
                  </a:schemeClr>
                </a:solidFill>
                <a:ln>
                  <a:solidFill>
                    <a:schemeClr val="tx1">
                      <a:lumMod val="50000"/>
                      <a:lumOff val="50000"/>
                    </a:schemeClr>
                  </a:solidFill>
                </a:ln>
              </p:spPr>
              <p:txBody>
                <a:bodyPr wrap="square">
                  <a:spAutoFit/>
                </a:bodyPr>
                <a:lstStyle/>
                <a:p>
                  <a:pPr/>
                  <a14:m>
                    <m:oMathPara xmlns:m="http://schemas.openxmlformats.org/officeDocument/2006/math">
                      <m:oMathParaPr>
                        <m:jc m:val="centerGroup"/>
                      </m:oMathParaPr>
                      <m:oMath xmlns:m="http://schemas.openxmlformats.org/officeDocument/2006/math">
                        <m:r>
                          <a:rPr lang="en-US" sz="1800" i="1" smtClean="0">
                            <a:solidFill>
                              <a:schemeClr val="tx1"/>
                            </a:solidFill>
                            <a:latin typeface="Cambria Math"/>
                            <a:sym typeface="Symbol"/>
                          </a:rPr>
                          <m:t>𝑌</m:t>
                        </m:r>
                        <m:d>
                          <m:dPr>
                            <m:ctrlPr>
                              <a:rPr lang="en-US" sz="1800" i="1" smtClean="0">
                                <a:solidFill>
                                  <a:schemeClr val="tx1"/>
                                </a:solidFill>
                                <a:latin typeface="Cambria Math" panose="02040503050406030204" pitchFamily="18" charset="0"/>
                                <a:sym typeface="Symbol"/>
                              </a:rPr>
                            </m:ctrlPr>
                          </m:dPr>
                          <m:e>
                            <m:r>
                              <a:rPr lang="fr-FR" sz="1800" b="0" i="1" smtClean="0">
                                <a:solidFill>
                                  <a:schemeClr val="tx1"/>
                                </a:solidFill>
                                <a:latin typeface="Cambria Math" panose="02040503050406030204" pitchFamily="18" charset="0"/>
                                <a:sym typeface="Symbol"/>
                              </a:rPr>
                              <m:t>𝐴</m:t>
                            </m:r>
                            <m:r>
                              <a:rPr lang="fr-FR" sz="1800" b="0" i="1" smtClean="0">
                                <a:solidFill>
                                  <a:schemeClr val="tx1"/>
                                </a:solidFill>
                                <a:latin typeface="Cambria Math" panose="02040503050406030204" pitchFamily="18" charset="0"/>
                                <a:sym typeface="Symbol"/>
                              </a:rPr>
                              <m:t> |</m:t>
                            </m:r>
                            <m:r>
                              <a:rPr lang="fr-FR" sz="1800" b="0" i="1" smtClean="0">
                                <a:solidFill>
                                  <a:schemeClr val="tx1"/>
                                </a:solidFill>
                                <a:latin typeface="Cambria Math" panose="02040503050406030204" pitchFamily="18" charset="0"/>
                                <a:sym typeface="Symbol"/>
                              </a:rPr>
                              <m:t>𝑛𝑡h</m:t>
                            </m:r>
                          </m:e>
                        </m:d>
                      </m:oMath>
                    </m:oMathPara>
                  </a14:m>
                  <a:endParaRPr lang="fr-FR" dirty="0">
                    <a:solidFill>
                      <a:schemeClr val="tx1"/>
                    </a:solidFill>
                  </a:endParaRPr>
                </a:p>
              </p:txBody>
            </p:sp>
          </mc:Choice>
          <mc:Fallback xmlns="">
            <p:sp>
              <p:nvSpPr>
                <p:cNvPr id="60" name="ZoneTexte 59">
                  <a:extLst>
                    <a:ext uri="{FF2B5EF4-FFF2-40B4-BE49-F238E27FC236}">
                      <a16:creationId xmlns:a16="http://schemas.microsoft.com/office/drawing/2014/main" id="{95633308-3A20-4F38-A0F6-BA9AB3B19B1B}"/>
                    </a:ext>
                  </a:extLst>
                </p:cNvPr>
                <p:cNvSpPr txBox="1">
                  <a:spLocks noRot="1" noChangeAspect="1" noMove="1" noResize="1" noEditPoints="1" noAdjustHandles="1" noChangeArrowheads="1" noChangeShapeType="1" noTextEdit="1"/>
                </p:cNvSpPr>
                <p:nvPr/>
              </p:nvSpPr>
              <p:spPr>
                <a:xfrm>
                  <a:off x="8304115" y="1389643"/>
                  <a:ext cx="1296000" cy="369332"/>
                </a:xfrm>
                <a:prstGeom prst="rect">
                  <a:avLst/>
                </a:prstGeom>
                <a:blipFill>
                  <a:blip r:embed="rId7"/>
                  <a:stretch>
                    <a:fillRect b="-9524"/>
                  </a:stretch>
                </a:blipFill>
                <a:ln>
                  <a:solidFill>
                    <a:schemeClr val="tx1">
                      <a:lumMod val="50000"/>
                      <a:lumOff val="50000"/>
                    </a:schemeClr>
                  </a:solidFill>
                </a:ln>
              </p:spPr>
              <p:txBody>
                <a:bodyPr/>
                <a:lstStyle/>
                <a:p>
                  <a:r>
                    <a:rPr lang="en-US">
                      <a:noFill/>
                    </a:rPr>
                    <a:t> </a:t>
                  </a:r>
                </a:p>
              </p:txBody>
            </p:sp>
          </mc:Fallback>
        </mc:AlternateContent>
        <p:cxnSp>
          <p:nvCxnSpPr>
            <p:cNvPr id="61" name="Connecteur droit avec flèche 60">
              <a:extLst>
                <a:ext uri="{FF2B5EF4-FFF2-40B4-BE49-F238E27FC236}">
                  <a16:creationId xmlns:a16="http://schemas.microsoft.com/office/drawing/2014/main" id="{3C6AA1C6-6E13-4EC6-9C12-24939E49C088}"/>
                </a:ext>
              </a:extLst>
            </p:cNvPr>
            <p:cNvCxnSpPr>
              <a:cxnSpLocks/>
            </p:cNvCxnSpPr>
            <p:nvPr/>
          </p:nvCxnSpPr>
          <p:spPr>
            <a:xfrm flipV="1">
              <a:off x="9898608" y="1517996"/>
              <a:ext cx="273431" cy="184665"/>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63" name="ZoneTexte 62">
              <a:extLst>
                <a:ext uri="{FF2B5EF4-FFF2-40B4-BE49-F238E27FC236}">
                  <a16:creationId xmlns:a16="http://schemas.microsoft.com/office/drawing/2014/main" id="{EAEFE51C-CC12-4E5A-8C06-C158D3DC1CBD}"/>
                </a:ext>
              </a:extLst>
            </p:cNvPr>
            <p:cNvSpPr txBox="1"/>
            <p:nvPr/>
          </p:nvSpPr>
          <p:spPr>
            <a:xfrm>
              <a:off x="8215160" y="1038457"/>
              <a:ext cx="1124026" cy="369332"/>
            </a:xfrm>
            <a:prstGeom prst="rect">
              <a:avLst/>
            </a:prstGeom>
            <a:noFill/>
          </p:spPr>
          <p:txBody>
            <a:bodyPr wrap="none" rtlCol="0">
              <a:spAutoFit/>
            </a:bodyPr>
            <a:lstStyle/>
            <a:p>
              <a:r>
                <a:rPr lang="en-GB" dirty="0"/>
                <a:t>JEFF-4.0</a:t>
              </a:r>
            </a:p>
          </p:txBody>
        </p:sp>
        <mc:AlternateContent xmlns:mc="http://schemas.openxmlformats.org/markup-compatibility/2006" xmlns:a14="http://schemas.microsoft.com/office/drawing/2010/main">
          <mc:Choice Requires="a14">
            <p:sp>
              <p:nvSpPr>
                <p:cNvPr id="64" name="ZoneTexte 63">
                  <a:extLst>
                    <a:ext uri="{FF2B5EF4-FFF2-40B4-BE49-F238E27FC236}">
                      <a16:creationId xmlns:a16="http://schemas.microsoft.com/office/drawing/2014/main" id="{8EFD6E43-A492-414A-AB7A-9A6573B28789}"/>
                    </a:ext>
                  </a:extLst>
                </p:cNvPr>
                <p:cNvSpPr txBox="1"/>
                <p:nvPr/>
              </p:nvSpPr>
              <p:spPr>
                <a:xfrm>
                  <a:off x="8291512" y="1831364"/>
                  <a:ext cx="2413364" cy="369332"/>
                </a:xfrm>
                <a:prstGeom prst="rect">
                  <a:avLst/>
                </a:prstGeom>
                <a:solidFill>
                  <a:srgbClr val="00B050">
                    <a:alpha val="18039"/>
                  </a:srgbClr>
                </a:solidFill>
                <a:ln>
                  <a:solidFill>
                    <a:schemeClr val="tx1">
                      <a:lumMod val="50000"/>
                      <a:lumOff val="50000"/>
                    </a:schemeClr>
                  </a:solidFill>
                </a:ln>
              </p:spPr>
              <p:txBody>
                <a:bodyPr wrap="square">
                  <a:spAutoFit/>
                </a:bodyPr>
                <a:lstStyle/>
                <a:p>
                  <a:pPr/>
                  <a14:m>
                    <m:oMathPara xmlns:m="http://schemas.openxmlformats.org/officeDocument/2006/math">
                      <m:oMathParaPr>
                        <m:jc m:val="centerGroup"/>
                      </m:oMathParaPr>
                      <m:oMath xmlns:m="http://schemas.openxmlformats.org/officeDocument/2006/math">
                        <m:r>
                          <a:rPr lang="en-US" i="1" smtClean="0">
                            <a:solidFill>
                              <a:schemeClr val="tx1"/>
                            </a:solidFill>
                            <a:latin typeface="Cambria Math" panose="02040503050406030204" pitchFamily="18" charset="0"/>
                            <a:sym typeface="Symbol"/>
                          </a:rPr>
                          <m:t>𝑃</m:t>
                        </m:r>
                        <m:d>
                          <m:dPr>
                            <m:ctrlPr>
                              <a:rPr lang="en-US" i="1">
                                <a:solidFill>
                                  <a:schemeClr val="tx1"/>
                                </a:solidFill>
                                <a:latin typeface="Cambria Math" panose="02040503050406030204" pitchFamily="18" charset="0"/>
                                <a:sym typeface="Symbol"/>
                              </a:rPr>
                            </m:ctrlPr>
                          </m:dPr>
                          <m:e>
                            <m:r>
                              <a:rPr lang="en-US" i="1">
                                <a:solidFill>
                                  <a:schemeClr val="tx1"/>
                                </a:solidFill>
                                <a:latin typeface="Cambria Math" panose="02040503050406030204" pitchFamily="18" charset="0"/>
                                <a:sym typeface="Symbol"/>
                              </a:rPr>
                              <m:t>𝑍</m:t>
                            </m:r>
                          </m:e>
                          <m:e>
                            <m:r>
                              <a:rPr lang="fr-FR" b="0" i="1" smtClean="0">
                                <a:solidFill>
                                  <a:schemeClr val="tx1"/>
                                </a:solidFill>
                                <a:latin typeface="Cambria Math" panose="02040503050406030204" pitchFamily="18" charset="0"/>
                                <a:sym typeface="Symbol"/>
                              </a:rPr>
                              <m:t>𝐴</m:t>
                            </m:r>
                            <m:r>
                              <a:rPr lang="en-US" i="1">
                                <a:solidFill>
                                  <a:schemeClr val="tx1"/>
                                </a:solidFill>
                                <a:latin typeface="Cambria Math" panose="02040503050406030204" pitchFamily="18" charset="0"/>
                                <a:sym typeface="Symbol"/>
                              </a:rPr>
                              <m:t>,</m:t>
                            </m:r>
                            <m:r>
                              <a:rPr lang="fr-FR" i="1">
                                <a:latin typeface="Cambria Math" panose="02040503050406030204" pitchFamily="18" charset="0"/>
                                <a:sym typeface="Symbol"/>
                              </a:rPr>
                              <m:t>𝑛</m:t>
                            </m:r>
                            <m:r>
                              <a:rPr lang="fr-FR" i="1" baseline="-25000">
                                <a:latin typeface="Cambria Math" panose="02040503050406030204" pitchFamily="18" charset="0"/>
                                <a:sym typeface="Symbol"/>
                              </a:rPr>
                              <m:t>𝑡h</m:t>
                            </m:r>
                            <m:r>
                              <m:rPr>
                                <m:nor/>
                              </m:rPr>
                              <a:rPr lang="fr-FR" b="0" i="0" dirty="0" smtClean="0"/>
                              <m:t>, </m:t>
                            </m:r>
                            <m:r>
                              <m:rPr>
                                <m:nor/>
                              </m:rPr>
                              <a:rPr lang="fr-FR" b="0" i="0" strike="sngStrike" dirty="0" smtClean="0"/>
                              <m:t>J</m:t>
                            </m:r>
                            <m:r>
                              <m:rPr>
                                <m:nor/>
                              </m:rPr>
                              <a:rPr lang="fr-FR" strike="sngStrike" dirty="0"/>
                              <m:t>EFF</m:t>
                            </m:r>
                            <m:r>
                              <m:rPr>
                                <m:nor/>
                              </m:rPr>
                              <a:rPr lang="fr-FR" strike="sngStrike" dirty="0"/>
                              <m:t>−3.3</m:t>
                            </m:r>
                          </m:e>
                        </m:d>
                      </m:oMath>
                    </m:oMathPara>
                  </a14:m>
                  <a:endParaRPr lang="fr-FR" dirty="0">
                    <a:solidFill>
                      <a:schemeClr val="tx1"/>
                    </a:solidFill>
                  </a:endParaRPr>
                </a:p>
              </p:txBody>
            </p:sp>
          </mc:Choice>
          <mc:Fallback xmlns="">
            <p:sp>
              <p:nvSpPr>
                <p:cNvPr id="64" name="ZoneTexte 63">
                  <a:extLst>
                    <a:ext uri="{FF2B5EF4-FFF2-40B4-BE49-F238E27FC236}">
                      <a16:creationId xmlns:a16="http://schemas.microsoft.com/office/drawing/2014/main" id="{8EFD6E43-A492-414A-AB7A-9A6573B28789}"/>
                    </a:ext>
                  </a:extLst>
                </p:cNvPr>
                <p:cNvSpPr txBox="1">
                  <a:spLocks noRot="1" noChangeAspect="1" noMove="1" noResize="1" noEditPoints="1" noAdjustHandles="1" noChangeArrowheads="1" noChangeShapeType="1" noTextEdit="1"/>
                </p:cNvSpPr>
                <p:nvPr/>
              </p:nvSpPr>
              <p:spPr>
                <a:xfrm>
                  <a:off x="8291512" y="1831364"/>
                  <a:ext cx="2413364" cy="369332"/>
                </a:xfrm>
                <a:prstGeom prst="rect">
                  <a:avLst/>
                </a:prstGeom>
                <a:blipFill>
                  <a:blip r:embed="rId8"/>
                  <a:stretch>
                    <a:fillRect/>
                  </a:stretch>
                </a:blipFill>
                <a:ln>
                  <a:solidFill>
                    <a:schemeClr val="tx1">
                      <a:lumMod val="50000"/>
                      <a:lumOff val="50000"/>
                    </a:schemeClr>
                  </a:solidFill>
                </a:ln>
              </p:spPr>
              <p:txBody>
                <a:bodyPr/>
                <a:lstStyle/>
                <a:p>
                  <a:r>
                    <a:rPr lang="en-US">
                      <a:noFill/>
                    </a:rPr>
                    <a:t> </a:t>
                  </a:r>
                </a:p>
              </p:txBody>
            </p:sp>
          </mc:Fallback>
        </mc:AlternateContent>
        <p:grpSp>
          <p:nvGrpSpPr>
            <p:cNvPr id="2" name="Groupe 1">
              <a:extLst>
                <a:ext uri="{FF2B5EF4-FFF2-40B4-BE49-F238E27FC236}">
                  <a16:creationId xmlns:a16="http://schemas.microsoft.com/office/drawing/2014/main" id="{C688F3C9-B7B3-4347-BC69-49CA00375786}"/>
                </a:ext>
              </a:extLst>
            </p:cNvPr>
            <p:cNvGrpSpPr/>
            <p:nvPr/>
          </p:nvGrpSpPr>
          <p:grpSpPr>
            <a:xfrm>
              <a:off x="8005622" y="1066800"/>
              <a:ext cx="3991640" cy="1216667"/>
              <a:chOff x="8005622" y="1066800"/>
              <a:chExt cx="3991640" cy="1216667"/>
            </a:xfrm>
          </p:grpSpPr>
          <p:sp>
            <p:nvSpPr>
              <p:cNvPr id="62" name="Rectangle : coins arrondis 61">
                <a:extLst>
                  <a:ext uri="{FF2B5EF4-FFF2-40B4-BE49-F238E27FC236}">
                    <a16:creationId xmlns:a16="http://schemas.microsoft.com/office/drawing/2014/main" id="{CCB4D9CF-7485-4756-ACF6-31F3987115EE}"/>
                  </a:ext>
                </a:extLst>
              </p:cNvPr>
              <p:cNvSpPr/>
              <p:nvPr/>
            </p:nvSpPr>
            <p:spPr>
              <a:xfrm>
                <a:off x="8005622" y="1066800"/>
                <a:ext cx="3991640" cy="1216667"/>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en-GB" dirty="0"/>
              </a:p>
            </p:txBody>
          </p:sp>
          <p:pic>
            <p:nvPicPr>
              <p:cNvPr id="22" name="Image 21">
                <a:extLst>
                  <a:ext uri="{FF2B5EF4-FFF2-40B4-BE49-F238E27FC236}">
                    <a16:creationId xmlns:a16="http://schemas.microsoft.com/office/drawing/2014/main" id="{47EE2883-6EA8-42B3-ADCE-6967C5737C66}"/>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1007121" y="1601300"/>
                <a:ext cx="678164" cy="663214"/>
              </a:xfrm>
              <a:prstGeom prst="rect">
                <a:avLst/>
              </a:prstGeom>
            </p:spPr>
          </p:pic>
        </p:grpSp>
      </p:grpSp>
      <p:sp>
        <p:nvSpPr>
          <p:cNvPr id="25" name="Titre 5">
            <a:extLst>
              <a:ext uri="{FF2B5EF4-FFF2-40B4-BE49-F238E27FC236}">
                <a16:creationId xmlns:a16="http://schemas.microsoft.com/office/drawing/2014/main" id="{C0E898EF-48B3-48C1-958A-660FC184C274}"/>
              </a:ext>
            </a:extLst>
          </p:cNvPr>
          <p:cNvSpPr txBox="1">
            <a:spLocks/>
          </p:cNvSpPr>
          <p:nvPr/>
        </p:nvSpPr>
        <p:spPr>
          <a:xfrm>
            <a:off x="148151" y="160480"/>
            <a:ext cx="10012162" cy="513034"/>
          </a:xfrm>
          <a:prstGeom prst="rect">
            <a:avLst/>
          </a:prstGeom>
        </p:spPr>
        <p:txBody>
          <a:bodyPr>
            <a:noAutofit/>
          </a:bodyPr>
          <a:lstStyle>
            <a:lvl1pPr algn="l" defTabSz="914400" rtl="0" eaLnBrk="1" latinLnBrk="0" hangingPunct="1">
              <a:lnSpc>
                <a:spcPct val="90000"/>
              </a:lnSpc>
              <a:spcBef>
                <a:spcPct val="0"/>
              </a:spcBef>
              <a:buNone/>
              <a:defRPr sz="3200" kern="1200">
                <a:solidFill>
                  <a:schemeClr val="tx2"/>
                </a:solidFill>
                <a:latin typeface="+mj-lt"/>
                <a:ea typeface="+mj-ea"/>
                <a:cs typeface="+mj-cs"/>
              </a:defRPr>
            </a:lvl1pPr>
          </a:lstStyle>
          <a:p>
            <a:r>
              <a:rPr lang="en-US" sz="2800" b="1" dirty="0"/>
              <a:t>Context: Methodology of (</a:t>
            </a:r>
            <a:r>
              <a:rPr lang="en-US" sz="2800" b="1" dirty="0" err="1"/>
              <a:t>n</a:t>
            </a:r>
            <a:r>
              <a:rPr lang="en-US" sz="2800" b="1" baseline="-25000" dirty="0" err="1"/>
              <a:t>th</a:t>
            </a:r>
            <a:r>
              <a:rPr lang="en-US" sz="2800" b="1" dirty="0" err="1"/>
              <a:t>,f</a:t>
            </a:r>
            <a:r>
              <a:rPr lang="en-US" sz="2800" b="1" dirty="0"/>
              <a:t>) FY evaluation</a:t>
            </a:r>
            <a:endParaRPr lang="fr-FR" sz="2800" dirty="0"/>
          </a:p>
        </p:txBody>
      </p:sp>
      <p:sp>
        <p:nvSpPr>
          <p:cNvPr id="26" name="ZoneTexte 25">
            <a:extLst>
              <a:ext uri="{FF2B5EF4-FFF2-40B4-BE49-F238E27FC236}">
                <a16:creationId xmlns:a16="http://schemas.microsoft.com/office/drawing/2014/main" id="{3F0CADB8-333A-4657-BCEE-0AECC9F34216}"/>
              </a:ext>
            </a:extLst>
          </p:cNvPr>
          <p:cNvSpPr txBox="1"/>
          <p:nvPr/>
        </p:nvSpPr>
        <p:spPr>
          <a:xfrm>
            <a:off x="8549984" y="230943"/>
            <a:ext cx="2702333" cy="253916"/>
          </a:xfrm>
          <a:prstGeom prst="rect">
            <a:avLst/>
          </a:prstGeom>
          <a:noFill/>
        </p:spPr>
        <p:txBody>
          <a:bodyPr wrap="square">
            <a:spAutoFit/>
          </a:bodyPr>
          <a:lstStyle/>
          <a:p>
            <a:r>
              <a:rPr lang="en-US" sz="1050" dirty="0">
                <a:solidFill>
                  <a:srgbClr val="00B0F0"/>
                </a:solidFill>
                <a:latin typeface="Arial" panose="020B0604020202020204" pitchFamily="34" charset="0"/>
                <a:cs typeface="Arial" panose="020B0604020202020204" pitchFamily="34" charset="0"/>
              </a:rPr>
              <a:t>→ S.-M. Cheikh ’s PhD thesis (2023)</a:t>
            </a:r>
          </a:p>
        </p:txBody>
      </p:sp>
      <p:sp>
        <p:nvSpPr>
          <p:cNvPr id="27" name="Espace réservé du numéro de diapositive 4">
            <a:extLst>
              <a:ext uri="{FF2B5EF4-FFF2-40B4-BE49-F238E27FC236}">
                <a16:creationId xmlns:a16="http://schemas.microsoft.com/office/drawing/2014/main" id="{71193511-D635-4546-B0BE-046ECC19C5BD}"/>
              </a:ext>
            </a:extLst>
          </p:cNvPr>
          <p:cNvSpPr>
            <a:spLocks noGrp="1"/>
          </p:cNvSpPr>
          <p:nvPr>
            <p:ph type="sldNum" sz="quarter" idx="12"/>
          </p:nvPr>
        </p:nvSpPr>
        <p:spPr>
          <a:xfrm>
            <a:off x="10999334" y="6343650"/>
            <a:ext cx="693738" cy="365125"/>
          </a:xfrm>
        </p:spPr>
        <p:txBody>
          <a:bodyPr/>
          <a:lstStyle/>
          <a:p>
            <a:r>
              <a:rPr lang="fr-FR" dirty="0"/>
              <a:t>6</a:t>
            </a:r>
          </a:p>
        </p:txBody>
      </p:sp>
      <mc:AlternateContent xmlns:mc="http://schemas.openxmlformats.org/markup-compatibility/2006" xmlns:a14="http://schemas.microsoft.com/office/drawing/2010/main">
        <mc:Choice Requires="a14">
          <p:sp>
            <p:nvSpPr>
              <p:cNvPr id="24" name="ZoneTexte 23">
                <a:extLst>
                  <a:ext uri="{FF2B5EF4-FFF2-40B4-BE49-F238E27FC236}">
                    <a16:creationId xmlns:a16="http://schemas.microsoft.com/office/drawing/2014/main" id="{636F82FC-494D-47EB-B0C9-8019AE6B74CE}"/>
                  </a:ext>
                </a:extLst>
              </p:cNvPr>
              <p:cNvSpPr txBox="1"/>
              <p:nvPr/>
            </p:nvSpPr>
            <p:spPr>
              <a:xfrm>
                <a:off x="449213" y="1517995"/>
                <a:ext cx="1277401" cy="369332"/>
              </a:xfrm>
              <a:prstGeom prst="rect">
                <a:avLst/>
              </a:prstGeom>
              <a:solidFill>
                <a:schemeClr val="bg1"/>
              </a:solidFill>
            </p:spPr>
            <p:txBody>
              <a:bodyPr wrap="none" rtlCol="0">
                <a:spAutoFit/>
              </a:bodyPr>
              <a:lstStyle/>
              <a:p>
                <a:pPr/>
                <a14:m>
                  <m:oMathPara xmlns:m="http://schemas.openxmlformats.org/officeDocument/2006/math">
                    <m:oMathParaPr>
                      <m:jc m:val="centerGroup"/>
                    </m:oMathParaPr>
                    <m:oMath xmlns:m="http://schemas.openxmlformats.org/officeDocument/2006/math">
                      <m:r>
                        <a:rPr lang="fr-FR" sz="1800" b="0" i="1" smtClean="0">
                          <a:solidFill>
                            <a:schemeClr val="tx1"/>
                          </a:solidFill>
                          <a:latin typeface="Cambria Math" panose="02040503050406030204" pitchFamily="18" charset="0"/>
                          <a:sym typeface="Symbol"/>
                        </a:rPr>
                        <m:t>(</m:t>
                      </m:r>
                      <m:r>
                        <a:rPr lang="fr-FR" sz="1800" b="0" i="1" smtClean="0">
                          <a:solidFill>
                            <a:schemeClr val="tx1"/>
                          </a:solidFill>
                          <a:latin typeface="Cambria Math" panose="02040503050406030204" pitchFamily="18" charset="0"/>
                          <a:sym typeface="Symbol"/>
                        </a:rPr>
                        <m:t>𝑛𝑡h</m:t>
                      </m:r>
                      <m:r>
                        <a:rPr lang="fr-FR" sz="1800" b="0" i="1" smtClean="0">
                          <a:solidFill>
                            <a:schemeClr val="tx1"/>
                          </a:solidFill>
                          <a:latin typeface="Cambria Math" panose="02040503050406030204" pitchFamily="18" charset="0"/>
                          <a:sym typeface="Symbol"/>
                        </a:rPr>
                        <m:t>,</m:t>
                      </m:r>
                      <m:r>
                        <a:rPr lang="fr-FR" sz="1800" b="0" i="1" smtClean="0">
                          <a:solidFill>
                            <a:schemeClr val="tx1"/>
                          </a:solidFill>
                          <a:latin typeface="Cambria Math" panose="02040503050406030204" pitchFamily="18" charset="0"/>
                          <a:sym typeface="Symbol"/>
                        </a:rPr>
                        <m:t>𝑓</m:t>
                      </m:r>
                      <m:r>
                        <a:rPr lang="fr-FR" sz="1800" b="0" i="1" smtClean="0">
                          <a:solidFill>
                            <a:schemeClr val="tx1"/>
                          </a:solidFill>
                          <a:latin typeface="Cambria Math" panose="02040503050406030204" pitchFamily="18" charset="0"/>
                          <a:sym typeface="Symbol"/>
                        </a:rPr>
                        <m:t>)⟹</m:t>
                      </m:r>
                    </m:oMath>
                  </m:oMathPara>
                </a14:m>
                <a:endParaRPr lang="fr-FR" dirty="0">
                  <a:solidFill>
                    <a:schemeClr val="tx1"/>
                  </a:solidFill>
                </a:endParaRPr>
              </a:p>
            </p:txBody>
          </p:sp>
        </mc:Choice>
        <mc:Fallback xmlns="">
          <p:sp>
            <p:nvSpPr>
              <p:cNvPr id="24" name="ZoneTexte 23">
                <a:extLst>
                  <a:ext uri="{FF2B5EF4-FFF2-40B4-BE49-F238E27FC236}">
                    <a16:creationId xmlns:a16="http://schemas.microsoft.com/office/drawing/2014/main" id="{636F82FC-494D-47EB-B0C9-8019AE6B74CE}"/>
                  </a:ext>
                </a:extLst>
              </p:cNvPr>
              <p:cNvSpPr txBox="1">
                <a:spLocks noRot="1" noChangeAspect="1" noMove="1" noResize="1" noEditPoints="1" noAdjustHandles="1" noChangeArrowheads="1" noChangeShapeType="1" noTextEdit="1"/>
              </p:cNvSpPr>
              <p:nvPr/>
            </p:nvSpPr>
            <p:spPr>
              <a:xfrm>
                <a:off x="449213" y="1517995"/>
                <a:ext cx="1277401" cy="369332"/>
              </a:xfrm>
              <a:prstGeom prst="rect">
                <a:avLst/>
              </a:prstGeom>
              <a:blipFill>
                <a:blip r:embed="rId10"/>
                <a:stretch>
                  <a:fillRect b="-13115"/>
                </a:stretch>
              </a:blipFill>
            </p:spPr>
            <p:txBody>
              <a:bodyPr/>
              <a:lstStyle/>
              <a:p>
                <a:r>
                  <a:rPr lang="en-GB">
                    <a:noFill/>
                  </a:rPr>
                  <a:t> </a:t>
                </a:r>
              </a:p>
            </p:txBody>
          </p:sp>
        </mc:Fallback>
      </mc:AlternateContent>
    </p:spTree>
    <p:extLst>
      <p:ext uri="{BB962C8B-B14F-4D97-AF65-F5344CB8AC3E}">
        <p14:creationId xmlns:p14="http://schemas.microsoft.com/office/powerpoint/2010/main" val="42579032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e la date 3">
            <a:extLst>
              <a:ext uri="{FF2B5EF4-FFF2-40B4-BE49-F238E27FC236}">
                <a16:creationId xmlns:a16="http://schemas.microsoft.com/office/drawing/2014/main" id="{23B1E1A3-74B8-45E8-A215-9F1312BD31DE}"/>
              </a:ext>
            </a:extLst>
          </p:cNvPr>
          <p:cNvSpPr>
            <a:spLocks noGrp="1"/>
          </p:cNvSpPr>
          <p:nvPr>
            <p:ph type="dt" sz="half" idx="10"/>
          </p:nvPr>
        </p:nvSpPr>
        <p:spPr>
          <a:xfrm>
            <a:off x="9626599" y="6343650"/>
            <a:ext cx="1090881" cy="365125"/>
          </a:xfrm>
        </p:spPr>
        <p:txBody>
          <a:bodyPr/>
          <a:lstStyle/>
          <a:p>
            <a:r>
              <a:rPr lang="fr-FR"/>
              <a:t>01/07/2026</a:t>
            </a:r>
            <a:endParaRPr lang="fr-FR" dirty="0"/>
          </a:p>
        </p:txBody>
      </p:sp>
      <p:sp>
        <p:nvSpPr>
          <p:cNvPr id="8" name="Espace réservé du pied de page 1">
            <a:extLst>
              <a:ext uri="{FF2B5EF4-FFF2-40B4-BE49-F238E27FC236}">
                <a16:creationId xmlns:a16="http://schemas.microsoft.com/office/drawing/2014/main" id="{2DCA2753-40F6-4C53-BBD9-06B21A9443D0}"/>
              </a:ext>
            </a:extLst>
          </p:cNvPr>
          <p:cNvSpPr>
            <a:spLocks noGrp="1"/>
          </p:cNvSpPr>
          <p:nvPr>
            <p:ph type="ftr" sz="quarter" idx="11"/>
          </p:nvPr>
        </p:nvSpPr>
        <p:spPr>
          <a:xfrm>
            <a:off x="736600" y="6343650"/>
            <a:ext cx="8839200" cy="365125"/>
          </a:xfrm>
        </p:spPr>
        <p:txBody>
          <a:bodyPr/>
          <a:lstStyle/>
          <a:p>
            <a:r>
              <a:rPr lang="en-US"/>
              <a:t>WONDER 2026 | A. Regonesi et al. </a:t>
            </a:r>
            <a:endParaRPr lang="fr-FR" dirty="0"/>
          </a:p>
        </p:txBody>
      </p:sp>
      <p:cxnSp>
        <p:nvCxnSpPr>
          <p:cNvPr id="10" name="Connecteur droit avec flèche 9">
            <a:extLst>
              <a:ext uri="{FF2B5EF4-FFF2-40B4-BE49-F238E27FC236}">
                <a16:creationId xmlns:a16="http://schemas.microsoft.com/office/drawing/2014/main" id="{BA97678A-F163-4AEA-AD54-3870AEF37299}"/>
              </a:ext>
            </a:extLst>
          </p:cNvPr>
          <p:cNvCxnSpPr>
            <a:cxnSpLocks/>
          </p:cNvCxnSpPr>
          <p:nvPr/>
        </p:nvCxnSpPr>
        <p:spPr>
          <a:xfrm>
            <a:off x="5116213" y="1702662"/>
            <a:ext cx="792000"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2" name="ZoneTexte 11">
                <a:extLst>
                  <a:ext uri="{FF2B5EF4-FFF2-40B4-BE49-F238E27FC236}">
                    <a16:creationId xmlns:a16="http://schemas.microsoft.com/office/drawing/2014/main" id="{FC021612-9361-4446-9D9D-0A2C4D4DDCB3}"/>
                  </a:ext>
                </a:extLst>
              </p:cNvPr>
              <p:cNvSpPr txBox="1"/>
              <p:nvPr/>
            </p:nvSpPr>
            <p:spPr>
              <a:xfrm>
                <a:off x="2530610" y="1383033"/>
                <a:ext cx="2355570" cy="369332"/>
              </a:xfrm>
              <a:prstGeom prst="rect">
                <a:avLst/>
              </a:prstGeom>
              <a:solidFill>
                <a:schemeClr val="tx2">
                  <a:lumMod val="20000"/>
                  <a:lumOff val="80000"/>
                </a:schemeClr>
              </a:solidFill>
              <a:ln>
                <a:solidFill>
                  <a:schemeClr val="tx1">
                    <a:lumMod val="50000"/>
                    <a:lumOff val="50000"/>
                  </a:schemeClr>
                </a:solidFill>
              </a:ln>
            </p:spPr>
            <p:txBody>
              <a:bodyPr wrap="square">
                <a:spAutoFit/>
              </a:bodyPr>
              <a:lstStyle/>
              <a:p>
                <a:pPr/>
                <a14:m>
                  <m:oMathPara xmlns:m="http://schemas.openxmlformats.org/officeDocument/2006/math">
                    <m:oMathParaPr>
                      <m:jc m:val="centerGroup"/>
                    </m:oMathParaPr>
                    <m:oMath xmlns:m="http://schemas.openxmlformats.org/officeDocument/2006/math">
                      <m:r>
                        <a:rPr lang="en-US" sz="1800" i="1" smtClean="0">
                          <a:solidFill>
                            <a:schemeClr val="tx1"/>
                          </a:solidFill>
                          <a:latin typeface="Cambria Math"/>
                          <a:sym typeface="Symbol"/>
                        </a:rPr>
                        <m:t>𝑌</m:t>
                      </m:r>
                      <m:d>
                        <m:dPr>
                          <m:ctrlPr>
                            <a:rPr lang="en-US" sz="1800" i="1" smtClean="0">
                              <a:solidFill>
                                <a:schemeClr val="tx1"/>
                              </a:solidFill>
                              <a:latin typeface="Cambria Math" panose="02040503050406030204" pitchFamily="18" charset="0"/>
                              <a:sym typeface="Symbol"/>
                            </a:rPr>
                          </m:ctrlPr>
                        </m:dPr>
                        <m:e>
                          <m:sSup>
                            <m:sSupPr>
                              <m:ctrlPr>
                                <a:rPr lang="en-US" sz="1800" i="1" smtClean="0">
                                  <a:solidFill>
                                    <a:schemeClr val="tx1"/>
                                  </a:solidFill>
                                  <a:latin typeface="Cambria Math" panose="02040503050406030204" pitchFamily="18" charset="0"/>
                                  <a:sym typeface="Symbol"/>
                                </a:rPr>
                              </m:ctrlPr>
                            </m:sSupPr>
                            <m:e>
                              <m:r>
                                <a:rPr lang="en-US" sz="1800" i="1" smtClean="0">
                                  <a:solidFill>
                                    <a:schemeClr val="tx1"/>
                                  </a:solidFill>
                                  <a:latin typeface="Cambria Math" panose="02040503050406030204" pitchFamily="18" charset="0"/>
                                  <a:sym typeface="Symbol"/>
                                </a:rPr>
                                <m:t>𝐴</m:t>
                              </m:r>
                            </m:e>
                            <m:sup>
                              <m:r>
                                <a:rPr lang="en-US" sz="1800" i="1" smtClean="0">
                                  <a:solidFill>
                                    <a:schemeClr val="tx1"/>
                                  </a:solidFill>
                                  <a:latin typeface="Cambria Math" panose="02040503050406030204" pitchFamily="18" charset="0"/>
                                  <a:sym typeface="Symbol"/>
                                </a:rPr>
                                <m:t>∗</m:t>
                              </m:r>
                            </m:sup>
                          </m:sSup>
                          <m:r>
                            <a:rPr lang="fr-FR" sz="1800" b="0" i="1" smtClean="0">
                              <a:solidFill>
                                <a:schemeClr val="tx1"/>
                              </a:solidFill>
                              <a:latin typeface="Cambria Math" panose="02040503050406030204" pitchFamily="18" charset="0"/>
                              <a:sym typeface="Symbol"/>
                            </a:rPr>
                            <m:t>|</m:t>
                          </m:r>
                          <m:r>
                            <a:rPr lang="fr-FR" sz="1800" b="0" i="1" smtClean="0">
                              <a:solidFill>
                                <a:schemeClr val="tx1"/>
                              </a:solidFill>
                              <a:latin typeface="Cambria Math" panose="02040503050406030204" pitchFamily="18" charset="0"/>
                              <a:sym typeface="Symbol"/>
                            </a:rPr>
                            <m:t>𝑛𝑡h</m:t>
                          </m:r>
                        </m:e>
                      </m:d>
                    </m:oMath>
                  </m:oMathPara>
                </a14:m>
                <a:endParaRPr lang="fr-FR" sz="1800" b="0" i="1" dirty="0">
                  <a:solidFill>
                    <a:schemeClr val="tx1"/>
                  </a:solidFill>
                  <a:latin typeface="Cambria Math" panose="02040503050406030204" pitchFamily="18" charset="0"/>
                  <a:sym typeface="Symbol"/>
                </a:endParaRPr>
              </a:p>
            </p:txBody>
          </p:sp>
        </mc:Choice>
        <mc:Fallback xmlns="">
          <p:sp>
            <p:nvSpPr>
              <p:cNvPr id="12" name="ZoneTexte 11">
                <a:extLst>
                  <a:ext uri="{FF2B5EF4-FFF2-40B4-BE49-F238E27FC236}">
                    <a16:creationId xmlns:a16="http://schemas.microsoft.com/office/drawing/2014/main" id="{FC021612-9361-4446-9D9D-0A2C4D4DDCB3}"/>
                  </a:ext>
                </a:extLst>
              </p:cNvPr>
              <p:cNvSpPr txBox="1">
                <a:spLocks noRot="1" noChangeAspect="1" noMove="1" noResize="1" noEditPoints="1" noAdjustHandles="1" noChangeArrowheads="1" noChangeShapeType="1" noTextEdit="1"/>
              </p:cNvSpPr>
              <p:nvPr/>
            </p:nvSpPr>
            <p:spPr>
              <a:xfrm>
                <a:off x="2530610" y="1383033"/>
                <a:ext cx="2355570" cy="369332"/>
              </a:xfrm>
              <a:prstGeom prst="rect">
                <a:avLst/>
              </a:prstGeom>
              <a:blipFill>
                <a:blip r:embed="rId3"/>
                <a:stretch>
                  <a:fillRect b="-12903"/>
                </a:stretch>
              </a:blipFill>
              <a:ln>
                <a:solidFill>
                  <a:schemeClr val="tx1">
                    <a:lumMod val="50000"/>
                    <a:lumOff val="50000"/>
                  </a:schemeClr>
                </a:solidFill>
              </a:ln>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5" name="ZoneTexte 14">
                <a:extLst>
                  <a:ext uri="{FF2B5EF4-FFF2-40B4-BE49-F238E27FC236}">
                    <a16:creationId xmlns:a16="http://schemas.microsoft.com/office/drawing/2014/main" id="{22F451E0-6743-491A-9E70-FBDC22B8D402}"/>
                  </a:ext>
                </a:extLst>
              </p:cNvPr>
              <p:cNvSpPr txBox="1"/>
              <p:nvPr/>
            </p:nvSpPr>
            <p:spPr>
              <a:xfrm>
                <a:off x="10140049" y="3460049"/>
                <a:ext cx="1512000" cy="369332"/>
              </a:xfrm>
              <a:prstGeom prst="rect">
                <a:avLst/>
              </a:prstGeom>
              <a:solidFill>
                <a:schemeClr val="tx2">
                  <a:lumMod val="20000"/>
                  <a:lumOff val="80000"/>
                </a:schemeClr>
              </a:solidFill>
              <a:ln>
                <a:solidFill>
                  <a:schemeClr val="tx1"/>
                </a:solidFill>
              </a:ln>
            </p:spPr>
            <p:txBody>
              <a:bodyPr wrap="square">
                <a:spAutoFit/>
              </a:bodyPr>
              <a:lstStyle/>
              <a:p>
                <a:pPr/>
                <a14:m>
                  <m:oMathPara xmlns:m="http://schemas.openxmlformats.org/officeDocument/2006/math">
                    <m:oMathParaPr>
                      <m:jc m:val="centerGroup"/>
                    </m:oMathParaPr>
                    <m:oMath xmlns:m="http://schemas.openxmlformats.org/officeDocument/2006/math">
                      <m:r>
                        <a:rPr lang="fr-FR" b="0" i="1" smtClean="0">
                          <a:solidFill>
                            <a:srgbClr val="0070C0"/>
                          </a:solidFill>
                          <a:latin typeface="Cambria Math" panose="02040503050406030204" pitchFamily="18" charset="0"/>
                          <a:sym typeface="Symbol"/>
                        </a:rPr>
                        <m:t>𝐶</m:t>
                      </m:r>
                      <m:d>
                        <m:dPr>
                          <m:ctrlPr>
                            <a:rPr lang="en-US" i="1" smtClean="0">
                              <a:solidFill>
                                <a:srgbClr val="0070C0"/>
                              </a:solidFill>
                              <a:latin typeface="Cambria Math" panose="02040503050406030204" pitchFamily="18" charset="0"/>
                              <a:sym typeface="Symbol"/>
                            </a:rPr>
                          </m:ctrlPr>
                        </m:dPr>
                        <m:e>
                          <m:r>
                            <a:rPr lang="en-US" b="0" i="1" smtClean="0">
                              <a:solidFill>
                                <a:srgbClr val="0070C0"/>
                              </a:solidFill>
                              <a:latin typeface="Cambria Math"/>
                              <a:sym typeface="Symbol"/>
                            </a:rPr>
                            <m:t>𝐴</m:t>
                          </m:r>
                          <m:r>
                            <a:rPr lang="fr-FR" b="0" i="1" smtClean="0">
                              <a:solidFill>
                                <a:srgbClr val="0070C0"/>
                              </a:solidFill>
                              <a:latin typeface="Cambria Math" panose="02040503050406030204" pitchFamily="18" charset="0"/>
                              <a:sym typeface="Symbol"/>
                            </a:rPr>
                            <m:t>|</m:t>
                          </m:r>
                          <m:r>
                            <a:rPr lang="fr-FR" i="1">
                              <a:solidFill>
                                <a:srgbClr val="0070C0"/>
                              </a:solidFill>
                              <a:latin typeface="Cambria Math" panose="02040503050406030204" pitchFamily="18" charset="0"/>
                              <a:sym typeface="Symbol"/>
                            </a:rPr>
                            <m:t>𝐸</m:t>
                          </m:r>
                          <m:r>
                            <a:rPr lang="fr-FR" i="1" baseline="-25000">
                              <a:solidFill>
                                <a:srgbClr val="0070C0"/>
                              </a:solidFill>
                              <a:latin typeface="Cambria Math" panose="02040503050406030204" pitchFamily="18" charset="0"/>
                              <a:sym typeface="Symbol"/>
                            </a:rPr>
                            <m:t>𝑛</m:t>
                          </m:r>
                        </m:e>
                      </m:d>
                    </m:oMath>
                  </m:oMathPara>
                </a14:m>
                <a:endParaRPr lang="fr-FR" dirty="0">
                  <a:solidFill>
                    <a:srgbClr val="0070C0"/>
                  </a:solidFill>
                </a:endParaRPr>
              </a:p>
            </p:txBody>
          </p:sp>
        </mc:Choice>
        <mc:Fallback xmlns="">
          <p:sp>
            <p:nvSpPr>
              <p:cNvPr id="15" name="ZoneTexte 14">
                <a:extLst>
                  <a:ext uri="{FF2B5EF4-FFF2-40B4-BE49-F238E27FC236}">
                    <a16:creationId xmlns:a16="http://schemas.microsoft.com/office/drawing/2014/main" id="{22F451E0-6743-491A-9E70-FBDC22B8D402}"/>
                  </a:ext>
                </a:extLst>
              </p:cNvPr>
              <p:cNvSpPr txBox="1">
                <a:spLocks noRot="1" noChangeAspect="1" noMove="1" noResize="1" noEditPoints="1" noAdjustHandles="1" noChangeArrowheads="1" noChangeShapeType="1" noTextEdit="1"/>
              </p:cNvSpPr>
              <p:nvPr/>
            </p:nvSpPr>
            <p:spPr>
              <a:xfrm>
                <a:off x="10140049" y="3460049"/>
                <a:ext cx="1512000" cy="369332"/>
              </a:xfrm>
              <a:prstGeom prst="rect">
                <a:avLst/>
              </a:prstGeom>
              <a:blipFill>
                <a:blip r:embed="rId4"/>
                <a:stretch>
                  <a:fillRect b="-11290"/>
                </a:stretch>
              </a:blipFill>
              <a:ln>
                <a:solidFill>
                  <a:schemeClr val="tx1"/>
                </a:solidFill>
              </a:ln>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6" name="ZoneTexte 15">
                <a:extLst>
                  <a:ext uri="{FF2B5EF4-FFF2-40B4-BE49-F238E27FC236}">
                    <a16:creationId xmlns:a16="http://schemas.microsoft.com/office/drawing/2014/main" id="{26834525-EAAB-4B3E-836E-7EA96AB7FDB5}"/>
                  </a:ext>
                </a:extLst>
              </p:cNvPr>
              <p:cNvSpPr txBox="1"/>
              <p:nvPr/>
            </p:nvSpPr>
            <p:spPr>
              <a:xfrm>
                <a:off x="6029029" y="1517995"/>
                <a:ext cx="1440000" cy="369332"/>
              </a:xfrm>
              <a:prstGeom prst="rect">
                <a:avLst/>
              </a:prstGeom>
              <a:solidFill>
                <a:schemeClr val="tx2">
                  <a:lumMod val="20000"/>
                  <a:lumOff val="80000"/>
                </a:schemeClr>
              </a:solidFill>
              <a:ln>
                <a:solidFill>
                  <a:schemeClr val="tx1">
                    <a:lumMod val="50000"/>
                    <a:lumOff val="50000"/>
                  </a:schemeClr>
                </a:solidFill>
              </a:ln>
            </p:spPr>
            <p:txBody>
              <a:bodyPr wrap="square">
                <a:spAutoFit/>
              </a:bodyPr>
              <a:lstStyle/>
              <a:p>
                <a:pPr/>
                <a14:m>
                  <m:oMathPara xmlns:m="http://schemas.openxmlformats.org/officeDocument/2006/math">
                    <m:oMathParaPr>
                      <m:jc m:val="centerGroup"/>
                    </m:oMathParaPr>
                    <m:oMath xmlns:m="http://schemas.openxmlformats.org/officeDocument/2006/math">
                      <m:r>
                        <a:rPr lang="en-US" sz="1800" i="1" smtClean="0">
                          <a:solidFill>
                            <a:schemeClr val="tx1"/>
                          </a:solidFill>
                          <a:latin typeface="Cambria Math" panose="02040503050406030204" pitchFamily="18" charset="0"/>
                          <a:sym typeface="Symbol"/>
                        </a:rPr>
                        <m:t>𝑃</m:t>
                      </m:r>
                      <m:d>
                        <m:dPr>
                          <m:ctrlPr>
                            <a:rPr lang="en-US" sz="1800" i="1">
                              <a:solidFill>
                                <a:schemeClr val="tx1"/>
                              </a:solidFill>
                              <a:latin typeface="Cambria Math" panose="02040503050406030204" pitchFamily="18" charset="0"/>
                              <a:sym typeface="Symbol"/>
                            </a:rPr>
                          </m:ctrlPr>
                        </m:dPr>
                        <m:e>
                          <m:r>
                            <a:rPr lang="fr-FR" sz="1800" b="0" i="1" smtClean="0">
                              <a:solidFill>
                                <a:schemeClr val="tx1"/>
                              </a:solidFill>
                              <a:latin typeface="Cambria Math" panose="02040503050406030204" pitchFamily="18" charset="0"/>
                              <a:sym typeface="Symbol"/>
                            </a:rPr>
                            <m:t>𝜈</m:t>
                          </m:r>
                        </m:e>
                        <m:e>
                          <m:sSup>
                            <m:sSupPr>
                              <m:ctrlPr>
                                <a:rPr lang="en-US" i="1">
                                  <a:solidFill>
                                    <a:schemeClr val="tx1"/>
                                  </a:solidFill>
                                  <a:latin typeface="Cambria Math" panose="02040503050406030204" pitchFamily="18" charset="0"/>
                                  <a:sym typeface="Symbol"/>
                                </a:rPr>
                              </m:ctrlPr>
                            </m:sSupPr>
                            <m:e>
                              <m:r>
                                <a:rPr lang="en-US" i="1">
                                  <a:solidFill>
                                    <a:schemeClr val="tx1"/>
                                  </a:solidFill>
                                  <a:latin typeface="Cambria Math" panose="02040503050406030204" pitchFamily="18" charset="0"/>
                                  <a:sym typeface="Symbol"/>
                                </a:rPr>
                                <m:t>𝐴</m:t>
                              </m:r>
                            </m:e>
                            <m:sup>
                              <m:r>
                                <a:rPr lang="en-US" i="1">
                                  <a:solidFill>
                                    <a:schemeClr val="tx1"/>
                                  </a:solidFill>
                                  <a:latin typeface="Cambria Math" panose="02040503050406030204" pitchFamily="18" charset="0"/>
                                  <a:sym typeface="Symbol"/>
                                </a:rPr>
                                <m:t>∗</m:t>
                              </m:r>
                            </m:sup>
                          </m:sSup>
                          <m:r>
                            <a:rPr lang="en-US" sz="1800" i="1">
                              <a:solidFill>
                                <a:schemeClr val="tx1"/>
                              </a:solidFill>
                              <a:latin typeface="Cambria Math" panose="02040503050406030204" pitchFamily="18" charset="0"/>
                              <a:sym typeface="Symbol"/>
                            </a:rPr>
                            <m:t>, </m:t>
                          </m:r>
                          <m:r>
                            <a:rPr lang="fr-FR" sz="1800" b="0" i="1" smtClean="0">
                              <a:solidFill>
                                <a:schemeClr val="tx1"/>
                              </a:solidFill>
                              <a:latin typeface="Cambria Math" panose="02040503050406030204" pitchFamily="18" charset="0"/>
                              <a:sym typeface="Symbol"/>
                            </a:rPr>
                            <m:t>𝑛</m:t>
                          </m:r>
                          <m:r>
                            <a:rPr lang="fr-FR" sz="1800" b="0" i="1" baseline="-25000" smtClean="0">
                              <a:solidFill>
                                <a:schemeClr val="tx1"/>
                              </a:solidFill>
                              <a:latin typeface="Cambria Math" panose="02040503050406030204" pitchFamily="18" charset="0"/>
                              <a:sym typeface="Symbol"/>
                            </a:rPr>
                            <m:t>𝑡h</m:t>
                          </m:r>
                        </m:e>
                      </m:d>
                    </m:oMath>
                  </m:oMathPara>
                </a14:m>
                <a:endParaRPr lang="fr-FR" dirty="0">
                  <a:solidFill>
                    <a:schemeClr val="tx1"/>
                  </a:solidFill>
                </a:endParaRPr>
              </a:p>
            </p:txBody>
          </p:sp>
        </mc:Choice>
        <mc:Fallback xmlns="">
          <p:sp>
            <p:nvSpPr>
              <p:cNvPr id="16" name="ZoneTexte 15">
                <a:extLst>
                  <a:ext uri="{FF2B5EF4-FFF2-40B4-BE49-F238E27FC236}">
                    <a16:creationId xmlns:a16="http://schemas.microsoft.com/office/drawing/2014/main" id="{26834525-EAAB-4B3E-836E-7EA96AB7FDB5}"/>
                  </a:ext>
                </a:extLst>
              </p:cNvPr>
              <p:cNvSpPr txBox="1">
                <a:spLocks noRot="1" noChangeAspect="1" noMove="1" noResize="1" noEditPoints="1" noAdjustHandles="1" noChangeArrowheads="1" noChangeShapeType="1" noTextEdit="1"/>
              </p:cNvSpPr>
              <p:nvPr/>
            </p:nvSpPr>
            <p:spPr>
              <a:xfrm>
                <a:off x="6029029" y="1517995"/>
                <a:ext cx="1440000" cy="369332"/>
              </a:xfrm>
              <a:prstGeom prst="rect">
                <a:avLst/>
              </a:prstGeom>
              <a:blipFill>
                <a:blip r:embed="rId5"/>
                <a:stretch>
                  <a:fillRect/>
                </a:stretch>
              </a:blipFill>
              <a:ln>
                <a:solidFill>
                  <a:schemeClr val="tx1">
                    <a:lumMod val="50000"/>
                    <a:lumOff val="50000"/>
                  </a:schemeClr>
                </a:solidFill>
              </a:ln>
            </p:spPr>
            <p:txBody>
              <a:bodyPr/>
              <a:lstStyle/>
              <a:p>
                <a:r>
                  <a:rPr lang="fr-FR">
                    <a:noFill/>
                  </a:rPr>
                  <a:t> </a:t>
                </a:r>
              </a:p>
            </p:txBody>
          </p:sp>
        </mc:Fallback>
      </mc:AlternateContent>
      <p:sp>
        <p:nvSpPr>
          <p:cNvPr id="23" name="ZoneTexte 22">
            <a:extLst>
              <a:ext uri="{FF2B5EF4-FFF2-40B4-BE49-F238E27FC236}">
                <a16:creationId xmlns:a16="http://schemas.microsoft.com/office/drawing/2014/main" id="{B7319B8E-E502-487D-BF7C-2E57B27D465D}"/>
              </a:ext>
            </a:extLst>
          </p:cNvPr>
          <p:cNvSpPr txBox="1"/>
          <p:nvPr/>
        </p:nvSpPr>
        <p:spPr>
          <a:xfrm>
            <a:off x="9986416" y="2393539"/>
            <a:ext cx="1785043" cy="830997"/>
          </a:xfrm>
          <a:prstGeom prst="rect">
            <a:avLst/>
          </a:prstGeom>
          <a:solidFill>
            <a:schemeClr val="bg1"/>
          </a:solidFill>
          <a:ln>
            <a:solidFill>
              <a:schemeClr val="accent1"/>
            </a:solidFill>
          </a:ln>
        </p:spPr>
        <p:txBody>
          <a:bodyPr wrap="square" rtlCol="0">
            <a:spAutoFit/>
          </a:bodyPr>
          <a:lstStyle/>
          <a:p>
            <a:pPr algn="ctr"/>
            <a:r>
              <a:rPr lang="en-US" sz="1600" dirty="0"/>
              <a:t>Major experimental data </a:t>
            </a:r>
            <a:r>
              <a:rPr lang="en-US" sz="1200" dirty="0"/>
              <a:t> </a:t>
            </a:r>
          </a:p>
        </p:txBody>
      </p:sp>
      <p:sp>
        <p:nvSpPr>
          <p:cNvPr id="28" name="Arc 27">
            <a:extLst>
              <a:ext uri="{FF2B5EF4-FFF2-40B4-BE49-F238E27FC236}">
                <a16:creationId xmlns:a16="http://schemas.microsoft.com/office/drawing/2014/main" id="{CFED017E-86BC-404E-8CE8-6CB319501A2C}"/>
              </a:ext>
            </a:extLst>
          </p:cNvPr>
          <p:cNvSpPr/>
          <p:nvPr/>
        </p:nvSpPr>
        <p:spPr>
          <a:xfrm rot="14940874">
            <a:off x="802632" y="1814646"/>
            <a:ext cx="1747633" cy="1675261"/>
          </a:xfrm>
          <a:prstGeom prst="arc">
            <a:avLst>
              <a:gd name="adj1" fmla="val 14421342"/>
              <a:gd name="adj2" fmla="val 20547800"/>
            </a:avLst>
          </a:prstGeom>
          <a:ln w="28575">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pic>
        <p:nvPicPr>
          <p:cNvPr id="33" name="Image 32">
            <a:extLst>
              <a:ext uri="{FF2B5EF4-FFF2-40B4-BE49-F238E27FC236}">
                <a16:creationId xmlns:a16="http://schemas.microsoft.com/office/drawing/2014/main" id="{865092E2-B0BA-4120-AC3C-4184D67125B5}"/>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777170" y="4685937"/>
            <a:ext cx="1242564" cy="1188973"/>
          </a:xfrm>
          <a:prstGeom prst="rect">
            <a:avLst/>
          </a:prstGeom>
        </p:spPr>
      </p:pic>
      <p:grpSp>
        <p:nvGrpSpPr>
          <p:cNvPr id="34" name="Groupe 33">
            <a:extLst>
              <a:ext uri="{FF2B5EF4-FFF2-40B4-BE49-F238E27FC236}">
                <a16:creationId xmlns:a16="http://schemas.microsoft.com/office/drawing/2014/main" id="{12FCAC4E-C937-4BE5-8118-FB0C6D12CB3B}"/>
              </a:ext>
            </a:extLst>
          </p:cNvPr>
          <p:cNvGrpSpPr/>
          <p:nvPr/>
        </p:nvGrpSpPr>
        <p:grpSpPr>
          <a:xfrm>
            <a:off x="10443518" y="4818720"/>
            <a:ext cx="1023594" cy="975062"/>
            <a:chOff x="10431806" y="5574193"/>
            <a:chExt cx="1023594" cy="975062"/>
          </a:xfrm>
        </p:grpSpPr>
        <p:pic>
          <p:nvPicPr>
            <p:cNvPr id="35" name="Image 34">
              <a:extLst>
                <a:ext uri="{FF2B5EF4-FFF2-40B4-BE49-F238E27FC236}">
                  <a16:creationId xmlns:a16="http://schemas.microsoft.com/office/drawing/2014/main" id="{46602DAA-65AD-44C8-8477-7E635BDAA90E}"/>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9809" t="7965" r="2194" b="6321"/>
            <a:stretch/>
          </p:blipFill>
          <p:spPr>
            <a:xfrm>
              <a:off x="10431806" y="5574193"/>
              <a:ext cx="1023594" cy="975062"/>
            </a:xfrm>
            <a:prstGeom prst="rect">
              <a:avLst/>
            </a:prstGeom>
          </p:spPr>
        </p:pic>
        <p:sp>
          <p:nvSpPr>
            <p:cNvPr id="36" name="ZoneTexte 35">
              <a:extLst>
                <a:ext uri="{FF2B5EF4-FFF2-40B4-BE49-F238E27FC236}">
                  <a16:creationId xmlns:a16="http://schemas.microsoft.com/office/drawing/2014/main" id="{5997D588-BCBC-4868-B51B-A95879950AD9}"/>
                </a:ext>
              </a:extLst>
            </p:cNvPr>
            <p:cNvSpPr txBox="1"/>
            <p:nvPr/>
          </p:nvSpPr>
          <p:spPr>
            <a:xfrm>
              <a:off x="10617200" y="5638800"/>
              <a:ext cx="497252" cy="707886"/>
            </a:xfrm>
            <a:prstGeom prst="rect">
              <a:avLst/>
            </a:prstGeom>
            <a:noFill/>
          </p:spPr>
          <p:txBody>
            <a:bodyPr wrap="none" rtlCol="0">
              <a:spAutoFit/>
            </a:bodyPr>
            <a:lstStyle/>
            <a:p>
              <a:r>
                <a:rPr lang="fr-FR" sz="4000" b="1" dirty="0">
                  <a:solidFill>
                    <a:schemeClr val="accent5">
                      <a:lumMod val="60000"/>
                      <a:lumOff val="40000"/>
                    </a:schemeClr>
                  </a:solidFill>
                </a:rPr>
                <a:t>?</a:t>
              </a:r>
            </a:p>
          </p:txBody>
        </p:sp>
      </p:grpSp>
      <p:sp>
        <p:nvSpPr>
          <p:cNvPr id="37" name="Accolade ouvrante 36">
            <a:extLst>
              <a:ext uri="{FF2B5EF4-FFF2-40B4-BE49-F238E27FC236}">
                <a16:creationId xmlns:a16="http://schemas.microsoft.com/office/drawing/2014/main" id="{B6B475CF-2635-40F9-BBF5-3B8700D437CE}"/>
              </a:ext>
            </a:extLst>
          </p:cNvPr>
          <p:cNvSpPr/>
          <p:nvPr/>
        </p:nvSpPr>
        <p:spPr>
          <a:xfrm rot="16200000">
            <a:off x="10873478" y="3629624"/>
            <a:ext cx="163674" cy="1871162"/>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mc:AlternateContent xmlns:mc="http://schemas.openxmlformats.org/markup-compatibility/2006" xmlns:a14="http://schemas.microsoft.com/office/drawing/2010/main">
        <mc:Choice Requires="a14">
          <p:sp>
            <p:nvSpPr>
              <p:cNvPr id="43" name="ZoneTexte 42">
                <a:extLst>
                  <a:ext uri="{FF2B5EF4-FFF2-40B4-BE49-F238E27FC236}">
                    <a16:creationId xmlns:a16="http://schemas.microsoft.com/office/drawing/2014/main" id="{A4001266-9F29-4803-957D-FBA5977A9914}"/>
                  </a:ext>
                </a:extLst>
              </p:cNvPr>
              <p:cNvSpPr txBox="1"/>
              <p:nvPr/>
            </p:nvSpPr>
            <p:spPr>
              <a:xfrm>
                <a:off x="3373995" y="1815206"/>
                <a:ext cx="1955411" cy="369332"/>
              </a:xfrm>
              <a:prstGeom prst="rect">
                <a:avLst/>
              </a:prstGeom>
              <a:solidFill>
                <a:srgbClr val="00B05C">
                  <a:alpha val="18039"/>
                </a:srgbClr>
              </a:solidFill>
              <a:ln>
                <a:solidFill>
                  <a:schemeClr val="tx1">
                    <a:lumMod val="50000"/>
                    <a:lumOff val="50000"/>
                  </a:schemeClr>
                </a:solidFill>
              </a:ln>
            </p:spPr>
            <p:txBody>
              <a:bodyPr wrap="square">
                <a:spAutoFit/>
              </a:bodyPr>
              <a:lstStyle/>
              <a:p>
                <a:pPr/>
                <a14:m>
                  <m:oMathPara xmlns:m="http://schemas.openxmlformats.org/officeDocument/2006/math">
                    <m:oMathParaPr>
                      <m:jc m:val="centerGroup"/>
                    </m:oMathParaPr>
                    <m:oMath xmlns:m="http://schemas.openxmlformats.org/officeDocument/2006/math">
                      <m:r>
                        <a:rPr lang="en-US" i="1">
                          <a:solidFill>
                            <a:schemeClr val="tx1"/>
                          </a:solidFill>
                          <a:latin typeface="Cambria Math" panose="02040503050406030204" pitchFamily="18" charset="0"/>
                          <a:sym typeface="Symbol"/>
                        </a:rPr>
                        <m:t>𝑃</m:t>
                      </m:r>
                      <m:d>
                        <m:dPr>
                          <m:ctrlPr>
                            <a:rPr lang="en-US" i="1">
                              <a:solidFill>
                                <a:schemeClr val="tx1"/>
                              </a:solidFill>
                              <a:latin typeface="Cambria Math" panose="02040503050406030204" pitchFamily="18" charset="0"/>
                              <a:sym typeface="Symbol"/>
                            </a:rPr>
                          </m:ctrlPr>
                        </m:dPr>
                        <m:e>
                          <m:r>
                            <a:rPr lang="en-US" i="1">
                              <a:solidFill>
                                <a:schemeClr val="tx1"/>
                              </a:solidFill>
                              <a:latin typeface="Cambria Math" panose="02040503050406030204" pitchFamily="18" charset="0"/>
                              <a:sym typeface="Symbol"/>
                            </a:rPr>
                            <m:t>𝑍</m:t>
                          </m:r>
                        </m:e>
                        <m:e>
                          <m:sSup>
                            <m:sSupPr>
                              <m:ctrlPr>
                                <a:rPr lang="en-US" i="1">
                                  <a:solidFill>
                                    <a:schemeClr val="tx1"/>
                                  </a:solidFill>
                                  <a:latin typeface="Cambria Math" panose="02040503050406030204" pitchFamily="18" charset="0"/>
                                  <a:sym typeface="Symbol"/>
                                </a:rPr>
                              </m:ctrlPr>
                            </m:sSupPr>
                            <m:e>
                              <m:r>
                                <a:rPr lang="en-US" i="1">
                                  <a:solidFill>
                                    <a:schemeClr val="tx1"/>
                                  </a:solidFill>
                                  <a:latin typeface="Cambria Math" panose="02040503050406030204" pitchFamily="18" charset="0"/>
                                  <a:sym typeface="Symbol"/>
                                </a:rPr>
                                <m:t>𝐴</m:t>
                              </m:r>
                            </m:e>
                            <m:sup>
                              <m:r>
                                <a:rPr lang="en-US" i="1">
                                  <a:solidFill>
                                    <a:schemeClr val="tx1"/>
                                  </a:solidFill>
                                  <a:latin typeface="Cambria Math" panose="02040503050406030204" pitchFamily="18" charset="0"/>
                                  <a:sym typeface="Symbol"/>
                                </a:rPr>
                                <m:t>∗</m:t>
                              </m:r>
                            </m:sup>
                          </m:sSup>
                          <m:r>
                            <a:rPr lang="en-US" i="1">
                              <a:solidFill>
                                <a:schemeClr val="tx1"/>
                              </a:solidFill>
                              <a:latin typeface="Cambria Math" panose="02040503050406030204" pitchFamily="18" charset="0"/>
                              <a:sym typeface="Symbol"/>
                            </a:rPr>
                            <m:t>, </m:t>
                          </m:r>
                          <m:r>
                            <a:rPr lang="fr-FR" i="1">
                              <a:solidFill>
                                <a:schemeClr val="tx1"/>
                              </a:solidFill>
                              <a:latin typeface="Cambria Math" panose="02040503050406030204" pitchFamily="18" charset="0"/>
                              <a:sym typeface="Symbol"/>
                            </a:rPr>
                            <m:t>𝑛</m:t>
                          </m:r>
                          <m:r>
                            <a:rPr lang="fr-FR" i="1" baseline="-25000">
                              <a:solidFill>
                                <a:schemeClr val="tx1"/>
                              </a:solidFill>
                              <a:latin typeface="Cambria Math" panose="02040503050406030204" pitchFamily="18" charset="0"/>
                              <a:sym typeface="Symbol"/>
                            </a:rPr>
                            <m:t>𝑡h</m:t>
                          </m:r>
                        </m:e>
                      </m:d>
                    </m:oMath>
                  </m:oMathPara>
                </a14:m>
                <a:endParaRPr lang="fr-FR" dirty="0">
                  <a:solidFill>
                    <a:schemeClr val="tx1"/>
                  </a:solidFill>
                </a:endParaRPr>
              </a:p>
            </p:txBody>
          </p:sp>
        </mc:Choice>
        <mc:Fallback xmlns="">
          <p:sp>
            <p:nvSpPr>
              <p:cNvPr id="43" name="ZoneTexte 42">
                <a:extLst>
                  <a:ext uri="{FF2B5EF4-FFF2-40B4-BE49-F238E27FC236}">
                    <a16:creationId xmlns:a16="http://schemas.microsoft.com/office/drawing/2014/main" id="{A4001266-9F29-4803-957D-FBA5977A9914}"/>
                  </a:ext>
                </a:extLst>
              </p:cNvPr>
              <p:cNvSpPr txBox="1">
                <a:spLocks noRot="1" noChangeAspect="1" noMove="1" noResize="1" noEditPoints="1" noAdjustHandles="1" noChangeArrowheads="1" noChangeShapeType="1" noTextEdit="1"/>
              </p:cNvSpPr>
              <p:nvPr/>
            </p:nvSpPr>
            <p:spPr>
              <a:xfrm>
                <a:off x="3373995" y="1815206"/>
                <a:ext cx="1955411" cy="369332"/>
              </a:xfrm>
              <a:prstGeom prst="rect">
                <a:avLst/>
              </a:prstGeom>
              <a:blipFill>
                <a:blip r:embed="rId9"/>
                <a:stretch>
                  <a:fillRect/>
                </a:stretch>
              </a:blipFill>
              <a:ln>
                <a:solidFill>
                  <a:schemeClr val="tx1">
                    <a:lumMod val="50000"/>
                    <a:lumOff val="50000"/>
                  </a:schemeClr>
                </a:solidFill>
              </a:ln>
            </p:spPr>
            <p:txBody>
              <a:bodyPr/>
              <a:lstStyle/>
              <a:p>
                <a:r>
                  <a:rPr lang="fr-FR">
                    <a:noFill/>
                  </a:rPr>
                  <a:t> </a:t>
                </a:r>
              </a:p>
            </p:txBody>
          </p:sp>
        </mc:Fallback>
      </mc:AlternateContent>
      <p:sp>
        <p:nvSpPr>
          <p:cNvPr id="48" name="ZoneTexte 47">
            <a:extLst>
              <a:ext uri="{FF2B5EF4-FFF2-40B4-BE49-F238E27FC236}">
                <a16:creationId xmlns:a16="http://schemas.microsoft.com/office/drawing/2014/main" id="{260232F7-8F4B-41BE-9798-376E361C915C}"/>
              </a:ext>
            </a:extLst>
          </p:cNvPr>
          <p:cNvSpPr txBox="1"/>
          <p:nvPr/>
        </p:nvSpPr>
        <p:spPr>
          <a:xfrm>
            <a:off x="8816386" y="461956"/>
            <a:ext cx="2349305" cy="253916"/>
          </a:xfrm>
          <a:prstGeom prst="rect">
            <a:avLst/>
          </a:prstGeom>
          <a:noFill/>
        </p:spPr>
        <p:txBody>
          <a:bodyPr wrap="square">
            <a:spAutoFit/>
          </a:bodyPr>
          <a:lstStyle/>
          <a:p>
            <a:r>
              <a:rPr lang="en-US" sz="1050">
                <a:solidFill>
                  <a:srgbClr val="C00000"/>
                </a:solidFill>
                <a:latin typeface="Arial" panose="020B0604020202020204" pitchFamily="34" charset="0"/>
                <a:cs typeface="Arial" panose="020B0604020202020204" pitchFamily="34" charset="0"/>
              </a:rPr>
              <a:t>→ A. Regonesi’s PhD (2024-2027)</a:t>
            </a:r>
          </a:p>
        </p:txBody>
      </p:sp>
      <p:sp>
        <p:nvSpPr>
          <p:cNvPr id="49" name="ZoneTexte 48">
            <a:extLst>
              <a:ext uri="{FF2B5EF4-FFF2-40B4-BE49-F238E27FC236}">
                <a16:creationId xmlns:a16="http://schemas.microsoft.com/office/drawing/2014/main" id="{B3A497C0-D094-4B75-980D-4AF2A4370CF3}"/>
              </a:ext>
            </a:extLst>
          </p:cNvPr>
          <p:cNvSpPr txBox="1"/>
          <p:nvPr/>
        </p:nvSpPr>
        <p:spPr>
          <a:xfrm>
            <a:off x="9117807" y="702812"/>
            <a:ext cx="2349305" cy="253916"/>
          </a:xfrm>
          <a:prstGeom prst="rect">
            <a:avLst/>
          </a:prstGeom>
          <a:noFill/>
        </p:spPr>
        <p:txBody>
          <a:bodyPr wrap="square">
            <a:spAutoFit/>
          </a:bodyPr>
          <a:lstStyle/>
          <a:p>
            <a:r>
              <a:rPr lang="en-US" sz="1050">
                <a:solidFill>
                  <a:srgbClr val="00B050"/>
                </a:solidFill>
                <a:latin typeface="Arial" panose="020B0604020202020204" pitchFamily="34" charset="0"/>
                <a:cs typeface="Arial" panose="020B0604020202020204" pitchFamily="34" charset="0"/>
              </a:rPr>
              <a:t>→ N. Teixeira Rua PhD (2025-2028)</a:t>
            </a:r>
          </a:p>
        </p:txBody>
      </p:sp>
      <p:cxnSp>
        <p:nvCxnSpPr>
          <p:cNvPr id="58" name="Connecteur droit avec flèche 57">
            <a:extLst>
              <a:ext uri="{FF2B5EF4-FFF2-40B4-BE49-F238E27FC236}">
                <a16:creationId xmlns:a16="http://schemas.microsoft.com/office/drawing/2014/main" id="{B07E5AB3-A549-4CAA-818E-869D07BB78B9}"/>
              </a:ext>
            </a:extLst>
          </p:cNvPr>
          <p:cNvCxnSpPr>
            <a:cxnSpLocks/>
          </p:cNvCxnSpPr>
          <p:nvPr/>
        </p:nvCxnSpPr>
        <p:spPr>
          <a:xfrm>
            <a:off x="7525975" y="1702662"/>
            <a:ext cx="689185"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grpSp>
        <p:nvGrpSpPr>
          <p:cNvPr id="41" name="Groupe 40">
            <a:extLst>
              <a:ext uri="{FF2B5EF4-FFF2-40B4-BE49-F238E27FC236}">
                <a16:creationId xmlns:a16="http://schemas.microsoft.com/office/drawing/2014/main" id="{995E429B-15BD-4018-8413-B9EA8EE5670C}"/>
              </a:ext>
            </a:extLst>
          </p:cNvPr>
          <p:cNvGrpSpPr/>
          <p:nvPr/>
        </p:nvGrpSpPr>
        <p:grpSpPr>
          <a:xfrm>
            <a:off x="8005622" y="1038457"/>
            <a:ext cx="3991640" cy="1245010"/>
            <a:chOff x="8005622" y="1038457"/>
            <a:chExt cx="3991640" cy="1245010"/>
          </a:xfrm>
        </p:grpSpPr>
        <mc:AlternateContent xmlns:mc="http://schemas.openxmlformats.org/markup-compatibility/2006" xmlns:a14="http://schemas.microsoft.com/office/drawing/2010/main">
          <mc:Choice Requires="a14">
            <p:sp>
              <p:nvSpPr>
                <p:cNvPr id="42" name="ZoneTexte 41">
                  <a:extLst>
                    <a:ext uri="{FF2B5EF4-FFF2-40B4-BE49-F238E27FC236}">
                      <a16:creationId xmlns:a16="http://schemas.microsoft.com/office/drawing/2014/main" id="{43F821A9-EABE-4933-B15F-432D3A04257B}"/>
                    </a:ext>
                  </a:extLst>
                </p:cNvPr>
                <p:cNvSpPr txBox="1"/>
                <p:nvPr/>
              </p:nvSpPr>
              <p:spPr>
                <a:xfrm>
                  <a:off x="10292459" y="1213016"/>
                  <a:ext cx="1616653" cy="369332"/>
                </a:xfrm>
                <a:prstGeom prst="rect">
                  <a:avLst/>
                </a:prstGeom>
                <a:solidFill>
                  <a:schemeClr val="accent5">
                    <a:lumMod val="20000"/>
                    <a:lumOff val="80000"/>
                    <a:alpha val="50196"/>
                  </a:schemeClr>
                </a:solidFill>
                <a:ln>
                  <a:solidFill>
                    <a:schemeClr val="tx1">
                      <a:lumMod val="50000"/>
                      <a:lumOff val="50000"/>
                    </a:schemeClr>
                  </a:solidFill>
                </a:ln>
              </p:spPr>
              <p:txBody>
                <a:bodyPr wrap="square">
                  <a:spAutoFit/>
                </a:bodyPr>
                <a:lstStyle/>
                <a:p>
                  <a:pPr/>
                  <a14:m>
                    <m:oMathPara xmlns:m="http://schemas.openxmlformats.org/officeDocument/2006/math">
                      <m:oMathParaPr>
                        <m:jc m:val="centerGroup"/>
                      </m:oMathParaPr>
                      <m:oMath xmlns:m="http://schemas.openxmlformats.org/officeDocument/2006/math">
                        <m:r>
                          <a:rPr lang="fr-FR" b="0" i="1" smtClean="0">
                            <a:solidFill>
                              <a:schemeClr val="tx1"/>
                            </a:solidFill>
                            <a:latin typeface="Cambria Math" panose="02040503050406030204" pitchFamily="18" charset="0"/>
                            <a:sym typeface="Symbol"/>
                          </a:rPr>
                          <m:t>𝐶</m:t>
                        </m:r>
                        <m:d>
                          <m:dPr>
                            <m:ctrlPr>
                              <a:rPr lang="en-US" i="1" smtClean="0">
                                <a:solidFill>
                                  <a:schemeClr val="tx1"/>
                                </a:solidFill>
                                <a:latin typeface="Cambria Math" panose="02040503050406030204" pitchFamily="18" charset="0"/>
                                <a:sym typeface="Symbol"/>
                              </a:rPr>
                            </m:ctrlPr>
                          </m:dPr>
                          <m:e>
                            <m:r>
                              <a:rPr lang="en-US" b="0" i="1" smtClean="0">
                                <a:solidFill>
                                  <a:schemeClr val="tx1"/>
                                </a:solidFill>
                                <a:latin typeface="Cambria Math"/>
                                <a:sym typeface="Symbol"/>
                              </a:rPr>
                              <m:t>𝐴</m:t>
                            </m:r>
                            <m:r>
                              <a:rPr lang="en-US" b="0" i="1" smtClean="0">
                                <a:solidFill>
                                  <a:schemeClr val="tx1"/>
                                </a:solidFill>
                                <a:latin typeface="Cambria Math"/>
                                <a:sym typeface="Symbol"/>
                              </a:rPr>
                              <m:t>,</m:t>
                            </m:r>
                            <m:r>
                              <a:rPr lang="en-US" b="0" i="1" smtClean="0">
                                <a:solidFill>
                                  <a:schemeClr val="tx1"/>
                                </a:solidFill>
                                <a:latin typeface="Cambria Math"/>
                                <a:sym typeface="Symbol"/>
                              </a:rPr>
                              <m:t>𝑍</m:t>
                            </m:r>
                            <m:r>
                              <a:rPr lang="en-US" b="0" i="1" smtClean="0">
                                <a:solidFill>
                                  <a:schemeClr val="tx1"/>
                                </a:solidFill>
                                <a:latin typeface="Cambria Math"/>
                                <a:sym typeface="Symbol"/>
                              </a:rPr>
                              <m:t>,</m:t>
                            </m:r>
                            <m:r>
                              <a:rPr lang="fr-FR" b="0" i="1" smtClean="0">
                                <a:solidFill>
                                  <a:schemeClr val="tx1"/>
                                </a:solidFill>
                                <a:latin typeface="Cambria Math" panose="02040503050406030204" pitchFamily="18" charset="0"/>
                                <a:sym typeface="Symbol"/>
                              </a:rPr>
                              <m:t>𝑚</m:t>
                            </m:r>
                            <m:r>
                              <a:rPr lang="fr-FR" b="0" i="1" smtClean="0">
                                <a:solidFill>
                                  <a:schemeClr val="tx1"/>
                                </a:solidFill>
                                <a:latin typeface="Cambria Math" panose="02040503050406030204" pitchFamily="18" charset="0"/>
                                <a:sym typeface="Symbol"/>
                              </a:rPr>
                              <m:t>|</m:t>
                            </m:r>
                            <m:r>
                              <a:rPr lang="fr-FR" b="0" i="1" smtClean="0">
                                <a:solidFill>
                                  <a:schemeClr val="tx1"/>
                                </a:solidFill>
                                <a:latin typeface="Cambria Math" panose="02040503050406030204" pitchFamily="18" charset="0"/>
                                <a:sym typeface="Symbol"/>
                              </a:rPr>
                              <m:t>𝑛𝑡h</m:t>
                            </m:r>
                            <m:r>
                              <a:rPr lang="en-US" b="0" i="1" smtClean="0">
                                <a:solidFill>
                                  <a:schemeClr val="tx1"/>
                                </a:solidFill>
                                <a:latin typeface="Cambria Math" panose="02040503050406030204" pitchFamily="18" charset="0"/>
                                <a:sym typeface="Symbol"/>
                              </a:rPr>
                              <m:t> </m:t>
                            </m:r>
                          </m:e>
                        </m:d>
                      </m:oMath>
                    </m:oMathPara>
                  </a14:m>
                  <a:endParaRPr lang="fr-FR" dirty="0">
                    <a:solidFill>
                      <a:schemeClr val="tx1"/>
                    </a:solidFill>
                  </a:endParaRPr>
                </a:p>
              </p:txBody>
            </p:sp>
          </mc:Choice>
          <mc:Fallback xmlns="">
            <p:sp>
              <p:nvSpPr>
                <p:cNvPr id="42" name="ZoneTexte 41">
                  <a:extLst>
                    <a:ext uri="{FF2B5EF4-FFF2-40B4-BE49-F238E27FC236}">
                      <a16:creationId xmlns:a16="http://schemas.microsoft.com/office/drawing/2014/main" id="{43F821A9-EABE-4933-B15F-432D3A04257B}"/>
                    </a:ext>
                  </a:extLst>
                </p:cNvPr>
                <p:cNvSpPr txBox="1">
                  <a:spLocks noRot="1" noChangeAspect="1" noMove="1" noResize="1" noEditPoints="1" noAdjustHandles="1" noChangeArrowheads="1" noChangeShapeType="1" noTextEdit="1"/>
                </p:cNvSpPr>
                <p:nvPr/>
              </p:nvSpPr>
              <p:spPr>
                <a:xfrm>
                  <a:off x="10292459" y="1213016"/>
                  <a:ext cx="1616653" cy="369332"/>
                </a:xfrm>
                <a:prstGeom prst="rect">
                  <a:avLst/>
                </a:prstGeom>
                <a:blipFill>
                  <a:blip r:embed="rId10"/>
                  <a:stretch>
                    <a:fillRect b="-9524"/>
                  </a:stretch>
                </a:blipFill>
                <a:ln>
                  <a:solidFill>
                    <a:schemeClr val="tx1">
                      <a:lumMod val="50000"/>
                      <a:lumOff val="50000"/>
                    </a:schemeClr>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4" name="ZoneTexte 43">
                  <a:extLst>
                    <a:ext uri="{FF2B5EF4-FFF2-40B4-BE49-F238E27FC236}">
                      <a16:creationId xmlns:a16="http://schemas.microsoft.com/office/drawing/2014/main" id="{D6A3FA34-6377-45A3-A1BF-2B6FDFD007CA}"/>
                    </a:ext>
                  </a:extLst>
                </p:cNvPr>
                <p:cNvSpPr txBox="1"/>
                <p:nvPr/>
              </p:nvSpPr>
              <p:spPr>
                <a:xfrm>
                  <a:off x="8304115" y="1389643"/>
                  <a:ext cx="1296000" cy="369332"/>
                </a:xfrm>
                <a:prstGeom prst="rect">
                  <a:avLst/>
                </a:prstGeom>
                <a:solidFill>
                  <a:schemeClr val="accent5">
                    <a:lumMod val="20000"/>
                    <a:lumOff val="80000"/>
                    <a:alpha val="50196"/>
                  </a:schemeClr>
                </a:solidFill>
                <a:ln>
                  <a:solidFill>
                    <a:schemeClr val="tx1">
                      <a:lumMod val="50000"/>
                      <a:lumOff val="50000"/>
                    </a:schemeClr>
                  </a:solidFill>
                </a:ln>
              </p:spPr>
              <p:txBody>
                <a:bodyPr wrap="square">
                  <a:spAutoFit/>
                </a:bodyPr>
                <a:lstStyle/>
                <a:p>
                  <a:pPr/>
                  <a14:m>
                    <m:oMathPara xmlns:m="http://schemas.openxmlformats.org/officeDocument/2006/math">
                      <m:oMathParaPr>
                        <m:jc m:val="centerGroup"/>
                      </m:oMathParaPr>
                      <m:oMath xmlns:m="http://schemas.openxmlformats.org/officeDocument/2006/math">
                        <m:r>
                          <a:rPr lang="en-US" sz="1800" i="1" smtClean="0">
                            <a:solidFill>
                              <a:schemeClr val="tx1"/>
                            </a:solidFill>
                            <a:latin typeface="Cambria Math"/>
                            <a:sym typeface="Symbol"/>
                          </a:rPr>
                          <m:t>𝑌</m:t>
                        </m:r>
                        <m:d>
                          <m:dPr>
                            <m:ctrlPr>
                              <a:rPr lang="en-US" sz="1800" i="1" smtClean="0">
                                <a:solidFill>
                                  <a:schemeClr val="tx1"/>
                                </a:solidFill>
                                <a:latin typeface="Cambria Math" panose="02040503050406030204" pitchFamily="18" charset="0"/>
                                <a:sym typeface="Symbol"/>
                              </a:rPr>
                            </m:ctrlPr>
                          </m:dPr>
                          <m:e>
                            <m:r>
                              <a:rPr lang="fr-FR" sz="1800" b="0" i="1" smtClean="0">
                                <a:solidFill>
                                  <a:schemeClr val="tx1"/>
                                </a:solidFill>
                                <a:latin typeface="Cambria Math" panose="02040503050406030204" pitchFamily="18" charset="0"/>
                                <a:sym typeface="Symbol"/>
                              </a:rPr>
                              <m:t>𝐴</m:t>
                            </m:r>
                            <m:r>
                              <a:rPr lang="fr-FR" sz="1800" b="0" i="1" smtClean="0">
                                <a:solidFill>
                                  <a:schemeClr val="tx1"/>
                                </a:solidFill>
                                <a:latin typeface="Cambria Math" panose="02040503050406030204" pitchFamily="18" charset="0"/>
                                <a:sym typeface="Symbol"/>
                              </a:rPr>
                              <m:t> |</m:t>
                            </m:r>
                            <m:r>
                              <a:rPr lang="fr-FR" sz="1800" b="0" i="1" smtClean="0">
                                <a:solidFill>
                                  <a:schemeClr val="tx1"/>
                                </a:solidFill>
                                <a:latin typeface="Cambria Math" panose="02040503050406030204" pitchFamily="18" charset="0"/>
                                <a:sym typeface="Symbol"/>
                              </a:rPr>
                              <m:t>𝑛𝑡h</m:t>
                            </m:r>
                          </m:e>
                        </m:d>
                      </m:oMath>
                    </m:oMathPara>
                  </a14:m>
                  <a:endParaRPr lang="fr-FR" dirty="0">
                    <a:solidFill>
                      <a:schemeClr val="tx1"/>
                    </a:solidFill>
                  </a:endParaRPr>
                </a:p>
              </p:txBody>
            </p:sp>
          </mc:Choice>
          <mc:Fallback xmlns="">
            <p:sp>
              <p:nvSpPr>
                <p:cNvPr id="44" name="ZoneTexte 43">
                  <a:extLst>
                    <a:ext uri="{FF2B5EF4-FFF2-40B4-BE49-F238E27FC236}">
                      <a16:creationId xmlns:a16="http://schemas.microsoft.com/office/drawing/2014/main" id="{D6A3FA34-6377-45A3-A1BF-2B6FDFD007CA}"/>
                    </a:ext>
                  </a:extLst>
                </p:cNvPr>
                <p:cNvSpPr txBox="1">
                  <a:spLocks noRot="1" noChangeAspect="1" noMove="1" noResize="1" noEditPoints="1" noAdjustHandles="1" noChangeArrowheads="1" noChangeShapeType="1" noTextEdit="1"/>
                </p:cNvSpPr>
                <p:nvPr/>
              </p:nvSpPr>
              <p:spPr>
                <a:xfrm>
                  <a:off x="8304115" y="1389643"/>
                  <a:ext cx="1296000" cy="369332"/>
                </a:xfrm>
                <a:prstGeom prst="rect">
                  <a:avLst/>
                </a:prstGeom>
                <a:blipFill>
                  <a:blip r:embed="rId11"/>
                  <a:stretch>
                    <a:fillRect b="-9524"/>
                  </a:stretch>
                </a:blipFill>
                <a:ln>
                  <a:solidFill>
                    <a:schemeClr val="tx1">
                      <a:lumMod val="50000"/>
                      <a:lumOff val="50000"/>
                    </a:schemeClr>
                  </a:solidFill>
                </a:ln>
              </p:spPr>
              <p:txBody>
                <a:bodyPr/>
                <a:lstStyle/>
                <a:p>
                  <a:r>
                    <a:rPr lang="en-US">
                      <a:noFill/>
                    </a:rPr>
                    <a:t> </a:t>
                  </a:r>
                </a:p>
              </p:txBody>
            </p:sp>
          </mc:Fallback>
        </mc:AlternateContent>
        <p:cxnSp>
          <p:nvCxnSpPr>
            <p:cNvPr id="45" name="Connecteur droit avec flèche 44">
              <a:extLst>
                <a:ext uri="{FF2B5EF4-FFF2-40B4-BE49-F238E27FC236}">
                  <a16:creationId xmlns:a16="http://schemas.microsoft.com/office/drawing/2014/main" id="{FEE87C80-F946-4258-90F8-695B46732310}"/>
                </a:ext>
              </a:extLst>
            </p:cNvPr>
            <p:cNvCxnSpPr>
              <a:cxnSpLocks/>
            </p:cNvCxnSpPr>
            <p:nvPr/>
          </p:nvCxnSpPr>
          <p:spPr>
            <a:xfrm flipV="1">
              <a:off x="9898608" y="1517996"/>
              <a:ext cx="273431" cy="184665"/>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46" name="ZoneTexte 45">
              <a:extLst>
                <a:ext uri="{FF2B5EF4-FFF2-40B4-BE49-F238E27FC236}">
                  <a16:creationId xmlns:a16="http://schemas.microsoft.com/office/drawing/2014/main" id="{72554348-E16F-43CC-882D-E9CB649E935D}"/>
                </a:ext>
              </a:extLst>
            </p:cNvPr>
            <p:cNvSpPr txBox="1"/>
            <p:nvPr/>
          </p:nvSpPr>
          <p:spPr>
            <a:xfrm>
              <a:off x="8215160" y="1038457"/>
              <a:ext cx="1124026" cy="369332"/>
            </a:xfrm>
            <a:prstGeom prst="rect">
              <a:avLst/>
            </a:prstGeom>
            <a:noFill/>
          </p:spPr>
          <p:txBody>
            <a:bodyPr wrap="none" rtlCol="0">
              <a:spAutoFit/>
            </a:bodyPr>
            <a:lstStyle/>
            <a:p>
              <a:r>
                <a:rPr lang="en-GB" dirty="0"/>
                <a:t>JEFF-4.0</a:t>
              </a:r>
            </a:p>
          </p:txBody>
        </p:sp>
        <mc:AlternateContent xmlns:mc="http://schemas.openxmlformats.org/markup-compatibility/2006" xmlns:a14="http://schemas.microsoft.com/office/drawing/2010/main">
          <mc:Choice Requires="a14">
            <p:sp>
              <p:nvSpPr>
                <p:cNvPr id="51" name="ZoneTexte 50">
                  <a:extLst>
                    <a:ext uri="{FF2B5EF4-FFF2-40B4-BE49-F238E27FC236}">
                      <a16:creationId xmlns:a16="http://schemas.microsoft.com/office/drawing/2014/main" id="{B5D03B94-115E-4081-A613-A319868F7C37}"/>
                    </a:ext>
                  </a:extLst>
                </p:cNvPr>
                <p:cNvSpPr txBox="1"/>
                <p:nvPr/>
              </p:nvSpPr>
              <p:spPr>
                <a:xfrm>
                  <a:off x="8291512" y="1831364"/>
                  <a:ext cx="2413364" cy="369332"/>
                </a:xfrm>
                <a:prstGeom prst="rect">
                  <a:avLst/>
                </a:prstGeom>
                <a:solidFill>
                  <a:srgbClr val="00B050">
                    <a:alpha val="18039"/>
                  </a:srgbClr>
                </a:solidFill>
                <a:ln>
                  <a:solidFill>
                    <a:schemeClr val="tx1">
                      <a:lumMod val="50000"/>
                      <a:lumOff val="50000"/>
                    </a:schemeClr>
                  </a:solidFill>
                </a:ln>
              </p:spPr>
              <p:txBody>
                <a:bodyPr wrap="square">
                  <a:spAutoFit/>
                </a:bodyPr>
                <a:lstStyle/>
                <a:p>
                  <a:pPr/>
                  <a14:m>
                    <m:oMathPara xmlns:m="http://schemas.openxmlformats.org/officeDocument/2006/math">
                      <m:oMathParaPr>
                        <m:jc m:val="centerGroup"/>
                      </m:oMathParaPr>
                      <m:oMath xmlns:m="http://schemas.openxmlformats.org/officeDocument/2006/math">
                        <m:r>
                          <a:rPr lang="en-US" i="1" smtClean="0">
                            <a:solidFill>
                              <a:schemeClr val="tx1"/>
                            </a:solidFill>
                            <a:latin typeface="Cambria Math" panose="02040503050406030204" pitchFamily="18" charset="0"/>
                            <a:sym typeface="Symbol"/>
                          </a:rPr>
                          <m:t>𝑃</m:t>
                        </m:r>
                        <m:d>
                          <m:dPr>
                            <m:ctrlPr>
                              <a:rPr lang="en-US" i="1">
                                <a:solidFill>
                                  <a:schemeClr val="tx1"/>
                                </a:solidFill>
                                <a:latin typeface="Cambria Math" panose="02040503050406030204" pitchFamily="18" charset="0"/>
                                <a:sym typeface="Symbol"/>
                              </a:rPr>
                            </m:ctrlPr>
                          </m:dPr>
                          <m:e>
                            <m:r>
                              <a:rPr lang="en-US" i="1">
                                <a:solidFill>
                                  <a:schemeClr val="tx1"/>
                                </a:solidFill>
                                <a:latin typeface="Cambria Math" panose="02040503050406030204" pitchFamily="18" charset="0"/>
                                <a:sym typeface="Symbol"/>
                              </a:rPr>
                              <m:t>𝑍</m:t>
                            </m:r>
                          </m:e>
                          <m:e>
                            <m:r>
                              <a:rPr lang="fr-FR" b="0" i="1" smtClean="0">
                                <a:solidFill>
                                  <a:schemeClr val="tx1"/>
                                </a:solidFill>
                                <a:latin typeface="Cambria Math" panose="02040503050406030204" pitchFamily="18" charset="0"/>
                                <a:sym typeface="Symbol"/>
                              </a:rPr>
                              <m:t>𝐴</m:t>
                            </m:r>
                            <m:r>
                              <a:rPr lang="en-US" i="1">
                                <a:solidFill>
                                  <a:schemeClr val="tx1"/>
                                </a:solidFill>
                                <a:latin typeface="Cambria Math" panose="02040503050406030204" pitchFamily="18" charset="0"/>
                                <a:sym typeface="Symbol"/>
                              </a:rPr>
                              <m:t>,</m:t>
                            </m:r>
                            <m:r>
                              <a:rPr lang="fr-FR" i="1">
                                <a:latin typeface="Cambria Math" panose="02040503050406030204" pitchFamily="18" charset="0"/>
                                <a:sym typeface="Symbol"/>
                              </a:rPr>
                              <m:t>𝑛</m:t>
                            </m:r>
                            <m:r>
                              <a:rPr lang="fr-FR" i="1" baseline="-25000">
                                <a:latin typeface="Cambria Math" panose="02040503050406030204" pitchFamily="18" charset="0"/>
                                <a:sym typeface="Symbol"/>
                              </a:rPr>
                              <m:t>𝑡h</m:t>
                            </m:r>
                            <m:r>
                              <m:rPr>
                                <m:nor/>
                              </m:rPr>
                              <a:rPr lang="fr-FR" b="0" i="0" dirty="0" smtClean="0"/>
                              <m:t>, </m:t>
                            </m:r>
                            <m:r>
                              <m:rPr>
                                <m:nor/>
                              </m:rPr>
                              <a:rPr lang="fr-FR" b="0" i="0" strike="sngStrike" dirty="0" smtClean="0"/>
                              <m:t>J</m:t>
                            </m:r>
                            <m:r>
                              <m:rPr>
                                <m:nor/>
                              </m:rPr>
                              <a:rPr lang="fr-FR" strike="sngStrike" dirty="0"/>
                              <m:t>EFF</m:t>
                            </m:r>
                            <m:r>
                              <m:rPr>
                                <m:nor/>
                              </m:rPr>
                              <a:rPr lang="fr-FR" strike="sngStrike" dirty="0"/>
                              <m:t>−3.3</m:t>
                            </m:r>
                          </m:e>
                        </m:d>
                      </m:oMath>
                    </m:oMathPara>
                  </a14:m>
                  <a:endParaRPr lang="fr-FR" dirty="0">
                    <a:solidFill>
                      <a:schemeClr val="tx1"/>
                    </a:solidFill>
                  </a:endParaRPr>
                </a:p>
              </p:txBody>
            </p:sp>
          </mc:Choice>
          <mc:Fallback xmlns="">
            <p:sp>
              <p:nvSpPr>
                <p:cNvPr id="51" name="ZoneTexte 50">
                  <a:extLst>
                    <a:ext uri="{FF2B5EF4-FFF2-40B4-BE49-F238E27FC236}">
                      <a16:creationId xmlns:a16="http://schemas.microsoft.com/office/drawing/2014/main" id="{B5D03B94-115E-4081-A613-A319868F7C37}"/>
                    </a:ext>
                  </a:extLst>
                </p:cNvPr>
                <p:cNvSpPr txBox="1">
                  <a:spLocks noRot="1" noChangeAspect="1" noMove="1" noResize="1" noEditPoints="1" noAdjustHandles="1" noChangeArrowheads="1" noChangeShapeType="1" noTextEdit="1"/>
                </p:cNvSpPr>
                <p:nvPr/>
              </p:nvSpPr>
              <p:spPr>
                <a:xfrm>
                  <a:off x="8291512" y="1831364"/>
                  <a:ext cx="2413364" cy="369332"/>
                </a:xfrm>
                <a:prstGeom prst="rect">
                  <a:avLst/>
                </a:prstGeom>
                <a:blipFill>
                  <a:blip r:embed="rId12"/>
                  <a:stretch>
                    <a:fillRect/>
                  </a:stretch>
                </a:blipFill>
                <a:ln>
                  <a:solidFill>
                    <a:schemeClr val="tx1">
                      <a:lumMod val="50000"/>
                      <a:lumOff val="50000"/>
                    </a:schemeClr>
                  </a:solidFill>
                </a:ln>
              </p:spPr>
              <p:txBody>
                <a:bodyPr/>
                <a:lstStyle/>
                <a:p>
                  <a:r>
                    <a:rPr lang="en-US">
                      <a:noFill/>
                    </a:rPr>
                    <a:t> </a:t>
                  </a:r>
                </a:p>
              </p:txBody>
            </p:sp>
          </mc:Fallback>
        </mc:AlternateContent>
        <p:grpSp>
          <p:nvGrpSpPr>
            <p:cNvPr id="52" name="Groupe 51">
              <a:extLst>
                <a:ext uri="{FF2B5EF4-FFF2-40B4-BE49-F238E27FC236}">
                  <a16:creationId xmlns:a16="http://schemas.microsoft.com/office/drawing/2014/main" id="{11ADD492-66AC-483C-8349-2C41DF588028}"/>
                </a:ext>
              </a:extLst>
            </p:cNvPr>
            <p:cNvGrpSpPr/>
            <p:nvPr/>
          </p:nvGrpSpPr>
          <p:grpSpPr>
            <a:xfrm>
              <a:off x="8005622" y="1066800"/>
              <a:ext cx="3991640" cy="1216667"/>
              <a:chOff x="8005622" y="1066800"/>
              <a:chExt cx="3991640" cy="1216667"/>
            </a:xfrm>
          </p:grpSpPr>
          <p:sp>
            <p:nvSpPr>
              <p:cNvPr id="53" name="Rectangle : coins arrondis 52">
                <a:extLst>
                  <a:ext uri="{FF2B5EF4-FFF2-40B4-BE49-F238E27FC236}">
                    <a16:creationId xmlns:a16="http://schemas.microsoft.com/office/drawing/2014/main" id="{291F27E4-0A97-4F59-9B09-7C0422F7795F}"/>
                  </a:ext>
                </a:extLst>
              </p:cNvPr>
              <p:cNvSpPr/>
              <p:nvPr/>
            </p:nvSpPr>
            <p:spPr>
              <a:xfrm>
                <a:off x="8005622" y="1066800"/>
                <a:ext cx="3991640" cy="1216667"/>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en-GB" dirty="0"/>
              </a:p>
            </p:txBody>
          </p:sp>
          <p:pic>
            <p:nvPicPr>
              <p:cNvPr id="54" name="Image 53">
                <a:extLst>
                  <a:ext uri="{FF2B5EF4-FFF2-40B4-BE49-F238E27FC236}">
                    <a16:creationId xmlns:a16="http://schemas.microsoft.com/office/drawing/2014/main" id="{40813D31-EF4E-4B00-89B9-5E335144ED11}"/>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11007121" y="1601300"/>
                <a:ext cx="678164" cy="663214"/>
              </a:xfrm>
              <a:prstGeom prst="rect">
                <a:avLst/>
              </a:prstGeom>
            </p:spPr>
          </p:pic>
        </p:grpSp>
      </p:grpSp>
      <p:grpSp>
        <p:nvGrpSpPr>
          <p:cNvPr id="2" name="Groupe 1">
            <a:extLst>
              <a:ext uri="{FF2B5EF4-FFF2-40B4-BE49-F238E27FC236}">
                <a16:creationId xmlns:a16="http://schemas.microsoft.com/office/drawing/2014/main" id="{D131A147-DD74-4FF6-938D-390E359C33C1}"/>
              </a:ext>
            </a:extLst>
          </p:cNvPr>
          <p:cNvGrpSpPr/>
          <p:nvPr/>
        </p:nvGrpSpPr>
        <p:grpSpPr>
          <a:xfrm>
            <a:off x="217463" y="4437812"/>
            <a:ext cx="5887830" cy="1600438"/>
            <a:chOff x="217463" y="4437812"/>
            <a:chExt cx="5887830" cy="1600438"/>
          </a:xfrm>
        </p:grpSpPr>
        <p:cxnSp>
          <p:nvCxnSpPr>
            <p:cNvPr id="60" name="Connecteur droit 59">
              <a:extLst>
                <a:ext uri="{FF2B5EF4-FFF2-40B4-BE49-F238E27FC236}">
                  <a16:creationId xmlns:a16="http://schemas.microsoft.com/office/drawing/2014/main" id="{A57046C7-8F3F-4509-899A-F61E6ED26635}"/>
                </a:ext>
              </a:extLst>
            </p:cNvPr>
            <p:cNvCxnSpPr/>
            <p:nvPr/>
          </p:nvCxnSpPr>
          <p:spPr>
            <a:xfrm>
              <a:off x="272175" y="5456584"/>
              <a:ext cx="5756854"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6" name="ZoneTexte 55">
                  <a:extLst>
                    <a:ext uri="{FF2B5EF4-FFF2-40B4-BE49-F238E27FC236}">
                      <a16:creationId xmlns:a16="http://schemas.microsoft.com/office/drawing/2014/main" id="{745D94B1-5855-4CD8-8658-A7583772AF3A}"/>
                    </a:ext>
                  </a:extLst>
                </p:cNvPr>
                <p:cNvSpPr txBox="1"/>
                <p:nvPr/>
              </p:nvSpPr>
              <p:spPr>
                <a:xfrm>
                  <a:off x="217463" y="4437812"/>
                  <a:ext cx="5887830" cy="1600438"/>
                </a:xfrm>
                <a:prstGeom prst="rect">
                  <a:avLst/>
                </a:prstGeom>
                <a:noFill/>
              </p:spPr>
              <p:txBody>
                <a:bodyPr wrap="none" rtlCol="0">
                  <a:spAutoFit/>
                </a:bodyPr>
                <a:lstStyle/>
                <a:p>
                  <a:pPr>
                    <a:lnSpc>
                      <a:spcPct val="200000"/>
                    </a:lnSpc>
                  </a:pPr>
                  <a:r>
                    <a:rPr lang="en-GB" sz="1400" dirty="0"/>
                    <a:t>(</a:t>
                  </a:r>
                  <a:r>
                    <a:rPr lang="en-GB" sz="1400" dirty="0" err="1"/>
                    <a:t>n</a:t>
                  </a:r>
                  <a:r>
                    <a:rPr lang="en-GB" sz="1400" baseline="-25000" dirty="0" err="1"/>
                    <a:t>fast</a:t>
                  </a:r>
                  <a:r>
                    <a:rPr lang="en-GB" sz="1400" baseline="-25000" dirty="0"/>
                    <a:t> </a:t>
                  </a:r>
                  <a:r>
                    <a:rPr lang="en-GB" sz="1400" dirty="0"/>
                    <a:t>,f) data</a:t>
                  </a:r>
                  <a:endParaRPr lang="en-GB" sz="1400" dirty="0">
                    <a:solidFill>
                      <a:srgbClr val="0070C0"/>
                    </a:solidFill>
                  </a:endParaRPr>
                </a:p>
                <a:p>
                  <a:r>
                    <a:rPr lang="en-GB" sz="1400" dirty="0">
                      <a:solidFill>
                        <a:srgbClr val="00B050"/>
                      </a:solidFill>
                    </a:rPr>
                    <a:t>Radiochemical data</a:t>
                  </a:r>
                  <a:r>
                    <a:rPr lang="en-GB" sz="1400" dirty="0">
                      <a:sym typeface="Wingdings" panose="05000000000000000000" pitchFamily="2" charset="2"/>
                    </a:rPr>
                    <a:t> 	 </a:t>
                  </a:r>
                  <a:r>
                    <a:rPr lang="en-GB" sz="1400" dirty="0"/>
                    <a:t>full </a:t>
                  </a:r>
                  <a14:m>
                    <m:oMath xmlns:m="http://schemas.openxmlformats.org/officeDocument/2006/math">
                      <m:r>
                        <a:rPr lang="fr-FR" sz="1400" b="0" i="0" smtClean="0">
                          <a:latin typeface="Cambria Math" panose="02040503050406030204" pitchFamily="18" charset="0"/>
                        </a:rPr>
                        <m:t>(</m:t>
                      </m:r>
                      <m:r>
                        <a:rPr lang="en-GB" sz="1400" i="1" smtClean="0">
                          <a:solidFill>
                            <a:srgbClr val="00B050"/>
                          </a:solidFill>
                          <a:latin typeface="Cambria Math" panose="02040503050406030204" pitchFamily="18" charset="0"/>
                        </a:rPr>
                        <m:t>𝐴</m:t>
                      </m:r>
                      <m:r>
                        <a:rPr lang="fr-FR" sz="1400" b="0" i="1" smtClean="0">
                          <a:solidFill>
                            <a:srgbClr val="00B050"/>
                          </a:solidFill>
                          <a:latin typeface="Cambria Math" panose="02040503050406030204" pitchFamily="18" charset="0"/>
                        </a:rPr>
                        <m:t>,</m:t>
                      </m:r>
                      <m:r>
                        <a:rPr lang="fr-FR" sz="1400" b="0" i="1" smtClean="0">
                          <a:solidFill>
                            <a:srgbClr val="00B050"/>
                          </a:solidFill>
                          <a:latin typeface="Cambria Math" panose="02040503050406030204" pitchFamily="18" charset="0"/>
                        </a:rPr>
                        <m:t>𝑍</m:t>
                      </m:r>
                      <m:r>
                        <a:rPr lang="fr-FR" sz="1400" b="0" i="1" smtClean="0">
                          <a:latin typeface="Cambria Math" panose="02040503050406030204" pitchFamily="18" charset="0"/>
                        </a:rPr>
                        <m:t>)</m:t>
                      </m:r>
                    </m:oMath>
                  </a14:m>
                  <a:r>
                    <a:rPr lang="en-GB" sz="1400" dirty="0"/>
                    <a:t> identification</a:t>
                  </a:r>
                  <a:endParaRPr lang="en-GB" sz="1400" dirty="0">
                    <a:solidFill>
                      <a:srgbClr val="00B050"/>
                    </a:solidFill>
                  </a:endParaRPr>
                </a:p>
                <a:p>
                  <a14:m>
                    <m:oMath xmlns:m="http://schemas.openxmlformats.org/officeDocument/2006/math">
                      <m:r>
                        <a:rPr lang="fr-FR" sz="1400" b="0" i="1" smtClean="0">
                          <a:solidFill>
                            <a:srgbClr val="00B050"/>
                          </a:solidFill>
                          <a:latin typeface="Cambria Math" panose="02040503050406030204" pitchFamily="18" charset="0"/>
                        </a:rPr>
                        <m:t>𝛽</m:t>
                      </m:r>
                      <m:r>
                        <a:rPr lang="fr-FR" sz="1400" b="0" i="1" smtClean="0">
                          <a:solidFill>
                            <a:srgbClr val="00B050"/>
                          </a:solidFill>
                          <a:latin typeface="Cambria Math" panose="02040503050406030204" pitchFamily="18" charset="0"/>
                        </a:rPr>
                        <m:t>;</m:t>
                      </m:r>
                      <m:r>
                        <a:rPr lang="fr-FR" sz="1400" b="0" i="1" smtClean="0">
                          <a:solidFill>
                            <a:srgbClr val="00B050"/>
                          </a:solidFill>
                          <a:latin typeface="Cambria Math" panose="02040503050406030204" pitchFamily="18" charset="0"/>
                        </a:rPr>
                        <m:t>𝛾</m:t>
                      </m:r>
                    </m:oMath>
                  </a14:m>
                  <a:r>
                    <a:rPr lang="en-GB" sz="1400" dirty="0">
                      <a:solidFill>
                        <a:srgbClr val="00B050"/>
                      </a:solidFill>
                    </a:rPr>
                    <a:t> spectrometry </a:t>
                  </a:r>
                  <a:endParaRPr lang="en-GB" sz="1400" dirty="0"/>
                </a:p>
                <a:p>
                  <a:r>
                    <a:rPr lang="en-GB" sz="1400" dirty="0">
                      <a:solidFill>
                        <a:srgbClr val="C00000"/>
                      </a:solidFill>
                    </a:rPr>
                    <a:t>ELM Mass spectrometer </a:t>
                  </a:r>
                  <a:r>
                    <a:rPr lang="en-GB" sz="1400" dirty="0"/>
                    <a:t> 	</a:t>
                  </a:r>
                  <a:r>
                    <a:rPr lang="en-GB" sz="1400" dirty="0">
                      <a:sym typeface="Wingdings" panose="05000000000000000000" pitchFamily="2" charset="2"/>
                    </a:rPr>
                    <a:t>  </a:t>
                  </a:r>
                  <a:r>
                    <a:rPr lang="en-GB" sz="1400" dirty="0"/>
                    <a:t>full</a:t>
                  </a:r>
                  <a:r>
                    <a:rPr lang="en-GB" sz="1400" dirty="0">
                      <a:solidFill>
                        <a:srgbClr val="C00000"/>
                      </a:solidFill>
                    </a:rPr>
                    <a:t> </a:t>
                  </a:r>
                  <a14:m>
                    <m:oMath xmlns:m="http://schemas.openxmlformats.org/officeDocument/2006/math">
                      <m:r>
                        <a:rPr lang="en-GB" sz="1400" i="1" smtClean="0">
                          <a:solidFill>
                            <a:srgbClr val="C00000"/>
                          </a:solidFill>
                          <a:latin typeface="Cambria Math" panose="02040503050406030204" pitchFamily="18" charset="0"/>
                        </a:rPr>
                        <m:t>𝐴</m:t>
                      </m:r>
                    </m:oMath>
                  </a14:m>
                  <a:r>
                    <a:rPr lang="en-GB" sz="1400" dirty="0">
                      <a:solidFill>
                        <a:srgbClr val="C00000"/>
                      </a:solidFill>
                    </a:rPr>
                    <a:t> </a:t>
                  </a:r>
                  <a:r>
                    <a:rPr lang="en-GB" sz="1400" dirty="0"/>
                    <a:t>&amp; limited</a:t>
                  </a:r>
                  <a:r>
                    <a:rPr lang="en-GB" sz="1400" dirty="0">
                      <a:solidFill>
                        <a:srgbClr val="C00000"/>
                      </a:solidFill>
                    </a:rPr>
                    <a:t> </a:t>
                  </a:r>
                  <a14:m>
                    <m:oMath xmlns:m="http://schemas.openxmlformats.org/officeDocument/2006/math">
                      <m:r>
                        <a:rPr lang="fr-FR" sz="1400" b="0" i="1" smtClean="0">
                          <a:solidFill>
                            <a:srgbClr val="C00000"/>
                          </a:solidFill>
                          <a:latin typeface="Cambria Math" panose="02040503050406030204" pitchFamily="18" charset="0"/>
                        </a:rPr>
                        <m:t>𝑍</m:t>
                      </m:r>
                    </m:oMath>
                  </a14:m>
                  <a:r>
                    <a:rPr lang="en-GB" sz="1400" dirty="0">
                      <a:solidFill>
                        <a:srgbClr val="C00000"/>
                      </a:solidFill>
                    </a:rPr>
                    <a:t> </a:t>
                  </a:r>
                  <a:r>
                    <a:rPr lang="en-GB" sz="1400" dirty="0"/>
                    <a:t>identification</a:t>
                  </a:r>
                </a:p>
                <a:p>
                  <a:r>
                    <a:rPr lang="en-GB" sz="1400" dirty="0">
                      <a:solidFill>
                        <a:srgbClr val="0070C0"/>
                      </a:solidFill>
                    </a:rPr>
                    <a:t>« 2E-2V » </a:t>
                  </a:r>
                </a:p>
                <a:p>
                  <a:r>
                    <a:rPr lang="en-GB" sz="1400" dirty="0">
                      <a:solidFill>
                        <a:srgbClr val="0070C0"/>
                      </a:solidFill>
                    </a:rPr>
                    <a:t>« 2E » 			</a:t>
                  </a:r>
                  <a:r>
                    <a:rPr lang="en-GB" sz="1400" dirty="0">
                      <a:sym typeface="Wingdings" panose="05000000000000000000" pitchFamily="2" charset="2"/>
                    </a:rPr>
                    <a:t></a:t>
                  </a:r>
                  <a:r>
                    <a:rPr lang="en-GB" sz="1400" dirty="0">
                      <a:solidFill>
                        <a:srgbClr val="C00000"/>
                      </a:solidFill>
                      <a:sym typeface="Wingdings" panose="05000000000000000000" pitchFamily="2" charset="2"/>
                    </a:rPr>
                    <a:t> </a:t>
                  </a:r>
                  <a:r>
                    <a:rPr lang="en-GB" sz="1400" dirty="0"/>
                    <a:t>Limited </a:t>
                  </a:r>
                  <a14:m>
                    <m:oMath xmlns:m="http://schemas.openxmlformats.org/officeDocument/2006/math">
                      <m:r>
                        <a:rPr lang="en-GB" sz="1400" i="1" smtClean="0">
                          <a:solidFill>
                            <a:srgbClr val="C00000"/>
                          </a:solidFill>
                          <a:latin typeface="Cambria Math" panose="02040503050406030204" pitchFamily="18" charset="0"/>
                        </a:rPr>
                        <m:t>𝐴</m:t>
                      </m:r>
                    </m:oMath>
                  </a14:m>
                  <a:r>
                    <a:rPr lang="en-GB" sz="1400" dirty="0"/>
                    <a:t> &amp; </a:t>
                  </a:r>
                  <a14:m>
                    <m:oMath xmlns:m="http://schemas.openxmlformats.org/officeDocument/2006/math">
                      <m:sSup>
                        <m:sSupPr>
                          <m:ctrlPr>
                            <a:rPr lang="fr-FR" sz="1400" b="0" i="1" smtClean="0">
                              <a:solidFill>
                                <a:srgbClr val="0070C0"/>
                              </a:solidFill>
                              <a:latin typeface="Cambria Math" panose="02040503050406030204" pitchFamily="18" charset="0"/>
                            </a:rPr>
                          </m:ctrlPr>
                        </m:sSupPr>
                        <m:e>
                          <m:r>
                            <a:rPr lang="en-GB" sz="1400" i="1" smtClean="0">
                              <a:solidFill>
                                <a:srgbClr val="0070C0"/>
                              </a:solidFill>
                              <a:latin typeface="Cambria Math" panose="02040503050406030204" pitchFamily="18" charset="0"/>
                            </a:rPr>
                            <m:t>𝐴</m:t>
                          </m:r>
                        </m:e>
                        <m:sup>
                          <m:r>
                            <a:rPr lang="fr-FR" sz="1400" b="0" i="1" smtClean="0">
                              <a:solidFill>
                                <a:srgbClr val="0070C0"/>
                              </a:solidFill>
                              <a:latin typeface="Cambria Math" panose="02040503050406030204" pitchFamily="18" charset="0"/>
                            </a:rPr>
                            <m:t>∗</m:t>
                          </m:r>
                        </m:sup>
                      </m:sSup>
                    </m:oMath>
                  </a14:m>
                  <a:r>
                    <a:rPr lang="en-GB" sz="1400" dirty="0">
                      <a:solidFill>
                        <a:srgbClr val="0070C0"/>
                      </a:solidFill>
                    </a:rPr>
                    <a:t> </a:t>
                  </a:r>
                  <a:r>
                    <a:rPr lang="en-GB" sz="1400" dirty="0"/>
                    <a:t>identification </a:t>
                  </a:r>
                </a:p>
              </p:txBody>
            </p:sp>
          </mc:Choice>
          <mc:Fallback xmlns="">
            <p:sp>
              <p:nvSpPr>
                <p:cNvPr id="56" name="ZoneTexte 55">
                  <a:extLst>
                    <a:ext uri="{FF2B5EF4-FFF2-40B4-BE49-F238E27FC236}">
                      <a16:creationId xmlns:a16="http://schemas.microsoft.com/office/drawing/2014/main" id="{745D94B1-5855-4CD8-8658-A7583772AF3A}"/>
                    </a:ext>
                  </a:extLst>
                </p:cNvPr>
                <p:cNvSpPr txBox="1">
                  <a:spLocks noRot="1" noChangeAspect="1" noMove="1" noResize="1" noEditPoints="1" noAdjustHandles="1" noChangeArrowheads="1" noChangeShapeType="1" noTextEdit="1"/>
                </p:cNvSpPr>
                <p:nvPr/>
              </p:nvSpPr>
              <p:spPr>
                <a:xfrm>
                  <a:off x="217463" y="4437812"/>
                  <a:ext cx="5887830" cy="1600438"/>
                </a:xfrm>
                <a:prstGeom prst="rect">
                  <a:avLst/>
                </a:prstGeom>
                <a:blipFill>
                  <a:blip r:embed="rId15"/>
                  <a:stretch>
                    <a:fillRect l="-311" b="-2662"/>
                  </a:stretch>
                </a:blipFill>
              </p:spPr>
              <p:txBody>
                <a:bodyPr/>
                <a:lstStyle/>
                <a:p>
                  <a:r>
                    <a:rPr lang="en-US">
                      <a:noFill/>
                    </a:rPr>
                    <a:t> </a:t>
                  </a:r>
                </a:p>
              </p:txBody>
            </p:sp>
          </mc:Fallback>
        </mc:AlternateContent>
      </p:grpSp>
      <p:sp>
        <p:nvSpPr>
          <p:cNvPr id="38" name="Titre 5">
            <a:extLst>
              <a:ext uri="{FF2B5EF4-FFF2-40B4-BE49-F238E27FC236}">
                <a16:creationId xmlns:a16="http://schemas.microsoft.com/office/drawing/2014/main" id="{97C7DC57-AF0C-4BC3-A454-44A1559A60A0}"/>
              </a:ext>
            </a:extLst>
          </p:cNvPr>
          <p:cNvSpPr txBox="1">
            <a:spLocks/>
          </p:cNvSpPr>
          <p:nvPr/>
        </p:nvSpPr>
        <p:spPr>
          <a:xfrm>
            <a:off x="148151" y="160480"/>
            <a:ext cx="10012162" cy="513034"/>
          </a:xfrm>
          <a:prstGeom prst="rect">
            <a:avLst/>
          </a:prstGeom>
        </p:spPr>
        <p:txBody>
          <a:bodyPr>
            <a:noAutofit/>
          </a:bodyPr>
          <a:lstStyle>
            <a:lvl1pPr algn="l" defTabSz="914400" rtl="0" eaLnBrk="1" latinLnBrk="0" hangingPunct="1">
              <a:lnSpc>
                <a:spcPct val="90000"/>
              </a:lnSpc>
              <a:spcBef>
                <a:spcPct val="0"/>
              </a:spcBef>
              <a:buNone/>
              <a:defRPr sz="3200" kern="1200">
                <a:solidFill>
                  <a:schemeClr val="tx2"/>
                </a:solidFill>
                <a:latin typeface="+mj-lt"/>
                <a:ea typeface="+mj-ea"/>
                <a:cs typeface="+mj-cs"/>
              </a:defRPr>
            </a:lvl1pPr>
          </a:lstStyle>
          <a:p>
            <a:r>
              <a:rPr lang="en-US" sz="2800" b="1" dirty="0"/>
              <a:t>Context: Methodology of (</a:t>
            </a:r>
            <a:r>
              <a:rPr lang="en-US" sz="2800" b="1" dirty="0" err="1"/>
              <a:t>n</a:t>
            </a:r>
            <a:r>
              <a:rPr lang="en-US" sz="2800" b="1" baseline="-25000" dirty="0" err="1"/>
              <a:t>th</a:t>
            </a:r>
            <a:r>
              <a:rPr lang="en-US" sz="2800" b="1" dirty="0" err="1"/>
              <a:t>,f</a:t>
            </a:r>
            <a:r>
              <a:rPr lang="en-US" sz="2800" b="1" dirty="0"/>
              <a:t>) FY evaluation</a:t>
            </a:r>
            <a:endParaRPr lang="fr-FR" sz="2800" dirty="0"/>
          </a:p>
        </p:txBody>
      </p:sp>
      <p:sp>
        <p:nvSpPr>
          <p:cNvPr id="39" name="ZoneTexte 38">
            <a:extLst>
              <a:ext uri="{FF2B5EF4-FFF2-40B4-BE49-F238E27FC236}">
                <a16:creationId xmlns:a16="http://schemas.microsoft.com/office/drawing/2014/main" id="{9ECE08D9-4589-4127-8AF6-09EC49A06EC4}"/>
              </a:ext>
            </a:extLst>
          </p:cNvPr>
          <p:cNvSpPr txBox="1"/>
          <p:nvPr/>
        </p:nvSpPr>
        <p:spPr>
          <a:xfrm>
            <a:off x="8549984" y="230943"/>
            <a:ext cx="2702333" cy="253916"/>
          </a:xfrm>
          <a:prstGeom prst="rect">
            <a:avLst/>
          </a:prstGeom>
          <a:noFill/>
        </p:spPr>
        <p:txBody>
          <a:bodyPr wrap="square">
            <a:spAutoFit/>
          </a:bodyPr>
          <a:lstStyle/>
          <a:p>
            <a:r>
              <a:rPr lang="en-US" sz="1050" dirty="0">
                <a:solidFill>
                  <a:srgbClr val="00B0F0"/>
                </a:solidFill>
                <a:latin typeface="Arial" panose="020B0604020202020204" pitchFamily="34" charset="0"/>
                <a:cs typeface="Arial" panose="020B0604020202020204" pitchFamily="34" charset="0"/>
              </a:rPr>
              <a:t>→ S.-M. Cheikh ’s PhD thesis (2023)</a:t>
            </a:r>
          </a:p>
        </p:txBody>
      </p:sp>
      <p:sp>
        <p:nvSpPr>
          <p:cNvPr id="40" name="Espace réservé du numéro de diapositive 4">
            <a:extLst>
              <a:ext uri="{FF2B5EF4-FFF2-40B4-BE49-F238E27FC236}">
                <a16:creationId xmlns:a16="http://schemas.microsoft.com/office/drawing/2014/main" id="{1C2337A0-9A12-4D35-9633-89D2F3AF3781}"/>
              </a:ext>
            </a:extLst>
          </p:cNvPr>
          <p:cNvSpPr>
            <a:spLocks noGrp="1"/>
          </p:cNvSpPr>
          <p:nvPr>
            <p:ph type="sldNum" sz="quarter" idx="12"/>
          </p:nvPr>
        </p:nvSpPr>
        <p:spPr>
          <a:xfrm>
            <a:off x="10999334" y="6343650"/>
            <a:ext cx="693738" cy="365125"/>
          </a:xfrm>
        </p:spPr>
        <p:txBody>
          <a:bodyPr/>
          <a:lstStyle/>
          <a:p>
            <a:r>
              <a:rPr lang="fr-FR" dirty="0"/>
              <a:t>6</a:t>
            </a:r>
          </a:p>
        </p:txBody>
      </p:sp>
      <mc:AlternateContent xmlns:mc="http://schemas.openxmlformats.org/markup-compatibility/2006" xmlns:a14="http://schemas.microsoft.com/office/drawing/2010/main">
        <mc:Choice Requires="a14">
          <p:sp>
            <p:nvSpPr>
              <p:cNvPr id="50" name="ZoneTexte 49">
                <a:extLst>
                  <a:ext uri="{FF2B5EF4-FFF2-40B4-BE49-F238E27FC236}">
                    <a16:creationId xmlns:a16="http://schemas.microsoft.com/office/drawing/2014/main" id="{6D9462FC-72F0-4968-84C8-00F24F4755A5}"/>
                  </a:ext>
                </a:extLst>
              </p:cNvPr>
              <p:cNvSpPr txBox="1"/>
              <p:nvPr/>
            </p:nvSpPr>
            <p:spPr>
              <a:xfrm>
                <a:off x="435414" y="3466820"/>
                <a:ext cx="1434560" cy="369332"/>
              </a:xfrm>
              <a:prstGeom prst="rect">
                <a:avLst/>
              </a:prstGeom>
              <a:solidFill>
                <a:schemeClr val="bg1"/>
              </a:solidFill>
              <a:ln>
                <a:noFill/>
              </a:ln>
            </p:spPr>
            <p:txBody>
              <a:bodyPr wrap="none" rtlCol="0">
                <a:spAutoFit/>
              </a:bodyPr>
              <a:lstStyle/>
              <a:p>
                <a:pPr/>
                <a14:m>
                  <m:oMathPara xmlns:m="http://schemas.openxmlformats.org/officeDocument/2006/math">
                    <m:oMathParaPr>
                      <m:jc m:val="centerGroup"/>
                    </m:oMathParaPr>
                    <m:oMath xmlns:m="http://schemas.openxmlformats.org/officeDocument/2006/math">
                      <m:r>
                        <a:rPr lang="fr-FR" sz="1800" b="0" i="1" smtClean="0">
                          <a:solidFill>
                            <a:srgbClr val="0070C0"/>
                          </a:solidFill>
                          <a:latin typeface="Cambria Math" panose="02040503050406030204" pitchFamily="18" charset="0"/>
                          <a:sym typeface="Symbol"/>
                        </a:rPr>
                        <m:t>(</m:t>
                      </m:r>
                      <m:r>
                        <a:rPr lang="fr-FR" sz="1800" b="0" i="1" smtClean="0">
                          <a:solidFill>
                            <a:srgbClr val="0070C0"/>
                          </a:solidFill>
                          <a:latin typeface="Cambria Math" panose="02040503050406030204" pitchFamily="18" charset="0"/>
                          <a:sym typeface="Symbol"/>
                        </a:rPr>
                        <m:t>𝑛𝑓𝑎𝑠</m:t>
                      </m:r>
                      <m:r>
                        <a:rPr lang="fr-FR" sz="1800" b="0" i="1" baseline="-25000" smtClean="0">
                          <a:solidFill>
                            <a:srgbClr val="0070C0"/>
                          </a:solidFill>
                          <a:latin typeface="Cambria Math" panose="02040503050406030204" pitchFamily="18" charset="0"/>
                          <a:sym typeface="Symbol"/>
                        </a:rPr>
                        <m:t>𝑡</m:t>
                      </m:r>
                      <m:r>
                        <a:rPr lang="fr-FR" sz="1800" b="0" i="1" smtClean="0">
                          <a:solidFill>
                            <a:srgbClr val="0070C0"/>
                          </a:solidFill>
                          <a:latin typeface="Cambria Math" panose="02040503050406030204" pitchFamily="18" charset="0"/>
                          <a:sym typeface="Symbol"/>
                        </a:rPr>
                        <m:t>,</m:t>
                      </m:r>
                      <m:r>
                        <a:rPr lang="fr-FR" sz="1800" b="0" i="1" smtClean="0">
                          <a:solidFill>
                            <a:srgbClr val="0070C0"/>
                          </a:solidFill>
                          <a:latin typeface="Cambria Math" panose="02040503050406030204" pitchFamily="18" charset="0"/>
                          <a:sym typeface="Symbol"/>
                        </a:rPr>
                        <m:t>𝑓</m:t>
                      </m:r>
                      <m:r>
                        <a:rPr lang="fr-FR" sz="1800" b="0" i="1" smtClean="0">
                          <a:solidFill>
                            <a:srgbClr val="0070C0"/>
                          </a:solidFill>
                          <a:latin typeface="Cambria Math" panose="02040503050406030204" pitchFamily="18" charset="0"/>
                          <a:sym typeface="Symbol"/>
                        </a:rPr>
                        <m:t>)⟹</m:t>
                      </m:r>
                    </m:oMath>
                  </m:oMathPara>
                </a14:m>
                <a:endParaRPr lang="fr-FR" dirty="0">
                  <a:solidFill>
                    <a:srgbClr val="0070C0"/>
                  </a:solidFill>
                </a:endParaRPr>
              </a:p>
            </p:txBody>
          </p:sp>
        </mc:Choice>
        <mc:Fallback xmlns="">
          <p:sp>
            <p:nvSpPr>
              <p:cNvPr id="50" name="ZoneTexte 49">
                <a:extLst>
                  <a:ext uri="{FF2B5EF4-FFF2-40B4-BE49-F238E27FC236}">
                    <a16:creationId xmlns:a16="http://schemas.microsoft.com/office/drawing/2014/main" id="{6D9462FC-72F0-4968-84C8-00F24F4755A5}"/>
                  </a:ext>
                </a:extLst>
              </p:cNvPr>
              <p:cNvSpPr txBox="1">
                <a:spLocks noRot="1" noChangeAspect="1" noMove="1" noResize="1" noEditPoints="1" noAdjustHandles="1" noChangeArrowheads="1" noChangeShapeType="1" noTextEdit="1"/>
              </p:cNvSpPr>
              <p:nvPr/>
            </p:nvSpPr>
            <p:spPr>
              <a:xfrm>
                <a:off x="435414" y="3466820"/>
                <a:ext cx="1434560" cy="369332"/>
              </a:xfrm>
              <a:prstGeom prst="rect">
                <a:avLst/>
              </a:prstGeom>
              <a:blipFill>
                <a:blip r:embed="rId17"/>
                <a:stretch>
                  <a:fillRect b="-13333"/>
                </a:stretch>
              </a:blipFill>
              <a:ln>
                <a:no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5" name="ZoneTexte 54">
                <a:extLst>
                  <a:ext uri="{FF2B5EF4-FFF2-40B4-BE49-F238E27FC236}">
                    <a16:creationId xmlns:a16="http://schemas.microsoft.com/office/drawing/2014/main" id="{50806B26-0B39-46AF-982F-DE6F000401FE}"/>
                  </a:ext>
                </a:extLst>
              </p:cNvPr>
              <p:cNvSpPr txBox="1"/>
              <p:nvPr/>
            </p:nvSpPr>
            <p:spPr>
              <a:xfrm>
                <a:off x="449213" y="1517995"/>
                <a:ext cx="1277401" cy="369332"/>
              </a:xfrm>
              <a:prstGeom prst="rect">
                <a:avLst/>
              </a:prstGeom>
              <a:solidFill>
                <a:schemeClr val="bg1"/>
              </a:solidFill>
            </p:spPr>
            <p:txBody>
              <a:bodyPr wrap="none" rtlCol="0">
                <a:spAutoFit/>
              </a:bodyPr>
              <a:lstStyle/>
              <a:p>
                <a:pPr/>
                <a14:m>
                  <m:oMathPara xmlns:m="http://schemas.openxmlformats.org/officeDocument/2006/math">
                    <m:oMathParaPr>
                      <m:jc m:val="centerGroup"/>
                    </m:oMathParaPr>
                    <m:oMath xmlns:m="http://schemas.openxmlformats.org/officeDocument/2006/math">
                      <m:r>
                        <a:rPr lang="fr-FR" sz="1800" b="0" i="1" smtClean="0">
                          <a:solidFill>
                            <a:schemeClr val="tx1"/>
                          </a:solidFill>
                          <a:latin typeface="Cambria Math" panose="02040503050406030204" pitchFamily="18" charset="0"/>
                          <a:sym typeface="Symbol"/>
                        </a:rPr>
                        <m:t>(</m:t>
                      </m:r>
                      <m:r>
                        <a:rPr lang="fr-FR" sz="1800" b="0" i="1" smtClean="0">
                          <a:solidFill>
                            <a:schemeClr val="tx1"/>
                          </a:solidFill>
                          <a:latin typeface="Cambria Math" panose="02040503050406030204" pitchFamily="18" charset="0"/>
                          <a:sym typeface="Symbol"/>
                        </a:rPr>
                        <m:t>𝑛𝑡h</m:t>
                      </m:r>
                      <m:r>
                        <a:rPr lang="fr-FR" sz="1800" b="0" i="1" smtClean="0">
                          <a:solidFill>
                            <a:schemeClr val="tx1"/>
                          </a:solidFill>
                          <a:latin typeface="Cambria Math" panose="02040503050406030204" pitchFamily="18" charset="0"/>
                          <a:sym typeface="Symbol"/>
                        </a:rPr>
                        <m:t>,</m:t>
                      </m:r>
                      <m:r>
                        <a:rPr lang="fr-FR" sz="1800" b="0" i="1" smtClean="0">
                          <a:solidFill>
                            <a:schemeClr val="tx1"/>
                          </a:solidFill>
                          <a:latin typeface="Cambria Math" panose="02040503050406030204" pitchFamily="18" charset="0"/>
                          <a:sym typeface="Symbol"/>
                        </a:rPr>
                        <m:t>𝑓</m:t>
                      </m:r>
                      <m:r>
                        <a:rPr lang="fr-FR" sz="1800" b="0" i="1" smtClean="0">
                          <a:solidFill>
                            <a:schemeClr val="tx1"/>
                          </a:solidFill>
                          <a:latin typeface="Cambria Math" panose="02040503050406030204" pitchFamily="18" charset="0"/>
                          <a:sym typeface="Symbol"/>
                        </a:rPr>
                        <m:t>)⟹</m:t>
                      </m:r>
                    </m:oMath>
                  </m:oMathPara>
                </a14:m>
                <a:endParaRPr lang="fr-FR" dirty="0">
                  <a:solidFill>
                    <a:schemeClr val="tx1"/>
                  </a:solidFill>
                </a:endParaRPr>
              </a:p>
            </p:txBody>
          </p:sp>
        </mc:Choice>
        <mc:Fallback xmlns="">
          <p:sp>
            <p:nvSpPr>
              <p:cNvPr id="55" name="ZoneTexte 54">
                <a:extLst>
                  <a:ext uri="{FF2B5EF4-FFF2-40B4-BE49-F238E27FC236}">
                    <a16:creationId xmlns:a16="http://schemas.microsoft.com/office/drawing/2014/main" id="{50806B26-0B39-46AF-982F-DE6F000401FE}"/>
                  </a:ext>
                </a:extLst>
              </p:cNvPr>
              <p:cNvSpPr txBox="1">
                <a:spLocks noRot="1" noChangeAspect="1" noMove="1" noResize="1" noEditPoints="1" noAdjustHandles="1" noChangeArrowheads="1" noChangeShapeType="1" noTextEdit="1"/>
              </p:cNvSpPr>
              <p:nvPr/>
            </p:nvSpPr>
            <p:spPr>
              <a:xfrm>
                <a:off x="449213" y="1517995"/>
                <a:ext cx="1277401" cy="369332"/>
              </a:xfrm>
              <a:prstGeom prst="rect">
                <a:avLst/>
              </a:prstGeom>
              <a:blipFill>
                <a:blip r:embed="rId18"/>
                <a:stretch>
                  <a:fillRect b="-13115"/>
                </a:stretch>
              </a:blipFill>
            </p:spPr>
            <p:txBody>
              <a:bodyPr/>
              <a:lstStyle/>
              <a:p>
                <a:r>
                  <a:rPr lang="en-GB">
                    <a:noFill/>
                  </a:rPr>
                  <a:t> </a:t>
                </a:r>
              </a:p>
            </p:txBody>
          </p:sp>
        </mc:Fallback>
      </mc:AlternateContent>
    </p:spTree>
    <p:extLst>
      <p:ext uri="{BB962C8B-B14F-4D97-AF65-F5344CB8AC3E}">
        <p14:creationId xmlns:p14="http://schemas.microsoft.com/office/powerpoint/2010/main" val="27135259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e la date 3">
            <a:extLst>
              <a:ext uri="{FF2B5EF4-FFF2-40B4-BE49-F238E27FC236}">
                <a16:creationId xmlns:a16="http://schemas.microsoft.com/office/drawing/2014/main" id="{23B1E1A3-74B8-45E8-A215-9F1312BD31DE}"/>
              </a:ext>
            </a:extLst>
          </p:cNvPr>
          <p:cNvSpPr>
            <a:spLocks noGrp="1"/>
          </p:cNvSpPr>
          <p:nvPr>
            <p:ph type="dt" sz="half" idx="10"/>
          </p:nvPr>
        </p:nvSpPr>
        <p:spPr>
          <a:xfrm>
            <a:off x="9626599" y="6343650"/>
            <a:ext cx="1090881" cy="365125"/>
          </a:xfrm>
        </p:spPr>
        <p:txBody>
          <a:bodyPr/>
          <a:lstStyle/>
          <a:p>
            <a:r>
              <a:rPr lang="fr-FR"/>
              <a:t>01/07/2026</a:t>
            </a:r>
            <a:endParaRPr lang="fr-FR" dirty="0"/>
          </a:p>
        </p:txBody>
      </p:sp>
      <p:sp>
        <p:nvSpPr>
          <p:cNvPr id="8" name="Espace réservé du pied de page 1">
            <a:extLst>
              <a:ext uri="{FF2B5EF4-FFF2-40B4-BE49-F238E27FC236}">
                <a16:creationId xmlns:a16="http://schemas.microsoft.com/office/drawing/2014/main" id="{2DCA2753-40F6-4C53-BBD9-06B21A9443D0}"/>
              </a:ext>
            </a:extLst>
          </p:cNvPr>
          <p:cNvSpPr>
            <a:spLocks noGrp="1"/>
          </p:cNvSpPr>
          <p:nvPr>
            <p:ph type="ftr" sz="quarter" idx="11"/>
          </p:nvPr>
        </p:nvSpPr>
        <p:spPr>
          <a:xfrm>
            <a:off x="736600" y="6343650"/>
            <a:ext cx="8839200" cy="365125"/>
          </a:xfrm>
        </p:spPr>
        <p:txBody>
          <a:bodyPr/>
          <a:lstStyle/>
          <a:p>
            <a:r>
              <a:rPr lang="en-US"/>
              <a:t>WONDER 2026 | A. Regonesi et al. </a:t>
            </a:r>
            <a:endParaRPr lang="fr-FR" dirty="0"/>
          </a:p>
        </p:txBody>
      </p:sp>
      <p:cxnSp>
        <p:nvCxnSpPr>
          <p:cNvPr id="10" name="Connecteur droit avec flèche 9">
            <a:extLst>
              <a:ext uri="{FF2B5EF4-FFF2-40B4-BE49-F238E27FC236}">
                <a16:creationId xmlns:a16="http://schemas.microsoft.com/office/drawing/2014/main" id="{BA97678A-F163-4AEA-AD54-3870AEF37299}"/>
              </a:ext>
            </a:extLst>
          </p:cNvPr>
          <p:cNvCxnSpPr>
            <a:cxnSpLocks/>
          </p:cNvCxnSpPr>
          <p:nvPr/>
        </p:nvCxnSpPr>
        <p:spPr>
          <a:xfrm>
            <a:off x="5116213" y="1702662"/>
            <a:ext cx="792000"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2" name="ZoneTexte 11">
                <a:extLst>
                  <a:ext uri="{FF2B5EF4-FFF2-40B4-BE49-F238E27FC236}">
                    <a16:creationId xmlns:a16="http://schemas.microsoft.com/office/drawing/2014/main" id="{FC021612-9361-4446-9D9D-0A2C4D4DDCB3}"/>
                  </a:ext>
                </a:extLst>
              </p:cNvPr>
              <p:cNvSpPr txBox="1"/>
              <p:nvPr/>
            </p:nvSpPr>
            <p:spPr>
              <a:xfrm>
                <a:off x="2530610" y="1383033"/>
                <a:ext cx="2355570" cy="369332"/>
              </a:xfrm>
              <a:prstGeom prst="rect">
                <a:avLst/>
              </a:prstGeom>
              <a:solidFill>
                <a:schemeClr val="tx2">
                  <a:lumMod val="20000"/>
                  <a:lumOff val="80000"/>
                </a:schemeClr>
              </a:solidFill>
              <a:ln>
                <a:solidFill>
                  <a:schemeClr val="tx1">
                    <a:lumMod val="50000"/>
                    <a:lumOff val="50000"/>
                  </a:schemeClr>
                </a:solidFill>
              </a:ln>
            </p:spPr>
            <p:txBody>
              <a:bodyPr wrap="square">
                <a:spAutoFit/>
              </a:bodyPr>
              <a:lstStyle/>
              <a:p>
                <a:pPr/>
                <a14:m>
                  <m:oMathPara xmlns:m="http://schemas.openxmlformats.org/officeDocument/2006/math">
                    <m:oMathParaPr>
                      <m:jc m:val="centerGroup"/>
                    </m:oMathParaPr>
                    <m:oMath xmlns:m="http://schemas.openxmlformats.org/officeDocument/2006/math">
                      <m:r>
                        <a:rPr lang="en-US" sz="1800" i="1" smtClean="0">
                          <a:solidFill>
                            <a:schemeClr val="tx1"/>
                          </a:solidFill>
                          <a:latin typeface="Cambria Math"/>
                          <a:sym typeface="Symbol"/>
                        </a:rPr>
                        <m:t>𝑌</m:t>
                      </m:r>
                      <m:d>
                        <m:dPr>
                          <m:ctrlPr>
                            <a:rPr lang="en-US" sz="1800" i="1" smtClean="0">
                              <a:solidFill>
                                <a:schemeClr val="tx1"/>
                              </a:solidFill>
                              <a:latin typeface="Cambria Math" panose="02040503050406030204" pitchFamily="18" charset="0"/>
                              <a:sym typeface="Symbol"/>
                            </a:rPr>
                          </m:ctrlPr>
                        </m:dPr>
                        <m:e>
                          <m:sSup>
                            <m:sSupPr>
                              <m:ctrlPr>
                                <a:rPr lang="en-US" sz="1800" i="1" smtClean="0">
                                  <a:solidFill>
                                    <a:schemeClr val="tx1"/>
                                  </a:solidFill>
                                  <a:latin typeface="Cambria Math" panose="02040503050406030204" pitchFamily="18" charset="0"/>
                                  <a:sym typeface="Symbol"/>
                                </a:rPr>
                              </m:ctrlPr>
                            </m:sSupPr>
                            <m:e>
                              <m:r>
                                <a:rPr lang="en-US" sz="1800" i="1" smtClean="0">
                                  <a:solidFill>
                                    <a:schemeClr val="tx1"/>
                                  </a:solidFill>
                                  <a:latin typeface="Cambria Math" panose="02040503050406030204" pitchFamily="18" charset="0"/>
                                  <a:sym typeface="Symbol"/>
                                </a:rPr>
                                <m:t>𝐴</m:t>
                              </m:r>
                            </m:e>
                            <m:sup>
                              <m:r>
                                <a:rPr lang="en-US" sz="1800" i="1" smtClean="0">
                                  <a:solidFill>
                                    <a:schemeClr val="tx1"/>
                                  </a:solidFill>
                                  <a:latin typeface="Cambria Math" panose="02040503050406030204" pitchFamily="18" charset="0"/>
                                  <a:sym typeface="Symbol"/>
                                </a:rPr>
                                <m:t>∗</m:t>
                              </m:r>
                            </m:sup>
                          </m:sSup>
                          <m:r>
                            <a:rPr lang="fr-FR" sz="1800" b="0" i="1" smtClean="0">
                              <a:solidFill>
                                <a:schemeClr val="tx1"/>
                              </a:solidFill>
                              <a:latin typeface="Cambria Math" panose="02040503050406030204" pitchFamily="18" charset="0"/>
                              <a:sym typeface="Symbol"/>
                            </a:rPr>
                            <m:t>|</m:t>
                          </m:r>
                          <m:r>
                            <a:rPr lang="fr-FR" sz="1800" b="0" i="1" smtClean="0">
                              <a:solidFill>
                                <a:schemeClr val="tx1"/>
                              </a:solidFill>
                              <a:latin typeface="Cambria Math" panose="02040503050406030204" pitchFamily="18" charset="0"/>
                              <a:sym typeface="Symbol"/>
                            </a:rPr>
                            <m:t>𝑛𝑡h</m:t>
                          </m:r>
                        </m:e>
                      </m:d>
                    </m:oMath>
                  </m:oMathPara>
                </a14:m>
                <a:endParaRPr lang="fr-FR" sz="1800" b="0" i="1" dirty="0">
                  <a:solidFill>
                    <a:schemeClr val="tx1"/>
                  </a:solidFill>
                  <a:latin typeface="Cambria Math" panose="02040503050406030204" pitchFamily="18" charset="0"/>
                  <a:sym typeface="Symbol"/>
                </a:endParaRPr>
              </a:p>
            </p:txBody>
          </p:sp>
        </mc:Choice>
        <mc:Fallback xmlns="">
          <p:sp>
            <p:nvSpPr>
              <p:cNvPr id="12" name="ZoneTexte 11">
                <a:extLst>
                  <a:ext uri="{FF2B5EF4-FFF2-40B4-BE49-F238E27FC236}">
                    <a16:creationId xmlns:a16="http://schemas.microsoft.com/office/drawing/2014/main" id="{FC021612-9361-4446-9D9D-0A2C4D4DDCB3}"/>
                  </a:ext>
                </a:extLst>
              </p:cNvPr>
              <p:cNvSpPr txBox="1">
                <a:spLocks noRot="1" noChangeAspect="1" noMove="1" noResize="1" noEditPoints="1" noAdjustHandles="1" noChangeArrowheads="1" noChangeShapeType="1" noTextEdit="1"/>
              </p:cNvSpPr>
              <p:nvPr/>
            </p:nvSpPr>
            <p:spPr>
              <a:xfrm>
                <a:off x="2530610" y="1383033"/>
                <a:ext cx="2355570" cy="369332"/>
              </a:xfrm>
              <a:prstGeom prst="rect">
                <a:avLst/>
              </a:prstGeom>
              <a:blipFill>
                <a:blip r:embed="rId3"/>
                <a:stretch>
                  <a:fillRect b="-12903"/>
                </a:stretch>
              </a:blipFill>
              <a:ln>
                <a:solidFill>
                  <a:schemeClr val="tx1">
                    <a:lumMod val="50000"/>
                    <a:lumOff val="50000"/>
                  </a:schemeClr>
                </a:solidFill>
              </a:ln>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4" name="ZoneTexte 13">
                <a:extLst>
                  <a:ext uri="{FF2B5EF4-FFF2-40B4-BE49-F238E27FC236}">
                    <a16:creationId xmlns:a16="http://schemas.microsoft.com/office/drawing/2014/main" id="{CEE41A5D-3EC2-4EC6-97C3-A47F24DB98F8}"/>
                  </a:ext>
                </a:extLst>
              </p:cNvPr>
              <p:cNvSpPr txBox="1"/>
              <p:nvPr/>
            </p:nvSpPr>
            <p:spPr>
              <a:xfrm>
                <a:off x="2111986" y="3473013"/>
                <a:ext cx="2927826" cy="362984"/>
              </a:xfrm>
              <a:prstGeom prst="rect">
                <a:avLst/>
              </a:prstGeom>
              <a:solidFill>
                <a:schemeClr val="tx2">
                  <a:lumMod val="20000"/>
                  <a:lumOff val="80000"/>
                </a:schemeClr>
              </a:solidFill>
              <a:ln>
                <a:solidFill>
                  <a:schemeClr val="tx1"/>
                </a:solidFill>
              </a:ln>
            </p:spPr>
            <p:txBody>
              <a:bodyPr wrap="square">
                <a:spAutoFit/>
              </a:bodyPr>
              <a:lstStyle/>
              <a:p>
                <a:pPr/>
                <a14:m>
                  <m:oMathPara xmlns:m="http://schemas.openxmlformats.org/officeDocument/2006/math">
                    <m:oMathParaPr>
                      <m:jc m:val="centerGroup"/>
                    </m:oMathParaPr>
                    <m:oMath xmlns:m="http://schemas.openxmlformats.org/officeDocument/2006/math">
                      <m:r>
                        <a:rPr lang="en-US" sz="1800" i="1" smtClean="0">
                          <a:solidFill>
                            <a:srgbClr val="0070C0"/>
                          </a:solidFill>
                          <a:latin typeface="Cambria Math"/>
                          <a:sym typeface="Symbol"/>
                        </a:rPr>
                        <m:t>𝑌</m:t>
                      </m:r>
                      <m:d>
                        <m:dPr>
                          <m:ctrlPr>
                            <a:rPr lang="en-US" sz="1800" i="1" smtClean="0">
                              <a:solidFill>
                                <a:srgbClr val="0070C0"/>
                              </a:solidFill>
                              <a:latin typeface="Cambria Math" panose="02040503050406030204" pitchFamily="18" charset="0"/>
                              <a:sym typeface="Symbol"/>
                            </a:rPr>
                          </m:ctrlPr>
                        </m:dPr>
                        <m:e>
                          <m:sSup>
                            <m:sSupPr>
                              <m:ctrlPr>
                                <a:rPr lang="en-US" sz="1800" i="1" smtClean="0">
                                  <a:solidFill>
                                    <a:srgbClr val="0070C0"/>
                                  </a:solidFill>
                                  <a:latin typeface="Cambria Math" panose="02040503050406030204" pitchFamily="18" charset="0"/>
                                  <a:sym typeface="Symbol"/>
                                </a:rPr>
                              </m:ctrlPr>
                            </m:sSupPr>
                            <m:e>
                              <m:r>
                                <a:rPr lang="en-US" sz="1800" i="1" smtClean="0">
                                  <a:solidFill>
                                    <a:srgbClr val="0070C0"/>
                                  </a:solidFill>
                                  <a:latin typeface="Cambria Math" panose="02040503050406030204" pitchFamily="18" charset="0"/>
                                  <a:sym typeface="Symbol"/>
                                </a:rPr>
                                <m:t>𝐴</m:t>
                              </m:r>
                            </m:e>
                            <m:sup>
                              <m:r>
                                <a:rPr lang="en-US" sz="1800" i="1" smtClean="0">
                                  <a:solidFill>
                                    <a:srgbClr val="0070C0"/>
                                  </a:solidFill>
                                  <a:latin typeface="Cambria Math" panose="02040503050406030204" pitchFamily="18" charset="0"/>
                                  <a:sym typeface="Symbol"/>
                                </a:rPr>
                                <m:t>∗</m:t>
                              </m:r>
                            </m:sup>
                          </m:sSup>
                          <m:r>
                            <a:rPr lang="fr-FR" sz="1800" b="0" i="1" smtClean="0">
                              <a:solidFill>
                                <a:srgbClr val="0070C0"/>
                              </a:solidFill>
                              <a:latin typeface="Cambria Math" panose="02040503050406030204" pitchFamily="18" charset="0"/>
                              <a:sym typeface="Symbol"/>
                            </a:rPr>
                            <m:t>|</m:t>
                          </m:r>
                          <m:r>
                            <a:rPr lang="fr-FR" sz="1800" b="0" i="1" smtClean="0">
                              <a:solidFill>
                                <a:srgbClr val="0070C0"/>
                              </a:solidFill>
                              <a:latin typeface="Cambria Math" panose="02040503050406030204" pitchFamily="18" charset="0"/>
                              <a:sym typeface="Symbol"/>
                            </a:rPr>
                            <m:t>𝑛𝑓𝑎𝑠𝑡</m:t>
                          </m:r>
                        </m:e>
                      </m:d>
                    </m:oMath>
                  </m:oMathPara>
                </a14:m>
                <a:endParaRPr lang="fr-FR" sz="1800" b="0" i="1" baseline="-25000" dirty="0">
                  <a:solidFill>
                    <a:srgbClr val="0070C0"/>
                  </a:solidFill>
                  <a:latin typeface="Cambria Math" panose="02040503050406030204" pitchFamily="18" charset="0"/>
                  <a:sym typeface="Symbol"/>
                </a:endParaRPr>
              </a:p>
            </p:txBody>
          </p:sp>
        </mc:Choice>
        <mc:Fallback xmlns="">
          <p:sp>
            <p:nvSpPr>
              <p:cNvPr id="14" name="ZoneTexte 13">
                <a:extLst>
                  <a:ext uri="{FF2B5EF4-FFF2-40B4-BE49-F238E27FC236}">
                    <a16:creationId xmlns:a16="http://schemas.microsoft.com/office/drawing/2014/main" id="{CEE41A5D-3EC2-4EC6-97C3-A47F24DB98F8}"/>
                  </a:ext>
                </a:extLst>
              </p:cNvPr>
              <p:cNvSpPr txBox="1">
                <a:spLocks noRot="1" noChangeAspect="1" noMove="1" noResize="1" noEditPoints="1" noAdjustHandles="1" noChangeArrowheads="1" noChangeShapeType="1" noTextEdit="1"/>
              </p:cNvSpPr>
              <p:nvPr/>
            </p:nvSpPr>
            <p:spPr>
              <a:xfrm>
                <a:off x="2111986" y="3473013"/>
                <a:ext cx="2927826" cy="362984"/>
              </a:xfrm>
              <a:prstGeom prst="rect">
                <a:avLst/>
              </a:prstGeom>
              <a:blipFill>
                <a:blip r:embed="rId4"/>
                <a:stretch>
                  <a:fillRect b="-14754"/>
                </a:stretch>
              </a:blipFill>
              <a:ln>
                <a:solidFill>
                  <a:schemeClr val="tx1"/>
                </a:solidFill>
              </a:ln>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5" name="ZoneTexte 14">
                <a:extLst>
                  <a:ext uri="{FF2B5EF4-FFF2-40B4-BE49-F238E27FC236}">
                    <a16:creationId xmlns:a16="http://schemas.microsoft.com/office/drawing/2014/main" id="{22F451E0-6743-491A-9E70-FBDC22B8D402}"/>
                  </a:ext>
                </a:extLst>
              </p:cNvPr>
              <p:cNvSpPr txBox="1"/>
              <p:nvPr/>
            </p:nvSpPr>
            <p:spPr>
              <a:xfrm>
                <a:off x="10140049" y="3460049"/>
                <a:ext cx="1512000" cy="369332"/>
              </a:xfrm>
              <a:prstGeom prst="rect">
                <a:avLst/>
              </a:prstGeom>
              <a:solidFill>
                <a:schemeClr val="tx2">
                  <a:lumMod val="20000"/>
                  <a:lumOff val="80000"/>
                </a:schemeClr>
              </a:solidFill>
              <a:ln>
                <a:solidFill>
                  <a:schemeClr val="tx1"/>
                </a:solidFill>
              </a:ln>
            </p:spPr>
            <p:txBody>
              <a:bodyPr wrap="square">
                <a:spAutoFit/>
              </a:bodyPr>
              <a:lstStyle/>
              <a:p>
                <a:pPr/>
                <a14:m>
                  <m:oMathPara xmlns:m="http://schemas.openxmlformats.org/officeDocument/2006/math">
                    <m:oMathParaPr>
                      <m:jc m:val="centerGroup"/>
                    </m:oMathParaPr>
                    <m:oMath xmlns:m="http://schemas.openxmlformats.org/officeDocument/2006/math">
                      <m:r>
                        <a:rPr lang="fr-FR" b="0" i="1" smtClean="0">
                          <a:solidFill>
                            <a:srgbClr val="0070C0"/>
                          </a:solidFill>
                          <a:latin typeface="Cambria Math" panose="02040503050406030204" pitchFamily="18" charset="0"/>
                          <a:sym typeface="Symbol"/>
                        </a:rPr>
                        <m:t>𝐶</m:t>
                      </m:r>
                      <m:d>
                        <m:dPr>
                          <m:ctrlPr>
                            <a:rPr lang="en-US" i="1" smtClean="0">
                              <a:solidFill>
                                <a:srgbClr val="0070C0"/>
                              </a:solidFill>
                              <a:latin typeface="Cambria Math" panose="02040503050406030204" pitchFamily="18" charset="0"/>
                              <a:sym typeface="Symbol"/>
                            </a:rPr>
                          </m:ctrlPr>
                        </m:dPr>
                        <m:e>
                          <m:r>
                            <a:rPr lang="en-US" b="0" i="1" smtClean="0">
                              <a:solidFill>
                                <a:srgbClr val="0070C0"/>
                              </a:solidFill>
                              <a:latin typeface="Cambria Math"/>
                              <a:sym typeface="Symbol"/>
                            </a:rPr>
                            <m:t>𝐴</m:t>
                          </m:r>
                          <m:r>
                            <a:rPr lang="fr-FR" b="0" i="1" smtClean="0">
                              <a:solidFill>
                                <a:srgbClr val="0070C0"/>
                              </a:solidFill>
                              <a:latin typeface="Cambria Math" panose="02040503050406030204" pitchFamily="18" charset="0"/>
                              <a:sym typeface="Symbol"/>
                            </a:rPr>
                            <m:t>|</m:t>
                          </m:r>
                          <m:r>
                            <a:rPr lang="fr-FR" i="1">
                              <a:solidFill>
                                <a:srgbClr val="0070C0"/>
                              </a:solidFill>
                              <a:latin typeface="Cambria Math" panose="02040503050406030204" pitchFamily="18" charset="0"/>
                              <a:sym typeface="Symbol"/>
                            </a:rPr>
                            <m:t>𝐸</m:t>
                          </m:r>
                          <m:r>
                            <a:rPr lang="fr-FR" i="1" baseline="-25000">
                              <a:solidFill>
                                <a:srgbClr val="0070C0"/>
                              </a:solidFill>
                              <a:latin typeface="Cambria Math" panose="02040503050406030204" pitchFamily="18" charset="0"/>
                              <a:sym typeface="Symbol"/>
                            </a:rPr>
                            <m:t>𝑛</m:t>
                          </m:r>
                        </m:e>
                      </m:d>
                    </m:oMath>
                  </m:oMathPara>
                </a14:m>
                <a:endParaRPr lang="fr-FR" dirty="0">
                  <a:solidFill>
                    <a:srgbClr val="0070C0"/>
                  </a:solidFill>
                </a:endParaRPr>
              </a:p>
            </p:txBody>
          </p:sp>
        </mc:Choice>
        <mc:Fallback xmlns="">
          <p:sp>
            <p:nvSpPr>
              <p:cNvPr id="15" name="ZoneTexte 14">
                <a:extLst>
                  <a:ext uri="{FF2B5EF4-FFF2-40B4-BE49-F238E27FC236}">
                    <a16:creationId xmlns:a16="http://schemas.microsoft.com/office/drawing/2014/main" id="{22F451E0-6743-491A-9E70-FBDC22B8D402}"/>
                  </a:ext>
                </a:extLst>
              </p:cNvPr>
              <p:cNvSpPr txBox="1">
                <a:spLocks noRot="1" noChangeAspect="1" noMove="1" noResize="1" noEditPoints="1" noAdjustHandles="1" noChangeArrowheads="1" noChangeShapeType="1" noTextEdit="1"/>
              </p:cNvSpPr>
              <p:nvPr/>
            </p:nvSpPr>
            <p:spPr>
              <a:xfrm>
                <a:off x="10140049" y="3460049"/>
                <a:ext cx="1512000" cy="369332"/>
              </a:xfrm>
              <a:prstGeom prst="rect">
                <a:avLst/>
              </a:prstGeom>
              <a:blipFill>
                <a:blip r:embed="rId5"/>
                <a:stretch>
                  <a:fillRect b="-11290"/>
                </a:stretch>
              </a:blipFill>
              <a:ln>
                <a:solidFill>
                  <a:schemeClr val="tx1"/>
                </a:solidFill>
              </a:ln>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6" name="ZoneTexte 15">
                <a:extLst>
                  <a:ext uri="{FF2B5EF4-FFF2-40B4-BE49-F238E27FC236}">
                    <a16:creationId xmlns:a16="http://schemas.microsoft.com/office/drawing/2014/main" id="{26834525-EAAB-4B3E-836E-7EA96AB7FDB5}"/>
                  </a:ext>
                </a:extLst>
              </p:cNvPr>
              <p:cNvSpPr txBox="1"/>
              <p:nvPr/>
            </p:nvSpPr>
            <p:spPr>
              <a:xfrm>
                <a:off x="6029029" y="1517995"/>
                <a:ext cx="1440000" cy="369332"/>
              </a:xfrm>
              <a:prstGeom prst="rect">
                <a:avLst/>
              </a:prstGeom>
              <a:solidFill>
                <a:schemeClr val="tx2">
                  <a:lumMod val="20000"/>
                  <a:lumOff val="80000"/>
                </a:schemeClr>
              </a:solidFill>
              <a:ln>
                <a:solidFill>
                  <a:schemeClr val="tx1">
                    <a:lumMod val="50000"/>
                    <a:lumOff val="50000"/>
                  </a:schemeClr>
                </a:solidFill>
              </a:ln>
            </p:spPr>
            <p:txBody>
              <a:bodyPr wrap="square">
                <a:spAutoFit/>
              </a:bodyPr>
              <a:lstStyle/>
              <a:p>
                <a:pPr/>
                <a14:m>
                  <m:oMathPara xmlns:m="http://schemas.openxmlformats.org/officeDocument/2006/math">
                    <m:oMathParaPr>
                      <m:jc m:val="centerGroup"/>
                    </m:oMathParaPr>
                    <m:oMath xmlns:m="http://schemas.openxmlformats.org/officeDocument/2006/math">
                      <m:r>
                        <a:rPr lang="en-US" sz="1800" i="1" smtClean="0">
                          <a:solidFill>
                            <a:schemeClr val="tx1"/>
                          </a:solidFill>
                          <a:latin typeface="Cambria Math" panose="02040503050406030204" pitchFamily="18" charset="0"/>
                          <a:sym typeface="Symbol"/>
                        </a:rPr>
                        <m:t>𝑃</m:t>
                      </m:r>
                      <m:d>
                        <m:dPr>
                          <m:ctrlPr>
                            <a:rPr lang="en-US" sz="1800" i="1">
                              <a:solidFill>
                                <a:schemeClr val="tx1"/>
                              </a:solidFill>
                              <a:latin typeface="Cambria Math" panose="02040503050406030204" pitchFamily="18" charset="0"/>
                              <a:sym typeface="Symbol"/>
                            </a:rPr>
                          </m:ctrlPr>
                        </m:dPr>
                        <m:e>
                          <m:r>
                            <a:rPr lang="fr-FR" sz="1800" b="0" i="1" smtClean="0">
                              <a:solidFill>
                                <a:schemeClr val="tx1"/>
                              </a:solidFill>
                              <a:latin typeface="Cambria Math" panose="02040503050406030204" pitchFamily="18" charset="0"/>
                              <a:sym typeface="Symbol"/>
                            </a:rPr>
                            <m:t>𝜈</m:t>
                          </m:r>
                        </m:e>
                        <m:e>
                          <m:sSup>
                            <m:sSupPr>
                              <m:ctrlPr>
                                <a:rPr lang="en-US" i="1">
                                  <a:solidFill>
                                    <a:schemeClr val="tx1"/>
                                  </a:solidFill>
                                  <a:latin typeface="Cambria Math" panose="02040503050406030204" pitchFamily="18" charset="0"/>
                                  <a:sym typeface="Symbol"/>
                                </a:rPr>
                              </m:ctrlPr>
                            </m:sSupPr>
                            <m:e>
                              <m:r>
                                <a:rPr lang="en-US" i="1">
                                  <a:solidFill>
                                    <a:schemeClr val="tx1"/>
                                  </a:solidFill>
                                  <a:latin typeface="Cambria Math" panose="02040503050406030204" pitchFamily="18" charset="0"/>
                                  <a:sym typeface="Symbol"/>
                                </a:rPr>
                                <m:t>𝐴</m:t>
                              </m:r>
                            </m:e>
                            <m:sup>
                              <m:r>
                                <a:rPr lang="en-US" i="1">
                                  <a:solidFill>
                                    <a:schemeClr val="tx1"/>
                                  </a:solidFill>
                                  <a:latin typeface="Cambria Math" panose="02040503050406030204" pitchFamily="18" charset="0"/>
                                  <a:sym typeface="Symbol"/>
                                </a:rPr>
                                <m:t>∗</m:t>
                              </m:r>
                            </m:sup>
                          </m:sSup>
                          <m:r>
                            <a:rPr lang="en-US" sz="1800" i="1">
                              <a:solidFill>
                                <a:schemeClr val="tx1"/>
                              </a:solidFill>
                              <a:latin typeface="Cambria Math" panose="02040503050406030204" pitchFamily="18" charset="0"/>
                              <a:sym typeface="Symbol"/>
                            </a:rPr>
                            <m:t>, </m:t>
                          </m:r>
                          <m:r>
                            <a:rPr lang="fr-FR" sz="1800" b="0" i="1" smtClean="0">
                              <a:solidFill>
                                <a:schemeClr val="tx1"/>
                              </a:solidFill>
                              <a:latin typeface="Cambria Math" panose="02040503050406030204" pitchFamily="18" charset="0"/>
                              <a:sym typeface="Symbol"/>
                            </a:rPr>
                            <m:t>𝑛</m:t>
                          </m:r>
                          <m:r>
                            <a:rPr lang="fr-FR" sz="1800" b="0" i="1" baseline="-25000" smtClean="0">
                              <a:solidFill>
                                <a:schemeClr val="tx1"/>
                              </a:solidFill>
                              <a:latin typeface="Cambria Math" panose="02040503050406030204" pitchFamily="18" charset="0"/>
                              <a:sym typeface="Symbol"/>
                            </a:rPr>
                            <m:t>𝑡h</m:t>
                          </m:r>
                        </m:e>
                      </m:d>
                    </m:oMath>
                  </m:oMathPara>
                </a14:m>
                <a:endParaRPr lang="fr-FR" dirty="0">
                  <a:solidFill>
                    <a:schemeClr val="tx1"/>
                  </a:solidFill>
                </a:endParaRPr>
              </a:p>
            </p:txBody>
          </p:sp>
        </mc:Choice>
        <mc:Fallback xmlns="">
          <p:sp>
            <p:nvSpPr>
              <p:cNvPr id="16" name="ZoneTexte 15">
                <a:extLst>
                  <a:ext uri="{FF2B5EF4-FFF2-40B4-BE49-F238E27FC236}">
                    <a16:creationId xmlns:a16="http://schemas.microsoft.com/office/drawing/2014/main" id="{26834525-EAAB-4B3E-836E-7EA96AB7FDB5}"/>
                  </a:ext>
                </a:extLst>
              </p:cNvPr>
              <p:cNvSpPr txBox="1">
                <a:spLocks noRot="1" noChangeAspect="1" noMove="1" noResize="1" noEditPoints="1" noAdjustHandles="1" noChangeArrowheads="1" noChangeShapeType="1" noTextEdit="1"/>
              </p:cNvSpPr>
              <p:nvPr/>
            </p:nvSpPr>
            <p:spPr>
              <a:xfrm>
                <a:off x="6029029" y="1517995"/>
                <a:ext cx="1440000" cy="369332"/>
              </a:xfrm>
              <a:prstGeom prst="rect">
                <a:avLst/>
              </a:prstGeom>
              <a:blipFill>
                <a:blip r:embed="rId6"/>
                <a:stretch>
                  <a:fillRect/>
                </a:stretch>
              </a:blipFill>
              <a:ln>
                <a:solidFill>
                  <a:schemeClr val="tx1">
                    <a:lumMod val="50000"/>
                    <a:lumOff val="50000"/>
                  </a:schemeClr>
                </a:solidFill>
              </a:ln>
            </p:spPr>
            <p:txBody>
              <a:bodyPr/>
              <a:lstStyle/>
              <a:p>
                <a:r>
                  <a:rPr lang="fr-FR">
                    <a:noFill/>
                  </a:rPr>
                  <a:t> </a:t>
                </a:r>
              </a:p>
            </p:txBody>
          </p:sp>
        </mc:Fallback>
      </mc:AlternateContent>
      <p:cxnSp>
        <p:nvCxnSpPr>
          <p:cNvPr id="17" name="Connecteur droit avec flèche 16">
            <a:extLst>
              <a:ext uri="{FF2B5EF4-FFF2-40B4-BE49-F238E27FC236}">
                <a16:creationId xmlns:a16="http://schemas.microsoft.com/office/drawing/2014/main" id="{B9D3A38B-BCE9-4740-9FA8-B70A669B76F1}"/>
              </a:ext>
            </a:extLst>
          </p:cNvPr>
          <p:cNvCxnSpPr>
            <a:cxnSpLocks/>
          </p:cNvCxnSpPr>
          <p:nvPr/>
        </p:nvCxnSpPr>
        <p:spPr>
          <a:xfrm>
            <a:off x="2872853" y="1887327"/>
            <a:ext cx="0" cy="1448191"/>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8" name="Connecteur droit avec flèche 17">
            <a:extLst>
              <a:ext uri="{FF2B5EF4-FFF2-40B4-BE49-F238E27FC236}">
                <a16:creationId xmlns:a16="http://schemas.microsoft.com/office/drawing/2014/main" id="{743DDF62-6D9F-459C-8651-5821241D4E48}"/>
              </a:ext>
            </a:extLst>
          </p:cNvPr>
          <p:cNvCxnSpPr>
            <a:cxnSpLocks/>
          </p:cNvCxnSpPr>
          <p:nvPr/>
        </p:nvCxnSpPr>
        <p:spPr>
          <a:xfrm>
            <a:off x="4066653" y="2283467"/>
            <a:ext cx="0" cy="1052051"/>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20" name="ZoneTexte 19">
            <a:extLst>
              <a:ext uri="{FF2B5EF4-FFF2-40B4-BE49-F238E27FC236}">
                <a16:creationId xmlns:a16="http://schemas.microsoft.com/office/drawing/2014/main" id="{F5D4F4EE-2985-4347-86BD-3BBC27C96FA1}"/>
              </a:ext>
            </a:extLst>
          </p:cNvPr>
          <p:cNvSpPr txBox="1"/>
          <p:nvPr/>
        </p:nvSpPr>
        <p:spPr>
          <a:xfrm>
            <a:off x="1655256" y="2439705"/>
            <a:ext cx="1718740" cy="738664"/>
          </a:xfrm>
          <a:prstGeom prst="rect">
            <a:avLst/>
          </a:prstGeom>
          <a:solidFill>
            <a:schemeClr val="bg1"/>
          </a:solidFill>
          <a:ln>
            <a:solidFill>
              <a:schemeClr val="accent1"/>
            </a:solidFill>
          </a:ln>
        </p:spPr>
        <p:txBody>
          <a:bodyPr wrap="none" rtlCol="0">
            <a:spAutoFit/>
          </a:bodyPr>
          <a:lstStyle/>
          <a:p>
            <a:pPr algn="ctr"/>
            <a:r>
              <a:rPr lang="fr-FR" sz="1400" dirty="0"/>
              <a:t>« 2E » &amp; « 2E-2V »</a:t>
            </a:r>
          </a:p>
          <a:p>
            <a:pPr algn="ctr"/>
            <a:r>
              <a:rPr lang="fr-FR" sz="1400" dirty="0" err="1"/>
              <a:t>Pheno</a:t>
            </a:r>
            <a:r>
              <a:rPr lang="fr-FR" sz="1400" dirty="0"/>
              <a:t>. </a:t>
            </a:r>
            <a:r>
              <a:rPr lang="fr-FR" sz="1400" dirty="0" err="1"/>
              <a:t>Models</a:t>
            </a:r>
            <a:endParaRPr lang="fr-FR" sz="1400" dirty="0"/>
          </a:p>
          <a:p>
            <a:pPr algn="ctr"/>
            <a:r>
              <a:rPr lang="fr-FR" sz="1400" dirty="0"/>
              <a:t>(</a:t>
            </a:r>
            <a:r>
              <a:rPr lang="fr-FR" sz="1400" dirty="0" err="1"/>
              <a:t>Brosa</a:t>
            </a:r>
            <a:r>
              <a:rPr lang="fr-FR" sz="1400" dirty="0"/>
              <a:t>-like) </a:t>
            </a:r>
          </a:p>
        </p:txBody>
      </p:sp>
      <p:sp>
        <p:nvSpPr>
          <p:cNvPr id="21" name="ZoneTexte 20">
            <a:extLst>
              <a:ext uri="{FF2B5EF4-FFF2-40B4-BE49-F238E27FC236}">
                <a16:creationId xmlns:a16="http://schemas.microsoft.com/office/drawing/2014/main" id="{BAC35E54-47C3-44BD-BFA3-3F9F6ECFE597}"/>
              </a:ext>
            </a:extLst>
          </p:cNvPr>
          <p:cNvSpPr txBox="1"/>
          <p:nvPr/>
        </p:nvSpPr>
        <p:spPr>
          <a:xfrm>
            <a:off x="3580443" y="2516650"/>
            <a:ext cx="1552028" cy="584775"/>
          </a:xfrm>
          <a:prstGeom prst="rect">
            <a:avLst/>
          </a:prstGeom>
          <a:solidFill>
            <a:schemeClr val="bg1"/>
          </a:solidFill>
          <a:ln>
            <a:solidFill>
              <a:schemeClr val="accent1"/>
            </a:solidFill>
          </a:ln>
        </p:spPr>
        <p:txBody>
          <a:bodyPr wrap="none" rtlCol="0">
            <a:spAutoFit/>
          </a:bodyPr>
          <a:lstStyle/>
          <a:p>
            <a:pPr algn="ctr"/>
            <a:r>
              <a:rPr lang="fr-FR" sz="1600" dirty="0" err="1"/>
              <a:t>Pheno</a:t>
            </a:r>
            <a:r>
              <a:rPr lang="fr-FR" sz="1600" dirty="0"/>
              <a:t>. </a:t>
            </a:r>
            <a:r>
              <a:rPr lang="fr-FR" sz="1600" dirty="0" err="1"/>
              <a:t>Models</a:t>
            </a:r>
            <a:endParaRPr lang="fr-FR" sz="1600" dirty="0"/>
          </a:p>
          <a:p>
            <a:pPr algn="ctr"/>
            <a:r>
              <a:rPr lang="fr-FR" sz="1600" dirty="0"/>
              <a:t>(Wahl-like) </a:t>
            </a:r>
          </a:p>
        </p:txBody>
      </p:sp>
      <p:sp>
        <p:nvSpPr>
          <p:cNvPr id="28" name="Arc 27">
            <a:extLst>
              <a:ext uri="{FF2B5EF4-FFF2-40B4-BE49-F238E27FC236}">
                <a16:creationId xmlns:a16="http://schemas.microsoft.com/office/drawing/2014/main" id="{CFED017E-86BC-404E-8CE8-6CB319501A2C}"/>
              </a:ext>
            </a:extLst>
          </p:cNvPr>
          <p:cNvSpPr/>
          <p:nvPr/>
        </p:nvSpPr>
        <p:spPr>
          <a:xfrm rot="14940874">
            <a:off x="802632" y="1814646"/>
            <a:ext cx="1747633" cy="1675261"/>
          </a:xfrm>
          <a:prstGeom prst="arc">
            <a:avLst>
              <a:gd name="adj1" fmla="val 14421342"/>
              <a:gd name="adj2" fmla="val 20547800"/>
            </a:avLst>
          </a:prstGeom>
          <a:ln w="28575">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pic>
        <p:nvPicPr>
          <p:cNvPr id="33" name="Image 32">
            <a:extLst>
              <a:ext uri="{FF2B5EF4-FFF2-40B4-BE49-F238E27FC236}">
                <a16:creationId xmlns:a16="http://schemas.microsoft.com/office/drawing/2014/main" id="{865092E2-B0BA-4120-AC3C-4184D67125B5}"/>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777170" y="4685937"/>
            <a:ext cx="1242564" cy="1188973"/>
          </a:xfrm>
          <a:prstGeom prst="rect">
            <a:avLst/>
          </a:prstGeom>
        </p:spPr>
      </p:pic>
      <p:grpSp>
        <p:nvGrpSpPr>
          <p:cNvPr id="34" name="Groupe 33">
            <a:extLst>
              <a:ext uri="{FF2B5EF4-FFF2-40B4-BE49-F238E27FC236}">
                <a16:creationId xmlns:a16="http://schemas.microsoft.com/office/drawing/2014/main" id="{12FCAC4E-C937-4BE5-8118-FB0C6D12CB3B}"/>
              </a:ext>
            </a:extLst>
          </p:cNvPr>
          <p:cNvGrpSpPr/>
          <p:nvPr/>
        </p:nvGrpSpPr>
        <p:grpSpPr>
          <a:xfrm>
            <a:off x="10443518" y="4818720"/>
            <a:ext cx="1023594" cy="975062"/>
            <a:chOff x="10431806" y="5574193"/>
            <a:chExt cx="1023594" cy="975062"/>
          </a:xfrm>
        </p:grpSpPr>
        <p:pic>
          <p:nvPicPr>
            <p:cNvPr id="35" name="Image 34">
              <a:extLst>
                <a:ext uri="{FF2B5EF4-FFF2-40B4-BE49-F238E27FC236}">
                  <a16:creationId xmlns:a16="http://schemas.microsoft.com/office/drawing/2014/main" id="{46602DAA-65AD-44C8-8477-7E635BDAA90E}"/>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9809" t="7965" r="2194" b="6321"/>
            <a:stretch/>
          </p:blipFill>
          <p:spPr>
            <a:xfrm>
              <a:off x="10431806" y="5574193"/>
              <a:ext cx="1023594" cy="975062"/>
            </a:xfrm>
            <a:prstGeom prst="rect">
              <a:avLst/>
            </a:prstGeom>
          </p:spPr>
        </p:pic>
        <p:sp>
          <p:nvSpPr>
            <p:cNvPr id="36" name="ZoneTexte 35">
              <a:extLst>
                <a:ext uri="{FF2B5EF4-FFF2-40B4-BE49-F238E27FC236}">
                  <a16:creationId xmlns:a16="http://schemas.microsoft.com/office/drawing/2014/main" id="{5997D588-BCBC-4868-B51B-A95879950AD9}"/>
                </a:ext>
              </a:extLst>
            </p:cNvPr>
            <p:cNvSpPr txBox="1"/>
            <p:nvPr/>
          </p:nvSpPr>
          <p:spPr>
            <a:xfrm>
              <a:off x="10617200" y="5638800"/>
              <a:ext cx="497252" cy="707886"/>
            </a:xfrm>
            <a:prstGeom prst="rect">
              <a:avLst/>
            </a:prstGeom>
            <a:noFill/>
          </p:spPr>
          <p:txBody>
            <a:bodyPr wrap="none" rtlCol="0">
              <a:spAutoFit/>
            </a:bodyPr>
            <a:lstStyle/>
            <a:p>
              <a:r>
                <a:rPr lang="fr-FR" sz="4000" b="1" dirty="0">
                  <a:solidFill>
                    <a:schemeClr val="accent5">
                      <a:lumMod val="60000"/>
                      <a:lumOff val="40000"/>
                    </a:schemeClr>
                  </a:solidFill>
                </a:rPr>
                <a:t>?</a:t>
              </a:r>
            </a:p>
          </p:txBody>
        </p:sp>
      </p:grpSp>
      <p:sp>
        <p:nvSpPr>
          <p:cNvPr id="37" name="Accolade ouvrante 36">
            <a:extLst>
              <a:ext uri="{FF2B5EF4-FFF2-40B4-BE49-F238E27FC236}">
                <a16:creationId xmlns:a16="http://schemas.microsoft.com/office/drawing/2014/main" id="{B6B475CF-2635-40F9-BBF5-3B8700D437CE}"/>
              </a:ext>
            </a:extLst>
          </p:cNvPr>
          <p:cNvSpPr/>
          <p:nvPr/>
        </p:nvSpPr>
        <p:spPr>
          <a:xfrm rot="16200000">
            <a:off x="10873478" y="3629624"/>
            <a:ext cx="163674" cy="1871162"/>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mc:AlternateContent xmlns:mc="http://schemas.openxmlformats.org/markup-compatibility/2006" xmlns:a14="http://schemas.microsoft.com/office/drawing/2010/main">
        <mc:Choice Requires="a14">
          <p:sp>
            <p:nvSpPr>
              <p:cNvPr id="43" name="ZoneTexte 42">
                <a:extLst>
                  <a:ext uri="{FF2B5EF4-FFF2-40B4-BE49-F238E27FC236}">
                    <a16:creationId xmlns:a16="http://schemas.microsoft.com/office/drawing/2014/main" id="{A4001266-9F29-4803-957D-FBA5977A9914}"/>
                  </a:ext>
                </a:extLst>
              </p:cNvPr>
              <p:cNvSpPr txBox="1"/>
              <p:nvPr/>
            </p:nvSpPr>
            <p:spPr>
              <a:xfrm>
                <a:off x="3373995" y="1815206"/>
                <a:ext cx="1955411" cy="369332"/>
              </a:xfrm>
              <a:prstGeom prst="rect">
                <a:avLst/>
              </a:prstGeom>
              <a:solidFill>
                <a:srgbClr val="00B05C">
                  <a:alpha val="18039"/>
                </a:srgbClr>
              </a:solidFill>
              <a:ln>
                <a:solidFill>
                  <a:schemeClr val="tx1">
                    <a:lumMod val="50000"/>
                    <a:lumOff val="50000"/>
                  </a:schemeClr>
                </a:solidFill>
              </a:ln>
            </p:spPr>
            <p:txBody>
              <a:bodyPr wrap="square">
                <a:spAutoFit/>
              </a:bodyPr>
              <a:lstStyle/>
              <a:p>
                <a:pPr/>
                <a14:m>
                  <m:oMathPara xmlns:m="http://schemas.openxmlformats.org/officeDocument/2006/math">
                    <m:oMathParaPr>
                      <m:jc m:val="centerGroup"/>
                    </m:oMathParaPr>
                    <m:oMath xmlns:m="http://schemas.openxmlformats.org/officeDocument/2006/math">
                      <m:r>
                        <a:rPr lang="en-US" i="1">
                          <a:solidFill>
                            <a:schemeClr val="tx1"/>
                          </a:solidFill>
                          <a:latin typeface="Cambria Math" panose="02040503050406030204" pitchFamily="18" charset="0"/>
                          <a:sym typeface="Symbol"/>
                        </a:rPr>
                        <m:t>𝑃</m:t>
                      </m:r>
                      <m:d>
                        <m:dPr>
                          <m:ctrlPr>
                            <a:rPr lang="en-US" i="1">
                              <a:solidFill>
                                <a:schemeClr val="tx1"/>
                              </a:solidFill>
                              <a:latin typeface="Cambria Math" panose="02040503050406030204" pitchFamily="18" charset="0"/>
                              <a:sym typeface="Symbol"/>
                            </a:rPr>
                          </m:ctrlPr>
                        </m:dPr>
                        <m:e>
                          <m:r>
                            <a:rPr lang="en-US" i="1">
                              <a:solidFill>
                                <a:schemeClr val="tx1"/>
                              </a:solidFill>
                              <a:latin typeface="Cambria Math" panose="02040503050406030204" pitchFamily="18" charset="0"/>
                              <a:sym typeface="Symbol"/>
                            </a:rPr>
                            <m:t>𝑍</m:t>
                          </m:r>
                        </m:e>
                        <m:e>
                          <m:sSup>
                            <m:sSupPr>
                              <m:ctrlPr>
                                <a:rPr lang="en-US" i="1">
                                  <a:solidFill>
                                    <a:schemeClr val="tx1"/>
                                  </a:solidFill>
                                  <a:latin typeface="Cambria Math" panose="02040503050406030204" pitchFamily="18" charset="0"/>
                                  <a:sym typeface="Symbol"/>
                                </a:rPr>
                              </m:ctrlPr>
                            </m:sSupPr>
                            <m:e>
                              <m:r>
                                <a:rPr lang="en-US" i="1">
                                  <a:solidFill>
                                    <a:schemeClr val="tx1"/>
                                  </a:solidFill>
                                  <a:latin typeface="Cambria Math" panose="02040503050406030204" pitchFamily="18" charset="0"/>
                                  <a:sym typeface="Symbol"/>
                                </a:rPr>
                                <m:t>𝐴</m:t>
                              </m:r>
                            </m:e>
                            <m:sup>
                              <m:r>
                                <a:rPr lang="en-US" i="1">
                                  <a:solidFill>
                                    <a:schemeClr val="tx1"/>
                                  </a:solidFill>
                                  <a:latin typeface="Cambria Math" panose="02040503050406030204" pitchFamily="18" charset="0"/>
                                  <a:sym typeface="Symbol"/>
                                </a:rPr>
                                <m:t>∗</m:t>
                              </m:r>
                            </m:sup>
                          </m:sSup>
                          <m:r>
                            <a:rPr lang="en-US" i="1">
                              <a:solidFill>
                                <a:schemeClr val="tx1"/>
                              </a:solidFill>
                              <a:latin typeface="Cambria Math" panose="02040503050406030204" pitchFamily="18" charset="0"/>
                              <a:sym typeface="Symbol"/>
                            </a:rPr>
                            <m:t>, </m:t>
                          </m:r>
                          <m:r>
                            <a:rPr lang="fr-FR" i="1">
                              <a:solidFill>
                                <a:schemeClr val="tx1"/>
                              </a:solidFill>
                              <a:latin typeface="Cambria Math" panose="02040503050406030204" pitchFamily="18" charset="0"/>
                              <a:sym typeface="Symbol"/>
                            </a:rPr>
                            <m:t>𝑛</m:t>
                          </m:r>
                          <m:r>
                            <a:rPr lang="fr-FR" i="1" baseline="-25000">
                              <a:solidFill>
                                <a:schemeClr val="tx1"/>
                              </a:solidFill>
                              <a:latin typeface="Cambria Math" panose="02040503050406030204" pitchFamily="18" charset="0"/>
                              <a:sym typeface="Symbol"/>
                            </a:rPr>
                            <m:t>𝑡h</m:t>
                          </m:r>
                        </m:e>
                      </m:d>
                    </m:oMath>
                  </m:oMathPara>
                </a14:m>
                <a:endParaRPr lang="fr-FR" dirty="0">
                  <a:solidFill>
                    <a:schemeClr val="tx1"/>
                  </a:solidFill>
                </a:endParaRPr>
              </a:p>
            </p:txBody>
          </p:sp>
        </mc:Choice>
        <mc:Fallback xmlns="">
          <p:sp>
            <p:nvSpPr>
              <p:cNvPr id="43" name="ZoneTexte 42">
                <a:extLst>
                  <a:ext uri="{FF2B5EF4-FFF2-40B4-BE49-F238E27FC236}">
                    <a16:creationId xmlns:a16="http://schemas.microsoft.com/office/drawing/2014/main" id="{A4001266-9F29-4803-957D-FBA5977A9914}"/>
                  </a:ext>
                </a:extLst>
              </p:cNvPr>
              <p:cNvSpPr txBox="1">
                <a:spLocks noRot="1" noChangeAspect="1" noMove="1" noResize="1" noEditPoints="1" noAdjustHandles="1" noChangeArrowheads="1" noChangeShapeType="1" noTextEdit="1"/>
              </p:cNvSpPr>
              <p:nvPr/>
            </p:nvSpPr>
            <p:spPr>
              <a:xfrm>
                <a:off x="3373995" y="1815206"/>
                <a:ext cx="1955411" cy="369332"/>
              </a:xfrm>
              <a:prstGeom prst="rect">
                <a:avLst/>
              </a:prstGeom>
              <a:blipFill>
                <a:blip r:embed="rId10"/>
                <a:stretch>
                  <a:fillRect/>
                </a:stretch>
              </a:blipFill>
              <a:ln>
                <a:solidFill>
                  <a:schemeClr val="tx1">
                    <a:lumMod val="50000"/>
                    <a:lumOff val="50000"/>
                  </a:schemeClr>
                </a:solidFill>
              </a:ln>
            </p:spPr>
            <p:txBody>
              <a:bodyPr/>
              <a:lstStyle/>
              <a:p>
                <a:r>
                  <a:rPr lang="fr-FR">
                    <a:noFill/>
                  </a:rPr>
                  <a:t> </a:t>
                </a:r>
              </a:p>
            </p:txBody>
          </p:sp>
        </mc:Fallback>
      </mc:AlternateContent>
      <p:sp>
        <p:nvSpPr>
          <p:cNvPr id="48" name="ZoneTexte 47">
            <a:extLst>
              <a:ext uri="{FF2B5EF4-FFF2-40B4-BE49-F238E27FC236}">
                <a16:creationId xmlns:a16="http://schemas.microsoft.com/office/drawing/2014/main" id="{260232F7-8F4B-41BE-9798-376E361C915C}"/>
              </a:ext>
            </a:extLst>
          </p:cNvPr>
          <p:cNvSpPr txBox="1"/>
          <p:nvPr/>
        </p:nvSpPr>
        <p:spPr>
          <a:xfrm>
            <a:off x="8816386" y="461956"/>
            <a:ext cx="2349305" cy="253916"/>
          </a:xfrm>
          <a:prstGeom prst="rect">
            <a:avLst/>
          </a:prstGeom>
          <a:noFill/>
        </p:spPr>
        <p:txBody>
          <a:bodyPr wrap="square">
            <a:spAutoFit/>
          </a:bodyPr>
          <a:lstStyle/>
          <a:p>
            <a:r>
              <a:rPr lang="en-US" sz="1050">
                <a:solidFill>
                  <a:srgbClr val="C00000"/>
                </a:solidFill>
                <a:latin typeface="Arial" panose="020B0604020202020204" pitchFamily="34" charset="0"/>
                <a:cs typeface="Arial" panose="020B0604020202020204" pitchFamily="34" charset="0"/>
              </a:rPr>
              <a:t>→ A. Regonesi’s PhD (2024-2027)</a:t>
            </a:r>
          </a:p>
        </p:txBody>
      </p:sp>
      <p:sp>
        <p:nvSpPr>
          <p:cNvPr id="49" name="ZoneTexte 48">
            <a:extLst>
              <a:ext uri="{FF2B5EF4-FFF2-40B4-BE49-F238E27FC236}">
                <a16:creationId xmlns:a16="http://schemas.microsoft.com/office/drawing/2014/main" id="{B3A497C0-D094-4B75-980D-4AF2A4370CF3}"/>
              </a:ext>
            </a:extLst>
          </p:cNvPr>
          <p:cNvSpPr txBox="1"/>
          <p:nvPr/>
        </p:nvSpPr>
        <p:spPr>
          <a:xfrm>
            <a:off x="9117807" y="702812"/>
            <a:ext cx="2349305" cy="253916"/>
          </a:xfrm>
          <a:prstGeom prst="rect">
            <a:avLst/>
          </a:prstGeom>
          <a:noFill/>
        </p:spPr>
        <p:txBody>
          <a:bodyPr wrap="square">
            <a:spAutoFit/>
          </a:bodyPr>
          <a:lstStyle/>
          <a:p>
            <a:r>
              <a:rPr lang="en-US" sz="1050">
                <a:solidFill>
                  <a:srgbClr val="00B050"/>
                </a:solidFill>
                <a:latin typeface="Arial" panose="020B0604020202020204" pitchFamily="34" charset="0"/>
                <a:cs typeface="Arial" panose="020B0604020202020204" pitchFamily="34" charset="0"/>
              </a:rPr>
              <a:t>→ N. Teixeira Rua PhD (2025-2028)</a:t>
            </a:r>
          </a:p>
        </p:txBody>
      </p:sp>
      <p:cxnSp>
        <p:nvCxnSpPr>
          <p:cNvPr id="58" name="Connecteur droit avec flèche 57">
            <a:extLst>
              <a:ext uri="{FF2B5EF4-FFF2-40B4-BE49-F238E27FC236}">
                <a16:creationId xmlns:a16="http://schemas.microsoft.com/office/drawing/2014/main" id="{B07E5AB3-A549-4CAA-818E-869D07BB78B9}"/>
              </a:ext>
            </a:extLst>
          </p:cNvPr>
          <p:cNvCxnSpPr>
            <a:cxnSpLocks/>
          </p:cNvCxnSpPr>
          <p:nvPr/>
        </p:nvCxnSpPr>
        <p:spPr>
          <a:xfrm>
            <a:off x="7525975" y="1702662"/>
            <a:ext cx="689185"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59" name="ZoneTexte 58">
            <a:extLst>
              <a:ext uri="{FF2B5EF4-FFF2-40B4-BE49-F238E27FC236}">
                <a16:creationId xmlns:a16="http://schemas.microsoft.com/office/drawing/2014/main" id="{D9A6D696-474C-4753-A0EC-9995376C1694}"/>
              </a:ext>
            </a:extLst>
          </p:cNvPr>
          <p:cNvSpPr txBox="1"/>
          <p:nvPr/>
        </p:nvSpPr>
        <p:spPr>
          <a:xfrm>
            <a:off x="9986416" y="2393539"/>
            <a:ext cx="1785043" cy="830997"/>
          </a:xfrm>
          <a:prstGeom prst="rect">
            <a:avLst/>
          </a:prstGeom>
          <a:solidFill>
            <a:schemeClr val="bg1"/>
          </a:solidFill>
          <a:ln>
            <a:solidFill>
              <a:schemeClr val="accent1"/>
            </a:solidFill>
          </a:ln>
        </p:spPr>
        <p:txBody>
          <a:bodyPr wrap="square" rtlCol="0">
            <a:spAutoFit/>
          </a:bodyPr>
          <a:lstStyle/>
          <a:p>
            <a:pPr algn="ctr"/>
            <a:r>
              <a:rPr lang="en-US" sz="1600" dirty="0"/>
              <a:t>Major experimental data </a:t>
            </a:r>
            <a:r>
              <a:rPr lang="en-US" sz="1200" dirty="0"/>
              <a:t> </a:t>
            </a:r>
          </a:p>
        </p:txBody>
      </p:sp>
      <p:grpSp>
        <p:nvGrpSpPr>
          <p:cNvPr id="39" name="Groupe 38">
            <a:extLst>
              <a:ext uri="{FF2B5EF4-FFF2-40B4-BE49-F238E27FC236}">
                <a16:creationId xmlns:a16="http://schemas.microsoft.com/office/drawing/2014/main" id="{C0FB7B02-7B74-4A77-B9C9-0C10593B8706}"/>
              </a:ext>
            </a:extLst>
          </p:cNvPr>
          <p:cNvGrpSpPr/>
          <p:nvPr/>
        </p:nvGrpSpPr>
        <p:grpSpPr>
          <a:xfrm>
            <a:off x="8005622" y="1038457"/>
            <a:ext cx="3991640" cy="1245010"/>
            <a:chOff x="8005622" y="1038457"/>
            <a:chExt cx="3991640" cy="1245010"/>
          </a:xfrm>
        </p:grpSpPr>
        <mc:AlternateContent xmlns:mc="http://schemas.openxmlformats.org/markup-compatibility/2006" xmlns:a14="http://schemas.microsoft.com/office/drawing/2010/main">
          <mc:Choice Requires="a14">
            <p:sp>
              <p:nvSpPr>
                <p:cNvPr id="40" name="ZoneTexte 39">
                  <a:extLst>
                    <a:ext uri="{FF2B5EF4-FFF2-40B4-BE49-F238E27FC236}">
                      <a16:creationId xmlns:a16="http://schemas.microsoft.com/office/drawing/2014/main" id="{6DA55F49-DFB5-4B9E-A5A0-B347E3DDF970}"/>
                    </a:ext>
                  </a:extLst>
                </p:cNvPr>
                <p:cNvSpPr txBox="1"/>
                <p:nvPr/>
              </p:nvSpPr>
              <p:spPr>
                <a:xfrm>
                  <a:off x="10292459" y="1213016"/>
                  <a:ext cx="1616653" cy="369332"/>
                </a:xfrm>
                <a:prstGeom prst="rect">
                  <a:avLst/>
                </a:prstGeom>
                <a:solidFill>
                  <a:schemeClr val="accent5">
                    <a:lumMod val="20000"/>
                    <a:lumOff val="80000"/>
                    <a:alpha val="50196"/>
                  </a:schemeClr>
                </a:solidFill>
                <a:ln>
                  <a:solidFill>
                    <a:schemeClr val="tx1">
                      <a:lumMod val="50000"/>
                      <a:lumOff val="50000"/>
                    </a:schemeClr>
                  </a:solidFill>
                </a:ln>
              </p:spPr>
              <p:txBody>
                <a:bodyPr wrap="square">
                  <a:spAutoFit/>
                </a:bodyPr>
                <a:lstStyle/>
                <a:p>
                  <a:pPr/>
                  <a14:m>
                    <m:oMathPara xmlns:m="http://schemas.openxmlformats.org/officeDocument/2006/math">
                      <m:oMathParaPr>
                        <m:jc m:val="centerGroup"/>
                      </m:oMathParaPr>
                      <m:oMath xmlns:m="http://schemas.openxmlformats.org/officeDocument/2006/math">
                        <m:r>
                          <a:rPr lang="fr-FR" b="0" i="1" smtClean="0">
                            <a:solidFill>
                              <a:schemeClr val="tx1"/>
                            </a:solidFill>
                            <a:latin typeface="Cambria Math" panose="02040503050406030204" pitchFamily="18" charset="0"/>
                            <a:sym typeface="Symbol"/>
                          </a:rPr>
                          <m:t>𝐶</m:t>
                        </m:r>
                        <m:d>
                          <m:dPr>
                            <m:ctrlPr>
                              <a:rPr lang="en-US" i="1" smtClean="0">
                                <a:solidFill>
                                  <a:schemeClr val="tx1"/>
                                </a:solidFill>
                                <a:latin typeface="Cambria Math" panose="02040503050406030204" pitchFamily="18" charset="0"/>
                                <a:sym typeface="Symbol"/>
                              </a:rPr>
                            </m:ctrlPr>
                          </m:dPr>
                          <m:e>
                            <m:r>
                              <a:rPr lang="en-US" b="0" i="1" smtClean="0">
                                <a:solidFill>
                                  <a:schemeClr val="tx1"/>
                                </a:solidFill>
                                <a:latin typeface="Cambria Math"/>
                                <a:sym typeface="Symbol"/>
                              </a:rPr>
                              <m:t>𝐴</m:t>
                            </m:r>
                            <m:r>
                              <a:rPr lang="en-US" b="0" i="1" smtClean="0">
                                <a:solidFill>
                                  <a:schemeClr val="tx1"/>
                                </a:solidFill>
                                <a:latin typeface="Cambria Math"/>
                                <a:sym typeface="Symbol"/>
                              </a:rPr>
                              <m:t>,</m:t>
                            </m:r>
                            <m:r>
                              <a:rPr lang="en-US" b="0" i="1" smtClean="0">
                                <a:solidFill>
                                  <a:schemeClr val="tx1"/>
                                </a:solidFill>
                                <a:latin typeface="Cambria Math"/>
                                <a:sym typeface="Symbol"/>
                              </a:rPr>
                              <m:t>𝑍</m:t>
                            </m:r>
                            <m:r>
                              <a:rPr lang="en-US" b="0" i="1" smtClean="0">
                                <a:solidFill>
                                  <a:schemeClr val="tx1"/>
                                </a:solidFill>
                                <a:latin typeface="Cambria Math"/>
                                <a:sym typeface="Symbol"/>
                              </a:rPr>
                              <m:t>,</m:t>
                            </m:r>
                            <m:r>
                              <a:rPr lang="fr-FR" b="0" i="1" smtClean="0">
                                <a:solidFill>
                                  <a:schemeClr val="tx1"/>
                                </a:solidFill>
                                <a:latin typeface="Cambria Math" panose="02040503050406030204" pitchFamily="18" charset="0"/>
                                <a:sym typeface="Symbol"/>
                              </a:rPr>
                              <m:t>𝑚</m:t>
                            </m:r>
                            <m:r>
                              <a:rPr lang="fr-FR" b="0" i="1" smtClean="0">
                                <a:solidFill>
                                  <a:schemeClr val="tx1"/>
                                </a:solidFill>
                                <a:latin typeface="Cambria Math" panose="02040503050406030204" pitchFamily="18" charset="0"/>
                                <a:sym typeface="Symbol"/>
                              </a:rPr>
                              <m:t>|</m:t>
                            </m:r>
                            <m:r>
                              <a:rPr lang="fr-FR" b="0" i="1" smtClean="0">
                                <a:solidFill>
                                  <a:schemeClr val="tx1"/>
                                </a:solidFill>
                                <a:latin typeface="Cambria Math" panose="02040503050406030204" pitchFamily="18" charset="0"/>
                                <a:sym typeface="Symbol"/>
                              </a:rPr>
                              <m:t>𝑛𝑡h</m:t>
                            </m:r>
                            <m:r>
                              <a:rPr lang="en-US" b="0" i="1" smtClean="0">
                                <a:solidFill>
                                  <a:schemeClr val="tx1"/>
                                </a:solidFill>
                                <a:latin typeface="Cambria Math" panose="02040503050406030204" pitchFamily="18" charset="0"/>
                                <a:sym typeface="Symbol"/>
                              </a:rPr>
                              <m:t> </m:t>
                            </m:r>
                          </m:e>
                        </m:d>
                      </m:oMath>
                    </m:oMathPara>
                  </a14:m>
                  <a:endParaRPr lang="fr-FR" dirty="0">
                    <a:solidFill>
                      <a:schemeClr val="tx1"/>
                    </a:solidFill>
                  </a:endParaRPr>
                </a:p>
              </p:txBody>
            </p:sp>
          </mc:Choice>
          <mc:Fallback xmlns="">
            <p:sp>
              <p:nvSpPr>
                <p:cNvPr id="40" name="ZoneTexte 39">
                  <a:extLst>
                    <a:ext uri="{FF2B5EF4-FFF2-40B4-BE49-F238E27FC236}">
                      <a16:creationId xmlns:a16="http://schemas.microsoft.com/office/drawing/2014/main" id="{6DA55F49-DFB5-4B9E-A5A0-B347E3DDF970}"/>
                    </a:ext>
                  </a:extLst>
                </p:cNvPr>
                <p:cNvSpPr txBox="1">
                  <a:spLocks noRot="1" noChangeAspect="1" noMove="1" noResize="1" noEditPoints="1" noAdjustHandles="1" noChangeArrowheads="1" noChangeShapeType="1" noTextEdit="1"/>
                </p:cNvSpPr>
                <p:nvPr/>
              </p:nvSpPr>
              <p:spPr>
                <a:xfrm>
                  <a:off x="10292459" y="1213016"/>
                  <a:ext cx="1616653" cy="369332"/>
                </a:xfrm>
                <a:prstGeom prst="rect">
                  <a:avLst/>
                </a:prstGeom>
                <a:blipFill>
                  <a:blip r:embed="rId12"/>
                  <a:stretch>
                    <a:fillRect b="-9524"/>
                  </a:stretch>
                </a:blipFill>
                <a:ln>
                  <a:solidFill>
                    <a:schemeClr val="tx1">
                      <a:lumMod val="50000"/>
                      <a:lumOff val="50000"/>
                    </a:schemeClr>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1" name="ZoneTexte 40">
                  <a:extLst>
                    <a:ext uri="{FF2B5EF4-FFF2-40B4-BE49-F238E27FC236}">
                      <a16:creationId xmlns:a16="http://schemas.microsoft.com/office/drawing/2014/main" id="{E26C4E7B-DD42-4761-A036-78F58C25E865}"/>
                    </a:ext>
                  </a:extLst>
                </p:cNvPr>
                <p:cNvSpPr txBox="1"/>
                <p:nvPr/>
              </p:nvSpPr>
              <p:spPr>
                <a:xfrm>
                  <a:off x="8304115" y="1389643"/>
                  <a:ext cx="1296000" cy="369332"/>
                </a:xfrm>
                <a:prstGeom prst="rect">
                  <a:avLst/>
                </a:prstGeom>
                <a:solidFill>
                  <a:schemeClr val="accent5">
                    <a:lumMod val="20000"/>
                    <a:lumOff val="80000"/>
                    <a:alpha val="50196"/>
                  </a:schemeClr>
                </a:solidFill>
                <a:ln>
                  <a:solidFill>
                    <a:schemeClr val="tx1">
                      <a:lumMod val="50000"/>
                      <a:lumOff val="50000"/>
                    </a:schemeClr>
                  </a:solidFill>
                </a:ln>
              </p:spPr>
              <p:txBody>
                <a:bodyPr wrap="square">
                  <a:spAutoFit/>
                </a:bodyPr>
                <a:lstStyle/>
                <a:p>
                  <a:pPr/>
                  <a14:m>
                    <m:oMathPara xmlns:m="http://schemas.openxmlformats.org/officeDocument/2006/math">
                      <m:oMathParaPr>
                        <m:jc m:val="centerGroup"/>
                      </m:oMathParaPr>
                      <m:oMath xmlns:m="http://schemas.openxmlformats.org/officeDocument/2006/math">
                        <m:r>
                          <a:rPr lang="en-US" sz="1800" i="1" smtClean="0">
                            <a:solidFill>
                              <a:schemeClr val="tx1"/>
                            </a:solidFill>
                            <a:latin typeface="Cambria Math"/>
                            <a:sym typeface="Symbol"/>
                          </a:rPr>
                          <m:t>𝑌</m:t>
                        </m:r>
                        <m:d>
                          <m:dPr>
                            <m:ctrlPr>
                              <a:rPr lang="en-US" sz="1800" i="1" smtClean="0">
                                <a:solidFill>
                                  <a:schemeClr val="tx1"/>
                                </a:solidFill>
                                <a:latin typeface="Cambria Math" panose="02040503050406030204" pitchFamily="18" charset="0"/>
                                <a:sym typeface="Symbol"/>
                              </a:rPr>
                            </m:ctrlPr>
                          </m:dPr>
                          <m:e>
                            <m:r>
                              <a:rPr lang="fr-FR" sz="1800" b="0" i="1" smtClean="0">
                                <a:solidFill>
                                  <a:schemeClr val="tx1"/>
                                </a:solidFill>
                                <a:latin typeface="Cambria Math" panose="02040503050406030204" pitchFamily="18" charset="0"/>
                                <a:sym typeface="Symbol"/>
                              </a:rPr>
                              <m:t>𝐴</m:t>
                            </m:r>
                            <m:r>
                              <a:rPr lang="fr-FR" sz="1800" b="0" i="1" smtClean="0">
                                <a:solidFill>
                                  <a:schemeClr val="tx1"/>
                                </a:solidFill>
                                <a:latin typeface="Cambria Math" panose="02040503050406030204" pitchFamily="18" charset="0"/>
                                <a:sym typeface="Symbol"/>
                              </a:rPr>
                              <m:t> |</m:t>
                            </m:r>
                            <m:r>
                              <a:rPr lang="fr-FR" sz="1800" b="0" i="1" smtClean="0">
                                <a:solidFill>
                                  <a:schemeClr val="tx1"/>
                                </a:solidFill>
                                <a:latin typeface="Cambria Math" panose="02040503050406030204" pitchFamily="18" charset="0"/>
                                <a:sym typeface="Symbol"/>
                              </a:rPr>
                              <m:t>𝑛𝑡h</m:t>
                            </m:r>
                          </m:e>
                        </m:d>
                      </m:oMath>
                    </m:oMathPara>
                  </a14:m>
                  <a:endParaRPr lang="fr-FR" dirty="0">
                    <a:solidFill>
                      <a:schemeClr val="tx1"/>
                    </a:solidFill>
                  </a:endParaRPr>
                </a:p>
              </p:txBody>
            </p:sp>
          </mc:Choice>
          <mc:Fallback xmlns="">
            <p:sp>
              <p:nvSpPr>
                <p:cNvPr id="41" name="ZoneTexte 40">
                  <a:extLst>
                    <a:ext uri="{FF2B5EF4-FFF2-40B4-BE49-F238E27FC236}">
                      <a16:creationId xmlns:a16="http://schemas.microsoft.com/office/drawing/2014/main" id="{E26C4E7B-DD42-4761-A036-78F58C25E865}"/>
                    </a:ext>
                  </a:extLst>
                </p:cNvPr>
                <p:cNvSpPr txBox="1">
                  <a:spLocks noRot="1" noChangeAspect="1" noMove="1" noResize="1" noEditPoints="1" noAdjustHandles="1" noChangeArrowheads="1" noChangeShapeType="1" noTextEdit="1"/>
                </p:cNvSpPr>
                <p:nvPr/>
              </p:nvSpPr>
              <p:spPr>
                <a:xfrm>
                  <a:off x="8304115" y="1389643"/>
                  <a:ext cx="1296000" cy="369332"/>
                </a:xfrm>
                <a:prstGeom prst="rect">
                  <a:avLst/>
                </a:prstGeom>
                <a:blipFill>
                  <a:blip r:embed="rId13"/>
                  <a:stretch>
                    <a:fillRect b="-9524"/>
                  </a:stretch>
                </a:blipFill>
                <a:ln>
                  <a:solidFill>
                    <a:schemeClr val="tx1">
                      <a:lumMod val="50000"/>
                      <a:lumOff val="50000"/>
                    </a:schemeClr>
                  </a:solidFill>
                </a:ln>
              </p:spPr>
              <p:txBody>
                <a:bodyPr/>
                <a:lstStyle/>
                <a:p>
                  <a:r>
                    <a:rPr lang="en-US">
                      <a:noFill/>
                    </a:rPr>
                    <a:t> </a:t>
                  </a:r>
                </a:p>
              </p:txBody>
            </p:sp>
          </mc:Fallback>
        </mc:AlternateContent>
        <p:cxnSp>
          <p:nvCxnSpPr>
            <p:cNvPr id="42" name="Connecteur droit avec flèche 41">
              <a:extLst>
                <a:ext uri="{FF2B5EF4-FFF2-40B4-BE49-F238E27FC236}">
                  <a16:creationId xmlns:a16="http://schemas.microsoft.com/office/drawing/2014/main" id="{33B1D252-CB0F-42CF-88A0-A2C34F8C95E1}"/>
                </a:ext>
              </a:extLst>
            </p:cNvPr>
            <p:cNvCxnSpPr>
              <a:cxnSpLocks/>
            </p:cNvCxnSpPr>
            <p:nvPr/>
          </p:nvCxnSpPr>
          <p:spPr>
            <a:xfrm flipV="1">
              <a:off x="9898608" y="1517996"/>
              <a:ext cx="273431" cy="184665"/>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44" name="ZoneTexte 43">
              <a:extLst>
                <a:ext uri="{FF2B5EF4-FFF2-40B4-BE49-F238E27FC236}">
                  <a16:creationId xmlns:a16="http://schemas.microsoft.com/office/drawing/2014/main" id="{D341667E-38F7-4869-9DEB-E2DD3DDD70EF}"/>
                </a:ext>
              </a:extLst>
            </p:cNvPr>
            <p:cNvSpPr txBox="1"/>
            <p:nvPr/>
          </p:nvSpPr>
          <p:spPr>
            <a:xfrm>
              <a:off x="8215160" y="1038457"/>
              <a:ext cx="1124026" cy="369332"/>
            </a:xfrm>
            <a:prstGeom prst="rect">
              <a:avLst/>
            </a:prstGeom>
            <a:noFill/>
          </p:spPr>
          <p:txBody>
            <a:bodyPr wrap="none" rtlCol="0">
              <a:spAutoFit/>
            </a:bodyPr>
            <a:lstStyle/>
            <a:p>
              <a:r>
                <a:rPr lang="en-GB" dirty="0"/>
                <a:t>JEFF-4.0</a:t>
              </a:r>
            </a:p>
          </p:txBody>
        </p:sp>
        <mc:AlternateContent xmlns:mc="http://schemas.openxmlformats.org/markup-compatibility/2006" xmlns:a14="http://schemas.microsoft.com/office/drawing/2010/main">
          <mc:Choice Requires="a14">
            <p:sp>
              <p:nvSpPr>
                <p:cNvPr id="46" name="ZoneTexte 45">
                  <a:extLst>
                    <a:ext uri="{FF2B5EF4-FFF2-40B4-BE49-F238E27FC236}">
                      <a16:creationId xmlns:a16="http://schemas.microsoft.com/office/drawing/2014/main" id="{2958533A-881A-4B38-8EDB-0E1CEB42D552}"/>
                    </a:ext>
                  </a:extLst>
                </p:cNvPr>
                <p:cNvSpPr txBox="1"/>
                <p:nvPr/>
              </p:nvSpPr>
              <p:spPr>
                <a:xfrm>
                  <a:off x="8291512" y="1831364"/>
                  <a:ext cx="2413364" cy="369332"/>
                </a:xfrm>
                <a:prstGeom prst="rect">
                  <a:avLst/>
                </a:prstGeom>
                <a:solidFill>
                  <a:srgbClr val="00B050">
                    <a:alpha val="18039"/>
                  </a:srgbClr>
                </a:solidFill>
                <a:ln>
                  <a:solidFill>
                    <a:schemeClr val="tx1">
                      <a:lumMod val="50000"/>
                      <a:lumOff val="50000"/>
                    </a:schemeClr>
                  </a:solidFill>
                </a:ln>
              </p:spPr>
              <p:txBody>
                <a:bodyPr wrap="square">
                  <a:spAutoFit/>
                </a:bodyPr>
                <a:lstStyle/>
                <a:p>
                  <a:pPr/>
                  <a14:m>
                    <m:oMathPara xmlns:m="http://schemas.openxmlformats.org/officeDocument/2006/math">
                      <m:oMathParaPr>
                        <m:jc m:val="centerGroup"/>
                      </m:oMathParaPr>
                      <m:oMath xmlns:m="http://schemas.openxmlformats.org/officeDocument/2006/math">
                        <m:r>
                          <a:rPr lang="en-US" i="1" smtClean="0">
                            <a:solidFill>
                              <a:schemeClr val="tx1"/>
                            </a:solidFill>
                            <a:latin typeface="Cambria Math" panose="02040503050406030204" pitchFamily="18" charset="0"/>
                            <a:sym typeface="Symbol"/>
                          </a:rPr>
                          <m:t>𝑃</m:t>
                        </m:r>
                        <m:d>
                          <m:dPr>
                            <m:ctrlPr>
                              <a:rPr lang="en-US" i="1">
                                <a:solidFill>
                                  <a:schemeClr val="tx1"/>
                                </a:solidFill>
                                <a:latin typeface="Cambria Math" panose="02040503050406030204" pitchFamily="18" charset="0"/>
                                <a:sym typeface="Symbol"/>
                              </a:rPr>
                            </m:ctrlPr>
                          </m:dPr>
                          <m:e>
                            <m:r>
                              <a:rPr lang="en-US" i="1">
                                <a:solidFill>
                                  <a:schemeClr val="tx1"/>
                                </a:solidFill>
                                <a:latin typeface="Cambria Math" panose="02040503050406030204" pitchFamily="18" charset="0"/>
                                <a:sym typeface="Symbol"/>
                              </a:rPr>
                              <m:t>𝑍</m:t>
                            </m:r>
                          </m:e>
                          <m:e>
                            <m:r>
                              <a:rPr lang="fr-FR" b="0" i="1" smtClean="0">
                                <a:solidFill>
                                  <a:schemeClr val="tx1"/>
                                </a:solidFill>
                                <a:latin typeface="Cambria Math" panose="02040503050406030204" pitchFamily="18" charset="0"/>
                                <a:sym typeface="Symbol"/>
                              </a:rPr>
                              <m:t>𝐴</m:t>
                            </m:r>
                            <m:r>
                              <a:rPr lang="en-US" i="1">
                                <a:solidFill>
                                  <a:schemeClr val="tx1"/>
                                </a:solidFill>
                                <a:latin typeface="Cambria Math" panose="02040503050406030204" pitchFamily="18" charset="0"/>
                                <a:sym typeface="Symbol"/>
                              </a:rPr>
                              <m:t>,</m:t>
                            </m:r>
                            <m:r>
                              <a:rPr lang="fr-FR" i="1">
                                <a:latin typeface="Cambria Math" panose="02040503050406030204" pitchFamily="18" charset="0"/>
                                <a:sym typeface="Symbol"/>
                              </a:rPr>
                              <m:t>𝑛</m:t>
                            </m:r>
                            <m:r>
                              <a:rPr lang="fr-FR" i="1" baseline="-25000">
                                <a:latin typeface="Cambria Math" panose="02040503050406030204" pitchFamily="18" charset="0"/>
                                <a:sym typeface="Symbol"/>
                              </a:rPr>
                              <m:t>𝑡h</m:t>
                            </m:r>
                            <m:r>
                              <m:rPr>
                                <m:nor/>
                              </m:rPr>
                              <a:rPr lang="fr-FR" b="0" i="0" dirty="0" smtClean="0"/>
                              <m:t>, </m:t>
                            </m:r>
                            <m:r>
                              <m:rPr>
                                <m:nor/>
                              </m:rPr>
                              <a:rPr lang="fr-FR" b="0" i="0" strike="sngStrike" dirty="0" smtClean="0"/>
                              <m:t>J</m:t>
                            </m:r>
                            <m:r>
                              <m:rPr>
                                <m:nor/>
                              </m:rPr>
                              <a:rPr lang="fr-FR" strike="sngStrike" dirty="0"/>
                              <m:t>EFF</m:t>
                            </m:r>
                            <m:r>
                              <m:rPr>
                                <m:nor/>
                              </m:rPr>
                              <a:rPr lang="fr-FR" strike="sngStrike" dirty="0"/>
                              <m:t>−3.3</m:t>
                            </m:r>
                          </m:e>
                        </m:d>
                      </m:oMath>
                    </m:oMathPara>
                  </a14:m>
                  <a:endParaRPr lang="fr-FR" dirty="0">
                    <a:solidFill>
                      <a:schemeClr val="tx1"/>
                    </a:solidFill>
                  </a:endParaRPr>
                </a:p>
              </p:txBody>
            </p:sp>
          </mc:Choice>
          <mc:Fallback xmlns="">
            <p:sp>
              <p:nvSpPr>
                <p:cNvPr id="46" name="ZoneTexte 45">
                  <a:extLst>
                    <a:ext uri="{FF2B5EF4-FFF2-40B4-BE49-F238E27FC236}">
                      <a16:creationId xmlns:a16="http://schemas.microsoft.com/office/drawing/2014/main" id="{2958533A-881A-4B38-8EDB-0E1CEB42D552}"/>
                    </a:ext>
                  </a:extLst>
                </p:cNvPr>
                <p:cNvSpPr txBox="1">
                  <a:spLocks noRot="1" noChangeAspect="1" noMove="1" noResize="1" noEditPoints="1" noAdjustHandles="1" noChangeArrowheads="1" noChangeShapeType="1" noTextEdit="1"/>
                </p:cNvSpPr>
                <p:nvPr/>
              </p:nvSpPr>
              <p:spPr>
                <a:xfrm>
                  <a:off x="8291512" y="1831364"/>
                  <a:ext cx="2413364" cy="369332"/>
                </a:xfrm>
                <a:prstGeom prst="rect">
                  <a:avLst/>
                </a:prstGeom>
                <a:blipFill>
                  <a:blip r:embed="rId14"/>
                  <a:stretch>
                    <a:fillRect/>
                  </a:stretch>
                </a:blipFill>
                <a:ln>
                  <a:solidFill>
                    <a:schemeClr val="tx1">
                      <a:lumMod val="50000"/>
                      <a:lumOff val="50000"/>
                    </a:schemeClr>
                  </a:solidFill>
                </a:ln>
              </p:spPr>
              <p:txBody>
                <a:bodyPr/>
                <a:lstStyle/>
                <a:p>
                  <a:r>
                    <a:rPr lang="en-US">
                      <a:noFill/>
                    </a:rPr>
                    <a:t> </a:t>
                  </a:r>
                </a:p>
              </p:txBody>
            </p:sp>
          </mc:Fallback>
        </mc:AlternateContent>
        <p:grpSp>
          <p:nvGrpSpPr>
            <p:cNvPr id="51" name="Groupe 50">
              <a:extLst>
                <a:ext uri="{FF2B5EF4-FFF2-40B4-BE49-F238E27FC236}">
                  <a16:creationId xmlns:a16="http://schemas.microsoft.com/office/drawing/2014/main" id="{507B9757-D4A8-41CF-B62B-395C5241BE6A}"/>
                </a:ext>
              </a:extLst>
            </p:cNvPr>
            <p:cNvGrpSpPr/>
            <p:nvPr/>
          </p:nvGrpSpPr>
          <p:grpSpPr>
            <a:xfrm>
              <a:off x="8005622" y="1066800"/>
              <a:ext cx="3991640" cy="1216667"/>
              <a:chOff x="8005622" y="1066800"/>
              <a:chExt cx="3991640" cy="1216667"/>
            </a:xfrm>
          </p:grpSpPr>
          <p:sp>
            <p:nvSpPr>
              <p:cNvPr id="52" name="Rectangle : coins arrondis 51">
                <a:extLst>
                  <a:ext uri="{FF2B5EF4-FFF2-40B4-BE49-F238E27FC236}">
                    <a16:creationId xmlns:a16="http://schemas.microsoft.com/office/drawing/2014/main" id="{BBC8BE58-A86D-49C6-8A09-EA55FB25F1C4}"/>
                  </a:ext>
                </a:extLst>
              </p:cNvPr>
              <p:cNvSpPr/>
              <p:nvPr/>
            </p:nvSpPr>
            <p:spPr>
              <a:xfrm>
                <a:off x="8005622" y="1066800"/>
                <a:ext cx="3991640" cy="1216667"/>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en-GB" dirty="0"/>
              </a:p>
            </p:txBody>
          </p:sp>
          <p:pic>
            <p:nvPicPr>
              <p:cNvPr id="53" name="Image 52">
                <a:extLst>
                  <a:ext uri="{FF2B5EF4-FFF2-40B4-BE49-F238E27FC236}">
                    <a16:creationId xmlns:a16="http://schemas.microsoft.com/office/drawing/2014/main" id="{CDE6C58E-30F3-40F9-A392-5D3B8BB5EB65}"/>
                  </a:ext>
                </a:extLst>
              </p:cNvPr>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11007121" y="1601300"/>
                <a:ext cx="678164" cy="663214"/>
              </a:xfrm>
              <a:prstGeom prst="rect">
                <a:avLst/>
              </a:prstGeom>
            </p:spPr>
          </p:pic>
        </p:grpSp>
      </p:grpSp>
      <p:grpSp>
        <p:nvGrpSpPr>
          <p:cNvPr id="56" name="Groupe 55">
            <a:extLst>
              <a:ext uri="{FF2B5EF4-FFF2-40B4-BE49-F238E27FC236}">
                <a16:creationId xmlns:a16="http://schemas.microsoft.com/office/drawing/2014/main" id="{575903F1-9772-4B6B-A1F3-E0D45293C4FE}"/>
              </a:ext>
            </a:extLst>
          </p:cNvPr>
          <p:cNvGrpSpPr/>
          <p:nvPr/>
        </p:nvGrpSpPr>
        <p:grpSpPr>
          <a:xfrm>
            <a:off x="217463" y="4437812"/>
            <a:ext cx="5887830" cy="1600438"/>
            <a:chOff x="217463" y="4437812"/>
            <a:chExt cx="5887830" cy="1600438"/>
          </a:xfrm>
        </p:grpSpPr>
        <p:cxnSp>
          <p:nvCxnSpPr>
            <p:cNvPr id="57" name="Connecteur droit 56">
              <a:extLst>
                <a:ext uri="{FF2B5EF4-FFF2-40B4-BE49-F238E27FC236}">
                  <a16:creationId xmlns:a16="http://schemas.microsoft.com/office/drawing/2014/main" id="{152FC476-EACB-419D-AC61-C912D276F625}"/>
                </a:ext>
              </a:extLst>
            </p:cNvPr>
            <p:cNvCxnSpPr/>
            <p:nvPr/>
          </p:nvCxnSpPr>
          <p:spPr>
            <a:xfrm>
              <a:off x="272175" y="5456584"/>
              <a:ext cx="5756854"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69" name="ZoneTexte 68">
                  <a:extLst>
                    <a:ext uri="{FF2B5EF4-FFF2-40B4-BE49-F238E27FC236}">
                      <a16:creationId xmlns:a16="http://schemas.microsoft.com/office/drawing/2014/main" id="{25907A5A-AB9A-44BA-A440-F3938B5B575F}"/>
                    </a:ext>
                  </a:extLst>
                </p:cNvPr>
                <p:cNvSpPr txBox="1"/>
                <p:nvPr/>
              </p:nvSpPr>
              <p:spPr>
                <a:xfrm>
                  <a:off x="217463" y="4437812"/>
                  <a:ext cx="5887830" cy="1600438"/>
                </a:xfrm>
                <a:prstGeom prst="rect">
                  <a:avLst/>
                </a:prstGeom>
                <a:noFill/>
              </p:spPr>
              <p:txBody>
                <a:bodyPr wrap="none" rtlCol="0">
                  <a:spAutoFit/>
                </a:bodyPr>
                <a:lstStyle/>
                <a:p>
                  <a:pPr>
                    <a:lnSpc>
                      <a:spcPct val="200000"/>
                    </a:lnSpc>
                  </a:pPr>
                  <a:r>
                    <a:rPr lang="en-GB" sz="1400" dirty="0"/>
                    <a:t>(</a:t>
                  </a:r>
                  <a:r>
                    <a:rPr lang="en-GB" sz="1400" dirty="0" err="1"/>
                    <a:t>n</a:t>
                  </a:r>
                  <a:r>
                    <a:rPr lang="en-GB" sz="1400" baseline="-25000" dirty="0" err="1"/>
                    <a:t>fast</a:t>
                  </a:r>
                  <a:r>
                    <a:rPr lang="en-GB" sz="1400" baseline="-25000" dirty="0"/>
                    <a:t> </a:t>
                  </a:r>
                  <a:r>
                    <a:rPr lang="en-GB" sz="1400" dirty="0"/>
                    <a:t>,f) data</a:t>
                  </a:r>
                  <a:endParaRPr lang="en-GB" sz="1400" dirty="0">
                    <a:solidFill>
                      <a:srgbClr val="0070C0"/>
                    </a:solidFill>
                  </a:endParaRPr>
                </a:p>
                <a:p>
                  <a:r>
                    <a:rPr lang="en-GB" sz="1400" dirty="0">
                      <a:solidFill>
                        <a:srgbClr val="00B050"/>
                      </a:solidFill>
                    </a:rPr>
                    <a:t>Radiochemical data</a:t>
                  </a:r>
                  <a:r>
                    <a:rPr lang="en-GB" sz="1400" dirty="0">
                      <a:sym typeface="Wingdings" panose="05000000000000000000" pitchFamily="2" charset="2"/>
                    </a:rPr>
                    <a:t> 	 </a:t>
                  </a:r>
                  <a:r>
                    <a:rPr lang="en-GB" sz="1400" dirty="0"/>
                    <a:t>full </a:t>
                  </a:r>
                  <a14:m>
                    <m:oMath xmlns:m="http://schemas.openxmlformats.org/officeDocument/2006/math">
                      <m:r>
                        <a:rPr lang="fr-FR" sz="1400" b="0" i="0" smtClean="0">
                          <a:latin typeface="Cambria Math" panose="02040503050406030204" pitchFamily="18" charset="0"/>
                        </a:rPr>
                        <m:t>(</m:t>
                      </m:r>
                      <m:r>
                        <a:rPr lang="en-GB" sz="1400" i="1" smtClean="0">
                          <a:solidFill>
                            <a:srgbClr val="00B050"/>
                          </a:solidFill>
                          <a:latin typeface="Cambria Math" panose="02040503050406030204" pitchFamily="18" charset="0"/>
                        </a:rPr>
                        <m:t>𝐴</m:t>
                      </m:r>
                      <m:r>
                        <a:rPr lang="fr-FR" sz="1400" b="0" i="1" smtClean="0">
                          <a:solidFill>
                            <a:srgbClr val="00B050"/>
                          </a:solidFill>
                          <a:latin typeface="Cambria Math" panose="02040503050406030204" pitchFamily="18" charset="0"/>
                        </a:rPr>
                        <m:t>,</m:t>
                      </m:r>
                      <m:r>
                        <a:rPr lang="fr-FR" sz="1400" b="0" i="1" smtClean="0">
                          <a:solidFill>
                            <a:srgbClr val="00B050"/>
                          </a:solidFill>
                          <a:latin typeface="Cambria Math" panose="02040503050406030204" pitchFamily="18" charset="0"/>
                        </a:rPr>
                        <m:t>𝑍</m:t>
                      </m:r>
                      <m:r>
                        <a:rPr lang="fr-FR" sz="1400" b="0" i="1" smtClean="0">
                          <a:latin typeface="Cambria Math" panose="02040503050406030204" pitchFamily="18" charset="0"/>
                        </a:rPr>
                        <m:t>)</m:t>
                      </m:r>
                    </m:oMath>
                  </a14:m>
                  <a:r>
                    <a:rPr lang="en-GB" sz="1400" dirty="0"/>
                    <a:t> identification</a:t>
                  </a:r>
                  <a:endParaRPr lang="en-GB" sz="1400" dirty="0">
                    <a:solidFill>
                      <a:srgbClr val="00B050"/>
                    </a:solidFill>
                  </a:endParaRPr>
                </a:p>
                <a:p>
                  <a14:m>
                    <m:oMath xmlns:m="http://schemas.openxmlformats.org/officeDocument/2006/math">
                      <m:r>
                        <a:rPr lang="fr-FR" sz="1400" b="0" i="1" smtClean="0">
                          <a:solidFill>
                            <a:srgbClr val="00B050"/>
                          </a:solidFill>
                          <a:latin typeface="Cambria Math" panose="02040503050406030204" pitchFamily="18" charset="0"/>
                        </a:rPr>
                        <m:t>𝛽</m:t>
                      </m:r>
                      <m:r>
                        <a:rPr lang="fr-FR" sz="1400" b="0" i="1" smtClean="0">
                          <a:solidFill>
                            <a:srgbClr val="00B050"/>
                          </a:solidFill>
                          <a:latin typeface="Cambria Math" panose="02040503050406030204" pitchFamily="18" charset="0"/>
                        </a:rPr>
                        <m:t>;</m:t>
                      </m:r>
                      <m:r>
                        <a:rPr lang="fr-FR" sz="1400" b="0" i="1" smtClean="0">
                          <a:solidFill>
                            <a:srgbClr val="00B050"/>
                          </a:solidFill>
                          <a:latin typeface="Cambria Math" panose="02040503050406030204" pitchFamily="18" charset="0"/>
                        </a:rPr>
                        <m:t>𝛾</m:t>
                      </m:r>
                    </m:oMath>
                  </a14:m>
                  <a:r>
                    <a:rPr lang="en-GB" sz="1400" dirty="0">
                      <a:solidFill>
                        <a:srgbClr val="00B050"/>
                      </a:solidFill>
                    </a:rPr>
                    <a:t> spectrometry </a:t>
                  </a:r>
                  <a:endParaRPr lang="en-GB" sz="1400" dirty="0"/>
                </a:p>
                <a:p>
                  <a:r>
                    <a:rPr lang="en-GB" sz="1400" dirty="0">
                      <a:solidFill>
                        <a:srgbClr val="C00000"/>
                      </a:solidFill>
                    </a:rPr>
                    <a:t>ELM Mass spectrometer </a:t>
                  </a:r>
                  <a:r>
                    <a:rPr lang="en-GB" sz="1400" dirty="0"/>
                    <a:t> 	</a:t>
                  </a:r>
                  <a:r>
                    <a:rPr lang="en-GB" sz="1400" dirty="0">
                      <a:sym typeface="Wingdings" panose="05000000000000000000" pitchFamily="2" charset="2"/>
                    </a:rPr>
                    <a:t>  </a:t>
                  </a:r>
                  <a:r>
                    <a:rPr lang="en-GB" sz="1400" dirty="0"/>
                    <a:t>full</a:t>
                  </a:r>
                  <a:r>
                    <a:rPr lang="en-GB" sz="1400" dirty="0">
                      <a:solidFill>
                        <a:srgbClr val="C00000"/>
                      </a:solidFill>
                    </a:rPr>
                    <a:t> </a:t>
                  </a:r>
                  <a14:m>
                    <m:oMath xmlns:m="http://schemas.openxmlformats.org/officeDocument/2006/math">
                      <m:r>
                        <a:rPr lang="en-GB" sz="1400" i="1" smtClean="0">
                          <a:solidFill>
                            <a:srgbClr val="C00000"/>
                          </a:solidFill>
                          <a:latin typeface="Cambria Math" panose="02040503050406030204" pitchFamily="18" charset="0"/>
                        </a:rPr>
                        <m:t>𝐴</m:t>
                      </m:r>
                    </m:oMath>
                  </a14:m>
                  <a:r>
                    <a:rPr lang="en-GB" sz="1400" dirty="0">
                      <a:solidFill>
                        <a:srgbClr val="C00000"/>
                      </a:solidFill>
                    </a:rPr>
                    <a:t> </a:t>
                  </a:r>
                  <a:r>
                    <a:rPr lang="en-GB" sz="1400" dirty="0"/>
                    <a:t>&amp; limited</a:t>
                  </a:r>
                  <a:r>
                    <a:rPr lang="en-GB" sz="1400" dirty="0">
                      <a:solidFill>
                        <a:srgbClr val="C00000"/>
                      </a:solidFill>
                    </a:rPr>
                    <a:t> </a:t>
                  </a:r>
                  <a14:m>
                    <m:oMath xmlns:m="http://schemas.openxmlformats.org/officeDocument/2006/math">
                      <m:r>
                        <a:rPr lang="fr-FR" sz="1400" b="0" i="1" smtClean="0">
                          <a:solidFill>
                            <a:srgbClr val="C00000"/>
                          </a:solidFill>
                          <a:latin typeface="Cambria Math" panose="02040503050406030204" pitchFamily="18" charset="0"/>
                        </a:rPr>
                        <m:t>𝑍</m:t>
                      </m:r>
                    </m:oMath>
                  </a14:m>
                  <a:r>
                    <a:rPr lang="en-GB" sz="1400" dirty="0">
                      <a:solidFill>
                        <a:srgbClr val="C00000"/>
                      </a:solidFill>
                    </a:rPr>
                    <a:t> </a:t>
                  </a:r>
                  <a:r>
                    <a:rPr lang="en-GB" sz="1400" dirty="0"/>
                    <a:t>identification</a:t>
                  </a:r>
                </a:p>
                <a:p>
                  <a:r>
                    <a:rPr lang="en-GB" sz="1400" dirty="0">
                      <a:solidFill>
                        <a:srgbClr val="0070C0"/>
                      </a:solidFill>
                    </a:rPr>
                    <a:t>« 2E-2V » </a:t>
                  </a:r>
                </a:p>
                <a:p>
                  <a:r>
                    <a:rPr lang="en-GB" sz="1400" dirty="0">
                      <a:solidFill>
                        <a:srgbClr val="0070C0"/>
                      </a:solidFill>
                    </a:rPr>
                    <a:t>« 2E » 			</a:t>
                  </a:r>
                  <a:r>
                    <a:rPr lang="en-GB" sz="1400" dirty="0">
                      <a:sym typeface="Wingdings" panose="05000000000000000000" pitchFamily="2" charset="2"/>
                    </a:rPr>
                    <a:t></a:t>
                  </a:r>
                  <a:r>
                    <a:rPr lang="en-GB" sz="1400" dirty="0">
                      <a:solidFill>
                        <a:srgbClr val="C00000"/>
                      </a:solidFill>
                      <a:sym typeface="Wingdings" panose="05000000000000000000" pitchFamily="2" charset="2"/>
                    </a:rPr>
                    <a:t> </a:t>
                  </a:r>
                  <a:r>
                    <a:rPr lang="en-GB" sz="1400" dirty="0"/>
                    <a:t>Limited </a:t>
                  </a:r>
                  <a14:m>
                    <m:oMath xmlns:m="http://schemas.openxmlformats.org/officeDocument/2006/math">
                      <m:r>
                        <a:rPr lang="en-GB" sz="1400" i="1" smtClean="0">
                          <a:solidFill>
                            <a:srgbClr val="C00000"/>
                          </a:solidFill>
                          <a:latin typeface="Cambria Math" panose="02040503050406030204" pitchFamily="18" charset="0"/>
                        </a:rPr>
                        <m:t>𝐴</m:t>
                      </m:r>
                    </m:oMath>
                  </a14:m>
                  <a:r>
                    <a:rPr lang="en-GB" sz="1400" dirty="0"/>
                    <a:t> &amp; </a:t>
                  </a:r>
                  <a14:m>
                    <m:oMath xmlns:m="http://schemas.openxmlformats.org/officeDocument/2006/math">
                      <m:sSup>
                        <m:sSupPr>
                          <m:ctrlPr>
                            <a:rPr lang="fr-FR" sz="1400" b="0" i="1" smtClean="0">
                              <a:solidFill>
                                <a:srgbClr val="0070C0"/>
                              </a:solidFill>
                              <a:latin typeface="Cambria Math" panose="02040503050406030204" pitchFamily="18" charset="0"/>
                            </a:rPr>
                          </m:ctrlPr>
                        </m:sSupPr>
                        <m:e>
                          <m:r>
                            <a:rPr lang="en-GB" sz="1400" i="1" smtClean="0">
                              <a:solidFill>
                                <a:srgbClr val="0070C0"/>
                              </a:solidFill>
                              <a:latin typeface="Cambria Math" panose="02040503050406030204" pitchFamily="18" charset="0"/>
                            </a:rPr>
                            <m:t>𝐴</m:t>
                          </m:r>
                        </m:e>
                        <m:sup>
                          <m:r>
                            <a:rPr lang="fr-FR" sz="1400" b="0" i="1" smtClean="0">
                              <a:solidFill>
                                <a:srgbClr val="0070C0"/>
                              </a:solidFill>
                              <a:latin typeface="Cambria Math" panose="02040503050406030204" pitchFamily="18" charset="0"/>
                            </a:rPr>
                            <m:t>∗</m:t>
                          </m:r>
                        </m:sup>
                      </m:sSup>
                    </m:oMath>
                  </a14:m>
                  <a:r>
                    <a:rPr lang="en-GB" sz="1400" dirty="0">
                      <a:solidFill>
                        <a:srgbClr val="0070C0"/>
                      </a:solidFill>
                    </a:rPr>
                    <a:t> </a:t>
                  </a:r>
                  <a:r>
                    <a:rPr lang="en-GB" sz="1400" dirty="0"/>
                    <a:t>identification </a:t>
                  </a:r>
                </a:p>
              </p:txBody>
            </p:sp>
          </mc:Choice>
          <mc:Fallback xmlns="">
            <p:sp>
              <p:nvSpPr>
                <p:cNvPr id="69" name="ZoneTexte 68">
                  <a:extLst>
                    <a:ext uri="{FF2B5EF4-FFF2-40B4-BE49-F238E27FC236}">
                      <a16:creationId xmlns:a16="http://schemas.microsoft.com/office/drawing/2014/main" id="{25907A5A-AB9A-44BA-A440-F3938B5B575F}"/>
                    </a:ext>
                  </a:extLst>
                </p:cNvPr>
                <p:cNvSpPr txBox="1">
                  <a:spLocks noRot="1" noChangeAspect="1" noMove="1" noResize="1" noEditPoints="1" noAdjustHandles="1" noChangeArrowheads="1" noChangeShapeType="1" noTextEdit="1"/>
                </p:cNvSpPr>
                <p:nvPr/>
              </p:nvSpPr>
              <p:spPr>
                <a:xfrm>
                  <a:off x="217463" y="4437812"/>
                  <a:ext cx="5887830" cy="1600438"/>
                </a:xfrm>
                <a:prstGeom prst="rect">
                  <a:avLst/>
                </a:prstGeom>
                <a:blipFill>
                  <a:blip r:embed="rId17"/>
                  <a:stretch>
                    <a:fillRect l="-311" b="-2662"/>
                  </a:stretch>
                </a:blipFill>
              </p:spPr>
              <p:txBody>
                <a:bodyPr/>
                <a:lstStyle/>
                <a:p>
                  <a:r>
                    <a:rPr lang="en-US">
                      <a:noFill/>
                    </a:rPr>
                    <a:t> </a:t>
                  </a:r>
                </a:p>
              </p:txBody>
            </p:sp>
          </mc:Fallback>
        </mc:AlternateContent>
      </p:grpSp>
      <p:sp>
        <p:nvSpPr>
          <p:cNvPr id="55" name="Titre 5">
            <a:extLst>
              <a:ext uri="{FF2B5EF4-FFF2-40B4-BE49-F238E27FC236}">
                <a16:creationId xmlns:a16="http://schemas.microsoft.com/office/drawing/2014/main" id="{C1D67969-1898-490D-ADFA-ACA7C417486F}"/>
              </a:ext>
            </a:extLst>
          </p:cNvPr>
          <p:cNvSpPr txBox="1">
            <a:spLocks/>
          </p:cNvSpPr>
          <p:nvPr/>
        </p:nvSpPr>
        <p:spPr>
          <a:xfrm>
            <a:off x="148151" y="160480"/>
            <a:ext cx="10012162" cy="513034"/>
          </a:xfrm>
          <a:prstGeom prst="rect">
            <a:avLst/>
          </a:prstGeom>
        </p:spPr>
        <p:txBody>
          <a:bodyPr>
            <a:noAutofit/>
          </a:bodyPr>
          <a:lstStyle>
            <a:lvl1pPr algn="l" defTabSz="914400" rtl="0" eaLnBrk="1" latinLnBrk="0" hangingPunct="1">
              <a:lnSpc>
                <a:spcPct val="90000"/>
              </a:lnSpc>
              <a:spcBef>
                <a:spcPct val="0"/>
              </a:spcBef>
              <a:buNone/>
              <a:defRPr sz="3200" kern="1200">
                <a:solidFill>
                  <a:schemeClr val="tx2"/>
                </a:solidFill>
                <a:latin typeface="+mj-lt"/>
                <a:ea typeface="+mj-ea"/>
                <a:cs typeface="+mj-cs"/>
              </a:defRPr>
            </a:lvl1pPr>
          </a:lstStyle>
          <a:p>
            <a:r>
              <a:rPr lang="en-US" sz="2800" b="1" dirty="0"/>
              <a:t>Context: Methodology of (</a:t>
            </a:r>
            <a:r>
              <a:rPr lang="en-US" sz="2800" b="1" dirty="0" err="1"/>
              <a:t>n</a:t>
            </a:r>
            <a:r>
              <a:rPr lang="en-US" sz="2800" b="1" baseline="-25000" dirty="0" err="1"/>
              <a:t>th</a:t>
            </a:r>
            <a:r>
              <a:rPr lang="en-US" sz="2800" b="1" dirty="0" err="1"/>
              <a:t>,f</a:t>
            </a:r>
            <a:r>
              <a:rPr lang="en-US" sz="2800" b="1" dirty="0"/>
              <a:t>) FY evaluation</a:t>
            </a:r>
            <a:endParaRPr lang="fr-FR" sz="2800" dirty="0"/>
          </a:p>
        </p:txBody>
      </p:sp>
      <p:sp>
        <p:nvSpPr>
          <p:cNvPr id="60" name="ZoneTexte 59">
            <a:extLst>
              <a:ext uri="{FF2B5EF4-FFF2-40B4-BE49-F238E27FC236}">
                <a16:creationId xmlns:a16="http://schemas.microsoft.com/office/drawing/2014/main" id="{311ECA6E-78D3-4BD2-9DA9-55A8A1A30479}"/>
              </a:ext>
            </a:extLst>
          </p:cNvPr>
          <p:cNvSpPr txBox="1"/>
          <p:nvPr/>
        </p:nvSpPr>
        <p:spPr>
          <a:xfrm>
            <a:off x="8549984" y="230943"/>
            <a:ext cx="2702333" cy="253916"/>
          </a:xfrm>
          <a:prstGeom prst="rect">
            <a:avLst/>
          </a:prstGeom>
          <a:noFill/>
        </p:spPr>
        <p:txBody>
          <a:bodyPr wrap="square">
            <a:spAutoFit/>
          </a:bodyPr>
          <a:lstStyle/>
          <a:p>
            <a:r>
              <a:rPr lang="en-US" sz="1050" dirty="0">
                <a:solidFill>
                  <a:srgbClr val="00B0F0"/>
                </a:solidFill>
                <a:latin typeface="Arial" panose="020B0604020202020204" pitchFamily="34" charset="0"/>
                <a:cs typeface="Arial" panose="020B0604020202020204" pitchFamily="34" charset="0"/>
              </a:rPr>
              <a:t>→ S.-M. Cheikh ’s PhD thesis (2023)</a:t>
            </a:r>
          </a:p>
        </p:txBody>
      </p:sp>
      <p:sp>
        <p:nvSpPr>
          <p:cNvPr id="47" name="Espace réservé du numéro de diapositive 4">
            <a:extLst>
              <a:ext uri="{FF2B5EF4-FFF2-40B4-BE49-F238E27FC236}">
                <a16:creationId xmlns:a16="http://schemas.microsoft.com/office/drawing/2014/main" id="{E7EEACCB-6A66-4681-BC21-0FF1C2A51B88}"/>
              </a:ext>
            </a:extLst>
          </p:cNvPr>
          <p:cNvSpPr>
            <a:spLocks noGrp="1"/>
          </p:cNvSpPr>
          <p:nvPr>
            <p:ph type="sldNum" sz="quarter" idx="12"/>
          </p:nvPr>
        </p:nvSpPr>
        <p:spPr>
          <a:xfrm>
            <a:off x="10999334" y="6343650"/>
            <a:ext cx="693738" cy="365125"/>
          </a:xfrm>
        </p:spPr>
        <p:txBody>
          <a:bodyPr/>
          <a:lstStyle/>
          <a:p>
            <a:r>
              <a:rPr lang="fr-FR" dirty="0"/>
              <a:t>6</a:t>
            </a:r>
          </a:p>
        </p:txBody>
      </p:sp>
      <mc:AlternateContent xmlns:mc="http://schemas.openxmlformats.org/markup-compatibility/2006" xmlns:a14="http://schemas.microsoft.com/office/drawing/2010/main">
        <mc:Choice Requires="a14">
          <p:sp>
            <p:nvSpPr>
              <p:cNvPr id="50" name="ZoneTexte 49">
                <a:extLst>
                  <a:ext uri="{FF2B5EF4-FFF2-40B4-BE49-F238E27FC236}">
                    <a16:creationId xmlns:a16="http://schemas.microsoft.com/office/drawing/2014/main" id="{F33A13DF-94CE-442C-9347-9BC23F85A276}"/>
                  </a:ext>
                </a:extLst>
              </p:cNvPr>
              <p:cNvSpPr txBox="1"/>
              <p:nvPr/>
            </p:nvSpPr>
            <p:spPr>
              <a:xfrm>
                <a:off x="3339567" y="3891613"/>
                <a:ext cx="1751899" cy="369332"/>
              </a:xfrm>
              <a:prstGeom prst="rect">
                <a:avLst/>
              </a:prstGeom>
              <a:noFill/>
              <a:ln>
                <a:solidFill>
                  <a:schemeClr val="bg2">
                    <a:lumMod val="65000"/>
                  </a:schemeClr>
                </a:solidFill>
              </a:ln>
            </p:spPr>
            <p:txBody>
              <a:bodyPr wrap="square">
                <a:spAutoFit/>
              </a:bodyPr>
              <a:lstStyle/>
              <a:p>
                <a:pPr/>
                <a14:m>
                  <m:oMathPara xmlns:m="http://schemas.openxmlformats.org/officeDocument/2006/math">
                    <m:oMathParaPr>
                      <m:jc m:val="centerGroup"/>
                    </m:oMathParaPr>
                    <m:oMath xmlns:m="http://schemas.openxmlformats.org/officeDocument/2006/math">
                      <m:r>
                        <a:rPr lang="en-US" i="1" smtClean="0">
                          <a:solidFill>
                            <a:schemeClr val="tx1"/>
                          </a:solidFill>
                          <a:latin typeface="Cambria Math" panose="02040503050406030204" pitchFamily="18" charset="0"/>
                          <a:sym typeface="Symbol"/>
                        </a:rPr>
                        <m:t>𝑃</m:t>
                      </m:r>
                      <m:d>
                        <m:dPr>
                          <m:ctrlPr>
                            <a:rPr lang="en-US" i="1">
                              <a:solidFill>
                                <a:schemeClr val="tx1"/>
                              </a:solidFill>
                              <a:latin typeface="Cambria Math" panose="02040503050406030204" pitchFamily="18" charset="0"/>
                              <a:sym typeface="Symbol"/>
                            </a:rPr>
                          </m:ctrlPr>
                        </m:dPr>
                        <m:e>
                          <m:r>
                            <a:rPr lang="en-US" i="1">
                              <a:solidFill>
                                <a:schemeClr val="tx1"/>
                              </a:solidFill>
                              <a:latin typeface="Cambria Math" panose="02040503050406030204" pitchFamily="18" charset="0"/>
                              <a:sym typeface="Symbol"/>
                            </a:rPr>
                            <m:t>𝑍</m:t>
                          </m:r>
                        </m:e>
                        <m:e>
                          <m:sSup>
                            <m:sSupPr>
                              <m:ctrlPr>
                                <a:rPr lang="en-US" i="1">
                                  <a:solidFill>
                                    <a:schemeClr val="tx1"/>
                                  </a:solidFill>
                                  <a:latin typeface="Cambria Math" panose="02040503050406030204" pitchFamily="18" charset="0"/>
                                  <a:sym typeface="Symbol"/>
                                </a:rPr>
                              </m:ctrlPr>
                            </m:sSupPr>
                            <m:e>
                              <m:r>
                                <a:rPr lang="en-US" i="1">
                                  <a:solidFill>
                                    <a:schemeClr val="tx1"/>
                                  </a:solidFill>
                                  <a:latin typeface="Cambria Math" panose="02040503050406030204" pitchFamily="18" charset="0"/>
                                  <a:sym typeface="Symbol"/>
                                </a:rPr>
                                <m:t>𝐴</m:t>
                              </m:r>
                            </m:e>
                            <m:sup>
                              <m:r>
                                <a:rPr lang="en-US" i="1">
                                  <a:solidFill>
                                    <a:schemeClr val="tx1"/>
                                  </a:solidFill>
                                  <a:latin typeface="Cambria Math" panose="02040503050406030204" pitchFamily="18" charset="0"/>
                                  <a:sym typeface="Symbol"/>
                                </a:rPr>
                                <m:t>∗</m:t>
                              </m:r>
                            </m:sup>
                          </m:sSup>
                          <m:r>
                            <a:rPr lang="en-US" i="1">
                              <a:solidFill>
                                <a:schemeClr val="tx1"/>
                              </a:solidFill>
                              <a:latin typeface="Cambria Math" panose="02040503050406030204" pitchFamily="18" charset="0"/>
                              <a:sym typeface="Symbol"/>
                            </a:rPr>
                            <m:t>, </m:t>
                          </m:r>
                          <m:r>
                            <a:rPr lang="fr-FR" i="1">
                              <a:solidFill>
                                <a:schemeClr val="tx1"/>
                              </a:solidFill>
                              <a:latin typeface="Cambria Math" panose="02040503050406030204" pitchFamily="18" charset="0"/>
                              <a:sym typeface="Symbol"/>
                            </a:rPr>
                            <m:t>𝑛</m:t>
                          </m:r>
                          <m:r>
                            <a:rPr lang="fr-FR" b="0" i="1" baseline="-25000" smtClean="0">
                              <a:solidFill>
                                <a:schemeClr val="tx1"/>
                              </a:solidFill>
                              <a:latin typeface="Cambria Math" panose="02040503050406030204" pitchFamily="18" charset="0"/>
                              <a:sym typeface="Symbol"/>
                            </a:rPr>
                            <m:t>𝑓𝑎𝑠𝑡</m:t>
                          </m:r>
                        </m:e>
                      </m:d>
                    </m:oMath>
                  </m:oMathPara>
                </a14:m>
                <a:endParaRPr lang="fr-FR" dirty="0">
                  <a:solidFill>
                    <a:schemeClr val="tx1"/>
                  </a:solidFill>
                </a:endParaRPr>
              </a:p>
            </p:txBody>
          </p:sp>
        </mc:Choice>
        <mc:Fallback xmlns="">
          <p:sp>
            <p:nvSpPr>
              <p:cNvPr id="50" name="ZoneTexte 49">
                <a:extLst>
                  <a:ext uri="{FF2B5EF4-FFF2-40B4-BE49-F238E27FC236}">
                    <a16:creationId xmlns:a16="http://schemas.microsoft.com/office/drawing/2014/main" id="{F33A13DF-94CE-442C-9347-9BC23F85A276}"/>
                  </a:ext>
                </a:extLst>
              </p:cNvPr>
              <p:cNvSpPr txBox="1">
                <a:spLocks noRot="1" noChangeAspect="1" noMove="1" noResize="1" noEditPoints="1" noAdjustHandles="1" noChangeArrowheads="1" noChangeShapeType="1" noTextEdit="1"/>
              </p:cNvSpPr>
              <p:nvPr/>
            </p:nvSpPr>
            <p:spPr>
              <a:xfrm>
                <a:off x="3339567" y="3891613"/>
                <a:ext cx="1751899" cy="369332"/>
              </a:xfrm>
              <a:prstGeom prst="rect">
                <a:avLst/>
              </a:prstGeom>
              <a:blipFill>
                <a:blip r:embed="rId18"/>
                <a:stretch>
                  <a:fillRect b="-9524"/>
                </a:stretch>
              </a:blipFill>
              <a:ln>
                <a:solidFill>
                  <a:schemeClr val="bg2">
                    <a:lumMod val="65000"/>
                  </a:schemeClr>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1" name="ZoneTexte 60">
                <a:extLst>
                  <a:ext uri="{FF2B5EF4-FFF2-40B4-BE49-F238E27FC236}">
                    <a16:creationId xmlns:a16="http://schemas.microsoft.com/office/drawing/2014/main" id="{A591F7C2-A23A-4B23-A281-A24D9B431D12}"/>
                  </a:ext>
                </a:extLst>
              </p:cNvPr>
              <p:cNvSpPr txBox="1"/>
              <p:nvPr/>
            </p:nvSpPr>
            <p:spPr>
              <a:xfrm>
                <a:off x="435414" y="3466820"/>
                <a:ext cx="1434559" cy="369332"/>
              </a:xfrm>
              <a:prstGeom prst="rect">
                <a:avLst/>
              </a:prstGeom>
              <a:solidFill>
                <a:schemeClr val="bg1"/>
              </a:solidFill>
              <a:ln>
                <a:noFill/>
              </a:ln>
            </p:spPr>
            <p:txBody>
              <a:bodyPr wrap="none" rtlCol="0">
                <a:spAutoFit/>
              </a:bodyPr>
              <a:lstStyle/>
              <a:p>
                <a:pPr/>
                <a14:m>
                  <m:oMathPara xmlns:m="http://schemas.openxmlformats.org/officeDocument/2006/math">
                    <m:oMathParaPr>
                      <m:jc m:val="centerGroup"/>
                    </m:oMathParaPr>
                    <m:oMath xmlns:m="http://schemas.openxmlformats.org/officeDocument/2006/math">
                      <m:r>
                        <a:rPr lang="fr-FR" sz="1800" b="0" i="1" smtClean="0">
                          <a:solidFill>
                            <a:srgbClr val="0070C0"/>
                          </a:solidFill>
                          <a:latin typeface="Cambria Math" panose="02040503050406030204" pitchFamily="18" charset="0"/>
                          <a:sym typeface="Symbol"/>
                        </a:rPr>
                        <m:t>(</m:t>
                      </m:r>
                      <m:r>
                        <a:rPr lang="fr-FR" sz="1800" b="0" i="1" smtClean="0">
                          <a:solidFill>
                            <a:srgbClr val="0070C0"/>
                          </a:solidFill>
                          <a:latin typeface="Cambria Math" panose="02040503050406030204" pitchFamily="18" charset="0"/>
                          <a:sym typeface="Symbol"/>
                        </a:rPr>
                        <m:t>𝑛𝑓𝑎</m:t>
                      </m:r>
                      <m:r>
                        <a:rPr lang="fr-FR" sz="1800" b="0" i="1" baseline="-25000" smtClean="0">
                          <a:solidFill>
                            <a:srgbClr val="0070C0"/>
                          </a:solidFill>
                          <a:latin typeface="Cambria Math" panose="02040503050406030204" pitchFamily="18" charset="0"/>
                          <a:sym typeface="Symbol"/>
                        </a:rPr>
                        <m:t>𝑠𝑡</m:t>
                      </m:r>
                      <m:r>
                        <a:rPr lang="fr-FR" sz="1800" b="0" i="1" smtClean="0">
                          <a:solidFill>
                            <a:srgbClr val="0070C0"/>
                          </a:solidFill>
                          <a:latin typeface="Cambria Math" panose="02040503050406030204" pitchFamily="18" charset="0"/>
                          <a:sym typeface="Symbol"/>
                        </a:rPr>
                        <m:t>,</m:t>
                      </m:r>
                      <m:r>
                        <a:rPr lang="fr-FR" sz="1800" b="0" i="1" smtClean="0">
                          <a:solidFill>
                            <a:srgbClr val="0070C0"/>
                          </a:solidFill>
                          <a:latin typeface="Cambria Math" panose="02040503050406030204" pitchFamily="18" charset="0"/>
                          <a:sym typeface="Symbol"/>
                        </a:rPr>
                        <m:t>𝑓</m:t>
                      </m:r>
                      <m:r>
                        <a:rPr lang="fr-FR" sz="1800" b="0" i="1" smtClean="0">
                          <a:solidFill>
                            <a:srgbClr val="0070C0"/>
                          </a:solidFill>
                          <a:latin typeface="Cambria Math" panose="02040503050406030204" pitchFamily="18" charset="0"/>
                          <a:sym typeface="Symbol"/>
                        </a:rPr>
                        <m:t>)⟹</m:t>
                      </m:r>
                    </m:oMath>
                  </m:oMathPara>
                </a14:m>
                <a:endParaRPr lang="fr-FR" dirty="0">
                  <a:solidFill>
                    <a:srgbClr val="0070C0"/>
                  </a:solidFill>
                </a:endParaRPr>
              </a:p>
            </p:txBody>
          </p:sp>
        </mc:Choice>
        <mc:Fallback xmlns="">
          <p:sp>
            <p:nvSpPr>
              <p:cNvPr id="61" name="ZoneTexte 60">
                <a:extLst>
                  <a:ext uri="{FF2B5EF4-FFF2-40B4-BE49-F238E27FC236}">
                    <a16:creationId xmlns:a16="http://schemas.microsoft.com/office/drawing/2014/main" id="{A591F7C2-A23A-4B23-A281-A24D9B431D12}"/>
                  </a:ext>
                </a:extLst>
              </p:cNvPr>
              <p:cNvSpPr txBox="1">
                <a:spLocks noRot="1" noChangeAspect="1" noMove="1" noResize="1" noEditPoints="1" noAdjustHandles="1" noChangeArrowheads="1" noChangeShapeType="1" noTextEdit="1"/>
              </p:cNvSpPr>
              <p:nvPr/>
            </p:nvSpPr>
            <p:spPr>
              <a:xfrm>
                <a:off x="435414" y="3466820"/>
                <a:ext cx="1434559" cy="369332"/>
              </a:xfrm>
              <a:prstGeom prst="rect">
                <a:avLst/>
              </a:prstGeom>
              <a:blipFill>
                <a:blip r:embed="rId19"/>
                <a:stretch>
                  <a:fillRect b="-13333"/>
                </a:stretch>
              </a:blipFill>
              <a:ln>
                <a:no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4" name="ZoneTexte 53">
                <a:extLst>
                  <a:ext uri="{FF2B5EF4-FFF2-40B4-BE49-F238E27FC236}">
                    <a16:creationId xmlns:a16="http://schemas.microsoft.com/office/drawing/2014/main" id="{C7AE12B7-32D3-4C79-83A9-96A1DA49E76A}"/>
                  </a:ext>
                </a:extLst>
              </p:cNvPr>
              <p:cNvSpPr txBox="1"/>
              <p:nvPr/>
            </p:nvSpPr>
            <p:spPr>
              <a:xfrm>
                <a:off x="449213" y="1517995"/>
                <a:ext cx="1277401" cy="369332"/>
              </a:xfrm>
              <a:prstGeom prst="rect">
                <a:avLst/>
              </a:prstGeom>
              <a:solidFill>
                <a:schemeClr val="bg1"/>
              </a:solidFill>
            </p:spPr>
            <p:txBody>
              <a:bodyPr wrap="none" rtlCol="0">
                <a:spAutoFit/>
              </a:bodyPr>
              <a:lstStyle/>
              <a:p>
                <a:pPr/>
                <a14:m>
                  <m:oMathPara xmlns:m="http://schemas.openxmlformats.org/officeDocument/2006/math">
                    <m:oMathParaPr>
                      <m:jc m:val="centerGroup"/>
                    </m:oMathParaPr>
                    <m:oMath xmlns:m="http://schemas.openxmlformats.org/officeDocument/2006/math">
                      <m:r>
                        <a:rPr lang="fr-FR" sz="1800" b="0" i="1" smtClean="0">
                          <a:solidFill>
                            <a:schemeClr val="tx1"/>
                          </a:solidFill>
                          <a:latin typeface="Cambria Math" panose="02040503050406030204" pitchFamily="18" charset="0"/>
                          <a:sym typeface="Symbol"/>
                        </a:rPr>
                        <m:t>(</m:t>
                      </m:r>
                      <m:r>
                        <a:rPr lang="fr-FR" sz="1800" b="0" i="1" smtClean="0">
                          <a:solidFill>
                            <a:schemeClr val="tx1"/>
                          </a:solidFill>
                          <a:latin typeface="Cambria Math" panose="02040503050406030204" pitchFamily="18" charset="0"/>
                          <a:sym typeface="Symbol"/>
                        </a:rPr>
                        <m:t>𝑛𝑡h</m:t>
                      </m:r>
                      <m:r>
                        <a:rPr lang="fr-FR" sz="1800" b="0" i="1" smtClean="0">
                          <a:solidFill>
                            <a:schemeClr val="tx1"/>
                          </a:solidFill>
                          <a:latin typeface="Cambria Math" panose="02040503050406030204" pitchFamily="18" charset="0"/>
                          <a:sym typeface="Symbol"/>
                        </a:rPr>
                        <m:t>,</m:t>
                      </m:r>
                      <m:r>
                        <a:rPr lang="fr-FR" sz="1800" b="0" i="1" smtClean="0">
                          <a:solidFill>
                            <a:schemeClr val="tx1"/>
                          </a:solidFill>
                          <a:latin typeface="Cambria Math" panose="02040503050406030204" pitchFamily="18" charset="0"/>
                          <a:sym typeface="Symbol"/>
                        </a:rPr>
                        <m:t>𝑓</m:t>
                      </m:r>
                      <m:r>
                        <a:rPr lang="fr-FR" sz="1800" b="0" i="1" smtClean="0">
                          <a:solidFill>
                            <a:schemeClr val="tx1"/>
                          </a:solidFill>
                          <a:latin typeface="Cambria Math" panose="02040503050406030204" pitchFamily="18" charset="0"/>
                          <a:sym typeface="Symbol"/>
                        </a:rPr>
                        <m:t>)⟹</m:t>
                      </m:r>
                    </m:oMath>
                  </m:oMathPara>
                </a14:m>
                <a:endParaRPr lang="fr-FR" dirty="0">
                  <a:solidFill>
                    <a:schemeClr val="tx1"/>
                  </a:solidFill>
                </a:endParaRPr>
              </a:p>
            </p:txBody>
          </p:sp>
        </mc:Choice>
        <mc:Fallback xmlns="">
          <p:sp>
            <p:nvSpPr>
              <p:cNvPr id="54" name="ZoneTexte 53">
                <a:extLst>
                  <a:ext uri="{FF2B5EF4-FFF2-40B4-BE49-F238E27FC236}">
                    <a16:creationId xmlns:a16="http://schemas.microsoft.com/office/drawing/2014/main" id="{C7AE12B7-32D3-4C79-83A9-96A1DA49E76A}"/>
                  </a:ext>
                </a:extLst>
              </p:cNvPr>
              <p:cNvSpPr txBox="1">
                <a:spLocks noRot="1" noChangeAspect="1" noMove="1" noResize="1" noEditPoints="1" noAdjustHandles="1" noChangeArrowheads="1" noChangeShapeType="1" noTextEdit="1"/>
              </p:cNvSpPr>
              <p:nvPr/>
            </p:nvSpPr>
            <p:spPr>
              <a:xfrm>
                <a:off x="449213" y="1517995"/>
                <a:ext cx="1277401" cy="369332"/>
              </a:xfrm>
              <a:prstGeom prst="rect">
                <a:avLst/>
              </a:prstGeom>
              <a:blipFill>
                <a:blip r:embed="rId20"/>
                <a:stretch>
                  <a:fillRect b="-13115"/>
                </a:stretch>
              </a:blipFill>
            </p:spPr>
            <p:txBody>
              <a:bodyPr/>
              <a:lstStyle/>
              <a:p>
                <a:r>
                  <a:rPr lang="en-GB">
                    <a:noFill/>
                  </a:rPr>
                  <a:t> </a:t>
                </a:r>
              </a:p>
            </p:txBody>
          </p:sp>
        </mc:Fallback>
      </mc:AlternateContent>
    </p:spTree>
    <p:extLst>
      <p:ext uri="{BB962C8B-B14F-4D97-AF65-F5344CB8AC3E}">
        <p14:creationId xmlns:p14="http://schemas.microsoft.com/office/powerpoint/2010/main" val="15997423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e la date 3">
            <a:extLst>
              <a:ext uri="{FF2B5EF4-FFF2-40B4-BE49-F238E27FC236}">
                <a16:creationId xmlns:a16="http://schemas.microsoft.com/office/drawing/2014/main" id="{23B1E1A3-74B8-45E8-A215-9F1312BD31DE}"/>
              </a:ext>
            </a:extLst>
          </p:cNvPr>
          <p:cNvSpPr>
            <a:spLocks noGrp="1"/>
          </p:cNvSpPr>
          <p:nvPr>
            <p:ph type="dt" sz="half" idx="10"/>
          </p:nvPr>
        </p:nvSpPr>
        <p:spPr>
          <a:xfrm>
            <a:off x="9629071" y="6343650"/>
            <a:ext cx="1090881" cy="365125"/>
          </a:xfrm>
        </p:spPr>
        <p:txBody>
          <a:bodyPr/>
          <a:lstStyle/>
          <a:p>
            <a:r>
              <a:rPr lang="fr-FR"/>
              <a:t>01/07/2026</a:t>
            </a:r>
            <a:endParaRPr lang="fr-FR" dirty="0"/>
          </a:p>
        </p:txBody>
      </p:sp>
      <p:sp>
        <p:nvSpPr>
          <p:cNvPr id="8" name="Espace réservé du pied de page 1">
            <a:extLst>
              <a:ext uri="{FF2B5EF4-FFF2-40B4-BE49-F238E27FC236}">
                <a16:creationId xmlns:a16="http://schemas.microsoft.com/office/drawing/2014/main" id="{2DCA2753-40F6-4C53-BBD9-06B21A9443D0}"/>
              </a:ext>
            </a:extLst>
          </p:cNvPr>
          <p:cNvSpPr>
            <a:spLocks noGrp="1"/>
          </p:cNvSpPr>
          <p:nvPr>
            <p:ph type="ftr" sz="quarter" idx="11"/>
          </p:nvPr>
        </p:nvSpPr>
        <p:spPr>
          <a:xfrm>
            <a:off x="736600" y="6343650"/>
            <a:ext cx="8839200" cy="365125"/>
          </a:xfrm>
        </p:spPr>
        <p:txBody>
          <a:bodyPr/>
          <a:lstStyle/>
          <a:p>
            <a:r>
              <a:rPr lang="en-US"/>
              <a:t>WONDER 2026 | A. Regonesi et al. </a:t>
            </a:r>
            <a:endParaRPr lang="fr-FR" dirty="0"/>
          </a:p>
        </p:txBody>
      </p:sp>
      <p:cxnSp>
        <p:nvCxnSpPr>
          <p:cNvPr id="9" name="Connecteur droit avec flèche 8">
            <a:extLst>
              <a:ext uri="{FF2B5EF4-FFF2-40B4-BE49-F238E27FC236}">
                <a16:creationId xmlns:a16="http://schemas.microsoft.com/office/drawing/2014/main" id="{42AAB7F8-EA76-4AAF-9B5E-BA63037B0A5A}"/>
              </a:ext>
            </a:extLst>
          </p:cNvPr>
          <p:cNvCxnSpPr>
            <a:cxnSpLocks/>
          </p:cNvCxnSpPr>
          <p:nvPr/>
        </p:nvCxnSpPr>
        <p:spPr>
          <a:xfrm>
            <a:off x="9652003" y="3644715"/>
            <a:ext cx="452190"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0" name="Connecteur droit avec flèche 9">
            <a:extLst>
              <a:ext uri="{FF2B5EF4-FFF2-40B4-BE49-F238E27FC236}">
                <a16:creationId xmlns:a16="http://schemas.microsoft.com/office/drawing/2014/main" id="{BA97678A-F163-4AEA-AD54-3870AEF37299}"/>
              </a:ext>
            </a:extLst>
          </p:cNvPr>
          <p:cNvCxnSpPr>
            <a:cxnSpLocks/>
          </p:cNvCxnSpPr>
          <p:nvPr/>
        </p:nvCxnSpPr>
        <p:spPr>
          <a:xfrm>
            <a:off x="5116213" y="1702662"/>
            <a:ext cx="792000"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2" name="ZoneTexte 11">
                <a:extLst>
                  <a:ext uri="{FF2B5EF4-FFF2-40B4-BE49-F238E27FC236}">
                    <a16:creationId xmlns:a16="http://schemas.microsoft.com/office/drawing/2014/main" id="{FC021612-9361-4446-9D9D-0A2C4D4DDCB3}"/>
                  </a:ext>
                </a:extLst>
              </p:cNvPr>
              <p:cNvSpPr txBox="1"/>
              <p:nvPr/>
            </p:nvSpPr>
            <p:spPr>
              <a:xfrm>
                <a:off x="2530610" y="1383033"/>
                <a:ext cx="2355570" cy="369332"/>
              </a:xfrm>
              <a:prstGeom prst="rect">
                <a:avLst/>
              </a:prstGeom>
              <a:solidFill>
                <a:schemeClr val="tx2">
                  <a:lumMod val="20000"/>
                  <a:lumOff val="80000"/>
                </a:schemeClr>
              </a:solidFill>
              <a:ln>
                <a:solidFill>
                  <a:schemeClr val="tx1">
                    <a:lumMod val="50000"/>
                    <a:lumOff val="50000"/>
                  </a:schemeClr>
                </a:solidFill>
              </a:ln>
            </p:spPr>
            <p:txBody>
              <a:bodyPr wrap="square">
                <a:spAutoFit/>
              </a:bodyPr>
              <a:lstStyle/>
              <a:p>
                <a:pPr/>
                <a14:m>
                  <m:oMathPara xmlns:m="http://schemas.openxmlformats.org/officeDocument/2006/math">
                    <m:oMathParaPr>
                      <m:jc m:val="centerGroup"/>
                    </m:oMathParaPr>
                    <m:oMath xmlns:m="http://schemas.openxmlformats.org/officeDocument/2006/math">
                      <m:r>
                        <a:rPr lang="en-US" sz="1800" i="1" smtClean="0">
                          <a:solidFill>
                            <a:schemeClr val="tx1"/>
                          </a:solidFill>
                          <a:latin typeface="Cambria Math"/>
                          <a:sym typeface="Symbol"/>
                        </a:rPr>
                        <m:t>𝑌</m:t>
                      </m:r>
                      <m:d>
                        <m:dPr>
                          <m:ctrlPr>
                            <a:rPr lang="en-US" sz="1800" i="1" smtClean="0">
                              <a:solidFill>
                                <a:schemeClr val="tx1"/>
                              </a:solidFill>
                              <a:latin typeface="Cambria Math" panose="02040503050406030204" pitchFamily="18" charset="0"/>
                              <a:sym typeface="Symbol"/>
                            </a:rPr>
                          </m:ctrlPr>
                        </m:dPr>
                        <m:e>
                          <m:sSup>
                            <m:sSupPr>
                              <m:ctrlPr>
                                <a:rPr lang="en-US" sz="1800" i="1" smtClean="0">
                                  <a:solidFill>
                                    <a:schemeClr val="tx1"/>
                                  </a:solidFill>
                                  <a:latin typeface="Cambria Math" panose="02040503050406030204" pitchFamily="18" charset="0"/>
                                  <a:sym typeface="Symbol"/>
                                </a:rPr>
                              </m:ctrlPr>
                            </m:sSupPr>
                            <m:e>
                              <m:r>
                                <a:rPr lang="en-US" sz="1800" i="1" smtClean="0">
                                  <a:solidFill>
                                    <a:schemeClr val="tx1"/>
                                  </a:solidFill>
                                  <a:latin typeface="Cambria Math" panose="02040503050406030204" pitchFamily="18" charset="0"/>
                                  <a:sym typeface="Symbol"/>
                                </a:rPr>
                                <m:t>𝐴</m:t>
                              </m:r>
                            </m:e>
                            <m:sup>
                              <m:r>
                                <a:rPr lang="en-US" sz="1800" i="1" smtClean="0">
                                  <a:solidFill>
                                    <a:schemeClr val="tx1"/>
                                  </a:solidFill>
                                  <a:latin typeface="Cambria Math" panose="02040503050406030204" pitchFamily="18" charset="0"/>
                                  <a:sym typeface="Symbol"/>
                                </a:rPr>
                                <m:t>∗</m:t>
                              </m:r>
                            </m:sup>
                          </m:sSup>
                          <m:r>
                            <a:rPr lang="fr-FR" sz="1800" b="0" i="1" smtClean="0">
                              <a:solidFill>
                                <a:schemeClr val="tx1"/>
                              </a:solidFill>
                              <a:latin typeface="Cambria Math" panose="02040503050406030204" pitchFamily="18" charset="0"/>
                              <a:sym typeface="Symbol"/>
                            </a:rPr>
                            <m:t>|</m:t>
                          </m:r>
                          <m:r>
                            <a:rPr lang="fr-FR" sz="1800" b="0" i="1" smtClean="0">
                              <a:solidFill>
                                <a:schemeClr val="tx1"/>
                              </a:solidFill>
                              <a:latin typeface="Cambria Math" panose="02040503050406030204" pitchFamily="18" charset="0"/>
                              <a:sym typeface="Symbol"/>
                            </a:rPr>
                            <m:t>𝑛𝑡h</m:t>
                          </m:r>
                        </m:e>
                      </m:d>
                    </m:oMath>
                  </m:oMathPara>
                </a14:m>
                <a:endParaRPr lang="fr-FR" sz="1800" b="0" i="1" dirty="0">
                  <a:solidFill>
                    <a:schemeClr val="tx1"/>
                  </a:solidFill>
                  <a:latin typeface="Cambria Math" panose="02040503050406030204" pitchFamily="18" charset="0"/>
                  <a:sym typeface="Symbol"/>
                </a:endParaRPr>
              </a:p>
            </p:txBody>
          </p:sp>
        </mc:Choice>
        <mc:Fallback xmlns="">
          <p:sp>
            <p:nvSpPr>
              <p:cNvPr id="12" name="ZoneTexte 11">
                <a:extLst>
                  <a:ext uri="{FF2B5EF4-FFF2-40B4-BE49-F238E27FC236}">
                    <a16:creationId xmlns:a16="http://schemas.microsoft.com/office/drawing/2014/main" id="{FC021612-9361-4446-9D9D-0A2C4D4DDCB3}"/>
                  </a:ext>
                </a:extLst>
              </p:cNvPr>
              <p:cNvSpPr txBox="1">
                <a:spLocks noRot="1" noChangeAspect="1" noMove="1" noResize="1" noEditPoints="1" noAdjustHandles="1" noChangeArrowheads="1" noChangeShapeType="1" noTextEdit="1"/>
              </p:cNvSpPr>
              <p:nvPr/>
            </p:nvSpPr>
            <p:spPr>
              <a:xfrm>
                <a:off x="2530610" y="1383033"/>
                <a:ext cx="2355570" cy="369332"/>
              </a:xfrm>
              <a:prstGeom prst="rect">
                <a:avLst/>
              </a:prstGeom>
              <a:blipFill>
                <a:blip r:embed="rId3"/>
                <a:stretch>
                  <a:fillRect b="-12903"/>
                </a:stretch>
              </a:blipFill>
              <a:ln>
                <a:solidFill>
                  <a:schemeClr val="tx1">
                    <a:lumMod val="50000"/>
                    <a:lumOff val="50000"/>
                  </a:schemeClr>
                </a:solidFill>
              </a:ln>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4" name="ZoneTexte 13">
                <a:extLst>
                  <a:ext uri="{FF2B5EF4-FFF2-40B4-BE49-F238E27FC236}">
                    <a16:creationId xmlns:a16="http://schemas.microsoft.com/office/drawing/2014/main" id="{CEE41A5D-3EC2-4EC6-97C3-A47F24DB98F8}"/>
                  </a:ext>
                </a:extLst>
              </p:cNvPr>
              <p:cNvSpPr txBox="1"/>
              <p:nvPr/>
            </p:nvSpPr>
            <p:spPr>
              <a:xfrm>
                <a:off x="2111986" y="3473013"/>
                <a:ext cx="2927826" cy="362984"/>
              </a:xfrm>
              <a:prstGeom prst="rect">
                <a:avLst/>
              </a:prstGeom>
              <a:solidFill>
                <a:schemeClr val="tx2">
                  <a:lumMod val="20000"/>
                  <a:lumOff val="80000"/>
                </a:schemeClr>
              </a:solidFill>
              <a:ln>
                <a:solidFill>
                  <a:schemeClr val="tx1"/>
                </a:solidFill>
              </a:ln>
            </p:spPr>
            <p:txBody>
              <a:bodyPr wrap="square">
                <a:spAutoFit/>
              </a:bodyPr>
              <a:lstStyle/>
              <a:p>
                <a:pPr/>
                <a14:m>
                  <m:oMathPara xmlns:m="http://schemas.openxmlformats.org/officeDocument/2006/math">
                    <m:oMathParaPr>
                      <m:jc m:val="centerGroup"/>
                    </m:oMathParaPr>
                    <m:oMath xmlns:m="http://schemas.openxmlformats.org/officeDocument/2006/math">
                      <m:r>
                        <a:rPr lang="en-US" sz="1800" i="1" smtClean="0">
                          <a:solidFill>
                            <a:srgbClr val="0070C0"/>
                          </a:solidFill>
                          <a:latin typeface="Cambria Math"/>
                          <a:sym typeface="Symbol"/>
                        </a:rPr>
                        <m:t>𝑌</m:t>
                      </m:r>
                      <m:d>
                        <m:dPr>
                          <m:ctrlPr>
                            <a:rPr lang="en-US" sz="1800" i="1" smtClean="0">
                              <a:solidFill>
                                <a:srgbClr val="0070C0"/>
                              </a:solidFill>
                              <a:latin typeface="Cambria Math" panose="02040503050406030204" pitchFamily="18" charset="0"/>
                              <a:sym typeface="Symbol"/>
                            </a:rPr>
                          </m:ctrlPr>
                        </m:dPr>
                        <m:e>
                          <m:sSup>
                            <m:sSupPr>
                              <m:ctrlPr>
                                <a:rPr lang="en-US" sz="1800" i="1" smtClean="0">
                                  <a:solidFill>
                                    <a:srgbClr val="0070C0"/>
                                  </a:solidFill>
                                  <a:latin typeface="Cambria Math" panose="02040503050406030204" pitchFamily="18" charset="0"/>
                                  <a:sym typeface="Symbol"/>
                                </a:rPr>
                              </m:ctrlPr>
                            </m:sSupPr>
                            <m:e>
                              <m:r>
                                <a:rPr lang="en-US" sz="1800" i="1" smtClean="0">
                                  <a:solidFill>
                                    <a:srgbClr val="0070C0"/>
                                  </a:solidFill>
                                  <a:latin typeface="Cambria Math" panose="02040503050406030204" pitchFamily="18" charset="0"/>
                                  <a:sym typeface="Symbol"/>
                                </a:rPr>
                                <m:t>𝐴</m:t>
                              </m:r>
                            </m:e>
                            <m:sup>
                              <m:r>
                                <a:rPr lang="en-US" sz="1800" i="1" smtClean="0">
                                  <a:solidFill>
                                    <a:srgbClr val="0070C0"/>
                                  </a:solidFill>
                                  <a:latin typeface="Cambria Math" panose="02040503050406030204" pitchFamily="18" charset="0"/>
                                  <a:sym typeface="Symbol"/>
                                </a:rPr>
                                <m:t>∗</m:t>
                              </m:r>
                            </m:sup>
                          </m:sSup>
                          <m:r>
                            <a:rPr lang="fr-FR" sz="1800" b="0" i="1" smtClean="0">
                              <a:solidFill>
                                <a:srgbClr val="0070C0"/>
                              </a:solidFill>
                              <a:latin typeface="Cambria Math" panose="02040503050406030204" pitchFamily="18" charset="0"/>
                              <a:sym typeface="Symbol"/>
                            </a:rPr>
                            <m:t>|</m:t>
                          </m:r>
                          <m:r>
                            <a:rPr lang="fr-FR" sz="1800" b="0" i="1" smtClean="0">
                              <a:solidFill>
                                <a:srgbClr val="0070C0"/>
                              </a:solidFill>
                              <a:latin typeface="Cambria Math" panose="02040503050406030204" pitchFamily="18" charset="0"/>
                              <a:sym typeface="Symbol"/>
                            </a:rPr>
                            <m:t>𝑛𝑓𝑎𝑠𝑡</m:t>
                          </m:r>
                        </m:e>
                      </m:d>
                    </m:oMath>
                  </m:oMathPara>
                </a14:m>
                <a:endParaRPr lang="fr-FR" sz="1800" b="0" i="1" baseline="-25000" dirty="0">
                  <a:solidFill>
                    <a:srgbClr val="0070C0"/>
                  </a:solidFill>
                  <a:latin typeface="Cambria Math" panose="02040503050406030204" pitchFamily="18" charset="0"/>
                  <a:sym typeface="Symbol"/>
                </a:endParaRPr>
              </a:p>
            </p:txBody>
          </p:sp>
        </mc:Choice>
        <mc:Fallback xmlns="">
          <p:sp>
            <p:nvSpPr>
              <p:cNvPr id="14" name="ZoneTexte 13">
                <a:extLst>
                  <a:ext uri="{FF2B5EF4-FFF2-40B4-BE49-F238E27FC236}">
                    <a16:creationId xmlns:a16="http://schemas.microsoft.com/office/drawing/2014/main" id="{CEE41A5D-3EC2-4EC6-97C3-A47F24DB98F8}"/>
                  </a:ext>
                </a:extLst>
              </p:cNvPr>
              <p:cNvSpPr txBox="1">
                <a:spLocks noRot="1" noChangeAspect="1" noMove="1" noResize="1" noEditPoints="1" noAdjustHandles="1" noChangeArrowheads="1" noChangeShapeType="1" noTextEdit="1"/>
              </p:cNvSpPr>
              <p:nvPr/>
            </p:nvSpPr>
            <p:spPr>
              <a:xfrm>
                <a:off x="2111986" y="3473013"/>
                <a:ext cx="2927826" cy="362984"/>
              </a:xfrm>
              <a:prstGeom prst="rect">
                <a:avLst/>
              </a:prstGeom>
              <a:blipFill>
                <a:blip r:embed="rId4"/>
                <a:stretch>
                  <a:fillRect b="-14754"/>
                </a:stretch>
              </a:blipFill>
              <a:ln>
                <a:solidFill>
                  <a:schemeClr val="tx1"/>
                </a:solidFill>
              </a:ln>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5" name="ZoneTexte 14">
                <a:extLst>
                  <a:ext uri="{FF2B5EF4-FFF2-40B4-BE49-F238E27FC236}">
                    <a16:creationId xmlns:a16="http://schemas.microsoft.com/office/drawing/2014/main" id="{22F451E0-6743-491A-9E70-FBDC22B8D402}"/>
                  </a:ext>
                </a:extLst>
              </p:cNvPr>
              <p:cNvSpPr txBox="1"/>
              <p:nvPr/>
            </p:nvSpPr>
            <p:spPr>
              <a:xfrm>
                <a:off x="10140049" y="3460049"/>
                <a:ext cx="1512000" cy="369332"/>
              </a:xfrm>
              <a:prstGeom prst="rect">
                <a:avLst/>
              </a:prstGeom>
              <a:solidFill>
                <a:schemeClr val="tx2">
                  <a:lumMod val="20000"/>
                  <a:lumOff val="80000"/>
                </a:schemeClr>
              </a:solidFill>
              <a:ln>
                <a:solidFill>
                  <a:schemeClr val="tx1"/>
                </a:solidFill>
              </a:ln>
            </p:spPr>
            <p:txBody>
              <a:bodyPr wrap="square">
                <a:spAutoFit/>
              </a:bodyPr>
              <a:lstStyle/>
              <a:p>
                <a:pPr/>
                <a14:m>
                  <m:oMathPara xmlns:m="http://schemas.openxmlformats.org/officeDocument/2006/math">
                    <m:oMathParaPr>
                      <m:jc m:val="centerGroup"/>
                    </m:oMathParaPr>
                    <m:oMath xmlns:m="http://schemas.openxmlformats.org/officeDocument/2006/math">
                      <m:r>
                        <a:rPr lang="fr-FR" b="0" i="1" smtClean="0">
                          <a:solidFill>
                            <a:srgbClr val="0070C0"/>
                          </a:solidFill>
                          <a:latin typeface="Cambria Math" panose="02040503050406030204" pitchFamily="18" charset="0"/>
                          <a:sym typeface="Symbol"/>
                        </a:rPr>
                        <m:t>𝐶</m:t>
                      </m:r>
                      <m:d>
                        <m:dPr>
                          <m:ctrlPr>
                            <a:rPr lang="en-US" i="1" smtClean="0">
                              <a:solidFill>
                                <a:srgbClr val="0070C0"/>
                              </a:solidFill>
                              <a:latin typeface="Cambria Math" panose="02040503050406030204" pitchFamily="18" charset="0"/>
                              <a:sym typeface="Symbol"/>
                            </a:rPr>
                          </m:ctrlPr>
                        </m:dPr>
                        <m:e>
                          <m:r>
                            <a:rPr lang="en-US" b="0" i="1" smtClean="0">
                              <a:solidFill>
                                <a:srgbClr val="0070C0"/>
                              </a:solidFill>
                              <a:latin typeface="Cambria Math"/>
                              <a:sym typeface="Symbol"/>
                            </a:rPr>
                            <m:t>𝐴</m:t>
                          </m:r>
                          <m:r>
                            <a:rPr lang="fr-FR" b="0" i="1" smtClean="0">
                              <a:solidFill>
                                <a:srgbClr val="0070C0"/>
                              </a:solidFill>
                              <a:latin typeface="Cambria Math" panose="02040503050406030204" pitchFamily="18" charset="0"/>
                              <a:sym typeface="Symbol"/>
                            </a:rPr>
                            <m:t>|</m:t>
                          </m:r>
                          <m:r>
                            <a:rPr lang="fr-FR" i="1">
                              <a:solidFill>
                                <a:srgbClr val="0070C0"/>
                              </a:solidFill>
                              <a:latin typeface="Cambria Math" panose="02040503050406030204" pitchFamily="18" charset="0"/>
                              <a:sym typeface="Symbol"/>
                            </a:rPr>
                            <m:t>𝐸</m:t>
                          </m:r>
                          <m:r>
                            <a:rPr lang="fr-FR" i="1" baseline="-25000">
                              <a:solidFill>
                                <a:srgbClr val="0070C0"/>
                              </a:solidFill>
                              <a:latin typeface="Cambria Math" panose="02040503050406030204" pitchFamily="18" charset="0"/>
                              <a:sym typeface="Symbol"/>
                            </a:rPr>
                            <m:t>𝑛</m:t>
                          </m:r>
                        </m:e>
                      </m:d>
                    </m:oMath>
                  </m:oMathPara>
                </a14:m>
                <a:endParaRPr lang="fr-FR" dirty="0">
                  <a:solidFill>
                    <a:srgbClr val="0070C0"/>
                  </a:solidFill>
                </a:endParaRPr>
              </a:p>
            </p:txBody>
          </p:sp>
        </mc:Choice>
        <mc:Fallback xmlns="">
          <p:sp>
            <p:nvSpPr>
              <p:cNvPr id="15" name="ZoneTexte 14">
                <a:extLst>
                  <a:ext uri="{FF2B5EF4-FFF2-40B4-BE49-F238E27FC236}">
                    <a16:creationId xmlns:a16="http://schemas.microsoft.com/office/drawing/2014/main" id="{22F451E0-6743-491A-9E70-FBDC22B8D402}"/>
                  </a:ext>
                </a:extLst>
              </p:cNvPr>
              <p:cNvSpPr txBox="1">
                <a:spLocks noRot="1" noChangeAspect="1" noMove="1" noResize="1" noEditPoints="1" noAdjustHandles="1" noChangeArrowheads="1" noChangeShapeType="1" noTextEdit="1"/>
              </p:cNvSpPr>
              <p:nvPr/>
            </p:nvSpPr>
            <p:spPr>
              <a:xfrm>
                <a:off x="10140049" y="3460049"/>
                <a:ext cx="1512000" cy="369332"/>
              </a:xfrm>
              <a:prstGeom prst="rect">
                <a:avLst/>
              </a:prstGeom>
              <a:blipFill>
                <a:blip r:embed="rId5"/>
                <a:stretch>
                  <a:fillRect b="-11290"/>
                </a:stretch>
              </a:blipFill>
              <a:ln>
                <a:solidFill>
                  <a:schemeClr val="tx1"/>
                </a:solidFill>
              </a:ln>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6" name="ZoneTexte 15">
                <a:extLst>
                  <a:ext uri="{FF2B5EF4-FFF2-40B4-BE49-F238E27FC236}">
                    <a16:creationId xmlns:a16="http://schemas.microsoft.com/office/drawing/2014/main" id="{26834525-EAAB-4B3E-836E-7EA96AB7FDB5}"/>
                  </a:ext>
                </a:extLst>
              </p:cNvPr>
              <p:cNvSpPr txBox="1"/>
              <p:nvPr/>
            </p:nvSpPr>
            <p:spPr>
              <a:xfrm>
                <a:off x="6029029" y="1517995"/>
                <a:ext cx="1440000" cy="369332"/>
              </a:xfrm>
              <a:prstGeom prst="rect">
                <a:avLst/>
              </a:prstGeom>
              <a:solidFill>
                <a:schemeClr val="tx2">
                  <a:lumMod val="20000"/>
                  <a:lumOff val="80000"/>
                </a:schemeClr>
              </a:solidFill>
              <a:ln>
                <a:solidFill>
                  <a:schemeClr val="tx1">
                    <a:lumMod val="50000"/>
                    <a:lumOff val="50000"/>
                  </a:schemeClr>
                </a:solidFill>
              </a:ln>
            </p:spPr>
            <p:txBody>
              <a:bodyPr wrap="square">
                <a:spAutoFit/>
              </a:bodyPr>
              <a:lstStyle/>
              <a:p>
                <a:pPr/>
                <a14:m>
                  <m:oMathPara xmlns:m="http://schemas.openxmlformats.org/officeDocument/2006/math">
                    <m:oMathParaPr>
                      <m:jc m:val="centerGroup"/>
                    </m:oMathParaPr>
                    <m:oMath xmlns:m="http://schemas.openxmlformats.org/officeDocument/2006/math">
                      <m:r>
                        <a:rPr lang="en-US" sz="1800" i="1" smtClean="0">
                          <a:solidFill>
                            <a:schemeClr val="tx1"/>
                          </a:solidFill>
                          <a:latin typeface="Cambria Math" panose="02040503050406030204" pitchFamily="18" charset="0"/>
                          <a:sym typeface="Symbol"/>
                        </a:rPr>
                        <m:t>𝑃</m:t>
                      </m:r>
                      <m:d>
                        <m:dPr>
                          <m:ctrlPr>
                            <a:rPr lang="en-US" sz="1800" i="1">
                              <a:solidFill>
                                <a:schemeClr val="tx1"/>
                              </a:solidFill>
                              <a:latin typeface="Cambria Math" panose="02040503050406030204" pitchFamily="18" charset="0"/>
                              <a:sym typeface="Symbol"/>
                            </a:rPr>
                          </m:ctrlPr>
                        </m:dPr>
                        <m:e>
                          <m:r>
                            <a:rPr lang="fr-FR" sz="1800" b="0" i="1" smtClean="0">
                              <a:solidFill>
                                <a:schemeClr val="tx1"/>
                              </a:solidFill>
                              <a:latin typeface="Cambria Math" panose="02040503050406030204" pitchFamily="18" charset="0"/>
                              <a:sym typeface="Symbol"/>
                            </a:rPr>
                            <m:t>𝜈</m:t>
                          </m:r>
                        </m:e>
                        <m:e>
                          <m:sSup>
                            <m:sSupPr>
                              <m:ctrlPr>
                                <a:rPr lang="en-US" i="1">
                                  <a:solidFill>
                                    <a:schemeClr val="tx1"/>
                                  </a:solidFill>
                                  <a:latin typeface="Cambria Math" panose="02040503050406030204" pitchFamily="18" charset="0"/>
                                  <a:sym typeface="Symbol"/>
                                </a:rPr>
                              </m:ctrlPr>
                            </m:sSupPr>
                            <m:e>
                              <m:r>
                                <a:rPr lang="en-US" i="1">
                                  <a:solidFill>
                                    <a:schemeClr val="tx1"/>
                                  </a:solidFill>
                                  <a:latin typeface="Cambria Math" panose="02040503050406030204" pitchFamily="18" charset="0"/>
                                  <a:sym typeface="Symbol"/>
                                </a:rPr>
                                <m:t>𝐴</m:t>
                              </m:r>
                            </m:e>
                            <m:sup>
                              <m:r>
                                <a:rPr lang="en-US" i="1">
                                  <a:solidFill>
                                    <a:schemeClr val="tx1"/>
                                  </a:solidFill>
                                  <a:latin typeface="Cambria Math" panose="02040503050406030204" pitchFamily="18" charset="0"/>
                                  <a:sym typeface="Symbol"/>
                                </a:rPr>
                                <m:t>∗</m:t>
                              </m:r>
                            </m:sup>
                          </m:sSup>
                          <m:r>
                            <a:rPr lang="en-US" sz="1800" i="1">
                              <a:solidFill>
                                <a:schemeClr val="tx1"/>
                              </a:solidFill>
                              <a:latin typeface="Cambria Math" panose="02040503050406030204" pitchFamily="18" charset="0"/>
                              <a:sym typeface="Symbol"/>
                            </a:rPr>
                            <m:t>, </m:t>
                          </m:r>
                          <m:r>
                            <a:rPr lang="fr-FR" sz="1800" b="0" i="1" smtClean="0">
                              <a:solidFill>
                                <a:schemeClr val="tx1"/>
                              </a:solidFill>
                              <a:latin typeface="Cambria Math" panose="02040503050406030204" pitchFamily="18" charset="0"/>
                              <a:sym typeface="Symbol"/>
                            </a:rPr>
                            <m:t>𝑛</m:t>
                          </m:r>
                          <m:r>
                            <a:rPr lang="fr-FR" sz="1800" b="0" i="1" baseline="-25000" smtClean="0">
                              <a:solidFill>
                                <a:schemeClr val="tx1"/>
                              </a:solidFill>
                              <a:latin typeface="Cambria Math" panose="02040503050406030204" pitchFamily="18" charset="0"/>
                              <a:sym typeface="Symbol"/>
                            </a:rPr>
                            <m:t>𝑡h</m:t>
                          </m:r>
                        </m:e>
                      </m:d>
                    </m:oMath>
                  </m:oMathPara>
                </a14:m>
                <a:endParaRPr lang="fr-FR" dirty="0">
                  <a:solidFill>
                    <a:schemeClr val="tx1"/>
                  </a:solidFill>
                </a:endParaRPr>
              </a:p>
            </p:txBody>
          </p:sp>
        </mc:Choice>
        <mc:Fallback xmlns="">
          <p:sp>
            <p:nvSpPr>
              <p:cNvPr id="16" name="ZoneTexte 15">
                <a:extLst>
                  <a:ext uri="{FF2B5EF4-FFF2-40B4-BE49-F238E27FC236}">
                    <a16:creationId xmlns:a16="http://schemas.microsoft.com/office/drawing/2014/main" id="{26834525-EAAB-4B3E-836E-7EA96AB7FDB5}"/>
                  </a:ext>
                </a:extLst>
              </p:cNvPr>
              <p:cNvSpPr txBox="1">
                <a:spLocks noRot="1" noChangeAspect="1" noMove="1" noResize="1" noEditPoints="1" noAdjustHandles="1" noChangeArrowheads="1" noChangeShapeType="1" noTextEdit="1"/>
              </p:cNvSpPr>
              <p:nvPr/>
            </p:nvSpPr>
            <p:spPr>
              <a:xfrm>
                <a:off x="6029029" y="1517995"/>
                <a:ext cx="1440000" cy="369332"/>
              </a:xfrm>
              <a:prstGeom prst="rect">
                <a:avLst/>
              </a:prstGeom>
              <a:blipFill>
                <a:blip r:embed="rId6"/>
                <a:stretch>
                  <a:fillRect/>
                </a:stretch>
              </a:blipFill>
              <a:ln>
                <a:solidFill>
                  <a:schemeClr val="tx1">
                    <a:lumMod val="50000"/>
                    <a:lumOff val="50000"/>
                  </a:schemeClr>
                </a:solidFill>
              </a:ln>
            </p:spPr>
            <p:txBody>
              <a:bodyPr/>
              <a:lstStyle/>
              <a:p>
                <a:r>
                  <a:rPr lang="fr-FR">
                    <a:noFill/>
                  </a:rPr>
                  <a:t> </a:t>
                </a:r>
              </a:p>
            </p:txBody>
          </p:sp>
        </mc:Fallback>
      </mc:AlternateContent>
      <p:cxnSp>
        <p:nvCxnSpPr>
          <p:cNvPr id="17" name="Connecteur droit avec flèche 16">
            <a:extLst>
              <a:ext uri="{FF2B5EF4-FFF2-40B4-BE49-F238E27FC236}">
                <a16:creationId xmlns:a16="http://schemas.microsoft.com/office/drawing/2014/main" id="{B9D3A38B-BCE9-4740-9FA8-B70A669B76F1}"/>
              </a:ext>
            </a:extLst>
          </p:cNvPr>
          <p:cNvCxnSpPr>
            <a:cxnSpLocks/>
          </p:cNvCxnSpPr>
          <p:nvPr/>
        </p:nvCxnSpPr>
        <p:spPr>
          <a:xfrm>
            <a:off x="2872853" y="1887327"/>
            <a:ext cx="0" cy="1448191"/>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8" name="Connecteur droit avec flèche 17">
            <a:extLst>
              <a:ext uri="{FF2B5EF4-FFF2-40B4-BE49-F238E27FC236}">
                <a16:creationId xmlns:a16="http://schemas.microsoft.com/office/drawing/2014/main" id="{743DDF62-6D9F-459C-8651-5821241D4E48}"/>
              </a:ext>
            </a:extLst>
          </p:cNvPr>
          <p:cNvCxnSpPr>
            <a:cxnSpLocks/>
          </p:cNvCxnSpPr>
          <p:nvPr/>
        </p:nvCxnSpPr>
        <p:spPr>
          <a:xfrm>
            <a:off x="4066653" y="2283467"/>
            <a:ext cx="0" cy="1052051"/>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9" name="Connecteur droit avec flèche 18">
            <a:extLst>
              <a:ext uri="{FF2B5EF4-FFF2-40B4-BE49-F238E27FC236}">
                <a16:creationId xmlns:a16="http://schemas.microsoft.com/office/drawing/2014/main" id="{7574BE36-74AA-4E2E-80C4-99F2BB9CA46E}"/>
              </a:ext>
            </a:extLst>
          </p:cNvPr>
          <p:cNvCxnSpPr/>
          <p:nvPr/>
        </p:nvCxnSpPr>
        <p:spPr>
          <a:xfrm>
            <a:off x="6657149" y="2057051"/>
            <a:ext cx="0" cy="1278467"/>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20" name="ZoneTexte 19">
            <a:extLst>
              <a:ext uri="{FF2B5EF4-FFF2-40B4-BE49-F238E27FC236}">
                <a16:creationId xmlns:a16="http://schemas.microsoft.com/office/drawing/2014/main" id="{F5D4F4EE-2985-4347-86BD-3BBC27C96FA1}"/>
              </a:ext>
            </a:extLst>
          </p:cNvPr>
          <p:cNvSpPr txBox="1"/>
          <p:nvPr/>
        </p:nvSpPr>
        <p:spPr>
          <a:xfrm>
            <a:off x="1655256" y="2439705"/>
            <a:ext cx="1718740" cy="738664"/>
          </a:xfrm>
          <a:prstGeom prst="rect">
            <a:avLst/>
          </a:prstGeom>
          <a:solidFill>
            <a:schemeClr val="bg1"/>
          </a:solidFill>
          <a:ln>
            <a:solidFill>
              <a:schemeClr val="accent1"/>
            </a:solidFill>
          </a:ln>
        </p:spPr>
        <p:txBody>
          <a:bodyPr wrap="none" rtlCol="0">
            <a:spAutoFit/>
          </a:bodyPr>
          <a:lstStyle/>
          <a:p>
            <a:pPr algn="ctr"/>
            <a:r>
              <a:rPr lang="fr-FR" sz="1400" dirty="0"/>
              <a:t>« 2E » &amp; « 2E-2V »</a:t>
            </a:r>
          </a:p>
          <a:p>
            <a:pPr algn="ctr"/>
            <a:r>
              <a:rPr lang="fr-FR" sz="1400" dirty="0" err="1"/>
              <a:t>Pheno</a:t>
            </a:r>
            <a:r>
              <a:rPr lang="fr-FR" sz="1400" dirty="0"/>
              <a:t>. </a:t>
            </a:r>
            <a:r>
              <a:rPr lang="fr-FR" sz="1400" dirty="0" err="1"/>
              <a:t>Models</a:t>
            </a:r>
            <a:endParaRPr lang="fr-FR" sz="1400" dirty="0"/>
          </a:p>
          <a:p>
            <a:pPr algn="ctr"/>
            <a:r>
              <a:rPr lang="fr-FR" sz="1400" dirty="0"/>
              <a:t>(</a:t>
            </a:r>
            <a:r>
              <a:rPr lang="fr-FR" sz="1400" dirty="0" err="1"/>
              <a:t>Brosa</a:t>
            </a:r>
            <a:r>
              <a:rPr lang="fr-FR" sz="1400" dirty="0"/>
              <a:t>-like) </a:t>
            </a:r>
          </a:p>
        </p:txBody>
      </p:sp>
      <p:sp>
        <p:nvSpPr>
          <p:cNvPr id="21" name="ZoneTexte 20">
            <a:extLst>
              <a:ext uri="{FF2B5EF4-FFF2-40B4-BE49-F238E27FC236}">
                <a16:creationId xmlns:a16="http://schemas.microsoft.com/office/drawing/2014/main" id="{BAC35E54-47C3-44BD-BFA3-3F9F6ECFE597}"/>
              </a:ext>
            </a:extLst>
          </p:cNvPr>
          <p:cNvSpPr txBox="1"/>
          <p:nvPr/>
        </p:nvSpPr>
        <p:spPr>
          <a:xfrm>
            <a:off x="3580443" y="2516650"/>
            <a:ext cx="1552028" cy="584775"/>
          </a:xfrm>
          <a:prstGeom prst="rect">
            <a:avLst/>
          </a:prstGeom>
          <a:solidFill>
            <a:schemeClr val="bg1"/>
          </a:solidFill>
          <a:ln>
            <a:solidFill>
              <a:schemeClr val="accent1"/>
            </a:solidFill>
          </a:ln>
        </p:spPr>
        <p:txBody>
          <a:bodyPr wrap="none" rtlCol="0">
            <a:spAutoFit/>
          </a:bodyPr>
          <a:lstStyle/>
          <a:p>
            <a:pPr algn="ctr"/>
            <a:r>
              <a:rPr lang="fr-FR" sz="1600" dirty="0" err="1"/>
              <a:t>Pheno</a:t>
            </a:r>
            <a:r>
              <a:rPr lang="fr-FR" sz="1600" dirty="0"/>
              <a:t>. </a:t>
            </a:r>
            <a:r>
              <a:rPr lang="fr-FR" sz="1600" dirty="0" err="1"/>
              <a:t>Models</a:t>
            </a:r>
            <a:endParaRPr lang="fr-FR" sz="1600" dirty="0"/>
          </a:p>
          <a:p>
            <a:pPr algn="ctr"/>
            <a:r>
              <a:rPr lang="fr-FR" sz="1600" dirty="0"/>
              <a:t>(Wahl-like) </a:t>
            </a:r>
          </a:p>
        </p:txBody>
      </p:sp>
      <p:sp>
        <p:nvSpPr>
          <p:cNvPr id="22" name="ZoneTexte 21">
            <a:extLst>
              <a:ext uri="{FF2B5EF4-FFF2-40B4-BE49-F238E27FC236}">
                <a16:creationId xmlns:a16="http://schemas.microsoft.com/office/drawing/2014/main" id="{1A8DCFEF-80D1-4415-AEAB-645925861DCD}"/>
              </a:ext>
            </a:extLst>
          </p:cNvPr>
          <p:cNvSpPr txBox="1"/>
          <p:nvPr/>
        </p:nvSpPr>
        <p:spPr>
          <a:xfrm>
            <a:off x="5492435" y="2547427"/>
            <a:ext cx="2513187" cy="523220"/>
          </a:xfrm>
          <a:prstGeom prst="rect">
            <a:avLst/>
          </a:prstGeom>
          <a:solidFill>
            <a:schemeClr val="bg1"/>
          </a:solidFill>
          <a:ln>
            <a:solidFill>
              <a:schemeClr val="accent1"/>
            </a:solidFill>
          </a:ln>
        </p:spPr>
        <p:txBody>
          <a:bodyPr wrap="none" rtlCol="0">
            <a:spAutoFit/>
          </a:bodyPr>
          <a:lstStyle/>
          <a:p>
            <a:pPr algn="ctr"/>
            <a:r>
              <a:rPr lang="fr-FR" sz="1600" dirty="0" err="1"/>
              <a:t>Pheno</a:t>
            </a:r>
            <a:r>
              <a:rPr lang="fr-FR" sz="1600" dirty="0"/>
              <a:t>. </a:t>
            </a:r>
            <a:r>
              <a:rPr lang="fr-FR" sz="1600" dirty="0" err="1"/>
              <a:t>Models</a:t>
            </a:r>
            <a:endParaRPr lang="fr-FR" sz="1600" dirty="0"/>
          </a:p>
          <a:p>
            <a:pPr algn="ctr"/>
            <a:r>
              <a:rPr lang="fr-FR" sz="1200" dirty="0"/>
              <a:t>(FIFRELIN, GEF, CGMF, FREYA) </a:t>
            </a:r>
          </a:p>
        </p:txBody>
      </p:sp>
      <p:cxnSp>
        <p:nvCxnSpPr>
          <p:cNvPr id="25" name="Connecteur droit avec flèche 24">
            <a:extLst>
              <a:ext uri="{FF2B5EF4-FFF2-40B4-BE49-F238E27FC236}">
                <a16:creationId xmlns:a16="http://schemas.microsoft.com/office/drawing/2014/main" id="{EBF40400-0D75-4C42-A123-ED3FCDECB8F8}"/>
              </a:ext>
            </a:extLst>
          </p:cNvPr>
          <p:cNvCxnSpPr/>
          <p:nvPr/>
        </p:nvCxnSpPr>
        <p:spPr>
          <a:xfrm>
            <a:off x="5091466" y="3655543"/>
            <a:ext cx="680152"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26" name="Connecteur droit avec flèche 25">
            <a:extLst>
              <a:ext uri="{FF2B5EF4-FFF2-40B4-BE49-F238E27FC236}">
                <a16:creationId xmlns:a16="http://schemas.microsoft.com/office/drawing/2014/main" id="{182F9E53-9014-445C-8E50-D601B4489E47}"/>
              </a:ext>
            </a:extLst>
          </p:cNvPr>
          <p:cNvCxnSpPr>
            <a:cxnSpLocks/>
          </p:cNvCxnSpPr>
          <p:nvPr/>
        </p:nvCxnSpPr>
        <p:spPr>
          <a:xfrm>
            <a:off x="7757459" y="3655543"/>
            <a:ext cx="457701"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28" name="Arc 27">
            <a:extLst>
              <a:ext uri="{FF2B5EF4-FFF2-40B4-BE49-F238E27FC236}">
                <a16:creationId xmlns:a16="http://schemas.microsoft.com/office/drawing/2014/main" id="{CFED017E-86BC-404E-8CE8-6CB319501A2C}"/>
              </a:ext>
            </a:extLst>
          </p:cNvPr>
          <p:cNvSpPr/>
          <p:nvPr/>
        </p:nvSpPr>
        <p:spPr>
          <a:xfrm rot="14940874">
            <a:off x="802632" y="1814646"/>
            <a:ext cx="1747633" cy="1675261"/>
          </a:xfrm>
          <a:prstGeom prst="arc">
            <a:avLst>
              <a:gd name="adj1" fmla="val 14421342"/>
              <a:gd name="adj2" fmla="val 20547800"/>
            </a:avLst>
          </a:prstGeom>
          <a:ln w="28575">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mc:AlternateContent xmlns:mc="http://schemas.openxmlformats.org/markup-compatibility/2006" xmlns:a14="http://schemas.microsoft.com/office/drawing/2010/main">
        <mc:Choice Requires="a14">
          <p:sp>
            <p:nvSpPr>
              <p:cNvPr id="31" name="ZoneTexte 30">
                <a:extLst>
                  <a:ext uri="{FF2B5EF4-FFF2-40B4-BE49-F238E27FC236}">
                    <a16:creationId xmlns:a16="http://schemas.microsoft.com/office/drawing/2014/main" id="{66DC62C2-66B3-435F-AC5C-071A09D12B5A}"/>
                  </a:ext>
                </a:extLst>
              </p:cNvPr>
              <p:cNvSpPr txBox="1"/>
              <p:nvPr/>
            </p:nvSpPr>
            <p:spPr>
              <a:xfrm>
                <a:off x="8304115" y="3463939"/>
                <a:ext cx="1296000" cy="369332"/>
              </a:xfrm>
              <a:prstGeom prst="rect">
                <a:avLst/>
              </a:prstGeom>
              <a:solidFill>
                <a:schemeClr val="accent1">
                  <a:lumMod val="40000"/>
                  <a:lumOff val="60000"/>
                  <a:alpha val="50196"/>
                </a:schemeClr>
              </a:solidFill>
              <a:ln>
                <a:solidFill>
                  <a:srgbClr val="0070C0"/>
                </a:solidFill>
              </a:ln>
            </p:spPr>
            <p:txBody>
              <a:bodyPr wrap="square">
                <a:spAutoFit/>
              </a:bodyPr>
              <a:lstStyle/>
              <a:p>
                <a:pPr/>
                <a14:m>
                  <m:oMathPara xmlns:m="http://schemas.openxmlformats.org/officeDocument/2006/math">
                    <m:oMathParaPr>
                      <m:jc m:val="centerGroup"/>
                    </m:oMathParaPr>
                    <m:oMath xmlns:m="http://schemas.openxmlformats.org/officeDocument/2006/math">
                      <m:r>
                        <a:rPr lang="en-US" sz="1800" i="1" smtClean="0">
                          <a:solidFill>
                            <a:srgbClr val="0070C0"/>
                          </a:solidFill>
                          <a:latin typeface="Cambria Math"/>
                          <a:sym typeface="Symbol"/>
                        </a:rPr>
                        <m:t>𝑌</m:t>
                      </m:r>
                      <m:d>
                        <m:dPr>
                          <m:ctrlPr>
                            <a:rPr lang="en-US" sz="1800" i="1" smtClean="0">
                              <a:solidFill>
                                <a:srgbClr val="0070C0"/>
                              </a:solidFill>
                              <a:latin typeface="Cambria Math" panose="02040503050406030204" pitchFamily="18" charset="0"/>
                              <a:sym typeface="Symbol"/>
                            </a:rPr>
                          </m:ctrlPr>
                        </m:dPr>
                        <m:e>
                          <m:r>
                            <a:rPr lang="fr-FR" sz="1800" b="0" i="1" smtClean="0">
                              <a:solidFill>
                                <a:srgbClr val="0070C0"/>
                              </a:solidFill>
                              <a:latin typeface="Cambria Math" panose="02040503050406030204" pitchFamily="18" charset="0"/>
                              <a:sym typeface="Symbol"/>
                            </a:rPr>
                            <m:t>𝐴</m:t>
                          </m:r>
                          <m:r>
                            <a:rPr lang="fr-FR" sz="1800" b="0" i="1" smtClean="0">
                              <a:solidFill>
                                <a:srgbClr val="0070C0"/>
                              </a:solidFill>
                              <a:latin typeface="Cambria Math" panose="02040503050406030204" pitchFamily="18" charset="0"/>
                              <a:sym typeface="Symbol"/>
                            </a:rPr>
                            <m:t>,</m:t>
                          </m:r>
                          <m:r>
                            <a:rPr lang="fr-FR" sz="1800" b="0" i="1" smtClean="0">
                              <a:solidFill>
                                <a:srgbClr val="0070C0"/>
                              </a:solidFill>
                              <a:latin typeface="Cambria Math" panose="02040503050406030204" pitchFamily="18" charset="0"/>
                              <a:sym typeface="Symbol"/>
                            </a:rPr>
                            <m:t>𝑍</m:t>
                          </m:r>
                          <m:r>
                            <a:rPr lang="fr-FR" sz="1800" b="0" i="1" smtClean="0">
                              <a:solidFill>
                                <a:srgbClr val="0070C0"/>
                              </a:solidFill>
                              <a:latin typeface="Cambria Math" panose="02040503050406030204" pitchFamily="18" charset="0"/>
                              <a:sym typeface="Symbol"/>
                            </a:rPr>
                            <m:t>|</m:t>
                          </m:r>
                          <m:r>
                            <a:rPr lang="fr-FR" sz="1800" b="0" i="1" smtClean="0">
                              <a:solidFill>
                                <a:srgbClr val="0070C0"/>
                              </a:solidFill>
                              <a:latin typeface="Cambria Math" panose="02040503050406030204" pitchFamily="18" charset="0"/>
                              <a:sym typeface="Symbol"/>
                            </a:rPr>
                            <m:t>𝐸𝑛</m:t>
                          </m:r>
                        </m:e>
                      </m:d>
                    </m:oMath>
                  </m:oMathPara>
                </a14:m>
                <a:endParaRPr lang="fr-FR" dirty="0">
                  <a:solidFill>
                    <a:srgbClr val="0070C0"/>
                  </a:solidFill>
                </a:endParaRPr>
              </a:p>
            </p:txBody>
          </p:sp>
        </mc:Choice>
        <mc:Fallback xmlns="">
          <p:sp>
            <p:nvSpPr>
              <p:cNvPr id="31" name="ZoneTexte 30">
                <a:extLst>
                  <a:ext uri="{FF2B5EF4-FFF2-40B4-BE49-F238E27FC236}">
                    <a16:creationId xmlns:a16="http://schemas.microsoft.com/office/drawing/2014/main" id="{66DC62C2-66B3-435F-AC5C-071A09D12B5A}"/>
                  </a:ext>
                </a:extLst>
              </p:cNvPr>
              <p:cNvSpPr txBox="1">
                <a:spLocks noRot="1" noChangeAspect="1" noMove="1" noResize="1" noEditPoints="1" noAdjustHandles="1" noChangeArrowheads="1" noChangeShapeType="1" noTextEdit="1"/>
              </p:cNvSpPr>
              <p:nvPr/>
            </p:nvSpPr>
            <p:spPr>
              <a:xfrm>
                <a:off x="8304115" y="3463939"/>
                <a:ext cx="1296000" cy="369332"/>
              </a:xfrm>
              <a:prstGeom prst="rect">
                <a:avLst/>
              </a:prstGeom>
              <a:blipFill>
                <a:blip r:embed="rId8"/>
                <a:stretch>
                  <a:fillRect b="-11111"/>
                </a:stretch>
              </a:blipFill>
              <a:ln>
                <a:solidFill>
                  <a:srgbClr val="0070C0"/>
                </a:solidFill>
              </a:ln>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32" name="ZoneTexte 31">
                <a:extLst>
                  <a:ext uri="{FF2B5EF4-FFF2-40B4-BE49-F238E27FC236}">
                    <a16:creationId xmlns:a16="http://schemas.microsoft.com/office/drawing/2014/main" id="{FAA0E38B-F644-477E-9475-263F4E8D3EB1}"/>
                  </a:ext>
                </a:extLst>
              </p:cNvPr>
              <p:cNvSpPr txBox="1"/>
              <p:nvPr/>
            </p:nvSpPr>
            <p:spPr>
              <a:xfrm>
                <a:off x="5838144" y="3466820"/>
                <a:ext cx="1821771" cy="369332"/>
              </a:xfrm>
              <a:prstGeom prst="rect">
                <a:avLst/>
              </a:prstGeom>
              <a:solidFill>
                <a:schemeClr val="accent1">
                  <a:lumMod val="60000"/>
                  <a:lumOff val="40000"/>
                  <a:alpha val="34902"/>
                </a:schemeClr>
              </a:solidFill>
              <a:ln>
                <a:solidFill>
                  <a:schemeClr val="tx1"/>
                </a:solidFill>
              </a:ln>
            </p:spPr>
            <p:txBody>
              <a:bodyPr wrap="square">
                <a:spAutoFit/>
              </a:bodyPr>
              <a:lstStyle/>
              <a:p>
                <a:pPr/>
                <a14:m>
                  <m:oMathPara xmlns:m="http://schemas.openxmlformats.org/officeDocument/2006/math">
                    <m:oMathParaPr>
                      <m:jc m:val="centerGroup"/>
                    </m:oMathParaPr>
                    <m:oMath xmlns:m="http://schemas.openxmlformats.org/officeDocument/2006/math">
                      <m:r>
                        <a:rPr lang="en-US" sz="1800" i="1" smtClean="0">
                          <a:solidFill>
                            <a:srgbClr val="0070C0"/>
                          </a:solidFill>
                          <a:latin typeface="Cambria Math" panose="02040503050406030204" pitchFamily="18" charset="0"/>
                          <a:sym typeface="Symbol"/>
                        </a:rPr>
                        <m:t>𝑃</m:t>
                      </m:r>
                      <m:d>
                        <m:dPr>
                          <m:ctrlPr>
                            <a:rPr lang="en-US" sz="1800" i="1">
                              <a:solidFill>
                                <a:srgbClr val="0070C0"/>
                              </a:solidFill>
                              <a:latin typeface="Cambria Math" panose="02040503050406030204" pitchFamily="18" charset="0"/>
                              <a:sym typeface="Symbol"/>
                            </a:rPr>
                          </m:ctrlPr>
                        </m:dPr>
                        <m:e>
                          <m:r>
                            <a:rPr lang="fr-FR" sz="1800" b="0" i="1" smtClean="0">
                              <a:solidFill>
                                <a:srgbClr val="0070C0"/>
                              </a:solidFill>
                              <a:latin typeface="Cambria Math" panose="02040503050406030204" pitchFamily="18" charset="0"/>
                              <a:sym typeface="Symbol"/>
                            </a:rPr>
                            <m:t>𝜈</m:t>
                          </m:r>
                        </m:e>
                        <m:e>
                          <m:sSup>
                            <m:sSupPr>
                              <m:ctrlPr>
                                <a:rPr lang="en-US" i="1">
                                  <a:solidFill>
                                    <a:srgbClr val="0070C0"/>
                                  </a:solidFill>
                                  <a:latin typeface="Cambria Math" panose="02040503050406030204" pitchFamily="18" charset="0"/>
                                  <a:sym typeface="Symbol"/>
                                </a:rPr>
                              </m:ctrlPr>
                            </m:sSupPr>
                            <m:e>
                              <m:r>
                                <a:rPr lang="en-US" i="1">
                                  <a:solidFill>
                                    <a:srgbClr val="0070C0"/>
                                  </a:solidFill>
                                  <a:latin typeface="Cambria Math" panose="02040503050406030204" pitchFamily="18" charset="0"/>
                                  <a:sym typeface="Symbol"/>
                                </a:rPr>
                                <m:t>𝐴</m:t>
                              </m:r>
                            </m:e>
                            <m:sup>
                              <m:r>
                                <a:rPr lang="en-US" i="1">
                                  <a:solidFill>
                                    <a:srgbClr val="0070C0"/>
                                  </a:solidFill>
                                  <a:latin typeface="Cambria Math" panose="02040503050406030204" pitchFamily="18" charset="0"/>
                                  <a:sym typeface="Symbol"/>
                                </a:rPr>
                                <m:t>∗</m:t>
                              </m:r>
                            </m:sup>
                          </m:sSup>
                          <m:r>
                            <a:rPr lang="en-US" sz="1800" i="1">
                              <a:solidFill>
                                <a:srgbClr val="0070C0"/>
                              </a:solidFill>
                              <a:latin typeface="Cambria Math" panose="02040503050406030204" pitchFamily="18" charset="0"/>
                              <a:sym typeface="Symbol"/>
                            </a:rPr>
                            <m:t>, </m:t>
                          </m:r>
                          <m:r>
                            <a:rPr lang="fr-FR" sz="1800" b="0" i="1" smtClean="0">
                              <a:solidFill>
                                <a:srgbClr val="0070C0"/>
                              </a:solidFill>
                              <a:latin typeface="Cambria Math" panose="02040503050406030204" pitchFamily="18" charset="0"/>
                              <a:sym typeface="Symbol"/>
                            </a:rPr>
                            <m:t>𝐸</m:t>
                          </m:r>
                          <m:r>
                            <a:rPr lang="fr-FR" sz="1800" b="0" i="1" baseline="-25000" smtClean="0">
                              <a:solidFill>
                                <a:srgbClr val="0070C0"/>
                              </a:solidFill>
                              <a:latin typeface="Cambria Math" panose="02040503050406030204" pitchFamily="18" charset="0"/>
                              <a:sym typeface="Symbol"/>
                            </a:rPr>
                            <m:t>𝑛</m:t>
                          </m:r>
                        </m:e>
                      </m:d>
                    </m:oMath>
                  </m:oMathPara>
                </a14:m>
                <a:endParaRPr lang="fr-FR" dirty="0">
                  <a:solidFill>
                    <a:srgbClr val="0070C0"/>
                  </a:solidFill>
                </a:endParaRPr>
              </a:p>
            </p:txBody>
          </p:sp>
        </mc:Choice>
        <mc:Fallback xmlns="">
          <p:sp>
            <p:nvSpPr>
              <p:cNvPr id="32" name="ZoneTexte 31">
                <a:extLst>
                  <a:ext uri="{FF2B5EF4-FFF2-40B4-BE49-F238E27FC236}">
                    <a16:creationId xmlns:a16="http://schemas.microsoft.com/office/drawing/2014/main" id="{FAA0E38B-F644-477E-9475-263F4E8D3EB1}"/>
                  </a:ext>
                </a:extLst>
              </p:cNvPr>
              <p:cNvSpPr txBox="1">
                <a:spLocks noRot="1" noChangeAspect="1" noMove="1" noResize="1" noEditPoints="1" noAdjustHandles="1" noChangeArrowheads="1" noChangeShapeType="1" noTextEdit="1"/>
              </p:cNvSpPr>
              <p:nvPr/>
            </p:nvSpPr>
            <p:spPr>
              <a:xfrm>
                <a:off x="5838144" y="3466820"/>
                <a:ext cx="1821771" cy="369332"/>
              </a:xfrm>
              <a:prstGeom prst="rect">
                <a:avLst/>
              </a:prstGeom>
              <a:blipFill>
                <a:blip r:embed="rId9"/>
                <a:stretch>
                  <a:fillRect/>
                </a:stretch>
              </a:blipFill>
              <a:ln>
                <a:solidFill>
                  <a:schemeClr val="tx1"/>
                </a:solidFill>
              </a:ln>
            </p:spPr>
            <p:txBody>
              <a:bodyPr/>
              <a:lstStyle/>
              <a:p>
                <a:r>
                  <a:rPr lang="fr-FR">
                    <a:noFill/>
                  </a:rPr>
                  <a:t> </a:t>
                </a:r>
              </a:p>
            </p:txBody>
          </p:sp>
        </mc:Fallback>
      </mc:AlternateContent>
      <p:pic>
        <p:nvPicPr>
          <p:cNvPr id="33" name="Image 32">
            <a:extLst>
              <a:ext uri="{FF2B5EF4-FFF2-40B4-BE49-F238E27FC236}">
                <a16:creationId xmlns:a16="http://schemas.microsoft.com/office/drawing/2014/main" id="{865092E2-B0BA-4120-AC3C-4184D67125B5}"/>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8777170" y="4685937"/>
            <a:ext cx="1242564" cy="1188973"/>
          </a:xfrm>
          <a:prstGeom prst="rect">
            <a:avLst/>
          </a:prstGeom>
        </p:spPr>
      </p:pic>
      <p:grpSp>
        <p:nvGrpSpPr>
          <p:cNvPr id="34" name="Groupe 33">
            <a:extLst>
              <a:ext uri="{FF2B5EF4-FFF2-40B4-BE49-F238E27FC236}">
                <a16:creationId xmlns:a16="http://schemas.microsoft.com/office/drawing/2014/main" id="{12FCAC4E-C937-4BE5-8118-FB0C6D12CB3B}"/>
              </a:ext>
            </a:extLst>
          </p:cNvPr>
          <p:cNvGrpSpPr/>
          <p:nvPr/>
        </p:nvGrpSpPr>
        <p:grpSpPr>
          <a:xfrm>
            <a:off x="10443518" y="4818720"/>
            <a:ext cx="1023594" cy="975062"/>
            <a:chOff x="10431806" y="5574193"/>
            <a:chExt cx="1023594" cy="975062"/>
          </a:xfrm>
        </p:grpSpPr>
        <p:pic>
          <p:nvPicPr>
            <p:cNvPr id="35" name="Image 34">
              <a:extLst>
                <a:ext uri="{FF2B5EF4-FFF2-40B4-BE49-F238E27FC236}">
                  <a16:creationId xmlns:a16="http://schemas.microsoft.com/office/drawing/2014/main" id="{46602DAA-65AD-44C8-8477-7E635BDAA90E}"/>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l="9809" t="7965" r="2194" b="6321"/>
            <a:stretch/>
          </p:blipFill>
          <p:spPr>
            <a:xfrm>
              <a:off x="10431806" y="5574193"/>
              <a:ext cx="1023594" cy="975062"/>
            </a:xfrm>
            <a:prstGeom prst="rect">
              <a:avLst/>
            </a:prstGeom>
          </p:spPr>
        </p:pic>
        <p:sp>
          <p:nvSpPr>
            <p:cNvPr id="36" name="ZoneTexte 35">
              <a:extLst>
                <a:ext uri="{FF2B5EF4-FFF2-40B4-BE49-F238E27FC236}">
                  <a16:creationId xmlns:a16="http://schemas.microsoft.com/office/drawing/2014/main" id="{5997D588-BCBC-4868-B51B-A95879950AD9}"/>
                </a:ext>
              </a:extLst>
            </p:cNvPr>
            <p:cNvSpPr txBox="1"/>
            <p:nvPr/>
          </p:nvSpPr>
          <p:spPr>
            <a:xfrm>
              <a:off x="10617200" y="5638800"/>
              <a:ext cx="497252" cy="707886"/>
            </a:xfrm>
            <a:prstGeom prst="rect">
              <a:avLst/>
            </a:prstGeom>
            <a:noFill/>
          </p:spPr>
          <p:txBody>
            <a:bodyPr wrap="none" rtlCol="0">
              <a:spAutoFit/>
            </a:bodyPr>
            <a:lstStyle/>
            <a:p>
              <a:r>
                <a:rPr lang="fr-FR" sz="4000" b="1" dirty="0">
                  <a:solidFill>
                    <a:schemeClr val="accent5">
                      <a:lumMod val="60000"/>
                      <a:lumOff val="40000"/>
                    </a:schemeClr>
                  </a:solidFill>
                </a:rPr>
                <a:t>?</a:t>
              </a:r>
            </a:p>
          </p:txBody>
        </p:sp>
      </p:grpSp>
      <p:sp>
        <p:nvSpPr>
          <p:cNvPr id="37" name="Accolade ouvrante 36">
            <a:extLst>
              <a:ext uri="{FF2B5EF4-FFF2-40B4-BE49-F238E27FC236}">
                <a16:creationId xmlns:a16="http://schemas.microsoft.com/office/drawing/2014/main" id="{B6B475CF-2635-40F9-BBF5-3B8700D437CE}"/>
              </a:ext>
            </a:extLst>
          </p:cNvPr>
          <p:cNvSpPr/>
          <p:nvPr/>
        </p:nvSpPr>
        <p:spPr>
          <a:xfrm rot="16200000">
            <a:off x="10873478" y="3629624"/>
            <a:ext cx="163674" cy="1871162"/>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mc:AlternateContent xmlns:mc="http://schemas.openxmlformats.org/markup-compatibility/2006" xmlns:a14="http://schemas.microsoft.com/office/drawing/2010/main">
        <mc:Choice Requires="a14">
          <p:sp>
            <p:nvSpPr>
              <p:cNvPr id="43" name="ZoneTexte 42">
                <a:extLst>
                  <a:ext uri="{FF2B5EF4-FFF2-40B4-BE49-F238E27FC236}">
                    <a16:creationId xmlns:a16="http://schemas.microsoft.com/office/drawing/2014/main" id="{A4001266-9F29-4803-957D-FBA5977A9914}"/>
                  </a:ext>
                </a:extLst>
              </p:cNvPr>
              <p:cNvSpPr txBox="1"/>
              <p:nvPr/>
            </p:nvSpPr>
            <p:spPr>
              <a:xfrm>
                <a:off x="3373995" y="1815206"/>
                <a:ext cx="1955411" cy="369332"/>
              </a:xfrm>
              <a:prstGeom prst="rect">
                <a:avLst/>
              </a:prstGeom>
              <a:solidFill>
                <a:srgbClr val="00B05C">
                  <a:alpha val="18039"/>
                </a:srgbClr>
              </a:solidFill>
              <a:ln>
                <a:solidFill>
                  <a:schemeClr val="tx1">
                    <a:lumMod val="50000"/>
                    <a:lumOff val="50000"/>
                  </a:schemeClr>
                </a:solidFill>
              </a:ln>
            </p:spPr>
            <p:txBody>
              <a:bodyPr wrap="square">
                <a:spAutoFit/>
              </a:bodyPr>
              <a:lstStyle/>
              <a:p>
                <a:pPr/>
                <a14:m>
                  <m:oMathPara xmlns:m="http://schemas.openxmlformats.org/officeDocument/2006/math">
                    <m:oMathParaPr>
                      <m:jc m:val="centerGroup"/>
                    </m:oMathParaPr>
                    <m:oMath xmlns:m="http://schemas.openxmlformats.org/officeDocument/2006/math">
                      <m:r>
                        <a:rPr lang="en-US" i="1">
                          <a:solidFill>
                            <a:schemeClr val="tx1"/>
                          </a:solidFill>
                          <a:latin typeface="Cambria Math" panose="02040503050406030204" pitchFamily="18" charset="0"/>
                          <a:sym typeface="Symbol"/>
                        </a:rPr>
                        <m:t>𝑃</m:t>
                      </m:r>
                      <m:d>
                        <m:dPr>
                          <m:ctrlPr>
                            <a:rPr lang="en-US" i="1">
                              <a:solidFill>
                                <a:schemeClr val="tx1"/>
                              </a:solidFill>
                              <a:latin typeface="Cambria Math" panose="02040503050406030204" pitchFamily="18" charset="0"/>
                              <a:sym typeface="Symbol"/>
                            </a:rPr>
                          </m:ctrlPr>
                        </m:dPr>
                        <m:e>
                          <m:r>
                            <a:rPr lang="en-US" i="1">
                              <a:solidFill>
                                <a:schemeClr val="tx1"/>
                              </a:solidFill>
                              <a:latin typeface="Cambria Math" panose="02040503050406030204" pitchFamily="18" charset="0"/>
                              <a:sym typeface="Symbol"/>
                            </a:rPr>
                            <m:t>𝑍</m:t>
                          </m:r>
                        </m:e>
                        <m:e>
                          <m:sSup>
                            <m:sSupPr>
                              <m:ctrlPr>
                                <a:rPr lang="en-US" i="1">
                                  <a:solidFill>
                                    <a:schemeClr val="tx1"/>
                                  </a:solidFill>
                                  <a:latin typeface="Cambria Math" panose="02040503050406030204" pitchFamily="18" charset="0"/>
                                  <a:sym typeface="Symbol"/>
                                </a:rPr>
                              </m:ctrlPr>
                            </m:sSupPr>
                            <m:e>
                              <m:r>
                                <a:rPr lang="en-US" i="1">
                                  <a:solidFill>
                                    <a:schemeClr val="tx1"/>
                                  </a:solidFill>
                                  <a:latin typeface="Cambria Math" panose="02040503050406030204" pitchFamily="18" charset="0"/>
                                  <a:sym typeface="Symbol"/>
                                </a:rPr>
                                <m:t>𝐴</m:t>
                              </m:r>
                            </m:e>
                            <m:sup>
                              <m:r>
                                <a:rPr lang="en-US" i="1">
                                  <a:solidFill>
                                    <a:schemeClr val="tx1"/>
                                  </a:solidFill>
                                  <a:latin typeface="Cambria Math" panose="02040503050406030204" pitchFamily="18" charset="0"/>
                                  <a:sym typeface="Symbol"/>
                                </a:rPr>
                                <m:t>∗</m:t>
                              </m:r>
                            </m:sup>
                          </m:sSup>
                          <m:r>
                            <a:rPr lang="en-US" i="1">
                              <a:solidFill>
                                <a:schemeClr val="tx1"/>
                              </a:solidFill>
                              <a:latin typeface="Cambria Math" panose="02040503050406030204" pitchFamily="18" charset="0"/>
                              <a:sym typeface="Symbol"/>
                            </a:rPr>
                            <m:t>, </m:t>
                          </m:r>
                          <m:r>
                            <a:rPr lang="fr-FR" i="1">
                              <a:solidFill>
                                <a:schemeClr val="tx1"/>
                              </a:solidFill>
                              <a:latin typeface="Cambria Math" panose="02040503050406030204" pitchFamily="18" charset="0"/>
                              <a:sym typeface="Symbol"/>
                            </a:rPr>
                            <m:t>𝑛</m:t>
                          </m:r>
                          <m:r>
                            <a:rPr lang="fr-FR" i="1" baseline="-25000">
                              <a:solidFill>
                                <a:schemeClr val="tx1"/>
                              </a:solidFill>
                              <a:latin typeface="Cambria Math" panose="02040503050406030204" pitchFamily="18" charset="0"/>
                              <a:sym typeface="Symbol"/>
                            </a:rPr>
                            <m:t>𝑡h</m:t>
                          </m:r>
                        </m:e>
                      </m:d>
                    </m:oMath>
                  </m:oMathPara>
                </a14:m>
                <a:endParaRPr lang="fr-FR" dirty="0">
                  <a:solidFill>
                    <a:schemeClr val="tx1"/>
                  </a:solidFill>
                </a:endParaRPr>
              </a:p>
            </p:txBody>
          </p:sp>
        </mc:Choice>
        <mc:Fallback xmlns="">
          <p:sp>
            <p:nvSpPr>
              <p:cNvPr id="43" name="ZoneTexte 42">
                <a:extLst>
                  <a:ext uri="{FF2B5EF4-FFF2-40B4-BE49-F238E27FC236}">
                    <a16:creationId xmlns:a16="http://schemas.microsoft.com/office/drawing/2014/main" id="{A4001266-9F29-4803-957D-FBA5977A9914}"/>
                  </a:ext>
                </a:extLst>
              </p:cNvPr>
              <p:cNvSpPr txBox="1">
                <a:spLocks noRot="1" noChangeAspect="1" noMove="1" noResize="1" noEditPoints="1" noAdjustHandles="1" noChangeArrowheads="1" noChangeShapeType="1" noTextEdit="1"/>
              </p:cNvSpPr>
              <p:nvPr/>
            </p:nvSpPr>
            <p:spPr>
              <a:xfrm>
                <a:off x="3373995" y="1815206"/>
                <a:ext cx="1955411" cy="369332"/>
              </a:xfrm>
              <a:prstGeom prst="rect">
                <a:avLst/>
              </a:prstGeom>
              <a:blipFill>
                <a:blip r:embed="rId12"/>
                <a:stretch>
                  <a:fillRect/>
                </a:stretch>
              </a:blipFill>
              <a:ln>
                <a:solidFill>
                  <a:schemeClr val="tx1">
                    <a:lumMod val="50000"/>
                    <a:lumOff val="50000"/>
                  </a:schemeClr>
                </a:solidFill>
              </a:ln>
            </p:spPr>
            <p:txBody>
              <a:bodyPr/>
              <a:lstStyle/>
              <a:p>
                <a:r>
                  <a:rPr lang="fr-FR">
                    <a:noFill/>
                  </a:rPr>
                  <a:t> </a:t>
                </a:r>
              </a:p>
            </p:txBody>
          </p:sp>
        </mc:Fallback>
      </mc:AlternateContent>
      <p:sp>
        <p:nvSpPr>
          <p:cNvPr id="48" name="ZoneTexte 47">
            <a:extLst>
              <a:ext uri="{FF2B5EF4-FFF2-40B4-BE49-F238E27FC236}">
                <a16:creationId xmlns:a16="http://schemas.microsoft.com/office/drawing/2014/main" id="{260232F7-8F4B-41BE-9798-376E361C915C}"/>
              </a:ext>
            </a:extLst>
          </p:cNvPr>
          <p:cNvSpPr txBox="1"/>
          <p:nvPr/>
        </p:nvSpPr>
        <p:spPr>
          <a:xfrm>
            <a:off x="8816386" y="461956"/>
            <a:ext cx="2349305" cy="253916"/>
          </a:xfrm>
          <a:prstGeom prst="rect">
            <a:avLst/>
          </a:prstGeom>
          <a:noFill/>
        </p:spPr>
        <p:txBody>
          <a:bodyPr wrap="square">
            <a:spAutoFit/>
          </a:bodyPr>
          <a:lstStyle/>
          <a:p>
            <a:r>
              <a:rPr lang="en-US" sz="1050">
                <a:solidFill>
                  <a:srgbClr val="C00000"/>
                </a:solidFill>
                <a:latin typeface="Arial" panose="020B0604020202020204" pitchFamily="34" charset="0"/>
                <a:cs typeface="Arial" panose="020B0604020202020204" pitchFamily="34" charset="0"/>
              </a:rPr>
              <a:t>→ A. Regonesi’s PhD (2024-2027)</a:t>
            </a:r>
          </a:p>
        </p:txBody>
      </p:sp>
      <p:sp>
        <p:nvSpPr>
          <p:cNvPr id="49" name="ZoneTexte 48">
            <a:extLst>
              <a:ext uri="{FF2B5EF4-FFF2-40B4-BE49-F238E27FC236}">
                <a16:creationId xmlns:a16="http://schemas.microsoft.com/office/drawing/2014/main" id="{B3A497C0-D094-4B75-980D-4AF2A4370CF3}"/>
              </a:ext>
            </a:extLst>
          </p:cNvPr>
          <p:cNvSpPr txBox="1"/>
          <p:nvPr/>
        </p:nvSpPr>
        <p:spPr>
          <a:xfrm>
            <a:off x="9117807" y="702812"/>
            <a:ext cx="2349305" cy="253916"/>
          </a:xfrm>
          <a:prstGeom prst="rect">
            <a:avLst/>
          </a:prstGeom>
          <a:noFill/>
        </p:spPr>
        <p:txBody>
          <a:bodyPr wrap="square">
            <a:spAutoFit/>
          </a:bodyPr>
          <a:lstStyle/>
          <a:p>
            <a:r>
              <a:rPr lang="en-US" sz="1050">
                <a:solidFill>
                  <a:srgbClr val="00B050"/>
                </a:solidFill>
                <a:latin typeface="Arial" panose="020B0604020202020204" pitchFamily="34" charset="0"/>
                <a:cs typeface="Arial" panose="020B0604020202020204" pitchFamily="34" charset="0"/>
              </a:rPr>
              <a:t>→ N. Teixeira Rua PhD (2025-2028)</a:t>
            </a:r>
          </a:p>
        </p:txBody>
      </p:sp>
      <p:cxnSp>
        <p:nvCxnSpPr>
          <p:cNvPr id="58" name="Connecteur droit avec flèche 57">
            <a:extLst>
              <a:ext uri="{FF2B5EF4-FFF2-40B4-BE49-F238E27FC236}">
                <a16:creationId xmlns:a16="http://schemas.microsoft.com/office/drawing/2014/main" id="{B07E5AB3-A549-4CAA-818E-869D07BB78B9}"/>
              </a:ext>
            </a:extLst>
          </p:cNvPr>
          <p:cNvCxnSpPr>
            <a:cxnSpLocks/>
          </p:cNvCxnSpPr>
          <p:nvPr/>
        </p:nvCxnSpPr>
        <p:spPr>
          <a:xfrm>
            <a:off x="7525975" y="1702662"/>
            <a:ext cx="689185"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59" name="ZoneTexte 58">
            <a:extLst>
              <a:ext uri="{FF2B5EF4-FFF2-40B4-BE49-F238E27FC236}">
                <a16:creationId xmlns:a16="http://schemas.microsoft.com/office/drawing/2014/main" id="{D9A6D696-474C-4753-A0EC-9995376C1694}"/>
              </a:ext>
            </a:extLst>
          </p:cNvPr>
          <p:cNvSpPr txBox="1"/>
          <p:nvPr/>
        </p:nvSpPr>
        <p:spPr>
          <a:xfrm>
            <a:off x="9986416" y="2393539"/>
            <a:ext cx="1785043" cy="830997"/>
          </a:xfrm>
          <a:prstGeom prst="rect">
            <a:avLst/>
          </a:prstGeom>
          <a:solidFill>
            <a:schemeClr val="bg1"/>
          </a:solidFill>
          <a:ln>
            <a:solidFill>
              <a:schemeClr val="accent1"/>
            </a:solidFill>
          </a:ln>
        </p:spPr>
        <p:txBody>
          <a:bodyPr wrap="square" rtlCol="0">
            <a:spAutoFit/>
          </a:bodyPr>
          <a:lstStyle/>
          <a:p>
            <a:pPr algn="ctr"/>
            <a:r>
              <a:rPr lang="en-US" sz="1600" dirty="0"/>
              <a:t>Major experimental data </a:t>
            </a:r>
            <a:r>
              <a:rPr lang="en-US" sz="1200" dirty="0"/>
              <a:t> </a:t>
            </a:r>
          </a:p>
        </p:txBody>
      </p:sp>
      <p:grpSp>
        <p:nvGrpSpPr>
          <p:cNvPr id="51" name="Groupe 50">
            <a:extLst>
              <a:ext uri="{FF2B5EF4-FFF2-40B4-BE49-F238E27FC236}">
                <a16:creationId xmlns:a16="http://schemas.microsoft.com/office/drawing/2014/main" id="{5FF5975F-B7D8-44BB-853D-C8EBF9DE98AB}"/>
              </a:ext>
            </a:extLst>
          </p:cNvPr>
          <p:cNvGrpSpPr/>
          <p:nvPr/>
        </p:nvGrpSpPr>
        <p:grpSpPr>
          <a:xfrm>
            <a:off x="8005622" y="1038457"/>
            <a:ext cx="3991640" cy="1245010"/>
            <a:chOff x="8005622" y="1038457"/>
            <a:chExt cx="3991640" cy="1245010"/>
          </a:xfrm>
        </p:grpSpPr>
        <mc:AlternateContent xmlns:mc="http://schemas.openxmlformats.org/markup-compatibility/2006" xmlns:a14="http://schemas.microsoft.com/office/drawing/2010/main">
          <mc:Choice Requires="a14">
            <p:sp>
              <p:nvSpPr>
                <p:cNvPr id="52" name="ZoneTexte 51">
                  <a:extLst>
                    <a:ext uri="{FF2B5EF4-FFF2-40B4-BE49-F238E27FC236}">
                      <a16:creationId xmlns:a16="http://schemas.microsoft.com/office/drawing/2014/main" id="{AB7DBD44-CFFD-4F20-9F22-610305430E3B}"/>
                    </a:ext>
                  </a:extLst>
                </p:cNvPr>
                <p:cNvSpPr txBox="1"/>
                <p:nvPr/>
              </p:nvSpPr>
              <p:spPr>
                <a:xfrm>
                  <a:off x="10292459" y="1213016"/>
                  <a:ext cx="1616653" cy="369332"/>
                </a:xfrm>
                <a:prstGeom prst="rect">
                  <a:avLst/>
                </a:prstGeom>
                <a:solidFill>
                  <a:schemeClr val="accent5">
                    <a:lumMod val="20000"/>
                    <a:lumOff val="80000"/>
                    <a:alpha val="50196"/>
                  </a:schemeClr>
                </a:solidFill>
                <a:ln>
                  <a:solidFill>
                    <a:schemeClr val="tx1">
                      <a:lumMod val="50000"/>
                      <a:lumOff val="50000"/>
                    </a:schemeClr>
                  </a:solidFill>
                </a:ln>
              </p:spPr>
              <p:txBody>
                <a:bodyPr wrap="square">
                  <a:spAutoFit/>
                </a:bodyPr>
                <a:lstStyle/>
                <a:p>
                  <a:pPr/>
                  <a14:m>
                    <m:oMathPara xmlns:m="http://schemas.openxmlformats.org/officeDocument/2006/math">
                      <m:oMathParaPr>
                        <m:jc m:val="centerGroup"/>
                      </m:oMathParaPr>
                      <m:oMath xmlns:m="http://schemas.openxmlformats.org/officeDocument/2006/math">
                        <m:r>
                          <a:rPr lang="fr-FR" b="0" i="1" smtClean="0">
                            <a:solidFill>
                              <a:schemeClr val="tx1"/>
                            </a:solidFill>
                            <a:latin typeface="Cambria Math" panose="02040503050406030204" pitchFamily="18" charset="0"/>
                            <a:sym typeface="Symbol"/>
                          </a:rPr>
                          <m:t>𝐶</m:t>
                        </m:r>
                        <m:d>
                          <m:dPr>
                            <m:ctrlPr>
                              <a:rPr lang="en-US" i="1" smtClean="0">
                                <a:solidFill>
                                  <a:schemeClr val="tx1"/>
                                </a:solidFill>
                                <a:latin typeface="Cambria Math" panose="02040503050406030204" pitchFamily="18" charset="0"/>
                                <a:sym typeface="Symbol"/>
                              </a:rPr>
                            </m:ctrlPr>
                          </m:dPr>
                          <m:e>
                            <m:r>
                              <a:rPr lang="en-US" b="0" i="1" smtClean="0">
                                <a:solidFill>
                                  <a:schemeClr val="tx1"/>
                                </a:solidFill>
                                <a:latin typeface="Cambria Math"/>
                                <a:sym typeface="Symbol"/>
                              </a:rPr>
                              <m:t>𝐴</m:t>
                            </m:r>
                            <m:r>
                              <a:rPr lang="en-US" b="0" i="1" smtClean="0">
                                <a:solidFill>
                                  <a:schemeClr val="tx1"/>
                                </a:solidFill>
                                <a:latin typeface="Cambria Math"/>
                                <a:sym typeface="Symbol"/>
                              </a:rPr>
                              <m:t>,</m:t>
                            </m:r>
                            <m:r>
                              <a:rPr lang="en-US" b="0" i="1" smtClean="0">
                                <a:solidFill>
                                  <a:schemeClr val="tx1"/>
                                </a:solidFill>
                                <a:latin typeface="Cambria Math"/>
                                <a:sym typeface="Symbol"/>
                              </a:rPr>
                              <m:t>𝑍</m:t>
                            </m:r>
                            <m:r>
                              <a:rPr lang="en-US" b="0" i="1" smtClean="0">
                                <a:solidFill>
                                  <a:schemeClr val="tx1"/>
                                </a:solidFill>
                                <a:latin typeface="Cambria Math"/>
                                <a:sym typeface="Symbol"/>
                              </a:rPr>
                              <m:t>,</m:t>
                            </m:r>
                            <m:r>
                              <a:rPr lang="fr-FR" b="0" i="1" smtClean="0">
                                <a:solidFill>
                                  <a:schemeClr val="tx1"/>
                                </a:solidFill>
                                <a:latin typeface="Cambria Math" panose="02040503050406030204" pitchFamily="18" charset="0"/>
                                <a:sym typeface="Symbol"/>
                              </a:rPr>
                              <m:t>𝑚</m:t>
                            </m:r>
                            <m:r>
                              <a:rPr lang="fr-FR" b="0" i="1" smtClean="0">
                                <a:solidFill>
                                  <a:schemeClr val="tx1"/>
                                </a:solidFill>
                                <a:latin typeface="Cambria Math" panose="02040503050406030204" pitchFamily="18" charset="0"/>
                                <a:sym typeface="Symbol"/>
                              </a:rPr>
                              <m:t>|</m:t>
                            </m:r>
                            <m:r>
                              <a:rPr lang="fr-FR" b="0" i="1" smtClean="0">
                                <a:solidFill>
                                  <a:schemeClr val="tx1"/>
                                </a:solidFill>
                                <a:latin typeface="Cambria Math" panose="02040503050406030204" pitchFamily="18" charset="0"/>
                                <a:sym typeface="Symbol"/>
                              </a:rPr>
                              <m:t>𝑛𝑡h</m:t>
                            </m:r>
                            <m:r>
                              <a:rPr lang="en-US" b="0" i="1" smtClean="0">
                                <a:solidFill>
                                  <a:schemeClr val="tx1"/>
                                </a:solidFill>
                                <a:latin typeface="Cambria Math" panose="02040503050406030204" pitchFamily="18" charset="0"/>
                                <a:sym typeface="Symbol"/>
                              </a:rPr>
                              <m:t> </m:t>
                            </m:r>
                          </m:e>
                        </m:d>
                      </m:oMath>
                    </m:oMathPara>
                  </a14:m>
                  <a:endParaRPr lang="fr-FR" dirty="0">
                    <a:solidFill>
                      <a:schemeClr val="tx1"/>
                    </a:solidFill>
                  </a:endParaRPr>
                </a:p>
              </p:txBody>
            </p:sp>
          </mc:Choice>
          <mc:Fallback xmlns="">
            <p:sp>
              <p:nvSpPr>
                <p:cNvPr id="52" name="ZoneTexte 51">
                  <a:extLst>
                    <a:ext uri="{FF2B5EF4-FFF2-40B4-BE49-F238E27FC236}">
                      <a16:creationId xmlns:a16="http://schemas.microsoft.com/office/drawing/2014/main" id="{AB7DBD44-CFFD-4F20-9F22-610305430E3B}"/>
                    </a:ext>
                  </a:extLst>
                </p:cNvPr>
                <p:cNvSpPr txBox="1">
                  <a:spLocks noRot="1" noChangeAspect="1" noMove="1" noResize="1" noEditPoints="1" noAdjustHandles="1" noChangeArrowheads="1" noChangeShapeType="1" noTextEdit="1"/>
                </p:cNvSpPr>
                <p:nvPr/>
              </p:nvSpPr>
              <p:spPr>
                <a:xfrm>
                  <a:off x="10292459" y="1213016"/>
                  <a:ext cx="1616653" cy="369332"/>
                </a:xfrm>
                <a:prstGeom prst="rect">
                  <a:avLst/>
                </a:prstGeom>
                <a:blipFill>
                  <a:blip r:embed="rId14"/>
                  <a:stretch>
                    <a:fillRect b="-9524"/>
                  </a:stretch>
                </a:blipFill>
                <a:ln>
                  <a:solidFill>
                    <a:schemeClr val="tx1">
                      <a:lumMod val="50000"/>
                      <a:lumOff val="50000"/>
                    </a:schemeClr>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3" name="ZoneTexte 52">
                  <a:extLst>
                    <a:ext uri="{FF2B5EF4-FFF2-40B4-BE49-F238E27FC236}">
                      <a16:creationId xmlns:a16="http://schemas.microsoft.com/office/drawing/2014/main" id="{FC1C5464-5C71-46E3-B1C1-ED0FA2DB50E9}"/>
                    </a:ext>
                  </a:extLst>
                </p:cNvPr>
                <p:cNvSpPr txBox="1"/>
                <p:nvPr/>
              </p:nvSpPr>
              <p:spPr>
                <a:xfrm>
                  <a:off x="8304115" y="1389643"/>
                  <a:ext cx="1296000" cy="369332"/>
                </a:xfrm>
                <a:prstGeom prst="rect">
                  <a:avLst/>
                </a:prstGeom>
                <a:solidFill>
                  <a:schemeClr val="accent5">
                    <a:lumMod val="20000"/>
                    <a:lumOff val="80000"/>
                    <a:alpha val="50196"/>
                  </a:schemeClr>
                </a:solidFill>
                <a:ln>
                  <a:solidFill>
                    <a:schemeClr val="tx1">
                      <a:lumMod val="50000"/>
                      <a:lumOff val="50000"/>
                    </a:schemeClr>
                  </a:solidFill>
                </a:ln>
              </p:spPr>
              <p:txBody>
                <a:bodyPr wrap="square">
                  <a:spAutoFit/>
                </a:bodyPr>
                <a:lstStyle/>
                <a:p>
                  <a:pPr/>
                  <a14:m>
                    <m:oMathPara xmlns:m="http://schemas.openxmlformats.org/officeDocument/2006/math">
                      <m:oMathParaPr>
                        <m:jc m:val="centerGroup"/>
                      </m:oMathParaPr>
                      <m:oMath xmlns:m="http://schemas.openxmlformats.org/officeDocument/2006/math">
                        <m:r>
                          <a:rPr lang="en-US" sz="1800" i="1" smtClean="0">
                            <a:solidFill>
                              <a:schemeClr val="tx1"/>
                            </a:solidFill>
                            <a:latin typeface="Cambria Math"/>
                            <a:sym typeface="Symbol"/>
                          </a:rPr>
                          <m:t>𝑌</m:t>
                        </m:r>
                        <m:d>
                          <m:dPr>
                            <m:ctrlPr>
                              <a:rPr lang="en-US" sz="1800" i="1" smtClean="0">
                                <a:solidFill>
                                  <a:schemeClr val="tx1"/>
                                </a:solidFill>
                                <a:latin typeface="Cambria Math" panose="02040503050406030204" pitchFamily="18" charset="0"/>
                                <a:sym typeface="Symbol"/>
                              </a:rPr>
                            </m:ctrlPr>
                          </m:dPr>
                          <m:e>
                            <m:r>
                              <a:rPr lang="fr-FR" sz="1800" b="0" i="1" smtClean="0">
                                <a:solidFill>
                                  <a:schemeClr val="tx1"/>
                                </a:solidFill>
                                <a:latin typeface="Cambria Math" panose="02040503050406030204" pitchFamily="18" charset="0"/>
                                <a:sym typeface="Symbol"/>
                              </a:rPr>
                              <m:t>𝐴</m:t>
                            </m:r>
                            <m:r>
                              <a:rPr lang="fr-FR" sz="1800" b="0" i="1" smtClean="0">
                                <a:solidFill>
                                  <a:schemeClr val="tx1"/>
                                </a:solidFill>
                                <a:latin typeface="Cambria Math" panose="02040503050406030204" pitchFamily="18" charset="0"/>
                                <a:sym typeface="Symbol"/>
                              </a:rPr>
                              <m:t> |</m:t>
                            </m:r>
                            <m:r>
                              <a:rPr lang="fr-FR" sz="1800" b="0" i="1" smtClean="0">
                                <a:solidFill>
                                  <a:schemeClr val="tx1"/>
                                </a:solidFill>
                                <a:latin typeface="Cambria Math" panose="02040503050406030204" pitchFamily="18" charset="0"/>
                                <a:sym typeface="Symbol"/>
                              </a:rPr>
                              <m:t>𝑛𝑡h</m:t>
                            </m:r>
                          </m:e>
                        </m:d>
                      </m:oMath>
                    </m:oMathPara>
                  </a14:m>
                  <a:endParaRPr lang="fr-FR" dirty="0">
                    <a:solidFill>
                      <a:schemeClr val="tx1"/>
                    </a:solidFill>
                  </a:endParaRPr>
                </a:p>
              </p:txBody>
            </p:sp>
          </mc:Choice>
          <mc:Fallback xmlns="">
            <p:sp>
              <p:nvSpPr>
                <p:cNvPr id="53" name="ZoneTexte 52">
                  <a:extLst>
                    <a:ext uri="{FF2B5EF4-FFF2-40B4-BE49-F238E27FC236}">
                      <a16:creationId xmlns:a16="http://schemas.microsoft.com/office/drawing/2014/main" id="{FC1C5464-5C71-46E3-B1C1-ED0FA2DB50E9}"/>
                    </a:ext>
                  </a:extLst>
                </p:cNvPr>
                <p:cNvSpPr txBox="1">
                  <a:spLocks noRot="1" noChangeAspect="1" noMove="1" noResize="1" noEditPoints="1" noAdjustHandles="1" noChangeArrowheads="1" noChangeShapeType="1" noTextEdit="1"/>
                </p:cNvSpPr>
                <p:nvPr/>
              </p:nvSpPr>
              <p:spPr>
                <a:xfrm>
                  <a:off x="8304115" y="1389643"/>
                  <a:ext cx="1296000" cy="369332"/>
                </a:xfrm>
                <a:prstGeom prst="rect">
                  <a:avLst/>
                </a:prstGeom>
                <a:blipFill>
                  <a:blip r:embed="rId15"/>
                  <a:stretch>
                    <a:fillRect b="-9524"/>
                  </a:stretch>
                </a:blipFill>
                <a:ln>
                  <a:solidFill>
                    <a:schemeClr val="tx1">
                      <a:lumMod val="50000"/>
                      <a:lumOff val="50000"/>
                    </a:schemeClr>
                  </a:solidFill>
                </a:ln>
              </p:spPr>
              <p:txBody>
                <a:bodyPr/>
                <a:lstStyle/>
                <a:p>
                  <a:r>
                    <a:rPr lang="en-US">
                      <a:noFill/>
                    </a:rPr>
                    <a:t> </a:t>
                  </a:r>
                </a:p>
              </p:txBody>
            </p:sp>
          </mc:Fallback>
        </mc:AlternateContent>
        <p:cxnSp>
          <p:nvCxnSpPr>
            <p:cNvPr id="54" name="Connecteur droit avec flèche 53">
              <a:extLst>
                <a:ext uri="{FF2B5EF4-FFF2-40B4-BE49-F238E27FC236}">
                  <a16:creationId xmlns:a16="http://schemas.microsoft.com/office/drawing/2014/main" id="{A556601C-F825-4782-81AA-33E69083D33A}"/>
                </a:ext>
              </a:extLst>
            </p:cNvPr>
            <p:cNvCxnSpPr>
              <a:cxnSpLocks/>
            </p:cNvCxnSpPr>
            <p:nvPr/>
          </p:nvCxnSpPr>
          <p:spPr>
            <a:xfrm flipV="1">
              <a:off x="9898608" y="1517996"/>
              <a:ext cx="273431" cy="184665"/>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55" name="ZoneTexte 54">
              <a:extLst>
                <a:ext uri="{FF2B5EF4-FFF2-40B4-BE49-F238E27FC236}">
                  <a16:creationId xmlns:a16="http://schemas.microsoft.com/office/drawing/2014/main" id="{9699FA5D-6A6A-47A5-9507-DB3DDE3FA2D4}"/>
                </a:ext>
              </a:extLst>
            </p:cNvPr>
            <p:cNvSpPr txBox="1"/>
            <p:nvPr/>
          </p:nvSpPr>
          <p:spPr>
            <a:xfrm>
              <a:off x="8215160" y="1038457"/>
              <a:ext cx="1124026" cy="369332"/>
            </a:xfrm>
            <a:prstGeom prst="rect">
              <a:avLst/>
            </a:prstGeom>
            <a:noFill/>
          </p:spPr>
          <p:txBody>
            <a:bodyPr wrap="none" rtlCol="0">
              <a:spAutoFit/>
            </a:bodyPr>
            <a:lstStyle/>
            <a:p>
              <a:r>
                <a:rPr lang="en-GB" dirty="0"/>
                <a:t>JEFF-4.0</a:t>
              </a:r>
            </a:p>
          </p:txBody>
        </p:sp>
        <mc:AlternateContent xmlns:mc="http://schemas.openxmlformats.org/markup-compatibility/2006" xmlns:a14="http://schemas.microsoft.com/office/drawing/2010/main">
          <mc:Choice Requires="a14">
            <p:sp>
              <p:nvSpPr>
                <p:cNvPr id="56" name="ZoneTexte 55">
                  <a:extLst>
                    <a:ext uri="{FF2B5EF4-FFF2-40B4-BE49-F238E27FC236}">
                      <a16:creationId xmlns:a16="http://schemas.microsoft.com/office/drawing/2014/main" id="{6338DC5C-69C3-4C1D-9C12-CF5BBE8CE0E2}"/>
                    </a:ext>
                  </a:extLst>
                </p:cNvPr>
                <p:cNvSpPr txBox="1"/>
                <p:nvPr/>
              </p:nvSpPr>
              <p:spPr>
                <a:xfrm>
                  <a:off x="8291512" y="1831364"/>
                  <a:ext cx="2413364" cy="369332"/>
                </a:xfrm>
                <a:prstGeom prst="rect">
                  <a:avLst/>
                </a:prstGeom>
                <a:solidFill>
                  <a:srgbClr val="00B050">
                    <a:alpha val="18039"/>
                  </a:srgbClr>
                </a:solidFill>
                <a:ln>
                  <a:solidFill>
                    <a:schemeClr val="tx1">
                      <a:lumMod val="50000"/>
                      <a:lumOff val="50000"/>
                    </a:schemeClr>
                  </a:solidFill>
                </a:ln>
              </p:spPr>
              <p:txBody>
                <a:bodyPr wrap="square">
                  <a:spAutoFit/>
                </a:bodyPr>
                <a:lstStyle/>
                <a:p>
                  <a:pPr/>
                  <a14:m>
                    <m:oMathPara xmlns:m="http://schemas.openxmlformats.org/officeDocument/2006/math">
                      <m:oMathParaPr>
                        <m:jc m:val="centerGroup"/>
                      </m:oMathParaPr>
                      <m:oMath xmlns:m="http://schemas.openxmlformats.org/officeDocument/2006/math">
                        <m:r>
                          <a:rPr lang="en-US" i="1" smtClean="0">
                            <a:solidFill>
                              <a:schemeClr val="tx1"/>
                            </a:solidFill>
                            <a:latin typeface="Cambria Math" panose="02040503050406030204" pitchFamily="18" charset="0"/>
                            <a:sym typeface="Symbol"/>
                          </a:rPr>
                          <m:t>𝑃</m:t>
                        </m:r>
                        <m:d>
                          <m:dPr>
                            <m:ctrlPr>
                              <a:rPr lang="en-US" i="1">
                                <a:solidFill>
                                  <a:schemeClr val="tx1"/>
                                </a:solidFill>
                                <a:latin typeface="Cambria Math" panose="02040503050406030204" pitchFamily="18" charset="0"/>
                                <a:sym typeface="Symbol"/>
                              </a:rPr>
                            </m:ctrlPr>
                          </m:dPr>
                          <m:e>
                            <m:r>
                              <a:rPr lang="en-US" i="1">
                                <a:solidFill>
                                  <a:schemeClr val="tx1"/>
                                </a:solidFill>
                                <a:latin typeface="Cambria Math" panose="02040503050406030204" pitchFamily="18" charset="0"/>
                                <a:sym typeface="Symbol"/>
                              </a:rPr>
                              <m:t>𝑍</m:t>
                            </m:r>
                          </m:e>
                          <m:e>
                            <m:r>
                              <a:rPr lang="fr-FR" b="0" i="1" smtClean="0">
                                <a:solidFill>
                                  <a:schemeClr val="tx1"/>
                                </a:solidFill>
                                <a:latin typeface="Cambria Math" panose="02040503050406030204" pitchFamily="18" charset="0"/>
                                <a:sym typeface="Symbol"/>
                              </a:rPr>
                              <m:t>𝐴</m:t>
                            </m:r>
                            <m:r>
                              <a:rPr lang="en-US" i="1">
                                <a:solidFill>
                                  <a:schemeClr val="tx1"/>
                                </a:solidFill>
                                <a:latin typeface="Cambria Math" panose="02040503050406030204" pitchFamily="18" charset="0"/>
                                <a:sym typeface="Symbol"/>
                              </a:rPr>
                              <m:t>,</m:t>
                            </m:r>
                            <m:r>
                              <a:rPr lang="fr-FR" i="1">
                                <a:latin typeface="Cambria Math" panose="02040503050406030204" pitchFamily="18" charset="0"/>
                                <a:sym typeface="Symbol"/>
                              </a:rPr>
                              <m:t>𝑛</m:t>
                            </m:r>
                            <m:r>
                              <a:rPr lang="fr-FR" i="1" baseline="-25000">
                                <a:latin typeface="Cambria Math" panose="02040503050406030204" pitchFamily="18" charset="0"/>
                                <a:sym typeface="Symbol"/>
                              </a:rPr>
                              <m:t>𝑡h</m:t>
                            </m:r>
                            <m:r>
                              <m:rPr>
                                <m:nor/>
                              </m:rPr>
                              <a:rPr lang="fr-FR" b="0" i="0" dirty="0" smtClean="0"/>
                              <m:t>, </m:t>
                            </m:r>
                            <m:r>
                              <m:rPr>
                                <m:nor/>
                              </m:rPr>
                              <a:rPr lang="fr-FR" b="0" i="0" strike="sngStrike" dirty="0" smtClean="0"/>
                              <m:t>J</m:t>
                            </m:r>
                            <m:r>
                              <m:rPr>
                                <m:nor/>
                              </m:rPr>
                              <a:rPr lang="fr-FR" strike="sngStrike" dirty="0"/>
                              <m:t>EFF</m:t>
                            </m:r>
                            <m:r>
                              <m:rPr>
                                <m:nor/>
                              </m:rPr>
                              <a:rPr lang="fr-FR" strike="sngStrike" dirty="0"/>
                              <m:t>−3.3</m:t>
                            </m:r>
                          </m:e>
                        </m:d>
                      </m:oMath>
                    </m:oMathPara>
                  </a14:m>
                  <a:endParaRPr lang="fr-FR" dirty="0">
                    <a:solidFill>
                      <a:schemeClr val="tx1"/>
                    </a:solidFill>
                  </a:endParaRPr>
                </a:p>
              </p:txBody>
            </p:sp>
          </mc:Choice>
          <mc:Fallback xmlns="">
            <p:sp>
              <p:nvSpPr>
                <p:cNvPr id="56" name="ZoneTexte 55">
                  <a:extLst>
                    <a:ext uri="{FF2B5EF4-FFF2-40B4-BE49-F238E27FC236}">
                      <a16:creationId xmlns:a16="http://schemas.microsoft.com/office/drawing/2014/main" id="{6338DC5C-69C3-4C1D-9C12-CF5BBE8CE0E2}"/>
                    </a:ext>
                  </a:extLst>
                </p:cNvPr>
                <p:cNvSpPr txBox="1">
                  <a:spLocks noRot="1" noChangeAspect="1" noMove="1" noResize="1" noEditPoints="1" noAdjustHandles="1" noChangeArrowheads="1" noChangeShapeType="1" noTextEdit="1"/>
                </p:cNvSpPr>
                <p:nvPr/>
              </p:nvSpPr>
              <p:spPr>
                <a:xfrm>
                  <a:off x="8291512" y="1831364"/>
                  <a:ext cx="2413364" cy="369332"/>
                </a:xfrm>
                <a:prstGeom prst="rect">
                  <a:avLst/>
                </a:prstGeom>
                <a:blipFill>
                  <a:blip r:embed="rId16"/>
                  <a:stretch>
                    <a:fillRect/>
                  </a:stretch>
                </a:blipFill>
                <a:ln>
                  <a:solidFill>
                    <a:schemeClr val="tx1">
                      <a:lumMod val="50000"/>
                      <a:lumOff val="50000"/>
                    </a:schemeClr>
                  </a:solidFill>
                </a:ln>
              </p:spPr>
              <p:txBody>
                <a:bodyPr/>
                <a:lstStyle/>
                <a:p>
                  <a:r>
                    <a:rPr lang="en-US">
                      <a:noFill/>
                    </a:rPr>
                    <a:t> </a:t>
                  </a:r>
                </a:p>
              </p:txBody>
            </p:sp>
          </mc:Fallback>
        </mc:AlternateContent>
        <p:grpSp>
          <p:nvGrpSpPr>
            <p:cNvPr id="57" name="Groupe 56">
              <a:extLst>
                <a:ext uri="{FF2B5EF4-FFF2-40B4-BE49-F238E27FC236}">
                  <a16:creationId xmlns:a16="http://schemas.microsoft.com/office/drawing/2014/main" id="{A6FF1800-2B84-4331-83D3-2D34930FA83D}"/>
                </a:ext>
              </a:extLst>
            </p:cNvPr>
            <p:cNvGrpSpPr/>
            <p:nvPr/>
          </p:nvGrpSpPr>
          <p:grpSpPr>
            <a:xfrm>
              <a:off x="8005622" y="1066800"/>
              <a:ext cx="3991640" cy="1216667"/>
              <a:chOff x="8005622" y="1066800"/>
              <a:chExt cx="3991640" cy="1216667"/>
            </a:xfrm>
          </p:grpSpPr>
          <p:sp>
            <p:nvSpPr>
              <p:cNvPr id="68" name="Rectangle : coins arrondis 67">
                <a:extLst>
                  <a:ext uri="{FF2B5EF4-FFF2-40B4-BE49-F238E27FC236}">
                    <a16:creationId xmlns:a16="http://schemas.microsoft.com/office/drawing/2014/main" id="{64ED9110-B67F-4D3F-AA07-7DA5C3C60C48}"/>
                  </a:ext>
                </a:extLst>
              </p:cNvPr>
              <p:cNvSpPr/>
              <p:nvPr/>
            </p:nvSpPr>
            <p:spPr>
              <a:xfrm>
                <a:off x="8005622" y="1066800"/>
                <a:ext cx="3991640" cy="1216667"/>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en-GB" dirty="0"/>
              </a:p>
            </p:txBody>
          </p:sp>
          <p:pic>
            <p:nvPicPr>
              <p:cNvPr id="69" name="Image 68">
                <a:extLst>
                  <a:ext uri="{FF2B5EF4-FFF2-40B4-BE49-F238E27FC236}">
                    <a16:creationId xmlns:a16="http://schemas.microsoft.com/office/drawing/2014/main" id="{B16BCFD5-9B02-4A9C-B28F-F5F8DCDA3DEA}"/>
                  </a:ext>
                </a:extLst>
              </p:cNvPr>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11007121" y="1601300"/>
                <a:ext cx="678164" cy="663214"/>
              </a:xfrm>
              <a:prstGeom prst="rect">
                <a:avLst/>
              </a:prstGeom>
            </p:spPr>
          </p:pic>
        </p:grpSp>
      </p:grpSp>
      <p:grpSp>
        <p:nvGrpSpPr>
          <p:cNvPr id="71" name="Groupe 70">
            <a:extLst>
              <a:ext uri="{FF2B5EF4-FFF2-40B4-BE49-F238E27FC236}">
                <a16:creationId xmlns:a16="http://schemas.microsoft.com/office/drawing/2014/main" id="{FE16796F-1CEC-4D3C-AA7A-704A3BC34E02}"/>
              </a:ext>
            </a:extLst>
          </p:cNvPr>
          <p:cNvGrpSpPr/>
          <p:nvPr/>
        </p:nvGrpSpPr>
        <p:grpSpPr>
          <a:xfrm>
            <a:off x="217463" y="4437812"/>
            <a:ext cx="5887830" cy="1600438"/>
            <a:chOff x="217463" y="4437812"/>
            <a:chExt cx="5887830" cy="1600438"/>
          </a:xfrm>
        </p:grpSpPr>
        <p:cxnSp>
          <p:nvCxnSpPr>
            <p:cNvPr id="72" name="Connecteur droit 71">
              <a:extLst>
                <a:ext uri="{FF2B5EF4-FFF2-40B4-BE49-F238E27FC236}">
                  <a16:creationId xmlns:a16="http://schemas.microsoft.com/office/drawing/2014/main" id="{5D38ED72-5965-458A-BC3A-951BC4ACA23E}"/>
                </a:ext>
              </a:extLst>
            </p:cNvPr>
            <p:cNvCxnSpPr/>
            <p:nvPr/>
          </p:nvCxnSpPr>
          <p:spPr>
            <a:xfrm>
              <a:off x="272175" y="5456584"/>
              <a:ext cx="5756854"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73" name="ZoneTexte 72">
                  <a:extLst>
                    <a:ext uri="{FF2B5EF4-FFF2-40B4-BE49-F238E27FC236}">
                      <a16:creationId xmlns:a16="http://schemas.microsoft.com/office/drawing/2014/main" id="{21647F20-239F-4437-A526-1523F9466F1A}"/>
                    </a:ext>
                  </a:extLst>
                </p:cNvPr>
                <p:cNvSpPr txBox="1"/>
                <p:nvPr/>
              </p:nvSpPr>
              <p:spPr>
                <a:xfrm>
                  <a:off x="217463" y="4437812"/>
                  <a:ext cx="5887830" cy="1600438"/>
                </a:xfrm>
                <a:prstGeom prst="rect">
                  <a:avLst/>
                </a:prstGeom>
                <a:noFill/>
              </p:spPr>
              <p:txBody>
                <a:bodyPr wrap="none" rtlCol="0">
                  <a:spAutoFit/>
                </a:bodyPr>
                <a:lstStyle/>
                <a:p>
                  <a:pPr>
                    <a:lnSpc>
                      <a:spcPct val="200000"/>
                    </a:lnSpc>
                  </a:pPr>
                  <a:r>
                    <a:rPr lang="en-GB" sz="1400" dirty="0"/>
                    <a:t>(</a:t>
                  </a:r>
                  <a:r>
                    <a:rPr lang="en-GB" sz="1400" dirty="0" err="1"/>
                    <a:t>n</a:t>
                  </a:r>
                  <a:r>
                    <a:rPr lang="en-GB" sz="1400" baseline="-25000" dirty="0" err="1"/>
                    <a:t>fast</a:t>
                  </a:r>
                  <a:r>
                    <a:rPr lang="en-GB" sz="1400" baseline="-25000" dirty="0"/>
                    <a:t> </a:t>
                  </a:r>
                  <a:r>
                    <a:rPr lang="en-GB" sz="1400" dirty="0"/>
                    <a:t>,f) data</a:t>
                  </a:r>
                  <a:endParaRPr lang="en-GB" sz="1400" dirty="0">
                    <a:solidFill>
                      <a:srgbClr val="0070C0"/>
                    </a:solidFill>
                  </a:endParaRPr>
                </a:p>
                <a:p>
                  <a:r>
                    <a:rPr lang="en-GB" sz="1400" dirty="0">
                      <a:solidFill>
                        <a:srgbClr val="00B050"/>
                      </a:solidFill>
                    </a:rPr>
                    <a:t>Radiochemical data</a:t>
                  </a:r>
                  <a:r>
                    <a:rPr lang="en-GB" sz="1400" dirty="0">
                      <a:sym typeface="Wingdings" panose="05000000000000000000" pitchFamily="2" charset="2"/>
                    </a:rPr>
                    <a:t> 	 </a:t>
                  </a:r>
                  <a:r>
                    <a:rPr lang="en-GB" sz="1400" dirty="0"/>
                    <a:t>full </a:t>
                  </a:r>
                  <a14:m>
                    <m:oMath xmlns:m="http://schemas.openxmlformats.org/officeDocument/2006/math">
                      <m:r>
                        <a:rPr lang="fr-FR" sz="1400" b="0" i="0" smtClean="0">
                          <a:latin typeface="Cambria Math" panose="02040503050406030204" pitchFamily="18" charset="0"/>
                        </a:rPr>
                        <m:t>(</m:t>
                      </m:r>
                      <m:r>
                        <a:rPr lang="en-GB" sz="1400" i="1" smtClean="0">
                          <a:solidFill>
                            <a:srgbClr val="00B050"/>
                          </a:solidFill>
                          <a:latin typeface="Cambria Math" panose="02040503050406030204" pitchFamily="18" charset="0"/>
                        </a:rPr>
                        <m:t>𝐴</m:t>
                      </m:r>
                      <m:r>
                        <a:rPr lang="fr-FR" sz="1400" b="0" i="1" smtClean="0">
                          <a:solidFill>
                            <a:srgbClr val="00B050"/>
                          </a:solidFill>
                          <a:latin typeface="Cambria Math" panose="02040503050406030204" pitchFamily="18" charset="0"/>
                        </a:rPr>
                        <m:t>,</m:t>
                      </m:r>
                      <m:r>
                        <a:rPr lang="fr-FR" sz="1400" b="0" i="1" smtClean="0">
                          <a:solidFill>
                            <a:srgbClr val="00B050"/>
                          </a:solidFill>
                          <a:latin typeface="Cambria Math" panose="02040503050406030204" pitchFamily="18" charset="0"/>
                        </a:rPr>
                        <m:t>𝑍</m:t>
                      </m:r>
                      <m:r>
                        <a:rPr lang="fr-FR" sz="1400" b="0" i="1" smtClean="0">
                          <a:latin typeface="Cambria Math" panose="02040503050406030204" pitchFamily="18" charset="0"/>
                        </a:rPr>
                        <m:t>)</m:t>
                      </m:r>
                    </m:oMath>
                  </a14:m>
                  <a:r>
                    <a:rPr lang="en-GB" sz="1400" dirty="0"/>
                    <a:t> identification</a:t>
                  </a:r>
                  <a:endParaRPr lang="en-GB" sz="1400" dirty="0">
                    <a:solidFill>
                      <a:srgbClr val="00B050"/>
                    </a:solidFill>
                  </a:endParaRPr>
                </a:p>
                <a:p>
                  <a14:m>
                    <m:oMath xmlns:m="http://schemas.openxmlformats.org/officeDocument/2006/math">
                      <m:r>
                        <a:rPr lang="fr-FR" sz="1400" b="0" i="1" smtClean="0">
                          <a:solidFill>
                            <a:srgbClr val="00B050"/>
                          </a:solidFill>
                          <a:latin typeface="Cambria Math" panose="02040503050406030204" pitchFamily="18" charset="0"/>
                        </a:rPr>
                        <m:t>𝛽</m:t>
                      </m:r>
                      <m:r>
                        <a:rPr lang="fr-FR" sz="1400" b="0" i="1" smtClean="0">
                          <a:solidFill>
                            <a:srgbClr val="00B050"/>
                          </a:solidFill>
                          <a:latin typeface="Cambria Math" panose="02040503050406030204" pitchFamily="18" charset="0"/>
                        </a:rPr>
                        <m:t>;</m:t>
                      </m:r>
                      <m:r>
                        <a:rPr lang="fr-FR" sz="1400" b="0" i="1" smtClean="0">
                          <a:solidFill>
                            <a:srgbClr val="00B050"/>
                          </a:solidFill>
                          <a:latin typeface="Cambria Math" panose="02040503050406030204" pitchFamily="18" charset="0"/>
                        </a:rPr>
                        <m:t>𝛾</m:t>
                      </m:r>
                    </m:oMath>
                  </a14:m>
                  <a:r>
                    <a:rPr lang="en-GB" sz="1400" dirty="0">
                      <a:solidFill>
                        <a:srgbClr val="00B050"/>
                      </a:solidFill>
                    </a:rPr>
                    <a:t> spectrometry </a:t>
                  </a:r>
                  <a:endParaRPr lang="en-GB" sz="1400" dirty="0"/>
                </a:p>
                <a:p>
                  <a:r>
                    <a:rPr lang="en-GB" sz="1400" dirty="0">
                      <a:solidFill>
                        <a:srgbClr val="C00000"/>
                      </a:solidFill>
                    </a:rPr>
                    <a:t>ELM Mass spectrometer </a:t>
                  </a:r>
                  <a:r>
                    <a:rPr lang="en-GB" sz="1400" dirty="0"/>
                    <a:t> 	</a:t>
                  </a:r>
                  <a:r>
                    <a:rPr lang="en-GB" sz="1400" dirty="0">
                      <a:sym typeface="Wingdings" panose="05000000000000000000" pitchFamily="2" charset="2"/>
                    </a:rPr>
                    <a:t>  </a:t>
                  </a:r>
                  <a:r>
                    <a:rPr lang="en-GB" sz="1400" dirty="0"/>
                    <a:t>full</a:t>
                  </a:r>
                  <a:r>
                    <a:rPr lang="en-GB" sz="1400" dirty="0">
                      <a:solidFill>
                        <a:srgbClr val="C00000"/>
                      </a:solidFill>
                    </a:rPr>
                    <a:t> </a:t>
                  </a:r>
                  <a14:m>
                    <m:oMath xmlns:m="http://schemas.openxmlformats.org/officeDocument/2006/math">
                      <m:r>
                        <a:rPr lang="en-GB" sz="1400" i="1" smtClean="0">
                          <a:solidFill>
                            <a:srgbClr val="C00000"/>
                          </a:solidFill>
                          <a:latin typeface="Cambria Math" panose="02040503050406030204" pitchFamily="18" charset="0"/>
                        </a:rPr>
                        <m:t>𝐴</m:t>
                      </m:r>
                    </m:oMath>
                  </a14:m>
                  <a:r>
                    <a:rPr lang="en-GB" sz="1400" dirty="0">
                      <a:solidFill>
                        <a:srgbClr val="C00000"/>
                      </a:solidFill>
                    </a:rPr>
                    <a:t> </a:t>
                  </a:r>
                  <a:r>
                    <a:rPr lang="en-GB" sz="1400" dirty="0"/>
                    <a:t>&amp; limited</a:t>
                  </a:r>
                  <a:r>
                    <a:rPr lang="en-GB" sz="1400" dirty="0">
                      <a:solidFill>
                        <a:srgbClr val="C00000"/>
                      </a:solidFill>
                    </a:rPr>
                    <a:t> </a:t>
                  </a:r>
                  <a14:m>
                    <m:oMath xmlns:m="http://schemas.openxmlformats.org/officeDocument/2006/math">
                      <m:r>
                        <a:rPr lang="fr-FR" sz="1400" b="0" i="1" smtClean="0">
                          <a:solidFill>
                            <a:srgbClr val="C00000"/>
                          </a:solidFill>
                          <a:latin typeface="Cambria Math" panose="02040503050406030204" pitchFamily="18" charset="0"/>
                        </a:rPr>
                        <m:t>𝑍</m:t>
                      </m:r>
                    </m:oMath>
                  </a14:m>
                  <a:r>
                    <a:rPr lang="en-GB" sz="1400" dirty="0">
                      <a:solidFill>
                        <a:srgbClr val="C00000"/>
                      </a:solidFill>
                    </a:rPr>
                    <a:t> </a:t>
                  </a:r>
                  <a:r>
                    <a:rPr lang="en-GB" sz="1400" dirty="0"/>
                    <a:t>identification</a:t>
                  </a:r>
                </a:p>
                <a:p>
                  <a:r>
                    <a:rPr lang="en-GB" sz="1400" dirty="0">
                      <a:solidFill>
                        <a:srgbClr val="0070C0"/>
                      </a:solidFill>
                    </a:rPr>
                    <a:t>« 2E-2V » </a:t>
                  </a:r>
                </a:p>
                <a:p>
                  <a:r>
                    <a:rPr lang="en-GB" sz="1400" dirty="0">
                      <a:solidFill>
                        <a:srgbClr val="0070C0"/>
                      </a:solidFill>
                    </a:rPr>
                    <a:t>« 2E » 			</a:t>
                  </a:r>
                  <a:r>
                    <a:rPr lang="en-GB" sz="1400" dirty="0">
                      <a:sym typeface="Wingdings" panose="05000000000000000000" pitchFamily="2" charset="2"/>
                    </a:rPr>
                    <a:t></a:t>
                  </a:r>
                  <a:r>
                    <a:rPr lang="en-GB" sz="1400" dirty="0">
                      <a:solidFill>
                        <a:srgbClr val="C00000"/>
                      </a:solidFill>
                      <a:sym typeface="Wingdings" panose="05000000000000000000" pitchFamily="2" charset="2"/>
                    </a:rPr>
                    <a:t> </a:t>
                  </a:r>
                  <a:r>
                    <a:rPr lang="en-GB" sz="1400" dirty="0"/>
                    <a:t>Limited </a:t>
                  </a:r>
                  <a14:m>
                    <m:oMath xmlns:m="http://schemas.openxmlformats.org/officeDocument/2006/math">
                      <m:r>
                        <a:rPr lang="en-GB" sz="1400" i="1" smtClean="0">
                          <a:solidFill>
                            <a:srgbClr val="C00000"/>
                          </a:solidFill>
                          <a:latin typeface="Cambria Math" panose="02040503050406030204" pitchFamily="18" charset="0"/>
                        </a:rPr>
                        <m:t>𝐴</m:t>
                      </m:r>
                    </m:oMath>
                  </a14:m>
                  <a:r>
                    <a:rPr lang="en-GB" sz="1400" dirty="0"/>
                    <a:t> &amp; </a:t>
                  </a:r>
                  <a14:m>
                    <m:oMath xmlns:m="http://schemas.openxmlformats.org/officeDocument/2006/math">
                      <m:sSup>
                        <m:sSupPr>
                          <m:ctrlPr>
                            <a:rPr lang="fr-FR" sz="1400" b="0" i="1" smtClean="0">
                              <a:solidFill>
                                <a:srgbClr val="0070C0"/>
                              </a:solidFill>
                              <a:latin typeface="Cambria Math" panose="02040503050406030204" pitchFamily="18" charset="0"/>
                            </a:rPr>
                          </m:ctrlPr>
                        </m:sSupPr>
                        <m:e>
                          <m:r>
                            <a:rPr lang="en-GB" sz="1400" i="1" smtClean="0">
                              <a:solidFill>
                                <a:srgbClr val="0070C0"/>
                              </a:solidFill>
                              <a:latin typeface="Cambria Math" panose="02040503050406030204" pitchFamily="18" charset="0"/>
                            </a:rPr>
                            <m:t>𝐴</m:t>
                          </m:r>
                        </m:e>
                        <m:sup>
                          <m:r>
                            <a:rPr lang="fr-FR" sz="1400" b="0" i="1" smtClean="0">
                              <a:solidFill>
                                <a:srgbClr val="0070C0"/>
                              </a:solidFill>
                              <a:latin typeface="Cambria Math" panose="02040503050406030204" pitchFamily="18" charset="0"/>
                            </a:rPr>
                            <m:t>∗</m:t>
                          </m:r>
                        </m:sup>
                      </m:sSup>
                    </m:oMath>
                  </a14:m>
                  <a:r>
                    <a:rPr lang="en-GB" sz="1400" dirty="0">
                      <a:solidFill>
                        <a:srgbClr val="0070C0"/>
                      </a:solidFill>
                    </a:rPr>
                    <a:t> </a:t>
                  </a:r>
                  <a:r>
                    <a:rPr lang="en-GB" sz="1400" dirty="0"/>
                    <a:t>identification </a:t>
                  </a:r>
                </a:p>
              </p:txBody>
            </p:sp>
          </mc:Choice>
          <mc:Fallback xmlns="">
            <p:sp>
              <p:nvSpPr>
                <p:cNvPr id="73" name="ZoneTexte 72">
                  <a:extLst>
                    <a:ext uri="{FF2B5EF4-FFF2-40B4-BE49-F238E27FC236}">
                      <a16:creationId xmlns:a16="http://schemas.microsoft.com/office/drawing/2014/main" id="{21647F20-239F-4437-A526-1523F9466F1A}"/>
                    </a:ext>
                  </a:extLst>
                </p:cNvPr>
                <p:cNvSpPr txBox="1">
                  <a:spLocks noRot="1" noChangeAspect="1" noMove="1" noResize="1" noEditPoints="1" noAdjustHandles="1" noChangeArrowheads="1" noChangeShapeType="1" noTextEdit="1"/>
                </p:cNvSpPr>
                <p:nvPr/>
              </p:nvSpPr>
              <p:spPr>
                <a:xfrm>
                  <a:off x="217463" y="4437812"/>
                  <a:ext cx="5887830" cy="1600438"/>
                </a:xfrm>
                <a:prstGeom prst="rect">
                  <a:avLst/>
                </a:prstGeom>
                <a:blipFill>
                  <a:blip r:embed="rId19"/>
                  <a:stretch>
                    <a:fillRect l="-311" b="-2662"/>
                  </a:stretch>
                </a:blipFill>
              </p:spPr>
              <p:txBody>
                <a:bodyPr/>
                <a:lstStyle/>
                <a:p>
                  <a:r>
                    <a:rPr lang="en-US">
                      <a:noFill/>
                    </a:rPr>
                    <a:t> </a:t>
                  </a:r>
                </a:p>
              </p:txBody>
            </p:sp>
          </mc:Fallback>
        </mc:AlternateContent>
      </p:grpSp>
      <p:sp>
        <p:nvSpPr>
          <p:cNvPr id="60" name="Titre 5">
            <a:extLst>
              <a:ext uri="{FF2B5EF4-FFF2-40B4-BE49-F238E27FC236}">
                <a16:creationId xmlns:a16="http://schemas.microsoft.com/office/drawing/2014/main" id="{2D3579AE-9032-4917-9C9D-0FE018EEC46A}"/>
              </a:ext>
            </a:extLst>
          </p:cNvPr>
          <p:cNvSpPr txBox="1">
            <a:spLocks/>
          </p:cNvSpPr>
          <p:nvPr/>
        </p:nvSpPr>
        <p:spPr>
          <a:xfrm>
            <a:off x="148151" y="160480"/>
            <a:ext cx="10012162" cy="513034"/>
          </a:xfrm>
          <a:prstGeom prst="rect">
            <a:avLst/>
          </a:prstGeom>
        </p:spPr>
        <p:txBody>
          <a:bodyPr>
            <a:noAutofit/>
          </a:bodyPr>
          <a:lstStyle>
            <a:lvl1pPr algn="l" defTabSz="914400" rtl="0" eaLnBrk="1" latinLnBrk="0" hangingPunct="1">
              <a:lnSpc>
                <a:spcPct val="90000"/>
              </a:lnSpc>
              <a:spcBef>
                <a:spcPct val="0"/>
              </a:spcBef>
              <a:buNone/>
              <a:defRPr sz="3200" kern="1200">
                <a:solidFill>
                  <a:schemeClr val="tx2"/>
                </a:solidFill>
                <a:latin typeface="+mj-lt"/>
                <a:ea typeface="+mj-ea"/>
                <a:cs typeface="+mj-cs"/>
              </a:defRPr>
            </a:lvl1pPr>
          </a:lstStyle>
          <a:p>
            <a:r>
              <a:rPr lang="en-US" sz="2800" b="1" dirty="0"/>
              <a:t>Context: Methodology of (</a:t>
            </a:r>
            <a:r>
              <a:rPr lang="en-US" sz="2800" b="1" dirty="0" err="1"/>
              <a:t>n</a:t>
            </a:r>
            <a:r>
              <a:rPr lang="en-US" sz="2800" b="1" baseline="-25000" dirty="0" err="1"/>
              <a:t>th</a:t>
            </a:r>
            <a:r>
              <a:rPr lang="en-US" sz="2800" b="1" dirty="0" err="1"/>
              <a:t>,f</a:t>
            </a:r>
            <a:r>
              <a:rPr lang="en-US" sz="2800" b="1" dirty="0"/>
              <a:t>) FY evaluation </a:t>
            </a:r>
            <a:endParaRPr lang="fr-FR" sz="2800" dirty="0"/>
          </a:p>
        </p:txBody>
      </p:sp>
      <p:sp>
        <p:nvSpPr>
          <p:cNvPr id="61" name="ZoneTexte 60">
            <a:extLst>
              <a:ext uri="{FF2B5EF4-FFF2-40B4-BE49-F238E27FC236}">
                <a16:creationId xmlns:a16="http://schemas.microsoft.com/office/drawing/2014/main" id="{F60F1E45-E909-494B-B211-056F84A653BA}"/>
              </a:ext>
            </a:extLst>
          </p:cNvPr>
          <p:cNvSpPr txBox="1"/>
          <p:nvPr/>
        </p:nvSpPr>
        <p:spPr>
          <a:xfrm>
            <a:off x="8549984" y="230943"/>
            <a:ext cx="2702333" cy="253916"/>
          </a:xfrm>
          <a:prstGeom prst="rect">
            <a:avLst/>
          </a:prstGeom>
          <a:noFill/>
        </p:spPr>
        <p:txBody>
          <a:bodyPr wrap="square">
            <a:spAutoFit/>
          </a:bodyPr>
          <a:lstStyle/>
          <a:p>
            <a:r>
              <a:rPr lang="en-US" sz="1050" dirty="0">
                <a:solidFill>
                  <a:srgbClr val="00B0F0"/>
                </a:solidFill>
                <a:latin typeface="Arial" panose="020B0604020202020204" pitchFamily="34" charset="0"/>
                <a:cs typeface="Arial" panose="020B0604020202020204" pitchFamily="34" charset="0"/>
              </a:rPr>
              <a:t>→ S.-M. Cheikh ’s PhD thesis (2023)</a:t>
            </a:r>
          </a:p>
        </p:txBody>
      </p:sp>
      <p:sp>
        <p:nvSpPr>
          <p:cNvPr id="50" name="Espace réservé du numéro de diapositive 4">
            <a:extLst>
              <a:ext uri="{FF2B5EF4-FFF2-40B4-BE49-F238E27FC236}">
                <a16:creationId xmlns:a16="http://schemas.microsoft.com/office/drawing/2014/main" id="{34EF5A7D-0A27-40E4-B478-7BD3E644D0E9}"/>
              </a:ext>
            </a:extLst>
          </p:cNvPr>
          <p:cNvSpPr>
            <a:spLocks noGrp="1"/>
          </p:cNvSpPr>
          <p:nvPr>
            <p:ph type="sldNum" sz="quarter" idx="12"/>
          </p:nvPr>
        </p:nvSpPr>
        <p:spPr>
          <a:xfrm>
            <a:off x="10999334" y="6343650"/>
            <a:ext cx="693738" cy="365125"/>
          </a:xfrm>
        </p:spPr>
        <p:txBody>
          <a:bodyPr/>
          <a:lstStyle/>
          <a:p>
            <a:r>
              <a:rPr lang="fr-FR" dirty="0"/>
              <a:t>6</a:t>
            </a:r>
          </a:p>
        </p:txBody>
      </p:sp>
      <mc:AlternateContent xmlns:mc="http://schemas.openxmlformats.org/markup-compatibility/2006" xmlns:a14="http://schemas.microsoft.com/office/drawing/2010/main">
        <mc:Choice Requires="a14">
          <p:sp>
            <p:nvSpPr>
              <p:cNvPr id="62" name="ZoneTexte 61">
                <a:extLst>
                  <a:ext uri="{FF2B5EF4-FFF2-40B4-BE49-F238E27FC236}">
                    <a16:creationId xmlns:a16="http://schemas.microsoft.com/office/drawing/2014/main" id="{E05E8CB0-139F-46FB-BF98-72DA16ADE641}"/>
                  </a:ext>
                </a:extLst>
              </p:cNvPr>
              <p:cNvSpPr txBox="1"/>
              <p:nvPr/>
            </p:nvSpPr>
            <p:spPr>
              <a:xfrm>
                <a:off x="3339567" y="3891613"/>
                <a:ext cx="1751899" cy="369332"/>
              </a:xfrm>
              <a:prstGeom prst="rect">
                <a:avLst/>
              </a:prstGeom>
              <a:noFill/>
              <a:ln>
                <a:solidFill>
                  <a:schemeClr val="bg2">
                    <a:lumMod val="65000"/>
                  </a:schemeClr>
                </a:solidFill>
              </a:ln>
            </p:spPr>
            <p:txBody>
              <a:bodyPr wrap="square">
                <a:spAutoFit/>
              </a:bodyPr>
              <a:lstStyle/>
              <a:p>
                <a:pPr/>
                <a14:m>
                  <m:oMathPara xmlns:m="http://schemas.openxmlformats.org/officeDocument/2006/math">
                    <m:oMathParaPr>
                      <m:jc m:val="centerGroup"/>
                    </m:oMathParaPr>
                    <m:oMath xmlns:m="http://schemas.openxmlformats.org/officeDocument/2006/math">
                      <m:r>
                        <a:rPr lang="en-US" i="1" smtClean="0">
                          <a:solidFill>
                            <a:schemeClr val="tx1"/>
                          </a:solidFill>
                          <a:latin typeface="Cambria Math" panose="02040503050406030204" pitchFamily="18" charset="0"/>
                          <a:sym typeface="Symbol"/>
                        </a:rPr>
                        <m:t>𝑃</m:t>
                      </m:r>
                      <m:d>
                        <m:dPr>
                          <m:ctrlPr>
                            <a:rPr lang="en-US" i="1">
                              <a:solidFill>
                                <a:schemeClr val="tx1"/>
                              </a:solidFill>
                              <a:latin typeface="Cambria Math" panose="02040503050406030204" pitchFamily="18" charset="0"/>
                              <a:sym typeface="Symbol"/>
                            </a:rPr>
                          </m:ctrlPr>
                        </m:dPr>
                        <m:e>
                          <m:r>
                            <a:rPr lang="en-US" i="1">
                              <a:solidFill>
                                <a:schemeClr val="tx1"/>
                              </a:solidFill>
                              <a:latin typeface="Cambria Math" panose="02040503050406030204" pitchFamily="18" charset="0"/>
                              <a:sym typeface="Symbol"/>
                            </a:rPr>
                            <m:t>𝑍</m:t>
                          </m:r>
                        </m:e>
                        <m:e>
                          <m:sSup>
                            <m:sSupPr>
                              <m:ctrlPr>
                                <a:rPr lang="en-US" i="1">
                                  <a:solidFill>
                                    <a:schemeClr val="tx1"/>
                                  </a:solidFill>
                                  <a:latin typeface="Cambria Math" panose="02040503050406030204" pitchFamily="18" charset="0"/>
                                  <a:sym typeface="Symbol"/>
                                </a:rPr>
                              </m:ctrlPr>
                            </m:sSupPr>
                            <m:e>
                              <m:r>
                                <a:rPr lang="en-US" i="1">
                                  <a:solidFill>
                                    <a:schemeClr val="tx1"/>
                                  </a:solidFill>
                                  <a:latin typeface="Cambria Math" panose="02040503050406030204" pitchFamily="18" charset="0"/>
                                  <a:sym typeface="Symbol"/>
                                </a:rPr>
                                <m:t>𝐴</m:t>
                              </m:r>
                            </m:e>
                            <m:sup>
                              <m:r>
                                <a:rPr lang="en-US" i="1">
                                  <a:solidFill>
                                    <a:schemeClr val="tx1"/>
                                  </a:solidFill>
                                  <a:latin typeface="Cambria Math" panose="02040503050406030204" pitchFamily="18" charset="0"/>
                                  <a:sym typeface="Symbol"/>
                                </a:rPr>
                                <m:t>∗</m:t>
                              </m:r>
                            </m:sup>
                          </m:sSup>
                          <m:r>
                            <a:rPr lang="en-US" i="1">
                              <a:solidFill>
                                <a:schemeClr val="tx1"/>
                              </a:solidFill>
                              <a:latin typeface="Cambria Math" panose="02040503050406030204" pitchFamily="18" charset="0"/>
                              <a:sym typeface="Symbol"/>
                            </a:rPr>
                            <m:t>, </m:t>
                          </m:r>
                          <m:r>
                            <a:rPr lang="fr-FR" i="1">
                              <a:solidFill>
                                <a:schemeClr val="tx1"/>
                              </a:solidFill>
                              <a:latin typeface="Cambria Math" panose="02040503050406030204" pitchFamily="18" charset="0"/>
                              <a:sym typeface="Symbol"/>
                            </a:rPr>
                            <m:t>𝑛</m:t>
                          </m:r>
                          <m:r>
                            <a:rPr lang="fr-FR" b="0" i="1" baseline="-25000" smtClean="0">
                              <a:solidFill>
                                <a:schemeClr val="tx1"/>
                              </a:solidFill>
                              <a:latin typeface="Cambria Math" panose="02040503050406030204" pitchFamily="18" charset="0"/>
                              <a:sym typeface="Symbol"/>
                            </a:rPr>
                            <m:t>𝑓𝑎𝑠𝑡</m:t>
                          </m:r>
                        </m:e>
                      </m:d>
                    </m:oMath>
                  </m:oMathPara>
                </a14:m>
                <a:endParaRPr lang="fr-FR" dirty="0">
                  <a:solidFill>
                    <a:schemeClr val="tx1"/>
                  </a:solidFill>
                </a:endParaRPr>
              </a:p>
            </p:txBody>
          </p:sp>
        </mc:Choice>
        <mc:Fallback xmlns="">
          <p:sp>
            <p:nvSpPr>
              <p:cNvPr id="62" name="ZoneTexte 61">
                <a:extLst>
                  <a:ext uri="{FF2B5EF4-FFF2-40B4-BE49-F238E27FC236}">
                    <a16:creationId xmlns:a16="http://schemas.microsoft.com/office/drawing/2014/main" id="{E05E8CB0-139F-46FB-BF98-72DA16ADE641}"/>
                  </a:ext>
                </a:extLst>
              </p:cNvPr>
              <p:cNvSpPr txBox="1">
                <a:spLocks noRot="1" noChangeAspect="1" noMove="1" noResize="1" noEditPoints="1" noAdjustHandles="1" noChangeArrowheads="1" noChangeShapeType="1" noTextEdit="1"/>
              </p:cNvSpPr>
              <p:nvPr/>
            </p:nvSpPr>
            <p:spPr>
              <a:xfrm>
                <a:off x="3339567" y="3891613"/>
                <a:ext cx="1751899" cy="369332"/>
              </a:xfrm>
              <a:prstGeom prst="rect">
                <a:avLst/>
              </a:prstGeom>
              <a:blipFill>
                <a:blip r:embed="rId20"/>
                <a:stretch>
                  <a:fillRect b="-9524"/>
                </a:stretch>
              </a:blipFill>
              <a:ln>
                <a:solidFill>
                  <a:schemeClr val="bg2">
                    <a:lumMod val="65000"/>
                  </a:schemeClr>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3" name="ZoneTexte 62">
                <a:extLst>
                  <a:ext uri="{FF2B5EF4-FFF2-40B4-BE49-F238E27FC236}">
                    <a16:creationId xmlns:a16="http://schemas.microsoft.com/office/drawing/2014/main" id="{EE195210-EF6F-4073-91BF-5787A9132E8C}"/>
                  </a:ext>
                </a:extLst>
              </p:cNvPr>
              <p:cNvSpPr txBox="1"/>
              <p:nvPr/>
            </p:nvSpPr>
            <p:spPr>
              <a:xfrm>
                <a:off x="8291512" y="3939022"/>
                <a:ext cx="1514339" cy="369332"/>
              </a:xfrm>
              <a:prstGeom prst="rect">
                <a:avLst/>
              </a:prstGeom>
              <a:noFill/>
              <a:ln>
                <a:solidFill>
                  <a:schemeClr val="bg2">
                    <a:lumMod val="65000"/>
                  </a:schemeClr>
                </a:solidFill>
              </a:ln>
            </p:spPr>
            <p:txBody>
              <a:bodyPr wrap="square">
                <a:spAutoFit/>
              </a:bodyPr>
              <a:lstStyle/>
              <a:p>
                <a:pPr/>
                <a14:m>
                  <m:oMathPara xmlns:m="http://schemas.openxmlformats.org/officeDocument/2006/math">
                    <m:oMathParaPr>
                      <m:jc m:val="centerGroup"/>
                    </m:oMathParaPr>
                    <m:oMath xmlns:m="http://schemas.openxmlformats.org/officeDocument/2006/math">
                      <m:r>
                        <a:rPr lang="en-US" i="1" smtClean="0">
                          <a:solidFill>
                            <a:schemeClr val="tx1"/>
                          </a:solidFill>
                          <a:latin typeface="Cambria Math" panose="02040503050406030204" pitchFamily="18" charset="0"/>
                          <a:sym typeface="Symbol"/>
                        </a:rPr>
                        <m:t>𝑃</m:t>
                      </m:r>
                      <m:d>
                        <m:dPr>
                          <m:ctrlPr>
                            <a:rPr lang="en-US" i="1">
                              <a:solidFill>
                                <a:schemeClr val="tx1"/>
                              </a:solidFill>
                              <a:latin typeface="Cambria Math" panose="02040503050406030204" pitchFamily="18" charset="0"/>
                              <a:sym typeface="Symbol"/>
                            </a:rPr>
                          </m:ctrlPr>
                        </m:dPr>
                        <m:e>
                          <m:r>
                            <a:rPr lang="en-US" i="1">
                              <a:solidFill>
                                <a:schemeClr val="tx1"/>
                              </a:solidFill>
                              <a:latin typeface="Cambria Math" panose="02040503050406030204" pitchFamily="18" charset="0"/>
                              <a:sym typeface="Symbol"/>
                            </a:rPr>
                            <m:t>𝑍</m:t>
                          </m:r>
                        </m:e>
                        <m:e>
                          <m:sSup>
                            <m:sSupPr>
                              <m:ctrlPr>
                                <a:rPr lang="en-US" i="1">
                                  <a:solidFill>
                                    <a:schemeClr val="tx1"/>
                                  </a:solidFill>
                                  <a:latin typeface="Cambria Math" panose="02040503050406030204" pitchFamily="18" charset="0"/>
                                  <a:sym typeface="Symbol"/>
                                </a:rPr>
                              </m:ctrlPr>
                            </m:sSupPr>
                            <m:e>
                              <m:r>
                                <a:rPr lang="en-US" i="1">
                                  <a:solidFill>
                                    <a:schemeClr val="tx1"/>
                                  </a:solidFill>
                                  <a:latin typeface="Cambria Math" panose="02040503050406030204" pitchFamily="18" charset="0"/>
                                  <a:sym typeface="Symbol"/>
                                </a:rPr>
                                <m:t>𝐴</m:t>
                              </m:r>
                            </m:e>
                            <m:sup>
                              <m:r>
                                <a:rPr lang="en-US" i="1">
                                  <a:solidFill>
                                    <a:schemeClr val="tx1"/>
                                  </a:solidFill>
                                  <a:latin typeface="Cambria Math" panose="02040503050406030204" pitchFamily="18" charset="0"/>
                                  <a:sym typeface="Symbol"/>
                                </a:rPr>
                                <m:t>∗</m:t>
                              </m:r>
                            </m:sup>
                          </m:sSup>
                          <m:r>
                            <a:rPr lang="en-US" i="1">
                              <a:solidFill>
                                <a:schemeClr val="tx1"/>
                              </a:solidFill>
                              <a:latin typeface="Cambria Math" panose="02040503050406030204" pitchFamily="18" charset="0"/>
                              <a:sym typeface="Symbol"/>
                            </a:rPr>
                            <m:t>, </m:t>
                          </m:r>
                          <m:r>
                            <a:rPr lang="fr-FR" i="1">
                              <a:solidFill>
                                <a:schemeClr val="tx1"/>
                              </a:solidFill>
                              <a:latin typeface="Cambria Math" panose="02040503050406030204" pitchFamily="18" charset="0"/>
                              <a:sym typeface="Symbol"/>
                            </a:rPr>
                            <m:t>𝑛</m:t>
                          </m:r>
                          <m:r>
                            <a:rPr lang="fr-FR" b="0" i="1" baseline="-25000" smtClean="0">
                              <a:solidFill>
                                <a:schemeClr val="tx1"/>
                              </a:solidFill>
                              <a:latin typeface="Cambria Math" panose="02040503050406030204" pitchFamily="18" charset="0"/>
                              <a:sym typeface="Symbol"/>
                            </a:rPr>
                            <m:t>𝑓𝑎𝑠𝑡</m:t>
                          </m:r>
                        </m:e>
                      </m:d>
                    </m:oMath>
                  </m:oMathPara>
                </a14:m>
                <a:endParaRPr lang="fr-FR" dirty="0">
                  <a:solidFill>
                    <a:schemeClr val="tx1"/>
                  </a:solidFill>
                </a:endParaRPr>
              </a:p>
            </p:txBody>
          </p:sp>
        </mc:Choice>
        <mc:Fallback xmlns="">
          <p:sp>
            <p:nvSpPr>
              <p:cNvPr id="63" name="ZoneTexte 62">
                <a:extLst>
                  <a:ext uri="{FF2B5EF4-FFF2-40B4-BE49-F238E27FC236}">
                    <a16:creationId xmlns:a16="http://schemas.microsoft.com/office/drawing/2014/main" id="{EE195210-EF6F-4073-91BF-5787A9132E8C}"/>
                  </a:ext>
                </a:extLst>
              </p:cNvPr>
              <p:cNvSpPr txBox="1">
                <a:spLocks noRot="1" noChangeAspect="1" noMove="1" noResize="1" noEditPoints="1" noAdjustHandles="1" noChangeArrowheads="1" noChangeShapeType="1" noTextEdit="1"/>
              </p:cNvSpPr>
              <p:nvPr/>
            </p:nvSpPr>
            <p:spPr>
              <a:xfrm>
                <a:off x="8291512" y="3939022"/>
                <a:ext cx="1514339" cy="369332"/>
              </a:xfrm>
              <a:prstGeom prst="rect">
                <a:avLst/>
              </a:prstGeom>
              <a:blipFill>
                <a:blip r:embed="rId21"/>
                <a:stretch>
                  <a:fillRect b="-9524"/>
                </a:stretch>
              </a:blipFill>
              <a:ln>
                <a:solidFill>
                  <a:schemeClr val="bg2">
                    <a:lumMod val="65000"/>
                  </a:schemeClr>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6" name="ZoneTexte 65">
                <a:extLst>
                  <a:ext uri="{FF2B5EF4-FFF2-40B4-BE49-F238E27FC236}">
                    <a16:creationId xmlns:a16="http://schemas.microsoft.com/office/drawing/2014/main" id="{C6EF0E08-8F14-4792-998F-6FBCFE445F3C}"/>
                  </a:ext>
                </a:extLst>
              </p:cNvPr>
              <p:cNvSpPr txBox="1"/>
              <p:nvPr/>
            </p:nvSpPr>
            <p:spPr>
              <a:xfrm>
                <a:off x="435414" y="3466820"/>
                <a:ext cx="1434559" cy="369332"/>
              </a:xfrm>
              <a:prstGeom prst="rect">
                <a:avLst/>
              </a:prstGeom>
              <a:solidFill>
                <a:schemeClr val="bg1"/>
              </a:solidFill>
              <a:ln>
                <a:noFill/>
              </a:ln>
            </p:spPr>
            <p:txBody>
              <a:bodyPr wrap="none" rtlCol="0">
                <a:spAutoFit/>
              </a:bodyPr>
              <a:lstStyle/>
              <a:p>
                <a:pPr/>
                <a14:m>
                  <m:oMathPara xmlns:m="http://schemas.openxmlformats.org/officeDocument/2006/math">
                    <m:oMathParaPr>
                      <m:jc m:val="centerGroup"/>
                    </m:oMathParaPr>
                    <m:oMath xmlns:m="http://schemas.openxmlformats.org/officeDocument/2006/math">
                      <m:r>
                        <a:rPr lang="fr-FR" sz="1800" b="0" i="1" smtClean="0">
                          <a:solidFill>
                            <a:srgbClr val="0070C0"/>
                          </a:solidFill>
                          <a:latin typeface="Cambria Math" panose="02040503050406030204" pitchFamily="18" charset="0"/>
                          <a:sym typeface="Symbol"/>
                        </a:rPr>
                        <m:t>(</m:t>
                      </m:r>
                      <m:r>
                        <a:rPr lang="fr-FR" sz="1800" b="0" i="1" smtClean="0">
                          <a:solidFill>
                            <a:srgbClr val="0070C0"/>
                          </a:solidFill>
                          <a:latin typeface="Cambria Math" panose="02040503050406030204" pitchFamily="18" charset="0"/>
                          <a:sym typeface="Symbol"/>
                        </a:rPr>
                        <m:t>𝑛𝑓𝑎</m:t>
                      </m:r>
                      <m:r>
                        <a:rPr lang="fr-FR" sz="1800" b="0" i="1" baseline="-25000" smtClean="0">
                          <a:solidFill>
                            <a:srgbClr val="0070C0"/>
                          </a:solidFill>
                          <a:latin typeface="Cambria Math" panose="02040503050406030204" pitchFamily="18" charset="0"/>
                          <a:sym typeface="Symbol"/>
                        </a:rPr>
                        <m:t>𝑠𝑡</m:t>
                      </m:r>
                      <m:r>
                        <a:rPr lang="fr-FR" sz="1800" b="0" i="1" smtClean="0">
                          <a:solidFill>
                            <a:srgbClr val="0070C0"/>
                          </a:solidFill>
                          <a:latin typeface="Cambria Math" panose="02040503050406030204" pitchFamily="18" charset="0"/>
                          <a:sym typeface="Symbol"/>
                        </a:rPr>
                        <m:t>,</m:t>
                      </m:r>
                      <m:r>
                        <a:rPr lang="fr-FR" sz="1800" b="0" i="1" smtClean="0">
                          <a:solidFill>
                            <a:srgbClr val="0070C0"/>
                          </a:solidFill>
                          <a:latin typeface="Cambria Math" panose="02040503050406030204" pitchFamily="18" charset="0"/>
                          <a:sym typeface="Symbol"/>
                        </a:rPr>
                        <m:t>𝑓</m:t>
                      </m:r>
                      <m:r>
                        <a:rPr lang="fr-FR" sz="1800" b="0" i="1" smtClean="0">
                          <a:solidFill>
                            <a:srgbClr val="0070C0"/>
                          </a:solidFill>
                          <a:latin typeface="Cambria Math" panose="02040503050406030204" pitchFamily="18" charset="0"/>
                          <a:sym typeface="Symbol"/>
                        </a:rPr>
                        <m:t>)⟹</m:t>
                      </m:r>
                    </m:oMath>
                  </m:oMathPara>
                </a14:m>
                <a:endParaRPr lang="fr-FR" dirty="0">
                  <a:solidFill>
                    <a:srgbClr val="0070C0"/>
                  </a:solidFill>
                </a:endParaRPr>
              </a:p>
            </p:txBody>
          </p:sp>
        </mc:Choice>
        <mc:Fallback xmlns="">
          <p:sp>
            <p:nvSpPr>
              <p:cNvPr id="66" name="ZoneTexte 65">
                <a:extLst>
                  <a:ext uri="{FF2B5EF4-FFF2-40B4-BE49-F238E27FC236}">
                    <a16:creationId xmlns:a16="http://schemas.microsoft.com/office/drawing/2014/main" id="{C6EF0E08-8F14-4792-998F-6FBCFE445F3C}"/>
                  </a:ext>
                </a:extLst>
              </p:cNvPr>
              <p:cNvSpPr txBox="1">
                <a:spLocks noRot="1" noChangeAspect="1" noMove="1" noResize="1" noEditPoints="1" noAdjustHandles="1" noChangeArrowheads="1" noChangeShapeType="1" noTextEdit="1"/>
              </p:cNvSpPr>
              <p:nvPr/>
            </p:nvSpPr>
            <p:spPr>
              <a:xfrm>
                <a:off x="435414" y="3466820"/>
                <a:ext cx="1434559" cy="369332"/>
              </a:xfrm>
              <a:prstGeom prst="rect">
                <a:avLst/>
              </a:prstGeom>
              <a:blipFill>
                <a:blip r:embed="rId21"/>
                <a:stretch>
                  <a:fillRect b="-13333"/>
                </a:stretch>
              </a:blipFill>
              <a:ln>
                <a:no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7" name="ZoneTexte 66">
                <a:extLst>
                  <a:ext uri="{FF2B5EF4-FFF2-40B4-BE49-F238E27FC236}">
                    <a16:creationId xmlns:a16="http://schemas.microsoft.com/office/drawing/2014/main" id="{6C80BDB0-23FB-47A9-9D2B-28FFCA8438F7}"/>
                  </a:ext>
                </a:extLst>
              </p:cNvPr>
              <p:cNvSpPr txBox="1"/>
              <p:nvPr/>
            </p:nvSpPr>
            <p:spPr>
              <a:xfrm>
                <a:off x="435414" y="3466820"/>
                <a:ext cx="1434559" cy="369332"/>
              </a:xfrm>
              <a:prstGeom prst="rect">
                <a:avLst/>
              </a:prstGeom>
              <a:solidFill>
                <a:schemeClr val="bg1"/>
              </a:solidFill>
              <a:ln>
                <a:noFill/>
              </a:ln>
            </p:spPr>
            <p:txBody>
              <a:bodyPr wrap="none" rtlCol="0">
                <a:spAutoFit/>
              </a:bodyPr>
              <a:lstStyle/>
              <a:p>
                <a:pPr/>
                <a14:m>
                  <m:oMathPara xmlns:m="http://schemas.openxmlformats.org/officeDocument/2006/math">
                    <m:oMathParaPr>
                      <m:jc m:val="centerGroup"/>
                    </m:oMathParaPr>
                    <m:oMath xmlns:m="http://schemas.openxmlformats.org/officeDocument/2006/math">
                      <m:r>
                        <a:rPr lang="fr-FR" sz="1800" b="0" i="1" smtClean="0">
                          <a:solidFill>
                            <a:srgbClr val="0070C0"/>
                          </a:solidFill>
                          <a:latin typeface="Cambria Math" panose="02040503050406030204" pitchFamily="18" charset="0"/>
                          <a:sym typeface="Symbol"/>
                        </a:rPr>
                        <m:t>(</m:t>
                      </m:r>
                      <m:r>
                        <a:rPr lang="fr-FR" sz="1800" b="0" i="1" smtClean="0">
                          <a:solidFill>
                            <a:srgbClr val="0070C0"/>
                          </a:solidFill>
                          <a:latin typeface="Cambria Math" panose="02040503050406030204" pitchFamily="18" charset="0"/>
                          <a:sym typeface="Symbol"/>
                        </a:rPr>
                        <m:t>𝑛𝑓𝑎</m:t>
                      </m:r>
                      <m:r>
                        <a:rPr lang="fr-FR" sz="1800" b="0" i="1" baseline="-25000" smtClean="0">
                          <a:solidFill>
                            <a:srgbClr val="0070C0"/>
                          </a:solidFill>
                          <a:latin typeface="Cambria Math" panose="02040503050406030204" pitchFamily="18" charset="0"/>
                          <a:sym typeface="Symbol"/>
                        </a:rPr>
                        <m:t>𝑠𝑡</m:t>
                      </m:r>
                      <m:r>
                        <a:rPr lang="fr-FR" sz="1800" b="0" i="1" smtClean="0">
                          <a:solidFill>
                            <a:srgbClr val="0070C0"/>
                          </a:solidFill>
                          <a:latin typeface="Cambria Math" panose="02040503050406030204" pitchFamily="18" charset="0"/>
                          <a:sym typeface="Symbol"/>
                        </a:rPr>
                        <m:t>,</m:t>
                      </m:r>
                      <m:r>
                        <a:rPr lang="fr-FR" sz="1800" b="0" i="1" smtClean="0">
                          <a:solidFill>
                            <a:srgbClr val="0070C0"/>
                          </a:solidFill>
                          <a:latin typeface="Cambria Math" panose="02040503050406030204" pitchFamily="18" charset="0"/>
                          <a:sym typeface="Symbol"/>
                        </a:rPr>
                        <m:t>𝑓</m:t>
                      </m:r>
                      <m:r>
                        <a:rPr lang="fr-FR" sz="1800" b="0" i="1" smtClean="0">
                          <a:solidFill>
                            <a:srgbClr val="0070C0"/>
                          </a:solidFill>
                          <a:latin typeface="Cambria Math" panose="02040503050406030204" pitchFamily="18" charset="0"/>
                          <a:sym typeface="Symbol"/>
                        </a:rPr>
                        <m:t>)⟹</m:t>
                      </m:r>
                    </m:oMath>
                  </m:oMathPara>
                </a14:m>
                <a:endParaRPr lang="fr-FR" dirty="0">
                  <a:solidFill>
                    <a:srgbClr val="0070C0"/>
                  </a:solidFill>
                </a:endParaRPr>
              </a:p>
            </p:txBody>
          </p:sp>
        </mc:Choice>
        <mc:Fallback xmlns="">
          <p:sp>
            <p:nvSpPr>
              <p:cNvPr id="67" name="ZoneTexte 66">
                <a:extLst>
                  <a:ext uri="{FF2B5EF4-FFF2-40B4-BE49-F238E27FC236}">
                    <a16:creationId xmlns:a16="http://schemas.microsoft.com/office/drawing/2014/main" id="{6C80BDB0-23FB-47A9-9D2B-28FFCA8438F7}"/>
                  </a:ext>
                </a:extLst>
              </p:cNvPr>
              <p:cNvSpPr txBox="1">
                <a:spLocks noRot="1" noChangeAspect="1" noMove="1" noResize="1" noEditPoints="1" noAdjustHandles="1" noChangeArrowheads="1" noChangeShapeType="1" noTextEdit="1"/>
              </p:cNvSpPr>
              <p:nvPr/>
            </p:nvSpPr>
            <p:spPr>
              <a:xfrm>
                <a:off x="435414" y="3466820"/>
                <a:ext cx="1434559" cy="369332"/>
              </a:xfrm>
              <a:prstGeom prst="rect">
                <a:avLst/>
              </a:prstGeom>
              <a:blipFill>
                <a:blip r:embed="rId21"/>
                <a:stretch>
                  <a:fillRect b="-13333"/>
                </a:stretch>
              </a:blipFill>
              <a:ln>
                <a:no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0" name="ZoneTexte 69">
                <a:extLst>
                  <a:ext uri="{FF2B5EF4-FFF2-40B4-BE49-F238E27FC236}">
                    <a16:creationId xmlns:a16="http://schemas.microsoft.com/office/drawing/2014/main" id="{634F925E-340D-4C7F-B9B1-B078E23CD7EF}"/>
                  </a:ext>
                </a:extLst>
              </p:cNvPr>
              <p:cNvSpPr txBox="1"/>
              <p:nvPr/>
            </p:nvSpPr>
            <p:spPr>
              <a:xfrm>
                <a:off x="449213" y="1517995"/>
                <a:ext cx="1277401" cy="369332"/>
              </a:xfrm>
              <a:prstGeom prst="rect">
                <a:avLst/>
              </a:prstGeom>
              <a:solidFill>
                <a:schemeClr val="bg1"/>
              </a:solidFill>
            </p:spPr>
            <p:txBody>
              <a:bodyPr wrap="none" rtlCol="0">
                <a:spAutoFit/>
              </a:bodyPr>
              <a:lstStyle/>
              <a:p>
                <a:pPr/>
                <a14:m>
                  <m:oMathPara xmlns:m="http://schemas.openxmlformats.org/officeDocument/2006/math">
                    <m:oMathParaPr>
                      <m:jc m:val="centerGroup"/>
                    </m:oMathParaPr>
                    <m:oMath xmlns:m="http://schemas.openxmlformats.org/officeDocument/2006/math">
                      <m:r>
                        <a:rPr lang="fr-FR" sz="1800" b="0" i="1" smtClean="0">
                          <a:solidFill>
                            <a:schemeClr val="tx1"/>
                          </a:solidFill>
                          <a:latin typeface="Cambria Math" panose="02040503050406030204" pitchFamily="18" charset="0"/>
                          <a:sym typeface="Symbol"/>
                        </a:rPr>
                        <m:t>(</m:t>
                      </m:r>
                      <m:r>
                        <a:rPr lang="fr-FR" sz="1800" b="0" i="1" smtClean="0">
                          <a:solidFill>
                            <a:schemeClr val="tx1"/>
                          </a:solidFill>
                          <a:latin typeface="Cambria Math" panose="02040503050406030204" pitchFamily="18" charset="0"/>
                          <a:sym typeface="Symbol"/>
                        </a:rPr>
                        <m:t>𝑛𝑡h</m:t>
                      </m:r>
                      <m:r>
                        <a:rPr lang="fr-FR" sz="1800" b="0" i="1" smtClean="0">
                          <a:solidFill>
                            <a:schemeClr val="tx1"/>
                          </a:solidFill>
                          <a:latin typeface="Cambria Math" panose="02040503050406030204" pitchFamily="18" charset="0"/>
                          <a:sym typeface="Symbol"/>
                        </a:rPr>
                        <m:t>,</m:t>
                      </m:r>
                      <m:r>
                        <a:rPr lang="fr-FR" sz="1800" b="0" i="1" smtClean="0">
                          <a:solidFill>
                            <a:schemeClr val="tx1"/>
                          </a:solidFill>
                          <a:latin typeface="Cambria Math" panose="02040503050406030204" pitchFamily="18" charset="0"/>
                          <a:sym typeface="Symbol"/>
                        </a:rPr>
                        <m:t>𝑓</m:t>
                      </m:r>
                      <m:r>
                        <a:rPr lang="fr-FR" sz="1800" b="0" i="1" smtClean="0">
                          <a:solidFill>
                            <a:schemeClr val="tx1"/>
                          </a:solidFill>
                          <a:latin typeface="Cambria Math" panose="02040503050406030204" pitchFamily="18" charset="0"/>
                          <a:sym typeface="Symbol"/>
                        </a:rPr>
                        <m:t>)⟹</m:t>
                      </m:r>
                    </m:oMath>
                  </m:oMathPara>
                </a14:m>
                <a:endParaRPr lang="fr-FR" dirty="0">
                  <a:solidFill>
                    <a:schemeClr val="tx1"/>
                  </a:solidFill>
                </a:endParaRPr>
              </a:p>
            </p:txBody>
          </p:sp>
        </mc:Choice>
        <mc:Fallback xmlns="">
          <p:sp>
            <p:nvSpPr>
              <p:cNvPr id="70" name="ZoneTexte 69">
                <a:extLst>
                  <a:ext uri="{FF2B5EF4-FFF2-40B4-BE49-F238E27FC236}">
                    <a16:creationId xmlns:a16="http://schemas.microsoft.com/office/drawing/2014/main" id="{634F925E-340D-4C7F-B9B1-B078E23CD7EF}"/>
                  </a:ext>
                </a:extLst>
              </p:cNvPr>
              <p:cNvSpPr txBox="1">
                <a:spLocks noRot="1" noChangeAspect="1" noMove="1" noResize="1" noEditPoints="1" noAdjustHandles="1" noChangeArrowheads="1" noChangeShapeType="1" noTextEdit="1"/>
              </p:cNvSpPr>
              <p:nvPr/>
            </p:nvSpPr>
            <p:spPr>
              <a:xfrm>
                <a:off x="449213" y="1517995"/>
                <a:ext cx="1277401" cy="369332"/>
              </a:xfrm>
              <a:prstGeom prst="rect">
                <a:avLst/>
              </a:prstGeom>
              <a:blipFill>
                <a:blip r:embed="rId22"/>
                <a:stretch>
                  <a:fillRect b="-13115"/>
                </a:stretch>
              </a:blipFill>
            </p:spPr>
            <p:txBody>
              <a:bodyPr/>
              <a:lstStyle/>
              <a:p>
                <a:r>
                  <a:rPr lang="en-GB">
                    <a:noFill/>
                  </a:rPr>
                  <a:t> </a:t>
                </a:r>
              </a:p>
            </p:txBody>
          </p:sp>
        </mc:Fallback>
      </mc:AlternateContent>
    </p:spTree>
    <p:extLst>
      <p:ext uri="{BB962C8B-B14F-4D97-AF65-F5344CB8AC3E}">
        <p14:creationId xmlns:p14="http://schemas.microsoft.com/office/powerpoint/2010/main" val="15973212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pied de page 1">
            <a:extLst>
              <a:ext uri="{FF2B5EF4-FFF2-40B4-BE49-F238E27FC236}">
                <a16:creationId xmlns:a16="http://schemas.microsoft.com/office/drawing/2014/main" id="{2DCA2753-40F6-4C53-BBD9-06B21A9443D0}"/>
              </a:ext>
            </a:extLst>
          </p:cNvPr>
          <p:cNvSpPr>
            <a:spLocks noGrp="1"/>
          </p:cNvSpPr>
          <p:nvPr>
            <p:ph type="ftr" sz="quarter" idx="11"/>
          </p:nvPr>
        </p:nvSpPr>
        <p:spPr>
          <a:xfrm>
            <a:off x="708846" y="6343650"/>
            <a:ext cx="8839200" cy="365125"/>
          </a:xfrm>
        </p:spPr>
        <p:txBody>
          <a:bodyPr/>
          <a:lstStyle/>
          <a:p>
            <a:r>
              <a:rPr lang="en-US"/>
              <a:t>WONDER 2026 | A. Regonesi et al. </a:t>
            </a:r>
            <a:endParaRPr lang="fr-FR" dirty="0"/>
          </a:p>
        </p:txBody>
      </p:sp>
      <p:cxnSp>
        <p:nvCxnSpPr>
          <p:cNvPr id="9" name="Connecteur droit avec flèche 8">
            <a:extLst>
              <a:ext uri="{FF2B5EF4-FFF2-40B4-BE49-F238E27FC236}">
                <a16:creationId xmlns:a16="http://schemas.microsoft.com/office/drawing/2014/main" id="{42AAB7F8-EA76-4AAF-9B5E-BA63037B0A5A}"/>
              </a:ext>
            </a:extLst>
          </p:cNvPr>
          <p:cNvCxnSpPr>
            <a:cxnSpLocks/>
          </p:cNvCxnSpPr>
          <p:nvPr/>
        </p:nvCxnSpPr>
        <p:spPr>
          <a:xfrm>
            <a:off x="9652003" y="3644715"/>
            <a:ext cx="452190"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0" name="Connecteur droit avec flèche 9">
            <a:extLst>
              <a:ext uri="{FF2B5EF4-FFF2-40B4-BE49-F238E27FC236}">
                <a16:creationId xmlns:a16="http://schemas.microsoft.com/office/drawing/2014/main" id="{BA97678A-F163-4AEA-AD54-3870AEF37299}"/>
              </a:ext>
            </a:extLst>
          </p:cNvPr>
          <p:cNvCxnSpPr>
            <a:cxnSpLocks/>
          </p:cNvCxnSpPr>
          <p:nvPr/>
        </p:nvCxnSpPr>
        <p:spPr>
          <a:xfrm>
            <a:off x="5116213" y="1702662"/>
            <a:ext cx="792000"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2" name="ZoneTexte 11">
                <a:extLst>
                  <a:ext uri="{FF2B5EF4-FFF2-40B4-BE49-F238E27FC236}">
                    <a16:creationId xmlns:a16="http://schemas.microsoft.com/office/drawing/2014/main" id="{FC021612-9361-4446-9D9D-0A2C4D4DDCB3}"/>
                  </a:ext>
                </a:extLst>
              </p:cNvPr>
              <p:cNvSpPr txBox="1"/>
              <p:nvPr/>
            </p:nvSpPr>
            <p:spPr>
              <a:xfrm>
                <a:off x="2530610" y="1383033"/>
                <a:ext cx="2355570" cy="369332"/>
              </a:xfrm>
              <a:prstGeom prst="rect">
                <a:avLst/>
              </a:prstGeom>
              <a:solidFill>
                <a:schemeClr val="tx2">
                  <a:lumMod val="20000"/>
                  <a:lumOff val="80000"/>
                </a:schemeClr>
              </a:solidFill>
              <a:ln>
                <a:solidFill>
                  <a:schemeClr val="tx1">
                    <a:lumMod val="50000"/>
                    <a:lumOff val="50000"/>
                  </a:schemeClr>
                </a:solidFill>
              </a:ln>
            </p:spPr>
            <p:txBody>
              <a:bodyPr wrap="square">
                <a:spAutoFit/>
              </a:bodyPr>
              <a:lstStyle/>
              <a:p>
                <a:pPr/>
                <a14:m>
                  <m:oMathPara xmlns:m="http://schemas.openxmlformats.org/officeDocument/2006/math">
                    <m:oMathParaPr>
                      <m:jc m:val="centerGroup"/>
                    </m:oMathParaPr>
                    <m:oMath xmlns:m="http://schemas.openxmlformats.org/officeDocument/2006/math">
                      <m:r>
                        <a:rPr lang="en-US" sz="1800" i="1" smtClean="0">
                          <a:solidFill>
                            <a:schemeClr val="tx1"/>
                          </a:solidFill>
                          <a:latin typeface="Cambria Math"/>
                          <a:sym typeface="Symbol"/>
                        </a:rPr>
                        <m:t>𝑌</m:t>
                      </m:r>
                      <m:d>
                        <m:dPr>
                          <m:ctrlPr>
                            <a:rPr lang="en-US" sz="1800" i="1" smtClean="0">
                              <a:solidFill>
                                <a:schemeClr val="tx1"/>
                              </a:solidFill>
                              <a:latin typeface="Cambria Math" panose="02040503050406030204" pitchFamily="18" charset="0"/>
                              <a:sym typeface="Symbol"/>
                            </a:rPr>
                          </m:ctrlPr>
                        </m:dPr>
                        <m:e>
                          <m:sSup>
                            <m:sSupPr>
                              <m:ctrlPr>
                                <a:rPr lang="en-US" sz="1800" i="1" smtClean="0">
                                  <a:solidFill>
                                    <a:schemeClr val="tx1"/>
                                  </a:solidFill>
                                  <a:latin typeface="Cambria Math" panose="02040503050406030204" pitchFamily="18" charset="0"/>
                                  <a:sym typeface="Symbol"/>
                                </a:rPr>
                              </m:ctrlPr>
                            </m:sSupPr>
                            <m:e>
                              <m:r>
                                <a:rPr lang="en-US" sz="1800" i="1" smtClean="0">
                                  <a:solidFill>
                                    <a:schemeClr val="tx1"/>
                                  </a:solidFill>
                                  <a:latin typeface="Cambria Math" panose="02040503050406030204" pitchFamily="18" charset="0"/>
                                  <a:sym typeface="Symbol"/>
                                </a:rPr>
                                <m:t>𝐴</m:t>
                              </m:r>
                            </m:e>
                            <m:sup>
                              <m:r>
                                <a:rPr lang="en-US" sz="1800" i="1" smtClean="0">
                                  <a:solidFill>
                                    <a:schemeClr val="tx1"/>
                                  </a:solidFill>
                                  <a:latin typeface="Cambria Math" panose="02040503050406030204" pitchFamily="18" charset="0"/>
                                  <a:sym typeface="Symbol"/>
                                </a:rPr>
                                <m:t>∗</m:t>
                              </m:r>
                            </m:sup>
                          </m:sSup>
                          <m:r>
                            <a:rPr lang="fr-FR" sz="1800" b="0" i="1" smtClean="0">
                              <a:solidFill>
                                <a:schemeClr val="tx1"/>
                              </a:solidFill>
                              <a:latin typeface="Cambria Math" panose="02040503050406030204" pitchFamily="18" charset="0"/>
                              <a:sym typeface="Symbol"/>
                            </a:rPr>
                            <m:t>|</m:t>
                          </m:r>
                          <m:r>
                            <a:rPr lang="fr-FR" sz="1800" b="0" i="1" smtClean="0">
                              <a:solidFill>
                                <a:schemeClr val="tx1"/>
                              </a:solidFill>
                              <a:latin typeface="Cambria Math" panose="02040503050406030204" pitchFamily="18" charset="0"/>
                              <a:sym typeface="Symbol"/>
                            </a:rPr>
                            <m:t>𝑛𝑡h</m:t>
                          </m:r>
                        </m:e>
                      </m:d>
                    </m:oMath>
                  </m:oMathPara>
                </a14:m>
                <a:endParaRPr lang="fr-FR" sz="1800" b="0" i="1" dirty="0">
                  <a:solidFill>
                    <a:schemeClr val="tx1"/>
                  </a:solidFill>
                  <a:latin typeface="Cambria Math" panose="02040503050406030204" pitchFamily="18" charset="0"/>
                  <a:sym typeface="Symbol"/>
                </a:endParaRPr>
              </a:p>
            </p:txBody>
          </p:sp>
        </mc:Choice>
        <mc:Fallback xmlns="">
          <p:sp>
            <p:nvSpPr>
              <p:cNvPr id="12" name="ZoneTexte 11">
                <a:extLst>
                  <a:ext uri="{FF2B5EF4-FFF2-40B4-BE49-F238E27FC236}">
                    <a16:creationId xmlns:a16="http://schemas.microsoft.com/office/drawing/2014/main" id="{FC021612-9361-4446-9D9D-0A2C4D4DDCB3}"/>
                  </a:ext>
                </a:extLst>
              </p:cNvPr>
              <p:cNvSpPr txBox="1">
                <a:spLocks noRot="1" noChangeAspect="1" noMove="1" noResize="1" noEditPoints="1" noAdjustHandles="1" noChangeArrowheads="1" noChangeShapeType="1" noTextEdit="1"/>
              </p:cNvSpPr>
              <p:nvPr/>
            </p:nvSpPr>
            <p:spPr>
              <a:xfrm>
                <a:off x="2530610" y="1383033"/>
                <a:ext cx="2355570" cy="369332"/>
              </a:xfrm>
              <a:prstGeom prst="rect">
                <a:avLst/>
              </a:prstGeom>
              <a:blipFill>
                <a:blip r:embed="rId3"/>
                <a:stretch>
                  <a:fillRect b="-12903"/>
                </a:stretch>
              </a:blipFill>
              <a:ln>
                <a:solidFill>
                  <a:schemeClr val="tx1">
                    <a:lumMod val="50000"/>
                    <a:lumOff val="50000"/>
                  </a:schemeClr>
                </a:solidFill>
              </a:ln>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4" name="ZoneTexte 13">
                <a:extLst>
                  <a:ext uri="{FF2B5EF4-FFF2-40B4-BE49-F238E27FC236}">
                    <a16:creationId xmlns:a16="http://schemas.microsoft.com/office/drawing/2014/main" id="{CEE41A5D-3EC2-4EC6-97C3-A47F24DB98F8}"/>
                  </a:ext>
                </a:extLst>
              </p:cNvPr>
              <p:cNvSpPr txBox="1"/>
              <p:nvPr/>
            </p:nvSpPr>
            <p:spPr>
              <a:xfrm>
                <a:off x="2111986" y="3473013"/>
                <a:ext cx="2927826" cy="362984"/>
              </a:xfrm>
              <a:prstGeom prst="rect">
                <a:avLst/>
              </a:prstGeom>
              <a:solidFill>
                <a:schemeClr val="tx2">
                  <a:lumMod val="20000"/>
                  <a:lumOff val="80000"/>
                </a:schemeClr>
              </a:solidFill>
              <a:ln>
                <a:solidFill>
                  <a:schemeClr val="tx1"/>
                </a:solidFill>
              </a:ln>
            </p:spPr>
            <p:txBody>
              <a:bodyPr wrap="square">
                <a:spAutoFit/>
              </a:bodyPr>
              <a:lstStyle/>
              <a:p>
                <a:pPr/>
                <a14:m>
                  <m:oMathPara xmlns:m="http://schemas.openxmlformats.org/officeDocument/2006/math">
                    <m:oMathParaPr>
                      <m:jc m:val="centerGroup"/>
                    </m:oMathParaPr>
                    <m:oMath xmlns:m="http://schemas.openxmlformats.org/officeDocument/2006/math">
                      <m:r>
                        <a:rPr lang="en-US" sz="1800" i="1" smtClean="0">
                          <a:solidFill>
                            <a:srgbClr val="0070C0"/>
                          </a:solidFill>
                          <a:latin typeface="Cambria Math"/>
                          <a:sym typeface="Symbol"/>
                        </a:rPr>
                        <m:t>𝑌</m:t>
                      </m:r>
                      <m:d>
                        <m:dPr>
                          <m:ctrlPr>
                            <a:rPr lang="en-US" sz="1800" i="1" smtClean="0">
                              <a:solidFill>
                                <a:srgbClr val="0070C0"/>
                              </a:solidFill>
                              <a:latin typeface="Cambria Math" panose="02040503050406030204" pitchFamily="18" charset="0"/>
                              <a:sym typeface="Symbol"/>
                            </a:rPr>
                          </m:ctrlPr>
                        </m:dPr>
                        <m:e>
                          <m:sSup>
                            <m:sSupPr>
                              <m:ctrlPr>
                                <a:rPr lang="en-US" sz="1800" i="1" smtClean="0">
                                  <a:solidFill>
                                    <a:srgbClr val="0070C0"/>
                                  </a:solidFill>
                                  <a:latin typeface="Cambria Math" panose="02040503050406030204" pitchFamily="18" charset="0"/>
                                  <a:sym typeface="Symbol"/>
                                </a:rPr>
                              </m:ctrlPr>
                            </m:sSupPr>
                            <m:e>
                              <m:r>
                                <a:rPr lang="en-US" sz="1800" i="1" smtClean="0">
                                  <a:solidFill>
                                    <a:srgbClr val="0070C0"/>
                                  </a:solidFill>
                                  <a:latin typeface="Cambria Math" panose="02040503050406030204" pitchFamily="18" charset="0"/>
                                  <a:sym typeface="Symbol"/>
                                </a:rPr>
                                <m:t>𝐴</m:t>
                              </m:r>
                            </m:e>
                            <m:sup>
                              <m:r>
                                <a:rPr lang="en-US" sz="1800" i="1" smtClean="0">
                                  <a:solidFill>
                                    <a:srgbClr val="0070C0"/>
                                  </a:solidFill>
                                  <a:latin typeface="Cambria Math" panose="02040503050406030204" pitchFamily="18" charset="0"/>
                                  <a:sym typeface="Symbol"/>
                                </a:rPr>
                                <m:t>∗</m:t>
                              </m:r>
                            </m:sup>
                          </m:sSup>
                          <m:r>
                            <a:rPr lang="fr-FR" sz="1800" b="0" i="1" smtClean="0">
                              <a:solidFill>
                                <a:srgbClr val="0070C0"/>
                              </a:solidFill>
                              <a:latin typeface="Cambria Math" panose="02040503050406030204" pitchFamily="18" charset="0"/>
                              <a:sym typeface="Symbol"/>
                            </a:rPr>
                            <m:t>|</m:t>
                          </m:r>
                          <m:r>
                            <a:rPr lang="fr-FR" sz="1800" b="0" i="1" smtClean="0">
                              <a:solidFill>
                                <a:srgbClr val="0070C0"/>
                              </a:solidFill>
                              <a:latin typeface="Cambria Math" panose="02040503050406030204" pitchFamily="18" charset="0"/>
                              <a:sym typeface="Symbol"/>
                            </a:rPr>
                            <m:t>𝑛𝑓𝑎𝑠𝑡</m:t>
                          </m:r>
                        </m:e>
                      </m:d>
                    </m:oMath>
                  </m:oMathPara>
                </a14:m>
                <a:endParaRPr lang="fr-FR" sz="1800" b="0" i="1" baseline="-25000" dirty="0">
                  <a:solidFill>
                    <a:srgbClr val="0070C0"/>
                  </a:solidFill>
                  <a:latin typeface="Cambria Math" panose="02040503050406030204" pitchFamily="18" charset="0"/>
                  <a:sym typeface="Symbol"/>
                </a:endParaRPr>
              </a:p>
            </p:txBody>
          </p:sp>
        </mc:Choice>
        <mc:Fallback xmlns="">
          <p:sp>
            <p:nvSpPr>
              <p:cNvPr id="14" name="ZoneTexte 13">
                <a:extLst>
                  <a:ext uri="{FF2B5EF4-FFF2-40B4-BE49-F238E27FC236}">
                    <a16:creationId xmlns:a16="http://schemas.microsoft.com/office/drawing/2014/main" id="{CEE41A5D-3EC2-4EC6-97C3-A47F24DB98F8}"/>
                  </a:ext>
                </a:extLst>
              </p:cNvPr>
              <p:cNvSpPr txBox="1">
                <a:spLocks noRot="1" noChangeAspect="1" noMove="1" noResize="1" noEditPoints="1" noAdjustHandles="1" noChangeArrowheads="1" noChangeShapeType="1" noTextEdit="1"/>
              </p:cNvSpPr>
              <p:nvPr/>
            </p:nvSpPr>
            <p:spPr>
              <a:xfrm>
                <a:off x="2111986" y="3473013"/>
                <a:ext cx="2927826" cy="362984"/>
              </a:xfrm>
              <a:prstGeom prst="rect">
                <a:avLst/>
              </a:prstGeom>
              <a:blipFill>
                <a:blip r:embed="rId4"/>
                <a:stretch>
                  <a:fillRect b="-14754"/>
                </a:stretch>
              </a:blipFill>
              <a:ln>
                <a:solidFill>
                  <a:schemeClr val="tx1"/>
                </a:solidFill>
              </a:ln>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5" name="ZoneTexte 14">
                <a:extLst>
                  <a:ext uri="{FF2B5EF4-FFF2-40B4-BE49-F238E27FC236}">
                    <a16:creationId xmlns:a16="http://schemas.microsoft.com/office/drawing/2014/main" id="{22F451E0-6743-491A-9E70-FBDC22B8D402}"/>
                  </a:ext>
                </a:extLst>
              </p:cNvPr>
              <p:cNvSpPr txBox="1"/>
              <p:nvPr/>
            </p:nvSpPr>
            <p:spPr>
              <a:xfrm>
                <a:off x="10140049" y="3460049"/>
                <a:ext cx="1512000" cy="369332"/>
              </a:xfrm>
              <a:prstGeom prst="rect">
                <a:avLst/>
              </a:prstGeom>
              <a:solidFill>
                <a:schemeClr val="tx2">
                  <a:lumMod val="20000"/>
                  <a:lumOff val="80000"/>
                </a:schemeClr>
              </a:solidFill>
              <a:ln>
                <a:solidFill>
                  <a:schemeClr val="tx1"/>
                </a:solidFill>
              </a:ln>
            </p:spPr>
            <p:txBody>
              <a:bodyPr wrap="square">
                <a:spAutoFit/>
              </a:bodyPr>
              <a:lstStyle/>
              <a:p>
                <a:pPr/>
                <a14:m>
                  <m:oMathPara xmlns:m="http://schemas.openxmlformats.org/officeDocument/2006/math">
                    <m:oMathParaPr>
                      <m:jc m:val="centerGroup"/>
                    </m:oMathParaPr>
                    <m:oMath xmlns:m="http://schemas.openxmlformats.org/officeDocument/2006/math">
                      <m:r>
                        <a:rPr lang="fr-FR" b="0" i="1" smtClean="0">
                          <a:solidFill>
                            <a:srgbClr val="0070C0"/>
                          </a:solidFill>
                          <a:latin typeface="Cambria Math" panose="02040503050406030204" pitchFamily="18" charset="0"/>
                          <a:sym typeface="Symbol"/>
                        </a:rPr>
                        <m:t>𝐶</m:t>
                      </m:r>
                      <m:d>
                        <m:dPr>
                          <m:ctrlPr>
                            <a:rPr lang="en-US" i="1" smtClean="0">
                              <a:solidFill>
                                <a:srgbClr val="0070C0"/>
                              </a:solidFill>
                              <a:latin typeface="Cambria Math" panose="02040503050406030204" pitchFamily="18" charset="0"/>
                              <a:sym typeface="Symbol"/>
                            </a:rPr>
                          </m:ctrlPr>
                        </m:dPr>
                        <m:e>
                          <m:r>
                            <a:rPr lang="en-US" b="0" i="1" smtClean="0">
                              <a:solidFill>
                                <a:srgbClr val="0070C0"/>
                              </a:solidFill>
                              <a:latin typeface="Cambria Math"/>
                              <a:sym typeface="Symbol"/>
                            </a:rPr>
                            <m:t>𝐴</m:t>
                          </m:r>
                          <m:r>
                            <a:rPr lang="fr-FR" b="0" i="1" smtClean="0">
                              <a:solidFill>
                                <a:srgbClr val="0070C0"/>
                              </a:solidFill>
                              <a:latin typeface="Cambria Math" panose="02040503050406030204" pitchFamily="18" charset="0"/>
                              <a:sym typeface="Symbol"/>
                            </a:rPr>
                            <m:t>|</m:t>
                          </m:r>
                          <m:r>
                            <a:rPr lang="fr-FR" i="1">
                              <a:solidFill>
                                <a:srgbClr val="0070C0"/>
                              </a:solidFill>
                              <a:latin typeface="Cambria Math" panose="02040503050406030204" pitchFamily="18" charset="0"/>
                              <a:sym typeface="Symbol"/>
                            </a:rPr>
                            <m:t>𝐸</m:t>
                          </m:r>
                          <m:r>
                            <a:rPr lang="fr-FR" i="1" baseline="-25000">
                              <a:solidFill>
                                <a:srgbClr val="0070C0"/>
                              </a:solidFill>
                              <a:latin typeface="Cambria Math" panose="02040503050406030204" pitchFamily="18" charset="0"/>
                              <a:sym typeface="Symbol"/>
                            </a:rPr>
                            <m:t>𝑛</m:t>
                          </m:r>
                        </m:e>
                      </m:d>
                    </m:oMath>
                  </m:oMathPara>
                </a14:m>
                <a:endParaRPr lang="fr-FR" dirty="0">
                  <a:solidFill>
                    <a:srgbClr val="0070C0"/>
                  </a:solidFill>
                </a:endParaRPr>
              </a:p>
            </p:txBody>
          </p:sp>
        </mc:Choice>
        <mc:Fallback xmlns="">
          <p:sp>
            <p:nvSpPr>
              <p:cNvPr id="15" name="ZoneTexte 14">
                <a:extLst>
                  <a:ext uri="{FF2B5EF4-FFF2-40B4-BE49-F238E27FC236}">
                    <a16:creationId xmlns:a16="http://schemas.microsoft.com/office/drawing/2014/main" id="{22F451E0-6743-491A-9E70-FBDC22B8D402}"/>
                  </a:ext>
                </a:extLst>
              </p:cNvPr>
              <p:cNvSpPr txBox="1">
                <a:spLocks noRot="1" noChangeAspect="1" noMove="1" noResize="1" noEditPoints="1" noAdjustHandles="1" noChangeArrowheads="1" noChangeShapeType="1" noTextEdit="1"/>
              </p:cNvSpPr>
              <p:nvPr/>
            </p:nvSpPr>
            <p:spPr>
              <a:xfrm>
                <a:off x="10140049" y="3460049"/>
                <a:ext cx="1512000" cy="369332"/>
              </a:xfrm>
              <a:prstGeom prst="rect">
                <a:avLst/>
              </a:prstGeom>
              <a:blipFill>
                <a:blip r:embed="rId5"/>
                <a:stretch>
                  <a:fillRect b="-11290"/>
                </a:stretch>
              </a:blipFill>
              <a:ln>
                <a:solidFill>
                  <a:schemeClr val="tx1"/>
                </a:solidFill>
              </a:ln>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6" name="ZoneTexte 15">
                <a:extLst>
                  <a:ext uri="{FF2B5EF4-FFF2-40B4-BE49-F238E27FC236}">
                    <a16:creationId xmlns:a16="http://schemas.microsoft.com/office/drawing/2014/main" id="{26834525-EAAB-4B3E-836E-7EA96AB7FDB5}"/>
                  </a:ext>
                </a:extLst>
              </p:cNvPr>
              <p:cNvSpPr txBox="1"/>
              <p:nvPr/>
            </p:nvSpPr>
            <p:spPr>
              <a:xfrm>
                <a:off x="6029029" y="1517995"/>
                <a:ext cx="1440000" cy="369332"/>
              </a:xfrm>
              <a:prstGeom prst="rect">
                <a:avLst/>
              </a:prstGeom>
              <a:solidFill>
                <a:schemeClr val="tx2">
                  <a:lumMod val="20000"/>
                  <a:lumOff val="80000"/>
                </a:schemeClr>
              </a:solidFill>
              <a:ln>
                <a:solidFill>
                  <a:schemeClr val="tx1">
                    <a:lumMod val="50000"/>
                    <a:lumOff val="50000"/>
                  </a:schemeClr>
                </a:solidFill>
              </a:ln>
            </p:spPr>
            <p:txBody>
              <a:bodyPr wrap="square">
                <a:spAutoFit/>
              </a:bodyPr>
              <a:lstStyle/>
              <a:p>
                <a:pPr/>
                <a14:m>
                  <m:oMathPara xmlns:m="http://schemas.openxmlformats.org/officeDocument/2006/math">
                    <m:oMathParaPr>
                      <m:jc m:val="centerGroup"/>
                    </m:oMathParaPr>
                    <m:oMath xmlns:m="http://schemas.openxmlformats.org/officeDocument/2006/math">
                      <m:r>
                        <a:rPr lang="en-US" sz="1800" i="1" smtClean="0">
                          <a:solidFill>
                            <a:schemeClr val="tx1"/>
                          </a:solidFill>
                          <a:latin typeface="Cambria Math" panose="02040503050406030204" pitchFamily="18" charset="0"/>
                          <a:sym typeface="Symbol"/>
                        </a:rPr>
                        <m:t>𝑃</m:t>
                      </m:r>
                      <m:d>
                        <m:dPr>
                          <m:ctrlPr>
                            <a:rPr lang="en-US" sz="1800" i="1">
                              <a:solidFill>
                                <a:schemeClr val="tx1"/>
                              </a:solidFill>
                              <a:latin typeface="Cambria Math" panose="02040503050406030204" pitchFamily="18" charset="0"/>
                              <a:sym typeface="Symbol"/>
                            </a:rPr>
                          </m:ctrlPr>
                        </m:dPr>
                        <m:e>
                          <m:r>
                            <a:rPr lang="fr-FR" sz="1800" b="0" i="1" smtClean="0">
                              <a:solidFill>
                                <a:schemeClr val="tx1"/>
                              </a:solidFill>
                              <a:latin typeface="Cambria Math" panose="02040503050406030204" pitchFamily="18" charset="0"/>
                              <a:sym typeface="Symbol"/>
                            </a:rPr>
                            <m:t>𝜈</m:t>
                          </m:r>
                        </m:e>
                        <m:e>
                          <m:sSup>
                            <m:sSupPr>
                              <m:ctrlPr>
                                <a:rPr lang="en-US" i="1">
                                  <a:solidFill>
                                    <a:schemeClr val="tx1"/>
                                  </a:solidFill>
                                  <a:latin typeface="Cambria Math" panose="02040503050406030204" pitchFamily="18" charset="0"/>
                                  <a:sym typeface="Symbol"/>
                                </a:rPr>
                              </m:ctrlPr>
                            </m:sSupPr>
                            <m:e>
                              <m:r>
                                <a:rPr lang="en-US" i="1">
                                  <a:solidFill>
                                    <a:schemeClr val="tx1"/>
                                  </a:solidFill>
                                  <a:latin typeface="Cambria Math" panose="02040503050406030204" pitchFamily="18" charset="0"/>
                                  <a:sym typeface="Symbol"/>
                                </a:rPr>
                                <m:t>𝐴</m:t>
                              </m:r>
                            </m:e>
                            <m:sup>
                              <m:r>
                                <a:rPr lang="en-US" i="1">
                                  <a:solidFill>
                                    <a:schemeClr val="tx1"/>
                                  </a:solidFill>
                                  <a:latin typeface="Cambria Math" panose="02040503050406030204" pitchFamily="18" charset="0"/>
                                  <a:sym typeface="Symbol"/>
                                </a:rPr>
                                <m:t>∗</m:t>
                              </m:r>
                            </m:sup>
                          </m:sSup>
                          <m:r>
                            <a:rPr lang="en-US" sz="1800" i="1">
                              <a:solidFill>
                                <a:schemeClr val="tx1"/>
                              </a:solidFill>
                              <a:latin typeface="Cambria Math" panose="02040503050406030204" pitchFamily="18" charset="0"/>
                              <a:sym typeface="Symbol"/>
                            </a:rPr>
                            <m:t>, </m:t>
                          </m:r>
                          <m:r>
                            <a:rPr lang="fr-FR" sz="1800" b="0" i="1" smtClean="0">
                              <a:solidFill>
                                <a:schemeClr val="tx1"/>
                              </a:solidFill>
                              <a:latin typeface="Cambria Math" panose="02040503050406030204" pitchFamily="18" charset="0"/>
                              <a:sym typeface="Symbol"/>
                            </a:rPr>
                            <m:t>𝑛</m:t>
                          </m:r>
                          <m:r>
                            <a:rPr lang="fr-FR" sz="1800" b="0" i="1" baseline="-25000" smtClean="0">
                              <a:solidFill>
                                <a:schemeClr val="tx1"/>
                              </a:solidFill>
                              <a:latin typeface="Cambria Math" panose="02040503050406030204" pitchFamily="18" charset="0"/>
                              <a:sym typeface="Symbol"/>
                            </a:rPr>
                            <m:t>𝑡h</m:t>
                          </m:r>
                        </m:e>
                      </m:d>
                    </m:oMath>
                  </m:oMathPara>
                </a14:m>
                <a:endParaRPr lang="fr-FR" dirty="0">
                  <a:solidFill>
                    <a:schemeClr val="tx1"/>
                  </a:solidFill>
                </a:endParaRPr>
              </a:p>
            </p:txBody>
          </p:sp>
        </mc:Choice>
        <mc:Fallback xmlns="">
          <p:sp>
            <p:nvSpPr>
              <p:cNvPr id="16" name="ZoneTexte 15">
                <a:extLst>
                  <a:ext uri="{FF2B5EF4-FFF2-40B4-BE49-F238E27FC236}">
                    <a16:creationId xmlns:a16="http://schemas.microsoft.com/office/drawing/2014/main" id="{26834525-EAAB-4B3E-836E-7EA96AB7FDB5}"/>
                  </a:ext>
                </a:extLst>
              </p:cNvPr>
              <p:cNvSpPr txBox="1">
                <a:spLocks noRot="1" noChangeAspect="1" noMove="1" noResize="1" noEditPoints="1" noAdjustHandles="1" noChangeArrowheads="1" noChangeShapeType="1" noTextEdit="1"/>
              </p:cNvSpPr>
              <p:nvPr/>
            </p:nvSpPr>
            <p:spPr>
              <a:xfrm>
                <a:off x="6029029" y="1517995"/>
                <a:ext cx="1440000" cy="369332"/>
              </a:xfrm>
              <a:prstGeom prst="rect">
                <a:avLst/>
              </a:prstGeom>
              <a:blipFill>
                <a:blip r:embed="rId6"/>
                <a:stretch>
                  <a:fillRect/>
                </a:stretch>
              </a:blipFill>
              <a:ln>
                <a:solidFill>
                  <a:schemeClr val="tx1">
                    <a:lumMod val="50000"/>
                    <a:lumOff val="50000"/>
                  </a:schemeClr>
                </a:solidFill>
              </a:ln>
            </p:spPr>
            <p:txBody>
              <a:bodyPr/>
              <a:lstStyle/>
              <a:p>
                <a:r>
                  <a:rPr lang="fr-FR">
                    <a:noFill/>
                  </a:rPr>
                  <a:t> </a:t>
                </a:r>
              </a:p>
            </p:txBody>
          </p:sp>
        </mc:Fallback>
      </mc:AlternateContent>
      <p:cxnSp>
        <p:nvCxnSpPr>
          <p:cNvPr id="17" name="Connecteur droit avec flèche 16">
            <a:extLst>
              <a:ext uri="{FF2B5EF4-FFF2-40B4-BE49-F238E27FC236}">
                <a16:creationId xmlns:a16="http://schemas.microsoft.com/office/drawing/2014/main" id="{B9D3A38B-BCE9-4740-9FA8-B70A669B76F1}"/>
              </a:ext>
            </a:extLst>
          </p:cNvPr>
          <p:cNvCxnSpPr>
            <a:cxnSpLocks/>
          </p:cNvCxnSpPr>
          <p:nvPr/>
        </p:nvCxnSpPr>
        <p:spPr>
          <a:xfrm>
            <a:off x="2872853" y="1887327"/>
            <a:ext cx="0" cy="1448191"/>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8" name="Connecteur droit avec flèche 17">
            <a:extLst>
              <a:ext uri="{FF2B5EF4-FFF2-40B4-BE49-F238E27FC236}">
                <a16:creationId xmlns:a16="http://schemas.microsoft.com/office/drawing/2014/main" id="{743DDF62-6D9F-459C-8651-5821241D4E48}"/>
              </a:ext>
            </a:extLst>
          </p:cNvPr>
          <p:cNvCxnSpPr>
            <a:cxnSpLocks/>
          </p:cNvCxnSpPr>
          <p:nvPr/>
        </p:nvCxnSpPr>
        <p:spPr>
          <a:xfrm>
            <a:off x="4066653" y="2283467"/>
            <a:ext cx="0" cy="1052051"/>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9" name="Connecteur droit avec flèche 18">
            <a:extLst>
              <a:ext uri="{FF2B5EF4-FFF2-40B4-BE49-F238E27FC236}">
                <a16:creationId xmlns:a16="http://schemas.microsoft.com/office/drawing/2014/main" id="{7574BE36-74AA-4E2E-80C4-99F2BB9CA46E}"/>
              </a:ext>
            </a:extLst>
          </p:cNvPr>
          <p:cNvCxnSpPr/>
          <p:nvPr/>
        </p:nvCxnSpPr>
        <p:spPr>
          <a:xfrm>
            <a:off x="6657149" y="2057051"/>
            <a:ext cx="0" cy="1278467"/>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20" name="ZoneTexte 19">
            <a:extLst>
              <a:ext uri="{FF2B5EF4-FFF2-40B4-BE49-F238E27FC236}">
                <a16:creationId xmlns:a16="http://schemas.microsoft.com/office/drawing/2014/main" id="{F5D4F4EE-2985-4347-86BD-3BBC27C96FA1}"/>
              </a:ext>
            </a:extLst>
          </p:cNvPr>
          <p:cNvSpPr txBox="1"/>
          <p:nvPr/>
        </p:nvSpPr>
        <p:spPr>
          <a:xfrm>
            <a:off x="1655256" y="2439705"/>
            <a:ext cx="1718740" cy="738664"/>
          </a:xfrm>
          <a:prstGeom prst="rect">
            <a:avLst/>
          </a:prstGeom>
          <a:solidFill>
            <a:schemeClr val="bg1"/>
          </a:solidFill>
          <a:ln>
            <a:solidFill>
              <a:schemeClr val="accent1"/>
            </a:solidFill>
          </a:ln>
        </p:spPr>
        <p:txBody>
          <a:bodyPr wrap="none" rtlCol="0">
            <a:spAutoFit/>
          </a:bodyPr>
          <a:lstStyle/>
          <a:p>
            <a:pPr algn="ctr"/>
            <a:r>
              <a:rPr lang="fr-FR" sz="1400" dirty="0"/>
              <a:t>« 2E » &amp; « 2E-2V »</a:t>
            </a:r>
          </a:p>
          <a:p>
            <a:pPr algn="ctr"/>
            <a:r>
              <a:rPr lang="fr-FR" sz="1400" dirty="0" err="1"/>
              <a:t>Pheno</a:t>
            </a:r>
            <a:r>
              <a:rPr lang="fr-FR" sz="1400" dirty="0"/>
              <a:t>. </a:t>
            </a:r>
            <a:r>
              <a:rPr lang="fr-FR" sz="1400" dirty="0" err="1"/>
              <a:t>Models</a:t>
            </a:r>
            <a:endParaRPr lang="fr-FR" sz="1400" dirty="0"/>
          </a:p>
          <a:p>
            <a:pPr algn="ctr"/>
            <a:r>
              <a:rPr lang="fr-FR" sz="1400" dirty="0"/>
              <a:t>(</a:t>
            </a:r>
            <a:r>
              <a:rPr lang="fr-FR" sz="1400" dirty="0" err="1"/>
              <a:t>Brosa</a:t>
            </a:r>
            <a:r>
              <a:rPr lang="fr-FR" sz="1400" dirty="0"/>
              <a:t>-like) </a:t>
            </a:r>
          </a:p>
        </p:txBody>
      </p:sp>
      <p:sp>
        <p:nvSpPr>
          <p:cNvPr id="21" name="ZoneTexte 20">
            <a:extLst>
              <a:ext uri="{FF2B5EF4-FFF2-40B4-BE49-F238E27FC236}">
                <a16:creationId xmlns:a16="http://schemas.microsoft.com/office/drawing/2014/main" id="{BAC35E54-47C3-44BD-BFA3-3F9F6ECFE597}"/>
              </a:ext>
            </a:extLst>
          </p:cNvPr>
          <p:cNvSpPr txBox="1"/>
          <p:nvPr/>
        </p:nvSpPr>
        <p:spPr>
          <a:xfrm>
            <a:off x="3580443" y="2516650"/>
            <a:ext cx="1552028" cy="584775"/>
          </a:xfrm>
          <a:prstGeom prst="rect">
            <a:avLst/>
          </a:prstGeom>
          <a:solidFill>
            <a:schemeClr val="bg1"/>
          </a:solidFill>
          <a:ln>
            <a:solidFill>
              <a:schemeClr val="accent1"/>
            </a:solidFill>
          </a:ln>
        </p:spPr>
        <p:txBody>
          <a:bodyPr wrap="none" rtlCol="0">
            <a:spAutoFit/>
          </a:bodyPr>
          <a:lstStyle/>
          <a:p>
            <a:pPr algn="ctr"/>
            <a:r>
              <a:rPr lang="fr-FR" sz="1600" dirty="0" err="1"/>
              <a:t>Pheno</a:t>
            </a:r>
            <a:r>
              <a:rPr lang="fr-FR" sz="1600" dirty="0"/>
              <a:t>. </a:t>
            </a:r>
            <a:r>
              <a:rPr lang="fr-FR" sz="1600" dirty="0" err="1"/>
              <a:t>Models</a:t>
            </a:r>
            <a:endParaRPr lang="fr-FR" sz="1600" dirty="0"/>
          </a:p>
          <a:p>
            <a:pPr algn="ctr"/>
            <a:r>
              <a:rPr lang="fr-FR" sz="1600" dirty="0"/>
              <a:t>(Wahl-like) </a:t>
            </a:r>
          </a:p>
        </p:txBody>
      </p:sp>
      <p:sp>
        <p:nvSpPr>
          <p:cNvPr id="22" name="ZoneTexte 21">
            <a:extLst>
              <a:ext uri="{FF2B5EF4-FFF2-40B4-BE49-F238E27FC236}">
                <a16:creationId xmlns:a16="http://schemas.microsoft.com/office/drawing/2014/main" id="{1A8DCFEF-80D1-4415-AEAB-645925861DCD}"/>
              </a:ext>
            </a:extLst>
          </p:cNvPr>
          <p:cNvSpPr txBox="1"/>
          <p:nvPr/>
        </p:nvSpPr>
        <p:spPr>
          <a:xfrm>
            <a:off x="5492435" y="2547427"/>
            <a:ext cx="2513187" cy="523220"/>
          </a:xfrm>
          <a:prstGeom prst="rect">
            <a:avLst/>
          </a:prstGeom>
          <a:solidFill>
            <a:schemeClr val="bg1"/>
          </a:solidFill>
          <a:ln>
            <a:solidFill>
              <a:schemeClr val="accent1"/>
            </a:solidFill>
          </a:ln>
        </p:spPr>
        <p:txBody>
          <a:bodyPr wrap="none" rtlCol="0">
            <a:spAutoFit/>
          </a:bodyPr>
          <a:lstStyle/>
          <a:p>
            <a:pPr algn="ctr"/>
            <a:r>
              <a:rPr lang="fr-FR" sz="1600" dirty="0" err="1"/>
              <a:t>Pheno</a:t>
            </a:r>
            <a:r>
              <a:rPr lang="fr-FR" sz="1600" dirty="0"/>
              <a:t>. </a:t>
            </a:r>
            <a:r>
              <a:rPr lang="fr-FR" sz="1600" dirty="0" err="1"/>
              <a:t>Models</a:t>
            </a:r>
            <a:endParaRPr lang="fr-FR" sz="1600" dirty="0"/>
          </a:p>
          <a:p>
            <a:pPr algn="ctr"/>
            <a:r>
              <a:rPr lang="fr-FR" sz="1200" dirty="0"/>
              <a:t>(FIFRELIN, GEF, CGMF, FREYA) </a:t>
            </a:r>
          </a:p>
        </p:txBody>
      </p:sp>
      <p:cxnSp>
        <p:nvCxnSpPr>
          <p:cNvPr id="25" name="Connecteur droit avec flèche 24">
            <a:extLst>
              <a:ext uri="{FF2B5EF4-FFF2-40B4-BE49-F238E27FC236}">
                <a16:creationId xmlns:a16="http://schemas.microsoft.com/office/drawing/2014/main" id="{EBF40400-0D75-4C42-A123-ED3FCDECB8F8}"/>
              </a:ext>
            </a:extLst>
          </p:cNvPr>
          <p:cNvCxnSpPr/>
          <p:nvPr/>
        </p:nvCxnSpPr>
        <p:spPr>
          <a:xfrm>
            <a:off x="5091466" y="3655543"/>
            <a:ext cx="680152"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26" name="Connecteur droit avec flèche 25">
            <a:extLst>
              <a:ext uri="{FF2B5EF4-FFF2-40B4-BE49-F238E27FC236}">
                <a16:creationId xmlns:a16="http://schemas.microsoft.com/office/drawing/2014/main" id="{182F9E53-9014-445C-8E50-D601B4489E47}"/>
              </a:ext>
            </a:extLst>
          </p:cNvPr>
          <p:cNvCxnSpPr>
            <a:cxnSpLocks/>
          </p:cNvCxnSpPr>
          <p:nvPr/>
        </p:nvCxnSpPr>
        <p:spPr>
          <a:xfrm>
            <a:off x="7757459" y="3655543"/>
            <a:ext cx="457701"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28" name="Arc 27">
            <a:extLst>
              <a:ext uri="{FF2B5EF4-FFF2-40B4-BE49-F238E27FC236}">
                <a16:creationId xmlns:a16="http://schemas.microsoft.com/office/drawing/2014/main" id="{CFED017E-86BC-404E-8CE8-6CB319501A2C}"/>
              </a:ext>
            </a:extLst>
          </p:cNvPr>
          <p:cNvSpPr/>
          <p:nvPr/>
        </p:nvSpPr>
        <p:spPr>
          <a:xfrm rot="14940874">
            <a:off x="802632" y="1814646"/>
            <a:ext cx="1747633" cy="1675261"/>
          </a:xfrm>
          <a:prstGeom prst="arc">
            <a:avLst>
              <a:gd name="adj1" fmla="val 14421342"/>
              <a:gd name="adj2" fmla="val 20547800"/>
            </a:avLst>
          </a:prstGeom>
          <a:ln w="28575">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mc:AlternateContent xmlns:mc="http://schemas.openxmlformats.org/markup-compatibility/2006" xmlns:a14="http://schemas.microsoft.com/office/drawing/2010/main">
        <mc:Choice Requires="a14">
          <p:sp>
            <p:nvSpPr>
              <p:cNvPr id="31" name="ZoneTexte 30">
                <a:extLst>
                  <a:ext uri="{FF2B5EF4-FFF2-40B4-BE49-F238E27FC236}">
                    <a16:creationId xmlns:a16="http://schemas.microsoft.com/office/drawing/2014/main" id="{66DC62C2-66B3-435F-AC5C-071A09D12B5A}"/>
                  </a:ext>
                </a:extLst>
              </p:cNvPr>
              <p:cNvSpPr txBox="1"/>
              <p:nvPr/>
            </p:nvSpPr>
            <p:spPr>
              <a:xfrm>
                <a:off x="8304115" y="3463939"/>
                <a:ext cx="1296000" cy="369332"/>
              </a:xfrm>
              <a:prstGeom prst="rect">
                <a:avLst/>
              </a:prstGeom>
              <a:solidFill>
                <a:schemeClr val="accent1">
                  <a:lumMod val="40000"/>
                  <a:lumOff val="60000"/>
                  <a:alpha val="50196"/>
                </a:schemeClr>
              </a:solidFill>
              <a:ln>
                <a:solidFill>
                  <a:srgbClr val="0070C0"/>
                </a:solidFill>
              </a:ln>
            </p:spPr>
            <p:txBody>
              <a:bodyPr wrap="square">
                <a:spAutoFit/>
              </a:bodyPr>
              <a:lstStyle/>
              <a:p>
                <a:pPr/>
                <a14:m>
                  <m:oMathPara xmlns:m="http://schemas.openxmlformats.org/officeDocument/2006/math">
                    <m:oMathParaPr>
                      <m:jc m:val="centerGroup"/>
                    </m:oMathParaPr>
                    <m:oMath xmlns:m="http://schemas.openxmlformats.org/officeDocument/2006/math">
                      <m:r>
                        <a:rPr lang="en-US" sz="1800" i="1" smtClean="0">
                          <a:solidFill>
                            <a:srgbClr val="0070C0"/>
                          </a:solidFill>
                          <a:latin typeface="Cambria Math"/>
                          <a:sym typeface="Symbol"/>
                        </a:rPr>
                        <m:t>𝑌</m:t>
                      </m:r>
                      <m:d>
                        <m:dPr>
                          <m:ctrlPr>
                            <a:rPr lang="en-US" sz="1800" i="1" smtClean="0">
                              <a:solidFill>
                                <a:srgbClr val="0070C0"/>
                              </a:solidFill>
                              <a:latin typeface="Cambria Math" panose="02040503050406030204" pitchFamily="18" charset="0"/>
                              <a:sym typeface="Symbol"/>
                            </a:rPr>
                          </m:ctrlPr>
                        </m:dPr>
                        <m:e>
                          <m:r>
                            <a:rPr lang="fr-FR" sz="1800" b="0" i="1" smtClean="0">
                              <a:solidFill>
                                <a:srgbClr val="0070C0"/>
                              </a:solidFill>
                              <a:latin typeface="Cambria Math" panose="02040503050406030204" pitchFamily="18" charset="0"/>
                              <a:sym typeface="Symbol"/>
                            </a:rPr>
                            <m:t>𝐴</m:t>
                          </m:r>
                          <m:r>
                            <a:rPr lang="fr-FR" sz="1800" b="0" i="1" smtClean="0">
                              <a:solidFill>
                                <a:srgbClr val="0070C0"/>
                              </a:solidFill>
                              <a:latin typeface="Cambria Math" panose="02040503050406030204" pitchFamily="18" charset="0"/>
                              <a:sym typeface="Symbol"/>
                            </a:rPr>
                            <m:t>,</m:t>
                          </m:r>
                          <m:r>
                            <a:rPr lang="fr-FR" sz="1800" b="0" i="1" smtClean="0">
                              <a:solidFill>
                                <a:srgbClr val="0070C0"/>
                              </a:solidFill>
                              <a:latin typeface="Cambria Math" panose="02040503050406030204" pitchFamily="18" charset="0"/>
                              <a:sym typeface="Symbol"/>
                            </a:rPr>
                            <m:t>𝑍</m:t>
                          </m:r>
                          <m:r>
                            <a:rPr lang="fr-FR" sz="1800" b="0" i="1" smtClean="0">
                              <a:solidFill>
                                <a:srgbClr val="0070C0"/>
                              </a:solidFill>
                              <a:latin typeface="Cambria Math" panose="02040503050406030204" pitchFamily="18" charset="0"/>
                              <a:sym typeface="Symbol"/>
                            </a:rPr>
                            <m:t>|</m:t>
                          </m:r>
                          <m:r>
                            <a:rPr lang="fr-FR" sz="1800" b="0" i="1" smtClean="0">
                              <a:solidFill>
                                <a:srgbClr val="0070C0"/>
                              </a:solidFill>
                              <a:latin typeface="Cambria Math" panose="02040503050406030204" pitchFamily="18" charset="0"/>
                              <a:sym typeface="Symbol"/>
                            </a:rPr>
                            <m:t>𝐸𝑛</m:t>
                          </m:r>
                        </m:e>
                      </m:d>
                    </m:oMath>
                  </m:oMathPara>
                </a14:m>
                <a:endParaRPr lang="fr-FR" dirty="0">
                  <a:solidFill>
                    <a:srgbClr val="0070C0"/>
                  </a:solidFill>
                </a:endParaRPr>
              </a:p>
            </p:txBody>
          </p:sp>
        </mc:Choice>
        <mc:Fallback xmlns="">
          <p:sp>
            <p:nvSpPr>
              <p:cNvPr id="31" name="ZoneTexte 30">
                <a:extLst>
                  <a:ext uri="{FF2B5EF4-FFF2-40B4-BE49-F238E27FC236}">
                    <a16:creationId xmlns:a16="http://schemas.microsoft.com/office/drawing/2014/main" id="{66DC62C2-66B3-435F-AC5C-071A09D12B5A}"/>
                  </a:ext>
                </a:extLst>
              </p:cNvPr>
              <p:cNvSpPr txBox="1">
                <a:spLocks noRot="1" noChangeAspect="1" noMove="1" noResize="1" noEditPoints="1" noAdjustHandles="1" noChangeArrowheads="1" noChangeShapeType="1" noTextEdit="1"/>
              </p:cNvSpPr>
              <p:nvPr/>
            </p:nvSpPr>
            <p:spPr>
              <a:xfrm>
                <a:off x="8304115" y="3463939"/>
                <a:ext cx="1296000" cy="369332"/>
              </a:xfrm>
              <a:prstGeom prst="rect">
                <a:avLst/>
              </a:prstGeom>
              <a:blipFill>
                <a:blip r:embed="rId8"/>
                <a:stretch>
                  <a:fillRect b="-11111"/>
                </a:stretch>
              </a:blipFill>
              <a:ln>
                <a:solidFill>
                  <a:srgbClr val="0070C0"/>
                </a:solidFill>
              </a:ln>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32" name="ZoneTexte 31">
                <a:extLst>
                  <a:ext uri="{FF2B5EF4-FFF2-40B4-BE49-F238E27FC236}">
                    <a16:creationId xmlns:a16="http://schemas.microsoft.com/office/drawing/2014/main" id="{FAA0E38B-F644-477E-9475-263F4E8D3EB1}"/>
                  </a:ext>
                </a:extLst>
              </p:cNvPr>
              <p:cNvSpPr txBox="1"/>
              <p:nvPr/>
            </p:nvSpPr>
            <p:spPr>
              <a:xfrm>
                <a:off x="5838144" y="3466820"/>
                <a:ext cx="1821771" cy="369332"/>
              </a:xfrm>
              <a:prstGeom prst="rect">
                <a:avLst/>
              </a:prstGeom>
              <a:solidFill>
                <a:schemeClr val="accent1">
                  <a:lumMod val="60000"/>
                  <a:lumOff val="40000"/>
                  <a:alpha val="34902"/>
                </a:schemeClr>
              </a:solidFill>
              <a:ln>
                <a:solidFill>
                  <a:schemeClr val="tx1"/>
                </a:solidFill>
              </a:ln>
            </p:spPr>
            <p:txBody>
              <a:bodyPr wrap="square">
                <a:spAutoFit/>
              </a:bodyPr>
              <a:lstStyle/>
              <a:p>
                <a:pPr/>
                <a14:m>
                  <m:oMathPara xmlns:m="http://schemas.openxmlformats.org/officeDocument/2006/math">
                    <m:oMathParaPr>
                      <m:jc m:val="centerGroup"/>
                    </m:oMathParaPr>
                    <m:oMath xmlns:m="http://schemas.openxmlformats.org/officeDocument/2006/math">
                      <m:r>
                        <a:rPr lang="en-US" sz="1800" i="1" smtClean="0">
                          <a:solidFill>
                            <a:srgbClr val="0070C0"/>
                          </a:solidFill>
                          <a:latin typeface="Cambria Math" panose="02040503050406030204" pitchFamily="18" charset="0"/>
                          <a:sym typeface="Symbol"/>
                        </a:rPr>
                        <m:t>𝑃</m:t>
                      </m:r>
                      <m:d>
                        <m:dPr>
                          <m:ctrlPr>
                            <a:rPr lang="en-US" sz="1800" i="1">
                              <a:solidFill>
                                <a:srgbClr val="0070C0"/>
                              </a:solidFill>
                              <a:latin typeface="Cambria Math" panose="02040503050406030204" pitchFamily="18" charset="0"/>
                              <a:sym typeface="Symbol"/>
                            </a:rPr>
                          </m:ctrlPr>
                        </m:dPr>
                        <m:e>
                          <m:r>
                            <a:rPr lang="fr-FR" sz="1800" b="0" i="1" smtClean="0">
                              <a:solidFill>
                                <a:srgbClr val="0070C0"/>
                              </a:solidFill>
                              <a:latin typeface="Cambria Math" panose="02040503050406030204" pitchFamily="18" charset="0"/>
                              <a:sym typeface="Symbol"/>
                            </a:rPr>
                            <m:t>𝜈</m:t>
                          </m:r>
                        </m:e>
                        <m:e>
                          <m:sSup>
                            <m:sSupPr>
                              <m:ctrlPr>
                                <a:rPr lang="en-US" i="1">
                                  <a:solidFill>
                                    <a:srgbClr val="0070C0"/>
                                  </a:solidFill>
                                  <a:latin typeface="Cambria Math" panose="02040503050406030204" pitchFamily="18" charset="0"/>
                                  <a:sym typeface="Symbol"/>
                                </a:rPr>
                              </m:ctrlPr>
                            </m:sSupPr>
                            <m:e>
                              <m:r>
                                <a:rPr lang="en-US" i="1">
                                  <a:solidFill>
                                    <a:srgbClr val="0070C0"/>
                                  </a:solidFill>
                                  <a:latin typeface="Cambria Math" panose="02040503050406030204" pitchFamily="18" charset="0"/>
                                  <a:sym typeface="Symbol"/>
                                </a:rPr>
                                <m:t>𝐴</m:t>
                              </m:r>
                            </m:e>
                            <m:sup>
                              <m:r>
                                <a:rPr lang="en-US" i="1">
                                  <a:solidFill>
                                    <a:srgbClr val="0070C0"/>
                                  </a:solidFill>
                                  <a:latin typeface="Cambria Math" panose="02040503050406030204" pitchFamily="18" charset="0"/>
                                  <a:sym typeface="Symbol"/>
                                </a:rPr>
                                <m:t>∗</m:t>
                              </m:r>
                            </m:sup>
                          </m:sSup>
                          <m:r>
                            <a:rPr lang="en-US" sz="1800" i="1">
                              <a:solidFill>
                                <a:srgbClr val="0070C0"/>
                              </a:solidFill>
                              <a:latin typeface="Cambria Math" panose="02040503050406030204" pitchFamily="18" charset="0"/>
                              <a:sym typeface="Symbol"/>
                            </a:rPr>
                            <m:t>, </m:t>
                          </m:r>
                          <m:r>
                            <a:rPr lang="fr-FR" sz="1800" b="0" i="1" smtClean="0">
                              <a:solidFill>
                                <a:srgbClr val="0070C0"/>
                              </a:solidFill>
                              <a:latin typeface="Cambria Math" panose="02040503050406030204" pitchFamily="18" charset="0"/>
                              <a:sym typeface="Symbol"/>
                            </a:rPr>
                            <m:t>𝐸</m:t>
                          </m:r>
                          <m:r>
                            <a:rPr lang="fr-FR" sz="1800" b="0" i="1" baseline="-25000" smtClean="0">
                              <a:solidFill>
                                <a:srgbClr val="0070C0"/>
                              </a:solidFill>
                              <a:latin typeface="Cambria Math" panose="02040503050406030204" pitchFamily="18" charset="0"/>
                              <a:sym typeface="Symbol"/>
                            </a:rPr>
                            <m:t>𝑛</m:t>
                          </m:r>
                        </m:e>
                      </m:d>
                    </m:oMath>
                  </m:oMathPara>
                </a14:m>
                <a:endParaRPr lang="fr-FR" dirty="0">
                  <a:solidFill>
                    <a:srgbClr val="0070C0"/>
                  </a:solidFill>
                </a:endParaRPr>
              </a:p>
            </p:txBody>
          </p:sp>
        </mc:Choice>
        <mc:Fallback xmlns="">
          <p:sp>
            <p:nvSpPr>
              <p:cNvPr id="32" name="ZoneTexte 31">
                <a:extLst>
                  <a:ext uri="{FF2B5EF4-FFF2-40B4-BE49-F238E27FC236}">
                    <a16:creationId xmlns:a16="http://schemas.microsoft.com/office/drawing/2014/main" id="{FAA0E38B-F644-477E-9475-263F4E8D3EB1}"/>
                  </a:ext>
                </a:extLst>
              </p:cNvPr>
              <p:cNvSpPr txBox="1">
                <a:spLocks noRot="1" noChangeAspect="1" noMove="1" noResize="1" noEditPoints="1" noAdjustHandles="1" noChangeArrowheads="1" noChangeShapeType="1" noTextEdit="1"/>
              </p:cNvSpPr>
              <p:nvPr/>
            </p:nvSpPr>
            <p:spPr>
              <a:xfrm>
                <a:off x="5838144" y="3466820"/>
                <a:ext cx="1821771" cy="369332"/>
              </a:xfrm>
              <a:prstGeom prst="rect">
                <a:avLst/>
              </a:prstGeom>
              <a:blipFill>
                <a:blip r:embed="rId9"/>
                <a:stretch>
                  <a:fillRect/>
                </a:stretch>
              </a:blipFill>
              <a:ln>
                <a:solidFill>
                  <a:schemeClr val="tx1"/>
                </a:solidFill>
              </a:ln>
            </p:spPr>
            <p:txBody>
              <a:bodyPr/>
              <a:lstStyle/>
              <a:p>
                <a:r>
                  <a:rPr lang="fr-FR">
                    <a:noFill/>
                  </a:rPr>
                  <a:t> </a:t>
                </a:r>
              </a:p>
            </p:txBody>
          </p:sp>
        </mc:Fallback>
      </mc:AlternateContent>
      <p:pic>
        <p:nvPicPr>
          <p:cNvPr id="33" name="Image 32">
            <a:extLst>
              <a:ext uri="{FF2B5EF4-FFF2-40B4-BE49-F238E27FC236}">
                <a16:creationId xmlns:a16="http://schemas.microsoft.com/office/drawing/2014/main" id="{865092E2-B0BA-4120-AC3C-4184D67125B5}"/>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8777170" y="4685937"/>
            <a:ext cx="1242564" cy="1188973"/>
          </a:xfrm>
          <a:prstGeom prst="rect">
            <a:avLst/>
          </a:prstGeom>
        </p:spPr>
      </p:pic>
      <p:grpSp>
        <p:nvGrpSpPr>
          <p:cNvPr id="34" name="Groupe 33">
            <a:extLst>
              <a:ext uri="{FF2B5EF4-FFF2-40B4-BE49-F238E27FC236}">
                <a16:creationId xmlns:a16="http://schemas.microsoft.com/office/drawing/2014/main" id="{12FCAC4E-C937-4BE5-8118-FB0C6D12CB3B}"/>
              </a:ext>
            </a:extLst>
          </p:cNvPr>
          <p:cNvGrpSpPr/>
          <p:nvPr/>
        </p:nvGrpSpPr>
        <p:grpSpPr>
          <a:xfrm>
            <a:off x="10443518" y="4818720"/>
            <a:ext cx="1023594" cy="975062"/>
            <a:chOff x="10431806" y="5574193"/>
            <a:chExt cx="1023594" cy="975062"/>
          </a:xfrm>
        </p:grpSpPr>
        <p:pic>
          <p:nvPicPr>
            <p:cNvPr id="35" name="Image 34">
              <a:extLst>
                <a:ext uri="{FF2B5EF4-FFF2-40B4-BE49-F238E27FC236}">
                  <a16:creationId xmlns:a16="http://schemas.microsoft.com/office/drawing/2014/main" id="{46602DAA-65AD-44C8-8477-7E635BDAA90E}"/>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l="9809" t="7965" r="2194" b="6321"/>
            <a:stretch/>
          </p:blipFill>
          <p:spPr>
            <a:xfrm>
              <a:off x="10431806" y="5574193"/>
              <a:ext cx="1023594" cy="975062"/>
            </a:xfrm>
            <a:prstGeom prst="rect">
              <a:avLst/>
            </a:prstGeom>
          </p:spPr>
        </p:pic>
        <p:sp>
          <p:nvSpPr>
            <p:cNvPr id="36" name="ZoneTexte 35">
              <a:extLst>
                <a:ext uri="{FF2B5EF4-FFF2-40B4-BE49-F238E27FC236}">
                  <a16:creationId xmlns:a16="http://schemas.microsoft.com/office/drawing/2014/main" id="{5997D588-BCBC-4868-B51B-A95879950AD9}"/>
                </a:ext>
              </a:extLst>
            </p:cNvPr>
            <p:cNvSpPr txBox="1"/>
            <p:nvPr/>
          </p:nvSpPr>
          <p:spPr>
            <a:xfrm>
              <a:off x="10617200" y="5638800"/>
              <a:ext cx="497252" cy="707886"/>
            </a:xfrm>
            <a:prstGeom prst="rect">
              <a:avLst/>
            </a:prstGeom>
            <a:noFill/>
          </p:spPr>
          <p:txBody>
            <a:bodyPr wrap="none" rtlCol="0">
              <a:spAutoFit/>
            </a:bodyPr>
            <a:lstStyle/>
            <a:p>
              <a:r>
                <a:rPr lang="fr-FR" sz="4000" b="1" dirty="0">
                  <a:solidFill>
                    <a:schemeClr val="accent5">
                      <a:lumMod val="60000"/>
                      <a:lumOff val="40000"/>
                    </a:schemeClr>
                  </a:solidFill>
                </a:rPr>
                <a:t>?</a:t>
              </a:r>
            </a:p>
          </p:txBody>
        </p:sp>
      </p:grpSp>
      <p:sp>
        <p:nvSpPr>
          <p:cNvPr id="37" name="Accolade ouvrante 36">
            <a:extLst>
              <a:ext uri="{FF2B5EF4-FFF2-40B4-BE49-F238E27FC236}">
                <a16:creationId xmlns:a16="http://schemas.microsoft.com/office/drawing/2014/main" id="{B6B475CF-2635-40F9-BBF5-3B8700D437CE}"/>
              </a:ext>
            </a:extLst>
          </p:cNvPr>
          <p:cNvSpPr/>
          <p:nvPr/>
        </p:nvSpPr>
        <p:spPr>
          <a:xfrm rot="16200000">
            <a:off x="10873478" y="3629624"/>
            <a:ext cx="163674" cy="1871162"/>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41" name="Rectangle : coins arrondis 40">
            <a:extLst>
              <a:ext uri="{FF2B5EF4-FFF2-40B4-BE49-F238E27FC236}">
                <a16:creationId xmlns:a16="http://schemas.microsoft.com/office/drawing/2014/main" id="{22BE4B93-484A-4EED-902E-0D908668C540}"/>
              </a:ext>
            </a:extLst>
          </p:cNvPr>
          <p:cNvSpPr/>
          <p:nvPr/>
        </p:nvSpPr>
        <p:spPr>
          <a:xfrm>
            <a:off x="296333" y="934841"/>
            <a:ext cx="11815015" cy="342000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en-GB" dirty="0"/>
          </a:p>
        </p:txBody>
      </p:sp>
      <p:sp>
        <p:nvSpPr>
          <p:cNvPr id="42" name="ZoneTexte 41">
            <a:extLst>
              <a:ext uri="{FF2B5EF4-FFF2-40B4-BE49-F238E27FC236}">
                <a16:creationId xmlns:a16="http://schemas.microsoft.com/office/drawing/2014/main" id="{F6E1753C-5864-4BAE-8C3D-6335D02628A9}"/>
              </a:ext>
            </a:extLst>
          </p:cNvPr>
          <p:cNvSpPr txBox="1"/>
          <p:nvPr/>
        </p:nvSpPr>
        <p:spPr>
          <a:xfrm>
            <a:off x="731291" y="914293"/>
            <a:ext cx="2943434" cy="369332"/>
          </a:xfrm>
          <a:prstGeom prst="rect">
            <a:avLst/>
          </a:prstGeom>
          <a:noFill/>
        </p:spPr>
        <p:txBody>
          <a:bodyPr wrap="none" rtlCol="0">
            <a:spAutoFit/>
          </a:bodyPr>
          <a:lstStyle/>
          <a:p>
            <a:r>
              <a:rPr lang="en-GB" b="1" dirty="0">
                <a:solidFill>
                  <a:srgbClr val="C00000"/>
                </a:solidFill>
              </a:rPr>
              <a:t>Goal: </a:t>
            </a:r>
            <a:r>
              <a:rPr lang="en-GB" dirty="0">
                <a:solidFill>
                  <a:srgbClr val="C00000"/>
                </a:solidFill>
              </a:rPr>
              <a:t>JEFF-4.0 </a:t>
            </a:r>
            <a:r>
              <a:rPr lang="en-GB" dirty="0">
                <a:solidFill>
                  <a:srgbClr val="C00000"/>
                </a:solidFill>
                <a:sym typeface="Wingdings" panose="05000000000000000000" pitchFamily="2" charset="2"/>
              </a:rPr>
              <a:t></a:t>
            </a:r>
            <a:r>
              <a:rPr lang="en-GB" dirty="0">
                <a:solidFill>
                  <a:srgbClr val="C00000"/>
                </a:solidFill>
              </a:rPr>
              <a:t>JEFF-4.1</a:t>
            </a:r>
          </a:p>
        </p:txBody>
      </p:sp>
      <mc:AlternateContent xmlns:mc="http://schemas.openxmlformats.org/markup-compatibility/2006" xmlns:a14="http://schemas.microsoft.com/office/drawing/2010/main">
        <mc:Choice Requires="a14">
          <p:sp>
            <p:nvSpPr>
              <p:cNvPr id="43" name="ZoneTexte 42">
                <a:extLst>
                  <a:ext uri="{FF2B5EF4-FFF2-40B4-BE49-F238E27FC236}">
                    <a16:creationId xmlns:a16="http://schemas.microsoft.com/office/drawing/2014/main" id="{A4001266-9F29-4803-957D-FBA5977A9914}"/>
                  </a:ext>
                </a:extLst>
              </p:cNvPr>
              <p:cNvSpPr txBox="1"/>
              <p:nvPr/>
            </p:nvSpPr>
            <p:spPr>
              <a:xfrm>
                <a:off x="3373995" y="1815206"/>
                <a:ext cx="1955411" cy="369332"/>
              </a:xfrm>
              <a:prstGeom prst="rect">
                <a:avLst/>
              </a:prstGeom>
              <a:solidFill>
                <a:srgbClr val="00B05C">
                  <a:alpha val="18039"/>
                </a:srgbClr>
              </a:solidFill>
              <a:ln>
                <a:solidFill>
                  <a:schemeClr val="tx1">
                    <a:lumMod val="50000"/>
                    <a:lumOff val="50000"/>
                  </a:schemeClr>
                </a:solidFill>
              </a:ln>
            </p:spPr>
            <p:txBody>
              <a:bodyPr wrap="square">
                <a:spAutoFit/>
              </a:bodyPr>
              <a:lstStyle/>
              <a:p>
                <a:pPr/>
                <a14:m>
                  <m:oMathPara xmlns:m="http://schemas.openxmlformats.org/officeDocument/2006/math">
                    <m:oMathParaPr>
                      <m:jc m:val="centerGroup"/>
                    </m:oMathParaPr>
                    <m:oMath xmlns:m="http://schemas.openxmlformats.org/officeDocument/2006/math">
                      <m:r>
                        <a:rPr lang="en-US" i="1">
                          <a:solidFill>
                            <a:schemeClr val="tx1"/>
                          </a:solidFill>
                          <a:latin typeface="Cambria Math" panose="02040503050406030204" pitchFamily="18" charset="0"/>
                          <a:sym typeface="Symbol"/>
                        </a:rPr>
                        <m:t>𝑃</m:t>
                      </m:r>
                      <m:d>
                        <m:dPr>
                          <m:ctrlPr>
                            <a:rPr lang="en-US" i="1">
                              <a:solidFill>
                                <a:schemeClr val="tx1"/>
                              </a:solidFill>
                              <a:latin typeface="Cambria Math" panose="02040503050406030204" pitchFamily="18" charset="0"/>
                              <a:sym typeface="Symbol"/>
                            </a:rPr>
                          </m:ctrlPr>
                        </m:dPr>
                        <m:e>
                          <m:r>
                            <a:rPr lang="en-US" i="1">
                              <a:solidFill>
                                <a:schemeClr val="tx1"/>
                              </a:solidFill>
                              <a:latin typeface="Cambria Math" panose="02040503050406030204" pitchFamily="18" charset="0"/>
                              <a:sym typeface="Symbol"/>
                            </a:rPr>
                            <m:t>𝑍</m:t>
                          </m:r>
                        </m:e>
                        <m:e>
                          <m:sSup>
                            <m:sSupPr>
                              <m:ctrlPr>
                                <a:rPr lang="en-US" i="1">
                                  <a:solidFill>
                                    <a:schemeClr val="tx1"/>
                                  </a:solidFill>
                                  <a:latin typeface="Cambria Math" panose="02040503050406030204" pitchFamily="18" charset="0"/>
                                  <a:sym typeface="Symbol"/>
                                </a:rPr>
                              </m:ctrlPr>
                            </m:sSupPr>
                            <m:e>
                              <m:r>
                                <a:rPr lang="en-US" i="1">
                                  <a:solidFill>
                                    <a:schemeClr val="tx1"/>
                                  </a:solidFill>
                                  <a:latin typeface="Cambria Math" panose="02040503050406030204" pitchFamily="18" charset="0"/>
                                  <a:sym typeface="Symbol"/>
                                </a:rPr>
                                <m:t>𝐴</m:t>
                              </m:r>
                            </m:e>
                            <m:sup>
                              <m:r>
                                <a:rPr lang="en-US" i="1">
                                  <a:solidFill>
                                    <a:schemeClr val="tx1"/>
                                  </a:solidFill>
                                  <a:latin typeface="Cambria Math" panose="02040503050406030204" pitchFamily="18" charset="0"/>
                                  <a:sym typeface="Symbol"/>
                                </a:rPr>
                                <m:t>∗</m:t>
                              </m:r>
                            </m:sup>
                          </m:sSup>
                          <m:r>
                            <a:rPr lang="en-US" i="1">
                              <a:solidFill>
                                <a:schemeClr val="tx1"/>
                              </a:solidFill>
                              <a:latin typeface="Cambria Math" panose="02040503050406030204" pitchFamily="18" charset="0"/>
                              <a:sym typeface="Symbol"/>
                            </a:rPr>
                            <m:t>, </m:t>
                          </m:r>
                          <m:r>
                            <a:rPr lang="fr-FR" i="1">
                              <a:solidFill>
                                <a:schemeClr val="tx1"/>
                              </a:solidFill>
                              <a:latin typeface="Cambria Math" panose="02040503050406030204" pitchFamily="18" charset="0"/>
                              <a:sym typeface="Symbol"/>
                            </a:rPr>
                            <m:t>𝑛</m:t>
                          </m:r>
                          <m:r>
                            <a:rPr lang="fr-FR" i="1" baseline="-25000">
                              <a:solidFill>
                                <a:schemeClr val="tx1"/>
                              </a:solidFill>
                              <a:latin typeface="Cambria Math" panose="02040503050406030204" pitchFamily="18" charset="0"/>
                              <a:sym typeface="Symbol"/>
                            </a:rPr>
                            <m:t>𝑡h</m:t>
                          </m:r>
                        </m:e>
                      </m:d>
                    </m:oMath>
                  </m:oMathPara>
                </a14:m>
                <a:endParaRPr lang="fr-FR" dirty="0">
                  <a:solidFill>
                    <a:schemeClr val="tx1"/>
                  </a:solidFill>
                </a:endParaRPr>
              </a:p>
            </p:txBody>
          </p:sp>
        </mc:Choice>
        <mc:Fallback xmlns="">
          <p:sp>
            <p:nvSpPr>
              <p:cNvPr id="43" name="ZoneTexte 42">
                <a:extLst>
                  <a:ext uri="{FF2B5EF4-FFF2-40B4-BE49-F238E27FC236}">
                    <a16:creationId xmlns:a16="http://schemas.microsoft.com/office/drawing/2014/main" id="{A4001266-9F29-4803-957D-FBA5977A9914}"/>
                  </a:ext>
                </a:extLst>
              </p:cNvPr>
              <p:cNvSpPr txBox="1">
                <a:spLocks noRot="1" noChangeAspect="1" noMove="1" noResize="1" noEditPoints="1" noAdjustHandles="1" noChangeArrowheads="1" noChangeShapeType="1" noTextEdit="1"/>
              </p:cNvSpPr>
              <p:nvPr/>
            </p:nvSpPr>
            <p:spPr>
              <a:xfrm>
                <a:off x="3373995" y="1815206"/>
                <a:ext cx="1955411" cy="369332"/>
              </a:xfrm>
              <a:prstGeom prst="rect">
                <a:avLst/>
              </a:prstGeom>
              <a:blipFill>
                <a:blip r:embed="rId12"/>
                <a:stretch>
                  <a:fillRect/>
                </a:stretch>
              </a:blipFill>
              <a:ln>
                <a:solidFill>
                  <a:schemeClr val="tx1">
                    <a:lumMod val="50000"/>
                    <a:lumOff val="50000"/>
                  </a:schemeClr>
                </a:solidFill>
              </a:ln>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45" name="ZoneTexte 44">
                <a:extLst>
                  <a:ext uri="{FF2B5EF4-FFF2-40B4-BE49-F238E27FC236}">
                    <a16:creationId xmlns:a16="http://schemas.microsoft.com/office/drawing/2014/main" id="{21B23374-2104-46FC-9FB5-2AD76CAC0A85}"/>
                  </a:ext>
                </a:extLst>
              </p:cNvPr>
              <p:cNvSpPr txBox="1"/>
              <p:nvPr/>
            </p:nvSpPr>
            <p:spPr>
              <a:xfrm>
                <a:off x="3339567" y="3891613"/>
                <a:ext cx="1751899" cy="369332"/>
              </a:xfrm>
              <a:prstGeom prst="rect">
                <a:avLst/>
              </a:prstGeom>
              <a:noFill/>
              <a:ln>
                <a:solidFill>
                  <a:schemeClr val="bg2">
                    <a:lumMod val="65000"/>
                  </a:schemeClr>
                </a:solidFill>
              </a:ln>
            </p:spPr>
            <p:txBody>
              <a:bodyPr wrap="square">
                <a:spAutoFit/>
              </a:bodyPr>
              <a:lstStyle/>
              <a:p>
                <a:pPr/>
                <a14:m>
                  <m:oMathPara xmlns:m="http://schemas.openxmlformats.org/officeDocument/2006/math">
                    <m:oMathParaPr>
                      <m:jc m:val="centerGroup"/>
                    </m:oMathParaPr>
                    <m:oMath xmlns:m="http://schemas.openxmlformats.org/officeDocument/2006/math">
                      <m:r>
                        <a:rPr lang="en-US" i="1" smtClean="0">
                          <a:solidFill>
                            <a:schemeClr val="tx1"/>
                          </a:solidFill>
                          <a:latin typeface="Cambria Math" panose="02040503050406030204" pitchFamily="18" charset="0"/>
                          <a:sym typeface="Symbol"/>
                        </a:rPr>
                        <m:t>𝑃</m:t>
                      </m:r>
                      <m:d>
                        <m:dPr>
                          <m:ctrlPr>
                            <a:rPr lang="en-US" i="1">
                              <a:solidFill>
                                <a:schemeClr val="tx1"/>
                              </a:solidFill>
                              <a:latin typeface="Cambria Math" panose="02040503050406030204" pitchFamily="18" charset="0"/>
                              <a:sym typeface="Symbol"/>
                            </a:rPr>
                          </m:ctrlPr>
                        </m:dPr>
                        <m:e>
                          <m:r>
                            <a:rPr lang="en-US" i="1">
                              <a:solidFill>
                                <a:schemeClr val="tx1"/>
                              </a:solidFill>
                              <a:latin typeface="Cambria Math" panose="02040503050406030204" pitchFamily="18" charset="0"/>
                              <a:sym typeface="Symbol"/>
                            </a:rPr>
                            <m:t>𝑍</m:t>
                          </m:r>
                        </m:e>
                        <m:e>
                          <m:sSup>
                            <m:sSupPr>
                              <m:ctrlPr>
                                <a:rPr lang="en-US" i="1">
                                  <a:solidFill>
                                    <a:schemeClr val="tx1"/>
                                  </a:solidFill>
                                  <a:latin typeface="Cambria Math" panose="02040503050406030204" pitchFamily="18" charset="0"/>
                                  <a:sym typeface="Symbol"/>
                                </a:rPr>
                              </m:ctrlPr>
                            </m:sSupPr>
                            <m:e>
                              <m:r>
                                <a:rPr lang="en-US" i="1">
                                  <a:solidFill>
                                    <a:schemeClr val="tx1"/>
                                  </a:solidFill>
                                  <a:latin typeface="Cambria Math" panose="02040503050406030204" pitchFamily="18" charset="0"/>
                                  <a:sym typeface="Symbol"/>
                                </a:rPr>
                                <m:t>𝐴</m:t>
                              </m:r>
                            </m:e>
                            <m:sup>
                              <m:r>
                                <a:rPr lang="en-US" i="1">
                                  <a:solidFill>
                                    <a:schemeClr val="tx1"/>
                                  </a:solidFill>
                                  <a:latin typeface="Cambria Math" panose="02040503050406030204" pitchFamily="18" charset="0"/>
                                  <a:sym typeface="Symbol"/>
                                </a:rPr>
                                <m:t>∗</m:t>
                              </m:r>
                            </m:sup>
                          </m:sSup>
                          <m:r>
                            <a:rPr lang="en-US" i="1">
                              <a:solidFill>
                                <a:schemeClr val="tx1"/>
                              </a:solidFill>
                              <a:latin typeface="Cambria Math" panose="02040503050406030204" pitchFamily="18" charset="0"/>
                              <a:sym typeface="Symbol"/>
                            </a:rPr>
                            <m:t>, </m:t>
                          </m:r>
                          <m:r>
                            <a:rPr lang="fr-FR" i="1">
                              <a:solidFill>
                                <a:schemeClr val="tx1"/>
                              </a:solidFill>
                              <a:latin typeface="Cambria Math" panose="02040503050406030204" pitchFamily="18" charset="0"/>
                              <a:sym typeface="Symbol"/>
                            </a:rPr>
                            <m:t>𝑛</m:t>
                          </m:r>
                          <m:r>
                            <a:rPr lang="fr-FR" b="0" i="1" baseline="-25000" smtClean="0">
                              <a:solidFill>
                                <a:schemeClr val="tx1"/>
                              </a:solidFill>
                              <a:latin typeface="Cambria Math" panose="02040503050406030204" pitchFamily="18" charset="0"/>
                              <a:sym typeface="Symbol"/>
                            </a:rPr>
                            <m:t>𝑓𝑎𝑠𝑡</m:t>
                          </m:r>
                        </m:e>
                      </m:d>
                    </m:oMath>
                  </m:oMathPara>
                </a14:m>
                <a:endParaRPr lang="fr-FR" dirty="0">
                  <a:solidFill>
                    <a:schemeClr val="tx1"/>
                  </a:solidFill>
                </a:endParaRPr>
              </a:p>
            </p:txBody>
          </p:sp>
        </mc:Choice>
        <mc:Fallback xmlns="">
          <p:sp>
            <p:nvSpPr>
              <p:cNvPr id="45" name="ZoneTexte 44">
                <a:extLst>
                  <a:ext uri="{FF2B5EF4-FFF2-40B4-BE49-F238E27FC236}">
                    <a16:creationId xmlns:a16="http://schemas.microsoft.com/office/drawing/2014/main" id="{21B23374-2104-46FC-9FB5-2AD76CAC0A85}"/>
                  </a:ext>
                </a:extLst>
              </p:cNvPr>
              <p:cNvSpPr txBox="1">
                <a:spLocks noRot="1" noChangeAspect="1" noMove="1" noResize="1" noEditPoints="1" noAdjustHandles="1" noChangeArrowheads="1" noChangeShapeType="1" noTextEdit="1"/>
              </p:cNvSpPr>
              <p:nvPr/>
            </p:nvSpPr>
            <p:spPr>
              <a:xfrm>
                <a:off x="3339567" y="3891613"/>
                <a:ext cx="1751899" cy="369332"/>
              </a:xfrm>
              <a:prstGeom prst="rect">
                <a:avLst/>
              </a:prstGeom>
              <a:blipFill>
                <a:blip r:embed="rId13"/>
                <a:stretch>
                  <a:fillRect b="-9524"/>
                </a:stretch>
              </a:blipFill>
              <a:ln>
                <a:solidFill>
                  <a:schemeClr val="bg2">
                    <a:lumMod val="65000"/>
                  </a:schemeClr>
                </a:solidFill>
              </a:ln>
            </p:spPr>
            <p:txBody>
              <a:bodyPr/>
              <a:lstStyle/>
              <a:p>
                <a:r>
                  <a:rPr lang="en-GB">
                    <a:noFill/>
                  </a:rPr>
                  <a:t> </a:t>
                </a:r>
              </a:p>
            </p:txBody>
          </p:sp>
        </mc:Fallback>
      </mc:AlternateContent>
      <p:sp>
        <p:nvSpPr>
          <p:cNvPr id="48" name="ZoneTexte 47">
            <a:extLst>
              <a:ext uri="{FF2B5EF4-FFF2-40B4-BE49-F238E27FC236}">
                <a16:creationId xmlns:a16="http://schemas.microsoft.com/office/drawing/2014/main" id="{260232F7-8F4B-41BE-9798-376E361C915C}"/>
              </a:ext>
            </a:extLst>
          </p:cNvPr>
          <p:cNvSpPr txBox="1"/>
          <p:nvPr/>
        </p:nvSpPr>
        <p:spPr>
          <a:xfrm>
            <a:off x="8816386" y="461956"/>
            <a:ext cx="2349305" cy="253916"/>
          </a:xfrm>
          <a:prstGeom prst="rect">
            <a:avLst/>
          </a:prstGeom>
          <a:noFill/>
        </p:spPr>
        <p:txBody>
          <a:bodyPr wrap="square">
            <a:spAutoFit/>
          </a:bodyPr>
          <a:lstStyle/>
          <a:p>
            <a:r>
              <a:rPr lang="en-US" sz="1050">
                <a:solidFill>
                  <a:srgbClr val="C00000"/>
                </a:solidFill>
                <a:latin typeface="Arial" panose="020B0604020202020204" pitchFamily="34" charset="0"/>
                <a:cs typeface="Arial" panose="020B0604020202020204" pitchFamily="34" charset="0"/>
              </a:rPr>
              <a:t>→ A. Regonesi’s PhD (2024-2027)</a:t>
            </a:r>
          </a:p>
        </p:txBody>
      </p:sp>
      <p:sp>
        <p:nvSpPr>
          <p:cNvPr id="49" name="ZoneTexte 48">
            <a:extLst>
              <a:ext uri="{FF2B5EF4-FFF2-40B4-BE49-F238E27FC236}">
                <a16:creationId xmlns:a16="http://schemas.microsoft.com/office/drawing/2014/main" id="{B3A497C0-D094-4B75-980D-4AF2A4370CF3}"/>
              </a:ext>
            </a:extLst>
          </p:cNvPr>
          <p:cNvSpPr txBox="1"/>
          <p:nvPr/>
        </p:nvSpPr>
        <p:spPr>
          <a:xfrm>
            <a:off x="9117807" y="702812"/>
            <a:ext cx="2349305" cy="253916"/>
          </a:xfrm>
          <a:prstGeom prst="rect">
            <a:avLst/>
          </a:prstGeom>
          <a:noFill/>
        </p:spPr>
        <p:txBody>
          <a:bodyPr wrap="square">
            <a:spAutoFit/>
          </a:bodyPr>
          <a:lstStyle/>
          <a:p>
            <a:r>
              <a:rPr lang="en-US" sz="1050">
                <a:solidFill>
                  <a:srgbClr val="00B050"/>
                </a:solidFill>
                <a:latin typeface="Arial" panose="020B0604020202020204" pitchFamily="34" charset="0"/>
                <a:cs typeface="Arial" panose="020B0604020202020204" pitchFamily="34" charset="0"/>
              </a:rPr>
              <a:t>→ N. Teixeira Rua PhD (2025-2028)</a:t>
            </a:r>
          </a:p>
        </p:txBody>
      </p:sp>
      <p:cxnSp>
        <p:nvCxnSpPr>
          <p:cNvPr id="58" name="Connecteur droit avec flèche 57">
            <a:extLst>
              <a:ext uri="{FF2B5EF4-FFF2-40B4-BE49-F238E27FC236}">
                <a16:creationId xmlns:a16="http://schemas.microsoft.com/office/drawing/2014/main" id="{B07E5AB3-A549-4CAA-818E-869D07BB78B9}"/>
              </a:ext>
            </a:extLst>
          </p:cNvPr>
          <p:cNvCxnSpPr>
            <a:cxnSpLocks/>
          </p:cNvCxnSpPr>
          <p:nvPr/>
        </p:nvCxnSpPr>
        <p:spPr>
          <a:xfrm>
            <a:off x="7525975" y="1702662"/>
            <a:ext cx="689185"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59" name="ZoneTexte 58">
            <a:extLst>
              <a:ext uri="{FF2B5EF4-FFF2-40B4-BE49-F238E27FC236}">
                <a16:creationId xmlns:a16="http://schemas.microsoft.com/office/drawing/2014/main" id="{D9A6D696-474C-4753-A0EC-9995376C1694}"/>
              </a:ext>
            </a:extLst>
          </p:cNvPr>
          <p:cNvSpPr txBox="1"/>
          <p:nvPr/>
        </p:nvSpPr>
        <p:spPr>
          <a:xfrm>
            <a:off x="9986416" y="2393539"/>
            <a:ext cx="1785043" cy="830997"/>
          </a:xfrm>
          <a:prstGeom prst="rect">
            <a:avLst/>
          </a:prstGeom>
          <a:solidFill>
            <a:schemeClr val="bg1"/>
          </a:solidFill>
          <a:ln>
            <a:solidFill>
              <a:schemeClr val="accent1"/>
            </a:solidFill>
          </a:ln>
        </p:spPr>
        <p:txBody>
          <a:bodyPr wrap="square" rtlCol="0">
            <a:spAutoFit/>
          </a:bodyPr>
          <a:lstStyle/>
          <a:p>
            <a:pPr algn="ctr"/>
            <a:r>
              <a:rPr lang="en-US" sz="1600" dirty="0"/>
              <a:t>Major experimental data </a:t>
            </a:r>
            <a:r>
              <a:rPr lang="en-US" sz="1200" dirty="0"/>
              <a:t> </a:t>
            </a:r>
          </a:p>
        </p:txBody>
      </p:sp>
      <p:sp>
        <p:nvSpPr>
          <p:cNvPr id="60" name="Espace réservé de la date 3">
            <a:extLst>
              <a:ext uri="{FF2B5EF4-FFF2-40B4-BE49-F238E27FC236}">
                <a16:creationId xmlns:a16="http://schemas.microsoft.com/office/drawing/2014/main" id="{9D0BA456-C217-45C6-893C-D5244B04B539}"/>
              </a:ext>
            </a:extLst>
          </p:cNvPr>
          <p:cNvSpPr>
            <a:spLocks noGrp="1"/>
          </p:cNvSpPr>
          <p:nvPr>
            <p:ph type="dt" sz="half" idx="10"/>
          </p:nvPr>
        </p:nvSpPr>
        <p:spPr>
          <a:xfrm>
            <a:off x="9629071" y="6343650"/>
            <a:ext cx="1090881" cy="365125"/>
          </a:xfrm>
        </p:spPr>
        <p:txBody>
          <a:bodyPr/>
          <a:lstStyle/>
          <a:p>
            <a:r>
              <a:rPr lang="fr-FR"/>
              <a:t>01/07/2026</a:t>
            </a:r>
            <a:endParaRPr lang="fr-FR" dirty="0"/>
          </a:p>
        </p:txBody>
      </p:sp>
      <p:grpSp>
        <p:nvGrpSpPr>
          <p:cNvPr id="51" name="Groupe 50">
            <a:extLst>
              <a:ext uri="{FF2B5EF4-FFF2-40B4-BE49-F238E27FC236}">
                <a16:creationId xmlns:a16="http://schemas.microsoft.com/office/drawing/2014/main" id="{6ED16F5A-35F4-4BC6-9CB0-421539A58F29}"/>
              </a:ext>
            </a:extLst>
          </p:cNvPr>
          <p:cNvGrpSpPr/>
          <p:nvPr/>
        </p:nvGrpSpPr>
        <p:grpSpPr>
          <a:xfrm>
            <a:off x="8005622" y="1038457"/>
            <a:ext cx="3991640" cy="1245010"/>
            <a:chOff x="8005622" y="1038457"/>
            <a:chExt cx="3991640" cy="1245010"/>
          </a:xfrm>
        </p:grpSpPr>
        <mc:AlternateContent xmlns:mc="http://schemas.openxmlformats.org/markup-compatibility/2006" xmlns:a14="http://schemas.microsoft.com/office/drawing/2010/main">
          <mc:Choice Requires="a14">
            <p:sp>
              <p:nvSpPr>
                <p:cNvPr id="52" name="ZoneTexte 51">
                  <a:extLst>
                    <a:ext uri="{FF2B5EF4-FFF2-40B4-BE49-F238E27FC236}">
                      <a16:creationId xmlns:a16="http://schemas.microsoft.com/office/drawing/2014/main" id="{DCFDDAB9-E2AA-4E81-990A-04F63896B110}"/>
                    </a:ext>
                  </a:extLst>
                </p:cNvPr>
                <p:cNvSpPr txBox="1"/>
                <p:nvPr/>
              </p:nvSpPr>
              <p:spPr>
                <a:xfrm>
                  <a:off x="10292459" y="1213016"/>
                  <a:ext cx="1616653" cy="369332"/>
                </a:xfrm>
                <a:prstGeom prst="rect">
                  <a:avLst/>
                </a:prstGeom>
                <a:solidFill>
                  <a:schemeClr val="accent5">
                    <a:lumMod val="20000"/>
                    <a:lumOff val="80000"/>
                    <a:alpha val="50196"/>
                  </a:schemeClr>
                </a:solidFill>
                <a:ln>
                  <a:solidFill>
                    <a:schemeClr val="tx1">
                      <a:lumMod val="50000"/>
                      <a:lumOff val="50000"/>
                    </a:schemeClr>
                  </a:solidFill>
                </a:ln>
              </p:spPr>
              <p:txBody>
                <a:bodyPr wrap="square">
                  <a:spAutoFit/>
                </a:bodyPr>
                <a:lstStyle/>
                <a:p>
                  <a:pPr/>
                  <a14:m>
                    <m:oMathPara xmlns:m="http://schemas.openxmlformats.org/officeDocument/2006/math">
                      <m:oMathParaPr>
                        <m:jc m:val="centerGroup"/>
                      </m:oMathParaPr>
                      <m:oMath xmlns:m="http://schemas.openxmlformats.org/officeDocument/2006/math">
                        <m:r>
                          <a:rPr lang="fr-FR" b="0" i="1" smtClean="0">
                            <a:solidFill>
                              <a:schemeClr val="tx1"/>
                            </a:solidFill>
                            <a:latin typeface="Cambria Math" panose="02040503050406030204" pitchFamily="18" charset="0"/>
                            <a:sym typeface="Symbol"/>
                          </a:rPr>
                          <m:t>𝐶</m:t>
                        </m:r>
                        <m:d>
                          <m:dPr>
                            <m:ctrlPr>
                              <a:rPr lang="en-US" i="1" smtClean="0">
                                <a:solidFill>
                                  <a:schemeClr val="tx1"/>
                                </a:solidFill>
                                <a:latin typeface="Cambria Math" panose="02040503050406030204" pitchFamily="18" charset="0"/>
                                <a:sym typeface="Symbol"/>
                              </a:rPr>
                            </m:ctrlPr>
                          </m:dPr>
                          <m:e>
                            <m:r>
                              <a:rPr lang="en-US" b="0" i="1" smtClean="0">
                                <a:solidFill>
                                  <a:schemeClr val="tx1"/>
                                </a:solidFill>
                                <a:latin typeface="Cambria Math"/>
                                <a:sym typeface="Symbol"/>
                              </a:rPr>
                              <m:t>𝐴</m:t>
                            </m:r>
                            <m:r>
                              <a:rPr lang="en-US" b="0" i="1" smtClean="0">
                                <a:solidFill>
                                  <a:schemeClr val="tx1"/>
                                </a:solidFill>
                                <a:latin typeface="Cambria Math"/>
                                <a:sym typeface="Symbol"/>
                              </a:rPr>
                              <m:t>,</m:t>
                            </m:r>
                            <m:r>
                              <a:rPr lang="en-US" b="0" i="1" smtClean="0">
                                <a:solidFill>
                                  <a:schemeClr val="tx1"/>
                                </a:solidFill>
                                <a:latin typeface="Cambria Math"/>
                                <a:sym typeface="Symbol"/>
                              </a:rPr>
                              <m:t>𝑍</m:t>
                            </m:r>
                            <m:r>
                              <a:rPr lang="en-US" b="0" i="1" smtClean="0">
                                <a:solidFill>
                                  <a:schemeClr val="tx1"/>
                                </a:solidFill>
                                <a:latin typeface="Cambria Math"/>
                                <a:sym typeface="Symbol"/>
                              </a:rPr>
                              <m:t>,</m:t>
                            </m:r>
                            <m:r>
                              <a:rPr lang="fr-FR" b="0" i="1" smtClean="0">
                                <a:solidFill>
                                  <a:schemeClr val="tx1"/>
                                </a:solidFill>
                                <a:latin typeface="Cambria Math" panose="02040503050406030204" pitchFamily="18" charset="0"/>
                                <a:sym typeface="Symbol"/>
                              </a:rPr>
                              <m:t>𝑚</m:t>
                            </m:r>
                            <m:r>
                              <a:rPr lang="fr-FR" b="0" i="1" smtClean="0">
                                <a:solidFill>
                                  <a:schemeClr val="tx1"/>
                                </a:solidFill>
                                <a:latin typeface="Cambria Math" panose="02040503050406030204" pitchFamily="18" charset="0"/>
                                <a:sym typeface="Symbol"/>
                              </a:rPr>
                              <m:t>|</m:t>
                            </m:r>
                            <m:r>
                              <a:rPr lang="fr-FR" b="0" i="1" smtClean="0">
                                <a:solidFill>
                                  <a:schemeClr val="tx1"/>
                                </a:solidFill>
                                <a:latin typeface="Cambria Math" panose="02040503050406030204" pitchFamily="18" charset="0"/>
                                <a:sym typeface="Symbol"/>
                              </a:rPr>
                              <m:t>𝑛𝑡h</m:t>
                            </m:r>
                            <m:r>
                              <a:rPr lang="en-US" b="0" i="1" smtClean="0">
                                <a:solidFill>
                                  <a:schemeClr val="tx1"/>
                                </a:solidFill>
                                <a:latin typeface="Cambria Math" panose="02040503050406030204" pitchFamily="18" charset="0"/>
                                <a:sym typeface="Symbol"/>
                              </a:rPr>
                              <m:t> </m:t>
                            </m:r>
                          </m:e>
                        </m:d>
                      </m:oMath>
                    </m:oMathPara>
                  </a14:m>
                  <a:endParaRPr lang="fr-FR" dirty="0">
                    <a:solidFill>
                      <a:schemeClr val="tx1"/>
                    </a:solidFill>
                  </a:endParaRPr>
                </a:p>
              </p:txBody>
            </p:sp>
          </mc:Choice>
          <mc:Fallback xmlns="">
            <p:sp>
              <p:nvSpPr>
                <p:cNvPr id="52" name="ZoneTexte 51">
                  <a:extLst>
                    <a:ext uri="{FF2B5EF4-FFF2-40B4-BE49-F238E27FC236}">
                      <a16:creationId xmlns:a16="http://schemas.microsoft.com/office/drawing/2014/main" id="{DCFDDAB9-E2AA-4E81-990A-04F63896B110}"/>
                    </a:ext>
                  </a:extLst>
                </p:cNvPr>
                <p:cNvSpPr txBox="1">
                  <a:spLocks noRot="1" noChangeAspect="1" noMove="1" noResize="1" noEditPoints="1" noAdjustHandles="1" noChangeArrowheads="1" noChangeShapeType="1" noTextEdit="1"/>
                </p:cNvSpPr>
                <p:nvPr/>
              </p:nvSpPr>
              <p:spPr>
                <a:xfrm>
                  <a:off x="10292459" y="1213016"/>
                  <a:ext cx="1616653" cy="369332"/>
                </a:xfrm>
                <a:prstGeom prst="rect">
                  <a:avLst/>
                </a:prstGeom>
                <a:blipFill>
                  <a:blip r:embed="rId14"/>
                  <a:stretch>
                    <a:fillRect b="-9524"/>
                  </a:stretch>
                </a:blipFill>
                <a:ln>
                  <a:solidFill>
                    <a:schemeClr val="tx1">
                      <a:lumMod val="50000"/>
                      <a:lumOff val="50000"/>
                    </a:schemeClr>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3" name="ZoneTexte 52">
                  <a:extLst>
                    <a:ext uri="{FF2B5EF4-FFF2-40B4-BE49-F238E27FC236}">
                      <a16:creationId xmlns:a16="http://schemas.microsoft.com/office/drawing/2014/main" id="{8C79AA55-9D11-4AD0-B69A-DF891730F72C}"/>
                    </a:ext>
                  </a:extLst>
                </p:cNvPr>
                <p:cNvSpPr txBox="1"/>
                <p:nvPr/>
              </p:nvSpPr>
              <p:spPr>
                <a:xfrm>
                  <a:off x="8304115" y="1389643"/>
                  <a:ext cx="1296000" cy="369332"/>
                </a:xfrm>
                <a:prstGeom prst="rect">
                  <a:avLst/>
                </a:prstGeom>
                <a:solidFill>
                  <a:schemeClr val="accent5">
                    <a:lumMod val="20000"/>
                    <a:lumOff val="80000"/>
                    <a:alpha val="50196"/>
                  </a:schemeClr>
                </a:solidFill>
                <a:ln>
                  <a:solidFill>
                    <a:schemeClr val="tx1">
                      <a:lumMod val="50000"/>
                      <a:lumOff val="50000"/>
                    </a:schemeClr>
                  </a:solidFill>
                </a:ln>
              </p:spPr>
              <p:txBody>
                <a:bodyPr wrap="square">
                  <a:spAutoFit/>
                </a:bodyPr>
                <a:lstStyle/>
                <a:p>
                  <a:pPr/>
                  <a14:m>
                    <m:oMathPara xmlns:m="http://schemas.openxmlformats.org/officeDocument/2006/math">
                      <m:oMathParaPr>
                        <m:jc m:val="centerGroup"/>
                      </m:oMathParaPr>
                      <m:oMath xmlns:m="http://schemas.openxmlformats.org/officeDocument/2006/math">
                        <m:r>
                          <a:rPr lang="en-US" sz="1800" i="1" smtClean="0">
                            <a:solidFill>
                              <a:schemeClr val="tx1"/>
                            </a:solidFill>
                            <a:latin typeface="Cambria Math"/>
                            <a:sym typeface="Symbol"/>
                          </a:rPr>
                          <m:t>𝑌</m:t>
                        </m:r>
                        <m:d>
                          <m:dPr>
                            <m:ctrlPr>
                              <a:rPr lang="en-US" sz="1800" i="1" smtClean="0">
                                <a:solidFill>
                                  <a:schemeClr val="tx1"/>
                                </a:solidFill>
                                <a:latin typeface="Cambria Math" panose="02040503050406030204" pitchFamily="18" charset="0"/>
                                <a:sym typeface="Symbol"/>
                              </a:rPr>
                            </m:ctrlPr>
                          </m:dPr>
                          <m:e>
                            <m:r>
                              <a:rPr lang="fr-FR" sz="1800" b="0" i="1" smtClean="0">
                                <a:solidFill>
                                  <a:schemeClr val="tx1"/>
                                </a:solidFill>
                                <a:latin typeface="Cambria Math" panose="02040503050406030204" pitchFamily="18" charset="0"/>
                                <a:sym typeface="Symbol"/>
                              </a:rPr>
                              <m:t>𝐴</m:t>
                            </m:r>
                            <m:r>
                              <a:rPr lang="fr-FR" sz="1800" b="0" i="1" smtClean="0">
                                <a:solidFill>
                                  <a:schemeClr val="tx1"/>
                                </a:solidFill>
                                <a:latin typeface="Cambria Math" panose="02040503050406030204" pitchFamily="18" charset="0"/>
                                <a:sym typeface="Symbol"/>
                              </a:rPr>
                              <m:t> |</m:t>
                            </m:r>
                            <m:r>
                              <a:rPr lang="fr-FR" sz="1800" b="0" i="1" smtClean="0">
                                <a:solidFill>
                                  <a:schemeClr val="tx1"/>
                                </a:solidFill>
                                <a:latin typeface="Cambria Math" panose="02040503050406030204" pitchFamily="18" charset="0"/>
                                <a:sym typeface="Symbol"/>
                              </a:rPr>
                              <m:t>𝑛𝑡h</m:t>
                            </m:r>
                          </m:e>
                        </m:d>
                      </m:oMath>
                    </m:oMathPara>
                  </a14:m>
                  <a:endParaRPr lang="fr-FR" dirty="0">
                    <a:solidFill>
                      <a:schemeClr val="tx1"/>
                    </a:solidFill>
                  </a:endParaRPr>
                </a:p>
              </p:txBody>
            </p:sp>
          </mc:Choice>
          <mc:Fallback xmlns="">
            <p:sp>
              <p:nvSpPr>
                <p:cNvPr id="53" name="ZoneTexte 52">
                  <a:extLst>
                    <a:ext uri="{FF2B5EF4-FFF2-40B4-BE49-F238E27FC236}">
                      <a16:creationId xmlns:a16="http://schemas.microsoft.com/office/drawing/2014/main" id="{8C79AA55-9D11-4AD0-B69A-DF891730F72C}"/>
                    </a:ext>
                  </a:extLst>
                </p:cNvPr>
                <p:cNvSpPr txBox="1">
                  <a:spLocks noRot="1" noChangeAspect="1" noMove="1" noResize="1" noEditPoints="1" noAdjustHandles="1" noChangeArrowheads="1" noChangeShapeType="1" noTextEdit="1"/>
                </p:cNvSpPr>
                <p:nvPr/>
              </p:nvSpPr>
              <p:spPr>
                <a:xfrm>
                  <a:off x="8304115" y="1389643"/>
                  <a:ext cx="1296000" cy="369332"/>
                </a:xfrm>
                <a:prstGeom prst="rect">
                  <a:avLst/>
                </a:prstGeom>
                <a:blipFill>
                  <a:blip r:embed="rId15"/>
                  <a:stretch>
                    <a:fillRect b="-9524"/>
                  </a:stretch>
                </a:blipFill>
                <a:ln>
                  <a:solidFill>
                    <a:schemeClr val="tx1">
                      <a:lumMod val="50000"/>
                      <a:lumOff val="50000"/>
                    </a:schemeClr>
                  </a:solidFill>
                </a:ln>
              </p:spPr>
              <p:txBody>
                <a:bodyPr/>
                <a:lstStyle/>
                <a:p>
                  <a:r>
                    <a:rPr lang="en-US">
                      <a:noFill/>
                    </a:rPr>
                    <a:t> </a:t>
                  </a:r>
                </a:p>
              </p:txBody>
            </p:sp>
          </mc:Fallback>
        </mc:AlternateContent>
        <p:cxnSp>
          <p:nvCxnSpPr>
            <p:cNvPr id="54" name="Connecteur droit avec flèche 53">
              <a:extLst>
                <a:ext uri="{FF2B5EF4-FFF2-40B4-BE49-F238E27FC236}">
                  <a16:creationId xmlns:a16="http://schemas.microsoft.com/office/drawing/2014/main" id="{AA90C594-80C6-4000-95F9-C859A1E5BC3F}"/>
                </a:ext>
              </a:extLst>
            </p:cNvPr>
            <p:cNvCxnSpPr>
              <a:cxnSpLocks/>
            </p:cNvCxnSpPr>
            <p:nvPr/>
          </p:nvCxnSpPr>
          <p:spPr>
            <a:xfrm flipV="1">
              <a:off x="9898608" y="1517996"/>
              <a:ext cx="273431" cy="184665"/>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55" name="ZoneTexte 54">
              <a:extLst>
                <a:ext uri="{FF2B5EF4-FFF2-40B4-BE49-F238E27FC236}">
                  <a16:creationId xmlns:a16="http://schemas.microsoft.com/office/drawing/2014/main" id="{93FC8BA1-144C-490F-A6D5-43CEA2CDA18F}"/>
                </a:ext>
              </a:extLst>
            </p:cNvPr>
            <p:cNvSpPr txBox="1"/>
            <p:nvPr/>
          </p:nvSpPr>
          <p:spPr>
            <a:xfrm>
              <a:off x="8215160" y="1038457"/>
              <a:ext cx="1124026" cy="369332"/>
            </a:xfrm>
            <a:prstGeom prst="rect">
              <a:avLst/>
            </a:prstGeom>
            <a:noFill/>
          </p:spPr>
          <p:txBody>
            <a:bodyPr wrap="none" rtlCol="0">
              <a:spAutoFit/>
            </a:bodyPr>
            <a:lstStyle/>
            <a:p>
              <a:r>
                <a:rPr lang="en-GB" dirty="0"/>
                <a:t>JEFF-4.0</a:t>
              </a:r>
            </a:p>
          </p:txBody>
        </p:sp>
        <mc:AlternateContent xmlns:mc="http://schemas.openxmlformats.org/markup-compatibility/2006" xmlns:a14="http://schemas.microsoft.com/office/drawing/2010/main">
          <mc:Choice Requires="a14">
            <p:sp>
              <p:nvSpPr>
                <p:cNvPr id="56" name="ZoneTexte 55">
                  <a:extLst>
                    <a:ext uri="{FF2B5EF4-FFF2-40B4-BE49-F238E27FC236}">
                      <a16:creationId xmlns:a16="http://schemas.microsoft.com/office/drawing/2014/main" id="{49D90363-EB0D-4150-811D-69123E71862A}"/>
                    </a:ext>
                  </a:extLst>
                </p:cNvPr>
                <p:cNvSpPr txBox="1"/>
                <p:nvPr/>
              </p:nvSpPr>
              <p:spPr>
                <a:xfrm>
                  <a:off x="8291512" y="1831364"/>
                  <a:ext cx="2413364" cy="369332"/>
                </a:xfrm>
                <a:prstGeom prst="rect">
                  <a:avLst/>
                </a:prstGeom>
                <a:solidFill>
                  <a:srgbClr val="00B050">
                    <a:alpha val="18039"/>
                  </a:srgbClr>
                </a:solidFill>
                <a:ln>
                  <a:solidFill>
                    <a:schemeClr val="tx1">
                      <a:lumMod val="50000"/>
                      <a:lumOff val="50000"/>
                    </a:schemeClr>
                  </a:solidFill>
                </a:ln>
              </p:spPr>
              <p:txBody>
                <a:bodyPr wrap="square">
                  <a:spAutoFit/>
                </a:bodyPr>
                <a:lstStyle/>
                <a:p>
                  <a:pPr/>
                  <a14:m>
                    <m:oMathPara xmlns:m="http://schemas.openxmlformats.org/officeDocument/2006/math">
                      <m:oMathParaPr>
                        <m:jc m:val="centerGroup"/>
                      </m:oMathParaPr>
                      <m:oMath xmlns:m="http://schemas.openxmlformats.org/officeDocument/2006/math">
                        <m:r>
                          <a:rPr lang="en-US" i="1" smtClean="0">
                            <a:solidFill>
                              <a:schemeClr val="tx1"/>
                            </a:solidFill>
                            <a:latin typeface="Cambria Math" panose="02040503050406030204" pitchFamily="18" charset="0"/>
                            <a:sym typeface="Symbol"/>
                          </a:rPr>
                          <m:t>𝑃</m:t>
                        </m:r>
                        <m:d>
                          <m:dPr>
                            <m:ctrlPr>
                              <a:rPr lang="en-US" i="1">
                                <a:solidFill>
                                  <a:schemeClr val="tx1"/>
                                </a:solidFill>
                                <a:latin typeface="Cambria Math" panose="02040503050406030204" pitchFamily="18" charset="0"/>
                                <a:sym typeface="Symbol"/>
                              </a:rPr>
                            </m:ctrlPr>
                          </m:dPr>
                          <m:e>
                            <m:r>
                              <a:rPr lang="en-US" i="1">
                                <a:solidFill>
                                  <a:schemeClr val="tx1"/>
                                </a:solidFill>
                                <a:latin typeface="Cambria Math" panose="02040503050406030204" pitchFamily="18" charset="0"/>
                                <a:sym typeface="Symbol"/>
                              </a:rPr>
                              <m:t>𝑍</m:t>
                            </m:r>
                          </m:e>
                          <m:e>
                            <m:r>
                              <a:rPr lang="fr-FR" b="0" i="1" smtClean="0">
                                <a:solidFill>
                                  <a:schemeClr val="tx1"/>
                                </a:solidFill>
                                <a:latin typeface="Cambria Math" panose="02040503050406030204" pitchFamily="18" charset="0"/>
                                <a:sym typeface="Symbol"/>
                              </a:rPr>
                              <m:t>𝐴</m:t>
                            </m:r>
                            <m:r>
                              <a:rPr lang="en-US" i="1">
                                <a:solidFill>
                                  <a:schemeClr val="tx1"/>
                                </a:solidFill>
                                <a:latin typeface="Cambria Math" panose="02040503050406030204" pitchFamily="18" charset="0"/>
                                <a:sym typeface="Symbol"/>
                              </a:rPr>
                              <m:t>,</m:t>
                            </m:r>
                            <m:r>
                              <a:rPr lang="fr-FR" i="1">
                                <a:latin typeface="Cambria Math" panose="02040503050406030204" pitchFamily="18" charset="0"/>
                                <a:sym typeface="Symbol"/>
                              </a:rPr>
                              <m:t>𝑛</m:t>
                            </m:r>
                            <m:r>
                              <a:rPr lang="fr-FR" i="1" baseline="-25000">
                                <a:latin typeface="Cambria Math" panose="02040503050406030204" pitchFamily="18" charset="0"/>
                                <a:sym typeface="Symbol"/>
                              </a:rPr>
                              <m:t>𝑡h</m:t>
                            </m:r>
                            <m:r>
                              <m:rPr>
                                <m:nor/>
                              </m:rPr>
                              <a:rPr lang="fr-FR" b="0" i="0" dirty="0" smtClean="0"/>
                              <m:t>, </m:t>
                            </m:r>
                            <m:r>
                              <m:rPr>
                                <m:nor/>
                              </m:rPr>
                              <a:rPr lang="fr-FR" b="0" i="0" strike="sngStrike" dirty="0" smtClean="0"/>
                              <m:t>J</m:t>
                            </m:r>
                            <m:r>
                              <m:rPr>
                                <m:nor/>
                              </m:rPr>
                              <a:rPr lang="fr-FR" strike="sngStrike" dirty="0"/>
                              <m:t>EFF</m:t>
                            </m:r>
                            <m:r>
                              <m:rPr>
                                <m:nor/>
                              </m:rPr>
                              <a:rPr lang="fr-FR" strike="sngStrike" dirty="0"/>
                              <m:t>−3.3</m:t>
                            </m:r>
                          </m:e>
                        </m:d>
                      </m:oMath>
                    </m:oMathPara>
                  </a14:m>
                  <a:endParaRPr lang="fr-FR" dirty="0">
                    <a:solidFill>
                      <a:schemeClr val="tx1"/>
                    </a:solidFill>
                  </a:endParaRPr>
                </a:p>
              </p:txBody>
            </p:sp>
          </mc:Choice>
          <mc:Fallback xmlns="">
            <p:sp>
              <p:nvSpPr>
                <p:cNvPr id="56" name="ZoneTexte 55">
                  <a:extLst>
                    <a:ext uri="{FF2B5EF4-FFF2-40B4-BE49-F238E27FC236}">
                      <a16:creationId xmlns:a16="http://schemas.microsoft.com/office/drawing/2014/main" id="{49D90363-EB0D-4150-811D-69123E71862A}"/>
                    </a:ext>
                  </a:extLst>
                </p:cNvPr>
                <p:cNvSpPr txBox="1">
                  <a:spLocks noRot="1" noChangeAspect="1" noMove="1" noResize="1" noEditPoints="1" noAdjustHandles="1" noChangeArrowheads="1" noChangeShapeType="1" noTextEdit="1"/>
                </p:cNvSpPr>
                <p:nvPr/>
              </p:nvSpPr>
              <p:spPr>
                <a:xfrm>
                  <a:off x="8291512" y="1831364"/>
                  <a:ext cx="2413364" cy="369332"/>
                </a:xfrm>
                <a:prstGeom prst="rect">
                  <a:avLst/>
                </a:prstGeom>
                <a:blipFill>
                  <a:blip r:embed="rId16"/>
                  <a:stretch>
                    <a:fillRect/>
                  </a:stretch>
                </a:blipFill>
                <a:ln>
                  <a:solidFill>
                    <a:schemeClr val="tx1">
                      <a:lumMod val="50000"/>
                      <a:lumOff val="50000"/>
                    </a:schemeClr>
                  </a:solidFill>
                </a:ln>
              </p:spPr>
              <p:txBody>
                <a:bodyPr/>
                <a:lstStyle/>
                <a:p>
                  <a:r>
                    <a:rPr lang="en-US">
                      <a:noFill/>
                    </a:rPr>
                    <a:t> </a:t>
                  </a:r>
                </a:p>
              </p:txBody>
            </p:sp>
          </mc:Fallback>
        </mc:AlternateContent>
        <p:grpSp>
          <p:nvGrpSpPr>
            <p:cNvPr id="57" name="Groupe 56">
              <a:extLst>
                <a:ext uri="{FF2B5EF4-FFF2-40B4-BE49-F238E27FC236}">
                  <a16:creationId xmlns:a16="http://schemas.microsoft.com/office/drawing/2014/main" id="{1B04B171-749B-4615-A2CB-F863EF87EB3F}"/>
                </a:ext>
              </a:extLst>
            </p:cNvPr>
            <p:cNvGrpSpPr/>
            <p:nvPr/>
          </p:nvGrpSpPr>
          <p:grpSpPr>
            <a:xfrm>
              <a:off x="8005622" y="1066800"/>
              <a:ext cx="3991640" cy="1216667"/>
              <a:chOff x="8005622" y="1066800"/>
              <a:chExt cx="3991640" cy="1216667"/>
            </a:xfrm>
          </p:grpSpPr>
          <p:sp>
            <p:nvSpPr>
              <p:cNvPr id="68" name="Rectangle : coins arrondis 67">
                <a:extLst>
                  <a:ext uri="{FF2B5EF4-FFF2-40B4-BE49-F238E27FC236}">
                    <a16:creationId xmlns:a16="http://schemas.microsoft.com/office/drawing/2014/main" id="{83A7DDD8-14B4-4EA3-B091-5774336BD336}"/>
                  </a:ext>
                </a:extLst>
              </p:cNvPr>
              <p:cNvSpPr/>
              <p:nvPr/>
            </p:nvSpPr>
            <p:spPr>
              <a:xfrm>
                <a:off x="8005622" y="1066800"/>
                <a:ext cx="3991640" cy="1216667"/>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en-GB" dirty="0"/>
              </a:p>
            </p:txBody>
          </p:sp>
          <p:pic>
            <p:nvPicPr>
              <p:cNvPr id="69" name="Image 68">
                <a:extLst>
                  <a:ext uri="{FF2B5EF4-FFF2-40B4-BE49-F238E27FC236}">
                    <a16:creationId xmlns:a16="http://schemas.microsoft.com/office/drawing/2014/main" id="{87EF10FF-0DBA-4DA3-A541-BDCBA73D0066}"/>
                  </a:ext>
                </a:extLst>
              </p:cNvPr>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11007121" y="1601300"/>
                <a:ext cx="678164" cy="663214"/>
              </a:xfrm>
              <a:prstGeom prst="rect">
                <a:avLst/>
              </a:prstGeom>
            </p:spPr>
          </p:pic>
        </p:grpSp>
      </p:grpSp>
      <mc:AlternateContent xmlns:mc="http://schemas.openxmlformats.org/markup-compatibility/2006" xmlns:a14="http://schemas.microsoft.com/office/drawing/2010/main">
        <mc:Choice Requires="a14">
          <p:sp>
            <p:nvSpPr>
              <p:cNvPr id="70" name="ZoneTexte 69">
                <a:extLst>
                  <a:ext uri="{FF2B5EF4-FFF2-40B4-BE49-F238E27FC236}">
                    <a16:creationId xmlns:a16="http://schemas.microsoft.com/office/drawing/2014/main" id="{F3DB1DC1-1106-4990-8DE3-D60C46D2E87C}"/>
                  </a:ext>
                </a:extLst>
              </p:cNvPr>
              <p:cNvSpPr txBox="1"/>
              <p:nvPr/>
            </p:nvSpPr>
            <p:spPr>
              <a:xfrm>
                <a:off x="8291512" y="3939022"/>
                <a:ext cx="1514339" cy="369332"/>
              </a:xfrm>
              <a:prstGeom prst="rect">
                <a:avLst/>
              </a:prstGeom>
              <a:noFill/>
              <a:ln>
                <a:solidFill>
                  <a:schemeClr val="bg2">
                    <a:lumMod val="65000"/>
                  </a:schemeClr>
                </a:solidFill>
              </a:ln>
            </p:spPr>
            <p:txBody>
              <a:bodyPr wrap="square">
                <a:spAutoFit/>
              </a:bodyPr>
              <a:lstStyle/>
              <a:p>
                <a:pPr/>
                <a14:m>
                  <m:oMathPara xmlns:m="http://schemas.openxmlformats.org/officeDocument/2006/math">
                    <m:oMathParaPr>
                      <m:jc m:val="centerGroup"/>
                    </m:oMathParaPr>
                    <m:oMath xmlns:m="http://schemas.openxmlformats.org/officeDocument/2006/math">
                      <m:r>
                        <a:rPr lang="en-US" i="1" smtClean="0">
                          <a:solidFill>
                            <a:schemeClr val="tx1"/>
                          </a:solidFill>
                          <a:latin typeface="Cambria Math" panose="02040503050406030204" pitchFamily="18" charset="0"/>
                          <a:sym typeface="Symbol"/>
                        </a:rPr>
                        <m:t>𝑃</m:t>
                      </m:r>
                      <m:d>
                        <m:dPr>
                          <m:ctrlPr>
                            <a:rPr lang="en-US" i="1">
                              <a:solidFill>
                                <a:schemeClr val="tx1"/>
                              </a:solidFill>
                              <a:latin typeface="Cambria Math" panose="02040503050406030204" pitchFamily="18" charset="0"/>
                              <a:sym typeface="Symbol"/>
                            </a:rPr>
                          </m:ctrlPr>
                        </m:dPr>
                        <m:e>
                          <m:r>
                            <a:rPr lang="en-US" i="1">
                              <a:solidFill>
                                <a:schemeClr val="tx1"/>
                              </a:solidFill>
                              <a:latin typeface="Cambria Math" panose="02040503050406030204" pitchFamily="18" charset="0"/>
                              <a:sym typeface="Symbol"/>
                            </a:rPr>
                            <m:t>𝑍</m:t>
                          </m:r>
                        </m:e>
                        <m:e>
                          <m:sSup>
                            <m:sSupPr>
                              <m:ctrlPr>
                                <a:rPr lang="en-US" i="1">
                                  <a:solidFill>
                                    <a:schemeClr val="tx1"/>
                                  </a:solidFill>
                                  <a:latin typeface="Cambria Math" panose="02040503050406030204" pitchFamily="18" charset="0"/>
                                  <a:sym typeface="Symbol"/>
                                </a:rPr>
                              </m:ctrlPr>
                            </m:sSupPr>
                            <m:e>
                              <m:r>
                                <a:rPr lang="en-US" i="1">
                                  <a:solidFill>
                                    <a:schemeClr val="tx1"/>
                                  </a:solidFill>
                                  <a:latin typeface="Cambria Math" panose="02040503050406030204" pitchFamily="18" charset="0"/>
                                  <a:sym typeface="Symbol"/>
                                </a:rPr>
                                <m:t>𝐴</m:t>
                              </m:r>
                            </m:e>
                            <m:sup>
                              <m:r>
                                <a:rPr lang="en-US" i="1">
                                  <a:solidFill>
                                    <a:schemeClr val="tx1"/>
                                  </a:solidFill>
                                  <a:latin typeface="Cambria Math" panose="02040503050406030204" pitchFamily="18" charset="0"/>
                                  <a:sym typeface="Symbol"/>
                                </a:rPr>
                                <m:t>∗</m:t>
                              </m:r>
                            </m:sup>
                          </m:sSup>
                          <m:r>
                            <a:rPr lang="en-US" i="1">
                              <a:solidFill>
                                <a:schemeClr val="tx1"/>
                              </a:solidFill>
                              <a:latin typeface="Cambria Math" panose="02040503050406030204" pitchFamily="18" charset="0"/>
                              <a:sym typeface="Symbol"/>
                            </a:rPr>
                            <m:t>, </m:t>
                          </m:r>
                          <m:r>
                            <a:rPr lang="fr-FR" i="1">
                              <a:solidFill>
                                <a:schemeClr val="tx1"/>
                              </a:solidFill>
                              <a:latin typeface="Cambria Math" panose="02040503050406030204" pitchFamily="18" charset="0"/>
                              <a:sym typeface="Symbol"/>
                            </a:rPr>
                            <m:t>𝑛</m:t>
                          </m:r>
                          <m:r>
                            <a:rPr lang="fr-FR" b="0" i="1" baseline="-25000" smtClean="0">
                              <a:solidFill>
                                <a:schemeClr val="tx1"/>
                              </a:solidFill>
                              <a:latin typeface="Cambria Math" panose="02040503050406030204" pitchFamily="18" charset="0"/>
                              <a:sym typeface="Symbol"/>
                            </a:rPr>
                            <m:t>𝑓𝑎𝑠𝑡</m:t>
                          </m:r>
                        </m:e>
                      </m:d>
                    </m:oMath>
                  </m:oMathPara>
                </a14:m>
                <a:endParaRPr lang="fr-FR" dirty="0">
                  <a:solidFill>
                    <a:schemeClr val="tx1"/>
                  </a:solidFill>
                </a:endParaRPr>
              </a:p>
            </p:txBody>
          </p:sp>
        </mc:Choice>
        <mc:Fallback xmlns="">
          <p:sp>
            <p:nvSpPr>
              <p:cNvPr id="70" name="ZoneTexte 69">
                <a:extLst>
                  <a:ext uri="{FF2B5EF4-FFF2-40B4-BE49-F238E27FC236}">
                    <a16:creationId xmlns:a16="http://schemas.microsoft.com/office/drawing/2014/main" id="{F3DB1DC1-1106-4990-8DE3-D60C46D2E87C}"/>
                  </a:ext>
                </a:extLst>
              </p:cNvPr>
              <p:cNvSpPr txBox="1">
                <a:spLocks noRot="1" noChangeAspect="1" noMove="1" noResize="1" noEditPoints="1" noAdjustHandles="1" noChangeArrowheads="1" noChangeShapeType="1" noTextEdit="1"/>
              </p:cNvSpPr>
              <p:nvPr/>
            </p:nvSpPr>
            <p:spPr>
              <a:xfrm>
                <a:off x="8291512" y="3939022"/>
                <a:ext cx="1514339" cy="369332"/>
              </a:xfrm>
              <a:prstGeom prst="rect">
                <a:avLst/>
              </a:prstGeom>
              <a:blipFill>
                <a:blip r:embed="rId18"/>
                <a:stretch>
                  <a:fillRect b="-9524"/>
                </a:stretch>
              </a:blipFill>
              <a:ln>
                <a:solidFill>
                  <a:schemeClr val="bg2">
                    <a:lumMod val="65000"/>
                  </a:schemeClr>
                </a:solidFill>
              </a:ln>
            </p:spPr>
            <p:txBody>
              <a:bodyPr/>
              <a:lstStyle/>
              <a:p>
                <a:r>
                  <a:rPr lang="en-US">
                    <a:noFill/>
                  </a:rPr>
                  <a:t> </a:t>
                </a:r>
              </a:p>
            </p:txBody>
          </p:sp>
        </mc:Fallback>
      </mc:AlternateContent>
      <p:grpSp>
        <p:nvGrpSpPr>
          <p:cNvPr id="72" name="Groupe 71">
            <a:extLst>
              <a:ext uri="{FF2B5EF4-FFF2-40B4-BE49-F238E27FC236}">
                <a16:creationId xmlns:a16="http://schemas.microsoft.com/office/drawing/2014/main" id="{14681082-3534-4919-9712-1919562B4556}"/>
              </a:ext>
            </a:extLst>
          </p:cNvPr>
          <p:cNvGrpSpPr/>
          <p:nvPr/>
        </p:nvGrpSpPr>
        <p:grpSpPr>
          <a:xfrm>
            <a:off x="217463" y="4437812"/>
            <a:ext cx="5887830" cy="1600438"/>
            <a:chOff x="217463" y="4437812"/>
            <a:chExt cx="5887830" cy="1600438"/>
          </a:xfrm>
        </p:grpSpPr>
        <p:cxnSp>
          <p:nvCxnSpPr>
            <p:cNvPr id="73" name="Connecteur droit 72">
              <a:extLst>
                <a:ext uri="{FF2B5EF4-FFF2-40B4-BE49-F238E27FC236}">
                  <a16:creationId xmlns:a16="http://schemas.microsoft.com/office/drawing/2014/main" id="{9788AC15-DFF4-4953-A3EE-112683D45902}"/>
                </a:ext>
              </a:extLst>
            </p:cNvPr>
            <p:cNvCxnSpPr/>
            <p:nvPr/>
          </p:nvCxnSpPr>
          <p:spPr>
            <a:xfrm>
              <a:off x="272175" y="5456584"/>
              <a:ext cx="5756854"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74" name="ZoneTexte 73">
                  <a:extLst>
                    <a:ext uri="{FF2B5EF4-FFF2-40B4-BE49-F238E27FC236}">
                      <a16:creationId xmlns:a16="http://schemas.microsoft.com/office/drawing/2014/main" id="{DF074771-BD6D-4E51-A9C4-2B482A556C0F}"/>
                    </a:ext>
                  </a:extLst>
                </p:cNvPr>
                <p:cNvSpPr txBox="1"/>
                <p:nvPr/>
              </p:nvSpPr>
              <p:spPr>
                <a:xfrm>
                  <a:off x="217463" y="4437812"/>
                  <a:ext cx="5887830" cy="1600438"/>
                </a:xfrm>
                <a:prstGeom prst="rect">
                  <a:avLst/>
                </a:prstGeom>
                <a:noFill/>
              </p:spPr>
              <p:txBody>
                <a:bodyPr wrap="none" rtlCol="0">
                  <a:spAutoFit/>
                </a:bodyPr>
                <a:lstStyle/>
                <a:p>
                  <a:pPr>
                    <a:lnSpc>
                      <a:spcPct val="200000"/>
                    </a:lnSpc>
                  </a:pPr>
                  <a:r>
                    <a:rPr lang="en-GB" sz="1400" dirty="0"/>
                    <a:t>(</a:t>
                  </a:r>
                  <a:r>
                    <a:rPr lang="en-GB" sz="1400" dirty="0" err="1"/>
                    <a:t>n</a:t>
                  </a:r>
                  <a:r>
                    <a:rPr lang="en-GB" sz="1400" baseline="-25000" dirty="0" err="1"/>
                    <a:t>fast</a:t>
                  </a:r>
                  <a:r>
                    <a:rPr lang="en-GB" sz="1400" baseline="-25000" dirty="0"/>
                    <a:t> </a:t>
                  </a:r>
                  <a:r>
                    <a:rPr lang="en-GB" sz="1400" dirty="0"/>
                    <a:t>,f) data</a:t>
                  </a:r>
                  <a:endParaRPr lang="en-GB" sz="1400" dirty="0">
                    <a:solidFill>
                      <a:srgbClr val="0070C0"/>
                    </a:solidFill>
                  </a:endParaRPr>
                </a:p>
                <a:p>
                  <a:r>
                    <a:rPr lang="en-GB" sz="1400" dirty="0">
                      <a:solidFill>
                        <a:srgbClr val="00B050"/>
                      </a:solidFill>
                    </a:rPr>
                    <a:t>Radiochemical data</a:t>
                  </a:r>
                  <a:r>
                    <a:rPr lang="en-GB" sz="1400" dirty="0">
                      <a:sym typeface="Wingdings" panose="05000000000000000000" pitchFamily="2" charset="2"/>
                    </a:rPr>
                    <a:t> 	 </a:t>
                  </a:r>
                  <a:r>
                    <a:rPr lang="en-GB" sz="1400" dirty="0"/>
                    <a:t>full </a:t>
                  </a:r>
                  <a14:m>
                    <m:oMath xmlns:m="http://schemas.openxmlformats.org/officeDocument/2006/math">
                      <m:r>
                        <a:rPr lang="fr-FR" sz="1400" b="0" i="0" smtClean="0">
                          <a:latin typeface="Cambria Math" panose="02040503050406030204" pitchFamily="18" charset="0"/>
                        </a:rPr>
                        <m:t>(</m:t>
                      </m:r>
                      <m:r>
                        <a:rPr lang="en-GB" sz="1400" i="1" smtClean="0">
                          <a:solidFill>
                            <a:srgbClr val="00B050"/>
                          </a:solidFill>
                          <a:latin typeface="Cambria Math" panose="02040503050406030204" pitchFamily="18" charset="0"/>
                        </a:rPr>
                        <m:t>𝐴</m:t>
                      </m:r>
                      <m:r>
                        <a:rPr lang="fr-FR" sz="1400" b="0" i="1" smtClean="0">
                          <a:solidFill>
                            <a:srgbClr val="00B050"/>
                          </a:solidFill>
                          <a:latin typeface="Cambria Math" panose="02040503050406030204" pitchFamily="18" charset="0"/>
                        </a:rPr>
                        <m:t>,</m:t>
                      </m:r>
                      <m:r>
                        <a:rPr lang="fr-FR" sz="1400" b="0" i="1" smtClean="0">
                          <a:solidFill>
                            <a:srgbClr val="00B050"/>
                          </a:solidFill>
                          <a:latin typeface="Cambria Math" panose="02040503050406030204" pitchFamily="18" charset="0"/>
                        </a:rPr>
                        <m:t>𝑍</m:t>
                      </m:r>
                      <m:r>
                        <a:rPr lang="fr-FR" sz="1400" b="0" i="1" smtClean="0">
                          <a:latin typeface="Cambria Math" panose="02040503050406030204" pitchFamily="18" charset="0"/>
                        </a:rPr>
                        <m:t>)</m:t>
                      </m:r>
                    </m:oMath>
                  </a14:m>
                  <a:r>
                    <a:rPr lang="en-GB" sz="1400" dirty="0"/>
                    <a:t> identification</a:t>
                  </a:r>
                  <a:endParaRPr lang="en-GB" sz="1400" dirty="0">
                    <a:solidFill>
                      <a:srgbClr val="00B050"/>
                    </a:solidFill>
                  </a:endParaRPr>
                </a:p>
                <a:p>
                  <a14:m>
                    <m:oMath xmlns:m="http://schemas.openxmlformats.org/officeDocument/2006/math">
                      <m:r>
                        <a:rPr lang="fr-FR" sz="1400" b="0" i="1" smtClean="0">
                          <a:solidFill>
                            <a:srgbClr val="00B050"/>
                          </a:solidFill>
                          <a:latin typeface="Cambria Math" panose="02040503050406030204" pitchFamily="18" charset="0"/>
                        </a:rPr>
                        <m:t>𝛽</m:t>
                      </m:r>
                      <m:r>
                        <a:rPr lang="fr-FR" sz="1400" b="0" i="1" smtClean="0">
                          <a:solidFill>
                            <a:srgbClr val="00B050"/>
                          </a:solidFill>
                          <a:latin typeface="Cambria Math" panose="02040503050406030204" pitchFamily="18" charset="0"/>
                        </a:rPr>
                        <m:t>;</m:t>
                      </m:r>
                      <m:r>
                        <a:rPr lang="fr-FR" sz="1400" b="0" i="1" smtClean="0">
                          <a:solidFill>
                            <a:srgbClr val="00B050"/>
                          </a:solidFill>
                          <a:latin typeface="Cambria Math" panose="02040503050406030204" pitchFamily="18" charset="0"/>
                        </a:rPr>
                        <m:t>𝛾</m:t>
                      </m:r>
                    </m:oMath>
                  </a14:m>
                  <a:r>
                    <a:rPr lang="en-GB" sz="1400" dirty="0">
                      <a:solidFill>
                        <a:srgbClr val="00B050"/>
                      </a:solidFill>
                    </a:rPr>
                    <a:t> spectrometry </a:t>
                  </a:r>
                  <a:endParaRPr lang="en-GB" sz="1400" dirty="0"/>
                </a:p>
                <a:p>
                  <a:r>
                    <a:rPr lang="en-GB" sz="1400" dirty="0">
                      <a:solidFill>
                        <a:srgbClr val="C00000"/>
                      </a:solidFill>
                    </a:rPr>
                    <a:t>ELM Mass spectrometer </a:t>
                  </a:r>
                  <a:r>
                    <a:rPr lang="en-GB" sz="1400" dirty="0"/>
                    <a:t> 	</a:t>
                  </a:r>
                  <a:r>
                    <a:rPr lang="en-GB" sz="1400" dirty="0">
                      <a:sym typeface="Wingdings" panose="05000000000000000000" pitchFamily="2" charset="2"/>
                    </a:rPr>
                    <a:t>  </a:t>
                  </a:r>
                  <a:r>
                    <a:rPr lang="en-GB" sz="1400" dirty="0"/>
                    <a:t>full</a:t>
                  </a:r>
                  <a:r>
                    <a:rPr lang="en-GB" sz="1400" dirty="0">
                      <a:solidFill>
                        <a:srgbClr val="C00000"/>
                      </a:solidFill>
                    </a:rPr>
                    <a:t> </a:t>
                  </a:r>
                  <a14:m>
                    <m:oMath xmlns:m="http://schemas.openxmlformats.org/officeDocument/2006/math">
                      <m:r>
                        <a:rPr lang="en-GB" sz="1400" i="1" smtClean="0">
                          <a:solidFill>
                            <a:srgbClr val="C00000"/>
                          </a:solidFill>
                          <a:latin typeface="Cambria Math" panose="02040503050406030204" pitchFamily="18" charset="0"/>
                        </a:rPr>
                        <m:t>𝐴</m:t>
                      </m:r>
                    </m:oMath>
                  </a14:m>
                  <a:r>
                    <a:rPr lang="en-GB" sz="1400" dirty="0">
                      <a:solidFill>
                        <a:srgbClr val="C00000"/>
                      </a:solidFill>
                    </a:rPr>
                    <a:t> </a:t>
                  </a:r>
                  <a:r>
                    <a:rPr lang="en-GB" sz="1400" dirty="0"/>
                    <a:t>&amp; limited</a:t>
                  </a:r>
                  <a:r>
                    <a:rPr lang="en-GB" sz="1400" dirty="0">
                      <a:solidFill>
                        <a:srgbClr val="C00000"/>
                      </a:solidFill>
                    </a:rPr>
                    <a:t> </a:t>
                  </a:r>
                  <a14:m>
                    <m:oMath xmlns:m="http://schemas.openxmlformats.org/officeDocument/2006/math">
                      <m:r>
                        <a:rPr lang="fr-FR" sz="1400" b="0" i="1" smtClean="0">
                          <a:solidFill>
                            <a:srgbClr val="C00000"/>
                          </a:solidFill>
                          <a:latin typeface="Cambria Math" panose="02040503050406030204" pitchFamily="18" charset="0"/>
                        </a:rPr>
                        <m:t>𝑍</m:t>
                      </m:r>
                    </m:oMath>
                  </a14:m>
                  <a:r>
                    <a:rPr lang="en-GB" sz="1400" dirty="0">
                      <a:solidFill>
                        <a:srgbClr val="C00000"/>
                      </a:solidFill>
                    </a:rPr>
                    <a:t> </a:t>
                  </a:r>
                  <a:r>
                    <a:rPr lang="en-GB" sz="1400" dirty="0"/>
                    <a:t>identification</a:t>
                  </a:r>
                </a:p>
                <a:p>
                  <a:r>
                    <a:rPr lang="en-GB" sz="1400" dirty="0">
                      <a:solidFill>
                        <a:srgbClr val="0070C0"/>
                      </a:solidFill>
                    </a:rPr>
                    <a:t>« 2E-2V » </a:t>
                  </a:r>
                </a:p>
                <a:p>
                  <a:r>
                    <a:rPr lang="en-GB" sz="1400" dirty="0">
                      <a:solidFill>
                        <a:srgbClr val="0070C0"/>
                      </a:solidFill>
                    </a:rPr>
                    <a:t>« 2E » 			</a:t>
                  </a:r>
                  <a:r>
                    <a:rPr lang="en-GB" sz="1400" dirty="0">
                      <a:sym typeface="Wingdings" panose="05000000000000000000" pitchFamily="2" charset="2"/>
                    </a:rPr>
                    <a:t></a:t>
                  </a:r>
                  <a:r>
                    <a:rPr lang="en-GB" sz="1400" dirty="0">
                      <a:solidFill>
                        <a:srgbClr val="C00000"/>
                      </a:solidFill>
                      <a:sym typeface="Wingdings" panose="05000000000000000000" pitchFamily="2" charset="2"/>
                    </a:rPr>
                    <a:t> </a:t>
                  </a:r>
                  <a:r>
                    <a:rPr lang="en-GB" sz="1400" dirty="0"/>
                    <a:t>Limited </a:t>
                  </a:r>
                  <a14:m>
                    <m:oMath xmlns:m="http://schemas.openxmlformats.org/officeDocument/2006/math">
                      <m:r>
                        <a:rPr lang="en-GB" sz="1400" i="1" smtClean="0">
                          <a:solidFill>
                            <a:srgbClr val="C00000"/>
                          </a:solidFill>
                          <a:latin typeface="Cambria Math" panose="02040503050406030204" pitchFamily="18" charset="0"/>
                        </a:rPr>
                        <m:t>𝐴</m:t>
                      </m:r>
                    </m:oMath>
                  </a14:m>
                  <a:r>
                    <a:rPr lang="en-GB" sz="1400" dirty="0"/>
                    <a:t> &amp; </a:t>
                  </a:r>
                  <a14:m>
                    <m:oMath xmlns:m="http://schemas.openxmlformats.org/officeDocument/2006/math">
                      <m:sSup>
                        <m:sSupPr>
                          <m:ctrlPr>
                            <a:rPr lang="fr-FR" sz="1400" b="0" i="1" smtClean="0">
                              <a:solidFill>
                                <a:srgbClr val="0070C0"/>
                              </a:solidFill>
                              <a:latin typeface="Cambria Math" panose="02040503050406030204" pitchFamily="18" charset="0"/>
                            </a:rPr>
                          </m:ctrlPr>
                        </m:sSupPr>
                        <m:e>
                          <m:r>
                            <a:rPr lang="en-GB" sz="1400" i="1" smtClean="0">
                              <a:solidFill>
                                <a:srgbClr val="0070C0"/>
                              </a:solidFill>
                              <a:latin typeface="Cambria Math" panose="02040503050406030204" pitchFamily="18" charset="0"/>
                            </a:rPr>
                            <m:t>𝐴</m:t>
                          </m:r>
                        </m:e>
                        <m:sup>
                          <m:r>
                            <a:rPr lang="fr-FR" sz="1400" b="0" i="1" smtClean="0">
                              <a:solidFill>
                                <a:srgbClr val="0070C0"/>
                              </a:solidFill>
                              <a:latin typeface="Cambria Math" panose="02040503050406030204" pitchFamily="18" charset="0"/>
                            </a:rPr>
                            <m:t>∗</m:t>
                          </m:r>
                        </m:sup>
                      </m:sSup>
                    </m:oMath>
                  </a14:m>
                  <a:r>
                    <a:rPr lang="en-GB" sz="1400" dirty="0">
                      <a:solidFill>
                        <a:srgbClr val="0070C0"/>
                      </a:solidFill>
                    </a:rPr>
                    <a:t> </a:t>
                  </a:r>
                  <a:r>
                    <a:rPr lang="en-GB" sz="1400" dirty="0"/>
                    <a:t>identification </a:t>
                  </a:r>
                </a:p>
              </p:txBody>
            </p:sp>
          </mc:Choice>
          <mc:Fallback xmlns="">
            <p:sp>
              <p:nvSpPr>
                <p:cNvPr id="74" name="ZoneTexte 73">
                  <a:extLst>
                    <a:ext uri="{FF2B5EF4-FFF2-40B4-BE49-F238E27FC236}">
                      <a16:creationId xmlns:a16="http://schemas.microsoft.com/office/drawing/2014/main" id="{DF074771-BD6D-4E51-A9C4-2B482A556C0F}"/>
                    </a:ext>
                  </a:extLst>
                </p:cNvPr>
                <p:cNvSpPr txBox="1">
                  <a:spLocks noRot="1" noChangeAspect="1" noMove="1" noResize="1" noEditPoints="1" noAdjustHandles="1" noChangeArrowheads="1" noChangeShapeType="1" noTextEdit="1"/>
                </p:cNvSpPr>
                <p:nvPr/>
              </p:nvSpPr>
              <p:spPr>
                <a:xfrm>
                  <a:off x="217463" y="4437812"/>
                  <a:ext cx="5887830" cy="1600438"/>
                </a:xfrm>
                <a:prstGeom prst="rect">
                  <a:avLst/>
                </a:prstGeom>
                <a:blipFill>
                  <a:blip r:embed="rId20"/>
                  <a:stretch>
                    <a:fillRect l="-311" b="-2662"/>
                  </a:stretch>
                </a:blipFill>
              </p:spPr>
              <p:txBody>
                <a:bodyPr/>
                <a:lstStyle/>
                <a:p>
                  <a:r>
                    <a:rPr lang="en-US">
                      <a:noFill/>
                    </a:rPr>
                    <a:t> </a:t>
                  </a:r>
                </a:p>
              </p:txBody>
            </p:sp>
          </mc:Fallback>
        </mc:AlternateContent>
      </p:grpSp>
      <p:sp>
        <p:nvSpPr>
          <p:cNvPr id="61" name="Titre 5">
            <a:extLst>
              <a:ext uri="{FF2B5EF4-FFF2-40B4-BE49-F238E27FC236}">
                <a16:creationId xmlns:a16="http://schemas.microsoft.com/office/drawing/2014/main" id="{7D84EC41-F057-439B-ABDD-219FDB090E38}"/>
              </a:ext>
            </a:extLst>
          </p:cNvPr>
          <p:cNvSpPr txBox="1">
            <a:spLocks/>
          </p:cNvSpPr>
          <p:nvPr/>
        </p:nvSpPr>
        <p:spPr>
          <a:xfrm>
            <a:off x="159877" y="150386"/>
            <a:ext cx="10012162" cy="513034"/>
          </a:xfrm>
          <a:prstGeom prst="rect">
            <a:avLst/>
          </a:prstGeom>
        </p:spPr>
        <p:txBody>
          <a:bodyPr>
            <a:noAutofit/>
          </a:bodyPr>
          <a:lstStyle>
            <a:lvl1pPr algn="l" defTabSz="914400" rtl="0" eaLnBrk="1" latinLnBrk="0" hangingPunct="1">
              <a:lnSpc>
                <a:spcPct val="90000"/>
              </a:lnSpc>
              <a:spcBef>
                <a:spcPct val="0"/>
              </a:spcBef>
              <a:buNone/>
              <a:defRPr sz="3200" kern="1200">
                <a:solidFill>
                  <a:schemeClr val="tx2"/>
                </a:solidFill>
                <a:latin typeface="+mj-lt"/>
                <a:ea typeface="+mj-ea"/>
                <a:cs typeface="+mj-cs"/>
              </a:defRPr>
            </a:lvl1pPr>
          </a:lstStyle>
          <a:p>
            <a:r>
              <a:rPr lang="en-US" sz="2800" b="1" dirty="0"/>
              <a:t>Context: Methodology of (</a:t>
            </a:r>
            <a:r>
              <a:rPr lang="en-US" sz="2800" b="1" dirty="0" err="1"/>
              <a:t>n</a:t>
            </a:r>
            <a:r>
              <a:rPr lang="en-US" sz="2800" b="1" baseline="-25000" dirty="0" err="1"/>
              <a:t>th</a:t>
            </a:r>
            <a:r>
              <a:rPr lang="en-US" sz="2800" b="1" dirty="0" err="1"/>
              <a:t>,f</a:t>
            </a:r>
            <a:r>
              <a:rPr lang="en-US" sz="2800" b="1" dirty="0"/>
              <a:t>) FY evaluation</a:t>
            </a:r>
            <a:endParaRPr lang="fr-FR" sz="2800" dirty="0"/>
          </a:p>
        </p:txBody>
      </p:sp>
      <p:sp>
        <p:nvSpPr>
          <p:cNvPr id="62" name="ZoneTexte 61">
            <a:extLst>
              <a:ext uri="{FF2B5EF4-FFF2-40B4-BE49-F238E27FC236}">
                <a16:creationId xmlns:a16="http://schemas.microsoft.com/office/drawing/2014/main" id="{274D9CDE-0A6D-4AF3-A3E3-09CDC3B0D994}"/>
              </a:ext>
            </a:extLst>
          </p:cNvPr>
          <p:cNvSpPr txBox="1"/>
          <p:nvPr/>
        </p:nvSpPr>
        <p:spPr>
          <a:xfrm>
            <a:off x="8549984" y="230943"/>
            <a:ext cx="2702333" cy="253916"/>
          </a:xfrm>
          <a:prstGeom prst="rect">
            <a:avLst/>
          </a:prstGeom>
          <a:noFill/>
        </p:spPr>
        <p:txBody>
          <a:bodyPr wrap="square">
            <a:spAutoFit/>
          </a:bodyPr>
          <a:lstStyle/>
          <a:p>
            <a:r>
              <a:rPr lang="en-US" sz="1050" dirty="0">
                <a:solidFill>
                  <a:srgbClr val="00B0F0"/>
                </a:solidFill>
                <a:latin typeface="Arial" panose="020B0604020202020204" pitchFamily="34" charset="0"/>
                <a:cs typeface="Arial" panose="020B0604020202020204" pitchFamily="34" charset="0"/>
              </a:rPr>
              <a:t>→ S.-M. Cheikh ’s PhD thesis (2023)</a:t>
            </a:r>
          </a:p>
        </p:txBody>
      </p:sp>
      <p:sp>
        <p:nvSpPr>
          <p:cNvPr id="63" name="Espace réservé du numéro de diapositive 4">
            <a:extLst>
              <a:ext uri="{FF2B5EF4-FFF2-40B4-BE49-F238E27FC236}">
                <a16:creationId xmlns:a16="http://schemas.microsoft.com/office/drawing/2014/main" id="{77D20F40-130C-45F3-AB05-A6A68A747982}"/>
              </a:ext>
            </a:extLst>
          </p:cNvPr>
          <p:cNvSpPr>
            <a:spLocks noGrp="1"/>
          </p:cNvSpPr>
          <p:nvPr>
            <p:ph type="sldNum" sz="quarter" idx="12"/>
          </p:nvPr>
        </p:nvSpPr>
        <p:spPr>
          <a:xfrm>
            <a:off x="10999334" y="6343650"/>
            <a:ext cx="693738" cy="365125"/>
          </a:xfrm>
        </p:spPr>
        <p:txBody>
          <a:bodyPr/>
          <a:lstStyle/>
          <a:p>
            <a:r>
              <a:rPr lang="fr-FR" dirty="0"/>
              <a:t>6</a:t>
            </a:r>
          </a:p>
        </p:txBody>
      </p:sp>
      <mc:AlternateContent xmlns:mc="http://schemas.openxmlformats.org/markup-compatibility/2006" xmlns:a14="http://schemas.microsoft.com/office/drawing/2010/main">
        <mc:Choice Requires="a14">
          <p:sp>
            <p:nvSpPr>
              <p:cNvPr id="64" name="ZoneTexte 63">
                <a:extLst>
                  <a:ext uri="{FF2B5EF4-FFF2-40B4-BE49-F238E27FC236}">
                    <a16:creationId xmlns:a16="http://schemas.microsoft.com/office/drawing/2014/main" id="{534332BE-EE03-40F1-94CB-1A5E8EC733F9}"/>
                  </a:ext>
                </a:extLst>
              </p:cNvPr>
              <p:cNvSpPr txBox="1"/>
              <p:nvPr/>
            </p:nvSpPr>
            <p:spPr>
              <a:xfrm>
                <a:off x="435414" y="3466820"/>
                <a:ext cx="1434559" cy="369332"/>
              </a:xfrm>
              <a:prstGeom prst="rect">
                <a:avLst/>
              </a:prstGeom>
              <a:solidFill>
                <a:schemeClr val="bg1"/>
              </a:solidFill>
              <a:ln>
                <a:noFill/>
              </a:ln>
            </p:spPr>
            <p:txBody>
              <a:bodyPr wrap="none" rtlCol="0">
                <a:spAutoFit/>
              </a:bodyPr>
              <a:lstStyle/>
              <a:p>
                <a:pPr/>
                <a14:m>
                  <m:oMathPara xmlns:m="http://schemas.openxmlformats.org/officeDocument/2006/math">
                    <m:oMathParaPr>
                      <m:jc m:val="centerGroup"/>
                    </m:oMathParaPr>
                    <m:oMath xmlns:m="http://schemas.openxmlformats.org/officeDocument/2006/math">
                      <m:r>
                        <a:rPr lang="fr-FR" sz="1800" b="0" i="1" smtClean="0">
                          <a:solidFill>
                            <a:srgbClr val="0070C0"/>
                          </a:solidFill>
                          <a:latin typeface="Cambria Math" panose="02040503050406030204" pitchFamily="18" charset="0"/>
                          <a:sym typeface="Symbol"/>
                        </a:rPr>
                        <m:t>(</m:t>
                      </m:r>
                      <m:r>
                        <a:rPr lang="fr-FR" sz="1800" b="0" i="1" smtClean="0">
                          <a:solidFill>
                            <a:srgbClr val="0070C0"/>
                          </a:solidFill>
                          <a:latin typeface="Cambria Math" panose="02040503050406030204" pitchFamily="18" charset="0"/>
                          <a:sym typeface="Symbol"/>
                        </a:rPr>
                        <m:t>𝑛𝑓𝑎</m:t>
                      </m:r>
                      <m:r>
                        <a:rPr lang="fr-FR" sz="1800" b="0" i="1" baseline="-25000" smtClean="0">
                          <a:solidFill>
                            <a:srgbClr val="0070C0"/>
                          </a:solidFill>
                          <a:latin typeface="Cambria Math" panose="02040503050406030204" pitchFamily="18" charset="0"/>
                          <a:sym typeface="Symbol"/>
                        </a:rPr>
                        <m:t>𝑠𝑡</m:t>
                      </m:r>
                      <m:r>
                        <a:rPr lang="fr-FR" sz="1800" b="0" i="1" smtClean="0">
                          <a:solidFill>
                            <a:srgbClr val="0070C0"/>
                          </a:solidFill>
                          <a:latin typeface="Cambria Math" panose="02040503050406030204" pitchFamily="18" charset="0"/>
                          <a:sym typeface="Symbol"/>
                        </a:rPr>
                        <m:t>,</m:t>
                      </m:r>
                      <m:r>
                        <a:rPr lang="fr-FR" sz="1800" b="0" i="1" smtClean="0">
                          <a:solidFill>
                            <a:srgbClr val="0070C0"/>
                          </a:solidFill>
                          <a:latin typeface="Cambria Math" panose="02040503050406030204" pitchFamily="18" charset="0"/>
                          <a:sym typeface="Symbol"/>
                        </a:rPr>
                        <m:t>𝑓</m:t>
                      </m:r>
                      <m:r>
                        <a:rPr lang="fr-FR" sz="1800" b="0" i="1" smtClean="0">
                          <a:solidFill>
                            <a:srgbClr val="0070C0"/>
                          </a:solidFill>
                          <a:latin typeface="Cambria Math" panose="02040503050406030204" pitchFamily="18" charset="0"/>
                          <a:sym typeface="Symbol"/>
                        </a:rPr>
                        <m:t>)⟹</m:t>
                      </m:r>
                    </m:oMath>
                  </m:oMathPara>
                </a14:m>
                <a:endParaRPr lang="fr-FR" dirty="0">
                  <a:solidFill>
                    <a:srgbClr val="0070C0"/>
                  </a:solidFill>
                </a:endParaRPr>
              </a:p>
            </p:txBody>
          </p:sp>
        </mc:Choice>
        <mc:Fallback xmlns="">
          <p:sp>
            <p:nvSpPr>
              <p:cNvPr id="64" name="ZoneTexte 63">
                <a:extLst>
                  <a:ext uri="{FF2B5EF4-FFF2-40B4-BE49-F238E27FC236}">
                    <a16:creationId xmlns:a16="http://schemas.microsoft.com/office/drawing/2014/main" id="{534332BE-EE03-40F1-94CB-1A5E8EC733F9}"/>
                  </a:ext>
                </a:extLst>
              </p:cNvPr>
              <p:cNvSpPr txBox="1">
                <a:spLocks noRot="1" noChangeAspect="1" noMove="1" noResize="1" noEditPoints="1" noAdjustHandles="1" noChangeArrowheads="1" noChangeShapeType="1" noTextEdit="1"/>
              </p:cNvSpPr>
              <p:nvPr/>
            </p:nvSpPr>
            <p:spPr>
              <a:xfrm>
                <a:off x="435414" y="3466820"/>
                <a:ext cx="1434559" cy="369332"/>
              </a:xfrm>
              <a:prstGeom prst="rect">
                <a:avLst/>
              </a:prstGeom>
              <a:blipFill>
                <a:blip r:embed="rId21"/>
                <a:stretch>
                  <a:fillRect b="-13333"/>
                </a:stretch>
              </a:blipFill>
              <a:ln>
                <a:no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5" name="ZoneTexte 64">
                <a:extLst>
                  <a:ext uri="{FF2B5EF4-FFF2-40B4-BE49-F238E27FC236}">
                    <a16:creationId xmlns:a16="http://schemas.microsoft.com/office/drawing/2014/main" id="{A5FB0D68-B6E3-4AB9-A6BB-F22EE6D2E374}"/>
                  </a:ext>
                </a:extLst>
              </p:cNvPr>
              <p:cNvSpPr txBox="1"/>
              <p:nvPr/>
            </p:nvSpPr>
            <p:spPr>
              <a:xfrm>
                <a:off x="449213" y="1517995"/>
                <a:ext cx="1277401" cy="369332"/>
              </a:xfrm>
              <a:prstGeom prst="rect">
                <a:avLst/>
              </a:prstGeom>
              <a:solidFill>
                <a:schemeClr val="bg1"/>
              </a:solidFill>
            </p:spPr>
            <p:txBody>
              <a:bodyPr wrap="none" rtlCol="0">
                <a:spAutoFit/>
              </a:bodyPr>
              <a:lstStyle/>
              <a:p>
                <a:pPr/>
                <a14:m>
                  <m:oMathPara xmlns:m="http://schemas.openxmlformats.org/officeDocument/2006/math">
                    <m:oMathParaPr>
                      <m:jc m:val="centerGroup"/>
                    </m:oMathParaPr>
                    <m:oMath xmlns:m="http://schemas.openxmlformats.org/officeDocument/2006/math">
                      <m:r>
                        <a:rPr lang="fr-FR" sz="1800" b="0" i="1" smtClean="0">
                          <a:solidFill>
                            <a:schemeClr val="tx1"/>
                          </a:solidFill>
                          <a:latin typeface="Cambria Math" panose="02040503050406030204" pitchFamily="18" charset="0"/>
                          <a:sym typeface="Symbol"/>
                        </a:rPr>
                        <m:t>(</m:t>
                      </m:r>
                      <m:r>
                        <a:rPr lang="fr-FR" sz="1800" b="0" i="1" smtClean="0">
                          <a:solidFill>
                            <a:schemeClr val="tx1"/>
                          </a:solidFill>
                          <a:latin typeface="Cambria Math" panose="02040503050406030204" pitchFamily="18" charset="0"/>
                          <a:sym typeface="Symbol"/>
                        </a:rPr>
                        <m:t>𝑛𝑡h</m:t>
                      </m:r>
                      <m:r>
                        <a:rPr lang="fr-FR" sz="1800" b="0" i="1" smtClean="0">
                          <a:solidFill>
                            <a:schemeClr val="tx1"/>
                          </a:solidFill>
                          <a:latin typeface="Cambria Math" panose="02040503050406030204" pitchFamily="18" charset="0"/>
                          <a:sym typeface="Symbol"/>
                        </a:rPr>
                        <m:t>,</m:t>
                      </m:r>
                      <m:r>
                        <a:rPr lang="fr-FR" sz="1800" b="0" i="1" smtClean="0">
                          <a:solidFill>
                            <a:schemeClr val="tx1"/>
                          </a:solidFill>
                          <a:latin typeface="Cambria Math" panose="02040503050406030204" pitchFamily="18" charset="0"/>
                          <a:sym typeface="Symbol"/>
                        </a:rPr>
                        <m:t>𝑓</m:t>
                      </m:r>
                      <m:r>
                        <a:rPr lang="fr-FR" sz="1800" b="0" i="1" smtClean="0">
                          <a:solidFill>
                            <a:schemeClr val="tx1"/>
                          </a:solidFill>
                          <a:latin typeface="Cambria Math" panose="02040503050406030204" pitchFamily="18" charset="0"/>
                          <a:sym typeface="Symbol"/>
                        </a:rPr>
                        <m:t>)⟹</m:t>
                      </m:r>
                    </m:oMath>
                  </m:oMathPara>
                </a14:m>
                <a:endParaRPr lang="fr-FR" dirty="0">
                  <a:solidFill>
                    <a:schemeClr val="tx1"/>
                  </a:solidFill>
                </a:endParaRPr>
              </a:p>
            </p:txBody>
          </p:sp>
        </mc:Choice>
        <mc:Fallback xmlns="">
          <p:sp>
            <p:nvSpPr>
              <p:cNvPr id="65" name="ZoneTexte 64">
                <a:extLst>
                  <a:ext uri="{FF2B5EF4-FFF2-40B4-BE49-F238E27FC236}">
                    <a16:creationId xmlns:a16="http://schemas.microsoft.com/office/drawing/2014/main" id="{A5FB0D68-B6E3-4AB9-A6BB-F22EE6D2E374}"/>
                  </a:ext>
                </a:extLst>
              </p:cNvPr>
              <p:cNvSpPr txBox="1">
                <a:spLocks noRot="1" noChangeAspect="1" noMove="1" noResize="1" noEditPoints="1" noAdjustHandles="1" noChangeArrowheads="1" noChangeShapeType="1" noTextEdit="1"/>
              </p:cNvSpPr>
              <p:nvPr/>
            </p:nvSpPr>
            <p:spPr>
              <a:xfrm>
                <a:off x="449213" y="1517995"/>
                <a:ext cx="1277401" cy="369332"/>
              </a:xfrm>
              <a:prstGeom prst="rect">
                <a:avLst/>
              </a:prstGeom>
              <a:blipFill>
                <a:blip r:embed="rId22"/>
                <a:stretch>
                  <a:fillRect b="-13115"/>
                </a:stretch>
              </a:blipFill>
            </p:spPr>
            <p:txBody>
              <a:bodyPr/>
              <a:lstStyle/>
              <a:p>
                <a:r>
                  <a:rPr lang="en-GB">
                    <a:noFill/>
                  </a:rPr>
                  <a:t> </a:t>
                </a:r>
              </a:p>
            </p:txBody>
          </p:sp>
        </mc:Fallback>
      </mc:AlternateContent>
    </p:spTree>
    <p:extLst>
      <p:ext uri="{BB962C8B-B14F-4D97-AF65-F5344CB8AC3E}">
        <p14:creationId xmlns:p14="http://schemas.microsoft.com/office/powerpoint/2010/main" val="38598048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5">
            <a:extLst>
              <a:ext uri="{FF2B5EF4-FFF2-40B4-BE49-F238E27FC236}">
                <a16:creationId xmlns:a16="http://schemas.microsoft.com/office/drawing/2014/main" id="{6BF5DBA1-AF2B-4F4F-8359-5DCB901FE9FE}"/>
              </a:ext>
            </a:extLst>
          </p:cNvPr>
          <p:cNvSpPr>
            <a:spLocks noGrp="1"/>
          </p:cNvSpPr>
          <p:nvPr>
            <p:ph type="title"/>
          </p:nvPr>
        </p:nvSpPr>
        <p:spPr>
          <a:xfrm>
            <a:off x="127574" y="24145"/>
            <a:ext cx="10728325" cy="786518"/>
          </a:xfrm>
        </p:spPr>
        <p:txBody>
          <a:bodyPr>
            <a:normAutofit/>
          </a:bodyPr>
          <a:lstStyle/>
          <a:p>
            <a:r>
              <a:rPr lang="fr-FR" sz="3600" dirty="0"/>
              <a:t>Methods 2E and 2E-2v</a:t>
            </a:r>
          </a:p>
        </p:txBody>
      </p:sp>
      <p:grpSp>
        <p:nvGrpSpPr>
          <p:cNvPr id="41" name="Groupe 40">
            <a:extLst>
              <a:ext uri="{FF2B5EF4-FFF2-40B4-BE49-F238E27FC236}">
                <a16:creationId xmlns:a16="http://schemas.microsoft.com/office/drawing/2014/main" id="{B0905F61-4AFE-4B6B-941E-78AE67E44FA1}"/>
              </a:ext>
            </a:extLst>
          </p:cNvPr>
          <p:cNvGrpSpPr/>
          <p:nvPr/>
        </p:nvGrpSpPr>
        <p:grpSpPr>
          <a:xfrm>
            <a:off x="413804" y="1241821"/>
            <a:ext cx="4419592" cy="746905"/>
            <a:chOff x="525937" y="1454395"/>
            <a:chExt cx="4419592" cy="746905"/>
          </a:xfrm>
        </p:grpSpPr>
        <p:sp>
          <p:nvSpPr>
            <p:cNvPr id="12" name="Rectangle 11">
              <a:extLst>
                <a:ext uri="{FF2B5EF4-FFF2-40B4-BE49-F238E27FC236}">
                  <a16:creationId xmlns:a16="http://schemas.microsoft.com/office/drawing/2014/main" id="{78368210-1228-4501-A039-A94C820EDC82}"/>
                </a:ext>
              </a:extLst>
            </p:cNvPr>
            <p:cNvSpPr/>
            <p:nvPr/>
          </p:nvSpPr>
          <p:spPr>
            <a:xfrm>
              <a:off x="525937" y="1731395"/>
              <a:ext cx="1356660" cy="46990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r>
                <a:rPr lang="fr-FR" sz="1400" b="1" dirty="0">
                  <a:solidFill>
                    <a:srgbClr val="000000"/>
                  </a:solidFill>
                </a:rPr>
                <a:t>DETECTOR 1</a:t>
              </a:r>
            </a:p>
          </p:txBody>
        </p:sp>
        <p:sp>
          <p:nvSpPr>
            <p:cNvPr id="13" name="Rectangle 12">
              <a:extLst>
                <a:ext uri="{FF2B5EF4-FFF2-40B4-BE49-F238E27FC236}">
                  <a16:creationId xmlns:a16="http://schemas.microsoft.com/office/drawing/2014/main" id="{2C4B30E1-1CA2-4957-AA74-A3ED75CF4663}"/>
                </a:ext>
              </a:extLst>
            </p:cNvPr>
            <p:cNvSpPr/>
            <p:nvPr/>
          </p:nvSpPr>
          <p:spPr>
            <a:xfrm>
              <a:off x="3588869" y="1731394"/>
              <a:ext cx="1356660" cy="46990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r>
                <a:rPr lang="fr-FR" sz="1400" b="1" dirty="0">
                  <a:solidFill>
                    <a:srgbClr val="000000"/>
                  </a:solidFill>
                </a:rPr>
                <a:t>DETECTOR 2</a:t>
              </a:r>
            </a:p>
          </p:txBody>
        </p:sp>
        <p:sp>
          <p:nvSpPr>
            <p:cNvPr id="14" name="Rectangle 13">
              <a:extLst>
                <a:ext uri="{FF2B5EF4-FFF2-40B4-BE49-F238E27FC236}">
                  <a16:creationId xmlns:a16="http://schemas.microsoft.com/office/drawing/2014/main" id="{8A1FD0C9-585B-4E01-8F1D-3D2DA9497C9B}"/>
                </a:ext>
              </a:extLst>
            </p:cNvPr>
            <p:cNvSpPr/>
            <p:nvPr/>
          </p:nvSpPr>
          <p:spPr>
            <a:xfrm>
              <a:off x="2705851" y="1731394"/>
              <a:ext cx="59764" cy="469905"/>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fr-FR" dirty="0"/>
            </a:p>
          </p:txBody>
        </p:sp>
        <p:sp>
          <p:nvSpPr>
            <p:cNvPr id="15" name="ZoneTexte 14">
              <a:extLst>
                <a:ext uri="{FF2B5EF4-FFF2-40B4-BE49-F238E27FC236}">
                  <a16:creationId xmlns:a16="http://schemas.microsoft.com/office/drawing/2014/main" id="{76D57487-02B7-4B4E-8F85-F16F14A9BECA}"/>
                </a:ext>
              </a:extLst>
            </p:cNvPr>
            <p:cNvSpPr txBox="1"/>
            <p:nvPr/>
          </p:nvSpPr>
          <p:spPr>
            <a:xfrm>
              <a:off x="2161990" y="1454395"/>
              <a:ext cx="1207247" cy="276999"/>
            </a:xfrm>
            <a:prstGeom prst="rect">
              <a:avLst/>
            </a:prstGeom>
            <a:noFill/>
          </p:spPr>
          <p:txBody>
            <a:bodyPr wrap="square" rtlCol="0">
              <a:spAutoFit/>
            </a:bodyPr>
            <a:lstStyle/>
            <a:p>
              <a:pPr algn="ctr"/>
              <a:r>
                <a:rPr lang="en-GB" sz="1200" b="1" dirty="0"/>
                <a:t>Sample</a:t>
              </a:r>
            </a:p>
          </p:txBody>
        </p:sp>
        <p:cxnSp>
          <p:nvCxnSpPr>
            <p:cNvPr id="17" name="Connecteur droit avec flèche 16">
              <a:extLst>
                <a:ext uri="{FF2B5EF4-FFF2-40B4-BE49-F238E27FC236}">
                  <a16:creationId xmlns:a16="http://schemas.microsoft.com/office/drawing/2014/main" id="{EA43C764-BABC-481A-AFF5-9A864E1D8F7B}"/>
                </a:ext>
              </a:extLst>
            </p:cNvPr>
            <p:cNvCxnSpPr/>
            <p:nvPr/>
          </p:nvCxnSpPr>
          <p:spPr>
            <a:xfrm>
              <a:off x="2765614" y="1966346"/>
              <a:ext cx="772457" cy="0"/>
            </a:xfrm>
            <a:prstGeom prst="straightConnector1">
              <a:avLst/>
            </a:prstGeom>
            <a:ln w="28575">
              <a:solidFill>
                <a:schemeClr val="accent5">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8" name="Connecteur droit avec flèche 17">
              <a:extLst>
                <a:ext uri="{FF2B5EF4-FFF2-40B4-BE49-F238E27FC236}">
                  <a16:creationId xmlns:a16="http://schemas.microsoft.com/office/drawing/2014/main" id="{BB99F259-FBE2-4F1B-968D-B08F267A9D46}"/>
                </a:ext>
              </a:extLst>
            </p:cNvPr>
            <p:cNvCxnSpPr>
              <a:cxnSpLocks/>
            </p:cNvCxnSpPr>
            <p:nvPr/>
          </p:nvCxnSpPr>
          <p:spPr>
            <a:xfrm flipH="1">
              <a:off x="1955804" y="1966346"/>
              <a:ext cx="756023" cy="0"/>
            </a:xfrm>
            <a:prstGeom prst="straightConnector1">
              <a:avLst/>
            </a:prstGeom>
            <a:ln w="28575">
              <a:solidFill>
                <a:schemeClr val="accent5">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grpSp>
      <p:sp>
        <p:nvSpPr>
          <p:cNvPr id="43" name="ZoneTexte 42">
            <a:extLst>
              <a:ext uri="{FF2B5EF4-FFF2-40B4-BE49-F238E27FC236}">
                <a16:creationId xmlns:a16="http://schemas.microsoft.com/office/drawing/2014/main" id="{D9FAC013-3573-4AA6-8D6D-56201669810F}"/>
              </a:ext>
            </a:extLst>
          </p:cNvPr>
          <p:cNvSpPr txBox="1"/>
          <p:nvPr/>
        </p:nvSpPr>
        <p:spPr>
          <a:xfrm>
            <a:off x="1695717" y="625395"/>
            <a:ext cx="1855766" cy="400110"/>
          </a:xfrm>
          <a:prstGeom prst="rect">
            <a:avLst/>
          </a:prstGeom>
          <a:noFill/>
        </p:spPr>
        <p:txBody>
          <a:bodyPr wrap="square" rtlCol="0">
            <a:spAutoFit/>
          </a:bodyPr>
          <a:lstStyle/>
          <a:p>
            <a:pPr algn="ctr"/>
            <a:r>
              <a:rPr lang="en-GB" sz="2000" b="1" dirty="0"/>
              <a:t>2E method</a:t>
            </a:r>
          </a:p>
        </p:txBody>
      </p:sp>
      <p:sp>
        <p:nvSpPr>
          <p:cNvPr id="47" name="Espace réservé de la date 3">
            <a:extLst>
              <a:ext uri="{FF2B5EF4-FFF2-40B4-BE49-F238E27FC236}">
                <a16:creationId xmlns:a16="http://schemas.microsoft.com/office/drawing/2014/main" id="{8117DC45-B21F-41A8-AE88-355AA993C217}"/>
              </a:ext>
            </a:extLst>
          </p:cNvPr>
          <p:cNvSpPr>
            <a:spLocks noGrp="1"/>
          </p:cNvSpPr>
          <p:nvPr>
            <p:ph type="dt" sz="half" idx="10"/>
          </p:nvPr>
        </p:nvSpPr>
        <p:spPr>
          <a:xfrm>
            <a:off x="9604154" y="6343650"/>
            <a:ext cx="1090881" cy="365125"/>
          </a:xfrm>
        </p:spPr>
        <p:txBody>
          <a:bodyPr/>
          <a:lstStyle/>
          <a:p>
            <a:r>
              <a:rPr lang="fr-FR"/>
              <a:t>01/07/2026</a:t>
            </a:r>
            <a:endParaRPr lang="fr-FR" dirty="0"/>
          </a:p>
        </p:txBody>
      </p:sp>
      <p:sp>
        <p:nvSpPr>
          <p:cNvPr id="55" name="Espace réservé du pied de page 1">
            <a:extLst>
              <a:ext uri="{FF2B5EF4-FFF2-40B4-BE49-F238E27FC236}">
                <a16:creationId xmlns:a16="http://schemas.microsoft.com/office/drawing/2014/main" id="{3ABAE542-210D-4193-92B6-3E361C4E0FEE}"/>
              </a:ext>
            </a:extLst>
          </p:cNvPr>
          <p:cNvSpPr>
            <a:spLocks noGrp="1"/>
          </p:cNvSpPr>
          <p:nvPr>
            <p:ph type="ftr" sz="quarter" idx="11"/>
          </p:nvPr>
        </p:nvSpPr>
        <p:spPr>
          <a:xfrm>
            <a:off x="708846" y="6343650"/>
            <a:ext cx="8839200" cy="365125"/>
          </a:xfrm>
        </p:spPr>
        <p:txBody>
          <a:bodyPr/>
          <a:lstStyle/>
          <a:p>
            <a:r>
              <a:rPr lang="en-US"/>
              <a:t>WONDER 2026 | A. Regonesi et al. </a:t>
            </a:r>
            <a:endParaRPr lang="fr-FR" dirty="0"/>
          </a:p>
        </p:txBody>
      </p:sp>
      <p:sp>
        <p:nvSpPr>
          <p:cNvPr id="16" name="Espace réservé du numéro de diapositive 4">
            <a:extLst>
              <a:ext uri="{FF2B5EF4-FFF2-40B4-BE49-F238E27FC236}">
                <a16:creationId xmlns:a16="http://schemas.microsoft.com/office/drawing/2014/main" id="{4A9BCD08-5F9C-4916-A2AF-3F228CE0B161}"/>
              </a:ext>
            </a:extLst>
          </p:cNvPr>
          <p:cNvSpPr>
            <a:spLocks noGrp="1"/>
          </p:cNvSpPr>
          <p:nvPr>
            <p:ph type="sldNum" sz="quarter" idx="12"/>
          </p:nvPr>
        </p:nvSpPr>
        <p:spPr>
          <a:xfrm>
            <a:off x="10999334" y="6343650"/>
            <a:ext cx="693738" cy="365125"/>
          </a:xfrm>
        </p:spPr>
        <p:txBody>
          <a:bodyPr/>
          <a:lstStyle/>
          <a:p>
            <a:r>
              <a:rPr lang="fr-FR" dirty="0"/>
              <a:t>7</a:t>
            </a:r>
          </a:p>
        </p:txBody>
      </p:sp>
      <mc:AlternateContent xmlns:mc="http://schemas.openxmlformats.org/markup-compatibility/2006" xmlns:a14="http://schemas.microsoft.com/office/drawing/2010/main">
        <mc:Choice Requires="a14">
          <p:sp>
            <p:nvSpPr>
              <p:cNvPr id="19" name="ZoneTexte 18">
                <a:extLst>
                  <a:ext uri="{FF2B5EF4-FFF2-40B4-BE49-F238E27FC236}">
                    <a16:creationId xmlns:a16="http://schemas.microsoft.com/office/drawing/2014/main" id="{675893C8-4C72-4B94-A9A3-F19AA19FB813}"/>
                  </a:ext>
                </a:extLst>
              </p:cNvPr>
              <p:cNvSpPr txBox="1"/>
              <p:nvPr/>
            </p:nvSpPr>
            <p:spPr>
              <a:xfrm>
                <a:off x="392816" y="2275755"/>
                <a:ext cx="5288984" cy="1046440"/>
              </a:xfrm>
              <a:prstGeom prst="rect">
                <a:avLst/>
              </a:prstGeom>
              <a:noFill/>
            </p:spPr>
            <p:txBody>
              <a:bodyPr wrap="square" rtlCol="0">
                <a:spAutoFit/>
              </a:bodyPr>
              <a:lstStyle/>
              <a:p>
                <a:pPr marL="285750" indent="-285750">
                  <a:buFont typeface="Wingdings" panose="05000000000000000000" pitchFamily="2" charset="2"/>
                  <a:buChar char="q"/>
                </a:pPr>
                <a:r>
                  <a:rPr lang="en-GB" sz="1200" dirty="0"/>
                  <a:t>Only the </a:t>
                </a:r>
                <a:r>
                  <a:rPr lang="en-GB" sz="1200" dirty="0">
                    <a:solidFill>
                      <a:srgbClr val="FF0000"/>
                    </a:solidFill>
                  </a:rPr>
                  <a:t>2 energies </a:t>
                </a:r>
                <a:r>
                  <a:rPr lang="en-GB" sz="1200" dirty="0"/>
                  <a:t>of </a:t>
                </a:r>
                <a:r>
                  <a:rPr lang="en-GB" sz="1200" dirty="0">
                    <a:solidFill>
                      <a:srgbClr val="FF0000"/>
                    </a:solidFill>
                  </a:rPr>
                  <a:t>Fission Products (FP) </a:t>
                </a:r>
                <a:r>
                  <a:rPr lang="en-GB" sz="1200" dirty="0"/>
                  <a:t>are measured</a:t>
                </a:r>
              </a:p>
              <a:p>
                <a:endParaRPr lang="en-GB" sz="1200" dirty="0"/>
              </a:p>
              <a:p>
                <a:pPr marL="285750" indent="-285750">
                  <a:buFont typeface="Wingdings" panose="05000000000000000000" pitchFamily="2" charset="2"/>
                  <a:buChar char="q"/>
                </a:pPr>
                <a:r>
                  <a:rPr lang="en-GB" sz="1200" dirty="0"/>
                  <a:t>Need for an </a:t>
                </a:r>
                <a:r>
                  <a:rPr lang="en-GB" sz="1200" dirty="0">
                    <a:solidFill>
                      <a:srgbClr val="FF0000"/>
                    </a:solidFill>
                  </a:rPr>
                  <a:t>external prompt neutron multiplicity </a:t>
                </a:r>
                <a14:m>
                  <m:oMath xmlns:m="http://schemas.openxmlformats.org/officeDocument/2006/math">
                    <m:r>
                      <a:rPr lang="en-GB" sz="1400" b="0" i="1" smtClean="0">
                        <a:solidFill>
                          <a:srgbClr val="FF0000"/>
                        </a:solidFill>
                        <a:latin typeface="Cambria Math" panose="02040503050406030204" pitchFamily="18" charset="0"/>
                        <a:sym typeface="Symbol" panose="05050102010706020507" pitchFamily="18" charset="2"/>
                      </a:rPr>
                      <m:t></m:t>
                    </m:r>
                    <m:d>
                      <m:dPr>
                        <m:ctrlPr>
                          <a:rPr lang="fr-FR" sz="1400" b="0" i="1" smtClean="0">
                            <a:solidFill>
                              <a:srgbClr val="FF0000"/>
                            </a:solidFill>
                            <a:latin typeface="Cambria Math" panose="02040503050406030204" pitchFamily="18" charset="0"/>
                            <a:sym typeface="Symbol" panose="05050102010706020507" pitchFamily="18" charset="2"/>
                          </a:rPr>
                        </m:ctrlPr>
                      </m:dPr>
                      <m:e>
                        <m:r>
                          <a:rPr lang="fr-FR" sz="1400" b="0" i="1" smtClean="0">
                            <a:solidFill>
                              <a:srgbClr val="FF0000"/>
                            </a:solidFill>
                            <a:latin typeface="Cambria Math" panose="02040503050406030204" pitchFamily="18" charset="0"/>
                            <a:sym typeface="Symbol" panose="05050102010706020507" pitchFamily="18" charset="2"/>
                          </a:rPr>
                          <m:t>𝐴</m:t>
                        </m:r>
                      </m:e>
                    </m:d>
                  </m:oMath>
                </a14:m>
                <a:endParaRPr lang="fr-FR" sz="1400" b="0" dirty="0">
                  <a:sym typeface="Symbol" panose="05050102010706020507" pitchFamily="18" charset="2"/>
                </a:endParaRPr>
              </a:p>
              <a:p>
                <a:pPr marL="285750" indent="-285750">
                  <a:buFont typeface="Wingdings" panose="05000000000000000000" pitchFamily="2" charset="2"/>
                  <a:buChar char="q"/>
                </a:pPr>
                <a:endParaRPr lang="en-GB" sz="1200" dirty="0"/>
              </a:p>
              <a:p>
                <a:pPr marL="285750" indent="-285750">
                  <a:buFont typeface="Wingdings" panose="05000000000000000000" pitchFamily="2" charset="2"/>
                  <a:buChar char="q"/>
                </a:pPr>
                <a:r>
                  <a:rPr lang="en-GB" sz="1200" dirty="0"/>
                  <a:t>Iterative process to obtain </a:t>
                </a:r>
                <a:r>
                  <a:rPr lang="en-GB" sz="1200" dirty="0">
                    <a:solidFill>
                      <a:srgbClr val="FF0000"/>
                    </a:solidFill>
                  </a:rPr>
                  <a:t>Fission Fragment (FF) </a:t>
                </a:r>
                <a:r>
                  <a:rPr lang="en-GB" sz="1200" dirty="0"/>
                  <a:t>masses </a:t>
                </a:r>
              </a:p>
            </p:txBody>
          </p:sp>
        </mc:Choice>
        <mc:Fallback xmlns="">
          <p:sp>
            <p:nvSpPr>
              <p:cNvPr id="19" name="ZoneTexte 18">
                <a:extLst>
                  <a:ext uri="{FF2B5EF4-FFF2-40B4-BE49-F238E27FC236}">
                    <a16:creationId xmlns:a16="http://schemas.microsoft.com/office/drawing/2014/main" id="{675893C8-4C72-4B94-A9A3-F19AA19FB813}"/>
                  </a:ext>
                </a:extLst>
              </p:cNvPr>
              <p:cNvSpPr txBox="1">
                <a:spLocks noRot="1" noChangeAspect="1" noMove="1" noResize="1" noEditPoints="1" noAdjustHandles="1" noChangeArrowheads="1" noChangeShapeType="1" noTextEdit="1"/>
              </p:cNvSpPr>
              <p:nvPr/>
            </p:nvSpPr>
            <p:spPr>
              <a:xfrm>
                <a:off x="392816" y="2275755"/>
                <a:ext cx="5288984" cy="1046440"/>
              </a:xfrm>
              <a:prstGeom prst="rect">
                <a:avLst/>
              </a:prstGeom>
              <a:blipFill>
                <a:blip r:embed="rId2"/>
                <a:stretch>
                  <a:fillRect b="-3488"/>
                </a:stretch>
              </a:blipFill>
            </p:spPr>
            <p:txBody>
              <a:bodyPr/>
              <a:lstStyle/>
              <a:p>
                <a:r>
                  <a:rPr lang="en-GB">
                    <a:noFill/>
                  </a:rPr>
                  <a:t> </a:t>
                </a:r>
              </a:p>
            </p:txBody>
          </p:sp>
        </mc:Fallback>
      </mc:AlternateContent>
    </p:spTree>
    <p:extLst>
      <p:ext uri="{BB962C8B-B14F-4D97-AF65-F5344CB8AC3E}">
        <p14:creationId xmlns:p14="http://schemas.microsoft.com/office/powerpoint/2010/main" val="12214631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2DDA9F46-4F62-E360-1FBE-21E49137DE4C}"/>
              </a:ext>
            </a:extLst>
          </p:cNvPr>
          <p:cNvSpPr>
            <a:spLocks noGrp="1"/>
          </p:cNvSpPr>
          <p:nvPr>
            <p:ph idx="1"/>
          </p:nvPr>
        </p:nvSpPr>
        <p:spPr>
          <a:xfrm>
            <a:off x="736600" y="1596602"/>
            <a:ext cx="10956472" cy="4586483"/>
          </a:xfrm>
        </p:spPr>
        <p:txBody>
          <a:bodyPr numCol="1" anchor="t">
            <a:normAutofit/>
          </a:bodyPr>
          <a:lstStyle/>
          <a:p>
            <a:r>
              <a:rPr lang="en-GB" sz="2400" dirty="0"/>
              <a:t>FY evaluation program @ CEA Cadarache</a:t>
            </a:r>
            <a:br>
              <a:rPr lang="en-GB" sz="2400" dirty="0"/>
            </a:br>
            <a:endParaRPr lang="en-GB" sz="2400" dirty="0"/>
          </a:p>
          <a:p>
            <a:r>
              <a:rPr lang="en-GB" sz="2400" dirty="0"/>
              <a:t>New methodology for evaluation of Pre-neutron </a:t>
            </a:r>
            <a:br>
              <a:rPr lang="en-GB" sz="2400" dirty="0"/>
            </a:br>
            <a:r>
              <a:rPr lang="en-GB" sz="2400" dirty="0"/>
              <a:t>mass yields : application to </a:t>
            </a:r>
            <a:r>
              <a:rPr lang="en-GB" sz="2400" baseline="30000" dirty="0"/>
              <a:t>235</a:t>
            </a:r>
            <a:r>
              <a:rPr lang="en-GB" sz="2400" dirty="0"/>
              <a:t>U(</a:t>
            </a:r>
            <a:r>
              <a:rPr lang="en-GB" sz="2400" dirty="0" err="1"/>
              <a:t>n</a:t>
            </a:r>
            <a:r>
              <a:rPr lang="en-GB" sz="2400" baseline="-25000" dirty="0" err="1"/>
              <a:t>th</a:t>
            </a:r>
            <a:r>
              <a:rPr lang="en-GB" sz="2400" dirty="0" err="1"/>
              <a:t>,f</a:t>
            </a:r>
            <a:r>
              <a:rPr lang="en-GB" sz="2400" dirty="0"/>
              <a:t>)</a:t>
            </a:r>
            <a:br>
              <a:rPr lang="en-GB" sz="2400" dirty="0"/>
            </a:br>
            <a:endParaRPr lang="en-GB" sz="2400" dirty="0"/>
          </a:p>
          <a:p>
            <a:r>
              <a:rPr lang="en-GB" sz="2400" dirty="0"/>
              <a:t>Prompt neutron multiplicity analysis</a:t>
            </a:r>
            <a:br>
              <a:rPr lang="en-GB" sz="2400" dirty="0"/>
            </a:br>
            <a:endParaRPr lang="en-GB" sz="2400" dirty="0"/>
          </a:p>
          <a:p>
            <a:r>
              <a:rPr lang="en-GB" sz="2400" dirty="0"/>
              <a:t>Conclusion and perspectives</a:t>
            </a:r>
          </a:p>
          <a:p>
            <a:pPr marL="0" indent="0">
              <a:buNone/>
            </a:pPr>
            <a:endParaRPr lang="en-GB" sz="2400" dirty="0"/>
          </a:p>
          <a:p>
            <a:pPr marL="0" indent="0">
              <a:buNone/>
            </a:pPr>
            <a:endParaRPr lang="en-GB" sz="2400" dirty="0"/>
          </a:p>
        </p:txBody>
      </p:sp>
      <p:sp>
        <p:nvSpPr>
          <p:cNvPr id="8" name="Titre 1">
            <a:extLst>
              <a:ext uri="{FF2B5EF4-FFF2-40B4-BE49-F238E27FC236}">
                <a16:creationId xmlns:a16="http://schemas.microsoft.com/office/drawing/2014/main" id="{83CA77CF-90B0-156C-C226-029958F16310}"/>
              </a:ext>
            </a:extLst>
          </p:cNvPr>
          <p:cNvSpPr>
            <a:spLocks noGrp="1"/>
          </p:cNvSpPr>
          <p:nvPr>
            <p:ph type="title"/>
          </p:nvPr>
        </p:nvSpPr>
        <p:spPr>
          <a:xfrm>
            <a:off x="192686" y="149225"/>
            <a:ext cx="10733087" cy="871827"/>
          </a:xfrm>
        </p:spPr>
        <p:txBody>
          <a:bodyPr anchor="t">
            <a:normAutofit/>
          </a:bodyPr>
          <a:lstStyle/>
          <a:p>
            <a:r>
              <a:rPr lang="en-GB" sz="4400" dirty="0"/>
              <a:t>Content of the presentation</a:t>
            </a:r>
          </a:p>
        </p:txBody>
      </p:sp>
      <p:sp>
        <p:nvSpPr>
          <p:cNvPr id="4" name="Espace réservé de la date 3">
            <a:extLst>
              <a:ext uri="{FF2B5EF4-FFF2-40B4-BE49-F238E27FC236}">
                <a16:creationId xmlns:a16="http://schemas.microsoft.com/office/drawing/2014/main" id="{DE6646E4-AC2D-2AE6-38D5-1C39CE6138F5}"/>
              </a:ext>
            </a:extLst>
          </p:cNvPr>
          <p:cNvSpPr>
            <a:spLocks noGrp="1"/>
          </p:cNvSpPr>
          <p:nvPr>
            <p:ph type="dt" sz="half" idx="10"/>
          </p:nvPr>
        </p:nvSpPr>
        <p:spPr>
          <a:xfrm>
            <a:off x="9626599" y="6343650"/>
            <a:ext cx="1090881" cy="365125"/>
          </a:xfrm>
        </p:spPr>
        <p:txBody>
          <a:bodyPr/>
          <a:lstStyle/>
          <a:p>
            <a:r>
              <a:rPr lang="fr-FR"/>
              <a:t>01/07/2026</a:t>
            </a:r>
            <a:endParaRPr lang="fr-FR" dirty="0"/>
          </a:p>
        </p:txBody>
      </p:sp>
      <p:sp>
        <p:nvSpPr>
          <p:cNvPr id="2" name="Espace réservé du pied de page 1">
            <a:extLst>
              <a:ext uri="{FF2B5EF4-FFF2-40B4-BE49-F238E27FC236}">
                <a16:creationId xmlns:a16="http://schemas.microsoft.com/office/drawing/2014/main" id="{F0F225C7-2A54-8795-689F-FCC4525F9130}"/>
              </a:ext>
            </a:extLst>
          </p:cNvPr>
          <p:cNvSpPr>
            <a:spLocks noGrp="1"/>
          </p:cNvSpPr>
          <p:nvPr>
            <p:ph type="ftr" sz="quarter" idx="11"/>
          </p:nvPr>
        </p:nvSpPr>
        <p:spPr/>
        <p:txBody>
          <a:bodyPr/>
          <a:lstStyle/>
          <a:p>
            <a:r>
              <a:rPr lang="en-US" dirty="0"/>
              <a:t>WONDER 2026 | A. </a:t>
            </a:r>
            <a:r>
              <a:rPr lang="en-US" dirty="0" err="1"/>
              <a:t>Regonesi</a:t>
            </a:r>
            <a:r>
              <a:rPr lang="en-US" dirty="0"/>
              <a:t> et al. </a:t>
            </a:r>
            <a:endParaRPr lang="fr-FR" dirty="0"/>
          </a:p>
        </p:txBody>
      </p:sp>
      <p:sp>
        <p:nvSpPr>
          <p:cNvPr id="7" name="Espace réservé du numéro de diapositive 6">
            <a:extLst>
              <a:ext uri="{FF2B5EF4-FFF2-40B4-BE49-F238E27FC236}">
                <a16:creationId xmlns:a16="http://schemas.microsoft.com/office/drawing/2014/main" id="{C9B0E96E-CC02-3FED-3FAF-F96BE8D9AECE}"/>
              </a:ext>
            </a:extLst>
          </p:cNvPr>
          <p:cNvSpPr>
            <a:spLocks noGrp="1"/>
          </p:cNvSpPr>
          <p:nvPr>
            <p:ph type="sldNum" sz="quarter" idx="12"/>
          </p:nvPr>
        </p:nvSpPr>
        <p:spPr/>
        <p:txBody>
          <a:bodyPr/>
          <a:lstStyle/>
          <a:p>
            <a:fld id="{0CBC77A0-1F4E-42FF-9FFC-F45C3A64AF90}" type="slidenum">
              <a:rPr lang="fr-FR" smtClean="0"/>
              <a:pPr/>
              <a:t>2</a:t>
            </a:fld>
            <a:endParaRPr lang="fr-FR" dirty="0"/>
          </a:p>
        </p:txBody>
      </p:sp>
    </p:spTree>
    <p:extLst>
      <p:ext uri="{BB962C8B-B14F-4D97-AF65-F5344CB8AC3E}">
        <p14:creationId xmlns:p14="http://schemas.microsoft.com/office/powerpoint/2010/main" val="207819804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a:extLst>
              <a:ext uri="{FF2B5EF4-FFF2-40B4-BE49-F238E27FC236}">
                <a16:creationId xmlns:a16="http://schemas.microsoft.com/office/drawing/2014/main" id="{8424BA42-8E50-0F5C-5ECA-A7448ECF5244}"/>
              </a:ext>
            </a:extLst>
          </p:cNvPr>
          <p:cNvSpPr>
            <a:spLocks noGrp="1"/>
          </p:cNvSpPr>
          <p:nvPr>
            <p:ph type="sldNum" sz="quarter" idx="12"/>
          </p:nvPr>
        </p:nvSpPr>
        <p:spPr/>
        <p:txBody>
          <a:bodyPr/>
          <a:lstStyle/>
          <a:p>
            <a:r>
              <a:rPr lang="fr-FR" dirty="0"/>
              <a:t>7</a:t>
            </a:r>
          </a:p>
        </p:txBody>
      </p:sp>
      <p:sp>
        <p:nvSpPr>
          <p:cNvPr id="9" name="Titre 5">
            <a:extLst>
              <a:ext uri="{FF2B5EF4-FFF2-40B4-BE49-F238E27FC236}">
                <a16:creationId xmlns:a16="http://schemas.microsoft.com/office/drawing/2014/main" id="{6BF5DBA1-AF2B-4F4F-8359-5DCB901FE9FE}"/>
              </a:ext>
            </a:extLst>
          </p:cNvPr>
          <p:cNvSpPr>
            <a:spLocks noGrp="1"/>
          </p:cNvSpPr>
          <p:nvPr>
            <p:ph type="title"/>
          </p:nvPr>
        </p:nvSpPr>
        <p:spPr>
          <a:xfrm>
            <a:off x="127574" y="24145"/>
            <a:ext cx="10728325" cy="786518"/>
          </a:xfrm>
        </p:spPr>
        <p:txBody>
          <a:bodyPr>
            <a:normAutofit/>
          </a:bodyPr>
          <a:lstStyle/>
          <a:p>
            <a:r>
              <a:rPr lang="fr-FR" sz="3600" dirty="0"/>
              <a:t>Methods 2E and 2E-2v</a:t>
            </a:r>
          </a:p>
        </p:txBody>
      </p:sp>
      <p:grpSp>
        <p:nvGrpSpPr>
          <p:cNvPr id="41" name="Groupe 40">
            <a:extLst>
              <a:ext uri="{FF2B5EF4-FFF2-40B4-BE49-F238E27FC236}">
                <a16:creationId xmlns:a16="http://schemas.microsoft.com/office/drawing/2014/main" id="{B0905F61-4AFE-4B6B-941E-78AE67E44FA1}"/>
              </a:ext>
            </a:extLst>
          </p:cNvPr>
          <p:cNvGrpSpPr/>
          <p:nvPr/>
        </p:nvGrpSpPr>
        <p:grpSpPr>
          <a:xfrm>
            <a:off x="413804" y="1241821"/>
            <a:ext cx="4419592" cy="746905"/>
            <a:chOff x="525937" y="1454395"/>
            <a:chExt cx="4419592" cy="746905"/>
          </a:xfrm>
        </p:grpSpPr>
        <p:sp>
          <p:nvSpPr>
            <p:cNvPr id="12" name="Rectangle 11">
              <a:extLst>
                <a:ext uri="{FF2B5EF4-FFF2-40B4-BE49-F238E27FC236}">
                  <a16:creationId xmlns:a16="http://schemas.microsoft.com/office/drawing/2014/main" id="{78368210-1228-4501-A039-A94C820EDC82}"/>
                </a:ext>
              </a:extLst>
            </p:cNvPr>
            <p:cNvSpPr/>
            <p:nvPr/>
          </p:nvSpPr>
          <p:spPr>
            <a:xfrm>
              <a:off x="525937" y="1731395"/>
              <a:ext cx="1356660" cy="46990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r>
                <a:rPr lang="fr-FR" sz="1400" b="1" dirty="0">
                  <a:solidFill>
                    <a:srgbClr val="000000"/>
                  </a:solidFill>
                </a:rPr>
                <a:t>DETECTOR 1</a:t>
              </a:r>
            </a:p>
          </p:txBody>
        </p:sp>
        <p:sp>
          <p:nvSpPr>
            <p:cNvPr id="13" name="Rectangle 12">
              <a:extLst>
                <a:ext uri="{FF2B5EF4-FFF2-40B4-BE49-F238E27FC236}">
                  <a16:creationId xmlns:a16="http://schemas.microsoft.com/office/drawing/2014/main" id="{2C4B30E1-1CA2-4957-AA74-A3ED75CF4663}"/>
                </a:ext>
              </a:extLst>
            </p:cNvPr>
            <p:cNvSpPr/>
            <p:nvPr/>
          </p:nvSpPr>
          <p:spPr>
            <a:xfrm>
              <a:off x="3588869" y="1731394"/>
              <a:ext cx="1356660" cy="46990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r>
                <a:rPr lang="fr-FR" sz="1400" b="1" dirty="0">
                  <a:solidFill>
                    <a:srgbClr val="000000"/>
                  </a:solidFill>
                </a:rPr>
                <a:t>DETECTOR 2</a:t>
              </a:r>
            </a:p>
          </p:txBody>
        </p:sp>
        <p:sp>
          <p:nvSpPr>
            <p:cNvPr id="14" name="Rectangle 13">
              <a:extLst>
                <a:ext uri="{FF2B5EF4-FFF2-40B4-BE49-F238E27FC236}">
                  <a16:creationId xmlns:a16="http://schemas.microsoft.com/office/drawing/2014/main" id="{8A1FD0C9-585B-4E01-8F1D-3D2DA9497C9B}"/>
                </a:ext>
              </a:extLst>
            </p:cNvPr>
            <p:cNvSpPr/>
            <p:nvPr/>
          </p:nvSpPr>
          <p:spPr>
            <a:xfrm>
              <a:off x="2705851" y="1731394"/>
              <a:ext cx="59764" cy="469905"/>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fr-FR" dirty="0"/>
            </a:p>
          </p:txBody>
        </p:sp>
        <p:sp>
          <p:nvSpPr>
            <p:cNvPr id="15" name="ZoneTexte 14">
              <a:extLst>
                <a:ext uri="{FF2B5EF4-FFF2-40B4-BE49-F238E27FC236}">
                  <a16:creationId xmlns:a16="http://schemas.microsoft.com/office/drawing/2014/main" id="{76D57487-02B7-4B4E-8F85-F16F14A9BECA}"/>
                </a:ext>
              </a:extLst>
            </p:cNvPr>
            <p:cNvSpPr txBox="1"/>
            <p:nvPr/>
          </p:nvSpPr>
          <p:spPr>
            <a:xfrm>
              <a:off x="2161990" y="1454395"/>
              <a:ext cx="1207247" cy="276999"/>
            </a:xfrm>
            <a:prstGeom prst="rect">
              <a:avLst/>
            </a:prstGeom>
            <a:noFill/>
          </p:spPr>
          <p:txBody>
            <a:bodyPr wrap="square" rtlCol="0">
              <a:spAutoFit/>
            </a:bodyPr>
            <a:lstStyle/>
            <a:p>
              <a:pPr algn="ctr"/>
              <a:r>
                <a:rPr lang="en-GB" sz="1200" b="1" dirty="0"/>
                <a:t>Sample</a:t>
              </a:r>
            </a:p>
          </p:txBody>
        </p:sp>
        <p:cxnSp>
          <p:nvCxnSpPr>
            <p:cNvPr id="17" name="Connecteur droit avec flèche 16">
              <a:extLst>
                <a:ext uri="{FF2B5EF4-FFF2-40B4-BE49-F238E27FC236}">
                  <a16:creationId xmlns:a16="http://schemas.microsoft.com/office/drawing/2014/main" id="{EA43C764-BABC-481A-AFF5-9A864E1D8F7B}"/>
                </a:ext>
              </a:extLst>
            </p:cNvPr>
            <p:cNvCxnSpPr/>
            <p:nvPr/>
          </p:nvCxnSpPr>
          <p:spPr>
            <a:xfrm>
              <a:off x="2765614" y="1966346"/>
              <a:ext cx="772457" cy="0"/>
            </a:xfrm>
            <a:prstGeom prst="straightConnector1">
              <a:avLst/>
            </a:prstGeom>
            <a:ln w="28575">
              <a:solidFill>
                <a:schemeClr val="accent5">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8" name="Connecteur droit avec flèche 17">
              <a:extLst>
                <a:ext uri="{FF2B5EF4-FFF2-40B4-BE49-F238E27FC236}">
                  <a16:creationId xmlns:a16="http://schemas.microsoft.com/office/drawing/2014/main" id="{BB99F259-FBE2-4F1B-968D-B08F267A9D46}"/>
                </a:ext>
              </a:extLst>
            </p:cNvPr>
            <p:cNvCxnSpPr>
              <a:cxnSpLocks/>
            </p:cNvCxnSpPr>
            <p:nvPr/>
          </p:nvCxnSpPr>
          <p:spPr>
            <a:xfrm flipH="1">
              <a:off x="1955804" y="1966346"/>
              <a:ext cx="756023" cy="0"/>
            </a:xfrm>
            <a:prstGeom prst="straightConnector1">
              <a:avLst/>
            </a:prstGeom>
            <a:ln w="28575">
              <a:solidFill>
                <a:schemeClr val="accent5">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grpSp>
      <p:sp>
        <p:nvSpPr>
          <p:cNvPr id="43" name="ZoneTexte 42">
            <a:extLst>
              <a:ext uri="{FF2B5EF4-FFF2-40B4-BE49-F238E27FC236}">
                <a16:creationId xmlns:a16="http://schemas.microsoft.com/office/drawing/2014/main" id="{D9FAC013-3573-4AA6-8D6D-56201669810F}"/>
              </a:ext>
            </a:extLst>
          </p:cNvPr>
          <p:cNvSpPr txBox="1"/>
          <p:nvPr/>
        </p:nvSpPr>
        <p:spPr>
          <a:xfrm>
            <a:off x="1695717" y="625395"/>
            <a:ext cx="1855766" cy="400110"/>
          </a:xfrm>
          <a:prstGeom prst="rect">
            <a:avLst/>
          </a:prstGeom>
          <a:noFill/>
        </p:spPr>
        <p:txBody>
          <a:bodyPr wrap="square" rtlCol="0">
            <a:spAutoFit/>
          </a:bodyPr>
          <a:lstStyle/>
          <a:p>
            <a:pPr algn="ctr"/>
            <a:r>
              <a:rPr lang="en-GB" sz="2000" b="1" dirty="0"/>
              <a:t>2E method</a:t>
            </a:r>
          </a:p>
        </p:txBody>
      </p:sp>
      <p:sp>
        <p:nvSpPr>
          <p:cNvPr id="35" name="Espace réservé de la date 3">
            <a:extLst>
              <a:ext uri="{FF2B5EF4-FFF2-40B4-BE49-F238E27FC236}">
                <a16:creationId xmlns:a16="http://schemas.microsoft.com/office/drawing/2014/main" id="{DA32C88B-BB78-413A-B83E-7610731C7560}"/>
              </a:ext>
            </a:extLst>
          </p:cNvPr>
          <p:cNvSpPr>
            <a:spLocks noGrp="1"/>
          </p:cNvSpPr>
          <p:nvPr>
            <p:ph type="dt" sz="half" idx="10"/>
          </p:nvPr>
        </p:nvSpPr>
        <p:spPr>
          <a:xfrm>
            <a:off x="9604154" y="6343650"/>
            <a:ext cx="1090881" cy="365125"/>
          </a:xfrm>
        </p:spPr>
        <p:txBody>
          <a:bodyPr/>
          <a:lstStyle/>
          <a:p>
            <a:r>
              <a:rPr lang="fr-FR"/>
              <a:t>01/07/2026</a:t>
            </a:r>
            <a:endParaRPr lang="fr-FR" dirty="0"/>
          </a:p>
        </p:txBody>
      </p:sp>
      <p:sp>
        <p:nvSpPr>
          <p:cNvPr id="36" name="Espace réservé du pied de page 1">
            <a:extLst>
              <a:ext uri="{FF2B5EF4-FFF2-40B4-BE49-F238E27FC236}">
                <a16:creationId xmlns:a16="http://schemas.microsoft.com/office/drawing/2014/main" id="{4DBF9F2E-6F25-42A5-B0C9-F3533B3025E5}"/>
              </a:ext>
            </a:extLst>
          </p:cNvPr>
          <p:cNvSpPr>
            <a:spLocks noGrp="1"/>
          </p:cNvSpPr>
          <p:nvPr>
            <p:ph type="ftr" sz="quarter" idx="11"/>
          </p:nvPr>
        </p:nvSpPr>
        <p:spPr>
          <a:xfrm>
            <a:off x="708846" y="6343650"/>
            <a:ext cx="8839200" cy="365125"/>
          </a:xfrm>
        </p:spPr>
        <p:txBody>
          <a:bodyPr/>
          <a:lstStyle/>
          <a:p>
            <a:r>
              <a:rPr lang="en-US"/>
              <a:t>WONDER 2026 | A. Regonesi et al. </a:t>
            </a:r>
            <a:endParaRPr lang="fr-FR" dirty="0"/>
          </a:p>
        </p:txBody>
      </p:sp>
      <p:grpSp>
        <p:nvGrpSpPr>
          <p:cNvPr id="47" name="Groupe 46">
            <a:extLst>
              <a:ext uri="{FF2B5EF4-FFF2-40B4-BE49-F238E27FC236}">
                <a16:creationId xmlns:a16="http://schemas.microsoft.com/office/drawing/2014/main" id="{DA1A9D8E-BCC4-443F-9EFE-0F5E74BE95A0}"/>
              </a:ext>
            </a:extLst>
          </p:cNvPr>
          <p:cNvGrpSpPr/>
          <p:nvPr/>
        </p:nvGrpSpPr>
        <p:grpSpPr>
          <a:xfrm>
            <a:off x="6227483" y="1191162"/>
            <a:ext cx="5806964" cy="1280596"/>
            <a:chOff x="6233460" y="1424599"/>
            <a:chExt cx="5806964" cy="1280596"/>
          </a:xfrm>
        </p:grpSpPr>
        <p:sp>
          <p:nvSpPr>
            <p:cNvPr id="48" name="Rectangle 47">
              <a:extLst>
                <a:ext uri="{FF2B5EF4-FFF2-40B4-BE49-F238E27FC236}">
                  <a16:creationId xmlns:a16="http://schemas.microsoft.com/office/drawing/2014/main" id="{60791CFF-BF0B-4085-B0DF-A59F3249A2C4}"/>
                </a:ext>
              </a:extLst>
            </p:cNvPr>
            <p:cNvSpPr/>
            <p:nvPr/>
          </p:nvSpPr>
          <p:spPr>
            <a:xfrm>
              <a:off x="6233460" y="1731393"/>
              <a:ext cx="1356660" cy="46990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r>
                <a:rPr lang="fr-FR" sz="1400" b="1" dirty="0">
                  <a:solidFill>
                    <a:srgbClr val="000000"/>
                  </a:solidFill>
                </a:rPr>
                <a:t>DETECTOR 1</a:t>
              </a:r>
            </a:p>
          </p:txBody>
        </p:sp>
        <p:sp>
          <p:nvSpPr>
            <p:cNvPr id="49" name="Rectangle 48">
              <a:extLst>
                <a:ext uri="{FF2B5EF4-FFF2-40B4-BE49-F238E27FC236}">
                  <a16:creationId xmlns:a16="http://schemas.microsoft.com/office/drawing/2014/main" id="{E78755D3-F115-4045-A226-26D48FEB9A17}"/>
                </a:ext>
              </a:extLst>
            </p:cNvPr>
            <p:cNvSpPr/>
            <p:nvPr/>
          </p:nvSpPr>
          <p:spPr>
            <a:xfrm>
              <a:off x="10683764" y="1727459"/>
              <a:ext cx="1356660" cy="46990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r>
                <a:rPr lang="fr-FR" sz="1400" b="1" dirty="0">
                  <a:solidFill>
                    <a:srgbClr val="000000"/>
                  </a:solidFill>
                </a:rPr>
                <a:t>DETECTOR 2</a:t>
              </a:r>
            </a:p>
          </p:txBody>
        </p:sp>
        <p:sp>
          <p:nvSpPr>
            <p:cNvPr id="50" name="Rectangle 49">
              <a:extLst>
                <a:ext uri="{FF2B5EF4-FFF2-40B4-BE49-F238E27FC236}">
                  <a16:creationId xmlns:a16="http://schemas.microsoft.com/office/drawing/2014/main" id="{4AA1AFD7-E742-4F56-85EC-CECAA3FB2DEB}"/>
                </a:ext>
              </a:extLst>
            </p:cNvPr>
            <p:cNvSpPr/>
            <p:nvPr/>
          </p:nvSpPr>
          <p:spPr>
            <a:xfrm>
              <a:off x="9135994" y="1727459"/>
              <a:ext cx="59764" cy="469905"/>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fr-FR" dirty="0"/>
            </a:p>
          </p:txBody>
        </p:sp>
        <p:sp>
          <p:nvSpPr>
            <p:cNvPr id="51" name="ZoneTexte 50">
              <a:extLst>
                <a:ext uri="{FF2B5EF4-FFF2-40B4-BE49-F238E27FC236}">
                  <a16:creationId xmlns:a16="http://schemas.microsoft.com/office/drawing/2014/main" id="{95404AF7-D958-41C6-B491-A623944DAB12}"/>
                </a:ext>
              </a:extLst>
            </p:cNvPr>
            <p:cNvSpPr txBox="1"/>
            <p:nvPr/>
          </p:nvSpPr>
          <p:spPr>
            <a:xfrm>
              <a:off x="8585948" y="1424599"/>
              <a:ext cx="1207247" cy="276999"/>
            </a:xfrm>
            <a:prstGeom prst="rect">
              <a:avLst/>
            </a:prstGeom>
            <a:noFill/>
          </p:spPr>
          <p:txBody>
            <a:bodyPr wrap="square" rtlCol="0">
              <a:spAutoFit/>
            </a:bodyPr>
            <a:lstStyle/>
            <a:p>
              <a:pPr algn="ctr"/>
              <a:r>
                <a:rPr lang="en-GB" sz="1200" b="1"/>
                <a:t>Sample</a:t>
              </a:r>
            </a:p>
          </p:txBody>
        </p:sp>
        <p:cxnSp>
          <p:nvCxnSpPr>
            <p:cNvPr id="52" name="Connecteur droit avec flèche 51">
              <a:extLst>
                <a:ext uri="{FF2B5EF4-FFF2-40B4-BE49-F238E27FC236}">
                  <a16:creationId xmlns:a16="http://schemas.microsoft.com/office/drawing/2014/main" id="{55BACE3E-F1DE-4533-BF79-1086679CB18F}"/>
                </a:ext>
              </a:extLst>
            </p:cNvPr>
            <p:cNvCxnSpPr>
              <a:cxnSpLocks/>
            </p:cNvCxnSpPr>
            <p:nvPr/>
          </p:nvCxnSpPr>
          <p:spPr>
            <a:xfrm>
              <a:off x="9189571" y="1936550"/>
              <a:ext cx="1453029" cy="0"/>
            </a:xfrm>
            <a:prstGeom prst="straightConnector1">
              <a:avLst/>
            </a:prstGeom>
            <a:ln w="28575">
              <a:solidFill>
                <a:schemeClr val="accent5">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53" name="Connecteur droit avec flèche 52">
              <a:extLst>
                <a:ext uri="{FF2B5EF4-FFF2-40B4-BE49-F238E27FC236}">
                  <a16:creationId xmlns:a16="http://schemas.microsoft.com/office/drawing/2014/main" id="{DD83381A-E10A-474F-AA9F-333FD01114A9}"/>
                </a:ext>
              </a:extLst>
            </p:cNvPr>
            <p:cNvCxnSpPr>
              <a:cxnSpLocks/>
            </p:cNvCxnSpPr>
            <p:nvPr/>
          </p:nvCxnSpPr>
          <p:spPr>
            <a:xfrm flipH="1">
              <a:off x="7691718" y="1936550"/>
              <a:ext cx="1444066" cy="0"/>
            </a:xfrm>
            <a:prstGeom prst="straightConnector1">
              <a:avLst/>
            </a:prstGeom>
            <a:ln w="28575">
              <a:solidFill>
                <a:schemeClr val="accent5">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54" name="Rectangle 53">
              <a:extLst>
                <a:ext uri="{FF2B5EF4-FFF2-40B4-BE49-F238E27FC236}">
                  <a16:creationId xmlns:a16="http://schemas.microsoft.com/office/drawing/2014/main" id="{B8D0F70A-D68A-4028-BD36-3F84442E2CE7}"/>
                </a:ext>
              </a:extLst>
            </p:cNvPr>
            <p:cNvSpPr/>
            <p:nvPr/>
          </p:nvSpPr>
          <p:spPr>
            <a:xfrm>
              <a:off x="8018186" y="1731392"/>
              <a:ext cx="59764" cy="469905"/>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fr-FR" dirty="0"/>
            </a:p>
          </p:txBody>
        </p:sp>
        <p:sp>
          <p:nvSpPr>
            <p:cNvPr id="55" name="Rectangle 54">
              <a:extLst>
                <a:ext uri="{FF2B5EF4-FFF2-40B4-BE49-F238E27FC236}">
                  <a16:creationId xmlns:a16="http://schemas.microsoft.com/office/drawing/2014/main" id="{FA9882D9-AA73-4159-B4AC-356E12B04D6D}"/>
                </a:ext>
              </a:extLst>
            </p:cNvPr>
            <p:cNvSpPr/>
            <p:nvPr/>
          </p:nvSpPr>
          <p:spPr>
            <a:xfrm>
              <a:off x="8674011" y="1731391"/>
              <a:ext cx="59764" cy="469905"/>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fr-FR" dirty="0"/>
            </a:p>
          </p:txBody>
        </p:sp>
        <p:sp>
          <p:nvSpPr>
            <p:cNvPr id="56" name="Rectangle 55">
              <a:extLst>
                <a:ext uri="{FF2B5EF4-FFF2-40B4-BE49-F238E27FC236}">
                  <a16:creationId xmlns:a16="http://schemas.microsoft.com/office/drawing/2014/main" id="{C22D61D6-0314-48F4-9F47-9C14CD1D218C}"/>
                </a:ext>
              </a:extLst>
            </p:cNvPr>
            <p:cNvSpPr/>
            <p:nvPr/>
          </p:nvSpPr>
          <p:spPr>
            <a:xfrm>
              <a:off x="9573861" y="1727459"/>
              <a:ext cx="59764" cy="469905"/>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fr-FR" dirty="0"/>
            </a:p>
          </p:txBody>
        </p:sp>
        <p:sp>
          <p:nvSpPr>
            <p:cNvPr id="57" name="Rectangle 56">
              <a:extLst>
                <a:ext uri="{FF2B5EF4-FFF2-40B4-BE49-F238E27FC236}">
                  <a16:creationId xmlns:a16="http://schemas.microsoft.com/office/drawing/2014/main" id="{B03B295D-62A1-4C20-B3E3-089099E4598B}"/>
                </a:ext>
              </a:extLst>
            </p:cNvPr>
            <p:cNvSpPr/>
            <p:nvPr/>
          </p:nvSpPr>
          <p:spPr>
            <a:xfrm>
              <a:off x="10229686" y="1727459"/>
              <a:ext cx="59764" cy="469905"/>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fr-FR" dirty="0"/>
            </a:p>
          </p:txBody>
        </p:sp>
        <p:sp>
          <p:nvSpPr>
            <p:cNvPr id="58" name="ZoneTexte 57">
              <a:extLst>
                <a:ext uri="{FF2B5EF4-FFF2-40B4-BE49-F238E27FC236}">
                  <a16:creationId xmlns:a16="http://schemas.microsoft.com/office/drawing/2014/main" id="{1603542E-A44D-4839-AB63-DFD81AD5A94F}"/>
                </a:ext>
              </a:extLst>
            </p:cNvPr>
            <p:cNvSpPr txBox="1"/>
            <p:nvPr/>
          </p:nvSpPr>
          <p:spPr>
            <a:xfrm>
              <a:off x="7770239" y="2428196"/>
              <a:ext cx="1207247" cy="276999"/>
            </a:xfrm>
            <a:prstGeom prst="rect">
              <a:avLst/>
            </a:prstGeom>
            <a:noFill/>
          </p:spPr>
          <p:txBody>
            <a:bodyPr wrap="square" rtlCol="0">
              <a:spAutoFit/>
            </a:bodyPr>
            <a:lstStyle/>
            <a:p>
              <a:pPr algn="ctr"/>
              <a:r>
                <a:rPr lang="en-GB" sz="1200" b="1" dirty="0"/>
                <a:t>TOF 1</a:t>
              </a:r>
            </a:p>
          </p:txBody>
        </p:sp>
        <p:sp>
          <p:nvSpPr>
            <p:cNvPr id="59" name="ZoneTexte 58">
              <a:extLst>
                <a:ext uri="{FF2B5EF4-FFF2-40B4-BE49-F238E27FC236}">
                  <a16:creationId xmlns:a16="http://schemas.microsoft.com/office/drawing/2014/main" id="{756E9F5D-385E-4F9C-9EBC-4C51D4D07568}"/>
                </a:ext>
              </a:extLst>
            </p:cNvPr>
            <p:cNvSpPr txBox="1"/>
            <p:nvPr/>
          </p:nvSpPr>
          <p:spPr>
            <a:xfrm>
              <a:off x="9354293" y="2423962"/>
              <a:ext cx="1207247" cy="276999"/>
            </a:xfrm>
            <a:prstGeom prst="rect">
              <a:avLst/>
            </a:prstGeom>
            <a:noFill/>
          </p:spPr>
          <p:txBody>
            <a:bodyPr wrap="square" rtlCol="0">
              <a:spAutoFit/>
            </a:bodyPr>
            <a:lstStyle/>
            <a:p>
              <a:pPr algn="ctr"/>
              <a:r>
                <a:rPr lang="en-GB" sz="1200" b="1" dirty="0"/>
                <a:t>TOF 2</a:t>
              </a:r>
            </a:p>
          </p:txBody>
        </p:sp>
        <p:sp>
          <p:nvSpPr>
            <p:cNvPr id="60" name="ZoneTexte 59">
              <a:extLst>
                <a:ext uri="{FF2B5EF4-FFF2-40B4-BE49-F238E27FC236}">
                  <a16:creationId xmlns:a16="http://schemas.microsoft.com/office/drawing/2014/main" id="{8838DEA6-66D9-4670-B0CE-C7DF0EACF3FF}"/>
                </a:ext>
              </a:extLst>
            </p:cNvPr>
            <p:cNvSpPr txBox="1"/>
            <p:nvPr/>
          </p:nvSpPr>
          <p:spPr>
            <a:xfrm>
              <a:off x="7691718" y="2197364"/>
              <a:ext cx="723153" cy="230832"/>
            </a:xfrm>
            <a:prstGeom prst="rect">
              <a:avLst/>
            </a:prstGeom>
            <a:noFill/>
          </p:spPr>
          <p:txBody>
            <a:bodyPr wrap="square" rtlCol="0">
              <a:spAutoFit/>
            </a:bodyPr>
            <a:lstStyle/>
            <a:p>
              <a:pPr algn="ctr"/>
              <a:r>
                <a:rPr lang="en-GB" sz="900" b="1" dirty="0"/>
                <a:t>STOP 1</a:t>
              </a:r>
            </a:p>
          </p:txBody>
        </p:sp>
        <p:sp>
          <p:nvSpPr>
            <p:cNvPr id="61" name="ZoneTexte 60">
              <a:extLst>
                <a:ext uri="{FF2B5EF4-FFF2-40B4-BE49-F238E27FC236}">
                  <a16:creationId xmlns:a16="http://schemas.microsoft.com/office/drawing/2014/main" id="{EEF8D638-70C8-428F-BBC5-BC8B7C1E9D78}"/>
                </a:ext>
              </a:extLst>
            </p:cNvPr>
            <p:cNvSpPr txBox="1"/>
            <p:nvPr/>
          </p:nvSpPr>
          <p:spPr>
            <a:xfrm>
              <a:off x="8342316" y="2201846"/>
              <a:ext cx="723153" cy="230832"/>
            </a:xfrm>
            <a:prstGeom prst="rect">
              <a:avLst/>
            </a:prstGeom>
            <a:noFill/>
          </p:spPr>
          <p:txBody>
            <a:bodyPr wrap="square" rtlCol="0">
              <a:spAutoFit/>
            </a:bodyPr>
            <a:lstStyle/>
            <a:p>
              <a:pPr algn="ctr"/>
              <a:r>
                <a:rPr lang="en-GB" sz="900" b="1" dirty="0"/>
                <a:t>START 1</a:t>
              </a:r>
            </a:p>
          </p:txBody>
        </p:sp>
        <p:sp>
          <p:nvSpPr>
            <p:cNvPr id="62" name="ZoneTexte 61">
              <a:extLst>
                <a:ext uri="{FF2B5EF4-FFF2-40B4-BE49-F238E27FC236}">
                  <a16:creationId xmlns:a16="http://schemas.microsoft.com/office/drawing/2014/main" id="{7D51E497-6A91-4463-860A-DDFDC481CA44}"/>
                </a:ext>
              </a:extLst>
            </p:cNvPr>
            <p:cNvSpPr txBox="1"/>
            <p:nvPr/>
          </p:nvSpPr>
          <p:spPr>
            <a:xfrm>
              <a:off x="9917209" y="2203340"/>
              <a:ext cx="723153" cy="230832"/>
            </a:xfrm>
            <a:prstGeom prst="rect">
              <a:avLst/>
            </a:prstGeom>
            <a:noFill/>
          </p:spPr>
          <p:txBody>
            <a:bodyPr wrap="square" rtlCol="0">
              <a:spAutoFit/>
            </a:bodyPr>
            <a:lstStyle/>
            <a:p>
              <a:pPr algn="ctr"/>
              <a:r>
                <a:rPr lang="en-GB" sz="900" b="1" dirty="0"/>
                <a:t>STOP 2</a:t>
              </a:r>
            </a:p>
          </p:txBody>
        </p:sp>
        <p:sp>
          <p:nvSpPr>
            <p:cNvPr id="63" name="ZoneTexte 62">
              <a:extLst>
                <a:ext uri="{FF2B5EF4-FFF2-40B4-BE49-F238E27FC236}">
                  <a16:creationId xmlns:a16="http://schemas.microsoft.com/office/drawing/2014/main" id="{C7A0816C-383F-4528-8C0D-7ED01576A3D3}"/>
                </a:ext>
              </a:extLst>
            </p:cNvPr>
            <p:cNvSpPr txBox="1"/>
            <p:nvPr/>
          </p:nvSpPr>
          <p:spPr>
            <a:xfrm>
              <a:off x="9247259" y="2203340"/>
              <a:ext cx="723153" cy="230832"/>
            </a:xfrm>
            <a:prstGeom prst="rect">
              <a:avLst/>
            </a:prstGeom>
            <a:noFill/>
          </p:spPr>
          <p:txBody>
            <a:bodyPr wrap="square" rtlCol="0">
              <a:spAutoFit/>
            </a:bodyPr>
            <a:lstStyle/>
            <a:p>
              <a:pPr algn="ctr"/>
              <a:r>
                <a:rPr lang="en-GB" sz="900" b="1" dirty="0"/>
                <a:t>START 2</a:t>
              </a:r>
            </a:p>
          </p:txBody>
        </p:sp>
      </p:grpSp>
      <p:sp>
        <p:nvSpPr>
          <p:cNvPr id="64" name="ZoneTexte 63">
            <a:extLst>
              <a:ext uri="{FF2B5EF4-FFF2-40B4-BE49-F238E27FC236}">
                <a16:creationId xmlns:a16="http://schemas.microsoft.com/office/drawing/2014/main" id="{2A58CE37-1DFE-480B-89EF-915816D8D07C}"/>
              </a:ext>
            </a:extLst>
          </p:cNvPr>
          <p:cNvSpPr txBox="1"/>
          <p:nvPr/>
        </p:nvSpPr>
        <p:spPr>
          <a:xfrm>
            <a:off x="8027765" y="625395"/>
            <a:ext cx="2264267" cy="400110"/>
          </a:xfrm>
          <a:prstGeom prst="rect">
            <a:avLst/>
          </a:prstGeom>
          <a:noFill/>
        </p:spPr>
        <p:txBody>
          <a:bodyPr wrap="square" rtlCol="0">
            <a:spAutoFit/>
          </a:bodyPr>
          <a:lstStyle/>
          <a:p>
            <a:pPr algn="ctr"/>
            <a:r>
              <a:rPr lang="en-GB" sz="2000" b="1" dirty="0"/>
              <a:t>2E-2v method</a:t>
            </a:r>
          </a:p>
        </p:txBody>
      </p:sp>
      <mc:AlternateContent xmlns:mc="http://schemas.openxmlformats.org/markup-compatibility/2006" xmlns:a14="http://schemas.microsoft.com/office/drawing/2010/main">
        <mc:Choice Requires="a14">
          <p:sp>
            <p:nvSpPr>
              <p:cNvPr id="34" name="ZoneTexte 33">
                <a:extLst>
                  <a:ext uri="{FF2B5EF4-FFF2-40B4-BE49-F238E27FC236}">
                    <a16:creationId xmlns:a16="http://schemas.microsoft.com/office/drawing/2014/main" id="{51814332-7EEB-4BD2-999B-CD76360E302C}"/>
                  </a:ext>
                </a:extLst>
              </p:cNvPr>
              <p:cNvSpPr txBox="1"/>
              <p:nvPr/>
            </p:nvSpPr>
            <p:spPr>
              <a:xfrm>
                <a:off x="392816" y="2275755"/>
                <a:ext cx="5288984" cy="1046440"/>
              </a:xfrm>
              <a:prstGeom prst="rect">
                <a:avLst/>
              </a:prstGeom>
              <a:noFill/>
            </p:spPr>
            <p:txBody>
              <a:bodyPr wrap="square" rtlCol="0">
                <a:spAutoFit/>
              </a:bodyPr>
              <a:lstStyle/>
              <a:p>
                <a:pPr marL="285750" indent="-285750">
                  <a:buFont typeface="Wingdings" panose="05000000000000000000" pitchFamily="2" charset="2"/>
                  <a:buChar char="q"/>
                </a:pPr>
                <a:r>
                  <a:rPr lang="en-GB" sz="1200" dirty="0"/>
                  <a:t>Only the </a:t>
                </a:r>
                <a:r>
                  <a:rPr lang="en-GB" sz="1200" dirty="0">
                    <a:solidFill>
                      <a:srgbClr val="FF0000"/>
                    </a:solidFill>
                  </a:rPr>
                  <a:t>2 energies </a:t>
                </a:r>
                <a:r>
                  <a:rPr lang="en-GB" sz="1200" dirty="0"/>
                  <a:t>of </a:t>
                </a:r>
                <a:r>
                  <a:rPr lang="en-GB" sz="1200" dirty="0">
                    <a:solidFill>
                      <a:srgbClr val="FF0000"/>
                    </a:solidFill>
                  </a:rPr>
                  <a:t>Fission Products (FP) </a:t>
                </a:r>
                <a:r>
                  <a:rPr lang="en-GB" sz="1200" dirty="0"/>
                  <a:t>are measured</a:t>
                </a:r>
              </a:p>
              <a:p>
                <a:endParaRPr lang="en-GB" sz="1200" dirty="0"/>
              </a:p>
              <a:p>
                <a:pPr marL="285750" indent="-285750">
                  <a:buFont typeface="Wingdings" panose="05000000000000000000" pitchFamily="2" charset="2"/>
                  <a:buChar char="q"/>
                </a:pPr>
                <a:r>
                  <a:rPr lang="en-GB" sz="1200" dirty="0"/>
                  <a:t>Need for an </a:t>
                </a:r>
                <a:r>
                  <a:rPr lang="en-GB" sz="1200" dirty="0">
                    <a:solidFill>
                      <a:srgbClr val="FF0000"/>
                    </a:solidFill>
                  </a:rPr>
                  <a:t>external prompt neutron multiplicity </a:t>
                </a:r>
                <a14:m>
                  <m:oMath xmlns:m="http://schemas.openxmlformats.org/officeDocument/2006/math">
                    <m:r>
                      <a:rPr lang="en-GB" sz="1400" b="0" i="1" smtClean="0">
                        <a:solidFill>
                          <a:srgbClr val="FF0000"/>
                        </a:solidFill>
                        <a:latin typeface="Cambria Math" panose="02040503050406030204" pitchFamily="18" charset="0"/>
                        <a:sym typeface="Symbol" panose="05050102010706020507" pitchFamily="18" charset="2"/>
                      </a:rPr>
                      <m:t></m:t>
                    </m:r>
                    <m:d>
                      <m:dPr>
                        <m:ctrlPr>
                          <a:rPr lang="fr-FR" sz="1400" b="0" i="1" smtClean="0">
                            <a:solidFill>
                              <a:srgbClr val="FF0000"/>
                            </a:solidFill>
                            <a:latin typeface="Cambria Math" panose="02040503050406030204" pitchFamily="18" charset="0"/>
                            <a:sym typeface="Symbol" panose="05050102010706020507" pitchFamily="18" charset="2"/>
                          </a:rPr>
                        </m:ctrlPr>
                      </m:dPr>
                      <m:e>
                        <m:r>
                          <a:rPr lang="fr-FR" sz="1400" b="0" i="1" smtClean="0">
                            <a:solidFill>
                              <a:srgbClr val="FF0000"/>
                            </a:solidFill>
                            <a:latin typeface="Cambria Math" panose="02040503050406030204" pitchFamily="18" charset="0"/>
                            <a:sym typeface="Symbol" panose="05050102010706020507" pitchFamily="18" charset="2"/>
                          </a:rPr>
                          <m:t>𝐴</m:t>
                        </m:r>
                      </m:e>
                    </m:d>
                  </m:oMath>
                </a14:m>
                <a:endParaRPr lang="fr-FR" sz="1400" b="0" dirty="0">
                  <a:sym typeface="Symbol" panose="05050102010706020507" pitchFamily="18" charset="2"/>
                </a:endParaRPr>
              </a:p>
              <a:p>
                <a:pPr marL="285750" indent="-285750">
                  <a:buFont typeface="Wingdings" panose="05000000000000000000" pitchFamily="2" charset="2"/>
                  <a:buChar char="q"/>
                </a:pPr>
                <a:endParaRPr lang="en-GB" sz="1200" dirty="0"/>
              </a:p>
              <a:p>
                <a:pPr marL="285750" indent="-285750">
                  <a:buFont typeface="Wingdings" panose="05000000000000000000" pitchFamily="2" charset="2"/>
                  <a:buChar char="q"/>
                </a:pPr>
                <a:r>
                  <a:rPr lang="en-GB" sz="1200" dirty="0"/>
                  <a:t>Iterative process to obtain </a:t>
                </a:r>
                <a:r>
                  <a:rPr lang="en-GB" sz="1200" dirty="0">
                    <a:solidFill>
                      <a:srgbClr val="FF0000"/>
                    </a:solidFill>
                  </a:rPr>
                  <a:t>Fission Fragment (FF) </a:t>
                </a:r>
                <a:r>
                  <a:rPr lang="en-GB" sz="1200" dirty="0"/>
                  <a:t>masses</a:t>
                </a:r>
              </a:p>
            </p:txBody>
          </p:sp>
        </mc:Choice>
        <mc:Fallback xmlns="">
          <p:sp>
            <p:nvSpPr>
              <p:cNvPr id="34" name="ZoneTexte 33">
                <a:extLst>
                  <a:ext uri="{FF2B5EF4-FFF2-40B4-BE49-F238E27FC236}">
                    <a16:creationId xmlns:a16="http://schemas.microsoft.com/office/drawing/2014/main" id="{51814332-7EEB-4BD2-999B-CD76360E302C}"/>
                  </a:ext>
                </a:extLst>
              </p:cNvPr>
              <p:cNvSpPr txBox="1">
                <a:spLocks noRot="1" noChangeAspect="1" noMove="1" noResize="1" noEditPoints="1" noAdjustHandles="1" noChangeArrowheads="1" noChangeShapeType="1" noTextEdit="1"/>
              </p:cNvSpPr>
              <p:nvPr/>
            </p:nvSpPr>
            <p:spPr>
              <a:xfrm>
                <a:off x="392816" y="2275755"/>
                <a:ext cx="5288984" cy="1046440"/>
              </a:xfrm>
              <a:prstGeom prst="rect">
                <a:avLst/>
              </a:prstGeom>
              <a:blipFill>
                <a:blip r:embed="rId2"/>
                <a:stretch>
                  <a:fillRect b="-3488"/>
                </a:stretch>
              </a:blipFill>
            </p:spPr>
            <p:txBody>
              <a:bodyPr/>
              <a:lstStyle/>
              <a:p>
                <a:r>
                  <a:rPr lang="en-GB">
                    <a:noFill/>
                  </a:rPr>
                  <a:t> </a:t>
                </a:r>
              </a:p>
            </p:txBody>
          </p:sp>
        </mc:Fallback>
      </mc:AlternateContent>
      <p:sp>
        <p:nvSpPr>
          <p:cNvPr id="37" name="ZoneTexte 36">
            <a:extLst>
              <a:ext uri="{FF2B5EF4-FFF2-40B4-BE49-F238E27FC236}">
                <a16:creationId xmlns:a16="http://schemas.microsoft.com/office/drawing/2014/main" id="{8A35BD86-E3E7-42F5-993D-C879F11FBF9C}"/>
              </a:ext>
            </a:extLst>
          </p:cNvPr>
          <p:cNvSpPr txBox="1"/>
          <p:nvPr/>
        </p:nvSpPr>
        <p:spPr>
          <a:xfrm>
            <a:off x="6156960" y="2586845"/>
            <a:ext cx="6035040" cy="1015663"/>
          </a:xfrm>
          <a:prstGeom prst="rect">
            <a:avLst/>
          </a:prstGeom>
          <a:noFill/>
        </p:spPr>
        <p:txBody>
          <a:bodyPr wrap="square" rtlCol="0">
            <a:spAutoFit/>
          </a:bodyPr>
          <a:lstStyle/>
          <a:p>
            <a:pPr marL="285750" indent="-285750">
              <a:buFont typeface="Wingdings" panose="05000000000000000000" pitchFamily="2" charset="2"/>
              <a:buChar char="q"/>
            </a:pPr>
            <a:r>
              <a:rPr lang="en-GB" sz="1200" dirty="0"/>
              <a:t>Both the </a:t>
            </a:r>
            <a:r>
              <a:rPr lang="en-GB" sz="1200" dirty="0">
                <a:solidFill>
                  <a:srgbClr val="FF0000"/>
                </a:solidFill>
              </a:rPr>
              <a:t>2 energies </a:t>
            </a:r>
            <a:r>
              <a:rPr lang="en-GB" sz="1200" dirty="0"/>
              <a:t>and </a:t>
            </a:r>
            <a:r>
              <a:rPr lang="en-GB" sz="1200" dirty="0">
                <a:solidFill>
                  <a:srgbClr val="FF0000"/>
                </a:solidFill>
              </a:rPr>
              <a:t>velocities</a:t>
            </a:r>
            <a:r>
              <a:rPr lang="en-GB" sz="1200" dirty="0"/>
              <a:t> of </a:t>
            </a:r>
            <a:r>
              <a:rPr lang="en-GB" sz="1200" dirty="0">
                <a:solidFill>
                  <a:srgbClr val="FF0000"/>
                </a:solidFill>
              </a:rPr>
              <a:t>Fission Products (FP)</a:t>
            </a:r>
            <a:r>
              <a:rPr lang="en-GB" sz="1200" dirty="0"/>
              <a:t> are measured</a:t>
            </a:r>
          </a:p>
          <a:p>
            <a:pPr marL="285750" indent="-285750">
              <a:buFont typeface="Wingdings" panose="05000000000000000000" pitchFamily="2" charset="2"/>
              <a:buChar char="q"/>
            </a:pPr>
            <a:endParaRPr lang="en-GB" sz="1200" dirty="0"/>
          </a:p>
          <a:p>
            <a:pPr marL="285750" indent="-285750">
              <a:buFont typeface="Wingdings" panose="05000000000000000000" pitchFamily="2" charset="2"/>
              <a:buChar char="q"/>
            </a:pPr>
            <a:r>
              <a:rPr lang="en-GB" sz="1200" dirty="0"/>
              <a:t>Assumption of isotropic neutron emission in the CM system</a:t>
            </a:r>
            <a:endParaRPr lang="en-GB" sz="1200" b="0" dirty="0">
              <a:sym typeface="Symbol" panose="05050102010706020507" pitchFamily="18" charset="2"/>
            </a:endParaRPr>
          </a:p>
          <a:p>
            <a:pPr marL="285750" indent="-285750">
              <a:buFont typeface="Wingdings" panose="05000000000000000000" pitchFamily="2" charset="2"/>
              <a:buChar char="q"/>
            </a:pPr>
            <a:endParaRPr lang="en-GB" sz="1200" dirty="0"/>
          </a:p>
          <a:p>
            <a:pPr marL="285750" indent="-285750">
              <a:buFont typeface="Wingdings" panose="05000000000000000000" pitchFamily="2" charset="2"/>
              <a:buChar char="q"/>
            </a:pPr>
            <a:r>
              <a:rPr lang="en-GB" sz="1200" dirty="0"/>
              <a:t>Exploit the conservation laws to obtain FF masses</a:t>
            </a:r>
          </a:p>
        </p:txBody>
      </p:sp>
    </p:spTree>
    <p:extLst>
      <p:ext uri="{BB962C8B-B14F-4D97-AF65-F5344CB8AC3E}">
        <p14:creationId xmlns:p14="http://schemas.microsoft.com/office/powerpoint/2010/main" val="30027664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a:extLst>
              <a:ext uri="{FF2B5EF4-FFF2-40B4-BE49-F238E27FC236}">
                <a16:creationId xmlns:a16="http://schemas.microsoft.com/office/drawing/2014/main" id="{8424BA42-8E50-0F5C-5ECA-A7448ECF5244}"/>
              </a:ext>
            </a:extLst>
          </p:cNvPr>
          <p:cNvSpPr>
            <a:spLocks noGrp="1"/>
          </p:cNvSpPr>
          <p:nvPr>
            <p:ph type="sldNum" sz="quarter" idx="12"/>
          </p:nvPr>
        </p:nvSpPr>
        <p:spPr/>
        <p:txBody>
          <a:bodyPr/>
          <a:lstStyle/>
          <a:p>
            <a:r>
              <a:rPr lang="fr-FR" dirty="0"/>
              <a:t>7</a:t>
            </a:r>
          </a:p>
        </p:txBody>
      </p:sp>
      <p:sp>
        <p:nvSpPr>
          <p:cNvPr id="9" name="Titre 5">
            <a:extLst>
              <a:ext uri="{FF2B5EF4-FFF2-40B4-BE49-F238E27FC236}">
                <a16:creationId xmlns:a16="http://schemas.microsoft.com/office/drawing/2014/main" id="{6BF5DBA1-AF2B-4F4F-8359-5DCB901FE9FE}"/>
              </a:ext>
            </a:extLst>
          </p:cNvPr>
          <p:cNvSpPr>
            <a:spLocks noGrp="1"/>
          </p:cNvSpPr>
          <p:nvPr>
            <p:ph type="title"/>
          </p:nvPr>
        </p:nvSpPr>
        <p:spPr>
          <a:xfrm>
            <a:off x="127574" y="24145"/>
            <a:ext cx="10728325" cy="786518"/>
          </a:xfrm>
        </p:spPr>
        <p:txBody>
          <a:bodyPr>
            <a:normAutofit/>
          </a:bodyPr>
          <a:lstStyle/>
          <a:p>
            <a:r>
              <a:rPr lang="fr-FR" sz="3600" dirty="0"/>
              <a:t>Methods 2E and 2E-2v</a:t>
            </a:r>
          </a:p>
        </p:txBody>
      </p:sp>
      <p:grpSp>
        <p:nvGrpSpPr>
          <p:cNvPr id="41" name="Groupe 40">
            <a:extLst>
              <a:ext uri="{FF2B5EF4-FFF2-40B4-BE49-F238E27FC236}">
                <a16:creationId xmlns:a16="http://schemas.microsoft.com/office/drawing/2014/main" id="{B0905F61-4AFE-4B6B-941E-78AE67E44FA1}"/>
              </a:ext>
            </a:extLst>
          </p:cNvPr>
          <p:cNvGrpSpPr/>
          <p:nvPr/>
        </p:nvGrpSpPr>
        <p:grpSpPr>
          <a:xfrm>
            <a:off x="413804" y="1241821"/>
            <a:ext cx="4419592" cy="746905"/>
            <a:chOff x="525937" y="1454395"/>
            <a:chExt cx="4419592" cy="746905"/>
          </a:xfrm>
        </p:grpSpPr>
        <p:sp>
          <p:nvSpPr>
            <p:cNvPr id="12" name="Rectangle 11">
              <a:extLst>
                <a:ext uri="{FF2B5EF4-FFF2-40B4-BE49-F238E27FC236}">
                  <a16:creationId xmlns:a16="http://schemas.microsoft.com/office/drawing/2014/main" id="{78368210-1228-4501-A039-A94C820EDC82}"/>
                </a:ext>
              </a:extLst>
            </p:cNvPr>
            <p:cNvSpPr/>
            <p:nvPr/>
          </p:nvSpPr>
          <p:spPr>
            <a:xfrm>
              <a:off x="525937" y="1731395"/>
              <a:ext cx="1356660" cy="46990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r>
                <a:rPr lang="fr-FR" sz="1400" b="1" dirty="0">
                  <a:solidFill>
                    <a:srgbClr val="000000"/>
                  </a:solidFill>
                </a:rPr>
                <a:t>DETECTOR 1</a:t>
              </a:r>
            </a:p>
          </p:txBody>
        </p:sp>
        <p:sp>
          <p:nvSpPr>
            <p:cNvPr id="13" name="Rectangle 12">
              <a:extLst>
                <a:ext uri="{FF2B5EF4-FFF2-40B4-BE49-F238E27FC236}">
                  <a16:creationId xmlns:a16="http://schemas.microsoft.com/office/drawing/2014/main" id="{2C4B30E1-1CA2-4957-AA74-A3ED75CF4663}"/>
                </a:ext>
              </a:extLst>
            </p:cNvPr>
            <p:cNvSpPr/>
            <p:nvPr/>
          </p:nvSpPr>
          <p:spPr>
            <a:xfrm>
              <a:off x="3588869" y="1731394"/>
              <a:ext cx="1356660" cy="46990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r>
                <a:rPr lang="fr-FR" sz="1400" b="1" dirty="0">
                  <a:solidFill>
                    <a:srgbClr val="000000"/>
                  </a:solidFill>
                </a:rPr>
                <a:t>DETECTOR 2</a:t>
              </a:r>
            </a:p>
          </p:txBody>
        </p:sp>
        <p:sp>
          <p:nvSpPr>
            <p:cNvPr id="14" name="Rectangle 13">
              <a:extLst>
                <a:ext uri="{FF2B5EF4-FFF2-40B4-BE49-F238E27FC236}">
                  <a16:creationId xmlns:a16="http://schemas.microsoft.com/office/drawing/2014/main" id="{8A1FD0C9-585B-4E01-8F1D-3D2DA9497C9B}"/>
                </a:ext>
              </a:extLst>
            </p:cNvPr>
            <p:cNvSpPr/>
            <p:nvPr/>
          </p:nvSpPr>
          <p:spPr>
            <a:xfrm>
              <a:off x="2705851" y="1731394"/>
              <a:ext cx="59764" cy="469905"/>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fr-FR" dirty="0"/>
            </a:p>
          </p:txBody>
        </p:sp>
        <p:sp>
          <p:nvSpPr>
            <p:cNvPr id="15" name="ZoneTexte 14">
              <a:extLst>
                <a:ext uri="{FF2B5EF4-FFF2-40B4-BE49-F238E27FC236}">
                  <a16:creationId xmlns:a16="http://schemas.microsoft.com/office/drawing/2014/main" id="{76D57487-02B7-4B4E-8F85-F16F14A9BECA}"/>
                </a:ext>
              </a:extLst>
            </p:cNvPr>
            <p:cNvSpPr txBox="1"/>
            <p:nvPr/>
          </p:nvSpPr>
          <p:spPr>
            <a:xfrm>
              <a:off x="2161990" y="1454395"/>
              <a:ext cx="1207247" cy="276999"/>
            </a:xfrm>
            <a:prstGeom prst="rect">
              <a:avLst/>
            </a:prstGeom>
            <a:noFill/>
          </p:spPr>
          <p:txBody>
            <a:bodyPr wrap="square" rtlCol="0">
              <a:spAutoFit/>
            </a:bodyPr>
            <a:lstStyle/>
            <a:p>
              <a:pPr algn="ctr"/>
              <a:r>
                <a:rPr lang="en-GB" sz="1200" b="1" dirty="0"/>
                <a:t>Sample</a:t>
              </a:r>
            </a:p>
          </p:txBody>
        </p:sp>
        <p:cxnSp>
          <p:nvCxnSpPr>
            <p:cNvPr id="17" name="Connecteur droit avec flèche 16">
              <a:extLst>
                <a:ext uri="{FF2B5EF4-FFF2-40B4-BE49-F238E27FC236}">
                  <a16:creationId xmlns:a16="http://schemas.microsoft.com/office/drawing/2014/main" id="{EA43C764-BABC-481A-AFF5-9A864E1D8F7B}"/>
                </a:ext>
              </a:extLst>
            </p:cNvPr>
            <p:cNvCxnSpPr/>
            <p:nvPr/>
          </p:nvCxnSpPr>
          <p:spPr>
            <a:xfrm>
              <a:off x="2765614" y="1966346"/>
              <a:ext cx="772457" cy="0"/>
            </a:xfrm>
            <a:prstGeom prst="straightConnector1">
              <a:avLst/>
            </a:prstGeom>
            <a:ln w="28575">
              <a:solidFill>
                <a:schemeClr val="accent5">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8" name="Connecteur droit avec flèche 17">
              <a:extLst>
                <a:ext uri="{FF2B5EF4-FFF2-40B4-BE49-F238E27FC236}">
                  <a16:creationId xmlns:a16="http://schemas.microsoft.com/office/drawing/2014/main" id="{BB99F259-FBE2-4F1B-968D-B08F267A9D46}"/>
                </a:ext>
              </a:extLst>
            </p:cNvPr>
            <p:cNvCxnSpPr>
              <a:cxnSpLocks/>
            </p:cNvCxnSpPr>
            <p:nvPr/>
          </p:nvCxnSpPr>
          <p:spPr>
            <a:xfrm flipH="1">
              <a:off x="1955804" y="1966346"/>
              <a:ext cx="756023" cy="0"/>
            </a:xfrm>
            <a:prstGeom prst="straightConnector1">
              <a:avLst/>
            </a:prstGeom>
            <a:ln w="28575">
              <a:solidFill>
                <a:schemeClr val="accent5">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grpSp>
      <p:grpSp>
        <p:nvGrpSpPr>
          <p:cNvPr id="42" name="Groupe 41">
            <a:extLst>
              <a:ext uri="{FF2B5EF4-FFF2-40B4-BE49-F238E27FC236}">
                <a16:creationId xmlns:a16="http://schemas.microsoft.com/office/drawing/2014/main" id="{BBFC7D74-7015-427C-9961-C6278F17409F}"/>
              </a:ext>
            </a:extLst>
          </p:cNvPr>
          <p:cNvGrpSpPr/>
          <p:nvPr/>
        </p:nvGrpSpPr>
        <p:grpSpPr>
          <a:xfrm>
            <a:off x="6227483" y="1191162"/>
            <a:ext cx="5806964" cy="1280596"/>
            <a:chOff x="6233460" y="1424599"/>
            <a:chExt cx="5806964" cy="1280596"/>
          </a:xfrm>
        </p:grpSpPr>
        <p:sp>
          <p:nvSpPr>
            <p:cNvPr id="20" name="Rectangle 19">
              <a:extLst>
                <a:ext uri="{FF2B5EF4-FFF2-40B4-BE49-F238E27FC236}">
                  <a16:creationId xmlns:a16="http://schemas.microsoft.com/office/drawing/2014/main" id="{37326260-6129-4595-9BDD-ABF1C9A42528}"/>
                </a:ext>
              </a:extLst>
            </p:cNvPr>
            <p:cNvSpPr/>
            <p:nvPr/>
          </p:nvSpPr>
          <p:spPr>
            <a:xfrm>
              <a:off x="6233460" y="1731393"/>
              <a:ext cx="1356660" cy="46990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r>
                <a:rPr lang="fr-FR" sz="1400" b="1" dirty="0">
                  <a:solidFill>
                    <a:srgbClr val="000000"/>
                  </a:solidFill>
                </a:rPr>
                <a:t>DETECTOR 1</a:t>
              </a:r>
            </a:p>
          </p:txBody>
        </p:sp>
        <p:sp>
          <p:nvSpPr>
            <p:cNvPr id="21" name="Rectangle 20">
              <a:extLst>
                <a:ext uri="{FF2B5EF4-FFF2-40B4-BE49-F238E27FC236}">
                  <a16:creationId xmlns:a16="http://schemas.microsoft.com/office/drawing/2014/main" id="{62CF2BEE-4E64-4B39-8D70-FC6BA443CBEF}"/>
                </a:ext>
              </a:extLst>
            </p:cNvPr>
            <p:cNvSpPr/>
            <p:nvPr/>
          </p:nvSpPr>
          <p:spPr>
            <a:xfrm>
              <a:off x="10683764" y="1727459"/>
              <a:ext cx="1356660" cy="46990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r>
                <a:rPr lang="fr-FR" sz="1400" b="1" dirty="0">
                  <a:solidFill>
                    <a:srgbClr val="000000"/>
                  </a:solidFill>
                </a:rPr>
                <a:t>DETECTOR 2</a:t>
              </a:r>
            </a:p>
          </p:txBody>
        </p:sp>
        <p:sp>
          <p:nvSpPr>
            <p:cNvPr id="22" name="Rectangle 21">
              <a:extLst>
                <a:ext uri="{FF2B5EF4-FFF2-40B4-BE49-F238E27FC236}">
                  <a16:creationId xmlns:a16="http://schemas.microsoft.com/office/drawing/2014/main" id="{62695B11-4E33-4D02-8260-8EC66F16BE50}"/>
                </a:ext>
              </a:extLst>
            </p:cNvPr>
            <p:cNvSpPr/>
            <p:nvPr/>
          </p:nvSpPr>
          <p:spPr>
            <a:xfrm>
              <a:off x="9135994" y="1727459"/>
              <a:ext cx="59764" cy="469905"/>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fr-FR" dirty="0"/>
            </a:p>
          </p:txBody>
        </p:sp>
        <p:sp>
          <p:nvSpPr>
            <p:cNvPr id="23" name="ZoneTexte 22">
              <a:extLst>
                <a:ext uri="{FF2B5EF4-FFF2-40B4-BE49-F238E27FC236}">
                  <a16:creationId xmlns:a16="http://schemas.microsoft.com/office/drawing/2014/main" id="{A561576E-975D-4A0B-9AAC-CA4E408715A0}"/>
                </a:ext>
              </a:extLst>
            </p:cNvPr>
            <p:cNvSpPr txBox="1"/>
            <p:nvPr/>
          </p:nvSpPr>
          <p:spPr>
            <a:xfrm>
              <a:off x="8585948" y="1424599"/>
              <a:ext cx="1207247" cy="276999"/>
            </a:xfrm>
            <a:prstGeom prst="rect">
              <a:avLst/>
            </a:prstGeom>
            <a:noFill/>
          </p:spPr>
          <p:txBody>
            <a:bodyPr wrap="square" rtlCol="0">
              <a:spAutoFit/>
            </a:bodyPr>
            <a:lstStyle/>
            <a:p>
              <a:pPr algn="ctr"/>
              <a:r>
                <a:rPr lang="en-GB" sz="1200" b="1"/>
                <a:t>Sample</a:t>
              </a:r>
            </a:p>
          </p:txBody>
        </p:sp>
        <p:cxnSp>
          <p:nvCxnSpPr>
            <p:cNvPr id="24" name="Connecteur droit avec flèche 23">
              <a:extLst>
                <a:ext uri="{FF2B5EF4-FFF2-40B4-BE49-F238E27FC236}">
                  <a16:creationId xmlns:a16="http://schemas.microsoft.com/office/drawing/2014/main" id="{926ED808-2A41-4A59-A5A9-4D8B2405C12C}"/>
                </a:ext>
              </a:extLst>
            </p:cNvPr>
            <p:cNvCxnSpPr>
              <a:cxnSpLocks/>
            </p:cNvCxnSpPr>
            <p:nvPr/>
          </p:nvCxnSpPr>
          <p:spPr>
            <a:xfrm>
              <a:off x="9189571" y="1936550"/>
              <a:ext cx="1453029" cy="0"/>
            </a:xfrm>
            <a:prstGeom prst="straightConnector1">
              <a:avLst/>
            </a:prstGeom>
            <a:ln w="28575">
              <a:solidFill>
                <a:schemeClr val="accent5">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5" name="Connecteur droit avec flèche 24">
              <a:extLst>
                <a:ext uri="{FF2B5EF4-FFF2-40B4-BE49-F238E27FC236}">
                  <a16:creationId xmlns:a16="http://schemas.microsoft.com/office/drawing/2014/main" id="{1FAD68FC-78F6-4221-8208-58C336888738}"/>
                </a:ext>
              </a:extLst>
            </p:cNvPr>
            <p:cNvCxnSpPr>
              <a:cxnSpLocks/>
            </p:cNvCxnSpPr>
            <p:nvPr/>
          </p:nvCxnSpPr>
          <p:spPr>
            <a:xfrm flipH="1">
              <a:off x="7691718" y="1936550"/>
              <a:ext cx="1444066" cy="0"/>
            </a:xfrm>
            <a:prstGeom prst="straightConnector1">
              <a:avLst/>
            </a:prstGeom>
            <a:ln w="28575">
              <a:solidFill>
                <a:schemeClr val="accent5">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6" name="Rectangle 25">
              <a:extLst>
                <a:ext uri="{FF2B5EF4-FFF2-40B4-BE49-F238E27FC236}">
                  <a16:creationId xmlns:a16="http://schemas.microsoft.com/office/drawing/2014/main" id="{1F9039ED-8041-4AC4-AE85-124852FEE17B}"/>
                </a:ext>
              </a:extLst>
            </p:cNvPr>
            <p:cNvSpPr/>
            <p:nvPr/>
          </p:nvSpPr>
          <p:spPr>
            <a:xfrm>
              <a:off x="8018186" y="1731392"/>
              <a:ext cx="59764" cy="469905"/>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fr-FR" dirty="0"/>
            </a:p>
          </p:txBody>
        </p:sp>
        <p:sp>
          <p:nvSpPr>
            <p:cNvPr id="27" name="Rectangle 26">
              <a:extLst>
                <a:ext uri="{FF2B5EF4-FFF2-40B4-BE49-F238E27FC236}">
                  <a16:creationId xmlns:a16="http://schemas.microsoft.com/office/drawing/2014/main" id="{B5067DB1-CBD2-4931-8046-E6669360768A}"/>
                </a:ext>
              </a:extLst>
            </p:cNvPr>
            <p:cNvSpPr/>
            <p:nvPr/>
          </p:nvSpPr>
          <p:spPr>
            <a:xfrm>
              <a:off x="8674011" y="1731391"/>
              <a:ext cx="59764" cy="469905"/>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fr-FR" dirty="0"/>
            </a:p>
          </p:txBody>
        </p:sp>
        <p:sp>
          <p:nvSpPr>
            <p:cNvPr id="28" name="Rectangle 27">
              <a:extLst>
                <a:ext uri="{FF2B5EF4-FFF2-40B4-BE49-F238E27FC236}">
                  <a16:creationId xmlns:a16="http://schemas.microsoft.com/office/drawing/2014/main" id="{0C49FA30-027F-453C-B8F9-6DDF33CB041E}"/>
                </a:ext>
              </a:extLst>
            </p:cNvPr>
            <p:cNvSpPr/>
            <p:nvPr/>
          </p:nvSpPr>
          <p:spPr>
            <a:xfrm>
              <a:off x="9573861" y="1727459"/>
              <a:ext cx="59764" cy="469905"/>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fr-FR" dirty="0"/>
            </a:p>
          </p:txBody>
        </p:sp>
        <p:sp>
          <p:nvSpPr>
            <p:cNvPr id="29" name="Rectangle 28">
              <a:extLst>
                <a:ext uri="{FF2B5EF4-FFF2-40B4-BE49-F238E27FC236}">
                  <a16:creationId xmlns:a16="http://schemas.microsoft.com/office/drawing/2014/main" id="{1D9F0137-D9FB-4972-A1C6-4DC4E747A978}"/>
                </a:ext>
              </a:extLst>
            </p:cNvPr>
            <p:cNvSpPr/>
            <p:nvPr/>
          </p:nvSpPr>
          <p:spPr>
            <a:xfrm>
              <a:off x="10229686" y="1727459"/>
              <a:ext cx="59764" cy="469905"/>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fr-FR" dirty="0"/>
            </a:p>
          </p:txBody>
        </p:sp>
        <p:sp>
          <p:nvSpPr>
            <p:cNvPr id="33" name="ZoneTexte 32">
              <a:extLst>
                <a:ext uri="{FF2B5EF4-FFF2-40B4-BE49-F238E27FC236}">
                  <a16:creationId xmlns:a16="http://schemas.microsoft.com/office/drawing/2014/main" id="{D0351C77-DEA1-4955-97E6-61A17A7076B8}"/>
                </a:ext>
              </a:extLst>
            </p:cNvPr>
            <p:cNvSpPr txBox="1"/>
            <p:nvPr/>
          </p:nvSpPr>
          <p:spPr>
            <a:xfrm>
              <a:off x="7770239" y="2428196"/>
              <a:ext cx="1207247" cy="276999"/>
            </a:xfrm>
            <a:prstGeom prst="rect">
              <a:avLst/>
            </a:prstGeom>
            <a:noFill/>
          </p:spPr>
          <p:txBody>
            <a:bodyPr wrap="square" rtlCol="0">
              <a:spAutoFit/>
            </a:bodyPr>
            <a:lstStyle/>
            <a:p>
              <a:pPr algn="ctr"/>
              <a:r>
                <a:rPr lang="en-GB" sz="1200" b="1" dirty="0"/>
                <a:t>TOF 1</a:t>
              </a:r>
            </a:p>
          </p:txBody>
        </p:sp>
        <p:sp>
          <p:nvSpPr>
            <p:cNvPr id="34" name="ZoneTexte 33">
              <a:extLst>
                <a:ext uri="{FF2B5EF4-FFF2-40B4-BE49-F238E27FC236}">
                  <a16:creationId xmlns:a16="http://schemas.microsoft.com/office/drawing/2014/main" id="{B50C831B-EE32-44B8-8C56-6B589BF0B367}"/>
                </a:ext>
              </a:extLst>
            </p:cNvPr>
            <p:cNvSpPr txBox="1"/>
            <p:nvPr/>
          </p:nvSpPr>
          <p:spPr>
            <a:xfrm>
              <a:off x="9354293" y="2423962"/>
              <a:ext cx="1207247" cy="276999"/>
            </a:xfrm>
            <a:prstGeom prst="rect">
              <a:avLst/>
            </a:prstGeom>
            <a:noFill/>
          </p:spPr>
          <p:txBody>
            <a:bodyPr wrap="square" rtlCol="0">
              <a:spAutoFit/>
            </a:bodyPr>
            <a:lstStyle/>
            <a:p>
              <a:pPr algn="ctr"/>
              <a:r>
                <a:rPr lang="en-GB" sz="1200" b="1" dirty="0"/>
                <a:t>TOF 2</a:t>
              </a:r>
            </a:p>
          </p:txBody>
        </p:sp>
        <p:sp>
          <p:nvSpPr>
            <p:cNvPr id="37" name="ZoneTexte 36">
              <a:extLst>
                <a:ext uri="{FF2B5EF4-FFF2-40B4-BE49-F238E27FC236}">
                  <a16:creationId xmlns:a16="http://schemas.microsoft.com/office/drawing/2014/main" id="{9A8843A0-CCF8-4792-9104-C031BED34C0D}"/>
                </a:ext>
              </a:extLst>
            </p:cNvPr>
            <p:cNvSpPr txBox="1"/>
            <p:nvPr/>
          </p:nvSpPr>
          <p:spPr>
            <a:xfrm>
              <a:off x="7691718" y="2197364"/>
              <a:ext cx="723153" cy="230832"/>
            </a:xfrm>
            <a:prstGeom prst="rect">
              <a:avLst/>
            </a:prstGeom>
            <a:noFill/>
          </p:spPr>
          <p:txBody>
            <a:bodyPr wrap="square" rtlCol="0">
              <a:spAutoFit/>
            </a:bodyPr>
            <a:lstStyle/>
            <a:p>
              <a:pPr algn="ctr"/>
              <a:r>
                <a:rPr lang="en-GB" sz="900" b="1" dirty="0"/>
                <a:t>STOP 1</a:t>
              </a:r>
            </a:p>
          </p:txBody>
        </p:sp>
        <p:sp>
          <p:nvSpPr>
            <p:cNvPr id="38" name="ZoneTexte 37">
              <a:extLst>
                <a:ext uri="{FF2B5EF4-FFF2-40B4-BE49-F238E27FC236}">
                  <a16:creationId xmlns:a16="http://schemas.microsoft.com/office/drawing/2014/main" id="{647F1D0E-57B8-4D64-8D51-C45DBCE3A98C}"/>
                </a:ext>
              </a:extLst>
            </p:cNvPr>
            <p:cNvSpPr txBox="1"/>
            <p:nvPr/>
          </p:nvSpPr>
          <p:spPr>
            <a:xfrm>
              <a:off x="8342316" y="2201846"/>
              <a:ext cx="723153" cy="230832"/>
            </a:xfrm>
            <a:prstGeom prst="rect">
              <a:avLst/>
            </a:prstGeom>
            <a:noFill/>
          </p:spPr>
          <p:txBody>
            <a:bodyPr wrap="square" rtlCol="0">
              <a:spAutoFit/>
            </a:bodyPr>
            <a:lstStyle/>
            <a:p>
              <a:pPr algn="ctr"/>
              <a:r>
                <a:rPr lang="en-GB" sz="900" b="1" dirty="0"/>
                <a:t>START 1</a:t>
              </a:r>
            </a:p>
          </p:txBody>
        </p:sp>
        <p:sp>
          <p:nvSpPr>
            <p:cNvPr id="39" name="ZoneTexte 38">
              <a:extLst>
                <a:ext uri="{FF2B5EF4-FFF2-40B4-BE49-F238E27FC236}">
                  <a16:creationId xmlns:a16="http://schemas.microsoft.com/office/drawing/2014/main" id="{DB522FEA-683E-4687-9FFE-4A6EE0DFC178}"/>
                </a:ext>
              </a:extLst>
            </p:cNvPr>
            <p:cNvSpPr txBox="1"/>
            <p:nvPr/>
          </p:nvSpPr>
          <p:spPr>
            <a:xfrm>
              <a:off x="9917209" y="2203340"/>
              <a:ext cx="723153" cy="230832"/>
            </a:xfrm>
            <a:prstGeom prst="rect">
              <a:avLst/>
            </a:prstGeom>
            <a:noFill/>
          </p:spPr>
          <p:txBody>
            <a:bodyPr wrap="square" rtlCol="0">
              <a:spAutoFit/>
            </a:bodyPr>
            <a:lstStyle/>
            <a:p>
              <a:pPr algn="ctr"/>
              <a:r>
                <a:rPr lang="en-GB" sz="900" b="1" dirty="0"/>
                <a:t>STOP 2</a:t>
              </a:r>
            </a:p>
          </p:txBody>
        </p:sp>
        <p:sp>
          <p:nvSpPr>
            <p:cNvPr id="40" name="ZoneTexte 39">
              <a:extLst>
                <a:ext uri="{FF2B5EF4-FFF2-40B4-BE49-F238E27FC236}">
                  <a16:creationId xmlns:a16="http://schemas.microsoft.com/office/drawing/2014/main" id="{D198612B-AC50-4650-88A4-BD6779CCA53F}"/>
                </a:ext>
              </a:extLst>
            </p:cNvPr>
            <p:cNvSpPr txBox="1"/>
            <p:nvPr/>
          </p:nvSpPr>
          <p:spPr>
            <a:xfrm>
              <a:off x="9247259" y="2203340"/>
              <a:ext cx="723153" cy="230832"/>
            </a:xfrm>
            <a:prstGeom prst="rect">
              <a:avLst/>
            </a:prstGeom>
            <a:noFill/>
          </p:spPr>
          <p:txBody>
            <a:bodyPr wrap="square" rtlCol="0">
              <a:spAutoFit/>
            </a:bodyPr>
            <a:lstStyle/>
            <a:p>
              <a:pPr algn="ctr"/>
              <a:r>
                <a:rPr lang="en-GB" sz="900" b="1" dirty="0"/>
                <a:t>START 2</a:t>
              </a:r>
            </a:p>
          </p:txBody>
        </p:sp>
      </p:grpSp>
      <p:sp>
        <p:nvSpPr>
          <p:cNvPr id="43" name="ZoneTexte 42">
            <a:extLst>
              <a:ext uri="{FF2B5EF4-FFF2-40B4-BE49-F238E27FC236}">
                <a16:creationId xmlns:a16="http://schemas.microsoft.com/office/drawing/2014/main" id="{D9FAC013-3573-4AA6-8D6D-56201669810F}"/>
              </a:ext>
            </a:extLst>
          </p:cNvPr>
          <p:cNvSpPr txBox="1"/>
          <p:nvPr/>
        </p:nvSpPr>
        <p:spPr>
          <a:xfrm>
            <a:off x="1695717" y="625395"/>
            <a:ext cx="1855766" cy="400110"/>
          </a:xfrm>
          <a:prstGeom prst="rect">
            <a:avLst/>
          </a:prstGeom>
          <a:noFill/>
        </p:spPr>
        <p:txBody>
          <a:bodyPr wrap="square" rtlCol="0">
            <a:spAutoFit/>
          </a:bodyPr>
          <a:lstStyle/>
          <a:p>
            <a:pPr algn="ctr"/>
            <a:r>
              <a:rPr lang="en-GB" sz="2000" b="1" dirty="0"/>
              <a:t>2E method</a:t>
            </a:r>
          </a:p>
        </p:txBody>
      </p:sp>
      <p:sp>
        <p:nvSpPr>
          <p:cNvPr id="44" name="ZoneTexte 43">
            <a:extLst>
              <a:ext uri="{FF2B5EF4-FFF2-40B4-BE49-F238E27FC236}">
                <a16:creationId xmlns:a16="http://schemas.microsoft.com/office/drawing/2014/main" id="{9568792C-D357-4EAC-A908-56FC6611F004}"/>
              </a:ext>
            </a:extLst>
          </p:cNvPr>
          <p:cNvSpPr txBox="1"/>
          <p:nvPr/>
        </p:nvSpPr>
        <p:spPr>
          <a:xfrm>
            <a:off x="8027765" y="625395"/>
            <a:ext cx="2264267" cy="400110"/>
          </a:xfrm>
          <a:prstGeom prst="rect">
            <a:avLst/>
          </a:prstGeom>
          <a:noFill/>
        </p:spPr>
        <p:txBody>
          <a:bodyPr wrap="square" rtlCol="0">
            <a:spAutoFit/>
          </a:bodyPr>
          <a:lstStyle/>
          <a:p>
            <a:pPr algn="ctr"/>
            <a:r>
              <a:rPr lang="en-GB" sz="2000" b="1" dirty="0"/>
              <a:t>2E-2v method</a:t>
            </a:r>
          </a:p>
        </p:txBody>
      </p:sp>
      <p:grpSp>
        <p:nvGrpSpPr>
          <p:cNvPr id="10" name="Groupe 9">
            <a:extLst>
              <a:ext uri="{FF2B5EF4-FFF2-40B4-BE49-F238E27FC236}">
                <a16:creationId xmlns:a16="http://schemas.microsoft.com/office/drawing/2014/main" id="{FD1BF18C-A7AF-4F62-A218-51AF77888FB2}"/>
              </a:ext>
            </a:extLst>
          </p:cNvPr>
          <p:cNvGrpSpPr/>
          <p:nvPr/>
        </p:nvGrpSpPr>
        <p:grpSpPr>
          <a:xfrm>
            <a:off x="9431302" y="1508084"/>
            <a:ext cx="346635" cy="424136"/>
            <a:chOff x="4842156" y="1247251"/>
            <a:chExt cx="635075" cy="635075"/>
          </a:xfrm>
        </p:grpSpPr>
        <p:sp>
          <p:nvSpPr>
            <p:cNvPr id="7" name="Rectangle 6">
              <a:extLst>
                <a:ext uri="{FF2B5EF4-FFF2-40B4-BE49-F238E27FC236}">
                  <a16:creationId xmlns:a16="http://schemas.microsoft.com/office/drawing/2014/main" id="{CE4D0116-07FC-44EE-95C0-C0A18B355970}"/>
                </a:ext>
              </a:extLst>
            </p:cNvPr>
            <p:cNvSpPr/>
            <p:nvPr/>
          </p:nvSpPr>
          <p:spPr>
            <a:xfrm rot="18892284">
              <a:off x="4838662" y="1541929"/>
              <a:ext cx="635075" cy="457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en-GB" dirty="0"/>
            </a:p>
          </p:txBody>
        </p:sp>
        <p:sp>
          <p:nvSpPr>
            <p:cNvPr id="48" name="Rectangle 47">
              <a:extLst>
                <a:ext uri="{FF2B5EF4-FFF2-40B4-BE49-F238E27FC236}">
                  <a16:creationId xmlns:a16="http://schemas.microsoft.com/office/drawing/2014/main" id="{E7ECBE55-FD56-4238-BC3F-2428EDE76293}"/>
                </a:ext>
              </a:extLst>
            </p:cNvPr>
            <p:cNvSpPr/>
            <p:nvPr/>
          </p:nvSpPr>
          <p:spPr>
            <a:xfrm rot="13058028">
              <a:off x="4842156" y="1541928"/>
              <a:ext cx="635075" cy="457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en-GB" dirty="0"/>
            </a:p>
          </p:txBody>
        </p:sp>
      </p:grpSp>
      <p:grpSp>
        <p:nvGrpSpPr>
          <p:cNvPr id="49" name="Groupe 48">
            <a:extLst>
              <a:ext uri="{FF2B5EF4-FFF2-40B4-BE49-F238E27FC236}">
                <a16:creationId xmlns:a16="http://schemas.microsoft.com/office/drawing/2014/main" id="{EA381251-21E6-4EE0-8D29-D649DAA7B3EA}"/>
              </a:ext>
            </a:extLst>
          </p:cNvPr>
          <p:cNvGrpSpPr/>
          <p:nvPr/>
        </p:nvGrpSpPr>
        <p:grpSpPr>
          <a:xfrm>
            <a:off x="10087775" y="1495359"/>
            <a:ext cx="346635" cy="424136"/>
            <a:chOff x="4842156" y="1247251"/>
            <a:chExt cx="635075" cy="635075"/>
          </a:xfrm>
        </p:grpSpPr>
        <p:sp>
          <p:nvSpPr>
            <p:cNvPr id="50" name="Rectangle 49">
              <a:extLst>
                <a:ext uri="{FF2B5EF4-FFF2-40B4-BE49-F238E27FC236}">
                  <a16:creationId xmlns:a16="http://schemas.microsoft.com/office/drawing/2014/main" id="{34F7031F-AC2B-4575-89CF-E77468B43A61}"/>
                </a:ext>
              </a:extLst>
            </p:cNvPr>
            <p:cNvSpPr/>
            <p:nvPr/>
          </p:nvSpPr>
          <p:spPr>
            <a:xfrm rot="18892284">
              <a:off x="4838662" y="1541929"/>
              <a:ext cx="635075" cy="457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en-GB" dirty="0"/>
            </a:p>
          </p:txBody>
        </p:sp>
        <p:sp>
          <p:nvSpPr>
            <p:cNvPr id="51" name="Rectangle 50">
              <a:extLst>
                <a:ext uri="{FF2B5EF4-FFF2-40B4-BE49-F238E27FC236}">
                  <a16:creationId xmlns:a16="http://schemas.microsoft.com/office/drawing/2014/main" id="{1E11BD6F-50CF-4D6D-8524-7F6799212C7F}"/>
                </a:ext>
              </a:extLst>
            </p:cNvPr>
            <p:cNvSpPr/>
            <p:nvPr/>
          </p:nvSpPr>
          <p:spPr>
            <a:xfrm rot="13058028">
              <a:off x="4842156" y="1541928"/>
              <a:ext cx="635075" cy="457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en-GB" dirty="0"/>
            </a:p>
          </p:txBody>
        </p:sp>
      </p:grpSp>
      <p:grpSp>
        <p:nvGrpSpPr>
          <p:cNvPr id="52" name="Groupe 51">
            <a:extLst>
              <a:ext uri="{FF2B5EF4-FFF2-40B4-BE49-F238E27FC236}">
                <a16:creationId xmlns:a16="http://schemas.microsoft.com/office/drawing/2014/main" id="{1C1A64EB-5CD2-46E4-BE12-BFC789C74BBA}"/>
              </a:ext>
            </a:extLst>
          </p:cNvPr>
          <p:cNvGrpSpPr/>
          <p:nvPr/>
        </p:nvGrpSpPr>
        <p:grpSpPr>
          <a:xfrm>
            <a:off x="9767880" y="2109043"/>
            <a:ext cx="346635" cy="424136"/>
            <a:chOff x="4842156" y="1247251"/>
            <a:chExt cx="635075" cy="635075"/>
          </a:xfrm>
        </p:grpSpPr>
        <p:sp>
          <p:nvSpPr>
            <p:cNvPr id="53" name="Rectangle 52">
              <a:extLst>
                <a:ext uri="{FF2B5EF4-FFF2-40B4-BE49-F238E27FC236}">
                  <a16:creationId xmlns:a16="http://schemas.microsoft.com/office/drawing/2014/main" id="{7121D5FD-A232-40B3-B034-757E75127C8B}"/>
                </a:ext>
              </a:extLst>
            </p:cNvPr>
            <p:cNvSpPr/>
            <p:nvPr/>
          </p:nvSpPr>
          <p:spPr>
            <a:xfrm rot="18892284">
              <a:off x="4838662" y="1541929"/>
              <a:ext cx="635075" cy="457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en-GB" dirty="0"/>
            </a:p>
          </p:txBody>
        </p:sp>
        <p:sp>
          <p:nvSpPr>
            <p:cNvPr id="54" name="Rectangle 53">
              <a:extLst>
                <a:ext uri="{FF2B5EF4-FFF2-40B4-BE49-F238E27FC236}">
                  <a16:creationId xmlns:a16="http://schemas.microsoft.com/office/drawing/2014/main" id="{D4E746EF-D1E8-49E8-9B56-DD2AE593487A}"/>
                </a:ext>
              </a:extLst>
            </p:cNvPr>
            <p:cNvSpPr/>
            <p:nvPr/>
          </p:nvSpPr>
          <p:spPr>
            <a:xfrm rot="13058028">
              <a:off x="4842156" y="1541928"/>
              <a:ext cx="635075" cy="457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en-GB" dirty="0"/>
            </a:p>
          </p:txBody>
        </p:sp>
      </p:grpSp>
      <p:sp>
        <p:nvSpPr>
          <p:cNvPr id="47" name="Espace réservé de la date 3">
            <a:extLst>
              <a:ext uri="{FF2B5EF4-FFF2-40B4-BE49-F238E27FC236}">
                <a16:creationId xmlns:a16="http://schemas.microsoft.com/office/drawing/2014/main" id="{2273EA88-996B-4EE8-8E48-06E8B6F3C8E7}"/>
              </a:ext>
            </a:extLst>
          </p:cNvPr>
          <p:cNvSpPr>
            <a:spLocks noGrp="1"/>
          </p:cNvSpPr>
          <p:nvPr>
            <p:ph type="dt" sz="half" idx="10"/>
          </p:nvPr>
        </p:nvSpPr>
        <p:spPr>
          <a:xfrm>
            <a:off x="9604154" y="6343650"/>
            <a:ext cx="1090881" cy="365125"/>
          </a:xfrm>
        </p:spPr>
        <p:txBody>
          <a:bodyPr/>
          <a:lstStyle/>
          <a:p>
            <a:r>
              <a:rPr lang="fr-FR"/>
              <a:t>01/07/2026</a:t>
            </a:r>
            <a:endParaRPr lang="fr-FR" dirty="0"/>
          </a:p>
        </p:txBody>
      </p:sp>
      <p:sp>
        <p:nvSpPr>
          <p:cNvPr id="55" name="Espace réservé du pied de page 1">
            <a:extLst>
              <a:ext uri="{FF2B5EF4-FFF2-40B4-BE49-F238E27FC236}">
                <a16:creationId xmlns:a16="http://schemas.microsoft.com/office/drawing/2014/main" id="{C28EBD31-9144-459F-87ED-EC2C54A2F0CE}"/>
              </a:ext>
            </a:extLst>
          </p:cNvPr>
          <p:cNvSpPr>
            <a:spLocks noGrp="1"/>
          </p:cNvSpPr>
          <p:nvPr>
            <p:ph type="ftr" sz="quarter" idx="11"/>
          </p:nvPr>
        </p:nvSpPr>
        <p:spPr>
          <a:xfrm>
            <a:off x="708846" y="6343650"/>
            <a:ext cx="8839200" cy="365125"/>
          </a:xfrm>
        </p:spPr>
        <p:txBody>
          <a:bodyPr/>
          <a:lstStyle/>
          <a:p>
            <a:r>
              <a:rPr lang="en-US"/>
              <a:t>WONDER 2026 | A. Regonesi et al. </a:t>
            </a:r>
            <a:endParaRPr lang="fr-FR" dirty="0"/>
          </a:p>
        </p:txBody>
      </p:sp>
      <mc:AlternateContent xmlns:mc="http://schemas.openxmlformats.org/markup-compatibility/2006" xmlns:a14="http://schemas.microsoft.com/office/drawing/2010/main">
        <mc:Choice Requires="a14">
          <p:sp>
            <p:nvSpPr>
              <p:cNvPr id="56" name="ZoneTexte 55">
                <a:extLst>
                  <a:ext uri="{FF2B5EF4-FFF2-40B4-BE49-F238E27FC236}">
                    <a16:creationId xmlns:a16="http://schemas.microsoft.com/office/drawing/2014/main" id="{04339600-C7EA-47BE-998C-041CE7EB4A8A}"/>
                  </a:ext>
                </a:extLst>
              </p:cNvPr>
              <p:cNvSpPr txBox="1"/>
              <p:nvPr/>
            </p:nvSpPr>
            <p:spPr>
              <a:xfrm>
                <a:off x="392816" y="2275755"/>
                <a:ext cx="5288984" cy="1046440"/>
              </a:xfrm>
              <a:prstGeom prst="rect">
                <a:avLst/>
              </a:prstGeom>
              <a:noFill/>
            </p:spPr>
            <p:txBody>
              <a:bodyPr wrap="square" rtlCol="0">
                <a:spAutoFit/>
              </a:bodyPr>
              <a:lstStyle/>
              <a:p>
                <a:pPr marL="285750" indent="-285750">
                  <a:buFont typeface="Wingdings" panose="05000000000000000000" pitchFamily="2" charset="2"/>
                  <a:buChar char="q"/>
                </a:pPr>
                <a:r>
                  <a:rPr lang="en-GB" sz="1200" dirty="0"/>
                  <a:t>Only the </a:t>
                </a:r>
                <a:r>
                  <a:rPr lang="en-GB" sz="1200" dirty="0">
                    <a:solidFill>
                      <a:srgbClr val="FF0000"/>
                    </a:solidFill>
                  </a:rPr>
                  <a:t>2 energies </a:t>
                </a:r>
                <a:r>
                  <a:rPr lang="en-GB" sz="1200" dirty="0"/>
                  <a:t>of </a:t>
                </a:r>
                <a:r>
                  <a:rPr lang="en-GB" sz="1200" dirty="0">
                    <a:solidFill>
                      <a:srgbClr val="FF0000"/>
                    </a:solidFill>
                  </a:rPr>
                  <a:t>Fission Products (FP) </a:t>
                </a:r>
                <a:r>
                  <a:rPr lang="en-GB" sz="1200" dirty="0"/>
                  <a:t>are measured</a:t>
                </a:r>
              </a:p>
              <a:p>
                <a:endParaRPr lang="en-GB" sz="1200" dirty="0"/>
              </a:p>
              <a:p>
                <a:pPr marL="285750" indent="-285750">
                  <a:buFont typeface="Wingdings" panose="05000000000000000000" pitchFamily="2" charset="2"/>
                  <a:buChar char="q"/>
                </a:pPr>
                <a:r>
                  <a:rPr lang="en-GB" sz="1200" dirty="0"/>
                  <a:t>Need for an </a:t>
                </a:r>
                <a:r>
                  <a:rPr lang="en-GB" sz="1200" dirty="0">
                    <a:solidFill>
                      <a:srgbClr val="FF0000"/>
                    </a:solidFill>
                  </a:rPr>
                  <a:t>external prompt neutron multiplicity </a:t>
                </a:r>
                <a14:m>
                  <m:oMath xmlns:m="http://schemas.openxmlformats.org/officeDocument/2006/math">
                    <m:r>
                      <a:rPr lang="en-GB" sz="1400" b="0" i="1" smtClean="0">
                        <a:solidFill>
                          <a:srgbClr val="FF0000"/>
                        </a:solidFill>
                        <a:latin typeface="Cambria Math" panose="02040503050406030204" pitchFamily="18" charset="0"/>
                        <a:sym typeface="Symbol" panose="05050102010706020507" pitchFamily="18" charset="2"/>
                      </a:rPr>
                      <m:t></m:t>
                    </m:r>
                    <m:d>
                      <m:dPr>
                        <m:ctrlPr>
                          <a:rPr lang="fr-FR" sz="1400" b="0" i="1" smtClean="0">
                            <a:solidFill>
                              <a:srgbClr val="FF0000"/>
                            </a:solidFill>
                            <a:latin typeface="Cambria Math" panose="02040503050406030204" pitchFamily="18" charset="0"/>
                            <a:sym typeface="Symbol" panose="05050102010706020507" pitchFamily="18" charset="2"/>
                          </a:rPr>
                        </m:ctrlPr>
                      </m:dPr>
                      <m:e>
                        <m:r>
                          <a:rPr lang="fr-FR" sz="1400" b="0" i="1" smtClean="0">
                            <a:solidFill>
                              <a:srgbClr val="FF0000"/>
                            </a:solidFill>
                            <a:latin typeface="Cambria Math" panose="02040503050406030204" pitchFamily="18" charset="0"/>
                            <a:sym typeface="Symbol" panose="05050102010706020507" pitchFamily="18" charset="2"/>
                          </a:rPr>
                          <m:t>𝐴</m:t>
                        </m:r>
                      </m:e>
                    </m:d>
                  </m:oMath>
                </a14:m>
                <a:endParaRPr lang="fr-FR" sz="1400" b="0" dirty="0">
                  <a:sym typeface="Symbol" panose="05050102010706020507" pitchFamily="18" charset="2"/>
                </a:endParaRPr>
              </a:p>
              <a:p>
                <a:pPr marL="285750" indent="-285750">
                  <a:buFont typeface="Wingdings" panose="05000000000000000000" pitchFamily="2" charset="2"/>
                  <a:buChar char="q"/>
                </a:pPr>
                <a:endParaRPr lang="en-GB" sz="1200" dirty="0"/>
              </a:p>
              <a:p>
                <a:pPr marL="285750" indent="-285750">
                  <a:buFont typeface="Wingdings" panose="05000000000000000000" pitchFamily="2" charset="2"/>
                  <a:buChar char="q"/>
                </a:pPr>
                <a:r>
                  <a:rPr lang="en-GB" sz="1200" dirty="0"/>
                  <a:t>Iterative process to obtain </a:t>
                </a:r>
                <a:r>
                  <a:rPr lang="en-GB" sz="1200" dirty="0">
                    <a:solidFill>
                      <a:srgbClr val="FF0000"/>
                    </a:solidFill>
                  </a:rPr>
                  <a:t>Fission Fragment (FF) </a:t>
                </a:r>
                <a:r>
                  <a:rPr lang="en-GB" sz="1200" dirty="0"/>
                  <a:t>masses</a:t>
                </a:r>
              </a:p>
            </p:txBody>
          </p:sp>
        </mc:Choice>
        <mc:Fallback xmlns="">
          <p:sp>
            <p:nvSpPr>
              <p:cNvPr id="56" name="ZoneTexte 55">
                <a:extLst>
                  <a:ext uri="{FF2B5EF4-FFF2-40B4-BE49-F238E27FC236}">
                    <a16:creationId xmlns:a16="http://schemas.microsoft.com/office/drawing/2014/main" id="{04339600-C7EA-47BE-998C-041CE7EB4A8A}"/>
                  </a:ext>
                </a:extLst>
              </p:cNvPr>
              <p:cNvSpPr txBox="1">
                <a:spLocks noRot="1" noChangeAspect="1" noMove="1" noResize="1" noEditPoints="1" noAdjustHandles="1" noChangeArrowheads="1" noChangeShapeType="1" noTextEdit="1"/>
              </p:cNvSpPr>
              <p:nvPr/>
            </p:nvSpPr>
            <p:spPr>
              <a:xfrm>
                <a:off x="392816" y="2275755"/>
                <a:ext cx="5288984" cy="1046440"/>
              </a:xfrm>
              <a:prstGeom prst="rect">
                <a:avLst/>
              </a:prstGeom>
              <a:blipFill>
                <a:blip r:embed="rId2"/>
                <a:stretch>
                  <a:fillRect b="-3488"/>
                </a:stretch>
              </a:blipFill>
            </p:spPr>
            <p:txBody>
              <a:bodyPr/>
              <a:lstStyle/>
              <a:p>
                <a:r>
                  <a:rPr lang="en-GB">
                    <a:noFill/>
                  </a:rPr>
                  <a:t> </a:t>
                </a:r>
              </a:p>
            </p:txBody>
          </p:sp>
        </mc:Fallback>
      </mc:AlternateContent>
      <p:sp>
        <p:nvSpPr>
          <p:cNvPr id="57" name="ZoneTexte 56">
            <a:extLst>
              <a:ext uri="{FF2B5EF4-FFF2-40B4-BE49-F238E27FC236}">
                <a16:creationId xmlns:a16="http://schemas.microsoft.com/office/drawing/2014/main" id="{EC572D37-5407-4533-A64D-5FB195A9349E}"/>
              </a:ext>
            </a:extLst>
          </p:cNvPr>
          <p:cNvSpPr txBox="1"/>
          <p:nvPr/>
        </p:nvSpPr>
        <p:spPr>
          <a:xfrm>
            <a:off x="6156960" y="2586845"/>
            <a:ext cx="6035040" cy="1015663"/>
          </a:xfrm>
          <a:prstGeom prst="rect">
            <a:avLst/>
          </a:prstGeom>
          <a:noFill/>
        </p:spPr>
        <p:txBody>
          <a:bodyPr wrap="square" rtlCol="0">
            <a:spAutoFit/>
          </a:bodyPr>
          <a:lstStyle/>
          <a:p>
            <a:pPr marL="285750" indent="-285750">
              <a:buFont typeface="Wingdings" panose="05000000000000000000" pitchFamily="2" charset="2"/>
              <a:buChar char="q"/>
            </a:pPr>
            <a:r>
              <a:rPr lang="en-GB" sz="1200" dirty="0"/>
              <a:t>Both the </a:t>
            </a:r>
            <a:r>
              <a:rPr lang="en-GB" sz="1200" dirty="0">
                <a:solidFill>
                  <a:srgbClr val="FF0000"/>
                </a:solidFill>
              </a:rPr>
              <a:t>2 energies </a:t>
            </a:r>
            <a:r>
              <a:rPr lang="en-GB" sz="1200" dirty="0"/>
              <a:t>and </a:t>
            </a:r>
            <a:r>
              <a:rPr lang="en-GB" sz="1200" dirty="0">
                <a:solidFill>
                  <a:srgbClr val="FF0000"/>
                </a:solidFill>
              </a:rPr>
              <a:t>velocities</a:t>
            </a:r>
            <a:r>
              <a:rPr lang="en-GB" sz="1200" dirty="0"/>
              <a:t> of </a:t>
            </a:r>
            <a:r>
              <a:rPr lang="en-GB" sz="1200" dirty="0">
                <a:solidFill>
                  <a:srgbClr val="FF0000"/>
                </a:solidFill>
              </a:rPr>
              <a:t>Fission Products (FP)</a:t>
            </a:r>
            <a:r>
              <a:rPr lang="en-GB" sz="1200" dirty="0"/>
              <a:t> are measured</a:t>
            </a:r>
          </a:p>
          <a:p>
            <a:pPr marL="285750" indent="-285750">
              <a:buFont typeface="Wingdings" panose="05000000000000000000" pitchFamily="2" charset="2"/>
              <a:buChar char="q"/>
            </a:pPr>
            <a:endParaRPr lang="en-GB" sz="1200" dirty="0"/>
          </a:p>
          <a:p>
            <a:pPr marL="285750" indent="-285750">
              <a:buFont typeface="Wingdings" panose="05000000000000000000" pitchFamily="2" charset="2"/>
              <a:buChar char="q"/>
            </a:pPr>
            <a:r>
              <a:rPr lang="en-GB" sz="1200" dirty="0"/>
              <a:t>Assumption of isotropic neutron emission in the CM system</a:t>
            </a:r>
            <a:endParaRPr lang="en-GB" sz="1200" b="0" dirty="0">
              <a:sym typeface="Symbol" panose="05050102010706020507" pitchFamily="18" charset="2"/>
            </a:endParaRPr>
          </a:p>
          <a:p>
            <a:pPr marL="285750" indent="-285750">
              <a:buFont typeface="Wingdings" panose="05000000000000000000" pitchFamily="2" charset="2"/>
              <a:buChar char="q"/>
            </a:pPr>
            <a:endParaRPr lang="en-GB" sz="1200" dirty="0"/>
          </a:p>
          <a:p>
            <a:pPr marL="285750" indent="-285750">
              <a:buFont typeface="Wingdings" panose="05000000000000000000" pitchFamily="2" charset="2"/>
              <a:buChar char="q"/>
            </a:pPr>
            <a:r>
              <a:rPr lang="en-GB" sz="1200" dirty="0"/>
              <a:t>Exploit the conservation laws to obtain FF masses</a:t>
            </a:r>
          </a:p>
        </p:txBody>
      </p:sp>
      <p:sp>
        <p:nvSpPr>
          <p:cNvPr id="58" name="ZoneTexte 57">
            <a:extLst>
              <a:ext uri="{FF2B5EF4-FFF2-40B4-BE49-F238E27FC236}">
                <a16:creationId xmlns:a16="http://schemas.microsoft.com/office/drawing/2014/main" id="{27BFEA8E-E57C-44E7-97F2-26172D741FDC}"/>
              </a:ext>
            </a:extLst>
          </p:cNvPr>
          <p:cNvSpPr txBox="1"/>
          <p:nvPr/>
        </p:nvSpPr>
        <p:spPr>
          <a:xfrm>
            <a:off x="6675903" y="3598889"/>
            <a:ext cx="5516097" cy="954107"/>
          </a:xfrm>
          <a:prstGeom prst="rect">
            <a:avLst/>
          </a:prstGeom>
          <a:noFill/>
        </p:spPr>
        <p:txBody>
          <a:bodyPr wrap="square" rtlCol="0">
            <a:spAutoFit/>
          </a:bodyPr>
          <a:lstStyle/>
          <a:p>
            <a:r>
              <a:rPr lang="en-US" sz="1400" dirty="0"/>
              <a:t>As regards </a:t>
            </a:r>
            <a:r>
              <a:rPr lang="en-US" sz="1400" baseline="30000" dirty="0"/>
              <a:t>235</a:t>
            </a:r>
            <a:r>
              <a:rPr lang="en-US" sz="1400" dirty="0"/>
              <a:t>U, there are no actual measurements of 2E-2v so far, rather, the method used is </a:t>
            </a:r>
            <a:r>
              <a:rPr lang="en-US" sz="1400" b="1" dirty="0">
                <a:solidFill>
                  <a:srgbClr val="FF0000"/>
                </a:solidFill>
              </a:rPr>
              <a:t>(2E-1v)x2</a:t>
            </a:r>
            <a:r>
              <a:rPr lang="en-US" sz="1400" dirty="0"/>
              <a:t>, where a complementary event is used to reconstruct the complete measurement   </a:t>
            </a:r>
            <a:endParaRPr lang="en-GB" sz="1400" dirty="0"/>
          </a:p>
        </p:txBody>
      </p:sp>
    </p:spTree>
    <p:extLst>
      <p:ext uri="{BB962C8B-B14F-4D97-AF65-F5344CB8AC3E}">
        <p14:creationId xmlns:p14="http://schemas.microsoft.com/office/powerpoint/2010/main" val="277124884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a:extLst>
              <a:ext uri="{FF2B5EF4-FFF2-40B4-BE49-F238E27FC236}">
                <a16:creationId xmlns:a16="http://schemas.microsoft.com/office/drawing/2014/main" id="{8424BA42-8E50-0F5C-5ECA-A7448ECF5244}"/>
              </a:ext>
            </a:extLst>
          </p:cNvPr>
          <p:cNvSpPr>
            <a:spLocks noGrp="1"/>
          </p:cNvSpPr>
          <p:nvPr>
            <p:ph type="sldNum" sz="quarter" idx="12"/>
          </p:nvPr>
        </p:nvSpPr>
        <p:spPr/>
        <p:txBody>
          <a:bodyPr/>
          <a:lstStyle/>
          <a:p>
            <a:r>
              <a:rPr lang="fr-FR" dirty="0"/>
              <a:t>7</a:t>
            </a:r>
          </a:p>
        </p:txBody>
      </p:sp>
      <p:sp>
        <p:nvSpPr>
          <p:cNvPr id="9" name="Titre 5">
            <a:extLst>
              <a:ext uri="{FF2B5EF4-FFF2-40B4-BE49-F238E27FC236}">
                <a16:creationId xmlns:a16="http://schemas.microsoft.com/office/drawing/2014/main" id="{6BF5DBA1-AF2B-4F4F-8359-5DCB901FE9FE}"/>
              </a:ext>
            </a:extLst>
          </p:cNvPr>
          <p:cNvSpPr>
            <a:spLocks noGrp="1"/>
          </p:cNvSpPr>
          <p:nvPr>
            <p:ph type="title"/>
          </p:nvPr>
        </p:nvSpPr>
        <p:spPr>
          <a:xfrm>
            <a:off x="127574" y="24145"/>
            <a:ext cx="10728325" cy="786518"/>
          </a:xfrm>
        </p:spPr>
        <p:txBody>
          <a:bodyPr>
            <a:normAutofit/>
          </a:bodyPr>
          <a:lstStyle/>
          <a:p>
            <a:r>
              <a:rPr lang="fr-FR" sz="3600" dirty="0"/>
              <a:t>Methods 2E and 2E-2v</a:t>
            </a:r>
          </a:p>
        </p:txBody>
      </p:sp>
      <p:grpSp>
        <p:nvGrpSpPr>
          <p:cNvPr id="41" name="Groupe 40">
            <a:extLst>
              <a:ext uri="{FF2B5EF4-FFF2-40B4-BE49-F238E27FC236}">
                <a16:creationId xmlns:a16="http://schemas.microsoft.com/office/drawing/2014/main" id="{B0905F61-4AFE-4B6B-941E-78AE67E44FA1}"/>
              </a:ext>
            </a:extLst>
          </p:cNvPr>
          <p:cNvGrpSpPr/>
          <p:nvPr/>
        </p:nvGrpSpPr>
        <p:grpSpPr>
          <a:xfrm>
            <a:off x="413804" y="1241821"/>
            <a:ext cx="4419592" cy="746905"/>
            <a:chOff x="525937" y="1454395"/>
            <a:chExt cx="4419592" cy="746905"/>
          </a:xfrm>
        </p:grpSpPr>
        <p:sp>
          <p:nvSpPr>
            <p:cNvPr id="12" name="Rectangle 11">
              <a:extLst>
                <a:ext uri="{FF2B5EF4-FFF2-40B4-BE49-F238E27FC236}">
                  <a16:creationId xmlns:a16="http://schemas.microsoft.com/office/drawing/2014/main" id="{78368210-1228-4501-A039-A94C820EDC82}"/>
                </a:ext>
              </a:extLst>
            </p:cNvPr>
            <p:cNvSpPr/>
            <p:nvPr/>
          </p:nvSpPr>
          <p:spPr>
            <a:xfrm>
              <a:off x="525937" y="1731395"/>
              <a:ext cx="1356660" cy="46990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r>
                <a:rPr lang="fr-FR" sz="1400" b="1" dirty="0">
                  <a:solidFill>
                    <a:srgbClr val="000000"/>
                  </a:solidFill>
                </a:rPr>
                <a:t>DETECTOR 1</a:t>
              </a:r>
            </a:p>
          </p:txBody>
        </p:sp>
        <p:sp>
          <p:nvSpPr>
            <p:cNvPr id="13" name="Rectangle 12">
              <a:extLst>
                <a:ext uri="{FF2B5EF4-FFF2-40B4-BE49-F238E27FC236}">
                  <a16:creationId xmlns:a16="http://schemas.microsoft.com/office/drawing/2014/main" id="{2C4B30E1-1CA2-4957-AA74-A3ED75CF4663}"/>
                </a:ext>
              </a:extLst>
            </p:cNvPr>
            <p:cNvSpPr/>
            <p:nvPr/>
          </p:nvSpPr>
          <p:spPr>
            <a:xfrm>
              <a:off x="3588869" y="1731394"/>
              <a:ext cx="1356660" cy="46990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r>
                <a:rPr lang="fr-FR" sz="1400" b="1" dirty="0">
                  <a:solidFill>
                    <a:srgbClr val="000000"/>
                  </a:solidFill>
                </a:rPr>
                <a:t>DETECTOR 2</a:t>
              </a:r>
            </a:p>
          </p:txBody>
        </p:sp>
        <p:sp>
          <p:nvSpPr>
            <p:cNvPr id="14" name="Rectangle 13">
              <a:extLst>
                <a:ext uri="{FF2B5EF4-FFF2-40B4-BE49-F238E27FC236}">
                  <a16:creationId xmlns:a16="http://schemas.microsoft.com/office/drawing/2014/main" id="{8A1FD0C9-585B-4E01-8F1D-3D2DA9497C9B}"/>
                </a:ext>
              </a:extLst>
            </p:cNvPr>
            <p:cNvSpPr/>
            <p:nvPr/>
          </p:nvSpPr>
          <p:spPr>
            <a:xfrm>
              <a:off x="2705851" y="1731394"/>
              <a:ext cx="59764" cy="469905"/>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fr-FR" dirty="0"/>
            </a:p>
          </p:txBody>
        </p:sp>
        <p:sp>
          <p:nvSpPr>
            <p:cNvPr id="15" name="ZoneTexte 14">
              <a:extLst>
                <a:ext uri="{FF2B5EF4-FFF2-40B4-BE49-F238E27FC236}">
                  <a16:creationId xmlns:a16="http://schemas.microsoft.com/office/drawing/2014/main" id="{76D57487-02B7-4B4E-8F85-F16F14A9BECA}"/>
                </a:ext>
              </a:extLst>
            </p:cNvPr>
            <p:cNvSpPr txBox="1"/>
            <p:nvPr/>
          </p:nvSpPr>
          <p:spPr>
            <a:xfrm>
              <a:off x="2161990" y="1454395"/>
              <a:ext cx="1207247" cy="276999"/>
            </a:xfrm>
            <a:prstGeom prst="rect">
              <a:avLst/>
            </a:prstGeom>
            <a:noFill/>
          </p:spPr>
          <p:txBody>
            <a:bodyPr wrap="square" rtlCol="0">
              <a:spAutoFit/>
            </a:bodyPr>
            <a:lstStyle/>
            <a:p>
              <a:pPr algn="ctr"/>
              <a:r>
                <a:rPr lang="en-GB" sz="1200" b="1" dirty="0"/>
                <a:t>Sample</a:t>
              </a:r>
            </a:p>
          </p:txBody>
        </p:sp>
        <p:cxnSp>
          <p:nvCxnSpPr>
            <p:cNvPr id="17" name="Connecteur droit avec flèche 16">
              <a:extLst>
                <a:ext uri="{FF2B5EF4-FFF2-40B4-BE49-F238E27FC236}">
                  <a16:creationId xmlns:a16="http://schemas.microsoft.com/office/drawing/2014/main" id="{EA43C764-BABC-481A-AFF5-9A864E1D8F7B}"/>
                </a:ext>
              </a:extLst>
            </p:cNvPr>
            <p:cNvCxnSpPr/>
            <p:nvPr/>
          </p:nvCxnSpPr>
          <p:spPr>
            <a:xfrm>
              <a:off x="2765614" y="1966346"/>
              <a:ext cx="772457" cy="0"/>
            </a:xfrm>
            <a:prstGeom prst="straightConnector1">
              <a:avLst/>
            </a:prstGeom>
            <a:ln w="28575">
              <a:solidFill>
                <a:schemeClr val="accent5">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8" name="Connecteur droit avec flèche 17">
              <a:extLst>
                <a:ext uri="{FF2B5EF4-FFF2-40B4-BE49-F238E27FC236}">
                  <a16:creationId xmlns:a16="http://schemas.microsoft.com/office/drawing/2014/main" id="{BB99F259-FBE2-4F1B-968D-B08F267A9D46}"/>
                </a:ext>
              </a:extLst>
            </p:cNvPr>
            <p:cNvCxnSpPr>
              <a:cxnSpLocks/>
            </p:cNvCxnSpPr>
            <p:nvPr/>
          </p:nvCxnSpPr>
          <p:spPr>
            <a:xfrm flipH="1">
              <a:off x="1955804" y="1966346"/>
              <a:ext cx="756023" cy="0"/>
            </a:xfrm>
            <a:prstGeom prst="straightConnector1">
              <a:avLst/>
            </a:prstGeom>
            <a:ln w="28575">
              <a:solidFill>
                <a:schemeClr val="accent5">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grpSp>
      <p:grpSp>
        <p:nvGrpSpPr>
          <p:cNvPr id="42" name="Groupe 41">
            <a:extLst>
              <a:ext uri="{FF2B5EF4-FFF2-40B4-BE49-F238E27FC236}">
                <a16:creationId xmlns:a16="http://schemas.microsoft.com/office/drawing/2014/main" id="{BBFC7D74-7015-427C-9961-C6278F17409F}"/>
              </a:ext>
            </a:extLst>
          </p:cNvPr>
          <p:cNvGrpSpPr/>
          <p:nvPr/>
        </p:nvGrpSpPr>
        <p:grpSpPr>
          <a:xfrm>
            <a:off x="6227483" y="1191162"/>
            <a:ext cx="5806964" cy="1280596"/>
            <a:chOff x="6233460" y="1424599"/>
            <a:chExt cx="5806964" cy="1280596"/>
          </a:xfrm>
        </p:grpSpPr>
        <p:sp>
          <p:nvSpPr>
            <p:cNvPr id="20" name="Rectangle 19">
              <a:extLst>
                <a:ext uri="{FF2B5EF4-FFF2-40B4-BE49-F238E27FC236}">
                  <a16:creationId xmlns:a16="http://schemas.microsoft.com/office/drawing/2014/main" id="{37326260-6129-4595-9BDD-ABF1C9A42528}"/>
                </a:ext>
              </a:extLst>
            </p:cNvPr>
            <p:cNvSpPr/>
            <p:nvPr/>
          </p:nvSpPr>
          <p:spPr>
            <a:xfrm>
              <a:off x="6233460" y="1731393"/>
              <a:ext cx="1356660" cy="46990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r>
                <a:rPr lang="fr-FR" sz="1400" b="1" dirty="0">
                  <a:solidFill>
                    <a:srgbClr val="000000"/>
                  </a:solidFill>
                </a:rPr>
                <a:t>DETECTOR 1</a:t>
              </a:r>
            </a:p>
          </p:txBody>
        </p:sp>
        <p:sp>
          <p:nvSpPr>
            <p:cNvPr id="21" name="Rectangle 20">
              <a:extLst>
                <a:ext uri="{FF2B5EF4-FFF2-40B4-BE49-F238E27FC236}">
                  <a16:creationId xmlns:a16="http://schemas.microsoft.com/office/drawing/2014/main" id="{62CF2BEE-4E64-4B39-8D70-FC6BA443CBEF}"/>
                </a:ext>
              </a:extLst>
            </p:cNvPr>
            <p:cNvSpPr/>
            <p:nvPr/>
          </p:nvSpPr>
          <p:spPr>
            <a:xfrm>
              <a:off x="10683764" y="1727459"/>
              <a:ext cx="1356660" cy="46990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r>
                <a:rPr lang="fr-FR" sz="1400" b="1" dirty="0">
                  <a:solidFill>
                    <a:srgbClr val="000000"/>
                  </a:solidFill>
                </a:rPr>
                <a:t>DETECTOR 2</a:t>
              </a:r>
            </a:p>
          </p:txBody>
        </p:sp>
        <p:sp>
          <p:nvSpPr>
            <p:cNvPr id="22" name="Rectangle 21">
              <a:extLst>
                <a:ext uri="{FF2B5EF4-FFF2-40B4-BE49-F238E27FC236}">
                  <a16:creationId xmlns:a16="http://schemas.microsoft.com/office/drawing/2014/main" id="{62695B11-4E33-4D02-8260-8EC66F16BE50}"/>
                </a:ext>
              </a:extLst>
            </p:cNvPr>
            <p:cNvSpPr/>
            <p:nvPr/>
          </p:nvSpPr>
          <p:spPr>
            <a:xfrm>
              <a:off x="9135994" y="1727459"/>
              <a:ext cx="59764" cy="469905"/>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fr-FR" dirty="0"/>
            </a:p>
          </p:txBody>
        </p:sp>
        <p:sp>
          <p:nvSpPr>
            <p:cNvPr id="23" name="ZoneTexte 22">
              <a:extLst>
                <a:ext uri="{FF2B5EF4-FFF2-40B4-BE49-F238E27FC236}">
                  <a16:creationId xmlns:a16="http://schemas.microsoft.com/office/drawing/2014/main" id="{A561576E-975D-4A0B-9AAC-CA4E408715A0}"/>
                </a:ext>
              </a:extLst>
            </p:cNvPr>
            <p:cNvSpPr txBox="1"/>
            <p:nvPr/>
          </p:nvSpPr>
          <p:spPr>
            <a:xfrm>
              <a:off x="8585948" y="1424599"/>
              <a:ext cx="1207247" cy="276999"/>
            </a:xfrm>
            <a:prstGeom prst="rect">
              <a:avLst/>
            </a:prstGeom>
            <a:noFill/>
          </p:spPr>
          <p:txBody>
            <a:bodyPr wrap="square" rtlCol="0">
              <a:spAutoFit/>
            </a:bodyPr>
            <a:lstStyle/>
            <a:p>
              <a:pPr algn="ctr"/>
              <a:r>
                <a:rPr lang="en-GB" sz="1200" b="1"/>
                <a:t>Sample</a:t>
              </a:r>
            </a:p>
          </p:txBody>
        </p:sp>
        <p:cxnSp>
          <p:nvCxnSpPr>
            <p:cNvPr id="24" name="Connecteur droit avec flèche 23">
              <a:extLst>
                <a:ext uri="{FF2B5EF4-FFF2-40B4-BE49-F238E27FC236}">
                  <a16:creationId xmlns:a16="http://schemas.microsoft.com/office/drawing/2014/main" id="{926ED808-2A41-4A59-A5A9-4D8B2405C12C}"/>
                </a:ext>
              </a:extLst>
            </p:cNvPr>
            <p:cNvCxnSpPr>
              <a:cxnSpLocks/>
            </p:cNvCxnSpPr>
            <p:nvPr/>
          </p:nvCxnSpPr>
          <p:spPr>
            <a:xfrm>
              <a:off x="9189571" y="1936550"/>
              <a:ext cx="1453029" cy="0"/>
            </a:xfrm>
            <a:prstGeom prst="straightConnector1">
              <a:avLst/>
            </a:prstGeom>
            <a:ln w="28575">
              <a:solidFill>
                <a:schemeClr val="accent5">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5" name="Connecteur droit avec flèche 24">
              <a:extLst>
                <a:ext uri="{FF2B5EF4-FFF2-40B4-BE49-F238E27FC236}">
                  <a16:creationId xmlns:a16="http://schemas.microsoft.com/office/drawing/2014/main" id="{1FAD68FC-78F6-4221-8208-58C336888738}"/>
                </a:ext>
              </a:extLst>
            </p:cNvPr>
            <p:cNvCxnSpPr>
              <a:cxnSpLocks/>
            </p:cNvCxnSpPr>
            <p:nvPr/>
          </p:nvCxnSpPr>
          <p:spPr>
            <a:xfrm flipH="1">
              <a:off x="7691718" y="1936550"/>
              <a:ext cx="1444066" cy="0"/>
            </a:xfrm>
            <a:prstGeom prst="straightConnector1">
              <a:avLst/>
            </a:prstGeom>
            <a:ln w="28575">
              <a:solidFill>
                <a:schemeClr val="accent5">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6" name="Rectangle 25">
              <a:extLst>
                <a:ext uri="{FF2B5EF4-FFF2-40B4-BE49-F238E27FC236}">
                  <a16:creationId xmlns:a16="http://schemas.microsoft.com/office/drawing/2014/main" id="{1F9039ED-8041-4AC4-AE85-124852FEE17B}"/>
                </a:ext>
              </a:extLst>
            </p:cNvPr>
            <p:cNvSpPr/>
            <p:nvPr/>
          </p:nvSpPr>
          <p:spPr>
            <a:xfrm>
              <a:off x="8018186" y="1731392"/>
              <a:ext cx="59764" cy="469905"/>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fr-FR" dirty="0"/>
            </a:p>
          </p:txBody>
        </p:sp>
        <p:sp>
          <p:nvSpPr>
            <p:cNvPr id="27" name="Rectangle 26">
              <a:extLst>
                <a:ext uri="{FF2B5EF4-FFF2-40B4-BE49-F238E27FC236}">
                  <a16:creationId xmlns:a16="http://schemas.microsoft.com/office/drawing/2014/main" id="{B5067DB1-CBD2-4931-8046-E6669360768A}"/>
                </a:ext>
              </a:extLst>
            </p:cNvPr>
            <p:cNvSpPr/>
            <p:nvPr/>
          </p:nvSpPr>
          <p:spPr>
            <a:xfrm>
              <a:off x="8674011" y="1731391"/>
              <a:ext cx="59764" cy="469905"/>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fr-FR" dirty="0"/>
            </a:p>
          </p:txBody>
        </p:sp>
        <p:sp>
          <p:nvSpPr>
            <p:cNvPr id="28" name="Rectangle 27">
              <a:extLst>
                <a:ext uri="{FF2B5EF4-FFF2-40B4-BE49-F238E27FC236}">
                  <a16:creationId xmlns:a16="http://schemas.microsoft.com/office/drawing/2014/main" id="{0C49FA30-027F-453C-B8F9-6DDF33CB041E}"/>
                </a:ext>
              </a:extLst>
            </p:cNvPr>
            <p:cNvSpPr/>
            <p:nvPr/>
          </p:nvSpPr>
          <p:spPr>
            <a:xfrm>
              <a:off x="9573861" y="1727459"/>
              <a:ext cx="59764" cy="469905"/>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fr-FR" dirty="0"/>
            </a:p>
          </p:txBody>
        </p:sp>
        <p:sp>
          <p:nvSpPr>
            <p:cNvPr id="29" name="Rectangle 28">
              <a:extLst>
                <a:ext uri="{FF2B5EF4-FFF2-40B4-BE49-F238E27FC236}">
                  <a16:creationId xmlns:a16="http://schemas.microsoft.com/office/drawing/2014/main" id="{1D9F0137-D9FB-4972-A1C6-4DC4E747A978}"/>
                </a:ext>
              </a:extLst>
            </p:cNvPr>
            <p:cNvSpPr/>
            <p:nvPr/>
          </p:nvSpPr>
          <p:spPr>
            <a:xfrm>
              <a:off x="10229686" y="1727459"/>
              <a:ext cx="59764" cy="469905"/>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fr-FR" dirty="0"/>
            </a:p>
          </p:txBody>
        </p:sp>
        <p:sp>
          <p:nvSpPr>
            <p:cNvPr id="33" name="ZoneTexte 32">
              <a:extLst>
                <a:ext uri="{FF2B5EF4-FFF2-40B4-BE49-F238E27FC236}">
                  <a16:creationId xmlns:a16="http://schemas.microsoft.com/office/drawing/2014/main" id="{D0351C77-DEA1-4955-97E6-61A17A7076B8}"/>
                </a:ext>
              </a:extLst>
            </p:cNvPr>
            <p:cNvSpPr txBox="1"/>
            <p:nvPr/>
          </p:nvSpPr>
          <p:spPr>
            <a:xfrm>
              <a:off x="7770239" y="2428196"/>
              <a:ext cx="1207247" cy="276999"/>
            </a:xfrm>
            <a:prstGeom prst="rect">
              <a:avLst/>
            </a:prstGeom>
            <a:noFill/>
          </p:spPr>
          <p:txBody>
            <a:bodyPr wrap="square" rtlCol="0">
              <a:spAutoFit/>
            </a:bodyPr>
            <a:lstStyle/>
            <a:p>
              <a:pPr algn="ctr"/>
              <a:r>
                <a:rPr lang="en-GB" sz="1200" b="1" dirty="0"/>
                <a:t>TOF 1</a:t>
              </a:r>
            </a:p>
          </p:txBody>
        </p:sp>
        <p:sp>
          <p:nvSpPr>
            <p:cNvPr id="34" name="ZoneTexte 33">
              <a:extLst>
                <a:ext uri="{FF2B5EF4-FFF2-40B4-BE49-F238E27FC236}">
                  <a16:creationId xmlns:a16="http://schemas.microsoft.com/office/drawing/2014/main" id="{B50C831B-EE32-44B8-8C56-6B589BF0B367}"/>
                </a:ext>
              </a:extLst>
            </p:cNvPr>
            <p:cNvSpPr txBox="1"/>
            <p:nvPr/>
          </p:nvSpPr>
          <p:spPr>
            <a:xfrm>
              <a:off x="9354293" y="2423962"/>
              <a:ext cx="1207247" cy="276999"/>
            </a:xfrm>
            <a:prstGeom prst="rect">
              <a:avLst/>
            </a:prstGeom>
            <a:noFill/>
          </p:spPr>
          <p:txBody>
            <a:bodyPr wrap="square" rtlCol="0">
              <a:spAutoFit/>
            </a:bodyPr>
            <a:lstStyle/>
            <a:p>
              <a:pPr algn="ctr"/>
              <a:r>
                <a:rPr lang="en-GB" sz="1200" b="1" dirty="0"/>
                <a:t>TOF 2</a:t>
              </a:r>
            </a:p>
          </p:txBody>
        </p:sp>
        <p:sp>
          <p:nvSpPr>
            <p:cNvPr id="37" name="ZoneTexte 36">
              <a:extLst>
                <a:ext uri="{FF2B5EF4-FFF2-40B4-BE49-F238E27FC236}">
                  <a16:creationId xmlns:a16="http://schemas.microsoft.com/office/drawing/2014/main" id="{9A8843A0-CCF8-4792-9104-C031BED34C0D}"/>
                </a:ext>
              </a:extLst>
            </p:cNvPr>
            <p:cNvSpPr txBox="1"/>
            <p:nvPr/>
          </p:nvSpPr>
          <p:spPr>
            <a:xfrm>
              <a:off x="7691718" y="2197364"/>
              <a:ext cx="723153" cy="230832"/>
            </a:xfrm>
            <a:prstGeom prst="rect">
              <a:avLst/>
            </a:prstGeom>
            <a:noFill/>
          </p:spPr>
          <p:txBody>
            <a:bodyPr wrap="square" rtlCol="0">
              <a:spAutoFit/>
            </a:bodyPr>
            <a:lstStyle/>
            <a:p>
              <a:pPr algn="ctr"/>
              <a:r>
                <a:rPr lang="en-GB" sz="900" b="1" dirty="0"/>
                <a:t>STOP 1</a:t>
              </a:r>
            </a:p>
          </p:txBody>
        </p:sp>
        <p:sp>
          <p:nvSpPr>
            <p:cNvPr id="38" name="ZoneTexte 37">
              <a:extLst>
                <a:ext uri="{FF2B5EF4-FFF2-40B4-BE49-F238E27FC236}">
                  <a16:creationId xmlns:a16="http://schemas.microsoft.com/office/drawing/2014/main" id="{647F1D0E-57B8-4D64-8D51-C45DBCE3A98C}"/>
                </a:ext>
              </a:extLst>
            </p:cNvPr>
            <p:cNvSpPr txBox="1"/>
            <p:nvPr/>
          </p:nvSpPr>
          <p:spPr>
            <a:xfrm>
              <a:off x="8342316" y="2201846"/>
              <a:ext cx="723153" cy="230832"/>
            </a:xfrm>
            <a:prstGeom prst="rect">
              <a:avLst/>
            </a:prstGeom>
            <a:noFill/>
          </p:spPr>
          <p:txBody>
            <a:bodyPr wrap="square" rtlCol="0">
              <a:spAutoFit/>
            </a:bodyPr>
            <a:lstStyle/>
            <a:p>
              <a:pPr algn="ctr"/>
              <a:r>
                <a:rPr lang="en-GB" sz="900" b="1" dirty="0"/>
                <a:t>START 1</a:t>
              </a:r>
            </a:p>
          </p:txBody>
        </p:sp>
        <p:sp>
          <p:nvSpPr>
            <p:cNvPr id="39" name="ZoneTexte 38">
              <a:extLst>
                <a:ext uri="{FF2B5EF4-FFF2-40B4-BE49-F238E27FC236}">
                  <a16:creationId xmlns:a16="http://schemas.microsoft.com/office/drawing/2014/main" id="{DB522FEA-683E-4687-9FFE-4A6EE0DFC178}"/>
                </a:ext>
              </a:extLst>
            </p:cNvPr>
            <p:cNvSpPr txBox="1"/>
            <p:nvPr/>
          </p:nvSpPr>
          <p:spPr>
            <a:xfrm>
              <a:off x="9917209" y="2203340"/>
              <a:ext cx="723153" cy="230832"/>
            </a:xfrm>
            <a:prstGeom prst="rect">
              <a:avLst/>
            </a:prstGeom>
            <a:noFill/>
          </p:spPr>
          <p:txBody>
            <a:bodyPr wrap="square" rtlCol="0">
              <a:spAutoFit/>
            </a:bodyPr>
            <a:lstStyle/>
            <a:p>
              <a:pPr algn="ctr"/>
              <a:r>
                <a:rPr lang="en-GB" sz="900" b="1" dirty="0"/>
                <a:t>STOP 2</a:t>
              </a:r>
            </a:p>
          </p:txBody>
        </p:sp>
        <p:sp>
          <p:nvSpPr>
            <p:cNvPr id="40" name="ZoneTexte 39">
              <a:extLst>
                <a:ext uri="{FF2B5EF4-FFF2-40B4-BE49-F238E27FC236}">
                  <a16:creationId xmlns:a16="http://schemas.microsoft.com/office/drawing/2014/main" id="{D198612B-AC50-4650-88A4-BD6779CCA53F}"/>
                </a:ext>
              </a:extLst>
            </p:cNvPr>
            <p:cNvSpPr txBox="1"/>
            <p:nvPr/>
          </p:nvSpPr>
          <p:spPr>
            <a:xfrm>
              <a:off x="9247259" y="2203340"/>
              <a:ext cx="723153" cy="230832"/>
            </a:xfrm>
            <a:prstGeom prst="rect">
              <a:avLst/>
            </a:prstGeom>
            <a:noFill/>
          </p:spPr>
          <p:txBody>
            <a:bodyPr wrap="square" rtlCol="0">
              <a:spAutoFit/>
            </a:bodyPr>
            <a:lstStyle/>
            <a:p>
              <a:pPr algn="ctr"/>
              <a:r>
                <a:rPr lang="en-GB" sz="900" b="1" dirty="0"/>
                <a:t>START 2</a:t>
              </a:r>
            </a:p>
          </p:txBody>
        </p:sp>
      </p:grpSp>
      <p:sp>
        <p:nvSpPr>
          <p:cNvPr id="43" name="ZoneTexte 42">
            <a:extLst>
              <a:ext uri="{FF2B5EF4-FFF2-40B4-BE49-F238E27FC236}">
                <a16:creationId xmlns:a16="http://schemas.microsoft.com/office/drawing/2014/main" id="{D9FAC013-3573-4AA6-8D6D-56201669810F}"/>
              </a:ext>
            </a:extLst>
          </p:cNvPr>
          <p:cNvSpPr txBox="1"/>
          <p:nvPr/>
        </p:nvSpPr>
        <p:spPr>
          <a:xfrm>
            <a:off x="1695717" y="625395"/>
            <a:ext cx="1855766" cy="400110"/>
          </a:xfrm>
          <a:prstGeom prst="rect">
            <a:avLst/>
          </a:prstGeom>
          <a:noFill/>
        </p:spPr>
        <p:txBody>
          <a:bodyPr wrap="square" rtlCol="0">
            <a:spAutoFit/>
          </a:bodyPr>
          <a:lstStyle/>
          <a:p>
            <a:pPr algn="ctr"/>
            <a:r>
              <a:rPr lang="en-GB" sz="2000" b="1" dirty="0"/>
              <a:t>2E method</a:t>
            </a:r>
          </a:p>
        </p:txBody>
      </p:sp>
      <p:sp>
        <p:nvSpPr>
          <p:cNvPr id="44" name="ZoneTexte 43">
            <a:extLst>
              <a:ext uri="{FF2B5EF4-FFF2-40B4-BE49-F238E27FC236}">
                <a16:creationId xmlns:a16="http://schemas.microsoft.com/office/drawing/2014/main" id="{9568792C-D357-4EAC-A908-56FC6611F004}"/>
              </a:ext>
            </a:extLst>
          </p:cNvPr>
          <p:cNvSpPr txBox="1"/>
          <p:nvPr/>
        </p:nvSpPr>
        <p:spPr>
          <a:xfrm>
            <a:off x="8027765" y="625395"/>
            <a:ext cx="2264267" cy="400110"/>
          </a:xfrm>
          <a:prstGeom prst="rect">
            <a:avLst/>
          </a:prstGeom>
          <a:noFill/>
        </p:spPr>
        <p:txBody>
          <a:bodyPr wrap="square" rtlCol="0">
            <a:spAutoFit/>
          </a:bodyPr>
          <a:lstStyle/>
          <a:p>
            <a:pPr algn="ctr"/>
            <a:r>
              <a:rPr lang="en-GB" sz="2000" b="1" dirty="0"/>
              <a:t>2E-2v method</a:t>
            </a:r>
          </a:p>
        </p:txBody>
      </p:sp>
      <mc:AlternateContent xmlns:mc="http://schemas.openxmlformats.org/markup-compatibility/2006" xmlns:a14="http://schemas.microsoft.com/office/drawing/2010/main">
        <mc:Choice Requires="a14">
          <p:sp>
            <p:nvSpPr>
              <p:cNvPr id="45" name="ZoneTexte 44">
                <a:extLst>
                  <a:ext uri="{FF2B5EF4-FFF2-40B4-BE49-F238E27FC236}">
                    <a16:creationId xmlns:a16="http://schemas.microsoft.com/office/drawing/2014/main" id="{93124859-1560-4E5D-A58F-BB53F7B3C9A7}"/>
                  </a:ext>
                </a:extLst>
              </p:cNvPr>
              <p:cNvSpPr txBox="1"/>
              <p:nvPr/>
            </p:nvSpPr>
            <p:spPr>
              <a:xfrm>
                <a:off x="392816" y="2275755"/>
                <a:ext cx="5288984" cy="1046440"/>
              </a:xfrm>
              <a:prstGeom prst="rect">
                <a:avLst/>
              </a:prstGeom>
              <a:noFill/>
            </p:spPr>
            <p:txBody>
              <a:bodyPr wrap="square" rtlCol="0">
                <a:spAutoFit/>
              </a:bodyPr>
              <a:lstStyle/>
              <a:p>
                <a:pPr marL="285750" indent="-285750">
                  <a:buFont typeface="Wingdings" panose="05000000000000000000" pitchFamily="2" charset="2"/>
                  <a:buChar char="q"/>
                </a:pPr>
                <a:r>
                  <a:rPr lang="en-GB" sz="1200" dirty="0"/>
                  <a:t>Only the </a:t>
                </a:r>
                <a:r>
                  <a:rPr lang="en-GB" sz="1200" dirty="0">
                    <a:solidFill>
                      <a:srgbClr val="FF0000"/>
                    </a:solidFill>
                  </a:rPr>
                  <a:t>2 energies </a:t>
                </a:r>
                <a:r>
                  <a:rPr lang="en-GB" sz="1200" dirty="0"/>
                  <a:t>of </a:t>
                </a:r>
                <a:r>
                  <a:rPr lang="en-GB" sz="1200" dirty="0">
                    <a:solidFill>
                      <a:srgbClr val="FF0000"/>
                    </a:solidFill>
                  </a:rPr>
                  <a:t>Fission Products (FP) </a:t>
                </a:r>
                <a:r>
                  <a:rPr lang="en-GB" sz="1200" dirty="0"/>
                  <a:t>are measured</a:t>
                </a:r>
              </a:p>
              <a:p>
                <a:endParaRPr lang="en-GB" sz="1200" dirty="0"/>
              </a:p>
              <a:p>
                <a:pPr marL="285750" indent="-285750">
                  <a:buFont typeface="Wingdings" panose="05000000000000000000" pitchFamily="2" charset="2"/>
                  <a:buChar char="q"/>
                </a:pPr>
                <a:r>
                  <a:rPr lang="en-GB" sz="1200" dirty="0"/>
                  <a:t>Need for an </a:t>
                </a:r>
                <a:r>
                  <a:rPr lang="en-GB" sz="1200" dirty="0">
                    <a:solidFill>
                      <a:srgbClr val="FF0000"/>
                    </a:solidFill>
                  </a:rPr>
                  <a:t>external prompt neutron multiplicity </a:t>
                </a:r>
                <a14:m>
                  <m:oMath xmlns:m="http://schemas.openxmlformats.org/officeDocument/2006/math">
                    <m:r>
                      <a:rPr lang="en-GB" sz="1400" b="0" i="1" smtClean="0">
                        <a:solidFill>
                          <a:srgbClr val="FF0000"/>
                        </a:solidFill>
                        <a:latin typeface="Cambria Math" panose="02040503050406030204" pitchFamily="18" charset="0"/>
                        <a:sym typeface="Symbol" panose="05050102010706020507" pitchFamily="18" charset="2"/>
                      </a:rPr>
                      <m:t></m:t>
                    </m:r>
                    <m:d>
                      <m:dPr>
                        <m:ctrlPr>
                          <a:rPr lang="fr-FR" sz="1400" b="0" i="1" smtClean="0">
                            <a:solidFill>
                              <a:srgbClr val="FF0000"/>
                            </a:solidFill>
                            <a:latin typeface="Cambria Math" panose="02040503050406030204" pitchFamily="18" charset="0"/>
                            <a:sym typeface="Symbol" panose="05050102010706020507" pitchFamily="18" charset="2"/>
                          </a:rPr>
                        </m:ctrlPr>
                      </m:dPr>
                      <m:e>
                        <m:r>
                          <a:rPr lang="fr-FR" sz="1400" b="0" i="1" smtClean="0">
                            <a:solidFill>
                              <a:srgbClr val="FF0000"/>
                            </a:solidFill>
                            <a:latin typeface="Cambria Math" panose="02040503050406030204" pitchFamily="18" charset="0"/>
                            <a:sym typeface="Symbol" panose="05050102010706020507" pitchFamily="18" charset="2"/>
                          </a:rPr>
                          <m:t>𝐴</m:t>
                        </m:r>
                      </m:e>
                    </m:d>
                  </m:oMath>
                </a14:m>
                <a:endParaRPr lang="fr-FR" sz="1400" b="0" dirty="0">
                  <a:sym typeface="Symbol" panose="05050102010706020507" pitchFamily="18" charset="2"/>
                </a:endParaRPr>
              </a:p>
              <a:p>
                <a:pPr marL="285750" indent="-285750">
                  <a:buFont typeface="Wingdings" panose="05000000000000000000" pitchFamily="2" charset="2"/>
                  <a:buChar char="q"/>
                </a:pPr>
                <a:endParaRPr lang="en-GB" sz="1200" dirty="0"/>
              </a:p>
              <a:p>
                <a:pPr marL="285750" indent="-285750">
                  <a:buFont typeface="Wingdings" panose="05000000000000000000" pitchFamily="2" charset="2"/>
                  <a:buChar char="q"/>
                </a:pPr>
                <a:r>
                  <a:rPr lang="en-GB" sz="1200" dirty="0"/>
                  <a:t>Iterative process to obtain </a:t>
                </a:r>
                <a:r>
                  <a:rPr lang="en-GB" sz="1200" dirty="0">
                    <a:solidFill>
                      <a:srgbClr val="FF0000"/>
                    </a:solidFill>
                  </a:rPr>
                  <a:t>Fission Fragment (FF) </a:t>
                </a:r>
                <a:r>
                  <a:rPr lang="en-GB" sz="1200" dirty="0"/>
                  <a:t>masses</a:t>
                </a:r>
              </a:p>
            </p:txBody>
          </p:sp>
        </mc:Choice>
        <mc:Fallback xmlns="">
          <p:sp>
            <p:nvSpPr>
              <p:cNvPr id="45" name="ZoneTexte 44">
                <a:extLst>
                  <a:ext uri="{FF2B5EF4-FFF2-40B4-BE49-F238E27FC236}">
                    <a16:creationId xmlns:a16="http://schemas.microsoft.com/office/drawing/2014/main" id="{93124859-1560-4E5D-A58F-BB53F7B3C9A7}"/>
                  </a:ext>
                </a:extLst>
              </p:cNvPr>
              <p:cNvSpPr txBox="1">
                <a:spLocks noRot="1" noChangeAspect="1" noMove="1" noResize="1" noEditPoints="1" noAdjustHandles="1" noChangeArrowheads="1" noChangeShapeType="1" noTextEdit="1"/>
              </p:cNvSpPr>
              <p:nvPr/>
            </p:nvSpPr>
            <p:spPr>
              <a:xfrm>
                <a:off x="392816" y="2275755"/>
                <a:ext cx="5288984" cy="1046440"/>
              </a:xfrm>
              <a:prstGeom prst="rect">
                <a:avLst/>
              </a:prstGeom>
              <a:blipFill>
                <a:blip r:embed="rId2"/>
                <a:stretch>
                  <a:fillRect b="-3488"/>
                </a:stretch>
              </a:blipFill>
            </p:spPr>
            <p:txBody>
              <a:bodyPr/>
              <a:lstStyle/>
              <a:p>
                <a:r>
                  <a:rPr lang="en-GB">
                    <a:noFill/>
                  </a:rPr>
                  <a:t> </a:t>
                </a:r>
              </a:p>
            </p:txBody>
          </p:sp>
        </mc:Fallback>
      </mc:AlternateContent>
      <p:sp>
        <p:nvSpPr>
          <p:cNvPr id="46" name="ZoneTexte 45">
            <a:extLst>
              <a:ext uri="{FF2B5EF4-FFF2-40B4-BE49-F238E27FC236}">
                <a16:creationId xmlns:a16="http://schemas.microsoft.com/office/drawing/2014/main" id="{72AC410C-ABD9-4353-916B-02A9687DAA39}"/>
              </a:ext>
            </a:extLst>
          </p:cNvPr>
          <p:cNvSpPr txBox="1"/>
          <p:nvPr/>
        </p:nvSpPr>
        <p:spPr>
          <a:xfrm>
            <a:off x="6156960" y="2586845"/>
            <a:ext cx="6035040" cy="1015663"/>
          </a:xfrm>
          <a:prstGeom prst="rect">
            <a:avLst/>
          </a:prstGeom>
          <a:noFill/>
        </p:spPr>
        <p:txBody>
          <a:bodyPr wrap="square" rtlCol="0">
            <a:spAutoFit/>
          </a:bodyPr>
          <a:lstStyle/>
          <a:p>
            <a:pPr marL="285750" indent="-285750">
              <a:buFont typeface="Wingdings" panose="05000000000000000000" pitchFamily="2" charset="2"/>
              <a:buChar char="q"/>
            </a:pPr>
            <a:r>
              <a:rPr lang="en-GB" sz="1200" dirty="0"/>
              <a:t>Both the </a:t>
            </a:r>
            <a:r>
              <a:rPr lang="en-GB" sz="1200" dirty="0">
                <a:solidFill>
                  <a:srgbClr val="FF0000"/>
                </a:solidFill>
              </a:rPr>
              <a:t>2 energies </a:t>
            </a:r>
            <a:r>
              <a:rPr lang="en-GB" sz="1200" dirty="0"/>
              <a:t>and </a:t>
            </a:r>
            <a:r>
              <a:rPr lang="en-GB" sz="1200" dirty="0">
                <a:solidFill>
                  <a:srgbClr val="FF0000"/>
                </a:solidFill>
              </a:rPr>
              <a:t>velocities</a:t>
            </a:r>
            <a:r>
              <a:rPr lang="en-GB" sz="1200" dirty="0"/>
              <a:t> of </a:t>
            </a:r>
            <a:r>
              <a:rPr lang="en-GB" sz="1200" dirty="0">
                <a:solidFill>
                  <a:srgbClr val="FF0000"/>
                </a:solidFill>
              </a:rPr>
              <a:t>Fission Products (FP)</a:t>
            </a:r>
            <a:r>
              <a:rPr lang="en-GB" sz="1200" dirty="0"/>
              <a:t> are measured</a:t>
            </a:r>
          </a:p>
          <a:p>
            <a:pPr marL="285750" indent="-285750">
              <a:buFont typeface="Wingdings" panose="05000000000000000000" pitchFamily="2" charset="2"/>
              <a:buChar char="q"/>
            </a:pPr>
            <a:endParaRPr lang="en-GB" sz="1200" dirty="0"/>
          </a:p>
          <a:p>
            <a:pPr marL="285750" indent="-285750">
              <a:buFont typeface="Wingdings" panose="05000000000000000000" pitchFamily="2" charset="2"/>
              <a:buChar char="q"/>
            </a:pPr>
            <a:r>
              <a:rPr lang="en-GB" sz="1200" dirty="0"/>
              <a:t>Assumption of isotropic neutron emission in the CM system</a:t>
            </a:r>
            <a:endParaRPr lang="en-GB" sz="1200" b="0" dirty="0">
              <a:sym typeface="Symbol" panose="05050102010706020507" pitchFamily="18" charset="2"/>
            </a:endParaRPr>
          </a:p>
          <a:p>
            <a:pPr marL="285750" indent="-285750">
              <a:buFont typeface="Wingdings" panose="05000000000000000000" pitchFamily="2" charset="2"/>
              <a:buChar char="q"/>
            </a:pPr>
            <a:endParaRPr lang="en-GB" sz="1200" dirty="0"/>
          </a:p>
          <a:p>
            <a:pPr marL="285750" indent="-285750">
              <a:buFont typeface="Wingdings" panose="05000000000000000000" pitchFamily="2" charset="2"/>
              <a:buChar char="q"/>
            </a:pPr>
            <a:r>
              <a:rPr lang="en-GB" sz="1200" dirty="0"/>
              <a:t>Exploit the conservation laws to obtain FF masses</a:t>
            </a:r>
          </a:p>
        </p:txBody>
      </p:sp>
      <p:sp>
        <p:nvSpPr>
          <p:cNvPr id="35" name="ZoneTexte 34">
            <a:extLst>
              <a:ext uri="{FF2B5EF4-FFF2-40B4-BE49-F238E27FC236}">
                <a16:creationId xmlns:a16="http://schemas.microsoft.com/office/drawing/2014/main" id="{DE5D3E17-43A4-4F4D-87A6-1F4CD5CB5969}"/>
              </a:ext>
            </a:extLst>
          </p:cNvPr>
          <p:cNvSpPr txBox="1"/>
          <p:nvPr/>
        </p:nvSpPr>
        <p:spPr>
          <a:xfrm>
            <a:off x="6675903" y="3598889"/>
            <a:ext cx="5516097" cy="954107"/>
          </a:xfrm>
          <a:prstGeom prst="rect">
            <a:avLst/>
          </a:prstGeom>
          <a:noFill/>
        </p:spPr>
        <p:txBody>
          <a:bodyPr wrap="square" rtlCol="0">
            <a:spAutoFit/>
          </a:bodyPr>
          <a:lstStyle/>
          <a:p>
            <a:r>
              <a:rPr lang="en-US" sz="1400" dirty="0"/>
              <a:t>As regards </a:t>
            </a:r>
            <a:r>
              <a:rPr lang="en-US" sz="1400" baseline="30000" dirty="0"/>
              <a:t>235</a:t>
            </a:r>
            <a:r>
              <a:rPr lang="en-US" sz="1400" dirty="0"/>
              <a:t>U, there are no actual measurements of 2E-2v so far, rather, the method used is </a:t>
            </a:r>
            <a:r>
              <a:rPr lang="en-US" sz="1400" b="1" dirty="0">
                <a:solidFill>
                  <a:srgbClr val="FF0000"/>
                </a:solidFill>
              </a:rPr>
              <a:t>(2E-1v)x2</a:t>
            </a:r>
            <a:r>
              <a:rPr lang="en-US" sz="1400" dirty="0"/>
              <a:t>, where a complementary event is used to reconstruct the complete measurement   </a:t>
            </a:r>
            <a:endParaRPr lang="en-GB" sz="1400" dirty="0"/>
          </a:p>
        </p:txBody>
      </p:sp>
      <p:grpSp>
        <p:nvGrpSpPr>
          <p:cNvPr id="10" name="Groupe 9">
            <a:extLst>
              <a:ext uri="{FF2B5EF4-FFF2-40B4-BE49-F238E27FC236}">
                <a16:creationId xmlns:a16="http://schemas.microsoft.com/office/drawing/2014/main" id="{FD1BF18C-A7AF-4F62-A218-51AF77888FB2}"/>
              </a:ext>
            </a:extLst>
          </p:cNvPr>
          <p:cNvGrpSpPr/>
          <p:nvPr/>
        </p:nvGrpSpPr>
        <p:grpSpPr>
          <a:xfrm>
            <a:off x="9431302" y="1508084"/>
            <a:ext cx="346635" cy="424136"/>
            <a:chOff x="4842156" y="1247251"/>
            <a:chExt cx="635075" cy="635075"/>
          </a:xfrm>
        </p:grpSpPr>
        <p:sp>
          <p:nvSpPr>
            <p:cNvPr id="7" name="Rectangle 6">
              <a:extLst>
                <a:ext uri="{FF2B5EF4-FFF2-40B4-BE49-F238E27FC236}">
                  <a16:creationId xmlns:a16="http://schemas.microsoft.com/office/drawing/2014/main" id="{CE4D0116-07FC-44EE-95C0-C0A18B355970}"/>
                </a:ext>
              </a:extLst>
            </p:cNvPr>
            <p:cNvSpPr/>
            <p:nvPr/>
          </p:nvSpPr>
          <p:spPr>
            <a:xfrm rot="18892284">
              <a:off x="4838662" y="1541929"/>
              <a:ext cx="635075" cy="457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en-GB" dirty="0"/>
            </a:p>
          </p:txBody>
        </p:sp>
        <p:sp>
          <p:nvSpPr>
            <p:cNvPr id="48" name="Rectangle 47">
              <a:extLst>
                <a:ext uri="{FF2B5EF4-FFF2-40B4-BE49-F238E27FC236}">
                  <a16:creationId xmlns:a16="http://schemas.microsoft.com/office/drawing/2014/main" id="{E7ECBE55-FD56-4238-BC3F-2428EDE76293}"/>
                </a:ext>
              </a:extLst>
            </p:cNvPr>
            <p:cNvSpPr/>
            <p:nvPr/>
          </p:nvSpPr>
          <p:spPr>
            <a:xfrm rot="13058028">
              <a:off x="4842156" y="1541928"/>
              <a:ext cx="635075" cy="457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en-GB" dirty="0"/>
            </a:p>
          </p:txBody>
        </p:sp>
      </p:grpSp>
      <p:grpSp>
        <p:nvGrpSpPr>
          <p:cNvPr id="49" name="Groupe 48">
            <a:extLst>
              <a:ext uri="{FF2B5EF4-FFF2-40B4-BE49-F238E27FC236}">
                <a16:creationId xmlns:a16="http://schemas.microsoft.com/office/drawing/2014/main" id="{EA381251-21E6-4EE0-8D29-D649DAA7B3EA}"/>
              </a:ext>
            </a:extLst>
          </p:cNvPr>
          <p:cNvGrpSpPr/>
          <p:nvPr/>
        </p:nvGrpSpPr>
        <p:grpSpPr>
          <a:xfrm>
            <a:off x="10087775" y="1495359"/>
            <a:ext cx="346635" cy="424136"/>
            <a:chOff x="4842156" y="1247251"/>
            <a:chExt cx="635075" cy="635075"/>
          </a:xfrm>
        </p:grpSpPr>
        <p:sp>
          <p:nvSpPr>
            <p:cNvPr id="50" name="Rectangle 49">
              <a:extLst>
                <a:ext uri="{FF2B5EF4-FFF2-40B4-BE49-F238E27FC236}">
                  <a16:creationId xmlns:a16="http://schemas.microsoft.com/office/drawing/2014/main" id="{34F7031F-AC2B-4575-89CF-E77468B43A61}"/>
                </a:ext>
              </a:extLst>
            </p:cNvPr>
            <p:cNvSpPr/>
            <p:nvPr/>
          </p:nvSpPr>
          <p:spPr>
            <a:xfrm rot="18892284">
              <a:off x="4838662" y="1541929"/>
              <a:ext cx="635075" cy="457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en-GB" dirty="0"/>
            </a:p>
          </p:txBody>
        </p:sp>
        <p:sp>
          <p:nvSpPr>
            <p:cNvPr id="51" name="Rectangle 50">
              <a:extLst>
                <a:ext uri="{FF2B5EF4-FFF2-40B4-BE49-F238E27FC236}">
                  <a16:creationId xmlns:a16="http://schemas.microsoft.com/office/drawing/2014/main" id="{1E11BD6F-50CF-4D6D-8524-7F6799212C7F}"/>
                </a:ext>
              </a:extLst>
            </p:cNvPr>
            <p:cNvSpPr/>
            <p:nvPr/>
          </p:nvSpPr>
          <p:spPr>
            <a:xfrm rot="13058028">
              <a:off x="4842156" y="1541928"/>
              <a:ext cx="635075" cy="457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en-GB" dirty="0"/>
            </a:p>
          </p:txBody>
        </p:sp>
      </p:grpSp>
      <p:grpSp>
        <p:nvGrpSpPr>
          <p:cNvPr id="52" name="Groupe 51">
            <a:extLst>
              <a:ext uri="{FF2B5EF4-FFF2-40B4-BE49-F238E27FC236}">
                <a16:creationId xmlns:a16="http://schemas.microsoft.com/office/drawing/2014/main" id="{1C1A64EB-5CD2-46E4-BE12-BFC789C74BBA}"/>
              </a:ext>
            </a:extLst>
          </p:cNvPr>
          <p:cNvGrpSpPr/>
          <p:nvPr/>
        </p:nvGrpSpPr>
        <p:grpSpPr>
          <a:xfrm>
            <a:off x="9767880" y="2109043"/>
            <a:ext cx="346635" cy="424136"/>
            <a:chOff x="4842156" y="1247251"/>
            <a:chExt cx="635075" cy="635075"/>
          </a:xfrm>
        </p:grpSpPr>
        <p:sp>
          <p:nvSpPr>
            <p:cNvPr id="53" name="Rectangle 52">
              <a:extLst>
                <a:ext uri="{FF2B5EF4-FFF2-40B4-BE49-F238E27FC236}">
                  <a16:creationId xmlns:a16="http://schemas.microsoft.com/office/drawing/2014/main" id="{7121D5FD-A232-40B3-B034-757E75127C8B}"/>
                </a:ext>
              </a:extLst>
            </p:cNvPr>
            <p:cNvSpPr/>
            <p:nvPr/>
          </p:nvSpPr>
          <p:spPr>
            <a:xfrm rot="18892284">
              <a:off x="4838662" y="1541929"/>
              <a:ext cx="635075" cy="457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en-GB" dirty="0"/>
            </a:p>
          </p:txBody>
        </p:sp>
        <p:sp>
          <p:nvSpPr>
            <p:cNvPr id="54" name="Rectangle 53">
              <a:extLst>
                <a:ext uri="{FF2B5EF4-FFF2-40B4-BE49-F238E27FC236}">
                  <a16:creationId xmlns:a16="http://schemas.microsoft.com/office/drawing/2014/main" id="{D4E746EF-D1E8-49E8-9B56-DD2AE593487A}"/>
                </a:ext>
              </a:extLst>
            </p:cNvPr>
            <p:cNvSpPr/>
            <p:nvPr/>
          </p:nvSpPr>
          <p:spPr>
            <a:xfrm rot="13058028">
              <a:off x="4842156" y="1541928"/>
              <a:ext cx="635075" cy="457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en-GB" dirty="0"/>
            </a:p>
          </p:txBody>
        </p:sp>
      </p:grpSp>
      <p:sp>
        <p:nvSpPr>
          <p:cNvPr id="47" name="Espace réservé de la date 3">
            <a:extLst>
              <a:ext uri="{FF2B5EF4-FFF2-40B4-BE49-F238E27FC236}">
                <a16:creationId xmlns:a16="http://schemas.microsoft.com/office/drawing/2014/main" id="{6C559E06-7920-44A2-9963-11DAF35FE0F8}"/>
              </a:ext>
            </a:extLst>
          </p:cNvPr>
          <p:cNvSpPr>
            <a:spLocks noGrp="1"/>
          </p:cNvSpPr>
          <p:nvPr>
            <p:ph type="dt" sz="half" idx="10"/>
          </p:nvPr>
        </p:nvSpPr>
        <p:spPr>
          <a:xfrm>
            <a:off x="9604154" y="6343650"/>
            <a:ext cx="1090881" cy="365125"/>
          </a:xfrm>
        </p:spPr>
        <p:txBody>
          <a:bodyPr/>
          <a:lstStyle/>
          <a:p>
            <a:r>
              <a:rPr lang="fr-FR"/>
              <a:t>01/07/2026</a:t>
            </a:r>
            <a:endParaRPr lang="fr-FR" dirty="0"/>
          </a:p>
        </p:txBody>
      </p:sp>
      <p:sp>
        <p:nvSpPr>
          <p:cNvPr id="55" name="Espace réservé du pied de page 1">
            <a:extLst>
              <a:ext uri="{FF2B5EF4-FFF2-40B4-BE49-F238E27FC236}">
                <a16:creationId xmlns:a16="http://schemas.microsoft.com/office/drawing/2014/main" id="{D47B30C4-31F5-4362-BDF0-EA4D621C136E}"/>
              </a:ext>
            </a:extLst>
          </p:cNvPr>
          <p:cNvSpPr>
            <a:spLocks noGrp="1"/>
          </p:cNvSpPr>
          <p:nvPr>
            <p:ph type="ftr" sz="quarter" idx="11"/>
          </p:nvPr>
        </p:nvSpPr>
        <p:spPr>
          <a:xfrm>
            <a:off x="708846" y="6343650"/>
            <a:ext cx="8839200" cy="365125"/>
          </a:xfrm>
        </p:spPr>
        <p:txBody>
          <a:bodyPr/>
          <a:lstStyle/>
          <a:p>
            <a:r>
              <a:rPr lang="en-US"/>
              <a:t>WONDER 2026 | A. Regonesi et al. </a:t>
            </a:r>
            <a:endParaRPr lang="fr-FR" dirty="0"/>
          </a:p>
        </p:txBody>
      </p:sp>
      <mc:AlternateContent xmlns:mc="http://schemas.openxmlformats.org/markup-compatibility/2006" xmlns:a14="http://schemas.microsoft.com/office/drawing/2010/main">
        <mc:Choice Requires="a14">
          <p:graphicFrame>
            <p:nvGraphicFramePr>
              <p:cNvPr id="56" name="Tableau 3">
                <a:extLst>
                  <a:ext uri="{FF2B5EF4-FFF2-40B4-BE49-F238E27FC236}">
                    <a16:creationId xmlns:a16="http://schemas.microsoft.com/office/drawing/2014/main" id="{FA5FED0A-7436-4085-A052-9BCD360A851C}"/>
                  </a:ext>
                </a:extLst>
              </p:cNvPr>
              <p:cNvGraphicFramePr>
                <a:graphicFrameLocks noGrp="1"/>
              </p:cNvGraphicFramePr>
              <p:nvPr>
                <p:extLst>
                  <p:ext uri="{D42A27DB-BD31-4B8C-83A1-F6EECF244321}">
                    <p14:modId xmlns:p14="http://schemas.microsoft.com/office/powerpoint/2010/main" val="1759094720"/>
                  </p:ext>
                </p:extLst>
              </p:nvPr>
            </p:nvGraphicFramePr>
            <p:xfrm>
              <a:off x="3808076" y="4486795"/>
              <a:ext cx="4664741" cy="2270760"/>
            </p:xfrm>
            <a:graphic>
              <a:graphicData uri="http://schemas.openxmlformats.org/drawingml/2006/table">
                <a:tbl>
                  <a:tblPr firstRow="1" bandRow="1">
                    <a:tableStyleId>{5C22544A-7EE6-4342-B048-85BDC9FD1C3A}</a:tableStyleId>
                  </a:tblPr>
                  <a:tblGrid>
                    <a:gridCol w="2567000">
                      <a:extLst>
                        <a:ext uri="{9D8B030D-6E8A-4147-A177-3AD203B41FA5}">
                          <a16:colId xmlns:a16="http://schemas.microsoft.com/office/drawing/2014/main" val="2925233730"/>
                        </a:ext>
                      </a:extLst>
                    </a:gridCol>
                    <a:gridCol w="687295">
                      <a:extLst>
                        <a:ext uri="{9D8B030D-6E8A-4147-A177-3AD203B41FA5}">
                          <a16:colId xmlns:a16="http://schemas.microsoft.com/office/drawing/2014/main" val="2645926406"/>
                        </a:ext>
                      </a:extLst>
                    </a:gridCol>
                    <a:gridCol w="741082">
                      <a:extLst>
                        <a:ext uri="{9D8B030D-6E8A-4147-A177-3AD203B41FA5}">
                          <a16:colId xmlns:a16="http://schemas.microsoft.com/office/drawing/2014/main" val="2090567137"/>
                        </a:ext>
                      </a:extLst>
                    </a:gridCol>
                    <a:gridCol w="669364">
                      <a:extLst>
                        <a:ext uri="{9D8B030D-6E8A-4147-A177-3AD203B41FA5}">
                          <a16:colId xmlns:a16="http://schemas.microsoft.com/office/drawing/2014/main" val="4048535855"/>
                        </a:ext>
                      </a:extLst>
                    </a:gridCol>
                  </a:tblGrid>
                  <a:tr h="229870">
                    <a:tc>
                      <a:txBody>
                        <a:bodyPr/>
                        <a:lstStyle/>
                        <a:p>
                          <a:pPr algn="ctr"/>
                          <a:endParaRPr lang="en-GB"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a14:m>
                            <m:oMathPara xmlns:m="http://schemas.openxmlformats.org/officeDocument/2006/math">
                              <m:oMathParaPr>
                                <m:jc m:val="centerGroup"/>
                              </m:oMathParaPr>
                              <m:oMath xmlns:m="http://schemas.openxmlformats.org/officeDocument/2006/math">
                                <m:r>
                                  <a:rPr lang="fr-FR" b="1" i="1" smtClean="0">
                                    <a:solidFill>
                                      <a:schemeClr val="tx1"/>
                                    </a:solidFill>
                                    <a:latin typeface="Cambria Math" panose="02040503050406030204" pitchFamily="18" charset="0"/>
                                  </a:rPr>
                                  <m:t>𝒀</m:t>
                                </m:r>
                                <m:r>
                                  <a:rPr lang="fr-FR" b="1" i="1" smtClean="0">
                                    <a:solidFill>
                                      <a:schemeClr val="tx1"/>
                                    </a:solidFill>
                                    <a:latin typeface="Cambria Math" panose="02040503050406030204" pitchFamily="18" charset="0"/>
                                  </a:rPr>
                                  <m:t>(</m:t>
                                </m:r>
                                <m:sSup>
                                  <m:sSupPr>
                                    <m:ctrlPr>
                                      <a:rPr lang="fr-FR" b="1" i="1" smtClean="0">
                                        <a:solidFill>
                                          <a:schemeClr val="tx1"/>
                                        </a:solidFill>
                                        <a:latin typeface="Cambria Math" panose="02040503050406030204" pitchFamily="18" charset="0"/>
                                      </a:rPr>
                                    </m:ctrlPr>
                                  </m:sSupPr>
                                  <m:e>
                                    <m:r>
                                      <a:rPr lang="fr-FR" b="1" i="1" smtClean="0">
                                        <a:solidFill>
                                          <a:schemeClr val="tx1"/>
                                        </a:solidFill>
                                        <a:latin typeface="Cambria Math" panose="02040503050406030204" pitchFamily="18" charset="0"/>
                                      </a:rPr>
                                      <m:t>𝑨</m:t>
                                    </m:r>
                                  </m:e>
                                  <m:sup>
                                    <m:r>
                                      <a:rPr lang="fr-FR" b="1" i="1" smtClean="0">
                                        <a:solidFill>
                                          <a:schemeClr val="tx1"/>
                                        </a:solidFill>
                                        <a:latin typeface="Cambria Math" panose="02040503050406030204" pitchFamily="18" charset="0"/>
                                      </a:rPr>
                                      <m:t>∗</m:t>
                                    </m:r>
                                  </m:sup>
                                </m:sSup>
                                <m:r>
                                  <a:rPr lang="fr-FR" b="1" i="1" smtClean="0">
                                    <a:solidFill>
                                      <a:schemeClr val="tx1"/>
                                    </a:solidFill>
                                    <a:latin typeface="Cambria Math" panose="02040503050406030204" pitchFamily="18" charset="0"/>
                                  </a:rPr>
                                  <m:t>)</m:t>
                                </m:r>
                              </m:oMath>
                            </m:oMathPara>
                          </a14:m>
                          <a:endParaRPr lang="en-GB"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fr-FR" b="1" i="1" smtClean="0">
                                    <a:solidFill>
                                      <a:schemeClr val="tx1"/>
                                    </a:solidFill>
                                    <a:latin typeface="Cambria Math" panose="02040503050406030204" pitchFamily="18" charset="0"/>
                                    <a:sym typeface="Symbol" panose="05050102010706020507" pitchFamily="18" charset="2"/>
                                  </a:rPr>
                                  <m:t></m:t>
                                </m:r>
                                <m:r>
                                  <a:rPr lang="fr-FR" b="1" i="1" smtClean="0">
                                    <a:solidFill>
                                      <a:schemeClr val="tx1"/>
                                    </a:solidFill>
                                    <a:latin typeface="Cambria Math" panose="02040503050406030204" pitchFamily="18" charset="0"/>
                                  </a:rPr>
                                  <m:t>(</m:t>
                                </m:r>
                                <m:sSup>
                                  <m:sSupPr>
                                    <m:ctrlPr>
                                      <a:rPr lang="fr-FR" b="1" i="1" smtClean="0">
                                        <a:solidFill>
                                          <a:schemeClr val="tx1"/>
                                        </a:solidFill>
                                        <a:latin typeface="Cambria Math" panose="02040503050406030204" pitchFamily="18" charset="0"/>
                                      </a:rPr>
                                    </m:ctrlPr>
                                  </m:sSupPr>
                                  <m:e>
                                    <m:r>
                                      <a:rPr lang="fr-FR" b="1" i="1" smtClean="0">
                                        <a:solidFill>
                                          <a:schemeClr val="tx1"/>
                                        </a:solidFill>
                                        <a:latin typeface="Cambria Math" panose="02040503050406030204" pitchFamily="18" charset="0"/>
                                      </a:rPr>
                                      <m:t>𝑨</m:t>
                                    </m:r>
                                  </m:e>
                                  <m:sup>
                                    <m:r>
                                      <a:rPr lang="fr-FR" b="1" i="1" smtClean="0">
                                        <a:solidFill>
                                          <a:schemeClr val="tx1"/>
                                        </a:solidFill>
                                        <a:latin typeface="Cambria Math" panose="02040503050406030204" pitchFamily="18" charset="0"/>
                                      </a:rPr>
                                      <m:t>∗</m:t>
                                    </m:r>
                                  </m:sup>
                                </m:sSup>
                                <m:r>
                                  <a:rPr lang="fr-FR" b="1" i="1" smtClean="0">
                                    <a:solidFill>
                                      <a:schemeClr val="tx1"/>
                                    </a:solidFill>
                                    <a:latin typeface="Cambria Math" panose="02040503050406030204" pitchFamily="18" charset="0"/>
                                  </a:rPr>
                                  <m:t>)</m:t>
                                </m:r>
                              </m:oMath>
                            </m:oMathPara>
                          </a14:m>
                          <a:endParaRPr lang="en-GB"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fr-FR" b="1" i="1" smtClean="0">
                                    <a:solidFill>
                                      <a:schemeClr val="tx1"/>
                                    </a:solidFill>
                                    <a:latin typeface="Cambria Math" panose="02040503050406030204" pitchFamily="18" charset="0"/>
                                  </a:rPr>
                                  <m:t>𝒀</m:t>
                                </m:r>
                                <m:r>
                                  <a:rPr lang="fr-FR" b="1" i="1" smtClean="0">
                                    <a:solidFill>
                                      <a:schemeClr val="tx1"/>
                                    </a:solidFill>
                                    <a:latin typeface="Cambria Math" panose="02040503050406030204" pitchFamily="18" charset="0"/>
                                  </a:rPr>
                                  <m:t>(</m:t>
                                </m:r>
                                <m:r>
                                  <a:rPr lang="fr-FR" b="1" i="1" smtClean="0">
                                    <a:solidFill>
                                      <a:schemeClr val="tx1"/>
                                    </a:solidFill>
                                    <a:latin typeface="Cambria Math" panose="02040503050406030204" pitchFamily="18" charset="0"/>
                                  </a:rPr>
                                  <m:t>𝑨</m:t>
                                </m:r>
                                <m:r>
                                  <a:rPr lang="fr-FR" b="1" i="1" smtClean="0">
                                    <a:solidFill>
                                      <a:schemeClr val="tx1"/>
                                    </a:solidFill>
                                    <a:latin typeface="Cambria Math" panose="02040503050406030204" pitchFamily="18" charset="0"/>
                                  </a:rPr>
                                  <m:t>)</m:t>
                                </m:r>
                              </m:oMath>
                            </m:oMathPara>
                          </a14:m>
                          <a:endParaRPr lang="en-GB"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val="92777615"/>
                      </a:ext>
                    </a:extLst>
                  </a:tr>
                  <a:tr h="229870">
                    <a:tc>
                      <a:txBody>
                        <a:bodyPr/>
                        <a:lstStyle/>
                        <a:p>
                          <a:pPr algn="ctr"/>
                          <a:r>
                            <a:rPr lang="en-GB" sz="1100" dirty="0"/>
                            <a:t>Geltenbort (</a:t>
                          </a:r>
                          <a:r>
                            <a:rPr lang="en-GB" sz="1100" baseline="30000" dirty="0"/>
                            <a:t>235</a:t>
                          </a:r>
                          <a:r>
                            <a:rPr lang="en-GB" sz="1100" dirty="0"/>
                            <a:t>U,</a:t>
                          </a:r>
                          <a:r>
                            <a:rPr lang="en-GB" sz="1100" baseline="30000" dirty="0"/>
                            <a:t>239</a:t>
                          </a:r>
                          <a:r>
                            <a:rPr lang="en-GB" sz="1100" dirty="0"/>
                            <a:t>Pu)</a:t>
                          </a:r>
                        </a:p>
                        <a:p>
                          <a:pPr algn="ctr"/>
                          <a:r>
                            <a:rPr lang="en-GB" sz="1100" dirty="0"/>
                            <a:t>“Cosi-Fan-</a:t>
                          </a:r>
                          <a:r>
                            <a:rPr lang="en-GB" sz="1100" dirty="0" err="1"/>
                            <a:t>Tutte</a:t>
                          </a:r>
                          <a:r>
                            <a:rPr lang="en-GB" sz="1200" dirty="0"/>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en-GB" dirty="0"/>
                            <a:t>x</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endParaRPr lang="en-GB"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en-GB" dirty="0"/>
                            <a:t>x</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val="2500058976"/>
                      </a:ext>
                    </a:extLst>
                  </a:tr>
                  <a:tr h="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dirty="0" err="1"/>
                            <a:t>Derengowski</a:t>
                          </a:r>
                          <a:r>
                            <a:rPr lang="en-GB" sz="1100" dirty="0"/>
                            <a:t> (</a:t>
                          </a:r>
                          <a:r>
                            <a:rPr lang="en-GB" sz="1100" baseline="30000" dirty="0"/>
                            <a:t>235</a:t>
                          </a:r>
                          <a:r>
                            <a:rPr lang="en-GB" sz="1100" dirty="0"/>
                            <a:t>U)</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en-GB" dirty="0"/>
                            <a:t>x</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endParaRPr lang="en-GB"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en-GB" dirty="0"/>
                            <a:t>x</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val="3351947052"/>
                      </a:ext>
                    </a:extLst>
                  </a:tr>
                  <a:tr h="229870">
                    <a:tc>
                      <a:txBody>
                        <a:bodyPr/>
                        <a:lstStyle/>
                        <a:p>
                          <a:pPr algn="ctr"/>
                          <a:r>
                            <a:rPr lang="en-GB" sz="1100" dirty="0"/>
                            <a:t>Al-Adili (</a:t>
                          </a:r>
                          <a:r>
                            <a:rPr lang="en-GB" sz="1100" baseline="30000" dirty="0"/>
                            <a:t>235</a:t>
                          </a:r>
                          <a:r>
                            <a:rPr lang="en-GB" sz="1100" dirty="0"/>
                            <a:t>U)</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en-GB" dirty="0"/>
                            <a:t>x</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en-GB" dirty="0"/>
                            <a:t>x</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endParaRPr lang="en-GB"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val="1700569117"/>
                      </a:ext>
                    </a:extLst>
                  </a:tr>
                  <a:tr h="22987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dirty="0" err="1"/>
                            <a:t>Hambsch</a:t>
                          </a:r>
                          <a:r>
                            <a:rPr lang="en-GB" sz="1100" dirty="0"/>
                            <a:t> (</a:t>
                          </a:r>
                          <a:r>
                            <a:rPr lang="en-GB" sz="1100" baseline="30000" dirty="0"/>
                            <a:t>235</a:t>
                          </a:r>
                          <a:r>
                            <a:rPr lang="en-GB" sz="1100" dirty="0"/>
                            <a:t>U)</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en-GB" dirty="0"/>
                            <a:t>x</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endParaRPr lang="en-GB"/>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endParaRPr lang="en-GB"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val="2717492438"/>
                      </a:ext>
                    </a:extLst>
                  </a:tr>
                  <a:tr h="229870">
                    <a:tc>
                      <a:txBody>
                        <a:bodyPr/>
                        <a:lstStyle/>
                        <a:p>
                          <a:pPr algn="ctr"/>
                          <a:r>
                            <a:rPr lang="en-GB" sz="1100" dirty="0"/>
                            <a:t>Other 2E data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a:t>x</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endParaRPr lang="en-GB"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endParaRPr lang="en-GB"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val="1069423976"/>
                      </a:ext>
                    </a:extLst>
                  </a:tr>
                </a:tbl>
              </a:graphicData>
            </a:graphic>
          </p:graphicFrame>
        </mc:Choice>
        <mc:Fallback xmlns="">
          <p:graphicFrame>
            <p:nvGraphicFramePr>
              <p:cNvPr id="56" name="Tableau 3">
                <a:extLst>
                  <a:ext uri="{FF2B5EF4-FFF2-40B4-BE49-F238E27FC236}">
                    <a16:creationId xmlns:a16="http://schemas.microsoft.com/office/drawing/2014/main" id="{FA5FED0A-7436-4085-A052-9BCD360A851C}"/>
                  </a:ext>
                </a:extLst>
              </p:cNvPr>
              <p:cNvGraphicFramePr>
                <a:graphicFrameLocks noGrp="1"/>
              </p:cNvGraphicFramePr>
              <p:nvPr>
                <p:extLst>
                  <p:ext uri="{D42A27DB-BD31-4B8C-83A1-F6EECF244321}">
                    <p14:modId xmlns:p14="http://schemas.microsoft.com/office/powerpoint/2010/main" val="1759094720"/>
                  </p:ext>
                </p:extLst>
              </p:nvPr>
            </p:nvGraphicFramePr>
            <p:xfrm>
              <a:off x="3808076" y="4486795"/>
              <a:ext cx="4664741" cy="2270760"/>
            </p:xfrm>
            <a:graphic>
              <a:graphicData uri="http://schemas.openxmlformats.org/drawingml/2006/table">
                <a:tbl>
                  <a:tblPr firstRow="1" bandRow="1">
                    <a:tableStyleId>{5C22544A-7EE6-4342-B048-85BDC9FD1C3A}</a:tableStyleId>
                  </a:tblPr>
                  <a:tblGrid>
                    <a:gridCol w="2567000">
                      <a:extLst>
                        <a:ext uri="{9D8B030D-6E8A-4147-A177-3AD203B41FA5}">
                          <a16:colId xmlns:a16="http://schemas.microsoft.com/office/drawing/2014/main" val="2925233730"/>
                        </a:ext>
                      </a:extLst>
                    </a:gridCol>
                    <a:gridCol w="687295">
                      <a:extLst>
                        <a:ext uri="{9D8B030D-6E8A-4147-A177-3AD203B41FA5}">
                          <a16:colId xmlns:a16="http://schemas.microsoft.com/office/drawing/2014/main" val="2645926406"/>
                        </a:ext>
                      </a:extLst>
                    </a:gridCol>
                    <a:gridCol w="741082">
                      <a:extLst>
                        <a:ext uri="{9D8B030D-6E8A-4147-A177-3AD203B41FA5}">
                          <a16:colId xmlns:a16="http://schemas.microsoft.com/office/drawing/2014/main" val="2090567137"/>
                        </a:ext>
                      </a:extLst>
                    </a:gridCol>
                    <a:gridCol w="669364">
                      <a:extLst>
                        <a:ext uri="{9D8B030D-6E8A-4147-A177-3AD203B41FA5}">
                          <a16:colId xmlns:a16="http://schemas.microsoft.com/office/drawing/2014/main" val="4048535855"/>
                        </a:ext>
                      </a:extLst>
                    </a:gridCol>
                  </a:tblGrid>
                  <a:tr h="365760">
                    <a:tc>
                      <a:txBody>
                        <a:bodyPr/>
                        <a:lstStyle/>
                        <a:p>
                          <a:pPr algn="ctr"/>
                          <a:endParaRPr lang="en-GB"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endParaRPr lang="fr-F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377679" t="-3333" r="-208929" b="-548333"/>
                          </a:stretch>
                        </a:blipFill>
                      </a:tcPr>
                    </a:tc>
                    <a:tc>
                      <a:txBody>
                        <a:bodyPr/>
                        <a:lstStyle/>
                        <a:p>
                          <a:endParaRPr lang="fr-F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438525" t="-3333" r="-91803" b="-548333"/>
                          </a:stretch>
                        </a:blipFill>
                      </a:tcPr>
                    </a:tc>
                    <a:tc>
                      <a:txBody>
                        <a:bodyPr/>
                        <a:lstStyle/>
                        <a:p>
                          <a:endParaRPr lang="fr-F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597273" t="-3333" r="-1818" b="-548333"/>
                          </a:stretch>
                        </a:blipFill>
                      </a:tcPr>
                    </a:tc>
                    <a:extLst>
                      <a:ext uri="{0D108BD9-81ED-4DB2-BD59-A6C34878D82A}">
                        <a16:rowId xmlns:a16="http://schemas.microsoft.com/office/drawing/2014/main" val="92777615"/>
                      </a:ext>
                    </a:extLst>
                  </a:tr>
                  <a:tr h="441960">
                    <a:tc>
                      <a:txBody>
                        <a:bodyPr/>
                        <a:lstStyle/>
                        <a:p>
                          <a:pPr algn="ctr"/>
                          <a:r>
                            <a:rPr lang="en-GB" sz="1100" dirty="0"/>
                            <a:t>Geltenbort (</a:t>
                          </a:r>
                          <a:r>
                            <a:rPr lang="en-GB" sz="1100" baseline="30000" dirty="0"/>
                            <a:t>235</a:t>
                          </a:r>
                          <a:r>
                            <a:rPr lang="en-GB" sz="1100" dirty="0"/>
                            <a:t>U,</a:t>
                          </a:r>
                          <a:r>
                            <a:rPr lang="en-GB" sz="1100" baseline="30000" dirty="0"/>
                            <a:t>239</a:t>
                          </a:r>
                          <a:r>
                            <a:rPr lang="en-GB" sz="1100" dirty="0"/>
                            <a:t>Pu)</a:t>
                          </a:r>
                        </a:p>
                        <a:p>
                          <a:pPr algn="ctr"/>
                          <a:r>
                            <a:rPr lang="en-GB" sz="1100" dirty="0"/>
                            <a:t>“Cosi-Fan-</a:t>
                          </a:r>
                          <a:r>
                            <a:rPr lang="en-GB" sz="1100" dirty="0" err="1"/>
                            <a:t>Tutte</a:t>
                          </a:r>
                          <a:r>
                            <a:rPr lang="en-GB" sz="1200" dirty="0"/>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en-GB" dirty="0"/>
                            <a:t>x</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endParaRPr lang="en-GB"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en-GB" dirty="0"/>
                            <a:t>x</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val="2500058976"/>
                      </a:ext>
                    </a:extLst>
                  </a:tr>
                  <a:tr h="36576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dirty="0" err="1"/>
                            <a:t>Derengowski</a:t>
                          </a:r>
                          <a:r>
                            <a:rPr lang="en-GB" sz="1100" dirty="0"/>
                            <a:t> (</a:t>
                          </a:r>
                          <a:r>
                            <a:rPr lang="en-GB" sz="1100" baseline="30000" dirty="0"/>
                            <a:t>235</a:t>
                          </a:r>
                          <a:r>
                            <a:rPr lang="en-GB" sz="1100" dirty="0"/>
                            <a:t>U)</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en-GB" dirty="0"/>
                            <a:t>x</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endParaRPr lang="en-GB"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en-GB" dirty="0"/>
                            <a:t>x</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val="3351947052"/>
                      </a:ext>
                    </a:extLst>
                  </a:tr>
                  <a:tr h="365760">
                    <a:tc>
                      <a:txBody>
                        <a:bodyPr/>
                        <a:lstStyle/>
                        <a:p>
                          <a:pPr algn="ctr"/>
                          <a:r>
                            <a:rPr lang="en-GB" sz="1100" dirty="0"/>
                            <a:t>Al-Adili (</a:t>
                          </a:r>
                          <a:r>
                            <a:rPr lang="en-GB" sz="1100" baseline="30000" dirty="0"/>
                            <a:t>235</a:t>
                          </a:r>
                          <a:r>
                            <a:rPr lang="en-GB" sz="1100" dirty="0"/>
                            <a:t>U)</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en-GB" dirty="0"/>
                            <a:t>x</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en-GB" dirty="0"/>
                            <a:t>x</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endParaRPr lang="en-GB"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val="1700569117"/>
                      </a:ext>
                    </a:extLst>
                  </a:tr>
                  <a:tr h="36576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dirty="0" err="1"/>
                            <a:t>Hambsch</a:t>
                          </a:r>
                          <a:r>
                            <a:rPr lang="en-GB" sz="1100" dirty="0"/>
                            <a:t> (</a:t>
                          </a:r>
                          <a:r>
                            <a:rPr lang="en-GB" sz="1100" baseline="30000" dirty="0"/>
                            <a:t>235</a:t>
                          </a:r>
                          <a:r>
                            <a:rPr lang="en-GB" sz="1100" dirty="0"/>
                            <a:t>U)</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en-GB" dirty="0"/>
                            <a:t>x</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endParaRPr lang="en-GB"/>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endParaRPr lang="en-GB"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val="2717492438"/>
                      </a:ext>
                    </a:extLst>
                  </a:tr>
                  <a:tr h="365760">
                    <a:tc>
                      <a:txBody>
                        <a:bodyPr/>
                        <a:lstStyle/>
                        <a:p>
                          <a:pPr algn="ctr"/>
                          <a:r>
                            <a:rPr lang="en-GB" sz="1100" dirty="0"/>
                            <a:t>Other 2E data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a:t>x</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endParaRPr lang="en-GB"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endParaRPr lang="en-GB"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val="1069423976"/>
                      </a:ext>
                    </a:extLst>
                  </a:tr>
                </a:tbl>
              </a:graphicData>
            </a:graphic>
          </p:graphicFrame>
        </mc:Fallback>
      </mc:AlternateContent>
    </p:spTree>
    <p:extLst>
      <p:ext uri="{BB962C8B-B14F-4D97-AF65-F5344CB8AC3E}">
        <p14:creationId xmlns:p14="http://schemas.microsoft.com/office/powerpoint/2010/main" val="387321300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3E0687C-BF33-B602-1691-6C6F37D147E2}"/>
              </a:ext>
            </a:extLst>
          </p:cNvPr>
          <p:cNvSpPr>
            <a:spLocks noGrp="1"/>
          </p:cNvSpPr>
          <p:nvPr>
            <p:ph type="title"/>
          </p:nvPr>
        </p:nvSpPr>
        <p:spPr>
          <a:xfrm>
            <a:off x="3771900" y="2171700"/>
            <a:ext cx="8420100" cy="2390775"/>
          </a:xfrm>
        </p:spPr>
        <p:txBody>
          <a:bodyPr>
            <a:noAutofit/>
          </a:bodyPr>
          <a:lstStyle/>
          <a:p>
            <a:r>
              <a:rPr lang="en-GB" sz="4000" dirty="0"/>
              <a:t>New methodology for evaluation of Pre-neutron </a:t>
            </a:r>
            <a:br>
              <a:rPr lang="en-GB" sz="4000" dirty="0"/>
            </a:br>
            <a:r>
              <a:rPr lang="en-GB" sz="4000" dirty="0"/>
              <a:t>mass yields </a:t>
            </a:r>
          </a:p>
        </p:txBody>
      </p:sp>
      <p:sp>
        <p:nvSpPr>
          <p:cNvPr id="5" name="Espace réservé de la date 4">
            <a:extLst>
              <a:ext uri="{FF2B5EF4-FFF2-40B4-BE49-F238E27FC236}">
                <a16:creationId xmlns:a16="http://schemas.microsoft.com/office/drawing/2014/main" id="{DA1638E4-11DA-6660-1929-BE999F839FA8}"/>
              </a:ext>
            </a:extLst>
          </p:cNvPr>
          <p:cNvSpPr>
            <a:spLocks noGrp="1"/>
          </p:cNvSpPr>
          <p:nvPr>
            <p:ph type="dt" sz="half" idx="10"/>
          </p:nvPr>
        </p:nvSpPr>
        <p:spPr>
          <a:xfrm>
            <a:off x="9626600" y="6343650"/>
            <a:ext cx="1073068" cy="365125"/>
          </a:xfrm>
        </p:spPr>
        <p:txBody>
          <a:bodyPr/>
          <a:lstStyle/>
          <a:p>
            <a:r>
              <a:rPr lang="fr-FR"/>
              <a:t>01/07/2026</a:t>
            </a:r>
            <a:endParaRPr lang="fr-FR" dirty="0"/>
          </a:p>
        </p:txBody>
      </p:sp>
      <p:sp>
        <p:nvSpPr>
          <p:cNvPr id="8" name="Espace réservé du pied de page 7">
            <a:extLst>
              <a:ext uri="{FF2B5EF4-FFF2-40B4-BE49-F238E27FC236}">
                <a16:creationId xmlns:a16="http://schemas.microsoft.com/office/drawing/2014/main" id="{A8F05DD5-511C-AE5A-15C1-5EC005B3802A}"/>
              </a:ext>
            </a:extLst>
          </p:cNvPr>
          <p:cNvSpPr>
            <a:spLocks noGrp="1"/>
          </p:cNvSpPr>
          <p:nvPr>
            <p:ph type="ftr" sz="quarter" idx="11"/>
          </p:nvPr>
        </p:nvSpPr>
        <p:spPr/>
        <p:txBody>
          <a:bodyPr/>
          <a:lstStyle/>
          <a:p>
            <a:r>
              <a:rPr lang="en-US"/>
              <a:t>WONDER 2026 | A. Regonesi et al. </a:t>
            </a:r>
            <a:endParaRPr lang="fr-FR" dirty="0"/>
          </a:p>
        </p:txBody>
      </p:sp>
      <p:sp>
        <p:nvSpPr>
          <p:cNvPr id="9" name="Espace réservé du numéro de diapositive 8">
            <a:extLst>
              <a:ext uri="{FF2B5EF4-FFF2-40B4-BE49-F238E27FC236}">
                <a16:creationId xmlns:a16="http://schemas.microsoft.com/office/drawing/2014/main" id="{32950163-E66D-E16B-1EB7-E9667B65C5A4}"/>
              </a:ext>
            </a:extLst>
          </p:cNvPr>
          <p:cNvSpPr>
            <a:spLocks noGrp="1"/>
          </p:cNvSpPr>
          <p:nvPr>
            <p:ph type="sldNum" sz="quarter" idx="12"/>
          </p:nvPr>
        </p:nvSpPr>
        <p:spPr/>
        <p:txBody>
          <a:bodyPr/>
          <a:lstStyle/>
          <a:p>
            <a:r>
              <a:rPr lang="fr-FR" dirty="0"/>
              <a:t>8</a:t>
            </a:r>
          </a:p>
        </p:txBody>
      </p:sp>
      <p:sp>
        <p:nvSpPr>
          <p:cNvPr id="4" name="Espace réservé du texte 3">
            <a:extLst>
              <a:ext uri="{FF2B5EF4-FFF2-40B4-BE49-F238E27FC236}">
                <a16:creationId xmlns:a16="http://schemas.microsoft.com/office/drawing/2014/main" id="{D4EE5A4D-1D11-87BD-2E3E-34DC2776D3F6}"/>
              </a:ext>
            </a:extLst>
          </p:cNvPr>
          <p:cNvSpPr>
            <a:spLocks noGrp="1"/>
          </p:cNvSpPr>
          <p:nvPr>
            <p:ph type="body" idx="13"/>
          </p:nvPr>
        </p:nvSpPr>
        <p:spPr/>
        <p:txBody>
          <a:bodyPr/>
          <a:lstStyle/>
          <a:p>
            <a:r>
              <a:rPr lang="fr-FR" dirty="0"/>
              <a:t>2</a:t>
            </a:r>
          </a:p>
        </p:txBody>
      </p:sp>
    </p:spTree>
    <p:extLst>
      <p:ext uri="{BB962C8B-B14F-4D97-AF65-F5344CB8AC3E}">
        <p14:creationId xmlns:p14="http://schemas.microsoft.com/office/powerpoint/2010/main" val="205341525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a:extLst>
              <a:ext uri="{FF2B5EF4-FFF2-40B4-BE49-F238E27FC236}">
                <a16:creationId xmlns:a16="http://schemas.microsoft.com/office/drawing/2014/main" id="{E827A251-CF9B-455C-9475-6CA274122BE5}"/>
              </a:ext>
            </a:extLst>
          </p:cNvPr>
          <p:cNvSpPr>
            <a:spLocks noGrp="1"/>
          </p:cNvSpPr>
          <p:nvPr>
            <p:ph type="sldNum" sz="quarter" idx="12"/>
          </p:nvPr>
        </p:nvSpPr>
        <p:spPr/>
        <p:txBody>
          <a:bodyPr/>
          <a:lstStyle/>
          <a:p>
            <a:r>
              <a:rPr lang="fr-FR" dirty="0"/>
              <a:t>9</a:t>
            </a:r>
          </a:p>
        </p:txBody>
      </p:sp>
      <p:sp>
        <p:nvSpPr>
          <p:cNvPr id="13" name="Titre 5">
            <a:extLst>
              <a:ext uri="{FF2B5EF4-FFF2-40B4-BE49-F238E27FC236}">
                <a16:creationId xmlns:a16="http://schemas.microsoft.com/office/drawing/2014/main" id="{BD4DDC8F-0CC2-4B54-9D31-3F8F1475EE04}"/>
              </a:ext>
            </a:extLst>
          </p:cNvPr>
          <p:cNvSpPr>
            <a:spLocks noGrp="1"/>
          </p:cNvSpPr>
          <p:nvPr>
            <p:ph type="title"/>
          </p:nvPr>
        </p:nvSpPr>
        <p:spPr>
          <a:xfrm>
            <a:off x="176292" y="193393"/>
            <a:ext cx="10728325" cy="543603"/>
          </a:xfrm>
        </p:spPr>
        <p:txBody>
          <a:bodyPr>
            <a:normAutofit fontScale="90000"/>
          </a:bodyPr>
          <a:lstStyle/>
          <a:p>
            <a:r>
              <a:rPr lang="en-GB" sz="3600" b="1" baseline="30000" dirty="0"/>
              <a:t>235</a:t>
            </a:r>
            <a:r>
              <a:rPr lang="en-GB" sz="3600" b="1" dirty="0"/>
              <a:t>U(</a:t>
            </a:r>
            <a:r>
              <a:rPr lang="en-GB" sz="3600" b="1" dirty="0" err="1"/>
              <a:t>n</a:t>
            </a:r>
            <a:r>
              <a:rPr lang="en-GB" sz="3600" b="1" baseline="-25000" dirty="0" err="1"/>
              <a:t>th</a:t>
            </a:r>
            <a:r>
              <a:rPr lang="en-GB" sz="3600" b="1" dirty="0" err="1"/>
              <a:t>,f</a:t>
            </a:r>
            <a:r>
              <a:rPr lang="en-GB" sz="3600" b="1" dirty="0"/>
              <a:t>) evaluation of Pre-neutron fission yields</a:t>
            </a:r>
            <a:br>
              <a:rPr lang="en-GB" sz="2000" b="1" dirty="0"/>
            </a:br>
            <a:br>
              <a:rPr lang="fr-FR" dirty="0"/>
            </a:br>
            <a:endParaRPr lang="fr-FR" dirty="0"/>
          </a:p>
        </p:txBody>
      </p:sp>
      <p:pic>
        <p:nvPicPr>
          <p:cNvPr id="37" name="Image 36">
            <a:extLst>
              <a:ext uri="{FF2B5EF4-FFF2-40B4-BE49-F238E27FC236}">
                <a16:creationId xmlns:a16="http://schemas.microsoft.com/office/drawing/2014/main" id="{F5D1B540-8815-4C31-8575-A65188A4FA1D}"/>
              </a:ext>
            </a:extLst>
          </p:cNvPr>
          <p:cNvPicPr>
            <a:picLocks noChangeAspect="1"/>
          </p:cNvPicPr>
          <p:nvPr/>
        </p:nvPicPr>
        <p:blipFill rotWithShape="1">
          <a:blip r:embed="rId2">
            <a:extLst>
              <a:ext uri="{28A0092B-C50C-407E-A947-70E740481C1C}">
                <a14:useLocalDpi xmlns:a14="http://schemas.microsoft.com/office/drawing/2010/main" val="0"/>
              </a:ext>
            </a:extLst>
          </a:blip>
          <a:srcRect l="7693" t="9005" r="10176" b="3030"/>
          <a:stretch/>
        </p:blipFill>
        <p:spPr>
          <a:xfrm>
            <a:off x="4022200" y="1510658"/>
            <a:ext cx="2936599" cy="3075861"/>
          </a:xfrm>
          <a:prstGeom prst="rect">
            <a:avLst/>
          </a:prstGeom>
        </p:spPr>
      </p:pic>
      <p:grpSp>
        <p:nvGrpSpPr>
          <p:cNvPr id="41" name="Groupe 40">
            <a:extLst>
              <a:ext uri="{FF2B5EF4-FFF2-40B4-BE49-F238E27FC236}">
                <a16:creationId xmlns:a16="http://schemas.microsoft.com/office/drawing/2014/main" id="{54AEC672-DC90-41AD-9F86-26678CF6CDD7}"/>
              </a:ext>
            </a:extLst>
          </p:cNvPr>
          <p:cNvGrpSpPr/>
          <p:nvPr/>
        </p:nvGrpSpPr>
        <p:grpSpPr>
          <a:xfrm>
            <a:off x="271788" y="1510658"/>
            <a:ext cx="3151776" cy="3055210"/>
            <a:chOff x="586484" y="810007"/>
            <a:chExt cx="3151776" cy="3055210"/>
          </a:xfrm>
        </p:grpSpPr>
        <p:pic>
          <p:nvPicPr>
            <p:cNvPr id="42" name="Image 41">
              <a:extLst>
                <a:ext uri="{FF2B5EF4-FFF2-40B4-BE49-F238E27FC236}">
                  <a16:creationId xmlns:a16="http://schemas.microsoft.com/office/drawing/2014/main" id="{2464912A-1379-4096-9CA8-53CAFDA55173}"/>
                </a:ext>
              </a:extLst>
            </p:cNvPr>
            <p:cNvPicPr>
              <a:picLocks noChangeAspect="1"/>
            </p:cNvPicPr>
            <p:nvPr/>
          </p:nvPicPr>
          <p:blipFill rotWithShape="1">
            <a:blip r:embed="rId3">
              <a:extLst>
                <a:ext uri="{28A0092B-C50C-407E-A947-70E740481C1C}">
                  <a14:useLocalDpi xmlns:a14="http://schemas.microsoft.com/office/drawing/2010/main" val="0"/>
                </a:ext>
              </a:extLst>
            </a:blip>
            <a:srcRect l="7861" t="9264" r="2556" b="2943"/>
            <a:stretch/>
          </p:blipFill>
          <p:spPr>
            <a:xfrm>
              <a:off x="586484" y="810007"/>
              <a:ext cx="3151776" cy="3020700"/>
            </a:xfrm>
            <a:prstGeom prst="rect">
              <a:avLst/>
            </a:prstGeom>
          </p:spPr>
        </p:pic>
        <p:pic>
          <p:nvPicPr>
            <p:cNvPr id="43" name="Image 42">
              <a:extLst>
                <a:ext uri="{FF2B5EF4-FFF2-40B4-BE49-F238E27FC236}">
                  <a16:creationId xmlns:a16="http://schemas.microsoft.com/office/drawing/2014/main" id="{1704BC33-5EDF-435A-AAB1-B608A142388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90819" y="3709054"/>
              <a:ext cx="903029" cy="156163"/>
            </a:xfrm>
            <a:prstGeom prst="rect">
              <a:avLst/>
            </a:prstGeom>
          </p:spPr>
        </p:pic>
      </p:grpSp>
      <p:pic>
        <p:nvPicPr>
          <p:cNvPr id="44" name="Image 43">
            <a:extLst>
              <a:ext uri="{FF2B5EF4-FFF2-40B4-BE49-F238E27FC236}">
                <a16:creationId xmlns:a16="http://schemas.microsoft.com/office/drawing/2014/main" id="{9D0ED061-BBDA-4D99-8F6E-55A514B37F6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50723" y="2835189"/>
            <a:ext cx="1591690" cy="426798"/>
          </a:xfrm>
          <a:prstGeom prst="rect">
            <a:avLst/>
          </a:prstGeom>
        </p:spPr>
      </p:pic>
      <mc:AlternateContent xmlns:mc="http://schemas.openxmlformats.org/markup-compatibility/2006" xmlns:a14="http://schemas.microsoft.com/office/drawing/2010/main">
        <mc:Choice Requires="a14">
          <p:sp>
            <p:nvSpPr>
              <p:cNvPr id="45" name="ZoneTexte 44">
                <a:extLst>
                  <a:ext uri="{FF2B5EF4-FFF2-40B4-BE49-F238E27FC236}">
                    <a16:creationId xmlns:a16="http://schemas.microsoft.com/office/drawing/2014/main" id="{4A4EF2AC-B3BC-4C10-9377-4EBACB8AEC6F}"/>
                  </a:ext>
                </a:extLst>
              </p:cNvPr>
              <p:cNvSpPr txBox="1"/>
              <p:nvPr/>
            </p:nvSpPr>
            <p:spPr>
              <a:xfrm>
                <a:off x="6958799" y="3270073"/>
                <a:ext cx="2004106" cy="66146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fr-FR" sz="1050" b="1" i="1" smtClean="0">
                              <a:latin typeface="Cambria Math" panose="02040503050406030204" pitchFamily="18" charset="0"/>
                            </a:rPr>
                          </m:ctrlPr>
                        </m:sSubPr>
                        <m:e>
                          <m:r>
                            <a:rPr lang="fr-FR" sz="1050" b="1" i="1" smtClean="0">
                              <a:latin typeface="Cambria Math" panose="02040503050406030204" pitchFamily="18" charset="0"/>
                            </a:rPr>
                            <m:t>𝒀</m:t>
                          </m:r>
                        </m:e>
                        <m:sub>
                          <m:r>
                            <a:rPr lang="fr-FR" sz="1050" b="1" i="1" smtClean="0">
                              <a:latin typeface="Cambria Math" panose="02040503050406030204" pitchFamily="18" charset="0"/>
                            </a:rPr>
                            <m:t>𝒑𝒐𝒔𝒕</m:t>
                          </m:r>
                        </m:sub>
                      </m:sSub>
                      <m:d>
                        <m:dPr>
                          <m:ctrlPr>
                            <a:rPr lang="fr-FR" sz="1050" b="1" i="1" smtClean="0">
                              <a:latin typeface="Cambria Math" panose="02040503050406030204" pitchFamily="18" charset="0"/>
                            </a:rPr>
                          </m:ctrlPr>
                        </m:dPr>
                        <m:e>
                          <m:r>
                            <a:rPr lang="fr-FR" sz="1050" b="1" i="1" smtClean="0">
                              <a:latin typeface="Cambria Math" panose="02040503050406030204" pitchFamily="18" charset="0"/>
                            </a:rPr>
                            <m:t>𝑨</m:t>
                          </m:r>
                        </m:e>
                      </m:d>
                      <m:r>
                        <a:rPr lang="fr-FR" sz="1050" b="1" i="1" smtClean="0">
                          <a:latin typeface="Cambria Math" panose="02040503050406030204" pitchFamily="18" charset="0"/>
                        </a:rPr>
                        <m:t>=</m:t>
                      </m:r>
                      <m:nary>
                        <m:naryPr>
                          <m:chr m:val="∑"/>
                          <m:supHide m:val="on"/>
                          <m:ctrlPr>
                            <a:rPr lang="fr-FR" sz="1050" b="1" i="1" smtClean="0">
                              <a:latin typeface="Cambria Math" panose="02040503050406030204" pitchFamily="18" charset="0"/>
                            </a:rPr>
                          </m:ctrlPr>
                        </m:naryPr>
                        <m:sub>
                          <m:r>
                            <m:rPr>
                              <m:brk m:alnAt="7"/>
                            </m:rPr>
                            <a:rPr lang="fr-FR" sz="1050" b="1" i="1" smtClean="0">
                              <a:latin typeface="Cambria Math" panose="02040503050406030204" pitchFamily="18" charset="0"/>
                              <a:sym typeface="Symbol" panose="05050102010706020507" pitchFamily="18" charset="2"/>
                            </a:rPr>
                            <m:t></m:t>
                          </m:r>
                        </m:sub>
                        <m:sup/>
                        <m:e>
                          <m:sSub>
                            <m:sSubPr>
                              <m:ctrlPr>
                                <a:rPr lang="fr-FR" sz="1050" b="1" i="1" smtClean="0">
                                  <a:latin typeface="Cambria Math" panose="02040503050406030204" pitchFamily="18" charset="0"/>
                                </a:rPr>
                              </m:ctrlPr>
                            </m:sSubPr>
                            <m:e>
                              <m:r>
                                <a:rPr lang="fr-FR" sz="1050" b="1" i="1" smtClean="0">
                                  <a:latin typeface="Cambria Math" panose="02040503050406030204" pitchFamily="18" charset="0"/>
                                </a:rPr>
                                <m:t>𝒀</m:t>
                              </m:r>
                            </m:e>
                            <m:sub>
                              <m:r>
                                <a:rPr lang="fr-FR" sz="1050" b="1" i="1" smtClean="0">
                                  <a:latin typeface="Cambria Math" panose="02040503050406030204" pitchFamily="18" charset="0"/>
                                </a:rPr>
                                <m:t>𝒑𝒓𝒆</m:t>
                              </m:r>
                            </m:sub>
                          </m:sSub>
                          <m:d>
                            <m:dPr>
                              <m:ctrlPr>
                                <a:rPr lang="fr-FR" sz="1050" b="1" i="1" smtClean="0">
                                  <a:latin typeface="Cambria Math" panose="02040503050406030204" pitchFamily="18" charset="0"/>
                                </a:rPr>
                              </m:ctrlPr>
                            </m:dPr>
                            <m:e>
                              <m:sSup>
                                <m:sSupPr>
                                  <m:ctrlPr>
                                    <a:rPr lang="fr-FR" sz="1050" b="1" i="1" smtClean="0">
                                      <a:latin typeface="Cambria Math" panose="02040503050406030204" pitchFamily="18" charset="0"/>
                                    </a:rPr>
                                  </m:ctrlPr>
                                </m:sSupPr>
                                <m:e>
                                  <m:r>
                                    <a:rPr lang="fr-FR" sz="1050" b="1" i="1" smtClean="0">
                                      <a:latin typeface="Cambria Math" panose="02040503050406030204" pitchFamily="18" charset="0"/>
                                    </a:rPr>
                                    <m:t>𝑨</m:t>
                                  </m:r>
                                </m:e>
                                <m:sup>
                                  <m:r>
                                    <a:rPr lang="fr-FR" sz="1050" b="1" i="1" smtClean="0">
                                      <a:latin typeface="Cambria Math" panose="02040503050406030204" pitchFamily="18" charset="0"/>
                                    </a:rPr>
                                    <m:t>∗</m:t>
                                  </m:r>
                                </m:sup>
                              </m:sSup>
                            </m:e>
                          </m:d>
                        </m:e>
                      </m:nary>
                      <m:r>
                        <a:rPr lang="fr-FR" sz="1050" b="1" i="1" smtClean="0">
                          <a:latin typeface="Cambria Math" panose="02040503050406030204" pitchFamily="18" charset="0"/>
                        </a:rPr>
                        <m:t>𝑷</m:t>
                      </m:r>
                      <m:d>
                        <m:dPr>
                          <m:ctrlPr>
                            <a:rPr lang="fr-FR" sz="1050" b="1" i="1" smtClean="0">
                              <a:latin typeface="Cambria Math" panose="02040503050406030204" pitchFamily="18" charset="0"/>
                            </a:rPr>
                          </m:ctrlPr>
                        </m:dPr>
                        <m:e>
                          <m:r>
                            <m:rPr>
                              <m:brk m:alnAt="7"/>
                            </m:rPr>
                            <a:rPr lang="fr-FR" sz="1050" b="1" i="1">
                              <a:latin typeface="Cambria Math" panose="02040503050406030204" pitchFamily="18" charset="0"/>
                              <a:sym typeface="Symbol" panose="05050102010706020507" pitchFamily="18" charset="2"/>
                            </a:rPr>
                            <m:t></m:t>
                          </m:r>
                        </m:e>
                        <m:e>
                          <m:sSup>
                            <m:sSupPr>
                              <m:ctrlPr>
                                <a:rPr lang="fr-FR" sz="1050" b="1" i="1">
                                  <a:latin typeface="Cambria Math" panose="02040503050406030204" pitchFamily="18" charset="0"/>
                                </a:rPr>
                              </m:ctrlPr>
                            </m:sSupPr>
                            <m:e>
                              <m:r>
                                <a:rPr lang="fr-FR" sz="1050" b="1" i="1">
                                  <a:latin typeface="Cambria Math" panose="02040503050406030204" pitchFamily="18" charset="0"/>
                                </a:rPr>
                                <m:t>𝑨</m:t>
                              </m:r>
                            </m:e>
                            <m:sup>
                              <m:r>
                                <a:rPr lang="fr-FR" sz="1050" b="1" i="1">
                                  <a:latin typeface="Cambria Math" panose="02040503050406030204" pitchFamily="18" charset="0"/>
                                </a:rPr>
                                <m:t>∗</m:t>
                              </m:r>
                            </m:sup>
                          </m:sSup>
                        </m:e>
                      </m:d>
                    </m:oMath>
                  </m:oMathPara>
                </a14:m>
                <a:endParaRPr lang="fr-FR" sz="1050" b="1" dirty="0"/>
              </a:p>
            </p:txBody>
          </p:sp>
        </mc:Choice>
        <mc:Fallback xmlns="">
          <p:sp>
            <p:nvSpPr>
              <p:cNvPr id="45" name="ZoneTexte 44">
                <a:extLst>
                  <a:ext uri="{FF2B5EF4-FFF2-40B4-BE49-F238E27FC236}">
                    <a16:creationId xmlns:a16="http://schemas.microsoft.com/office/drawing/2014/main" id="{4A4EF2AC-B3BC-4C10-9377-4EBACB8AEC6F}"/>
                  </a:ext>
                </a:extLst>
              </p:cNvPr>
              <p:cNvSpPr txBox="1">
                <a:spLocks noRot="1" noChangeAspect="1" noMove="1" noResize="1" noEditPoints="1" noAdjustHandles="1" noChangeArrowheads="1" noChangeShapeType="1" noTextEdit="1"/>
              </p:cNvSpPr>
              <p:nvPr/>
            </p:nvSpPr>
            <p:spPr>
              <a:xfrm>
                <a:off x="6958799" y="3270073"/>
                <a:ext cx="2004106" cy="661463"/>
              </a:xfrm>
              <a:prstGeom prst="rect">
                <a:avLst/>
              </a:prstGeom>
              <a:blipFill>
                <a:blip r:embed="rId7"/>
                <a:stretch>
                  <a:fillRect l="-2134" t="-56881" b="-113761"/>
                </a:stretch>
              </a:blipFill>
            </p:spPr>
            <p:txBody>
              <a:bodyPr/>
              <a:lstStyle/>
              <a:p>
                <a:r>
                  <a:rPr lang="fr-FR">
                    <a:noFill/>
                  </a:rPr>
                  <a:t> </a:t>
                </a:r>
              </a:p>
            </p:txBody>
          </p:sp>
        </mc:Fallback>
      </mc:AlternateContent>
      <p:sp>
        <p:nvSpPr>
          <p:cNvPr id="46" name="ZoneTexte 45">
            <a:extLst>
              <a:ext uri="{FF2B5EF4-FFF2-40B4-BE49-F238E27FC236}">
                <a16:creationId xmlns:a16="http://schemas.microsoft.com/office/drawing/2014/main" id="{E90DC9F4-2C47-467B-A620-B3373DFE0055}"/>
              </a:ext>
            </a:extLst>
          </p:cNvPr>
          <p:cNvSpPr txBox="1"/>
          <p:nvPr/>
        </p:nvSpPr>
        <p:spPr>
          <a:xfrm>
            <a:off x="459169" y="4695040"/>
            <a:ext cx="2736932" cy="646331"/>
          </a:xfrm>
          <a:prstGeom prst="rect">
            <a:avLst/>
          </a:prstGeom>
          <a:noFill/>
        </p:spPr>
        <p:txBody>
          <a:bodyPr wrap="square" rtlCol="0">
            <a:spAutoFit/>
          </a:bodyPr>
          <a:lstStyle/>
          <a:p>
            <a:pPr algn="ctr"/>
            <a:r>
              <a:rPr lang="en-GB" dirty="0"/>
              <a:t>Conservation laws and symmetry</a:t>
            </a:r>
          </a:p>
        </p:txBody>
      </p:sp>
      <p:sp>
        <p:nvSpPr>
          <p:cNvPr id="47" name="Croix 46">
            <a:extLst>
              <a:ext uri="{FF2B5EF4-FFF2-40B4-BE49-F238E27FC236}">
                <a16:creationId xmlns:a16="http://schemas.microsoft.com/office/drawing/2014/main" id="{A0AB19B0-3EBC-4498-B971-55EF1C0F5D2E}"/>
              </a:ext>
            </a:extLst>
          </p:cNvPr>
          <p:cNvSpPr/>
          <p:nvPr/>
        </p:nvSpPr>
        <p:spPr>
          <a:xfrm>
            <a:off x="3423564" y="2850607"/>
            <a:ext cx="394519" cy="395962"/>
          </a:xfrm>
          <a:prstGeom prst="plus">
            <a:avLst/>
          </a:prstGeom>
          <a:solidFill>
            <a:schemeClr val="tx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fr-FR" dirty="0"/>
          </a:p>
        </p:txBody>
      </p:sp>
      <p:sp>
        <p:nvSpPr>
          <p:cNvPr id="49" name="ZoneTexte 48">
            <a:extLst>
              <a:ext uri="{FF2B5EF4-FFF2-40B4-BE49-F238E27FC236}">
                <a16:creationId xmlns:a16="http://schemas.microsoft.com/office/drawing/2014/main" id="{8543AD98-4F1D-4EF5-B4CF-D76CF6A773FE}"/>
              </a:ext>
            </a:extLst>
          </p:cNvPr>
          <p:cNvSpPr txBox="1"/>
          <p:nvPr/>
        </p:nvSpPr>
        <p:spPr>
          <a:xfrm>
            <a:off x="529483" y="929635"/>
            <a:ext cx="11120211" cy="369332"/>
          </a:xfrm>
          <a:prstGeom prst="rect">
            <a:avLst/>
          </a:prstGeom>
          <a:noFill/>
          <a:ln>
            <a:solidFill>
              <a:srgbClr val="FF0000"/>
            </a:solidFill>
          </a:ln>
        </p:spPr>
        <p:txBody>
          <a:bodyPr wrap="square" rtlCol="0">
            <a:spAutoFit/>
          </a:bodyPr>
          <a:lstStyle/>
          <a:p>
            <a:pPr algn="ctr"/>
            <a:r>
              <a:rPr lang="en-GB" b="1" dirty="0"/>
              <a:t>Experimental Data for </a:t>
            </a:r>
            <a:r>
              <a:rPr lang="en-GB" b="1" baseline="30000" dirty="0"/>
              <a:t>235</a:t>
            </a:r>
            <a:r>
              <a:rPr lang="en-GB" b="1" dirty="0"/>
              <a:t>U</a:t>
            </a:r>
          </a:p>
        </p:txBody>
      </p:sp>
      <p:sp>
        <p:nvSpPr>
          <p:cNvPr id="51" name="ZoneTexte 50">
            <a:extLst>
              <a:ext uri="{FF2B5EF4-FFF2-40B4-BE49-F238E27FC236}">
                <a16:creationId xmlns:a16="http://schemas.microsoft.com/office/drawing/2014/main" id="{9FEB2D78-C501-4D9A-AD04-95FCB0B4DBAC}"/>
              </a:ext>
            </a:extLst>
          </p:cNvPr>
          <p:cNvSpPr txBox="1"/>
          <p:nvPr/>
        </p:nvSpPr>
        <p:spPr>
          <a:xfrm>
            <a:off x="529483" y="5610584"/>
            <a:ext cx="6429316" cy="369332"/>
          </a:xfrm>
          <a:prstGeom prst="rect">
            <a:avLst/>
          </a:prstGeom>
          <a:noFill/>
          <a:ln>
            <a:solidFill>
              <a:schemeClr val="tx1"/>
            </a:solidFill>
          </a:ln>
        </p:spPr>
        <p:txBody>
          <a:bodyPr wrap="square" rtlCol="0">
            <a:spAutoFit/>
          </a:bodyPr>
          <a:lstStyle/>
          <a:p>
            <a:pPr algn="ctr"/>
            <a:r>
              <a:rPr lang="en-GB" b="1" dirty="0"/>
              <a:t>Challenge: </a:t>
            </a:r>
            <a:r>
              <a:rPr lang="en-GB" dirty="0"/>
              <a:t>Experimental limit of </a:t>
            </a:r>
            <a:r>
              <a:rPr lang="en-GB" b="1" dirty="0">
                <a:solidFill>
                  <a:srgbClr val="FF0000"/>
                </a:solidFill>
              </a:rPr>
              <a:t>Mass Resolutions</a:t>
            </a:r>
          </a:p>
        </p:txBody>
      </p:sp>
      <mc:AlternateContent xmlns:mc="http://schemas.openxmlformats.org/markup-compatibility/2006" xmlns:a14="http://schemas.microsoft.com/office/drawing/2010/main">
        <mc:Choice Requires="a14">
          <p:sp>
            <p:nvSpPr>
              <p:cNvPr id="56" name="ZoneTexte 55">
                <a:extLst>
                  <a:ext uri="{FF2B5EF4-FFF2-40B4-BE49-F238E27FC236}">
                    <a16:creationId xmlns:a16="http://schemas.microsoft.com/office/drawing/2014/main" id="{E45D008E-BAC0-4190-BEC0-2B9D8F0332DD}"/>
                  </a:ext>
                </a:extLst>
              </p:cNvPr>
              <p:cNvSpPr txBox="1"/>
              <p:nvPr/>
            </p:nvSpPr>
            <p:spPr>
              <a:xfrm>
                <a:off x="7162916" y="3926175"/>
                <a:ext cx="1059192" cy="253916"/>
              </a:xfrm>
              <a:prstGeom prst="rect">
                <a:avLst/>
              </a:prstGeom>
              <a:noFill/>
            </p:spPr>
            <p:txBody>
              <a:bodyPr wrap="square" rtlCol="0">
                <a:spAutoFit/>
              </a:bodyPr>
              <a:lstStyle/>
              <a:p>
                <a14:m>
                  <m:oMath xmlns:m="http://schemas.openxmlformats.org/officeDocument/2006/math">
                    <m:sSup>
                      <m:sSupPr>
                        <m:ctrlPr>
                          <a:rPr lang="fr-FR" sz="1050" b="1" i="1" smtClean="0">
                            <a:latin typeface="Cambria Math" panose="02040503050406030204" pitchFamily="18" charset="0"/>
                          </a:rPr>
                        </m:ctrlPr>
                      </m:sSupPr>
                      <m:e>
                        <m:r>
                          <a:rPr lang="fr-FR" sz="1050" b="1" i="1" smtClean="0">
                            <a:latin typeface="Cambria Math" panose="02040503050406030204" pitchFamily="18" charset="0"/>
                          </a:rPr>
                          <m:t>𝑨</m:t>
                        </m:r>
                      </m:e>
                      <m:sup>
                        <m:r>
                          <a:rPr lang="fr-FR" sz="1050" b="1" i="1" smtClean="0">
                            <a:latin typeface="Cambria Math" panose="02040503050406030204" pitchFamily="18" charset="0"/>
                          </a:rPr>
                          <m:t>∗</m:t>
                        </m:r>
                      </m:sup>
                    </m:sSup>
                    <m:r>
                      <a:rPr lang="fr-FR" sz="1050" b="1" i="1" smtClean="0">
                        <a:latin typeface="Cambria Math" panose="02040503050406030204" pitchFamily="18" charset="0"/>
                      </a:rPr>
                      <m:t>=</m:t>
                    </m:r>
                    <m:r>
                      <a:rPr lang="fr-FR" sz="1050" b="1" i="1" smtClean="0">
                        <a:latin typeface="Cambria Math" panose="02040503050406030204" pitchFamily="18" charset="0"/>
                      </a:rPr>
                      <m:t>𝑨</m:t>
                    </m:r>
                    <m:r>
                      <a:rPr lang="fr-FR" sz="1050" b="1" i="1" smtClean="0">
                        <a:latin typeface="Cambria Math" panose="02040503050406030204" pitchFamily="18" charset="0"/>
                      </a:rPr>
                      <m:t>+ </m:t>
                    </m:r>
                  </m:oMath>
                </a14:m>
                <a:r>
                  <a:rPr lang="fr-FR" sz="1050" b="1" dirty="0">
                    <a:sym typeface="Symbol" panose="05050102010706020507" pitchFamily="18" charset="2"/>
                  </a:rPr>
                  <a:t></a:t>
                </a:r>
                <a:endParaRPr lang="fr-FR" sz="1050" b="1" dirty="0"/>
              </a:p>
            </p:txBody>
          </p:sp>
        </mc:Choice>
        <mc:Fallback xmlns="">
          <p:sp>
            <p:nvSpPr>
              <p:cNvPr id="56" name="ZoneTexte 55">
                <a:extLst>
                  <a:ext uri="{FF2B5EF4-FFF2-40B4-BE49-F238E27FC236}">
                    <a16:creationId xmlns:a16="http://schemas.microsoft.com/office/drawing/2014/main" id="{E45D008E-BAC0-4190-BEC0-2B9D8F0332DD}"/>
                  </a:ext>
                </a:extLst>
              </p:cNvPr>
              <p:cNvSpPr txBox="1">
                <a:spLocks noRot="1" noChangeAspect="1" noMove="1" noResize="1" noEditPoints="1" noAdjustHandles="1" noChangeArrowheads="1" noChangeShapeType="1" noTextEdit="1"/>
              </p:cNvSpPr>
              <p:nvPr/>
            </p:nvSpPr>
            <p:spPr>
              <a:xfrm>
                <a:off x="7162916" y="3926175"/>
                <a:ext cx="1059192" cy="253916"/>
              </a:xfrm>
              <a:prstGeom prst="rect">
                <a:avLst/>
              </a:prstGeom>
              <a:blipFill>
                <a:blip r:embed="rId8"/>
                <a:stretch>
                  <a:fillRect b="-9524"/>
                </a:stretch>
              </a:blipFill>
            </p:spPr>
            <p:txBody>
              <a:bodyPr/>
              <a:lstStyle/>
              <a:p>
                <a:r>
                  <a:rPr lang="fr-FR">
                    <a:noFill/>
                  </a:rPr>
                  <a:t> </a:t>
                </a:r>
              </a:p>
            </p:txBody>
          </p:sp>
        </mc:Fallback>
      </mc:AlternateContent>
      <p:pic>
        <p:nvPicPr>
          <p:cNvPr id="24" name="Image 23">
            <a:extLst>
              <a:ext uri="{FF2B5EF4-FFF2-40B4-BE49-F238E27FC236}">
                <a16:creationId xmlns:a16="http://schemas.microsoft.com/office/drawing/2014/main" id="{B44036F8-7704-4A8D-B56A-5E854E779AC3}"/>
              </a:ext>
            </a:extLst>
          </p:cNvPr>
          <p:cNvPicPr>
            <a:picLocks noChangeAspect="1"/>
          </p:cNvPicPr>
          <p:nvPr/>
        </p:nvPicPr>
        <p:blipFill rotWithShape="1">
          <a:blip r:embed="rId9">
            <a:extLst>
              <a:ext uri="{28A0092B-C50C-407E-A947-70E740481C1C}">
                <a14:useLocalDpi xmlns:a14="http://schemas.microsoft.com/office/drawing/2010/main" val="0"/>
              </a:ext>
            </a:extLst>
          </a:blip>
          <a:srcRect l="7862" t="10291" r="10025" b="2820"/>
          <a:stretch/>
        </p:blipFill>
        <p:spPr>
          <a:xfrm>
            <a:off x="8661291" y="1532910"/>
            <a:ext cx="2972347" cy="3075861"/>
          </a:xfrm>
          <a:prstGeom prst="rect">
            <a:avLst/>
          </a:prstGeom>
        </p:spPr>
      </p:pic>
      <p:sp>
        <p:nvSpPr>
          <p:cNvPr id="25" name="ZoneTexte 24">
            <a:extLst>
              <a:ext uri="{FF2B5EF4-FFF2-40B4-BE49-F238E27FC236}">
                <a16:creationId xmlns:a16="http://schemas.microsoft.com/office/drawing/2014/main" id="{7559B87A-CE9E-4E26-BAC6-52412D87554F}"/>
              </a:ext>
            </a:extLst>
          </p:cNvPr>
          <p:cNvSpPr txBox="1"/>
          <p:nvPr/>
        </p:nvSpPr>
        <p:spPr>
          <a:xfrm>
            <a:off x="9481618" y="1641673"/>
            <a:ext cx="897416" cy="246221"/>
          </a:xfrm>
          <a:prstGeom prst="rect">
            <a:avLst/>
          </a:prstGeom>
          <a:solidFill>
            <a:schemeClr val="bg2"/>
          </a:solidFill>
        </p:spPr>
        <p:txBody>
          <a:bodyPr wrap="square" rtlCol="0">
            <a:spAutoFit/>
          </a:bodyPr>
          <a:lstStyle/>
          <a:p>
            <a:r>
              <a:rPr lang="fr-FR" sz="1000" b="1" dirty="0"/>
              <a:t>JEFF-4.0</a:t>
            </a:r>
          </a:p>
        </p:txBody>
      </p:sp>
      <p:sp>
        <p:nvSpPr>
          <p:cNvPr id="27" name="ZoneTexte 26">
            <a:extLst>
              <a:ext uri="{FF2B5EF4-FFF2-40B4-BE49-F238E27FC236}">
                <a16:creationId xmlns:a16="http://schemas.microsoft.com/office/drawing/2014/main" id="{18E3983A-8E57-4113-BB92-C7D87F38FA19}"/>
              </a:ext>
            </a:extLst>
          </p:cNvPr>
          <p:cNvSpPr txBox="1"/>
          <p:nvPr/>
        </p:nvSpPr>
        <p:spPr>
          <a:xfrm>
            <a:off x="8850000" y="5056586"/>
            <a:ext cx="2783638" cy="923330"/>
          </a:xfrm>
          <a:prstGeom prst="rect">
            <a:avLst/>
          </a:prstGeom>
          <a:noFill/>
        </p:spPr>
        <p:txBody>
          <a:bodyPr wrap="square" rtlCol="0">
            <a:spAutoFit/>
          </a:bodyPr>
          <a:lstStyle/>
          <a:p>
            <a:pPr algn="ctr"/>
            <a:r>
              <a:rPr lang="en-US" b="1" dirty="0">
                <a:solidFill>
                  <a:schemeClr val="tx2"/>
                </a:solidFill>
              </a:rPr>
              <a:t>Validation on</a:t>
            </a:r>
            <a:r>
              <a:rPr lang="en-US" dirty="0"/>
              <a:t> JEFF-4.0 mass yields </a:t>
            </a:r>
          </a:p>
          <a:p>
            <a:pPr algn="ctr"/>
            <a:r>
              <a:rPr lang="en-US" dirty="0"/>
              <a:t>Full A identification</a:t>
            </a:r>
          </a:p>
        </p:txBody>
      </p:sp>
      <p:sp>
        <p:nvSpPr>
          <p:cNvPr id="22" name="Espace réservé de la date 3">
            <a:extLst>
              <a:ext uri="{FF2B5EF4-FFF2-40B4-BE49-F238E27FC236}">
                <a16:creationId xmlns:a16="http://schemas.microsoft.com/office/drawing/2014/main" id="{565ED871-E24C-4673-9CA5-22C7899E7035}"/>
              </a:ext>
            </a:extLst>
          </p:cNvPr>
          <p:cNvSpPr>
            <a:spLocks noGrp="1"/>
          </p:cNvSpPr>
          <p:nvPr>
            <p:ph type="dt" sz="half" idx="10"/>
          </p:nvPr>
        </p:nvSpPr>
        <p:spPr>
          <a:xfrm>
            <a:off x="9604154" y="6343650"/>
            <a:ext cx="1090881" cy="365125"/>
          </a:xfrm>
        </p:spPr>
        <p:txBody>
          <a:bodyPr/>
          <a:lstStyle/>
          <a:p>
            <a:r>
              <a:rPr lang="fr-FR"/>
              <a:t>01/07/2026</a:t>
            </a:r>
            <a:endParaRPr lang="fr-FR" dirty="0"/>
          </a:p>
        </p:txBody>
      </p:sp>
      <p:sp>
        <p:nvSpPr>
          <p:cNvPr id="23" name="Espace réservé du pied de page 1">
            <a:extLst>
              <a:ext uri="{FF2B5EF4-FFF2-40B4-BE49-F238E27FC236}">
                <a16:creationId xmlns:a16="http://schemas.microsoft.com/office/drawing/2014/main" id="{7FD66967-A2E0-4EEB-990F-809E82A55CE5}"/>
              </a:ext>
            </a:extLst>
          </p:cNvPr>
          <p:cNvSpPr>
            <a:spLocks noGrp="1"/>
          </p:cNvSpPr>
          <p:nvPr>
            <p:ph type="ftr" sz="quarter" idx="11"/>
          </p:nvPr>
        </p:nvSpPr>
        <p:spPr>
          <a:xfrm>
            <a:off x="708846" y="6343650"/>
            <a:ext cx="8839200" cy="365125"/>
          </a:xfrm>
        </p:spPr>
        <p:txBody>
          <a:bodyPr/>
          <a:lstStyle/>
          <a:p>
            <a:r>
              <a:rPr lang="en-US"/>
              <a:t>WONDER 2026 | A. Regonesi et al. </a:t>
            </a:r>
            <a:endParaRPr lang="fr-FR" dirty="0"/>
          </a:p>
        </p:txBody>
      </p:sp>
    </p:spTree>
    <p:extLst>
      <p:ext uri="{BB962C8B-B14F-4D97-AF65-F5344CB8AC3E}">
        <p14:creationId xmlns:p14="http://schemas.microsoft.com/office/powerpoint/2010/main" val="4954060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a:extLst>
              <a:ext uri="{FF2B5EF4-FFF2-40B4-BE49-F238E27FC236}">
                <a16:creationId xmlns:a16="http://schemas.microsoft.com/office/drawing/2014/main" id="{E827A251-CF9B-455C-9475-6CA274122BE5}"/>
              </a:ext>
            </a:extLst>
          </p:cNvPr>
          <p:cNvSpPr>
            <a:spLocks noGrp="1"/>
          </p:cNvSpPr>
          <p:nvPr>
            <p:ph type="sldNum" sz="quarter" idx="12"/>
          </p:nvPr>
        </p:nvSpPr>
        <p:spPr/>
        <p:txBody>
          <a:bodyPr/>
          <a:lstStyle/>
          <a:p>
            <a:r>
              <a:rPr lang="fr-FR" dirty="0"/>
              <a:t>10</a:t>
            </a:r>
          </a:p>
        </p:txBody>
      </p:sp>
      <p:pic>
        <p:nvPicPr>
          <p:cNvPr id="9" name="Image 2">
            <a:extLst>
              <a:ext uri="{FF2B5EF4-FFF2-40B4-BE49-F238E27FC236}">
                <a16:creationId xmlns:a16="http://schemas.microsoft.com/office/drawing/2014/main" id="{52F27478-988B-47E3-8253-888A8319538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10593"/>
          <a:stretch/>
        </p:blipFill>
        <p:spPr bwMode="auto">
          <a:xfrm>
            <a:off x="114498" y="1273452"/>
            <a:ext cx="5718382" cy="3094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ZoneTexte 13">
            <a:extLst>
              <a:ext uri="{FF2B5EF4-FFF2-40B4-BE49-F238E27FC236}">
                <a16:creationId xmlns:a16="http://schemas.microsoft.com/office/drawing/2014/main" id="{7463A98B-E99B-43F8-A185-AAAA02A05BB4}"/>
              </a:ext>
            </a:extLst>
          </p:cNvPr>
          <p:cNvSpPr txBox="1"/>
          <p:nvPr/>
        </p:nvSpPr>
        <p:spPr>
          <a:xfrm>
            <a:off x="176292" y="830343"/>
            <a:ext cx="7018580" cy="369332"/>
          </a:xfrm>
          <a:prstGeom prst="rect">
            <a:avLst/>
          </a:prstGeom>
          <a:noFill/>
        </p:spPr>
        <p:txBody>
          <a:bodyPr wrap="square">
            <a:spAutoFit/>
          </a:bodyPr>
          <a:lstStyle/>
          <a:p>
            <a:r>
              <a:rPr lang="en-GB" sz="1800" b="1" dirty="0">
                <a:solidFill>
                  <a:schemeClr val="accent1"/>
                </a:solidFill>
              </a:rPr>
              <a:t>Bibliography of Experimental Data (EXFOR database)</a:t>
            </a:r>
            <a:endParaRPr lang="en-GB" b="1" dirty="0">
              <a:solidFill>
                <a:schemeClr val="accent1"/>
              </a:solidFill>
            </a:endParaRPr>
          </a:p>
        </p:txBody>
      </p:sp>
      <p:grpSp>
        <p:nvGrpSpPr>
          <p:cNvPr id="6" name="Groupe 5">
            <a:extLst>
              <a:ext uri="{FF2B5EF4-FFF2-40B4-BE49-F238E27FC236}">
                <a16:creationId xmlns:a16="http://schemas.microsoft.com/office/drawing/2014/main" id="{D33A8EFE-4802-4AD0-96D7-7D20245FBB3E}"/>
              </a:ext>
            </a:extLst>
          </p:cNvPr>
          <p:cNvGrpSpPr/>
          <p:nvPr/>
        </p:nvGrpSpPr>
        <p:grpSpPr>
          <a:xfrm>
            <a:off x="6533459" y="726097"/>
            <a:ext cx="5544043" cy="3992188"/>
            <a:chOff x="6310990" y="799945"/>
            <a:chExt cx="5247789" cy="3822749"/>
          </a:xfrm>
        </p:grpSpPr>
        <p:pic>
          <p:nvPicPr>
            <p:cNvPr id="4" name="Image 3">
              <a:extLst>
                <a:ext uri="{FF2B5EF4-FFF2-40B4-BE49-F238E27FC236}">
                  <a16:creationId xmlns:a16="http://schemas.microsoft.com/office/drawing/2014/main" id="{2CE6D556-A04C-445F-B68C-1A4519D44C01}"/>
                </a:ext>
              </a:extLst>
            </p:cNvPr>
            <p:cNvPicPr>
              <a:picLocks noChangeAspect="1"/>
            </p:cNvPicPr>
            <p:nvPr/>
          </p:nvPicPr>
          <p:blipFill rotWithShape="1">
            <a:blip r:embed="rId4">
              <a:extLst>
                <a:ext uri="{28A0092B-C50C-407E-A947-70E740481C1C}">
                  <a14:useLocalDpi xmlns:a14="http://schemas.microsoft.com/office/drawing/2010/main" val="0"/>
                </a:ext>
              </a:extLst>
            </a:blip>
            <a:srcRect l="7236" t="9892" r="9690" b="2820"/>
            <a:stretch/>
          </p:blipFill>
          <p:spPr>
            <a:xfrm>
              <a:off x="6310990" y="898176"/>
              <a:ext cx="4427885" cy="3724518"/>
            </a:xfrm>
            <a:prstGeom prst="rect">
              <a:avLst/>
            </a:prstGeom>
          </p:spPr>
        </p:pic>
        <p:pic>
          <p:nvPicPr>
            <p:cNvPr id="10" name="Image 9">
              <a:extLst>
                <a:ext uri="{FF2B5EF4-FFF2-40B4-BE49-F238E27FC236}">
                  <a16:creationId xmlns:a16="http://schemas.microsoft.com/office/drawing/2014/main" id="{A1E8EBF9-35F4-4CB2-8F06-2DD04EF8A29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301304" y="799945"/>
              <a:ext cx="1257475" cy="1581370"/>
            </a:xfrm>
            <a:prstGeom prst="rect">
              <a:avLst/>
            </a:prstGeom>
          </p:spPr>
        </p:pic>
        <p:sp>
          <p:nvSpPr>
            <p:cNvPr id="11" name="Rectangle 10">
              <a:extLst>
                <a:ext uri="{FF2B5EF4-FFF2-40B4-BE49-F238E27FC236}">
                  <a16:creationId xmlns:a16="http://schemas.microsoft.com/office/drawing/2014/main" id="{8ACB5A22-5357-454E-AAB7-31C6CA443C86}"/>
                </a:ext>
              </a:extLst>
            </p:cNvPr>
            <p:cNvSpPr/>
            <p:nvPr/>
          </p:nvSpPr>
          <p:spPr>
            <a:xfrm>
              <a:off x="11129749" y="828895"/>
              <a:ext cx="348018" cy="1322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fr-FR" dirty="0"/>
            </a:p>
          </p:txBody>
        </p:sp>
        <p:sp>
          <p:nvSpPr>
            <p:cNvPr id="20" name="Rectangle 19">
              <a:extLst>
                <a:ext uri="{FF2B5EF4-FFF2-40B4-BE49-F238E27FC236}">
                  <a16:creationId xmlns:a16="http://schemas.microsoft.com/office/drawing/2014/main" id="{F984C794-AF5A-4828-AF7B-01B37DC2A9FF}"/>
                </a:ext>
              </a:extLst>
            </p:cNvPr>
            <p:cNvSpPr/>
            <p:nvPr/>
          </p:nvSpPr>
          <p:spPr>
            <a:xfrm>
              <a:off x="11283286" y="1003723"/>
              <a:ext cx="174009" cy="1322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fr-FR" dirty="0"/>
            </a:p>
          </p:txBody>
        </p:sp>
      </p:grpSp>
      <p:sp>
        <p:nvSpPr>
          <p:cNvPr id="3" name="Rectangle 2">
            <a:extLst>
              <a:ext uri="{FF2B5EF4-FFF2-40B4-BE49-F238E27FC236}">
                <a16:creationId xmlns:a16="http://schemas.microsoft.com/office/drawing/2014/main" id="{2C5D2A5F-2D89-4EB7-9A1F-8129EC0873E4}"/>
              </a:ext>
            </a:extLst>
          </p:cNvPr>
          <p:cNvSpPr/>
          <p:nvPr/>
        </p:nvSpPr>
        <p:spPr>
          <a:xfrm>
            <a:off x="2090057" y="2048494"/>
            <a:ext cx="522514" cy="21375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fr-FR" dirty="0"/>
          </a:p>
        </p:txBody>
      </p:sp>
      <p:sp>
        <p:nvSpPr>
          <p:cNvPr id="17" name="Rectangle 16">
            <a:extLst>
              <a:ext uri="{FF2B5EF4-FFF2-40B4-BE49-F238E27FC236}">
                <a16:creationId xmlns:a16="http://schemas.microsoft.com/office/drawing/2014/main" id="{D1F65A5A-5CF3-4217-8719-4BFE37775E27}"/>
              </a:ext>
            </a:extLst>
          </p:cNvPr>
          <p:cNvSpPr/>
          <p:nvPr/>
        </p:nvSpPr>
        <p:spPr>
          <a:xfrm>
            <a:off x="2063820" y="2320251"/>
            <a:ext cx="522514" cy="21375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fr-FR" dirty="0"/>
          </a:p>
        </p:txBody>
      </p:sp>
      <p:sp>
        <p:nvSpPr>
          <p:cNvPr id="2" name="ZoneTexte 1">
            <a:extLst>
              <a:ext uri="{FF2B5EF4-FFF2-40B4-BE49-F238E27FC236}">
                <a16:creationId xmlns:a16="http://schemas.microsoft.com/office/drawing/2014/main" id="{CF1F0A44-35DD-4EEB-87B0-D441A5D96616}"/>
              </a:ext>
            </a:extLst>
          </p:cNvPr>
          <p:cNvSpPr txBox="1"/>
          <p:nvPr/>
        </p:nvSpPr>
        <p:spPr>
          <a:xfrm>
            <a:off x="1906459" y="1996437"/>
            <a:ext cx="1020807" cy="307777"/>
          </a:xfrm>
          <a:prstGeom prst="rect">
            <a:avLst/>
          </a:prstGeom>
          <a:noFill/>
        </p:spPr>
        <p:txBody>
          <a:bodyPr wrap="square" rtlCol="0">
            <a:spAutoFit/>
          </a:bodyPr>
          <a:lstStyle/>
          <a:p>
            <a:pPr algn="ctr"/>
            <a:r>
              <a:rPr lang="fr-FR" sz="1400" b="1" dirty="0">
                <a:latin typeface="Times New Roman" panose="02020603050405020304" pitchFamily="18" charset="0"/>
                <a:cs typeface="Times New Roman" panose="02020603050405020304" pitchFamily="18" charset="0"/>
              </a:rPr>
              <a:t>(2E-1v)x2</a:t>
            </a:r>
          </a:p>
        </p:txBody>
      </p:sp>
      <p:sp>
        <p:nvSpPr>
          <p:cNvPr id="21" name="ZoneTexte 20">
            <a:extLst>
              <a:ext uri="{FF2B5EF4-FFF2-40B4-BE49-F238E27FC236}">
                <a16:creationId xmlns:a16="http://schemas.microsoft.com/office/drawing/2014/main" id="{C535A6A8-2A50-4B11-8242-B2641618ACF4}"/>
              </a:ext>
            </a:extLst>
          </p:cNvPr>
          <p:cNvSpPr txBox="1"/>
          <p:nvPr/>
        </p:nvSpPr>
        <p:spPr>
          <a:xfrm>
            <a:off x="1912397" y="2262249"/>
            <a:ext cx="1020807" cy="307777"/>
          </a:xfrm>
          <a:prstGeom prst="rect">
            <a:avLst/>
          </a:prstGeom>
          <a:noFill/>
        </p:spPr>
        <p:txBody>
          <a:bodyPr wrap="square" rtlCol="0">
            <a:spAutoFit/>
          </a:bodyPr>
          <a:lstStyle/>
          <a:p>
            <a:pPr algn="ctr"/>
            <a:r>
              <a:rPr lang="fr-FR" sz="1400" b="1" dirty="0">
                <a:latin typeface="Times New Roman" panose="02020603050405020304" pitchFamily="18" charset="0"/>
                <a:cs typeface="Times New Roman" panose="02020603050405020304" pitchFamily="18" charset="0"/>
              </a:rPr>
              <a:t>(2E-1v)x2</a:t>
            </a:r>
          </a:p>
        </p:txBody>
      </p:sp>
      <p:sp>
        <p:nvSpPr>
          <p:cNvPr id="22" name="Espace réservé de la date 3">
            <a:extLst>
              <a:ext uri="{FF2B5EF4-FFF2-40B4-BE49-F238E27FC236}">
                <a16:creationId xmlns:a16="http://schemas.microsoft.com/office/drawing/2014/main" id="{D7651B31-328C-4D5F-A6DE-02768AE75612}"/>
              </a:ext>
            </a:extLst>
          </p:cNvPr>
          <p:cNvSpPr>
            <a:spLocks noGrp="1"/>
          </p:cNvSpPr>
          <p:nvPr>
            <p:ph type="dt" sz="half" idx="10"/>
          </p:nvPr>
        </p:nvSpPr>
        <p:spPr>
          <a:xfrm>
            <a:off x="9604154" y="6343650"/>
            <a:ext cx="1090881" cy="365125"/>
          </a:xfrm>
        </p:spPr>
        <p:txBody>
          <a:bodyPr/>
          <a:lstStyle/>
          <a:p>
            <a:r>
              <a:rPr lang="fr-FR"/>
              <a:t>01/07/2026</a:t>
            </a:r>
            <a:endParaRPr lang="fr-FR" dirty="0"/>
          </a:p>
        </p:txBody>
      </p:sp>
      <p:sp>
        <p:nvSpPr>
          <p:cNvPr id="23" name="Espace réservé du pied de page 1">
            <a:extLst>
              <a:ext uri="{FF2B5EF4-FFF2-40B4-BE49-F238E27FC236}">
                <a16:creationId xmlns:a16="http://schemas.microsoft.com/office/drawing/2014/main" id="{B816F163-9D63-4521-BF46-962369A40FC2}"/>
              </a:ext>
            </a:extLst>
          </p:cNvPr>
          <p:cNvSpPr>
            <a:spLocks noGrp="1"/>
          </p:cNvSpPr>
          <p:nvPr>
            <p:ph type="ftr" sz="quarter" idx="11"/>
          </p:nvPr>
        </p:nvSpPr>
        <p:spPr>
          <a:xfrm>
            <a:off x="708846" y="6343650"/>
            <a:ext cx="8839200" cy="365125"/>
          </a:xfrm>
        </p:spPr>
        <p:txBody>
          <a:bodyPr/>
          <a:lstStyle/>
          <a:p>
            <a:r>
              <a:rPr lang="en-US"/>
              <a:t>WONDER 2026 | A. Regonesi et al. </a:t>
            </a:r>
            <a:endParaRPr lang="fr-FR" dirty="0"/>
          </a:p>
        </p:txBody>
      </p:sp>
      <p:sp>
        <p:nvSpPr>
          <p:cNvPr id="16" name="ZoneTexte 15">
            <a:extLst>
              <a:ext uri="{FF2B5EF4-FFF2-40B4-BE49-F238E27FC236}">
                <a16:creationId xmlns:a16="http://schemas.microsoft.com/office/drawing/2014/main" id="{76F2717C-4031-4C93-B68B-2888BE6E109A}"/>
              </a:ext>
            </a:extLst>
          </p:cNvPr>
          <p:cNvSpPr txBox="1"/>
          <p:nvPr/>
        </p:nvSpPr>
        <p:spPr>
          <a:xfrm>
            <a:off x="277558" y="4707385"/>
            <a:ext cx="11843190" cy="1754326"/>
          </a:xfrm>
          <a:prstGeom prst="rect">
            <a:avLst/>
          </a:prstGeom>
          <a:noFill/>
        </p:spPr>
        <p:txBody>
          <a:bodyPr wrap="square" rtlCol="0">
            <a:spAutoFit/>
          </a:bodyPr>
          <a:lstStyle/>
          <a:p>
            <a:pPr marL="285750" indent="-285750">
              <a:buFont typeface="Wingdings" panose="05000000000000000000" pitchFamily="2" charset="2"/>
              <a:buChar char="q"/>
            </a:pPr>
            <a:r>
              <a:rPr lang="en-GB" sz="1800" dirty="0">
                <a:latin typeface="Calibri" panose="020F0502020204030204" pitchFamily="34" charset="0"/>
                <a:cs typeface="Calibri" panose="020F0502020204030204" pitchFamily="34" charset="0"/>
              </a:rPr>
              <a:t>9 series of data </a:t>
            </a:r>
            <a:r>
              <a:rPr lang="en-GB" sz="1800" dirty="0">
                <a:solidFill>
                  <a:srgbClr val="FF0000"/>
                </a:solidFill>
                <a:latin typeface="Calibri" panose="020F0502020204030204" pitchFamily="34" charset="0"/>
                <a:cs typeface="Calibri" panose="020F0502020204030204" pitchFamily="34" charset="0"/>
              </a:rPr>
              <a:t>symmetrised</a:t>
            </a:r>
            <a:r>
              <a:rPr lang="en-GB" sz="1800" dirty="0">
                <a:latin typeface="Calibri" panose="020F0502020204030204" pitchFamily="34" charset="0"/>
                <a:cs typeface="Calibri" panose="020F0502020204030204" pitchFamily="34" charset="0"/>
              </a:rPr>
              <a:t> and </a:t>
            </a:r>
            <a:r>
              <a:rPr lang="en-GB" sz="1800" dirty="0">
                <a:solidFill>
                  <a:srgbClr val="FF0000"/>
                </a:solidFill>
                <a:latin typeface="Calibri" panose="020F0502020204030204" pitchFamily="34" charset="0"/>
                <a:cs typeface="Calibri" panose="020F0502020204030204" pitchFamily="34" charset="0"/>
              </a:rPr>
              <a:t>quasi-complete mass range </a:t>
            </a:r>
            <a:r>
              <a:rPr lang="en-GB" sz="1800" dirty="0">
                <a:latin typeface="Calibri" panose="020F0502020204030204" pitchFamily="34" charset="0"/>
                <a:cs typeface="Calibri" panose="020F0502020204030204" pitchFamily="34" charset="0"/>
              </a:rPr>
              <a:t>allowing </a:t>
            </a:r>
            <a:r>
              <a:rPr lang="en-GB" sz="1800" dirty="0">
                <a:solidFill>
                  <a:srgbClr val="FF0000"/>
                </a:solidFill>
                <a:latin typeface="Calibri" panose="020F0502020204030204" pitchFamily="34" charset="0"/>
                <a:cs typeface="Calibri" panose="020F0502020204030204" pitchFamily="34" charset="0"/>
              </a:rPr>
              <a:t>absolute normalization</a:t>
            </a:r>
          </a:p>
          <a:p>
            <a:pPr marL="285750" indent="-285750">
              <a:buFont typeface="Wingdings" panose="05000000000000000000" pitchFamily="2" charset="2"/>
              <a:buChar char="q"/>
            </a:pPr>
            <a:r>
              <a:rPr lang="en-GB" sz="1800" dirty="0">
                <a:latin typeface="Calibri" panose="020F0502020204030204" pitchFamily="34" charset="0"/>
                <a:cs typeface="Calibri" panose="020F0502020204030204" pitchFamily="34" charset="0"/>
              </a:rPr>
              <a:t>Generalised compatibility tests (with correlations) </a:t>
            </a:r>
            <a:r>
              <a:rPr lang="en-GB" sz="1800" dirty="0">
                <a:latin typeface="Calibri" panose="020F0502020204030204" pitchFamily="34" charset="0"/>
                <a:cs typeface="Calibri" panose="020F0502020204030204" pitchFamily="34" charset="0"/>
                <a:sym typeface="Wingdings" panose="05000000000000000000" pitchFamily="2" charset="2"/>
              </a:rPr>
              <a:t>:</a:t>
            </a:r>
          </a:p>
          <a:p>
            <a:pPr marL="742950" lvl="1" indent="-285750">
              <a:buFont typeface="Wingdings" panose="05000000000000000000" pitchFamily="2" charset="2"/>
              <a:buChar char="v"/>
            </a:pPr>
            <a:r>
              <a:rPr lang="en-GB" dirty="0">
                <a:latin typeface="Calibri" panose="020F0502020204030204" pitchFamily="34" charset="0"/>
                <a:cs typeface="Calibri" panose="020F0502020204030204" pitchFamily="34" charset="0"/>
                <a:sym typeface="Wingdings" panose="05000000000000000000" pitchFamily="2" charset="2"/>
              </a:rPr>
              <a:t>Geltenbort et </a:t>
            </a:r>
            <a:r>
              <a:rPr lang="en-GB" dirty="0" err="1">
                <a:latin typeface="Calibri" panose="020F0502020204030204" pitchFamily="34" charset="0"/>
                <a:cs typeface="Calibri" panose="020F0502020204030204" pitchFamily="34" charset="0"/>
                <a:sym typeface="Wingdings" panose="05000000000000000000" pitchFamily="2" charset="2"/>
              </a:rPr>
              <a:t>Derengowski</a:t>
            </a:r>
            <a:r>
              <a:rPr lang="en-GB" dirty="0">
                <a:latin typeface="Calibri" panose="020F0502020204030204" pitchFamily="34" charset="0"/>
                <a:cs typeface="Calibri" panose="020F0502020204030204" pitchFamily="34" charset="0"/>
                <a:sym typeface="Wingdings" panose="05000000000000000000" pitchFamily="2" charset="2"/>
              </a:rPr>
              <a:t> : 	</a:t>
            </a:r>
            <a:r>
              <a:rPr lang="en-GB" dirty="0">
                <a:latin typeface="Arial" panose="020B0604020202020204" pitchFamily="34" charset="0"/>
                <a:cs typeface="Arial" panose="020B0604020202020204" pitchFamily="34" charset="0"/>
                <a:sym typeface="Wingdings" panose="05000000000000000000" pitchFamily="2" charset="2"/>
              </a:rPr>
              <a:t>→ </a:t>
            </a:r>
            <a:r>
              <a:rPr lang="en-GB" dirty="0">
                <a:solidFill>
                  <a:srgbClr val="FF0000"/>
                </a:solidFill>
                <a:latin typeface="Calibri" panose="020F0502020204030204" pitchFamily="34" charset="0"/>
                <a:cs typeface="Calibri" panose="020F0502020204030204" pitchFamily="34" charset="0"/>
                <a:sym typeface="Wingdings" panose="05000000000000000000" pitchFamily="2" charset="2"/>
              </a:rPr>
              <a:t>Y(A*) and Y(A) available data</a:t>
            </a:r>
            <a:endParaRPr lang="en-GB" dirty="0">
              <a:latin typeface="Calibri" panose="020F0502020204030204" pitchFamily="34" charset="0"/>
              <a:cs typeface="Calibri" panose="020F0502020204030204" pitchFamily="34" charset="0"/>
              <a:sym typeface="Wingdings" panose="05000000000000000000" pitchFamily="2" charset="2"/>
            </a:endParaRPr>
          </a:p>
          <a:p>
            <a:pPr lvl="3"/>
            <a:r>
              <a:rPr lang="en-GB" b="1" dirty="0">
                <a:solidFill>
                  <a:srgbClr val="FF0000"/>
                </a:solidFill>
                <a:latin typeface="Calibri" panose="020F0502020204030204" pitchFamily="34" charset="0"/>
                <a:cs typeface="Calibri" panose="020F0502020204030204" pitchFamily="34" charset="0"/>
                <a:sym typeface="Wingdings" panose="05000000000000000000" pitchFamily="2" charset="2"/>
              </a:rPr>
              <a:t>			</a:t>
            </a:r>
            <a:r>
              <a:rPr lang="en-GB" dirty="0">
                <a:latin typeface="Arial" panose="020B0604020202020204" pitchFamily="34" charset="0"/>
                <a:cs typeface="Arial" panose="020B0604020202020204" pitchFamily="34" charset="0"/>
                <a:sym typeface="Wingdings" panose="05000000000000000000" pitchFamily="2" charset="2"/>
              </a:rPr>
              <a:t>→ </a:t>
            </a:r>
            <a:r>
              <a:rPr lang="en-GB" dirty="0">
                <a:solidFill>
                  <a:srgbClr val="FF0000"/>
                </a:solidFill>
                <a:latin typeface="Calibri" panose="020F0502020204030204" pitchFamily="34" charset="0"/>
                <a:cs typeface="Calibri" panose="020F0502020204030204" pitchFamily="34" charset="0"/>
                <a:sym typeface="Wingdings" panose="05000000000000000000" pitchFamily="2" charset="2"/>
              </a:rPr>
              <a:t>absolute</a:t>
            </a:r>
            <a:r>
              <a:rPr lang="en-GB" dirty="0">
                <a:latin typeface="Calibri" panose="020F0502020204030204" pitchFamily="34" charset="0"/>
                <a:cs typeface="Calibri" panose="020F0502020204030204" pitchFamily="34" charset="0"/>
                <a:sym typeface="Wingdings" panose="05000000000000000000" pitchFamily="2" charset="2"/>
              </a:rPr>
              <a:t> </a:t>
            </a:r>
            <a:r>
              <a:rPr lang="en-GB" dirty="0">
                <a:solidFill>
                  <a:srgbClr val="FF0000"/>
                </a:solidFill>
                <a:latin typeface="Calibri" panose="020F0502020204030204" pitchFamily="34" charset="0"/>
                <a:cs typeface="Calibri" panose="020F0502020204030204" pitchFamily="34" charset="0"/>
                <a:sym typeface="Wingdings" panose="05000000000000000000" pitchFamily="2" charset="2"/>
              </a:rPr>
              <a:t>mass resolutions </a:t>
            </a:r>
            <a:r>
              <a:rPr lang="en-GB" dirty="0">
                <a:latin typeface="Calibri" panose="020F0502020204030204" pitchFamily="34" charset="0"/>
                <a:cs typeface="Calibri" panose="020F0502020204030204" pitchFamily="34" charset="0"/>
                <a:sym typeface="Wingdings" panose="05000000000000000000" pitchFamily="2" charset="2"/>
              </a:rPr>
              <a:t>determined in comparison to </a:t>
            </a:r>
            <a:r>
              <a:rPr lang="en-GB" dirty="0">
                <a:solidFill>
                  <a:srgbClr val="FF0000"/>
                </a:solidFill>
                <a:latin typeface="Calibri" panose="020F0502020204030204" pitchFamily="34" charset="0"/>
                <a:cs typeface="Calibri" panose="020F0502020204030204" pitchFamily="34" charset="0"/>
                <a:sym typeface="Wingdings" panose="05000000000000000000" pitchFamily="2" charset="2"/>
              </a:rPr>
              <a:t>JEFF-4.0 Y(A) </a:t>
            </a:r>
          </a:p>
          <a:p>
            <a:pPr marL="742950" lvl="1" indent="-285750">
              <a:buFont typeface="Wingdings" panose="05000000000000000000" pitchFamily="2" charset="2"/>
              <a:buChar char="v"/>
            </a:pPr>
            <a:r>
              <a:rPr lang="en-GB" sz="1800" dirty="0">
                <a:latin typeface="Calibri" panose="020F0502020204030204" pitchFamily="34" charset="0"/>
                <a:cs typeface="Calibri" panose="020F0502020204030204" pitchFamily="34" charset="0"/>
                <a:sym typeface="Wingdings" panose="05000000000000000000" pitchFamily="2" charset="2"/>
              </a:rPr>
              <a:t>2E data mass resolutions :	</a:t>
            </a:r>
            <a:r>
              <a:rPr lang="en-GB" dirty="0">
                <a:latin typeface="Arial" panose="020B0604020202020204" pitchFamily="34" charset="0"/>
                <a:cs typeface="Arial" panose="020B0604020202020204" pitchFamily="34" charset="0"/>
                <a:sym typeface="Wingdings" panose="05000000000000000000" pitchFamily="2" charset="2"/>
              </a:rPr>
              <a:t>→ mainly no </a:t>
            </a:r>
            <a:r>
              <a:rPr lang="en-GB" dirty="0">
                <a:solidFill>
                  <a:srgbClr val="FF0000"/>
                </a:solidFill>
                <a:latin typeface="Calibri" panose="020F0502020204030204" pitchFamily="34" charset="0"/>
                <a:cs typeface="Calibri" panose="020F0502020204030204" pitchFamily="34" charset="0"/>
                <a:sym typeface="Wingdings" panose="05000000000000000000" pitchFamily="2" charset="2"/>
              </a:rPr>
              <a:t>Y(A) available </a:t>
            </a:r>
            <a:r>
              <a:rPr lang="en-GB" dirty="0">
                <a:latin typeface="Calibri" panose="020F0502020204030204" pitchFamily="34" charset="0"/>
                <a:cs typeface="Calibri" panose="020F0502020204030204" pitchFamily="34" charset="0"/>
                <a:sym typeface="Wingdings" panose="05000000000000000000" pitchFamily="2" charset="2"/>
              </a:rPr>
              <a:t>data</a:t>
            </a:r>
            <a:endParaRPr lang="en-GB" sz="1800" dirty="0">
              <a:latin typeface="Calibri" panose="020F0502020204030204" pitchFamily="34" charset="0"/>
              <a:cs typeface="Calibri" panose="020F0502020204030204" pitchFamily="34" charset="0"/>
              <a:sym typeface="Wingdings" panose="05000000000000000000" pitchFamily="2" charset="2"/>
            </a:endParaRPr>
          </a:p>
          <a:p>
            <a:pPr lvl="8"/>
            <a:r>
              <a:rPr lang="en-GB" dirty="0">
                <a:latin typeface="Arial" panose="020B0604020202020204" pitchFamily="34" charset="0"/>
                <a:cs typeface="Arial" panose="020B0604020202020204" pitchFamily="34" charset="0"/>
                <a:sym typeface="Wingdings" panose="05000000000000000000" pitchFamily="2" charset="2"/>
              </a:rPr>
              <a:t>→</a:t>
            </a:r>
            <a:r>
              <a:rPr lang="en-GB" dirty="0">
                <a:latin typeface="Calibri" panose="020F0502020204030204" pitchFamily="34" charset="0"/>
                <a:cs typeface="Calibri" panose="020F0502020204030204" pitchFamily="34" charset="0"/>
                <a:sym typeface="Wingdings" panose="05000000000000000000" pitchFamily="2" charset="2"/>
              </a:rPr>
              <a:t> Only </a:t>
            </a:r>
            <a:r>
              <a:rPr lang="en-US" dirty="0">
                <a:latin typeface="Calibri" panose="020F0502020204030204" pitchFamily="34" charset="0"/>
                <a:cs typeface="Calibri" panose="020F0502020204030204" pitchFamily="34" charset="0"/>
                <a:sym typeface="Wingdings" panose="05000000000000000000" pitchFamily="2" charset="2"/>
              </a:rPr>
              <a:t>compatibility tests with 2E-2v measurements are possible</a:t>
            </a:r>
            <a:endParaRPr lang="en-GB" dirty="0">
              <a:latin typeface="Calibri" panose="020F0502020204030204" pitchFamily="34" charset="0"/>
              <a:cs typeface="Calibri" panose="020F0502020204030204" pitchFamily="34" charset="0"/>
              <a:sym typeface="Wingdings" panose="05000000000000000000" pitchFamily="2" charset="2"/>
            </a:endParaRPr>
          </a:p>
        </p:txBody>
      </p:sp>
      <p:sp>
        <p:nvSpPr>
          <p:cNvPr id="24" name="Titre 5">
            <a:extLst>
              <a:ext uri="{FF2B5EF4-FFF2-40B4-BE49-F238E27FC236}">
                <a16:creationId xmlns:a16="http://schemas.microsoft.com/office/drawing/2014/main" id="{820338EF-3ED0-4CDE-AB6D-9F34A14AF28F}"/>
              </a:ext>
            </a:extLst>
          </p:cNvPr>
          <p:cNvSpPr>
            <a:spLocks noGrp="1"/>
          </p:cNvSpPr>
          <p:nvPr>
            <p:ph type="title"/>
          </p:nvPr>
        </p:nvSpPr>
        <p:spPr>
          <a:xfrm>
            <a:off x="176292" y="193393"/>
            <a:ext cx="10728325" cy="543603"/>
          </a:xfrm>
        </p:spPr>
        <p:txBody>
          <a:bodyPr>
            <a:normAutofit fontScale="90000"/>
          </a:bodyPr>
          <a:lstStyle/>
          <a:p>
            <a:r>
              <a:rPr lang="en-GB" sz="3600" b="1" baseline="30000" dirty="0"/>
              <a:t>235</a:t>
            </a:r>
            <a:r>
              <a:rPr lang="en-GB" sz="3600" b="1" dirty="0"/>
              <a:t>U(</a:t>
            </a:r>
            <a:r>
              <a:rPr lang="en-GB" sz="3600" b="1" dirty="0" err="1"/>
              <a:t>n</a:t>
            </a:r>
            <a:r>
              <a:rPr lang="en-GB" sz="3600" b="1" baseline="-25000" dirty="0" err="1"/>
              <a:t>th</a:t>
            </a:r>
            <a:r>
              <a:rPr lang="en-GB" sz="3600" b="1" dirty="0" err="1"/>
              <a:t>,f</a:t>
            </a:r>
            <a:r>
              <a:rPr lang="en-GB" sz="3600" b="1" dirty="0"/>
              <a:t>) evaluation of Pre-neutron fission yields</a:t>
            </a:r>
            <a:endParaRPr lang="fr-FR" dirty="0"/>
          </a:p>
        </p:txBody>
      </p:sp>
    </p:spTree>
    <p:extLst>
      <p:ext uri="{BB962C8B-B14F-4D97-AF65-F5344CB8AC3E}">
        <p14:creationId xmlns:p14="http://schemas.microsoft.com/office/powerpoint/2010/main" val="61557318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a:extLst>
              <a:ext uri="{FF2B5EF4-FFF2-40B4-BE49-F238E27FC236}">
                <a16:creationId xmlns:a16="http://schemas.microsoft.com/office/drawing/2014/main" id="{E827A251-CF9B-455C-9475-6CA274122BE5}"/>
              </a:ext>
            </a:extLst>
          </p:cNvPr>
          <p:cNvSpPr>
            <a:spLocks noGrp="1"/>
          </p:cNvSpPr>
          <p:nvPr>
            <p:ph type="sldNum" sz="quarter" idx="12"/>
          </p:nvPr>
        </p:nvSpPr>
        <p:spPr/>
        <p:txBody>
          <a:bodyPr/>
          <a:lstStyle/>
          <a:p>
            <a:r>
              <a:rPr lang="fr-FR" dirty="0"/>
              <a:t>11</a:t>
            </a:r>
          </a:p>
        </p:txBody>
      </p:sp>
      <p:sp>
        <p:nvSpPr>
          <p:cNvPr id="34" name="ZoneTexte 33">
            <a:extLst>
              <a:ext uri="{FF2B5EF4-FFF2-40B4-BE49-F238E27FC236}">
                <a16:creationId xmlns:a16="http://schemas.microsoft.com/office/drawing/2014/main" id="{4C4ED0D7-7089-4CB4-8BB2-6F9EEF9FF3C2}"/>
              </a:ext>
            </a:extLst>
          </p:cNvPr>
          <p:cNvSpPr txBox="1"/>
          <p:nvPr/>
        </p:nvSpPr>
        <p:spPr>
          <a:xfrm>
            <a:off x="273132" y="858786"/>
            <a:ext cx="11222182" cy="584775"/>
          </a:xfrm>
          <a:prstGeom prst="rect">
            <a:avLst/>
          </a:prstGeom>
          <a:noFill/>
        </p:spPr>
        <p:txBody>
          <a:bodyPr wrap="square" rtlCol="0">
            <a:spAutoFit/>
          </a:bodyPr>
          <a:lstStyle/>
          <a:p>
            <a:r>
              <a:rPr lang="en-GB" sz="1600" dirty="0"/>
              <a:t>Problem due to the different mass resolutions of experimental data </a:t>
            </a:r>
            <a:r>
              <a:rPr lang="en-GB" sz="1600" dirty="0">
                <a:sym typeface="Wingdings" panose="05000000000000000000" pitchFamily="2" charset="2"/>
              </a:rPr>
              <a:t> Solved via convolution function and comparison in the space of convolutions</a:t>
            </a:r>
            <a:endParaRPr lang="en-GB" sz="1600" dirty="0"/>
          </a:p>
        </p:txBody>
      </p:sp>
      <p:pic>
        <p:nvPicPr>
          <p:cNvPr id="35" name="Image 34">
            <a:extLst>
              <a:ext uri="{FF2B5EF4-FFF2-40B4-BE49-F238E27FC236}">
                <a16:creationId xmlns:a16="http://schemas.microsoft.com/office/drawing/2014/main" id="{A1B1FD96-6F5A-44EC-ACA3-7312C2B9CC0F}"/>
              </a:ext>
            </a:extLst>
          </p:cNvPr>
          <p:cNvPicPr>
            <a:picLocks noChangeAspect="1"/>
          </p:cNvPicPr>
          <p:nvPr/>
        </p:nvPicPr>
        <p:blipFill>
          <a:blip r:embed="rId2"/>
          <a:stretch>
            <a:fillRect/>
          </a:stretch>
        </p:blipFill>
        <p:spPr bwMode="auto">
          <a:xfrm>
            <a:off x="131478" y="1673149"/>
            <a:ext cx="3973259" cy="3443642"/>
          </a:xfrm>
          <a:prstGeom prst="rect">
            <a:avLst/>
          </a:prstGeom>
        </p:spPr>
      </p:pic>
      <p:pic>
        <p:nvPicPr>
          <p:cNvPr id="36" name="Image 35">
            <a:extLst>
              <a:ext uri="{FF2B5EF4-FFF2-40B4-BE49-F238E27FC236}">
                <a16:creationId xmlns:a16="http://schemas.microsoft.com/office/drawing/2014/main" id="{7CCFCBDB-4592-46EA-B6BE-F78DE985EEC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68373" y="1565597"/>
            <a:ext cx="1644161" cy="708794"/>
          </a:xfrm>
          <a:prstGeom prst="rect">
            <a:avLst/>
          </a:prstGeom>
        </p:spPr>
      </p:pic>
      <p:pic>
        <p:nvPicPr>
          <p:cNvPr id="37" name="Image 36">
            <a:extLst>
              <a:ext uri="{FF2B5EF4-FFF2-40B4-BE49-F238E27FC236}">
                <a16:creationId xmlns:a16="http://schemas.microsoft.com/office/drawing/2014/main" id="{91CF99A3-A877-44C1-8137-283E3F5262F2}"/>
              </a:ext>
            </a:extLst>
          </p:cNvPr>
          <p:cNvPicPr>
            <a:picLocks noChangeAspect="1"/>
          </p:cNvPicPr>
          <p:nvPr/>
        </p:nvPicPr>
        <p:blipFill rotWithShape="1">
          <a:blip r:embed="rId4">
            <a:extLst>
              <a:ext uri="{28A0092B-C50C-407E-A947-70E740481C1C}">
                <a14:useLocalDpi xmlns:a14="http://schemas.microsoft.com/office/drawing/2010/main" val="0"/>
              </a:ext>
            </a:extLst>
          </a:blip>
          <a:srcRect l="8420" t="8907" b="5270"/>
          <a:stretch/>
        </p:blipFill>
        <p:spPr>
          <a:xfrm>
            <a:off x="3028710" y="2333669"/>
            <a:ext cx="1357368" cy="1243974"/>
          </a:xfrm>
          <a:prstGeom prst="rect">
            <a:avLst/>
          </a:prstGeom>
        </p:spPr>
      </p:pic>
      <p:pic>
        <p:nvPicPr>
          <p:cNvPr id="38" name="Image 37">
            <a:extLst>
              <a:ext uri="{FF2B5EF4-FFF2-40B4-BE49-F238E27FC236}">
                <a16:creationId xmlns:a16="http://schemas.microsoft.com/office/drawing/2014/main" id="{0976F67E-BE7A-4DFE-92D2-8DC0FDF56F68}"/>
              </a:ext>
            </a:extLst>
          </p:cNvPr>
          <p:cNvPicPr>
            <a:picLocks noChangeAspect="1"/>
          </p:cNvPicPr>
          <p:nvPr/>
        </p:nvPicPr>
        <p:blipFill>
          <a:blip r:embed="rId5"/>
          <a:stretch>
            <a:fillRect/>
          </a:stretch>
        </p:blipFill>
        <p:spPr bwMode="auto">
          <a:xfrm>
            <a:off x="676420" y="5210334"/>
            <a:ext cx="3183851" cy="653528"/>
          </a:xfrm>
          <a:prstGeom prst="rect">
            <a:avLst/>
          </a:prstGeom>
          <a:ln w="12700">
            <a:solidFill>
              <a:schemeClr val="tx1"/>
            </a:solidFill>
          </a:ln>
        </p:spPr>
      </p:pic>
      <p:pic>
        <p:nvPicPr>
          <p:cNvPr id="17" name="Image 2">
            <a:extLst>
              <a:ext uri="{FF2B5EF4-FFF2-40B4-BE49-F238E27FC236}">
                <a16:creationId xmlns:a16="http://schemas.microsoft.com/office/drawing/2014/main" id="{16D0CA00-A498-4B9A-89DB-6727921F097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75219" y="1528796"/>
            <a:ext cx="4332828" cy="2271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Rectangle 17">
            <a:extLst>
              <a:ext uri="{FF2B5EF4-FFF2-40B4-BE49-F238E27FC236}">
                <a16:creationId xmlns:a16="http://schemas.microsoft.com/office/drawing/2014/main" id="{3512A66A-9122-4D51-9651-8D1E493869C2}"/>
              </a:ext>
            </a:extLst>
          </p:cNvPr>
          <p:cNvSpPr/>
          <p:nvPr/>
        </p:nvSpPr>
        <p:spPr>
          <a:xfrm>
            <a:off x="4501598" y="2626067"/>
            <a:ext cx="4270730" cy="186242"/>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fr-FR" dirty="0"/>
          </a:p>
        </p:txBody>
      </p:sp>
      <p:cxnSp>
        <p:nvCxnSpPr>
          <p:cNvPr id="20" name="Connecteur droit 4">
            <a:extLst>
              <a:ext uri="{FF2B5EF4-FFF2-40B4-BE49-F238E27FC236}">
                <a16:creationId xmlns:a16="http://schemas.microsoft.com/office/drawing/2014/main" id="{7B6B6279-CCEF-4F43-B5EF-9AB2E556FD86}"/>
              </a:ext>
            </a:extLst>
          </p:cNvPr>
          <p:cNvCxnSpPr>
            <a:cxnSpLocks noChangeShapeType="1"/>
          </p:cNvCxnSpPr>
          <p:nvPr/>
        </p:nvCxnSpPr>
        <p:spPr bwMode="auto">
          <a:xfrm>
            <a:off x="8829120" y="1582232"/>
            <a:ext cx="0" cy="2347986"/>
          </a:xfrm>
          <a:prstGeom prst="line">
            <a:avLst/>
          </a:prstGeom>
          <a:noFill/>
          <a:ln w="57150" algn="ctr">
            <a:solidFill>
              <a:schemeClr val="tx1"/>
            </a:solidFill>
            <a:round/>
            <a:headEnd/>
            <a:tailEnd/>
          </a:ln>
          <a:extLst>
            <a:ext uri="{909E8E84-426E-40DD-AFC4-6F175D3DCCD1}">
              <a14:hiddenFill xmlns:a14="http://schemas.microsoft.com/office/drawing/2010/main">
                <a:noFill/>
              </a14:hiddenFill>
            </a:ext>
          </a:extLst>
        </p:spPr>
      </p:cxnSp>
      <p:sp>
        <p:nvSpPr>
          <p:cNvPr id="6" name="Rectangle 5">
            <a:extLst>
              <a:ext uri="{FF2B5EF4-FFF2-40B4-BE49-F238E27FC236}">
                <a16:creationId xmlns:a16="http://schemas.microsoft.com/office/drawing/2014/main" id="{226AB468-5F5F-4984-9EC7-B021650A74B3}"/>
              </a:ext>
            </a:extLst>
          </p:cNvPr>
          <p:cNvSpPr/>
          <p:nvPr/>
        </p:nvSpPr>
        <p:spPr>
          <a:xfrm>
            <a:off x="5842660" y="2082300"/>
            <a:ext cx="344384" cy="18023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fr-FR" dirty="0"/>
          </a:p>
        </p:txBody>
      </p:sp>
      <p:sp>
        <p:nvSpPr>
          <p:cNvPr id="7" name="Rectangle 6">
            <a:extLst>
              <a:ext uri="{FF2B5EF4-FFF2-40B4-BE49-F238E27FC236}">
                <a16:creationId xmlns:a16="http://schemas.microsoft.com/office/drawing/2014/main" id="{08A97929-D34D-452D-89B8-8CC8B37E4F28}"/>
              </a:ext>
            </a:extLst>
          </p:cNvPr>
          <p:cNvSpPr/>
          <p:nvPr/>
        </p:nvSpPr>
        <p:spPr>
          <a:xfrm>
            <a:off x="5812970" y="2303811"/>
            <a:ext cx="344384" cy="13062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fr-FR" dirty="0"/>
          </a:p>
        </p:txBody>
      </p:sp>
      <p:sp>
        <p:nvSpPr>
          <p:cNvPr id="22" name="ZoneTexte 21">
            <a:extLst>
              <a:ext uri="{FF2B5EF4-FFF2-40B4-BE49-F238E27FC236}">
                <a16:creationId xmlns:a16="http://schemas.microsoft.com/office/drawing/2014/main" id="{9116CCA8-B9DD-40D8-ADF4-C5CD7707D004}"/>
              </a:ext>
            </a:extLst>
          </p:cNvPr>
          <p:cNvSpPr txBox="1"/>
          <p:nvPr/>
        </p:nvSpPr>
        <p:spPr>
          <a:xfrm>
            <a:off x="5546142" y="2053801"/>
            <a:ext cx="1020807" cy="246221"/>
          </a:xfrm>
          <a:prstGeom prst="rect">
            <a:avLst/>
          </a:prstGeom>
          <a:noFill/>
        </p:spPr>
        <p:txBody>
          <a:bodyPr wrap="square" rtlCol="0">
            <a:spAutoFit/>
          </a:bodyPr>
          <a:lstStyle/>
          <a:p>
            <a:pPr algn="ctr"/>
            <a:r>
              <a:rPr lang="fr-FR" sz="1000" b="1" dirty="0">
                <a:latin typeface="Times New Roman" panose="02020603050405020304" pitchFamily="18" charset="0"/>
                <a:cs typeface="Times New Roman" panose="02020603050405020304" pitchFamily="18" charset="0"/>
              </a:rPr>
              <a:t>(2E-1v)x2</a:t>
            </a:r>
          </a:p>
        </p:txBody>
      </p:sp>
      <p:sp>
        <p:nvSpPr>
          <p:cNvPr id="26" name="ZoneTexte 25">
            <a:extLst>
              <a:ext uri="{FF2B5EF4-FFF2-40B4-BE49-F238E27FC236}">
                <a16:creationId xmlns:a16="http://schemas.microsoft.com/office/drawing/2014/main" id="{33A7B548-0E95-4854-B401-AEBDDA1A47E4}"/>
              </a:ext>
            </a:extLst>
          </p:cNvPr>
          <p:cNvSpPr txBox="1"/>
          <p:nvPr/>
        </p:nvSpPr>
        <p:spPr>
          <a:xfrm>
            <a:off x="5549147" y="2245429"/>
            <a:ext cx="1020807" cy="246221"/>
          </a:xfrm>
          <a:prstGeom prst="rect">
            <a:avLst/>
          </a:prstGeom>
          <a:noFill/>
        </p:spPr>
        <p:txBody>
          <a:bodyPr wrap="square" rtlCol="0">
            <a:spAutoFit/>
          </a:bodyPr>
          <a:lstStyle/>
          <a:p>
            <a:pPr algn="ctr"/>
            <a:r>
              <a:rPr lang="fr-FR" sz="1000" b="1" dirty="0">
                <a:latin typeface="Times New Roman" panose="02020603050405020304" pitchFamily="18" charset="0"/>
                <a:cs typeface="Times New Roman" panose="02020603050405020304" pitchFamily="18" charset="0"/>
              </a:rPr>
              <a:t>(2E-1v)x2</a:t>
            </a:r>
          </a:p>
        </p:txBody>
      </p:sp>
      <p:sp>
        <p:nvSpPr>
          <p:cNvPr id="19" name="Rectangle 18">
            <a:extLst>
              <a:ext uri="{FF2B5EF4-FFF2-40B4-BE49-F238E27FC236}">
                <a16:creationId xmlns:a16="http://schemas.microsoft.com/office/drawing/2014/main" id="{054C5146-71EE-4F67-992B-08D3DCD7786E}"/>
              </a:ext>
            </a:extLst>
          </p:cNvPr>
          <p:cNvSpPr/>
          <p:nvPr/>
        </p:nvSpPr>
        <p:spPr>
          <a:xfrm>
            <a:off x="4498815" y="2069881"/>
            <a:ext cx="4273513" cy="228940"/>
          </a:xfrm>
          <a:prstGeom prst="rect">
            <a:avLst/>
          </a:prstGeom>
          <a:noFill/>
          <a:ln w="381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fr-FR" dirty="0"/>
          </a:p>
        </p:txBody>
      </p:sp>
      <p:sp>
        <p:nvSpPr>
          <p:cNvPr id="59" name="Espace réservé de la date 3">
            <a:extLst>
              <a:ext uri="{FF2B5EF4-FFF2-40B4-BE49-F238E27FC236}">
                <a16:creationId xmlns:a16="http://schemas.microsoft.com/office/drawing/2014/main" id="{FA1E197C-DDED-458F-888C-1FE7D4EF64B7}"/>
              </a:ext>
            </a:extLst>
          </p:cNvPr>
          <p:cNvSpPr>
            <a:spLocks noGrp="1"/>
          </p:cNvSpPr>
          <p:nvPr>
            <p:ph type="dt" sz="half" idx="10"/>
          </p:nvPr>
        </p:nvSpPr>
        <p:spPr>
          <a:xfrm>
            <a:off x="9604154" y="6343650"/>
            <a:ext cx="1090881" cy="365125"/>
          </a:xfrm>
        </p:spPr>
        <p:txBody>
          <a:bodyPr/>
          <a:lstStyle/>
          <a:p>
            <a:r>
              <a:rPr lang="fr-FR"/>
              <a:t>01/07/2026</a:t>
            </a:r>
            <a:endParaRPr lang="fr-FR" dirty="0"/>
          </a:p>
        </p:txBody>
      </p:sp>
      <p:sp>
        <p:nvSpPr>
          <p:cNvPr id="60" name="Espace réservé du pied de page 1">
            <a:extLst>
              <a:ext uri="{FF2B5EF4-FFF2-40B4-BE49-F238E27FC236}">
                <a16:creationId xmlns:a16="http://schemas.microsoft.com/office/drawing/2014/main" id="{4D08E046-24F8-414B-B081-E4DBA29FB935}"/>
              </a:ext>
            </a:extLst>
          </p:cNvPr>
          <p:cNvSpPr>
            <a:spLocks noGrp="1"/>
          </p:cNvSpPr>
          <p:nvPr>
            <p:ph type="ftr" sz="quarter" idx="11"/>
          </p:nvPr>
        </p:nvSpPr>
        <p:spPr>
          <a:xfrm>
            <a:off x="708846" y="6343650"/>
            <a:ext cx="8839200" cy="365125"/>
          </a:xfrm>
        </p:spPr>
        <p:txBody>
          <a:bodyPr/>
          <a:lstStyle/>
          <a:p>
            <a:r>
              <a:rPr lang="en-US"/>
              <a:t>WONDER 2026 | A. Regonesi et al. </a:t>
            </a:r>
            <a:endParaRPr lang="fr-FR" dirty="0"/>
          </a:p>
        </p:txBody>
      </p:sp>
      <p:sp>
        <p:nvSpPr>
          <p:cNvPr id="21" name="Titre 5">
            <a:extLst>
              <a:ext uri="{FF2B5EF4-FFF2-40B4-BE49-F238E27FC236}">
                <a16:creationId xmlns:a16="http://schemas.microsoft.com/office/drawing/2014/main" id="{DB6F4647-E492-47E9-8509-EA8A3CE1C5ED}"/>
              </a:ext>
            </a:extLst>
          </p:cNvPr>
          <p:cNvSpPr>
            <a:spLocks noGrp="1"/>
          </p:cNvSpPr>
          <p:nvPr>
            <p:ph type="title"/>
          </p:nvPr>
        </p:nvSpPr>
        <p:spPr>
          <a:xfrm>
            <a:off x="176292" y="193393"/>
            <a:ext cx="10728325" cy="543603"/>
          </a:xfrm>
        </p:spPr>
        <p:txBody>
          <a:bodyPr>
            <a:normAutofit fontScale="90000"/>
          </a:bodyPr>
          <a:lstStyle/>
          <a:p>
            <a:r>
              <a:rPr lang="en-GB" sz="3600" b="1" baseline="30000" dirty="0"/>
              <a:t>235</a:t>
            </a:r>
            <a:r>
              <a:rPr lang="en-GB" sz="3600" b="1" dirty="0"/>
              <a:t>U(</a:t>
            </a:r>
            <a:r>
              <a:rPr lang="en-GB" sz="3600" b="1" dirty="0" err="1"/>
              <a:t>n</a:t>
            </a:r>
            <a:r>
              <a:rPr lang="en-GB" sz="3600" b="1" baseline="-25000" dirty="0" err="1"/>
              <a:t>th</a:t>
            </a:r>
            <a:r>
              <a:rPr lang="en-GB" sz="3600" b="1" dirty="0" err="1"/>
              <a:t>,f</a:t>
            </a:r>
            <a:r>
              <a:rPr lang="en-GB" sz="3600" b="1" dirty="0"/>
              <a:t>) evaluation of Pre-neutron fission yields</a:t>
            </a:r>
            <a:br>
              <a:rPr lang="en-GB" sz="2000" b="1" dirty="0"/>
            </a:br>
            <a:br>
              <a:rPr lang="fr-FR" dirty="0"/>
            </a:br>
            <a:endParaRPr lang="fr-FR" dirty="0"/>
          </a:p>
        </p:txBody>
      </p:sp>
    </p:spTree>
    <p:extLst>
      <p:ext uri="{BB962C8B-B14F-4D97-AF65-F5344CB8AC3E}">
        <p14:creationId xmlns:p14="http://schemas.microsoft.com/office/powerpoint/2010/main" val="67247802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a:extLst>
              <a:ext uri="{FF2B5EF4-FFF2-40B4-BE49-F238E27FC236}">
                <a16:creationId xmlns:a16="http://schemas.microsoft.com/office/drawing/2014/main" id="{E827A251-CF9B-455C-9475-6CA274122BE5}"/>
              </a:ext>
            </a:extLst>
          </p:cNvPr>
          <p:cNvSpPr>
            <a:spLocks noGrp="1"/>
          </p:cNvSpPr>
          <p:nvPr>
            <p:ph type="sldNum" sz="quarter" idx="12"/>
          </p:nvPr>
        </p:nvSpPr>
        <p:spPr/>
        <p:txBody>
          <a:bodyPr/>
          <a:lstStyle/>
          <a:p>
            <a:r>
              <a:rPr lang="fr-FR" dirty="0"/>
              <a:t>11</a:t>
            </a:r>
          </a:p>
        </p:txBody>
      </p:sp>
      <p:sp>
        <p:nvSpPr>
          <p:cNvPr id="34" name="ZoneTexte 33">
            <a:extLst>
              <a:ext uri="{FF2B5EF4-FFF2-40B4-BE49-F238E27FC236}">
                <a16:creationId xmlns:a16="http://schemas.microsoft.com/office/drawing/2014/main" id="{4C4ED0D7-7089-4CB4-8BB2-6F9EEF9FF3C2}"/>
              </a:ext>
            </a:extLst>
          </p:cNvPr>
          <p:cNvSpPr txBox="1"/>
          <p:nvPr/>
        </p:nvSpPr>
        <p:spPr>
          <a:xfrm>
            <a:off x="273132" y="858786"/>
            <a:ext cx="11222182" cy="584775"/>
          </a:xfrm>
          <a:prstGeom prst="rect">
            <a:avLst/>
          </a:prstGeom>
          <a:noFill/>
        </p:spPr>
        <p:txBody>
          <a:bodyPr wrap="square" rtlCol="0">
            <a:spAutoFit/>
          </a:bodyPr>
          <a:lstStyle/>
          <a:p>
            <a:r>
              <a:rPr lang="en-GB" sz="1600" dirty="0"/>
              <a:t>Problem due to the different mass resolutions of experimental data </a:t>
            </a:r>
            <a:r>
              <a:rPr lang="en-GB" sz="1600" dirty="0">
                <a:sym typeface="Wingdings" panose="05000000000000000000" pitchFamily="2" charset="2"/>
              </a:rPr>
              <a:t> Solved via convolution function and comparison in the space of convolutions</a:t>
            </a:r>
            <a:endParaRPr lang="en-GB" sz="1600" dirty="0"/>
          </a:p>
        </p:txBody>
      </p:sp>
      <p:pic>
        <p:nvPicPr>
          <p:cNvPr id="35" name="Image 34">
            <a:extLst>
              <a:ext uri="{FF2B5EF4-FFF2-40B4-BE49-F238E27FC236}">
                <a16:creationId xmlns:a16="http://schemas.microsoft.com/office/drawing/2014/main" id="{A1B1FD96-6F5A-44EC-ACA3-7312C2B9CC0F}"/>
              </a:ext>
            </a:extLst>
          </p:cNvPr>
          <p:cNvPicPr>
            <a:picLocks noChangeAspect="1"/>
          </p:cNvPicPr>
          <p:nvPr/>
        </p:nvPicPr>
        <p:blipFill>
          <a:blip r:embed="rId2"/>
          <a:stretch>
            <a:fillRect/>
          </a:stretch>
        </p:blipFill>
        <p:spPr bwMode="auto">
          <a:xfrm>
            <a:off x="131478" y="1673149"/>
            <a:ext cx="3973259" cy="3443642"/>
          </a:xfrm>
          <a:prstGeom prst="rect">
            <a:avLst/>
          </a:prstGeom>
        </p:spPr>
      </p:pic>
      <p:pic>
        <p:nvPicPr>
          <p:cNvPr id="36" name="Image 35">
            <a:extLst>
              <a:ext uri="{FF2B5EF4-FFF2-40B4-BE49-F238E27FC236}">
                <a16:creationId xmlns:a16="http://schemas.microsoft.com/office/drawing/2014/main" id="{7CCFCBDB-4592-46EA-B6BE-F78DE985EEC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68373" y="1565597"/>
            <a:ext cx="1644161" cy="708794"/>
          </a:xfrm>
          <a:prstGeom prst="rect">
            <a:avLst/>
          </a:prstGeom>
        </p:spPr>
      </p:pic>
      <p:pic>
        <p:nvPicPr>
          <p:cNvPr id="37" name="Image 36">
            <a:extLst>
              <a:ext uri="{FF2B5EF4-FFF2-40B4-BE49-F238E27FC236}">
                <a16:creationId xmlns:a16="http://schemas.microsoft.com/office/drawing/2014/main" id="{91CF99A3-A877-44C1-8137-283E3F5262F2}"/>
              </a:ext>
            </a:extLst>
          </p:cNvPr>
          <p:cNvPicPr>
            <a:picLocks noChangeAspect="1"/>
          </p:cNvPicPr>
          <p:nvPr/>
        </p:nvPicPr>
        <p:blipFill rotWithShape="1">
          <a:blip r:embed="rId4">
            <a:extLst>
              <a:ext uri="{28A0092B-C50C-407E-A947-70E740481C1C}">
                <a14:useLocalDpi xmlns:a14="http://schemas.microsoft.com/office/drawing/2010/main" val="0"/>
              </a:ext>
            </a:extLst>
          </a:blip>
          <a:srcRect l="8420" t="8907" b="5270"/>
          <a:stretch/>
        </p:blipFill>
        <p:spPr>
          <a:xfrm>
            <a:off x="3028710" y="2333669"/>
            <a:ext cx="1357368" cy="1243974"/>
          </a:xfrm>
          <a:prstGeom prst="rect">
            <a:avLst/>
          </a:prstGeom>
        </p:spPr>
      </p:pic>
      <p:pic>
        <p:nvPicPr>
          <p:cNvPr id="17" name="Image 2">
            <a:extLst>
              <a:ext uri="{FF2B5EF4-FFF2-40B4-BE49-F238E27FC236}">
                <a16:creationId xmlns:a16="http://schemas.microsoft.com/office/drawing/2014/main" id="{16D0CA00-A498-4B9A-89DB-6727921F097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75219" y="1528796"/>
            <a:ext cx="4332828" cy="2271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Rectangle 17">
            <a:extLst>
              <a:ext uri="{FF2B5EF4-FFF2-40B4-BE49-F238E27FC236}">
                <a16:creationId xmlns:a16="http://schemas.microsoft.com/office/drawing/2014/main" id="{3512A66A-9122-4D51-9651-8D1E493869C2}"/>
              </a:ext>
            </a:extLst>
          </p:cNvPr>
          <p:cNvSpPr/>
          <p:nvPr/>
        </p:nvSpPr>
        <p:spPr>
          <a:xfrm>
            <a:off x="4501598" y="2626067"/>
            <a:ext cx="4270730" cy="186242"/>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fr-FR" dirty="0"/>
          </a:p>
        </p:txBody>
      </p:sp>
      <p:cxnSp>
        <p:nvCxnSpPr>
          <p:cNvPr id="20" name="Connecteur droit 4">
            <a:extLst>
              <a:ext uri="{FF2B5EF4-FFF2-40B4-BE49-F238E27FC236}">
                <a16:creationId xmlns:a16="http://schemas.microsoft.com/office/drawing/2014/main" id="{7B6B6279-CCEF-4F43-B5EF-9AB2E556FD86}"/>
              </a:ext>
            </a:extLst>
          </p:cNvPr>
          <p:cNvCxnSpPr>
            <a:cxnSpLocks noChangeShapeType="1"/>
          </p:cNvCxnSpPr>
          <p:nvPr/>
        </p:nvCxnSpPr>
        <p:spPr bwMode="auto">
          <a:xfrm>
            <a:off x="8829120" y="1582232"/>
            <a:ext cx="0" cy="2340199"/>
          </a:xfrm>
          <a:prstGeom prst="line">
            <a:avLst/>
          </a:prstGeom>
          <a:noFill/>
          <a:ln w="57150" algn="ctr">
            <a:solidFill>
              <a:schemeClr val="tx1"/>
            </a:solidFill>
            <a:round/>
            <a:headEnd/>
            <a:tailEnd/>
          </a:ln>
          <a:extLst>
            <a:ext uri="{909E8E84-426E-40DD-AFC4-6F175D3DCCD1}">
              <a14:hiddenFill xmlns:a14="http://schemas.microsoft.com/office/drawing/2010/main">
                <a:noFill/>
              </a14:hiddenFill>
            </a:ext>
          </a:extLst>
        </p:spPr>
      </p:cxnSp>
      <p:sp>
        <p:nvSpPr>
          <p:cNvPr id="6" name="Rectangle 5">
            <a:extLst>
              <a:ext uri="{FF2B5EF4-FFF2-40B4-BE49-F238E27FC236}">
                <a16:creationId xmlns:a16="http://schemas.microsoft.com/office/drawing/2014/main" id="{226AB468-5F5F-4984-9EC7-B021650A74B3}"/>
              </a:ext>
            </a:extLst>
          </p:cNvPr>
          <p:cNvSpPr/>
          <p:nvPr/>
        </p:nvSpPr>
        <p:spPr>
          <a:xfrm>
            <a:off x="5842660" y="2082300"/>
            <a:ext cx="344384" cy="18023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fr-FR" dirty="0"/>
          </a:p>
        </p:txBody>
      </p:sp>
      <p:sp>
        <p:nvSpPr>
          <p:cNvPr id="7" name="Rectangle 6">
            <a:extLst>
              <a:ext uri="{FF2B5EF4-FFF2-40B4-BE49-F238E27FC236}">
                <a16:creationId xmlns:a16="http://schemas.microsoft.com/office/drawing/2014/main" id="{08A97929-D34D-452D-89B8-8CC8B37E4F28}"/>
              </a:ext>
            </a:extLst>
          </p:cNvPr>
          <p:cNvSpPr/>
          <p:nvPr/>
        </p:nvSpPr>
        <p:spPr>
          <a:xfrm>
            <a:off x="5812970" y="2303811"/>
            <a:ext cx="344384" cy="13062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fr-FR" dirty="0"/>
          </a:p>
        </p:txBody>
      </p:sp>
      <p:sp>
        <p:nvSpPr>
          <p:cNvPr id="22" name="ZoneTexte 21">
            <a:extLst>
              <a:ext uri="{FF2B5EF4-FFF2-40B4-BE49-F238E27FC236}">
                <a16:creationId xmlns:a16="http://schemas.microsoft.com/office/drawing/2014/main" id="{9116CCA8-B9DD-40D8-ADF4-C5CD7707D004}"/>
              </a:ext>
            </a:extLst>
          </p:cNvPr>
          <p:cNvSpPr txBox="1"/>
          <p:nvPr/>
        </p:nvSpPr>
        <p:spPr>
          <a:xfrm>
            <a:off x="5546142" y="2053801"/>
            <a:ext cx="1020807" cy="246221"/>
          </a:xfrm>
          <a:prstGeom prst="rect">
            <a:avLst/>
          </a:prstGeom>
          <a:noFill/>
        </p:spPr>
        <p:txBody>
          <a:bodyPr wrap="square" rtlCol="0">
            <a:spAutoFit/>
          </a:bodyPr>
          <a:lstStyle/>
          <a:p>
            <a:pPr algn="ctr"/>
            <a:r>
              <a:rPr lang="fr-FR" sz="1000" b="1" dirty="0">
                <a:latin typeface="Times New Roman" panose="02020603050405020304" pitchFamily="18" charset="0"/>
                <a:cs typeface="Times New Roman" panose="02020603050405020304" pitchFamily="18" charset="0"/>
              </a:rPr>
              <a:t>(2E-1v)x2</a:t>
            </a:r>
          </a:p>
        </p:txBody>
      </p:sp>
      <p:sp>
        <p:nvSpPr>
          <p:cNvPr id="26" name="ZoneTexte 25">
            <a:extLst>
              <a:ext uri="{FF2B5EF4-FFF2-40B4-BE49-F238E27FC236}">
                <a16:creationId xmlns:a16="http://schemas.microsoft.com/office/drawing/2014/main" id="{33A7B548-0E95-4854-B401-AEBDDA1A47E4}"/>
              </a:ext>
            </a:extLst>
          </p:cNvPr>
          <p:cNvSpPr txBox="1"/>
          <p:nvPr/>
        </p:nvSpPr>
        <p:spPr>
          <a:xfrm>
            <a:off x="5549147" y="2245429"/>
            <a:ext cx="1020807" cy="246221"/>
          </a:xfrm>
          <a:prstGeom prst="rect">
            <a:avLst/>
          </a:prstGeom>
          <a:noFill/>
        </p:spPr>
        <p:txBody>
          <a:bodyPr wrap="square" rtlCol="0">
            <a:spAutoFit/>
          </a:bodyPr>
          <a:lstStyle/>
          <a:p>
            <a:pPr algn="ctr"/>
            <a:r>
              <a:rPr lang="fr-FR" sz="1000" b="1" dirty="0">
                <a:latin typeface="Times New Roman" panose="02020603050405020304" pitchFamily="18" charset="0"/>
                <a:cs typeface="Times New Roman" panose="02020603050405020304" pitchFamily="18" charset="0"/>
              </a:rPr>
              <a:t>(2E-1v)x2</a:t>
            </a:r>
          </a:p>
        </p:txBody>
      </p:sp>
      <p:sp>
        <p:nvSpPr>
          <p:cNvPr id="19" name="Rectangle 18">
            <a:extLst>
              <a:ext uri="{FF2B5EF4-FFF2-40B4-BE49-F238E27FC236}">
                <a16:creationId xmlns:a16="http://schemas.microsoft.com/office/drawing/2014/main" id="{054C5146-71EE-4F67-992B-08D3DCD7786E}"/>
              </a:ext>
            </a:extLst>
          </p:cNvPr>
          <p:cNvSpPr/>
          <p:nvPr/>
        </p:nvSpPr>
        <p:spPr>
          <a:xfrm>
            <a:off x="4498815" y="2069881"/>
            <a:ext cx="4273513" cy="228940"/>
          </a:xfrm>
          <a:prstGeom prst="rect">
            <a:avLst/>
          </a:prstGeom>
          <a:noFill/>
          <a:ln w="381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fr-FR" dirty="0"/>
          </a:p>
        </p:txBody>
      </p:sp>
      <p:pic>
        <p:nvPicPr>
          <p:cNvPr id="29" name="Image 28">
            <a:extLst>
              <a:ext uri="{FF2B5EF4-FFF2-40B4-BE49-F238E27FC236}">
                <a16:creationId xmlns:a16="http://schemas.microsoft.com/office/drawing/2014/main" id="{D67E87B4-14F4-4943-A436-8DA13D81DD88}"/>
              </a:ext>
            </a:extLst>
          </p:cNvPr>
          <p:cNvPicPr>
            <a:picLocks noChangeAspect="1"/>
          </p:cNvPicPr>
          <p:nvPr/>
        </p:nvPicPr>
        <p:blipFill rotWithShape="1">
          <a:blip r:embed="rId6">
            <a:extLst>
              <a:ext uri="{28A0092B-C50C-407E-A947-70E740481C1C}">
                <a14:useLocalDpi xmlns:a14="http://schemas.microsoft.com/office/drawing/2010/main" val="0"/>
              </a:ext>
            </a:extLst>
          </a:blip>
          <a:srcRect l="6507" t="6840" r="6282" b="2944"/>
          <a:stretch/>
        </p:blipFill>
        <p:spPr>
          <a:xfrm>
            <a:off x="6635571" y="4064635"/>
            <a:ext cx="2395300" cy="2423207"/>
          </a:xfrm>
          <a:prstGeom prst="rect">
            <a:avLst/>
          </a:prstGeom>
        </p:spPr>
      </p:pic>
      <p:pic>
        <p:nvPicPr>
          <p:cNvPr id="11" name="Image 10">
            <a:extLst>
              <a:ext uri="{FF2B5EF4-FFF2-40B4-BE49-F238E27FC236}">
                <a16:creationId xmlns:a16="http://schemas.microsoft.com/office/drawing/2014/main" id="{6D2BC5C2-943F-46C7-A3D7-1169199A1B22}"/>
              </a:ext>
            </a:extLst>
          </p:cNvPr>
          <p:cNvPicPr>
            <a:picLocks noChangeAspect="1"/>
          </p:cNvPicPr>
          <p:nvPr/>
        </p:nvPicPr>
        <p:blipFill rotWithShape="1">
          <a:blip r:embed="rId7">
            <a:extLst>
              <a:ext uri="{28A0092B-C50C-407E-A947-70E740481C1C}">
                <a14:useLocalDpi xmlns:a14="http://schemas.microsoft.com/office/drawing/2010/main" val="0"/>
              </a:ext>
            </a:extLst>
          </a:blip>
          <a:srcRect l="10062" t="8224" r="1964" b="6667"/>
          <a:stretch/>
        </p:blipFill>
        <p:spPr>
          <a:xfrm>
            <a:off x="8480967" y="4581405"/>
            <a:ext cx="989069" cy="935760"/>
          </a:xfrm>
          <a:prstGeom prst="rect">
            <a:avLst/>
          </a:prstGeom>
        </p:spPr>
      </p:pic>
      <p:sp>
        <p:nvSpPr>
          <p:cNvPr id="12" name="Rectangle 11">
            <a:extLst>
              <a:ext uri="{FF2B5EF4-FFF2-40B4-BE49-F238E27FC236}">
                <a16:creationId xmlns:a16="http://schemas.microsoft.com/office/drawing/2014/main" id="{FA94D30E-B616-4A52-9E41-62A98AD48EF0}"/>
              </a:ext>
            </a:extLst>
          </p:cNvPr>
          <p:cNvSpPr/>
          <p:nvPr/>
        </p:nvSpPr>
        <p:spPr>
          <a:xfrm>
            <a:off x="8294914" y="4227757"/>
            <a:ext cx="611580" cy="8922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en-GB" dirty="0"/>
          </a:p>
        </p:txBody>
      </p:sp>
      <p:sp>
        <p:nvSpPr>
          <p:cNvPr id="44" name="ZoneTexte 43">
            <a:extLst>
              <a:ext uri="{FF2B5EF4-FFF2-40B4-BE49-F238E27FC236}">
                <a16:creationId xmlns:a16="http://schemas.microsoft.com/office/drawing/2014/main" id="{DF7642C2-E50E-462D-9218-941836313C25}"/>
              </a:ext>
            </a:extLst>
          </p:cNvPr>
          <p:cNvSpPr txBox="1"/>
          <p:nvPr/>
        </p:nvSpPr>
        <p:spPr>
          <a:xfrm>
            <a:off x="8225272" y="4121113"/>
            <a:ext cx="946434" cy="261610"/>
          </a:xfrm>
          <a:prstGeom prst="rect">
            <a:avLst/>
          </a:prstGeom>
          <a:noFill/>
        </p:spPr>
        <p:txBody>
          <a:bodyPr wrap="square" rtlCol="0">
            <a:spAutoFit/>
          </a:bodyPr>
          <a:lstStyle/>
          <a:p>
            <a:r>
              <a:rPr lang="en-GB" sz="1100" b="1" dirty="0">
                <a:latin typeface="Times New Roman" panose="02020603050405020304" pitchFamily="18" charset="0"/>
                <a:cs typeface="Times New Roman" panose="02020603050405020304" pitchFamily="18" charset="0"/>
              </a:rPr>
              <a:t>Geltenbort</a:t>
            </a:r>
          </a:p>
        </p:txBody>
      </p:sp>
      <p:sp>
        <p:nvSpPr>
          <p:cNvPr id="46" name="Espace réservé de la date 3">
            <a:extLst>
              <a:ext uri="{FF2B5EF4-FFF2-40B4-BE49-F238E27FC236}">
                <a16:creationId xmlns:a16="http://schemas.microsoft.com/office/drawing/2014/main" id="{F3D73A7C-E055-452D-9DA1-2DC13ABCBDC2}"/>
              </a:ext>
            </a:extLst>
          </p:cNvPr>
          <p:cNvSpPr>
            <a:spLocks noGrp="1"/>
          </p:cNvSpPr>
          <p:nvPr>
            <p:ph type="dt" sz="half" idx="10"/>
          </p:nvPr>
        </p:nvSpPr>
        <p:spPr>
          <a:xfrm>
            <a:off x="9604154" y="6343650"/>
            <a:ext cx="1090881" cy="365125"/>
          </a:xfrm>
        </p:spPr>
        <p:txBody>
          <a:bodyPr/>
          <a:lstStyle/>
          <a:p>
            <a:r>
              <a:rPr lang="fr-FR"/>
              <a:t>01/07/2026</a:t>
            </a:r>
            <a:endParaRPr lang="fr-FR" dirty="0"/>
          </a:p>
        </p:txBody>
      </p:sp>
      <p:sp>
        <p:nvSpPr>
          <p:cNvPr id="47" name="Espace réservé du pied de page 1">
            <a:extLst>
              <a:ext uri="{FF2B5EF4-FFF2-40B4-BE49-F238E27FC236}">
                <a16:creationId xmlns:a16="http://schemas.microsoft.com/office/drawing/2014/main" id="{88008F32-FFC2-4C48-AD2E-3A43FC8E2BCC}"/>
              </a:ext>
            </a:extLst>
          </p:cNvPr>
          <p:cNvSpPr>
            <a:spLocks noGrp="1"/>
          </p:cNvSpPr>
          <p:nvPr>
            <p:ph type="ftr" sz="quarter" idx="11"/>
          </p:nvPr>
        </p:nvSpPr>
        <p:spPr>
          <a:xfrm>
            <a:off x="708846" y="6343650"/>
            <a:ext cx="8839200" cy="365125"/>
          </a:xfrm>
        </p:spPr>
        <p:txBody>
          <a:bodyPr/>
          <a:lstStyle/>
          <a:p>
            <a:r>
              <a:rPr lang="en-US"/>
              <a:t>WONDER 2026 | A. Regonesi et al. </a:t>
            </a:r>
            <a:endParaRPr lang="fr-FR" dirty="0"/>
          </a:p>
        </p:txBody>
      </p:sp>
      <p:pic>
        <p:nvPicPr>
          <p:cNvPr id="24" name="Image 23">
            <a:extLst>
              <a:ext uri="{FF2B5EF4-FFF2-40B4-BE49-F238E27FC236}">
                <a16:creationId xmlns:a16="http://schemas.microsoft.com/office/drawing/2014/main" id="{5FBF3C5B-CCD8-4371-B34C-A5FDE11851FE}"/>
              </a:ext>
            </a:extLst>
          </p:cNvPr>
          <p:cNvPicPr>
            <a:picLocks noChangeAspect="1"/>
          </p:cNvPicPr>
          <p:nvPr/>
        </p:nvPicPr>
        <p:blipFill>
          <a:blip r:embed="rId8"/>
          <a:stretch>
            <a:fillRect/>
          </a:stretch>
        </p:blipFill>
        <p:spPr bwMode="auto">
          <a:xfrm>
            <a:off x="676420" y="5210334"/>
            <a:ext cx="3183851" cy="653528"/>
          </a:xfrm>
          <a:prstGeom prst="rect">
            <a:avLst/>
          </a:prstGeom>
          <a:ln w="12700">
            <a:solidFill>
              <a:schemeClr val="tx1"/>
            </a:solidFill>
          </a:ln>
        </p:spPr>
      </p:pic>
      <mc:AlternateContent xmlns:mc="http://schemas.openxmlformats.org/markup-compatibility/2006" xmlns:a14="http://schemas.microsoft.com/office/drawing/2010/main">
        <mc:Choice Requires="a14">
          <p:sp>
            <p:nvSpPr>
              <p:cNvPr id="25" name="ZoneTexte 24">
                <a:extLst>
                  <a:ext uri="{FF2B5EF4-FFF2-40B4-BE49-F238E27FC236}">
                    <a16:creationId xmlns:a16="http://schemas.microsoft.com/office/drawing/2014/main" id="{FC0A94C1-4C6F-4EFB-8781-98F9826514A6}"/>
                  </a:ext>
                </a:extLst>
              </p:cNvPr>
              <p:cNvSpPr txBox="1"/>
              <p:nvPr/>
            </p:nvSpPr>
            <p:spPr>
              <a:xfrm>
                <a:off x="4104737" y="4054792"/>
                <a:ext cx="2489201" cy="2339102"/>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 Relative mass resolution</a:t>
                </a:r>
              </a:p>
              <a:p>
                <a:r>
                  <a:rPr lang="en-US" sz="1400" dirty="0">
                    <a:latin typeface="Arial" panose="020B0604020202020204" pitchFamily="34" charset="0"/>
                    <a:cs typeface="Arial" panose="020B0604020202020204" pitchFamily="34" charset="0"/>
                  </a:rPr>
                  <a:t>     </a:t>
                </a:r>
                <a14:m>
                  <m:oMath xmlns:m="http://schemas.openxmlformats.org/officeDocument/2006/math">
                    <m:sSub>
                      <m:sSubPr>
                        <m:ctrlPr>
                          <a:rPr lang="fr-FR" sz="1400" b="0" i="1" smtClean="0">
                            <a:latin typeface="Cambria Math" panose="02040503050406030204" pitchFamily="18" charset="0"/>
                            <a:cs typeface="Arial" panose="020B0604020202020204" pitchFamily="34" charset="0"/>
                          </a:rPr>
                        </m:ctrlPr>
                      </m:sSubPr>
                      <m:e>
                        <m:r>
                          <a:rPr lang="fr-FR" sz="1400" b="0" i="1" smtClean="0">
                            <a:latin typeface="Cambria Math" panose="02040503050406030204" pitchFamily="18" charset="0"/>
                            <a:cs typeface="Arial" panose="020B0604020202020204" pitchFamily="34" charset="0"/>
                          </a:rPr>
                          <m:t>𝜎</m:t>
                        </m:r>
                      </m:e>
                      <m:sub>
                        <m:r>
                          <a:rPr lang="fr-FR" sz="1400" b="0" i="1" smtClean="0">
                            <a:latin typeface="Cambria Math" panose="02040503050406030204" pitchFamily="18" charset="0"/>
                            <a:cs typeface="Arial" panose="020B0604020202020204" pitchFamily="34" charset="0"/>
                          </a:rPr>
                          <m:t>𝐴𝑙</m:t>
                        </m:r>
                        <m:r>
                          <a:rPr lang="fr-FR" sz="1400" b="0" i="1" smtClean="0">
                            <a:latin typeface="Cambria Math" panose="02040503050406030204" pitchFamily="18" charset="0"/>
                            <a:cs typeface="Arial" panose="020B0604020202020204" pitchFamily="34" charset="0"/>
                          </a:rPr>
                          <m:t> </m:t>
                        </m:r>
                        <m:r>
                          <a:rPr lang="fr-FR" sz="1400" b="0" i="1" smtClean="0">
                            <a:latin typeface="Cambria Math" panose="02040503050406030204" pitchFamily="18" charset="0"/>
                            <a:cs typeface="Arial" panose="020B0604020202020204" pitchFamily="34" charset="0"/>
                          </a:rPr>
                          <m:t>𝐴𝑑𝑖𝑙𝑖</m:t>
                        </m:r>
                      </m:sub>
                    </m:sSub>
                    <m:r>
                      <a:rPr lang="fr-FR" sz="1400" b="0" i="1" smtClean="0">
                        <a:latin typeface="Cambria Math" panose="02040503050406030204" pitchFamily="18" charset="0"/>
                        <a:cs typeface="Arial" panose="020B0604020202020204" pitchFamily="34" charset="0"/>
                      </a:rPr>
                      <m:t>=2.3 </m:t>
                    </m:r>
                    <m:r>
                      <a:rPr lang="fr-FR" sz="1400" b="0" i="1" smtClean="0">
                        <a:latin typeface="Cambria Math" panose="02040503050406030204" pitchFamily="18" charset="0"/>
                        <a:cs typeface="Arial" panose="020B0604020202020204" pitchFamily="34" charset="0"/>
                      </a:rPr>
                      <m:t>𝑢</m:t>
                    </m:r>
                  </m:oMath>
                </a14:m>
                <a:endParaRPr lang="en-US" sz="1400" dirty="0"/>
              </a:p>
              <a:p>
                <a:endParaRPr lang="en-US" sz="1400" dirty="0"/>
              </a:p>
              <a:p>
                <a:r>
                  <a:rPr lang="en-US" sz="1400" dirty="0">
                    <a:latin typeface="Arial" panose="020B0604020202020204" pitchFamily="34" charset="0"/>
                    <a:cs typeface="Arial" panose="020B0604020202020204" pitchFamily="34" charset="0"/>
                  </a:rPr>
                  <a:t>→ </a:t>
                </a:r>
                <a:r>
                  <a:rPr lang="en-US" sz="1400" dirty="0"/>
                  <a:t>Through mass resolution analysis, it is possible to assign an </a:t>
                </a:r>
                <a:r>
                  <a:rPr lang="en-US" sz="1600" b="1" dirty="0">
                    <a:solidFill>
                      <a:srgbClr val="FF0000"/>
                    </a:solidFill>
                  </a:rPr>
                  <a:t>a priori correlation matrix </a:t>
                </a:r>
                <a:r>
                  <a:rPr lang="en-US" sz="1400" dirty="0"/>
                  <a:t>to experimental data that previously did not have one</a:t>
                </a:r>
                <a:endParaRPr lang="en-GB" sz="1400" dirty="0"/>
              </a:p>
            </p:txBody>
          </p:sp>
        </mc:Choice>
        <mc:Fallback xmlns="">
          <p:sp>
            <p:nvSpPr>
              <p:cNvPr id="25" name="ZoneTexte 24">
                <a:extLst>
                  <a:ext uri="{FF2B5EF4-FFF2-40B4-BE49-F238E27FC236}">
                    <a16:creationId xmlns:a16="http://schemas.microsoft.com/office/drawing/2014/main" id="{FC0A94C1-4C6F-4EFB-8781-98F9826514A6}"/>
                  </a:ext>
                </a:extLst>
              </p:cNvPr>
              <p:cNvSpPr txBox="1">
                <a:spLocks noRot="1" noChangeAspect="1" noMove="1" noResize="1" noEditPoints="1" noAdjustHandles="1" noChangeArrowheads="1" noChangeShapeType="1" noTextEdit="1"/>
              </p:cNvSpPr>
              <p:nvPr/>
            </p:nvSpPr>
            <p:spPr>
              <a:xfrm>
                <a:off x="4104737" y="4054792"/>
                <a:ext cx="2489201" cy="2339102"/>
              </a:xfrm>
              <a:prstGeom prst="rect">
                <a:avLst/>
              </a:prstGeom>
              <a:blipFill>
                <a:blip r:embed="rId9"/>
                <a:stretch>
                  <a:fillRect l="-1222" t="-521" b="-1823"/>
                </a:stretch>
              </a:blipFill>
            </p:spPr>
            <p:txBody>
              <a:bodyPr/>
              <a:lstStyle/>
              <a:p>
                <a:r>
                  <a:rPr lang="en-US">
                    <a:noFill/>
                  </a:rPr>
                  <a:t> </a:t>
                </a:r>
              </a:p>
            </p:txBody>
          </p:sp>
        </mc:Fallback>
      </mc:AlternateContent>
      <p:sp>
        <p:nvSpPr>
          <p:cNvPr id="27" name="Titre 5">
            <a:extLst>
              <a:ext uri="{FF2B5EF4-FFF2-40B4-BE49-F238E27FC236}">
                <a16:creationId xmlns:a16="http://schemas.microsoft.com/office/drawing/2014/main" id="{2A4E2A30-DEC2-429E-9406-760B6B16F9E1}"/>
              </a:ext>
            </a:extLst>
          </p:cNvPr>
          <p:cNvSpPr>
            <a:spLocks noGrp="1"/>
          </p:cNvSpPr>
          <p:nvPr>
            <p:ph type="title"/>
          </p:nvPr>
        </p:nvSpPr>
        <p:spPr>
          <a:xfrm>
            <a:off x="176292" y="193393"/>
            <a:ext cx="10728325" cy="543603"/>
          </a:xfrm>
        </p:spPr>
        <p:txBody>
          <a:bodyPr>
            <a:normAutofit fontScale="90000"/>
          </a:bodyPr>
          <a:lstStyle/>
          <a:p>
            <a:r>
              <a:rPr lang="en-GB" sz="3600" b="1" baseline="30000" dirty="0"/>
              <a:t>235</a:t>
            </a:r>
            <a:r>
              <a:rPr lang="en-GB" sz="3600" b="1" dirty="0"/>
              <a:t>U(</a:t>
            </a:r>
            <a:r>
              <a:rPr lang="en-GB" sz="3600" b="1" dirty="0" err="1"/>
              <a:t>n</a:t>
            </a:r>
            <a:r>
              <a:rPr lang="en-GB" sz="3600" b="1" baseline="-25000" dirty="0" err="1"/>
              <a:t>th</a:t>
            </a:r>
            <a:r>
              <a:rPr lang="en-GB" sz="3600" b="1" dirty="0" err="1"/>
              <a:t>,f</a:t>
            </a:r>
            <a:r>
              <a:rPr lang="en-GB" sz="3600" b="1" dirty="0"/>
              <a:t>) evaluation of Pre-neutron fission yields</a:t>
            </a:r>
            <a:br>
              <a:rPr lang="en-GB" sz="2000" b="1" dirty="0"/>
            </a:br>
            <a:br>
              <a:rPr lang="fr-FR" dirty="0"/>
            </a:br>
            <a:endParaRPr lang="fr-FR" dirty="0"/>
          </a:p>
        </p:txBody>
      </p:sp>
    </p:spTree>
    <p:extLst>
      <p:ext uri="{BB962C8B-B14F-4D97-AF65-F5344CB8AC3E}">
        <p14:creationId xmlns:p14="http://schemas.microsoft.com/office/powerpoint/2010/main" val="185898750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a:extLst>
              <a:ext uri="{FF2B5EF4-FFF2-40B4-BE49-F238E27FC236}">
                <a16:creationId xmlns:a16="http://schemas.microsoft.com/office/drawing/2014/main" id="{E827A251-CF9B-455C-9475-6CA274122BE5}"/>
              </a:ext>
            </a:extLst>
          </p:cNvPr>
          <p:cNvSpPr>
            <a:spLocks noGrp="1"/>
          </p:cNvSpPr>
          <p:nvPr>
            <p:ph type="sldNum" sz="quarter" idx="12"/>
          </p:nvPr>
        </p:nvSpPr>
        <p:spPr/>
        <p:txBody>
          <a:bodyPr/>
          <a:lstStyle/>
          <a:p>
            <a:r>
              <a:rPr lang="fr-FR" dirty="0"/>
              <a:t>11</a:t>
            </a:r>
          </a:p>
        </p:txBody>
      </p:sp>
      <p:sp>
        <p:nvSpPr>
          <p:cNvPr id="34" name="ZoneTexte 33">
            <a:extLst>
              <a:ext uri="{FF2B5EF4-FFF2-40B4-BE49-F238E27FC236}">
                <a16:creationId xmlns:a16="http://schemas.microsoft.com/office/drawing/2014/main" id="{4C4ED0D7-7089-4CB4-8BB2-6F9EEF9FF3C2}"/>
              </a:ext>
            </a:extLst>
          </p:cNvPr>
          <p:cNvSpPr txBox="1"/>
          <p:nvPr/>
        </p:nvSpPr>
        <p:spPr>
          <a:xfrm>
            <a:off x="273132" y="858786"/>
            <a:ext cx="11222182" cy="584775"/>
          </a:xfrm>
          <a:prstGeom prst="rect">
            <a:avLst/>
          </a:prstGeom>
          <a:noFill/>
        </p:spPr>
        <p:txBody>
          <a:bodyPr wrap="square" rtlCol="0">
            <a:spAutoFit/>
          </a:bodyPr>
          <a:lstStyle/>
          <a:p>
            <a:r>
              <a:rPr lang="en-GB" sz="1600" dirty="0"/>
              <a:t>Problem due to the different mass resolutions of experimental data </a:t>
            </a:r>
            <a:r>
              <a:rPr lang="en-GB" sz="1600" dirty="0">
                <a:sym typeface="Wingdings" panose="05000000000000000000" pitchFamily="2" charset="2"/>
              </a:rPr>
              <a:t> Solved via convolution function and comparison in the space of convolutions</a:t>
            </a:r>
            <a:endParaRPr lang="en-GB" sz="1600" dirty="0"/>
          </a:p>
        </p:txBody>
      </p:sp>
      <p:pic>
        <p:nvPicPr>
          <p:cNvPr id="35" name="Image 34">
            <a:extLst>
              <a:ext uri="{FF2B5EF4-FFF2-40B4-BE49-F238E27FC236}">
                <a16:creationId xmlns:a16="http://schemas.microsoft.com/office/drawing/2014/main" id="{A1B1FD96-6F5A-44EC-ACA3-7312C2B9CC0F}"/>
              </a:ext>
            </a:extLst>
          </p:cNvPr>
          <p:cNvPicPr>
            <a:picLocks noChangeAspect="1"/>
          </p:cNvPicPr>
          <p:nvPr/>
        </p:nvPicPr>
        <p:blipFill>
          <a:blip r:embed="rId2"/>
          <a:stretch>
            <a:fillRect/>
          </a:stretch>
        </p:blipFill>
        <p:spPr bwMode="auto">
          <a:xfrm>
            <a:off x="131478" y="1673149"/>
            <a:ext cx="3973259" cy="3443642"/>
          </a:xfrm>
          <a:prstGeom prst="rect">
            <a:avLst/>
          </a:prstGeom>
        </p:spPr>
      </p:pic>
      <p:pic>
        <p:nvPicPr>
          <p:cNvPr id="36" name="Image 35">
            <a:extLst>
              <a:ext uri="{FF2B5EF4-FFF2-40B4-BE49-F238E27FC236}">
                <a16:creationId xmlns:a16="http://schemas.microsoft.com/office/drawing/2014/main" id="{7CCFCBDB-4592-46EA-B6BE-F78DE985EEC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68373" y="1565597"/>
            <a:ext cx="1644161" cy="708794"/>
          </a:xfrm>
          <a:prstGeom prst="rect">
            <a:avLst/>
          </a:prstGeom>
        </p:spPr>
      </p:pic>
      <p:pic>
        <p:nvPicPr>
          <p:cNvPr id="37" name="Image 36">
            <a:extLst>
              <a:ext uri="{FF2B5EF4-FFF2-40B4-BE49-F238E27FC236}">
                <a16:creationId xmlns:a16="http://schemas.microsoft.com/office/drawing/2014/main" id="{91CF99A3-A877-44C1-8137-283E3F5262F2}"/>
              </a:ext>
            </a:extLst>
          </p:cNvPr>
          <p:cNvPicPr>
            <a:picLocks noChangeAspect="1"/>
          </p:cNvPicPr>
          <p:nvPr/>
        </p:nvPicPr>
        <p:blipFill rotWithShape="1">
          <a:blip r:embed="rId4">
            <a:extLst>
              <a:ext uri="{28A0092B-C50C-407E-A947-70E740481C1C}">
                <a14:useLocalDpi xmlns:a14="http://schemas.microsoft.com/office/drawing/2010/main" val="0"/>
              </a:ext>
            </a:extLst>
          </a:blip>
          <a:srcRect l="8420" t="8907" b="5270"/>
          <a:stretch/>
        </p:blipFill>
        <p:spPr>
          <a:xfrm>
            <a:off x="3028710" y="2333669"/>
            <a:ext cx="1357368" cy="1243974"/>
          </a:xfrm>
          <a:prstGeom prst="rect">
            <a:avLst/>
          </a:prstGeom>
        </p:spPr>
      </p:pic>
      <p:pic>
        <p:nvPicPr>
          <p:cNvPr id="16" name="Image 11">
            <a:extLst>
              <a:ext uri="{FF2B5EF4-FFF2-40B4-BE49-F238E27FC236}">
                <a16:creationId xmlns:a16="http://schemas.microsoft.com/office/drawing/2014/main" id="{D1349EDF-4EED-43C8-9831-DA7B38A2C03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808046" y="1463587"/>
            <a:ext cx="3303980" cy="2336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Image 2">
            <a:extLst>
              <a:ext uri="{FF2B5EF4-FFF2-40B4-BE49-F238E27FC236}">
                <a16:creationId xmlns:a16="http://schemas.microsoft.com/office/drawing/2014/main" id="{16D0CA00-A498-4B9A-89DB-6727921F097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75219" y="1528796"/>
            <a:ext cx="4332828" cy="2271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Rectangle 17">
            <a:extLst>
              <a:ext uri="{FF2B5EF4-FFF2-40B4-BE49-F238E27FC236}">
                <a16:creationId xmlns:a16="http://schemas.microsoft.com/office/drawing/2014/main" id="{3512A66A-9122-4D51-9651-8D1E493869C2}"/>
              </a:ext>
            </a:extLst>
          </p:cNvPr>
          <p:cNvSpPr/>
          <p:nvPr/>
        </p:nvSpPr>
        <p:spPr>
          <a:xfrm>
            <a:off x="4501598" y="2626067"/>
            <a:ext cx="4270730" cy="186242"/>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fr-FR" dirty="0"/>
          </a:p>
        </p:txBody>
      </p:sp>
      <p:cxnSp>
        <p:nvCxnSpPr>
          <p:cNvPr id="20" name="Connecteur droit 4">
            <a:extLst>
              <a:ext uri="{FF2B5EF4-FFF2-40B4-BE49-F238E27FC236}">
                <a16:creationId xmlns:a16="http://schemas.microsoft.com/office/drawing/2014/main" id="{7B6B6279-CCEF-4F43-B5EF-9AB2E556FD86}"/>
              </a:ext>
            </a:extLst>
          </p:cNvPr>
          <p:cNvCxnSpPr>
            <a:cxnSpLocks noChangeShapeType="1"/>
          </p:cNvCxnSpPr>
          <p:nvPr/>
        </p:nvCxnSpPr>
        <p:spPr bwMode="auto">
          <a:xfrm>
            <a:off x="8829120" y="1582232"/>
            <a:ext cx="0" cy="2347986"/>
          </a:xfrm>
          <a:prstGeom prst="line">
            <a:avLst/>
          </a:prstGeom>
          <a:noFill/>
          <a:ln w="57150" algn="ctr">
            <a:solidFill>
              <a:schemeClr val="tx1"/>
            </a:solidFill>
            <a:round/>
            <a:headEnd/>
            <a:tailEnd/>
          </a:ln>
          <a:extLst>
            <a:ext uri="{909E8E84-426E-40DD-AFC4-6F175D3DCCD1}">
              <a14:hiddenFill xmlns:a14="http://schemas.microsoft.com/office/drawing/2010/main">
                <a:noFill/>
              </a14:hiddenFill>
            </a:ext>
          </a:extLst>
        </p:spPr>
      </p:cxnSp>
      <p:sp>
        <p:nvSpPr>
          <p:cNvPr id="6" name="Rectangle 5">
            <a:extLst>
              <a:ext uri="{FF2B5EF4-FFF2-40B4-BE49-F238E27FC236}">
                <a16:creationId xmlns:a16="http://schemas.microsoft.com/office/drawing/2014/main" id="{226AB468-5F5F-4984-9EC7-B021650A74B3}"/>
              </a:ext>
            </a:extLst>
          </p:cNvPr>
          <p:cNvSpPr/>
          <p:nvPr/>
        </p:nvSpPr>
        <p:spPr>
          <a:xfrm>
            <a:off x="5842660" y="2082300"/>
            <a:ext cx="344384" cy="18023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fr-FR" dirty="0"/>
          </a:p>
        </p:txBody>
      </p:sp>
      <p:sp>
        <p:nvSpPr>
          <p:cNvPr id="7" name="Rectangle 6">
            <a:extLst>
              <a:ext uri="{FF2B5EF4-FFF2-40B4-BE49-F238E27FC236}">
                <a16:creationId xmlns:a16="http://schemas.microsoft.com/office/drawing/2014/main" id="{08A97929-D34D-452D-89B8-8CC8B37E4F28}"/>
              </a:ext>
            </a:extLst>
          </p:cNvPr>
          <p:cNvSpPr/>
          <p:nvPr/>
        </p:nvSpPr>
        <p:spPr>
          <a:xfrm>
            <a:off x="5812970" y="2303811"/>
            <a:ext cx="344384" cy="13062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fr-FR" dirty="0"/>
          </a:p>
        </p:txBody>
      </p:sp>
      <p:sp>
        <p:nvSpPr>
          <p:cNvPr id="22" name="ZoneTexte 21">
            <a:extLst>
              <a:ext uri="{FF2B5EF4-FFF2-40B4-BE49-F238E27FC236}">
                <a16:creationId xmlns:a16="http://schemas.microsoft.com/office/drawing/2014/main" id="{9116CCA8-B9DD-40D8-ADF4-C5CD7707D004}"/>
              </a:ext>
            </a:extLst>
          </p:cNvPr>
          <p:cNvSpPr txBox="1"/>
          <p:nvPr/>
        </p:nvSpPr>
        <p:spPr>
          <a:xfrm>
            <a:off x="5546142" y="2053801"/>
            <a:ext cx="1020807" cy="246221"/>
          </a:xfrm>
          <a:prstGeom prst="rect">
            <a:avLst/>
          </a:prstGeom>
          <a:noFill/>
        </p:spPr>
        <p:txBody>
          <a:bodyPr wrap="square" rtlCol="0">
            <a:spAutoFit/>
          </a:bodyPr>
          <a:lstStyle/>
          <a:p>
            <a:pPr algn="ctr"/>
            <a:r>
              <a:rPr lang="fr-FR" sz="1000" b="1" dirty="0">
                <a:latin typeface="Times New Roman" panose="02020603050405020304" pitchFamily="18" charset="0"/>
                <a:cs typeface="Times New Roman" panose="02020603050405020304" pitchFamily="18" charset="0"/>
              </a:rPr>
              <a:t>(2E-1v)x2</a:t>
            </a:r>
          </a:p>
        </p:txBody>
      </p:sp>
      <p:sp>
        <p:nvSpPr>
          <p:cNvPr id="26" name="ZoneTexte 25">
            <a:extLst>
              <a:ext uri="{FF2B5EF4-FFF2-40B4-BE49-F238E27FC236}">
                <a16:creationId xmlns:a16="http://schemas.microsoft.com/office/drawing/2014/main" id="{33A7B548-0E95-4854-B401-AEBDDA1A47E4}"/>
              </a:ext>
            </a:extLst>
          </p:cNvPr>
          <p:cNvSpPr txBox="1"/>
          <p:nvPr/>
        </p:nvSpPr>
        <p:spPr>
          <a:xfrm>
            <a:off x="5549147" y="2245429"/>
            <a:ext cx="1020807" cy="246221"/>
          </a:xfrm>
          <a:prstGeom prst="rect">
            <a:avLst/>
          </a:prstGeom>
          <a:noFill/>
        </p:spPr>
        <p:txBody>
          <a:bodyPr wrap="square" rtlCol="0">
            <a:spAutoFit/>
          </a:bodyPr>
          <a:lstStyle/>
          <a:p>
            <a:pPr algn="ctr"/>
            <a:r>
              <a:rPr lang="fr-FR" sz="1000" b="1" dirty="0">
                <a:latin typeface="Times New Roman" panose="02020603050405020304" pitchFamily="18" charset="0"/>
                <a:cs typeface="Times New Roman" panose="02020603050405020304" pitchFamily="18" charset="0"/>
              </a:rPr>
              <a:t>(2E-1v)x2</a:t>
            </a:r>
          </a:p>
        </p:txBody>
      </p:sp>
      <p:sp>
        <p:nvSpPr>
          <p:cNvPr id="19" name="Rectangle 18">
            <a:extLst>
              <a:ext uri="{FF2B5EF4-FFF2-40B4-BE49-F238E27FC236}">
                <a16:creationId xmlns:a16="http://schemas.microsoft.com/office/drawing/2014/main" id="{054C5146-71EE-4F67-992B-08D3DCD7786E}"/>
              </a:ext>
            </a:extLst>
          </p:cNvPr>
          <p:cNvSpPr/>
          <p:nvPr/>
        </p:nvSpPr>
        <p:spPr>
          <a:xfrm>
            <a:off x="4498815" y="2069881"/>
            <a:ext cx="4273513" cy="228940"/>
          </a:xfrm>
          <a:prstGeom prst="rect">
            <a:avLst/>
          </a:prstGeom>
          <a:noFill/>
          <a:ln w="381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fr-FR" dirty="0"/>
          </a:p>
        </p:txBody>
      </p:sp>
      <p:pic>
        <p:nvPicPr>
          <p:cNvPr id="29" name="Image 28">
            <a:extLst>
              <a:ext uri="{FF2B5EF4-FFF2-40B4-BE49-F238E27FC236}">
                <a16:creationId xmlns:a16="http://schemas.microsoft.com/office/drawing/2014/main" id="{D67E87B4-14F4-4943-A436-8DA13D81DD88}"/>
              </a:ext>
            </a:extLst>
          </p:cNvPr>
          <p:cNvPicPr>
            <a:picLocks noChangeAspect="1"/>
          </p:cNvPicPr>
          <p:nvPr/>
        </p:nvPicPr>
        <p:blipFill rotWithShape="1">
          <a:blip r:embed="rId7">
            <a:extLst>
              <a:ext uri="{28A0092B-C50C-407E-A947-70E740481C1C}">
                <a14:useLocalDpi xmlns:a14="http://schemas.microsoft.com/office/drawing/2010/main" val="0"/>
              </a:ext>
            </a:extLst>
          </a:blip>
          <a:srcRect l="6507" t="6840" r="6282" b="2944"/>
          <a:stretch/>
        </p:blipFill>
        <p:spPr>
          <a:xfrm>
            <a:off x="6635571" y="4064635"/>
            <a:ext cx="2395300" cy="2423207"/>
          </a:xfrm>
          <a:prstGeom prst="rect">
            <a:avLst/>
          </a:prstGeom>
        </p:spPr>
      </p:pic>
      <p:pic>
        <p:nvPicPr>
          <p:cNvPr id="11" name="Image 10">
            <a:extLst>
              <a:ext uri="{FF2B5EF4-FFF2-40B4-BE49-F238E27FC236}">
                <a16:creationId xmlns:a16="http://schemas.microsoft.com/office/drawing/2014/main" id="{6D2BC5C2-943F-46C7-A3D7-1169199A1B22}"/>
              </a:ext>
            </a:extLst>
          </p:cNvPr>
          <p:cNvPicPr>
            <a:picLocks noChangeAspect="1"/>
          </p:cNvPicPr>
          <p:nvPr/>
        </p:nvPicPr>
        <p:blipFill rotWithShape="1">
          <a:blip r:embed="rId8">
            <a:extLst>
              <a:ext uri="{28A0092B-C50C-407E-A947-70E740481C1C}">
                <a14:useLocalDpi xmlns:a14="http://schemas.microsoft.com/office/drawing/2010/main" val="0"/>
              </a:ext>
            </a:extLst>
          </a:blip>
          <a:srcRect l="10062" t="8224" r="1964" b="6667"/>
          <a:stretch/>
        </p:blipFill>
        <p:spPr>
          <a:xfrm>
            <a:off x="8480967" y="4581405"/>
            <a:ext cx="989069" cy="935760"/>
          </a:xfrm>
          <a:prstGeom prst="rect">
            <a:avLst/>
          </a:prstGeom>
        </p:spPr>
      </p:pic>
      <p:sp>
        <p:nvSpPr>
          <p:cNvPr id="12" name="Rectangle 11">
            <a:extLst>
              <a:ext uri="{FF2B5EF4-FFF2-40B4-BE49-F238E27FC236}">
                <a16:creationId xmlns:a16="http://schemas.microsoft.com/office/drawing/2014/main" id="{FA94D30E-B616-4A52-9E41-62A98AD48EF0}"/>
              </a:ext>
            </a:extLst>
          </p:cNvPr>
          <p:cNvSpPr/>
          <p:nvPr/>
        </p:nvSpPr>
        <p:spPr>
          <a:xfrm>
            <a:off x="8294914" y="4227757"/>
            <a:ext cx="611580" cy="8922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en-GB" dirty="0"/>
          </a:p>
        </p:txBody>
      </p:sp>
      <p:sp>
        <p:nvSpPr>
          <p:cNvPr id="44" name="ZoneTexte 43">
            <a:extLst>
              <a:ext uri="{FF2B5EF4-FFF2-40B4-BE49-F238E27FC236}">
                <a16:creationId xmlns:a16="http://schemas.microsoft.com/office/drawing/2014/main" id="{DF7642C2-E50E-462D-9218-941836313C25}"/>
              </a:ext>
            </a:extLst>
          </p:cNvPr>
          <p:cNvSpPr txBox="1"/>
          <p:nvPr/>
        </p:nvSpPr>
        <p:spPr>
          <a:xfrm>
            <a:off x="8225272" y="4121113"/>
            <a:ext cx="946434" cy="261610"/>
          </a:xfrm>
          <a:prstGeom prst="rect">
            <a:avLst/>
          </a:prstGeom>
          <a:noFill/>
        </p:spPr>
        <p:txBody>
          <a:bodyPr wrap="square" rtlCol="0">
            <a:spAutoFit/>
          </a:bodyPr>
          <a:lstStyle/>
          <a:p>
            <a:r>
              <a:rPr lang="en-GB" sz="1100" b="1" dirty="0">
                <a:latin typeface="Times New Roman" panose="02020603050405020304" pitchFamily="18" charset="0"/>
                <a:cs typeface="Times New Roman" panose="02020603050405020304" pitchFamily="18" charset="0"/>
              </a:rPr>
              <a:t>Geltenbort</a:t>
            </a:r>
          </a:p>
        </p:txBody>
      </p:sp>
      <p:pic>
        <p:nvPicPr>
          <p:cNvPr id="23" name="Image 22">
            <a:extLst>
              <a:ext uri="{FF2B5EF4-FFF2-40B4-BE49-F238E27FC236}">
                <a16:creationId xmlns:a16="http://schemas.microsoft.com/office/drawing/2014/main" id="{71D40649-C019-4601-B8D5-741F71D8E0CC}"/>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861950" y="1783013"/>
            <a:ext cx="3280525" cy="1999278"/>
          </a:xfrm>
          <a:prstGeom prst="rect">
            <a:avLst/>
          </a:prstGeom>
        </p:spPr>
      </p:pic>
      <p:cxnSp>
        <p:nvCxnSpPr>
          <p:cNvPr id="33" name="Connecteur droit 32">
            <a:extLst>
              <a:ext uri="{FF2B5EF4-FFF2-40B4-BE49-F238E27FC236}">
                <a16:creationId xmlns:a16="http://schemas.microsoft.com/office/drawing/2014/main" id="{73A230D8-F79A-4387-A994-6A5187479341}"/>
              </a:ext>
            </a:extLst>
          </p:cNvPr>
          <p:cNvCxnSpPr>
            <a:cxnSpLocks/>
          </p:cNvCxnSpPr>
          <p:nvPr/>
        </p:nvCxnSpPr>
        <p:spPr>
          <a:xfrm>
            <a:off x="8906494" y="2281922"/>
            <a:ext cx="3154028"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Connecteur droit 51">
            <a:extLst>
              <a:ext uri="{FF2B5EF4-FFF2-40B4-BE49-F238E27FC236}">
                <a16:creationId xmlns:a16="http://schemas.microsoft.com/office/drawing/2014/main" id="{E83F3E4B-F3C6-4FEB-A804-851152680655}"/>
              </a:ext>
            </a:extLst>
          </p:cNvPr>
          <p:cNvCxnSpPr>
            <a:cxnSpLocks/>
          </p:cNvCxnSpPr>
          <p:nvPr/>
        </p:nvCxnSpPr>
        <p:spPr>
          <a:xfrm>
            <a:off x="8916382" y="2452136"/>
            <a:ext cx="3154028"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Connecteur droit 52">
            <a:extLst>
              <a:ext uri="{FF2B5EF4-FFF2-40B4-BE49-F238E27FC236}">
                <a16:creationId xmlns:a16="http://schemas.microsoft.com/office/drawing/2014/main" id="{D509820F-DDD1-4495-B8E0-1654519BDCC9}"/>
              </a:ext>
            </a:extLst>
          </p:cNvPr>
          <p:cNvCxnSpPr>
            <a:cxnSpLocks/>
          </p:cNvCxnSpPr>
          <p:nvPr/>
        </p:nvCxnSpPr>
        <p:spPr>
          <a:xfrm>
            <a:off x="8926270" y="2628288"/>
            <a:ext cx="3154028"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Connecteur droit 53">
            <a:extLst>
              <a:ext uri="{FF2B5EF4-FFF2-40B4-BE49-F238E27FC236}">
                <a16:creationId xmlns:a16="http://schemas.microsoft.com/office/drawing/2014/main" id="{7E83F824-320E-46BD-96DA-3DF8CD37C171}"/>
              </a:ext>
            </a:extLst>
          </p:cNvPr>
          <p:cNvCxnSpPr>
            <a:cxnSpLocks/>
          </p:cNvCxnSpPr>
          <p:nvPr/>
        </p:nvCxnSpPr>
        <p:spPr>
          <a:xfrm>
            <a:off x="8930223" y="2810378"/>
            <a:ext cx="3154028"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Connecteur droit 54">
            <a:extLst>
              <a:ext uri="{FF2B5EF4-FFF2-40B4-BE49-F238E27FC236}">
                <a16:creationId xmlns:a16="http://schemas.microsoft.com/office/drawing/2014/main" id="{3F9BC206-A864-4E94-8F8D-0F8CD6401A0E}"/>
              </a:ext>
            </a:extLst>
          </p:cNvPr>
          <p:cNvCxnSpPr>
            <a:cxnSpLocks/>
          </p:cNvCxnSpPr>
          <p:nvPr/>
        </p:nvCxnSpPr>
        <p:spPr>
          <a:xfrm>
            <a:off x="8928240" y="2980592"/>
            <a:ext cx="3154028"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Connecteur droit 55">
            <a:extLst>
              <a:ext uri="{FF2B5EF4-FFF2-40B4-BE49-F238E27FC236}">
                <a16:creationId xmlns:a16="http://schemas.microsoft.com/office/drawing/2014/main" id="{1B07AFCC-6C48-4D06-A6E9-F79AFEB28F54}"/>
              </a:ext>
            </a:extLst>
          </p:cNvPr>
          <p:cNvCxnSpPr>
            <a:cxnSpLocks/>
          </p:cNvCxnSpPr>
          <p:nvPr/>
        </p:nvCxnSpPr>
        <p:spPr>
          <a:xfrm>
            <a:off x="8938134" y="3150806"/>
            <a:ext cx="3154028"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Connecteur droit 56">
            <a:extLst>
              <a:ext uri="{FF2B5EF4-FFF2-40B4-BE49-F238E27FC236}">
                <a16:creationId xmlns:a16="http://schemas.microsoft.com/office/drawing/2014/main" id="{32110F34-6C84-4C28-A662-D179FEA7DF96}"/>
              </a:ext>
            </a:extLst>
          </p:cNvPr>
          <p:cNvCxnSpPr>
            <a:cxnSpLocks/>
          </p:cNvCxnSpPr>
          <p:nvPr/>
        </p:nvCxnSpPr>
        <p:spPr>
          <a:xfrm>
            <a:off x="8926258" y="3338834"/>
            <a:ext cx="3154028"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Connecteur droit 57">
            <a:extLst>
              <a:ext uri="{FF2B5EF4-FFF2-40B4-BE49-F238E27FC236}">
                <a16:creationId xmlns:a16="http://schemas.microsoft.com/office/drawing/2014/main" id="{2D39836D-35A5-4B0C-8631-09DAEC7B3A7D}"/>
              </a:ext>
            </a:extLst>
          </p:cNvPr>
          <p:cNvCxnSpPr>
            <a:cxnSpLocks/>
          </p:cNvCxnSpPr>
          <p:nvPr/>
        </p:nvCxnSpPr>
        <p:spPr>
          <a:xfrm>
            <a:off x="8928227" y="3520924"/>
            <a:ext cx="3154028"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39" name="Espace réservé de la date 3">
            <a:extLst>
              <a:ext uri="{FF2B5EF4-FFF2-40B4-BE49-F238E27FC236}">
                <a16:creationId xmlns:a16="http://schemas.microsoft.com/office/drawing/2014/main" id="{26FDEF30-BEF6-4ECD-A2A1-73AE68B066CB}"/>
              </a:ext>
            </a:extLst>
          </p:cNvPr>
          <p:cNvSpPr>
            <a:spLocks noGrp="1"/>
          </p:cNvSpPr>
          <p:nvPr>
            <p:ph type="dt" sz="half" idx="10"/>
          </p:nvPr>
        </p:nvSpPr>
        <p:spPr>
          <a:xfrm>
            <a:off x="9604154" y="6343650"/>
            <a:ext cx="1090881" cy="365125"/>
          </a:xfrm>
        </p:spPr>
        <p:txBody>
          <a:bodyPr/>
          <a:lstStyle/>
          <a:p>
            <a:r>
              <a:rPr lang="fr-FR"/>
              <a:t>01/07/2026</a:t>
            </a:r>
            <a:endParaRPr lang="fr-FR" dirty="0"/>
          </a:p>
        </p:txBody>
      </p:sp>
      <p:sp>
        <p:nvSpPr>
          <p:cNvPr id="40" name="Espace réservé du pied de page 1">
            <a:extLst>
              <a:ext uri="{FF2B5EF4-FFF2-40B4-BE49-F238E27FC236}">
                <a16:creationId xmlns:a16="http://schemas.microsoft.com/office/drawing/2014/main" id="{258C2CA6-D2A6-4D60-94BA-23DBF14AC278}"/>
              </a:ext>
            </a:extLst>
          </p:cNvPr>
          <p:cNvSpPr>
            <a:spLocks noGrp="1"/>
          </p:cNvSpPr>
          <p:nvPr>
            <p:ph type="ftr" sz="quarter" idx="11"/>
          </p:nvPr>
        </p:nvSpPr>
        <p:spPr>
          <a:xfrm>
            <a:off x="708846" y="6343650"/>
            <a:ext cx="8839200" cy="365125"/>
          </a:xfrm>
        </p:spPr>
        <p:txBody>
          <a:bodyPr/>
          <a:lstStyle/>
          <a:p>
            <a:r>
              <a:rPr lang="en-US"/>
              <a:t>WONDER 2026 | A. Regonesi et al. </a:t>
            </a:r>
            <a:endParaRPr lang="fr-FR" dirty="0"/>
          </a:p>
        </p:txBody>
      </p:sp>
      <p:pic>
        <p:nvPicPr>
          <p:cNvPr id="42" name="Image 41">
            <a:extLst>
              <a:ext uri="{FF2B5EF4-FFF2-40B4-BE49-F238E27FC236}">
                <a16:creationId xmlns:a16="http://schemas.microsoft.com/office/drawing/2014/main" id="{3505C7AB-8600-46E4-9081-7656C4AD0A29}"/>
              </a:ext>
            </a:extLst>
          </p:cNvPr>
          <p:cNvPicPr>
            <a:picLocks noChangeAspect="1"/>
          </p:cNvPicPr>
          <p:nvPr/>
        </p:nvPicPr>
        <p:blipFill>
          <a:blip r:embed="rId10"/>
          <a:stretch>
            <a:fillRect/>
          </a:stretch>
        </p:blipFill>
        <p:spPr bwMode="auto">
          <a:xfrm>
            <a:off x="676420" y="5210334"/>
            <a:ext cx="3183851" cy="653528"/>
          </a:xfrm>
          <a:prstGeom prst="rect">
            <a:avLst/>
          </a:prstGeom>
          <a:ln w="12700">
            <a:solidFill>
              <a:schemeClr val="tx1"/>
            </a:solidFill>
          </a:ln>
        </p:spPr>
      </p:pic>
      <mc:AlternateContent xmlns:mc="http://schemas.openxmlformats.org/markup-compatibility/2006" xmlns:a14="http://schemas.microsoft.com/office/drawing/2010/main">
        <mc:Choice Requires="a14">
          <p:sp>
            <p:nvSpPr>
              <p:cNvPr id="45" name="ZoneTexte 44">
                <a:extLst>
                  <a:ext uri="{FF2B5EF4-FFF2-40B4-BE49-F238E27FC236}">
                    <a16:creationId xmlns:a16="http://schemas.microsoft.com/office/drawing/2014/main" id="{C6733E17-A673-42FC-AFFB-6E59370F3BE8}"/>
                  </a:ext>
                </a:extLst>
              </p:cNvPr>
              <p:cNvSpPr txBox="1"/>
              <p:nvPr/>
            </p:nvSpPr>
            <p:spPr>
              <a:xfrm>
                <a:off x="4104737" y="4054792"/>
                <a:ext cx="2489201" cy="2339102"/>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 Relative mass resolution</a:t>
                </a:r>
              </a:p>
              <a:p>
                <a:r>
                  <a:rPr lang="en-US" sz="1400" dirty="0">
                    <a:latin typeface="Arial" panose="020B0604020202020204" pitchFamily="34" charset="0"/>
                    <a:cs typeface="Arial" panose="020B0604020202020204" pitchFamily="34" charset="0"/>
                  </a:rPr>
                  <a:t>     </a:t>
                </a:r>
                <a14:m>
                  <m:oMath xmlns:m="http://schemas.openxmlformats.org/officeDocument/2006/math">
                    <m:sSub>
                      <m:sSubPr>
                        <m:ctrlPr>
                          <a:rPr lang="fr-FR" sz="1400" b="0" i="1" smtClean="0">
                            <a:latin typeface="Cambria Math" panose="02040503050406030204" pitchFamily="18" charset="0"/>
                            <a:cs typeface="Arial" panose="020B0604020202020204" pitchFamily="34" charset="0"/>
                          </a:rPr>
                        </m:ctrlPr>
                      </m:sSubPr>
                      <m:e>
                        <m:r>
                          <a:rPr lang="fr-FR" sz="1400" b="0" i="1" smtClean="0">
                            <a:latin typeface="Cambria Math" panose="02040503050406030204" pitchFamily="18" charset="0"/>
                            <a:cs typeface="Arial" panose="020B0604020202020204" pitchFamily="34" charset="0"/>
                          </a:rPr>
                          <m:t>𝜎</m:t>
                        </m:r>
                      </m:e>
                      <m:sub>
                        <m:r>
                          <a:rPr lang="fr-FR" sz="1400" b="0" i="1" smtClean="0">
                            <a:latin typeface="Cambria Math" panose="02040503050406030204" pitchFamily="18" charset="0"/>
                            <a:cs typeface="Arial" panose="020B0604020202020204" pitchFamily="34" charset="0"/>
                          </a:rPr>
                          <m:t>𝐴𝑙</m:t>
                        </m:r>
                        <m:r>
                          <a:rPr lang="fr-FR" sz="1400" b="0" i="1" smtClean="0">
                            <a:latin typeface="Cambria Math" panose="02040503050406030204" pitchFamily="18" charset="0"/>
                            <a:cs typeface="Arial" panose="020B0604020202020204" pitchFamily="34" charset="0"/>
                          </a:rPr>
                          <m:t> </m:t>
                        </m:r>
                        <m:r>
                          <a:rPr lang="fr-FR" sz="1400" b="0" i="1" smtClean="0">
                            <a:latin typeface="Cambria Math" panose="02040503050406030204" pitchFamily="18" charset="0"/>
                            <a:cs typeface="Arial" panose="020B0604020202020204" pitchFamily="34" charset="0"/>
                          </a:rPr>
                          <m:t>𝐴𝑑𝑖𝑙𝑖</m:t>
                        </m:r>
                      </m:sub>
                    </m:sSub>
                    <m:r>
                      <a:rPr lang="fr-FR" sz="1400" b="0" i="1" smtClean="0">
                        <a:latin typeface="Cambria Math" panose="02040503050406030204" pitchFamily="18" charset="0"/>
                        <a:cs typeface="Arial" panose="020B0604020202020204" pitchFamily="34" charset="0"/>
                      </a:rPr>
                      <m:t>=2.3 </m:t>
                    </m:r>
                    <m:r>
                      <a:rPr lang="fr-FR" sz="1400" b="0" i="1" smtClean="0">
                        <a:latin typeface="Cambria Math" panose="02040503050406030204" pitchFamily="18" charset="0"/>
                        <a:cs typeface="Arial" panose="020B0604020202020204" pitchFamily="34" charset="0"/>
                      </a:rPr>
                      <m:t>𝑢</m:t>
                    </m:r>
                  </m:oMath>
                </a14:m>
                <a:endParaRPr lang="en-US" sz="1400" dirty="0"/>
              </a:p>
              <a:p>
                <a:endParaRPr lang="en-US" sz="1400" dirty="0"/>
              </a:p>
              <a:p>
                <a:r>
                  <a:rPr lang="en-US" sz="1400" dirty="0">
                    <a:latin typeface="Arial" panose="020B0604020202020204" pitchFamily="34" charset="0"/>
                    <a:cs typeface="Arial" panose="020B0604020202020204" pitchFamily="34" charset="0"/>
                  </a:rPr>
                  <a:t>→ </a:t>
                </a:r>
                <a:r>
                  <a:rPr lang="en-US" sz="1400" dirty="0"/>
                  <a:t>Through mass resolution analysis, it is possible to assign an </a:t>
                </a:r>
                <a:r>
                  <a:rPr lang="en-US" sz="1600" b="1" dirty="0">
                    <a:solidFill>
                      <a:srgbClr val="FF0000"/>
                    </a:solidFill>
                  </a:rPr>
                  <a:t>a priori correlation matrix </a:t>
                </a:r>
                <a:r>
                  <a:rPr lang="en-US" sz="1400" dirty="0"/>
                  <a:t>to experimental data that previously did not have one</a:t>
                </a:r>
                <a:endParaRPr lang="en-GB" sz="1400" dirty="0"/>
              </a:p>
            </p:txBody>
          </p:sp>
        </mc:Choice>
        <mc:Fallback xmlns="">
          <p:sp>
            <p:nvSpPr>
              <p:cNvPr id="45" name="ZoneTexte 44">
                <a:extLst>
                  <a:ext uri="{FF2B5EF4-FFF2-40B4-BE49-F238E27FC236}">
                    <a16:creationId xmlns:a16="http://schemas.microsoft.com/office/drawing/2014/main" id="{C6733E17-A673-42FC-AFFB-6E59370F3BE8}"/>
                  </a:ext>
                </a:extLst>
              </p:cNvPr>
              <p:cNvSpPr txBox="1">
                <a:spLocks noRot="1" noChangeAspect="1" noMove="1" noResize="1" noEditPoints="1" noAdjustHandles="1" noChangeArrowheads="1" noChangeShapeType="1" noTextEdit="1"/>
              </p:cNvSpPr>
              <p:nvPr/>
            </p:nvSpPr>
            <p:spPr>
              <a:xfrm>
                <a:off x="4104737" y="4054792"/>
                <a:ext cx="2489201" cy="2339102"/>
              </a:xfrm>
              <a:prstGeom prst="rect">
                <a:avLst/>
              </a:prstGeom>
              <a:blipFill>
                <a:blip r:embed="rId11"/>
                <a:stretch>
                  <a:fillRect l="-1222" t="-521" b="-1823"/>
                </a:stretch>
              </a:blipFill>
            </p:spPr>
            <p:txBody>
              <a:bodyPr/>
              <a:lstStyle/>
              <a:p>
                <a:r>
                  <a:rPr lang="en-US">
                    <a:noFill/>
                  </a:rPr>
                  <a:t> </a:t>
                </a:r>
              </a:p>
            </p:txBody>
          </p:sp>
        </mc:Fallback>
      </mc:AlternateContent>
      <p:sp>
        <p:nvSpPr>
          <p:cNvPr id="38" name="Titre 5">
            <a:extLst>
              <a:ext uri="{FF2B5EF4-FFF2-40B4-BE49-F238E27FC236}">
                <a16:creationId xmlns:a16="http://schemas.microsoft.com/office/drawing/2014/main" id="{DA388C0B-AE24-413B-B7E9-914AB8CD79F8}"/>
              </a:ext>
            </a:extLst>
          </p:cNvPr>
          <p:cNvSpPr>
            <a:spLocks noGrp="1"/>
          </p:cNvSpPr>
          <p:nvPr>
            <p:ph type="title"/>
          </p:nvPr>
        </p:nvSpPr>
        <p:spPr>
          <a:xfrm>
            <a:off x="176292" y="193393"/>
            <a:ext cx="10728325" cy="543603"/>
          </a:xfrm>
        </p:spPr>
        <p:txBody>
          <a:bodyPr>
            <a:normAutofit fontScale="90000"/>
          </a:bodyPr>
          <a:lstStyle/>
          <a:p>
            <a:r>
              <a:rPr lang="en-GB" sz="3600" b="1" baseline="30000" dirty="0"/>
              <a:t>235</a:t>
            </a:r>
            <a:r>
              <a:rPr lang="en-GB" sz="3600" b="1" dirty="0"/>
              <a:t>U(</a:t>
            </a:r>
            <a:r>
              <a:rPr lang="en-GB" sz="3600" b="1" dirty="0" err="1"/>
              <a:t>n</a:t>
            </a:r>
            <a:r>
              <a:rPr lang="en-GB" sz="3600" b="1" baseline="-25000" dirty="0" err="1"/>
              <a:t>th</a:t>
            </a:r>
            <a:r>
              <a:rPr lang="en-GB" sz="3600" b="1" dirty="0" err="1"/>
              <a:t>,f</a:t>
            </a:r>
            <a:r>
              <a:rPr lang="en-GB" sz="3600" b="1" dirty="0"/>
              <a:t>) evaluation of Pre-neutron fission yields</a:t>
            </a:r>
            <a:br>
              <a:rPr lang="en-GB" sz="2000" b="1" dirty="0"/>
            </a:br>
            <a:br>
              <a:rPr lang="fr-FR" dirty="0"/>
            </a:br>
            <a:endParaRPr lang="fr-FR" dirty="0"/>
          </a:p>
        </p:txBody>
      </p:sp>
    </p:spTree>
    <p:extLst>
      <p:ext uri="{BB962C8B-B14F-4D97-AF65-F5344CB8AC3E}">
        <p14:creationId xmlns:p14="http://schemas.microsoft.com/office/powerpoint/2010/main" val="308318572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a:extLst>
              <a:ext uri="{FF2B5EF4-FFF2-40B4-BE49-F238E27FC236}">
                <a16:creationId xmlns:a16="http://schemas.microsoft.com/office/drawing/2014/main" id="{E827A251-CF9B-455C-9475-6CA274122BE5}"/>
              </a:ext>
            </a:extLst>
          </p:cNvPr>
          <p:cNvSpPr>
            <a:spLocks noGrp="1"/>
          </p:cNvSpPr>
          <p:nvPr>
            <p:ph type="sldNum" sz="quarter" idx="12"/>
          </p:nvPr>
        </p:nvSpPr>
        <p:spPr/>
        <p:txBody>
          <a:bodyPr/>
          <a:lstStyle/>
          <a:p>
            <a:r>
              <a:rPr lang="fr-FR" dirty="0"/>
              <a:t>11</a:t>
            </a:r>
          </a:p>
        </p:txBody>
      </p:sp>
      <p:sp>
        <p:nvSpPr>
          <p:cNvPr id="34" name="ZoneTexte 33">
            <a:extLst>
              <a:ext uri="{FF2B5EF4-FFF2-40B4-BE49-F238E27FC236}">
                <a16:creationId xmlns:a16="http://schemas.microsoft.com/office/drawing/2014/main" id="{4C4ED0D7-7089-4CB4-8BB2-6F9EEF9FF3C2}"/>
              </a:ext>
            </a:extLst>
          </p:cNvPr>
          <p:cNvSpPr txBox="1"/>
          <p:nvPr/>
        </p:nvSpPr>
        <p:spPr>
          <a:xfrm>
            <a:off x="273132" y="858786"/>
            <a:ext cx="11222182" cy="584775"/>
          </a:xfrm>
          <a:prstGeom prst="rect">
            <a:avLst/>
          </a:prstGeom>
          <a:noFill/>
        </p:spPr>
        <p:txBody>
          <a:bodyPr wrap="square" rtlCol="0">
            <a:spAutoFit/>
          </a:bodyPr>
          <a:lstStyle/>
          <a:p>
            <a:r>
              <a:rPr lang="en-GB" sz="1600" dirty="0"/>
              <a:t>Problem due to the different mass resolutions of experimental data </a:t>
            </a:r>
            <a:r>
              <a:rPr lang="en-GB" sz="1600" dirty="0">
                <a:sym typeface="Wingdings" panose="05000000000000000000" pitchFamily="2" charset="2"/>
              </a:rPr>
              <a:t> Solved via convolution function and comparison in the space of convolutions</a:t>
            </a:r>
            <a:endParaRPr lang="en-GB" sz="1600" dirty="0"/>
          </a:p>
        </p:txBody>
      </p:sp>
      <p:pic>
        <p:nvPicPr>
          <p:cNvPr id="35" name="Image 34">
            <a:extLst>
              <a:ext uri="{FF2B5EF4-FFF2-40B4-BE49-F238E27FC236}">
                <a16:creationId xmlns:a16="http://schemas.microsoft.com/office/drawing/2014/main" id="{A1B1FD96-6F5A-44EC-ACA3-7312C2B9CC0F}"/>
              </a:ext>
            </a:extLst>
          </p:cNvPr>
          <p:cNvPicPr>
            <a:picLocks noChangeAspect="1"/>
          </p:cNvPicPr>
          <p:nvPr/>
        </p:nvPicPr>
        <p:blipFill>
          <a:blip r:embed="rId2"/>
          <a:stretch>
            <a:fillRect/>
          </a:stretch>
        </p:blipFill>
        <p:spPr bwMode="auto">
          <a:xfrm>
            <a:off x="131478" y="1673149"/>
            <a:ext cx="3973259" cy="3443642"/>
          </a:xfrm>
          <a:prstGeom prst="rect">
            <a:avLst/>
          </a:prstGeom>
        </p:spPr>
      </p:pic>
      <p:pic>
        <p:nvPicPr>
          <p:cNvPr id="36" name="Image 35">
            <a:extLst>
              <a:ext uri="{FF2B5EF4-FFF2-40B4-BE49-F238E27FC236}">
                <a16:creationId xmlns:a16="http://schemas.microsoft.com/office/drawing/2014/main" id="{7CCFCBDB-4592-46EA-B6BE-F78DE985EEC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68373" y="1565597"/>
            <a:ext cx="1644161" cy="708794"/>
          </a:xfrm>
          <a:prstGeom prst="rect">
            <a:avLst/>
          </a:prstGeom>
        </p:spPr>
      </p:pic>
      <p:pic>
        <p:nvPicPr>
          <p:cNvPr id="37" name="Image 36">
            <a:extLst>
              <a:ext uri="{FF2B5EF4-FFF2-40B4-BE49-F238E27FC236}">
                <a16:creationId xmlns:a16="http://schemas.microsoft.com/office/drawing/2014/main" id="{91CF99A3-A877-44C1-8137-283E3F5262F2}"/>
              </a:ext>
            </a:extLst>
          </p:cNvPr>
          <p:cNvPicPr>
            <a:picLocks noChangeAspect="1"/>
          </p:cNvPicPr>
          <p:nvPr/>
        </p:nvPicPr>
        <p:blipFill rotWithShape="1">
          <a:blip r:embed="rId4">
            <a:extLst>
              <a:ext uri="{28A0092B-C50C-407E-A947-70E740481C1C}">
                <a14:useLocalDpi xmlns:a14="http://schemas.microsoft.com/office/drawing/2010/main" val="0"/>
              </a:ext>
            </a:extLst>
          </a:blip>
          <a:srcRect l="8420" t="8907" b="5270"/>
          <a:stretch/>
        </p:blipFill>
        <p:spPr>
          <a:xfrm>
            <a:off x="3028710" y="2333669"/>
            <a:ext cx="1357368" cy="1243974"/>
          </a:xfrm>
          <a:prstGeom prst="rect">
            <a:avLst/>
          </a:prstGeom>
        </p:spPr>
      </p:pic>
      <p:pic>
        <p:nvPicPr>
          <p:cNvPr id="16" name="Image 11">
            <a:extLst>
              <a:ext uri="{FF2B5EF4-FFF2-40B4-BE49-F238E27FC236}">
                <a16:creationId xmlns:a16="http://schemas.microsoft.com/office/drawing/2014/main" id="{D1349EDF-4EED-43C8-9831-DA7B38A2C03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808046" y="1463587"/>
            <a:ext cx="3303980" cy="2336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Image 2">
            <a:extLst>
              <a:ext uri="{FF2B5EF4-FFF2-40B4-BE49-F238E27FC236}">
                <a16:creationId xmlns:a16="http://schemas.microsoft.com/office/drawing/2014/main" id="{16D0CA00-A498-4B9A-89DB-6727921F097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75219" y="1528796"/>
            <a:ext cx="4332828" cy="2271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Rectangle 17">
            <a:extLst>
              <a:ext uri="{FF2B5EF4-FFF2-40B4-BE49-F238E27FC236}">
                <a16:creationId xmlns:a16="http://schemas.microsoft.com/office/drawing/2014/main" id="{3512A66A-9122-4D51-9651-8D1E493869C2}"/>
              </a:ext>
            </a:extLst>
          </p:cNvPr>
          <p:cNvSpPr/>
          <p:nvPr/>
        </p:nvSpPr>
        <p:spPr>
          <a:xfrm>
            <a:off x="4501598" y="2626067"/>
            <a:ext cx="4270730" cy="186242"/>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fr-FR" dirty="0"/>
          </a:p>
        </p:txBody>
      </p:sp>
      <p:cxnSp>
        <p:nvCxnSpPr>
          <p:cNvPr id="20" name="Connecteur droit 4">
            <a:extLst>
              <a:ext uri="{FF2B5EF4-FFF2-40B4-BE49-F238E27FC236}">
                <a16:creationId xmlns:a16="http://schemas.microsoft.com/office/drawing/2014/main" id="{7B6B6279-CCEF-4F43-B5EF-9AB2E556FD86}"/>
              </a:ext>
            </a:extLst>
          </p:cNvPr>
          <p:cNvCxnSpPr>
            <a:cxnSpLocks noChangeShapeType="1"/>
          </p:cNvCxnSpPr>
          <p:nvPr/>
        </p:nvCxnSpPr>
        <p:spPr bwMode="auto">
          <a:xfrm>
            <a:off x="8829120" y="1582232"/>
            <a:ext cx="0" cy="2347986"/>
          </a:xfrm>
          <a:prstGeom prst="line">
            <a:avLst/>
          </a:prstGeom>
          <a:noFill/>
          <a:ln w="57150" algn="ctr">
            <a:solidFill>
              <a:schemeClr val="tx1"/>
            </a:solidFill>
            <a:round/>
            <a:headEnd/>
            <a:tailEnd/>
          </a:ln>
          <a:extLst>
            <a:ext uri="{909E8E84-426E-40DD-AFC4-6F175D3DCCD1}">
              <a14:hiddenFill xmlns:a14="http://schemas.microsoft.com/office/drawing/2010/main">
                <a:noFill/>
              </a14:hiddenFill>
            </a:ext>
          </a:extLst>
        </p:spPr>
      </p:cxnSp>
      <p:sp>
        <p:nvSpPr>
          <p:cNvPr id="6" name="Rectangle 5">
            <a:extLst>
              <a:ext uri="{FF2B5EF4-FFF2-40B4-BE49-F238E27FC236}">
                <a16:creationId xmlns:a16="http://schemas.microsoft.com/office/drawing/2014/main" id="{226AB468-5F5F-4984-9EC7-B021650A74B3}"/>
              </a:ext>
            </a:extLst>
          </p:cNvPr>
          <p:cNvSpPr/>
          <p:nvPr/>
        </p:nvSpPr>
        <p:spPr>
          <a:xfrm>
            <a:off x="5842660" y="2082300"/>
            <a:ext cx="344384" cy="18023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fr-FR" dirty="0"/>
          </a:p>
        </p:txBody>
      </p:sp>
      <p:sp>
        <p:nvSpPr>
          <p:cNvPr id="7" name="Rectangle 6">
            <a:extLst>
              <a:ext uri="{FF2B5EF4-FFF2-40B4-BE49-F238E27FC236}">
                <a16:creationId xmlns:a16="http://schemas.microsoft.com/office/drawing/2014/main" id="{08A97929-D34D-452D-89B8-8CC8B37E4F28}"/>
              </a:ext>
            </a:extLst>
          </p:cNvPr>
          <p:cNvSpPr/>
          <p:nvPr/>
        </p:nvSpPr>
        <p:spPr>
          <a:xfrm>
            <a:off x="5812970" y="2303811"/>
            <a:ext cx="344384" cy="13062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fr-FR" dirty="0"/>
          </a:p>
        </p:txBody>
      </p:sp>
      <p:sp>
        <p:nvSpPr>
          <p:cNvPr id="22" name="ZoneTexte 21">
            <a:extLst>
              <a:ext uri="{FF2B5EF4-FFF2-40B4-BE49-F238E27FC236}">
                <a16:creationId xmlns:a16="http://schemas.microsoft.com/office/drawing/2014/main" id="{9116CCA8-B9DD-40D8-ADF4-C5CD7707D004}"/>
              </a:ext>
            </a:extLst>
          </p:cNvPr>
          <p:cNvSpPr txBox="1"/>
          <p:nvPr/>
        </p:nvSpPr>
        <p:spPr>
          <a:xfrm>
            <a:off x="5546142" y="2053801"/>
            <a:ext cx="1020807" cy="246221"/>
          </a:xfrm>
          <a:prstGeom prst="rect">
            <a:avLst/>
          </a:prstGeom>
          <a:noFill/>
        </p:spPr>
        <p:txBody>
          <a:bodyPr wrap="square" rtlCol="0">
            <a:spAutoFit/>
          </a:bodyPr>
          <a:lstStyle/>
          <a:p>
            <a:pPr algn="ctr"/>
            <a:r>
              <a:rPr lang="fr-FR" sz="1000" b="1" dirty="0">
                <a:latin typeface="Times New Roman" panose="02020603050405020304" pitchFamily="18" charset="0"/>
                <a:cs typeface="Times New Roman" panose="02020603050405020304" pitchFamily="18" charset="0"/>
              </a:rPr>
              <a:t>(2E-1v)x2</a:t>
            </a:r>
          </a:p>
        </p:txBody>
      </p:sp>
      <p:sp>
        <p:nvSpPr>
          <p:cNvPr id="26" name="ZoneTexte 25">
            <a:extLst>
              <a:ext uri="{FF2B5EF4-FFF2-40B4-BE49-F238E27FC236}">
                <a16:creationId xmlns:a16="http://schemas.microsoft.com/office/drawing/2014/main" id="{33A7B548-0E95-4854-B401-AEBDDA1A47E4}"/>
              </a:ext>
            </a:extLst>
          </p:cNvPr>
          <p:cNvSpPr txBox="1"/>
          <p:nvPr/>
        </p:nvSpPr>
        <p:spPr>
          <a:xfrm>
            <a:off x="5549147" y="2245429"/>
            <a:ext cx="1020807" cy="246221"/>
          </a:xfrm>
          <a:prstGeom prst="rect">
            <a:avLst/>
          </a:prstGeom>
          <a:noFill/>
        </p:spPr>
        <p:txBody>
          <a:bodyPr wrap="square" rtlCol="0">
            <a:spAutoFit/>
          </a:bodyPr>
          <a:lstStyle/>
          <a:p>
            <a:pPr algn="ctr"/>
            <a:r>
              <a:rPr lang="fr-FR" sz="1000" b="1" dirty="0">
                <a:latin typeface="Times New Roman" panose="02020603050405020304" pitchFamily="18" charset="0"/>
                <a:cs typeface="Times New Roman" panose="02020603050405020304" pitchFamily="18" charset="0"/>
              </a:rPr>
              <a:t>(2E-1v)x2</a:t>
            </a:r>
          </a:p>
        </p:txBody>
      </p:sp>
      <p:sp>
        <p:nvSpPr>
          <p:cNvPr id="19" name="Rectangle 18">
            <a:extLst>
              <a:ext uri="{FF2B5EF4-FFF2-40B4-BE49-F238E27FC236}">
                <a16:creationId xmlns:a16="http://schemas.microsoft.com/office/drawing/2014/main" id="{054C5146-71EE-4F67-992B-08D3DCD7786E}"/>
              </a:ext>
            </a:extLst>
          </p:cNvPr>
          <p:cNvSpPr/>
          <p:nvPr/>
        </p:nvSpPr>
        <p:spPr>
          <a:xfrm>
            <a:off x="4498815" y="2069881"/>
            <a:ext cx="4273513" cy="228940"/>
          </a:xfrm>
          <a:prstGeom prst="rect">
            <a:avLst/>
          </a:prstGeom>
          <a:noFill/>
          <a:ln w="381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fr-FR" dirty="0"/>
          </a:p>
        </p:txBody>
      </p:sp>
      <p:pic>
        <p:nvPicPr>
          <p:cNvPr id="29" name="Image 28">
            <a:extLst>
              <a:ext uri="{FF2B5EF4-FFF2-40B4-BE49-F238E27FC236}">
                <a16:creationId xmlns:a16="http://schemas.microsoft.com/office/drawing/2014/main" id="{D67E87B4-14F4-4943-A436-8DA13D81DD88}"/>
              </a:ext>
            </a:extLst>
          </p:cNvPr>
          <p:cNvPicPr>
            <a:picLocks noChangeAspect="1"/>
          </p:cNvPicPr>
          <p:nvPr/>
        </p:nvPicPr>
        <p:blipFill rotWithShape="1">
          <a:blip r:embed="rId7">
            <a:extLst>
              <a:ext uri="{28A0092B-C50C-407E-A947-70E740481C1C}">
                <a14:useLocalDpi xmlns:a14="http://schemas.microsoft.com/office/drawing/2010/main" val="0"/>
              </a:ext>
            </a:extLst>
          </a:blip>
          <a:srcRect l="6507" t="6840" r="6282" b="2944"/>
          <a:stretch/>
        </p:blipFill>
        <p:spPr>
          <a:xfrm>
            <a:off x="6635571" y="4064635"/>
            <a:ext cx="2395300" cy="2423207"/>
          </a:xfrm>
          <a:prstGeom prst="rect">
            <a:avLst/>
          </a:prstGeom>
        </p:spPr>
      </p:pic>
      <p:pic>
        <p:nvPicPr>
          <p:cNvPr id="30" name="Image 29">
            <a:extLst>
              <a:ext uri="{FF2B5EF4-FFF2-40B4-BE49-F238E27FC236}">
                <a16:creationId xmlns:a16="http://schemas.microsoft.com/office/drawing/2014/main" id="{661CAD56-937F-4D0B-8405-45F1715911FB}"/>
              </a:ext>
            </a:extLst>
          </p:cNvPr>
          <p:cNvPicPr>
            <a:picLocks noChangeAspect="1"/>
          </p:cNvPicPr>
          <p:nvPr/>
        </p:nvPicPr>
        <p:blipFill rotWithShape="1">
          <a:blip r:embed="rId8">
            <a:extLst>
              <a:ext uri="{28A0092B-C50C-407E-A947-70E740481C1C}">
                <a14:useLocalDpi xmlns:a14="http://schemas.microsoft.com/office/drawing/2010/main" val="0"/>
              </a:ext>
            </a:extLst>
          </a:blip>
          <a:srcRect l="9639" t="8139" r="2048" b="6407"/>
          <a:stretch/>
        </p:blipFill>
        <p:spPr>
          <a:xfrm>
            <a:off x="10169809" y="4558890"/>
            <a:ext cx="1878936" cy="1778055"/>
          </a:xfrm>
          <a:prstGeom prst="rect">
            <a:avLst/>
          </a:prstGeom>
        </p:spPr>
      </p:pic>
      <mc:AlternateContent xmlns:mc="http://schemas.openxmlformats.org/markup-compatibility/2006" xmlns:a14="http://schemas.microsoft.com/office/drawing/2010/main">
        <mc:Choice Requires="a14">
          <p:sp>
            <p:nvSpPr>
              <p:cNvPr id="9" name="ZoneTexte 8">
                <a:extLst>
                  <a:ext uri="{FF2B5EF4-FFF2-40B4-BE49-F238E27FC236}">
                    <a16:creationId xmlns:a16="http://schemas.microsoft.com/office/drawing/2014/main" id="{5FE3323B-D6AF-4BAC-8593-F5A9F50C046F}"/>
                  </a:ext>
                </a:extLst>
              </p:cNvPr>
              <p:cNvSpPr txBox="1"/>
              <p:nvPr/>
            </p:nvSpPr>
            <p:spPr>
              <a:xfrm>
                <a:off x="4104737" y="4054792"/>
                <a:ext cx="2489201" cy="2339102"/>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 Relative mass resolution</a:t>
                </a:r>
              </a:p>
              <a:p>
                <a:r>
                  <a:rPr lang="en-US" sz="1400" dirty="0">
                    <a:latin typeface="Arial" panose="020B0604020202020204" pitchFamily="34" charset="0"/>
                    <a:cs typeface="Arial" panose="020B0604020202020204" pitchFamily="34" charset="0"/>
                  </a:rPr>
                  <a:t>     </a:t>
                </a:r>
                <a14:m>
                  <m:oMath xmlns:m="http://schemas.openxmlformats.org/officeDocument/2006/math">
                    <m:sSub>
                      <m:sSubPr>
                        <m:ctrlPr>
                          <a:rPr lang="fr-FR" sz="1400" b="0" i="1" smtClean="0">
                            <a:latin typeface="Cambria Math" panose="02040503050406030204" pitchFamily="18" charset="0"/>
                            <a:cs typeface="Arial" panose="020B0604020202020204" pitchFamily="34" charset="0"/>
                          </a:rPr>
                        </m:ctrlPr>
                      </m:sSubPr>
                      <m:e>
                        <m:r>
                          <a:rPr lang="fr-FR" sz="1400" b="0" i="1" smtClean="0">
                            <a:latin typeface="Cambria Math" panose="02040503050406030204" pitchFamily="18" charset="0"/>
                            <a:cs typeface="Arial" panose="020B0604020202020204" pitchFamily="34" charset="0"/>
                          </a:rPr>
                          <m:t>𝜎</m:t>
                        </m:r>
                      </m:e>
                      <m:sub>
                        <m:r>
                          <a:rPr lang="fr-FR" sz="1400" b="0" i="1" smtClean="0">
                            <a:latin typeface="Cambria Math" panose="02040503050406030204" pitchFamily="18" charset="0"/>
                            <a:cs typeface="Arial" panose="020B0604020202020204" pitchFamily="34" charset="0"/>
                          </a:rPr>
                          <m:t>𝐴𝑙</m:t>
                        </m:r>
                        <m:r>
                          <a:rPr lang="fr-FR" sz="1400" b="0" i="1" smtClean="0">
                            <a:latin typeface="Cambria Math" panose="02040503050406030204" pitchFamily="18" charset="0"/>
                            <a:cs typeface="Arial" panose="020B0604020202020204" pitchFamily="34" charset="0"/>
                          </a:rPr>
                          <m:t> </m:t>
                        </m:r>
                        <m:r>
                          <a:rPr lang="fr-FR" sz="1400" b="0" i="1" smtClean="0">
                            <a:latin typeface="Cambria Math" panose="02040503050406030204" pitchFamily="18" charset="0"/>
                            <a:cs typeface="Arial" panose="020B0604020202020204" pitchFamily="34" charset="0"/>
                          </a:rPr>
                          <m:t>𝐴𝑑𝑖𝑙𝑖</m:t>
                        </m:r>
                      </m:sub>
                    </m:sSub>
                    <m:r>
                      <a:rPr lang="fr-FR" sz="1400" b="0" i="1" smtClean="0">
                        <a:latin typeface="Cambria Math" panose="02040503050406030204" pitchFamily="18" charset="0"/>
                        <a:cs typeface="Arial" panose="020B0604020202020204" pitchFamily="34" charset="0"/>
                      </a:rPr>
                      <m:t>=2.3 </m:t>
                    </m:r>
                    <m:r>
                      <a:rPr lang="fr-FR" sz="1400" b="0" i="1" smtClean="0">
                        <a:latin typeface="Cambria Math" panose="02040503050406030204" pitchFamily="18" charset="0"/>
                        <a:cs typeface="Arial" panose="020B0604020202020204" pitchFamily="34" charset="0"/>
                      </a:rPr>
                      <m:t>𝑢</m:t>
                    </m:r>
                  </m:oMath>
                </a14:m>
                <a:endParaRPr lang="en-US" sz="1400" dirty="0"/>
              </a:p>
              <a:p>
                <a:endParaRPr lang="en-US" sz="1400" dirty="0"/>
              </a:p>
              <a:p>
                <a:r>
                  <a:rPr lang="en-US" sz="1400" dirty="0">
                    <a:latin typeface="Arial" panose="020B0604020202020204" pitchFamily="34" charset="0"/>
                    <a:cs typeface="Arial" panose="020B0604020202020204" pitchFamily="34" charset="0"/>
                  </a:rPr>
                  <a:t>→ </a:t>
                </a:r>
                <a:r>
                  <a:rPr lang="en-US" sz="1400" dirty="0"/>
                  <a:t>Through mass resolution analysis, it is possible to assign an </a:t>
                </a:r>
                <a:r>
                  <a:rPr lang="en-US" sz="1600" b="1" dirty="0">
                    <a:solidFill>
                      <a:srgbClr val="FF0000"/>
                    </a:solidFill>
                  </a:rPr>
                  <a:t>a priori correlation matrix </a:t>
                </a:r>
                <a:r>
                  <a:rPr lang="en-US" sz="1400" dirty="0"/>
                  <a:t>to experimental data that previously did not have one</a:t>
                </a:r>
                <a:endParaRPr lang="en-GB" sz="1400" dirty="0"/>
              </a:p>
            </p:txBody>
          </p:sp>
        </mc:Choice>
        <mc:Fallback xmlns="">
          <p:sp>
            <p:nvSpPr>
              <p:cNvPr id="9" name="ZoneTexte 8">
                <a:extLst>
                  <a:ext uri="{FF2B5EF4-FFF2-40B4-BE49-F238E27FC236}">
                    <a16:creationId xmlns:a16="http://schemas.microsoft.com/office/drawing/2014/main" id="{5FE3323B-D6AF-4BAC-8593-F5A9F50C046F}"/>
                  </a:ext>
                </a:extLst>
              </p:cNvPr>
              <p:cNvSpPr txBox="1">
                <a:spLocks noRot="1" noChangeAspect="1" noMove="1" noResize="1" noEditPoints="1" noAdjustHandles="1" noChangeArrowheads="1" noChangeShapeType="1" noTextEdit="1"/>
              </p:cNvSpPr>
              <p:nvPr/>
            </p:nvSpPr>
            <p:spPr>
              <a:xfrm>
                <a:off x="4104737" y="4054792"/>
                <a:ext cx="2489201" cy="2339102"/>
              </a:xfrm>
              <a:prstGeom prst="rect">
                <a:avLst/>
              </a:prstGeom>
              <a:blipFill>
                <a:blip r:embed="rId9"/>
                <a:stretch>
                  <a:fillRect l="-1222" t="-521" b="-1823"/>
                </a:stretch>
              </a:blipFill>
            </p:spPr>
            <p:txBody>
              <a:bodyPr/>
              <a:lstStyle/>
              <a:p>
                <a:r>
                  <a:rPr lang="en-US">
                    <a:noFill/>
                  </a:rPr>
                  <a:t> </a:t>
                </a:r>
              </a:p>
            </p:txBody>
          </p:sp>
        </mc:Fallback>
      </mc:AlternateContent>
      <p:pic>
        <p:nvPicPr>
          <p:cNvPr id="11" name="Image 10">
            <a:extLst>
              <a:ext uri="{FF2B5EF4-FFF2-40B4-BE49-F238E27FC236}">
                <a16:creationId xmlns:a16="http://schemas.microsoft.com/office/drawing/2014/main" id="{6D2BC5C2-943F-46C7-A3D7-1169199A1B22}"/>
              </a:ext>
            </a:extLst>
          </p:cNvPr>
          <p:cNvPicPr>
            <a:picLocks noChangeAspect="1"/>
          </p:cNvPicPr>
          <p:nvPr/>
        </p:nvPicPr>
        <p:blipFill rotWithShape="1">
          <a:blip r:embed="rId10">
            <a:extLst>
              <a:ext uri="{28A0092B-C50C-407E-A947-70E740481C1C}">
                <a14:useLocalDpi xmlns:a14="http://schemas.microsoft.com/office/drawing/2010/main" val="0"/>
              </a:ext>
            </a:extLst>
          </a:blip>
          <a:srcRect l="10062" t="8224" r="1964" b="6667"/>
          <a:stretch/>
        </p:blipFill>
        <p:spPr>
          <a:xfrm>
            <a:off x="8480967" y="4581405"/>
            <a:ext cx="989069" cy="935760"/>
          </a:xfrm>
          <a:prstGeom prst="rect">
            <a:avLst/>
          </a:prstGeom>
        </p:spPr>
      </p:pic>
      <p:sp>
        <p:nvSpPr>
          <p:cNvPr id="41" name="Flèche : droite 40">
            <a:extLst>
              <a:ext uri="{FF2B5EF4-FFF2-40B4-BE49-F238E27FC236}">
                <a16:creationId xmlns:a16="http://schemas.microsoft.com/office/drawing/2014/main" id="{F5F96D59-F48B-4814-B1FE-E6CF4CAC7F94}"/>
              </a:ext>
            </a:extLst>
          </p:cNvPr>
          <p:cNvSpPr/>
          <p:nvPr/>
        </p:nvSpPr>
        <p:spPr>
          <a:xfrm>
            <a:off x="9621694" y="4922322"/>
            <a:ext cx="436706" cy="294935"/>
          </a:xfrm>
          <a:prstGeom prst="rightArrow">
            <a:avLst/>
          </a:prstGeom>
          <a:solidFill>
            <a:srgbClr val="E6001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en-GB" dirty="0"/>
          </a:p>
        </p:txBody>
      </p:sp>
      <p:sp>
        <p:nvSpPr>
          <p:cNvPr id="43" name="ZoneTexte 42">
            <a:extLst>
              <a:ext uri="{FF2B5EF4-FFF2-40B4-BE49-F238E27FC236}">
                <a16:creationId xmlns:a16="http://schemas.microsoft.com/office/drawing/2014/main" id="{D36908B0-48FE-433D-8462-A4E30F14E91D}"/>
              </a:ext>
            </a:extLst>
          </p:cNvPr>
          <p:cNvSpPr txBox="1"/>
          <p:nvPr/>
        </p:nvSpPr>
        <p:spPr>
          <a:xfrm>
            <a:off x="9786996" y="4281885"/>
            <a:ext cx="2489201" cy="276999"/>
          </a:xfrm>
          <a:prstGeom prst="rect">
            <a:avLst/>
          </a:prstGeom>
          <a:noFill/>
        </p:spPr>
        <p:txBody>
          <a:bodyPr wrap="square" rtlCol="0">
            <a:spAutoFit/>
          </a:bodyPr>
          <a:lstStyle/>
          <a:p>
            <a:pPr algn="ctr"/>
            <a:r>
              <a:rPr lang="en-US" sz="1200" b="1" dirty="0">
                <a:solidFill>
                  <a:srgbClr val="FF0000"/>
                </a:solidFill>
              </a:rPr>
              <a:t>A priori correlation matrix</a:t>
            </a:r>
            <a:endParaRPr lang="en-GB" sz="1100" dirty="0"/>
          </a:p>
        </p:txBody>
      </p:sp>
      <p:sp>
        <p:nvSpPr>
          <p:cNvPr id="12" name="Rectangle 11">
            <a:extLst>
              <a:ext uri="{FF2B5EF4-FFF2-40B4-BE49-F238E27FC236}">
                <a16:creationId xmlns:a16="http://schemas.microsoft.com/office/drawing/2014/main" id="{FA94D30E-B616-4A52-9E41-62A98AD48EF0}"/>
              </a:ext>
            </a:extLst>
          </p:cNvPr>
          <p:cNvSpPr/>
          <p:nvPr/>
        </p:nvSpPr>
        <p:spPr>
          <a:xfrm>
            <a:off x="8294914" y="4227757"/>
            <a:ext cx="611580" cy="8922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en-GB" dirty="0"/>
          </a:p>
        </p:txBody>
      </p:sp>
      <p:sp>
        <p:nvSpPr>
          <p:cNvPr id="44" name="ZoneTexte 43">
            <a:extLst>
              <a:ext uri="{FF2B5EF4-FFF2-40B4-BE49-F238E27FC236}">
                <a16:creationId xmlns:a16="http://schemas.microsoft.com/office/drawing/2014/main" id="{DF7642C2-E50E-462D-9218-941836313C25}"/>
              </a:ext>
            </a:extLst>
          </p:cNvPr>
          <p:cNvSpPr txBox="1"/>
          <p:nvPr/>
        </p:nvSpPr>
        <p:spPr>
          <a:xfrm>
            <a:off x="8225272" y="4121113"/>
            <a:ext cx="946434" cy="261610"/>
          </a:xfrm>
          <a:prstGeom prst="rect">
            <a:avLst/>
          </a:prstGeom>
          <a:noFill/>
        </p:spPr>
        <p:txBody>
          <a:bodyPr wrap="square" rtlCol="0">
            <a:spAutoFit/>
          </a:bodyPr>
          <a:lstStyle/>
          <a:p>
            <a:r>
              <a:rPr lang="en-GB" sz="1100" b="1" dirty="0">
                <a:latin typeface="Times New Roman" panose="02020603050405020304" pitchFamily="18" charset="0"/>
                <a:cs typeface="Times New Roman" panose="02020603050405020304" pitchFamily="18" charset="0"/>
              </a:rPr>
              <a:t>Geltenbort</a:t>
            </a:r>
          </a:p>
        </p:txBody>
      </p:sp>
      <p:pic>
        <p:nvPicPr>
          <p:cNvPr id="23" name="Image 22">
            <a:extLst>
              <a:ext uri="{FF2B5EF4-FFF2-40B4-BE49-F238E27FC236}">
                <a16:creationId xmlns:a16="http://schemas.microsoft.com/office/drawing/2014/main" id="{71D40649-C019-4601-B8D5-741F71D8E0CC}"/>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8861950" y="1783013"/>
            <a:ext cx="3280525" cy="1999278"/>
          </a:xfrm>
          <a:prstGeom prst="rect">
            <a:avLst/>
          </a:prstGeom>
        </p:spPr>
      </p:pic>
      <p:cxnSp>
        <p:nvCxnSpPr>
          <p:cNvPr id="33" name="Connecteur droit 32">
            <a:extLst>
              <a:ext uri="{FF2B5EF4-FFF2-40B4-BE49-F238E27FC236}">
                <a16:creationId xmlns:a16="http://schemas.microsoft.com/office/drawing/2014/main" id="{73A230D8-F79A-4387-A994-6A5187479341}"/>
              </a:ext>
            </a:extLst>
          </p:cNvPr>
          <p:cNvCxnSpPr>
            <a:cxnSpLocks/>
          </p:cNvCxnSpPr>
          <p:nvPr/>
        </p:nvCxnSpPr>
        <p:spPr>
          <a:xfrm>
            <a:off x="8906494" y="2281922"/>
            <a:ext cx="3154028"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Connecteur droit 51">
            <a:extLst>
              <a:ext uri="{FF2B5EF4-FFF2-40B4-BE49-F238E27FC236}">
                <a16:creationId xmlns:a16="http://schemas.microsoft.com/office/drawing/2014/main" id="{E83F3E4B-F3C6-4FEB-A804-851152680655}"/>
              </a:ext>
            </a:extLst>
          </p:cNvPr>
          <p:cNvCxnSpPr>
            <a:cxnSpLocks/>
          </p:cNvCxnSpPr>
          <p:nvPr/>
        </p:nvCxnSpPr>
        <p:spPr>
          <a:xfrm>
            <a:off x="8916382" y="2452136"/>
            <a:ext cx="3154028"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Connecteur droit 52">
            <a:extLst>
              <a:ext uri="{FF2B5EF4-FFF2-40B4-BE49-F238E27FC236}">
                <a16:creationId xmlns:a16="http://schemas.microsoft.com/office/drawing/2014/main" id="{D509820F-DDD1-4495-B8E0-1654519BDCC9}"/>
              </a:ext>
            </a:extLst>
          </p:cNvPr>
          <p:cNvCxnSpPr>
            <a:cxnSpLocks/>
          </p:cNvCxnSpPr>
          <p:nvPr/>
        </p:nvCxnSpPr>
        <p:spPr>
          <a:xfrm>
            <a:off x="8926270" y="2628288"/>
            <a:ext cx="3154028"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Connecteur droit 53">
            <a:extLst>
              <a:ext uri="{FF2B5EF4-FFF2-40B4-BE49-F238E27FC236}">
                <a16:creationId xmlns:a16="http://schemas.microsoft.com/office/drawing/2014/main" id="{7E83F824-320E-46BD-96DA-3DF8CD37C171}"/>
              </a:ext>
            </a:extLst>
          </p:cNvPr>
          <p:cNvCxnSpPr>
            <a:cxnSpLocks/>
          </p:cNvCxnSpPr>
          <p:nvPr/>
        </p:nvCxnSpPr>
        <p:spPr>
          <a:xfrm>
            <a:off x="8930223" y="2810378"/>
            <a:ext cx="3154028"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Connecteur droit 54">
            <a:extLst>
              <a:ext uri="{FF2B5EF4-FFF2-40B4-BE49-F238E27FC236}">
                <a16:creationId xmlns:a16="http://schemas.microsoft.com/office/drawing/2014/main" id="{3F9BC206-A864-4E94-8F8D-0F8CD6401A0E}"/>
              </a:ext>
            </a:extLst>
          </p:cNvPr>
          <p:cNvCxnSpPr>
            <a:cxnSpLocks/>
          </p:cNvCxnSpPr>
          <p:nvPr/>
        </p:nvCxnSpPr>
        <p:spPr>
          <a:xfrm>
            <a:off x="8928240" y="2980592"/>
            <a:ext cx="3154028"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Connecteur droit 55">
            <a:extLst>
              <a:ext uri="{FF2B5EF4-FFF2-40B4-BE49-F238E27FC236}">
                <a16:creationId xmlns:a16="http://schemas.microsoft.com/office/drawing/2014/main" id="{1B07AFCC-6C48-4D06-A6E9-F79AFEB28F54}"/>
              </a:ext>
            </a:extLst>
          </p:cNvPr>
          <p:cNvCxnSpPr>
            <a:cxnSpLocks/>
          </p:cNvCxnSpPr>
          <p:nvPr/>
        </p:nvCxnSpPr>
        <p:spPr>
          <a:xfrm>
            <a:off x="8938134" y="3150806"/>
            <a:ext cx="3154028"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Connecteur droit 56">
            <a:extLst>
              <a:ext uri="{FF2B5EF4-FFF2-40B4-BE49-F238E27FC236}">
                <a16:creationId xmlns:a16="http://schemas.microsoft.com/office/drawing/2014/main" id="{32110F34-6C84-4C28-A662-D179FEA7DF96}"/>
              </a:ext>
            </a:extLst>
          </p:cNvPr>
          <p:cNvCxnSpPr>
            <a:cxnSpLocks/>
          </p:cNvCxnSpPr>
          <p:nvPr/>
        </p:nvCxnSpPr>
        <p:spPr>
          <a:xfrm>
            <a:off x="8926258" y="3338834"/>
            <a:ext cx="3154028"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Connecteur droit 57">
            <a:extLst>
              <a:ext uri="{FF2B5EF4-FFF2-40B4-BE49-F238E27FC236}">
                <a16:creationId xmlns:a16="http://schemas.microsoft.com/office/drawing/2014/main" id="{2D39836D-35A5-4B0C-8631-09DAEC7B3A7D}"/>
              </a:ext>
            </a:extLst>
          </p:cNvPr>
          <p:cNvCxnSpPr>
            <a:cxnSpLocks/>
          </p:cNvCxnSpPr>
          <p:nvPr/>
        </p:nvCxnSpPr>
        <p:spPr>
          <a:xfrm>
            <a:off x="8928227" y="3520924"/>
            <a:ext cx="3154028"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39" name="Espace réservé de la date 3">
            <a:extLst>
              <a:ext uri="{FF2B5EF4-FFF2-40B4-BE49-F238E27FC236}">
                <a16:creationId xmlns:a16="http://schemas.microsoft.com/office/drawing/2014/main" id="{26FDEF30-BEF6-4ECD-A2A1-73AE68B066CB}"/>
              </a:ext>
            </a:extLst>
          </p:cNvPr>
          <p:cNvSpPr>
            <a:spLocks noGrp="1"/>
          </p:cNvSpPr>
          <p:nvPr>
            <p:ph type="dt" sz="half" idx="10"/>
          </p:nvPr>
        </p:nvSpPr>
        <p:spPr>
          <a:xfrm>
            <a:off x="9604154" y="6343650"/>
            <a:ext cx="1090881" cy="365125"/>
          </a:xfrm>
        </p:spPr>
        <p:txBody>
          <a:bodyPr/>
          <a:lstStyle/>
          <a:p>
            <a:r>
              <a:rPr lang="fr-FR"/>
              <a:t>01/07/2026</a:t>
            </a:r>
            <a:endParaRPr lang="fr-FR" dirty="0"/>
          </a:p>
        </p:txBody>
      </p:sp>
      <p:sp>
        <p:nvSpPr>
          <p:cNvPr id="40" name="Espace réservé du pied de page 1">
            <a:extLst>
              <a:ext uri="{FF2B5EF4-FFF2-40B4-BE49-F238E27FC236}">
                <a16:creationId xmlns:a16="http://schemas.microsoft.com/office/drawing/2014/main" id="{258C2CA6-D2A6-4D60-94BA-23DBF14AC278}"/>
              </a:ext>
            </a:extLst>
          </p:cNvPr>
          <p:cNvSpPr>
            <a:spLocks noGrp="1"/>
          </p:cNvSpPr>
          <p:nvPr>
            <p:ph type="ftr" sz="quarter" idx="11"/>
          </p:nvPr>
        </p:nvSpPr>
        <p:spPr>
          <a:xfrm>
            <a:off x="708846" y="6343650"/>
            <a:ext cx="8839200" cy="365125"/>
          </a:xfrm>
        </p:spPr>
        <p:txBody>
          <a:bodyPr/>
          <a:lstStyle/>
          <a:p>
            <a:r>
              <a:rPr lang="en-US"/>
              <a:t>WONDER 2026 | A. Regonesi et al. </a:t>
            </a:r>
            <a:endParaRPr lang="fr-FR" dirty="0"/>
          </a:p>
        </p:txBody>
      </p:sp>
      <p:pic>
        <p:nvPicPr>
          <p:cNvPr id="42" name="Image 41">
            <a:extLst>
              <a:ext uri="{FF2B5EF4-FFF2-40B4-BE49-F238E27FC236}">
                <a16:creationId xmlns:a16="http://schemas.microsoft.com/office/drawing/2014/main" id="{3505C7AB-8600-46E4-9081-7656C4AD0A29}"/>
              </a:ext>
            </a:extLst>
          </p:cNvPr>
          <p:cNvPicPr>
            <a:picLocks noChangeAspect="1"/>
          </p:cNvPicPr>
          <p:nvPr/>
        </p:nvPicPr>
        <p:blipFill>
          <a:blip r:embed="rId12"/>
          <a:stretch>
            <a:fillRect/>
          </a:stretch>
        </p:blipFill>
        <p:spPr bwMode="auto">
          <a:xfrm>
            <a:off x="676420" y="5210334"/>
            <a:ext cx="3183851" cy="653528"/>
          </a:xfrm>
          <a:prstGeom prst="rect">
            <a:avLst/>
          </a:prstGeom>
          <a:ln w="12700">
            <a:solidFill>
              <a:schemeClr val="tx1"/>
            </a:solidFill>
          </a:ln>
        </p:spPr>
      </p:pic>
      <p:sp>
        <p:nvSpPr>
          <p:cNvPr id="38" name="Flèche : droite 37">
            <a:extLst>
              <a:ext uri="{FF2B5EF4-FFF2-40B4-BE49-F238E27FC236}">
                <a16:creationId xmlns:a16="http://schemas.microsoft.com/office/drawing/2014/main" id="{41808DB2-A0D5-479A-A50D-2241095E1327}"/>
              </a:ext>
            </a:extLst>
          </p:cNvPr>
          <p:cNvSpPr/>
          <p:nvPr/>
        </p:nvSpPr>
        <p:spPr>
          <a:xfrm rot="5400000">
            <a:off x="10890923" y="3872790"/>
            <a:ext cx="436706" cy="294935"/>
          </a:xfrm>
          <a:prstGeom prst="rightArrow">
            <a:avLst/>
          </a:prstGeom>
          <a:solidFill>
            <a:srgbClr val="E6001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en-GB" dirty="0"/>
          </a:p>
        </p:txBody>
      </p:sp>
      <p:sp>
        <p:nvSpPr>
          <p:cNvPr id="45" name="Titre 5">
            <a:extLst>
              <a:ext uri="{FF2B5EF4-FFF2-40B4-BE49-F238E27FC236}">
                <a16:creationId xmlns:a16="http://schemas.microsoft.com/office/drawing/2014/main" id="{69CC82EB-3EA0-4602-8751-9BD8AF1E60D3}"/>
              </a:ext>
            </a:extLst>
          </p:cNvPr>
          <p:cNvSpPr>
            <a:spLocks noGrp="1"/>
          </p:cNvSpPr>
          <p:nvPr>
            <p:ph type="title"/>
          </p:nvPr>
        </p:nvSpPr>
        <p:spPr>
          <a:xfrm>
            <a:off x="176292" y="193393"/>
            <a:ext cx="10728325" cy="543603"/>
          </a:xfrm>
        </p:spPr>
        <p:txBody>
          <a:bodyPr>
            <a:normAutofit fontScale="90000"/>
          </a:bodyPr>
          <a:lstStyle/>
          <a:p>
            <a:r>
              <a:rPr lang="en-GB" sz="3600" b="1" baseline="30000" dirty="0"/>
              <a:t>235</a:t>
            </a:r>
            <a:r>
              <a:rPr lang="en-GB" sz="3600" b="1" dirty="0"/>
              <a:t>U(</a:t>
            </a:r>
            <a:r>
              <a:rPr lang="en-GB" sz="3600" b="1" dirty="0" err="1"/>
              <a:t>n</a:t>
            </a:r>
            <a:r>
              <a:rPr lang="en-GB" sz="3600" b="1" baseline="-25000" dirty="0" err="1"/>
              <a:t>th</a:t>
            </a:r>
            <a:r>
              <a:rPr lang="en-GB" sz="3600" b="1" dirty="0" err="1"/>
              <a:t>,f</a:t>
            </a:r>
            <a:r>
              <a:rPr lang="en-GB" sz="3600" b="1" dirty="0"/>
              <a:t>) evaluation of Pre-neutron fission yields</a:t>
            </a:r>
            <a:br>
              <a:rPr lang="en-GB" sz="2000" b="1" dirty="0"/>
            </a:br>
            <a:br>
              <a:rPr lang="fr-FR" dirty="0"/>
            </a:br>
            <a:endParaRPr lang="fr-FR" dirty="0"/>
          </a:p>
        </p:txBody>
      </p:sp>
    </p:spTree>
    <p:extLst>
      <p:ext uri="{BB962C8B-B14F-4D97-AF65-F5344CB8AC3E}">
        <p14:creationId xmlns:p14="http://schemas.microsoft.com/office/powerpoint/2010/main" val="21237758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a:extLst>
              <a:ext uri="{FF2B5EF4-FFF2-40B4-BE49-F238E27FC236}">
                <a16:creationId xmlns:a16="http://schemas.microsoft.com/office/drawing/2014/main" id="{76B7478F-ECCD-4946-8939-4503EFC2A1E7}"/>
              </a:ext>
            </a:extLst>
          </p:cNvPr>
          <p:cNvSpPr>
            <a:spLocks noGrp="1"/>
          </p:cNvSpPr>
          <p:nvPr>
            <p:ph type="sldNum" sz="quarter" idx="12"/>
          </p:nvPr>
        </p:nvSpPr>
        <p:spPr>
          <a:xfrm>
            <a:off x="11018145" y="6343650"/>
            <a:ext cx="693738" cy="365125"/>
          </a:xfrm>
        </p:spPr>
        <p:txBody>
          <a:bodyPr/>
          <a:lstStyle/>
          <a:p>
            <a:r>
              <a:rPr lang="fr-FR" dirty="0"/>
              <a:t>3</a:t>
            </a:r>
          </a:p>
        </p:txBody>
      </p:sp>
      <p:pic>
        <p:nvPicPr>
          <p:cNvPr id="13" name="Espace réservé du contenu 12">
            <a:extLst>
              <a:ext uri="{FF2B5EF4-FFF2-40B4-BE49-F238E27FC236}">
                <a16:creationId xmlns:a16="http://schemas.microsoft.com/office/drawing/2014/main" id="{8F606C09-2307-4CB9-8EC9-D53AFBFD3CE2}"/>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b="11212"/>
          <a:stretch/>
        </p:blipFill>
        <p:spPr>
          <a:xfrm>
            <a:off x="504737" y="1136068"/>
            <a:ext cx="8839200" cy="2743342"/>
          </a:xfrm>
        </p:spPr>
      </p:pic>
      <p:sp>
        <p:nvSpPr>
          <p:cNvPr id="2" name="ZoneTexte 1">
            <a:extLst>
              <a:ext uri="{FF2B5EF4-FFF2-40B4-BE49-F238E27FC236}">
                <a16:creationId xmlns:a16="http://schemas.microsoft.com/office/drawing/2014/main" id="{CE0C597B-330B-43AF-AB66-BF60C8A633C0}"/>
              </a:ext>
            </a:extLst>
          </p:cNvPr>
          <p:cNvSpPr txBox="1"/>
          <p:nvPr/>
        </p:nvSpPr>
        <p:spPr>
          <a:xfrm>
            <a:off x="971447" y="4842404"/>
            <a:ext cx="9455760" cy="923330"/>
          </a:xfrm>
          <a:prstGeom prst="rect">
            <a:avLst/>
          </a:prstGeom>
          <a:noFill/>
          <a:ln w="38100">
            <a:solidFill>
              <a:srgbClr val="FF0000"/>
            </a:solidFill>
          </a:ln>
        </p:spPr>
        <p:txBody>
          <a:bodyPr wrap="square" rtlCol="0">
            <a:spAutoFit/>
          </a:bodyPr>
          <a:lstStyle/>
          <a:p>
            <a:pPr algn="ctr"/>
            <a:r>
              <a:rPr lang="en-GB" b="1" dirty="0"/>
              <a:t>Fission Yields (FY)</a:t>
            </a:r>
            <a:r>
              <a:rPr lang="en-GB" dirty="0"/>
              <a:t> = production rate of nuclei generated by a fission event, more precisely, by </a:t>
            </a:r>
            <a:r>
              <a:rPr lang="en-GB" dirty="0">
                <a:solidFill>
                  <a:srgbClr val="FF0000"/>
                </a:solidFill>
              </a:rPr>
              <a:t>mass yields </a:t>
            </a:r>
            <a:r>
              <a:rPr lang="en-GB" dirty="0"/>
              <a:t>we mean the probability of formation of a nucleus with a certain mass from the fission of the initial compound nucleus. </a:t>
            </a:r>
          </a:p>
        </p:txBody>
      </p:sp>
      <p:sp>
        <p:nvSpPr>
          <p:cNvPr id="3" name="ZoneTexte 2">
            <a:extLst>
              <a:ext uri="{FF2B5EF4-FFF2-40B4-BE49-F238E27FC236}">
                <a16:creationId xmlns:a16="http://schemas.microsoft.com/office/drawing/2014/main" id="{2D87603F-76C9-4292-AF5F-4C9A89F751D3}"/>
              </a:ext>
            </a:extLst>
          </p:cNvPr>
          <p:cNvSpPr txBox="1"/>
          <p:nvPr/>
        </p:nvSpPr>
        <p:spPr>
          <a:xfrm>
            <a:off x="2848063" y="3879410"/>
            <a:ext cx="6115633" cy="261610"/>
          </a:xfrm>
          <a:prstGeom prst="rect">
            <a:avLst/>
          </a:prstGeom>
          <a:noFill/>
        </p:spPr>
        <p:txBody>
          <a:bodyPr wrap="square" rtlCol="0">
            <a:spAutoFit/>
          </a:bodyPr>
          <a:lstStyle/>
          <a:p>
            <a:r>
              <a:rPr lang="it-IT" sz="1100" dirty="0"/>
              <a:t> </a:t>
            </a:r>
            <a:r>
              <a:rPr lang="it-IT" sz="1100" b="1" dirty="0"/>
              <a:t>[t ~ 10</a:t>
            </a:r>
            <a:r>
              <a:rPr lang="it-IT" sz="1100" b="1" baseline="30000" dirty="0"/>
              <a:t>-21 </a:t>
            </a:r>
            <a:r>
              <a:rPr lang="it-IT" sz="1100" b="1" dirty="0"/>
              <a:t>s]          [t ~ 10</a:t>
            </a:r>
            <a:r>
              <a:rPr lang="it-IT" sz="1100" b="1" baseline="30000" dirty="0"/>
              <a:t>-20 </a:t>
            </a:r>
            <a:r>
              <a:rPr lang="it-IT" sz="1100" b="1" dirty="0"/>
              <a:t>s]        [t ~ 10</a:t>
            </a:r>
            <a:r>
              <a:rPr lang="it-IT" sz="1100" b="1" baseline="30000" dirty="0"/>
              <a:t>-18</a:t>
            </a:r>
            <a:r>
              <a:rPr lang="fr-FR" sz="1100" b="1" dirty="0"/>
              <a:t>/ </a:t>
            </a:r>
            <a:r>
              <a:rPr lang="it-IT" sz="1100" b="1" dirty="0"/>
              <a:t>10</a:t>
            </a:r>
            <a:r>
              <a:rPr lang="it-IT" sz="1100" b="1" baseline="30000" dirty="0"/>
              <a:t>-14 </a:t>
            </a:r>
            <a:r>
              <a:rPr lang="it-IT" sz="1100" b="1" dirty="0"/>
              <a:t>s]      [t ~ 10</a:t>
            </a:r>
            <a:r>
              <a:rPr lang="it-IT" sz="1100" b="1" baseline="30000" dirty="0"/>
              <a:t>-14</a:t>
            </a:r>
            <a:r>
              <a:rPr lang="it-IT" sz="1100" b="1" dirty="0"/>
              <a:t> </a:t>
            </a:r>
            <a:r>
              <a:rPr lang="fr-FR" sz="1100" b="1" dirty="0"/>
              <a:t>/ </a:t>
            </a:r>
            <a:r>
              <a:rPr lang="it-IT" sz="1100" b="1" dirty="0"/>
              <a:t>10</a:t>
            </a:r>
            <a:r>
              <a:rPr lang="it-IT" sz="1100" b="1" baseline="30000" dirty="0"/>
              <a:t>-6 </a:t>
            </a:r>
            <a:r>
              <a:rPr lang="it-IT" sz="1100" b="1" dirty="0"/>
              <a:t>s]                  [t ≥ 10</a:t>
            </a:r>
            <a:r>
              <a:rPr lang="it-IT" sz="1100" b="1" baseline="30000" dirty="0"/>
              <a:t>-21 </a:t>
            </a:r>
            <a:r>
              <a:rPr lang="it-IT" sz="1100" b="1" dirty="0"/>
              <a:t>s] </a:t>
            </a:r>
            <a:endParaRPr lang="fr-FR" sz="1100" b="1" dirty="0"/>
          </a:p>
        </p:txBody>
      </p:sp>
      <p:sp>
        <p:nvSpPr>
          <p:cNvPr id="15" name="Titre 5">
            <a:extLst>
              <a:ext uri="{FF2B5EF4-FFF2-40B4-BE49-F238E27FC236}">
                <a16:creationId xmlns:a16="http://schemas.microsoft.com/office/drawing/2014/main" id="{2DFEE9C2-1E3E-4652-B562-B8557A5B392D}"/>
              </a:ext>
            </a:extLst>
          </p:cNvPr>
          <p:cNvSpPr>
            <a:spLocks noGrp="1"/>
          </p:cNvSpPr>
          <p:nvPr>
            <p:ph type="title"/>
          </p:nvPr>
        </p:nvSpPr>
        <p:spPr>
          <a:xfrm>
            <a:off x="335165" y="266542"/>
            <a:ext cx="10728325" cy="518183"/>
          </a:xfrm>
        </p:spPr>
        <p:txBody>
          <a:bodyPr>
            <a:normAutofit fontScale="90000"/>
          </a:bodyPr>
          <a:lstStyle/>
          <a:p>
            <a:r>
              <a:rPr lang="en-GB" sz="3600" dirty="0"/>
              <a:t>Mass Yields</a:t>
            </a:r>
          </a:p>
        </p:txBody>
      </p:sp>
      <p:sp>
        <p:nvSpPr>
          <p:cNvPr id="16" name="ZoneTexte 15">
            <a:extLst>
              <a:ext uri="{FF2B5EF4-FFF2-40B4-BE49-F238E27FC236}">
                <a16:creationId xmlns:a16="http://schemas.microsoft.com/office/drawing/2014/main" id="{45CCE9F7-5349-443B-B235-8F71FAD4FCCD}"/>
              </a:ext>
            </a:extLst>
          </p:cNvPr>
          <p:cNvSpPr txBox="1"/>
          <p:nvPr/>
        </p:nvSpPr>
        <p:spPr>
          <a:xfrm>
            <a:off x="809443" y="4058036"/>
            <a:ext cx="8455419" cy="246221"/>
          </a:xfrm>
          <a:prstGeom prst="rect">
            <a:avLst/>
          </a:prstGeom>
          <a:noFill/>
        </p:spPr>
        <p:txBody>
          <a:bodyPr wrap="square" rtlCol="0">
            <a:spAutoFit/>
          </a:bodyPr>
          <a:lstStyle/>
          <a:p>
            <a:r>
              <a:rPr lang="fr-FR" sz="1000" b="0" i="0" dirty="0">
                <a:solidFill>
                  <a:srgbClr val="0099FF"/>
                </a:solidFill>
                <a:effectLst/>
                <a:latin typeface="Arial" panose="020B0604020202020204" pitchFamily="34" charset="0"/>
              </a:rPr>
              <a:t>PIAU, Valentin. </a:t>
            </a:r>
            <a:r>
              <a:rPr lang="fr-FR" sz="1000" b="0" i="1" dirty="0">
                <a:solidFill>
                  <a:srgbClr val="0099FF"/>
                </a:solidFill>
                <a:effectLst/>
                <a:latin typeface="Arial" panose="020B0604020202020204" pitchFamily="34" charset="0"/>
              </a:rPr>
              <a:t>Prédiction par calcul des observables de fission à partir d'expériences dédiées</a:t>
            </a:r>
            <a:r>
              <a:rPr lang="fr-FR" sz="1000" b="0" i="0" dirty="0">
                <a:solidFill>
                  <a:srgbClr val="0099FF"/>
                </a:solidFill>
                <a:effectLst/>
                <a:latin typeface="Arial" panose="020B0604020202020204" pitchFamily="34" charset="0"/>
              </a:rPr>
              <a:t>. 2022. Thèse de doctorat. Université Grenoble Alpes</a:t>
            </a:r>
            <a:endParaRPr lang="fr-FR" sz="1000" dirty="0">
              <a:solidFill>
                <a:srgbClr val="0099FF"/>
              </a:solidFill>
            </a:endParaRPr>
          </a:p>
        </p:txBody>
      </p:sp>
      <p:sp>
        <p:nvSpPr>
          <p:cNvPr id="12" name="ZoneTexte 11">
            <a:extLst>
              <a:ext uri="{FF2B5EF4-FFF2-40B4-BE49-F238E27FC236}">
                <a16:creationId xmlns:a16="http://schemas.microsoft.com/office/drawing/2014/main" id="{314A6232-F79B-4996-8223-BC05BD537F8D}"/>
              </a:ext>
            </a:extLst>
          </p:cNvPr>
          <p:cNvSpPr txBox="1"/>
          <p:nvPr/>
        </p:nvSpPr>
        <p:spPr>
          <a:xfrm>
            <a:off x="9098471" y="573380"/>
            <a:ext cx="3148584" cy="1384995"/>
          </a:xfrm>
          <a:prstGeom prst="rect">
            <a:avLst/>
          </a:prstGeom>
          <a:noFill/>
          <a:ln>
            <a:noFill/>
          </a:ln>
        </p:spPr>
        <p:txBody>
          <a:bodyPr wrap="square" rtlCol="0">
            <a:spAutoFit/>
          </a:bodyPr>
          <a:lstStyle/>
          <a:p>
            <a:r>
              <a:rPr lang="en-GB" sz="1400" dirty="0"/>
              <a:t>Interpretation of integral experiments on : </a:t>
            </a:r>
          </a:p>
          <a:p>
            <a:pPr marL="285750" indent="-285750">
              <a:buFontTx/>
              <a:buChar char="-"/>
            </a:pPr>
            <a:r>
              <a:rPr lang="en-GB" sz="1400" b="1" dirty="0"/>
              <a:t>decay heat</a:t>
            </a:r>
          </a:p>
          <a:p>
            <a:pPr marL="285750" indent="-285750">
              <a:buFontTx/>
              <a:buChar char="-"/>
            </a:pPr>
            <a:r>
              <a:rPr lang="en-GB" sz="1400" b="1" dirty="0"/>
              <a:t>depletion/inventory </a:t>
            </a:r>
          </a:p>
          <a:p>
            <a:pPr marL="285750" indent="-285750">
              <a:buFontTx/>
              <a:buChar char="-"/>
            </a:pPr>
            <a:r>
              <a:rPr lang="en-GB" sz="1400" dirty="0"/>
              <a:t>…</a:t>
            </a:r>
            <a:endParaRPr lang="en-GB" sz="1400" b="1" dirty="0"/>
          </a:p>
          <a:p>
            <a:r>
              <a:rPr lang="en-GB" sz="1400" dirty="0"/>
              <a:t> for Gen III, IV reactors</a:t>
            </a:r>
          </a:p>
        </p:txBody>
      </p:sp>
      <p:sp>
        <p:nvSpPr>
          <p:cNvPr id="18" name="Espace réservé de la date 3">
            <a:extLst>
              <a:ext uri="{FF2B5EF4-FFF2-40B4-BE49-F238E27FC236}">
                <a16:creationId xmlns:a16="http://schemas.microsoft.com/office/drawing/2014/main" id="{661E60FB-18C0-45E0-91FA-15CD8BA617F5}"/>
              </a:ext>
            </a:extLst>
          </p:cNvPr>
          <p:cNvSpPr>
            <a:spLocks noGrp="1"/>
          </p:cNvSpPr>
          <p:nvPr>
            <p:ph type="dt" sz="half" idx="10"/>
          </p:nvPr>
        </p:nvSpPr>
        <p:spPr>
          <a:xfrm>
            <a:off x="9626599" y="6343650"/>
            <a:ext cx="1090881" cy="365125"/>
          </a:xfrm>
        </p:spPr>
        <p:txBody>
          <a:bodyPr/>
          <a:lstStyle/>
          <a:p>
            <a:r>
              <a:rPr lang="fr-FR"/>
              <a:t>01/07/2026</a:t>
            </a:r>
            <a:endParaRPr lang="fr-FR" dirty="0"/>
          </a:p>
        </p:txBody>
      </p:sp>
      <p:sp>
        <p:nvSpPr>
          <p:cNvPr id="19" name="Espace réservé du pied de page 1">
            <a:extLst>
              <a:ext uri="{FF2B5EF4-FFF2-40B4-BE49-F238E27FC236}">
                <a16:creationId xmlns:a16="http://schemas.microsoft.com/office/drawing/2014/main" id="{DA991AE8-A836-4F13-8F4A-5E98CCF72E29}"/>
              </a:ext>
            </a:extLst>
          </p:cNvPr>
          <p:cNvSpPr>
            <a:spLocks noGrp="1"/>
          </p:cNvSpPr>
          <p:nvPr>
            <p:ph type="ftr" sz="quarter" idx="11"/>
          </p:nvPr>
        </p:nvSpPr>
        <p:spPr>
          <a:xfrm>
            <a:off x="736600" y="6343650"/>
            <a:ext cx="8839200" cy="365125"/>
          </a:xfrm>
        </p:spPr>
        <p:txBody>
          <a:bodyPr/>
          <a:lstStyle/>
          <a:p>
            <a:r>
              <a:rPr lang="en-US"/>
              <a:t>WONDER 2026 | A. Regonesi et al. </a:t>
            </a:r>
            <a:endParaRPr lang="fr-FR" dirty="0"/>
          </a:p>
        </p:txBody>
      </p:sp>
      <p:pic>
        <p:nvPicPr>
          <p:cNvPr id="6" name="Image 5">
            <a:extLst>
              <a:ext uri="{FF2B5EF4-FFF2-40B4-BE49-F238E27FC236}">
                <a16:creationId xmlns:a16="http://schemas.microsoft.com/office/drawing/2014/main" id="{6BC08E9D-D3FA-4E2F-A28E-C2945EA2288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02503" y="2186630"/>
            <a:ext cx="1836354" cy="1941610"/>
          </a:xfrm>
          <a:prstGeom prst="rect">
            <a:avLst/>
          </a:prstGeom>
        </p:spPr>
      </p:pic>
    </p:spTree>
    <p:extLst>
      <p:ext uri="{BB962C8B-B14F-4D97-AF65-F5344CB8AC3E}">
        <p14:creationId xmlns:p14="http://schemas.microsoft.com/office/powerpoint/2010/main" val="253297200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a:extLst>
              <a:ext uri="{FF2B5EF4-FFF2-40B4-BE49-F238E27FC236}">
                <a16:creationId xmlns:a16="http://schemas.microsoft.com/office/drawing/2014/main" id="{E827A251-CF9B-455C-9475-6CA274122BE5}"/>
              </a:ext>
            </a:extLst>
          </p:cNvPr>
          <p:cNvSpPr>
            <a:spLocks noGrp="1"/>
          </p:cNvSpPr>
          <p:nvPr>
            <p:ph type="sldNum" sz="quarter" idx="12"/>
          </p:nvPr>
        </p:nvSpPr>
        <p:spPr/>
        <p:txBody>
          <a:bodyPr/>
          <a:lstStyle/>
          <a:p>
            <a:r>
              <a:rPr lang="fr-FR" dirty="0"/>
              <a:t>12</a:t>
            </a:r>
          </a:p>
        </p:txBody>
      </p:sp>
      <p:sp>
        <p:nvSpPr>
          <p:cNvPr id="34" name="ZoneTexte 33">
            <a:extLst>
              <a:ext uri="{FF2B5EF4-FFF2-40B4-BE49-F238E27FC236}">
                <a16:creationId xmlns:a16="http://schemas.microsoft.com/office/drawing/2014/main" id="{4C4ED0D7-7089-4CB4-8BB2-6F9EEF9FF3C2}"/>
              </a:ext>
            </a:extLst>
          </p:cNvPr>
          <p:cNvSpPr txBox="1"/>
          <p:nvPr/>
        </p:nvSpPr>
        <p:spPr>
          <a:xfrm>
            <a:off x="273132" y="858786"/>
            <a:ext cx="8199912" cy="584775"/>
          </a:xfrm>
          <a:prstGeom prst="rect">
            <a:avLst/>
          </a:prstGeom>
          <a:noFill/>
        </p:spPr>
        <p:txBody>
          <a:bodyPr wrap="square" rtlCol="0">
            <a:spAutoFit/>
          </a:bodyPr>
          <a:lstStyle/>
          <a:p>
            <a:r>
              <a:rPr lang="en-GB" sz="1600" dirty="0"/>
              <a:t>Problem due to the different mass resolutions of experimental data </a:t>
            </a:r>
            <a:r>
              <a:rPr lang="en-GB" sz="1600" dirty="0">
                <a:sym typeface="Wingdings" panose="05000000000000000000" pitchFamily="2" charset="2"/>
              </a:rPr>
              <a:t> Solved via convolution function and comparison in the space of convolutions</a:t>
            </a:r>
            <a:endParaRPr lang="en-GB" sz="1600" dirty="0"/>
          </a:p>
        </p:txBody>
      </p:sp>
      <p:pic>
        <p:nvPicPr>
          <p:cNvPr id="35" name="Image 34">
            <a:extLst>
              <a:ext uri="{FF2B5EF4-FFF2-40B4-BE49-F238E27FC236}">
                <a16:creationId xmlns:a16="http://schemas.microsoft.com/office/drawing/2014/main" id="{A1B1FD96-6F5A-44EC-ACA3-7312C2B9CC0F}"/>
              </a:ext>
            </a:extLst>
          </p:cNvPr>
          <p:cNvPicPr>
            <a:picLocks noChangeAspect="1"/>
          </p:cNvPicPr>
          <p:nvPr/>
        </p:nvPicPr>
        <p:blipFill>
          <a:blip r:embed="rId2"/>
          <a:stretch>
            <a:fillRect/>
          </a:stretch>
        </p:blipFill>
        <p:spPr bwMode="auto">
          <a:xfrm>
            <a:off x="131478" y="1673149"/>
            <a:ext cx="3973259" cy="3443642"/>
          </a:xfrm>
          <a:prstGeom prst="rect">
            <a:avLst/>
          </a:prstGeom>
        </p:spPr>
      </p:pic>
      <p:pic>
        <p:nvPicPr>
          <p:cNvPr id="36" name="Image 35">
            <a:extLst>
              <a:ext uri="{FF2B5EF4-FFF2-40B4-BE49-F238E27FC236}">
                <a16:creationId xmlns:a16="http://schemas.microsoft.com/office/drawing/2014/main" id="{7CCFCBDB-4592-46EA-B6BE-F78DE985EEC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68373" y="1565597"/>
            <a:ext cx="1644161" cy="708794"/>
          </a:xfrm>
          <a:prstGeom prst="rect">
            <a:avLst/>
          </a:prstGeom>
        </p:spPr>
      </p:pic>
      <p:pic>
        <p:nvPicPr>
          <p:cNvPr id="37" name="Image 36">
            <a:extLst>
              <a:ext uri="{FF2B5EF4-FFF2-40B4-BE49-F238E27FC236}">
                <a16:creationId xmlns:a16="http://schemas.microsoft.com/office/drawing/2014/main" id="{91CF99A3-A877-44C1-8137-283E3F5262F2}"/>
              </a:ext>
            </a:extLst>
          </p:cNvPr>
          <p:cNvPicPr>
            <a:picLocks noChangeAspect="1"/>
          </p:cNvPicPr>
          <p:nvPr/>
        </p:nvPicPr>
        <p:blipFill rotWithShape="1">
          <a:blip r:embed="rId4">
            <a:extLst>
              <a:ext uri="{28A0092B-C50C-407E-A947-70E740481C1C}">
                <a14:useLocalDpi xmlns:a14="http://schemas.microsoft.com/office/drawing/2010/main" val="0"/>
              </a:ext>
            </a:extLst>
          </a:blip>
          <a:srcRect l="8420" t="8907" b="5270"/>
          <a:stretch/>
        </p:blipFill>
        <p:spPr>
          <a:xfrm>
            <a:off x="3028710" y="2333669"/>
            <a:ext cx="1357368" cy="1243974"/>
          </a:xfrm>
          <a:prstGeom prst="rect">
            <a:avLst/>
          </a:prstGeom>
        </p:spPr>
      </p:pic>
      <p:sp>
        <p:nvSpPr>
          <p:cNvPr id="39" name="ZoneTexte 38">
            <a:extLst>
              <a:ext uri="{FF2B5EF4-FFF2-40B4-BE49-F238E27FC236}">
                <a16:creationId xmlns:a16="http://schemas.microsoft.com/office/drawing/2014/main" id="{32ECF53D-52F1-452D-85AC-F2B813767953}"/>
              </a:ext>
            </a:extLst>
          </p:cNvPr>
          <p:cNvSpPr txBox="1"/>
          <p:nvPr/>
        </p:nvSpPr>
        <p:spPr>
          <a:xfrm>
            <a:off x="4670113" y="1783500"/>
            <a:ext cx="6589557" cy="830997"/>
          </a:xfrm>
          <a:prstGeom prst="rect">
            <a:avLst/>
          </a:prstGeom>
          <a:noFill/>
        </p:spPr>
        <p:txBody>
          <a:bodyPr wrap="square" rtlCol="0">
            <a:spAutoFit/>
          </a:bodyPr>
          <a:lstStyle/>
          <a:p>
            <a:r>
              <a:rPr lang="en-GB" sz="1600" dirty="0"/>
              <a:t>Once identified all the mass resolutions </a:t>
            </a:r>
            <a:r>
              <a:rPr lang="en-GB" sz="1600" dirty="0">
                <a:sym typeface="Wingdings" panose="05000000000000000000" pitchFamily="2" charset="2"/>
              </a:rPr>
              <a:t> merging with</a:t>
            </a:r>
            <a:r>
              <a:rPr lang="en-GB" sz="1600" dirty="0"/>
              <a:t> of </a:t>
            </a:r>
            <a:r>
              <a:rPr lang="en-GB" sz="1600" b="1" dirty="0">
                <a:solidFill>
                  <a:srgbClr val="FF0000"/>
                </a:solidFill>
              </a:rPr>
              <a:t>MCMC code DREAM </a:t>
            </a:r>
            <a:r>
              <a:rPr lang="en-GB" sz="1600" dirty="0"/>
              <a:t>to calculate fission yields at the best experimental resolution and at resolution zero  </a:t>
            </a:r>
          </a:p>
        </p:txBody>
      </p:sp>
      <p:pic>
        <p:nvPicPr>
          <p:cNvPr id="40" name="Image 39">
            <a:extLst>
              <a:ext uri="{FF2B5EF4-FFF2-40B4-BE49-F238E27FC236}">
                <a16:creationId xmlns:a16="http://schemas.microsoft.com/office/drawing/2014/main" id="{018C21DB-254F-4393-BA4C-E950240FA90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360038" y="2976073"/>
            <a:ext cx="7831962" cy="3464510"/>
          </a:xfrm>
          <a:prstGeom prst="rect">
            <a:avLst/>
          </a:prstGeom>
        </p:spPr>
      </p:pic>
      <p:sp>
        <p:nvSpPr>
          <p:cNvPr id="4" name="Rectangle 3">
            <a:extLst>
              <a:ext uri="{FF2B5EF4-FFF2-40B4-BE49-F238E27FC236}">
                <a16:creationId xmlns:a16="http://schemas.microsoft.com/office/drawing/2014/main" id="{72B56940-299A-40EE-B4E7-98F7F3A7C75C}"/>
              </a:ext>
            </a:extLst>
          </p:cNvPr>
          <p:cNvSpPr/>
          <p:nvPr/>
        </p:nvSpPr>
        <p:spPr>
          <a:xfrm>
            <a:off x="6822374" y="3699164"/>
            <a:ext cx="314696" cy="1411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en-GB" dirty="0"/>
          </a:p>
        </p:txBody>
      </p:sp>
      <p:sp>
        <p:nvSpPr>
          <p:cNvPr id="16" name="Rectangle 15">
            <a:extLst>
              <a:ext uri="{FF2B5EF4-FFF2-40B4-BE49-F238E27FC236}">
                <a16:creationId xmlns:a16="http://schemas.microsoft.com/office/drawing/2014/main" id="{171A8712-8B6C-48A6-94E6-DA00BD8F698C}"/>
              </a:ext>
            </a:extLst>
          </p:cNvPr>
          <p:cNvSpPr/>
          <p:nvPr/>
        </p:nvSpPr>
        <p:spPr>
          <a:xfrm>
            <a:off x="7964892" y="3723875"/>
            <a:ext cx="314696" cy="1411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en-GB" dirty="0"/>
          </a:p>
        </p:txBody>
      </p:sp>
      <p:sp>
        <p:nvSpPr>
          <p:cNvPr id="17" name="Rectangle 16">
            <a:extLst>
              <a:ext uri="{FF2B5EF4-FFF2-40B4-BE49-F238E27FC236}">
                <a16:creationId xmlns:a16="http://schemas.microsoft.com/office/drawing/2014/main" id="{F83982EC-4132-4874-B252-E49D401B0445}"/>
              </a:ext>
            </a:extLst>
          </p:cNvPr>
          <p:cNvSpPr/>
          <p:nvPr/>
        </p:nvSpPr>
        <p:spPr>
          <a:xfrm>
            <a:off x="8377541" y="3713675"/>
            <a:ext cx="314696" cy="1411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en-GB" dirty="0"/>
          </a:p>
        </p:txBody>
      </p:sp>
      <p:sp>
        <p:nvSpPr>
          <p:cNvPr id="18" name="Rectangle 17">
            <a:extLst>
              <a:ext uri="{FF2B5EF4-FFF2-40B4-BE49-F238E27FC236}">
                <a16:creationId xmlns:a16="http://schemas.microsoft.com/office/drawing/2014/main" id="{D2CE05EA-89F4-4593-AB7B-64D5AFCEE2EF}"/>
              </a:ext>
            </a:extLst>
          </p:cNvPr>
          <p:cNvSpPr/>
          <p:nvPr/>
        </p:nvSpPr>
        <p:spPr>
          <a:xfrm>
            <a:off x="9261104" y="3723875"/>
            <a:ext cx="314696" cy="1411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en-GB" dirty="0"/>
          </a:p>
        </p:txBody>
      </p:sp>
      <p:sp>
        <p:nvSpPr>
          <p:cNvPr id="19" name="Rectangle 18">
            <a:extLst>
              <a:ext uri="{FF2B5EF4-FFF2-40B4-BE49-F238E27FC236}">
                <a16:creationId xmlns:a16="http://schemas.microsoft.com/office/drawing/2014/main" id="{2CE568E8-1F9D-41DF-88C7-5369DB1D8C3F}"/>
              </a:ext>
            </a:extLst>
          </p:cNvPr>
          <p:cNvSpPr/>
          <p:nvPr/>
        </p:nvSpPr>
        <p:spPr>
          <a:xfrm>
            <a:off x="9714773" y="3723875"/>
            <a:ext cx="314696" cy="1411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en-GB" dirty="0"/>
          </a:p>
        </p:txBody>
      </p:sp>
      <p:sp>
        <p:nvSpPr>
          <p:cNvPr id="20" name="Rectangle 19">
            <a:extLst>
              <a:ext uri="{FF2B5EF4-FFF2-40B4-BE49-F238E27FC236}">
                <a16:creationId xmlns:a16="http://schemas.microsoft.com/office/drawing/2014/main" id="{50A80A2F-6DAB-4874-9D9A-7EFF74337575}"/>
              </a:ext>
            </a:extLst>
          </p:cNvPr>
          <p:cNvSpPr/>
          <p:nvPr/>
        </p:nvSpPr>
        <p:spPr>
          <a:xfrm>
            <a:off x="10557316" y="3706058"/>
            <a:ext cx="314696" cy="1411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en-GB" dirty="0"/>
          </a:p>
        </p:txBody>
      </p:sp>
      <p:sp>
        <p:nvSpPr>
          <p:cNvPr id="21" name="Rectangle 20">
            <a:extLst>
              <a:ext uri="{FF2B5EF4-FFF2-40B4-BE49-F238E27FC236}">
                <a16:creationId xmlns:a16="http://schemas.microsoft.com/office/drawing/2014/main" id="{F1F27FBA-DFDC-4188-989B-A030A7E7C2F6}"/>
              </a:ext>
            </a:extLst>
          </p:cNvPr>
          <p:cNvSpPr/>
          <p:nvPr/>
        </p:nvSpPr>
        <p:spPr>
          <a:xfrm>
            <a:off x="11010985" y="3723875"/>
            <a:ext cx="314696" cy="1411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en-GB" dirty="0"/>
          </a:p>
        </p:txBody>
      </p:sp>
      <p:sp>
        <p:nvSpPr>
          <p:cNvPr id="22" name="Rectangle 21">
            <a:extLst>
              <a:ext uri="{FF2B5EF4-FFF2-40B4-BE49-F238E27FC236}">
                <a16:creationId xmlns:a16="http://schemas.microsoft.com/office/drawing/2014/main" id="{E232F6C9-114D-4F0D-BAF4-9A2EBEB558BA}"/>
              </a:ext>
            </a:extLst>
          </p:cNvPr>
          <p:cNvSpPr/>
          <p:nvPr/>
        </p:nvSpPr>
        <p:spPr>
          <a:xfrm>
            <a:off x="11325681" y="3706057"/>
            <a:ext cx="314696" cy="1411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en-GB" dirty="0"/>
          </a:p>
        </p:txBody>
      </p:sp>
      <p:sp>
        <p:nvSpPr>
          <p:cNvPr id="23" name="Rectangle 22">
            <a:extLst>
              <a:ext uri="{FF2B5EF4-FFF2-40B4-BE49-F238E27FC236}">
                <a16:creationId xmlns:a16="http://schemas.microsoft.com/office/drawing/2014/main" id="{96E3DBCA-96F9-4342-927A-AE75128C2962}"/>
              </a:ext>
            </a:extLst>
          </p:cNvPr>
          <p:cNvSpPr/>
          <p:nvPr/>
        </p:nvSpPr>
        <p:spPr>
          <a:xfrm>
            <a:off x="11640377" y="3713675"/>
            <a:ext cx="314696" cy="1411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en-GB" dirty="0"/>
          </a:p>
        </p:txBody>
      </p:sp>
      <p:sp>
        <p:nvSpPr>
          <p:cNvPr id="3" name="ZoneTexte 2">
            <a:extLst>
              <a:ext uri="{FF2B5EF4-FFF2-40B4-BE49-F238E27FC236}">
                <a16:creationId xmlns:a16="http://schemas.microsoft.com/office/drawing/2014/main" id="{853D1CCE-1EEA-4D4B-91B0-E1EC1B4B4A6A}"/>
              </a:ext>
            </a:extLst>
          </p:cNvPr>
          <p:cNvSpPr txBox="1"/>
          <p:nvPr/>
        </p:nvSpPr>
        <p:spPr>
          <a:xfrm>
            <a:off x="6748993" y="3646643"/>
            <a:ext cx="568537" cy="246221"/>
          </a:xfrm>
          <a:prstGeom prst="rect">
            <a:avLst/>
          </a:prstGeom>
          <a:noFill/>
        </p:spPr>
        <p:txBody>
          <a:bodyPr wrap="square" rtlCol="0">
            <a:spAutoFit/>
          </a:bodyPr>
          <a:lstStyle/>
          <a:p>
            <a:pPr algn="ctr"/>
            <a:r>
              <a:rPr lang="en-GB" sz="1000" b="1" dirty="0"/>
              <a:t>2.70</a:t>
            </a:r>
          </a:p>
        </p:txBody>
      </p:sp>
      <p:sp>
        <p:nvSpPr>
          <p:cNvPr id="24" name="ZoneTexte 23">
            <a:extLst>
              <a:ext uri="{FF2B5EF4-FFF2-40B4-BE49-F238E27FC236}">
                <a16:creationId xmlns:a16="http://schemas.microsoft.com/office/drawing/2014/main" id="{7D98A386-8836-44FB-8166-B159EAD3FBDD}"/>
              </a:ext>
            </a:extLst>
          </p:cNvPr>
          <p:cNvSpPr txBox="1"/>
          <p:nvPr/>
        </p:nvSpPr>
        <p:spPr>
          <a:xfrm>
            <a:off x="7845377" y="3646642"/>
            <a:ext cx="568537" cy="246221"/>
          </a:xfrm>
          <a:prstGeom prst="rect">
            <a:avLst/>
          </a:prstGeom>
          <a:noFill/>
        </p:spPr>
        <p:txBody>
          <a:bodyPr wrap="square" rtlCol="0">
            <a:spAutoFit/>
          </a:bodyPr>
          <a:lstStyle/>
          <a:p>
            <a:pPr algn="ctr"/>
            <a:r>
              <a:rPr lang="en-GB" sz="1000" b="1" dirty="0"/>
              <a:t>3.06</a:t>
            </a:r>
          </a:p>
        </p:txBody>
      </p:sp>
      <p:sp>
        <p:nvSpPr>
          <p:cNvPr id="25" name="ZoneTexte 24">
            <a:extLst>
              <a:ext uri="{FF2B5EF4-FFF2-40B4-BE49-F238E27FC236}">
                <a16:creationId xmlns:a16="http://schemas.microsoft.com/office/drawing/2014/main" id="{399E9072-529F-4884-A2E1-ED8A92ABA14A}"/>
              </a:ext>
            </a:extLst>
          </p:cNvPr>
          <p:cNvSpPr txBox="1"/>
          <p:nvPr/>
        </p:nvSpPr>
        <p:spPr>
          <a:xfrm>
            <a:off x="8286994" y="3642069"/>
            <a:ext cx="568537" cy="246221"/>
          </a:xfrm>
          <a:prstGeom prst="rect">
            <a:avLst/>
          </a:prstGeom>
          <a:noFill/>
        </p:spPr>
        <p:txBody>
          <a:bodyPr wrap="square" rtlCol="0">
            <a:spAutoFit/>
          </a:bodyPr>
          <a:lstStyle/>
          <a:p>
            <a:pPr algn="ctr"/>
            <a:r>
              <a:rPr lang="en-GB" sz="1000" b="1" dirty="0"/>
              <a:t>3.23</a:t>
            </a:r>
          </a:p>
        </p:txBody>
      </p:sp>
      <p:sp>
        <p:nvSpPr>
          <p:cNvPr id="26" name="ZoneTexte 25">
            <a:extLst>
              <a:ext uri="{FF2B5EF4-FFF2-40B4-BE49-F238E27FC236}">
                <a16:creationId xmlns:a16="http://schemas.microsoft.com/office/drawing/2014/main" id="{411472A1-5340-465D-B12B-3BCE2EA083E3}"/>
              </a:ext>
            </a:extLst>
          </p:cNvPr>
          <p:cNvSpPr txBox="1"/>
          <p:nvPr/>
        </p:nvSpPr>
        <p:spPr>
          <a:xfrm>
            <a:off x="9140102" y="3642068"/>
            <a:ext cx="568537" cy="246221"/>
          </a:xfrm>
          <a:prstGeom prst="rect">
            <a:avLst/>
          </a:prstGeom>
          <a:noFill/>
        </p:spPr>
        <p:txBody>
          <a:bodyPr wrap="square" rtlCol="0">
            <a:spAutoFit/>
          </a:bodyPr>
          <a:lstStyle/>
          <a:p>
            <a:pPr algn="ctr"/>
            <a:r>
              <a:rPr lang="en-GB" sz="1000" b="1" dirty="0"/>
              <a:t>3.59</a:t>
            </a:r>
          </a:p>
        </p:txBody>
      </p:sp>
      <p:sp>
        <p:nvSpPr>
          <p:cNvPr id="27" name="ZoneTexte 26">
            <a:extLst>
              <a:ext uri="{FF2B5EF4-FFF2-40B4-BE49-F238E27FC236}">
                <a16:creationId xmlns:a16="http://schemas.microsoft.com/office/drawing/2014/main" id="{C94183A1-0270-474E-9E5A-9F4261871681}"/>
              </a:ext>
            </a:extLst>
          </p:cNvPr>
          <p:cNvSpPr txBox="1"/>
          <p:nvPr/>
        </p:nvSpPr>
        <p:spPr>
          <a:xfrm>
            <a:off x="9587852" y="3642068"/>
            <a:ext cx="568537" cy="246221"/>
          </a:xfrm>
          <a:prstGeom prst="rect">
            <a:avLst/>
          </a:prstGeom>
          <a:noFill/>
        </p:spPr>
        <p:txBody>
          <a:bodyPr wrap="square" rtlCol="0">
            <a:spAutoFit/>
          </a:bodyPr>
          <a:lstStyle/>
          <a:p>
            <a:pPr algn="ctr"/>
            <a:r>
              <a:rPr lang="en-GB" sz="1000" b="1" dirty="0"/>
              <a:t>4.49</a:t>
            </a:r>
          </a:p>
        </p:txBody>
      </p:sp>
      <p:sp>
        <p:nvSpPr>
          <p:cNvPr id="28" name="ZoneTexte 27">
            <a:extLst>
              <a:ext uri="{FF2B5EF4-FFF2-40B4-BE49-F238E27FC236}">
                <a16:creationId xmlns:a16="http://schemas.microsoft.com/office/drawing/2014/main" id="{8A31A1AC-D9EA-435D-A622-A81E01A9B322}"/>
              </a:ext>
            </a:extLst>
          </p:cNvPr>
          <p:cNvSpPr txBox="1"/>
          <p:nvPr/>
        </p:nvSpPr>
        <p:spPr>
          <a:xfrm>
            <a:off x="10393834" y="3642067"/>
            <a:ext cx="568537" cy="246221"/>
          </a:xfrm>
          <a:prstGeom prst="rect">
            <a:avLst/>
          </a:prstGeom>
          <a:noFill/>
        </p:spPr>
        <p:txBody>
          <a:bodyPr wrap="square" rtlCol="0">
            <a:spAutoFit/>
          </a:bodyPr>
          <a:lstStyle/>
          <a:p>
            <a:pPr algn="ctr"/>
            <a:r>
              <a:rPr lang="en-GB" sz="1000" b="1" dirty="0"/>
              <a:t>5.25</a:t>
            </a:r>
          </a:p>
        </p:txBody>
      </p:sp>
      <p:sp>
        <p:nvSpPr>
          <p:cNvPr id="29" name="ZoneTexte 28">
            <a:extLst>
              <a:ext uri="{FF2B5EF4-FFF2-40B4-BE49-F238E27FC236}">
                <a16:creationId xmlns:a16="http://schemas.microsoft.com/office/drawing/2014/main" id="{8C0C6FBF-CE21-4B96-91A6-44ECCFC5F7B0}"/>
              </a:ext>
            </a:extLst>
          </p:cNvPr>
          <p:cNvSpPr txBox="1"/>
          <p:nvPr/>
        </p:nvSpPr>
        <p:spPr>
          <a:xfrm>
            <a:off x="10867521" y="3642066"/>
            <a:ext cx="568537" cy="246221"/>
          </a:xfrm>
          <a:prstGeom prst="rect">
            <a:avLst/>
          </a:prstGeom>
          <a:noFill/>
        </p:spPr>
        <p:txBody>
          <a:bodyPr wrap="square" rtlCol="0">
            <a:spAutoFit/>
          </a:bodyPr>
          <a:lstStyle/>
          <a:p>
            <a:pPr algn="ctr"/>
            <a:r>
              <a:rPr lang="en-GB" sz="1000" b="1" dirty="0"/>
              <a:t>5.55</a:t>
            </a:r>
          </a:p>
        </p:txBody>
      </p:sp>
      <p:sp>
        <p:nvSpPr>
          <p:cNvPr id="30" name="ZoneTexte 29">
            <a:extLst>
              <a:ext uri="{FF2B5EF4-FFF2-40B4-BE49-F238E27FC236}">
                <a16:creationId xmlns:a16="http://schemas.microsoft.com/office/drawing/2014/main" id="{92955924-F8BB-4F94-9E5D-9F2958704361}"/>
              </a:ext>
            </a:extLst>
          </p:cNvPr>
          <p:cNvSpPr txBox="1"/>
          <p:nvPr/>
        </p:nvSpPr>
        <p:spPr>
          <a:xfrm>
            <a:off x="11221739" y="3644423"/>
            <a:ext cx="568537" cy="246221"/>
          </a:xfrm>
          <a:prstGeom prst="rect">
            <a:avLst/>
          </a:prstGeom>
          <a:noFill/>
        </p:spPr>
        <p:txBody>
          <a:bodyPr wrap="square" rtlCol="0">
            <a:spAutoFit/>
          </a:bodyPr>
          <a:lstStyle/>
          <a:p>
            <a:pPr algn="ctr"/>
            <a:r>
              <a:rPr lang="en-GB" sz="1000" b="1" dirty="0"/>
              <a:t>5.66</a:t>
            </a:r>
          </a:p>
        </p:txBody>
      </p:sp>
      <p:sp>
        <p:nvSpPr>
          <p:cNvPr id="31" name="ZoneTexte 30">
            <a:extLst>
              <a:ext uri="{FF2B5EF4-FFF2-40B4-BE49-F238E27FC236}">
                <a16:creationId xmlns:a16="http://schemas.microsoft.com/office/drawing/2014/main" id="{C1C74D1C-E3A2-423D-8C0F-F525DCD333E9}"/>
              </a:ext>
            </a:extLst>
          </p:cNvPr>
          <p:cNvSpPr txBox="1"/>
          <p:nvPr/>
        </p:nvSpPr>
        <p:spPr>
          <a:xfrm>
            <a:off x="11545310" y="3642066"/>
            <a:ext cx="568537" cy="246221"/>
          </a:xfrm>
          <a:prstGeom prst="rect">
            <a:avLst/>
          </a:prstGeom>
          <a:noFill/>
        </p:spPr>
        <p:txBody>
          <a:bodyPr wrap="square" rtlCol="0">
            <a:spAutoFit/>
          </a:bodyPr>
          <a:lstStyle/>
          <a:p>
            <a:pPr algn="ctr"/>
            <a:r>
              <a:rPr lang="en-GB" sz="1000" b="1" dirty="0"/>
              <a:t>5.99</a:t>
            </a:r>
          </a:p>
        </p:txBody>
      </p:sp>
      <p:sp>
        <p:nvSpPr>
          <p:cNvPr id="32" name="Espace réservé de la date 3">
            <a:extLst>
              <a:ext uri="{FF2B5EF4-FFF2-40B4-BE49-F238E27FC236}">
                <a16:creationId xmlns:a16="http://schemas.microsoft.com/office/drawing/2014/main" id="{65DFD947-1FEF-41EB-A6F1-B0AAE62C780E}"/>
              </a:ext>
            </a:extLst>
          </p:cNvPr>
          <p:cNvSpPr>
            <a:spLocks noGrp="1"/>
          </p:cNvSpPr>
          <p:nvPr>
            <p:ph type="dt" sz="half" idx="10"/>
          </p:nvPr>
        </p:nvSpPr>
        <p:spPr>
          <a:xfrm>
            <a:off x="9604154" y="6343650"/>
            <a:ext cx="1090881" cy="365125"/>
          </a:xfrm>
        </p:spPr>
        <p:txBody>
          <a:bodyPr/>
          <a:lstStyle/>
          <a:p>
            <a:r>
              <a:rPr lang="fr-FR"/>
              <a:t>01/07/2026</a:t>
            </a:r>
            <a:endParaRPr lang="fr-FR" dirty="0"/>
          </a:p>
        </p:txBody>
      </p:sp>
      <p:sp>
        <p:nvSpPr>
          <p:cNvPr id="33" name="Espace réservé du pied de page 1">
            <a:extLst>
              <a:ext uri="{FF2B5EF4-FFF2-40B4-BE49-F238E27FC236}">
                <a16:creationId xmlns:a16="http://schemas.microsoft.com/office/drawing/2014/main" id="{C8825C09-65B1-4847-A4CE-6DCE0D656A27}"/>
              </a:ext>
            </a:extLst>
          </p:cNvPr>
          <p:cNvSpPr>
            <a:spLocks noGrp="1"/>
          </p:cNvSpPr>
          <p:nvPr>
            <p:ph type="ftr" sz="quarter" idx="11"/>
          </p:nvPr>
        </p:nvSpPr>
        <p:spPr>
          <a:xfrm>
            <a:off x="708846" y="6343650"/>
            <a:ext cx="8839200" cy="365125"/>
          </a:xfrm>
        </p:spPr>
        <p:txBody>
          <a:bodyPr/>
          <a:lstStyle/>
          <a:p>
            <a:r>
              <a:rPr lang="en-US"/>
              <a:t>WONDER 2026 | A. Regonesi et al. </a:t>
            </a:r>
            <a:endParaRPr lang="fr-FR" dirty="0"/>
          </a:p>
        </p:txBody>
      </p:sp>
      <p:sp>
        <p:nvSpPr>
          <p:cNvPr id="6" name="ZoneTexte 5">
            <a:extLst>
              <a:ext uri="{FF2B5EF4-FFF2-40B4-BE49-F238E27FC236}">
                <a16:creationId xmlns:a16="http://schemas.microsoft.com/office/drawing/2014/main" id="{56E032AE-345B-4E30-8360-4AE60C3A81CE}"/>
              </a:ext>
            </a:extLst>
          </p:cNvPr>
          <p:cNvSpPr txBox="1"/>
          <p:nvPr/>
        </p:nvSpPr>
        <p:spPr>
          <a:xfrm>
            <a:off x="4546841" y="2872986"/>
            <a:ext cx="1095473" cy="307777"/>
          </a:xfrm>
          <a:prstGeom prst="rect">
            <a:avLst/>
          </a:prstGeom>
          <a:solidFill>
            <a:schemeClr val="bg2"/>
          </a:solidFill>
        </p:spPr>
        <p:txBody>
          <a:bodyPr wrap="square" rtlCol="0">
            <a:spAutoFit/>
          </a:bodyPr>
          <a:lstStyle/>
          <a:p>
            <a:pPr algn="ctr"/>
            <a:r>
              <a:rPr lang="en-GB" sz="1400" b="1" dirty="0">
                <a:solidFill>
                  <a:srgbClr val="FF0000"/>
                </a:solidFill>
              </a:rPr>
              <a:t>Res. Zero</a:t>
            </a:r>
          </a:p>
        </p:txBody>
      </p:sp>
      <p:sp>
        <p:nvSpPr>
          <p:cNvPr id="41" name="ZoneTexte 40">
            <a:extLst>
              <a:ext uri="{FF2B5EF4-FFF2-40B4-BE49-F238E27FC236}">
                <a16:creationId xmlns:a16="http://schemas.microsoft.com/office/drawing/2014/main" id="{2C238D67-E087-402D-A948-30372086E4C5}"/>
              </a:ext>
            </a:extLst>
          </p:cNvPr>
          <p:cNvSpPr txBox="1"/>
          <p:nvPr/>
        </p:nvSpPr>
        <p:spPr>
          <a:xfrm>
            <a:off x="6532754" y="3017521"/>
            <a:ext cx="1095473" cy="307777"/>
          </a:xfrm>
          <a:prstGeom prst="rect">
            <a:avLst/>
          </a:prstGeom>
          <a:solidFill>
            <a:schemeClr val="bg2"/>
          </a:solidFill>
        </p:spPr>
        <p:txBody>
          <a:bodyPr wrap="square" rtlCol="0">
            <a:spAutoFit/>
          </a:bodyPr>
          <a:lstStyle/>
          <a:p>
            <a:pPr algn="ctr"/>
            <a:r>
              <a:rPr lang="en-GB" sz="1400" b="1" dirty="0">
                <a:solidFill>
                  <a:srgbClr val="FF0000"/>
                </a:solidFill>
              </a:rPr>
              <a:t>Res. Limit</a:t>
            </a:r>
          </a:p>
        </p:txBody>
      </p:sp>
      <p:pic>
        <p:nvPicPr>
          <p:cNvPr id="42" name="Image 41">
            <a:extLst>
              <a:ext uri="{FF2B5EF4-FFF2-40B4-BE49-F238E27FC236}">
                <a16:creationId xmlns:a16="http://schemas.microsoft.com/office/drawing/2014/main" id="{F6B7B028-9C62-427F-842F-E79CDBD0AF62}"/>
              </a:ext>
            </a:extLst>
          </p:cNvPr>
          <p:cNvPicPr>
            <a:picLocks noChangeAspect="1"/>
          </p:cNvPicPr>
          <p:nvPr/>
        </p:nvPicPr>
        <p:blipFill>
          <a:blip r:embed="rId6"/>
          <a:stretch>
            <a:fillRect/>
          </a:stretch>
        </p:blipFill>
        <p:spPr bwMode="auto">
          <a:xfrm>
            <a:off x="676420" y="5210334"/>
            <a:ext cx="3183851" cy="653528"/>
          </a:xfrm>
          <a:prstGeom prst="rect">
            <a:avLst/>
          </a:prstGeom>
          <a:ln w="12700">
            <a:solidFill>
              <a:schemeClr val="tx1"/>
            </a:solidFill>
          </a:ln>
        </p:spPr>
      </p:pic>
      <p:sp>
        <p:nvSpPr>
          <p:cNvPr id="43" name="Titre 5">
            <a:extLst>
              <a:ext uri="{FF2B5EF4-FFF2-40B4-BE49-F238E27FC236}">
                <a16:creationId xmlns:a16="http://schemas.microsoft.com/office/drawing/2014/main" id="{B440BB10-B7C4-42F8-AD5D-383B04E685A7}"/>
              </a:ext>
            </a:extLst>
          </p:cNvPr>
          <p:cNvSpPr>
            <a:spLocks noGrp="1"/>
          </p:cNvSpPr>
          <p:nvPr>
            <p:ph type="title"/>
          </p:nvPr>
        </p:nvSpPr>
        <p:spPr>
          <a:xfrm>
            <a:off x="176292" y="193393"/>
            <a:ext cx="10728325" cy="543603"/>
          </a:xfrm>
        </p:spPr>
        <p:txBody>
          <a:bodyPr>
            <a:normAutofit fontScale="90000"/>
          </a:bodyPr>
          <a:lstStyle/>
          <a:p>
            <a:r>
              <a:rPr lang="en-GB" sz="3600" b="1" baseline="30000" dirty="0"/>
              <a:t>235</a:t>
            </a:r>
            <a:r>
              <a:rPr lang="en-GB" sz="3600" b="1" dirty="0"/>
              <a:t>U(</a:t>
            </a:r>
            <a:r>
              <a:rPr lang="en-GB" sz="3600" b="1" dirty="0" err="1"/>
              <a:t>n</a:t>
            </a:r>
            <a:r>
              <a:rPr lang="en-GB" sz="3600" b="1" baseline="-25000" dirty="0" err="1"/>
              <a:t>th</a:t>
            </a:r>
            <a:r>
              <a:rPr lang="en-GB" sz="3600" b="1" dirty="0" err="1"/>
              <a:t>,f</a:t>
            </a:r>
            <a:r>
              <a:rPr lang="en-GB" sz="3600" b="1" dirty="0"/>
              <a:t>) evaluation of Pre-neutron fission yields</a:t>
            </a:r>
            <a:br>
              <a:rPr lang="en-GB" sz="2000" b="1" dirty="0"/>
            </a:br>
            <a:br>
              <a:rPr lang="fr-FR" dirty="0"/>
            </a:br>
            <a:endParaRPr lang="fr-FR" dirty="0"/>
          </a:p>
        </p:txBody>
      </p:sp>
    </p:spTree>
    <p:extLst>
      <p:ext uri="{BB962C8B-B14F-4D97-AF65-F5344CB8AC3E}">
        <p14:creationId xmlns:p14="http://schemas.microsoft.com/office/powerpoint/2010/main" val="362364152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a:extLst>
              <a:ext uri="{FF2B5EF4-FFF2-40B4-BE49-F238E27FC236}">
                <a16:creationId xmlns:a16="http://schemas.microsoft.com/office/drawing/2014/main" id="{E827A251-CF9B-455C-9475-6CA274122BE5}"/>
              </a:ext>
            </a:extLst>
          </p:cNvPr>
          <p:cNvSpPr>
            <a:spLocks noGrp="1"/>
          </p:cNvSpPr>
          <p:nvPr>
            <p:ph type="sldNum" sz="quarter" idx="12"/>
          </p:nvPr>
        </p:nvSpPr>
        <p:spPr/>
        <p:txBody>
          <a:bodyPr/>
          <a:lstStyle/>
          <a:p>
            <a:r>
              <a:rPr lang="fr-FR" dirty="0"/>
              <a:t>12</a:t>
            </a:r>
          </a:p>
        </p:txBody>
      </p:sp>
      <p:sp>
        <p:nvSpPr>
          <p:cNvPr id="34" name="ZoneTexte 33">
            <a:extLst>
              <a:ext uri="{FF2B5EF4-FFF2-40B4-BE49-F238E27FC236}">
                <a16:creationId xmlns:a16="http://schemas.microsoft.com/office/drawing/2014/main" id="{4C4ED0D7-7089-4CB4-8BB2-6F9EEF9FF3C2}"/>
              </a:ext>
            </a:extLst>
          </p:cNvPr>
          <p:cNvSpPr txBox="1"/>
          <p:nvPr/>
        </p:nvSpPr>
        <p:spPr>
          <a:xfrm>
            <a:off x="273132" y="858786"/>
            <a:ext cx="8199912" cy="584775"/>
          </a:xfrm>
          <a:prstGeom prst="rect">
            <a:avLst/>
          </a:prstGeom>
          <a:noFill/>
        </p:spPr>
        <p:txBody>
          <a:bodyPr wrap="square" rtlCol="0">
            <a:spAutoFit/>
          </a:bodyPr>
          <a:lstStyle/>
          <a:p>
            <a:r>
              <a:rPr lang="en-GB" sz="1600" dirty="0"/>
              <a:t>Problem due to the different mass resolutions of experimental data </a:t>
            </a:r>
            <a:r>
              <a:rPr lang="en-GB" sz="1600" dirty="0">
                <a:sym typeface="Wingdings" panose="05000000000000000000" pitchFamily="2" charset="2"/>
              </a:rPr>
              <a:t> Solved via convolution function and comparison in the space of convolutions</a:t>
            </a:r>
            <a:endParaRPr lang="en-GB" sz="1600" dirty="0"/>
          </a:p>
        </p:txBody>
      </p:sp>
      <p:pic>
        <p:nvPicPr>
          <p:cNvPr id="35" name="Image 34">
            <a:extLst>
              <a:ext uri="{FF2B5EF4-FFF2-40B4-BE49-F238E27FC236}">
                <a16:creationId xmlns:a16="http://schemas.microsoft.com/office/drawing/2014/main" id="{A1B1FD96-6F5A-44EC-ACA3-7312C2B9CC0F}"/>
              </a:ext>
            </a:extLst>
          </p:cNvPr>
          <p:cNvPicPr>
            <a:picLocks noChangeAspect="1"/>
          </p:cNvPicPr>
          <p:nvPr/>
        </p:nvPicPr>
        <p:blipFill>
          <a:blip r:embed="rId2"/>
          <a:stretch>
            <a:fillRect/>
          </a:stretch>
        </p:blipFill>
        <p:spPr bwMode="auto">
          <a:xfrm>
            <a:off x="131478" y="1673149"/>
            <a:ext cx="3973259" cy="3443642"/>
          </a:xfrm>
          <a:prstGeom prst="rect">
            <a:avLst/>
          </a:prstGeom>
        </p:spPr>
      </p:pic>
      <p:pic>
        <p:nvPicPr>
          <p:cNvPr id="36" name="Image 35">
            <a:extLst>
              <a:ext uri="{FF2B5EF4-FFF2-40B4-BE49-F238E27FC236}">
                <a16:creationId xmlns:a16="http://schemas.microsoft.com/office/drawing/2014/main" id="{7CCFCBDB-4592-46EA-B6BE-F78DE985EEC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68373" y="1565597"/>
            <a:ext cx="1644161" cy="708794"/>
          </a:xfrm>
          <a:prstGeom prst="rect">
            <a:avLst/>
          </a:prstGeom>
        </p:spPr>
      </p:pic>
      <p:pic>
        <p:nvPicPr>
          <p:cNvPr id="37" name="Image 36">
            <a:extLst>
              <a:ext uri="{FF2B5EF4-FFF2-40B4-BE49-F238E27FC236}">
                <a16:creationId xmlns:a16="http://schemas.microsoft.com/office/drawing/2014/main" id="{91CF99A3-A877-44C1-8137-283E3F5262F2}"/>
              </a:ext>
            </a:extLst>
          </p:cNvPr>
          <p:cNvPicPr>
            <a:picLocks noChangeAspect="1"/>
          </p:cNvPicPr>
          <p:nvPr/>
        </p:nvPicPr>
        <p:blipFill rotWithShape="1">
          <a:blip r:embed="rId4">
            <a:extLst>
              <a:ext uri="{28A0092B-C50C-407E-A947-70E740481C1C}">
                <a14:useLocalDpi xmlns:a14="http://schemas.microsoft.com/office/drawing/2010/main" val="0"/>
              </a:ext>
            </a:extLst>
          </a:blip>
          <a:srcRect l="8420" t="8907" b="5270"/>
          <a:stretch/>
        </p:blipFill>
        <p:spPr>
          <a:xfrm>
            <a:off x="3028710" y="2333669"/>
            <a:ext cx="1357368" cy="1243974"/>
          </a:xfrm>
          <a:prstGeom prst="rect">
            <a:avLst/>
          </a:prstGeom>
        </p:spPr>
      </p:pic>
      <p:sp>
        <p:nvSpPr>
          <p:cNvPr id="39" name="ZoneTexte 38">
            <a:extLst>
              <a:ext uri="{FF2B5EF4-FFF2-40B4-BE49-F238E27FC236}">
                <a16:creationId xmlns:a16="http://schemas.microsoft.com/office/drawing/2014/main" id="{32ECF53D-52F1-452D-85AC-F2B813767953}"/>
              </a:ext>
            </a:extLst>
          </p:cNvPr>
          <p:cNvSpPr txBox="1"/>
          <p:nvPr/>
        </p:nvSpPr>
        <p:spPr>
          <a:xfrm>
            <a:off x="4670113" y="1783500"/>
            <a:ext cx="6589557" cy="830997"/>
          </a:xfrm>
          <a:prstGeom prst="rect">
            <a:avLst/>
          </a:prstGeom>
          <a:noFill/>
        </p:spPr>
        <p:txBody>
          <a:bodyPr wrap="square" rtlCol="0">
            <a:spAutoFit/>
          </a:bodyPr>
          <a:lstStyle/>
          <a:p>
            <a:r>
              <a:rPr lang="en-GB" sz="1600" dirty="0"/>
              <a:t>Once identified all the mass resolutions </a:t>
            </a:r>
            <a:r>
              <a:rPr lang="en-GB" sz="1600" dirty="0">
                <a:sym typeface="Wingdings" panose="05000000000000000000" pitchFamily="2" charset="2"/>
              </a:rPr>
              <a:t> merging with</a:t>
            </a:r>
            <a:r>
              <a:rPr lang="en-GB" sz="1600" dirty="0"/>
              <a:t> of </a:t>
            </a:r>
            <a:r>
              <a:rPr lang="en-GB" sz="1600" b="1" dirty="0">
                <a:solidFill>
                  <a:srgbClr val="FF0000"/>
                </a:solidFill>
              </a:rPr>
              <a:t>MCMC code DREAM </a:t>
            </a:r>
            <a:r>
              <a:rPr lang="en-GB" sz="1600" dirty="0"/>
              <a:t>to calculate fission yields at the best experimental resolution and at resolution zero  </a:t>
            </a:r>
          </a:p>
        </p:txBody>
      </p:sp>
      <p:pic>
        <p:nvPicPr>
          <p:cNvPr id="40" name="Image 39">
            <a:extLst>
              <a:ext uri="{FF2B5EF4-FFF2-40B4-BE49-F238E27FC236}">
                <a16:creationId xmlns:a16="http://schemas.microsoft.com/office/drawing/2014/main" id="{018C21DB-254F-4393-BA4C-E950240FA90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360038" y="2976073"/>
            <a:ext cx="7831962" cy="3464510"/>
          </a:xfrm>
          <a:prstGeom prst="rect">
            <a:avLst/>
          </a:prstGeom>
        </p:spPr>
      </p:pic>
      <p:sp>
        <p:nvSpPr>
          <p:cNvPr id="4" name="Rectangle 3">
            <a:extLst>
              <a:ext uri="{FF2B5EF4-FFF2-40B4-BE49-F238E27FC236}">
                <a16:creationId xmlns:a16="http://schemas.microsoft.com/office/drawing/2014/main" id="{72B56940-299A-40EE-B4E7-98F7F3A7C75C}"/>
              </a:ext>
            </a:extLst>
          </p:cNvPr>
          <p:cNvSpPr/>
          <p:nvPr/>
        </p:nvSpPr>
        <p:spPr>
          <a:xfrm>
            <a:off x="6822374" y="3699164"/>
            <a:ext cx="314696" cy="1411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en-GB" dirty="0"/>
          </a:p>
        </p:txBody>
      </p:sp>
      <p:sp>
        <p:nvSpPr>
          <p:cNvPr id="16" name="Rectangle 15">
            <a:extLst>
              <a:ext uri="{FF2B5EF4-FFF2-40B4-BE49-F238E27FC236}">
                <a16:creationId xmlns:a16="http://schemas.microsoft.com/office/drawing/2014/main" id="{171A8712-8B6C-48A6-94E6-DA00BD8F698C}"/>
              </a:ext>
            </a:extLst>
          </p:cNvPr>
          <p:cNvSpPr/>
          <p:nvPr/>
        </p:nvSpPr>
        <p:spPr>
          <a:xfrm>
            <a:off x="7964892" y="3723875"/>
            <a:ext cx="314696" cy="1411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en-GB" dirty="0"/>
          </a:p>
        </p:txBody>
      </p:sp>
      <p:sp>
        <p:nvSpPr>
          <p:cNvPr id="17" name="Rectangle 16">
            <a:extLst>
              <a:ext uri="{FF2B5EF4-FFF2-40B4-BE49-F238E27FC236}">
                <a16:creationId xmlns:a16="http://schemas.microsoft.com/office/drawing/2014/main" id="{F83982EC-4132-4874-B252-E49D401B0445}"/>
              </a:ext>
            </a:extLst>
          </p:cNvPr>
          <p:cNvSpPr/>
          <p:nvPr/>
        </p:nvSpPr>
        <p:spPr>
          <a:xfrm>
            <a:off x="8377541" y="3713675"/>
            <a:ext cx="314696" cy="1411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en-GB" dirty="0"/>
          </a:p>
        </p:txBody>
      </p:sp>
      <p:sp>
        <p:nvSpPr>
          <p:cNvPr id="18" name="Rectangle 17">
            <a:extLst>
              <a:ext uri="{FF2B5EF4-FFF2-40B4-BE49-F238E27FC236}">
                <a16:creationId xmlns:a16="http://schemas.microsoft.com/office/drawing/2014/main" id="{D2CE05EA-89F4-4593-AB7B-64D5AFCEE2EF}"/>
              </a:ext>
            </a:extLst>
          </p:cNvPr>
          <p:cNvSpPr/>
          <p:nvPr/>
        </p:nvSpPr>
        <p:spPr>
          <a:xfrm>
            <a:off x="9261104" y="3723875"/>
            <a:ext cx="314696" cy="1411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en-GB" dirty="0"/>
          </a:p>
        </p:txBody>
      </p:sp>
      <p:sp>
        <p:nvSpPr>
          <p:cNvPr id="19" name="Rectangle 18">
            <a:extLst>
              <a:ext uri="{FF2B5EF4-FFF2-40B4-BE49-F238E27FC236}">
                <a16:creationId xmlns:a16="http://schemas.microsoft.com/office/drawing/2014/main" id="{2CE568E8-1F9D-41DF-88C7-5369DB1D8C3F}"/>
              </a:ext>
            </a:extLst>
          </p:cNvPr>
          <p:cNvSpPr/>
          <p:nvPr/>
        </p:nvSpPr>
        <p:spPr>
          <a:xfrm>
            <a:off x="9714773" y="3723875"/>
            <a:ext cx="314696" cy="1411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en-GB" dirty="0"/>
          </a:p>
        </p:txBody>
      </p:sp>
      <p:sp>
        <p:nvSpPr>
          <p:cNvPr id="20" name="Rectangle 19">
            <a:extLst>
              <a:ext uri="{FF2B5EF4-FFF2-40B4-BE49-F238E27FC236}">
                <a16:creationId xmlns:a16="http://schemas.microsoft.com/office/drawing/2014/main" id="{50A80A2F-6DAB-4874-9D9A-7EFF74337575}"/>
              </a:ext>
            </a:extLst>
          </p:cNvPr>
          <p:cNvSpPr/>
          <p:nvPr/>
        </p:nvSpPr>
        <p:spPr>
          <a:xfrm>
            <a:off x="10557316" y="3706058"/>
            <a:ext cx="314696" cy="1411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en-GB" dirty="0"/>
          </a:p>
        </p:txBody>
      </p:sp>
      <p:sp>
        <p:nvSpPr>
          <p:cNvPr id="21" name="Rectangle 20">
            <a:extLst>
              <a:ext uri="{FF2B5EF4-FFF2-40B4-BE49-F238E27FC236}">
                <a16:creationId xmlns:a16="http://schemas.microsoft.com/office/drawing/2014/main" id="{F1F27FBA-DFDC-4188-989B-A030A7E7C2F6}"/>
              </a:ext>
            </a:extLst>
          </p:cNvPr>
          <p:cNvSpPr/>
          <p:nvPr/>
        </p:nvSpPr>
        <p:spPr>
          <a:xfrm>
            <a:off x="11010985" y="3723875"/>
            <a:ext cx="314696" cy="1411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en-GB" dirty="0"/>
          </a:p>
        </p:txBody>
      </p:sp>
      <p:sp>
        <p:nvSpPr>
          <p:cNvPr id="22" name="Rectangle 21">
            <a:extLst>
              <a:ext uri="{FF2B5EF4-FFF2-40B4-BE49-F238E27FC236}">
                <a16:creationId xmlns:a16="http://schemas.microsoft.com/office/drawing/2014/main" id="{E232F6C9-114D-4F0D-BAF4-9A2EBEB558BA}"/>
              </a:ext>
            </a:extLst>
          </p:cNvPr>
          <p:cNvSpPr/>
          <p:nvPr/>
        </p:nvSpPr>
        <p:spPr>
          <a:xfrm>
            <a:off x="11325681" y="3706057"/>
            <a:ext cx="314696" cy="1411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en-GB" dirty="0"/>
          </a:p>
        </p:txBody>
      </p:sp>
      <p:sp>
        <p:nvSpPr>
          <p:cNvPr id="23" name="Rectangle 22">
            <a:extLst>
              <a:ext uri="{FF2B5EF4-FFF2-40B4-BE49-F238E27FC236}">
                <a16:creationId xmlns:a16="http://schemas.microsoft.com/office/drawing/2014/main" id="{96E3DBCA-96F9-4342-927A-AE75128C2962}"/>
              </a:ext>
            </a:extLst>
          </p:cNvPr>
          <p:cNvSpPr/>
          <p:nvPr/>
        </p:nvSpPr>
        <p:spPr>
          <a:xfrm>
            <a:off x="11640377" y="3713675"/>
            <a:ext cx="314696" cy="1411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en-GB" dirty="0"/>
          </a:p>
        </p:txBody>
      </p:sp>
      <p:sp>
        <p:nvSpPr>
          <p:cNvPr id="3" name="ZoneTexte 2">
            <a:extLst>
              <a:ext uri="{FF2B5EF4-FFF2-40B4-BE49-F238E27FC236}">
                <a16:creationId xmlns:a16="http://schemas.microsoft.com/office/drawing/2014/main" id="{853D1CCE-1EEA-4D4B-91B0-E1EC1B4B4A6A}"/>
              </a:ext>
            </a:extLst>
          </p:cNvPr>
          <p:cNvSpPr txBox="1"/>
          <p:nvPr/>
        </p:nvSpPr>
        <p:spPr>
          <a:xfrm>
            <a:off x="6748993" y="3646643"/>
            <a:ext cx="568537" cy="246221"/>
          </a:xfrm>
          <a:prstGeom prst="rect">
            <a:avLst/>
          </a:prstGeom>
          <a:noFill/>
        </p:spPr>
        <p:txBody>
          <a:bodyPr wrap="square" rtlCol="0">
            <a:spAutoFit/>
          </a:bodyPr>
          <a:lstStyle/>
          <a:p>
            <a:pPr algn="ctr"/>
            <a:r>
              <a:rPr lang="en-GB" sz="1000" b="1" dirty="0"/>
              <a:t>2.70</a:t>
            </a:r>
          </a:p>
        </p:txBody>
      </p:sp>
      <p:sp>
        <p:nvSpPr>
          <p:cNvPr id="24" name="ZoneTexte 23">
            <a:extLst>
              <a:ext uri="{FF2B5EF4-FFF2-40B4-BE49-F238E27FC236}">
                <a16:creationId xmlns:a16="http://schemas.microsoft.com/office/drawing/2014/main" id="{7D98A386-8836-44FB-8166-B159EAD3FBDD}"/>
              </a:ext>
            </a:extLst>
          </p:cNvPr>
          <p:cNvSpPr txBox="1"/>
          <p:nvPr/>
        </p:nvSpPr>
        <p:spPr>
          <a:xfrm>
            <a:off x="7845377" y="3646642"/>
            <a:ext cx="568537" cy="246221"/>
          </a:xfrm>
          <a:prstGeom prst="rect">
            <a:avLst/>
          </a:prstGeom>
          <a:noFill/>
        </p:spPr>
        <p:txBody>
          <a:bodyPr wrap="square" rtlCol="0">
            <a:spAutoFit/>
          </a:bodyPr>
          <a:lstStyle/>
          <a:p>
            <a:pPr algn="ctr"/>
            <a:r>
              <a:rPr lang="en-GB" sz="1000" b="1" dirty="0"/>
              <a:t>3.06</a:t>
            </a:r>
          </a:p>
        </p:txBody>
      </p:sp>
      <p:sp>
        <p:nvSpPr>
          <p:cNvPr id="25" name="ZoneTexte 24">
            <a:extLst>
              <a:ext uri="{FF2B5EF4-FFF2-40B4-BE49-F238E27FC236}">
                <a16:creationId xmlns:a16="http://schemas.microsoft.com/office/drawing/2014/main" id="{399E9072-529F-4884-A2E1-ED8A92ABA14A}"/>
              </a:ext>
            </a:extLst>
          </p:cNvPr>
          <p:cNvSpPr txBox="1"/>
          <p:nvPr/>
        </p:nvSpPr>
        <p:spPr>
          <a:xfrm>
            <a:off x="8286994" y="3642069"/>
            <a:ext cx="568537" cy="246221"/>
          </a:xfrm>
          <a:prstGeom prst="rect">
            <a:avLst/>
          </a:prstGeom>
          <a:noFill/>
        </p:spPr>
        <p:txBody>
          <a:bodyPr wrap="square" rtlCol="0">
            <a:spAutoFit/>
          </a:bodyPr>
          <a:lstStyle/>
          <a:p>
            <a:pPr algn="ctr"/>
            <a:r>
              <a:rPr lang="en-GB" sz="1000" b="1" dirty="0"/>
              <a:t>3.23</a:t>
            </a:r>
          </a:p>
        </p:txBody>
      </p:sp>
      <p:sp>
        <p:nvSpPr>
          <p:cNvPr id="26" name="ZoneTexte 25">
            <a:extLst>
              <a:ext uri="{FF2B5EF4-FFF2-40B4-BE49-F238E27FC236}">
                <a16:creationId xmlns:a16="http://schemas.microsoft.com/office/drawing/2014/main" id="{411472A1-5340-465D-B12B-3BCE2EA083E3}"/>
              </a:ext>
            </a:extLst>
          </p:cNvPr>
          <p:cNvSpPr txBox="1"/>
          <p:nvPr/>
        </p:nvSpPr>
        <p:spPr>
          <a:xfrm>
            <a:off x="9140102" y="3642068"/>
            <a:ext cx="568537" cy="246221"/>
          </a:xfrm>
          <a:prstGeom prst="rect">
            <a:avLst/>
          </a:prstGeom>
          <a:noFill/>
        </p:spPr>
        <p:txBody>
          <a:bodyPr wrap="square" rtlCol="0">
            <a:spAutoFit/>
          </a:bodyPr>
          <a:lstStyle/>
          <a:p>
            <a:pPr algn="ctr"/>
            <a:r>
              <a:rPr lang="en-GB" sz="1000" b="1" dirty="0"/>
              <a:t>3.59</a:t>
            </a:r>
          </a:p>
        </p:txBody>
      </p:sp>
      <p:sp>
        <p:nvSpPr>
          <p:cNvPr id="27" name="ZoneTexte 26">
            <a:extLst>
              <a:ext uri="{FF2B5EF4-FFF2-40B4-BE49-F238E27FC236}">
                <a16:creationId xmlns:a16="http://schemas.microsoft.com/office/drawing/2014/main" id="{C94183A1-0270-474E-9E5A-9F4261871681}"/>
              </a:ext>
            </a:extLst>
          </p:cNvPr>
          <p:cNvSpPr txBox="1"/>
          <p:nvPr/>
        </p:nvSpPr>
        <p:spPr>
          <a:xfrm>
            <a:off x="9587852" y="3642068"/>
            <a:ext cx="568537" cy="246221"/>
          </a:xfrm>
          <a:prstGeom prst="rect">
            <a:avLst/>
          </a:prstGeom>
          <a:noFill/>
        </p:spPr>
        <p:txBody>
          <a:bodyPr wrap="square" rtlCol="0">
            <a:spAutoFit/>
          </a:bodyPr>
          <a:lstStyle/>
          <a:p>
            <a:pPr algn="ctr"/>
            <a:r>
              <a:rPr lang="en-GB" sz="1000" b="1" dirty="0"/>
              <a:t>4.49</a:t>
            </a:r>
          </a:p>
        </p:txBody>
      </p:sp>
      <p:sp>
        <p:nvSpPr>
          <p:cNvPr id="28" name="ZoneTexte 27">
            <a:extLst>
              <a:ext uri="{FF2B5EF4-FFF2-40B4-BE49-F238E27FC236}">
                <a16:creationId xmlns:a16="http://schemas.microsoft.com/office/drawing/2014/main" id="{8A31A1AC-D9EA-435D-A622-A81E01A9B322}"/>
              </a:ext>
            </a:extLst>
          </p:cNvPr>
          <p:cNvSpPr txBox="1"/>
          <p:nvPr/>
        </p:nvSpPr>
        <p:spPr>
          <a:xfrm>
            <a:off x="10393834" y="3642067"/>
            <a:ext cx="568537" cy="246221"/>
          </a:xfrm>
          <a:prstGeom prst="rect">
            <a:avLst/>
          </a:prstGeom>
          <a:noFill/>
        </p:spPr>
        <p:txBody>
          <a:bodyPr wrap="square" rtlCol="0">
            <a:spAutoFit/>
          </a:bodyPr>
          <a:lstStyle/>
          <a:p>
            <a:pPr algn="ctr"/>
            <a:r>
              <a:rPr lang="en-GB" sz="1000" b="1" dirty="0"/>
              <a:t>5.25</a:t>
            </a:r>
          </a:p>
        </p:txBody>
      </p:sp>
      <p:sp>
        <p:nvSpPr>
          <p:cNvPr id="29" name="ZoneTexte 28">
            <a:extLst>
              <a:ext uri="{FF2B5EF4-FFF2-40B4-BE49-F238E27FC236}">
                <a16:creationId xmlns:a16="http://schemas.microsoft.com/office/drawing/2014/main" id="{8C0C6FBF-CE21-4B96-91A6-44ECCFC5F7B0}"/>
              </a:ext>
            </a:extLst>
          </p:cNvPr>
          <p:cNvSpPr txBox="1"/>
          <p:nvPr/>
        </p:nvSpPr>
        <p:spPr>
          <a:xfrm>
            <a:off x="10867521" y="3642066"/>
            <a:ext cx="568537" cy="246221"/>
          </a:xfrm>
          <a:prstGeom prst="rect">
            <a:avLst/>
          </a:prstGeom>
          <a:noFill/>
        </p:spPr>
        <p:txBody>
          <a:bodyPr wrap="square" rtlCol="0">
            <a:spAutoFit/>
          </a:bodyPr>
          <a:lstStyle/>
          <a:p>
            <a:pPr algn="ctr"/>
            <a:r>
              <a:rPr lang="en-GB" sz="1000" b="1" dirty="0"/>
              <a:t>5.55</a:t>
            </a:r>
          </a:p>
        </p:txBody>
      </p:sp>
      <p:sp>
        <p:nvSpPr>
          <p:cNvPr id="30" name="ZoneTexte 29">
            <a:extLst>
              <a:ext uri="{FF2B5EF4-FFF2-40B4-BE49-F238E27FC236}">
                <a16:creationId xmlns:a16="http://schemas.microsoft.com/office/drawing/2014/main" id="{92955924-F8BB-4F94-9E5D-9F2958704361}"/>
              </a:ext>
            </a:extLst>
          </p:cNvPr>
          <p:cNvSpPr txBox="1"/>
          <p:nvPr/>
        </p:nvSpPr>
        <p:spPr>
          <a:xfrm>
            <a:off x="11221739" y="3644423"/>
            <a:ext cx="568537" cy="246221"/>
          </a:xfrm>
          <a:prstGeom prst="rect">
            <a:avLst/>
          </a:prstGeom>
          <a:noFill/>
        </p:spPr>
        <p:txBody>
          <a:bodyPr wrap="square" rtlCol="0">
            <a:spAutoFit/>
          </a:bodyPr>
          <a:lstStyle/>
          <a:p>
            <a:pPr algn="ctr"/>
            <a:r>
              <a:rPr lang="en-GB" sz="1000" b="1" dirty="0"/>
              <a:t>5.66</a:t>
            </a:r>
          </a:p>
        </p:txBody>
      </p:sp>
      <p:sp>
        <p:nvSpPr>
          <p:cNvPr id="31" name="ZoneTexte 30">
            <a:extLst>
              <a:ext uri="{FF2B5EF4-FFF2-40B4-BE49-F238E27FC236}">
                <a16:creationId xmlns:a16="http://schemas.microsoft.com/office/drawing/2014/main" id="{C1C74D1C-E3A2-423D-8C0F-F525DCD333E9}"/>
              </a:ext>
            </a:extLst>
          </p:cNvPr>
          <p:cNvSpPr txBox="1"/>
          <p:nvPr/>
        </p:nvSpPr>
        <p:spPr>
          <a:xfrm>
            <a:off x="11545310" y="3642066"/>
            <a:ext cx="568537" cy="246221"/>
          </a:xfrm>
          <a:prstGeom prst="rect">
            <a:avLst/>
          </a:prstGeom>
          <a:noFill/>
        </p:spPr>
        <p:txBody>
          <a:bodyPr wrap="square" rtlCol="0">
            <a:spAutoFit/>
          </a:bodyPr>
          <a:lstStyle/>
          <a:p>
            <a:pPr algn="ctr"/>
            <a:r>
              <a:rPr lang="en-GB" sz="1000" b="1" dirty="0"/>
              <a:t>5.99</a:t>
            </a:r>
          </a:p>
        </p:txBody>
      </p:sp>
      <p:sp>
        <p:nvSpPr>
          <p:cNvPr id="33" name="Espace réservé de la date 3">
            <a:extLst>
              <a:ext uri="{FF2B5EF4-FFF2-40B4-BE49-F238E27FC236}">
                <a16:creationId xmlns:a16="http://schemas.microsoft.com/office/drawing/2014/main" id="{870FE03A-A5FC-4153-A953-3977FC4F3969}"/>
              </a:ext>
            </a:extLst>
          </p:cNvPr>
          <p:cNvSpPr txBox="1">
            <a:spLocks/>
          </p:cNvSpPr>
          <p:nvPr/>
        </p:nvSpPr>
        <p:spPr>
          <a:xfrm>
            <a:off x="9610948" y="6343650"/>
            <a:ext cx="1090881"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a:t>01/07/2026</a:t>
            </a:r>
            <a:endParaRPr lang="fr-FR" dirty="0"/>
          </a:p>
        </p:txBody>
      </p:sp>
      <p:sp>
        <p:nvSpPr>
          <p:cNvPr id="41" name="Espace réservé du pied de page 1">
            <a:extLst>
              <a:ext uri="{FF2B5EF4-FFF2-40B4-BE49-F238E27FC236}">
                <a16:creationId xmlns:a16="http://schemas.microsoft.com/office/drawing/2014/main" id="{E0469054-4946-4FD1-A2E0-B110DBE80C87}"/>
              </a:ext>
            </a:extLst>
          </p:cNvPr>
          <p:cNvSpPr>
            <a:spLocks noGrp="1"/>
          </p:cNvSpPr>
          <p:nvPr>
            <p:ph type="ftr" sz="quarter" idx="11"/>
          </p:nvPr>
        </p:nvSpPr>
        <p:spPr>
          <a:xfrm>
            <a:off x="715640" y="6343650"/>
            <a:ext cx="8839200" cy="365125"/>
          </a:xfrm>
        </p:spPr>
        <p:txBody>
          <a:bodyPr/>
          <a:lstStyle/>
          <a:p>
            <a:r>
              <a:rPr lang="en-US"/>
              <a:t>WONDER 2026 | A. Regonesi et al. </a:t>
            </a:r>
            <a:endParaRPr lang="fr-FR" dirty="0"/>
          </a:p>
        </p:txBody>
      </p:sp>
      <p:sp>
        <p:nvSpPr>
          <p:cNvPr id="43" name="ZoneTexte 42">
            <a:extLst>
              <a:ext uri="{FF2B5EF4-FFF2-40B4-BE49-F238E27FC236}">
                <a16:creationId xmlns:a16="http://schemas.microsoft.com/office/drawing/2014/main" id="{5CC9D2C1-E9A9-499A-93C2-5EA949C6AFC3}"/>
              </a:ext>
            </a:extLst>
          </p:cNvPr>
          <p:cNvSpPr txBox="1"/>
          <p:nvPr/>
        </p:nvSpPr>
        <p:spPr>
          <a:xfrm>
            <a:off x="4546841" y="2872986"/>
            <a:ext cx="1095473" cy="307777"/>
          </a:xfrm>
          <a:prstGeom prst="rect">
            <a:avLst/>
          </a:prstGeom>
          <a:solidFill>
            <a:schemeClr val="bg2"/>
          </a:solidFill>
        </p:spPr>
        <p:txBody>
          <a:bodyPr wrap="square" rtlCol="0">
            <a:spAutoFit/>
          </a:bodyPr>
          <a:lstStyle/>
          <a:p>
            <a:pPr algn="ctr"/>
            <a:r>
              <a:rPr lang="en-GB" sz="1400" b="1" dirty="0">
                <a:solidFill>
                  <a:srgbClr val="FF0000"/>
                </a:solidFill>
              </a:rPr>
              <a:t>Res. Zero</a:t>
            </a:r>
          </a:p>
        </p:txBody>
      </p:sp>
      <p:sp>
        <p:nvSpPr>
          <p:cNvPr id="44" name="ZoneTexte 43">
            <a:extLst>
              <a:ext uri="{FF2B5EF4-FFF2-40B4-BE49-F238E27FC236}">
                <a16:creationId xmlns:a16="http://schemas.microsoft.com/office/drawing/2014/main" id="{8877DC0F-C670-4934-A421-4C48E2A06C8C}"/>
              </a:ext>
            </a:extLst>
          </p:cNvPr>
          <p:cNvSpPr txBox="1"/>
          <p:nvPr/>
        </p:nvSpPr>
        <p:spPr>
          <a:xfrm>
            <a:off x="6532754" y="3017521"/>
            <a:ext cx="1095473" cy="307777"/>
          </a:xfrm>
          <a:prstGeom prst="rect">
            <a:avLst/>
          </a:prstGeom>
          <a:solidFill>
            <a:schemeClr val="bg2"/>
          </a:solidFill>
        </p:spPr>
        <p:txBody>
          <a:bodyPr wrap="square" rtlCol="0">
            <a:spAutoFit/>
          </a:bodyPr>
          <a:lstStyle/>
          <a:p>
            <a:pPr algn="ctr"/>
            <a:r>
              <a:rPr lang="en-GB" sz="1400" b="1" dirty="0">
                <a:solidFill>
                  <a:srgbClr val="FF0000"/>
                </a:solidFill>
              </a:rPr>
              <a:t>Res. Limit</a:t>
            </a:r>
          </a:p>
        </p:txBody>
      </p:sp>
      <p:sp>
        <p:nvSpPr>
          <p:cNvPr id="45" name="ZoneTexte 44">
            <a:extLst>
              <a:ext uri="{FF2B5EF4-FFF2-40B4-BE49-F238E27FC236}">
                <a16:creationId xmlns:a16="http://schemas.microsoft.com/office/drawing/2014/main" id="{31055AE0-355C-484D-8865-570C85BA43E2}"/>
              </a:ext>
            </a:extLst>
          </p:cNvPr>
          <p:cNvSpPr txBox="1"/>
          <p:nvPr/>
        </p:nvSpPr>
        <p:spPr>
          <a:xfrm>
            <a:off x="4448798" y="6155828"/>
            <a:ext cx="2183311" cy="646331"/>
          </a:xfrm>
          <a:prstGeom prst="rect">
            <a:avLst/>
          </a:prstGeom>
          <a:solidFill>
            <a:schemeClr val="accent5">
              <a:lumMod val="60000"/>
              <a:lumOff val="40000"/>
            </a:schemeClr>
          </a:solidFill>
          <a:ln>
            <a:solidFill>
              <a:srgbClr val="830DA3"/>
            </a:solidFill>
          </a:ln>
        </p:spPr>
        <p:txBody>
          <a:bodyPr wrap="square" rtlCol="0">
            <a:spAutoFit/>
          </a:bodyPr>
          <a:lstStyle/>
          <a:p>
            <a:pPr algn="ctr"/>
            <a:r>
              <a:rPr lang="en-GB" sz="1200" b="1" dirty="0"/>
              <a:t>Extrapolation biases :</a:t>
            </a:r>
            <a:r>
              <a:rPr lang="en-GB" sz="1200" b="1" dirty="0">
                <a:sym typeface="Wingdings" panose="05000000000000000000" pitchFamily="2" charset="2"/>
              </a:rPr>
              <a:t> high anticorrelations, </a:t>
            </a:r>
          </a:p>
          <a:p>
            <a:pPr algn="ctr"/>
            <a:r>
              <a:rPr lang="en-GB" sz="1200" b="1" dirty="0">
                <a:sym typeface="Wingdings" panose="05000000000000000000" pitchFamily="2" charset="2"/>
              </a:rPr>
              <a:t>peaks position uncertain</a:t>
            </a:r>
            <a:endParaRPr lang="en-GB" sz="1200" b="1" dirty="0"/>
          </a:p>
        </p:txBody>
      </p:sp>
      <p:pic>
        <p:nvPicPr>
          <p:cNvPr id="42" name="Image 41">
            <a:extLst>
              <a:ext uri="{FF2B5EF4-FFF2-40B4-BE49-F238E27FC236}">
                <a16:creationId xmlns:a16="http://schemas.microsoft.com/office/drawing/2014/main" id="{6A628828-E5B3-4D98-96D9-CDCD7ADC0A16}"/>
              </a:ext>
            </a:extLst>
          </p:cNvPr>
          <p:cNvPicPr>
            <a:picLocks noChangeAspect="1"/>
          </p:cNvPicPr>
          <p:nvPr/>
        </p:nvPicPr>
        <p:blipFill>
          <a:blip r:embed="rId6"/>
          <a:stretch>
            <a:fillRect/>
          </a:stretch>
        </p:blipFill>
        <p:spPr bwMode="auto">
          <a:xfrm>
            <a:off x="676420" y="5210334"/>
            <a:ext cx="3183851" cy="653528"/>
          </a:xfrm>
          <a:prstGeom prst="rect">
            <a:avLst/>
          </a:prstGeom>
          <a:ln w="12700">
            <a:solidFill>
              <a:schemeClr val="tx1"/>
            </a:solidFill>
          </a:ln>
        </p:spPr>
      </p:pic>
      <p:sp>
        <p:nvSpPr>
          <p:cNvPr id="38" name="Titre 5">
            <a:extLst>
              <a:ext uri="{FF2B5EF4-FFF2-40B4-BE49-F238E27FC236}">
                <a16:creationId xmlns:a16="http://schemas.microsoft.com/office/drawing/2014/main" id="{DE6C7B06-F0FD-4956-9F0D-E08B96EC6F58}"/>
              </a:ext>
            </a:extLst>
          </p:cNvPr>
          <p:cNvSpPr>
            <a:spLocks noGrp="1"/>
          </p:cNvSpPr>
          <p:nvPr>
            <p:ph type="title"/>
          </p:nvPr>
        </p:nvSpPr>
        <p:spPr>
          <a:xfrm>
            <a:off x="176292" y="193393"/>
            <a:ext cx="10728325" cy="543603"/>
          </a:xfrm>
        </p:spPr>
        <p:txBody>
          <a:bodyPr>
            <a:normAutofit fontScale="90000"/>
          </a:bodyPr>
          <a:lstStyle/>
          <a:p>
            <a:r>
              <a:rPr lang="en-GB" sz="3600" b="1" baseline="30000" dirty="0"/>
              <a:t>235</a:t>
            </a:r>
            <a:r>
              <a:rPr lang="en-GB" sz="3600" b="1" dirty="0"/>
              <a:t>U(</a:t>
            </a:r>
            <a:r>
              <a:rPr lang="en-GB" sz="3600" b="1" dirty="0" err="1"/>
              <a:t>n</a:t>
            </a:r>
            <a:r>
              <a:rPr lang="en-GB" sz="3600" b="1" baseline="-25000" dirty="0" err="1"/>
              <a:t>th</a:t>
            </a:r>
            <a:r>
              <a:rPr lang="en-GB" sz="3600" b="1" dirty="0" err="1"/>
              <a:t>,f</a:t>
            </a:r>
            <a:r>
              <a:rPr lang="en-GB" sz="3600" b="1" dirty="0"/>
              <a:t>) evaluation of Pre-neutron fission yields</a:t>
            </a:r>
            <a:br>
              <a:rPr lang="en-GB" sz="2000" b="1" dirty="0"/>
            </a:br>
            <a:br>
              <a:rPr lang="fr-FR" dirty="0"/>
            </a:br>
            <a:endParaRPr lang="fr-FR" dirty="0"/>
          </a:p>
        </p:txBody>
      </p:sp>
    </p:spTree>
    <p:extLst>
      <p:ext uri="{BB962C8B-B14F-4D97-AF65-F5344CB8AC3E}">
        <p14:creationId xmlns:p14="http://schemas.microsoft.com/office/powerpoint/2010/main" val="291073653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 6">
            <a:extLst>
              <a:ext uri="{FF2B5EF4-FFF2-40B4-BE49-F238E27FC236}">
                <a16:creationId xmlns:a16="http://schemas.microsoft.com/office/drawing/2014/main" id="{1E520BCD-5BB0-4CDA-813B-404DEEC4F3E5}"/>
              </a:ext>
            </a:extLst>
          </p:cNvPr>
          <p:cNvPicPr>
            <a:picLocks noChangeAspect="1"/>
          </p:cNvPicPr>
          <p:nvPr/>
        </p:nvPicPr>
        <p:blipFill rotWithShape="1">
          <a:blip r:embed="rId3">
            <a:extLst>
              <a:ext uri="{28A0092B-C50C-407E-A947-70E740481C1C}">
                <a14:useLocalDpi xmlns:a14="http://schemas.microsoft.com/office/drawing/2010/main" val="0"/>
              </a:ext>
            </a:extLst>
          </a:blip>
          <a:srcRect l="9103" r="9950" b="2820"/>
          <a:stretch/>
        </p:blipFill>
        <p:spPr>
          <a:xfrm>
            <a:off x="6073226" y="1169031"/>
            <a:ext cx="6098659" cy="4742584"/>
          </a:xfrm>
          <a:prstGeom prst="rect">
            <a:avLst/>
          </a:prstGeom>
        </p:spPr>
      </p:pic>
      <p:pic>
        <p:nvPicPr>
          <p:cNvPr id="6" name="Image 5">
            <a:extLst>
              <a:ext uri="{FF2B5EF4-FFF2-40B4-BE49-F238E27FC236}">
                <a16:creationId xmlns:a16="http://schemas.microsoft.com/office/drawing/2014/main" id="{71C4C6E8-8E79-4AE5-A164-EE69CCC3231B}"/>
              </a:ext>
            </a:extLst>
          </p:cNvPr>
          <p:cNvPicPr>
            <a:picLocks noChangeAspect="1"/>
          </p:cNvPicPr>
          <p:nvPr/>
        </p:nvPicPr>
        <p:blipFill rotWithShape="1">
          <a:blip r:embed="rId4">
            <a:extLst>
              <a:ext uri="{28A0092B-C50C-407E-A947-70E740481C1C}">
                <a14:useLocalDpi xmlns:a14="http://schemas.microsoft.com/office/drawing/2010/main" val="0"/>
              </a:ext>
            </a:extLst>
          </a:blip>
          <a:srcRect l="7813" t="4314" r="3212" b="2820"/>
          <a:stretch/>
        </p:blipFill>
        <p:spPr>
          <a:xfrm>
            <a:off x="92021" y="1158858"/>
            <a:ext cx="4811276" cy="4911010"/>
          </a:xfrm>
          <a:prstGeom prst="rect">
            <a:avLst/>
          </a:prstGeom>
        </p:spPr>
      </p:pic>
      <p:sp>
        <p:nvSpPr>
          <p:cNvPr id="5" name="Espace réservé du numéro de diapositive 4">
            <a:extLst>
              <a:ext uri="{FF2B5EF4-FFF2-40B4-BE49-F238E27FC236}">
                <a16:creationId xmlns:a16="http://schemas.microsoft.com/office/drawing/2014/main" id="{3E695C4A-0890-4E18-BEAD-B69C1B1B11E6}"/>
              </a:ext>
            </a:extLst>
          </p:cNvPr>
          <p:cNvSpPr>
            <a:spLocks noGrp="1"/>
          </p:cNvSpPr>
          <p:nvPr>
            <p:ph type="sldNum" sz="quarter" idx="12"/>
          </p:nvPr>
        </p:nvSpPr>
        <p:spPr/>
        <p:txBody>
          <a:bodyPr/>
          <a:lstStyle/>
          <a:p>
            <a:r>
              <a:rPr lang="fr-FR" dirty="0"/>
              <a:t>13</a:t>
            </a:r>
          </a:p>
        </p:txBody>
      </p:sp>
      <p:sp>
        <p:nvSpPr>
          <p:cNvPr id="9" name="Espace réservé de la date 3">
            <a:extLst>
              <a:ext uri="{FF2B5EF4-FFF2-40B4-BE49-F238E27FC236}">
                <a16:creationId xmlns:a16="http://schemas.microsoft.com/office/drawing/2014/main" id="{16AB575C-9A1A-442F-BE65-8A0AD9DCB0A3}"/>
              </a:ext>
            </a:extLst>
          </p:cNvPr>
          <p:cNvSpPr txBox="1">
            <a:spLocks/>
          </p:cNvSpPr>
          <p:nvPr/>
        </p:nvSpPr>
        <p:spPr>
          <a:xfrm>
            <a:off x="9610948" y="6343650"/>
            <a:ext cx="1090881"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a:t>01/07/2026</a:t>
            </a:r>
            <a:endParaRPr lang="fr-FR" dirty="0"/>
          </a:p>
        </p:txBody>
      </p:sp>
      <p:sp>
        <p:nvSpPr>
          <p:cNvPr id="10" name="Espace réservé du pied de page 1">
            <a:extLst>
              <a:ext uri="{FF2B5EF4-FFF2-40B4-BE49-F238E27FC236}">
                <a16:creationId xmlns:a16="http://schemas.microsoft.com/office/drawing/2014/main" id="{2B3E4C8C-8EE2-4324-B948-D347006B0288}"/>
              </a:ext>
            </a:extLst>
          </p:cNvPr>
          <p:cNvSpPr>
            <a:spLocks noGrp="1"/>
          </p:cNvSpPr>
          <p:nvPr>
            <p:ph type="ftr" sz="quarter" idx="11"/>
          </p:nvPr>
        </p:nvSpPr>
        <p:spPr>
          <a:xfrm>
            <a:off x="757941" y="6343649"/>
            <a:ext cx="8839200" cy="365125"/>
          </a:xfrm>
        </p:spPr>
        <p:txBody>
          <a:bodyPr/>
          <a:lstStyle/>
          <a:p>
            <a:r>
              <a:rPr lang="en-US" dirty="0"/>
              <a:t>WONDER 2026 | A. </a:t>
            </a:r>
            <a:r>
              <a:rPr lang="en-US" dirty="0" err="1"/>
              <a:t>Regonesi</a:t>
            </a:r>
            <a:r>
              <a:rPr lang="en-US" dirty="0"/>
              <a:t> et al. </a:t>
            </a:r>
            <a:endParaRPr lang="fr-FR" dirty="0"/>
          </a:p>
        </p:txBody>
      </p:sp>
      <p:pic>
        <p:nvPicPr>
          <p:cNvPr id="17" name="Image 16">
            <a:extLst>
              <a:ext uri="{FF2B5EF4-FFF2-40B4-BE49-F238E27FC236}">
                <a16:creationId xmlns:a16="http://schemas.microsoft.com/office/drawing/2014/main" id="{D14C4D56-F9B5-4AEB-8E54-4C42FC86386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50329" y="3535918"/>
            <a:ext cx="1591690" cy="426798"/>
          </a:xfrm>
          <a:prstGeom prst="rect">
            <a:avLst/>
          </a:prstGeom>
        </p:spPr>
      </p:pic>
      <mc:AlternateContent xmlns:mc="http://schemas.openxmlformats.org/markup-compatibility/2006" xmlns:a14="http://schemas.microsoft.com/office/drawing/2010/main">
        <mc:Choice Requires="a14">
          <p:sp>
            <p:nvSpPr>
              <p:cNvPr id="21" name="ZoneTexte 20">
                <a:extLst>
                  <a:ext uri="{FF2B5EF4-FFF2-40B4-BE49-F238E27FC236}">
                    <a16:creationId xmlns:a16="http://schemas.microsoft.com/office/drawing/2014/main" id="{4987E29D-C0E5-45C8-BEAD-8FE9EB2C661B}"/>
                  </a:ext>
                </a:extLst>
              </p:cNvPr>
              <p:cNvSpPr txBox="1"/>
              <p:nvPr/>
            </p:nvSpPr>
            <p:spPr>
              <a:xfrm>
                <a:off x="4835828" y="4714227"/>
                <a:ext cx="1059192" cy="253916"/>
              </a:xfrm>
              <a:prstGeom prst="rect">
                <a:avLst/>
              </a:prstGeom>
              <a:noFill/>
            </p:spPr>
            <p:txBody>
              <a:bodyPr wrap="square" rtlCol="0">
                <a:spAutoFit/>
              </a:bodyPr>
              <a:lstStyle/>
              <a:p>
                <a14:m>
                  <m:oMath xmlns:m="http://schemas.openxmlformats.org/officeDocument/2006/math">
                    <m:sSup>
                      <m:sSupPr>
                        <m:ctrlPr>
                          <a:rPr lang="fr-FR" sz="1050" b="1" i="1" smtClean="0">
                            <a:latin typeface="Cambria Math" panose="02040503050406030204" pitchFamily="18" charset="0"/>
                          </a:rPr>
                        </m:ctrlPr>
                      </m:sSupPr>
                      <m:e>
                        <m:r>
                          <a:rPr lang="fr-FR" sz="1050" b="1" i="1" smtClean="0">
                            <a:latin typeface="Cambria Math" panose="02040503050406030204" pitchFamily="18" charset="0"/>
                          </a:rPr>
                          <m:t>𝑨</m:t>
                        </m:r>
                      </m:e>
                      <m:sup>
                        <m:r>
                          <a:rPr lang="fr-FR" sz="1050" b="1" i="1" smtClean="0">
                            <a:latin typeface="Cambria Math" panose="02040503050406030204" pitchFamily="18" charset="0"/>
                          </a:rPr>
                          <m:t>∗</m:t>
                        </m:r>
                      </m:sup>
                    </m:sSup>
                    <m:r>
                      <a:rPr lang="fr-FR" sz="1050" b="1" i="1" smtClean="0">
                        <a:latin typeface="Cambria Math" panose="02040503050406030204" pitchFamily="18" charset="0"/>
                      </a:rPr>
                      <m:t>=</m:t>
                    </m:r>
                    <m:r>
                      <a:rPr lang="fr-FR" sz="1050" b="1" i="1" smtClean="0">
                        <a:latin typeface="Cambria Math" panose="02040503050406030204" pitchFamily="18" charset="0"/>
                      </a:rPr>
                      <m:t>𝑨</m:t>
                    </m:r>
                    <m:r>
                      <a:rPr lang="fr-FR" sz="1050" b="1" i="1" smtClean="0">
                        <a:latin typeface="Cambria Math" panose="02040503050406030204" pitchFamily="18" charset="0"/>
                      </a:rPr>
                      <m:t>+ </m:t>
                    </m:r>
                  </m:oMath>
                </a14:m>
                <a:r>
                  <a:rPr lang="fr-FR" sz="1050" b="1" dirty="0">
                    <a:sym typeface="Symbol" panose="05050102010706020507" pitchFamily="18" charset="2"/>
                  </a:rPr>
                  <a:t></a:t>
                </a:r>
                <a:endParaRPr lang="fr-FR" sz="1050" b="1" dirty="0"/>
              </a:p>
            </p:txBody>
          </p:sp>
        </mc:Choice>
        <mc:Fallback xmlns="">
          <p:sp>
            <p:nvSpPr>
              <p:cNvPr id="21" name="ZoneTexte 20">
                <a:extLst>
                  <a:ext uri="{FF2B5EF4-FFF2-40B4-BE49-F238E27FC236}">
                    <a16:creationId xmlns:a16="http://schemas.microsoft.com/office/drawing/2014/main" id="{4987E29D-C0E5-45C8-BEAD-8FE9EB2C661B}"/>
                  </a:ext>
                </a:extLst>
              </p:cNvPr>
              <p:cNvSpPr txBox="1">
                <a:spLocks noRot="1" noChangeAspect="1" noMove="1" noResize="1" noEditPoints="1" noAdjustHandles="1" noChangeArrowheads="1" noChangeShapeType="1" noTextEdit="1"/>
              </p:cNvSpPr>
              <p:nvPr/>
            </p:nvSpPr>
            <p:spPr>
              <a:xfrm>
                <a:off x="4835828" y="4714227"/>
                <a:ext cx="1059192" cy="253916"/>
              </a:xfrm>
              <a:prstGeom prst="rect">
                <a:avLst/>
              </a:prstGeom>
              <a:blipFill>
                <a:blip r:embed="rId6"/>
                <a:stretch>
                  <a:fillRect b="-9524"/>
                </a:stretch>
              </a:blipFill>
            </p:spPr>
            <p:txBody>
              <a:bodyPr/>
              <a:lstStyle/>
              <a:p>
                <a:r>
                  <a:rPr lang="en-GB">
                    <a:noFill/>
                  </a:rPr>
                  <a:t> </a:t>
                </a:r>
              </a:p>
            </p:txBody>
          </p:sp>
        </mc:Fallback>
      </mc:AlternateContent>
      <p:sp>
        <p:nvSpPr>
          <p:cNvPr id="14" name="Titre 5">
            <a:extLst>
              <a:ext uri="{FF2B5EF4-FFF2-40B4-BE49-F238E27FC236}">
                <a16:creationId xmlns:a16="http://schemas.microsoft.com/office/drawing/2014/main" id="{49467A5E-28C4-4DD6-9675-0FFF36D24835}"/>
              </a:ext>
            </a:extLst>
          </p:cNvPr>
          <p:cNvSpPr>
            <a:spLocks noGrp="1"/>
          </p:cNvSpPr>
          <p:nvPr>
            <p:ph type="title"/>
          </p:nvPr>
        </p:nvSpPr>
        <p:spPr>
          <a:xfrm>
            <a:off x="176292" y="193393"/>
            <a:ext cx="10728325" cy="543603"/>
          </a:xfrm>
        </p:spPr>
        <p:txBody>
          <a:bodyPr>
            <a:normAutofit fontScale="90000"/>
          </a:bodyPr>
          <a:lstStyle/>
          <a:p>
            <a:r>
              <a:rPr lang="en-GB" sz="3600" b="1" baseline="30000" dirty="0"/>
              <a:t>235</a:t>
            </a:r>
            <a:r>
              <a:rPr lang="en-GB" sz="3600" b="1" dirty="0"/>
              <a:t>U(</a:t>
            </a:r>
            <a:r>
              <a:rPr lang="en-GB" sz="3600" b="1" dirty="0" err="1"/>
              <a:t>n</a:t>
            </a:r>
            <a:r>
              <a:rPr lang="en-GB" sz="3600" b="1" baseline="-25000" dirty="0" err="1"/>
              <a:t>th</a:t>
            </a:r>
            <a:r>
              <a:rPr lang="en-GB" sz="3600" b="1" dirty="0" err="1"/>
              <a:t>,f</a:t>
            </a:r>
            <a:r>
              <a:rPr lang="en-GB" sz="3600" b="1" dirty="0"/>
              <a:t>) evaluation of Pre-neutron fission yields</a:t>
            </a:r>
            <a:br>
              <a:rPr lang="en-GB" sz="2000" b="1" dirty="0"/>
            </a:br>
            <a:br>
              <a:rPr lang="fr-FR" dirty="0"/>
            </a:br>
            <a:endParaRPr lang="fr-FR" dirty="0"/>
          </a:p>
        </p:txBody>
      </p:sp>
      <mc:AlternateContent xmlns:mc="http://schemas.openxmlformats.org/markup-compatibility/2006" xmlns:a14="http://schemas.microsoft.com/office/drawing/2010/main">
        <mc:Choice Requires="a14">
          <p:sp>
            <p:nvSpPr>
              <p:cNvPr id="18" name="ZoneTexte 17">
                <a:extLst>
                  <a:ext uri="{FF2B5EF4-FFF2-40B4-BE49-F238E27FC236}">
                    <a16:creationId xmlns:a16="http://schemas.microsoft.com/office/drawing/2014/main" id="{EB68E9C2-C70C-4F75-B18F-1D7652867587}"/>
                  </a:ext>
                </a:extLst>
              </p:cNvPr>
              <p:cNvSpPr txBox="1"/>
              <p:nvPr/>
            </p:nvSpPr>
            <p:spPr>
              <a:xfrm>
                <a:off x="4404664" y="4228773"/>
                <a:ext cx="2168678" cy="4854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fr-FR" sz="1050" b="1" i="1" smtClean="0">
                              <a:latin typeface="Cambria Math" panose="02040503050406030204" pitchFamily="18" charset="0"/>
                            </a:rPr>
                          </m:ctrlPr>
                        </m:sSubPr>
                        <m:e>
                          <m:r>
                            <a:rPr lang="fr-FR" sz="1050" b="1" i="1" smtClean="0">
                              <a:latin typeface="Cambria Math" panose="02040503050406030204" pitchFamily="18" charset="0"/>
                            </a:rPr>
                            <m:t>𝒀</m:t>
                          </m:r>
                        </m:e>
                        <m:sub>
                          <m:r>
                            <a:rPr lang="fr-FR" sz="1050" b="1" i="1" smtClean="0">
                              <a:latin typeface="Cambria Math" panose="02040503050406030204" pitchFamily="18" charset="0"/>
                            </a:rPr>
                            <m:t>𝒑𝒐𝒔𝒕</m:t>
                          </m:r>
                        </m:sub>
                      </m:sSub>
                      <m:d>
                        <m:dPr>
                          <m:ctrlPr>
                            <a:rPr lang="fr-FR" sz="1050" b="1" i="1" smtClean="0">
                              <a:latin typeface="Cambria Math" panose="02040503050406030204" pitchFamily="18" charset="0"/>
                            </a:rPr>
                          </m:ctrlPr>
                        </m:dPr>
                        <m:e>
                          <m:r>
                            <a:rPr lang="fr-FR" sz="1050" b="1" i="1" smtClean="0">
                              <a:latin typeface="Cambria Math" panose="02040503050406030204" pitchFamily="18" charset="0"/>
                            </a:rPr>
                            <m:t>𝑨</m:t>
                          </m:r>
                        </m:e>
                      </m:d>
                      <m:r>
                        <a:rPr lang="fr-FR" sz="1050" b="1" i="1" smtClean="0">
                          <a:latin typeface="Cambria Math" panose="02040503050406030204" pitchFamily="18" charset="0"/>
                        </a:rPr>
                        <m:t>=</m:t>
                      </m:r>
                      <m:nary>
                        <m:naryPr>
                          <m:chr m:val="∑"/>
                          <m:supHide m:val="on"/>
                          <m:ctrlPr>
                            <a:rPr lang="fr-FR" sz="1050" b="1" i="1" smtClean="0">
                              <a:latin typeface="Cambria Math" panose="02040503050406030204" pitchFamily="18" charset="0"/>
                            </a:rPr>
                          </m:ctrlPr>
                        </m:naryPr>
                        <m:sub>
                          <m:r>
                            <m:rPr>
                              <m:brk m:alnAt="7"/>
                            </m:rPr>
                            <a:rPr lang="fr-FR" sz="1050" b="1" i="1" smtClean="0">
                              <a:latin typeface="Cambria Math" panose="02040503050406030204" pitchFamily="18" charset="0"/>
                              <a:sym typeface="Symbol" panose="05050102010706020507" pitchFamily="18" charset="2"/>
                            </a:rPr>
                            <m:t></m:t>
                          </m:r>
                        </m:sub>
                        <m:sup/>
                        <m:e>
                          <m:sSub>
                            <m:sSubPr>
                              <m:ctrlPr>
                                <a:rPr lang="fr-FR" sz="1050" b="1" i="1" smtClean="0">
                                  <a:latin typeface="Cambria Math" panose="02040503050406030204" pitchFamily="18" charset="0"/>
                                </a:rPr>
                              </m:ctrlPr>
                            </m:sSubPr>
                            <m:e>
                              <m:r>
                                <a:rPr lang="fr-FR" sz="1050" b="1" i="1" smtClean="0">
                                  <a:latin typeface="Cambria Math" panose="02040503050406030204" pitchFamily="18" charset="0"/>
                                </a:rPr>
                                <m:t>𝒀</m:t>
                              </m:r>
                            </m:e>
                            <m:sub>
                              <m:r>
                                <a:rPr lang="fr-FR" sz="1050" b="1" i="1" smtClean="0">
                                  <a:latin typeface="Cambria Math" panose="02040503050406030204" pitchFamily="18" charset="0"/>
                                </a:rPr>
                                <m:t>𝒑𝒓𝒆</m:t>
                              </m:r>
                            </m:sub>
                          </m:sSub>
                          <m:d>
                            <m:dPr>
                              <m:ctrlPr>
                                <a:rPr lang="fr-FR" sz="1050" b="1" i="1" smtClean="0">
                                  <a:latin typeface="Cambria Math" panose="02040503050406030204" pitchFamily="18" charset="0"/>
                                </a:rPr>
                              </m:ctrlPr>
                            </m:dPr>
                            <m:e>
                              <m:sSup>
                                <m:sSupPr>
                                  <m:ctrlPr>
                                    <a:rPr lang="fr-FR" sz="1050" b="1" i="1" smtClean="0">
                                      <a:latin typeface="Cambria Math" panose="02040503050406030204" pitchFamily="18" charset="0"/>
                                    </a:rPr>
                                  </m:ctrlPr>
                                </m:sSupPr>
                                <m:e>
                                  <m:r>
                                    <a:rPr lang="fr-FR" sz="1050" b="1" i="1" smtClean="0">
                                      <a:latin typeface="Cambria Math" panose="02040503050406030204" pitchFamily="18" charset="0"/>
                                    </a:rPr>
                                    <m:t>𝑨</m:t>
                                  </m:r>
                                </m:e>
                                <m:sup>
                                  <m:r>
                                    <a:rPr lang="fr-FR" sz="1050" b="1" i="1" smtClean="0">
                                      <a:latin typeface="Cambria Math" panose="02040503050406030204" pitchFamily="18" charset="0"/>
                                    </a:rPr>
                                    <m:t>∗</m:t>
                                  </m:r>
                                </m:sup>
                              </m:sSup>
                            </m:e>
                          </m:d>
                        </m:e>
                      </m:nary>
                      <m:r>
                        <a:rPr lang="fr-FR" sz="1050" b="1" i="1" smtClean="0">
                          <a:solidFill>
                            <a:srgbClr val="0070C0"/>
                          </a:solidFill>
                          <a:latin typeface="Cambria Math" panose="02040503050406030204" pitchFamily="18" charset="0"/>
                        </a:rPr>
                        <m:t>𝑷</m:t>
                      </m:r>
                      <m:d>
                        <m:dPr>
                          <m:ctrlPr>
                            <a:rPr lang="fr-FR" sz="1050" b="1" i="1" smtClean="0">
                              <a:solidFill>
                                <a:srgbClr val="0070C0"/>
                              </a:solidFill>
                              <a:latin typeface="Cambria Math" panose="02040503050406030204" pitchFamily="18" charset="0"/>
                            </a:rPr>
                          </m:ctrlPr>
                        </m:dPr>
                        <m:e>
                          <m:r>
                            <m:rPr>
                              <m:brk m:alnAt="7"/>
                            </m:rPr>
                            <a:rPr lang="fr-FR" sz="1050" b="1" i="1">
                              <a:solidFill>
                                <a:srgbClr val="0070C0"/>
                              </a:solidFill>
                              <a:latin typeface="Cambria Math" panose="02040503050406030204" pitchFamily="18" charset="0"/>
                              <a:sym typeface="Symbol" panose="05050102010706020507" pitchFamily="18" charset="2"/>
                            </a:rPr>
                            <m:t></m:t>
                          </m:r>
                        </m:e>
                        <m:e>
                          <m:sSup>
                            <m:sSupPr>
                              <m:ctrlPr>
                                <a:rPr lang="fr-FR" sz="1050" b="1" i="1">
                                  <a:solidFill>
                                    <a:srgbClr val="0070C0"/>
                                  </a:solidFill>
                                  <a:latin typeface="Cambria Math" panose="02040503050406030204" pitchFamily="18" charset="0"/>
                                </a:rPr>
                              </m:ctrlPr>
                            </m:sSupPr>
                            <m:e>
                              <m:r>
                                <a:rPr lang="fr-FR" sz="1050" b="1" i="1">
                                  <a:solidFill>
                                    <a:srgbClr val="0070C0"/>
                                  </a:solidFill>
                                  <a:latin typeface="Cambria Math" panose="02040503050406030204" pitchFamily="18" charset="0"/>
                                </a:rPr>
                                <m:t>𝑨</m:t>
                              </m:r>
                            </m:e>
                            <m:sup>
                              <m:r>
                                <a:rPr lang="fr-FR" sz="1050" b="1" i="1">
                                  <a:solidFill>
                                    <a:srgbClr val="0070C0"/>
                                  </a:solidFill>
                                  <a:latin typeface="Cambria Math" panose="02040503050406030204" pitchFamily="18" charset="0"/>
                                </a:rPr>
                                <m:t>∗</m:t>
                              </m:r>
                            </m:sup>
                          </m:sSup>
                        </m:e>
                      </m:d>
                    </m:oMath>
                  </m:oMathPara>
                </a14:m>
                <a:endParaRPr lang="fr-FR" sz="1050" b="1" dirty="0"/>
              </a:p>
            </p:txBody>
          </p:sp>
        </mc:Choice>
        <mc:Fallback xmlns="">
          <p:sp>
            <p:nvSpPr>
              <p:cNvPr id="18" name="ZoneTexte 17">
                <a:extLst>
                  <a:ext uri="{FF2B5EF4-FFF2-40B4-BE49-F238E27FC236}">
                    <a16:creationId xmlns:a16="http://schemas.microsoft.com/office/drawing/2014/main" id="{EB68E9C2-C70C-4F75-B18F-1D7652867587}"/>
                  </a:ext>
                </a:extLst>
              </p:cNvPr>
              <p:cNvSpPr txBox="1">
                <a:spLocks noRot="1" noChangeAspect="1" noMove="1" noResize="1" noEditPoints="1" noAdjustHandles="1" noChangeArrowheads="1" noChangeShapeType="1" noTextEdit="1"/>
              </p:cNvSpPr>
              <p:nvPr/>
            </p:nvSpPr>
            <p:spPr>
              <a:xfrm>
                <a:off x="4404664" y="4228773"/>
                <a:ext cx="2168678" cy="485454"/>
              </a:xfrm>
              <a:prstGeom prst="rect">
                <a:avLst/>
              </a:prstGeom>
              <a:blipFill>
                <a:blip r:embed="rId7"/>
                <a:stretch>
                  <a:fillRect t="-113924" b="-159494"/>
                </a:stretch>
              </a:blipFill>
            </p:spPr>
            <p:txBody>
              <a:bodyPr/>
              <a:lstStyle/>
              <a:p>
                <a:r>
                  <a:rPr lang="en-GB">
                    <a:noFill/>
                  </a:rPr>
                  <a:t> </a:t>
                </a:r>
              </a:p>
            </p:txBody>
          </p:sp>
        </mc:Fallback>
      </mc:AlternateContent>
      <p:sp>
        <p:nvSpPr>
          <p:cNvPr id="19" name="ZoneTexte 18">
            <a:extLst>
              <a:ext uri="{FF2B5EF4-FFF2-40B4-BE49-F238E27FC236}">
                <a16:creationId xmlns:a16="http://schemas.microsoft.com/office/drawing/2014/main" id="{0C4768AF-AE33-48EB-9A9B-3F03697E149B}"/>
              </a:ext>
            </a:extLst>
          </p:cNvPr>
          <p:cNvSpPr txBox="1"/>
          <p:nvPr/>
        </p:nvSpPr>
        <p:spPr>
          <a:xfrm>
            <a:off x="8042828" y="5648857"/>
            <a:ext cx="793807" cy="338554"/>
          </a:xfrm>
          <a:prstGeom prst="rect">
            <a:avLst/>
          </a:prstGeom>
          <a:noFill/>
        </p:spPr>
        <p:txBody>
          <a:bodyPr wrap="none" rtlCol="0">
            <a:spAutoFit/>
          </a:bodyPr>
          <a:lstStyle/>
          <a:p>
            <a:r>
              <a:rPr lang="en-US" sz="1600" b="1" i="1" dirty="0">
                <a:solidFill>
                  <a:srgbClr val="FF0000"/>
                </a:solidFill>
                <a:latin typeface="Bradley Hand ITC" panose="03070402050302030203" pitchFamily="66" charset="0"/>
              </a:rPr>
              <a:t>Post-n </a:t>
            </a:r>
          </a:p>
        </p:txBody>
      </p:sp>
      <p:sp>
        <p:nvSpPr>
          <p:cNvPr id="4" name="Rectangle 3">
            <a:extLst>
              <a:ext uri="{FF2B5EF4-FFF2-40B4-BE49-F238E27FC236}">
                <a16:creationId xmlns:a16="http://schemas.microsoft.com/office/drawing/2014/main" id="{9E13A9F3-5489-4649-8B97-55BD11659571}"/>
              </a:ext>
            </a:extLst>
          </p:cNvPr>
          <p:cNvSpPr/>
          <p:nvPr/>
        </p:nvSpPr>
        <p:spPr>
          <a:xfrm>
            <a:off x="8012808" y="1251812"/>
            <a:ext cx="1839404" cy="77568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en-GB" dirty="0"/>
          </a:p>
        </p:txBody>
      </p:sp>
      <p:sp>
        <p:nvSpPr>
          <p:cNvPr id="15" name="ZoneTexte 14">
            <a:extLst>
              <a:ext uri="{FF2B5EF4-FFF2-40B4-BE49-F238E27FC236}">
                <a16:creationId xmlns:a16="http://schemas.microsoft.com/office/drawing/2014/main" id="{3DECA297-FC49-4D17-8ACC-668C6C61E791}"/>
              </a:ext>
            </a:extLst>
          </p:cNvPr>
          <p:cNvSpPr txBox="1"/>
          <p:nvPr/>
        </p:nvSpPr>
        <p:spPr>
          <a:xfrm>
            <a:off x="8012808" y="1248229"/>
            <a:ext cx="1277006" cy="261610"/>
          </a:xfrm>
          <a:prstGeom prst="rect">
            <a:avLst/>
          </a:prstGeom>
          <a:noFill/>
        </p:spPr>
        <p:txBody>
          <a:bodyPr wrap="square" rtlCol="0">
            <a:spAutoFit/>
          </a:bodyPr>
          <a:lstStyle/>
          <a:p>
            <a:r>
              <a:rPr lang="fr-FR" sz="1100" b="1" dirty="0">
                <a:sym typeface="Symbol" panose="05050102010706020507" pitchFamily="18" charset="2"/>
              </a:rPr>
              <a:t>JEFF-4.0</a:t>
            </a:r>
            <a:endParaRPr lang="fr-FR" sz="1100" b="1" dirty="0"/>
          </a:p>
        </p:txBody>
      </p:sp>
      <p:sp>
        <p:nvSpPr>
          <p:cNvPr id="16" name="ZoneTexte 15">
            <a:extLst>
              <a:ext uri="{FF2B5EF4-FFF2-40B4-BE49-F238E27FC236}">
                <a16:creationId xmlns:a16="http://schemas.microsoft.com/office/drawing/2014/main" id="{425C3DD4-EBBB-4E43-81C2-5A8A4F9F5009}"/>
              </a:ext>
            </a:extLst>
          </p:cNvPr>
          <p:cNvSpPr txBox="1"/>
          <p:nvPr/>
        </p:nvSpPr>
        <p:spPr>
          <a:xfrm>
            <a:off x="8042828" y="1838549"/>
            <a:ext cx="1460843" cy="253916"/>
          </a:xfrm>
          <a:prstGeom prst="rect">
            <a:avLst/>
          </a:prstGeom>
          <a:noFill/>
        </p:spPr>
        <p:txBody>
          <a:bodyPr wrap="square" rtlCol="0">
            <a:spAutoFit/>
          </a:bodyPr>
          <a:lstStyle/>
          <a:p>
            <a:r>
              <a:rPr lang="fr-FR" sz="1050" b="1" dirty="0">
                <a:sym typeface="Symbol" panose="05050102010706020507" pitchFamily="18" charset="2"/>
              </a:rPr>
              <a:t>GEF_</a:t>
            </a:r>
            <a:r>
              <a:rPr lang="fr-FR" sz="1050" b="1" baseline="30000" dirty="0">
                <a:sym typeface="Symbol" panose="05050102010706020507" pitchFamily="18" charset="2"/>
              </a:rPr>
              <a:t>235</a:t>
            </a:r>
            <a:r>
              <a:rPr lang="fr-FR" sz="1050" b="1" dirty="0">
                <a:sym typeface="Symbol" panose="05050102010706020507" pitchFamily="18" charset="2"/>
              </a:rPr>
              <a:t>U_Post-n</a:t>
            </a:r>
            <a:endParaRPr lang="fr-FR" sz="1050" b="1" dirty="0"/>
          </a:p>
        </p:txBody>
      </p:sp>
      <p:sp>
        <p:nvSpPr>
          <p:cNvPr id="20" name="ZoneTexte 19">
            <a:extLst>
              <a:ext uri="{FF2B5EF4-FFF2-40B4-BE49-F238E27FC236}">
                <a16:creationId xmlns:a16="http://schemas.microsoft.com/office/drawing/2014/main" id="{B9F36E7F-BCAE-4212-90FA-DAAE3B83DAEC}"/>
              </a:ext>
            </a:extLst>
          </p:cNvPr>
          <p:cNvSpPr txBox="1"/>
          <p:nvPr/>
        </p:nvSpPr>
        <p:spPr>
          <a:xfrm>
            <a:off x="8013331" y="1542465"/>
            <a:ext cx="2194560" cy="230832"/>
          </a:xfrm>
          <a:prstGeom prst="rect">
            <a:avLst/>
          </a:prstGeom>
          <a:noFill/>
        </p:spPr>
        <p:txBody>
          <a:bodyPr wrap="square" rtlCol="0">
            <a:spAutoFit/>
          </a:bodyPr>
          <a:lstStyle/>
          <a:p>
            <a:r>
              <a:rPr lang="fr-FR" sz="900" b="1" dirty="0">
                <a:sym typeface="Symbol" panose="05050102010706020507" pitchFamily="18" charset="2"/>
              </a:rPr>
              <a:t>Y(A)_FIFRELIN Res Limit Y(A*)</a:t>
            </a:r>
            <a:endParaRPr lang="fr-FR" sz="900" b="1" dirty="0"/>
          </a:p>
        </p:txBody>
      </p:sp>
      <p:sp>
        <p:nvSpPr>
          <p:cNvPr id="8" name="Rectangle 7">
            <a:extLst>
              <a:ext uri="{FF2B5EF4-FFF2-40B4-BE49-F238E27FC236}">
                <a16:creationId xmlns:a16="http://schemas.microsoft.com/office/drawing/2014/main" id="{D7EE9FAD-A5EC-410D-A78F-D5B6B132C67C}"/>
              </a:ext>
            </a:extLst>
          </p:cNvPr>
          <p:cNvSpPr/>
          <p:nvPr/>
        </p:nvSpPr>
        <p:spPr>
          <a:xfrm>
            <a:off x="3352800" y="1250339"/>
            <a:ext cx="1399229" cy="10177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en-GB" dirty="0"/>
          </a:p>
        </p:txBody>
      </p:sp>
      <p:sp>
        <p:nvSpPr>
          <p:cNvPr id="22" name="ZoneTexte 21">
            <a:extLst>
              <a:ext uri="{FF2B5EF4-FFF2-40B4-BE49-F238E27FC236}">
                <a16:creationId xmlns:a16="http://schemas.microsoft.com/office/drawing/2014/main" id="{FDAB15F9-973E-411B-A67D-F94FDEDDBB88}"/>
              </a:ext>
            </a:extLst>
          </p:cNvPr>
          <p:cNvSpPr txBox="1"/>
          <p:nvPr/>
        </p:nvSpPr>
        <p:spPr>
          <a:xfrm>
            <a:off x="3269364" y="1251315"/>
            <a:ext cx="1620862" cy="261610"/>
          </a:xfrm>
          <a:prstGeom prst="rect">
            <a:avLst/>
          </a:prstGeom>
          <a:noFill/>
        </p:spPr>
        <p:txBody>
          <a:bodyPr wrap="square" rtlCol="0">
            <a:spAutoFit/>
          </a:bodyPr>
          <a:lstStyle/>
          <a:p>
            <a:r>
              <a:rPr lang="fr-FR" sz="1100" b="1" dirty="0">
                <a:sym typeface="Symbol" panose="05050102010706020507" pitchFamily="18" charset="2"/>
              </a:rPr>
              <a:t>Y(A*) Eval Res. Zero</a:t>
            </a:r>
            <a:endParaRPr lang="fr-FR" sz="1100" b="1" dirty="0"/>
          </a:p>
        </p:txBody>
      </p:sp>
      <p:sp>
        <p:nvSpPr>
          <p:cNvPr id="23" name="ZoneTexte 22">
            <a:extLst>
              <a:ext uri="{FF2B5EF4-FFF2-40B4-BE49-F238E27FC236}">
                <a16:creationId xmlns:a16="http://schemas.microsoft.com/office/drawing/2014/main" id="{499ED1F4-4F70-4578-A6FB-2E8936347ACA}"/>
              </a:ext>
            </a:extLst>
          </p:cNvPr>
          <p:cNvSpPr txBox="1"/>
          <p:nvPr/>
        </p:nvSpPr>
        <p:spPr>
          <a:xfrm>
            <a:off x="3269364" y="1639655"/>
            <a:ext cx="1667900" cy="261610"/>
          </a:xfrm>
          <a:prstGeom prst="rect">
            <a:avLst/>
          </a:prstGeom>
          <a:noFill/>
        </p:spPr>
        <p:txBody>
          <a:bodyPr wrap="square" rtlCol="0">
            <a:spAutoFit/>
          </a:bodyPr>
          <a:lstStyle/>
          <a:p>
            <a:r>
              <a:rPr lang="fr-FR" sz="1100" b="1" dirty="0">
                <a:sym typeface="Symbol" panose="05050102010706020507" pitchFamily="18" charset="2"/>
              </a:rPr>
              <a:t>Y(A*) Eval Res. Limit</a:t>
            </a:r>
            <a:endParaRPr lang="fr-FR" sz="1100" b="1" dirty="0"/>
          </a:p>
        </p:txBody>
      </p:sp>
      <p:sp>
        <p:nvSpPr>
          <p:cNvPr id="24" name="ZoneTexte 23">
            <a:extLst>
              <a:ext uri="{FF2B5EF4-FFF2-40B4-BE49-F238E27FC236}">
                <a16:creationId xmlns:a16="http://schemas.microsoft.com/office/drawing/2014/main" id="{5AF5F472-04DF-406D-9C03-8D502C08FB5B}"/>
              </a:ext>
            </a:extLst>
          </p:cNvPr>
          <p:cNvSpPr txBox="1"/>
          <p:nvPr/>
        </p:nvSpPr>
        <p:spPr>
          <a:xfrm>
            <a:off x="3291186" y="2026024"/>
            <a:ext cx="1460843" cy="253916"/>
          </a:xfrm>
          <a:prstGeom prst="rect">
            <a:avLst/>
          </a:prstGeom>
          <a:noFill/>
        </p:spPr>
        <p:txBody>
          <a:bodyPr wrap="square" rtlCol="0">
            <a:spAutoFit/>
          </a:bodyPr>
          <a:lstStyle/>
          <a:p>
            <a:r>
              <a:rPr lang="fr-FR" sz="1050" b="1" dirty="0">
                <a:sym typeface="Symbol" panose="05050102010706020507" pitchFamily="18" charset="2"/>
              </a:rPr>
              <a:t>GEF_</a:t>
            </a:r>
            <a:r>
              <a:rPr lang="fr-FR" sz="1050" b="1" baseline="30000" dirty="0">
                <a:sym typeface="Symbol" panose="05050102010706020507" pitchFamily="18" charset="2"/>
              </a:rPr>
              <a:t>235</a:t>
            </a:r>
            <a:r>
              <a:rPr lang="fr-FR" sz="1050" b="1" dirty="0">
                <a:sym typeface="Symbol" panose="05050102010706020507" pitchFamily="18" charset="2"/>
              </a:rPr>
              <a:t>U_Pre-n</a:t>
            </a:r>
            <a:endParaRPr lang="fr-FR" sz="1050" b="1" dirty="0"/>
          </a:p>
        </p:txBody>
      </p:sp>
      <p:sp>
        <p:nvSpPr>
          <p:cNvPr id="25" name="ZoneTexte 24">
            <a:extLst>
              <a:ext uri="{FF2B5EF4-FFF2-40B4-BE49-F238E27FC236}">
                <a16:creationId xmlns:a16="http://schemas.microsoft.com/office/drawing/2014/main" id="{C6573D80-C784-4233-B482-6D938E5F1DA6}"/>
              </a:ext>
            </a:extLst>
          </p:cNvPr>
          <p:cNvSpPr txBox="1"/>
          <p:nvPr/>
        </p:nvSpPr>
        <p:spPr>
          <a:xfrm>
            <a:off x="1283440" y="5818134"/>
            <a:ext cx="699230" cy="338554"/>
          </a:xfrm>
          <a:prstGeom prst="rect">
            <a:avLst/>
          </a:prstGeom>
          <a:noFill/>
        </p:spPr>
        <p:txBody>
          <a:bodyPr wrap="none" rtlCol="0">
            <a:spAutoFit/>
          </a:bodyPr>
          <a:lstStyle/>
          <a:p>
            <a:r>
              <a:rPr lang="en-US" sz="1600" b="1" i="1" dirty="0">
                <a:solidFill>
                  <a:srgbClr val="0070C0"/>
                </a:solidFill>
                <a:latin typeface="Bradley Hand ITC" panose="03070402050302030203" pitchFamily="66" charset="0"/>
              </a:rPr>
              <a:t>Pre-n </a:t>
            </a:r>
          </a:p>
        </p:txBody>
      </p:sp>
    </p:spTree>
    <p:extLst>
      <p:ext uri="{BB962C8B-B14F-4D97-AF65-F5344CB8AC3E}">
        <p14:creationId xmlns:p14="http://schemas.microsoft.com/office/powerpoint/2010/main" val="141953425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3E0687C-BF33-B602-1691-6C6F37D147E2}"/>
              </a:ext>
            </a:extLst>
          </p:cNvPr>
          <p:cNvSpPr>
            <a:spLocks noGrp="1"/>
          </p:cNvSpPr>
          <p:nvPr>
            <p:ph type="title"/>
          </p:nvPr>
        </p:nvSpPr>
        <p:spPr/>
        <p:txBody>
          <a:bodyPr>
            <a:normAutofit/>
          </a:bodyPr>
          <a:lstStyle/>
          <a:p>
            <a:r>
              <a:rPr lang="en-GB" dirty="0"/>
              <a:t>Prompt neutron multiplicity </a:t>
            </a:r>
            <a:br>
              <a:rPr lang="en-GB" dirty="0"/>
            </a:br>
            <a:r>
              <a:rPr lang="en-GB" dirty="0"/>
              <a:t>analysis </a:t>
            </a:r>
            <a:endParaRPr lang="en-GB" sz="5400" dirty="0"/>
          </a:p>
        </p:txBody>
      </p:sp>
      <p:sp>
        <p:nvSpPr>
          <p:cNvPr id="9" name="Espace réservé du numéro de diapositive 8">
            <a:extLst>
              <a:ext uri="{FF2B5EF4-FFF2-40B4-BE49-F238E27FC236}">
                <a16:creationId xmlns:a16="http://schemas.microsoft.com/office/drawing/2014/main" id="{32950163-E66D-E16B-1EB7-E9667B65C5A4}"/>
              </a:ext>
            </a:extLst>
          </p:cNvPr>
          <p:cNvSpPr>
            <a:spLocks noGrp="1"/>
          </p:cNvSpPr>
          <p:nvPr>
            <p:ph type="sldNum" sz="quarter" idx="12"/>
          </p:nvPr>
        </p:nvSpPr>
        <p:spPr/>
        <p:txBody>
          <a:bodyPr/>
          <a:lstStyle/>
          <a:p>
            <a:r>
              <a:rPr lang="fr-FR" dirty="0"/>
              <a:t>14</a:t>
            </a:r>
          </a:p>
        </p:txBody>
      </p:sp>
      <p:sp>
        <p:nvSpPr>
          <p:cNvPr id="4" name="Espace réservé du texte 3">
            <a:extLst>
              <a:ext uri="{FF2B5EF4-FFF2-40B4-BE49-F238E27FC236}">
                <a16:creationId xmlns:a16="http://schemas.microsoft.com/office/drawing/2014/main" id="{D4EE5A4D-1D11-87BD-2E3E-34DC2776D3F6}"/>
              </a:ext>
            </a:extLst>
          </p:cNvPr>
          <p:cNvSpPr>
            <a:spLocks noGrp="1"/>
          </p:cNvSpPr>
          <p:nvPr>
            <p:ph type="body" idx="13"/>
          </p:nvPr>
        </p:nvSpPr>
        <p:spPr/>
        <p:txBody>
          <a:bodyPr/>
          <a:lstStyle/>
          <a:p>
            <a:r>
              <a:rPr lang="fr-FR" dirty="0"/>
              <a:t>3</a:t>
            </a:r>
          </a:p>
        </p:txBody>
      </p:sp>
      <p:sp>
        <p:nvSpPr>
          <p:cNvPr id="10" name="Espace réservé de la date 3">
            <a:extLst>
              <a:ext uri="{FF2B5EF4-FFF2-40B4-BE49-F238E27FC236}">
                <a16:creationId xmlns:a16="http://schemas.microsoft.com/office/drawing/2014/main" id="{70AF1912-464E-4B8A-8097-B5329D064333}"/>
              </a:ext>
            </a:extLst>
          </p:cNvPr>
          <p:cNvSpPr>
            <a:spLocks noGrp="1"/>
          </p:cNvSpPr>
          <p:nvPr>
            <p:ph type="dt" sz="half" idx="10"/>
          </p:nvPr>
        </p:nvSpPr>
        <p:spPr>
          <a:xfrm>
            <a:off x="9604154" y="6343650"/>
            <a:ext cx="1090881" cy="365125"/>
          </a:xfrm>
        </p:spPr>
        <p:txBody>
          <a:bodyPr/>
          <a:lstStyle/>
          <a:p>
            <a:r>
              <a:rPr lang="fr-FR"/>
              <a:t>01/07/2026</a:t>
            </a:r>
            <a:endParaRPr lang="fr-FR" dirty="0"/>
          </a:p>
        </p:txBody>
      </p:sp>
      <p:sp>
        <p:nvSpPr>
          <p:cNvPr id="11" name="Espace réservé du pied de page 1">
            <a:extLst>
              <a:ext uri="{FF2B5EF4-FFF2-40B4-BE49-F238E27FC236}">
                <a16:creationId xmlns:a16="http://schemas.microsoft.com/office/drawing/2014/main" id="{569E2AA7-678D-40F5-8E5B-3D80D5D28C9F}"/>
              </a:ext>
            </a:extLst>
          </p:cNvPr>
          <p:cNvSpPr>
            <a:spLocks noGrp="1"/>
          </p:cNvSpPr>
          <p:nvPr>
            <p:ph type="ftr" sz="quarter" idx="11"/>
          </p:nvPr>
        </p:nvSpPr>
        <p:spPr>
          <a:xfrm>
            <a:off x="708846" y="6343650"/>
            <a:ext cx="8839200" cy="365125"/>
          </a:xfrm>
        </p:spPr>
        <p:txBody>
          <a:bodyPr/>
          <a:lstStyle/>
          <a:p>
            <a:r>
              <a:rPr lang="en-US"/>
              <a:t>WONDER 2026 | A. Regonesi et al. </a:t>
            </a:r>
            <a:endParaRPr lang="fr-FR" dirty="0"/>
          </a:p>
        </p:txBody>
      </p:sp>
    </p:spTree>
    <p:extLst>
      <p:ext uri="{BB962C8B-B14F-4D97-AF65-F5344CB8AC3E}">
        <p14:creationId xmlns:p14="http://schemas.microsoft.com/office/powerpoint/2010/main" val="208211508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a:extLst>
              <a:ext uri="{FF2B5EF4-FFF2-40B4-BE49-F238E27FC236}">
                <a16:creationId xmlns:a16="http://schemas.microsoft.com/office/drawing/2014/main" id="{E827A251-CF9B-455C-9475-6CA274122BE5}"/>
              </a:ext>
            </a:extLst>
          </p:cNvPr>
          <p:cNvSpPr>
            <a:spLocks noGrp="1"/>
          </p:cNvSpPr>
          <p:nvPr>
            <p:ph type="sldNum" sz="quarter" idx="12"/>
          </p:nvPr>
        </p:nvSpPr>
        <p:spPr/>
        <p:txBody>
          <a:bodyPr/>
          <a:lstStyle/>
          <a:p>
            <a:r>
              <a:rPr lang="it-IT" dirty="0"/>
              <a:t>15</a:t>
            </a:r>
            <a:endParaRPr lang="fr-FR" dirty="0"/>
          </a:p>
        </p:txBody>
      </p:sp>
      <p:sp>
        <p:nvSpPr>
          <p:cNvPr id="20" name="Titre 5">
            <a:extLst>
              <a:ext uri="{FF2B5EF4-FFF2-40B4-BE49-F238E27FC236}">
                <a16:creationId xmlns:a16="http://schemas.microsoft.com/office/drawing/2014/main" id="{30747C4A-FC56-4000-9130-F9767995AEED}"/>
              </a:ext>
            </a:extLst>
          </p:cNvPr>
          <p:cNvSpPr>
            <a:spLocks noGrp="1"/>
          </p:cNvSpPr>
          <p:nvPr>
            <p:ph type="title"/>
          </p:nvPr>
        </p:nvSpPr>
        <p:spPr>
          <a:xfrm>
            <a:off x="223124" y="149225"/>
            <a:ext cx="11123079" cy="513034"/>
          </a:xfrm>
        </p:spPr>
        <p:txBody>
          <a:bodyPr>
            <a:noAutofit/>
          </a:bodyPr>
          <a:lstStyle/>
          <a:p>
            <a:r>
              <a:rPr lang="en-US" sz="4800" b="1" baseline="30000" dirty="0"/>
              <a:t>Prompt neutrons multiplicity analysis  </a:t>
            </a:r>
            <a:endParaRPr lang="fr-FR" sz="4400" dirty="0"/>
          </a:p>
        </p:txBody>
      </p:sp>
      <p:pic>
        <p:nvPicPr>
          <p:cNvPr id="17" name="Image 16">
            <a:extLst>
              <a:ext uri="{FF2B5EF4-FFF2-40B4-BE49-F238E27FC236}">
                <a16:creationId xmlns:a16="http://schemas.microsoft.com/office/drawing/2014/main" id="{34DE7971-49D9-4E96-93ED-86080D12228C}"/>
              </a:ext>
            </a:extLst>
          </p:cNvPr>
          <p:cNvPicPr>
            <a:picLocks noChangeAspect="1"/>
          </p:cNvPicPr>
          <p:nvPr/>
        </p:nvPicPr>
        <p:blipFill rotWithShape="1">
          <a:blip r:embed="rId2">
            <a:extLst>
              <a:ext uri="{28A0092B-C50C-407E-A947-70E740481C1C}">
                <a14:useLocalDpi xmlns:a14="http://schemas.microsoft.com/office/drawing/2010/main" val="0"/>
              </a:ext>
            </a:extLst>
          </a:blip>
          <a:srcRect l="7621" t="8705" r="9252" b="2500"/>
          <a:stretch/>
        </p:blipFill>
        <p:spPr>
          <a:xfrm>
            <a:off x="226094" y="1186684"/>
            <a:ext cx="2986169" cy="3119538"/>
          </a:xfrm>
          <a:prstGeom prst="rect">
            <a:avLst/>
          </a:prstGeom>
        </p:spPr>
      </p:pic>
      <p:pic>
        <p:nvPicPr>
          <p:cNvPr id="26" name="Image 25">
            <a:extLst>
              <a:ext uri="{FF2B5EF4-FFF2-40B4-BE49-F238E27FC236}">
                <a16:creationId xmlns:a16="http://schemas.microsoft.com/office/drawing/2014/main" id="{8B34F16F-2030-4B5E-A6AD-31021E94785A}"/>
              </a:ext>
            </a:extLst>
          </p:cNvPr>
          <p:cNvPicPr>
            <a:picLocks noChangeAspect="1"/>
          </p:cNvPicPr>
          <p:nvPr/>
        </p:nvPicPr>
        <p:blipFill rotWithShape="1">
          <a:blip r:embed="rId3">
            <a:extLst>
              <a:ext uri="{28A0092B-C50C-407E-A947-70E740481C1C}">
                <a14:useLocalDpi xmlns:a14="http://schemas.microsoft.com/office/drawing/2010/main" val="0"/>
              </a:ext>
            </a:extLst>
          </a:blip>
          <a:srcRect l="3467" t="9848" r="9689" b="2833"/>
          <a:stretch/>
        </p:blipFill>
        <p:spPr>
          <a:xfrm>
            <a:off x="1641381" y="1374387"/>
            <a:ext cx="1089704" cy="1071524"/>
          </a:xfrm>
          <a:prstGeom prst="rect">
            <a:avLst/>
          </a:prstGeom>
        </p:spPr>
      </p:pic>
      <p:sp>
        <p:nvSpPr>
          <p:cNvPr id="2" name="ZoneTexte 1">
            <a:extLst>
              <a:ext uri="{FF2B5EF4-FFF2-40B4-BE49-F238E27FC236}">
                <a16:creationId xmlns:a16="http://schemas.microsoft.com/office/drawing/2014/main" id="{86747B02-86E9-4C86-84D4-0EA447275DC9}"/>
              </a:ext>
            </a:extLst>
          </p:cNvPr>
          <p:cNvSpPr txBox="1"/>
          <p:nvPr/>
        </p:nvSpPr>
        <p:spPr>
          <a:xfrm>
            <a:off x="393745" y="884976"/>
            <a:ext cx="2802965" cy="369332"/>
          </a:xfrm>
          <a:prstGeom prst="rect">
            <a:avLst/>
          </a:prstGeom>
          <a:noFill/>
        </p:spPr>
        <p:txBody>
          <a:bodyPr wrap="square" rtlCol="0">
            <a:spAutoFit/>
          </a:bodyPr>
          <a:lstStyle/>
          <a:p>
            <a:r>
              <a:rPr lang="en-GB" dirty="0"/>
              <a:t>9 data sets available</a:t>
            </a:r>
          </a:p>
        </p:txBody>
      </p:sp>
      <p:sp>
        <p:nvSpPr>
          <p:cNvPr id="3" name="ZoneTexte 2">
            <a:extLst>
              <a:ext uri="{FF2B5EF4-FFF2-40B4-BE49-F238E27FC236}">
                <a16:creationId xmlns:a16="http://schemas.microsoft.com/office/drawing/2014/main" id="{A6B5E5D4-E42E-427C-8DBB-54ECEBBF40EC}"/>
              </a:ext>
            </a:extLst>
          </p:cNvPr>
          <p:cNvSpPr txBox="1"/>
          <p:nvPr/>
        </p:nvSpPr>
        <p:spPr>
          <a:xfrm>
            <a:off x="8549638" y="832180"/>
            <a:ext cx="3083635" cy="307777"/>
          </a:xfrm>
          <a:prstGeom prst="rect">
            <a:avLst/>
          </a:prstGeom>
          <a:noFill/>
        </p:spPr>
        <p:txBody>
          <a:bodyPr wrap="square" rtlCol="0">
            <a:spAutoFit/>
          </a:bodyPr>
          <a:lstStyle/>
          <a:p>
            <a:r>
              <a:rPr lang="en-US" sz="700" b="0" i="0" dirty="0">
                <a:solidFill>
                  <a:srgbClr val="0099FF"/>
                </a:solidFill>
                <a:effectLst/>
                <a:latin typeface="Arial" panose="020B0604020202020204" pitchFamily="34" charset="0"/>
              </a:rPr>
              <a:t>Al-Adili, Ali, et al. "Prompt fission neutron yields in thermal fission of U 235 and spontaneous fission of Cf 252." </a:t>
            </a:r>
            <a:r>
              <a:rPr lang="en-US" sz="700" b="0" i="1" dirty="0">
                <a:solidFill>
                  <a:srgbClr val="0099FF"/>
                </a:solidFill>
                <a:effectLst/>
                <a:latin typeface="Arial" panose="020B0604020202020204" pitchFamily="34" charset="0"/>
              </a:rPr>
              <a:t>Physical Review C</a:t>
            </a:r>
            <a:r>
              <a:rPr lang="en-US" sz="700" b="0" i="0" dirty="0">
                <a:solidFill>
                  <a:srgbClr val="0099FF"/>
                </a:solidFill>
                <a:effectLst/>
                <a:latin typeface="Arial" panose="020B0604020202020204" pitchFamily="34" charset="0"/>
              </a:rPr>
              <a:t> 102.6 (2020)</a:t>
            </a:r>
            <a:endParaRPr lang="fr-FR" sz="700" dirty="0">
              <a:solidFill>
                <a:srgbClr val="0099FF"/>
              </a:solidFill>
            </a:endParaRPr>
          </a:p>
        </p:txBody>
      </p:sp>
      <mc:AlternateContent xmlns:mc="http://schemas.openxmlformats.org/markup-compatibility/2006" xmlns:a14="http://schemas.microsoft.com/office/drawing/2010/main">
        <mc:Choice Requires="a14">
          <p:sp>
            <p:nvSpPr>
              <p:cNvPr id="33" name="ZoneTexte 32">
                <a:extLst>
                  <a:ext uri="{FF2B5EF4-FFF2-40B4-BE49-F238E27FC236}">
                    <a16:creationId xmlns:a16="http://schemas.microsoft.com/office/drawing/2014/main" id="{7FF3B735-6761-4A77-B023-D1AAB191FA6B}"/>
                  </a:ext>
                </a:extLst>
              </p:cNvPr>
              <p:cNvSpPr txBox="1"/>
              <p:nvPr/>
            </p:nvSpPr>
            <p:spPr>
              <a:xfrm>
                <a:off x="3611863" y="1274697"/>
                <a:ext cx="2986168" cy="1446550"/>
              </a:xfrm>
              <a:prstGeom prst="rect">
                <a:avLst/>
              </a:prstGeom>
              <a:noFill/>
            </p:spPr>
            <p:txBody>
              <a:bodyPr wrap="square" rtlCol="0">
                <a:spAutoFit/>
              </a:bodyPr>
              <a:lstStyle/>
              <a:p>
                <a:r>
                  <a:rPr lang="en-GB" sz="1400" b="1" dirty="0">
                    <a:solidFill>
                      <a:srgbClr val="35F335"/>
                    </a:solidFill>
                  </a:rPr>
                  <a:t>Experimental Evaluation </a:t>
                </a:r>
                <a:r>
                  <a:rPr lang="en-GB" sz="1400" dirty="0"/>
                  <a:t>With MCMC approach at Al </a:t>
                </a:r>
                <a:r>
                  <a:rPr lang="en-GB" sz="1400" dirty="0" err="1"/>
                  <a:t>Adili</a:t>
                </a:r>
                <a:r>
                  <a:rPr lang="en-GB" sz="1400" dirty="0"/>
                  <a:t> Reference data </a:t>
                </a:r>
              </a:p>
              <a:p>
                <a:r>
                  <a:rPr lang="en-GB" sz="1400" dirty="0"/>
                  <a:t>(FWMH= </a:t>
                </a:r>
                <a:r>
                  <a:rPr lang="en-GB" sz="1400" b="1" dirty="0"/>
                  <a:t>5.65</a:t>
                </a:r>
                <a:r>
                  <a:rPr lang="en-GB" sz="1400" dirty="0"/>
                  <a:t> amu) </a:t>
                </a:r>
              </a:p>
              <a:p>
                <a:r>
                  <a:rPr lang="en-GB" dirty="0">
                    <a:latin typeface="Arial" panose="020B0604020202020204" pitchFamily="34" charset="0"/>
                    <a:cs typeface="Arial" panose="020B0604020202020204" pitchFamily="34" charset="0"/>
                  </a:rPr>
                  <a:t>→ </a:t>
                </a:r>
                <a14:m>
                  <m:oMath xmlns:m="http://schemas.openxmlformats.org/officeDocument/2006/math">
                    <m:sSub>
                      <m:sSubPr>
                        <m:ctrlPr>
                          <a:rPr lang="en-GB" i="1" smtClean="0">
                            <a:latin typeface="Cambria Math" panose="02040503050406030204" pitchFamily="18" charset="0"/>
                          </a:rPr>
                        </m:ctrlPr>
                      </m:sSubPr>
                      <m:e>
                        <m:acc>
                          <m:accPr>
                            <m:chr m:val="̅"/>
                            <m:ctrlPr>
                              <a:rPr lang="en-GB" i="1" smtClean="0">
                                <a:latin typeface="Cambria Math" panose="02040503050406030204" pitchFamily="18" charset="0"/>
                              </a:rPr>
                            </m:ctrlPr>
                          </m:accPr>
                          <m:e>
                            <m:r>
                              <a:rPr lang="fr-FR" b="0" i="1">
                                <a:latin typeface="Cambria Math" panose="02040503050406030204" pitchFamily="18" charset="0"/>
                                <a:sym typeface="Symbol" panose="05050102010706020507" pitchFamily="18" charset="2"/>
                              </a:rPr>
                              <m:t></m:t>
                            </m:r>
                          </m:e>
                        </m:acc>
                      </m:e>
                      <m:sub>
                        <m:sSup>
                          <m:sSupPr>
                            <m:ctrlPr>
                              <a:rPr lang="fr-FR" i="1">
                                <a:latin typeface="Cambria Math" panose="02040503050406030204" pitchFamily="18" charset="0"/>
                              </a:rPr>
                            </m:ctrlPr>
                          </m:sSupPr>
                          <m:e>
                            <m:r>
                              <a:rPr lang="fr-FR" b="0" i="1">
                                <a:latin typeface="Cambria Math" panose="02040503050406030204" pitchFamily="18" charset="0"/>
                              </a:rPr>
                              <m:t>𝐴</m:t>
                            </m:r>
                          </m:e>
                          <m:sup>
                            <m:r>
                              <a:rPr lang="fr-FR" b="0" i="1">
                                <a:latin typeface="Cambria Math" panose="02040503050406030204" pitchFamily="18" charset="0"/>
                              </a:rPr>
                              <m:t>∗</m:t>
                            </m:r>
                          </m:sup>
                        </m:sSup>
                      </m:sub>
                    </m:sSub>
                  </m:oMath>
                </a14:m>
                <a:endParaRPr lang="en-GB" sz="1400" dirty="0"/>
              </a:p>
              <a:p>
                <a:endParaRPr lang="en-GB" sz="1400" dirty="0"/>
              </a:p>
            </p:txBody>
          </p:sp>
        </mc:Choice>
        <mc:Fallback xmlns="">
          <p:sp>
            <p:nvSpPr>
              <p:cNvPr id="33" name="ZoneTexte 32">
                <a:extLst>
                  <a:ext uri="{FF2B5EF4-FFF2-40B4-BE49-F238E27FC236}">
                    <a16:creationId xmlns:a16="http://schemas.microsoft.com/office/drawing/2014/main" id="{7FF3B735-6761-4A77-B023-D1AAB191FA6B}"/>
                  </a:ext>
                </a:extLst>
              </p:cNvPr>
              <p:cNvSpPr txBox="1">
                <a:spLocks noRot="1" noChangeAspect="1" noMove="1" noResize="1" noEditPoints="1" noAdjustHandles="1" noChangeArrowheads="1" noChangeShapeType="1" noTextEdit="1"/>
              </p:cNvSpPr>
              <p:nvPr/>
            </p:nvSpPr>
            <p:spPr>
              <a:xfrm>
                <a:off x="3611863" y="1274697"/>
                <a:ext cx="2986168" cy="1446550"/>
              </a:xfrm>
              <a:prstGeom prst="rect">
                <a:avLst/>
              </a:prstGeom>
              <a:blipFill>
                <a:blip r:embed="rId4"/>
                <a:stretch>
                  <a:fillRect l="-1633" t="-844"/>
                </a:stretch>
              </a:blipFill>
            </p:spPr>
            <p:txBody>
              <a:bodyPr/>
              <a:lstStyle/>
              <a:p>
                <a:r>
                  <a:rPr lang="en-US">
                    <a:noFill/>
                  </a:rPr>
                  <a:t> </a:t>
                </a:r>
              </a:p>
            </p:txBody>
          </p:sp>
        </mc:Fallback>
      </mc:AlternateContent>
      <p:sp>
        <p:nvSpPr>
          <p:cNvPr id="56" name="Flèche : droite 55">
            <a:extLst>
              <a:ext uri="{FF2B5EF4-FFF2-40B4-BE49-F238E27FC236}">
                <a16:creationId xmlns:a16="http://schemas.microsoft.com/office/drawing/2014/main" id="{5FEA5168-E14F-43EA-8C1F-211EC695EA48}"/>
              </a:ext>
            </a:extLst>
          </p:cNvPr>
          <p:cNvSpPr/>
          <p:nvPr/>
        </p:nvSpPr>
        <p:spPr>
          <a:xfrm>
            <a:off x="3310965" y="1547913"/>
            <a:ext cx="292447" cy="286870"/>
          </a:xfrm>
          <a:prstGeom prst="rightArrow">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en-GB" dirty="0"/>
          </a:p>
        </p:txBody>
      </p:sp>
      <p:pic>
        <p:nvPicPr>
          <p:cNvPr id="61" name="Image 60">
            <a:extLst>
              <a:ext uri="{FF2B5EF4-FFF2-40B4-BE49-F238E27FC236}">
                <a16:creationId xmlns:a16="http://schemas.microsoft.com/office/drawing/2014/main" id="{C64318C8-0F41-4830-A854-E8557512D74B}"/>
              </a:ext>
            </a:extLst>
          </p:cNvPr>
          <p:cNvPicPr>
            <a:picLocks noChangeAspect="1"/>
          </p:cNvPicPr>
          <p:nvPr/>
        </p:nvPicPr>
        <p:blipFill rotWithShape="1">
          <a:blip r:embed="rId5">
            <a:extLst>
              <a:ext uri="{28A0092B-C50C-407E-A947-70E740481C1C}">
                <a14:useLocalDpi xmlns:a14="http://schemas.microsoft.com/office/drawing/2010/main" val="0"/>
              </a:ext>
            </a:extLst>
          </a:blip>
          <a:srcRect l="7933" t="9150" r="8878" b="3268"/>
          <a:stretch/>
        </p:blipFill>
        <p:spPr>
          <a:xfrm>
            <a:off x="6518672" y="1424977"/>
            <a:ext cx="4339413" cy="4467823"/>
          </a:xfrm>
          <a:prstGeom prst="rect">
            <a:avLst/>
          </a:prstGeom>
        </p:spPr>
      </p:pic>
      <p:pic>
        <p:nvPicPr>
          <p:cNvPr id="83" name="Image 82">
            <a:extLst>
              <a:ext uri="{FF2B5EF4-FFF2-40B4-BE49-F238E27FC236}">
                <a16:creationId xmlns:a16="http://schemas.microsoft.com/office/drawing/2014/main" id="{753071AD-42C3-4709-B25C-46680A2E8F21}"/>
              </a:ext>
            </a:extLst>
          </p:cNvPr>
          <p:cNvPicPr>
            <a:picLocks noChangeAspect="1"/>
          </p:cNvPicPr>
          <p:nvPr/>
        </p:nvPicPr>
        <p:blipFill rotWithShape="1">
          <a:blip r:embed="rId6">
            <a:extLst>
              <a:ext uri="{28A0092B-C50C-407E-A947-70E740481C1C}">
                <a14:useLocalDpi xmlns:a14="http://schemas.microsoft.com/office/drawing/2010/main" val="0"/>
              </a:ext>
            </a:extLst>
          </a:blip>
          <a:srcRect l="7558" t="9238" r="8674" b="3181"/>
          <a:stretch/>
        </p:blipFill>
        <p:spPr>
          <a:xfrm>
            <a:off x="6516355" y="1428854"/>
            <a:ext cx="4365821" cy="4463946"/>
          </a:xfrm>
          <a:prstGeom prst="rect">
            <a:avLst/>
          </a:prstGeom>
        </p:spPr>
      </p:pic>
      <p:pic>
        <p:nvPicPr>
          <p:cNvPr id="66" name="Image 65">
            <a:extLst>
              <a:ext uri="{FF2B5EF4-FFF2-40B4-BE49-F238E27FC236}">
                <a16:creationId xmlns:a16="http://schemas.microsoft.com/office/drawing/2014/main" id="{C3C2852F-1E3F-41EF-80EE-4F077DA2D98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829257" y="1661329"/>
            <a:ext cx="1727200" cy="913830"/>
          </a:xfrm>
          <a:prstGeom prst="rect">
            <a:avLst/>
          </a:prstGeom>
        </p:spPr>
      </p:pic>
      <p:sp>
        <p:nvSpPr>
          <p:cNvPr id="67" name="ZoneTexte 66">
            <a:extLst>
              <a:ext uri="{FF2B5EF4-FFF2-40B4-BE49-F238E27FC236}">
                <a16:creationId xmlns:a16="http://schemas.microsoft.com/office/drawing/2014/main" id="{56A12217-B518-484B-A830-CD91CF50E9FE}"/>
              </a:ext>
            </a:extLst>
          </p:cNvPr>
          <p:cNvSpPr txBox="1"/>
          <p:nvPr/>
        </p:nvSpPr>
        <p:spPr>
          <a:xfrm>
            <a:off x="9268883" y="2004782"/>
            <a:ext cx="1227809" cy="215444"/>
          </a:xfrm>
          <a:prstGeom prst="rect">
            <a:avLst/>
          </a:prstGeom>
          <a:solidFill>
            <a:schemeClr val="bg1"/>
          </a:solidFill>
        </p:spPr>
        <p:txBody>
          <a:bodyPr wrap="square" rtlCol="0">
            <a:spAutoFit/>
          </a:bodyPr>
          <a:lstStyle/>
          <a:p>
            <a:endParaRPr lang="fr-FR" sz="800" b="1" dirty="0"/>
          </a:p>
        </p:txBody>
      </p:sp>
      <p:sp>
        <p:nvSpPr>
          <p:cNvPr id="68" name="ZoneTexte 67">
            <a:extLst>
              <a:ext uri="{FF2B5EF4-FFF2-40B4-BE49-F238E27FC236}">
                <a16:creationId xmlns:a16="http://schemas.microsoft.com/office/drawing/2014/main" id="{34BAF205-C957-4A79-9619-0BE15974A633}"/>
              </a:ext>
            </a:extLst>
          </p:cNvPr>
          <p:cNvSpPr txBox="1"/>
          <p:nvPr/>
        </p:nvSpPr>
        <p:spPr>
          <a:xfrm>
            <a:off x="9268883" y="2295322"/>
            <a:ext cx="1180490" cy="215444"/>
          </a:xfrm>
          <a:prstGeom prst="rect">
            <a:avLst/>
          </a:prstGeom>
          <a:solidFill>
            <a:schemeClr val="bg1"/>
          </a:solidFill>
        </p:spPr>
        <p:txBody>
          <a:bodyPr wrap="square" rtlCol="0">
            <a:spAutoFit/>
          </a:bodyPr>
          <a:lstStyle/>
          <a:p>
            <a:endParaRPr lang="fr-FR" sz="800" b="1" dirty="0"/>
          </a:p>
        </p:txBody>
      </p:sp>
      <p:sp>
        <p:nvSpPr>
          <p:cNvPr id="69" name="ZoneTexte 68">
            <a:extLst>
              <a:ext uri="{FF2B5EF4-FFF2-40B4-BE49-F238E27FC236}">
                <a16:creationId xmlns:a16="http://schemas.microsoft.com/office/drawing/2014/main" id="{4472FCD1-F139-430A-95A3-5BD08EAE05C9}"/>
              </a:ext>
            </a:extLst>
          </p:cNvPr>
          <p:cNvSpPr txBox="1"/>
          <p:nvPr/>
        </p:nvSpPr>
        <p:spPr>
          <a:xfrm>
            <a:off x="9268883" y="1708266"/>
            <a:ext cx="1180491" cy="215444"/>
          </a:xfrm>
          <a:prstGeom prst="rect">
            <a:avLst/>
          </a:prstGeom>
          <a:solidFill>
            <a:schemeClr val="bg1"/>
          </a:solidFill>
        </p:spPr>
        <p:txBody>
          <a:bodyPr wrap="square" rtlCol="0">
            <a:spAutoFit/>
          </a:bodyPr>
          <a:lstStyle/>
          <a:p>
            <a:r>
              <a:rPr lang="fr-FR" sz="800" b="1" dirty="0">
                <a:sym typeface="Symbol" panose="05050102010706020507" pitchFamily="18" charset="2"/>
              </a:rPr>
              <a:t>(A*) Eval | Res Exp</a:t>
            </a:r>
            <a:endParaRPr lang="fr-FR" sz="800" b="1" dirty="0"/>
          </a:p>
        </p:txBody>
      </p:sp>
      <p:pic>
        <p:nvPicPr>
          <p:cNvPr id="25" name="Image 24">
            <a:extLst>
              <a:ext uri="{FF2B5EF4-FFF2-40B4-BE49-F238E27FC236}">
                <a16:creationId xmlns:a16="http://schemas.microsoft.com/office/drawing/2014/main" id="{0B06AA47-A81F-44F0-A655-665C7FEAAB2F}"/>
              </a:ext>
            </a:extLst>
          </p:cNvPr>
          <p:cNvPicPr>
            <a:picLocks noChangeAspect="1"/>
          </p:cNvPicPr>
          <p:nvPr/>
        </p:nvPicPr>
        <p:blipFill rotWithShape="1">
          <a:blip r:embed="rId8">
            <a:extLst>
              <a:ext uri="{28A0092B-C50C-407E-A947-70E740481C1C}">
                <a14:useLocalDpi xmlns:a14="http://schemas.microsoft.com/office/drawing/2010/main" val="0"/>
              </a:ext>
            </a:extLst>
          </a:blip>
          <a:srcRect l="9302" t="8571" r="2301" b="6147"/>
          <a:stretch/>
        </p:blipFill>
        <p:spPr>
          <a:xfrm>
            <a:off x="10831298" y="1424977"/>
            <a:ext cx="1304430" cy="1230712"/>
          </a:xfrm>
          <a:prstGeom prst="rect">
            <a:avLst/>
          </a:prstGeom>
          <a:ln w="28575">
            <a:solidFill>
              <a:srgbClr val="35F335"/>
            </a:solidFill>
          </a:ln>
        </p:spPr>
      </p:pic>
      <p:sp>
        <p:nvSpPr>
          <p:cNvPr id="31" name="Espace réservé de la date 3">
            <a:extLst>
              <a:ext uri="{FF2B5EF4-FFF2-40B4-BE49-F238E27FC236}">
                <a16:creationId xmlns:a16="http://schemas.microsoft.com/office/drawing/2014/main" id="{473FE0DE-AE0E-4E86-8779-2B3AD434CFB7}"/>
              </a:ext>
            </a:extLst>
          </p:cNvPr>
          <p:cNvSpPr>
            <a:spLocks noGrp="1"/>
          </p:cNvSpPr>
          <p:nvPr>
            <p:ph type="dt" sz="half" idx="10"/>
          </p:nvPr>
        </p:nvSpPr>
        <p:spPr>
          <a:xfrm>
            <a:off x="9604154" y="6343650"/>
            <a:ext cx="1090881" cy="365125"/>
          </a:xfrm>
        </p:spPr>
        <p:txBody>
          <a:bodyPr/>
          <a:lstStyle/>
          <a:p>
            <a:r>
              <a:rPr lang="fr-FR"/>
              <a:t>01/07/2026</a:t>
            </a:r>
            <a:endParaRPr lang="fr-FR" dirty="0"/>
          </a:p>
        </p:txBody>
      </p:sp>
      <p:sp>
        <p:nvSpPr>
          <p:cNvPr id="32" name="Espace réservé du pied de page 1">
            <a:extLst>
              <a:ext uri="{FF2B5EF4-FFF2-40B4-BE49-F238E27FC236}">
                <a16:creationId xmlns:a16="http://schemas.microsoft.com/office/drawing/2014/main" id="{8C573A8F-51A2-447D-8428-BC1B370C7B1D}"/>
              </a:ext>
            </a:extLst>
          </p:cNvPr>
          <p:cNvSpPr>
            <a:spLocks noGrp="1"/>
          </p:cNvSpPr>
          <p:nvPr>
            <p:ph type="ftr" sz="quarter" idx="11"/>
          </p:nvPr>
        </p:nvSpPr>
        <p:spPr>
          <a:xfrm>
            <a:off x="708846" y="6343650"/>
            <a:ext cx="8839200" cy="365125"/>
          </a:xfrm>
        </p:spPr>
        <p:txBody>
          <a:bodyPr/>
          <a:lstStyle/>
          <a:p>
            <a:r>
              <a:rPr lang="en-US"/>
              <a:t>WONDER 2026 | A. Regonesi et al. </a:t>
            </a:r>
            <a:endParaRPr lang="fr-FR" dirty="0"/>
          </a:p>
        </p:txBody>
      </p:sp>
      <p:sp>
        <p:nvSpPr>
          <p:cNvPr id="21" name="ZoneTexte 20">
            <a:extLst>
              <a:ext uri="{FF2B5EF4-FFF2-40B4-BE49-F238E27FC236}">
                <a16:creationId xmlns:a16="http://schemas.microsoft.com/office/drawing/2014/main" id="{EABC7551-4CBB-46A0-AABC-B1C40F7183E3}"/>
              </a:ext>
            </a:extLst>
          </p:cNvPr>
          <p:cNvSpPr txBox="1"/>
          <p:nvPr/>
        </p:nvSpPr>
        <p:spPr>
          <a:xfrm>
            <a:off x="7586382" y="5673748"/>
            <a:ext cx="763351" cy="369332"/>
          </a:xfrm>
          <a:prstGeom prst="rect">
            <a:avLst/>
          </a:prstGeom>
          <a:noFill/>
        </p:spPr>
        <p:txBody>
          <a:bodyPr wrap="none" rtlCol="0">
            <a:spAutoFit/>
          </a:bodyPr>
          <a:lstStyle/>
          <a:p>
            <a:r>
              <a:rPr lang="en-US" b="1" i="1" dirty="0">
                <a:solidFill>
                  <a:srgbClr val="0070C0"/>
                </a:solidFill>
                <a:latin typeface="Bradley Hand ITC" panose="03070402050302030203" pitchFamily="66" charset="0"/>
              </a:rPr>
              <a:t>Pre-n</a:t>
            </a:r>
            <a:r>
              <a:rPr lang="en-US" b="1" i="1" dirty="0">
                <a:latin typeface="Bradley Hand ITC" panose="03070402050302030203" pitchFamily="66" charset="0"/>
              </a:rPr>
              <a:t> </a:t>
            </a:r>
          </a:p>
        </p:txBody>
      </p:sp>
      <p:sp>
        <p:nvSpPr>
          <p:cNvPr id="22" name="ZoneTexte 21">
            <a:extLst>
              <a:ext uri="{FF2B5EF4-FFF2-40B4-BE49-F238E27FC236}">
                <a16:creationId xmlns:a16="http://schemas.microsoft.com/office/drawing/2014/main" id="{420CE399-A6C8-4F1D-AD63-A15B715A7C3A}"/>
              </a:ext>
            </a:extLst>
          </p:cNvPr>
          <p:cNvSpPr txBox="1"/>
          <p:nvPr/>
        </p:nvSpPr>
        <p:spPr>
          <a:xfrm>
            <a:off x="708846" y="4099996"/>
            <a:ext cx="763351" cy="369332"/>
          </a:xfrm>
          <a:prstGeom prst="rect">
            <a:avLst/>
          </a:prstGeom>
          <a:noFill/>
        </p:spPr>
        <p:txBody>
          <a:bodyPr wrap="none" rtlCol="0">
            <a:spAutoFit/>
          </a:bodyPr>
          <a:lstStyle/>
          <a:p>
            <a:r>
              <a:rPr lang="en-US" b="1" i="1" dirty="0">
                <a:solidFill>
                  <a:srgbClr val="0070C0"/>
                </a:solidFill>
                <a:latin typeface="Bradley Hand ITC" panose="03070402050302030203" pitchFamily="66" charset="0"/>
              </a:rPr>
              <a:t>Pre-n</a:t>
            </a:r>
            <a:r>
              <a:rPr lang="en-US" b="1" i="1" dirty="0">
                <a:latin typeface="Bradley Hand ITC" panose="03070402050302030203" pitchFamily="66" charset="0"/>
              </a:rPr>
              <a:t> </a:t>
            </a:r>
          </a:p>
        </p:txBody>
      </p:sp>
    </p:spTree>
    <p:extLst>
      <p:ext uri="{BB962C8B-B14F-4D97-AF65-F5344CB8AC3E}">
        <p14:creationId xmlns:p14="http://schemas.microsoft.com/office/powerpoint/2010/main" val="85705232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Image 16">
            <a:extLst>
              <a:ext uri="{FF2B5EF4-FFF2-40B4-BE49-F238E27FC236}">
                <a16:creationId xmlns:a16="http://schemas.microsoft.com/office/drawing/2014/main" id="{34DE7971-49D9-4E96-93ED-86080D12228C}"/>
              </a:ext>
            </a:extLst>
          </p:cNvPr>
          <p:cNvPicPr>
            <a:picLocks noChangeAspect="1"/>
          </p:cNvPicPr>
          <p:nvPr/>
        </p:nvPicPr>
        <p:blipFill rotWithShape="1">
          <a:blip r:embed="rId2">
            <a:extLst>
              <a:ext uri="{28A0092B-C50C-407E-A947-70E740481C1C}">
                <a14:useLocalDpi xmlns:a14="http://schemas.microsoft.com/office/drawing/2010/main" val="0"/>
              </a:ext>
            </a:extLst>
          </a:blip>
          <a:srcRect l="7621" t="8705" r="9252" b="2500"/>
          <a:stretch/>
        </p:blipFill>
        <p:spPr>
          <a:xfrm>
            <a:off x="226094" y="1186684"/>
            <a:ext cx="2986169" cy="3119538"/>
          </a:xfrm>
          <a:prstGeom prst="rect">
            <a:avLst/>
          </a:prstGeom>
        </p:spPr>
      </p:pic>
      <p:pic>
        <p:nvPicPr>
          <p:cNvPr id="26" name="Image 25">
            <a:extLst>
              <a:ext uri="{FF2B5EF4-FFF2-40B4-BE49-F238E27FC236}">
                <a16:creationId xmlns:a16="http://schemas.microsoft.com/office/drawing/2014/main" id="{8B34F16F-2030-4B5E-A6AD-31021E94785A}"/>
              </a:ext>
            </a:extLst>
          </p:cNvPr>
          <p:cNvPicPr>
            <a:picLocks noChangeAspect="1"/>
          </p:cNvPicPr>
          <p:nvPr/>
        </p:nvPicPr>
        <p:blipFill rotWithShape="1">
          <a:blip r:embed="rId3">
            <a:extLst>
              <a:ext uri="{28A0092B-C50C-407E-A947-70E740481C1C}">
                <a14:useLocalDpi xmlns:a14="http://schemas.microsoft.com/office/drawing/2010/main" val="0"/>
              </a:ext>
            </a:extLst>
          </a:blip>
          <a:srcRect l="3467" t="9848" r="9689" b="2833"/>
          <a:stretch/>
        </p:blipFill>
        <p:spPr>
          <a:xfrm>
            <a:off x="1641381" y="1374387"/>
            <a:ext cx="1089704" cy="1071524"/>
          </a:xfrm>
          <a:prstGeom prst="rect">
            <a:avLst/>
          </a:prstGeom>
        </p:spPr>
      </p:pic>
      <p:sp>
        <p:nvSpPr>
          <p:cNvPr id="2" name="ZoneTexte 1">
            <a:extLst>
              <a:ext uri="{FF2B5EF4-FFF2-40B4-BE49-F238E27FC236}">
                <a16:creationId xmlns:a16="http://schemas.microsoft.com/office/drawing/2014/main" id="{86747B02-86E9-4C86-84D4-0EA447275DC9}"/>
              </a:ext>
            </a:extLst>
          </p:cNvPr>
          <p:cNvSpPr txBox="1"/>
          <p:nvPr/>
        </p:nvSpPr>
        <p:spPr>
          <a:xfrm>
            <a:off x="393745" y="884976"/>
            <a:ext cx="2802965" cy="369332"/>
          </a:xfrm>
          <a:prstGeom prst="rect">
            <a:avLst/>
          </a:prstGeom>
          <a:noFill/>
        </p:spPr>
        <p:txBody>
          <a:bodyPr wrap="square" rtlCol="0">
            <a:spAutoFit/>
          </a:bodyPr>
          <a:lstStyle/>
          <a:p>
            <a:r>
              <a:rPr lang="en-GB" dirty="0"/>
              <a:t>9 data sets available</a:t>
            </a:r>
          </a:p>
        </p:txBody>
      </p:sp>
      <p:sp>
        <p:nvSpPr>
          <p:cNvPr id="56" name="Flèche : droite 55">
            <a:extLst>
              <a:ext uri="{FF2B5EF4-FFF2-40B4-BE49-F238E27FC236}">
                <a16:creationId xmlns:a16="http://schemas.microsoft.com/office/drawing/2014/main" id="{5FEA5168-E14F-43EA-8C1F-211EC695EA48}"/>
              </a:ext>
            </a:extLst>
          </p:cNvPr>
          <p:cNvSpPr/>
          <p:nvPr/>
        </p:nvSpPr>
        <p:spPr>
          <a:xfrm>
            <a:off x="3310965" y="1547913"/>
            <a:ext cx="292447" cy="286870"/>
          </a:xfrm>
          <a:prstGeom prst="rightArrow">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en-GB" dirty="0"/>
          </a:p>
        </p:txBody>
      </p:sp>
      <p:pic>
        <p:nvPicPr>
          <p:cNvPr id="61" name="Image 60">
            <a:extLst>
              <a:ext uri="{FF2B5EF4-FFF2-40B4-BE49-F238E27FC236}">
                <a16:creationId xmlns:a16="http://schemas.microsoft.com/office/drawing/2014/main" id="{C64318C8-0F41-4830-A854-E8557512D74B}"/>
              </a:ext>
            </a:extLst>
          </p:cNvPr>
          <p:cNvPicPr>
            <a:picLocks noChangeAspect="1"/>
          </p:cNvPicPr>
          <p:nvPr/>
        </p:nvPicPr>
        <p:blipFill rotWithShape="1">
          <a:blip r:embed="rId4">
            <a:extLst>
              <a:ext uri="{28A0092B-C50C-407E-A947-70E740481C1C}">
                <a14:useLocalDpi xmlns:a14="http://schemas.microsoft.com/office/drawing/2010/main" val="0"/>
              </a:ext>
            </a:extLst>
          </a:blip>
          <a:srcRect l="7933" t="9150" r="8878" b="3268"/>
          <a:stretch/>
        </p:blipFill>
        <p:spPr>
          <a:xfrm>
            <a:off x="6518672" y="1424977"/>
            <a:ext cx="4339413" cy="4467823"/>
          </a:xfrm>
          <a:prstGeom prst="rect">
            <a:avLst/>
          </a:prstGeom>
        </p:spPr>
      </p:pic>
      <p:pic>
        <p:nvPicPr>
          <p:cNvPr id="83" name="Image 82">
            <a:extLst>
              <a:ext uri="{FF2B5EF4-FFF2-40B4-BE49-F238E27FC236}">
                <a16:creationId xmlns:a16="http://schemas.microsoft.com/office/drawing/2014/main" id="{753071AD-42C3-4709-B25C-46680A2E8F21}"/>
              </a:ext>
            </a:extLst>
          </p:cNvPr>
          <p:cNvPicPr>
            <a:picLocks noChangeAspect="1"/>
          </p:cNvPicPr>
          <p:nvPr/>
        </p:nvPicPr>
        <p:blipFill rotWithShape="1">
          <a:blip r:embed="rId5">
            <a:extLst>
              <a:ext uri="{28A0092B-C50C-407E-A947-70E740481C1C}">
                <a14:useLocalDpi xmlns:a14="http://schemas.microsoft.com/office/drawing/2010/main" val="0"/>
              </a:ext>
            </a:extLst>
          </a:blip>
          <a:srcRect l="7558" t="9238" r="8674" b="3181"/>
          <a:stretch/>
        </p:blipFill>
        <p:spPr>
          <a:xfrm>
            <a:off x="6516355" y="1428854"/>
            <a:ext cx="4365821" cy="4463946"/>
          </a:xfrm>
          <a:prstGeom prst="rect">
            <a:avLst/>
          </a:prstGeom>
        </p:spPr>
      </p:pic>
      <p:pic>
        <p:nvPicPr>
          <p:cNvPr id="66" name="Image 65">
            <a:extLst>
              <a:ext uri="{FF2B5EF4-FFF2-40B4-BE49-F238E27FC236}">
                <a16:creationId xmlns:a16="http://schemas.microsoft.com/office/drawing/2014/main" id="{C3C2852F-1E3F-41EF-80EE-4F077DA2D98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829257" y="1661329"/>
            <a:ext cx="1727200" cy="913830"/>
          </a:xfrm>
          <a:prstGeom prst="rect">
            <a:avLst/>
          </a:prstGeom>
        </p:spPr>
      </p:pic>
      <p:sp>
        <p:nvSpPr>
          <p:cNvPr id="67" name="ZoneTexte 66">
            <a:extLst>
              <a:ext uri="{FF2B5EF4-FFF2-40B4-BE49-F238E27FC236}">
                <a16:creationId xmlns:a16="http://schemas.microsoft.com/office/drawing/2014/main" id="{56A12217-B518-484B-A830-CD91CF50E9FE}"/>
              </a:ext>
            </a:extLst>
          </p:cNvPr>
          <p:cNvSpPr txBox="1"/>
          <p:nvPr/>
        </p:nvSpPr>
        <p:spPr>
          <a:xfrm>
            <a:off x="9268883" y="2004782"/>
            <a:ext cx="1227809" cy="215444"/>
          </a:xfrm>
          <a:prstGeom prst="rect">
            <a:avLst/>
          </a:prstGeom>
          <a:solidFill>
            <a:schemeClr val="bg1"/>
          </a:solidFill>
        </p:spPr>
        <p:txBody>
          <a:bodyPr wrap="square" rtlCol="0">
            <a:spAutoFit/>
          </a:bodyPr>
          <a:lstStyle/>
          <a:p>
            <a:endParaRPr lang="fr-FR" sz="800" b="1" dirty="0"/>
          </a:p>
        </p:txBody>
      </p:sp>
      <p:sp>
        <p:nvSpPr>
          <p:cNvPr id="68" name="ZoneTexte 67">
            <a:extLst>
              <a:ext uri="{FF2B5EF4-FFF2-40B4-BE49-F238E27FC236}">
                <a16:creationId xmlns:a16="http://schemas.microsoft.com/office/drawing/2014/main" id="{34BAF205-C957-4A79-9619-0BE15974A633}"/>
              </a:ext>
            </a:extLst>
          </p:cNvPr>
          <p:cNvSpPr txBox="1"/>
          <p:nvPr/>
        </p:nvSpPr>
        <p:spPr>
          <a:xfrm>
            <a:off x="9268883" y="2295322"/>
            <a:ext cx="1180490" cy="215444"/>
          </a:xfrm>
          <a:prstGeom prst="rect">
            <a:avLst/>
          </a:prstGeom>
          <a:solidFill>
            <a:schemeClr val="bg1"/>
          </a:solidFill>
        </p:spPr>
        <p:txBody>
          <a:bodyPr wrap="square" rtlCol="0">
            <a:spAutoFit/>
          </a:bodyPr>
          <a:lstStyle/>
          <a:p>
            <a:endParaRPr lang="fr-FR" sz="800" b="1" dirty="0"/>
          </a:p>
        </p:txBody>
      </p:sp>
      <p:sp>
        <p:nvSpPr>
          <p:cNvPr id="69" name="ZoneTexte 68">
            <a:extLst>
              <a:ext uri="{FF2B5EF4-FFF2-40B4-BE49-F238E27FC236}">
                <a16:creationId xmlns:a16="http://schemas.microsoft.com/office/drawing/2014/main" id="{4472FCD1-F139-430A-95A3-5BD08EAE05C9}"/>
              </a:ext>
            </a:extLst>
          </p:cNvPr>
          <p:cNvSpPr txBox="1"/>
          <p:nvPr/>
        </p:nvSpPr>
        <p:spPr>
          <a:xfrm>
            <a:off x="9268883" y="1708266"/>
            <a:ext cx="1180491" cy="215444"/>
          </a:xfrm>
          <a:prstGeom prst="rect">
            <a:avLst/>
          </a:prstGeom>
          <a:solidFill>
            <a:schemeClr val="bg1"/>
          </a:solidFill>
        </p:spPr>
        <p:txBody>
          <a:bodyPr wrap="square" rtlCol="0">
            <a:spAutoFit/>
          </a:bodyPr>
          <a:lstStyle/>
          <a:p>
            <a:r>
              <a:rPr lang="fr-FR" sz="800" b="1" dirty="0">
                <a:sym typeface="Symbol" panose="05050102010706020507" pitchFamily="18" charset="2"/>
              </a:rPr>
              <a:t>(A*) Eval | Res Exp</a:t>
            </a:r>
            <a:endParaRPr lang="fr-FR" sz="800" b="1" dirty="0"/>
          </a:p>
        </p:txBody>
      </p:sp>
      <p:pic>
        <p:nvPicPr>
          <p:cNvPr id="25" name="Image 24">
            <a:extLst>
              <a:ext uri="{FF2B5EF4-FFF2-40B4-BE49-F238E27FC236}">
                <a16:creationId xmlns:a16="http://schemas.microsoft.com/office/drawing/2014/main" id="{0B06AA47-A81F-44F0-A655-665C7FEAAB2F}"/>
              </a:ext>
            </a:extLst>
          </p:cNvPr>
          <p:cNvPicPr>
            <a:picLocks noChangeAspect="1"/>
          </p:cNvPicPr>
          <p:nvPr/>
        </p:nvPicPr>
        <p:blipFill rotWithShape="1">
          <a:blip r:embed="rId7">
            <a:extLst>
              <a:ext uri="{28A0092B-C50C-407E-A947-70E740481C1C}">
                <a14:useLocalDpi xmlns:a14="http://schemas.microsoft.com/office/drawing/2010/main" val="0"/>
              </a:ext>
            </a:extLst>
          </a:blip>
          <a:srcRect l="9302" t="8571" r="2301" b="6147"/>
          <a:stretch/>
        </p:blipFill>
        <p:spPr>
          <a:xfrm>
            <a:off x="10831298" y="1424977"/>
            <a:ext cx="1304430" cy="1230712"/>
          </a:xfrm>
          <a:prstGeom prst="rect">
            <a:avLst/>
          </a:prstGeom>
          <a:ln w="28575">
            <a:solidFill>
              <a:srgbClr val="35F335"/>
            </a:solidFill>
          </a:ln>
        </p:spPr>
      </p:pic>
      <p:pic>
        <p:nvPicPr>
          <p:cNvPr id="22" name="Image 84">
            <a:extLst>
              <a:ext uri="{FF2B5EF4-FFF2-40B4-BE49-F238E27FC236}">
                <a16:creationId xmlns:a16="http://schemas.microsoft.com/office/drawing/2014/main" id="{2821C395-AB61-47C2-B8C7-A70C3C9DC368}"/>
              </a:ext>
            </a:extLst>
          </p:cNvPr>
          <p:cNvPicPr>
            <a:picLocks noChangeAspect="1" noChangeArrowheads="1"/>
          </p:cNvPicPr>
          <p:nvPr/>
        </p:nvPicPr>
        <p:blipFill>
          <a:blip r:embed="rId8">
            <a:extLst>
              <a:ext uri="{28A0092B-C50C-407E-A947-70E740481C1C}">
                <a14:useLocalDpi xmlns:a14="http://schemas.microsoft.com/office/drawing/2010/main" val="0"/>
              </a:ext>
            </a:extLst>
          </a:blip>
          <a:srcRect t="7301" r="7829" b="1855"/>
          <a:stretch>
            <a:fillRect/>
          </a:stretch>
        </p:blipFill>
        <p:spPr bwMode="auto">
          <a:xfrm>
            <a:off x="158735" y="4630674"/>
            <a:ext cx="1571992" cy="1515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Image 85">
            <a:extLst>
              <a:ext uri="{FF2B5EF4-FFF2-40B4-BE49-F238E27FC236}">
                <a16:creationId xmlns:a16="http://schemas.microsoft.com/office/drawing/2014/main" id="{E58780C8-9797-4AF3-AF61-E5CE6E73BD15}"/>
              </a:ext>
            </a:extLst>
          </p:cNvPr>
          <p:cNvPicPr>
            <a:picLocks noChangeAspect="1" noChangeArrowheads="1"/>
          </p:cNvPicPr>
          <p:nvPr/>
        </p:nvPicPr>
        <p:blipFill>
          <a:blip r:embed="rId9">
            <a:extLst>
              <a:ext uri="{28A0092B-C50C-407E-A947-70E740481C1C}">
                <a14:useLocalDpi xmlns:a14="http://schemas.microsoft.com/office/drawing/2010/main" val="0"/>
              </a:ext>
            </a:extLst>
          </a:blip>
          <a:srcRect l="8064" t="6599" b="5415"/>
          <a:stretch>
            <a:fillRect/>
          </a:stretch>
        </p:blipFill>
        <p:spPr bwMode="auto">
          <a:xfrm>
            <a:off x="1307110" y="4515194"/>
            <a:ext cx="594313" cy="556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 name="Image 26">
            <a:extLst>
              <a:ext uri="{FF2B5EF4-FFF2-40B4-BE49-F238E27FC236}">
                <a16:creationId xmlns:a16="http://schemas.microsoft.com/office/drawing/2014/main" id="{E6E6D9DF-CD66-4865-82AC-B9B06403EC1C}"/>
              </a:ext>
            </a:extLst>
          </p:cNvPr>
          <p:cNvPicPr>
            <a:picLocks noChangeAspect="1"/>
          </p:cNvPicPr>
          <p:nvPr/>
        </p:nvPicPr>
        <p:blipFill rotWithShape="1">
          <a:blip r:embed="rId10">
            <a:extLst>
              <a:ext uri="{28A0092B-C50C-407E-A947-70E740481C1C}">
                <a14:useLocalDpi xmlns:a14="http://schemas.microsoft.com/office/drawing/2010/main" val="0"/>
              </a:ext>
            </a:extLst>
          </a:blip>
          <a:srcRect l="7862" t="10291" r="10025" b="2820"/>
          <a:stretch/>
        </p:blipFill>
        <p:spPr>
          <a:xfrm>
            <a:off x="1901423" y="4902493"/>
            <a:ext cx="1367051" cy="1414659"/>
          </a:xfrm>
          <a:prstGeom prst="rect">
            <a:avLst/>
          </a:prstGeom>
        </p:spPr>
      </p:pic>
      <p:sp>
        <p:nvSpPr>
          <p:cNvPr id="28" name="ZoneTexte 27">
            <a:extLst>
              <a:ext uri="{FF2B5EF4-FFF2-40B4-BE49-F238E27FC236}">
                <a16:creationId xmlns:a16="http://schemas.microsoft.com/office/drawing/2014/main" id="{99DE3369-3BD2-46C8-BEC6-A452AD87392E}"/>
              </a:ext>
            </a:extLst>
          </p:cNvPr>
          <p:cNvSpPr txBox="1"/>
          <p:nvPr/>
        </p:nvSpPr>
        <p:spPr>
          <a:xfrm>
            <a:off x="1641381" y="5346073"/>
            <a:ext cx="280894" cy="369332"/>
          </a:xfrm>
          <a:prstGeom prst="rect">
            <a:avLst/>
          </a:prstGeom>
          <a:noFill/>
        </p:spPr>
        <p:txBody>
          <a:bodyPr wrap="square" rtlCol="0">
            <a:spAutoFit/>
          </a:bodyPr>
          <a:lstStyle/>
          <a:p>
            <a:r>
              <a:rPr lang="en-GB" b="1" dirty="0">
                <a:solidFill>
                  <a:srgbClr val="C00000"/>
                </a:solidFill>
              </a:rPr>
              <a:t>+</a:t>
            </a:r>
          </a:p>
        </p:txBody>
      </p:sp>
      <mc:AlternateContent xmlns:mc="http://schemas.openxmlformats.org/markup-compatibility/2006" xmlns:a14="http://schemas.microsoft.com/office/drawing/2010/main">
        <mc:Choice Requires="a14">
          <p:sp>
            <p:nvSpPr>
              <p:cNvPr id="29" name="ZoneTexte 28">
                <a:extLst>
                  <a:ext uri="{FF2B5EF4-FFF2-40B4-BE49-F238E27FC236}">
                    <a16:creationId xmlns:a16="http://schemas.microsoft.com/office/drawing/2014/main" id="{8CD7ECB4-9A21-469E-81DE-BB5E61247BA6}"/>
                  </a:ext>
                </a:extLst>
              </p:cNvPr>
              <p:cNvSpPr txBox="1"/>
              <p:nvPr/>
            </p:nvSpPr>
            <p:spPr>
              <a:xfrm>
                <a:off x="2008856" y="4526727"/>
                <a:ext cx="1374542"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fr-FR" b="0" i="1" smtClean="0">
                          <a:latin typeface="Cambria Math" panose="02040503050406030204" pitchFamily="18" charset="0"/>
                        </a:rPr>
                        <m:t>𝑃</m:t>
                      </m:r>
                      <m:d>
                        <m:dPr>
                          <m:ctrlPr>
                            <a:rPr lang="fr-FR" b="0" i="1" smtClean="0">
                              <a:latin typeface="Cambria Math" panose="02040503050406030204" pitchFamily="18" charset="0"/>
                            </a:rPr>
                          </m:ctrlPr>
                        </m:dPr>
                        <m:e>
                          <m:sSub>
                            <m:sSubPr>
                              <m:ctrlPr>
                                <a:rPr lang="fr-FR" b="0" i="1" smtClean="0">
                                  <a:latin typeface="Cambria Math" panose="02040503050406030204" pitchFamily="18" charset="0"/>
                                </a:rPr>
                              </m:ctrlPr>
                            </m:sSubPr>
                            <m:e>
                              <m:r>
                                <a:rPr lang="fr-FR" b="0" i="1" smtClean="0">
                                  <a:latin typeface="Cambria Math" panose="02040503050406030204" pitchFamily="18" charset="0"/>
                                  <a:sym typeface="Symbol" panose="05050102010706020507" pitchFamily="18" charset="2"/>
                                </a:rPr>
                                <m:t></m:t>
                              </m:r>
                            </m:e>
                            <m:sub>
                              <m:sSup>
                                <m:sSupPr>
                                  <m:ctrlPr>
                                    <a:rPr lang="fr-FR" i="1">
                                      <a:latin typeface="Cambria Math" panose="02040503050406030204" pitchFamily="18" charset="0"/>
                                    </a:rPr>
                                  </m:ctrlPr>
                                </m:sSupPr>
                                <m:e>
                                  <m:r>
                                    <a:rPr lang="fr-FR" i="1">
                                      <a:latin typeface="Cambria Math" panose="02040503050406030204" pitchFamily="18" charset="0"/>
                                    </a:rPr>
                                    <m:t>𝐴</m:t>
                                  </m:r>
                                </m:e>
                                <m:sup>
                                  <m:r>
                                    <a:rPr lang="fr-FR" i="1">
                                      <a:latin typeface="Cambria Math" panose="02040503050406030204" pitchFamily="18" charset="0"/>
                                    </a:rPr>
                                    <m:t>∗</m:t>
                                  </m:r>
                                </m:sup>
                              </m:sSup>
                            </m:sub>
                          </m:sSub>
                        </m:e>
                        <m:e>
                          <m:sSub>
                            <m:sSubPr>
                              <m:ctrlPr>
                                <a:rPr lang="fr-FR" b="0" i="1" smtClean="0">
                                  <a:latin typeface="Cambria Math" panose="02040503050406030204" pitchFamily="18" charset="0"/>
                                </a:rPr>
                              </m:ctrlPr>
                            </m:sSubPr>
                            <m:e>
                              <m:r>
                                <a:rPr lang="fr-FR" b="0" i="1" smtClean="0">
                                  <a:latin typeface="Cambria Math" panose="02040503050406030204" pitchFamily="18" charset="0"/>
                                </a:rPr>
                                <m:t>𝑌</m:t>
                              </m:r>
                            </m:e>
                            <m:sub>
                              <m:sSup>
                                <m:sSupPr>
                                  <m:ctrlPr>
                                    <a:rPr lang="fr-FR" b="0" i="1" smtClean="0">
                                      <a:latin typeface="Cambria Math" panose="02040503050406030204" pitchFamily="18" charset="0"/>
                                    </a:rPr>
                                  </m:ctrlPr>
                                </m:sSupPr>
                                <m:e>
                                  <m:r>
                                    <a:rPr lang="fr-FR" b="0" i="1" smtClean="0">
                                      <a:latin typeface="Cambria Math" panose="02040503050406030204" pitchFamily="18" charset="0"/>
                                    </a:rPr>
                                    <m:t>𝐴</m:t>
                                  </m:r>
                                </m:e>
                                <m:sup>
                                  <m:r>
                                    <a:rPr lang="fr-FR" b="0" i="1" smtClean="0">
                                      <a:latin typeface="Cambria Math" panose="02040503050406030204" pitchFamily="18" charset="0"/>
                                    </a:rPr>
                                    <m:t>∗</m:t>
                                  </m:r>
                                </m:sup>
                              </m:sSup>
                            </m:sub>
                          </m:sSub>
                          <m:r>
                            <a:rPr lang="fr-FR" b="0" i="1" smtClean="0">
                              <a:latin typeface="Cambria Math" panose="02040503050406030204" pitchFamily="18" charset="0"/>
                            </a:rPr>
                            <m:t>;</m:t>
                          </m:r>
                          <m:sSub>
                            <m:sSubPr>
                              <m:ctrlPr>
                                <a:rPr lang="fr-FR" b="0" i="1" smtClean="0">
                                  <a:latin typeface="Cambria Math" panose="02040503050406030204" pitchFamily="18" charset="0"/>
                                </a:rPr>
                              </m:ctrlPr>
                            </m:sSubPr>
                            <m:e>
                              <m:r>
                                <a:rPr lang="fr-FR" b="0" i="1" smtClean="0">
                                  <a:latin typeface="Cambria Math" panose="02040503050406030204" pitchFamily="18" charset="0"/>
                                </a:rPr>
                                <m:t>𝑌</m:t>
                              </m:r>
                            </m:e>
                            <m:sub>
                              <m:r>
                                <a:rPr lang="fr-FR" b="0" i="1" smtClean="0">
                                  <a:latin typeface="Cambria Math" panose="02040503050406030204" pitchFamily="18" charset="0"/>
                                </a:rPr>
                                <m:t>𝐴</m:t>
                              </m:r>
                            </m:sub>
                          </m:sSub>
                        </m:e>
                      </m:d>
                    </m:oMath>
                  </m:oMathPara>
                </a14:m>
                <a:endParaRPr lang="en-GB" dirty="0"/>
              </a:p>
            </p:txBody>
          </p:sp>
        </mc:Choice>
        <mc:Fallback xmlns="">
          <p:sp>
            <p:nvSpPr>
              <p:cNvPr id="29" name="ZoneTexte 28">
                <a:extLst>
                  <a:ext uri="{FF2B5EF4-FFF2-40B4-BE49-F238E27FC236}">
                    <a16:creationId xmlns:a16="http://schemas.microsoft.com/office/drawing/2014/main" id="{8CD7ECB4-9A21-469E-81DE-BB5E61247BA6}"/>
                  </a:ext>
                </a:extLst>
              </p:cNvPr>
              <p:cNvSpPr txBox="1">
                <a:spLocks noRot="1" noChangeAspect="1" noMove="1" noResize="1" noEditPoints="1" noAdjustHandles="1" noChangeArrowheads="1" noChangeShapeType="1" noTextEdit="1"/>
              </p:cNvSpPr>
              <p:nvPr/>
            </p:nvSpPr>
            <p:spPr>
              <a:xfrm>
                <a:off x="2008856" y="4526727"/>
                <a:ext cx="1374542" cy="276999"/>
              </a:xfrm>
              <a:prstGeom prst="rect">
                <a:avLst/>
              </a:prstGeom>
              <a:blipFill>
                <a:blip r:embed="rId12"/>
                <a:stretch>
                  <a:fillRect l="-3556" b="-15556"/>
                </a:stretch>
              </a:blipFill>
            </p:spPr>
            <p:txBody>
              <a:bodyPr/>
              <a:lstStyle/>
              <a:p>
                <a:r>
                  <a:rPr lang="fr-FR">
                    <a:noFill/>
                  </a:rPr>
                  <a:t> </a:t>
                </a:r>
              </a:p>
            </p:txBody>
          </p:sp>
        </mc:Fallback>
      </mc:AlternateContent>
      <p:sp>
        <p:nvSpPr>
          <p:cNvPr id="31" name="Espace réservé du numéro de diapositive 4">
            <a:extLst>
              <a:ext uri="{FF2B5EF4-FFF2-40B4-BE49-F238E27FC236}">
                <a16:creationId xmlns:a16="http://schemas.microsoft.com/office/drawing/2014/main" id="{67F5A15A-3988-404C-9B4D-7B61C0CA9BAD}"/>
              </a:ext>
            </a:extLst>
          </p:cNvPr>
          <p:cNvSpPr>
            <a:spLocks noGrp="1"/>
          </p:cNvSpPr>
          <p:nvPr>
            <p:ph type="sldNum" sz="quarter" idx="12"/>
          </p:nvPr>
        </p:nvSpPr>
        <p:spPr>
          <a:xfrm>
            <a:off x="10999334" y="6343650"/>
            <a:ext cx="693738" cy="365125"/>
          </a:xfrm>
        </p:spPr>
        <p:txBody>
          <a:bodyPr/>
          <a:lstStyle/>
          <a:p>
            <a:r>
              <a:rPr lang="it-IT" dirty="0"/>
              <a:t>15</a:t>
            </a:r>
            <a:endParaRPr lang="fr-FR" dirty="0"/>
          </a:p>
        </p:txBody>
      </p:sp>
      <p:sp>
        <p:nvSpPr>
          <p:cNvPr id="32" name="Espace réservé de la date 3">
            <a:extLst>
              <a:ext uri="{FF2B5EF4-FFF2-40B4-BE49-F238E27FC236}">
                <a16:creationId xmlns:a16="http://schemas.microsoft.com/office/drawing/2014/main" id="{B4D7EE17-2B8F-4C0A-A2C7-52431FD5A760}"/>
              </a:ext>
            </a:extLst>
          </p:cNvPr>
          <p:cNvSpPr>
            <a:spLocks noGrp="1"/>
          </p:cNvSpPr>
          <p:nvPr>
            <p:ph type="dt" sz="half" idx="10"/>
          </p:nvPr>
        </p:nvSpPr>
        <p:spPr>
          <a:xfrm>
            <a:off x="9604154" y="6343650"/>
            <a:ext cx="1090881" cy="365125"/>
          </a:xfrm>
        </p:spPr>
        <p:txBody>
          <a:bodyPr/>
          <a:lstStyle/>
          <a:p>
            <a:r>
              <a:rPr lang="fr-FR"/>
              <a:t>01/07/2026</a:t>
            </a:r>
            <a:endParaRPr lang="fr-FR" dirty="0"/>
          </a:p>
        </p:txBody>
      </p:sp>
      <p:sp>
        <p:nvSpPr>
          <p:cNvPr id="34" name="Espace réservé du pied de page 1">
            <a:extLst>
              <a:ext uri="{FF2B5EF4-FFF2-40B4-BE49-F238E27FC236}">
                <a16:creationId xmlns:a16="http://schemas.microsoft.com/office/drawing/2014/main" id="{F3691818-4263-452E-BA1A-E37ED2CA6CAF}"/>
              </a:ext>
            </a:extLst>
          </p:cNvPr>
          <p:cNvSpPr>
            <a:spLocks noGrp="1"/>
          </p:cNvSpPr>
          <p:nvPr>
            <p:ph type="ftr" sz="quarter" idx="11"/>
          </p:nvPr>
        </p:nvSpPr>
        <p:spPr>
          <a:xfrm>
            <a:off x="708846" y="6343650"/>
            <a:ext cx="8839200" cy="365125"/>
          </a:xfrm>
        </p:spPr>
        <p:txBody>
          <a:bodyPr/>
          <a:lstStyle/>
          <a:p>
            <a:r>
              <a:rPr lang="en-US"/>
              <a:t>WONDER 2026 | A. Regonesi et al. </a:t>
            </a:r>
            <a:endParaRPr lang="fr-FR" dirty="0"/>
          </a:p>
        </p:txBody>
      </p:sp>
      <p:sp>
        <p:nvSpPr>
          <p:cNvPr id="35" name="Titre 5">
            <a:extLst>
              <a:ext uri="{FF2B5EF4-FFF2-40B4-BE49-F238E27FC236}">
                <a16:creationId xmlns:a16="http://schemas.microsoft.com/office/drawing/2014/main" id="{5607173F-98C3-4432-9858-6AE2171F7792}"/>
              </a:ext>
            </a:extLst>
          </p:cNvPr>
          <p:cNvSpPr>
            <a:spLocks noGrp="1"/>
          </p:cNvSpPr>
          <p:nvPr>
            <p:ph type="title"/>
          </p:nvPr>
        </p:nvSpPr>
        <p:spPr>
          <a:xfrm>
            <a:off x="223124" y="149225"/>
            <a:ext cx="11123079" cy="513034"/>
          </a:xfrm>
        </p:spPr>
        <p:txBody>
          <a:bodyPr>
            <a:noAutofit/>
          </a:bodyPr>
          <a:lstStyle/>
          <a:p>
            <a:r>
              <a:rPr lang="en-US" sz="4800" b="1" baseline="30000" dirty="0"/>
              <a:t>Prompt neutrons multiplicity analysis  </a:t>
            </a:r>
            <a:endParaRPr lang="fr-FR" sz="4400" dirty="0"/>
          </a:p>
        </p:txBody>
      </p:sp>
      <p:sp>
        <p:nvSpPr>
          <p:cNvPr id="36" name="ZoneTexte 35">
            <a:extLst>
              <a:ext uri="{FF2B5EF4-FFF2-40B4-BE49-F238E27FC236}">
                <a16:creationId xmlns:a16="http://schemas.microsoft.com/office/drawing/2014/main" id="{15026709-BCD5-40C0-BF2E-386D4D1E54FA}"/>
              </a:ext>
            </a:extLst>
          </p:cNvPr>
          <p:cNvSpPr txBox="1"/>
          <p:nvPr/>
        </p:nvSpPr>
        <p:spPr>
          <a:xfrm>
            <a:off x="3797838" y="4323370"/>
            <a:ext cx="1811714" cy="369332"/>
          </a:xfrm>
          <a:prstGeom prst="rect">
            <a:avLst/>
          </a:prstGeom>
          <a:noFill/>
        </p:spPr>
        <p:txBody>
          <a:bodyPr wrap="none" rtlCol="0">
            <a:spAutoFit/>
          </a:bodyPr>
          <a:lstStyle/>
          <a:p>
            <a:r>
              <a:rPr lang="en-GB" b="1" dirty="0"/>
              <a:t>Calculations :</a:t>
            </a:r>
          </a:p>
        </p:txBody>
      </p:sp>
      <p:cxnSp>
        <p:nvCxnSpPr>
          <p:cNvPr id="39" name="Connecteur droit avec flèche 38">
            <a:extLst>
              <a:ext uri="{FF2B5EF4-FFF2-40B4-BE49-F238E27FC236}">
                <a16:creationId xmlns:a16="http://schemas.microsoft.com/office/drawing/2014/main" id="{C6A494B0-FF68-4ED0-83E3-38CCE715F978}"/>
              </a:ext>
            </a:extLst>
          </p:cNvPr>
          <p:cNvCxnSpPr>
            <a:cxnSpLocks/>
          </p:cNvCxnSpPr>
          <p:nvPr/>
        </p:nvCxnSpPr>
        <p:spPr>
          <a:xfrm flipV="1">
            <a:off x="3282692" y="4513179"/>
            <a:ext cx="515146" cy="377057"/>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0" name="ZoneTexte 39">
                <a:extLst>
                  <a:ext uri="{FF2B5EF4-FFF2-40B4-BE49-F238E27FC236}">
                    <a16:creationId xmlns:a16="http://schemas.microsoft.com/office/drawing/2014/main" id="{EFF4184C-AD79-4C9C-A70A-99ABBE026D80}"/>
                  </a:ext>
                </a:extLst>
              </p:cNvPr>
              <p:cNvSpPr txBox="1"/>
              <p:nvPr/>
            </p:nvSpPr>
            <p:spPr>
              <a:xfrm>
                <a:off x="3611863" y="1274697"/>
                <a:ext cx="2986168" cy="1446550"/>
              </a:xfrm>
              <a:prstGeom prst="rect">
                <a:avLst/>
              </a:prstGeom>
              <a:noFill/>
            </p:spPr>
            <p:txBody>
              <a:bodyPr wrap="square" rtlCol="0">
                <a:spAutoFit/>
              </a:bodyPr>
              <a:lstStyle/>
              <a:p>
                <a:r>
                  <a:rPr lang="en-GB" sz="1400" b="1" dirty="0">
                    <a:solidFill>
                      <a:srgbClr val="35F335"/>
                    </a:solidFill>
                  </a:rPr>
                  <a:t>Experimental Evaluation </a:t>
                </a:r>
                <a:r>
                  <a:rPr lang="en-GB" sz="1400" dirty="0"/>
                  <a:t>With MCMC approach at Al </a:t>
                </a:r>
                <a:r>
                  <a:rPr lang="en-GB" sz="1400" dirty="0" err="1"/>
                  <a:t>Adili</a:t>
                </a:r>
                <a:r>
                  <a:rPr lang="en-GB" sz="1400" dirty="0"/>
                  <a:t> Reference data </a:t>
                </a:r>
              </a:p>
              <a:p>
                <a:r>
                  <a:rPr lang="en-GB" sz="1400" dirty="0"/>
                  <a:t>(FWMH= </a:t>
                </a:r>
                <a:r>
                  <a:rPr lang="en-GB" sz="1400" b="1" dirty="0"/>
                  <a:t>5.65</a:t>
                </a:r>
                <a:r>
                  <a:rPr lang="en-GB" sz="1400" dirty="0"/>
                  <a:t> amu) </a:t>
                </a:r>
              </a:p>
              <a:p>
                <a:r>
                  <a:rPr lang="en-GB" dirty="0">
                    <a:latin typeface="Arial" panose="020B0604020202020204" pitchFamily="34" charset="0"/>
                    <a:cs typeface="Arial" panose="020B0604020202020204" pitchFamily="34" charset="0"/>
                  </a:rPr>
                  <a:t>→ </a:t>
                </a:r>
                <a14:m>
                  <m:oMath xmlns:m="http://schemas.openxmlformats.org/officeDocument/2006/math">
                    <m:sSub>
                      <m:sSubPr>
                        <m:ctrlPr>
                          <a:rPr lang="en-GB" i="1" smtClean="0">
                            <a:latin typeface="Cambria Math" panose="02040503050406030204" pitchFamily="18" charset="0"/>
                          </a:rPr>
                        </m:ctrlPr>
                      </m:sSubPr>
                      <m:e>
                        <m:acc>
                          <m:accPr>
                            <m:chr m:val="̅"/>
                            <m:ctrlPr>
                              <a:rPr lang="en-GB" i="1" smtClean="0">
                                <a:latin typeface="Cambria Math" panose="02040503050406030204" pitchFamily="18" charset="0"/>
                              </a:rPr>
                            </m:ctrlPr>
                          </m:accPr>
                          <m:e>
                            <m:r>
                              <a:rPr lang="fr-FR" b="0" i="1">
                                <a:latin typeface="Cambria Math" panose="02040503050406030204" pitchFamily="18" charset="0"/>
                                <a:sym typeface="Symbol" panose="05050102010706020507" pitchFamily="18" charset="2"/>
                              </a:rPr>
                              <m:t></m:t>
                            </m:r>
                          </m:e>
                        </m:acc>
                      </m:e>
                      <m:sub>
                        <m:sSup>
                          <m:sSupPr>
                            <m:ctrlPr>
                              <a:rPr lang="fr-FR" i="1">
                                <a:latin typeface="Cambria Math" panose="02040503050406030204" pitchFamily="18" charset="0"/>
                              </a:rPr>
                            </m:ctrlPr>
                          </m:sSupPr>
                          <m:e>
                            <m:r>
                              <a:rPr lang="fr-FR" b="0" i="1">
                                <a:latin typeface="Cambria Math" panose="02040503050406030204" pitchFamily="18" charset="0"/>
                              </a:rPr>
                              <m:t>𝐴</m:t>
                            </m:r>
                          </m:e>
                          <m:sup>
                            <m:r>
                              <a:rPr lang="fr-FR" b="0" i="1">
                                <a:latin typeface="Cambria Math" panose="02040503050406030204" pitchFamily="18" charset="0"/>
                              </a:rPr>
                              <m:t>∗</m:t>
                            </m:r>
                          </m:sup>
                        </m:sSup>
                      </m:sub>
                    </m:sSub>
                  </m:oMath>
                </a14:m>
                <a:endParaRPr lang="en-GB" sz="1400" dirty="0"/>
              </a:p>
              <a:p>
                <a:endParaRPr lang="en-GB" sz="1400" dirty="0"/>
              </a:p>
            </p:txBody>
          </p:sp>
        </mc:Choice>
        <mc:Fallback xmlns="">
          <p:sp>
            <p:nvSpPr>
              <p:cNvPr id="40" name="ZoneTexte 39">
                <a:extLst>
                  <a:ext uri="{FF2B5EF4-FFF2-40B4-BE49-F238E27FC236}">
                    <a16:creationId xmlns:a16="http://schemas.microsoft.com/office/drawing/2014/main" id="{EFF4184C-AD79-4C9C-A70A-99ABBE026D80}"/>
                  </a:ext>
                </a:extLst>
              </p:cNvPr>
              <p:cNvSpPr txBox="1">
                <a:spLocks noRot="1" noChangeAspect="1" noMove="1" noResize="1" noEditPoints="1" noAdjustHandles="1" noChangeArrowheads="1" noChangeShapeType="1" noTextEdit="1"/>
              </p:cNvSpPr>
              <p:nvPr/>
            </p:nvSpPr>
            <p:spPr>
              <a:xfrm>
                <a:off x="3611863" y="1274697"/>
                <a:ext cx="2986168" cy="1446550"/>
              </a:xfrm>
              <a:prstGeom prst="rect">
                <a:avLst/>
              </a:prstGeom>
              <a:blipFill>
                <a:blip r:embed="rId13"/>
                <a:stretch>
                  <a:fillRect l="-1633" t="-844"/>
                </a:stretch>
              </a:blipFill>
            </p:spPr>
            <p:txBody>
              <a:bodyPr/>
              <a:lstStyle/>
              <a:p>
                <a:r>
                  <a:rPr lang="en-US">
                    <a:noFill/>
                  </a:rPr>
                  <a:t> </a:t>
                </a:r>
              </a:p>
            </p:txBody>
          </p:sp>
        </mc:Fallback>
      </mc:AlternateContent>
      <p:sp>
        <p:nvSpPr>
          <p:cNvPr id="42" name="ZoneTexte 41">
            <a:extLst>
              <a:ext uri="{FF2B5EF4-FFF2-40B4-BE49-F238E27FC236}">
                <a16:creationId xmlns:a16="http://schemas.microsoft.com/office/drawing/2014/main" id="{174D7287-277A-411D-87BA-AA8742355E3F}"/>
              </a:ext>
            </a:extLst>
          </p:cNvPr>
          <p:cNvSpPr txBox="1"/>
          <p:nvPr/>
        </p:nvSpPr>
        <p:spPr>
          <a:xfrm>
            <a:off x="7586382" y="5673748"/>
            <a:ext cx="763351" cy="369332"/>
          </a:xfrm>
          <a:prstGeom prst="rect">
            <a:avLst/>
          </a:prstGeom>
          <a:noFill/>
        </p:spPr>
        <p:txBody>
          <a:bodyPr wrap="none" rtlCol="0">
            <a:spAutoFit/>
          </a:bodyPr>
          <a:lstStyle/>
          <a:p>
            <a:r>
              <a:rPr lang="en-US" b="1" i="1" dirty="0">
                <a:solidFill>
                  <a:srgbClr val="0070C0"/>
                </a:solidFill>
                <a:latin typeface="Bradley Hand ITC" panose="03070402050302030203" pitchFamily="66" charset="0"/>
              </a:rPr>
              <a:t>Pre-n</a:t>
            </a:r>
            <a:r>
              <a:rPr lang="en-US" b="1" i="1" dirty="0">
                <a:latin typeface="Bradley Hand ITC" panose="03070402050302030203" pitchFamily="66" charset="0"/>
              </a:rPr>
              <a:t> </a:t>
            </a:r>
          </a:p>
        </p:txBody>
      </p:sp>
      <p:sp>
        <p:nvSpPr>
          <p:cNvPr id="30" name="ZoneTexte 29">
            <a:extLst>
              <a:ext uri="{FF2B5EF4-FFF2-40B4-BE49-F238E27FC236}">
                <a16:creationId xmlns:a16="http://schemas.microsoft.com/office/drawing/2014/main" id="{6F9B96AF-7A96-4B4B-8927-DC71786DC961}"/>
              </a:ext>
            </a:extLst>
          </p:cNvPr>
          <p:cNvSpPr txBox="1"/>
          <p:nvPr/>
        </p:nvSpPr>
        <p:spPr>
          <a:xfrm>
            <a:off x="8549638" y="832180"/>
            <a:ext cx="3083635" cy="307777"/>
          </a:xfrm>
          <a:prstGeom prst="rect">
            <a:avLst/>
          </a:prstGeom>
          <a:noFill/>
        </p:spPr>
        <p:txBody>
          <a:bodyPr wrap="square" rtlCol="0">
            <a:spAutoFit/>
          </a:bodyPr>
          <a:lstStyle/>
          <a:p>
            <a:r>
              <a:rPr lang="en-US" sz="700" b="0" i="0" dirty="0">
                <a:solidFill>
                  <a:srgbClr val="0099FF"/>
                </a:solidFill>
                <a:effectLst/>
                <a:latin typeface="Arial" panose="020B0604020202020204" pitchFamily="34" charset="0"/>
              </a:rPr>
              <a:t>Al-Adili, Ali, et al. "Prompt fission neutron yields in thermal fission of U 235 and spontaneous fission of Cf 252." </a:t>
            </a:r>
            <a:r>
              <a:rPr lang="en-US" sz="700" b="0" i="1" dirty="0">
                <a:solidFill>
                  <a:srgbClr val="0099FF"/>
                </a:solidFill>
                <a:effectLst/>
                <a:latin typeface="Arial" panose="020B0604020202020204" pitchFamily="34" charset="0"/>
              </a:rPr>
              <a:t>Physical Review C</a:t>
            </a:r>
            <a:r>
              <a:rPr lang="en-US" sz="700" b="0" i="0" dirty="0">
                <a:solidFill>
                  <a:srgbClr val="0099FF"/>
                </a:solidFill>
                <a:effectLst/>
                <a:latin typeface="Arial" panose="020B0604020202020204" pitchFamily="34" charset="0"/>
              </a:rPr>
              <a:t> 102.6 (2020)</a:t>
            </a:r>
            <a:endParaRPr lang="fr-FR" sz="700" dirty="0">
              <a:solidFill>
                <a:srgbClr val="0099FF"/>
              </a:solidFill>
            </a:endParaRPr>
          </a:p>
        </p:txBody>
      </p:sp>
    </p:spTree>
    <p:extLst>
      <p:ext uri="{BB962C8B-B14F-4D97-AF65-F5344CB8AC3E}">
        <p14:creationId xmlns:p14="http://schemas.microsoft.com/office/powerpoint/2010/main" val="311466689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Image 16">
            <a:extLst>
              <a:ext uri="{FF2B5EF4-FFF2-40B4-BE49-F238E27FC236}">
                <a16:creationId xmlns:a16="http://schemas.microsoft.com/office/drawing/2014/main" id="{34DE7971-49D9-4E96-93ED-86080D12228C}"/>
              </a:ext>
            </a:extLst>
          </p:cNvPr>
          <p:cNvPicPr>
            <a:picLocks noChangeAspect="1"/>
          </p:cNvPicPr>
          <p:nvPr/>
        </p:nvPicPr>
        <p:blipFill rotWithShape="1">
          <a:blip r:embed="rId2">
            <a:extLst>
              <a:ext uri="{28A0092B-C50C-407E-A947-70E740481C1C}">
                <a14:useLocalDpi xmlns:a14="http://schemas.microsoft.com/office/drawing/2010/main" val="0"/>
              </a:ext>
            </a:extLst>
          </a:blip>
          <a:srcRect l="7621" t="8705" r="9252" b="2500"/>
          <a:stretch/>
        </p:blipFill>
        <p:spPr>
          <a:xfrm>
            <a:off x="226094" y="1186684"/>
            <a:ext cx="2986169" cy="3119538"/>
          </a:xfrm>
          <a:prstGeom prst="rect">
            <a:avLst/>
          </a:prstGeom>
        </p:spPr>
      </p:pic>
      <p:pic>
        <p:nvPicPr>
          <p:cNvPr id="26" name="Image 25">
            <a:extLst>
              <a:ext uri="{FF2B5EF4-FFF2-40B4-BE49-F238E27FC236}">
                <a16:creationId xmlns:a16="http://schemas.microsoft.com/office/drawing/2014/main" id="{8B34F16F-2030-4B5E-A6AD-31021E94785A}"/>
              </a:ext>
            </a:extLst>
          </p:cNvPr>
          <p:cNvPicPr>
            <a:picLocks noChangeAspect="1"/>
          </p:cNvPicPr>
          <p:nvPr/>
        </p:nvPicPr>
        <p:blipFill rotWithShape="1">
          <a:blip r:embed="rId3">
            <a:extLst>
              <a:ext uri="{28A0092B-C50C-407E-A947-70E740481C1C}">
                <a14:useLocalDpi xmlns:a14="http://schemas.microsoft.com/office/drawing/2010/main" val="0"/>
              </a:ext>
            </a:extLst>
          </a:blip>
          <a:srcRect l="3467" t="9848" r="9689" b="2833"/>
          <a:stretch/>
        </p:blipFill>
        <p:spPr>
          <a:xfrm>
            <a:off x="1641381" y="1374387"/>
            <a:ext cx="1089704" cy="1071524"/>
          </a:xfrm>
          <a:prstGeom prst="rect">
            <a:avLst/>
          </a:prstGeom>
        </p:spPr>
      </p:pic>
      <p:sp>
        <p:nvSpPr>
          <p:cNvPr id="2" name="ZoneTexte 1">
            <a:extLst>
              <a:ext uri="{FF2B5EF4-FFF2-40B4-BE49-F238E27FC236}">
                <a16:creationId xmlns:a16="http://schemas.microsoft.com/office/drawing/2014/main" id="{86747B02-86E9-4C86-84D4-0EA447275DC9}"/>
              </a:ext>
            </a:extLst>
          </p:cNvPr>
          <p:cNvSpPr txBox="1"/>
          <p:nvPr/>
        </p:nvSpPr>
        <p:spPr>
          <a:xfrm>
            <a:off x="393745" y="884976"/>
            <a:ext cx="2802965" cy="369332"/>
          </a:xfrm>
          <a:prstGeom prst="rect">
            <a:avLst/>
          </a:prstGeom>
          <a:noFill/>
        </p:spPr>
        <p:txBody>
          <a:bodyPr wrap="square" rtlCol="0">
            <a:spAutoFit/>
          </a:bodyPr>
          <a:lstStyle/>
          <a:p>
            <a:r>
              <a:rPr lang="en-GB" dirty="0"/>
              <a:t>9 data sets available</a:t>
            </a:r>
          </a:p>
        </p:txBody>
      </p:sp>
      <p:pic>
        <p:nvPicPr>
          <p:cNvPr id="52" name="Image 84">
            <a:extLst>
              <a:ext uri="{FF2B5EF4-FFF2-40B4-BE49-F238E27FC236}">
                <a16:creationId xmlns:a16="http://schemas.microsoft.com/office/drawing/2014/main" id="{ECD7F03C-813C-4A95-A8C3-41DB16D3042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t="7301" r="7829" b="1855"/>
          <a:stretch>
            <a:fillRect/>
          </a:stretch>
        </p:blipFill>
        <p:spPr bwMode="auto">
          <a:xfrm>
            <a:off x="158735" y="4630674"/>
            <a:ext cx="1571992" cy="1515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 name="Image 85">
            <a:extLst>
              <a:ext uri="{FF2B5EF4-FFF2-40B4-BE49-F238E27FC236}">
                <a16:creationId xmlns:a16="http://schemas.microsoft.com/office/drawing/2014/main" id="{1BCEA52D-9B7D-4030-94E5-8B54623619D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l="8064" t="6599" b="5415"/>
          <a:stretch>
            <a:fillRect/>
          </a:stretch>
        </p:blipFill>
        <p:spPr bwMode="auto">
          <a:xfrm>
            <a:off x="1307110" y="4515194"/>
            <a:ext cx="594313" cy="556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 name="Image 53">
            <a:extLst>
              <a:ext uri="{FF2B5EF4-FFF2-40B4-BE49-F238E27FC236}">
                <a16:creationId xmlns:a16="http://schemas.microsoft.com/office/drawing/2014/main" id="{396763AE-3299-44AD-AA5B-B3A16C7F6CE2}"/>
              </a:ext>
            </a:extLst>
          </p:cNvPr>
          <p:cNvPicPr>
            <a:picLocks noChangeAspect="1"/>
          </p:cNvPicPr>
          <p:nvPr/>
        </p:nvPicPr>
        <p:blipFill rotWithShape="1">
          <a:blip r:embed="rId6">
            <a:extLst>
              <a:ext uri="{28A0092B-C50C-407E-A947-70E740481C1C}">
                <a14:useLocalDpi xmlns:a14="http://schemas.microsoft.com/office/drawing/2010/main" val="0"/>
              </a:ext>
            </a:extLst>
          </a:blip>
          <a:srcRect l="7862" t="10291" r="10025" b="2820"/>
          <a:stretch/>
        </p:blipFill>
        <p:spPr>
          <a:xfrm>
            <a:off x="1901423" y="4902493"/>
            <a:ext cx="1367051" cy="1414659"/>
          </a:xfrm>
          <a:prstGeom prst="rect">
            <a:avLst/>
          </a:prstGeom>
        </p:spPr>
      </p:pic>
      <p:sp>
        <p:nvSpPr>
          <p:cNvPr id="32" name="ZoneTexte 31">
            <a:extLst>
              <a:ext uri="{FF2B5EF4-FFF2-40B4-BE49-F238E27FC236}">
                <a16:creationId xmlns:a16="http://schemas.microsoft.com/office/drawing/2014/main" id="{668D9308-26C1-418C-A6D9-26992E1771D1}"/>
              </a:ext>
            </a:extLst>
          </p:cNvPr>
          <p:cNvSpPr txBox="1"/>
          <p:nvPr/>
        </p:nvSpPr>
        <p:spPr>
          <a:xfrm>
            <a:off x="1641381" y="5346073"/>
            <a:ext cx="280894" cy="369332"/>
          </a:xfrm>
          <a:prstGeom prst="rect">
            <a:avLst/>
          </a:prstGeom>
          <a:noFill/>
        </p:spPr>
        <p:txBody>
          <a:bodyPr wrap="square" rtlCol="0">
            <a:spAutoFit/>
          </a:bodyPr>
          <a:lstStyle/>
          <a:p>
            <a:r>
              <a:rPr lang="en-GB" b="1" dirty="0">
                <a:solidFill>
                  <a:srgbClr val="C00000"/>
                </a:solidFill>
              </a:rPr>
              <a:t>+</a:t>
            </a:r>
          </a:p>
        </p:txBody>
      </p:sp>
      <p:sp>
        <p:nvSpPr>
          <p:cNvPr id="56" name="Flèche : droite 55">
            <a:extLst>
              <a:ext uri="{FF2B5EF4-FFF2-40B4-BE49-F238E27FC236}">
                <a16:creationId xmlns:a16="http://schemas.microsoft.com/office/drawing/2014/main" id="{5FEA5168-E14F-43EA-8C1F-211EC695EA48}"/>
              </a:ext>
            </a:extLst>
          </p:cNvPr>
          <p:cNvSpPr/>
          <p:nvPr/>
        </p:nvSpPr>
        <p:spPr>
          <a:xfrm>
            <a:off x="3310965" y="1547913"/>
            <a:ext cx="292447" cy="286870"/>
          </a:xfrm>
          <a:prstGeom prst="rightArrow">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en-GB" dirty="0"/>
          </a:p>
        </p:txBody>
      </p:sp>
      <p:pic>
        <p:nvPicPr>
          <p:cNvPr id="61" name="Image 60">
            <a:extLst>
              <a:ext uri="{FF2B5EF4-FFF2-40B4-BE49-F238E27FC236}">
                <a16:creationId xmlns:a16="http://schemas.microsoft.com/office/drawing/2014/main" id="{C64318C8-0F41-4830-A854-E8557512D74B}"/>
              </a:ext>
            </a:extLst>
          </p:cNvPr>
          <p:cNvPicPr>
            <a:picLocks noChangeAspect="1"/>
          </p:cNvPicPr>
          <p:nvPr/>
        </p:nvPicPr>
        <p:blipFill rotWithShape="1">
          <a:blip r:embed="rId7">
            <a:extLst>
              <a:ext uri="{28A0092B-C50C-407E-A947-70E740481C1C}">
                <a14:useLocalDpi xmlns:a14="http://schemas.microsoft.com/office/drawing/2010/main" val="0"/>
              </a:ext>
            </a:extLst>
          </a:blip>
          <a:srcRect l="7933" t="9150" r="8878" b="3268"/>
          <a:stretch/>
        </p:blipFill>
        <p:spPr>
          <a:xfrm>
            <a:off x="6518672" y="1424977"/>
            <a:ext cx="4339413" cy="4467823"/>
          </a:xfrm>
          <a:prstGeom prst="rect">
            <a:avLst/>
          </a:prstGeom>
        </p:spPr>
      </p:pic>
      <mc:AlternateContent xmlns:mc="http://schemas.openxmlformats.org/markup-compatibility/2006" xmlns:a14="http://schemas.microsoft.com/office/drawing/2010/main">
        <mc:Choice Requires="a14">
          <p:sp>
            <p:nvSpPr>
              <p:cNvPr id="73" name="ZoneTexte 72">
                <a:extLst>
                  <a:ext uri="{FF2B5EF4-FFF2-40B4-BE49-F238E27FC236}">
                    <a16:creationId xmlns:a16="http://schemas.microsoft.com/office/drawing/2014/main" id="{D01B1EDA-57B2-496F-9AAD-904AD03AE93D}"/>
                  </a:ext>
                </a:extLst>
              </p:cNvPr>
              <p:cNvSpPr txBox="1"/>
              <p:nvPr/>
            </p:nvSpPr>
            <p:spPr>
              <a:xfrm>
                <a:off x="2008856" y="4526727"/>
                <a:ext cx="1374542"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fr-FR" b="0" i="1" smtClean="0">
                          <a:latin typeface="Cambria Math" panose="02040503050406030204" pitchFamily="18" charset="0"/>
                        </a:rPr>
                        <m:t>𝑃</m:t>
                      </m:r>
                      <m:d>
                        <m:dPr>
                          <m:ctrlPr>
                            <a:rPr lang="fr-FR" b="0" i="1" smtClean="0">
                              <a:latin typeface="Cambria Math" panose="02040503050406030204" pitchFamily="18" charset="0"/>
                            </a:rPr>
                          </m:ctrlPr>
                        </m:dPr>
                        <m:e>
                          <m:sSub>
                            <m:sSubPr>
                              <m:ctrlPr>
                                <a:rPr lang="fr-FR" b="0" i="1" smtClean="0">
                                  <a:latin typeface="Cambria Math" panose="02040503050406030204" pitchFamily="18" charset="0"/>
                                </a:rPr>
                              </m:ctrlPr>
                            </m:sSubPr>
                            <m:e>
                              <m:r>
                                <a:rPr lang="fr-FR" b="0" i="1" smtClean="0">
                                  <a:latin typeface="Cambria Math" panose="02040503050406030204" pitchFamily="18" charset="0"/>
                                  <a:sym typeface="Symbol" panose="05050102010706020507" pitchFamily="18" charset="2"/>
                                </a:rPr>
                                <m:t></m:t>
                              </m:r>
                            </m:e>
                            <m:sub>
                              <m:sSup>
                                <m:sSupPr>
                                  <m:ctrlPr>
                                    <a:rPr lang="fr-FR" i="1">
                                      <a:latin typeface="Cambria Math" panose="02040503050406030204" pitchFamily="18" charset="0"/>
                                    </a:rPr>
                                  </m:ctrlPr>
                                </m:sSupPr>
                                <m:e>
                                  <m:r>
                                    <a:rPr lang="fr-FR" i="1">
                                      <a:latin typeface="Cambria Math" panose="02040503050406030204" pitchFamily="18" charset="0"/>
                                    </a:rPr>
                                    <m:t>𝐴</m:t>
                                  </m:r>
                                </m:e>
                                <m:sup>
                                  <m:r>
                                    <a:rPr lang="fr-FR" i="1">
                                      <a:latin typeface="Cambria Math" panose="02040503050406030204" pitchFamily="18" charset="0"/>
                                    </a:rPr>
                                    <m:t>∗</m:t>
                                  </m:r>
                                </m:sup>
                              </m:sSup>
                            </m:sub>
                          </m:sSub>
                        </m:e>
                        <m:e>
                          <m:sSub>
                            <m:sSubPr>
                              <m:ctrlPr>
                                <a:rPr lang="fr-FR" b="0" i="1" smtClean="0">
                                  <a:latin typeface="Cambria Math" panose="02040503050406030204" pitchFamily="18" charset="0"/>
                                </a:rPr>
                              </m:ctrlPr>
                            </m:sSubPr>
                            <m:e>
                              <m:r>
                                <a:rPr lang="fr-FR" b="0" i="1" smtClean="0">
                                  <a:latin typeface="Cambria Math" panose="02040503050406030204" pitchFamily="18" charset="0"/>
                                </a:rPr>
                                <m:t>𝑌</m:t>
                              </m:r>
                            </m:e>
                            <m:sub>
                              <m:sSup>
                                <m:sSupPr>
                                  <m:ctrlPr>
                                    <a:rPr lang="fr-FR" b="0" i="1" smtClean="0">
                                      <a:latin typeface="Cambria Math" panose="02040503050406030204" pitchFamily="18" charset="0"/>
                                    </a:rPr>
                                  </m:ctrlPr>
                                </m:sSupPr>
                                <m:e>
                                  <m:r>
                                    <a:rPr lang="fr-FR" b="0" i="1" smtClean="0">
                                      <a:latin typeface="Cambria Math" panose="02040503050406030204" pitchFamily="18" charset="0"/>
                                    </a:rPr>
                                    <m:t>𝐴</m:t>
                                  </m:r>
                                </m:e>
                                <m:sup>
                                  <m:r>
                                    <a:rPr lang="fr-FR" b="0" i="1" smtClean="0">
                                      <a:latin typeface="Cambria Math" panose="02040503050406030204" pitchFamily="18" charset="0"/>
                                    </a:rPr>
                                    <m:t>∗</m:t>
                                  </m:r>
                                </m:sup>
                              </m:sSup>
                            </m:sub>
                          </m:sSub>
                          <m:r>
                            <a:rPr lang="fr-FR" b="0" i="1" smtClean="0">
                              <a:latin typeface="Cambria Math" panose="02040503050406030204" pitchFamily="18" charset="0"/>
                            </a:rPr>
                            <m:t>;</m:t>
                          </m:r>
                          <m:sSub>
                            <m:sSubPr>
                              <m:ctrlPr>
                                <a:rPr lang="fr-FR" b="0" i="1" smtClean="0">
                                  <a:latin typeface="Cambria Math" panose="02040503050406030204" pitchFamily="18" charset="0"/>
                                </a:rPr>
                              </m:ctrlPr>
                            </m:sSubPr>
                            <m:e>
                              <m:r>
                                <a:rPr lang="fr-FR" b="0" i="1" smtClean="0">
                                  <a:latin typeface="Cambria Math" panose="02040503050406030204" pitchFamily="18" charset="0"/>
                                </a:rPr>
                                <m:t>𝑌</m:t>
                              </m:r>
                            </m:e>
                            <m:sub>
                              <m:r>
                                <a:rPr lang="fr-FR" b="0" i="1" smtClean="0">
                                  <a:latin typeface="Cambria Math" panose="02040503050406030204" pitchFamily="18" charset="0"/>
                                </a:rPr>
                                <m:t>𝐴</m:t>
                              </m:r>
                            </m:sub>
                          </m:sSub>
                        </m:e>
                      </m:d>
                    </m:oMath>
                  </m:oMathPara>
                </a14:m>
                <a:endParaRPr lang="en-GB" dirty="0"/>
              </a:p>
            </p:txBody>
          </p:sp>
        </mc:Choice>
        <mc:Fallback xmlns="">
          <p:sp>
            <p:nvSpPr>
              <p:cNvPr id="73" name="ZoneTexte 72">
                <a:extLst>
                  <a:ext uri="{FF2B5EF4-FFF2-40B4-BE49-F238E27FC236}">
                    <a16:creationId xmlns:a16="http://schemas.microsoft.com/office/drawing/2014/main" id="{D01B1EDA-57B2-496F-9AAD-904AD03AE93D}"/>
                  </a:ext>
                </a:extLst>
              </p:cNvPr>
              <p:cNvSpPr txBox="1">
                <a:spLocks noRot="1" noChangeAspect="1" noMove="1" noResize="1" noEditPoints="1" noAdjustHandles="1" noChangeArrowheads="1" noChangeShapeType="1" noTextEdit="1"/>
              </p:cNvSpPr>
              <p:nvPr/>
            </p:nvSpPr>
            <p:spPr>
              <a:xfrm>
                <a:off x="2008856" y="4526727"/>
                <a:ext cx="1374542" cy="276999"/>
              </a:xfrm>
              <a:prstGeom prst="rect">
                <a:avLst/>
              </a:prstGeom>
              <a:blipFill>
                <a:blip r:embed="rId8"/>
                <a:stretch>
                  <a:fillRect l="-3556" b="-15556"/>
                </a:stretch>
              </a:blipFill>
            </p:spPr>
            <p:txBody>
              <a:bodyPr/>
              <a:lstStyle/>
              <a:p>
                <a:r>
                  <a:rPr lang="fr-FR">
                    <a:noFill/>
                  </a:rPr>
                  <a:t> </a:t>
                </a:r>
              </a:p>
            </p:txBody>
          </p:sp>
        </mc:Fallback>
      </mc:AlternateContent>
      <p:pic>
        <p:nvPicPr>
          <p:cNvPr id="6" name="Image 5">
            <a:extLst>
              <a:ext uri="{FF2B5EF4-FFF2-40B4-BE49-F238E27FC236}">
                <a16:creationId xmlns:a16="http://schemas.microsoft.com/office/drawing/2014/main" id="{BF152F91-3CA8-48D5-9EB7-95B8C20191CC}"/>
              </a:ext>
            </a:extLst>
          </p:cNvPr>
          <p:cNvPicPr>
            <a:picLocks noChangeAspect="1"/>
          </p:cNvPicPr>
          <p:nvPr/>
        </p:nvPicPr>
        <p:blipFill rotWithShape="1">
          <a:blip r:embed="rId9">
            <a:extLst>
              <a:ext uri="{28A0092B-C50C-407E-A947-70E740481C1C}">
                <a14:useLocalDpi xmlns:a14="http://schemas.microsoft.com/office/drawing/2010/main" val="0"/>
              </a:ext>
            </a:extLst>
          </a:blip>
          <a:srcRect l="7933" t="9150" r="8674" b="3268"/>
          <a:stretch/>
        </p:blipFill>
        <p:spPr>
          <a:xfrm>
            <a:off x="6522008" y="1428377"/>
            <a:ext cx="4346743" cy="4464423"/>
          </a:xfrm>
          <a:prstGeom prst="rect">
            <a:avLst/>
          </a:prstGeom>
        </p:spPr>
      </p:pic>
      <p:pic>
        <p:nvPicPr>
          <p:cNvPr id="25" name="Image 24">
            <a:extLst>
              <a:ext uri="{FF2B5EF4-FFF2-40B4-BE49-F238E27FC236}">
                <a16:creationId xmlns:a16="http://schemas.microsoft.com/office/drawing/2014/main" id="{0B06AA47-A81F-44F0-A655-665C7FEAAB2F}"/>
              </a:ext>
            </a:extLst>
          </p:cNvPr>
          <p:cNvPicPr>
            <a:picLocks noChangeAspect="1"/>
          </p:cNvPicPr>
          <p:nvPr/>
        </p:nvPicPr>
        <p:blipFill rotWithShape="1">
          <a:blip r:embed="rId10">
            <a:extLst>
              <a:ext uri="{28A0092B-C50C-407E-A947-70E740481C1C}">
                <a14:useLocalDpi xmlns:a14="http://schemas.microsoft.com/office/drawing/2010/main" val="0"/>
              </a:ext>
            </a:extLst>
          </a:blip>
          <a:srcRect l="9302" t="8571" r="2301" b="6147"/>
          <a:stretch/>
        </p:blipFill>
        <p:spPr>
          <a:xfrm>
            <a:off x="10831298" y="1424977"/>
            <a:ext cx="1304430" cy="1230712"/>
          </a:xfrm>
          <a:prstGeom prst="rect">
            <a:avLst/>
          </a:prstGeom>
          <a:ln w="28575">
            <a:solidFill>
              <a:srgbClr val="35F335"/>
            </a:solidFill>
          </a:ln>
        </p:spPr>
      </p:pic>
      <p:pic>
        <p:nvPicPr>
          <p:cNvPr id="66" name="Image 65">
            <a:extLst>
              <a:ext uri="{FF2B5EF4-FFF2-40B4-BE49-F238E27FC236}">
                <a16:creationId xmlns:a16="http://schemas.microsoft.com/office/drawing/2014/main" id="{C3C2852F-1E3F-41EF-80EE-4F077DA2D98B}"/>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8829257" y="1661329"/>
            <a:ext cx="1727200" cy="913830"/>
          </a:xfrm>
          <a:prstGeom prst="rect">
            <a:avLst/>
          </a:prstGeom>
        </p:spPr>
      </p:pic>
      <p:sp>
        <p:nvSpPr>
          <p:cNvPr id="67" name="ZoneTexte 66">
            <a:extLst>
              <a:ext uri="{FF2B5EF4-FFF2-40B4-BE49-F238E27FC236}">
                <a16:creationId xmlns:a16="http://schemas.microsoft.com/office/drawing/2014/main" id="{56A12217-B518-484B-A830-CD91CF50E9FE}"/>
              </a:ext>
            </a:extLst>
          </p:cNvPr>
          <p:cNvSpPr txBox="1"/>
          <p:nvPr/>
        </p:nvSpPr>
        <p:spPr>
          <a:xfrm>
            <a:off x="9268883" y="2004782"/>
            <a:ext cx="1227809" cy="215444"/>
          </a:xfrm>
          <a:prstGeom prst="rect">
            <a:avLst/>
          </a:prstGeom>
          <a:solidFill>
            <a:schemeClr val="bg1"/>
          </a:solidFill>
        </p:spPr>
        <p:txBody>
          <a:bodyPr wrap="square" rtlCol="0">
            <a:spAutoFit/>
          </a:bodyPr>
          <a:lstStyle/>
          <a:p>
            <a:r>
              <a:rPr lang="fr-FR" sz="800" b="1" dirty="0">
                <a:sym typeface="Symbol" panose="05050102010706020507" pitchFamily="18" charset="2"/>
              </a:rPr>
              <a:t>(A*) Terrell | Y(A*) </a:t>
            </a:r>
            <a:endParaRPr lang="fr-FR" sz="800" b="1" dirty="0"/>
          </a:p>
        </p:txBody>
      </p:sp>
      <p:sp>
        <p:nvSpPr>
          <p:cNvPr id="68" name="ZoneTexte 67">
            <a:extLst>
              <a:ext uri="{FF2B5EF4-FFF2-40B4-BE49-F238E27FC236}">
                <a16:creationId xmlns:a16="http://schemas.microsoft.com/office/drawing/2014/main" id="{34BAF205-C957-4A79-9619-0BE15974A633}"/>
              </a:ext>
            </a:extLst>
          </p:cNvPr>
          <p:cNvSpPr txBox="1"/>
          <p:nvPr/>
        </p:nvSpPr>
        <p:spPr>
          <a:xfrm>
            <a:off x="9268883" y="2295322"/>
            <a:ext cx="1180490" cy="215444"/>
          </a:xfrm>
          <a:prstGeom prst="rect">
            <a:avLst/>
          </a:prstGeom>
          <a:solidFill>
            <a:schemeClr val="bg1"/>
          </a:solidFill>
        </p:spPr>
        <p:txBody>
          <a:bodyPr wrap="square" rtlCol="0">
            <a:spAutoFit/>
          </a:bodyPr>
          <a:lstStyle/>
          <a:p>
            <a:r>
              <a:rPr lang="fr-FR" sz="800" b="1" dirty="0">
                <a:sym typeface="Symbol" panose="05050102010706020507" pitchFamily="18" charset="2"/>
              </a:rPr>
              <a:t>(A*) Calc | Y(A*)</a:t>
            </a:r>
            <a:endParaRPr lang="fr-FR" sz="800" b="1" dirty="0"/>
          </a:p>
        </p:txBody>
      </p:sp>
      <p:sp>
        <p:nvSpPr>
          <p:cNvPr id="69" name="ZoneTexte 68">
            <a:extLst>
              <a:ext uri="{FF2B5EF4-FFF2-40B4-BE49-F238E27FC236}">
                <a16:creationId xmlns:a16="http://schemas.microsoft.com/office/drawing/2014/main" id="{4472FCD1-F139-430A-95A3-5BD08EAE05C9}"/>
              </a:ext>
            </a:extLst>
          </p:cNvPr>
          <p:cNvSpPr txBox="1"/>
          <p:nvPr/>
        </p:nvSpPr>
        <p:spPr>
          <a:xfrm>
            <a:off x="9268883" y="1708266"/>
            <a:ext cx="1180491" cy="215444"/>
          </a:xfrm>
          <a:prstGeom prst="rect">
            <a:avLst/>
          </a:prstGeom>
          <a:solidFill>
            <a:schemeClr val="bg1"/>
          </a:solidFill>
        </p:spPr>
        <p:txBody>
          <a:bodyPr wrap="square" rtlCol="0">
            <a:spAutoFit/>
          </a:bodyPr>
          <a:lstStyle/>
          <a:p>
            <a:r>
              <a:rPr lang="fr-FR" sz="800" b="1" dirty="0">
                <a:sym typeface="Symbol" panose="05050102010706020507" pitchFamily="18" charset="2"/>
              </a:rPr>
              <a:t>(A*) Eval | Res Exp</a:t>
            </a:r>
            <a:endParaRPr lang="fr-FR" sz="800" b="1" dirty="0"/>
          </a:p>
        </p:txBody>
      </p:sp>
      <p:pic>
        <p:nvPicPr>
          <p:cNvPr id="70" name="Image 69">
            <a:extLst>
              <a:ext uri="{FF2B5EF4-FFF2-40B4-BE49-F238E27FC236}">
                <a16:creationId xmlns:a16="http://schemas.microsoft.com/office/drawing/2014/main" id="{06507F0F-9CA2-456A-8C1F-5D37460F1F79}"/>
              </a:ext>
            </a:extLst>
          </p:cNvPr>
          <p:cNvPicPr>
            <a:picLocks noChangeAspect="1"/>
          </p:cNvPicPr>
          <p:nvPr/>
        </p:nvPicPr>
        <p:blipFill rotWithShape="1">
          <a:blip r:embed="rId12">
            <a:extLst>
              <a:ext uri="{28A0092B-C50C-407E-A947-70E740481C1C}">
                <a14:useLocalDpi xmlns:a14="http://schemas.microsoft.com/office/drawing/2010/main" val="0"/>
              </a:ext>
            </a:extLst>
          </a:blip>
          <a:srcRect l="7813" t="8453" r="1508" b="4488"/>
          <a:stretch/>
        </p:blipFill>
        <p:spPr>
          <a:xfrm>
            <a:off x="10821250" y="2786665"/>
            <a:ext cx="1304430" cy="1260172"/>
          </a:xfrm>
          <a:prstGeom prst="rect">
            <a:avLst/>
          </a:prstGeom>
          <a:ln w="19050">
            <a:solidFill>
              <a:srgbClr val="FF0000"/>
            </a:solidFill>
          </a:ln>
        </p:spPr>
      </p:pic>
      <p:sp>
        <p:nvSpPr>
          <p:cNvPr id="36" name="Espace réservé du numéro de diapositive 4">
            <a:extLst>
              <a:ext uri="{FF2B5EF4-FFF2-40B4-BE49-F238E27FC236}">
                <a16:creationId xmlns:a16="http://schemas.microsoft.com/office/drawing/2014/main" id="{57824C30-3612-4053-ACB2-9EF853473E2C}"/>
              </a:ext>
            </a:extLst>
          </p:cNvPr>
          <p:cNvSpPr>
            <a:spLocks noGrp="1"/>
          </p:cNvSpPr>
          <p:nvPr>
            <p:ph type="sldNum" sz="quarter" idx="12"/>
          </p:nvPr>
        </p:nvSpPr>
        <p:spPr>
          <a:xfrm>
            <a:off x="10999334" y="6343650"/>
            <a:ext cx="693738" cy="365125"/>
          </a:xfrm>
        </p:spPr>
        <p:txBody>
          <a:bodyPr/>
          <a:lstStyle/>
          <a:p>
            <a:r>
              <a:rPr lang="it-IT" dirty="0"/>
              <a:t>15</a:t>
            </a:r>
            <a:endParaRPr lang="fr-FR" dirty="0"/>
          </a:p>
        </p:txBody>
      </p:sp>
      <p:sp>
        <p:nvSpPr>
          <p:cNvPr id="37" name="Espace réservé de la date 3">
            <a:extLst>
              <a:ext uri="{FF2B5EF4-FFF2-40B4-BE49-F238E27FC236}">
                <a16:creationId xmlns:a16="http://schemas.microsoft.com/office/drawing/2014/main" id="{CD4F5B6A-33A3-4408-8181-673B11E919A1}"/>
              </a:ext>
            </a:extLst>
          </p:cNvPr>
          <p:cNvSpPr>
            <a:spLocks noGrp="1"/>
          </p:cNvSpPr>
          <p:nvPr>
            <p:ph type="dt" sz="half" idx="10"/>
          </p:nvPr>
        </p:nvSpPr>
        <p:spPr>
          <a:xfrm>
            <a:off x="9604154" y="6343650"/>
            <a:ext cx="1090881" cy="365125"/>
          </a:xfrm>
        </p:spPr>
        <p:txBody>
          <a:bodyPr/>
          <a:lstStyle/>
          <a:p>
            <a:r>
              <a:rPr lang="fr-FR"/>
              <a:t>01/07/2026</a:t>
            </a:r>
            <a:endParaRPr lang="fr-FR" dirty="0"/>
          </a:p>
        </p:txBody>
      </p:sp>
      <p:sp>
        <p:nvSpPr>
          <p:cNvPr id="38" name="Espace réservé du pied de page 1">
            <a:extLst>
              <a:ext uri="{FF2B5EF4-FFF2-40B4-BE49-F238E27FC236}">
                <a16:creationId xmlns:a16="http://schemas.microsoft.com/office/drawing/2014/main" id="{E0796157-B706-4F99-8E5D-7E84104AA95E}"/>
              </a:ext>
            </a:extLst>
          </p:cNvPr>
          <p:cNvSpPr>
            <a:spLocks noGrp="1"/>
          </p:cNvSpPr>
          <p:nvPr>
            <p:ph type="ftr" sz="quarter" idx="11"/>
          </p:nvPr>
        </p:nvSpPr>
        <p:spPr>
          <a:xfrm>
            <a:off x="708846" y="6343650"/>
            <a:ext cx="8839200" cy="365125"/>
          </a:xfrm>
        </p:spPr>
        <p:txBody>
          <a:bodyPr/>
          <a:lstStyle/>
          <a:p>
            <a:r>
              <a:rPr lang="en-US"/>
              <a:t>WONDER 2026 | A. Regonesi et al. </a:t>
            </a:r>
            <a:endParaRPr lang="fr-FR" dirty="0"/>
          </a:p>
        </p:txBody>
      </p:sp>
      <p:sp>
        <p:nvSpPr>
          <p:cNvPr id="40" name="Titre 5">
            <a:extLst>
              <a:ext uri="{FF2B5EF4-FFF2-40B4-BE49-F238E27FC236}">
                <a16:creationId xmlns:a16="http://schemas.microsoft.com/office/drawing/2014/main" id="{C71E7873-FBFD-4FB4-B051-4D791D0839C7}"/>
              </a:ext>
            </a:extLst>
          </p:cNvPr>
          <p:cNvSpPr>
            <a:spLocks noGrp="1"/>
          </p:cNvSpPr>
          <p:nvPr>
            <p:ph type="title"/>
          </p:nvPr>
        </p:nvSpPr>
        <p:spPr>
          <a:xfrm>
            <a:off x="223124" y="149225"/>
            <a:ext cx="11123079" cy="513034"/>
          </a:xfrm>
        </p:spPr>
        <p:txBody>
          <a:bodyPr>
            <a:noAutofit/>
          </a:bodyPr>
          <a:lstStyle/>
          <a:p>
            <a:r>
              <a:rPr lang="en-US" sz="4800" b="1" baseline="30000" dirty="0"/>
              <a:t>Prompt neutrons multiplicity analysis  </a:t>
            </a:r>
            <a:endParaRPr lang="fr-FR" sz="4400" dirty="0"/>
          </a:p>
        </p:txBody>
      </p:sp>
      <p:sp>
        <p:nvSpPr>
          <p:cNvPr id="30" name="ZoneTexte 29">
            <a:extLst>
              <a:ext uri="{FF2B5EF4-FFF2-40B4-BE49-F238E27FC236}">
                <a16:creationId xmlns:a16="http://schemas.microsoft.com/office/drawing/2014/main" id="{01075808-7BB5-4760-B7BF-CB016B08C924}"/>
              </a:ext>
            </a:extLst>
          </p:cNvPr>
          <p:cNvSpPr txBox="1"/>
          <p:nvPr/>
        </p:nvSpPr>
        <p:spPr>
          <a:xfrm>
            <a:off x="3797838" y="4323370"/>
            <a:ext cx="1811714" cy="369332"/>
          </a:xfrm>
          <a:prstGeom prst="rect">
            <a:avLst/>
          </a:prstGeom>
          <a:noFill/>
        </p:spPr>
        <p:txBody>
          <a:bodyPr wrap="none" rtlCol="0">
            <a:spAutoFit/>
          </a:bodyPr>
          <a:lstStyle/>
          <a:p>
            <a:r>
              <a:rPr lang="en-GB" b="1" dirty="0"/>
              <a:t>Calculations :</a:t>
            </a:r>
          </a:p>
        </p:txBody>
      </p:sp>
      <mc:AlternateContent xmlns:mc="http://schemas.openxmlformats.org/markup-compatibility/2006" xmlns:a14="http://schemas.microsoft.com/office/drawing/2010/main">
        <mc:Choice Requires="a14">
          <p:sp>
            <p:nvSpPr>
              <p:cNvPr id="41" name="ZoneTexte 40">
                <a:extLst>
                  <a:ext uri="{FF2B5EF4-FFF2-40B4-BE49-F238E27FC236}">
                    <a16:creationId xmlns:a16="http://schemas.microsoft.com/office/drawing/2014/main" id="{81F29F93-EF1C-4C9E-8897-6E75FF98A12D}"/>
                  </a:ext>
                </a:extLst>
              </p:cNvPr>
              <p:cNvSpPr txBox="1"/>
              <p:nvPr/>
            </p:nvSpPr>
            <p:spPr>
              <a:xfrm>
                <a:off x="3653876" y="4783308"/>
                <a:ext cx="2432076" cy="646331"/>
              </a:xfrm>
              <a:prstGeom prst="rect">
                <a:avLst/>
              </a:prstGeom>
              <a:noFill/>
            </p:spPr>
            <p:txBody>
              <a:bodyPr wrap="none" rtlCol="0">
                <a:spAutoFit/>
              </a:bodyPr>
              <a:lstStyle/>
              <a:p>
                <a:pPr marL="285750" indent="-285750">
                  <a:buFont typeface="Arial" panose="020B0604020202020204" pitchFamily="34" charset="0"/>
                  <a:buChar char="•"/>
                </a:pPr>
                <a:r>
                  <a:rPr lang="en-GB" b="1" dirty="0">
                    <a:solidFill>
                      <a:srgbClr val="FF0000"/>
                    </a:solidFill>
                  </a:rPr>
                  <a:t>Terrell</a:t>
                </a:r>
                <a:r>
                  <a:rPr lang="en-GB" dirty="0"/>
                  <a:t> approach</a:t>
                </a:r>
              </a:p>
              <a:p>
                <a:r>
                  <a:rPr lang="en-GB" dirty="0"/>
                  <a:t>	</a:t>
                </a:r>
                <a:r>
                  <a:rPr lang="en-GB" dirty="0">
                    <a:latin typeface="Arial" panose="020B0604020202020204" pitchFamily="34" charset="0"/>
                    <a:cs typeface="Arial" panose="020B0604020202020204" pitchFamily="34" charset="0"/>
                  </a:rPr>
                  <a:t> → </a:t>
                </a:r>
                <a14:m>
                  <m:oMath xmlns:m="http://schemas.openxmlformats.org/officeDocument/2006/math">
                    <m:sSub>
                      <m:sSubPr>
                        <m:ctrlPr>
                          <a:rPr lang="en-GB" i="1" smtClean="0">
                            <a:latin typeface="Cambria Math" panose="02040503050406030204" pitchFamily="18" charset="0"/>
                          </a:rPr>
                        </m:ctrlPr>
                      </m:sSubPr>
                      <m:e>
                        <m:acc>
                          <m:accPr>
                            <m:chr m:val="̅"/>
                            <m:ctrlPr>
                              <a:rPr lang="en-GB" i="1" smtClean="0">
                                <a:latin typeface="Cambria Math" panose="02040503050406030204" pitchFamily="18" charset="0"/>
                              </a:rPr>
                            </m:ctrlPr>
                          </m:accPr>
                          <m:e>
                            <m:r>
                              <a:rPr lang="fr-FR" b="0" i="1">
                                <a:latin typeface="Cambria Math" panose="02040503050406030204" pitchFamily="18" charset="0"/>
                                <a:sym typeface="Symbol" panose="05050102010706020507" pitchFamily="18" charset="2"/>
                              </a:rPr>
                              <m:t></m:t>
                            </m:r>
                          </m:e>
                        </m:acc>
                      </m:e>
                      <m:sub>
                        <m:sSup>
                          <m:sSupPr>
                            <m:ctrlPr>
                              <a:rPr lang="fr-FR" i="1">
                                <a:latin typeface="Cambria Math" panose="02040503050406030204" pitchFamily="18" charset="0"/>
                              </a:rPr>
                            </m:ctrlPr>
                          </m:sSupPr>
                          <m:e>
                            <m:r>
                              <a:rPr lang="fr-FR" b="0" i="1">
                                <a:latin typeface="Cambria Math" panose="02040503050406030204" pitchFamily="18" charset="0"/>
                              </a:rPr>
                              <m:t>𝐴</m:t>
                            </m:r>
                          </m:e>
                          <m:sup>
                            <m:r>
                              <a:rPr lang="fr-FR" b="0" i="1">
                                <a:latin typeface="Cambria Math" panose="02040503050406030204" pitchFamily="18" charset="0"/>
                              </a:rPr>
                              <m:t>∗</m:t>
                            </m:r>
                          </m:sup>
                        </m:sSup>
                      </m:sub>
                    </m:sSub>
                  </m:oMath>
                </a14:m>
                <a:endParaRPr lang="en-GB" dirty="0"/>
              </a:p>
            </p:txBody>
          </p:sp>
        </mc:Choice>
        <mc:Fallback xmlns="">
          <p:sp>
            <p:nvSpPr>
              <p:cNvPr id="41" name="ZoneTexte 40">
                <a:extLst>
                  <a:ext uri="{FF2B5EF4-FFF2-40B4-BE49-F238E27FC236}">
                    <a16:creationId xmlns:a16="http://schemas.microsoft.com/office/drawing/2014/main" id="{81F29F93-EF1C-4C9E-8897-6E75FF98A12D}"/>
                  </a:ext>
                </a:extLst>
              </p:cNvPr>
              <p:cNvSpPr txBox="1">
                <a:spLocks noRot="1" noChangeAspect="1" noMove="1" noResize="1" noEditPoints="1" noAdjustHandles="1" noChangeArrowheads="1" noChangeShapeType="1" noTextEdit="1"/>
              </p:cNvSpPr>
              <p:nvPr/>
            </p:nvSpPr>
            <p:spPr>
              <a:xfrm>
                <a:off x="3653876" y="4783308"/>
                <a:ext cx="2432076" cy="646331"/>
              </a:xfrm>
              <a:prstGeom prst="rect">
                <a:avLst/>
              </a:prstGeom>
              <a:blipFill>
                <a:blip r:embed="rId13"/>
                <a:stretch>
                  <a:fillRect l="-1504" t="-5660" r="-2005" b="-13208"/>
                </a:stretch>
              </a:blipFill>
            </p:spPr>
            <p:txBody>
              <a:bodyPr/>
              <a:lstStyle/>
              <a:p>
                <a:r>
                  <a:rPr lang="en-US">
                    <a:noFill/>
                  </a:rPr>
                  <a:t> </a:t>
                </a:r>
              </a:p>
            </p:txBody>
          </p:sp>
        </mc:Fallback>
      </mc:AlternateContent>
      <p:sp>
        <p:nvSpPr>
          <p:cNvPr id="43" name="ZoneTexte 42">
            <a:extLst>
              <a:ext uri="{FF2B5EF4-FFF2-40B4-BE49-F238E27FC236}">
                <a16:creationId xmlns:a16="http://schemas.microsoft.com/office/drawing/2014/main" id="{AD832250-0479-4B3A-B59E-A381DBD55A6B}"/>
              </a:ext>
            </a:extLst>
          </p:cNvPr>
          <p:cNvSpPr txBox="1"/>
          <p:nvPr/>
        </p:nvSpPr>
        <p:spPr>
          <a:xfrm>
            <a:off x="5985274" y="4805165"/>
            <a:ext cx="65" cy="553998"/>
          </a:xfrm>
          <a:prstGeom prst="rect">
            <a:avLst/>
          </a:prstGeom>
          <a:noFill/>
        </p:spPr>
        <p:txBody>
          <a:bodyPr wrap="none" lIns="0" tIns="0" rIns="0" bIns="0" rtlCol="0">
            <a:spAutoFit/>
          </a:bodyPr>
          <a:lstStyle/>
          <a:p>
            <a:endParaRPr lang="en-GB" dirty="0"/>
          </a:p>
          <a:p>
            <a:endParaRPr lang="en-GB" dirty="0"/>
          </a:p>
        </p:txBody>
      </p:sp>
      <p:cxnSp>
        <p:nvCxnSpPr>
          <p:cNvPr id="45" name="Connecteur droit avec flèche 44">
            <a:extLst>
              <a:ext uri="{FF2B5EF4-FFF2-40B4-BE49-F238E27FC236}">
                <a16:creationId xmlns:a16="http://schemas.microsoft.com/office/drawing/2014/main" id="{4B790BF9-0B6F-4C6D-990C-4D598D320DDF}"/>
              </a:ext>
            </a:extLst>
          </p:cNvPr>
          <p:cNvCxnSpPr>
            <a:cxnSpLocks/>
          </p:cNvCxnSpPr>
          <p:nvPr/>
        </p:nvCxnSpPr>
        <p:spPr>
          <a:xfrm flipV="1">
            <a:off x="3282692" y="4513179"/>
            <a:ext cx="515146" cy="377057"/>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6" name="ZoneTexte 45">
                <a:extLst>
                  <a:ext uri="{FF2B5EF4-FFF2-40B4-BE49-F238E27FC236}">
                    <a16:creationId xmlns:a16="http://schemas.microsoft.com/office/drawing/2014/main" id="{CB1F14E3-6B51-4622-B830-2BD0E4C9A539}"/>
                  </a:ext>
                </a:extLst>
              </p:cNvPr>
              <p:cNvSpPr txBox="1"/>
              <p:nvPr/>
            </p:nvSpPr>
            <p:spPr>
              <a:xfrm>
                <a:off x="3611863" y="1274697"/>
                <a:ext cx="2986168" cy="1446550"/>
              </a:xfrm>
              <a:prstGeom prst="rect">
                <a:avLst/>
              </a:prstGeom>
              <a:noFill/>
            </p:spPr>
            <p:txBody>
              <a:bodyPr wrap="square" rtlCol="0">
                <a:spAutoFit/>
              </a:bodyPr>
              <a:lstStyle/>
              <a:p>
                <a:r>
                  <a:rPr lang="en-GB" sz="1400" b="1" dirty="0">
                    <a:solidFill>
                      <a:srgbClr val="35F335"/>
                    </a:solidFill>
                  </a:rPr>
                  <a:t>Experimental Evaluation </a:t>
                </a:r>
                <a:r>
                  <a:rPr lang="en-GB" sz="1400" dirty="0"/>
                  <a:t>With MCMC approach at Al </a:t>
                </a:r>
                <a:r>
                  <a:rPr lang="en-GB" sz="1400" dirty="0" err="1"/>
                  <a:t>Adili</a:t>
                </a:r>
                <a:r>
                  <a:rPr lang="en-GB" sz="1400" dirty="0"/>
                  <a:t> Reference data </a:t>
                </a:r>
              </a:p>
              <a:p>
                <a:r>
                  <a:rPr lang="en-GB" sz="1400" dirty="0"/>
                  <a:t>(FWMH= </a:t>
                </a:r>
                <a:r>
                  <a:rPr lang="en-GB" sz="1400" b="1" dirty="0"/>
                  <a:t>5.65</a:t>
                </a:r>
                <a:r>
                  <a:rPr lang="en-GB" sz="1400" dirty="0"/>
                  <a:t> amu) </a:t>
                </a:r>
              </a:p>
              <a:p>
                <a:r>
                  <a:rPr lang="en-GB" dirty="0">
                    <a:latin typeface="Arial" panose="020B0604020202020204" pitchFamily="34" charset="0"/>
                    <a:cs typeface="Arial" panose="020B0604020202020204" pitchFamily="34" charset="0"/>
                  </a:rPr>
                  <a:t>→ </a:t>
                </a:r>
                <a14:m>
                  <m:oMath xmlns:m="http://schemas.openxmlformats.org/officeDocument/2006/math">
                    <m:sSub>
                      <m:sSubPr>
                        <m:ctrlPr>
                          <a:rPr lang="en-GB" i="1" smtClean="0">
                            <a:latin typeface="Cambria Math" panose="02040503050406030204" pitchFamily="18" charset="0"/>
                          </a:rPr>
                        </m:ctrlPr>
                      </m:sSubPr>
                      <m:e>
                        <m:acc>
                          <m:accPr>
                            <m:chr m:val="̅"/>
                            <m:ctrlPr>
                              <a:rPr lang="en-GB" i="1" smtClean="0">
                                <a:latin typeface="Cambria Math" panose="02040503050406030204" pitchFamily="18" charset="0"/>
                              </a:rPr>
                            </m:ctrlPr>
                          </m:accPr>
                          <m:e>
                            <m:r>
                              <a:rPr lang="fr-FR" b="0" i="1">
                                <a:latin typeface="Cambria Math" panose="02040503050406030204" pitchFamily="18" charset="0"/>
                                <a:sym typeface="Symbol" panose="05050102010706020507" pitchFamily="18" charset="2"/>
                              </a:rPr>
                              <m:t></m:t>
                            </m:r>
                          </m:e>
                        </m:acc>
                      </m:e>
                      <m:sub>
                        <m:sSup>
                          <m:sSupPr>
                            <m:ctrlPr>
                              <a:rPr lang="fr-FR" i="1">
                                <a:latin typeface="Cambria Math" panose="02040503050406030204" pitchFamily="18" charset="0"/>
                              </a:rPr>
                            </m:ctrlPr>
                          </m:sSupPr>
                          <m:e>
                            <m:r>
                              <a:rPr lang="fr-FR" b="0" i="1">
                                <a:latin typeface="Cambria Math" panose="02040503050406030204" pitchFamily="18" charset="0"/>
                              </a:rPr>
                              <m:t>𝐴</m:t>
                            </m:r>
                          </m:e>
                          <m:sup>
                            <m:r>
                              <a:rPr lang="fr-FR" b="0" i="1">
                                <a:latin typeface="Cambria Math" panose="02040503050406030204" pitchFamily="18" charset="0"/>
                              </a:rPr>
                              <m:t>∗</m:t>
                            </m:r>
                          </m:sup>
                        </m:sSup>
                      </m:sub>
                    </m:sSub>
                  </m:oMath>
                </a14:m>
                <a:endParaRPr lang="en-GB" sz="1400" dirty="0"/>
              </a:p>
              <a:p>
                <a:endParaRPr lang="en-GB" sz="1400" dirty="0"/>
              </a:p>
            </p:txBody>
          </p:sp>
        </mc:Choice>
        <mc:Fallback xmlns="">
          <p:sp>
            <p:nvSpPr>
              <p:cNvPr id="46" name="ZoneTexte 45">
                <a:extLst>
                  <a:ext uri="{FF2B5EF4-FFF2-40B4-BE49-F238E27FC236}">
                    <a16:creationId xmlns:a16="http://schemas.microsoft.com/office/drawing/2014/main" id="{CB1F14E3-6B51-4622-B830-2BD0E4C9A539}"/>
                  </a:ext>
                </a:extLst>
              </p:cNvPr>
              <p:cNvSpPr txBox="1">
                <a:spLocks noRot="1" noChangeAspect="1" noMove="1" noResize="1" noEditPoints="1" noAdjustHandles="1" noChangeArrowheads="1" noChangeShapeType="1" noTextEdit="1"/>
              </p:cNvSpPr>
              <p:nvPr/>
            </p:nvSpPr>
            <p:spPr>
              <a:xfrm>
                <a:off x="3611863" y="1274697"/>
                <a:ext cx="2986168" cy="1446550"/>
              </a:xfrm>
              <a:prstGeom prst="rect">
                <a:avLst/>
              </a:prstGeom>
              <a:blipFill>
                <a:blip r:embed="rId14"/>
                <a:stretch>
                  <a:fillRect l="-1633" t="-844"/>
                </a:stretch>
              </a:blipFill>
            </p:spPr>
            <p:txBody>
              <a:bodyPr/>
              <a:lstStyle/>
              <a:p>
                <a:r>
                  <a:rPr lang="en-US">
                    <a:noFill/>
                  </a:rPr>
                  <a:t> </a:t>
                </a:r>
              </a:p>
            </p:txBody>
          </p:sp>
        </mc:Fallback>
      </mc:AlternateContent>
      <p:sp>
        <p:nvSpPr>
          <p:cNvPr id="47" name="ZoneTexte 46">
            <a:extLst>
              <a:ext uri="{FF2B5EF4-FFF2-40B4-BE49-F238E27FC236}">
                <a16:creationId xmlns:a16="http://schemas.microsoft.com/office/drawing/2014/main" id="{6EFFBB4D-D7D2-4215-A863-458AD2C6CE21}"/>
              </a:ext>
            </a:extLst>
          </p:cNvPr>
          <p:cNvSpPr txBox="1"/>
          <p:nvPr/>
        </p:nvSpPr>
        <p:spPr>
          <a:xfrm>
            <a:off x="7586382" y="5673748"/>
            <a:ext cx="763351" cy="369332"/>
          </a:xfrm>
          <a:prstGeom prst="rect">
            <a:avLst/>
          </a:prstGeom>
          <a:noFill/>
        </p:spPr>
        <p:txBody>
          <a:bodyPr wrap="none" rtlCol="0">
            <a:spAutoFit/>
          </a:bodyPr>
          <a:lstStyle/>
          <a:p>
            <a:r>
              <a:rPr lang="en-US" b="1" i="1" dirty="0">
                <a:solidFill>
                  <a:srgbClr val="0070C0"/>
                </a:solidFill>
                <a:latin typeface="Bradley Hand ITC" panose="03070402050302030203" pitchFamily="66" charset="0"/>
              </a:rPr>
              <a:t>Pre-n</a:t>
            </a:r>
            <a:r>
              <a:rPr lang="en-US" b="1" i="1" dirty="0">
                <a:latin typeface="Bradley Hand ITC" panose="03070402050302030203" pitchFamily="66" charset="0"/>
              </a:rPr>
              <a:t> </a:t>
            </a:r>
          </a:p>
        </p:txBody>
      </p:sp>
      <p:sp>
        <p:nvSpPr>
          <p:cNvPr id="29" name="ZoneTexte 28">
            <a:extLst>
              <a:ext uri="{FF2B5EF4-FFF2-40B4-BE49-F238E27FC236}">
                <a16:creationId xmlns:a16="http://schemas.microsoft.com/office/drawing/2014/main" id="{E1DDB540-867E-43D2-B5E9-DB5EB0D83E6B}"/>
              </a:ext>
            </a:extLst>
          </p:cNvPr>
          <p:cNvSpPr txBox="1"/>
          <p:nvPr/>
        </p:nvSpPr>
        <p:spPr>
          <a:xfrm>
            <a:off x="8549638" y="832180"/>
            <a:ext cx="3083635" cy="307777"/>
          </a:xfrm>
          <a:prstGeom prst="rect">
            <a:avLst/>
          </a:prstGeom>
          <a:noFill/>
        </p:spPr>
        <p:txBody>
          <a:bodyPr wrap="square" rtlCol="0">
            <a:spAutoFit/>
          </a:bodyPr>
          <a:lstStyle/>
          <a:p>
            <a:r>
              <a:rPr lang="en-US" sz="700" b="0" i="0" dirty="0">
                <a:solidFill>
                  <a:srgbClr val="0099FF"/>
                </a:solidFill>
                <a:effectLst/>
                <a:latin typeface="Arial" panose="020B0604020202020204" pitchFamily="34" charset="0"/>
              </a:rPr>
              <a:t>Al-Adili, Ali, et al. "Prompt fission neutron yields in thermal fission of U 235 and spontaneous fission of Cf 252." </a:t>
            </a:r>
            <a:r>
              <a:rPr lang="en-US" sz="700" b="0" i="1" dirty="0">
                <a:solidFill>
                  <a:srgbClr val="0099FF"/>
                </a:solidFill>
                <a:effectLst/>
                <a:latin typeface="Arial" panose="020B0604020202020204" pitchFamily="34" charset="0"/>
              </a:rPr>
              <a:t>Physical Review C</a:t>
            </a:r>
            <a:r>
              <a:rPr lang="en-US" sz="700" b="0" i="0" dirty="0">
                <a:solidFill>
                  <a:srgbClr val="0099FF"/>
                </a:solidFill>
                <a:effectLst/>
                <a:latin typeface="Arial" panose="020B0604020202020204" pitchFamily="34" charset="0"/>
              </a:rPr>
              <a:t> 102.6 (2020)</a:t>
            </a:r>
            <a:endParaRPr lang="fr-FR" sz="700" dirty="0">
              <a:solidFill>
                <a:srgbClr val="0099FF"/>
              </a:solidFill>
            </a:endParaRPr>
          </a:p>
        </p:txBody>
      </p:sp>
    </p:spTree>
    <p:extLst>
      <p:ext uri="{BB962C8B-B14F-4D97-AF65-F5344CB8AC3E}">
        <p14:creationId xmlns:p14="http://schemas.microsoft.com/office/powerpoint/2010/main" val="46106862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Image 16">
            <a:extLst>
              <a:ext uri="{FF2B5EF4-FFF2-40B4-BE49-F238E27FC236}">
                <a16:creationId xmlns:a16="http://schemas.microsoft.com/office/drawing/2014/main" id="{34DE7971-49D9-4E96-93ED-86080D12228C}"/>
              </a:ext>
            </a:extLst>
          </p:cNvPr>
          <p:cNvPicPr>
            <a:picLocks noChangeAspect="1"/>
          </p:cNvPicPr>
          <p:nvPr/>
        </p:nvPicPr>
        <p:blipFill rotWithShape="1">
          <a:blip r:embed="rId2">
            <a:extLst>
              <a:ext uri="{28A0092B-C50C-407E-A947-70E740481C1C}">
                <a14:useLocalDpi xmlns:a14="http://schemas.microsoft.com/office/drawing/2010/main" val="0"/>
              </a:ext>
            </a:extLst>
          </a:blip>
          <a:srcRect l="7621" t="8705" r="9252" b="2500"/>
          <a:stretch/>
        </p:blipFill>
        <p:spPr>
          <a:xfrm>
            <a:off x="226094" y="1186684"/>
            <a:ext cx="2986169" cy="3119538"/>
          </a:xfrm>
          <a:prstGeom prst="rect">
            <a:avLst/>
          </a:prstGeom>
        </p:spPr>
      </p:pic>
      <p:pic>
        <p:nvPicPr>
          <p:cNvPr id="26" name="Image 25">
            <a:extLst>
              <a:ext uri="{FF2B5EF4-FFF2-40B4-BE49-F238E27FC236}">
                <a16:creationId xmlns:a16="http://schemas.microsoft.com/office/drawing/2014/main" id="{8B34F16F-2030-4B5E-A6AD-31021E94785A}"/>
              </a:ext>
            </a:extLst>
          </p:cNvPr>
          <p:cNvPicPr>
            <a:picLocks noChangeAspect="1"/>
          </p:cNvPicPr>
          <p:nvPr/>
        </p:nvPicPr>
        <p:blipFill rotWithShape="1">
          <a:blip r:embed="rId3">
            <a:extLst>
              <a:ext uri="{28A0092B-C50C-407E-A947-70E740481C1C}">
                <a14:useLocalDpi xmlns:a14="http://schemas.microsoft.com/office/drawing/2010/main" val="0"/>
              </a:ext>
            </a:extLst>
          </a:blip>
          <a:srcRect l="3467" t="9848" r="9689" b="2833"/>
          <a:stretch/>
        </p:blipFill>
        <p:spPr>
          <a:xfrm>
            <a:off x="1641381" y="1374387"/>
            <a:ext cx="1089704" cy="1071524"/>
          </a:xfrm>
          <a:prstGeom prst="rect">
            <a:avLst/>
          </a:prstGeom>
        </p:spPr>
      </p:pic>
      <p:sp>
        <p:nvSpPr>
          <p:cNvPr id="2" name="ZoneTexte 1">
            <a:extLst>
              <a:ext uri="{FF2B5EF4-FFF2-40B4-BE49-F238E27FC236}">
                <a16:creationId xmlns:a16="http://schemas.microsoft.com/office/drawing/2014/main" id="{86747B02-86E9-4C86-84D4-0EA447275DC9}"/>
              </a:ext>
            </a:extLst>
          </p:cNvPr>
          <p:cNvSpPr txBox="1"/>
          <p:nvPr/>
        </p:nvSpPr>
        <p:spPr>
          <a:xfrm>
            <a:off x="393745" y="884976"/>
            <a:ext cx="2802965" cy="369332"/>
          </a:xfrm>
          <a:prstGeom prst="rect">
            <a:avLst/>
          </a:prstGeom>
          <a:noFill/>
        </p:spPr>
        <p:txBody>
          <a:bodyPr wrap="square" rtlCol="0">
            <a:spAutoFit/>
          </a:bodyPr>
          <a:lstStyle/>
          <a:p>
            <a:r>
              <a:rPr lang="en-GB" dirty="0"/>
              <a:t>9 data sets available</a:t>
            </a:r>
          </a:p>
        </p:txBody>
      </p:sp>
      <p:pic>
        <p:nvPicPr>
          <p:cNvPr id="52" name="Image 84">
            <a:extLst>
              <a:ext uri="{FF2B5EF4-FFF2-40B4-BE49-F238E27FC236}">
                <a16:creationId xmlns:a16="http://schemas.microsoft.com/office/drawing/2014/main" id="{ECD7F03C-813C-4A95-A8C3-41DB16D3042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t="7301" r="7829" b="1855"/>
          <a:stretch>
            <a:fillRect/>
          </a:stretch>
        </p:blipFill>
        <p:spPr bwMode="auto">
          <a:xfrm>
            <a:off x="158735" y="4630674"/>
            <a:ext cx="1571992" cy="1515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 name="Image 85">
            <a:extLst>
              <a:ext uri="{FF2B5EF4-FFF2-40B4-BE49-F238E27FC236}">
                <a16:creationId xmlns:a16="http://schemas.microsoft.com/office/drawing/2014/main" id="{1BCEA52D-9B7D-4030-94E5-8B54623619D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l="8064" t="6599" b="5415"/>
          <a:stretch>
            <a:fillRect/>
          </a:stretch>
        </p:blipFill>
        <p:spPr bwMode="auto">
          <a:xfrm>
            <a:off x="1307110" y="4515194"/>
            <a:ext cx="594313" cy="556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 name="Image 53">
            <a:extLst>
              <a:ext uri="{FF2B5EF4-FFF2-40B4-BE49-F238E27FC236}">
                <a16:creationId xmlns:a16="http://schemas.microsoft.com/office/drawing/2014/main" id="{396763AE-3299-44AD-AA5B-B3A16C7F6CE2}"/>
              </a:ext>
            </a:extLst>
          </p:cNvPr>
          <p:cNvPicPr>
            <a:picLocks noChangeAspect="1"/>
          </p:cNvPicPr>
          <p:nvPr/>
        </p:nvPicPr>
        <p:blipFill rotWithShape="1">
          <a:blip r:embed="rId6">
            <a:extLst>
              <a:ext uri="{28A0092B-C50C-407E-A947-70E740481C1C}">
                <a14:useLocalDpi xmlns:a14="http://schemas.microsoft.com/office/drawing/2010/main" val="0"/>
              </a:ext>
            </a:extLst>
          </a:blip>
          <a:srcRect l="7862" t="10291" r="10025" b="2820"/>
          <a:stretch/>
        </p:blipFill>
        <p:spPr>
          <a:xfrm>
            <a:off x="1901423" y="4902493"/>
            <a:ext cx="1367051" cy="1414659"/>
          </a:xfrm>
          <a:prstGeom prst="rect">
            <a:avLst/>
          </a:prstGeom>
        </p:spPr>
      </p:pic>
      <p:sp>
        <p:nvSpPr>
          <p:cNvPr id="32" name="ZoneTexte 31">
            <a:extLst>
              <a:ext uri="{FF2B5EF4-FFF2-40B4-BE49-F238E27FC236}">
                <a16:creationId xmlns:a16="http://schemas.microsoft.com/office/drawing/2014/main" id="{668D9308-26C1-418C-A6D9-26992E1771D1}"/>
              </a:ext>
            </a:extLst>
          </p:cNvPr>
          <p:cNvSpPr txBox="1"/>
          <p:nvPr/>
        </p:nvSpPr>
        <p:spPr>
          <a:xfrm>
            <a:off x="1641381" y="5346073"/>
            <a:ext cx="280894" cy="369332"/>
          </a:xfrm>
          <a:prstGeom prst="rect">
            <a:avLst/>
          </a:prstGeom>
          <a:noFill/>
        </p:spPr>
        <p:txBody>
          <a:bodyPr wrap="square" rtlCol="0">
            <a:spAutoFit/>
          </a:bodyPr>
          <a:lstStyle/>
          <a:p>
            <a:r>
              <a:rPr lang="en-GB" b="1" dirty="0">
                <a:solidFill>
                  <a:srgbClr val="C00000"/>
                </a:solidFill>
              </a:rPr>
              <a:t>+</a:t>
            </a:r>
          </a:p>
        </p:txBody>
      </p:sp>
      <p:sp>
        <p:nvSpPr>
          <p:cNvPr id="56" name="Flèche : droite 55">
            <a:extLst>
              <a:ext uri="{FF2B5EF4-FFF2-40B4-BE49-F238E27FC236}">
                <a16:creationId xmlns:a16="http://schemas.microsoft.com/office/drawing/2014/main" id="{5FEA5168-E14F-43EA-8C1F-211EC695EA48}"/>
              </a:ext>
            </a:extLst>
          </p:cNvPr>
          <p:cNvSpPr/>
          <p:nvPr/>
        </p:nvSpPr>
        <p:spPr>
          <a:xfrm>
            <a:off x="3310965" y="1547913"/>
            <a:ext cx="292447" cy="286870"/>
          </a:xfrm>
          <a:prstGeom prst="rightArrow">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en-GB" dirty="0"/>
          </a:p>
        </p:txBody>
      </p:sp>
      <p:pic>
        <p:nvPicPr>
          <p:cNvPr id="61" name="Image 60">
            <a:extLst>
              <a:ext uri="{FF2B5EF4-FFF2-40B4-BE49-F238E27FC236}">
                <a16:creationId xmlns:a16="http://schemas.microsoft.com/office/drawing/2014/main" id="{C64318C8-0F41-4830-A854-E8557512D74B}"/>
              </a:ext>
            </a:extLst>
          </p:cNvPr>
          <p:cNvPicPr>
            <a:picLocks noChangeAspect="1"/>
          </p:cNvPicPr>
          <p:nvPr/>
        </p:nvPicPr>
        <p:blipFill rotWithShape="1">
          <a:blip r:embed="rId7">
            <a:extLst>
              <a:ext uri="{28A0092B-C50C-407E-A947-70E740481C1C}">
                <a14:useLocalDpi xmlns:a14="http://schemas.microsoft.com/office/drawing/2010/main" val="0"/>
              </a:ext>
            </a:extLst>
          </a:blip>
          <a:srcRect l="7933" t="9150" r="8878" b="3268"/>
          <a:stretch/>
        </p:blipFill>
        <p:spPr>
          <a:xfrm>
            <a:off x="6518672" y="1424977"/>
            <a:ext cx="4339413" cy="4467823"/>
          </a:xfrm>
          <a:prstGeom prst="rect">
            <a:avLst/>
          </a:prstGeom>
        </p:spPr>
      </p:pic>
      <p:pic>
        <p:nvPicPr>
          <p:cNvPr id="25" name="Image 24">
            <a:extLst>
              <a:ext uri="{FF2B5EF4-FFF2-40B4-BE49-F238E27FC236}">
                <a16:creationId xmlns:a16="http://schemas.microsoft.com/office/drawing/2014/main" id="{0B06AA47-A81F-44F0-A655-665C7FEAAB2F}"/>
              </a:ext>
            </a:extLst>
          </p:cNvPr>
          <p:cNvPicPr>
            <a:picLocks noChangeAspect="1"/>
          </p:cNvPicPr>
          <p:nvPr/>
        </p:nvPicPr>
        <p:blipFill rotWithShape="1">
          <a:blip r:embed="rId8">
            <a:extLst>
              <a:ext uri="{28A0092B-C50C-407E-A947-70E740481C1C}">
                <a14:useLocalDpi xmlns:a14="http://schemas.microsoft.com/office/drawing/2010/main" val="0"/>
              </a:ext>
            </a:extLst>
          </a:blip>
          <a:srcRect l="9302" t="8571" r="2301" b="6147"/>
          <a:stretch/>
        </p:blipFill>
        <p:spPr>
          <a:xfrm>
            <a:off x="10831298" y="1424977"/>
            <a:ext cx="1304430" cy="1230712"/>
          </a:xfrm>
          <a:prstGeom prst="rect">
            <a:avLst/>
          </a:prstGeom>
          <a:ln w="28575">
            <a:solidFill>
              <a:srgbClr val="35F335"/>
            </a:solidFill>
          </a:ln>
        </p:spPr>
      </p:pic>
      <p:pic>
        <p:nvPicPr>
          <p:cNvPr id="66" name="Image 65">
            <a:extLst>
              <a:ext uri="{FF2B5EF4-FFF2-40B4-BE49-F238E27FC236}">
                <a16:creationId xmlns:a16="http://schemas.microsoft.com/office/drawing/2014/main" id="{C3C2852F-1E3F-41EF-80EE-4F077DA2D98B}"/>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829257" y="1661329"/>
            <a:ext cx="1727200" cy="913830"/>
          </a:xfrm>
          <a:prstGeom prst="rect">
            <a:avLst/>
          </a:prstGeom>
        </p:spPr>
      </p:pic>
      <p:sp>
        <p:nvSpPr>
          <p:cNvPr id="67" name="ZoneTexte 66">
            <a:extLst>
              <a:ext uri="{FF2B5EF4-FFF2-40B4-BE49-F238E27FC236}">
                <a16:creationId xmlns:a16="http://schemas.microsoft.com/office/drawing/2014/main" id="{56A12217-B518-484B-A830-CD91CF50E9FE}"/>
              </a:ext>
            </a:extLst>
          </p:cNvPr>
          <p:cNvSpPr txBox="1"/>
          <p:nvPr/>
        </p:nvSpPr>
        <p:spPr>
          <a:xfrm>
            <a:off x="9268883" y="2004782"/>
            <a:ext cx="1227809" cy="215444"/>
          </a:xfrm>
          <a:prstGeom prst="rect">
            <a:avLst/>
          </a:prstGeom>
          <a:solidFill>
            <a:schemeClr val="bg1"/>
          </a:solidFill>
        </p:spPr>
        <p:txBody>
          <a:bodyPr wrap="square" rtlCol="0">
            <a:spAutoFit/>
          </a:bodyPr>
          <a:lstStyle/>
          <a:p>
            <a:r>
              <a:rPr lang="fr-FR" sz="800" b="1" dirty="0">
                <a:sym typeface="Symbol" panose="05050102010706020507" pitchFamily="18" charset="2"/>
              </a:rPr>
              <a:t>(A*) Terrell | Y(A*) </a:t>
            </a:r>
            <a:endParaRPr lang="fr-FR" sz="800" b="1" dirty="0"/>
          </a:p>
        </p:txBody>
      </p:sp>
      <p:sp>
        <p:nvSpPr>
          <p:cNvPr id="68" name="ZoneTexte 67">
            <a:extLst>
              <a:ext uri="{FF2B5EF4-FFF2-40B4-BE49-F238E27FC236}">
                <a16:creationId xmlns:a16="http://schemas.microsoft.com/office/drawing/2014/main" id="{34BAF205-C957-4A79-9619-0BE15974A633}"/>
              </a:ext>
            </a:extLst>
          </p:cNvPr>
          <p:cNvSpPr txBox="1"/>
          <p:nvPr/>
        </p:nvSpPr>
        <p:spPr>
          <a:xfrm>
            <a:off x="9268883" y="2295322"/>
            <a:ext cx="1180490" cy="215444"/>
          </a:xfrm>
          <a:prstGeom prst="rect">
            <a:avLst/>
          </a:prstGeom>
          <a:solidFill>
            <a:schemeClr val="bg1"/>
          </a:solidFill>
        </p:spPr>
        <p:txBody>
          <a:bodyPr wrap="square" rtlCol="0">
            <a:spAutoFit/>
          </a:bodyPr>
          <a:lstStyle/>
          <a:p>
            <a:r>
              <a:rPr lang="fr-FR" sz="800" b="1" dirty="0">
                <a:sym typeface="Symbol" panose="05050102010706020507" pitchFamily="18" charset="2"/>
              </a:rPr>
              <a:t>(A*) Calc | Y(A*)</a:t>
            </a:r>
            <a:endParaRPr lang="fr-FR" sz="800" b="1" dirty="0"/>
          </a:p>
        </p:txBody>
      </p:sp>
      <p:sp>
        <p:nvSpPr>
          <p:cNvPr id="69" name="ZoneTexte 68">
            <a:extLst>
              <a:ext uri="{FF2B5EF4-FFF2-40B4-BE49-F238E27FC236}">
                <a16:creationId xmlns:a16="http://schemas.microsoft.com/office/drawing/2014/main" id="{4472FCD1-F139-430A-95A3-5BD08EAE05C9}"/>
              </a:ext>
            </a:extLst>
          </p:cNvPr>
          <p:cNvSpPr txBox="1"/>
          <p:nvPr/>
        </p:nvSpPr>
        <p:spPr>
          <a:xfrm>
            <a:off x="9268883" y="1708266"/>
            <a:ext cx="1180491" cy="215444"/>
          </a:xfrm>
          <a:prstGeom prst="rect">
            <a:avLst/>
          </a:prstGeom>
          <a:solidFill>
            <a:schemeClr val="bg1"/>
          </a:solidFill>
        </p:spPr>
        <p:txBody>
          <a:bodyPr wrap="square" rtlCol="0">
            <a:spAutoFit/>
          </a:bodyPr>
          <a:lstStyle/>
          <a:p>
            <a:r>
              <a:rPr lang="fr-FR" sz="800" b="1" dirty="0">
                <a:sym typeface="Symbol" panose="05050102010706020507" pitchFamily="18" charset="2"/>
              </a:rPr>
              <a:t>(A*) Eval | Res Exp</a:t>
            </a:r>
            <a:endParaRPr lang="fr-FR" sz="800" b="1" dirty="0"/>
          </a:p>
        </p:txBody>
      </p:sp>
      <p:pic>
        <p:nvPicPr>
          <p:cNvPr id="70" name="Image 69">
            <a:extLst>
              <a:ext uri="{FF2B5EF4-FFF2-40B4-BE49-F238E27FC236}">
                <a16:creationId xmlns:a16="http://schemas.microsoft.com/office/drawing/2014/main" id="{06507F0F-9CA2-456A-8C1F-5D37460F1F79}"/>
              </a:ext>
            </a:extLst>
          </p:cNvPr>
          <p:cNvPicPr>
            <a:picLocks noChangeAspect="1"/>
          </p:cNvPicPr>
          <p:nvPr/>
        </p:nvPicPr>
        <p:blipFill rotWithShape="1">
          <a:blip r:embed="rId10">
            <a:extLst>
              <a:ext uri="{28A0092B-C50C-407E-A947-70E740481C1C}">
                <a14:useLocalDpi xmlns:a14="http://schemas.microsoft.com/office/drawing/2010/main" val="0"/>
              </a:ext>
            </a:extLst>
          </a:blip>
          <a:srcRect l="7813" t="8453" r="1508" b="4488"/>
          <a:stretch/>
        </p:blipFill>
        <p:spPr>
          <a:xfrm>
            <a:off x="10821250" y="2786665"/>
            <a:ext cx="1304430" cy="1260172"/>
          </a:xfrm>
          <a:prstGeom prst="rect">
            <a:avLst/>
          </a:prstGeom>
          <a:ln w="19050">
            <a:solidFill>
              <a:srgbClr val="FF0000"/>
            </a:solidFill>
          </a:ln>
        </p:spPr>
      </p:pic>
      <p:pic>
        <p:nvPicPr>
          <p:cNvPr id="71" name="Image 70">
            <a:extLst>
              <a:ext uri="{FF2B5EF4-FFF2-40B4-BE49-F238E27FC236}">
                <a16:creationId xmlns:a16="http://schemas.microsoft.com/office/drawing/2014/main" id="{843F77EE-82C5-42C9-AC74-BB806C8921DA}"/>
              </a:ext>
            </a:extLst>
          </p:cNvPr>
          <p:cNvPicPr>
            <a:picLocks noChangeAspect="1"/>
          </p:cNvPicPr>
          <p:nvPr/>
        </p:nvPicPr>
        <p:blipFill rotWithShape="1">
          <a:blip r:embed="rId11">
            <a:extLst>
              <a:ext uri="{28A0092B-C50C-407E-A947-70E740481C1C}">
                <a14:useLocalDpi xmlns:a14="http://schemas.microsoft.com/office/drawing/2010/main" val="0"/>
              </a:ext>
            </a:extLst>
          </a:blip>
          <a:srcRect t="789"/>
          <a:stretch/>
        </p:blipFill>
        <p:spPr>
          <a:xfrm>
            <a:off x="10766639" y="4126795"/>
            <a:ext cx="1381555" cy="1388932"/>
          </a:xfrm>
          <a:prstGeom prst="rect">
            <a:avLst/>
          </a:prstGeom>
        </p:spPr>
      </p:pic>
      <mc:AlternateContent xmlns:mc="http://schemas.openxmlformats.org/markup-compatibility/2006" xmlns:a14="http://schemas.microsoft.com/office/drawing/2010/main">
        <mc:Choice Requires="a14">
          <p:sp>
            <p:nvSpPr>
              <p:cNvPr id="73" name="ZoneTexte 72">
                <a:extLst>
                  <a:ext uri="{FF2B5EF4-FFF2-40B4-BE49-F238E27FC236}">
                    <a16:creationId xmlns:a16="http://schemas.microsoft.com/office/drawing/2014/main" id="{D01B1EDA-57B2-496F-9AAD-904AD03AE93D}"/>
                  </a:ext>
                </a:extLst>
              </p:cNvPr>
              <p:cNvSpPr txBox="1"/>
              <p:nvPr/>
            </p:nvSpPr>
            <p:spPr>
              <a:xfrm>
                <a:off x="2008856" y="4526727"/>
                <a:ext cx="1374542"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fr-FR" b="0" i="1" smtClean="0">
                          <a:latin typeface="Cambria Math" panose="02040503050406030204" pitchFamily="18" charset="0"/>
                        </a:rPr>
                        <m:t>𝑃</m:t>
                      </m:r>
                      <m:d>
                        <m:dPr>
                          <m:ctrlPr>
                            <a:rPr lang="fr-FR" b="0" i="1" smtClean="0">
                              <a:latin typeface="Cambria Math" panose="02040503050406030204" pitchFamily="18" charset="0"/>
                            </a:rPr>
                          </m:ctrlPr>
                        </m:dPr>
                        <m:e>
                          <m:sSub>
                            <m:sSubPr>
                              <m:ctrlPr>
                                <a:rPr lang="fr-FR" b="0" i="1" smtClean="0">
                                  <a:latin typeface="Cambria Math" panose="02040503050406030204" pitchFamily="18" charset="0"/>
                                </a:rPr>
                              </m:ctrlPr>
                            </m:sSubPr>
                            <m:e>
                              <m:r>
                                <a:rPr lang="fr-FR" b="0" i="1" smtClean="0">
                                  <a:latin typeface="Cambria Math" panose="02040503050406030204" pitchFamily="18" charset="0"/>
                                  <a:sym typeface="Symbol" panose="05050102010706020507" pitchFamily="18" charset="2"/>
                                </a:rPr>
                                <m:t></m:t>
                              </m:r>
                            </m:e>
                            <m:sub>
                              <m:sSup>
                                <m:sSupPr>
                                  <m:ctrlPr>
                                    <a:rPr lang="fr-FR" i="1">
                                      <a:latin typeface="Cambria Math" panose="02040503050406030204" pitchFamily="18" charset="0"/>
                                    </a:rPr>
                                  </m:ctrlPr>
                                </m:sSupPr>
                                <m:e>
                                  <m:r>
                                    <a:rPr lang="fr-FR" i="1">
                                      <a:latin typeface="Cambria Math" panose="02040503050406030204" pitchFamily="18" charset="0"/>
                                    </a:rPr>
                                    <m:t>𝐴</m:t>
                                  </m:r>
                                </m:e>
                                <m:sup>
                                  <m:r>
                                    <a:rPr lang="fr-FR" i="1">
                                      <a:latin typeface="Cambria Math" panose="02040503050406030204" pitchFamily="18" charset="0"/>
                                    </a:rPr>
                                    <m:t>∗</m:t>
                                  </m:r>
                                </m:sup>
                              </m:sSup>
                            </m:sub>
                          </m:sSub>
                        </m:e>
                        <m:e>
                          <m:sSub>
                            <m:sSubPr>
                              <m:ctrlPr>
                                <a:rPr lang="fr-FR" b="0" i="1" smtClean="0">
                                  <a:latin typeface="Cambria Math" panose="02040503050406030204" pitchFamily="18" charset="0"/>
                                </a:rPr>
                              </m:ctrlPr>
                            </m:sSubPr>
                            <m:e>
                              <m:r>
                                <a:rPr lang="fr-FR" b="0" i="1" smtClean="0">
                                  <a:latin typeface="Cambria Math" panose="02040503050406030204" pitchFamily="18" charset="0"/>
                                </a:rPr>
                                <m:t>𝑌</m:t>
                              </m:r>
                            </m:e>
                            <m:sub>
                              <m:sSup>
                                <m:sSupPr>
                                  <m:ctrlPr>
                                    <a:rPr lang="fr-FR" b="0" i="1" smtClean="0">
                                      <a:latin typeface="Cambria Math" panose="02040503050406030204" pitchFamily="18" charset="0"/>
                                    </a:rPr>
                                  </m:ctrlPr>
                                </m:sSupPr>
                                <m:e>
                                  <m:r>
                                    <a:rPr lang="fr-FR" b="0" i="1" smtClean="0">
                                      <a:latin typeface="Cambria Math" panose="02040503050406030204" pitchFamily="18" charset="0"/>
                                    </a:rPr>
                                    <m:t>𝐴</m:t>
                                  </m:r>
                                </m:e>
                                <m:sup>
                                  <m:r>
                                    <a:rPr lang="fr-FR" b="0" i="1" smtClean="0">
                                      <a:latin typeface="Cambria Math" panose="02040503050406030204" pitchFamily="18" charset="0"/>
                                    </a:rPr>
                                    <m:t>∗</m:t>
                                  </m:r>
                                </m:sup>
                              </m:sSup>
                            </m:sub>
                          </m:sSub>
                          <m:r>
                            <a:rPr lang="fr-FR" b="0" i="1" smtClean="0">
                              <a:latin typeface="Cambria Math" panose="02040503050406030204" pitchFamily="18" charset="0"/>
                            </a:rPr>
                            <m:t>;</m:t>
                          </m:r>
                          <m:sSub>
                            <m:sSubPr>
                              <m:ctrlPr>
                                <a:rPr lang="fr-FR" b="0" i="1" smtClean="0">
                                  <a:latin typeface="Cambria Math" panose="02040503050406030204" pitchFamily="18" charset="0"/>
                                </a:rPr>
                              </m:ctrlPr>
                            </m:sSubPr>
                            <m:e>
                              <m:r>
                                <a:rPr lang="fr-FR" b="0" i="1" smtClean="0">
                                  <a:latin typeface="Cambria Math" panose="02040503050406030204" pitchFamily="18" charset="0"/>
                                </a:rPr>
                                <m:t>𝑌</m:t>
                              </m:r>
                            </m:e>
                            <m:sub>
                              <m:r>
                                <a:rPr lang="fr-FR" b="0" i="1" smtClean="0">
                                  <a:latin typeface="Cambria Math" panose="02040503050406030204" pitchFamily="18" charset="0"/>
                                </a:rPr>
                                <m:t>𝐴</m:t>
                              </m:r>
                            </m:sub>
                          </m:sSub>
                        </m:e>
                      </m:d>
                    </m:oMath>
                  </m:oMathPara>
                </a14:m>
                <a:endParaRPr lang="en-GB" dirty="0"/>
              </a:p>
            </p:txBody>
          </p:sp>
        </mc:Choice>
        <mc:Fallback xmlns="">
          <p:sp>
            <p:nvSpPr>
              <p:cNvPr id="73" name="ZoneTexte 72">
                <a:extLst>
                  <a:ext uri="{FF2B5EF4-FFF2-40B4-BE49-F238E27FC236}">
                    <a16:creationId xmlns:a16="http://schemas.microsoft.com/office/drawing/2014/main" id="{D01B1EDA-57B2-496F-9AAD-904AD03AE93D}"/>
                  </a:ext>
                </a:extLst>
              </p:cNvPr>
              <p:cNvSpPr txBox="1">
                <a:spLocks noRot="1" noChangeAspect="1" noMove="1" noResize="1" noEditPoints="1" noAdjustHandles="1" noChangeArrowheads="1" noChangeShapeType="1" noTextEdit="1"/>
              </p:cNvSpPr>
              <p:nvPr/>
            </p:nvSpPr>
            <p:spPr>
              <a:xfrm>
                <a:off x="2008856" y="4526727"/>
                <a:ext cx="1374542" cy="276999"/>
              </a:xfrm>
              <a:prstGeom prst="rect">
                <a:avLst/>
              </a:prstGeom>
              <a:blipFill>
                <a:blip r:embed="rId12"/>
                <a:stretch>
                  <a:fillRect l="-3556" b="-15556"/>
                </a:stretch>
              </a:blipFill>
            </p:spPr>
            <p:txBody>
              <a:bodyPr/>
              <a:lstStyle/>
              <a:p>
                <a:r>
                  <a:rPr lang="fr-FR">
                    <a:noFill/>
                  </a:rPr>
                  <a:t> </a:t>
                </a:r>
              </a:p>
            </p:txBody>
          </p:sp>
        </mc:Fallback>
      </mc:AlternateContent>
      <p:sp>
        <p:nvSpPr>
          <p:cNvPr id="34" name="Espace réservé du numéro de diapositive 4">
            <a:extLst>
              <a:ext uri="{FF2B5EF4-FFF2-40B4-BE49-F238E27FC236}">
                <a16:creationId xmlns:a16="http://schemas.microsoft.com/office/drawing/2014/main" id="{B15DB67E-FFE2-4E42-A1A1-0F5731E2A7A9}"/>
              </a:ext>
            </a:extLst>
          </p:cNvPr>
          <p:cNvSpPr>
            <a:spLocks noGrp="1"/>
          </p:cNvSpPr>
          <p:nvPr>
            <p:ph type="sldNum" sz="quarter" idx="12"/>
          </p:nvPr>
        </p:nvSpPr>
        <p:spPr>
          <a:xfrm>
            <a:off x="10999334" y="6343650"/>
            <a:ext cx="693738" cy="365125"/>
          </a:xfrm>
        </p:spPr>
        <p:txBody>
          <a:bodyPr/>
          <a:lstStyle/>
          <a:p>
            <a:r>
              <a:rPr lang="it-IT" dirty="0"/>
              <a:t>15</a:t>
            </a:r>
            <a:endParaRPr lang="fr-FR" dirty="0"/>
          </a:p>
        </p:txBody>
      </p:sp>
      <p:sp>
        <p:nvSpPr>
          <p:cNvPr id="36" name="Espace réservé de la date 3">
            <a:extLst>
              <a:ext uri="{FF2B5EF4-FFF2-40B4-BE49-F238E27FC236}">
                <a16:creationId xmlns:a16="http://schemas.microsoft.com/office/drawing/2014/main" id="{A7BF0551-F4A7-42D9-8C53-8C34152F9C47}"/>
              </a:ext>
            </a:extLst>
          </p:cNvPr>
          <p:cNvSpPr>
            <a:spLocks noGrp="1"/>
          </p:cNvSpPr>
          <p:nvPr>
            <p:ph type="dt" sz="half" idx="10"/>
          </p:nvPr>
        </p:nvSpPr>
        <p:spPr>
          <a:xfrm>
            <a:off x="9604154" y="6343650"/>
            <a:ext cx="1090881" cy="365125"/>
          </a:xfrm>
        </p:spPr>
        <p:txBody>
          <a:bodyPr/>
          <a:lstStyle/>
          <a:p>
            <a:r>
              <a:rPr lang="fr-FR"/>
              <a:t>01/07/2026</a:t>
            </a:r>
            <a:endParaRPr lang="fr-FR" dirty="0"/>
          </a:p>
        </p:txBody>
      </p:sp>
      <p:sp>
        <p:nvSpPr>
          <p:cNvPr id="37" name="Espace réservé du pied de page 1">
            <a:extLst>
              <a:ext uri="{FF2B5EF4-FFF2-40B4-BE49-F238E27FC236}">
                <a16:creationId xmlns:a16="http://schemas.microsoft.com/office/drawing/2014/main" id="{9428C902-8453-429F-A48C-8406EDDC3E18}"/>
              </a:ext>
            </a:extLst>
          </p:cNvPr>
          <p:cNvSpPr>
            <a:spLocks noGrp="1"/>
          </p:cNvSpPr>
          <p:nvPr>
            <p:ph type="ftr" sz="quarter" idx="11"/>
          </p:nvPr>
        </p:nvSpPr>
        <p:spPr>
          <a:xfrm>
            <a:off x="708846" y="6343650"/>
            <a:ext cx="8839200" cy="365125"/>
          </a:xfrm>
        </p:spPr>
        <p:txBody>
          <a:bodyPr/>
          <a:lstStyle/>
          <a:p>
            <a:r>
              <a:rPr lang="en-US"/>
              <a:t>WONDER 2026 | A. Regonesi et al. </a:t>
            </a:r>
            <a:endParaRPr lang="fr-FR" dirty="0"/>
          </a:p>
        </p:txBody>
      </p:sp>
      <p:sp>
        <p:nvSpPr>
          <p:cNvPr id="39" name="Titre 5">
            <a:extLst>
              <a:ext uri="{FF2B5EF4-FFF2-40B4-BE49-F238E27FC236}">
                <a16:creationId xmlns:a16="http://schemas.microsoft.com/office/drawing/2014/main" id="{21430FC0-E8B6-4D68-BAC1-09DB5FE3ADA3}"/>
              </a:ext>
            </a:extLst>
          </p:cNvPr>
          <p:cNvSpPr>
            <a:spLocks noGrp="1"/>
          </p:cNvSpPr>
          <p:nvPr>
            <p:ph type="title"/>
          </p:nvPr>
        </p:nvSpPr>
        <p:spPr>
          <a:xfrm>
            <a:off x="226094" y="149225"/>
            <a:ext cx="11123079" cy="513034"/>
          </a:xfrm>
        </p:spPr>
        <p:txBody>
          <a:bodyPr>
            <a:noAutofit/>
          </a:bodyPr>
          <a:lstStyle/>
          <a:p>
            <a:r>
              <a:rPr lang="en-US" sz="4800" b="1" baseline="30000" dirty="0"/>
              <a:t>Prompt neutrons multiplicity analysis   </a:t>
            </a:r>
            <a:endParaRPr lang="fr-FR" sz="4400" dirty="0"/>
          </a:p>
        </p:txBody>
      </p:sp>
      <p:sp>
        <p:nvSpPr>
          <p:cNvPr id="40" name="ZoneTexte 39">
            <a:extLst>
              <a:ext uri="{FF2B5EF4-FFF2-40B4-BE49-F238E27FC236}">
                <a16:creationId xmlns:a16="http://schemas.microsoft.com/office/drawing/2014/main" id="{D202E3F2-10A3-4653-9696-EBB597C2F056}"/>
              </a:ext>
            </a:extLst>
          </p:cNvPr>
          <p:cNvSpPr txBox="1"/>
          <p:nvPr/>
        </p:nvSpPr>
        <p:spPr>
          <a:xfrm>
            <a:off x="3797838" y="4323370"/>
            <a:ext cx="1811714" cy="369332"/>
          </a:xfrm>
          <a:prstGeom prst="rect">
            <a:avLst/>
          </a:prstGeom>
          <a:noFill/>
        </p:spPr>
        <p:txBody>
          <a:bodyPr wrap="none" rtlCol="0">
            <a:spAutoFit/>
          </a:bodyPr>
          <a:lstStyle/>
          <a:p>
            <a:r>
              <a:rPr lang="en-GB" b="1" dirty="0"/>
              <a:t>Calculations :</a:t>
            </a:r>
          </a:p>
        </p:txBody>
      </p:sp>
      <mc:AlternateContent xmlns:mc="http://schemas.openxmlformats.org/markup-compatibility/2006" xmlns:a14="http://schemas.microsoft.com/office/drawing/2010/main">
        <mc:Choice Requires="a14">
          <p:sp>
            <p:nvSpPr>
              <p:cNvPr id="41" name="ZoneTexte 40">
                <a:extLst>
                  <a:ext uri="{FF2B5EF4-FFF2-40B4-BE49-F238E27FC236}">
                    <a16:creationId xmlns:a16="http://schemas.microsoft.com/office/drawing/2014/main" id="{474CC48A-AD3D-42FB-9173-039A69E1C29F}"/>
                  </a:ext>
                </a:extLst>
              </p:cNvPr>
              <p:cNvSpPr txBox="1"/>
              <p:nvPr/>
            </p:nvSpPr>
            <p:spPr>
              <a:xfrm>
                <a:off x="3653876" y="4783308"/>
                <a:ext cx="2432076" cy="646331"/>
              </a:xfrm>
              <a:prstGeom prst="rect">
                <a:avLst/>
              </a:prstGeom>
              <a:noFill/>
            </p:spPr>
            <p:txBody>
              <a:bodyPr wrap="none" rtlCol="0">
                <a:spAutoFit/>
              </a:bodyPr>
              <a:lstStyle/>
              <a:p>
                <a:pPr marL="285750" indent="-285750">
                  <a:buFont typeface="Arial" panose="020B0604020202020204" pitchFamily="34" charset="0"/>
                  <a:buChar char="•"/>
                </a:pPr>
                <a:r>
                  <a:rPr lang="en-GB" b="1" dirty="0">
                    <a:solidFill>
                      <a:srgbClr val="FF0000"/>
                    </a:solidFill>
                  </a:rPr>
                  <a:t>Terrell</a:t>
                </a:r>
                <a:r>
                  <a:rPr lang="en-GB" dirty="0"/>
                  <a:t> approach</a:t>
                </a:r>
              </a:p>
              <a:p>
                <a:r>
                  <a:rPr lang="en-GB" dirty="0"/>
                  <a:t>	</a:t>
                </a:r>
                <a:r>
                  <a:rPr lang="en-GB" dirty="0">
                    <a:latin typeface="Arial" panose="020B0604020202020204" pitchFamily="34" charset="0"/>
                    <a:cs typeface="Arial" panose="020B0604020202020204" pitchFamily="34" charset="0"/>
                  </a:rPr>
                  <a:t> → </a:t>
                </a:r>
                <a14:m>
                  <m:oMath xmlns:m="http://schemas.openxmlformats.org/officeDocument/2006/math">
                    <m:sSub>
                      <m:sSubPr>
                        <m:ctrlPr>
                          <a:rPr lang="en-GB" i="1" smtClean="0">
                            <a:latin typeface="Cambria Math" panose="02040503050406030204" pitchFamily="18" charset="0"/>
                          </a:rPr>
                        </m:ctrlPr>
                      </m:sSubPr>
                      <m:e>
                        <m:acc>
                          <m:accPr>
                            <m:chr m:val="̅"/>
                            <m:ctrlPr>
                              <a:rPr lang="en-GB" i="1" smtClean="0">
                                <a:latin typeface="Cambria Math" panose="02040503050406030204" pitchFamily="18" charset="0"/>
                              </a:rPr>
                            </m:ctrlPr>
                          </m:accPr>
                          <m:e>
                            <m:r>
                              <a:rPr lang="fr-FR" b="0" i="1">
                                <a:latin typeface="Cambria Math" panose="02040503050406030204" pitchFamily="18" charset="0"/>
                                <a:sym typeface="Symbol" panose="05050102010706020507" pitchFamily="18" charset="2"/>
                              </a:rPr>
                              <m:t></m:t>
                            </m:r>
                          </m:e>
                        </m:acc>
                      </m:e>
                      <m:sub>
                        <m:sSup>
                          <m:sSupPr>
                            <m:ctrlPr>
                              <a:rPr lang="fr-FR" i="1">
                                <a:latin typeface="Cambria Math" panose="02040503050406030204" pitchFamily="18" charset="0"/>
                              </a:rPr>
                            </m:ctrlPr>
                          </m:sSupPr>
                          <m:e>
                            <m:r>
                              <a:rPr lang="fr-FR" b="0" i="1">
                                <a:latin typeface="Cambria Math" panose="02040503050406030204" pitchFamily="18" charset="0"/>
                              </a:rPr>
                              <m:t>𝐴</m:t>
                            </m:r>
                          </m:e>
                          <m:sup>
                            <m:r>
                              <a:rPr lang="fr-FR" b="0" i="1">
                                <a:latin typeface="Cambria Math" panose="02040503050406030204" pitchFamily="18" charset="0"/>
                              </a:rPr>
                              <m:t>∗</m:t>
                            </m:r>
                          </m:sup>
                        </m:sSup>
                      </m:sub>
                    </m:sSub>
                  </m:oMath>
                </a14:m>
                <a:endParaRPr lang="en-GB" dirty="0"/>
              </a:p>
            </p:txBody>
          </p:sp>
        </mc:Choice>
        <mc:Fallback xmlns="">
          <p:sp>
            <p:nvSpPr>
              <p:cNvPr id="41" name="ZoneTexte 40">
                <a:extLst>
                  <a:ext uri="{FF2B5EF4-FFF2-40B4-BE49-F238E27FC236}">
                    <a16:creationId xmlns:a16="http://schemas.microsoft.com/office/drawing/2014/main" id="{474CC48A-AD3D-42FB-9173-039A69E1C29F}"/>
                  </a:ext>
                </a:extLst>
              </p:cNvPr>
              <p:cNvSpPr txBox="1">
                <a:spLocks noRot="1" noChangeAspect="1" noMove="1" noResize="1" noEditPoints="1" noAdjustHandles="1" noChangeArrowheads="1" noChangeShapeType="1" noTextEdit="1"/>
              </p:cNvSpPr>
              <p:nvPr/>
            </p:nvSpPr>
            <p:spPr>
              <a:xfrm>
                <a:off x="3653876" y="4783308"/>
                <a:ext cx="2432076" cy="646331"/>
              </a:xfrm>
              <a:prstGeom prst="rect">
                <a:avLst/>
              </a:prstGeom>
              <a:blipFill>
                <a:blip r:embed="rId13"/>
                <a:stretch>
                  <a:fillRect l="-1504" t="-5660" r="-2005" b="-13208"/>
                </a:stretch>
              </a:blipFill>
            </p:spPr>
            <p:txBody>
              <a:bodyPr/>
              <a:lstStyle/>
              <a:p>
                <a:r>
                  <a:rPr lang="en-US">
                    <a:noFill/>
                  </a:rPr>
                  <a:t> </a:t>
                </a:r>
              </a:p>
            </p:txBody>
          </p:sp>
        </mc:Fallback>
      </mc:AlternateContent>
      <p:sp>
        <p:nvSpPr>
          <p:cNvPr id="42" name="ZoneTexte 41">
            <a:extLst>
              <a:ext uri="{FF2B5EF4-FFF2-40B4-BE49-F238E27FC236}">
                <a16:creationId xmlns:a16="http://schemas.microsoft.com/office/drawing/2014/main" id="{8C28D361-E818-4D71-89AC-70A21374881A}"/>
              </a:ext>
            </a:extLst>
          </p:cNvPr>
          <p:cNvSpPr txBox="1"/>
          <p:nvPr/>
        </p:nvSpPr>
        <p:spPr>
          <a:xfrm>
            <a:off x="3651027" y="5342329"/>
            <a:ext cx="2452916" cy="369332"/>
          </a:xfrm>
          <a:prstGeom prst="rect">
            <a:avLst/>
          </a:prstGeom>
          <a:noFill/>
        </p:spPr>
        <p:txBody>
          <a:bodyPr wrap="none" rtlCol="0">
            <a:spAutoFit/>
          </a:bodyPr>
          <a:lstStyle/>
          <a:p>
            <a:pPr marL="285750" indent="-285750">
              <a:buFont typeface="Arial" panose="020B0604020202020204" pitchFamily="34" charset="0"/>
              <a:buChar char="•"/>
            </a:pPr>
            <a:r>
              <a:rPr lang="en-GB" b="1" dirty="0">
                <a:solidFill>
                  <a:srgbClr val="0000FF"/>
                </a:solidFill>
              </a:rPr>
              <a:t>MCMC</a:t>
            </a:r>
            <a:r>
              <a:rPr lang="en-GB" dirty="0"/>
              <a:t> approach</a:t>
            </a:r>
          </a:p>
        </p:txBody>
      </p:sp>
      <mc:AlternateContent xmlns:mc="http://schemas.openxmlformats.org/markup-compatibility/2006" xmlns:a14="http://schemas.microsoft.com/office/drawing/2010/main">
        <mc:Choice Requires="a14">
          <p:sp>
            <p:nvSpPr>
              <p:cNvPr id="44" name="ZoneTexte 43">
                <a:extLst>
                  <a:ext uri="{FF2B5EF4-FFF2-40B4-BE49-F238E27FC236}">
                    <a16:creationId xmlns:a16="http://schemas.microsoft.com/office/drawing/2014/main" id="{916AD292-3279-4D3B-8629-B7DE9369929A}"/>
                  </a:ext>
                </a:extLst>
              </p:cNvPr>
              <p:cNvSpPr txBox="1"/>
              <p:nvPr/>
            </p:nvSpPr>
            <p:spPr>
              <a:xfrm>
                <a:off x="3980633" y="5756553"/>
                <a:ext cx="2615331" cy="35798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fr-FR" b="0" i="1" smtClean="0">
                          <a:latin typeface="Cambria Math" panose="02040503050406030204" pitchFamily="18" charset="0"/>
                        </a:rPr>
                        <m:t>𝑃</m:t>
                      </m:r>
                      <m:d>
                        <m:dPr>
                          <m:ctrlPr>
                            <a:rPr lang="fr-FR" b="0" i="1" smtClean="0">
                              <a:latin typeface="Cambria Math" panose="02040503050406030204" pitchFamily="18" charset="0"/>
                            </a:rPr>
                          </m:ctrlPr>
                        </m:dPr>
                        <m:e>
                          <m:r>
                            <a:rPr lang="fr-FR" i="1">
                              <a:latin typeface="Cambria Math" panose="02040503050406030204" pitchFamily="18" charset="0"/>
                              <a:sym typeface="Symbol" panose="05050102010706020507" pitchFamily="18" charset="2"/>
                            </a:rPr>
                            <m:t></m:t>
                          </m:r>
                        </m:e>
                        <m:e>
                          <m:sSup>
                            <m:sSupPr>
                              <m:ctrlPr>
                                <a:rPr lang="fr-FR" i="1">
                                  <a:latin typeface="Cambria Math" panose="02040503050406030204" pitchFamily="18" charset="0"/>
                                </a:rPr>
                              </m:ctrlPr>
                            </m:sSupPr>
                            <m:e>
                              <m:r>
                                <a:rPr lang="fr-FR" i="1">
                                  <a:latin typeface="Cambria Math" panose="02040503050406030204" pitchFamily="18" charset="0"/>
                                </a:rPr>
                                <m:t>𝐴</m:t>
                              </m:r>
                            </m:e>
                            <m:sup>
                              <m:r>
                                <a:rPr lang="fr-FR" i="1">
                                  <a:latin typeface="Cambria Math" panose="02040503050406030204" pitchFamily="18" charset="0"/>
                                </a:rPr>
                                <m:t>∗</m:t>
                              </m:r>
                            </m:sup>
                          </m:sSup>
                        </m:e>
                      </m:d>
                      <m:r>
                        <a:rPr lang="fr-FR" b="0" i="1" smtClean="0">
                          <a:latin typeface="Cambria Math" panose="02040503050406030204" pitchFamily="18" charset="0"/>
                        </a:rPr>
                        <m:t>=</m:t>
                      </m:r>
                      <m:sSub>
                        <m:sSubPr>
                          <m:ctrlPr>
                            <a:rPr lang="fr-FR" b="0" i="1" smtClean="0">
                              <a:latin typeface="Cambria Math" panose="02040503050406030204" pitchFamily="18" charset="0"/>
                            </a:rPr>
                          </m:ctrlPr>
                        </m:sSubPr>
                        <m:e>
                          <m:r>
                            <a:rPr lang="fr-FR" b="0" i="1" smtClean="0">
                              <a:latin typeface="Cambria Math" panose="02040503050406030204" pitchFamily="18" charset="0"/>
                            </a:rPr>
                            <m:t>𝐺</m:t>
                          </m:r>
                        </m:e>
                        <m:sub>
                          <m:r>
                            <a:rPr lang="fr-FR" b="0" i="1" smtClean="0">
                              <a:latin typeface="Cambria Math" panose="02040503050406030204" pitchFamily="18" charset="0"/>
                            </a:rPr>
                            <m:t>𝑡</m:t>
                          </m:r>
                        </m:sub>
                      </m:sSub>
                      <m:r>
                        <a:rPr lang="fr-FR" b="0" i="1" smtClean="0">
                          <a:latin typeface="Cambria Math" panose="02040503050406030204" pitchFamily="18" charset="0"/>
                        </a:rPr>
                        <m:t>(</m:t>
                      </m:r>
                      <m:r>
                        <a:rPr lang="fr-FR" b="0" i="1" smtClean="0">
                          <a:latin typeface="Cambria Math" panose="02040503050406030204" pitchFamily="18" charset="0"/>
                        </a:rPr>
                        <m:t>𝜈</m:t>
                      </m:r>
                      <m:r>
                        <a:rPr lang="fr-FR" b="0" i="1" smtClean="0">
                          <a:latin typeface="Cambria Math" panose="02040503050406030204" pitchFamily="18" charset="0"/>
                        </a:rPr>
                        <m:t>;</m:t>
                      </m:r>
                      <m:sSub>
                        <m:sSubPr>
                          <m:ctrlPr>
                            <a:rPr lang="en-GB" i="1">
                              <a:latin typeface="Cambria Math" panose="02040503050406030204" pitchFamily="18" charset="0"/>
                            </a:rPr>
                          </m:ctrlPr>
                        </m:sSubPr>
                        <m:e>
                          <m:acc>
                            <m:accPr>
                              <m:chr m:val="̅"/>
                              <m:ctrlPr>
                                <a:rPr lang="en-GB" i="1">
                                  <a:latin typeface="Cambria Math" panose="02040503050406030204" pitchFamily="18" charset="0"/>
                                </a:rPr>
                              </m:ctrlPr>
                            </m:accPr>
                            <m:e>
                              <m:r>
                                <a:rPr lang="fr-FR" i="1">
                                  <a:latin typeface="Cambria Math" panose="02040503050406030204" pitchFamily="18" charset="0"/>
                                  <a:sym typeface="Symbol" panose="05050102010706020507" pitchFamily="18" charset="2"/>
                                </a:rPr>
                                <m:t></m:t>
                              </m:r>
                            </m:e>
                          </m:acc>
                        </m:e>
                        <m:sub>
                          <m:sSup>
                            <m:sSupPr>
                              <m:ctrlPr>
                                <a:rPr lang="fr-FR" i="1">
                                  <a:latin typeface="Cambria Math" panose="02040503050406030204" pitchFamily="18" charset="0"/>
                                </a:rPr>
                              </m:ctrlPr>
                            </m:sSupPr>
                            <m:e>
                              <m:r>
                                <a:rPr lang="fr-FR" i="1">
                                  <a:latin typeface="Cambria Math" panose="02040503050406030204" pitchFamily="18" charset="0"/>
                                </a:rPr>
                                <m:t>𝐴</m:t>
                              </m:r>
                            </m:e>
                            <m:sup>
                              <m:r>
                                <a:rPr lang="fr-FR" i="1">
                                  <a:latin typeface="Cambria Math" panose="02040503050406030204" pitchFamily="18" charset="0"/>
                                </a:rPr>
                                <m:t>∗</m:t>
                              </m:r>
                            </m:sup>
                          </m:sSup>
                        </m:sub>
                      </m:sSub>
                      <m:r>
                        <a:rPr lang="fr-FR" b="0" i="1" smtClean="0">
                          <a:latin typeface="Cambria Math" panose="02040503050406030204" pitchFamily="18" charset="0"/>
                        </a:rPr>
                        <m:t>;</m:t>
                      </m:r>
                      <m:sSub>
                        <m:sSubPr>
                          <m:ctrlPr>
                            <a:rPr lang="fr-FR" b="0" i="1" smtClean="0">
                              <a:latin typeface="Cambria Math" panose="02040503050406030204" pitchFamily="18" charset="0"/>
                            </a:rPr>
                          </m:ctrlPr>
                        </m:sSubPr>
                        <m:e>
                          <m:r>
                            <a:rPr lang="fr-FR" b="0" i="1" smtClean="0">
                              <a:latin typeface="Cambria Math" panose="02040503050406030204" pitchFamily="18" charset="0"/>
                              <a:ea typeface="Cambria Math" panose="02040503050406030204" pitchFamily="18" charset="0"/>
                            </a:rPr>
                            <m:t>𝜎</m:t>
                          </m:r>
                        </m:e>
                        <m:sub>
                          <m:f>
                            <m:fPr>
                              <m:type m:val="skw"/>
                              <m:ctrlPr>
                                <a:rPr lang="fr-FR" b="0" i="1" smtClean="0">
                                  <a:latin typeface="Cambria Math" panose="02040503050406030204" pitchFamily="18" charset="0"/>
                                </a:rPr>
                              </m:ctrlPr>
                            </m:fPr>
                            <m:num>
                              <m:r>
                                <a:rPr lang="fr-FR" b="0" i="1" smtClean="0">
                                  <a:latin typeface="Cambria Math" panose="02040503050406030204" pitchFamily="18" charset="0"/>
                                </a:rPr>
                                <m:t>𝐿</m:t>
                              </m:r>
                            </m:num>
                            <m:den>
                              <m:r>
                                <a:rPr lang="fr-FR" b="0" i="1" smtClean="0">
                                  <a:latin typeface="Cambria Math" panose="02040503050406030204" pitchFamily="18" charset="0"/>
                                </a:rPr>
                                <m:t>𝐻</m:t>
                              </m:r>
                            </m:den>
                          </m:f>
                        </m:sub>
                      </m:sSub>
                      <m:r>
                        <a:rPr lang="fr-FR" b="0" i="1" smtClean="0">
                          <a:latin typeface="Cambria Math" panose="02040503050406030204" pitchFamily="18" charset="0"/>
                        </a:rPr>
                        <m:t>)</m:t>
                      </m:r>
                    </m:oMath>
                  </m:oMathPara>
                </a14:m>
                <a:endParaRPr lang="en-GB" dirty="0"/>
              </a:p>
            </p:txBody>
          </p:sp>
        </mc:Choice>
        <mc:Fallback xmlns="">
          <p:sp>
            <p:nvSpPr>
              <p:cNvPr id="44" name="ZoneTexte 43">
                <a:extLst>
                  <a:ext uri="{FF2B5EF4-FFF2-40B4-BE49-F238E27FC236}">
                    <a16:creationId xmlns:a16="http://schemas.microsoft.com/office/drawing/2014/main" id="{916AD292-3279-4D3B-8629-B7DE9369929A}"/>
                  </a:ext>
                </a:extLst>
              </p:cNvPr>
              <p:cNvSpPr txBox="1">
                <a:spLocks noRot="1" noChangeAspect="1" noMove="1" noResize="1" noEditPoints="1" noAdjustHandles="1" noChangeArrowheads="1" noChangeShapeType="1" noTextEdit="1"/>
              </p:cNvSpPr>
              <p:nvPr/>
            </p:nvSpPr>
            <p:spPr>
              <a:xfrm>
                <a:off x="3980633" y="5756553"/>
                <a:ext cx="2615331" cy="357983"/>
              </a:xfrm>
              <a:prstGeom prst="rect">
                <a:avLst/>
              </a:prstGeom>
              <a:blipFill>
                <a:blip r:embed="rId14"/>
                <a:stretch>
                  <a:fillRect l="-1632" t="-94915" r="-15618" b="-186441"/>
                </a:stretch>
              </a:blipFill>
            </p:spPr>
            <p:txBody>
              <a:bodyPr/>
              <a:lstStyle/>
              <a:p>
                <a:r>
                  <a:rPr lang="en-US">
                    <a:noFill/>
                  </a:rPr>
                  <a:t> </a:t>
                </a:r>
              </a:p>
            </p:txBody>
          </p:sp>
        </mc:Fallback>
      </mc:AlternateContent>
      <p:cxnSp>
        <p:nvCxnSpPr>
          <p:cNvPr id="45" name="Connecteur droit avec flèche 44">
            <a:extLst>
              <a:ext uri="{FF2B5EF4-FFF2-40B4-BE49-F238E27FC236}">
                <a16:creationId xmlns:a16="http://schemas.microsoft.com/office/drawing/2014/main" id="{90B93189-5BCC-4D9F-A76A-FDF10247A305}"/>
              </a:ext>
            </a:extLst>
          </p:cNvPr>
          <p:cNvCxnSpPr>
            <a:cxnSpLocks/>
          </p:cNvCxnSpPr>
          <p:nvPr/>
        </p:nvCxnSpPr>
        <p:spPr>
          <a:xfrm flipV="1">
            <a:off x="3282692" y="4513179"/>
            <a:ext cx="515146" cy="377057"/>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6" name="ZoneTexte 45">
                <a:extLst>
                  <a:ext uri="{FF2B5EF4-FFF2-40B4-BE49-F238E27FC236}">
                    <a16:creationId xmlns:a16="http://schemas.microsoft.com/office/drawing/2014/main" id="{DE18EF2C-5272-4DF7-928B-FD5DA7411795}"/>
                  </a:ext>
                </a:extLst>
              </p:cNvPr>
              <p:cNvSpPr txBox="1"/>
              <p:nvPr/>
            </p:nvSpPr>
            <p:spPr>
              <a:xfrm>
                <a:off x="3611863" y="1274697"/>
                <a:ext cx="2986168" cy="1446550"/>
              </a:xfrm>
              <a:prstGeom prst="rect">
                <a:avLst/>
              </a:prstGeom>
              <a:noFill/>
            </p:spPr>
            <p:txBody>
              <a:bodyPr wrap="square" rtlCol="0">
                <a:spAutoFit/>
              </a:bodyPr>
              <a:lstStyle/>
              <a:p>
                <a:r>
                  <a:rPr lang="en-GB" sz="1400" b="1" dirty="0">
                    <a:solidFill>
                      <a:srgbClr val="35F335"/>
                    </a:solidFill>
                  </a:rPr>
                  <a:t>Experimental Evaluation </a:t>
                </a:r>
                <a:r>
                  <a:rPr lang="en-GB" sz="1400" dirty="0"/>
                  <a:t>With MCMC approach at Al </a:t>
                </a:r>
                <a:r>
                  <a:rPr lang="en-GB" sz="1400" dirty="0" err="1"/>
                  <a:t>Adili</a:t>
                </a:r>
                <a:r>
                  <a:rPr lang="en-GB" sz="1400" dirty="0"/>
                  <a:t> Reference data </a:t>
                </a:r>
              </a:p>
              <a:p>
                <a:r>
                  <a:rPr lang="en-GB" sz="1400" dirty="0"/>
                  <a:t>(FWMH= </a:t>
                </a:r>
                <a:r>
                  <a:rPr lang="en-GB" sz="1400" b="1" dirty="0"/>
                  <a:t>5.65</a:t>
                </a:r>
                <a:r>
                  <a:rPr lang="en-GB" sz="1400" dirty="0"/>
                  <a:t> amu) </a:t>
                </a:r>
              </a:p>
              <a:p>
                <a:r>
                  <a:rPr lang="en-GB" dirty="0">
                    <a:latin typeface="Arial" panose="020B0604020202020204" pitchFamily="34" charset="0"/>
                    <a:cs typeface="Arial" panose="020B0604020202020204" pitchFamily="34" charset="0"/>
                  </a:rPr>
                  <a:t>→ </a:t>
                </a:r>
                <a14:m>
                  <m:oMath xmlns:m="http://schemas.openxmlformats.org/officeDocument/2006/math">
                    <m:sSub>
                      <m:sSubPr>
                        <m:ctrlPr>
                          <a:rPr lang="en-GB" i="1" smtClean="0">
                            <a:latin typeface="Cambria Math" panose="02040503050406030204" pitchFamily="18" charset="0"/>
                          </a:rPr>
                        </m:ctrlPr>
                      </m:sSubPr>
                      <m:e>
                        <m:acc>
                          <m:accPr>
                            <m:chr m:val="̅"/>
                            <m:ctrlPr>
                              <a:rPr lang="en-GB" i="1" smtClean="0">
                                <a:latin typeface="Cambria Math" panose="02040503050406030204" pitchFamily="18" charset="0"/>
                              </a:rPr>
                            </m:ctrlPr>
                          </m:accPr>
                          <m:e>
                            <m:r>
                              <a:rPr lang="fr-FR" b="0" i="1">
                                <a:latin typeface="Cambria Math" panose="02040503050406030204" pitchFamily="18" charset="0"/>
                                <a:sym typeface="Symbol" panose="05050102010706020507" pitchFamily="18" charset="2"/>
                              </a:rPr>
                              <m:t></m:t>
                            </m:r>
                          </m:e>
                        </m:acc>
                      </m:e>
                      <m:sub>
                        <m:sSup>
                          <m:sSupPr>
                            <m:ctrlPr>
                              <a:rPr lang="fr-FR" i="1">
                                <a:latin typeface="Cambria Math" panose="02040503050406030204" pitchFamily="18" charset="0"/>
                              </a:rPr>
                            </m:ctrlPr>
                          </m:sSupPr>
                          <m:e>
                            <m:r>
                              <a:rPr lang="fr-FR" b="0" i="1">
                                <a:latin typeface="Cambria Math" panose="02040503050406030204" pitchFamily="18" charset="0"/>
                              </a:rPr>
                              <m:t>𝐴</m:t>
                            </m:r>
                          </m:e>
                          <m:sup>
                            <m:r>
                              <a:rPr lang="fr-FR" b="0" i="1">
                                <a:latin typeface="Cambria Math" panose="02040503050406030204" pitchFamily="18" charset="0"/>
                              </a:rPr>
                              <m:t>∗</m:t>
                            </m:r>
                          </m:sup>
                        </m:sSup>
                      </m:sub>
                    </m:sSub>
                  </m:oMath>
                </a14:m>
                <a:endParaRPr lang="en-GB" sz="1400" dirty="0"/>
              </a:p>
              <a:p>
                <a:endParaRPr lang="en-GB" sz="1400" dirty="0"/>
              </a:p>
            </p:txBody>
          </p:sp>
        </mc:Choice>
        <mc:Fallback xmlns="">
          <p:sp>
            <p:nvSpPr>
              <p:cNvPr id="46" name="ZoneTexte 45">
                <a:extLst>
                  <a:ext uri="{FF2B5EF4-FFF2-40B4-BE49-F238E27FC236}">
                    <a16:creationId xmlns:a16="http://schemas.microsoft.com/office/drawing/2014/main" id="{DE18EF2C-5272-4DF7-928B-FD5DA7411795}"/>
                  </a:ext>
                </a:extLst>
              </p:cNvPr>
              <p:cNvSpPr txBox="1">
                <a:spLocks noRot="1" noChangeAspect="1" noMove="1" noResize="1" noEditPoints="1" noAdjustHandles="1" noChangeArrowheads="1" noChangeShapeType="1" noTextEdit="1"/>
              </p:cNvSpPr>
              <p:nvPr/>
            </p:nvSpPr>
            <p:spPr>
              <a:xfrm>
                <a:off x="3611863" y="1274697"/>
                <a:ext cx="2986168" cy="1446550"/>
              </a:xfrm>
              <a:prstGeom prst="rect">
                <a:avLst/>
              </a:prstGeom>
              <a:blipFill>
                <a:blip r:embed="rId15"/>
                <a:stretch>
                  <a:fillRect l="-1633" t="-844"/>
                </a:stretch>
              </a:blipFill>
            </p:spPr>
            <p:txBody>
              <a:bodyPr/>
              <a:lstStyle/>
              <a:p>
                <a:r>
                  <a:rPr lang="en-US">
                    <a:noFill/>
                  </a:rPr>
                  <a:t> </a:t>
                </a:r>
              </a:p>
            </p:txBody>
          </p:sp>
        </mc:Fallback>
      </mc:AlternateContent>
      <p:sp>
        <p:nvSpPr>
          <p:cNvPr id="47" name="ZoneTexte 46">
            <a:extLst>
              <a:ext uri="{FF2B5EF4-FFF2-40B4-BE49-F238E27FC236}">
                <a16:creationId xmlns:a16="http://schemas.microsoft.com/office/drawing/2014/main" id="{131E8E94-0DB0-4150-81AD-8C22FC22B599}"/>
              </a:ext>
            </a:extLst>
          </p:cNvPr>
          <p:cNvSpPr txBox="1"/>
          <p:nvPr/>
        </p:nvSpPr>
        <p:spPr>
          <a:xfrm>
            <a:off x="7586382" y="5673748"/>
            <a:ext cx="763351" cy="369332"/>
          </a:xfrm>
          <a:prstGeom prst="rect">
            <a:avLst/>
          </a:prstGeom>
          <a:noFill/>
        </p:spPr>
        <p:txBody>
          <a:bodyPr wrap="none" rtlCol="0">
            <a:spAutoFit/>
          </a:bodyPr>
          <a:lstStyle/>
          <a:p>
            <a:r>
              <a:rPr lang="en-US" b="1" i="1" dirty="0">
                <a:solidFill>
                  <a:srgbClr val="0070C0"/>
                </a:solidFill>
                <a:latin typeface="Bradley Hand ITC" panose="03070402050302030203" pitchFamily="66" charset="0"/>
              </a:rPr>
              <a:t>Pre-n</a:t>
            </a:r>
            <a:r>
              <a:rPr lang="en-US" b="1" i="1" dirty="0">
                <a:latin typeface="Bradley Hand ITC" panose="03070402050302030203" pitchFamily="66" charset="0"/>
              </a:rPr>
              <a:t> </a:t>
            </a:r>
          </a:p>
        </p:txBody>
      </p:sp>
      <p:sp>
        <p:nvSpPr>
          <p:cNvPr id="30" name="ZoneTexte 29">
            <a:extLst>
              <a:ext uri="{FF2B5EF4-FFF2-40B4-BE49-F238E27FC236}">
                <a16:creationId xmlns:a16="http://schemas.microsoft.com/office/drawing/2014/main" id="{FAA9F9F7-8AD6-470B-AC20-4C99FAFD9550}"/>
              </a:ext>
            </a:extLst>
          </p:cNvPr>
          <p:cNvSpPr txBox="1"/>
          <p:nvPr/>
        </p:nvSpPr>
        <p:spPr>
          <a:xfrm>
            <a:off x="8549638" y="832180"/>
            <a:ext cx="3083635" cy="307777"/>
          </a:xfrm>
          <a:prstGeom prst="rect">
            <a:avLst/>
          </a:prstGeom>
          <a:noFill/>
        </p:spPr>
        <p:txBody>
          <a:bodyPr wrap="square" rtlCol="0">
            <a:spAutoFit/>
          </a:bodyPr>
          <a:lstStyle/>
          <a:p>
            <a:r>
              <a:rPr lang="en-US" sz="700" b="0" i="0" dirty="0">
                <a:solidFill>
                  <a:srgbClr val="0099FF"/>
                </a:solidFill>
                <a:effectLst/>
                <a:latin typeface="Arial" panose="020B0604020202020204" pitchFamily="34" charset="0"/>
              </a:rPr>
              <a:t>Al-Adili, Ali, et al. "Prompt fission neutron yields in thermal fission of U 235 and spontaneous fission of Cf 252." </a:t>
            </a:r>
            <a:r>
              <a:rPr lang="en-US" sz="700" b="0" i="1" dirty="0">
                <a:solidFill>
                  <a:srgbClr val="0099FF"/>
                </a:solidFill>
                <a:effectLst/>
                <a:latin typeface="Arial" panose="020B0604020202020204" pitchFamily="34" charset="0"/>
              </a:rPr>
              <a:t>Physical Review C</a:t>
            </a:r>
            <a:r>
              <a:rPr lang="en-US" sz="700" b="0" i="0" dirty="0">
                <a:solidFill>
                  <a:srgbClr val="0099FF"/>
                </a:solidFill>
                <a:effectLst/>
                <a:latin typeface="Arial" panose="020B0604020202020204" pitchFamily="34" charset="0"/>
              </a:rPr>
              <a:t> 102.6 (2020)</a:t>
            </a:r>
            <a:endParaRPr lang="fr-FR" sz="700" dirty="0">
              <a:solidFill>
                <a:srgbClr val="0099FF"/>
              </a:solidFill>
            </a:endParaRPr>
          </a:p>
        </p:txBody>
      </p:sp>
    </p:spTree>
    <p:extLst>
      <p:ext uri="{BB962C8B-B14F-4D97-AF65-F5344CB8AC3E}">
        <p14:creationId xmlns:p14="http://schemas.microsoft.com/office/powerpoint/2010/main" val="334741038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87E0F556-774A-4693-AA61-F5193C6F5F0D}"/>
              </a:ext>
            </a:extLst>
          </p:cNvPr>
          <p:cNvPicPr>
            <a:picLocks noChangeAspect="1"/>
          </p:cNvPicPr>
          <p:nvPr/>
        </p:nvPicPr>
        <p:blipFill rotWithShape="1">
          <a:blip r:embed="rId3">
            <a:extLst>
              <a:ext uri="{28A0092B-C50C-407E-A947-70E740481C1C}">
                <a14:useLocalDpi xmlns:a14="http://schemas.microsoft.com/office/drawing/2010/main" val="0"/>
              </a:ext>
            </a:extLst>
          </a:blip>
          <a:srcRect l="8188" t="7500" r="2787" b="3137"/>
          <a:stretch/>
        </p:blipFill>
        <p:spPr>
          <a:xfrm>
            <a:off x="324395" y="865064"/>
            <a:ext cx="5511240" cy="5410229"/>
          </a:xfrm>
          <a:prstGeom prst="rect">
            <a:avLst/>
          </a:prstGeom>
        </p:spPr>
      </p:pic>
      <p:sp>
        <p:nvSpPr>
          <p:cNvPr id="5" name="Espace réservé du numéro de diapositive 4">
            <a:extLst>
              <a:ext uri="{FF2B5EF4-FFF2-40B4-BE49-F238E27FC236}">
                <a16:creationId xmlns:a16="http://schemas.microsoft.com/office/drawing/2014/main" id="{FFE196BD-B3F0-4660-B973-E14E80FC23E3}"/>
              </a:ext>
            </a:extLst>
          </p:cNvPr>
          <p:cNvSpPr>
            <a:spLocks noGrp="1"/>
          </p:cNvSpPr>
          <p:nvPr>
            <p:ph type="sldNum" sz="quarter" idx="12"/>
          </p:nvPr>
        </p:nvSpPr>
        <p:spPr/>
        <p:txBody>
          <a:bodyPr/>
          <a:lstStyle/>
          <a:p>
            <a:r>
              <a:rPr lang="fr-FR" dirty="0"/>
              <a:t>16</a:t>
            </a:r>
          </a:p>
        </p:txBody>
      </p:sp>
      <p:sp>
        <p:nvSpPr>
          <p:cNvPr id="7" name="Espace réservé de la date 3">
            <a:extLst>
              <a:ext uri="{FF2B5EF4-FFF2-40B4-BE49-F238E27FC236}">
                <a16:creationId xmlns:a16="http://schemas.microsoft.com/office/drawing/2014/main" id="{984E2ED5-278E-4C70-A8B4-CA46C8F63747}"/>
              </a:ext>
            </a:extLst>
          </p:cNvPr>
          <p:cNvSpPr>
            <a:spLocks noGrp="1"/>
          </p:cNvSpPr>
          <p:nvPr>
            <p:ph type="dt" sz="half" idx="10"/>
          </p:nvPr>
        </p:nvSpPr>
        <p:spPr>
          <a:xfrm>
            <a:off x="9604154" y="6343650"/>
            <a:ext cx="1090881" cy="365125"/>
          </a:xfrm>
        </p:spPr>
        <p:txBody>
          <a:bodyPr/>
          <a:lstStyle/>
          <a:p>
            <a:r>
              <a:rPr lang="fr-FR"/>
              <a:t>01/07/2026</a:t>
            </a:r>
            <a:endParaRPr lang="fr-FR" dirty="0"/>
          </a:p>
        </p:txBody>
      </p:sp>
      <p:sp>
        <p:nvSpPr>
          <p:cNvPr id="8" name="Espace réservé du pied de page 1">
            <a:extLst>
              <a:ext uri="{FF2B5EF4-FFF2-40B4-BE49-F238E27FC236}">
                <a16:creationId xmlns:a16="http://schemas.microsoft.com/office/drawing/2014/main" id="{B5C836C9-41FC-4886-9968-5B692C589665}"/>
              </a:ext>
            </a:extLst>
          </p:cNvPr>
          <p:cNvSpPr>
            <a:spLocks noGrp="1"/>
          </p:cNvSpPr>
          <p:nvPr>
            <p:ph type="ftr" sz="quarter" idx="11"/>
          </p:nvPr>
        </p:nvSpPr>
        <p:spPr>
          <a:xfrm>
            <a:off x="708846" y="6343650"/>
            <a:ext cx="8839200" cy="365125"/>
          </a:xfrm>
        </p:spPr>
        <p:txBody>
          <a:bodyPr/>
          <a:lstStyle/>
          <a:p>
            <a:r>
              <a:rPr lang="en-US" dirty="0"/>
              <a:t>WONDER 2026 | A. </a:t>
            </a:r>
            <a:r>
              <a:rPr lang="en-US" dirty="0" err="1"/>
              <a:t>Regonesi</a:t>
            </a:r>
            <a:r>
              <a:rPr lang="en-US" dirty="0"/>
              <a:t> et al. </a:t>
            </a:r>
            <a:endParaRPr lang="fr-FR" dirty="0"/>
          </a:p>
        </p:txBody>
      </p:sp>
      <p:sp>
        <p:nvSpPr>
          <p:cNvPr id="10" name="Titre 5">
            <a:extLst>
              <a:ext uri="{FF2B5EF4-FFF2-40B4-BE49-F238E27FC236}">
                <a16:creationId xmlns:a16="http://schemas.microsoft.com/office/drawing/2014/main" id="{9EB60BF2-1D6B-44D6-9FE7-8B72ABEC1F5A}"/>
              </a:ext>
            </a:extLst>
          </p:cNvPr>
          <p:cNvSpPr>
            <a:spLocks noGrp="1"/>
          </p:cNvSpPr>
          <p:nvPr>
            <p:ph type="title"/>
          </p:nvPr>
        </p:nvSpPr>
        <p:spPr>
          <a:xfrm>
            <a:off x="265673" y="149225"/>
            <a:ext cx="11123079" cy="513034"/>
          </a:xfrm>
        </p:spPr>
        <p:txBody>
          <a:bodyPr>
            <a:noAutofit/>
          </a:bodyPr>
          <a:lstStyle/>
          <a:p>
            <a:r>
              <a:rPr lang="en-US" sz="4800" b="1" baseline="30000" dirty="0"/>
              <a:t>Prompt neutrons multiplicity analysis  </a:t>
            </a:r>
            <a:endParaRPr lang="fr-FR" sz="4400" dirty="0"/>
          </a:p>
        </p:txBody>
      </p:sp>
      <p:sp>
        <p:nvSpPr>
          <p:cNvPr id="21" name="Rectangle 20">
            <a:extLst>
              <a:ext uri="{FF2B5EF4-FFF2-40B4-BE49-F238E27FC236}">
                <a16:creationId xmlns:a16="http://schemas.microsoft.com/office/drawing/2014/main" id="{E2144F15-A5AF-4ED8-9D1F-B188EDF5D571}"/>
              </a:ext>
            </a:extLst>
          </p:cNvPr>
          <p:cNvSpPr/>
          <p:nvPr/>
        </p:nvSpPr>
        <p:spPr>
          <a:xfrm>
            <a:off x="3623482" y="989047"/>
            <a:ext cx="2121694" cy="14852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en-GB" dirty="0"/>
          </a:p>
        </p:txBody>
      </p:sp>
      <p:sp>
        <p:nvSpPr>
          <p:cNvPr id="22" name="ZoneTexte 21">
            <a:extLst>
              <a:ext uri="{FF2B5EF4-FFF2-40B4-BE49-F238E27FC236}">
                <a16:creationId xmlns:a16="http://schemas.microsoft.com/office/drawing/2014/main" id="{9DFFA046-C3D9-4CA1-83B2-1F9C8D79D9CA}"/>
              </a:ext>
            </a:extLst>
          </p:cNvPr>
          <p:cNvSpPr txBox="1"/>
          <p:nvPr/>
        </p:nvSpPr>
        <p:spPr>
          <a:xfrm>
            <a:off x="3564458" y="1266409"/>
            <a:ext cx="2396438" cy="261610"/>
          </a:xfrm>
          <a:prstGeom prst="rect">
            <a:avLst/>
          </a:prstGeom>
          <a:noFill/>
        </p:spPr>
        <p:txBody>
          <a:bodyPr wrap="square" rtlCol="0">
            <a:spAutoFit/>
          </a:bodyPr>
          <a:lstStyle/>
          <a:p>
            <a:r>
              <a:rPr lang="fr-FR" sz="1100" b="1" dirty="0">
                <a:sym typeface="Symbol" panose="05050102010706020507" pitchFamily="18" charset="2"/>
              </a:rPr>
              <a:t>(A*) Terrell | Y(A*)  </a:t>
            </a:r>
            <a:endParaRPr lang="fr-FR" sz="1100" b="1" dirty="0"/>
          </a:p>
        </p:txBody>
      </p:sp>
      <p:sp>
        <p:nvSpPr>
          <p:cNvPr id="23" name="ZoneTexte 22">
            <a:extLst>
              <a:ext uri="{FF2B5EF4-FFF2-40B4-BE49-F238E27FC236}">
                <a16:creationId xmlns:a16="http://schemas.microsoft.com/office/drawing/2014/main" id="{48BBBF67-CED9-4A47-8035-572E59154428}"/>
              </a:ext>
            </a:extLst>
          </p:cNvPr>
          <p:cNvSpPr txBox="1"/>
          <p:nvPr/>
        </p:nvSpPr>
        <p:spPr>
          <a:xfrm>
            <a:off x="3564458" y="922287"/>
            <a:ext cx="2182298" cy="261610"/>
          </a:xfrm>
          <a:prstGeom prst="rect">
            <a:avLst/>
          </a:prstGeom>
          <a:noFill/>
        </p:spPr>
        <p:txBody>
          <a:bodyPr wrap="square" rtlCol="0">
            <a:spAutoFit/>
          </a:bodyPr>
          <a:lstStyle/>
          <a:p>
            <a:r>
              <a:rPr lang="fr-FR" sz="1100" b="1" dirty="0">
                <a:sym typeface="Symbol" panose="05050102010706020507" pitchFamily="18" charset="2"/>
              </a:rPr>
              <a:t>(A*) Calc | Y(A*) </a:t>
            </a:r>
            <a:endParaRPr lang="fr-FR" sz="1100" b="1" dirty="0"/>
          </a:p>
        </p:txBody>
      </p:sp>
      <p:sp>
        <p:nvSpPr>
          <p:cNvPr id="24" name="ZoneTexte 23">
            <a:extLst>
              <a:ext uri="{FF2B5EF4-FFF2-40B4-BE49-F238E27FC236}">
                <a16:creationId xmlns:a16="http://schemas.microsoft.com/office/drawing/2014/main" id="{AF7A95E8-55AC-4825-AA43-E59CB1455488}"/>
              </a:ext>
            </a:extLst>
          </p:cNvPr>
          <p:cNvSpPr txBox="1"/>
          <p:nvPr/>
        </p:nvSpPr>
        <p:spPr>
          <a:xfrm>
            <a:off x="3564457" y="1600296"/>
            <a:ext cx="2133115" cy="261610"/>
          </a:xfrm>
          <a:prstGeom prst="rect">
            <a:avLst/>
          </a:prstGeom>
          <a:noFill/>
        </p:spPr>
        <p:txBody>
          <a:bodyPr wrap="square" rtlCol="0">
            <a:spAutoFit/>
          </a:bodyPr>
          <a:lstStyle/>
          <a:p>
            <a:r>
              <a:rPr lang="fr-FR" sz="1100" b="1" dirty="0">
                <a:sym typeface="Symbol" panose="05050102010706020507" pitchFamily="18" charset="2"/>
              </a:rPr>
              <a:t>(A*) Eval | Res Exp 5.66 u</a:t>
            </a:r>
          </a:p>
        </p:txBody>
      </p:sp>
      <p:sp>
        <p:nvSpPr>
          <p:cNvPr id="25" name="ZoneTexte 24">
            <a:extLst>
              <a:ext uri="{FF2B5EF4-FFF2-40B4-BE49-F238E27FC236}">
                <a16:creationId xmlns:a16="http://schemas.microsoft.com/office/drawing/2014/main" id="{EA90F2AC-773A-4139-9266-49E1C612B38C}"/>
              </a:ext>
            </a:extLst>
          </p:cNvPr>
          <p:cNvSpPr txBox="1"/>
          <p:nvPr/>
        </p:nvSpPr>
        <p:spPr>
          <a:xfrm>
            <a:off x="3575879" y="2288499"/>
            <a:ext cx="2121694" cy="261610"/>
          </a:xfrm>
          <a:prstGeom prst="rect">
            <a:avLst/>
          </a:prstGeom>
          <a:noFill/>
        </p:spPr>
        <p:txBody>
          <a:bodyPr wrap="square" rtlCol="0">
            <a:spAutoFit/>
          </a:bodyPr>
          <a:lstStyle/>
          <a:p>
            <a:r>
              <a:rPr lang="fr-FR" sz="1100" b="1" dirty="0">
                <a:sym typeface="Symbol" panose="05050102010706020507" pitchFamily="18" charset="2"/>
              </a:rPr>
              <a:t>(A*) FIFRELIN | Y(A*) </a:t>
            </a:r>
            <a:endParaRPr lang="fr-FR" sz="1100" b="1" dirty="0"/>
          </a:p>
        </p:txBody>
      </p:sp>
      <p:sp>
        <p:nvSpPr>
          <p:cNvPr id="26" name="ZoneTexte 25">
            <a:extLst>
              <a:ext uri="{FF2B5EF4-FFF2-40B4-BE49-F238E27FC236}">
                <a16:creationId xmlns:a16="http://schemas.microsoft.com/office/drawing/2014/main" id="{4D9EA87E-5819-41AA-9734-AB620BCD8BB3}"/>
              </a:ext>
            </a:extLst>
          </p:cNvPr>
          <p:cNvSpPr txBox="1"/>
          <p:nvPr/>
        </p:nvSpPr>
        <p:spPr>
          <a:xfrm>
            <a:off x="3564458" y="1944397"/>
            <a:ext cx="2121694" cy="261610"/>
          </a:xfrm>
          <a:prstGeom prst="rect">
            <a:avLst/>
          </a:prstGeom>
          <a:noFill/>
        </p:spPr>
        <p:txBody>
          <a:bodyPr wrap="square" rtlCol="0">
            <a:spAutoFit/>
          </a:bodyPr>
          <a:lstStyle/>
          <a:p>
            <a:r>
              <a:rPr lang="fr-FR" sz="1100" b="1" dirty="0">
                <a:sym typeface="Symbol" panose="05050102010706020507" pitchFamily="18" charset="2"/>
              </a:rPr>
              <a:t>(A*) GEF  </a:t>
            </a:r>
            <a:endParaRPr lang="fr-FR" sz="1100" b="1" dirty="0"/>
          </a:p>
        </p:txBody>
      </p:sp>
      <p:sp>
        <p:nvSpPr>
          <p:cNvPr id="27" name="ZoneTexte 26">
            <a:extLst>
              <a:ext uri="{FF2B5EF4-FFF2-40B4-BE49-F238E27FC236}">
                <a16:creationId xmlns:a16="http://schemas.microsoft.com/office/drawing/2014/main" id="{F02F9F3D-A34C-47DF-AE38-4E622FBB6C07}"/>
              </a:ext>
            </a:extLst>
          </p:cNvPr>
          <p:cNvSpPr txBox="1"/>
          <p:nvPr/>
        </p:nvSpPr>
        <p:spPr>
          <a:xfrm>
            <a:off x="1706816" y="6007850"/>
            <a:ext cx="763351" cy="369332"/>
          </a:xfrm>
          <a:prstGeom prst="rect">
            <a:avLst/>
          </a:prstGeom>
          <a:noFill/>
        </p:spPr>
        <p:txBody>
          <a:bodyPr wrap="none" rtlCol="0">
            <a:spAutoFit/>
          </a:bodyPr>
          <a:lstStyle/>
          <a:p>
            <a:r>
              <a:rPr lang="en-US" b="1" i="1" dirty="0">
                <a:solidFill>
                  <a:srgbClr val="0070C0"/>
                </a:solidFill>
                <a:latin typeface="Bradley Hand ITC" panose="03070402050302030203" pitchFamily="66" charset="0"/>
              </a:rPr>
              <a:t>Pre-n</a:t>
            </a:r>
            <a:r>
              <a:rPr lang="en-US" b="1" i="1" dirty="0">
                <a:latin typeface="Bradley Hand ITC" panose="03070402050302030203" pitchFamily="66" charset="0"/>
              </a:rPr>
              <a:t> </a:t>
            </a:r>
          </a:p>
        </p:txBody>
      </p:sp>
      <p:pic>
        <p:nvPicPr>
          <p:cNvPr id="20" name="Image 19">
            <a:extLst>
              <a:ext uri="{FF2B5EF4-FFF2-40B4-BE49-F238E27FC236}">
                <a16:creationId xmlns:a16="http://schemas.microsoft.com/office/drawing/2014/main" id="{7C1AD2EB-0362-4820-886F-B6F52EFFB7DF}"/>
              </a:ext>
            </a:extLst>
          </p:cNvPr>
          <p:cNvPicPr>
            <a:picLocks noChangeAspect="1"/>
          </p:cNvPicPr>
          <p:nvPr/>
        </p:nvPicPr>
        <p:blipFill rotWithShape="1">
          <a:blip r:embed="rId4">
            <a:extLst>
              <a:ext uri="{28A0092B-C50C-407E-A947-70E740481C1C}">
                <a14:useLocalDpi xmlns:a14="http://schemas.microsoft.com/office/drawing/2010/main" val="0"/>
              </a:ext>
            </a:extLst>
          </a:blip>
          <a:srcRect l="5129" t="6796" r="4312" b="3138"/>
          <a:stretch/>
        </p:blipFill>
        <p:spPr>
          <a:xfrm>
            <a:off x="6011743" y="818461"/>
            <a:ext cx="5658276" cy="5503433"/>
          </a:xfrm>
          <a:prstGeom prst="rect">
            <a:avLst/>
          </a:prstGeom>
        </p:spPr>
      </p:pic>
      <p:sp>
        <p:nvSpPr>
          <p:cNvPr id="28" name="Rectangle 27">
            <a:extLst>
              <a:ext uri="{FF2B5EF4-FFF2-40B4-BE49-F238E27FC236}">
                <a16:creationId xmlns:a16="http://schemas.microsoft.com/office/drawing/2014/main" id="{9DC47FC7-CD94-405E-BC24-D69F2A91432A}"/>
              </a:ext>
            </a:extLst>
          </p:cNvPr>
          <p:cNvSpPr/>
          <p:nvPr/>
        </p:nvSpPr>
        <p:spPr>
          <a:xfrm>
            <a:off x="9480675" y="946953"/>
            <a:ext cx="2015067" cy="1397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en-GB" dirty="0"/>
          </a:p>
        </p:txBody>
      </p:sp>
      <p:sp>
        <p:nvSpPr>
          <p:cNvPr id="29" name="ZoneTexte 28">
            <a:extLst>
              <a:ext uri="{FF2B5EF4-FFF2-40B4-BE49-F238E27FC236}">
                <a16:creationId xmlns:a16="http://schemas.microsoft.com/office/drawing/2014/main" id="{3A3AAEBA-028F-4782-8908-86932DC5370D}"/>
              </a:ext>
            </a:extLst>
          </p:cNvPr>
          <p:cNvSpPr txBox="1"/>
          <p:nvPr/>
        </p:nvSpPr>
        <p:spPr>
          <a:xfrm>
            <a:off x="9421651" y="1193565"/>
            <a:ext cx="2271421" cy="246221"/>
          </a:xfrm>
          <a:prstGeom prst="rect">
            <a:avLst/>
          </a:prstGeom>
          <a:noFill/>
        </p:spPr>
        <p:txBody>
          <a:bodyPr wrap="square" rtlCol="0">
            <a:spAutoFit/>
          </a:bodyPr>
          <a:lstStyle/>
          <a:p>
            <a:r>
              <a:rPr lang="fr-FR" sz="1000" b="1" dirty="0">
                <a:sym typeface="Symbol" panose="05050102010706020507" pitchFamily="18" charset="2"/>
              </a:rPr>
              <a:t>(A*) Terrell | Y(A*) </a:t>
            </a:r>
            <a:r>
              <a:rPr lang="fr-FR" sz="1000" b="1" dirty="0" err="1">
                <a:sym typeface="Symbol" panose="05050102010706020507" pitchFamily="18" charset="2"/>
              </a:rPr>
              <a:t>Conv</a:t>
            </a:r>
            <a:r>
              <a:rPr lang="fr-FR" sz="1000" b="1" dirty="0">
                <a:sym typeface="Symbol" panose="05050102010706020507" pitchFamily="18" charset="2"/>
              </a:rPr>
              <a:t>. 5.66 u </a:t>
            </a:r>
            <a:endParaRPr lang="fr-FR" sz="1000" b="1" dirty="0"/>
          </a:p>
        </p:txBody>
      </p:sp>
      <p:sp>
        <p:nvSpPr>
          <p:cNvPr id="30" name="ZoneTexte 29">
            <a:extLst>
              <a:ext uri="{FF2B5EF4-FFF2-40B4-BE49-F238E27FC236}">
                <a16:creationId xmlns:a16="http://schemas.microsoft.com/office/drawing/2014/main" id="{4CB06357-F999-45AF-AF2E-82B093F39D18}"/>
              </a:ext>
            </a:extLst>
          </p:cNvPr>
          <p:cNvSpPr txBox="1"/>
          <p:nvPr/>
        </p:nvSpPr>
        <p:spPr>
          <a:xfrm>
            <a:off x="9421651" y="877292"/>
            <a:ext cx="2182298" cy="246221"/>
          </a:xfrm>
          <a:prstGeom prst="rect">
            <a:avLst/>
          </a:prstGeom>
          <a:noFill/>
        </p:spPr>
        <p:txBody>
          <a:bodyPr wrap="square" rtlCol="0">
            <a:spAutoFit/>
          </a:bodyPr>
          <a:lstStyle/>
          <a:p>
            <a:r>
              <a:rPr lang="fr-FR" sz="1000" b="1" dirty="0">
                <a:sym typeface="Symbol" panose="05050102010706020507" pitchFamily="18" charset="2"/>
              </a:rPr>
              <a:t>(A*) Calc | Y(A*) </a:t>
            </a:r>
            <a:r>
              <a:rPr lang="fr-FR" sz="1000" b="1" dirty="0" err="1">
                <a:sym typeface="Symbol" panose="05050102010706020507" pitchFamily="18" charset="2"/>
              </a:rPr>
              <a:t>Conv</a:t>
            </a:r>
            <a:r>
              <a:rPr lang="fr-FR" sz="1000" b="1" dirty="0">
                <a:sym typeface="Symbol" panose="05050102010706020507" pitchFamily="18" charset="2"/>
              </a:rPr>
              <a:t>. 5.66 u</a:t>
            </a:r>
            <a:endParaRPr lang="fr-FR" sz="1000" b="1" dirty="0"/>
          </a:p>
        </p:txBody>
      </p:sp>
      <p:sp>
        <p:nvSpPr>
          <p:cNvPr id="31" name="ZoneTexte 30">
            <a:extLst>
              <a:ext uri="{FF2B5EF4-FFF2-40B4-BE49-F238E27FC236}">
                <a16:creationId xmlns:a16="http://schemas.microsoft.com/office/drawing/2014/main" id="{6914AD54-A401-4D03-AA75-6CF5F42696F1}"/>
              </a:ext>
            </a:extLst>
          </p:cNvPr>
          <p:cNvSpPr txBox="1"/>
          <p:nvPr/>
        </p:nvSpPr>
        <p:spPr>
          <a:xfrm>
            <a:off x="9421651" y="1510477"/>
            <a:ext cx="1986228" cy="246221"/>
          </a:xfrm>
          <a:prstGeom prst="rect">
            <a:avLst/>
          </a:prstGeom>
          <a:noFill/>
        </p:spPr>
        <p:txBody>
          <a:bodyPr wrap="square" rtlCol="0">
            <a:spAutoFit/>
          </a:bodyPr>
          <a:lstStyle/>
          <a:p>
            <a:r>
              <a:rPr lang="fr-FR" sz="1000" b="1" dirty="0">
                <a:sym typeface="Symbol" panose="05050102010706020507" pitchFamily="18" charset="2"/>
              </a:rPr>
              <a:t>(A*) Eval | Res Exp 5.66 u</a:t>
            </a:r>
          </a:p>
        </p:txBody>
      </p:sp>
      <p:sp>
        <p:nvSpPr>
          <p:cNvPr id="32" name="ZoneTexte 31">
            <a:extLst>
              <a:ext uri="{FF2B5EF4-FFF2-40B4-BE49-F238E27FC236}">
                <a16:creationId xmlns:a16="http://schemas.microsoft.com/office/drawing/2014/main" id="{BF4C3C76-6DFE-4C98-9363-E6E2880EEB03}"/>
              </a:ext>
            </a:extLst>
          </p:cNvPr>
          <p:cNvSpPr txBox="1"/>
          <p:nvPr/>
        </p:nvSpPr>
        <p:spPr>
          <a:xfrm>
            <a:off x="9421651" y="2151522"/>
            <a:ext cx="2121694" cy="246221"/>
          </a:xfrm>
          <a:prstGeom prst="rect">
            <a:avLst/>
          </a:prstGeom>
          <a:noFill/>
        </p:spPr>
        <p:txBody>
          <a:bodyPr wrap="square" rtlCol="0">
            <a:spAutoFit/>
          </a:bodyPr>
          <a:lstStyle/>
          <a:p>
            <a:r>
              <a:rPr lang="fr-FR" sz="1000" b="1" dirty="0">
                <a:sym typeface="Symbol" panose="05050102010706020507" pitchFamily="18" charset="2"/>
              </a:rPr>
              <a:t>(A*) FIFRELIN </a:t>
            </a:r>
            <a:r>
              <a:rPr lang="fr-FR" sz="1000" b="1" dirty="0" err="1">
                <a:sym typeface="Symbol" panose="05050102010706020507" pitchFamily="18" charset="2"/>
              </a:rPr>
              <a:t>Conv</a:t>
            </a:r>
            <a:r>
              <a:rPr lang="fr-FR" sz="1000" b="1" dirty="0">
                <a:sym typeface="Symbol" panose="05050102010706020507" pitchFamily="18" charset="2"/>
              </a:rPr>
              <a:t>. 5.66 u </a:t>
            </a:r>
            <a:endParaRPr lang="fr-FR" sz="1000" b="1" dirty="0"/>
          </a:p>
        </p:txBody>
      </p:sp>
      <p:sp>
        <p:nvSpPr>
          <p:cNvPr id="33" name="ZoneTexte 32">
            <a:extLst>
              <a:ext uri="{FF2B5EF4-FFF2-40B4-BE49-F238E27FC236}">
                <a16:creationId xmlns:a16="http://schemas.microsoft.com/office/drawing/2014/main" id="{425E178C-08ED-448D-96E6-5398A922EBD4}"/>
              </a:ext>
            </a:extLst>
          </p:cNvPr>
          <p:cNvSpPr txBox="1"/>
          <p:nvPr/>
        </p:nvSpPr>
        <p:spPr>
          <a:xfrm>
            <a:off x="9421651" y="1838512"/>
            <a:ext cx="2121694" cy="246221"/>
          </a:xfrm>
          <a:prstGeom prst="rect">
            <a:avLst/>
          </a:prstGeom>
          <a:noFill/>
        </p:spPr>
        <p:txBody>
          <a:bodyPr wrap="square" rtlCol="0">
            <a:spAutoFit/>
          </a:bodyPr>
          <a:lstStyle/>
          <a:p>
            <a:r>
              <a:rPr lang="fr-FR" sz="1000" b="1" dirty="0">
                <a:sym typeface="Symbol" panose="05050102010706020507" pitchFamily="18" charset="2"/>
              </a:rPr>
              <a:t>(A*) GEF </a:t>
            </a:r>
            <a:r>
              <a:rPr lang="fr-FR" sz="1000" b="1" dirty="0" err="1">
                <a:sym typeface="Symbol" panose="05050102010706020507" pitchFamily="18" charset="2"/>
              </a:rPr>
              <a:t>Conv</a:t>
            </a:r>
            <a:r>
              <a:rPr lang="fr-FR" sz="1000" b="1" dirty="0">
                <a:sym typeface="Symbol" panose="05050102010706020507" pitchFamily="18" charset="2"/>
              </a:rPr>
              <a:t>. 5.66 u </a:t>
            </a:r>
            <a:endParaRPr lang="fr-FR" sz="1000" b="1" dirty="0"/>
          </a:p>
        </p:txBody>
      </p:sp>
      <p:sp>
        <p:nvSpPr>
          <p:cNvPr id="34" name="ZoneTexte 33">
            <a:extLst>
              <a:ext uri="{FF2B5EF4-FFF2-40B4-BE49-F238E27FC236}">
                <a16:creationId xmlns:a16="http://schemas.microsoft.com/office/drawing/2014/main" id="{57C7393D-8B1D-4A25-86D9-9383515DF3BB}"/>
              </a:ext>
            </a:extLst>
          </p:cNvPr>
          <p:cNvSpPr txBox="1"/>
          <p:nvPr/>
        </p:nvSpPr>
        <p:spPr>
          <a:xfrm>
            <a:off x="7578698" y="6048504"/>
            <a:ext cx="763351" cy="369332"/>
          </a:xfrm>
          <a:prstGeom prst="rect">
            <a:avLst/>
          </a:prstGeom>
          <a:noFill/>
        </p:spPr>
        <p:txBody>
          <a:bodyPr wrap="none" rtlCol="0">
            <a:spAutoFit/>
          </a:bodyPr>
          <a:lstStyle/>
          <a:p>
            <a:r>
              <a:rPr lang="en-US" b="1" i="1" dirty="0">
                <a:solidFill>
                  <a:srgbClr val="0070C0"/>
                </a:solidFill>
                <a:latin typeface="Bradley Hand ITC" panose="03070402050302030203" pitchFamily="66" charset="0"/>
              </a:rPr>
              <a:t>Pre-n</a:t>
            </a:r>
            <a:r>
              <a:rPr lang="en-US" b="1" i="1" dirty="0">
                <a:latin typeface="Bradley Hand ITC" panose="03070402050302030203" pitchFamily="66" charset="0"/>
              </a:rPr>
              <a:t> </a:t>
            </a:r>
          </a:p>
        </p:txBody>
      </p:sp>
    </p:spTree>
    <p:extLst>
      <p:ext uri="{BB962C8B-B14F-4D97-AF65-F5344CB8AC3E}">
        <p14:creationId xmlns:p14="http://schemas.microsoft.com/office/powerpoint/2010/main" val="91859395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Image 36">
            <a:extLst>
              <a:ext uri="{FF2B5EF4-FFF2-40B4-BE49-F238E27FC236}">
                <a16:creationId xmlns:a16="http://schemas.microsoft.com/office/drawing/2014/main" id="{480F2766-F9F2-471D-99AB-3E084AE2561B}"/>
              </a:ext>
            </a:extLst>
          </p:cNvPr>
          <p:cNvPicPr>
            <a:picLocks noChangeAspect="1"/>
          </p:cNvPicPr>
          <p:nvPr/>
        </p:nvPicPr>
        <p:blipFill rotWithShape="1">
          <a:blip r:embed="rId2">
            <a:extLst>
              <a:ext uri="{28A0092B-C50C-407E-A947-70E740481C1C}">
                <a14:useLocalDpi xmlns:a14="http://schemas.microsoft.com/office/drawing/2010/main" val="0"/>
              </a:ext>
            </a:extLst>
          </a:blip>
          <a:srcRect l="7523" t="4762" r="9499" b="2770"/>
          <a:stretch/>
        </p:blipFill>
        <p:spPr>
          <a:xfrm>
            <a:off x="8288788" y="1115511"/>
            <a:ext cx="3244327" cy="3520856"/>
          </a:xfrm>
          <a:prstGeom prst="rect">
            <a:avLst/>
          </a:prstGeom>
        </p:spPr>
      </p:pic>
      <p:pic>
        <p:nvPicPr>
          <p:cNvPr id="75" name="Image 74">
            <a:extLst>
              <a:ext uri="{FF2B5EF4-FFF2-40B4-BE49-F238E27FC236}">
                <a16:creationId xmlns:a16="http://schemas.microsoft.com/office/drawing/2014/main" id="{85B314DF-6303-4AB8-AF99-8681D2BE776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4578" y="2634860"/>
            <a:ext cx="682835" cy="426798"/>
          </a:xfrm>
          <a:prstGeom prst="rect">
            <a:avLst/>
          </a:prstGeom>
        </p:spPr>
      </p:pic>
      <p:sp>
        <p:nvSpPr>
          <p:cNvPr id="76" name="Croix 75">
            <a:extLst>
              <a:ext uri="{FF2B5EF4-FFF2-40B4-BE49-F238E27FC236}">
                <a16:creationId xmlns:a16="http://schemas.microsoft.com/office/drawing/2014/main" id="{433653DB-7CDA-4F53-951A-4F3941F2AC1D}"/>
              </a:ext>
            </a:extLst>
          </p:cNvPr>
          <p:cNvSpPr/>
          <p:nvPr/>
        </p:nvSpPr>
        <p:spPr>
          <a:xfrm>
            <a:off x="3805291" y="2703455"/>
            <a:ext cx="305455" cy="289607"/>
          </a:xfrm>
          <a:prstGeom prst="plus">
            <a:avLst/>
          </a:prstGeom>
          <a:solidFill>
            <a:schemeClr val="tx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fr-FR" dirty="0"/>
          </a:p>
        </p:txBody>
      </p:sp>
      <p:sp>
        <p:nvSpPr>
          <p:cNvPr id="79" name="ZoneTexte 78">
            <a:extLst>
              <a:ext uri="{FF2B5EF4-FFF2-40B4-BE49-F238E27FC236}">
                <a16:creationId xmlns:a16="http://schemas.microsoft.com/office/drawing/2014/main" id="{359B00A2-4CBB-4F4B-9762-AB486360358B}"/>
              </a:ext>
            </a:extLst>
          </p:cNvPr>
          <p:cNvSpPr txBox="1"/>
          <p:nvPr/>
        </p:nvSpPr>
        <p:spPr>
          <a:xfrm>
            <a:off x="8353381" y="4889782"/>
            <a:ext cx="3331612" cy="276999"/>
          </a:xfrm>
          <a:prstGeom prst="rect">
            <a:avLst/>
          </a:prstGeom>
          <a:noFill/>
        </p:spPr>
        <p:txBody>
          <a:bodyPr wrap="square" rtlCol="0">
            <a:spAutoFit/>
          </a:bodyPr>
          <a:lstStyle/>
          <a:p>
            <a:r>
              <a:rPr lang="fr-FR" sz="1200" dirty="0"/>
              <a:t>Validation on JEFF-4.0 Y(A) : </a:t>
            </a:r>
            <a:endParaRPr lang="en-GB" sz="1200" dirty="0"/>
          </a:p>
        </p:txBody>
      </p:sp>
      <p:pic>
        <p:nvPicPr>
          <p:cNvPr id="80" name="Image 79">
            <a:extLst>
              <a:ext uri="{FF2B5EF4-FFF2-40B4-BE49-F238E27FC236}">
                <a16:creationId xmlns:a16="http://schemas.microsoft.com/office/drawing/2014/main" id="{7957AB21-A9D6-42D7-9855-AF61E9E89A56}"/>
              </a:ext>
            </a:extLst>
          </p:cNvPr>
          <p:cNvPicPr>
            <a:picLocks noChangeAspect="1"/>
          </p:cNvPicPr>
          <p:nvPr/>
        </p:nvPicPr>
        <p:blipFill rotWithShape="1">
          <a:blip r:embed="rId4">
            <a:extLst>
              <a:ext uri="{28A0092B-C50C-407E-A947-70E740481C1C}">
                <a14:useLocalDpi xmlns:a14="http://schemas.microsoft.com/office/drawing/2010/main" val="0"/>
              </a:ext>
            </a:extLst>
          </a:blip>
          <a:srcRect l="8370" t="7792" r="1625" b="5714"/>
          <a:stretch/>
        </p:blipFill>
        <p:spPr>
          <a:xfrm>
            <a:off x="10969144" y="1283643"/>
            <a:ext cx="590085" cy="554557"/>
          </a:xfrm>
          <a:prstGeom prst="rect">
            <a:avLst/>
          </a:prstGeom>
          <a:ln w="19050">
            <a:solidFill>
              <a:srgbClr val="FF0000"/>
            </a:solidFill>
          </a:ln>
        </p:spPr>
      </p:pic>
      <p:pic>
        <p:nvPicPr>
          <p:cNvPr id="81" name="Image 80">
            <a:extLst>
              <a:ext uri="{FF2B5EF4-FFF2-40B4-BE49-F238E27FC236}">
                <a16:creationId xmlns:a16="http://schemas.microsoft.com/office/drawing/2014/main" id="{E71704AF-BB10-4C55-9794-3BD8225101A7}"/>
              </a:ext>
            </a:extLst>
          </p:cNvPr>
          <p:cNvPicPr>
            <a:picLocks noChangeAspect="1"/>
          </p:cNvPicPr>
          <p:nvPr/>
        </p:nvPicPr>
        <p:blipFill rotWithShape="1">
          <a:blip r:embed="rId5">
            <a:extLst>
              <a:ext uri="{28A0092B-C50C-407E-A947-70E740481C1C}">
                <a14:useLocalDpi xmlns:a14="http://schemas.microsoft.com/office/drawing/2010/main" val="0"/>
              </a:ext>
            </a:extLst>
          </a:blip>
          <a:srcRect l="9809" t="7965" r="2194" b="6321"/>
          <a:stretch/>
        </p:blipFill>
        <p:spPr>
          <a:xfrm>
            <a:off x="10969144" y="1980570"/>
            <a:ext cx="605443" cy="554557"/>
          </a:xfrm>
          <a:prstGeom prst="rect">
            <a:avLst/>
          </a:prstGeom>
          <a:ln w="19050">
            <a:solidFill>
              <a:srgbClr val="92D050"/>
            </a:solidFill>
          </a:ln>
        </p:spPr>
      </p:pic>
      <p:pic>
        <p:nvPicPr>
          <p:cNvPr id="86" name="Image 85">
            <a:extLst>
              <a:ext uri="{FF2B5EF4-FFF2-40B4-BE49-F238E27FC236}">
                <a16:creationId xmlns:a16="http://schemas.microsoft.com/office/drawing/2014/main" id="{DB1BD090-AA4E-4BE7-A5BB-0A2B81A013AC}"/>
              </a:ext>
            </a:extLst>
          </p:cNvPr>
          <p:cNvPicPr>
            <a:picLocks noChangeAspect="1"/>
          </p:cNvPicPr>
          <p:nvPr/>
        </p:nvPicPr>
        <p:blipFill rotWithShape="1">
          <a:blip r:embed="rId6">
            <a:extLst>
              <a:ext uri="{28A0092B-C50C-407E-A947-70E740481C1C}">
                <a14:useLocalDpi xmlns:a14="http://schemas.microsoft.com/office/drawing/2010/main" val="0"/>
              </a:ext>
            </a:extLst>
          </a:blip>
          <a:srcRect l="9471" t="7705" r="2194" b="6233"/>
          <a:stretch/>
        </p:blipFill>
        <p:spPr>
          <a:xfrm>
            <a:off x="11073944" y="3361942"/>
            <a:ext cx="589030" cy="561211"/>
          </a:xfrm>
          <a:prstGeom prst="rect">
            <a:avLst/>
          </a:prstGeom>
          <a:ln w="19050">
            <a:solidFill>
              <a:srgbClr val="0070C0"/>
            </a:solidFill>
          </a:ln>
        </p:spPr>
      </p:pic>
      <p:pic>
        <p:nvPicPr>
          <p:cNvPr id="87" name="Image 86">
            <a:extLst>
              <a:ext uri="{FF2B5EF4-FFF2-40B4-BE49-F238E27FC236}">
                <a16:creationId xmlns:a16="http://schemas.microsoft.com/office/drawing/2014/main" id="{719367D2-0CDD-4E57-8987-0EE19C8B24BB}"/>
              </a:ext>
            </a:extLst>
          </p:cNvPr>
          <p:cNvPicPr>
            <a:picLocks noChangeAspect="1"/>
          </p:cNvPicPr>
          <p:nvPr/>
        </p:nvPicPr>
        <p:blipFill rotWithShape="1">
          <a:blip r:embed="rId7">
            <a:extLst>
              <a:ext uri="{28A0092B-C50C-407E-A947-70E740481C1C}">
                <a14:useLocalDpi xmlns:a14="http://schemas.microsoft.com/office/drawing/2010/main" val="0"/>
              </a:ext>
            </a:extLst>
          </a:blip>
          <a:srcRect l="9893" t="8053" r="2082" b="6146"/>
          <a:stretch/>
        </p:blipFill>
        <p:spPr>
          <a:xfrm>
            <a:off x="10985557" y="2658458"/>
            <a:ext cx="589030" cy="561498"/>
          </a:xfrm>
          <a:prstGeom prst="rect">
            <a:avLst/>
          </a:prstGeom>
          <a:ln w="19050">
            <a:solidFill>
              <a:srgbClr val="0070C0"/>
            </a:solidFill>
          </a:ln>
        </p:spPr>
      </p:pic>
      <p:grpSp>
        <p:nvGrpSpPr>
          <p:cNvPr id="93" name="Groupe 92">
            <a:extLst>
              <a:ext uri="{FF2B5EF4-FFF2-40B4-BE49-F238E27FC236}">
                <a16:creationId xmlns:a16="http://schemas.microsoft.com/office/drawing/2014/main" id="{5560A18C-8604-4ADD-9402-417C011C25ED}"/>
              </a:ext>
            </a:extLst>
          </p:cNvPr>
          <p:cNvGrpSpPr/>
          <p:nvPr/>
        </p:nvGrpSpPr>
        <p:grpSpPr>
          <a:xfrm>
            <a:off x="8563475" y="906280"/>
            <a:ext cx="1894114" cy="871265"/>
            <a:chOff x="8508670" y="890375"/>
            <a:chExt cx="1802617" cy="908813"/>
          </a:xfrm>
        </p:grpSpPr>
        <p:pic>
          <p:nvPicPr>
            <p:cNvPr id="94" name="Image 93">
              <a:extLst>
                <a:ext uri="{FF2B5EF4-FFF2-40B4-BE49-F238E27FC236}">
                  <a16:creationId xmlns:a16="http://schemas.microsoft.com/office/drawing/2014/main" id="{41B1431B-2D22-4F0F-87DF-A58AD4CD5772}"/>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508670" y="890375"/>
              <a:ext cx="1802617" cy="908813"/>
            </a:xfrm>
            <a:prstGeom prst="rect">
              <a:avLst/>
            </a:prstGeom>
          </p:spPr>
        </p:pic>
        <p:sp>
          <p:nvSpPr>
            <p:cNvPr id="95" name="ZoneTexte 94">
              <a:extLst>
                <a:ext uri="{FF2B5EF4-FFF2-40B4-BE49-F238E27FC236}">
                  <a16:creationId xmlns:a16="http://schemas.microsoft.com/office/drawing/2014/main" id="{E72A6053-E26D-42A3-AF99-6AD30E0D6352}"/>
                </a:ext>
              </a:extLst>
            </p:cNvPr>
            <p:cNvSpPr txBox="1"/>
            <p:nvPr/>
          </p:nvSpPr>
          <p:spPr>
            <a:xfrm>
              <a:off x="8850828" y="1128210"/>
              <a:ext cx="1345006" cy="200055"/>
            </a:xfrm>
            <a:prstGeom prst="rect">
              <a:avLst/>
            </a:prstGeom>
            <a:solidFill>
              <a:schemeClr val="bg1"/>
            </a:solidFill>
          </p:spPr>
          <p:txBody>
            <a:bodyPr wrap="square" rtlCol="0">
              <a:spAutoFit/>
            </a:bodyPr>
            <a:lstStyle/>
            <a:p>
              <a:r>
                <a:rPr lang="fr-FR" sz="700" b="1" dirty="0">
                  <a:sym typeface="Symbol" panose="05050102010706020507" pitchFamily="18" charset="2"/>
                </a:rPr>
                <a:t>Y(A)_Terrell calc</a:t>
              </a:r>
              <a:endParaRPr lang="fr-FR" sz="700" b="1" dirty="0"/>
            </a:p>
          </p:txBody>
        </p:sp>
        <p:sp>
          <p:nvSpPr>
            <p:cNvPr id="96" name="ZoneTexte 95">
              <a:extLst>
                <a:ext uri="{FF2B5EF4-FFF2-40B4-BE49-F238E27FC236}">
                  <a16:creationId xmlns:a16="http://schemas.microsoft.com/office/drawing/2014/main" id="{E84E9FE3-9253-41E4-8801-43398A49022A}"/>
                </a:ext>
              </a:extLst>
            </p:cNvPr>
            <p:cNvSpPr txBox="1"/>
            <p:nvPr/>
          </p:nvSpPr>
          <p:spPr>
            <a:xfrm>
              <a:off x="8847151" y="1351457"/>
              <a:ext cx="1402839" cy="200055"/>
            </a:xfrm>
            <a:prstGeom prst="rect">
              <a:avLst/>
            </a:prstGeom>
            <a:solidFill>
              <a:schemeClr val="bg1"/>
            </a:solidFill>
          </p:spPr>
          <p:txBody>
            <a:bodyPr wrap="square" rtlCol="0">
              <a:spAutoFit/>
            </a:bodyPr>
            <a:lstStyle/>
            <a:p>
              <a:r>
                <a:rPr lang="fr-FR" sz="700" b="1" dirty="0">
                  <a:sym typeface="Symbol" panose="05050102010706020507" pitchFamily="18" charset="2"/>
                </a:rPr>
                <a:t>Y(A)_Eval Res Limit Y(A*)</a:t>
              </a:r>
              <a:endParaRPr lang="fr-FR" sz="700" b="1" dirty="0"/>
            </a:p>
          </p:txBody>
        </p:sp>
        <p:sp>
          <p:nvSpPr>
            <p:cNvPr id="97" name="ZoneTexte 96">
              <a:extLst>
                <a:ext uri="{FF2B5EF4-FFF2-40B4-BE49-F238E27FC236}">
                  <a16:creationId xmlns:a16="http://schemas.microsoft.com/office/drawing/2014/main" id="{A5A1F1C8-4D4A-4C56-8962-0D0F45FAC2B9}"/>
                </a:ext>
              </a:extLst>
            </p:cNvPr>
            <p:cNvSpPr txBox="1"/>
            <p:nvPr/>
          </p:nvSpPr>
          <p:spPr>
            <a:xfrm>
              <a:off x="8845358" y="1558440"/>
              <a:ext cx="1404632" cy="200055"/>
            </a:xfrm>
            <a:prstGeom prst="rect">
              <a:avLst/>
            </a:prstGeom>
            <a:solidFill>
              <a:schemeClr val="bg1"/>
            </a:solidFill>
          </p:spPr>
          <p:txBody>
            <a:bodyPr wrap="square" rtlCol="0">
              <a:spAutoFit/>
            </a:bodyPr>
            <a:lstStyle/>
            <a:p>
              <a:r>
                <a:rPr lang="fr-FR" sz="700" b="1" dirty="0">
                  <a:sym typeface="Symbol" panose="05050102010706020507" pitchFamily="18" charset="2"/>
                </a:rPr>
                <a:t>Y(A)_ Eval Res Exp</a:t>
              </a:r>
              <a:endParaRPr lang="fr-FR" sz="700" b="1" dirty="0"/>
            </a:p>
          </p:txBody>
        </p:sp>
        <p:sp>
          <p:nvSpPr>
            <p:cNvPr id="98" name="ZoneTexte 97">
              <a:extLst>
                <a:ext uri="{FF2B5EF4-FFF2-40B4-BE49-F238E27FC236}">
                  <a16:creationId xmlns:a16="http://schemas.microsoft.com/office/drawing/2014/main" id="{73F75C7B-D157-4566-B8B4-8EBDD16C5FC7}"/>
                </a:ext>
              </a:extLst>
            </p:cNvPr>
            <p:cNvSpPr txBox="1"/>
            <p:nvPr/>
          </p:nvSpPr>
          <p:spPr>
            <a:xfrm>
              <a:off x="8845358" y="924403"/>
              <a:ext cx="1345006" cy="200055"/>
            </a:xfrm>
            <a:prstGeom prst="rect">
              <a:avLst/>
            </a:prstGeom>
            <a:solidFill>
              <a:schemeClr val="bg1"/>
            </a:solidFill>
          </p:spPr>
          <p:txBody>
            <a:bodyPr wrap="square" rtlCol="0">
              <a:spAutoFit/>
            </a:bodyPr>
            <a:lstStyle/>
            <a:p>
              <a:r>
                <a:rPr lang="fr-FR" sz="700" b="1" dirty="0">
                  <a:sym typeface="Symbol" panose="05050102010706020507" pitchFamily="18" charset="2"/>
                </a:rPr>
                <a:t>JEFF-4.0</a:t>
              </a:r>
              <a:endParaRPr lang="fr-FR" sz="700" b="1" dirty="0"/>
            </a:p>
          </p:txBody>
        </p:sp>
      </p:grpSp>
      <p:grpSp>
        <p:nvGrpSpPr>
          <p:cNvPr id="99" name="Groupe 98">
            <a:extLst>
              <a:ext uri="{FF2B5EF4-FFF2-40B4-BE49-F238E27FC236}">
                <a16:creationId xmlns:a16="http://schemas.microsoft.com/office/drawing/2014/main" id="{6F336096-3F34-4694-BB9E-B954AF274540}"/>
              </a:ext>
            </a:extLst>
          </p:cNvPr>
          <p:cNvGrpSpPr/>
          <p:nvPr/>
        </p:nvGrpSpPr>
        <p:grpSpPr>
          <a:xfrm>
            <a:off x="8353381" y="5314093"/>
            <a:ext cx="3069815" cy="860865"/>
            <a:chOff x="7677398" y="4793509"/>
            <a:chExt cx="3069815" cy="860865"/>
          </a:xfrm>
        </p:grpSpPr>
        <mc:AlternateContent xmlns:mc="http://schemas.openxmlformats.org/markup-compatibility/2006" xmlns:a14="http://schemas.microsoft.com/office/drawing/2010/main">
          <mc:Choice Requires="a14">
            <p:sp>
              <p:nvSpPr>
                <p:cNvPr id="100" name="ZoneTexte 99">
                  <a:extLst>
                    <a:ext uri="{FF2B5EF4-FFF2-40B4-BE49-F238E27FC236}">
                      <a16:creationId xmlns:a16="http://schemas.microsoft.com/office/drawing/2014/main" id="{C89B23E3-6996-45F2-95FA-193EAB4013E6}"/>
                    </a:ext>
                  </a:extLst>
                </p:cNvPr>
                <p:cNvSpPr txBox="1"/>
                <p:nvPr/>
              </p:nvSpPr>
              <p:spPr>
                <a:xfrm>
                  <a:off x="7677398" y="4793509"/>
                  <a:ext cx="2828690" cy="54162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fr-FR" sz="1200" i="1" smtClean="0">
                                <a:latin typeface="Cambria Math" panose="02040503050406030204" pitchFamily="18" charset="0"/>
                              </a:rPr>
                            </m:ctrlPr>
                          </m:sSubPr>
                          <m:e>
                            <m:r>
                              <a:rPr lang="fr-FR" sz="1200" b="0" i="1" smtClean="0">
                                <a:latin typeface="Cambria Math" panose="02040503050406030204" pitchFamily="18" charset="0"/>
                              </a:rPr>
                              <m:t>𝑌</m:t>
                            </m:r>
                          </m:e>
                          <m:sub>
                            <m:r>
                              <a:rPr lang="fr-FR" sz="1200" b="0" i="1" smtClean="0">
                                <a:latin typeface="Cambria Math" panose="02040503050406030204" pitchFamily="18" charset="0"/>
                              </a:rPr>
                              <m:t>𝑝𝑜𝑠𝑡</m:t>
                            </m:r>
                          </m:sub>
                        </m:sSub>
                        <m:d>
                          <m:dPr>
                            <m:ctrlPr>
                              <a:rPr lang="fr-FR" sz="1200" i="1" smtClean="0">
                                <a:latin typeface="Cambria Math" panose="02040503050406030204" pitchFamily="18" charset="0"/>
                              </a:rPr>
                            </m:ctrlPr>
                          </m:dPr>
                          <m:e>
                            <m:r>
                              <a:rPr lang="fr-FR" sz="1200" b="0" i="1" smtClean="0">
                                <a:latin typeface="Cambria Math" panose="02040503050406030204" pitchFamily="18" charset="0"/>
                              </a:rPr>
                              <m:t>𝐴</m:t>
                            </m:r>
                          </m:e>
                        </m:d>
                        <m:r>
                          <a:rPr lang="fr-FR" sz="1200" b="0" i="1" smtClean="0">
                            <a:latin typeface="Cambria Math" panose="02040503050406030204" pitchFamily="18" charset="0"/>
                          </a:rPr>
                          <m:t>=</m:t>
                        </m:r>
                        <m:nary>
                          <m:naryPr>
                            <m:chr m:val="∑"/>
                            <m:supHide m:val="on"/>
                            <m:ctrlPr>
                              <a:rPr lang="fr-FR" sz="1200" b="0" i="1" smtClean="0">
                                <a:latin typeface="Cambria Math" panose="02040503050406030204" pitchFamily="18" charset="0"/>
                              </a:rPr>
                            </m:ctrlPr>
                          </m:naryPr>
                          <m:sub>
                            <m:r>
                              <m:rPr>
                                <m:brk m:alnAt="7"/>
                              </m:rPr>
                              <a:rPr lang="fr-FR" sz="1200" b="0" i="1" smtClean="0">
                                <a:latin typeface="Cambria Math" panose="02040503050406030204" pitchFamily="18" charset="0"/>
                                <a:sym typeface="Symbol" panose="05050102010706020507" pitchFamily="18" charset="2"/>
                              </a:rPr>
                              <m:t></m:t>
                            </m:r>
                          </m:sub>
                          <m:sup/>
                          <m:e>
                            <m:sSub>
                              <m:sSubPr>
                                <m:ctrlPr>
                                  <a:rPr lang="fr-FR" sz="1200" b="0" i="1" smtClean="0">
                                    <a:latin typeface="Cambria Math" panose="02040503050406030204" pitchFamily="18" charset="0"/>
                                  </a:rPr>
                                </m:ctrlPr>
                              </m:sSubPr>
                              <m:e>
                                <m:r>
                                  <a:rPr lang="fr-FR" sz="1200" b="0" i="1" smtClean="0">
                                    <a:latin typeface="Cambria Math" panose="02040503050406030204" pitchFamily="18" charset="0"/>
                                  </a:rPr>
                                  <m:t>𝑌</m:t>
                                </m:r>
                              </m:e>
                              <m:sub>
                                <m:r>
                                  <a:rPr lang="fr-FR" sz="1200" b="0" i="1" smtClean="0">
                                    <a:latin typeface="Cambria Math" panose="02040503050406030204" pitchFamily="18" charset="0"/>
                                  </a:rPr>
                                  <m:t>𝑝𝑟𝑒</m:t>
                                </m:r>
                              </m:sub>
                            </m:sSub>
                            <m:d>
                              <m:dPr>
                                <m:ctrlPr>
                                  <a:rPr lang="fr-FR" sz="1200" b="0" i="1" smtClean="0">
                                    <a:latin typeface="Cambria Math" panose="02040503050406030204" pitchFamily="18" charset="0"/>
                                  </a:rPr>
                                </m:ctrlPr>
                              </m:dPr>
                              <m:e>
                                <m:r>
                                  <a:rPr lang="fr-FR" sz="1200" b="0" i="1" smtClean="0">
                                    <a:latin typeface="Cambria Math" panose="02040503050406030204" pitchFamily="18" charset="0"/>
                                  </a:rPr>
                                  <m:t>𝐴</m:t>
                                </m:r>
                                <m:r>
                                  <a:rPr lang="fr-FR" sz="1200" b="0" i="1" smtClean="0">
                                    <a:latin typeface="Cambria Math" panose="02040503050406030204" pitchFamily="18" charset="0"/>
                                  </a:rPr>
                                  <m:t>+</m:t>
                                </m:r>
                                <m:r>
                                  <m:rPr>
                                    <m:brk m:alnAt="7"/>
                                  </m:rPr>
                                  <a:rPr lang="fr-FR" sz="1200" i="1">
                                    <a:latin typeface="Cambria Math" panose="02040503050406030204" pitchFamily="18" charset="0"/>
                                    <a:sym typeface="Symbol" panose="05050102010706020507" pitchFamily="18" charset="2"/>
                                  </a:rPr>
                                  <m:t></m:t>
                                </m:r>
                              </m:e>
                            </m:d>
                          </m:e>
                        </m:nary>
                        <m:r>
                          <a:rPr lang="fr-FR" sz="1200" b="0" i="1" smtClean="0">
                            <a:latin typeface="Cambria Math" panose="02040503050406030204" pitchFamily="18" charset="0"/>
                          </a:rPr>
                          <m:t>𝑃</m:t>
                        </m:r>
                        <m:d>
                          <m:dPr>
                            <m:ctrlPr>
                              <a:rPr lang="fr-FR" sz="1200" b="0" i="1" smtClean="0">
                                <a:latin typeface="Cambria Math" panose="02040503050406030204" pitchFamily="18" charset="0"/>
                              </a:rPr>
                            </m:ctrlPr>
                          </m:dPr>
                          <m:e>
                            <m:r>
                              <m:rPr>
                                <m:brk m:alnAt="7"/>
                              </m:rPr>
                              <a:rPr lang="fr-FR" sz="1200" i="1">
                                <a:latin typeface="Cambria Math" panose="02040503050406030204" pitchFamily="18" charset="0"/>
                                <a:sym typeface="Symbol" panose="05050102010706020507" pitchFamily="18" charset="2"/>
                              </a:rPr>
                              <m:t></m:t>
                            </m:r>
                          </m:e>
                          <m:e>
                            <m:r>
                              <a:rPr lang="fr-FR" sz="1200" b="0" i="1" smtClean="0">
                                <a:latin typeface="Cambria Math" panose="02040503050406030204" pitchFamily="18" charset="0"/>
                              </a:rPr>
                              <m:t>𝐴</m:t>
                            </m:r>
                            <m:r>
                              <a:rPr lang="fr-FR" sz="1200" b="0" i="1" smtClean="0">
                                <a:latin typeface="Cambria Math" panose="02040503050406030204" pitchFamily="18" charset="0"/>
                              </a:rPr>
                              <m:t>+</m:t>
                            </m:r>
                            <m:r>
                              <m:rPr>
                                <m:brk m:alnAt="7"/>
                              </m:rPr>
                              <a:rPr lang="fr-FR" sz="1200" i="1">
                                <a:latin typeface="Cambria Math" panose="02040503050406030204" pitchFamily="18" charset="0"/>
                                <a:sym typeface="Symbol" panose="05050102010706020507" pitchFamily="18" charset="2"/>
                              </a:rPr>
                              <m:t></m:t>
                            </m:r>
                          </m:e>
                        </m:d>
                      </m:oMath>
                    </m:oMathPara>
                  </a14:m>
                  <a:endParaRPr lang="fr-FR" sz="1200" dirty="0"/>
                </a:p>
              </p:txBody>
            </p:sp>
          </mc:Choice>
          <mc:Fallback xmlns="">
            <p:sp>
              <p:nvSpPr>
                <p:cNvPr id="19" name="ZoneTexte 18">
                  <a:extLst>
                    <a:ext uri="{FF2B5EF4-FFF2-40B4-BE49-F238E27FC236}">
                      <a16:creationId xmlns:a16="http://schemas.microsoft.com/office/drawing/2014/main" id="{850EE173-8334-4010-BDBF-A27EEFB92B22}"/>
                    </a:ext>
                  </a:extLst>
                </p:cNvPr>
                <p:cNvSpPr txBox="1">
                  <a:spLocks noRot="1" noChangeAspect="1" noMove="1" noResize="1" noEditPoints="1" noAdjustHandles="1" noChangeArrowheads="1" noChangeShapeType="1" noTextEdit="1"/>
                </p:cNvSpPr>
                <p:nvPr/>
              </p:nvSpPr>
              <p:spPr>
                <a:xfrm>
                  <a:off x="7677398" y="4793509"/>
                  <a:ext cx="2828690" cy="541623"/>
                </a:xfrm>
                <a:prstGeom prst="rect">
                  <a:avLst/>
                </a:prstGeom>
                <a:blipFill>
                  <a:blip r:embed="rId18"/>
                  <a:stretch>
                    <a:fillRect t="-115730" b="-162921"/>
                  </a:stretch>
                </a:blipFill>
              </p:spPr>
              <p:txBody>
                <a:bodyPr/>
                <a:lstStyle/>
                <a:p>
                  <a:r>
                    <a:rPr lang="fr-FR">
                      <a:noFill/>
                    </a:rPr>
                    <a:t> </a:t>
                  </a:r>
                </a:p>
              </p:txBody>
            </p:sp>
          </mc:Fallback>
        </mc:AlternateContent>
        <p:sp>
          <p:nvSpPr>
            <p:cNvPr id="101" name="Rectangle 100">
              <a:extLst>
                <a:ext uri="{FF2B5EF4-FFF2-40B4-BE49-F238E27FC236}">
                  <a16:creationId xmlns:a16="http://schemas.microsoft.com/office/drawing/2014/main" id="{E802FA1F-520B-4007-B01A-A9575F083BE0}"/>
                </a:ext>
              </a:extLst>
            </p:cNvPr>
            <p:cNvSpPr/>
            <p:nvPr/>
          </p:nvSpPr>
          <p:spPr>
            <a:xfrm>
              <a:off x="9575800" y="4936253"/>
              <a:ext cx="743857" cy="205763"/>
            </a:xfrm>
            <a:prstGeom prst="rect">
              <a:avLst/>
            </a:prstGeom>
            <a:no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cxnSp>
          <p:nvCxnSpPr>
            <p:cNvPr id="102" name="Connecteur droit avec flèche 101">
              <a:extLst>
                <a:ext uri="{FF2B5EF4-FFF2-40B4-BE49-F238E27FC236}">
                  <a16:creationId xmlns:a16="http://schemas.microsoft.com/office/drawing/2014/main" id="{23AC822C-E9A6-41F6-B948-48338D9F6F55}"/>
                </a:ext>
              </a:extLst>
            </p:cNvPr>
            <p:cNvCxnSpPr>
              <a:cxnSpLocks/>
            </p:cNvCxnSpPr>
            <p:nvPr/>
          </p:nvCxnSpPr>
          <p:spPr>
            <a:xfrm>
              <a:off x="9988980" y="5142016"/>
              <a:ext cx="0" cy="243444"/>
            </a:xfrm>
            <a:prstGeom prst="straightConnector1">
              <a:avLst/>
            </a:prstGeom>
            <a:ln w="1905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103" name="ZoneTexte 102">
              <a:extLst>
                <a:ext uri="{FF2B5EF4-FFF2-40B4-BE49-F238E27FC236}">
                  <a16:creationId xmlns:a16="http://schemas.microsoft.com/office/drawing/2014/main" id="{77F96495-BF99-4CE8-97C6-DD3EFA3E866C}"/>
                </a:ext>
              </a:extLst>
            </p:cNvPr>
            <p:cNvSpPr txBox="1"/>
            <p:nvPr/>
          </p:nvSpPr>
          <p:spPr>
            <a:xfrm>
              <a:off x="9230746" y="5377375"/>
              <a:ext cx="1516467" cy="276999"/>
            </a:xfrm>
            <a:prstGeom prst="rect">
              <a:avLst/>
            </a:prstGeom>
            <a:noFill/>
            <a:ln>
              <a:noFill/>
            </a:ln>
          </p:spPr>
          <p:txBody>
            <a:bodyPr wrap="square" rtlCol="0">
              <a:spAutoFit/>
            </a:bodyPr>
            <a:lstStyle/>
            <a:p>
              <a:pPr algn="ctr"/>
              <a:r>
                <a:rPr lang="en-GB" sz="1200" dirty="0"/>
                <a:t>Gauss, Poisson… </a:t>
              </a:r>
            </a:p>
          </p:txBody>
        </p:sp>
      </p:grpSp>
      <p:sp>
        <p:nvSpPr>
          <p:cNvPr id="104" name="ZoneTexte 103">
            <a:extLst>
              <a:ext uri="{FF2B5EF4-FFF2-40B4-BE49-F238E27FC236}">
                <a16:creationId xmlns:a16="http://schemas.microsoft.com/office/drawing/2014/main" id="{74A272E0-510E-40E9-94A6-3805756ACB67}"/>
              </a:ext>
            </a:extLst>
          </p:cNvPr>
          <p:cNvSpPr txBox="1"/>
          <p:nvPr/>
        </p:nvSpPr>
        <p:spPr>
          <a:xfrm>
            <a:off x="511684" y="4836420"/>
            <a:ext cx="3442762" cy="1015663"/>
          </a:xfrm>
          <a:prstGeom prst="rect">
            <a:avLst/>
          </a:prstGeom>
          <a:noFill/>
        </p:spPr>
        <p:txBody>
          <a:bodyPr wrap="square" rtlCol="0">
            <a:spAutoFit/>
          </a:bodyPr>
          <a:lstStyle/>
          <a:p>
            <a:r>
              <a:rPr lang="en-GB" sz="1200" dirty="0"/>
              <a:t>Y(A*) Evaluation with error propagation and covariance matrix using Monte-Carlo-Markov-Chain (MCMC)</a:t>
            </a:r>
            <a:r>
              <a:rPr lang="en-US" sz="1200" dirty="0"/>
              <a:t> :</a:t>
            </a:r>
          </a:p>
          <a:p>
            <a:endParaRPr lang="en-US" sz="1200" b="1" dirty="0">
              <a:solidFill>
                <a:srgbClr val="FF0000"/>
              </a:solidFill>
            </a:endParaRPr>
          </a:p>
          <a:p>
            <a:r>
              <a:rPr lang="en-US" sz="1200" b="1" dirty="0">
                <a:solidFill>
                  <a:srgbClr val="FF0000"/>
                </a:solidFill>
              </a:rPr>
              <a:t> </a:t>
            </a:r>
            <a:r>
              <a:rPr lang="en-US" sz="1200" dirty="0">
                <a:sym typeface="Wingdings" panose="05000000000000000000" pitchFamily="2" charset="2"/>
              </a:rPr>
              <a:t>     </a:t>
            </a:r>
            <a:r>
              <a:rPr lang="en-US" sz="1200" b="1" dirty="0">
                <a:solidFill>
                  <a:srgbClr val="0070C0"/>
                </a:solidFill>
                <a:sym typeface="Wingdings" panose="05000000000000000000" pitchFamily="2" charset="2"/>
              </a:rPr>
              <a:t>at best experimental resolution  </a:t>
            </a:r>
            <a:endParaRPr lang="en-GB" sz="1200" b="1" dirty="0">
              <a:solidFill>
                <a:srgbClr val="FF0000"/>
              </a:solidFill>
            </a:endParaRPr>
          </a:p>
        </p:txBody>
      </p:sp>
      <p:pic>
        <p:nvPicPr>
          <p:cNvPr id="3" name="Image 2">
            <a:extLst>
              <a:ext uri="{FF2B5EF4-FFF2-40B4-BE49-F238E27FC236}">
                <a16:creationId xmlns:a16="http://schemas.microsoft.com/office/drawing/2014/main" id="{D985FE3D-D402-4AE6-92E2-2F4FA986D53E}"/>
              </a:ext>
            </a:extLst>
          </p:cNvPr>
          <p:cNvPicPr>
            <a:picLocks noChangeAspect="1"/>
          </p:cNvPicPr>
          <p:nvPr/>
        </p:nvPicPr>
        <p:blipFill rotWithShape="1">
          <a:blip r:embed="rId19">
            <a:extLst>
              <a:ext uri="{28A0092B-C50C-407E-A947-70E740481C1C}">
                <a14:useLocalDpi xmlns:a14="http://schemas.microsoft.com/office/drawing/2010/main" val="0"/>
              </a:ext>
            </a:extLst>
          </a:blip>
          <a:srcRect l="7814" t="10370" r="10141" b="3268"/>
          <a:stretch/>
        </p:blipFill>
        <p:spPr>
          <a:xfrm>
            <a:off x="393457" y="1345516"/>
            <a:ext cx="3169773" cy="3262985"/>
          </a:xfrm>
          <a:prstGeom prst="rect">
            <a:avLst/>
          </a:prstGeom>
        </p:spPr>
      </p:pic>
      <p:pic>
        <p:nvPicPr>
          <p:cNvPr id="45" name="Image 85">
            <a:extLst>
              <a:ext uri="{FF2B5EF4-FFF2-40B4-BE49-F238E27FC236}">
                <a16:creationId xmlns:a16="http://schemas.microsoft.com/office/drawing/2014/main" id="{A26E2482-A8A6-4166-995E-504993CB08E3}"/>
              </a:ext>
            </a:extLst>
          </p:cNvPr>
          <p:cNvPicPr>
            <a:picLocks noChangeAspect="1" noChangeArrowheads="1"/>
          </p:cNvPicPr>
          <p:nvPr/>
        </p:nvPicPr>
        <p:blipFill>
          <a:blip r:embed="rId20">
            <a:extLst>
              <a:ext uri="{28A0092B-C50C-407E-A947-70E740481C1C}">
                <a14:useLocalDpi xmlns:a14="http://schemas.microsoft.com/office/drawing/2010/main" val="0"/>
              </a:ext>
            </a:extLst>
          </a:blip>
          <a:srcRect l="8064" t="6599" b="5415"/>
          <a:stretch>
            <a:fillRect/>
          </a:stretch>
        </p:blipFill>
        <p:spPr bwMode="auto">
          <a:xfrm>
            <a:off x="2962793" y="1753175"/>
            <a:ext cx="799699" cy="748320"/>
          </a:xfrm>
          <a:prstGeom prst="rect">
            <a:avLst/>
          </a:prstGeom>
          <a:noFill/>
          <a:ln w="28575">
            <a:solidFill>
              <a:srgbClr val="0000FF"/>
            </a:solidFill>
            <a:miter lim="800000"/>
            <a:headEnd/>
            <a:tailEnd/>
          </a:ln>
          <a:extLst>
            <a:ext uri="{909E8E84-426E-40DD-AFC4-6F175D3DCCD1}">
              <a14:hiddenFill xmlns:a14="http://schemas.microsoft.com/office/drawing/2010/main">
                <a:solidFill>
                  <a:srgbClr val="FFFFFF"/>
                </a:solidFill>
              </a14:hiddenFill>
            </a:ext>
          </a:extLst>
        </p:spPr>
      </p:pic>
      <p:grpSp>
        <p:nvGrpSpPr>
          <p:cNvPr id="6" name="Groupe 5">
            <a:extLst>
              <a:ext uri="{FF2B5EF4-FFF2-40B4-BE49-F238E27FC236}">
                <a16:creationId xmlns:a16="http://schemas.microsoft.com/office/drawing/2014/main" id="{A2821253-A124-44FB-91CF-6846E2D54DE6}"/>
              </a:ext>
            </a:extLst>
          </p:cNvPr>
          <p:cNvGrpSpPr/>
          <p:nvPr/>
        </p:nvGrpSpPr>
        <p:grpSpPr>
          <a:xfrm>
            <a:off x="904951" y="1553868"/>
            <a:ext cx="1457884" cy="184666"/>
            <a:chOff x="904951" y="1553868"/>
            <a:chExt cx="1457884" cy="184666"/>
          </a:xfrm>
        </p:grpSpPr>
        <p:sp>
          <p:nvSpPr>
            <p:cNvPr id="40" name="ZoneTexte 1">
              <a:extLst>
                <a:ext uri="{FF2B5EF4-FFF2-40B4-BE49-F238E27FC236}">
                  <a16:creationId xmlns:a16="http://schemas.microsoft.com/office/drawing/2014/main" id="{C8990558-BC0E-4BDF-8CDA-0BD78289FB6B}"/>
                </a:ext>
              </a:extLst>
            </p:cNvPr>
            <p:cNvSpPr txBox="1">
              <a:spLocks noChangeArrowheads="1"/>
            </p:cNvSpPr>
            <p:nvPr/>
          </p:nvSpPr>
          <p:spPr bwMode="auto">
            <a:xfrm>
              <a:off x="934306" y="1553868"/>
              <a:ext cx="1428529"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GB" altLang="fr-FR" sz="600" b="1" dirty="0"/>
                <a:t>Mass Resolution Limit</a:t>
              </a:r>
            </a:p>
          </p:txBody>
        </p:sp>
        <p:sp>
          <p:nvSpPr>
            <p:cNvPr id="50" name="Ellipse 3">
              <a:extLst>
                <a:ext uri="{FF2B5EF4-FFF2-40B4-BE49-F238E27FC236}">
                  <a16:creationId xmlns:a16="http://schemas.microsoft.com/office/drawing/2014/main" id="{B8650FC1-632F-45A0-8D2D-DB21CF4FA061}"/>
                </a:ext>
              </a:extLst>
            </p:cNvPr>
            <p:cNvSpPr>
              <a:spLocks noChangeArrowheads="1"/>
            </p:cNvSpPr>
            <p:nvPr/>
          </p:nvSpPr>
          <p:spPr bwMode="auto">
            <a:xfrm>
              <a:off x="904951" y="1628067"/>
              <a:ext cx="58710" cy="45719"/>
            </a:xfrm>
            <a:prstGeom prst="ellipse">
              <a:avLst/>
            </a:prstGeom>
            <a:solidFill>
              <a:srgbClr val="0000FF"/>
            </a:solidFill>
            <a:ln w="9525" algn="ctr">
              <a:solidFill>
                <a:srgbClr val="0000FF"/>
              </a:solidFill>
              <a:round/>
              <a:headEnd/>
              <a:tailEnd/>
            </a:ln>
          </p:spPr>
          <p:txBody>
            <a:bodyPr/>
            <a:lstStyle>
              <a:lvl1pPr defTabSz="4321175">
                <a:defRPr sz="8200">
                  <a:solidFill>
                    <a:schemeClr val="tx1"/>
                  </a:solidFill>
                  <a:latin typeface="Arial" panose="020B0604020202020204" pitchFamily="34" charset="0"/>
                  <a:ea typeface="ＭＳ Ｐゴシック" panose="020B0600070205080204" pitchFamily="34" charset="-128"/>
                </a:defRPr>
              </a:lvl1pPr>
              <a:lvl2pPr defTabSz="4321175">
                <a:defRPr sz="8200">
                  <a:solidFill>
                    <a:schemeClr val="tx1"/>
                  </a:solidFill>
                  <a:latin typeface="Arial" panose="020B0604020202020204" pitchFamily="34" charset="0"/>
                  <a:ea typeface="ＭＳ Ｐゴシック" panose="020B0600070205080204" pitchFamily="34" charset="-128"/>
                </a:defRPr>
              </a:lvl2pPr>
              <a:lvl3pPr defTabSz="4321175">
                <a:defRPr sz="8200">
                  <a:solidFill>
                    <a:schemeClr val="tx1"/>
                  </a:solidFill>
                  <a:latin typeface="Arial" panose="020B0604020202020204" pitchFamily="34" charset="0"/>
                  <a:ea typeface="ＭＳ Ｐゴシック" panose="020B0600070205080204" pitchFamily="34" charset="-128"/>
                </a:defRPr>
              </a:lvl3pPr>
              <a:lvl4pPr defTabSz="4321175">
                <a:defRPr sz="8200">
                  <a:solidFill>
                    <a:schemeClr val="tx1"/>
                  </a:solidFill>
                  <a:latin typeface="Arial" panose="020B0604020202020204" pitchFamily="34" charset="0"/>
                  <a:ea typeface="ＭＳ Ｐゴシック" panose="020B0600070205080204" pitchFamily="34" charset="-128"/>
                </a:defRPr>
              </a:lvl4pPr>
              <a:lvl5pPr defTabSz="4321175">
                <a:defRPr sz="8200">
                  <a:solidFill>
                    <a:schemeClr val="tx1"/>
                  </a:solidFill>
                  <a:latin typeface="Arial" panose="020B0604020202020204" pitchFamily="34" charset="0"/>
                  <a:ea typeface="ＭＳ Ｐゴシック" panose="020B0600070205080204" pitchFamily="34" charset="-128"/>
                </a:defRPr>
              </a:lvl5pPr>
              <a:lvl6pPr marL="2220913" indent="558800" defTabSz="4321175" eaLnBrk="0" fontAlgn="base" hangingPunct="0">
                <a:spcBef>
                  <a:spcPct val="0"/>
                </a:spcBef>
                <a:spcAft>
                  <a:spcPct val="0"/>
                </a:spcAft>
                <a:defRPr sz="8200">
                  <a:solidFill>
                    <a:schemeClr val="tx1"/>
                  </a:solidFill>
                  <a:latin typeface="Arial" panose="020B0604020202020204" pitchFamily="34" charset="0"/>
                  <a:ea typeface="ＭＳ Ｐゴシック" panose="020B0600070205080204" pitchFamily="34" charset="-128"/>
                </a:defRPr>
              </a:lvl6pPr>
              <a:lvl7pPr marL="2678113" indent="558800" defTabSz="4321175" eaLnBrk="0" fontAlgn="base" hangingPunct="0">
                <a:spcBef>
                  <a:spcPct val="0"/>
                </a:spcBef>
                <a:spcAft>
                  <a:spcPct val="0"/>
                </a:spcAft>
                <a:defRPr sz="8200">
                  <a:solidFill>
                    <a:schemeClr val="tx1"/>
                  </a:solidFill>
                  <a:latin typeface="Arial" panose="020B0604020202020204" pitchFamily="34" charset="0"/>
                  <a:ea typeface="ＭＳ Ｐゴシック" panose="020B0600070205080204" pitchFamily="34" charset="-128"/>
                </a:defRPr>
              </a:lvl7pPr>
              <a:lvl8pPr marL="3135313" indent="558800" defTabSz="4321175" eaLnBrk="0" fontAlgn="base" hangingPunct="0">
                <a:spcBef>
                  <a:spcPct val="0"/>
                </a:spcBef>
                <a:spcAft>
                  <a:spcPct val="0"/>
                </a:spcAft>
                <a:defRPr sz="8200">
                  <a:solidFill>
                    <a:schemeClr val="tx1"/>
                  </a:solidFill>
                  <a:latin typeface="Arial" panose="020B0604020202020204" pitchFamily="34" charset="0"/>
                  <a:ea typeface="ＭＳ Ｐゴシック" panose="020B0600070205080204" pitchFamily="34" charset="-128"/>
                </a:defRPr>
              </a:lvl8pPr>
              <a:lvl9pPr marL="3592513" indent="558800" defTabSz="4321175" eaLnBrk="0" fontAlgn="base" hangingPunct="0">
                <a:spcBef>
                  <a:spcPct val="0"/>
                </a:spcBef>
                <a:spcAft>
                  <a:spcPct val="0"/>
                </a:spcAft>
                <a:defRPr sz="8200">
                  <a:solidFill>
                    <a:schemeClr val="tx1"/>
                  </a:solidFill>
                  <a:latin typeface="Arial" panose="020B0604020202020204" pitchFamily="34" charset="0"/>
                  <a:ea typeface="ＭＳ Ｐゴシック" panose="020B0600070205080204" pitchFamily="34" charset="-128"/>
                </a:defRPr>
              </a:lvl9pPr>
            </a:lstStyle>
            <a:p>
              <a:pPr eaLnBrk="1" hangingPunct="1"/>
              <a:endParaRPr lang="fr-FR" altLang="fr-FR" sz="9600"/>
            </a:p>
          </p:txBody>
        </p:sp>
      </p:grpSp>
      <p:pic>
        <p:nvPicPr>
          <p:cNvPr id="42" name="Image 41">
            <a:extLst>
              <a:ext uri="{FF2B5EF4-FFF2-40B4-BE49-F238E27FC236}">
                <a16:creationId xmlns:a16="http://schemas.microsoft.com/office/drawing/2014/main" id="{5BA5F2FF-D0DE-40FD-8667-B260A59B5C75}"/>
              </a:ext>
            </a:extLst>
          </p:cNvPr>
          <p:cNvPicPr>
            <a:picLocks noChangeAspect="1"/>
          </p:cNvPicPr>
          <p:nvPr/>
        </p:nvPicPr>
        <p:blipFill rotWithShape="1">
          <a:blip r:embed="rId21">
            <a:extLst>
              <a:ext uri="{28A0092B-C50C-407E-A947-70E740481C1C}">
                <a14:useLocalDpi xmlns:a14="http://schemas.microsoft.com/office/drawing/2010/main" val="0"/>
              </a:ext>
            </a:extLst>
          </a:blip>
          <a:srcRect l="8981" t="9167" r="7941" b="3148"/>
          <a:stretch/>
        </p:blipFill>
        <p:spPr>
          <a:xfrm>
            <a:off x="4215878" y="1285023"/>
            <a:ext cx="3235553" cy="3339686"/>
          </a:xfrm>
          <a:prstGeom prst="rect">
            <a:avLst/>
          </a:prstGeom>
        </p:spPr>
      </p:pic>
      <p:pic>
        <p:nvPicPr>
          <p:cNvPr id="44" name="Image 43">
            <a:extLst>
              <a:ext uri="{FF2B5EF4-FFF2-40B4-BE49-F238E27FC236}">
                <a16:creationId xmlns:a16="http://schemas.microsoft.com/office/drawing/2014/main" id="{F2A36727-7138-493E-B436-857E896ED25D}"/>
              </a:ext>
            </a:extLst>
          </p:cNvPr>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5892800" y="1203541"/>
            <a:ext cx="1753923" cy="991580"/>
          </a:xfrm>
          <a:prstGeom prst="rect">
            <a:avLst/>
          </a:prstGeom>
        </p:spPr>
      </p:pic>
      <p:sp>
        <p:nvSpPr>
          <p:cNvPr id="46" name="ZoneTexte 45">
            <a:extLst>
              <a:ext uri="{FF2B5EF4-FFF2-40B4-BE49-F238E27FC236}">
                <a16:creationId xmlns:a16="http://schemas.microsoft.com/office/drawing/2014/main" id="{836B6989-24C9-46AF-A68E-3011648EA897}"/>
              </a:ext>
            </a:extLst>
          </p:cNvPr>
          <p:cNvSpPr txBox="1"/>
          <p:nvPr/>
        </p:nvSpPr>
        <p:spPr>
          <a:xfrm>
            <a:off x="6227444" y="1592700"/>
            <a:ext cx="1345006" cy="200055"/>
          </a:xfrm>
          <a:prstGeom prst="rect">
            <a:avLst/>
          </a:prstGeom>
          <a:solidFill>
            <a:schemeClr val="bg1"/>
          </a:solidFill>
        </p:spPr>
        <p:txBody>
          <a:bodyPr wrap="square" rtlCol="0">
            <a:spAutoFit/>
          </a:bodyPr>
          <a:lstStyle/>
          <a:p>
            <a:r>
              <a:rPr lang="fr-FR" sz="700" b="1" dirty="0">
                <a:sym typeface="Symbol" panose="05050102010706020507" pitchFamily="18" charset="2"/>
              </a:rPr>
              <a:t>(A*) Terrell calc</a:t>
            </a:r>
            <a:endParaRPr lang="fr-FR" sz="700" b="1" dirty="0"/>
          </a:p>
        </p:txBody>
      </p:sp>
      <p:sp>
        <p:nvSpPr>
          <p:cNvPr id="47" name="ZoneTexte 46">
            <a:extLst>
              <a:ext uri="{FF2B5EF4-FFF2-40B4-BE49-F238E27FC236}">
                <a16:creationId xmlns:a16="http://schemas.microsoft.com/office/drawing/2014/main" id="{11F7E088-7CD8-4194-A6F3-F3C14DBCCB58}"/>
              </a:ext>
            </a:extLst>
          </p:cNvPr>
          <p:cNvSpPr txBox="1"/>
          <p:nvPr/>
        </p:nvSpPr>
        <p:spPr>
          <a:xfrm>
            <a:off x="6195558" y="1262617"/>
            <a:ext cx="1343994" cy="200055"/>
          </a:xfrm>
          <a:prstGeom prst="rect">
            <a:avLst/>
          </a:prstGeom>
          <a:solidFill>
            <a:schemeClr val="bg1"/>
          </a:solidFill>
        </p:spPr>
        <p:txBody>
          <a:bodyPr wrap="square" rtlCol="0">
            <a:spAutoFit/>
          </a:bodyPr>
          <a:lstStyle/>
          <a:p>
            <a:r>
              <a:rPr lang="fr-FR" sz="700" b="1" dirty="0">
                <a:sym typeface="Symbol" panose="05050102010706020507" pitchFamily="18" charset="2"/>
              </a:rPr>
              <a:t>(A*) Eval Res Limit Y(A*)</a:t>
            </a:r>
            <a:endParaRPr lang="fr-FR" sz="700" b="1" dirty="0"/>
          </a:p>
        </p:txBody>
      </p:sp>
      <p:sp>
        <p:nvSpPr>
          <p:cNvPr id="48" name="ZoneTexte 47">
            <a:extLst>
              <a:ext uri="{FF2B5EF4-FFF2-40B4-BE49-F238E27FC236}">
                <a16:creationId xmlns:a16="http://schemas.microsoft.com/office/drawing/2014/main" id="{65DB9072-A685-4C17-8990-8E1484296BCF}"/>
              </a:ext>
            </a:extLst>
          </p:cNvPr>
          <p:cNvSpPr txBox="1"/>
          <p:nvPr/>
        </p:nvSpPr>
        <p:spPr>
          <a:xfrm>
            <a:off x="6227444" y="1925618"/>
            <a:ext cx="1333130" cy="200055"/>
          </a:xfrm>
          <a:prstGeom prst="rect">
            <a:avLst/>
          </a:prstGeom>
          <a:solidFill>
            <a:schemeClr val="bg1"/>
          </a:solidFill>
        </p:spPr>
        <p:txBody>
          <a:bodyPr wrap="square" rtlCol="0">
            <a:spAutoFit/>
          </a:bodyPr>
          <a:lstStyle/>
          <a:p>
            <a:r>
              <a:rPr lang="fr-FR" sz="700" b="1" dirty="0">
                <a:sym typeface="Symbol" panose="05050102010706020507" pitchFamily="18" charset="2"/>
              </a:rPr>
              <a:t>(A*) Eval Res Exp</a:t>
            </a:r>
            <a:endParaRPr lang="fr-FR" sz="700" b="1" dirty="0"/>
          </a:p>
        </p:txBody>
      </p:sp>
      <p:pic>
        <p:nvPicPr>
          <p:cNvPr id="49" name="Image 48">
            <a:extLst>
              <a:ext uri="{FF2B5EF4-FFF2-40B4-BE49-F238E27FC236}">
                <a16:creationId xmlns:a16="http://schemas.microsoft.com/office/drawing/2014/main" id="{FCAF9CB4-D021-4495-9254-A67DCD2F2F59}"/>
              </a:ext>
            </a:extLst>
          </p:cNvPr>
          <p:cNvPicPr>
            <a:picLocks noChangeAspect="1"/>
          </p:cNvPicPr>
          <p:nvPr/>
        </p:nvPicPr>
        <p:blipFill rotWithShape="1">
          <a:blip r:embed="rId23">
            <a:extLst>
              <a:ext uri="{28A0092B-C50C-407E-A947-70E740481C1C}">
                <a14:useLocalDpi xmlns:a14="http://schemas.microsoft.com/office/drawing/2010/main" val="0"/>
              </a:ext>
            </a:extLst>
          </a:blip>
          <a:srcRect l="7813" t="8453" r="1508" b="4488"/>
          <a:stretch/>
        </p:blipFill>
        <p:spPr>
          <a:xfrm>
            <a:off x="4658643" y="1215316"/>
            <a:ext cx="605222" cy="568249"/>
          </a:xfrm>
          <a:prstGeom prst="rect">
            <a:avLst/>
          </a:prstGeom>
          <a:ln w="28575">
            <a:solidFill>
              <a:srgbClr val="0070C0"/>
            </a:solidFill>
          </a:ln>
        </p:spPr>
      </p:pic>
      <p:pic>
        <p:nvPicPr>
          <p:cNvPr id="51" name="Image 50">
            <a:extLst>
              <a:ext uri="{FF2B5EF4-FFF2-40B4-BE49-F238E27FC236}">
                <a16:creationId xmlns:a16="http://schemas.microsoft.com/office/drawing/2014/main" id="{BD476E20-0504-4083-B7F8-32469D98DC2F}"/>
              </a:ext>
            </a:extLst>
          </p:cNvPr>
          <p:cNvPicPr>
            <a:picLocks noChangeAspect="1"/>
          </p:cNvPicPr>
          <p:nvPr/>
        </p:nvPicPr>
        <p:blipFill rotWithShape="1">
          <a:blip r:embed="rId24">
            <a:extLst>
              <a:ext uri="{28A0092B-C50C-407E-A947-70E740481C1C}">
                <a14:useLocalDpi xmlns:a14="http://schemas.microsoft.com/office/drawing/2010/main" val="0"/>
              </a:ext>
            </a:extLst>
          </a:blip>
          <a:srcRect l="9302" t="8571" r="2301" b="6147"/>
          <a:stretch/>
        </p:blipFill>
        <p:spPr>
          <a:xfrm>
            <a:off x="4658643" y="1985411"/>
            <a:ext cx="614148" cy="579441"/>
          </a:xfrm>
          <a:prstGeom prst="rect">
            <a:avLst/>
          </a:prstGeom>
          <a:ln w="28575">
            <a:solidFill>
              <a:srgbClr val="92D050"/>
            </a:solidFill>
          </a:ln>
        </p:spPr>
      </p:pic>
      <p:pic>
        <p:nvPicPr>
          <p:cNvPr id="52" name="Image 51">
            <a:extLst>
              <a:ext uri="{FF2B5EF4-FFF2-40B4-BE49-F238E27FC236}">
                <a16:creationId xmlns:a16="http://schemas.microsoft.com/office/drawing/2014/main" id="{B1DA2966-4728-43EC-B6D3-DC309E6B1A91}"/>
              </a:ext>
            </a:extLst>
          </p:cNvPr>
          <p:cNvPicPr>
            <a:picLocks noChangeAspect="1"/>
          </p:cNvPicPr>
          <p:nvPr/>
        </p:nvPicPr>
        <p:blipFill rotWithShape="1">
          <a:blip r:embed="rId25">
            <a:extLst>
              <a:ext uri="{28A0092B-C50C-407E-A947-70E740481C1C}">
                <a14:useLocalDpi xmlns:a14="http://schemas.microsoft.com/office/drawing/2010/main" val="0"/>
              </a:ext>
            </a:extLst>
          </a:blip>
          <a:srcRect l="9994" t="8312" r="1560" b="6053"/>
          <a:stretch/>
        </p:blipFill>
        <p:spPr>
          <a:xfrm>
            <a:off x="6025858" y="2225642"/>
            <a:ext cx="611939" cy="579441"/>
          </a:xfrm>
          <a:prstGeom prst="rect">
            <a:avLst/>
          </a:prstGeom>
          <a:ln w="28575">
            <a:solidFill>
              <a:srgbClr val="FF0000"/>
            </a:solidFill>
          </a:ln>
        </p:spPr>
      </p:pic>
      <p:pic>
        <p:nvPicPr>
          <p:cNvPr id="53" name="Image 52">
            <a:extLst>
              <a:ext uri="{FF2B5EF4-FFF2-40B4-BE49-F238E27FC236}">
                <a16:creationId xmlns:a16="http://schemas.microsoft.com/office/drawing/2014/main" id="{B853A362-4F35-4FF2-8D52-22A1BCAB7A25}"/>
              </a:ext>
            </a:extLst>
          </p:cNvPr>
          <p:cNvPicPr>
            <a:picLocks noChangeAspect="1"/>
          </p:cNvPicPr>
          <p:nvPr/>
        </p:nvPicPr>
        <p:blipFill rotWithShape="1">
          <a:blip r:embed="rId26">
            <a:extLst>
              <a:ext uri="{28A0092B-C50C-407E-A947-70E740481C1C}">
                <a14:useLocalDpi xmlns:a14="http://schemas.microsoft.com/office/drawing/2010/main" val="0"/>
              </a:ext>
            </a:extLst>
          </a:blip>
          <a:srcRect l="9143" t="8445" b="6539"/>
          <a:stretch/>
        </p:blipFill>
        <p:spPr>
          <a:xfrm>
            <a:off x="6750944" y="2225642"/>
            <a:ext cx="633209" cy="579441"/>
          </a:xfrm>
          <a:prstGeom prst="rect">
            <a:avLst/>
          </a:prstGeom>
          <a:ln w="28575">
            <a:solidFill>
              <a:srgbClr val="FF0000"/>
            </a:solidFill>
          </a:ln>
        </p:spPr>
      </p:pic>
      <p:sp>
        <p:nvSpPr>
          <p:cNvPr id="55" name="Titre 5">
            <a:extLst>
              <a:ext uri="{FF2B5EF4-FFF2-40B4-BE49-F238E27FC236}">
                <a16:creationId xmlns:a16="http://schemas.microsoft.com/office/drawing/2014/main" id="{A4BA238F-0C38-4772-9643-85E0C335154F}"/>
              </a:ext>
            </a:extLst>
          </p:cNvPr>
          <p:cNvSpPr txBox="1">
            <a:spLocks/>
          </p:cNvSpPr>
          <p:nvPr/>
        </p:nvSpPr>
        <p:spPr>
          <a:xfrm>
            <a:off x="243444" y="176336"/>
            <a:ext cx="11123079" cy="587829"/>
          </a:xfrm>
          <a:prstGeom prst="rect">
            <a:avLst/>
          </a:prstGeom>
        </p:spPr>
        <p:txBody>
          <a:bodyPr vert="horz" lIns="0" tIns="45720" rIns="0" bIns="45720" rtlCol="0" anchor="t">
            <a:noAutofit/>
          </a:bodyPr>
          <a:lstStyle>
            <a:lvl1pPr algn="l" defTabSz="914400" rtl="0" eaLnBrk="1" latinLnBrk="0" hangingPunct="1">
              <a:lnSpc>
                <a:spcPct val="90000"/>
              </a:lnSpc>
              <a:spcBef>
                <a:spcPct val="0"/>
              </a:spcBef>
              <a:buNone/>
              <a:defRPr sz="3200" kern="1200">
                <a:solidFill>
                  <a:schemeClr val="tx2"/>
                </a:solidFill>
                <a:latin typeface="+mj-lt"/>
                <a:ea typeface="+mj-ea"/>
                <a:cs typeface="+mj-cs"/>
              </a:defRPr>
            </a:lvl1pPr>
          </a:lstStyle>
          <a:p>
            <a:r>
              <a:rPr lang="en-US" sz="4400" b="1" baseline="30000" dirty="0"/>
              <a:t>Validation with JEFF-4.0 : </a:t>
            </a:r>
            <a:br>
              <a:rPr lang="en-GB" sz="2800" b="1" dirty="0"/>
            </a:br>
            <a:br>
              <a:rPr lang="fr-FR" sz="4000" dirty="0"/>
            </a:br>
            <a:endParaRPr lang="fr-FR" sz="4000" dirty="0"/>
          </a:p>
        </p:txBody>
      </p:sp>
      <p:sp>
        <p:nvSpPr>
          <p:cNvPr id="43" name="ZoneTexte 42">
            <a:extLst>
              <a:ext uri="{FF2B5EF4-FFF2-40B4-BE49-F238E27FC236}">
                <a16:creationId xmlns:a16="http://schemas.microsoft.com/office/drawing/2014/main" id="{75A8E579-8D04-4723-A817-BEEDF49CF9F2}"/>
              </a:ext>
            </a:extLst>
          </p:cNvPr>
          <p:cNvSpPr txBox="1"/>
          <p:nvPr/>
        </p:nvSpPr>
        <p:spPr>
          <a:xfrm>
            <a:off x="4086031" y="4683505"/>
            <a:ext cx="4075892" cy="1754326"/>
          </a:xfrm>
          <a:prstGeom prst="rect">
            <a:avLst/>
          </a:prstGeom>
          <a:noFill/>
        </p:spPr>
        <p:txBody>
          <a:bodyPr wrap="square" rtlCol="0">
            <a:spAutoFit/>
          </a:bodyPr>
          <a:lstStyle/>
          <a:p>
            <a:r>
              <a:rPr lang="en-GB" sz="1200" dirty="0"/>
              <a:t>Analysis of </a:t>
            </a:r>
            <a:r>
              <a:rPr lang="en-GB" sz="1200" dirty="0">
                <a:sym typeface="Symbol" panose="05050102010706020507" pitchFamily="18" charset="2"/>
              </a:rPr>
              <a:t>(A*) from :</a:t>
            </a:r>
            <a:endParaRPr lang="en-GB" sz="1200" dirty="0"/>
          </a:p>
          <a:p>
            <a:pPr marL="285750" indent="-285750">
              <a:buFont typeface="Wingdings" panose="05000000000000000000" pitchFamily="2" charset="2"/>
              <a:buChar char="q"/>
            </a:pPr>
            <a:endParaRPr lang="en-GB" sz="1200" dirty="0"/>
          </a:p>
          <a:p>
            <a:pPr marL="285750" indent="-285750">
              <a:buFont typeface="Wingdings" panose="05000000000000000000" pitchFamily="2" charset="2"/>
              <a:buChar char="q"/>
            </a:pPr>
            <a:r>
              <a:rPr lang="en-GB" sz="1200" dirty="0"/>
              <a:t>Experimental data at the best experimental  mass resolution </a:t>
            </a:r>
          </a:p>
          <a:p>
            <a:r>
              <a:rPr lang="en-GB" sz="1200" dirty="0">
                <a:sym typeface="Wingdings" panose="05000000000000000000" pitchFamily="2" charset="2"/>
              </a:rPr>
              <a:t>	 </a:t>
            </a:r>
            <a:r>
              <a:rPr lang="en-GB" sz="1200" b="1" dirty="0">
                <a:solidFill>
                  <a:srgbClr val="92D050"/>
                </a:solidFill>
                <a:sym typeface="Wingdings" panose="05000000000000000000" pitchFamily="2" charset="2"/>
              </a:rPr>
              <a:t>Evaluation</a:t>
            </a:r>
            <a:r>
              <a:rPr lang="en-GB" sz="1200" dirty="0">
                <a:sym typeface="Wingdings" panose="05000000000000000000" pitchFamily="2" charset="2"/>
              </a:rPr>
              <a:t> (resolution limit) </a:t>
            </a:r>
            <a:endParaRPr lang="en-GB" sz="1200" dirty="0"/>
          </a:p>
          <a:p>
            <a:pPr marL="285750" indent="-285750">
              <a:buFont typeface="Wingdings" panose="05000000000000000000" pitchFamily="2" charset="2"/>
              <a:buChar char="q"/>
            </a:pPr>
            <a:endParaRPr lang="en-GB" sz="1200" dirty="0"/>
          </a:p>
          <a:p>
            <a:pPr marL="285750" indent="-285750">
              <a:buFont typeface="Wingdings" panose="05000000000000000000" pitchFamily="2" charset="2"/>
              <a:buChar char="q"/>
            </a:pPr>
            <a:r>
              <a:rPr lang="en-GB" sz="1200" dirty="0"/>
              <a:t>Calculations from Y(A*) and Y(A) using : </a:t>
            </a:r>
          </a:p>
          <a:p>
            <a:r>
              <a:rPr lang="en-GB" sz="1200" dirty="0">
                <a:sym typeface="Wingdings" panose="05000000000000000000" pitchFamily="2" charset="2"/>
              </a:rPr>
              <a:t>	</a:t>
            </a:r>
            <a:r>
              <a:rPr lang="en-GB" sz="1200" dirty="0"/>
              <a:t> </a:t>
            </a:r>
            <a:r>
              <a:rPr lang="en-GB" sz="1200" b="1" dirty="0">
                <a:solidFill>
                  <a:srgbClr val="0099FF"/>
                </a:solidFill>
              </a:rPr>
              <a:t>MCMC</a:t>
            </a:r>
            <a:r>
              <a:rPr lang="en-GB" sz="1200" dirty="0"/>
              <a:t> </a:t>
            </a:r>
          </a:p>
          <a:p>
            <a:r>
              <a:rPr lang="en-GB" sz="1200" dirty="0">
                <a:sym typeface="Wingdings" panose="05000000000000000000" pitchFamily="2" charset="2"/>
              </a:rPr>
              <a:t>	 </a:t>
            </a:r>
            <a:r>
              <a:rPr lang="en-GB" sz="1200" b="1" dirty="0">
                <a:solidFill>
                  <a:srgbClr val="FF0000"/>
                </a:solidFill>
              </a:rPr>
              <a:t>Terrell</a:t>
            </a:r>
            <a:r>
              <a:rPr lang="en-GB" sz="1200" dirty="0"/>
              <a:t> method</a:t>
            </a:r>
          </a:p>
        </p:txBody>
      </p:sp>
      <p:sp>
        <p:nvSpPr>
          <p:cNvPr id="54" name="ZoneTexte 53">
            <a:extLst>
              <a:ext uri="{FF2B5EF4-FFF2-40B4-BE49-F238E27FC236}">
                <a16:creationId xmlns:a16="http://schemas.microsoft.com/office/drawing/2014/main" id="{E4A71523-E2F8-462C-BB8F-DD9F895D745A}"/>
              </a:ext>
            </a:extLst>
          </p:cNvPr>
          <p:cNvSpPr txBox="1"/>
          <p:nvPr/>
        </p:nvSpPr>
        <p:spPr>
          <a:xfrm>
            <a:off x="10885116" y="4616161"/>
            <a:ext cx="789912" cy="307777"/>
          </a:xfrm>
          <a:prstGeom prst="rect">
            <a:avLst/>
          </a:prstGeom>
          <a:noFill/>
          <a:ln>
            <a:solidFill>
              <a:srgbClr val="FF0000"/>
            </a:solidFill>
          </a:ln>
        </p:spPr>
        <p:txBody>
          <a:bodyPr wrap="square" rtlCol="0">
            <a:spAutoFit/>
          </a:bodyPr>
          <a:lstStyle/>
          <a:p>
            <a:pPr algn="ctr"/>
            <a:r>
              <a:rPr lang="en-GB" sz="700" b="1" dirty="0">
                <a:solidFill>
                  <a:srgbClr val="FF0000"/>
                </a:solidFill>
              </a:rPr>
              <a:t>Preliminary Results</a:t>
            </a:r>
          </a:p>
        </p:txBody>
      </p:sp>
      <p:sp>
        <p:nvSpPr>
          <p:cNvPr id="57" name="Espace réservé du numéro de diapositive 4">
            <a:extLst>
              <a:ext uri="{FF2B5EF4-FFF2-40B4-BE49-F238E27FC236}">
                <a16:creationId xmlns:a16="http://schemas.microsoft.com/office/drawing/2014/main" id="{3B730271-A168-4B8B-AA1B-B89B8155BF4C}"/>
              </a:ext>
            </a:extLst>
          </p:cNvPr>
          <p:cNvSpPr>
            <a:spLocks noGrp="1"/>
          </p:cNvSpPr>
          <p:nvPr>
            <p:ph type="sldNum" sz="quarter" idx="12"/>
          </p:nvPr>
        </p:nvSpPr>
        <p:spPr>
          <a:xfrm>
            <a:off x="10999334" y="6343650"/>
            <a:ext cx="693738" cy="365125"/>
          </a:xfrm>
        </p:spPr>
        <p:txBody>
          <a:bodyPr/>
          <a:lstStyle/>
          <a:p>
            <a:r>
              <a:rPr lang="it-IT" dirty="0"/>
              <a:t>17</a:t>
            </a:r>
            <a:endParaRPr lang="fr-FR" dirty="0"/>
          </a:p>
        </p:txBody>
      </p:sp>
      <p:sp>
        <p:nvSpPr>
          <p:cNvPr id="58" name="Espace réservé de la date 3">
            <a:extLst>
              <a:ext uri="{FF2B5EF4-FFF2-40B4-BE49-F238E27FC236}">
                <a16:creationId xmlns:a16="http://schemas.microsoft.com/office/drawing/2014/main" id="{AC05CA54-609B-40EB-9B31-0C32457A9719}"/>
              </a:ext>
            </a:extLst>
          </p:cNvPr>
          <p:cNvSpPr>
            <a:spLocks noGrp="1"/>
          </p:cNvSpPr>
          <p:nvPr>
            <p:ph type="dt" sz="half" idx="10"/>
          </p:nvPr>
        </p:nvSpPr>
        <p:spPr>
          <a:xfrm>
            <a:off x="9604154" y="6343650"/>
            <a:ext cx="1090881" cy="365125"/>
          </a:xfrm>
        </p:spPr>
        <p:txBody>
          <a:bodyPr/>
          <a:lstStyle/>
          <a:p>
            <a:r>
              <a:rPr lang="fr-FR"/>
              <a:t>01/07/2026</a:t>
            </a:r>
            <a:endParaRPr lang="fr-FR" dirty="0"/>
          </a:p>
        </p:txBody>
      </p:sp>
      <p:sp>
        <p:nvSpPr>
          <p:cNvPr id="59" name="Espace réservé du pied de page 1">
            <a:extLst>
              <a:ext uri="{FF2B5EF4-FFF2-40B4-BE49-F238E27FC236}">
                <a16:creationId xmlns:a16="http://schemas.microsoft.com/office/drawing/2014/main" id="{98C96B8B-7E73-46DB-9082-12C5EA1C7109}"/>
              </a:ext>
            </a:extLst>
          </p:cNvPr>
          <p:cNvSpPr>
            <a:spLocks noGrp="1"/>
          </p:cNvSpPr>
          <p:nvPr>
            <p:ph type="ftr" sz="quarter" idx="11"/>
          </p:nvPr>
        </p:nvSpPr>
        <p:spPr>
          <a:xfrm>
            <a:off x="708846" y="6343650"/>
            <a:ext cx="8839200" cy="365125"/>
          </a:xfrm>
        </p:spPr>
        <p:txBody>
          <a:bodyPr/>
          <a:lstStyle/>
          <a:p>
            <a:r>
              <a:rPr lang="en-US"/>
              <a:t>WONDER 2026 | A. Regonesi et al. </a:t>
            </a:r>
            <a:endParaRPr lang="fr-FR" dirty="0"/>
          </a:p>
        </p:txBody>
      </p:sp>
      <p:sp>
        <p:nvSpPr>
          <p:cNvPr id="60" name="ZoneTexte 59">
            <a:extLst>
              <a:ext uri="{FF2B5EF4-FFF2-40B4-BE49-F238E27FC236}">
                <a16:creationId xmlns:a16="http://schemas.microsoft.com/office/drawing/2014/main" id="{6FCD07CB-2831-47C4-A9D6-098D0222D010}"/>
              </a:ext>
            </a:extLst>
          </p:cNvPr>
          <p:cNvSpPr txBox="1"/>
          <p:nvPr/>
        </p:nvSpPr>
        <p:spPr>
          <a:xfrm>
            <a:off x="7507326" y="1920942"/>
            <a:ext cx="1100736" cy="230832"/>
          </a:xfrm>
          <a:prstGeom prst="rect">
            <a:avLst/>
          </a:prstGeom>
          <a:solidFill>
            <a:srgbClr val="FFFF00"/>
          </a:solidFill>
        </p:spPr>
        <p:txBody>
          <a:bodyPr wrap="square">
            <a:spAutoFit/>
          </a:bodyPr>
          <a:lstStyle/>
          <a:p>
            <a:r>
              <a:rPr lang="en-US" sz="900" b="1" dirty="0">
                <a:solidFill>
                  <a:srgbClr val="FF0000"/>
                </a:solidFill>
              </a:rPr>
              <a:t>FWMH= 5.66 u</a:t>
            </a:r>
          </a:p>
        </p:txBody>
      </p:sp>
      <p:cxnSp>
        <p:nvCxnSpPr>
          <p:cNvPr id="61" name="Connecteur droit avec flèche 60">
            <a:extLst>
              <a:ext uri="{FF2B5EF4-FFF2-40B4-BE49-F238E27FC236}">
                <a16:creationId xmlns:a16="http://schemas.microsoft.com/office/drawing/2014/main" id="{74CD51C1-C504-4A5A-B135-9686C41FDD4D}"/>
              </a:ext>
            </a:extLst>
          </p:cNvPr>
          <p:cNvCxnSpPr/>
          <p:nvPr/>
        </p:nvCxnSpPr>
        <p:spPr>
          <a:xfrm flipV="1">
            <a:off x="7179615" y="2036830"/>
            <a:ext cx="320110" cy="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6" name="ZoneTexte 55">
            <a:extLst>
              <a:ext uri="{FF2B5EF4-FFF2-40B4-BE49-F238E27FC236}">
                <a16:creationId xmlns:a16="http://schemas.microsoft.com/office/drawing/2014/main" id="{68E16EA1-1F4B-4BDF-95D8-3EEC7D1EDD6B}"/>
              </a:ext>
            </a:extLst>
          </p:cNvPr>
          <p:cNvSpPr txBox="1"/>
          <p:nvPr/>
        </p:nvSpPr>
        <p:spPr>
          <a:xfrm>
            <a:off x="1658675" y="3811849"/>
            <a:ext cx="1074900" cy="261610"/>
          </a:xfrm>
          <a:prstGeom prst="rect">
            <a:avLst/>
          </a:prstGeom>
          <a:noFill/>
        </p:spPr>
        <p:txBody>
          <a:bodyPr wrap="square">
            <a:spAutoFit/>
          </a:bodyPr>
          <a:lstStyle/>
          <a:p>
            <a:r>
              <a:rPr lang="en-GB" sz="1100" b="1" dirty="0">
                <a:solidFill>
                  <a:srgbClr val="0070C0"/>
                </a:solidFill>
              </a:rPr>
              <a:t>FWHM=2.7 u</a:t>
            </a:r>
            <a:endParaRPr lang="en-US" sz="1100" dirty="0">
              <a:solidFill>
                <a:srgbClr val="0070C0"/>
              </a:solidFill>
            </a:endParaRPr>
          </a:p>
        </p:txBody>
      </p:sp>
    </p:spTree>
    <p:extLst>
      <p:ext uri="{BB962C8B-B14F-4D97-AF65-F5344CB8AC3E}">
        <p14:creationId xmlns:p14="http://schemas.microsoft.com/office/powerpoint/2010/main" val="740195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3E0687C-BF33-B602-1691-6C6F37D147E2}"/>
              </a:ext>
            </a:extLst>
          </p:cNvPr>
          <p:cNvSpPr>
            <a:spLocks noGrp="1"/>
          </p:cNvSpPr>
          <p:nvPr>
            <p:ph type="title"/>
          </p:nvPr>
        </p:nvSpPr>
        <p:spPr>
          <a:xfrm>
            <a:off x="3771900" y="2159000"/>
            <a:ext cx="7688263" cy="2390775"/>
          </a:xfrm>
        </p:spPr>
        <p:txBody>
          <a:bodyPr>
            <a:normAutofit/>
          </a:bodyPr>
          <a:lstStyle/>
          <a:p>
            <a:r>
              <a:rPr lang="en-GB" dirty="0"/>
              <a:t>FY evaluation program </a:t>
            </a:r>
            <a:br>
              <a:rPr lang="en-GB" dirty="0"/>
            </a:br>
            <a:r>
              <a:rPr lang="en-GB" dirty="0"/>
              <a:t>@ CEA Cadarache</a:t>
            </a:r>
          </a:p>
        </p:txBody>
      </p:sp>
      <p:sp>
        <p:nvSpPr>
          <p:cNvPr id="9" name="Espace réservé du numéro de diapositive 8">
            <a:extLst>
              <a:ext uri="{FF2B5EF4-FFF2-40B4-BE49-F238E27FC236}">
                <a16:creationId xmlns:a16="http://schemas.microsoft.com/office/drawing/2014/main" id="{32950163-E66D-E16B-1EB7-E9667B65C5A4}"/>
              </a:ext>
            </a:extLst>
          </p:cNvPr>
          <p:cNvSpPr>
            <a:spLocks noGrp="1"/>
          </p:cNvSpPr>
          <p:nvPr>
            <p:ph type="sldNum" sz="quarter" idx="12"/>
          </p:nvPr>
        </p:nvSpPr>
        <p:spPr/>
        <p:txBody>
          <a:bodyPr/>
          <a:lstStyle/>
          <a:p>
            <a:fld id="{0CBC77A0-1F4E-42FF-9FFC-F45C3A64AF90}" type="slidenum">
              <a:rPr lang="fr-FR" smtClean="0"/>
              <a:pPr/>
              <a:t>4</a:t>
            </a:fld>
            <a:endParaRPr lang="fr-FR"/>
          </a:p>
        </p:txBody>
      </p:sp>
      <p:sp>
        <p:nvSpPr>
          <p:cNvPr id="4" name="Espace réservé du texte 3">
            <a:extLst>
              <a:ext uri="{FF2B5EF4-FFF2-40B4-BE49-F238E27FC236}">
                <a16:creationId xmlns:a16="http://schemas.microsoft.com/office/drawing/2014/main" id="{D4EE5A4D-1D11-87BD-2E3E-34DC2776D3F6}"/>
              </a:ext>
            </a:extLst>
          </p:cNvPr>
          <p:cNvSpPr>
            <a:spLocks noGrp="1"/>
          </p:cNvSpPr>
          <p:nvPr>
            <p:ph type="body" idx="13"/>
          </p:nvPr>
        </p:nvSpPr>
        <p:spPr/>
        <p:txBody>
          <a:bodyPr/>
          <a:lstStyle/>
          <a:p>
            <a:r>
              <a:rPr lang="fr-FR" dirty="0"/>
              <a:t>1</a:t>
            </a:r>
          </a:p>
        </p:txBody>
      </p:sp>
      <p:sp>
        <p:nvSpPr>
          <p:cNvPr id="10" name="Espace réservé de la date 3">
            <a:extLst>
              <a:ext uri="{FF2B5EF4-FFF2-40B4-BE49-F238E27FC236}">
                <a16:creationId xmlns:a16="http://schemas.microsoft.com/office/drawing/2014/main" id="{AC6988BF-56F6-493F-B9B7-D2F3C6DB371B}"/>
              </a:ext>
            </a:extLst>
          </p:cNvPr>
          <p:cNvSpPr>
            <a:spLocks noGrp="1"/>
          </p:cNvSpPr>
          <p:nvPr>
            <p:ph type="dt" sz="half" idx="10"/>
          </p:nvPr>
        </p:nvSpPr>
        <p:spPr>
          <a:xfrm>
            <a:off x="9626599" y="6343650"/>
            <a:ext cx="1090881" cy="365125"/>
          </a:xfrm>
        </p:spPr>
        <p:txBody>
          <a:bodyPr/>
          <a:lstStyle/>
          <a:p>
            <a:r>
              <a:rPr lang="fr-FR"/>
              <a:t>01/07/2026</a:t>
            </a:r>
            <a:endParaRPr lang="fr-FR" dirty="0"/>
          </a:p>
        </p:txBody>
      </p:sp>
      <p:sp>
        <p:nvSpPr>
          <p:cNvPr id="11" name="Espace réservé du pied de page 1">
            <a:extLst>
              <a:ext uri="{FF2B5EF4-FFF2-40B4-BE49-F238E27FC236}">
                <a16:creationId xmlns:a16="http://schemas.microsoft.com/office/drawing/2014/main" id="{1FBDB211-27A3-4643-BB80-55BA04F4B33F}"/>
              </a:ext>
            </a:extLst>
          </p:cNvPr>
          <p:cNvSpPr>
            <a:spLocks noGrp="1"/>
          </p:cNvSpPr>
          <p:nvPr>
            <p:ph type="ftr" sz="quarter" idx="11"/>
          </p:nvPr>
        </p:nvSpPr>
        <p:spPr>
          <a:xfrm>
            <a:off x="736600" y="6343650"/>
            <a:ext cx="8839200" cy="365125"/>
          </a:xfrm>
        </p:spPr>
        <p:txBody>
          <a:bodyPr/>
          <a:lstStyle/>
          <a:p>
            <a:r>
              <a:rPr lang="en-US"/>
              <a:t>WONDER 2026 | A. Regonesi et al. </a:t>
            </a:r>
            <a:endParaRPr lang="fr-FR" dirty="0"/>
          </a:p>
        </p:txBody>
      </p:sp>
    </p:spTree>
    <p:extLst>
      <p:ext uri="{BB962C8B-B14F-4D97-AF65-F5344CB8AC3E}">
        <p14:creationId xmlns:p14="http://schemas.microsoft.com/office/powerpoint/2010/main" val="72341115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5">
            <a:extLst>
              <a:ext uri="{FF2B5EF4-FFF2-40B4-BE49-F238E27FC236}">
                <a16:creationId xmlns:a16="http://schemas.microsoft.com/office/drawing/2014/main" id="{79D3CF1D-0E08-449B-B882-47B39A85BA1E}"/>
              </a:ext>
            </a:extLst>
          </p:cNvPr>
          <p:cNvSpPr txBox="1">
            <a:spLocks/>
          </p:cNvSpPr>
          <p:nvPr/>
        </p:nvSpPr>
        <p:spPr>
          <a:xfrm>
            <a:off x="243444" y="176336"/>
            <a:ext cx="11123079" cy="587829"/>
          </a:xfrm>
          <a:prstGeom prst="rect">
            <a:avLst/>
          </a:prstGeom>
        </p:spPr>
        <p:txBody>
          <a:bodyPr vert="horz" lIns="0" tIns="45720" rIns="0" bIns="45720" rtlCol="0" anchor="t">
            <a:noAutofit/>
          </a:bodyPr>
          <a:lstStyle>
            <a:lvl1pPr algn="l" defTabSz="914400" rtl="0" eaLnBrk="1" latinLnBrk="0" hangingPunct="1">
              <a:lnSpc>
                <a:spcPct val="90000"/>
              </a:lnSpc>
              <a:spcBef>
                <a:spcPct val="0"/>
              </a:spcBef>
              <a:buNone/>
              <a:defRPr sz="3200" kern="1200">
                <a:solidFill>
                  <a:schemeClr val="tx2"/>
                </a:solidFill>
                <a:latin typeface="+mj-lt"/>
                <a:ea typeface="+mj-ea"/>
                <a:cs typeface="+mj-cs"/>
              </a:defRPr>
            </a:lvl1pPr>
          </a:lstStyle>
          <a:p>
            <a:r>
              <a:rPr lang="en-US" sz="4400" b="1" baseline="30000" dirty="0"/>
              <a:t>Validation with JEFF-4.0</a:t>
            </a:r>
            <a:br>
              <a:rPr lang="en-GB" sz="2800" b="1" dirty="0"/>
            </a:br>
            <a:br>
              <a:rPr lang="fr-FR" sz="4000" dirty="0"/>
            </a:br>
            <a:endParaRPr lang="fr-FR" sz="4000" dirty="0"/>
          </a:p>
        </p:txBody>
      </p:sp>
      <p:sp>
        <p:nvSpPr>
          <p:cNvPr id="8" name="Espace réservé du numéro de diapositive 4">
            <a:extLst>
              <a:ext uri="{FF2B5EF4-FFF2-40B4-BE49-F238E27FC236}">
                <a16:creationId xmlns:a16="http://schemas.microsoft.com/office/drawing/2014/main" id="{82A75106-CA5A-4D79-89E3-DB8C78F50D0C}"/>
              </a:ext>
            </a:extLst>
          </p:cNvPr>
          <p:cNvSpPr>
            <a:spLocks noGrp="1"/>
          </p:cNvSpPr>
          <p:nvPr>
            <p:ph type="sldNum" sz="quarter" idx="12"/>
          </p:nvPr>
        </p:nvSpPr>
        <p:spPr>
          <a:xfrm>
            <a:off x="10999334" y="6343650"/>
            <a:ext cx="693738" cy="365125"/>
          </a:xfrm>
        </p:spPr>
        <p:txBody>
          <a:bodyPr/>
          <a:lstStyle/>
          <a:p>
            <a:r>
              <a:rPr lang="it-IT" dirty="0"/>
              <a:t>18</a:t>
            </a:r>
            <a:endParaRPr lang="fr-FR" dirty="0"/>
          </a:p>
        </p:txBody>
      </p:sp>
      <p:sp>
        <p:nvSpPr>
          <p:cNvPr id="9" name="Espace réservé de la date 3">
            <a:extLst>
              <a:ext uri="{FF2B5EF4-FFF2-40B4-BE49-F238E27FC236}">
                <a16:creationId xmlns:a16="http://schemas.microsoft.com/office/drawing/2014/main" id="{EC68D3A9-7C57-4FF9-87C6-CC1DE143B401}"/>
              </a:ext>
            </a:extLst>
          </p:cNvPr>
          <p:cNvSpPr>
            <a:spLocks noGrp="1"/>
          </p:cNvSpPr>
          <p:nvPr>
            <p:ph type="dt" sz="half" idx="10"/>
          </p:nvPr>
        </p:nvSpPr>
        <p:spPr>
          <a:xfrm>
            <a:off x="9604154" y="6343650"/>
            <a:ext cx="1090881" cy="365125"/>
          </a:xfrm>
        </p:spPr>
        <p:txBody>
          <a:bodyPr/>
          <a:lstStyle/>
          <a:p>
            <a:r>
              <a:rPr lang="fr-FR"/>
              <a:t>01/07/2026</a:t>
            </a:r>
            <a:endParaRPr lang="fr-FR" dirty="0"/>
          </a:p>
        </p:txBody>
      </p:sp>
      <p:sp>
        <p:nvSpPr>
          <p:cNvPr id="10" name="Espace réservé du pied de page 1">
            <a:extLst>
              <a:ext uri="{FF2B5EF4-FFF2-40B4-BE49-F238E27FC236}">
                <a16:creationId xmlns:a16="http://schemas.microsoft.com/office/drawing/2014/main" id="{23ECA5E1-EDD8-45B8-805F-A1D0FC9552D1}"/>
              </a:ext>
            </a:extLst>
          </p:cNvPr>
          <p:cNvSpPr>
            <a:spLocks noGrp="1"/>
          </p:cNvSpPr>
          <p:nvPr>
            <p:ph type="ftr" sz="quarter" idx="11"/>
          </p:nvPr>
        </p:nvSpPr>
        <p:spPr>
          <a:xfrm>
            <a:off x="708846" y="6343650"/>
            <a:ext cx="8839200" cy="365125"/>
          </a:xfrm>
        </p:spPr>
        <p:txBody>
          <a:bodyPr/>
          <a:lstStyle/>
          <a:p>
            <a:r>
              <a:rPr lang="en-US"/>
              <a:t>WONDER 2026 | A. Regonesi et al. </a:t>
            </a:r>
            <a:endParaRPr lang="fr-FR" dirty="0"/>
          </a:p>
        </p:txBody>
      </p:sp>
      <p:grpSp>
        <p:nvGrpSpPr>
          <p:cNvPr id="33" name="Groupe 32">
            <a:extLst>
              <a:ext uri="{FF2B5EF4-FFF2-40B4-BE49-F238E27FC236}">
                <a16:creationId xmlns:a16="http://schemas.microsoft.com/office/drawing/2014/main" id="{9738688A-4551-497B-A9DE-5DAEC9D93E2E}"/>
              </a:ext>
            </a:extLst>
          </p:cNvPr>
          <p:cNvGrpSpPr/>
          <p:nvPr/>
        </p:nvGrpSpPr>
        <p:grpSpPr>
          <a:xfrm>
            <a:off x="6299859" y="623080"/>
            <a:ext cx="4447309" cy="4844473"/>
            <a:chOff x="6299859" y="623080"/>
            <a:chExt cx="4447309" cy="4844473"/>
          </a:xfrm>
        </p:grpSpPr>
        <p:pic>
          <p:nvPicPr>
            <p:cNvPr id="11" name="Image 10">
              <a:extLst>
                <a:ext uri="{FF2B5EF4-FFF2-40B4-BE49-F238E27FC236}">
                  <a16:creationId xmlns:a16="http://schemas.microsoft.com/office/drawing/2014/main" id="{A6CDFB4D-92C0-483D-948D-05AFF7EB7198}"/>
                </a:ext>
              </a:extLst>
            </p:cNvPr>
            <p:cNvPicPr>
              <a:picLocks noChangeAspect="1"/>
            </p:cNvPicPr>
            <p:nvPr/>
          </p:nvPicPr>
          <p:blipFill rotWithShape="1">
            <a:blip r:embed="rId2">
              <a:extLst>
                <a:ext uri="{28A0092B-C50C-407E-A947-70E740481C1C}">
                  <a14:useLocalDpi xmlns:a14="http://schemas.microsoft.com/office/drawing/2010/main" val="0"/>
                </a:ext>
              </a:extLst>
            </a:blip>
            <a:srcRect l="7566" t="5140" r="9822" b="2842"/>
            <a:stretch/>
          </p:blipFill>
          <p:spPr>
            <a:xfrm>
              <a:off x="6299859" y="623080"/>
              <a:ext cx="4447309" cy="4844473"/>
            </a:xfrm>
            <a:prstGeom prst="rect">
              <a:avLst/>
            </a:prstGeom>
          </p:spPr>
        </p:pic>
        <p:sp>
          <p:nvSpPr>
            <p:cNvPr id="23" name="Rectangle 22">
              <a:extLst>
                <a:ext uri="{FF2B5EF4-FFF2-40B4-BE49-F238E27FC236}">
                  <a16:creationId xmlns:a16="http://schemas.microsoft.com/office/drawing/2014/main" id="{A510E630-62F0-4417-AF68-7FFA146EA8FE}"/>
                </a:ext>
              </a:extLst>
            </p:cNvPr>
            <p:cNvSpPr/>
            <p:nvPr/>
          </p:nvSpPr>
          <p:spPr>
            <a:xfrm>
              <a:off x="9401390" y="1258784"/>
              <a:ext cx="1120148" cy="1331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en-GB" dirty="0"/>
            </a:p>
          </p:txBody>
        </p:sp>
        <p:sp>
          <p:nvSpPr>
            <p:cNvPr id="20" name="ZoneTexte 19">
              <a:extLst>
                <a:ext uri="{FF2B5EF4-FFF2-40B4-BE49-F238E27FC236}">
                  <a16:creationId xmlns:a16="http://schemas.microsoft.com/office/drawing/2014/main" id="{24B28C4D-614F-48B5-B34C-923E8E5E3408}"/>
                </a:ext>
              </a:extLst>
            </p:cNvPr>
            <p:cNvSpPr txBox="1"/>
            <p:nvPr/>
          </p:nvSpPr>
          <p:spPr>
            <a:xfrm>
              <a:off x="9359132" y="1241397"/>
              <a:ext cx="1388036" cy="200055"/>
            </a:xfrm>
            <a:prstGeom prst="rect">
              <a:avLst/>
            </a:prstGeom>
            <a:noFill/>
          </p:spPr>
          <p:txBody>
            <a:bodyPr wrap="square" rtlCol="0">
              <a:spAutoFit/>
            </a:bodyPr>
            <a:lstStyle/>
            <a:p>
              <a:r>
                <a:rPr lang="fr-FR" sz="700" b="1" dirty="0">
                  <a:sym typeface="Symbol" panose="05050102010706020507" pitchFamily="18" charset="2"/>
                </a:rPr>
                <a:t>Y(A)_Eval Res Limit Y(A*)</a:t>
              </a:r>
              <a:endParaRPr lang="fr-FR" sz="700" b="1" dirty="0"/>
            </a:p>
          </p:txBody>
        </p:sp>
        <p:sp>
          <p:nvSpPr>
            <p:cNvPr id="24" name="Rectangle 23">
              <a:extLst>
                <a:ext uri="{FF2B5EF4-FFF2-40B4-BE49-F238E27FC236}">
                  <a16:creationId xmlns:a16="http://schemas.microsoft.com/office/drawing/2014/main" id="{3F4B6E7D-49EF-4042-A52E-3791AF54993C}"/>
                </a:ext>
              </a:extLst>
            </p:cNvPr>
            <p:cNvSpPr/>
            <p:nvPr/>
          </p:nvSpPr>
          <p:spPr>
            <a:xfrm>
              <a:off x="9401390" y="689757"/>
              <a:ext cx="1042958" cy="43246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en-GB" dirty="0"/>
            </a:p>
          </p:txBody>
        </p:sp>
        <p:sp>
          <p:nvSpPr>
            <p:cNvPr id="26" name="Rectangle 25">
              <a:extLst>
                <a:ext uri="{FF2B5EF4-FFF2-40B4-BE49-F238E27FC236}">
                  <a16:creationId xmlns:a16="http://schemas.microsoft.com/office/drawing/2014/main" id="{6DE34CFA-5C08-423A-A3C6-13273F2AE357}"/>
                </a:ext>
              </a:extLst>
            </p:cNvPr>
            <p:cNvSpPr/>
            <p:nvPr/>
          </p:nvSpPr>
          <p:spPr>
            <a:xfrm>
              <a:off x="9446821" y="1531917"/>
              <a:ext cx="1122218" cy="12173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en-GB" dirty="0"/>
            </a:p>
          </p:txBody>
        </p:sp>
        <p:sp>
          <p:nvSpPr>
            <p:cNvPr id="19" name="ZoneTexte 18">
              <a:extLst>
                <a:ext uri="{FF2B5EF4-FFF2-40B4-BE49-F238E27FC236}">
                  <a16:creationId xmlns:a16="http://schemas.microsoft.com/office/drawing/2014/main" id="{EB1F3429-4057-435B-BFE4-AC0E7035396B}"/>
                </a:ext>
              </a:extLst>
            </p:cNvPr>
            <p:cNvSpPr txBox="1"/>
            <p:nvPr/>
          </p:nvSpPr>
          <p:spPr>
            <a:xfrm>
              <a:off x="9359132" y="966103"/>
              <a:ext cx="970934" cy="200055"/>
            </a:xfrm>
            <a:prstGeom prst="rect">
              <a:avLst/>
            </a:prstGeom>
            <a:noFill/>
          </p:spPr>
          <p:txBody>
            <a:bodyPr wrap="square" rtlCol="0">
              <a:spAutoFit/>
            </a:bodyPr>
            <a:lstStyle/>
            <a:p>
              <a:r>
                <a:rPr lang="fr-FR" sz="700" b="1" dirty="0">
                  <a:sym typeface="Symbol" panose="05050102010706020507" pitchFamily="18" charset="2"/>
                </a:rPr>
                <a:t>Y(A)_Terrell calc</a:t>
              </a:r>
              <a:endParaRPr lang="fr-FR" sz="700" b="1" dirty="0"/>
            </a:p>
          </p:txBody>
        </p:sp>
        <p:sp>
          <p:nvSpPr>
            <p:cNvPr id="21" name="ZoneTexte 20">
              <a:extLst>
                <a:ext uri="{FF2B5EF4-FFF2-40B4-BE49-F238E27FC236}">
                  <a16:creationId xmlns:a16="http://schemas.microsoft.com/office/drawing/2014/main" id="{5500D465-DF71-489E-A829-E152FA51F736}"/>
                </a:ext>
              </a:extLst>
            </p:cNvPr>
            <p:cNvSpPr txBox="1"/>
            <p:nvPr/>
          </p:nvSpPr>
          <p:spPr>
            <a:xfrm>
              <a:off x="9359737" y="1505659"/>
              <a:ext cx="1161801" cy="200055"/>
            </a:xfrm>
            <a:prstGeom prst="rect">
              <a:avLst/>
            </a:prstGeom>
            <a:noFill/>
          </p:spPr>
          <p:txBody>
            <a:bodyPr wrap="square" rtlCol="0">
              <a:spAutoFit/>
            </a:bodyPr>
            <a:lstStyle/>
            <a:p>
              <a:r>
                <a:rPr lang="fr-FR" sz="700" b="1" dirty="0">
                  <a:sym typeface="Symbol" panose="05050102010706020507" pitchFamily="18" charset="2"/>
                </a:rPr>
                <a:t>Y(A)_ Eval Res Exp</a:t>
              </a:r>
              <a:endParaRPr lang="fr-FR" sz="700" b="1" dirty="0"/>
            </a:p>
          </p:txBody>
        </p:sp>
        <p:sp>
          <p:nvSpPr>
            <p:cNvPr id="22" name="ZoneTexte 21">
              <a:extLst>
                <a:ext uri="{FF2B5EF4-FFF2-40B4-BE49-F238E27FC236}">
                  <a16:creationId xmlns:a16="http://schemas.microsoft.com/office/drawing/2014/main" id="{3B3BA295-BA35-4790-997F-FF8C554DCDE3}"/>
                </a:ext>
              </a:extLst>
            </p:cNvPr>
            <p:cNvSpPr txBox="1"/>
            <p:nvPr/>
          </p:nvSpPr>
          <p:spPr>
            <a:xfrm>
              <a:off x="9359132" y="689294"/>
              <a:ext cx="787636" cy="215444"/>
            </a:xfrm>
            <a:prstGeom prst="rect">
              <a:avLst/>
            </a:prstGeom>
            <a:noFill/>
          </p:spPr>
          <p:txBody>
            <a:bodyPr wrap="square" rtlCol="0">
              <a:spAutoFit/>
            </a:bodyPr>
            <a:lstStyle/>
            <a:p>
              <a:r>
                <a:rPr lang="fr-FR" sz="800" b="1" dirty="0">
                  <a:sym typeface="Symbol" panose="05050102010706020507" pitchFamily="18" charset="2"/>
                </a:rPr>
                <a:t>JEFF-4.0</a:t>
              </a:r>
              <a:endParaRPr lang="fr-FR" sz="800" b="1" dirty="0"/>
            </a:p>
          </p:txBody>
        </p:sp>
      </p:grpSp>
      <p:grpSp>
        <p:nvGrpSpPr>
          <p:cNvPr id="32" name="Groupe 31">
            <a:extLst>
              <a:ext uri="{FF2B5EF4-FFF2-40B4-BE49-F238E27FC236}">
                <a16:creationId xmlns:a16="http://schemas.microsoft.com/office/drawing/2014/main" id="{CAAF64D1-2B3A-4270-9E2C-8320B9BEA057}"/>
              </a:ext>
            </a:extLst>
          </p:cNvPr>
          <p:cNvGrpSpPr/>
          <p:nvPr/>
        </p:nvGrpSpPr>
        <p:grpSpPr>
          <a:xfrm>
            <a:off x="777834" y="911593"/>
            <a:ext cx="4543844" cy="4542571"/>
            <a:chOff x="777834" y="911593"/>
            <a:chExt cx="4543844" cy="4542571"/>
          </a:xfrm>
        </p:grpSpPr>
        <p:pic>
          <p:nvPicPr>
            <p:cNvPr id="12" name="Image 11">
              <a:extLst>
                <a:ext uri="{FF2B5EF4-FFF2-40B4-BE49-F238E27FC236}">
                  <a16:creationId xmlns:a16="http://schemas.microsoft.com/office/drawing/2014/main" id="{A5BB8D63-913E-4893-9CF7-3C07A052FC63}"/>
                </a:ext>
              </a:extLst>
            </p:cNvPr>
            <p:cNvPicPr>
              <a:picLocks noChangeAspect="1"/>
            </p:cNvPicPr>
            <p:nvPr/>
          </p:nvPicPr>
          <p:blipFill rotWithShape="1">
            <a:blip r:embed="rId3">
              <a:extLst>
                <a:ext uri="{28A0092B-C50C-407E-A947-70E740481C1C}">
                  <a14:useLocalDpi xmlns:a14="http://schemas.microsoft.com/office/drawing/2010/main" val="0"/>
                </a:ext>
              </a:extLst>
            </a:blip>
            <a:srcRect l="7608" t="9871" r="6874" b="2597"/>
            <a:stretch/>
          </p:blipFill>
          <p:spPr>
            <a:xfrm>
              <a:off x="777834" y="911593"/>
              <a:ext cx="4538079" cy="4542571"/>
            </a:xfrm>
            <a:prstGeom prst="rect">
              <a:avLst/>
            </a:prstGeom>
          </p:spPr>
        </p:pic>
        <p:sp>
          <p:nvSpPr>
            <p:cNvPr id="27" name="Rectangle 26">
              <a:extLst>
                <a:ext uri="{FF2B5EF4-FFF2-40B4-BE49-F238E27FC236}">
                  <a16:creationId xmlns:a16="http://schemas.microsoft.com/office/drawing/2014/main" id="{F94A413D-0C03-4D61-A5F1-8EF0F57A5A5F}"/>
                </a:ext>
              </a:extLst>
            </p:cNvPr>
            <p:cNvSpPr/>
            <p:nvPr/>
          </p:nvSpPr>
          <p:spPr>
            <a:xfrm>
              <a:off x="4025735" y="1050326"/>
              <a:ext cx="1140031" cy="93904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en-GB" dirty="0"/>
            </a:p>
          </p:txBody>
        </p:sp>
        <p:sp>
          <p:nvSpPr>
            <p:cNvPr id="28" name="ZoneTexte 27">
              <a:extLst>
                <a:ext uri="{FF2B5EF4-FFF2-40B4-BE49-F238E27FC236}">
                  <a16:creationId xmlns:a16="http://schemas.microsoft.com/office/drawing/2014/main" id="{0A98A987-3065-43DF-8A9F-EABD3FB6F945}"/>
                </a:ext>
              </a:extLst>
            </p:cNvPr>
            <p:cNvSpPr txBox="1"/>
            <p:nvPr/>
          </p:nvSpPr>
          <p:spPr>
            <a:xfrm>
              <a:off x="3933642" y="1542863"/>
              <a:ext cx="1388036" cy="200055"/>
            </a:xfrm>
            <a:prstGeom prst="rect">
              <a:avLst/>
            </a:prstGeom>
            <a:noFill/>
          </p:spPr>
          <p:txBody>
            <a:bodyPr wrap="square" rtlCol="0">
              <a:spAutoFit/>
            </a:bodyPr>
            <a:lstStyle/>
            <a:p>
              <a:r>
                <a:rPr lang="fr-FR" sz="700" b="1" dirty="0">
                  <a:sym typeface="Symbol" panose="05050102010706020507" pitchFamily="18" charset="2"/>
                </a:rPr>
                <a:t>Y(A)_Eval Res Limit Y(A*)</a:t>
              </a:r>
              <a:endParaRPr lang="fr-FR" sz="700" b="1" dirty="0"/>
            </a:p>
          </p:txBody>
        </p:sp>
        <p:sp>
          <p:nvSpPr>
            <p:cNvPr id="29" name="ZoneTexte 28">
              <a:extLst>
                <a:ext uri="{FF2B5EF4-FFF2-40B4-BE49-F238E27FC236}">
                  <a16:creationId xmlns:a16="http://schemas.microsoft.com/office/drawing/2014/main" id="{95AD0FD2-A3B1-4949-A54B-D143BE857A12}"/>
                </a:ext>
              </a:extLst>
            </p:cNvPr>
            <p:cNvSpPr txBox="1"/>
            <p:nvPr/>
          </p:nvSpPr>
          <p:spPr>
            <a:xfrm>
              <a:off x="3933642" y="1285530"/>
              <a:ext cx="970934" cy="200055"/>
            </a:xfrm>
            <a:prstGeom prst="rect">
              <a:avLst/>
            </a:prstGeom>
            <a:noFill/>
          </p:spPr>
          <p:txBody>
            <a:bodyPr wrap="square" rtlCol="0">
              <a:spAutoFit/>
            </a:bodyPr>
            <a:lstStyle/>
            <a:p>
              <a:r>
                <a:rPr lang="fr-FR" sz="700" b="1" dirty="0">
                  <a:sym typeface="Symbol" panose="05050102010706020507" pitchFamily="18" charset="2"/>
                </a:rPr>
                <a:t>Y(A)_Terrell calc</a:t>
              </a:r>
              <a:endParaRPr lang="fr-FR" sz="700" b="1" dirty="0"/>
            </a:p>
          </p:txBody>
        </p:sp>
        <p:sp>
          <p:nvSpPr>
            <p:cNvPr id="30" name="ZoneTexte 29">
              <a:extLst>
                <a:ext uri="{FF2B5EF4-FFF2-40B4-BE49-F238E27FC236}">
                  <a16:creationId xmlns:a16="http://schemas.microsoft.com/office/drawing/2014/main" id="{0B9CBF44-5160-4E9D-B6D2-026EED1F97E6}"/>
                </a:ext>
              </a:extLst>
            </p:cNvPr>
            <p:cNvSpPr txBox="1"/>
            <p:nvPr/>
          </p:nvSpPr>
          <p:spPr>
            <a:xfrm>
              <a:off x="3933642" y="1812814"/>
              <a:ext cx="1161801" cy="200055"/>
            </a:xfrm>
            <a:prstGeom prst="rect">
              <a:avLst/>
            </a:prstGeom>
            <a:noFill/>
          </p:spPr>
          <p:txBody>
            <a:bodyPr wrap="square" rtlCol="0">
              <a:spAutoFit/>
            </a:bodyPr>
            <a:lstStyle/>
            <a:p>
              <a:r>
                <a:rPr lang="fr-FR" sz="700" b="1" dirty="0">
                  <a:sym typeface="Symbol" panose="05050102010706020507" pitchFamily="18" charset="2"/>
                </a:rPr>
                <a:t>Y(A)_ Eval Res Exp</a:t>
              </a:r>
              <a:endParaRPr lang="fr-FR" sz="700" b="1" dirty="0"/>
            </a:p>
          </p:txBody>
        </p:sp>
        <p:sp>
          <p:nvSpPr>
            <p:cNvPr id="31" name="ZoneTexte 30">
              <a:extLst>
                <a:ext uri="{FF2B5EF4-FFF2-40B4-BE49-F238E27FC236}">
                  <a16:creationId xmlns:a16="http://schemas.microsoft.com/office/drawing/2014/main" id="{66FCE545-B265-48AA-8B41-C78A52E488E3}"/>
                </a:ext>
              </a:extLst>
            </p:cNvPr>
            <p:cNvSpPr txBox="1"/>
            <p:nvPr/>
          </p:nvSpPr>
          <p:spPr>
            <a:xfrm>
              <a:off x="3933642" y="1013595"/>
              <a:ext cx="787636" cy="215444"/>
            </a:xfrm>
            <a:prstGeom prst="rect">
              <a:avLst/>
            </a:prstGeom>
            <a:noFill/>
          </p:spPr>
          <p:txBody>
            <a:bodyPr wrap="square" rtlCol="0">
              <a:spAutoFit/>
            </a:bodyPr>
            <a:lstStyle/>
            <a:p>
              <a:r>
                <a:rPr lang="fr-FR" sz="800" b="1" dirty="0">
                  <a:sym typeface="Symbol" panose="05050102010706020507" pitchFamily="18" charset="2"/>
                </a:rPr>
                <a:t>JEFF-4.0</a:t>
              </a:r>
              <a:endParaRPr lang="fr-FR" sz="800" b="1" dirty="0"/>
            </a:p>
          </p:txBody>
        </p:sp>
      </p:grpSp>
      <p:sp>
        <p:nvSpPr>
          <p:cNvPr id="34" name="ZoneTexte 33">
            <a:extLst>
              <a:ext uri="{FF2B5EF4-FFF2-40B4-BE49-F238E27FC236}">
                <a16:creationId xmlns:a16="http://schemas.microsoft.com/office/drawing/2014/main" id="{61B6F003-E9D0-4D3E-AA6F-50907152FB09}"/>
              </a:ext>
            </a:extLst>
          </p:cNvPr>
          <p:cNvSpPr txBox="1"/>
          <p:nvPr/>
        </p:nvSpPr>
        <p:spPr>
          <a:xfrm>
            <a:off x="98058" y="5510527"/>
            <a:ext cx="3064624" cy="738664"/>
          </a:xfrm>
          <a:prstGeom prst="rect">
            <a:avLst/>
          </a:prstGeom>
          <a:solidFill>
            <a:schemeClr val="accent3">
              <a:lumMod val="20000"/>
              <a:lumOff val="80000"/>
            </a:schemeClr>
          </a:solidFill>
          <a:ln w="28575">
            <a:solidFill>
              <a:schemeClr val="accent3">
                <a:lumMod val="20000"/>
                <a:lumOff val="80000"/>
              </a:schemeClr>
            </a:solidFill>
          </a:ln>
        </p:spPr>
        <p:txBody>
          <a:bodyPr wrap="square" rtlCol="0">
            <a:spAutoFit/>
          </a:bodyPr>
          <a:lstStyle/>
          <a:p>
            <a:pPr algn="ctr"/>
            <a:r>
              <a:rPr lang="en-GB" sz="1400" dirty="0"/>
              <a:t>MCMC Calculation(blue points) reproduces the best JEFF-4.0 data</a:t>
            </a:r>
          </a:p>
        </p:txBody>
      </p:sp>
      <p:sp>
        <p:nvSpPr>
          <p:cNvPr id="35" name="ZoneTexte 34">
            <a:extLst>
              <a:ext uri="{FF2B5EF4-FFF2-40B4-BE49-F238E27FC236}">
                <a16:creationId xmlns:a16="http://schemas.microsoft.com/office/drawing/2014/main" id="{52311F12-6504-497C-9D89-895A11E93AC2}"/>
              </a:ext>
            </a:extLst>
          </p:cNvPr>
          <p:cNvSpPr txBox="1"/>
          <p:nvPr/>
        </p:nvSpPr>
        <p:spPr>
          <a:xfrm>
            <a:off x="3235235" y="5618249"/>
            <a:ext cx="3064624" cy="523220"/>
          </a:xfrm>
          <a:prstGeom prst="rect">
            <a:avLst/>
          </a:prstGeom>
          <a:solidFill>
            <a:schemeClr val="accent3">
              <a:lumMod val="20000"/>
              <a:lumOff val="80000"/>
            </a:schemeClr>
          </a:solidFill>
          <a:ln w="28575">
            <a:solidFill>
              <a:schemeClr val="accent3">
                <a:lumMod val="20000"/>
                <a:lumOff val="80000"/>
              </a:schemeClr>
            </a:solidFill>
          </a:ln>
        </p:spPr>
        <p:txBody>
          <a:bodyPr wrap="square" rtlCol="0">
            <a:spAutoFit/>
          </a:bodyPr>
          <a:lstStyle/>
          <a:p>
            <a:r>
              <a:rPr lang="en-GB" sz="1400" dirty="0"/>
              <a:t>Light peak </a:t>
            </a:r>
          </a:p>
          <a:p>
            <a:r>
              <a:rPr lang="en-GB" sz="1400" dirty="0">
                <a:sym typeface="Wingdings" panose="05000000000000000000" pitchFamily="2" charset="2"/>
              </a:rPr>
              <a:t> </a:t>
            </a:r>
            <a:r>
              <a:rPr lang="en-GB" sz="1400" dirty="0" err="1"/>
              <a:t>P</a:t>
            </a:r>
            <a:r>
              <a:rPr lang="en-GB" sz="1400" baseline="-25000" dirty="0" err="1"/>
              <a:t>value</a:t>
            </a:r>
            <a:r>
              <a:rPr lang="en-GB" sz="1400" dirty="0"/>
              <a:t> = 0.226 &gt; 1 – 0.997 (3</a:t>
            </a:r>
            <a:r>
              <a:rPr lang="el-GR" sz="1400" dirty="0">
                <a:latin typeface="Calibri" panose="020F0502020204030204" pitchFamily="34" charset="0"/>
                <a:ea typeface="Calibri" panose="020F0502020204030204" pitchFamily="34" charset="0"/>
                <a:cs typeface="Calibri" panose="020F0502020204030204" pitchFamily="34" charset="0"/>
              </a:rPr>
              <a:t>σ</a:t>
            </a:r>
            <a:r>
              <a:rPr lang="en-GB" sz="1400" dirty="0"/>
              <a:t>)</a:t>
            </a:r>
          </a:p>
        </p:txBody>
      </p:sp>
      <p:sp>
        <p:nvSpPr>
          <p:cNvPr id="36" name="ZoneTexte 35">
            <a:extLst>
              <a:ext uri="{FF2B5EF4-FFF2-40B4-BE49-F238E27FC236}">
                <a16:creationId xmlns:a16="http://schemas.microsoft.com/office/drawing/2014/main" id="{0604EE9E-5ED0-4B4E-AAD3-4FAA2DAFE15C}"/>
              </a:ext>
            </a:extLst>
          </p:cNvPr>
          <p:cNvSpPr txBox="1"/>
          <p:nvPr/>
        </p:nvSpPr>
        <p:spPr>
          <a:xfrm>
            <a:off x="7344086" y="5558018"/>
            <a:ext cx="3100262" cy="523220"/>
          </a:xfrm>
          <a:prstGeom prst="rect">
            <a:avLst/>
          </a:prstGeom>
          <a:solidFill>
            <a:schemeClr val="accent3">
              <a:lumMod val="20000"/>
              <a:lumOff val="80000"/>
            </a:schemeClr>
          </a:solidFill>
          <a:ln w="28575">
            <a:solidFill>
              <a:schemeClr val="accent3">
                <a:lumMod val="20000"/>
                <a:lumOff val="80000"/>
              </a:schemeClr>
            </a:solidFill>
          </a:ln>
        </p:spPr>
        <p:txBody>
          <a:bodyPr wrap="square" rtlCol="0">
            <a:spAutoFit/>
          </a:bodyPr>
          <a:lstStyle/>
          <a:p>
            <a:r>
              <a:rPr lang="en-GB" sz="1400" dirty="0"/>
              <a:t>Heavy peak</a:t>
            </a:r>
          </a:p>
          <a:p>
            <a:r>
              <a:rPr lang="en-GB" sz="1400" dirty="0">
                <a:sym typeface="Wingdings" panose="05000000000000000000" pitchFamily="2" charset="2"/>
              </a:rPr>
              <a:t> </a:t>
            </a:r>
            <a:r>
              <a:rPr lang="en-GB" sz="1400" dirty="0" err="1"/>
              <a:t>P</a:t>
            </a:r>
            <a:r>
              <a:rPr lang="en-GB" sz="1400" baseline="-25000" dirty="0" err="1"/>
              <a:t>value</a:t>
            </a:r>
            <a:r>
              <a:rPr lang="en-GB" sz="1400" dirty="0"/>
              <a:t> = 0.072 &gt; 1 – 0.997 (3</a:t>
            </a:r>
            <a:r>
              <a:rPr lang="el-GR" sz="1400" dirty="0">
                <a:latin typeface="Calibri" panose="020F0502020204030204" pitchFamily="34" charset="0"/>
                <a:ea typeface="Calibri" panose="020F0502020204030204" pitchFamily="34" charset="0"/>
                <a:cs typeface="Calibri" panose="020F0502020204030204" pitchFamily="34" charset="0"/>
              </a:rPr>
              <a:t>σ</a:t>
            </a:r>
            <a:r>
              <a:rPr lang="en-GB" sz="1400" dirty="0"/>
              <a:t>)</a:t>
            </a:r>
          </a:p>
        </p:txBody>
      </p:sp>
      <p:sp>
        <p:nvSpPr>
          <p:cNvPr id="37" name="ZoneTexte 36">
            <a:extLst>
              <a:ext uri="{FF2B5EF4-FFF2-40B4-BE49-F238E27FC236}">
                <a16:creationId xmlns:a16="http://schemas.microsoft.com/office/drawing/2014/main" id="{174CB9AB-986E-4599-AB9F-3FC0C87DD650}"/>
              </a:ext>
            </a:extLst>
          </p:cNvPr>
          <p:cNvSpPr txBox="1"/>
          <p:nvPr/>
        </p:nvSpPr>
        <p:spPr>
          <a:xfrm>
            <a:off x="10841648" y="1479123"/>
            <a:ext cx="1228432" cy="230832"/>
          </a:xfrm>
          <a:prstGeom prst="rect">
            <a:avLst/>
          </a:prstGeom>
          <a:solidFill>
            <a:schemeClr val="accent3">
              <a:lumMod val="20000"/>
              <a:lumOff val="80000"/>
            </a:schemeClr>
          </a:solidFill>
        </p:spPr>
        <p:txBody>
          <a:bodyPr wrap="square">
            <a:spAutoFit/>
          </a:bodyPr>
          <a:lstStyle/>
          <a:p>
            <a:r>
              <a:rPr lang="en-US" sz="900" b="1" dirty="0">
                <a:solidFill>
                  <a:srgbClr val="FF0000"/>
                </a:solidFill>
              </a:rPr>
              <a:t>FWMH= 5.66 u</a:t>
            </a:r>
          </a:p>
        </p:txBody>
      </p:sp>
      <p:cxnSp>
        <p:nvCxnSpPr>
          <p:cNvPr id="38" name="Connecteur droit avec flèche 37">
            <a:extLst>
              <a:ext uri="{FF2B5EF4-FFF2-40B4-BE49-F238E27FC236}">
                <a16:creationId xmlns:a16="http://schemas.microsoft.com/office/drawing/2014/main" id="{2E61985A-9663-4DD6-BEAC-5C65401D25F4}"/>
              </a:ext>
            </a:extLst>
          </p:cNvPr>
          <p:cNvCxnSpPr>
            <a:cxnSpLocks/>
          </p:cNvCxnSpPr>
          <p:nvPr/>
        </p:nvCxnSpPr>
        <p:spPr>
          <a:xfrm flipV="1">
            <a:off x="10454163" y="1594539"/>
            <a:ext cx="360000"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9" name="ZoneTexte 38">
                <a:extLst>
                  <a:ext uri="{FF2B5EF4-FFF2-40B4-BE49-F238E27FC236}">
                    <a16:creationId xmlns:a16="http://schemas.microsoft.com/office/drawing/2014/main" id="{D66B2DA7-3EDC-4887-BC25-8AE522B2A67B}"/>
                  </a:ext>
                </a:extLst>
              </p:cNvPr>
              <p:cNvSpPr txBox="1"/>
              <p:nvPr/>
            </p:nvSpPr>
            <p:spPr>
              <a:xfrm>
                <a:off x="5967742" y="130092"/>
                <a:ext cx="3785208" cy="397416"/>
              </a:xfrm>
              <a:prstGeom prst="rect">
                <a:avLst/>
              </a:prstGeom>
              <a:noFill/>
              <a:ln>
                <a:solidFill>
                  <a:schemeClr val="tx2"/>
                </a:solidFill>
              </a:ln>
            </p:spPr>
            <p:txBody>
              <a:bodyPr wrap="square">
                <a:spAutoFit/>
              </a:bodyPr>
              <a:lstStyle/>
              <a:p>
                <a:r>
                  <a:rPr lang="en-GB" sz="1800" dirty="0"/>
                  <a:t>P</a:t>
                </a:r>
                <a:r>
                  <a:rPr lang="en-GB" sz="1800" baseline="-25000" dirty="0" err="1"/>
                  <a:t>value</a:t>
                </a:r>
                <a:r>
                  <a:rPr lang="en-GB" sz="1800" dirty="0"/>
                  <a:t> &gt; 1 – CL</a:t>
                </a:r>
                <a:r>
                  <a:rPr lang="en-GB" sz="1800" dirty="0">
                    <a:latin typeface="Arial" panose="020B0604020202020204" pitchFamily="34" charset="0"/>
                    <a:cs typeface="Arial" panose="020B0604020202020204" pitchFamily="34" charset="0"/>
                  </a:rPr>
                  <a:t>→ Accepted </a:t>
                </a:r>
                <a14:m>
                  <m:oMath xmlns:m="http://schemas.openxmlformats.org/officeDocument/2006/math">
                    <m:sSubSup>
                      <m:sSubSupPr>
                        <m:ctrlPr>
                          <a:rPr lang="fr-FR" sz="1800" b="0" i="1" smtClean="0">
                            <a:latin typeface="Cambria Math" panose="02040503050406030204" pitchFamily="18" charset="0"/>
                            <a:cs typeface="Arial" panose="020B0604020202020204" pitchFamily="34" charset="0"/>
                          </a:rPr>
                        </m:ctrlPr>
                      </m:sSubSupPr>
                      <m:e>
                        <m:r>
                          <a:rPr lang="fr-FR" sz="1800" b="0" i="1" smtClean="0">
                            <a:latin typeface="Cambria Math" panose="02040503050406030204" pitchFamily="18" charset="0"/>
                            <a:cs typeface="Arial" panose="020B0604020202020204" pitchFamily="34" charset="0"/>
                          </a:rPr>
                          <m:t>𝜒</m:t>
                        </m:r>
                      </m:e>
                      <m:sub>
                        <m:r>
                          <a:rPr lang="fr-FR" sz="1800" b="0" i="1" smtClean="0">
                            <a:latin typeface="Cambria Math" panose="02040503050406030204" pitchFamily="18" charset="0"/>
                            <a:cs typeface="Arial" panose="020B0604020202020204" pitchFamily="34" charset="0"/>
                          </a:rPr>
                          <m:t>𝑔</m:t>
                        </m:r>
                      </m:sub>
                      <m:sup>
                        <m:r>
                          <a:rPr lang="fr-FR" sz="1800" b="0" i="1" smtClean="0">
                            <a:latin typeface="Cambria Math" panose="02040503050406030204" pitchFamily="18" charset="0"/>
                            <a:cs typeface="Arial" panose="020B0604020202020204" pitchFamily="34" charset="0"/>
                          </a:rPr>
                          <m:t>2</m:t>
                        </m:r>
                      </m:sup>
                    </m:sSubSup>
                  </m:oMath>
                </a14:m>
                <a:r>
                  <a:rPr lang="en-GB" sz="1800" dirty="0">
                    <a:latin typeface="Arial" panose="020B0604020202020204" pitchFamily="34" charset="0"/>
                    <a:cs typeface="Arial" panose="020B0604020202020204" pitchFamily="34" charset="0"/>
                  </a:rPr>
                  <a:t> test</a:t>
                </a:r>
                <a:endParaRPr lang="en-US" dirty="0"/>
              </a:p>
            </p:txBody>
          </p:sp>
        </mc:Choice>
        <mc:Fallback xmlns="">
          <p:sp>
            <p:nvSpPr>
              <p:cNvPr id="39" name="ZoneTexte 38">
                <a:extLst>
                  <a:ext uri="{FF2B5EF4-FFF2-40B4-BE49-F238E27FC236}">
                    <a16:creationId xmlns:a16="http://schemas.microsoft.com/office/drawing/2014/main" id="{D66B2DA7-3EDC-4887-BC25-8AE522B2A67B}"/>
                  </a:ext>
                </a:extLst>
              </p:cNvPr>
              <p:cNvSpPr txBox="1">
                <a:spLocks noRot="1" noChangeAspect="1" noMove="1" noResize="1" noEditPoints="1" noAdjustHandles="1" noChangeArrowheads="1" noChangeShapeType="1" noTextEdit="1"/>
              </p:cNvSpPr>
              <p:nvPr/>
            </p:nvSpPr>
            <p:spPr>
              <a:xfrm>
                <a:off x="5967742" y="130092"/>
                <a:ext cx="3785208" cy="397416"/>
              </a:xfrm>
              <a:prstGeom prst="rect">
                <a:avLst/>
              </a:prstGeom>
              <a:blipFill>
                <a:blip r:embed="rId4"/>
                <a:stretch>
                  <a:fillRect l="-1284" t="-4412" b="-16176"/>
                </a:stretch>
              </a:blipFill>
              <a:ln>
                <a:solidFill>
                  <a:schemeClr val="tx2"/>
                </a:solidFill>
              </a:ln>
            </p:spPr>
            <p:txBody>
              <a:bodyPr/>
              <a:lstStyle/>
              <a:p>
                <a:r>
                  <a:rPr lang="en-US">
                    <a:noFill/>
                  </a:rPr>
                  <a:t> </a:t>
                </a:r>
              </a:p>
            </p:txBody>
          </p:sp>
        </mc:Fallback>
      </mc:AlternateContent>
    </p:spTree>
    <p:extLst>
      <p:ext uri="{BB962C8B-B14F-4D97-AF65-F5344CB8AC3E}">
        <p14:creationId xmlns:p14="http://schemas.microsoft.com/office/powerpoint/2010/main" val="116641783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 6">
            <a:extLst>
              <a:ext uri="{FF2B5EF4-FFF2-40B4-BE49-F238E27FC236}">
                <a16:creationId xmlns:a16="http://schemas.microsoft.com/office/drawing/2014/main" id="{E38E4DC0-9C93-43C5-9F4D-D366E8D2253D}"/>
              </a:ext>
            </a:extLst>
          </p:cNvPr>
          <p:cNvPicPr>
            <a:picLocks noChangeAspect="1"/>
          </p:cNvPicPr>
          <p:nvPr/>
        </p:nvPicPr>
        <p:blipFill rotWithShape="1">
          <a:blip r:embed="rId2">
            <a:extLst>
              <a:ext uri="{28A0092B-C50C-407E-A947-70E740481C1C}">
                <a14:useLocalDpi xmlns:a14="http://schemas.microsoft.com/office/drawing/2010/main" val="0"/>
              </a:ext>
            </a:extLst>
          </a:blip>
          <a:srcRect l="6140" t="9804" r="10373" b="2571"/>
          <a:stretch/>
        </p:blipFill>
        <p:spPr>
          <a:xfrm>
            <a:off x="1496747" y="723875"/>
            <a:ext cx="8534759" cy="5802338"/>
          </a:xfrm>
          <a:prstGeom prst="rect">
            <a:avLst/>
          </a:prstGeom>
        </p:spPr>
      </p:pic>
      <p:sp>
        <p:nvSpPr>
          <p:cNvPr id="3" name="Espace réservé de la date 2">
            <a:extLst>
              <a:ext uri="{FF2B5EF4-FFF2-40B4-BE49-F238E27FC236}">
                <a16:creationId xmlns:a16="http://schemas.microsoft.com/office/drawing/2014/main" id="{84810D33-7EA4-4237-B41E-226DE8418E01}"/>
              </a:ext>
            </a:extLst>
          </p:cNvPr>
          <p:cNvSpPr>
            <a:spLocks noGrp="1"/>
          </p:cNvSpPr>
          <p:nvPr>
            <p:ph type="dt" sz="half" idx="10"/>
          </p:nvPr>
        </p:nvSpPr>
        <p:spPr>
          <a:xfrm>
            <a:off x="9626600" y="6343650"/>
            <a:ext cx="1220694" cy="365125"/>
          </a:xfrm>
        </p:spPr>
        <p:txBody>
          <a:bodyPr/>
          <a:lstStyle/>
          <a:p>
            <a:r>
              <a:rPr lang="fr-FR"/>
              <a:t>01/07/2026</a:t>
            </a:r>
          </a:p>
        </p:txBody>
      </p:sp>
      <p:sp>
        <p:nvSpPr>
          <p:cNvPr id="4" name="Espace réservé du pied de page 3">
            <a:extLst>
              <a:ext uri="{FF2B5EF4-FFF2-40B4-BE49-F238E27FC236}">
                <a16:creationId xmlns:a16="http://schemas.microsoft.com/office/drawing/2014/main" id="{90F02BD7-0779-41C2-89C4-06A76479D78D}"/>
              </a:ext>
            </a:extLst>
          </p:cNvPr>
          <p:cNvSpPr>
            <a:spLocks noGrp="1"/>
          </p:cNvSpPr>
          <p:nvPr>
            <p:ph type="ftr" sz="quarter" idx="11"/>
          </p:nvPr>
        </p:nvSpPr>
        <p:spPr/>
        <p:txBody>
          <a:bodyPr/>
          <a:lstStyle/>
          <a:p>
            <a:r>
              <a:rPr lang="en-US"/>
              <a:t>WONDER 2026 | A. Regonesi et al. </a:t>
            </a:r>
            <a:endParaRPr lang="fr-FR"/>
          </a:p>
        </p:txBody>
      </p:sp>
      <p:sp>
        <p:nvSpPr>
          <p:cNvPr id="5" name="Espace réservé du numéro de diapositive 4">
            <a:extLst>
              <a:ext uri="{FF2B5EF4-FFF2-40B4-BE49-F238E27FC236}">
                <a16:creationId xmlns:a16="http://schemas.microsoft.com/office/drawing/2014/main" id="{B3B885E0-213A-49BF-B387-AF38A497BAA0}"/>
              </a:ext>
            </a:extLst>
          </p:cNvPr>
          <p:cNvSpPr>
            <a:spLocks noGrp="1"/>
          </p:cNvSpPr>
          <p:nvPr>
            <p:ph type="sldNum" sz="quarter" idx="12"/>
          </p:nvPr>
        </p:nvSpPr>
        <p:spPr/>
        <p:txBody>
          <a:bodyPr/>
          <a:lstStyle/>
          <a:p>
            <a:r>
              <a:rPr lang="fr-FR" dirty="0"/>
              <a:t>19</a:t>
            </a:r>
          </a:p>
        </p:txBody>
      </p:sp>
      <p:sp>
        <p:nvSpPr>
          <p:cNvPr id="15" name="Titre 5">
            <a:extLst>
              <a:ext uri="{FF2B5EF4-FFF2-40B4-BE49-F238E27FC236}">
                <a16:creationId xmlns:a16="http://schemas.microsoft.com/office/drawing/2014/main" id="{87E86DEC-7178-454C-8366-6D7C5E3947AF}"/>
              </a:ext>
            </a:extLst>
          </p:cNvPr>
          <p:cNvSpPr txBox="1">
            <a:spLocks/>
          </p:cNvSpPr>
          <p:nvPr/>
        </p:nvSpPr>
        <p:spPr>
          <a:xfrm>
            <a:off x="243444" y="176336"/>
            <a:ext cx="11123079" cy="587829"/>
          </a:xfrm>
          <a:prstGeom prst="rect">
            <a:avLst/>
          </a:prstGeom>
        </p:spPr>
        <p:txBody>
          <a:bodyPr vert="horz" lIns="0" tIns="45720" rIns="0" bIns="45720" rtlCol="0" anchor="t">
            <a:noAutofit/>
          </a:bodyPr>
          <a:lstStyle>
            <a:lvl1pPr algn="l" defTabSz="914400" rtl="0" eaLnBrk="1" latinLnBrk="0" hangingPunct="1">
              <a:lnSpc>
                <a:spcPct val="90000"/>
              </a:lnSpc>
              <a:spcBef>
                <a:spcPct val="0"/>
              </a:spcBef>
              <a:buNone/>
              <a:defRPr sz="3200" kern="1200">
                <a:solidFill>
                  <a:schemeClr val="tx2"/>
                </a:solidFill>
                <a:latin typeface="+mj-lt"/>
                <a:ea typeface="+mj-ea"/>
                <a:cs typeface="+mj-cs"/>
              </a:defRPr>
            </a:lvl1pPr>
          </a:lstStyle>
          <a:p>
            <a:r>
              <a:rPr lang="en-US" sz="4400" b="1" baseline="30000" dirty="0"/>
              <a:t>Validation with JEFF-4.0</a:t>
            </a:r>
            <a:endParaRPr lang="fr-FR" sz="4000" dirty="0"/>
          </a:p>
        </p:txBody>
      </p:sp>
      <p:sp>
        <p:nvSpPr>
          <p:cNvPr id="21" name="Rectangle 20">
            <a:extLst>
              <a:ext uri="{FF2B5EF4-FFF2-40B4-BE49-F238E27FC236}">
                <a16:creationId xmlns:a16="http://schemas.microsoft.com/office/drawing/2014/main" id="{9FCF8DC9-4B1F-4CFE-BC4E-8C9FA6015C60}"/>
              </a:ext>
            </a:extLst>
          </p:cNvPr>
          <p:cNvSpPr/>
          <p:nvPr/>
        </p:nvSpPr>
        <p:spPr>
          <a:xfrm>
            <a:off x="4998719" y="3898627"/>
            <a:ext cx="2863327" cy="140606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en-GB" dirty="0"/>
          </a:p>
        </p:txBody>
      </p:sp>
      <p:sp>
        <p:nvSpPr>
          <p:cNvPr id="22" name="ZoneTexte 21">
            <a:extLst>
              <a:ext uri="{FF2B5EF4-FFF2-40B4-BE49-F238E27FC236}">
                <a16:creationId xmlns:a16="http://schemas.microsoft.com/office/drawing/2014/main" id="{6340B0A4-2467-4454-97B6-85831E8C6BA9}"/>
              </a:ext>
            </a:extLst>
          </p:cNvPr>
          <p:cNvSpPr txBox="1"/>
          <p:nvPr/>
        </p:nvSpPr>
        <p:spPr>
          <a:xfrm>
            <a:off x="5085315" y="4263467"/>
            <a:ext cx="2339790" cy="276999"/>
          </a:xfrm>
          <a:prstGeom prst="rect">
            <a:avLst/>
          </a:prstGeom>
          <a:noFill/>
        </p:spPr>
        <p:txBody>
          <a:bodyPr wrap="square" rtlCol="0">
            <a:spAutoFit/>
          </a:bodyPr>
          <a:lstStyle/>
          <a:p>
            <a:r>
              <a:rPr lang="fr-FR" sz="1200" b="1" dirty="0">
                <a:sym typeface="Symbol" panose="05050102010706020507" pitchFamily="18" charset="2"/>
              </a:rPr>
              <a:t>Y(A)_Eval Res Limit Y(A*)</a:t>
            </a:r>
            <a:endParaRPr lang="fr-FR" sz="1200" b="1" dirty="0"/>
          </a:p>
        </p:txBody>
      </p:sp>
      <p:sp>
        <p:nvSpPr>
          <p:cNvPr id="23" name="ZoneTexte 22">
            <a:extLst>
              <a:ext uri="{FF2B5EF4-FFF2-40B4-BE49-F238E27FC236}">
                <a16:creationId xmlns:a16="http://schemas.microsoft.com/office/drawing/2014/main" id="{9E60BADB-5D22-465F-A9F9-C6E4470B03F6}"/>
              </a:ext>
            </a:extLst>
          </p:cNvPr>
          <p:cNvSpPr txBox="1"/>
          <p:nvPr/>
        </p:nvSpPr>
        <p:spPr>
          <a:xfrm>
            <a:off x="5085315" y="3823433"/>
            <a:ext cx="1277006" cy="307777"/>
          </a:xfrm>
          <a:prstGeom prst="rect">
            <a:avLst/>
          </a:prstGeom>
          <a:noFill/>
        </p:spPr>
        <p:txBody>
          <a:bodyPr wrap="square" rtlCol="0">
            <a:spAutoFit/>
          </a:bodyPr>
          <a:lstStyle/>
          <a:p>
            <a:r>
              <a:rPr lang="fr-FR" sz="1400" b="1" dirty="0">
                <a:sym typeface="Symbol" panose="05050102010706020507" pitchFamily="18" charset="2"/>
              </a:rPr>
              <a:t>JEFF-4.0</a:t>
            </a:r>
            <a:endParaRPr lang="fr-FR" sz="1400" b="1" dirty="0"/>
          </a:p>
        </p:txBody>
      </p:sp>
      <p:sp>
        <p:nvSpPr>
          <p:cNvPr id="24" name="ZoneTexte 23">
            <a:extLst>
              <a:ext uri="{FF2B5EF4-FFF2-40B4-BE49-F238E27FC236}">
                <a16:creationId xmlns:a16="http://schemas.microsoft.com/office/drawing/2014/main" id="{03A3DD6D-7D8A-4882-8BCE-5318FF35EE68}"/>
              </a:ext>
            </a:extLst>
          </p:cNvPr>
          <p:cNvSpPr txBox="1"/>
          <p:nvPr/>
        </p:nvSpPr>
        <p:spPr>
          <a:xfrm>
            <a:off x="5085315" y="4685408"/>
            <a:ext cx="1595221" cy="276999"/>
          </a:xfrm>
          <a:prstGeom prst="rect">
            <a:avLst/>
          </a:prstGeom>
          <a:noFill/>
        </p:spPr>
        <p:txBody>
          <a:bodyPr wrap="square" rtlCol="0">
            <a:spAutoFit/>
          </a:bodyPr>
          <a:lstStyle/>
          <a:p>
            <a:r>
              <a:rPr lang="fr-FR" sz="1200" b="1" dirty="0">
                <a:sym typeface="Symbol" panose="05050102010706020507" pitchFamily="18" charset="2"/>
              </a:rPr>
              <a:t>GEF_</a:t>
            </a:r>
            <a:r>
              <a:rPr lang="fr-FR" sz="1200" b="1" baseline="30000" dirty="0">
                <a:sym typeface="Symbol" panose="05050102010706020507" pitchFamily="18" charset="2"/>
              </a:rPr>
              <a:t>235</a:t>
            </a:r>
            <a:r>
              <a:rPr lang="fr-FR" sz="1200" b="1" dirty="0">
                <a:sym typeface="Symbol" panose="05050102010706020507" pitchFamily="18" charset="2"/>
              </a:rPr>
              <a:t>U_Post-n</a:t>
            </a:r>
            <a:endParaRPr lang="fr-FR" sz="1200" b="1" dirty="0"/>
          </a:p>
        </p:txBody>
      </p:sp>
      <p:sp>
        <p:nvSpPr>
          <p:cNvPr id="25" name="ZoneTexte 24">
            <a:extLst>
              <a:ext uri="{FF2B5EF4-FFF2-40B4-BE49-F238E27FC236}">
                <a16:creationId xmlns:a16="http://schemas.microsoft.com/office/drawing/2014/main" id="{BD5D13A3-4F71-4293-BD6C-FB1D6F4997FD}"/>
              </a:ext>
            </a:extLst>
          </p:cNvPr>
          <p:cNvSpPr txBox="1"/>
          <p:nvPr/>
        </p:nvSpPr>
        <p:spPr>
          <a:xfrm>
            <a:off x="5085315" y="5107349"/>
            <a:ext cx="2516756" cy="276999"/>
          </a:xfrm>
          <a:prstGeom prst="rect">
            <a:avLst/>
          </a:prstGeom>
          <a:noFill/>
        </p:spPr>
        <p:txBody>
          <a:bodyPr wrap="square" rtlCol="0">
            <a:spAutoFit/>
          </a:bodyPr>
          <a:lstStyle/>
          <a:p>
            <a:r>
              <a:rPr lang="fr-FR" sz="1200" b="1" dirty="0">
                <a:sym typeface="Symbol" panose="05050102010706020507" pitchFamily="18" charset="2"/>
              </a:rPr>
              <a:t>Y(A)_FIFRELIN Res Limit Y(A*)</a:t>
            </a:r>
            <a:endParaRPr lang="fr-FR" sz="1200" b="1" dirty="0"/>
          </a:p>
        </p:txBody>
      </p:sp>
    </p:spTree>
    <p:extLst>
      <p:ext uri="{BB962C8B-B14F-4D97-AF65-F5344CB8AC3E}">
        <p14:creationId xmlns:p14="http://schemas.microsoft.com/office/powerpoint/2010/main" val="75864926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3E0687C-BF33-B602-1691-6C6F37D147E2}"/>
              </a:ext>
            </a:extLst>
          </p:cNvPr>
          <p:cNvSpPr>
            <a:spLocks noGrp="1"/>
          </p:cNvSpPr>
          <p:nvPr>
            <p:ph type="title"/>
          </p:nvPr>
        </p:nvSpPr>
        <p:spPr/>
        <p:txBody>
          <a:bodyPr/>
          <a:lstStyle/>
          <a:p>
            <a:r>
              <a:rPr lang="en-GB" sz="5400" dirty="0"/>
              <a:t>Conclusion and perspective</a:t>
            </a:r>
          </a:p>
        </p:txBody>
      </p:sp>
      <p:sp>
        <p:nvSpPr>
          <p:cNvPr id="9" name="Espace réservé du numéro de diapositive 8">
            <a:extLst>
              <a:ext uri="{FF2B5EF4-FFF2-40B4-BE49-F238E27FC236}">
                <a16:creationId xmlns:a16="http://schemas.microsoft.com/office/drawing/2014/main" id="{32950163-E66D-E16B-1EB7-E9667B65C5A4}"/>
              </a:ext>
            </a:extLst>
          </p:cNvPr>
          <p:cNvSpPr>
            <a:spLocks noGrp="1"/>
          </p:cNvSpPr>
          <p:nvPr>
            <p:ph type="sldNum" sz="quarter" idx="12"/>
          </p:nvPr>
        </p:nvSpPr>
        <p:spPr/>
        <p:txBody>
          <a:bodyPr/>
          <a:lstStyle/>
          <a:p>
            <a:r>
              <a:rPr lang="fr-FR" dirty="0"/>
              <a:t>20</a:t>
            </a:r>
          </a:p>
        </p:txBody>
      </p:sp>
      <p:sp>
        <p:nvSpPr>
          <p:cNvPr id="4" name="Espace réservé du texte 3">
            <a:extLst>
              <a:ext uri="{FF2B5EF4-FFF2-40B4-BE49-F238E27FC236}">
                <a16:creationId xmlns:a16="http://schemas.microsoft.com/office/drawing/2014/main" id="{D4EE5A4D-1D11-87BD-2E3E-34DC2776D3F6}"/>
              </a:ext>
            </a:extLst>
          </p:cNvPr>
          <p:cNvSpPr>
            <a:spLocks noGrp="1"/>
          </p:cNvSpPr>
          <p:nvPr>
            <p:ph type="body" idx="13"/>
          </p:nvPr>
        </p:nvSpPr>
        <p:spPr/>
        <p:txBody>
          <a:bodyPr/>
          <a:lstStyle/>
          <a:p>
            <a:r>
              <a:rPr lang="fr-FR" dirty="0"/>
              <a:t>4</a:t>
            </a:r>
          </a:p>
        </p:txBody>
      </p:sp>
      <p:sp>
        <p:nvSpPr>
          <p:cNvPr id="10" name="Espace réservé de la date 3">
            <a:extLst>
              <a:ext uri="{FF2B5EF4-FFF2-40B4-BE49-F238E27FC236}">
                <a16:creationId xmlns:a16="http://schemas.microsoft.com/office/drawing/2014/main" id="{06EF95D9-585C-4ED5-8EB7-0EAD07CBC3E6}"/>
              </a:ext>
            </a:extLst>
          </p:cNvPr>
          <p:cNvSpPr>
            <a:spLocks noGrp="1"/>
          </p:cNvSpPr>
          <p:nvPr>
            <p:ph type="dt" sz="half" idx="10"/>
          </p:nvPr>
        </p:nvSpPr>
        <p:spPr>
          <a:xfrm>
            <a:off x="9626599" y="6343650"/>
            <a:ext cx="1090881" cy="365125"/>
          </a:xfrm>
        </p:spPr>
        <p:txBody>
          <a:bodyPr/>
          <a:lstStyle/>
          <a:p>
            <a:r>
              <a:rPr lang="fr-FR"/>
              <a:t>01/07/2026</a:t>
            </a:r>
            <a:endParaRPr lang="fr-FR" dirty="0"/>
          </a:p>
        </p:txBody>
      </p:sp>
      <p:sp>
        <p:nvSpPr>
          <p:cNvPr id="11" name="Espace réservé du pied de page 1">
            <a:extLst>
              <a:ext uri="{FF2B5EF4-FFF2-40B4-BE49-F238E27FC236}">
                <a16:creationId xmlns:a16="http://schemas.microsoft.com/office/drawing/2014/main" id="{3C3193C7-3A87-402B-8124-A2DB04A5049D}"/>
              </a:ext>
            </a:extLst>
          </p:cNvPr>
          <p:cNvSpPr>
            <a:spLocks noGrp="1"/>
          </p:cNvSpPr>
          <p:nvPr>
            <p:ph type="ftr" sz="quarter" idx="11"/>
          </p:nvPr>
        </p:nvSpPr>
        <p:spPr>
          <a:xfrm>
            <a:off x="736600" y="6343650"/>
            <a:ext cx="8839200" cy="365125"/>
          </a:xfrm>
        </p:spPr>
        <p:txBody>
          <a:bodyPr/>
          <a:lstStyle/>
          <a:p>
            <a:r>
              <a:rPr lang="en-US"/>
              <a:t>WONDER 2026 | A. Regonesi et al. </a:t>
            </a:r>
            <a:endParaRPr lang="fr-FR" dirty="0"/>
          </a:p>
        </p:txBody>
      </p:sp>
    </p:spTree>
    <p:extLst>
      <p:ext uri="{BB962C8B-B14F-4D97-AF65-F5344CB8AC3E}">
        <p14:creationId xmlns:p14="http://schemas.microsoft.com/office/powerpoint/2010/main" val="241415670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a:extLst>
              <a:ext uri="{FF2B5EF4-FFF2-40B4-BE49-F238E27FC236}">
                <a16:creationId xmlns:a16="http://schemas.microsoft.com/office/drawing/2014/main" id="{8424BA42-8E50-0F5C-5ECA-A7448ECF5244}"/>
              </a:ext>
            </a:extLst>
          </p:cNvPr>
          <p:cNvSpPr>
            <a:spLocks noGrp="1"/>
          </p:cNvSpPr>
          <p:nvPr>
            <p:ph type="sldNum" sz="quarter" idx="12"/>
          </p:nvPr>
        </p:nvSpPr>
        <p:spPr/>
        <p:txBody>
          <a:bodyPr/>
          <a:lstStyle/>
          <a:p>
            <a:r>
              <a:rPr lang="fr-FR" dirty="0"/>
              <a:t>21</a:t>
            </a:r>
          </a:p>
        </p:txBody>
      </p:sp>
      <p:sp>
        <p:nvSpPr>
          <p:cNvPr id="40" name="Titre 5">
            <a:extLst>
              <a:ext uri="{FF2B5EF4-FFF2-40B4-BE49-F238E27FC236}">
                <a16:creationId xmlns:a16="http://schemas.microsoft.com/office/drawing/2014/main" id="{2004E947-4E29-4ECA-A46F-AEB2A746DBDB}"/>
              </a:ext>
            </a:extLst>
          </p:cNvPr>
          <p:cNvSpPr txBox="1">
            <a:spLocks/>
          </p:cNvSpPr>
          <p:nvPr/>
        </p:nvSpPr>
        <p:spPr>
          <a:xfrm>
            <a:off x="142236" y="76476"/>
            <a:ext cx="10728325" cy="574675"/>
          </a:xfrm>
          <a:prstGeom prst="rect">
            <a:avLst/>
          </a:prstGeom>
        </p:spPr>
        <p:txBody>
          <a:bodyPr>
            <a:normAutofit fontScale="97500" lnSpcReduction="10000"/>
          </a:bodyPr>
          <a:lstStyle>
            <a:lvl1pPr algn="l" defTabSz="914400" rtl="0" eaLnBrk="1" latinLnBrk="0" hangingPunct="1">
              <a:lnSpc>
                <a:spcPct val="90000"/>
              </a:lnSpc>
              <a:spcBef>
                <a:spcPct val="0"/>
              </a:spcBef>
              <a:buNone/>
              <a:defRPr sz="3200" kern="1200">
                <a:solidFill>
                  <a:schemeClr val="tx2"/>
                </a:solidFill>
                <a:latin typeface="+mj-lt"/>
                <a:ea typeface="+mj-ea"/>
                <a:cs typeface="+mj-cs"/>
              </a:defRPr>
            </a:lvl1pPr>
          </a:lstStyle>
          <a:p>
            <a:r>
              <a:rPr lang="fr-FR" sz="3600" dirty="0"/>
              <a:t>Conclusion</a:t>
            </a:r>
            <a:endParaRPr lang="fr-FR" dirty="0"/>
          </a:p>
        </p:txBody>
      </p:sp>
      <mc:AlternateContent xmlns:mc="http://schemas.openxmlformats.org/markup-compatibility/2006" xmlns:a14="http://schemas.microsoft.com/office/drawing/2010/main">
        <mc:Choice Requires="a14">
          <p:sp>
            <p:nvSpPr>
              <p:cNvPr id="9" name="ZoneTexte 8">
                <a:extLst>
                  <a:ext uri="{FF2B5EF4-FFF2-40B4-BE49-F238E27FC236}">
                    <a16:creationId xmlns:a16="http://schemas.microsoft.com/office/drawing/2014/main" id="{3DD985BB-1D35-4B0C-A706-BBA00D1F9F3E}"/>
                  </a:ext>
                </a:extLst>
              </p:cNvPr>
              <p:cNvSpPr txBox="1"/>
              <p:nvPr/>
            </p:nvSpPr>
            <p:spPr>
              <a:xfrm>
                <a:off x="490726" y="1221641"/>
                <a:ext cx="11701274" cy="3721403"/>
              </a:xfrm>
              <a:prstGeom prst="rect">
                <a:avLst/>
              </a:prstGeom>
              <a:noFill/>
            </p:spPr>
            <p:txBody>
              <a:bodyPr wrap="square" rtlCol="0">
                <a:spAutoFit/>
              </a:bodyPr>
              <a:lstStyle/>
              <a:p>
                <a:pPr marL="285750" indent="-285750">
                  <a:buFont typeface="Wingdings" panose="05000000000000000000" pitchFamily="2" charset="2"/>
                  <a:buChar char="q"/>
                </a:pPr>
                <a:r>
                  <a:rPr lang="en-GB" dirty="0"/>
                  <a:t>Evaluation methodology of 2E &amp; 2E2V data </a:t>
                </a:r>
              </a:p>
              <a:p>
                <a:r>
                  <a:rPr lang="en-GB" dirty="0">
                    <a:latin typeface="Arial" panose="020B0604020202020204" pitchFamily="34" charset="0"/>
                    <a:cs typeface="Arial" panose="020B0604020202020204" pitchFamily="34" charset="0"/>
                  </a:rPr>
                  <a:t>	→ </a:t>
                </a:r>
                <a:r>
                  <a:rPr lang="en-GB" dirty="0">
                    <a:solidFill>
                      <a:srgbClr val="0070C0"/>
                    </a:solidFill>
                    <a:latin typeface="Arial" panose="020B0604020202020204" pitchFamily="34" charset="0"/>
                    <a:cs typeface="Arial" panose="020B0604020202020204" pitchFamily="34" charset="0"/>
                  </a:rPr>
                  <a:t>reinterpretation</a:t>
                </a:r>
                <a:r>
                  <a:rPr lang="en-GB" dirty="0">
                    <a:latin typeface="Arial" panose="020B0604020202020204" pitchFamily="34" charset="0"/>
                    <a:cs typeface="Arial" panose="020B0604020202020204" pitchFamily="34" charset="0"/>
                  </a:rPr>
                  <a:t> Exp. </a:t>
                </a:r>
                <a:r>
                  <a:rPr lang="en-GB" dirty="0"/>
                  <a:t>mass resolutions</a:t>
                </a:r>
              </a:p>
              <a:p>
                <a:r>
                  <a:rPr lang="en-GB" dirty="0"/>
                  <a:t>	</a:t>
                </a:r>
                <a:r>
                  <a:rPr lang="en-GB" dirty="0">
                    <a:latin typeface="Arial" panose="020B0604020202020204" pitchFamily="34" charset="0"/>
                    <a:cs typeface="Arial" panose="020B0604020202020204" pitchFamily="34" charset="0"/>
                  </a:rPr>
                  <a:t> → complete the JEFF-4.0 evaluation methodology</a:t>
                </a:r>
                <a:endParaRPr lang="en-GB" dirty="0"/>
              </a:p>
              <a:p>
                <a:r>
                  <a:rPr lang="en-GB" dirty="0"/>
                  <a:t> </a:t>
                </a:r>
              </a:p>
              <a:p>
                <a:pPr marL="285750" indent="-285750">
                  <a:buFont typeface="Wingdings" panose="05000000000000000000" pitchFamily="2" charset="2"/>
                  <a:buChar char="q"/>
                </a:pPr>
                <a:r>
                  <a:rPr lang="en-GB" dirty="0"/>
                  <a:t>Evaluation of pre-n mass yields, with</a:t>
                </a:r>
              </a:p>
              <a:p>
                <a:r>
                  <a:rPr lang="en-GB" dirty="0">
                    <a:latin typeface="Arial" panose="020B0604020202020204" pitchFamily="34" charset="0"/>
                    <a:cs typeface="Arial" panose="020B0604020202020204" pitchFamily="34" charset="0"/>
                  </a:rPr>
                  <a:t>	→ </a:t>
                </a:r>
                <a:r>
                  <a:rPr lang="en-GB" dirty="0">
                    <a:solidFill>
                      <a:srgbClr val="0070C0"/>
                    </a:solidFill>
                  </a:rPr>
                  <a:t>full assessment of uncertainties and correlations for the first time</a:t>
                </a:r>
              </a:p>
              <a:p>
                <a:r>
                  <a:rPr lang="en-GB" dirty="0">
                    <a:latin typeface="Arial" panose="020B0604020202020204" pitchFamily="34" charset="0"/>
                    <a:cs typeface="Arial" panose="020B0604020202020204" pitchFamily="34" charset="0"/>
                  </a:rPr>
                  <a:t>	→ Two </a:t>
                </a:r>
                <a:r>
                  <a:rPr lang="en-GB" dirty="0"/>
                  <a:t>Evaluations:  at Limit Resolution and Resolution Zero</a:t>
                </a:r>
              </a:p>
              <a:p>
                <a:r>
                  <a:rPr lang="en-GB" dirty="0"/>
                  <a:t>	</a:t>
                </a:r>
                <a:r>
                  <a:rPr lang="en-GB" dirty="0">
                    <a:latin typeface="Arial" panose="020B0604020202020204" pitchFamily="34" charset="0"/>
                    <a:cs typeface="Arial" panose="020B0604020202020204" pitchFamily="34" charset="0"/>
                  </a:rPr>
                  <a:t>→ </a:t>
                </a:r>
                <a:r>
                  <a:rPr lang="en-GB" dirty="0"/>
                  <a:t>physical </a:t>
                </a:r>
                <a:r>
                  <a:rPr lang="en-GB" dirty="0">
                    <a:solidFill>
                      <a:srgbClr val="FF0000"/>
                    </a:solidFill>
                  </a:rPr>
                  <a:t>reinterpretation</a:t>
                </a:r>
                <a:r>
                  <a:rPr lang="en-GB" dirty="0"/>
                  <a:t> of mass structures (work in progress…)</a:t>
                </a:r>
              </a:p>
              <a:p>
                <a:endParaRPr lang="en-GB" dirty="0"/>
              </a:p>
              <a:p>
                <a:pPr marL="285750" indent="-285750">
                  <a:buFont typeface="Wingdings" panose="05000000000000000000" pitchFamily="2" charset="2"/>
                  <a:buChar char="q"/>
                </a:pPr>
                <a:r>
                  <a:rPr lang="en-GB" dirty="0"/>
                  <a:t>Calculation &amp; evaluation of the prompt neutron multiplicity </a:t>
                </a:r>
              </a:p>
              <a:p>
                <a:r>
                  <a:rPr lang="en-GB" dirty="0"/>
                  <a:t>	 coupling pre-n &amp; post-n yields satisfying </a:t>
                </a:r>
                <a14:m>
                  <m:oMath xmlns:m="http://schemas.openxmlformats.org/officeDocument/2006/math">
                    <m:sSubSup>
                      <m:sSubSupPr>
                        <m:ctrlPr>
                          <a:rPr lang="fr-FR" sz="1800" b="0" i="1" smtClean="0">
                            <a:latin typeface="Cambria Math" panose="02040503050406030204" pitchFamily="18" charset="0"/>
                            <a:cs typeface="Arial" panose="020B0604020202020204" pitchFamily="34" charset="0"/>
                          </a:rPr>
                        </m:ctrlPr>
                      </m:sSubSupPr>
                      <m:e>
                        <m:r>
                          <a:rPr lang="fr-FR" sz="1800" b="0" i="1" smtClean="0">
                            <a:latin typeface="Cambria Math" panose="02040503050406030204" pitchFamily="18" charset="0"/>
                            <a:cs typeface="Arial" panose="020B0604020202020204" pitchFamily="34" charset="0"/>
                          </a:rPr>
                          <m:t>𝜒</m:t>
                        </m:r>
                      </m:e>
                      <m:sub>
                        <m:r>
                          <a:rPr lang="fr-FR" sz="1800" b="0" i="1" smtClean="0">
                            <a:latin typeface="Cambria Math" panose="02040503050406030204" pitchFamily="18" charset="0"/>
                            <a:cs typeface="Arial" panose="020B0604020202020204" pitchFamily="34" charset="0"/>
                          </a:rPr>
                          <m:t>𝑔</m:t>
                        </m:r>
                      </m:sub>
                      <m:sup>
                        <m:r>
                          <a:rPr lang="fr-FR" sz="1800" b="0" i="1" smtClean="0">
                            <a:latin typeface="Cambria Math" panose="02040503050406030204" pitchFamily="18" charset="0"/>
                            <a:cs typeface="Arial" panose="020B0604020202020204" pitchFamily="34" charset="0"/>
                          </a:rPr>
                          <m:t>2</m:t>
                        </m:r>
                      </m:sup>
                    </m:sSubSup>
                  </m:oMath>
                </a14:m>
                <a:r>
                  <a:rPr lang="en-GB" sz="1800" dirty="0">
                    <a:latin typeface="Arial" panose="020B0604020202020204" pitchFamily="34" charset="0"/>
                    <a:cs typeface="Arial" panose="020B0604020202020204" pitchFamily="34" charset="0"/>
                  </a:rPr>
                  <a:t> test</a:t>
                </a:r>
                <a:r>
                  <a:rPr lang="en-GB" dirty="0"/>
                  <a:t> (correlation matrix)</a:t>
                </a:r>
                <a:r>
                  <a:rPr lang="en-GB" dirty="0">
                    <a:solidFill>
                      <a:srgbClr val="FF0000"/>
                    </a:solidFill>
                    <a:latin typeface="Arial" panose="020B0604020202020204" pitchFamily="34" charset="0"/>
                    <a:cs typeface="Arial" panose="020B0604020202020204" pitchFamily="34" charset="0"/>
                  </a:rPr>
                  <a:t>→</a:t>
                </a:r>
                <a:r>
                  <a:rPr lang="en-GB" dirty="0">
                    <a:solidFill>
                      <a:srgbClr val="FF0000"/>
                    </a:solidFill>
                  </a:rPr>
                  <a:t> for the first time</a:t>
                </a:r>
              </a:p>
              <a:p>
                <a:endParaRPr lang="en-GB" dirty="0">
                  <a:solidFill>
                    <a:srgbClr val="FF0000"/>
                  </a:solidFill>
                </a:endParaRPr>
              </a:p>
              <a:p>
                <a:pPr marL="285750" indent="-285750">
                  <a:buFont typeface="Wingdings" panose="05000000000000000000" pitchFamily="2" charset="2"/>
                  <a:buChar char="q"/>
                </a:pPr>
                <a:r>
                  <a:rPr lang="en-GB" dirty="0">
                    <a:solidFill>
                      <a:srgbClr val="0070C0"/>
                    </a:solidFill>
                  </a:rPr>
                  <a:t>Statistical test of data has to be defined at the same mass resolution </a:t>
                </a:r>
              </a:p>
            </p:txBody>
          </p:sp>
        </mc:Choice>
        <mc:Fallback xmlns="">
          <p:sp>
            <p:nvSpPr>
              <p:cNvPr id="9" name="ZoneTexte 8">
                <a:extLst>
                  <a:ext uri="{FF2B5EF4-FFF2-40B4-BE49-F238E27FC236}">
                    <a16:creationId xmlns:a16="http://schemas.microsoft.com/office/drawing/2014/main" id="{3DD985BB-1D35-4B0C-A706-BBA00D1F9F3E}"/>
                  </a:ext>
                </a:extLst>
              </p:cNvPr>
              <p:cNvSpPr txBox="1">
                <a:spLocks noRot="1" noChangeAspect="1" noMove="1" noResize="1" noEditPoints="1" noAdjustHandles="1" noChangeArrowheads="1" noChangeShapeType="1" noTextEdit="1"/>
              </p:cNvSpPr>
              <p:nvPr/>
            </p:nvSpPr>
            <p:spPr>
              <a:xfrm>
                <a:off x="490726" y="1221641"/>
                <a:ext cx="11701274" cy="3721403"/>
              </a:xfrm>
              <a:prstGeom prst="rect">
                <a:avLst/>
              </a:prstGeom>
              <a:blipFill>
                <a:blip r:embed="rId2"/>
                <a:stretch>
                  <a:fillRect l="-313" t="-818" b="-1473"/>
                </a:stretch>
              </a:blipFill>
            </p:spPr>
            <p:txBody>
              <a:bodyPr/>
              <a:lstStyle/>
              <a:p>
                <a:r>
                  <a:rPr lang="en-US">
                    <a:noFill/>
                  </a:rPr>
                  <a:t> </a:t>
                </a:r>
              </a:p>
            </p:txBody>
          </p:sp>
        </mc:Fallback>
      </mc:AlternateContent>
      <p:sp>
        <p:nvSpPr>
          <p:cNvPr id="11" name="Espace réservé de la date 3">
            <a:extLst>
              <a:ext uri="{FF2B5EF4-FFF2-40B4-BE49-F238E27FC236}">
                <a16:creationId xmlns:a16="http://schemas.microsoft.com/office/drawing/2014/main" id="{F4B4D5EE-F0F5-4A0A-8E90-109A06A6A50C}"/>
              </a:ext>
            </a:extLst>
          </p:cNvPr>
          <p:cNvSpPr>
            <a:spLocks noGrp="1"/>
          </p:cNvSpPr>
          <p:nvPr>
            <p:ph type="dt" sz="half" idx="10"/>
          </p:nvPr>
        </p:nvSpPr>
        <p:spPr>
          <a:xfrm>
            <a:off x="9626599" y="6343650"/>
            <a:ext cx="1090881" cy="365125"/>
          </a:xfrm>
        </p:spPr>
        <p:txBody>
          <a:bodyPr/>
          <a:lstStyle/>
          <a:p>
            <a:r>
              <a:rPr lang="fr-FR"/>
              <a:t>01/07/2026</a:t>
            </a:r>
            <a:endParaRPr lang="fr-FR" dirty="0"/>
          </a:p>
        </p:txBody>
      </p:sp>
      <p:sp>
        <p:nvSpPr>
          <p:cNvPr id="13" name="Espace réservé du pied de page 1">
            <a:extLst>
              <a:ext uri="{FF2B5EF4-FFF2-40B4-BE49-F238E27FC236}">
                <a16:creationId xmlns:a16="http://schemas.microsoft.com/office/drawing/2014/main" id="{D2D87072-3892-4DBB-921F-A700BA55A4C8}"/>
              </a:ext>
            </a:extLst>
          </p:cNvPr>
          <p:cNvSpPr>
            <a:spLocks noGrp="1"/>
          </p:cNvSpPr>
          <p:nvPr>
            <p:ph type="ftr" sz="quarter" idx="11"/>
          </p:nvPr>
        </p:nvSpPr>
        <p:spPr>
          <a:xfrm>
            <a:off x="736600" y="6343650"/>
            <a:ext cx="8839200" cy="365125"/>
          </a:xfrm>
        </p:spPr>
        <p:txBody>
          <a:bodyPr/>
          <a:lstStyle/>
          <a:p>
            <a:r>
              <a:rPr lang="en-US"/>
              <a:t>WONDER 2026 | A. Regonesi et al. </a:t>
            </a:r>
            <a:endParaRPr lang="fr-FR" dirty="0"/>
          </a:p>
        </p:txBody>
      </p:sp>
    </p:spTree>
    <p:extLst>
      <p:ext uri="{BB962C8B-B14F-4D97-AF65-F5344CB8AC3E}">
        <p14:creationId xmlns:p14="http://schemas.microsoft.com/office/powerpoint/2010/main" val="335960963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a:extLst>
              <a:ext uri="{FF2B5EF4-FFF2-40B4-BE49-F238E27FC236}">
                <a16:creationId xmlns:a16="http://schemas.microsoft.com/office/drawing/2014/main" id="{8424BA42-8E50-0F5C-5ECA-A7448ECF5244}"/>
              </a:ext>
            </a:extLst>
          </p:cNvPr>
          <p:cNvSpPr>
            <a:spLocks noGrp="1"/>
          </p:cNvSpPr>
          <p:nvPr>
            <p:ph type="sldNum" sz="quarter" idx="12"/>
          </p:nvPr>
        </p:nvSpPr>
        <p:spPr/>
        <p:txBody>
          <a:bodyPr/>
          <a:lstStyle/>
          <a:p>
            <a:r>
              <a:rPr lang="fr-FR" dirty="0"/>
              <a:t>22</a:t>
            </a:r>
          </a:p>
        </p:txBody>
      </p:sp>
      <p:sp>
        <p:nvSpPr>
          <p:cNvPr id="40" name="Titre 5">
            <a:extLst>
              <a:ext uri="{FF2B5EF4-FFF2-40B4-BE49-F238E27FC236}">
                <a16:creationId xmlns:a16="http://schemas.microsoft.com/office/drawing/2014/main" id="{2004E947-4E29-4ECA-A46F-AEB2A746DBDB}"/>
              </a:ext>
            </a:extLst>
          </p:cNvPr>
          <p:cNvSpPr txBox="1">
            <a:spLocks/>
          </p:cNvSpPr>
          <p:nvPr/>
        </p:nvSpPr>
        <p:spPr>
          <a:xfrm>
            <a:off x="142236" y="76476"/>
            <a:ext cx="10728325" cy="574675"/>
          </a:xfrm>
          <a:prstGeom prst="rect">
            <a:avLst/>
          </a:prstGeom>
        </p:spPr>
        <p:txBody>
          <a:bodyPr>
            <a:normAutofit fontScale="97500" lnSpcReduction="10000"/>
          </a:bodyPr>
          <a:lstStyle>
            <a:lvl1pPr algn="l" defTabSz="914400" rtl="0" eaLnBrk="1" latinLnBrk="0" hangingPunct="1">
              <a:lnSpc>
                <a:spcPct val="90000"/>
              </a:lnSpc>
              <a:spcBef>
                <a:spcPct val="0"/>
              </a:spcBef>
              <a:buNone/>
              <a:defRPr sz="3200" kern="1200">
                <a:solidFill>
                  <a:schemeClr val="tx2"/>
                </a:solidFill>
                <a:latin typeface="+mj-lt"/>
                <a:ea typeface="+mj-ea"/>
                <a:cs typeface="+mj-cs"/>
              </a:defRPr>
            </a:lvl1pPr>
          </a:lstStyle>
          <a:p>
            <a:r>
              <a:rPr lang="fr-FR" sz="3600" dirty="0"/>
              <a:t>perspectives </a:t>
            </a:r>
            <a:endParaRPr lang="fr-FR" dirty="0"/>
          </a:p>
        </p:txBody>
      </p:sp>
      <mc:AlternateContent xmlns:mc="http://schemas.openxmlformats.org/markup-compatibility/2006" xmlns:a14="http://schemas.microsoft.com/office/drawing/2010/main">
        <mc:Choice Requires="a14">
          <p:sp>
            <p:nvSpPr>
              <p:cNvPr id="42" name="ZoneTexte 41">
                <a:extLst>
                  <a:ext uri="{FF2B5EF4-FFF2-40B4-BE49-F238E27FC236}">
                    <a16:creationId xmlns:a16="http://schemas.microsoft.com/office/drawing/2014/main" id="{4B163573-07D1-47C0-8005-FAFDFF6CC809}"/>
                  </a:ext>
                </a:extLst>
              </p:cNvPr>
              <p:cNvSpPr txBox="1"/>
              <p:nvPr/>
            </p:nvSpPr>
            <p:spPr>
              <a:xfrm>
                <a:off x="364672" y="1871818"/>
                <a:ext cx="11328400" cy="2615011"/>
              </a:xfrm>
              <a:prstGeom prst="rect">
                <a:avLst/>
              </a:prstGeom>
              <a:noFill/>
            </p:spPr>
            <p:txBody>
              <a:bodyPr wrap="square" rtlCol="0">
                <a:spAutoFit/>
              </a:bodyPr>
              <a:lstStyle/>
              <a:p>
                <a:endParaRPr lang="en-GB" b="1" dirty="0"/>
              </a:p>
              <a:p>
                <a:pPr marL="285750" indent="-285750">
                  <a:buFont typeface="Wingdings" panose="05000000000000000000" pitchFamily="2" charset="2"/>
                  <a:buChar char="q"/>
                </a:pPr>
                <a:r>
                  <a:rPr lang="en-GB" dirty="0"/>
                  <a:t>The same process has to be carried out also for </a:t>
                </a:r>
                <a14:m>
                  <m:oMath xmlns:m="http://schemas.openxmlformats.org/officeDocument/2006/math">
                    <m:sPre>
                      <m:sPrePr>
                        <m:ctrlPr>
                          <a:rPr lang="en-GB" i="1" smtClean="0">
                            <a:latin typeface="Cambria Math" panose="02040503050406030204" pitchFamily="18" charset="0"/>
                          </a:rPr>
                        </m:ctrlPr>
                      </m:sPrePr>
                      <m:sub/>
                      <m:sup>
                        <m:r>
                          <a:rPr lang="fr-FR" b="0" i="1" smtClean="0">
                            <a:latin typeface="Cambria Math" panose="02040503050406030204" pitchFamily="18" charset="0"/>
                          </a:rPr>
                          <m:t>239</m:t>
                        </m:r>
                      </m:sup>
                      <m:e>
                        <m:r>
                          <a:rPr lang="fr-FR" b="0" i="1" smtClean="0">
                            <a:latin typeface="Cambria Math" panose="02040503050406030204" pitchFamily="18" charset="0"/>
                          </a:rPr>
                          <m:t>𝑃𝑢</m:t>
                        </m:r>
                      </m:e>
                    </m:sPre>
                    <m:d>
                      <m:dPr>
                        <m:ctrlPr>
                          <a:rPr lang="fr-FR" i="1" smtClean="0">
                            <a:latin typeface="Cambria Math" panose="02040503050406030204" pitchFamily="18" charset="0"/>
                          </a:rPr>
                        </m:ctrlPr>
                      </m:dPr>
                      <m:e>
                        <m:sSub>
                          <m:sSubPr>
                            <m:ctrlPr>
                              <a:rPr lang="fr-FR" i="1" smtClean="0">
                                <a:latin typeface="Cambria Math" panose="02040503050406030204" pitchFamily="18" charset="0"/>
                              </a:rPr>
                            </m:ctrlPr>
                          </m:sSubPr>
                          <m:e>
                            <m:r>
                              <a:rPr lang="fr-FR" b="0" i="1" smtClean="0">
                                <a:latin typeface="Cambria Math" panose="02040503050406030204" pitchFamily="18" charset="0"/>
                              </a:rPr>
                              <m:t>𝑛</m:t>
                            </m:r>
                          </m:e>
                          <m:sub>
                            <m:r>
                              <a:rPr lang="fr-FR" b="0" i="1" smtClean="0">
                                <a:latin typeface="Cambria Math" panose="02040503050406030204" pitchFamily="18" charset="0"/>
                              </a:rPr>
                              <m:t>𝑡h</m:t>
                            </m:r>
                          </m:sub>
                        </m:sSub>
                        <m:r>
                          <a:rPr lang="fr-FR" b="0" i="1" smtClean="0">
                            <a:latin typeface="Cambria Math" panose="02040503050406030204" pitchFamily="18" charset="0"/>
                          </a:rPr>
                          <m:t>,</m:t>
                        </m:r>
                        <m:r>
                          <a:rPr lang="fr-FR" b="0" i="1" smtClean="0">
                            <a:latin typeface="Cambria Math" panose="02040503050406030204" pitchFamily="18" charset="0"/>
                          </a:rPr>
                          <m:t>𝑓</m:t>
                        </m:r>
                      </m:e>
                    </m:d>
                  </m:oMath>
                </a14:m>
                <a:endParaRPr lang="en-GB" dirty="0"/>
              </a:p>
              <a:p>
                <a:pPr marL="285750" indent="-285750">
                  <a:buFont typeface="Wingdings" panose="05000000000000000000" pitchFamily="2" charset="2"/>
                  <a:buChar char="q"/>
                </a:pPr>
                <a:endParaRPr lang="en-GB" dirty="0"/>
              </a:p>
              <a:p>
                <a:pPr marL="285750" indent="-285750">
                  <a:buFont typeface="Wingdings" panose="05000000000000000000" pitchFamily="2" charset="2"/>
                  <a:buChar char="q"/>
                </a:pPr>
                <a:r>
                  <a:rPr lang="en-GB" dirty="0"/>
                  <a:t>Finalization of the evaluation process and comparison with GEF (physical interpretation)</a:t>
                </a:r>
                <a:endParaRPr lang="en-GB" baseline="-25000" dirty="0">
                  <a:latin typeface="Poppins" panose="00000500000000000000" pitchFamily="2" charset="0"/>
                  <a:cs typeface="Poppins" panose="00000500000000000000" pitchFamily="2" charset="0"/>
                </a:endParaRPr>
              </a:p>
              <a:p>
                <a:endParaRPr lang="en-GB" dirty="0"/>
              </a:p>
              <a:p>
                <a:pPr marL="285750" indent="-285750">
                  <a:buFont typeface="Wingdings" panose="05000000000000000000" pitchFamily="2" charset="2"/>
                  <a:buChar char="q"/>
                </a:pPr>
                <a:r>
                  <a:rPr lang="en-GB" dirty="0"/>
                  <a:t>Investigation of physical models (Brosa-like) to be compared to our evaluations </a:t>
                </a:r>
                <a:endParaRPr lang="en-GB" baseline="-25000" dirty="0">
                  <a:latin typeface="Poppins" panose="00000500000000000000" pitchFamily="2" charset="0"/>
                  <a:cs typeface="Poppins" panose="00000500000000000000" pitchFamily="2" charset="0"/>
                </a:endParaRPr>
              </a:p>
              <a:p>
                <a:endParaRPr lang="en-GB" dirty="0">
                  <a:latin typeface="Poppins" panose="00000500000000000000" pitchFamily="2" charset="0"/>
                  <a:cs typeface="Poppins" panose="00000500000000000000" pitchFamily="2" charset="0"/>
                </a:endParaRPr>
              </a:p>
              <a:p>
                <a:pPr marL="285750" indent="-285750">
                  <a:buFont typeface="Wingdings" panose="05000000000000000000" pitchFamily="2" charset="2"/>
                  <a:buChar char="q"/>
                </a:pPr>
                <a:r>
                  <a:rPr lang="en-GB" dirty="0">
                    <a:latin typeface="Poppins" panose="00000500000000000000" pitchFamily="2" charset="0"/>
                    <a:cs typeface="Poppins" panose="00000500000000000000" pitchFamily="2" charset="0"/>
                  </a:rPr>
                  <a:t>Adjustment of the parameters of the models on the basis of experimental data on independent yields (as a function of E</a:t>
                </a:r>
                <a:r>
                  <a:rPr lang="en-GB" baseline="-25000" dirty="0">
                    <a:latin typeface="Poppins" panose="00000500000000000000" pitchFamily="2" charset="0"/>
                    <a:cs typeface="Poppins" panose="00000500000000000000" pitchFamily="2" charset="0"/>
                  </a:rPr>
                  <a:t>n</a:t>
                </a:r>
                <a:r>
                  <a:rPr lang="en-GB" dirty="0"/>
                  <a:t> ) at different energies </a:t>
                </a:r>
              </a:p>
            </p:txBody>
          </p:sp>
        </mc:Choice>
        <mc:Fallback xmlns="">
          <p:sp>
            <p:nvSpPr>
              <p:cNvPr id="42" name="ZoneTexte 41">
                <a:extLst>
                  <a:ext uri="{FF2B5EF4-FFF2-40B4-BE49-F238E27FC236}">
                    <a16:creationId xmlns:a16="http://schemas.microsoft.com/office/drawing/2014/main" id="{4B163573-07D1-47C0-8005-FAFDFF6CC809}"/>
                  </a:ext>
                </a:extLst>
              </p:cNvPr>
              <p:cNvSpPr txBox="1">
                <a:spLocks noRot="1" noChangeAspect="1" noMove="1" noResize="1" noEditPoints="1" noAdjustHandles="1" noChangeArrowheads="1" noChangeShapeType="1" noTextEdit="1"/>
              </p:cNvSpPr>
              <p:nvPr/>
            </p:nvSpPr>
            <p:spPr>
              <a:xfrm>
                <a:off x="364672" y="1871818"/>
                <a:ext cx="11328400" cy="2615011"/>
              </a:xfrm>
              <a:prstGeom prst="rect">
                <a:avLst/>
              </a:prstGeom>
              <a:blipFill>
                <a:blip r:embed="rId2"/>
                <a:stretch>
                  <a:fillRect l="-377" r="-753" b="-2564"/>
                </a:stretch>
              </a:blipFill>
            </p:spPr>
            <p:txBody>
              <a:bodyPr/>
              <a:lstStyle/>
              <a:p>
                <a:r>
                  <a:rPr lang="en-GB">
                    <a:noFill/>
                  </a:rPr>
                  <a:t> </a:t>
                </a:r>
              </a:p>
            </p:txBody>
          </p:sp>
        </mc:Fallback>
      </mc:AlternateContent>
      <p:sp>
        <p:nvSpPr>
          <p:cNvPr id="11" name="Espace réservé de la date 3">
            <a:extLst>
              <a:ext uri="{FF2B5EF4-FFF2-40B4-BE49-F238E27FC236}">
                <a16:creationId xmlns:a16="http://schemas.microsoft.com/office/drawing/2014/main" id="{F4B4D5EE-F0F5-4A0A-8E90-109A06A6A50C}"/>
              </a:ext>
            </a:extLst>
          </p:cNvPr>
          <p:cNvSpPr>
            <a:spLocks noGrp="1"/>
          </p:cNvSpPr>
          <p:nvPr>
            <p:ph type="dt" sz="half" idx="10"/>
          </p:nvPr>
        </p:nvSpPr>
        <p:spPr>
          <a:xfrm>
            <a:off x="9626599" y="6343650"/>
            <a:ext cx="1090881" cy="365125"/>
          </a:xfrm>
        </p:spPr>
        <p:txBody>
          <a:bodyPr/>
          <a:lstStyle/>
          <a:p>
            <a:r>
              <a:rPr lang="fr-FR"/>
              <a:t>01/07/2026</a:t>
            </a:r>
            <a:endParaRPr lang="fr-FR" dirty="0"/>
          </a:p>
        </p:txBody>
      </p:sp>
      <p:sp>
        <p:nvSpPr>
          <p:cNvPr id="13" name="Espace réservé du pied de page 1">
            <a:extLst>
              <a:ext uri="{FF2B5EF4-FFF2-40B4-BE49-F238E27FC236}">
                <a16:creationId xmlns:a16="http://schemas.microsoft.com/office/drawing/2014/main" id="{D2D87072-3892-4DBB-921F-A700BA55A4C8}"/>
              </a:ext>
            </a:extLst>
          </p:cNvPr>
          <p:cNvSpPr>
            <a:spLocks noGrp="1"/>
          </p:cNvSpPr>
          <p:nvPr>
            <p:ph type="ftr" sz="quarter" idx="11"/>
          </p:nvPr>
        </p:nvSpPr>
        <p:spPr>
          <a:xfrm>
            <a:off x="736600" y="6343650"/>
            <a:ext cx="8839200" cy="365125"/>
          </a:xfrm>
        </p:spPr>
        <p:txBody>
          <a:bodyPr/>
          <a:lstStyle/>
          <a:p>
            <a:r>
              <a:rPr lang="en-US"/>
              <a:t>WONDER 2026 | A. Regonesi et al. </a:t>
            </a:r>
            <a:endParaRPr lang="fr-FR" dirty="0"/>
          </a:p>
        </p:txBody>
      </p:sp>
    </p:spTree>
    <p:extLst>
      <p:ext uri="{BB962C8B-B14F-4D97-AF65-F5344CB8AC3E}">
        <p14:creationId xmlns:p14="http://schemas.microsoft.com/office/powerpoint/2010/main" val="79032044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4E7C6220-27BF-EE46-598B-6D39D773A69B}"/>
              </a:ext>
            </a:extLst>
          </p:cNvPr>
          <p:cNvSpPr>
            <a:spLocks noGrp="1"/>
          </p:cNvSpPr>
          <p:nvPr>
            <p:ph type="title"/>
          </p:nvPr>
        </p:nvSpPr>
        <p:spPr>
          <a:xfrm>
            <a:off x="993331" y="3253964"/>
            <a:ext cx="10205336" cy="872981"/>
          </a:xfrm>
        </p:spPr>
        <p:txBody>
          <a:bodyPr>
            <a:normAutofit/>
          </a:bodyPr>
          <a:lstStyle/>
          <a:p>
            <a:pPr algn="ctr"/>
            <a:r>
              <a:rPr lang="en-GB" sz="4800" dirty="0"/>
              <a:t>Thank you for your attention </a:t>
            </a:r>
          </a:p>
        </p:txBody>
      </p:sp>
      <p:sp>
        <p:nvSpPr>
          <p:cNvPr id="11" name="Espace réservé du texte 13"/>
          <p:cNvSpPr>
            <a:spLocks noGrp="1"/>
          </p:cNvSpPr>
          <p:nvPr>
            <p:ph type="body" sz="quarter" idx="16"/>
          </p:nvPr>
        </p:nvSpPr>
        <p:spPr>
          <a:xfrm>
            <a:off x="8277101" y="5473700"/>
            <a:ext cx="3811979" cy="1268845"/>
          </a:xfrm>
        </p:spPr>
        <p:txBody>
          <a:bodyPr>
            <a:normAutofit/>
          </a:bodyPr>
          <a:lstStyle/>
          <a:p>
            <a:r>
              <a:rPr lang="fr-FR" b="1" dirty="0"/>
              <a:t>CEA CADARACHE</a:t>
            </a:r>
          </a:p>
          <a:p>
            <a:r>
              <a:rPr lang="fr-FR" b="1" dirty="0"/>
              <a:t>IRESNE/DIR – Bât.707</a:t>
            </a:r>
          </a:p>
          <a:p>
            <a:r>
              <a:rPr lang="fr-FR" dirty="0"/>
              <a:t>13115 Saint Paul Lez Durance Cedex, France</a:t>
            </a:r>
          </a:p>
          <a:p>
            <a:r>
              <a:rPr lang="fr-FR" dirty="0"/>
              <a:t>Standard. + 33 4 42 25 70 00</a:t>
            </a:r>
          </a:p>
          <a:p>
            <a:endParaRPr lang="fr-FR" dirty="0"/>
          </a:p>
          <a:p>
            <a:endParaRPr lang="fr-FR" dirty="0"/>
          </a:p>
          <a:p>
            <a:endParaRPr lang="fr-FR" dirty="0"/>
          </a:p>
          <a:p>
            <a:endParaRPr lang="fr-FR" dirty="0"/>
          </a:p>
          <a:p>
            <a:endParaRPr lang="fr-FR" dirty="0"/>
          </a:p>
          <a:p>
            <a:endParaRPr lang="fr-FR" dirty="0"/>
          </a:p>
        </p:txBody>
      </p:sp>
      <p:sp>
        <p:nvSpPr>
          <p:cNvPr id="12" name="Espace réservé du texte 2"/>
          <p:cNvSpPr>
            <a:spLocks noGrp="1"/>
          </p:cNvSpPr>
          <p:nvPr>
            <p:ph type="body" sz="quarter" idx="14"/>
          </p:nvPr>
        </p:nvSpPr>
        <p:spPr>
          <a:xfrm>
            <a:off x="731837" y="5473700"/>
            <a:ext cx="6564312" cy="1017676"/>
          </a:xfrm>
        </p:spPr>
        <p:txBody>
          <a:bodyPr>
            <a:noAutofit/>
          </a:bodyPr>
          <a:lstStyle/>
          <a:p>
            <a:r>
              <a:rPr lang="fr-FR" sz="1200" b="0" dirty="0"/>
              <a:t>iresne@cea.fr </a:t>
            </a:r>
          </a:p>
          <a:p>
            <a:r>
              <a:rPr lang="fr-FR" sz="1200" b="0" dirty="0">
                <a:hlinkClick r:id="rId2"/>
              </a:rPr>
              <a:t>Site internet CEA IRESNE</a:t>
            </a:r>
            <a:endParaRPr lang="fr-FR" sz="1200" b="0" dirty="0"/>
          </a:p>
          <a:p>
            <a:r>
              <a:rPr lang="fr-FR" sz="1200" b="0" dirty="0">
                <a:hlinkClick r:id="rId3"/>
              </a:rPr>
              <a:t>LinkedIn CEA IRESNE</a:t>
            </a:r>
            <a:endParaRPr lang="fr-FR" sz="1200" b="0" dirty="0"/>
          </a:p>
        </p:txBody>
      </p:sp>
      <p:sp>
        <p:nvSpPr>
          <p:cNvPr id="5" name="Titre 2">
            <a:extLst>
              <a:ext uri="{FF2B5EF4-FFF2-40B4-BE49-F238E27FC236}">
                <a16:creationId xmlns:a16="http://schemas.microsoft.com/office/drawing/2014/main" id="{483A019A-E5E2-4AD9-8DB6-E53F41C9F1BB}"/>
              </a:ext>
            </a:extLst>
          </p:cNvPr>
          <p:cNvSpPr txBox="1">
            <a:spLocks/>
          </p:cNvSpPr>
          <p:nvPr/>
        </p:nvSpPr>
        <p:spPr>
          <a:xfrm>
            <a:off x="993332" y="4290808"/>
            <a:ext cx="10205336" cy="872981"/>
          </a:xfrm>
          <a:prstGeom prst="rect">
            <a:avLst/>
          </a:prstGeom>
        </p:spPr>
        <p:txBody>
          <a:bodyPr vert="horz" lIns="0" tIns="45720" rIns="0" bIns="45720" rtlCol="0" anchor="t">
            <a:normAutofit/>
          </a:bodyPr>
          <a:lstStyle>
            <a:lvl1pPr algn="l" defTabSz="914400" rtl="0" eaLnBrk="1" latinLnBrk="0" hangingPunct="1">
              <a:lnSpc>
                <a:spcPct val="90000"/>
              </a:lnSpc>
              <a:spcBef>
                <a:spcPct val="0"/>
              </a:spcBef>
              <a:buNone/>
              <a:defRPr sz="4000" kern="1200">
                <a:solidFill>
                  <a:schemeClr val="tx1"/>
                </a:solidFill>
                <a:latin typeface="+mj-lt"/>
                <a:ea typeface="+mj-ea"/>
                <a:cs typeface="+mj-cs"/>
              </a:defRPr>
            </a:lvl1pPr>
          </a:lstStyle>
          <a:p>
            <a:pPr algn="ctr"/>
            <a:r>
              <a:rPr lang="en-GB" sz="3600" dirty="0"/>
              <a:t>Any questions?</a:t>
            </a:r>
          </a:p>
        </p:txBody>
      </p:sp>
      <p:pic>
        <p:nvPicPr>
          <p:cNvPr id="4" name="Image 3">
            <a:extLst>
              <a:ext uri="{FF2B5EF4-FFF2-40B4-BE49-F238E27FC236}">
                <a16:creationId xmlns:a16="http://schemas.microsoft.com/office/drawing/2014/main" id="{7FEC1E03-0B7C-4D94-AE6F-FFFE972B8D1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86526" y="550098"/>
            <a:ext cx="1818946" cy="2390503"/>
          </a:xfrm>
          <a:prstGeom prst="rect">
            <a:avLst/>
          </a:prstGeom>
        </p:spPr>
      </p:pic>
    </p:spTree>
    <p:extLst>
      <p:ext uri="{BB962C8B-B14F-4D97-AF65-F5344CB8AC3E}">
        <p14:creationId xmlns:p14="http://schemas.microsoft.com/office/powerpoint/2010/main" val="98612454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3E0687C-BF33-B602-1691-6C6F37D147E2}"/>
              </a:ext>
            </a:extLst>
          </p:cNvPr>
          <p:cNvSpPr>
            <a:spLocks noGrp="1"/>
          </p:cNvSpPr>
          <p:nvPr>
            <p:ph type="title"/>
          </p:nvPr>
        </p:nvSpPr>
        <p:spPr/>
        <p:txBody>
          <a:bodyPr/>
          <a:lstStyle/>
          <a:p>
            <a:r>
              <a:rPr lang="en-GB" sz="5400" dirty="0"/>
              <a:t>Backup</a:t>
            </a:r>
          </a:p>
        </p:txBody>
      </p:sp>
      <p:sp>
        <p:nvSpPr>
          <p:cNvPr id="5" name="Espace réservé de la date 4">
            <a:extLst>
              <a:ext uri="{FF2B5EF4-FFF2-40B4-BE49-F238E27FC236}">
                <a16:creationId xmlns:a16="http://schemas.microsoft.com/office/drawing/2014/main" id="{DA1638E4-11DA-6660-1929-BE999F839FA8}"/>
              </a:ext>
            </a:extLst>
          </p:cNvPr>
          <p:cNvSpPr>
            <a:spLocks noGrp="1"/>
          </p:cNvSpPr>
          <p:nvPr>
            <p:ph type="dt" sz="half" idx="10"/>
          </p:nvPr>
        </p:nvSpPr>
        <p:spPr>
          <a:xfrm>
            <a:off x="9626599" y="6343650"/>
            <a:ext cx="1077259" cy="365125"/>
          </a:xfrm>
        </p:spPr>
        <p:txBody>
          <a:bodyPr/>
          <a:lstStyle/>
          <a:p>
            <a:r>
              <a:rPr lang="fr-FR"/>
              <a:t>01/07/2026</a:t>
            </a:r>
          </a:p>
        </p:txBody>
      </p:sp>
      <p:sp>
        <p:nvSpPr>
          <p:cNvPr id="8" name="Espace réservé du pied de page 7">
            <a:extLst>
              <a:ext uri="{FF2B5EF4-FFF2-40B4-BE49-F238E27FC236}">
                <a16:creationId xmlns:a16="http://schemas.microsoft.com/office/drawing/2014/main" id="{A8F05DD5-511C-AE5A-15C1-5EC005B3802A}"/>
              </a:ext>
            </a:extLst>
          </p:cNvPr>
          <p:cNvSpPr>
            <a:spLocks noGrp="1"/>
          </p:cNvSpPr>
          <p:nvPr>
            <p:ph type="ftr" sz="quarter" idx="11"/>
          </p:nvPr>
        </p:nvSpPr>
        <p:spPr/>
        <p:txBody>
          <a:bodyPr/>
          <a:lstStyle/>
          <a:p>
            <a:r>
              <a:rPr lang="en-US"/>
              <a:t>WONDER 2026 | A. Regonesi et al. </a:t>
            </a:r>
            <a:endParaRPr lang="fr-FR"/>
          </a:p>
        </p:txBody>
      </p:sp>
      <p:sp>
        <p:nvSpPr>
          <p:cNvPr id="9" name="Espace réservé du numéro de diapositive 8">
            <a:extLst>
              <a:ext uri="{FF2B5EF4-FFF2-40B4-BE49-F238E27FC236}">
                <a16:creationId xmlns:a16="http://schemas.microsoft.com/office/drawing/2014/main" id="{32950163-E66D-E16B-1EB7-E9667B65C5A4}"/>
              </a:ext>
            </a:extLst>
          </p:cNvPr>
          <p:cNvSpPr>
            <a:spLocks noGrp="1"/>
          </p:cNvSpPr>
          <p:nvPr>
            <p:ph type="sldNum" sz="quarter" idx="12"/>
          </p:nvPr>
        </p:nvSpPr>
        <p:spPr/>
        <p:txBody>
          <a:bodyPr/>
          <a:lstStyle/>
          <a:p>
            <a:r>
              <a:rPr lang="fr-FR" dirty="0"/>
              <a:t>24</a:t>
            </a:r>
          </a:p>
        </p:txBody>
      </p:sp>
      <p:sp>
        <p:nvSpPr>
          <p:cNvPr id="4" name="Espace réservé du texte 3">
            <a:extLst>
              <a:ext uri="{FF2B5EF4-FFF2-40B4-BE49-F238E27FC236}">
                <a16:creationId xmlns:a16="http://schemas.microsoft.com/office/drawing/2014/main" id="{D4EE5A4D-1D11-87BD-2E3E-34DC2776D3F6}"/>
              </a:ext>
            </a:extLst>
          </p:cNvPr>
          <p:cNvSpPr>
            <a:spLocks noGrp="1"/>
          </p:cNvSpPr>
          <p:nvPr>
            <p:ph type="body" idx="13"/>
          </p:nvPr>
        </p:nvSpPr>
        <p:spPr/>
        <p:txBody>
          <a:bodyPr/>
          <a:lstStyle/>
          <a:p>
            <a:r>
              <a:rPr lang="fr-FR" dirty="0"/>
              <a:t>5</a:t>
            </a:r>
          </a:p>
        </p:txBody>
      </p:sp>
    </p:spTree>
    <p:extLst>
      <p:ext uri="{BB962C8B-B14F-4D97-AF65-F5344CB8AC3E}">
        <p14:creationId xmlns:p14="http://schemas.microsoft.com/office/powerpoint/2010/main" val="143082762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ZoneTexte 22">
            <a:extLst>
              <a:ext uri="{FF2B5EF4-FFF2-40B4-BE49-F238E27FC236}">
                <a16:creationId xmlns:a16="http://schemas.microsoft.com/office/drawing/2014/main" id="{F589405D-A0D1-4536-8923-055EFE7FD1F0}"/>
              </a:ext>
            </a:extLst>
          </p:cNvPr>
          <p:cNvSpPr txBox="1"/>
          <p:nvPr/>
        </p:nvSpPr>
        <p:spPr>
          <a:xfrm>
            <a:off x="809443" y="4058036"/>
            <a:ext cx="8455419" cy="246221"/>
          </a:xfrm>
          <a:prstGeom prst="rect">
            <a:avLst/>
          </a:prstGeom>
          <a:noFill/>
        </p:spPr>
        <p:txBody>
          <a:bodyPr wrap="square" rtlCol="0">
            <a:spAutoFit/>
          </a:bodyPr>
          <a:lstStyle/>
          <a:p>
            <a:r>
              <a:rPr lang="fr-FR" sz="1000" b="0" i="0" dirty="0">
                <a:solidFill>
                  <a:srgbClr val="0099FF"/>
                </a:solidFill>
                <a:effectLst/>
                <a:latin typeface="Arial" panose="020B0604020202020204" pitchFamily="34" charset="0"/>
              </a:rPr>
              <a:t>PIAU, Valentin. </a:t>
            </a:r>
            <a:r>
              <a:rPr lang="fr-FR" sz="1000" b="0" i="1" dirty="0">
                <a:solidFill>
                  <a:srgbClr val="0099FF"/>
                </a:solidFill>
                <a:effectLst/>
                <a:latin typeface="Arial" panose="020B0604020202020204" pitchFamily="34" charset="0"/>
              </a:rPr>
              <a:t>Prédiction par calcul des observables de fission à partir d'expériences dédiées</a:t>
            </a:r>
            <a:r>
              <a:rPr lang="fr-FR" sz="1000" b="0" i="0" dirty="0">
                <a:solidFill>
                  <a:srgbClr val="0099FF"/>
                </a:solidFill>
                <a:effectLst/>
                <a:latin typeface="Arial" panose="020B0604020202020204" pitchFamily="34" charset="0"/>
              </a:rPr>
              <a:t>. 2022. Thèse de doctorat. Université Grenoble Alpes</a:t>
            </a:r>
            <a:endParaRPr lang="fr-FR" sz="1000" dirty="0">
              <a:solidFill>
                <a:srgbClr val="0099FF"/>
              </a:solidFill>
            </a:endParaRPr>
          </a:p>
        </p:txBody>
      </p:sp>
      <p:sp>
        <p:nvSpPr>
          <p:cNvPr id="21" name="ZoneTexte 20">
            <a:extLst>
              <a:ext uri="{FF2B5EF4-FFF2-40B4-BE49-F238E27FC236}">
                <a16:creationId xmlns:a16="http://schemas.microsoft.com/office/drawing/2014/main" id="{30714BCE-F8AA-47D7-92E0-B0A2C7346412}"/>
              </a:ext>
            </a:extLst>
          </p:cNvPr>
          <p:cNvSpPr txBox="1"/>
          <p:nvPr/>
        </p:nvSpPr>
        <p:spPr>
          <a:xfrm>
            <a:off x="2848063" y="3879410"/>
            <a:ext cx="6115633" cy="261610"/>
          </a:xfrm>
          <a:prstGeom prst="rect">
            <a:avLst/>
          </a:prstGeom>
          <a:noFill/>
        </p:spPr>
        <p:txBody>
          <a:bodyPr wrap="square" rtlCol="0">
            <a:spAutoFit/>
          </a:bodyPr>
          <a:lstStyle/>
          <a:p>
            <a:r>
              <a:rPr lang="it-IT" sz="1100" dirty="0"/>
              <a:t> </a:t>
            </a:r>
            <a:r>
              <a:rPr lang="it-IT" sz="1100" b="1" dirty="0"/>
              <a:t>[t ~ 10</a:t>
            </a:r>
            <a:r>
              <a:rPr lang="it-IT" sz="1100" b="1" baseline="30000" dirty="0"/>
              <a:t>-21 </a:t>
            </a:r>
            <a:r>
              <a:rPr lang="it-IT" sz="1100" b="1" dirty="0"/>
              <a:t>s]          [t ~ 10</a:t>
            </a:r>
            <a:r>
              <a:rPr lang="it-IT" sz="1100" b="1" baseline="30000" dirty="0"/>
              <a:t>-20 </a:t>
            </a:r>
            <a:r>
              <a:rPr lang="it-IT" sz="1100" b="1" dirty="0"/>
              <a:t>s]        [t ~ 10</a:t>
            </a:r>
            <a:r>
              <a:rPr lang="it-IT" sz="1100" b="1" baseline="30000" dirty="0"/>
              <a:t>-18</a:t>
            </a:r>
            <a:r>
              <a:rPr lang="fr-FR" sz="1100" b="1" dirty="0"/>
              <a:t>/ </a:t>
            </a:r>
            <a:r>
              <a:rPr lang="it-IT" sz="1100" b="1" dirty="0"/>
              <a:t>10</a:t>
            </a:r>
            <a:r>
              <a:rPr lang="it-IT" sz="1100" b="1" baseline="30000" dirty="0"/>
              <a:t>-14 </a:t>
            </a:r>
            <a:r>
              <a:rPr lang="it-IT" sz="1100" b="1" dirty="0"/>
              <a:t>s]      [t ~ 10</a:t>
            </a:r>
            <a:r>
              <a:rPr lang="it-IT" sz="1100" b="1" baseline="30000" dirty="0"/>
              <a:t>-14</a:t>
            </a:r>
            <a:r>
              <a:rPr lang="it-IT" sz="1100" b="1" dirty="0"/>
              <a:t> </a:t>
            </a:r>
            <a:r>
              <a:rPr lang="fr-FR" sz="1100" b="1" dirty="0"/>
              <a:t>/ </a:t>
            </a:r>
            <a:r>
              <a:rPr lang="it-IT" sz="1100" b="1" dirty="0"/>
              <a:t>10</a:t>
            </a:r>
            <a:r>
              <a:rPr lang="it-IT" sz="1100" b="1" baseline="30000" dirty="0"/>
              <a:t>-6 </a:t>
            </a:r>
            <a:r>
              <a:rPr lang="it-IT" sz="1100" b="1" dirty="0"/>
              <a:t>s]                  [t ≥ 10</a:t>
            </a:r>
            <a:r>
              <a:rPr lang="it-IT" sz="1100" b="1" baseline="30000" dirty="0"/>
              <a:t>-21 </a:t>
            </a:r>
            <a:r>
              <a:rPr lang="it-IT" sz="1100" b="1" dirty="0"/>
              <a:t>s] </a:t>
            </a:r>
            <a:endParaRPr lang="fr-FR" sz="1100" b="1" dirty="0"/>
          </a:p>
        </p:txBody>
      </p:sp>
      <p:sp>
        <p:nvSpPr>
          <p:cNvPr id="5" name="Espace réservé du numéro de diapositive 4">
            <a:extLst>
              <a:ext uri="{FF2B5EF4-FFF2-40B4-BE49-F238E27FC236}">
                <a16:creationId xmlns:a16="http://schemas.microsoft.com/office/drawing/2014/main" id="{76B7478F-ECCD-4946-8939-4503EFC2A1E7}"/>
              </a:ext>
            </a:extLst>
          </p:cNvPr>
          <p:cNvSpPr>
            <a:spLocks noGrp="1"/>
          </p:cNvSpPr>
          <p:nvPr>
            <p:ph type="sldNum" sz="quarter" idx="12"/>
          </p:nvPr>
        </p:nvSpPr>
        <p:spPr/>
        <p:txBody>
          <a:bodyPr/>
          <a:lstStyle/>
          <a:p>
            <a:r>
              <a:rPr lang="fr-FR" dirty="0"/>
              <a:t>25</a:t>
            </a:r>
          </a:p>
        </p:txBody>
      </p:sp>
      <p:pic>
        <p:nvPicPr>
          <p:cNvPr id="13" name="Espace réservé du contenu 12">
            <a:extLst>
              <a:ext uri="{FF2B5EF4-FFF2-40B4-BE49-F238E27FC236}">
                <a16:creationId xmlns:a16="http://schemas.microsoft.com/office/drawing/2014/main" id="{8F606C09-2307-4CB9-8EC9-D53AFBFD3CE2}"/>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b="10300"/>
          <a:stretch/>
        </p:blipFill>
        <p:spPr>
          <a:xfrm>
            <a:off x="504738" y="1165142"/>
            <a:ext cx="8839200" cy="2771521"/>
          </a:xfrm>
        </p:spPr>
      </p:pic>
      <p:sp>
        <p:nvSpPr>
          <p:cNvPr id="2" name="Ellipse 1">
            <a:extLst>
              <a:ext uri="{FF2B5EF4-FFF2-40B4-BE49-F238E27FC236}">
                <a16:creationId xmlns:a16="http://schemas.microsoft.com/office/drawing/2014/main" id="{998F4B9F-3F84-427B-8AB3-D2E33D295DEA}"/>
              </a:ext>
            </a:extLst>
          </p:cNvPr>
          <p:cNvSpPr/>
          <p:nvPr/>
        </p:nvSpPr>
        <p:spPr>
          <a:xfrm>
            <a:off x="2994870" y="1845578"/>
            <a:ext cx="847288" cy="146597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fr-FR" dirty="0"/>
          </a:p>
        </p:txBody>
      </p:sp>
      <p:pic>
        <p:nvPicPr>
          <p:cNvPr id="10" name="Image 9">
            <a:extLst>
              <a:ext uri="{FF2B5EF4-FFF2-40B4-BE49-F238E27FC236}">
                <a16:creationId xmlns:a16="http://schemas.microsoft.com/office/drawing/2014/main" id="{918EFE62-B80E-4ABE-BCBD-E989667AA85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0451" y="3367261"/>
            <a:ext cx="2869035" cy="2954220"/>
          </a:xfrm>
          <a:prstGeom prst="rect">
            <a:avLst/>
          </a:prstGeom>
          <a:ln w="28575">
            <a:solidFill>
              <a:srgbClr val="FF0000"/>
            </a:solidFill>
          </a:ln>
        </p:spPr>
      </p:pic>
      <p:sp>
        <p:nvSpPr>
          <p:cNvPr id="16" name="Ellipse 15">
            <a:extLst>
              <a:ext uri="{FF2B5EF4-FFF2-40B4-BE49-F238E27FC236}">
                <a16:creationId xmlns:a16="http://schemas.microsoft.com/office/drawing/2014/main" id="{7B1DF9BC-821A-448F-83B1-AF03E758F80D}"/>
              </a:ext>
            </a:extLst>
          </p:cNvPr>
          <p:cNvSpPr/>
          <p:nvPr/>
        </p:nvSpPr>
        <p:spPr>
          <a:xfrm>
            <a:off x="5019180" y="1721840"/>
            <a:ext cx="1076820" cy="1589714"/>
          </a:xfrm>
          <a:prstGeom prst="ellips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fr-FR" dirty="0"/>
          </a:p>
        </p:txBody>
      </p:sp>
      <p:pic>
        <p:nvPicPr>
          <p:cNvPr id="18" name="Image 17">
            <a:extLst>
              <a:ext uri="{FF2B5EF4-FFF2-40B4-BE49-F238E27FC236}">
                <a16:creationId xmlns:a16="http://schemas.microsoft.com/office/drawing/2014/main" id="{9DF800B6-4443-436E-A670-30893E8A5D9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65225" y="2710026"/>
            <a:ext cx="3001788" cy="3110287"/>
          </a:xfrm>
          <a:prstGeom prst="rect">
            <a:avLst/>
          </a:prstGeom>
          <a:ln w="28575">
            <a:solidFill>
              <a:srgbClr val="0070C0"/>
            </a:solidFill>
          </a:ln>
        </p:spPr>
      </p:pic>
      <p:cxnSp>
        <p:nvCxnSpPr>
          <p:cNvPr id="20" name="Connecteur droit avec flèche 19">
            <a:extLst>
              <a:ext uri="{FF2B5EF4-FFF2-40B4-BE49-F238E27FC236}">
                <a16:creationId xmlns:a16="http://schemas.microsoft.com/office/drawing/2014/main" id="{ABF22C16-649C-49B0-B17D-030654438BA9}"/>
              </a:ext>
            </a:extLst>
          </p:cNvPr>
          <p:cNvCxnSpPr>
            <a:cxnSpLocks/>
          </p:cNvCxnSpPr>
          <p:nvPr/>
        </p:nvCxnSpPr>
        <p:spPr>
          <a:xfrm>
            <a:off x="6087721" y="2685991"/>
            <a:ext cx="640250" cy="367602"/>
          </a:xfrm>
          <a:prstGeom prst="straightConnector1">
            <a:avLst/>
          </a:prstGeom>
          <a:ln w="285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26" name="ZoneTexte 25">
            <a:extLst>
              <a:ext uri="{FF2B5EF4-FFF2-40B4-BE49-F238E27FC236}">
                <a16:creationId xmlns:a16="http://schemas.microsoft.com/office/drawing/2014/main" id="{8F4D713C-C55F-4BDB-8A42-FAEBC9FFCE8D}"/>
              </a:ext>
            </a:extLst>
          </p:cNvPr>
          <p:cNvSpPr txBox="1"/>
          <p:nvPr/>
        </p:nvSpPr>
        <p:spPr>
          <a:xfrm>
            <a:off x="9460323" y="3181515"/>
            <a:ext cx="2629757" cy="1569660"/>
          </a:xfrm>
          <a:prstGeom prst="rect">
            <a:avLst/>
          </a:prstGeom>
          <a:noFill/>
        </p:spPr>
        <p:txBody>
          <a:bodyPr wrap="square" rtlCol="0">
            <a:spAutoFit/>
          </a:bodyPr>
          <a:lstStyle/>
          <a:p>
            <a:r>
              <a:rPr lang="en-GB" sz="1200" b="1" dirty="0">
                <a:solidFill>
                  <a:srgbClr val="0070C0"/>
                </a:solidFill>
              </a:rPr>
              <a:t>Post-n or independent Fission Yields</a:t>
            </a:r>
          </a:p>
          <a:p>
            <a:pPr marL="285750" indent="-285750">
              <a:buFont typeface="Wingdings" panose="05000000000000000000" pitchFamily="2" charset="2"/>
              <a:buChar char="q"/>
            </a:pPr>
            <a:endParaRPr lang="en-GB" sz="1200" b="1" dirty="0">
              <a:solidFill>
                <a:srgbClr val="0070C0"/>
              </a:solidFill>
            </a:endParaRPr>
          </a:p>
          <a:p>
            <a:pPr marL="285750" indent="-285750">
              <a:buFont typeface="Wingdings" panose="05000000000000000000" pitchFamily="2" charset="2"/>
              <a:buChar char="q"/>
            </a:pPr>
            <a:r>
              <a:rPr lang="en-GB" sz="1200" b="1" dirty="0">
                <a:solidFill>
                  <a:srgbClr val="0070C0"/>
                </a:solidFill>
              </a:rPr>
              <a:t>Asymmetrical</a:t>
            </a:r>
          </a:p>
          <a:p>
            <a:pPr marL="285750" indent="-285750">
              <a:buFont typeface="Wingdings" panose="05000000000000000000" pitchFamily="2" charset="2"/>
              <a:buChar char="q"/>
            </a:pPr>
            <a:endParaRPr lang="en-GB" sz="1200" b="1" dirty="0">
              <a:solidFill>
                <a:srgbClr val="0070C0"/>
              </a:solidFill>
            </a:endParaRPr>
          </a:p>
          <a:p>
            <a:pPr marL="285750" indent="-285750">
              <a:buFont typeface="Wingdings" panose="05000000000000000000" pitchFamily="2" charset="2"/>
              <a:buChar char="q"/>
            </a:pPr>
            <a:r>
              <a:rPr lang="en-GB" sz="1200" b="1" dirty="0">
                <a:solidFill>
                  <a:srgbClr val="0070C0"/>
                </a:solidFill>
              </a:rPr>
              <a:t>Important for determining quantities useful for reactor operation</a:t>
            </a:r>
          </a:p>
        </p:txBody>
      </p:sp>
      <p:sp>
        <p:nvSpPr>
          <p:cNvPr id="15" name="ZoneTexte 14">
            <a:extLst>
              <a:ext uri="{FF2B5EF4-FFF2-40B4-BE49-F238E27FC236}">
                <a16:creationId xmlns:a16="http://schemas.microsoft.com/office/drawing/2014/main" id="{12EFE751-9035-468A-A838-6C4921AC85F8}"/>
              </a:ext>
            </a:extLst>
          </p:cNvPr>
          <p:cNvSpPr txBox="1"/>
          <p:nvPr/>
        </p:nvSpPr>
        <p:spPr>
          <a:xfrm>
            <a:off x="3436141" y="4447659"/>
            <a:ext cx="2534881" cy="1384995"/>
          </a:xfrm>
          <a:prstGeom prst="rect">
            <a:avLst/>
          </a:prstGeom>
          <a:noFill/>
        </p:spPr>
        <p:txBody>
          <a:bodyPr wrap="square" rtlCol="0">
            <a:spAutoFit/>
          </a:bodyPr>
          <a:lstStyle/>
          <a:p>
            <a:r>
              <a:rPr lang="en-GB" sz="1200" b="1" dirty="0">
                <a:solidFill>
                  <a:srgbClr val="FF0000"/>
                </a:solidFill>
              </a:rPr>
              <a:t>Pre-n Fission Yields</a:t>
            </a:r>
          </a:p>
          <a:p>
            <a:endParaRPr lang="en-GB" sz="1200" b="1" dirty="0">
              <a:solidFill>
                <a:srgbClr val="FF0000"/>
              </a:solidFill>
            </a:endParaRPr>
          </a:p>
          <a:p>
            <a:pPr marL="285750" indent="-285750">
              <a:buFont typeface="Wingdings" panose="05000000000000000000" pitchFamily="2" charset="2"/>
              <a:buChar char="q"/>
            </a:pPr>
            <a:r>
              <a:rPr lang="en-GB" sz="1200" b="1" dirty="0">
                <a:solidFill>
                  <a:srgbClr val="FF0000"/>
                </a:solidFill>
              </a:rPr>
              <a:t>Symmetrical</a:t>
            </a:r>
          </a:p>
          <a:p>
            <a:pPr marL="285750" indent="-285750">
              <a:buFont typeface="Wingdings" panose="05000000000000000000" pitchFamily="2" charset="2"/>
              <a:buChar char="q"/>
            </a:pPr>
            <a:endParaRPr lang="en-GB" sz="1200" b="1" dirty="0">
              <a:solidFill>
                <a:srgbClr val="FF0000"/>
              </a:solidFill>
            </a:endParaRPr>
          </a:p>
          <a:p>
            <a:pPr marL="285750" indent="-285750">
              <a:buFont typeface="Wingdings" panose="05000000000000000000" pitchFamily="2" charset="2"/>
              <a:buChar char="q"/>
            </a:pPr>
            <a:r>
              <a:rPr lang="en-GB" sz="1200" b="1" dirty="0">
                <a:solidFill>
                  <a:srgbClr val="FF0000"/>
                </a:solidFill>
              </a:rPr>
              <a:t>They contain information on the physics of the fission process</a:t>
            </a:r>
          </a:p>
        </p:txBody>
      </p:sp>
      <p:sp>
        <p:nvSpPr>
          <p:cNvPr id="17" name="Espace réservé de la date 3">
            <a:extLst>
              <a:ext uri="{FF2B5EF4-FFF2-40B4-BE49-F238E27FC236}">
                <a16:creationId xmlns:a16="http://schemas.microsoft.com/office/drawing/2014/main" id="{FE552264-2E56-47EC-981A-71DC544833EB}"/>
              </a:ext>
            </a:extLst>
          </p:cNvPr>
          <p:cNvSpPr>
            <a:spLocks noGrp="1"/>
          </p:cNvSpPr>
          <p:nvPr>
            <p:ph type="dt" sz="half" idx="10"/>
          </p:nvPr>
        </p:nvSpPr>
        <p:spPr>
          <a:xfrm>
            <a:off x="9626599" y="6343650"/>
            <a:ext cx="1101165" cy="365125"/>
          </a:xfrm>
        </p:spPr>
        <p:txBody>
          <a:bodyPr/>
          <a:lstStyle/>
          <a:p>
            <a:r>
              <a:rPr lang="fr-FR"/>
              <a:t>01/07/2026</a:t>
            </a:r>
            <a:endParaRPr lang="fr-FR" dirty="0"/>
          </a:p>
        </p:txBody>
      </p:sp>
      <p:sp>
        <p:nvSpPr>
          <p:cNvPr id="19" name="Espace réservé du pied de page 1">
            <a:extLst>
              <a:ext uri="{FF2B5EF4-FFF2-40B4-BE49-F238E27FC236}">
                <a16:creationId xmlns:a16="http://schemas.microsoft.com/office/drawing/2014/main" id="{A1F52267-99B4-41C2-A7B1-6D95466B5CCE}"/>
              </a:ext>
            </a:extLst>
          </p:cNvPr>
          <p:cNvSpPr>
            <a:spLocks noGrp="1"/>
          </p:cNvSpPr>
          <p:nvPr>
            <p:ph type="ftr" sz="quarter" idx="11"/>
          </p:nvPr>
        </p:nvSpPr>
        <p:spPr>
          <a:xfrm>
            <a:off x="736600" y="6343650"/>
            <a:ext cx="8839200" cy="365125"/>
          </a:xfrm>
        </p:spPr>
        <p:txBody>
          <a:bodyPr/>
          <a:lstStyle/>
          <a:p>
            <a:r>
              <a:rPr lang="en-US">
                <a:latin typeface="Poppins" panose="00000500000000000000" pitchFamily="2" charset="0"/>
                <a:cs typeface="Poppins" panose="00000500000000000000" pitchFamily="2" charset="0"/>
              </a:rPr>
              <a:t>WONDER 2026 | A. Regonesi et al. </a:t>
            </a:r>
            <a:endParaRPr lang="en-GB" dirty="0"/>
          </a:p>
        </p:txBody>
      </p:sp>
      <p:cxnSp>
        <p:nvCxnSpPr>
          <p:cNvPr id="4" name="Connecteur droit avec flèche 3">
            <a:extLst>
              <a:ext uri="{FF2B5EF4-FFF2-40B4-BE49-F238E27FC236}">
                <a16:creationId xmlns:a16="http://schemas.microsoft.com/office/drawing/2014/main" id="{6442A84F-C653-48CF-98AA-A1E5BC4CBFE2}"/>
              </a:ext>
            </a:extLst>
          </p:cNvPr>
          <p:cNvCxnSpPr>
            <a:cxnSpLocks/>
          </p:cNvCxnSpPr>
          <p:nvPr/>
        </p:nvCxnSpPr>
        <p:spPr>
          <a:xfrm flipH="1">
            <a:off x="2240389" y="2896007"/>
            <a:ext cx="799923" cy="471254"/>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2" name="Titre 5">
            <a:extLst>
              <a:ext uri="{FF2B5EF4-FFF2-40B4-BE49-F238E27FC236}">
                <a16:creationId xmlns:a16="http://schemas.microsoft.com/office/drawing/2014/main" id="{9DC7C503-F46F-4425-9600-0CA0F1237484}"/>
              </a:ext>
            </a:extLst>
          </p:cNvPr>
          <p:cNvSpPr>
            <a:spLocks noGrp="1"/>
          </p:cNvSpPr>
          <p:nvPr>
            <p:ph type="title"/>
          </p:nvPr>
        </p:nvSpPr>
        <p:spPr>
          <a:xfrm>
            <a:off x="289820" y="97544"/>
            <a:ext cx="10728325" cy="974975"/>
          </a:xfrm>
        </p:spPr>
        <p:txBody>
          <a:bodyPr>
            <a:normAutofit/>
          </a:bodyPr>
          <a:lstStyle/>
          <a:p>
            <a:r>
              <a:rPr lang="en-GB" sz="4400" dirty="0"/>
              <a:t>Mass Yields</a:t>
            </a:r>
          </a:p>
        </p:txBody>
      </p:sp>
    </p:spTree>
    <p:extLst>
      <p:ext uri="{BB962C8B-B14F-4D97-AF65-F5344CB8AC3E}">
        <p14:creationId xmlns:p14="http://schemas.microsoft.com/office/powerpoint/2010/main" val="89028846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ZoneTexte 22">
            <a:extLst>
              <a:ext uri="{FF2B5EF4-FFF2-40B4-BE49-F238E27FC236}">
                <a16:creationId xmlns:a16="http://schemas.microsoft.com/office/drawing/2014/main" id="{F589405D-A0D1-4536-8923-055EFE7FD1F0}"/>
              </a:ext>
            </a:extLst>
          </p:cNvPr>
          <p:cNvSpPr txBox="1"/>
          <p:nvPr/>
        </p:nvSpPr>
        <p:spPr>
          <a:xfrm>
            <a:off x="809443" y="4058036"/>
            <a:ext cx="8455419" cy="246221"/>
          </a:xfrm>
          <a:prstGeom prst="rect">
            <a:avLst/>
          </a:prstGeom>
          <a:noFill/>
        </p:spPr>
        <p:txBody>
          <a:bodyPr wrap="square" rtlCol="0">
            <a:spAutoFit/>
          </a:bodyPr>
          <a:lstStyle/>
          <a:p>
            <a:r>
              <a:rPr lang="fr-FR" sz="1000" b="0" i="0" dirty="0">
                <a:solidFill>
                  <a:srgbClr val="0099FF"/>
                </a:solidFill>
                <a:effectLst/>
                <a:latin typeface="Arial" panose="020B0604020202020204" pitchFamily="34" charset="0"/>
              </a:rPr>
              <a:t>PIAU, Valentin. </a:t>
            </a:r>
            <a:r>
              <a:rPr lang="fr-FR" sz="1000" b="0" i="1" dirty="0">
                <a:solidFill>
                  <a:srgbClr val="0099FF"/>
                </a:solidFill>
                <a:effectLst/>
                <a:latin typeface="Arial" panose="020B0604020202020204" pitchFamily="34" charset="0"/>
              </a:rPr>
              <a:t>Prédiction par calcul des observables de fission à partir d'expériences dédiées</a:t>
            </a:r>
            <a:r>
              <a:rPr lang="fr-FR" sz="1000" b="0" i="0" dirty="0">
                <a:solidFill>
                  <a:srgbClr val="0099FF"/>
                </a:solidFill>
                <a:effectLst/>
                <a:latin typeface="Arial" panose="020B0604020202020204" pitchFamily="34" charset="0"/>
              </a:rPr>
              <a:t>. 2022. Thèse de doctorat. Université Grenoble Alpes</a:t>
            </a:r>
            <a:endParaRPr lang="fr-FR" sz="1000" dirty="0">
              <a:solidFill>
                <a:srgbClr val="0099FF"/>
              </a:solidFill>
            </a:endParaRPr>
          </a:p>
        </p:txBody>
      </p:sp>
      <p:sp>
        <p:nvSpPr>
          <p:cNvPr id="21" name="ZoneTexte 20">
            <a:extLst>
              <a:ext uri="{FF2B5EF4-FFF2-40B4-BE49-F238E27FC236}">
                <a16:creationId xmlns:a16="http://schemas.microsoft.com/office/drawing/2014/main" id="{30714BCE-F8AA-47D7-92E0-B0A2C7346412}"/>
              </a:ext>
            </a:extLst>
          </p:cNvPr>
          <p:cNvSpPr txBox="1"/>
          <p:nvPr/>
        </p:nvSpPr>
        <p:spPr>
          <a:xfrm>
            <a:off x="2848063" y="3879410"/>
            <a:ext cx="6115633" cy="261610"/>
          </a:xfrm>
          <a:prstGeom prst="rect">
            <a:avLst/>
          </a:prstGeom>
          <a:noFill/>
        </p:spPr>
        <p:txBody>
          <a:bodyPr wrap="square" rtlCol="0">
            <a:spAutoFit/>
          </a:bodyPr>
          <a:lstStyle/>
          <a:p>
            <a:r>
              <a:rPr lang="it-IT" sz="1100" dirty="0"/>
              <a:t> </a:t>
            </a:r>
            <a:r>
              <a:rPr lang="it-IT" sz="1100" b="1" dirty="0"/>
              <a:t>[t ~ 10</a:t>
            </a:r>
            <a:r>
              <a:rPr lang="it-IT" sz="1100" b="1" baseline="30000" dirty="0"/>
              <a:t>-21 </a:t>
            </a:r>
            <a:r>
              <a:rPr lang="it-IT" sz="1100" b="1" dirty="0"/>
              <a:t>s]          [t ~ 10</a:t>
            </a:r>
            <a:r>
              <a:rPr lang="it-IT" sz="1100" b="1" baseline="30000" dirty="0"/>
              <a:t>-20 </a:t>
            </a:r>
            <a:r>
              <a:rPr lang="it-IT" sz="1100" b="1" dirty="0"/>
              <a:t>s]        [t ~ 10</a:t>
            </a:r>
            <a:r>
              <a:rPr lang="it-IT" sz="1100" b="1" baseline="30000" dirty="0"/>
              <a:t>-18</a:t>
            </a:r>
            <a:r>
              <a:rPr lang="fr-FR" sz="1100" b="1" dirty="0"/>
              <a:t>/ </a:t>
            </a:r>
            <a:r>
              <a:rPr lang="it-IT" sz="1100" b="1" dirty="0"/>
              <a:t>10</a:t>
            </a:r>
            <a:r>
              <a:rPr lang="it-IT" sz="1100" b="1" baseline="30000" dirty="0"/>
              <a:t>-14 </a:t>
            </a:r>
            <a:r>
              <a:rPr lang="it-IT" sz="1100" b="1" dirty="0"/>
              <a:t>s]      [t ~ 10</a:t>
            </a:r>
            <a:r>
              <a:rPr lang="it-IT" sz="1100" b="1" baseline="30000" dirty="0"/>
              <a:t>-14</a:t>
            </a:r>
            <a:r>
              <a:rPr lang="it-IT" sz="1100" b="1" dirty="0"/>
              <a:t> </a:t>
            </a:r>
            <a:r>
              <a:rPr lang="fr-FR" sz="1100" b="1" dirty="0"/>
              <a:t>/ </a:t>
            </a:r>
            <a:r>
              <a:rPr lang="it-IT" sz="1100" b="1" dirty="0"/>
              <a:t>10</a:t>
            </a:r>
            <a:r>
              <a:rPr lang="it-IT" sz="1100" b="1" baseline="30000" dirty="0"/>
              <a:t>-6 </a:t>
            </a:r>
            <a:r>
              <a:rPr lang="it-IT" sz="1100" b="1" dirty="0"/>
              <a:t>s]                  [t ≥ 10</a:t>
            </a:r>
            <a:r>
              <a:rPr lang="it-IT" sz="1100" b="1" baseline="30000" dirty="0"/>
              <a:t>-21 </a:t>
            </a:r>
            <a:r>
              <a:rPr lang="it-IT" sz="1100" b="1" dirty="0"/>
              <a:t>s] </a:t>
            </a:r>
            <a:endParaRPr lang="fr-FR" sz="1100" b="1" dirty="0"/>
          </a:p>
        </p:txBody>
      </p:sp>
      <p:sp>
        <p:nvSpPr>
          <p:cNvPr id="5" name="Espace réservé du numéro de diapositive 4">
            <a:extLst>
              <a:ext uri="{FF2B5EF4-FFF2-40B4-BE49-F238E27FC236}">
                <a16:creationId xmlns:a16="http://schemas.microsoft.com/office/drawing/2014/main" id="{76B7478F-ECCD-4946-8939-4503EFC2A1E7}"/>
              </a:ext>
            </a:extLst>
          </p:cNvPr>
          <p:cNvSpPr>
            <a:spLocks noGrp="1"/>
          </p:cNvSpPr>
          <p:nvPr>
            <p:ph type="sldNum" sz="quarter" idx="12"/>
          </p:nvPr>
        </p:nvSpPr>
        <p:spPr/>
        <p:txBody>
          <a:bodyPr/>
          <a:lstStyle/>
          <a:p>
            <a:r>
              <a:rPr lang="fr-FR" dirty="0"/>
              <a:t>25</a:t>
            </a:r>
          </a:p>
        </p:txBody>
      </p:sp>
      <p:pic>
        <p:nvPicPr>
          <p:cNvPr id="13" name="Espace réservé du contenu 12">
            <a:extLst>
              <a:ext uri="{FF2B5EF4-FFF2-40B4-BE49-F238E27FC236}">
                <a16:creationId xmlns:a16="http://schemas.microsoft.com/office/drawing/2014/main" id="{8F606C09-2307-4CB9-8EC9-D53AFBFD3CE2}"/>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b="10300"/>
          <a:stretch/>
        </p:blipFill>
        <p:spPr>
          <a:xfrm>
            <a:off x="504738" y="1165142"/>
            <a:ext cx="8839200" cy="2771521"/>
          </a:xfrm>
        </p:spPr>
      </p:pic>
      <p:sp>
        <p:nvSpPr>
          <p:cNvPr id="2" name="Ellipse 1">
            <a:extLst>
              <a:ext uri="{FF2B5EF4-FFF2-40B4-BE49-F238E27FC236}">
                <a16:creationId xmlns:a16="http://schemas.microsoft.com/office/drawing/2014/main" id="{998F4B9F-3F84-427B-8AB3-D2E33D295DEA}"/>
              </a:ext>
            </a:extLst>
          </p:cNvPr>
          <p:cNvSpPr/>
          <p:nvPr/>
        </p:nvSpPr>
        <p:spPr>
          <a:xfrm>
            <a:off x="2994870" y="1845578"/>
            <a:ext cx="847288" cy="146597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fr-FR" dirty="0"/>
          </a:p>
        </p:txBody>
      </p:sp>
      <p:pic>
        <p:nvPicPr>
          <p:cNvPr id="10" name="Image 9">
            <a:extLst>
              <a:ext uri="{FF2B5EF4-FFF2-40B4-BE49-F238E27FC236}">
                <a16:creationId xmlns:a16="http://schemas.microsoft.com/office/drawing/2014/main" id="{918EFE62-B80E-4ABE-BCBD-E989667AA85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0451" y="3367261"/>
            <a:ext cx="2869035" cy="2954220"/>
          </a:xfrm>
          <a:prstGeom prst="rect">
            <a:avLst/>
          </a:prstGeom>
          <a:ln w="28575">
            <a:solidFill>
              <a:srgbClr val="FF0000"/>
            </a:solidFill>
          </a:ln>
        </p:spPr>
      </p:pic>
      <p:sp>
        <p:nvSpPr>
          <p:cNvPr id="16" name="Ellipse 15">
            <a:extLst>
              <a:ext uri="{FF2B5EF4-FFF2-40B4-BE49-F238E27FC236}">
                <a16:creationId xmlns:a16="http://schemas.microsoft.com/office/drawing/2014/main" id="{7B1DF9BC-821A-448F-83B1-AF03E758F80D}"/>
              </a:ext>
            </a:extLst>
          </p:cNvPr>
          <p:cNvSpPr/>
          <p:nvPr/>
        </p:nvSpPr>
        <p:spPr>
          <a:xfrm>
            <a:off x="5019180" y="1721840"/>
            <a:ext cx="1076820" cy="1589714"/>
          </a:xfrm>
          <a:prstGeom prst="ellips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fr-FR" dirty="0"/>
          </a:p>
        </p:txBody>
      </p:sp>
      <p:pic>
        <p:nvPicPr>
          <p:cNvPr id="18" name="Image 17">
            <a:extLst>
              <a:ext uri="{FF2B5EF4-FFF2-40B4-BE49-F238E27FC236}">
                <a16:creationId xmlns:a16="http://schemas.microsoft.com/office/drawing/2014/main" id="{9DF800B6-4443-436E-A670-30893E8A5D9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65225" y="2710026"/>
            <a:ext cx="3001788" cy="3110287"/>
          </a:xfrm>
          <a:prstGeom prst="rect">
            <a:avLst/>
          </a:prstGeom>
          <a:ln w="28575">
            <a:solidFill>
              <a:srgbClr val="0070C0"/>
            </a:solidFill>
          </a:ln>
        </p:spPr>
      </p:pic>
      <p:cxnSp>
        <p:nvCxnSpPr>
          <p:cNvPr id="20" name="Connecteur droit avec flèche 19">
            <a:extLst>
              <a:ext uri="{FF2B5EF4-FFF2-40B4-BE49-F238E27FC236}">
                <a16:creationId xmlns:a16="http://schemas.microsoft.com/office/drawing/2014/main" id="{ABF22C16-649C-49B0-B17D-030654438BA9}"/>
              </a:ext>
            </a:extLst>
          </p:cNvPr>
          <p:cNvCxnSpPr>
            <a:cxnSpLocks/>
          </p:cNvCxnSpPr>
          <p:nvPr/>
        </p:nvCxnSpPr>
        <p:spPr>
          <a:xfrm>
            <a:off x="6087721" y="2685991"/>
            <a:ext cx="640250" cy="367602"/>
          </a:xfrm>
          <a:prstGeom prst="straightConnector1">
            <a:avLst/>
          </a:prstGeom>
          <a:ln w="285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26" name="ZoneTexte 25">
            <a:extLst>
              <a:ext uri="{FF2B5EF4-FFF2-40B4-BE49-F238E27FC236}">
                <a16:creationId xmlns:a16="http://schemas.microsoft.com/office/drawing/2014/main" id="{8F4D713C-C55F-4BDB-8A42-FAEBC9FFCE8D}"/>
              </a:ext>
            </a:extLst>
          </p:cNvPr>
          <p:cNvSpPr txBox="1"/>
          <p:nvPr/>
        </p:nvSpPr>
        <p:spPr>
          <a:xfrm>
            <a:off x="9460323" y="3181515"/>
            <a:ext cx="2629757" cy="1569660"/>
          </a:xfrm>
          <a:prstGeom prst="rect">
            <a:avLst/>
          </a:prstGeom>
          <a:noFill/>
        </p:spPr>
        <p:txBody>
          <a:bodyPr wrap="square" rtlCol="0">
            <a:spAutoFit/>
          </a:bodyPr>
          <a:lstStyle/>
          <a:p>
            <a:r>
              <a:rPr lang="en-GB" sz="1200" b="1" dirty="0">
                <a:solidFill>
                  <a:srgbClr val="0070C0"/>
                </a:solidFill>
              </a:rPr>
              <a:t>Post-n or independent Fission Yields</a:t>
            </a:r>
          </a:p>
          <a:p>
            <a:pPr marL="285750" indent="-285750">
              <a:buFont typeface="Wingdings" panose="05000000000000000000" pitchFamily="2" charset="2"/>
              <a:buChar char="q"/>
            </a:pPr>
            <a:endParaRPr lang="en-GB" sz="1200" b="1" dirty="0">
              <a:solidFill>
                <a:srgbClr val="0070C0"/>
              </a:solidFill>
            </a:endParaRPr>
          </a:p>
          <a:p>
            <a:pPr marL="285750" indent="-285750">
              <a:buFont typeface="Wingdings" panose="05000000000000000000" pitchFamily="2" charset="2"/>
              <a:buChar char="q"/>
            </a:pPr>
            <a:r>
              <a:rPr lang="en-GB" sz="1200" b="1" dirty="0">
                <a:solidFill>
                  <a:srgbClr val="0070C0"/>
                </a:solidFill>
              </a:rPr>
              <a:t>Asymmetrical</a:t>
            </a:r>
          </a:p>
          <a:p>
            <a:pPr marL="285750" indent="-285750">
              <a:buFont typeface="Wingdings" panose="05000000000000000000" pitchFamily="2" charset="2"/>
              <a:buChar char="q"/>
            </a:pPr>
            <a:endParaRPr lang="en-GB" sz="1200" b="1" dirty="0">
              <a:solidFill>
                <a:srgbClr val="0070C0"/>
              </a:solidFill>
            </a:endParaRPr>
          </a:p>
          <a:p>
            <a:pPr marL="285750" indent="-285750">
              <a:buFont typeface="Wingdings" panose="05000000000000000000" pitchFamily="2" charset="2"/>
              <a:buChar char="q"/>
            </a:pPr>
            <a:r>
              <a:rPr lang="en-GB" sz="1200" b="1" dirty="0">
                <a:solidFill>
                  <a:srgbClr val="0070C0"/>
                </a:solidFill>
              </a:rPr>
              <a:t>Important for determining quantities useful for reactor operation</a:t>
            </a:r>
          </a:p>
        </p:txBody>
      </p:sp>
      <p:sp>
        <p:nvSpPr>
          <p:cNvPr id="15" name="ZoneTexte 14">
            <a:extLst>
              <a:ext uri="{FF2B5EF4-FFF2-40B4-BE49-F238E27FC236}">
                <a16:creationId xmlns:a16="http://schemas.microsoft.com/office/drawing/2014/main" id="{12EFE751-9035-468A-A838-6C4921AC85F8}"/>
              </a:ext>
            </a:extLst>
          </p:cNvPr>
          <p:cNvSpPr txBox="1"/>
          <p:nvPr/>
        </p:nvSpPr>
        <p:spPr>
          <a:xfrm>
            <a:off x="3436141" y="4447659"/>
            <a:ext cx="2534881" cy="1384995"/>
          </a:xfrm>
          <a:prstGeom prst="rect">
            <a:avLst/>
          </a:prstGeom>
          <a:noFill/>
        </p:spPr>
        <p:txBody>
          <a:bodyPr wrap="square" rtlCol="0">
            <a:spAutoFit/>
          </a:bodyPr>
          <a:lstStyle/>
          <a:p>
            <a:r>
              <a:rPr lang="en-GB" sz="1200" b="1" dirty="0">
                <a:solidFill>
                  <a:srgbClr val="FF0000"/>
                </a:solidFill>
              </a:rPr>
              <a:t>Pre-n Fission Yields</a:t>
            </a:r>
          </a:p>
          <a:p>
            <a:endParaRPr lang="en-GB" sz="1200" b="1" dirty="0">
              <a:solidFill>
                <a:srgbClr val="FF0000"/>
              </a:solidFill>
            </a:endParaRPr>
          </a:p>
          <a:p>
            <a:pPr marL="285750" indent="-285750">
              <a:buFont typeface="Wingdings" panose="05000000000000000000" pitchFamily="2" charset="2"/>
              <a:buChar char="q"/>
            </a:pPr>
            <a:r>
              <a:rPr lang="en-GB" sz="1200" b="1" dirty="0">
                <a:solidFill>
                  <a:srgbClr val="FF0000"/>
                </a:solidFill>
              </a:rPr>
              <a:t>Symmetrical</a:t>
            </a:r>
          </a:p>
          <a:p>
            <a:pPr marL="285750" indent="-285750">
              <a:buFont typeface="Wingdings" panose="05000000000000000000" pitchFamily="2" charset="2"/>
              <a:buChar char="q"/>
            </a:pPr>
            <a:endParaRPr lang="en-GB" sz="1200" b="1" dirty="0">
              <a:solidFill>
                <a:srgbClr val="FF0000"/>
              </a:solidFill>
            </a:endParaRPr>
          </a:p>
          <a:p>
            <a:pPr marL="285750" indent="-285750">
              <a:buFont typeface="Wingdings" panose="05000000000000000000" pitchFamily="2" charset="2"/>
              <a:buChar char="q"/>
            </a:pPr>
            <a:r>
              <a:rPr lang="en-GB" sz="1200" b="1" dirty="0">
                <a:solidFill>
                  <a:srgbClr val="FF0000"/>
                </a:solidFill>
              </a:rPr>
              <a:t>They contain information on the physics of the fission process</a:t>
            </a:r>
          </a:p>
        </p:txBody>
      </p:sp>
      <p:sp>
        <p:nvSpPr>
          <p:cNvPr id="17" name="Espace réservé de la date 3">
            <a:extLst>
              <a:ext uri="{FF2B5EF4-FFF2-40B4-BE49-F238E27FC236}">
                <a16:creationId xmlns:a16="http://schemas.microsoft.com/office/drawing/2014/main" id="{FE552264-2E56-47EC-981A-71DC544833EB}"/>
              </a:ext>
            </a:extLst>
          </p:cNvPr>
          <p:cNvSpPr>
            <a:spLocks noGrp="1"/>
          </p:cNvSpPr>
          <p:nvPr>
            <p:ph type="dt" sz="half" idx="10"/>
          </p:nvPr>
        </p:nvSpPr>
        <p:spPr>
          <a:xfrm>
            <a:off x="9626599" y="6343650"/>
            <a:ext cx="1101165" cy="365125"/>
          </a:xfrm>
        </p:spPr>
        <p:txBody>
          <a:bodyPr/>
          <a:lstStyle/>
          <a:p>
            <a:r>
              <a:rPr lang="fr-FR"/>
              <a:t>01/07/2026</a:t>
            </a:r>
            <a:endParaRPr lang="fr-FR" dirty="0"/>
          </a:p>
        </p:txBody>
      </p:sp>
      <p:sp>
        <p:nvSpPr>
          <p:cNvPr id="19" name="Espace réservé du pied de page 1">
            <a:extLst>
              <a:ext uri="{FF2B5EF4-FFF2-40B4-BE49-F238E27FC236}">
                <a16:creationId xmlns:a16="http://schemas.microsoft.com/office/drawing/2014/main" id="{A1F52267-99B4-41C2-A7B1-6D95466B5CCE}"/>
              </a:ext>
            </a:extLst>
          </p:cNvPr>
          <p:cNvSpPr>
            <a:spLocks noGrp="1"/>
          </p:cNvSpPr>
          <p:nvPr>
            <p:ph type="ftr" sz="quarter" idx="11"/>
          </p:nvPr>
        </p:nvSpPr>
        <p:spPr>
          <a:xfrm>
            <a:off x="736600" y="6343650"/>
            <a:ext cx="8839200" cy="365125"/>
          </a:xfrm>
        </p:spPr>
        <p:txBody>
          <a:bodyPr/>
          <a:lstStyle/>
          <a:p>
            <a:r>
              <a:rPr lang="en-US">
                <a:latin typeface="Poppins" panose="00000500000000000000" pitchFamily="2" charset="0"/>
                <a:cs typeface="Poppins" panose="00000500000000000000" pitchFamily="2" charset="0"/>
              </a:rPr>
              <a:t>WONDER 2026 | A. Regonesi et al. </a:t>
            </a:r>
            <a:endParaRPr lang="en-GB" dirty="0"/>
          </a:p>
        </p:txBody>
      </p:sp>
      <p:cxnSp>
        <p:nvCxnSpPr>
          <p:cNvPr id="4" name="Connecteur droit avec flèche 3">
            <a:extLst>
              <a:ext uri="{FF2B5EF4-FFF2-40B4-BE49-F238E27FC236}">
                <a16:creationId xmlns:a16="http://schemas.microsoft.com/office/drawing/2014/main" id="{6442A84F-C653-48CF-98AA-A1E5BC4CBFE2}"/>
              </a:ext>
            </a:extLst>
          </p:cNvPr>
          <p:cNvCxnSpPr>
            <a:cxnSpLocks/>
          </p:cNvCxnSpPr>
          <p:nvPr/>
        </p:nvCxnSpPr>
        <p:spPr>
          <a:xfrm flipH="1">
            <a:off x="2240389" y="2896007"/>
            <a:ext cx="799923" cy="471254"/>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2" name="Titre 5">
            <a:extLst>
              <a:ext uri="{FF2B5EF4-FFF2-40B4-BE49-F238E27FC236}">
                <a16:creationId xmlns:a16="http://schemas.microsoft.com/office/drawing/2014/main" id="{9DC7C503-F46F-4425-9600-0CA0F1237484}"/>
              </a:ext>
            </a:extLst>
          </p:cNvPr>
          <p:cNvSpPr>
            <a:spLocks noGrp="1"/>
          </p:cNvSpPr>
          <p:nvPr>
            <p:ph type="title"/>
          </p:nvPr>
        </p:nvSpPr>
        <p:spPr>
          <a:xfrm>
            <a:off x="289820" y="97544"/>
            <a:ext cx="10728325" cy="974975"/>
          </a:xfrm>
        </p:spPr>
        <p:txBody>
          <a:bodyPr>
            <a:normAutofit/>
          </a:bodyPr>
          <a:lstStyle/>
          <a:p>
            <a:r>
              <a:rPr lang="en-GB" sz="4400" dirty="0"/>
              <a:t>Mass Yields</a:t>
            </a:r>
          </a:p>
        </p:txBody>
      </p:sp>
      <p:sp>
        <p:nvSpPr>
          <p:cNvPr id="7" name="Flèche : droite 6">
            <a:extLst>
              <a:ext uri="{FF2B5EF4-FFF2-40B4-BE49-F238E27FC236}">
                <a16:creationId xmlns:a16="http://schemas.microsoft.com/office/drawing/2014/main" id="{5F4D4C89-D0FD-4B4B-9A8E-FDF7D679C65F}"/>
              </a:ext>
            </a:extLst>
          </p:cNvPr>
          <p:cNvSpPr/>
          <p:nvPr/>
        </p:nvSpPr>
        <p:spPr>
          <a:xfrm>
            <a:off x="3842159" y="2345557"/>
            <a:ext cx="1177022" cy="372445"/>
          </a:xfrm>
          <a:prstGeom prst="rightArrow">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fr-FR" dirty="0"/>
          </a:p>
        </p:txBody>
      </p:sp>
      <mc:AlternateContent xmlns:mc="http://schemas.openxmlformats.org/markup-compatibility/2006" xmlns:a14="http://schemas.microsoft.com/office/drawing/2010/main">
        <mc:Choice Requires="a14">
          <p:sp>
            <p:nvSpPr>
              <p:cNvPr id="8" name="Rectangle 7">
                <a:extLst>
                  <a:ext uri="{FF2B5EF4-FFF2-40B4-BE49-F238E27FC236}">
                    <a16:creationId xmlns:a16="http://schemas.microsoft.com/office/drawing/2014/main" id="{E0122658-47C1-4E46-A51B-AE520B2BDE03}"/>
                  </a:ext>
                </a:extLst>
              </p:cNvPr>
              <p:cNvSpPr/>
              <p:nvPr/>
            </p:nvSpPr>
            <p:spPr>
              <a:xfrm>
                <a:off x="3842159" y="2778285"/>
                <a:ext cx="1177022" cy="685348"/>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14:m>
                  <m:oMathPara xmlns:m="http://schemas.openxmlformats.org/officeDocument/2006/math">
                    <m:oMathParaPr>
                      <m:jc m:val="center"/>
                    </m:oMathParaPr>
                    <m:oMath xmlns:m="http://schemas.openxmlformats.org/officeDocument/2006/math">
                      <m:r>
                        <a:rPr lang="fr-FR" sz="2800" b="1" i="1" smtClean="0">
                          <a:solidFill>
                            <a:sysClr val="windowText" lastClr="000000"/>
                          </a:solidFill>
                          <a:latin typeface="Cambria Math" panose="02040503050406030204" pitchFamily="18" charset="0"/>
                          <a:sym typeface="Symbol" panose="05050102010706020507" pitchFamily="18" charset="2"/>
                        </a:rPr>
                        <m:t>  (</m:t>
                      </m:r>
                      <m:sSup>
                        <m:sSupPr>
                          <m:ctrlPr>
                            <a:rPr lang="fr-FR" sz="2800" b="1" i="1" smtClean="0">
                              <a:solidFill>
                                <a:sysClr val="windowText" lastClr="000000"/>
                              </a:solidFill>
                              <a:latin typeface="Cambria Math" panose="02040503050406030204" pitchFamily="18" charset="0"/>
                              <a:sym typeface="Symbol" panose="05050102010706020507" pitchFamily="18" charset="2"/>
                            </a:rPr>
                          </m:ctrlPr>
                        </m:sSupPr>
                        <m:e>
                          <m:r>
                            <a:rPr lang="fr-FR" sz="2800" b="1" i="1" smtClean="0">
                              <a:solidFill>
                                <a:sysClr val="windowText" lastClr="000000"/>
                              </a:solidFill>
                              <a:latin typeface="Cambria Math" panose="02040503050406030204" pitchFamily="18" charset="0"/>
                              <a:sym typeface="Symbol" panose="05050102010706020507" pitchFamily="18" charset="2"/>
                            </a:rPr>
                            <m:t>𝑨</m:t>
                          </m:r>
                        </m:e>
                        <m:sup>
                          <m:r>
                            <a:rPr lang="fr-FR" sz="2800" b="1" i="1" smtClean="0">
                              <a:solidFill>
                                <a:sysClr val="windowText" lastClr="000000"/>
                              </a:solidFill>
                              <a:latin typeface="Cambria Math" panose="02040503050406030204" pitchFamily="18" charset="0"/>
                              <a:sym typeface="Symbol" panose="05050102010706020507" pitchFamily="18" charset="2"/>
                            </a:rPr>
                            <m:t>∗</m:t>
                          </m:r>
                        </m:sup>
                      </m:sSup>
                      <m:r>
                        <a:rPr lang="fr-FR" sz="2800" b="1" i="1" smtClean="0">
                          <a:solidFill>
                            <a:sysClr val="windowText" lastClr="000000"/>
                          </a:solidFill>
                          <a:latin typeface="Cambria Math" panose="02040503050406030204" pitchFamily="18" charset="0"/>
                          <a:sym typeface="Symbol" panose="05050102010706020507" pitchFamily="18" charset="2"/>
                        </a:rPr>
                        <m:t>)</m:t>
                      </m:r>
                    </m:oMath>
                  </m:oMathPara>
                </a14:m>
                <a:endParaRPr lang="fr-FR" sz="2800" b="1" dirty="0">
                  <a:solidFill>
                    <a:sysClr val="windowText" lastClr="000000"/>
                  </a:solidFill>
                </a:endParaRPr>
              </a:p>
            </p:txBody>
          </p:sp>
        </mc:Choice>
        <mc:Fallback xmlns="">
          <p:sp>
            <p:nvSpPr>
              <p:cNvPr id="8" name="Rectangle 7">
                <a:extLst>
                  <a:ext uri="{FF2B5EF4-FFF2-40B4-BE49-F238E27FC236}">
                    <a16:creationId xmlns:a16="http://schemas.microsoft.com/office/drawing/2014/main" id="{E0122658-47C1-4E46-A51B-AE520B2BDE03}"/>
                  </a:ext>
                </a:extLst>
              </p:cNvPr>
              <p:cNvSpPr>
                <a:spLocks noRot="1" noChangeAspect="1" noMove="1" noResize="1" noEditPoints="1" noAdjustHandles="1" noChangeArrowheads="1" noChangeShapeType="1" noTextEdit="1"/>
              </p:cNvSpPr>
              <p:nvPr/>
            </p:nvSpPr>
            <p:spPr>
              <a:xfrm>
                <a:off x="3842159" y="2778285"/>
                <a:ext cx="1177022" cy="685348"/>
              </a:xfrm>
              <a:prstGeom prst="rect">
                <a:avLst/>
              </a:prstGeom>
              <a:blipFill>
                <a:blip r:embed="rId5"/>
                <a:stretch>
                  <a:fillRect/>
                </a:stretch>
              </a:blipFill>
              <a:ln>
                <a:noFill/>
              </a:ln>
            </p:spPr>
            <p:txBody>
              <a:bodyPr/>
              <a:lstStyle/>
              <a:p>
                <a:r>
                  <a:rPr lang="fr-FR">
                    <a:noFill/>
                  </a:rPr>
                  <a:t> </a:t>
                </a:r>
              </a:p>
            </p:txBody>
          </p:sp>
        </mc:Fallback>
      </mc:AlternateContent>
      <p:sp>
        <p:nvSpPr>
          <p:cNvPr id="3" name="ZoneTexte 2">
            <a:extLst>
              <a:ext uri="{FF2B5EF4-FFF2-40B4-BE49-F238E27FC236}">
                <a16:creationId xmlns:a16="http://schemas.microsoft.com/office/drawing/2014/main" id="{2F8DA151-F757-4184-A910-B2CCBC857321}"/>
              </a:ext>
            </a:extLst>
          </p:cNvPr>
          <p:cNvSpPr txBox="1"/>
          <p:nvPr/>
        </p:nvSpPr>
        <p:spPr>
          <a:xfrm>
            <a:off x="566934" y="2927246"/>
            <a:ext cx="1453082" cy="369332"/>
          </a:xfrm>
          <a:prstGeom prst="rect">
            <a:avLst/>
          </a:prstGeom>
          <a:noFill/>
        </p:spPr>
        <p:txBody>
          <a:bodyPr wrap="square" rtlCol="0">
            <a:spAutoFit/>
          </a:bodyPr>
          <a:lstStyle/>
          <a:p>
            <a:r>
              <a:rPr lang="fr-FR" dirty="0" err="1"/>
              <a:t>Legend</a:t>
            </a:r>
            <a:endParaRPr lang="fr-FR" dirty="0"/>
          </a:p>
        </p:txBody>
      </p:sp>
      <p:sp>
        <p:nvSpPr>
          <p:cNvPr id="24" name="ZoneTexte 23">
            <a:extLst>
              <a:ext uri="{FF2B5EF4-FFF2-40B4-BE49-F238E27FC236}">
                <a16:creationId xmlns:a16="http://schemas.microsoft.com/office/drawing/2014/main" id="{3EEEED6A-DA80-499A-A9F6-B64C06AA8812}"/>
              </a:ext>
            </a:extLst>
          </p:cNvPr>
          <p:cNvSpPr txBox="1"/>
          <p:nvPr/>
        </p:nvSpPr>
        <p:spPr>
          <a:xfrm>
            <a:off x="6586734" y="5893858"/>
            <a:ext cx="1453082" cy="369332"/>
          </a:xfrm>
          <a:prstGeom prst="rect">
            <a:avLst/>
          </a:prstGeom>
          <a:noFill/>
        </p:spPr>
        <p:txBody>
          <a:bodyPr wrap="square" rtlCol="0">
            <a:spAutoFit/>
          </a:bodyPr>
          <a:lstStyle/>
          <a:p>
            <a:r>
              <a:rPr lang="fr-FR" dirty="0" err="1"/>
              <a:t>Legend</a:t>
            </a:r>
            <a:endParaRPr lang="fr-FR" dirty="0"/>
          </a:p>
        </p:txBody>
      </p:sp>
    </p:spTree>
    <p:extLst>
      <p:ext uri="{BB962C8B-B14F-4D97-AF65-F5344CB8AC3E}">
        <p14:creationId xmlns:p14="http://schemas.microsoft.com/office/powerpoint/2010/main" val="308537544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ZoneTexte 21">
            <a:extLst>
              <a:ext uri="{FF2B5EF4-FFF2-40B4-BE49-F238E27FC236}">
                <a16:creationId xmlns:a16="http://schemas.microsoft.com/office/drawing/2014/main" id="{D76FE3B9-2029-4605-8170-F041AB890842}"/>
              </a:ext>
            </a:extLst>
          </p:cNvPr>
          <p:cNvSpPr txBox="1"/>
          <p:nvPr/>
        </p:nvSpPr>
        <p:spPr>
          <a:xfrm>
            <a:off x="809443" y="4058036"/>
            <a:ext cx="8455419" cy="246221"/>
          </a:xfrm>
          <a:prstGeom prst="rect">
            <a:avLst/>
          </a:prstGeom>
          <a:noFill/>
        </p:spPr>
        <p:txBody>
          <a:bodyPr wrap="square" rtlCol="0">
            <a:spAutoFit/>
          </a:bodyPr>
          <a:lstStyle/>
          <a:p>
            <a:r>
              <a:rPr lang="fr-FR" sz="1000" b="0" i="0" dirty="0">
                <a:solidFill>
                  <a:srgbClr val="0099FF"/>
                </a:solidFill>
                <a:effectLst/>
                <a:latin typeface="Arial" panose="020B0604020202020204" pitchFamily="34" charset="0"/>
              </a:rPr>
              <a:t>PIAU, Valentin. </a:t>
            </a:r>
            <a:r>
              <a:rPr lang="fr-FR" sz="1000" b="0" i="1" dirty="0">
                <a:solidFill>
                  <a:srgbClr val="0099FF"/>
                </a:solidFill>
                <a:effectLst/>
                <a:latin typeface="Arial" panose="020B0604020202020204" pitchFamily="34" charset="0"/>
              </a:rPr>
              <a:t>Prédiction par calcul des observables de fission à partir d'expériences dédiées</a:t>
            </a:r>
            <a:r>
              <a:rPr lang="fr-FR" sz="1000" b="0" i="0" dirty="0">
                <a:solidFill>
                  <a:srgbClr val="0099FF"/>
                </a:solidFill>
                <a:effectLst/>
                <a:latin typeface="Arial" panose="020B0604020202020204" pitchFamily="34" charset="0"/>
              </a:rPr>
              <a:t>. 2022. Thèse de doctorat. Université Grenoble Alpes</a:t>
            </a:r>
            <a:endParaRPr lang="fr-FR" sz="1000" dirty="0">
              <a:solidFill>
                <a:srgbClr val="0099FF"/>
              </a:solidFill>
            </a:endParaRPr>
          </a:p>
        </p:txBody>
      </p:sp>
      <p:sp>
        <p:nvSpPr>
          <p:cNvPr id="5" name="Espace réservé du numéro de diapositive 4">
            <a:extLst>
              <a:ext uri="{FF2B5EF4-FFF2-40B4-BE49-F238E27FC236}">
                <a16:creationId xmlns:a16="http://schemas.microsoft.com/office/drawing/2014/main" id="{76B7478F-ECCD-4946-8939-4503EFC2A1E7}"/>
              </a:ext>
            </a:extLst>
          </p:cNvPr>
          <p:cNvSpPr>
            <a:spLocks noGrp="1"/>
          </p:cNvSpPr>
          <p:nvPr>
            <p:ph type="sldNum" sz="quarter" idx="12"/>
          </p:nvPr>
        </p:nvSpPr>
        <p:spPr/>
        <p:txBody>
          <a:bodyPr/>
          <a:lstStyle/>
          <a:p>
            <a:r>
              <a:rPr lang="fr-FR" dirty="0"/>
              <a:t>26</a:t>
            </a:r>
          </a:p>
        </p:txBody>
      </p:sp>
      <p:pic>
        <p:nvPicPr>
          <p:cNvPr id="13" name="Espace réservé du contenu 12">
            <a:extLst>
              <a:ext uri="{FF2B5EF4-FFF2-40B4-BE49-F238E27FC236}">
                <a16:creationId xmlns:a16="http://schemas.microsoft.com/office/drawing/2014/main" id="{8F606C09-2307-4CB9-8EC9-D53AFBFD3CE2}"/>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b="9706"/>
          <a:stretch/>
        </p:blipFill>
        <p:spPr>
          <a:xfrm>
            <a:off x="505699" y="1165142"/>
            <a:ext cx="8839200" cy="2789877"/>
          </a:xfrm>
        </p:spPr>
      </p:pic>
      <p:sp>
        <p:nvSpPr>
          <p:cNvPr id="14" name="Rectangle 13">
            <a:extLst>
              <a:ext uri="{FF2B5EF4-FFF2-40B4-BE49-F238E27FC236}">
                <a16:creationId xmlns:a16="http://schemas.microsoft.com/office/drawing/2014/main" id="{CADFCDEB-0979-4314-95A2-526A94F7E565}"/>
              </a:ext>
            </a:extLst>
          </p:cNvPr>
          <p:cNvSpPr/>
          <p:nvPr/>
        </p:nvSpPr>
        <p:spPr>
          <a:xfrm>
            <a:off x="2928719" y="1670516"/>
            <a:ext cx="939567" cy="1820411"/>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fr-FR" dirty="0"/>
          </a:p>
        </p:txBody>
      </p:sp>
      <p:sp>
        <p:nvSpPr>
          <p:cNvPr id="6" name="ZoneTexte 5">
            <a:extLst>
              <a:ext uri="{FF2B5EF4-FFF2-40B4-BE49-F238E27FC236}">
                <a16:creationId xmlns:a16="http://schemas.microsoft.com/office/drawing/2014/main" id="{AB843FA9-02A4-4F0C-A0D7-979021D658FF}"/>
              </a:ext>
            </a:extLst>
          </p:cNvPr>
          <p:cNvSpPr txBox="1"/>
          <p:nvPr/>
        </p:nvSpPr>
        <p:spPr>
          <a:xfrm>
            <a:off x="7838330" y="4897454"/>
            <a:ext cx="1495641" cy="1200329"/>
          </a:xfrm>
          <a:prstGeom prst="rect">
            <a:avLst/>
          </a:prstGeom>
          <a:noFill/>
        </p:spPr>
        <p:txBody>
          <a:bodyPr wrap="square" rtlCol="0">
            <a:spAutoFit/>
          </a:bodyPr>
          <a:lstStyle/>
          <a:p>
            <a:pPr algn="ctr"/>
            <a:r>
              <a:rPr lang="fr-FR" sz="2400" b="1" dirty="0"/>
              <a:t>2E  </a:t>
            </a:r>
            <a:endParaRPr lang="fr-FR" sz="1600" b="1" dirty="0"/>
          </a:p>
          <a:p>
            <a:pPr algn="ctr"/>
            <a:endParaRPr lang="fr-FR" sz="2400" b="1" dirty="0"/>
          </a:p>
          <a:p>
            <a:pPr algn="ctr"/>
            <a:r>
              <a:rPr lang="fr-FR" sz="2400" b="1" dirty="0"/>
              <a:t>2E – 2v</a:t>
            </a:r>
          </a:p>
        </p:txBody>
      </p:sp>
      <p:sp>
        <p:nvSpPr>
          <p:cNvPr id="10" name="Accolade ouvrante 9">
            <a:extLst>
              <a:ext uri="{FF2B5EF4-FFF2-40B4-BE49-F238E27FC236}">
                <a16:creationId xmlns:a16="http://schemas.microsoft.com/office/drawing/2014/main" id="{08407564-B28E-4DDE-AB7B-5F647A4A3B01}"/>
              </a:ext>
            </a:extLst>
          </p:cNvPr>
          <p:cNvSpPr/>
          <p:nvPr/>
        </p:nvSpPr>
        <p:spPr>
          <a:xfrm>
            <a:off x="7594041" y="4736523"/>
            <a:ext cx="620785" cy="1484728"/>
          </a:xfrm>
          <a:prstGeom prst="leftBrace">
            <a:avLst/>
          </a:prstGeom>
          <a:ln w="57150">
            <a:solidFill>
              <a:srgbClr val="0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11" name="Rectangle 10">
            <a:extLst>
              <a:ext uri="{FF2B5EF4-FFF2-40B4-BE49-F238E27FC236}">
                <a16:creationId xmlns:a16="http://schemas.microsoft.com/office/drawing/2014/main" id="{2C408267-74C5-4A6C-834C-0E257E0FFB96}"/>
              </a:ext>
            </a:extLst>
          </p:cNvPr>
          <p:cNvSpPr/>
          <p:nvPr/>
        </p:nvSpPr>
        <p:spPr>
          <a:xfrm>
            <a:off x="4977685" y="3875714"/>
            <a:ext cx="1179834" cy="251669"/>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fr-FR" dirty="0"/>
          </a:p>
        </p:txBody>
      </p:sp>
      <p:cxnSp>
        <p:nvCxnSpPr>
          <p:cNvPr id="15" name="Connecteur droit avec flèche 14">
            <a:extLst>
              <a:ext uri="{FF2B5EF4-FFF2-40B4-BE49-F238E27FC236}">
                <a16:creationId xmlns:a16="http://schemas.microsoft.com/office/drawing/2014/main" id="{991E4CCA-AF9A-46C5-A558-3FD2EA9511F9}"/>
              </a:ext>
            </a:extLst>
          </p:cNvPr>
          <p:cNvCxnSpPr>
            <a:cxnSpLocks/>
          </p:cNvCxnSpPr>
          <p:nvPr/>
        </p:nvCxnSpPr>
        <p:spPr>
          <a:xfrm flipH="1">
            <a:off x="5567602" y="4186106"/>
            <a:ext cx="2688" cy="454133"/>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7" name="ZoneTexte 16">
            <a:extLst>
              <a:ext uri="{FF2B5EF4-FFF2-40B4-BE49-F238E27FC236}">
                <a16:creationId xmlns:a16="http://schemas.microsoft.com/office/drawing/2014/main" id="{6E73D265-CBFE-4A6E-A748-8F1CD2344D60}"/>
              </a:ext>
            </a:extLst>
          </p:cNvPr>
          <p:cNvSpPr txBox="1"/>
          <p:nvPr/>
        </p:nvSpPr>
        <p:spPr>
          <a:xfrm>
            <a:off x="3779574" y="4703308"/>
            <a:ext cx="3582099" cy="1569660"/>
          </a:xfrm>
          <a:prstGeom prst="rect">
            <a:avLst/>
          </a:prstGeom>
          <a:solidFill>
            <a:srgbClr val="FFC000"/>
          </a:solidFill>
          <a:ln w="28575">
            <a:solidFill>
              <a:srgbClr val="FF0000"/>
            </a:solidFill>
          </a:ln>
        </p:spPr>
        <p:txBody>
          <a:bodyPr wrap="square" rtlCol="0">
            <a:spAutoFit/>
          </a:bodyPr>
          <a:lstStyle/>
          <a:p>
            <a:pPr algn="ctr"/>
            <a:r>
              <a:rPr lang="en-GB" sz="2400" b="1" dirty="0">
                <a:solidFill>
                  <a:srgbClr val="FF0000"/>
                </a:solidFill>
              </a:rPr>
              <a:t>No direct Measurements </a:t>
            </a:r>
          </a:p>
          <a:p>
            <a:pPr algn="ctr"/>
            <a:r>
              <a:rPr lang="en-GB" sz="1600" dirty="0"/>
              <a:t>of fragment yields after full acceleration but before prompt neutrons</a:t>
            </a:r>
            <a:endParaRPr lang="en-GB" sz="2400" b="1" dirty="0">
              <a:solidFill>
                <a:srgbClr val="FF0000"/>
              </a:solidFill>
            </a:endParaRPr>
          </a:p>
        </p:txBody>
      </p:sp>
      <p:sp>
        <p:nvSpPr>
          <p:cNvPr id="16" name="Espace réservé de la date 3">
            <a:extLst>
              <a:ext uri="{FF2B5EF4-FFF2-40B4-BE49-F238E27FC236}">
                <a16:creationId xmlns:a16="http://schemas.microsoft.com/office/drawing/2014/main" id="{3B031719-2923-4726-B6AF-4E6A16EAC9C5}"/>
              </a:ext>
            </a:extLst>
          </p:cNvPr>
          <p:cNvSpPr>
            <a:spLocks noGrp="1"/>
          </p:cNvSpPr>
          <p:nvPr>
            <p:ph type="dt" sz="half" idx="10"/>
          </p:nvPr>
        </p:nvSpPr>
        <p:spPr>
          <a:xfrm>
            <a:off x="9626599" y="6343650"/>
            <a:ext cx="1101165" cy="365125"/>
          </a:xfrm>
        </p:spPr>
        <p:txBody>
          <a:bodyPr/>
          <a:lstStyle/>
          <a:p>
            <a:r>
              <a:rPr lang="fr-FR"/>
              <a:t>01/07/2026</a:t>
            </a:r>
            <a:endParaRPr lang="fr-FR" dirty="0"/>
          </a:p>
        </p:txBody>
      </p:sp>
      <p:sp>
        <p:nvSpPr>
          <p:cNvPr id="18" name="Espace réservé du pied de page 1">
            <a:extLst>
              <a:ext uri="{FF2B5EF4-FFF2-40B4-BE49-F238E27FC236}">
                <a16:creationId xmlns:a16="http://schemas.microsoft.com/office/drawing/2014/main" id="{8A75E16C-7EDD-4AFC-A6CB-4556B9FCC3BB}"/>
              </a:ext>
            </a:extLst>
          </p:cNvPr>
          <p:cNvSpPr>
            <a:spLocks noGrp="1"/>
          </p:cNvSpPr>
          <p:nvPr>
            <p:ph type="ftr" sz="quarter" idx="11"/>
          </p:nvPr>
        </p:nvSpPr>
        <p:spPr>
          <a:xfrm>
            <a:off x="736600" y="6343650"/>
            <a:ext cx="8839200" cy="365125"/>
          </a:xfrm>
        </p:spPr>
        <p:txBody>
          <a:bodyPr/>
          <a:lstStyle/>
          <a:p>
            <a:r>
              <a:rPr lang="en-US">
                <a:latin typeface="Poppins" panose="00000500000000000000" pitchFamily="2" charset="0"/>
                <a:cs typeface="Poppins" panose="00000500000000000000" pitchFamily="2" charset="0"/>
              </a:rPr>
              <a:t>WONDER 2026 | A. Regonesi et al. </a:t>
            </a:r>
            <a:endParaRPr lang="en-GB" dirty="0"/>
          </a:p>
        </p:txBody>
      </p:sp>
      <p:sp>
        <p:nvSpPr>
          <p:cNvPr id="20" name="ZoneTexte 19">
            <a:extLst>
              <a:ext uri="{FF2B5EF4-FFF2-40B4-BE49-F238E27FC236}">
                <a16:creationId xmlns:a16="http://schemas.microsoft.com/office/drawing/2014/main" id="{60B35C2B-764C-4E21-A8F1-3DB428E944BA}"/>
              </a:ext>
            </a:extLst>
          </p:cNvPr>
          <p:cNvSpPr txBox="1"/>
          <p:nvPr/>
        </p:nvSpPr>
        <p:spPr>
          <a:xfrm>
            <a:off x="2848063" y="3879410"/>
            <a:ext cx="6115633" cy="261610"/>
          </a:xfrm>
          <a:prstGeom prst="rect">
            <a:avLst/>
          </a:prstGeom>
          <a:noFill/>
        </p:spPr>
        <p:txBody>
          <a:bodyPr wrap="square" rtlCol="0">
            <a:spAutoFit/>
          </a:bodyPr>
          <a:lstStyle/>
          <a:p>
            <a:r>
              <a:rPr lang="it-IT" sz="1100" dirty="0"/>
              <a:t> </a:t>
            </a:r>
            <a:r>
              <a:rPr lang="it-IT" sz="1100" b="1" dirty="0"/>
              <a:t>[t ~ 10</a:t>
            </a:r>
            <a:r>
              <a:rPr lang="it-IT" sz="1100" b="1" baseline="30000" dirty="0"/>
              <a:t>-21 </a:t>
            </a:r>
            <a:r>
              <a:rPr lang="it-IT" sz="1100" b="1" dirty="0"/>
              <a:t>s]          [t ~ 10</a:t>
            </a:r>
            <a:r>
              <a:rPr lang="it-IT" sz="1100" b="1" baseline="30000" dirty="0"/>
              <a:t>-20 </a:t>
            </a:r>
            <a:r>
              <a:rPr lang="it-IT" sz="1100" b="1" dirty="0"/>
              <a:t>s]        [t ~ 10</a:t>
            </a:r>
            <a:r>
              <a:rPr lang="it-IT" sz="1100" b="1" baseline="30000" dirty="0"/>
              <a:t>-18</a:t>
            </a:r>
            <a:r>
              <a:rPr lang="fr-FR" sz="1100" b="1" dirty="0"/>
              <a:t>/ </a:t>
            </a:r>
            <a:r>
              <a:rPr lang="it-IT" sz="1100" b="1" dirty="0"/>
              <a:t>10</a:t>
            </a:r>
            <a:r>
              <a:rPr lang="it-IT" sz="1100" b="1" baseline="30000" dirty="0"/>
              <a:t>-14 </a:t>
            </a:r>
            <a:r>
              <a:rPr lang="it-IT" sz="1100" b="1" dirty="0"/>
              <a:t>s]      [t ~ 10</a:t>
            </a:r>
            <a:r>
              <a:rPr lang="it-IT" sz="1100" b="1" baseline="30000" dirty="0"/>
              <a:t>-14</a:t>
            </a:r>
            <a:r>
              <a:rPr lang="it-IT" sz="1100" b="1" dirty="0"/>
              <a:t> </a:t>
            </a:r>
            <a:r>
              <a:rPr lang="fr-FR" sz="1100" b="1" dirty="0"/>
              <a:t>/ </a:t>
            </a:r>
            <a:r>
              <a:rPr lang="it-IT" sz="1100" b="1" dirty="0"/>
              <a:t>10</a:t>
            </a:r>
            <a:r>
              <a:rPr lang="it-IT" sz="1100" b="1" baseline="30000" dirty="0"/>
              <a:t>-6 </a:t>
            </a:r>
            <a:r>
              <a:rPr lang="it-IT" sz="1100" b="1" dirty="0"/>
              <a:t>s]                  [t ≥ 10</a:t>
            </a:r>
            <a:r>
              <a:rPr lang="it-IT" sz="1100" b="1" baseline="30000" dirty="0"/>
              <a:t>-21 </a:t>
            </a:r>
            <a:r>
              <a:rPr lang="it-IT" sz="1100" b="1" dirty="0"/>
              <a:t>s] </a:t>
            </a:r>
            <a:endParaRPr lang="fr-FR" sz="1100" b="1" dirty="0"/>
          </a:p>
        </p:txBody>
      </p:sp>
      <p:sp>
        <p:nvSpPr>
          <p:cNvPr id="19" name="Titre 5">
            <a:extLst>
              <a:ext uri="{FF2B5EF4-FFF2-40B4-BE49-F238E27FC236}">
                <a16:creationId xmlns:a16="http://schemas.microsoft.com/office/drawing/2014/main" id="{7C52288B-EBF6-49FA-A0E1-E7FEAFAD2ABA}"/>
              </a:ext>
            </a:extLst>
          </p:cNvPr>
          <p:cNvSpPr>
            <a:spLocks noGrp="1"/>
          </p:cNvSpPr>
          <p:nvPr>
            <p:ph type="title"/>
          </p:nvPr>
        </p:nvSpPr>
        <p:spPr>
          <a:xfrm>
            <a:off x="289820" y="97544"/>
            <a:ext cx="10728325" cy="974975"/>
          </a:xfrm>
        </p:spPr>
        <p:txBody>
          <a:bodyPr>
            <a:normAutofit/>
          </a:bodyPr>
          <a:lstStyle/>
          <a:p>
            <a:r>
              <a:rPr lang="en-GB" sz="4400" dirty="0"/>
              <a:t>Mass Yields</a:t>
            </a:r>
          </a:p>
        </p:txBody>
      </p:sp>
    </p:spTree>
    <p:extLst>
      <p:ext uri="{BB962C8B-B14F-4D97-AF65-F5344CB8AC3E}">
        <p14:creationId xmlns:p14="http://schemas.microsoft.com/office/powerpoint/2010/main" val="40282276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a:extLst>
              <a:ext uri="{FF2B5EF4-FFF2-40B4-BE49-F238E27FC236}">
                <a16:creationId xmlns:a16="http://schemas.microsoft.com/office/drawing/2014/main" id="{E3D2E316-405D-48B2-906E-3EA2B25AC8AE}"/>
              </a:ext>
            </a:extLst>
          </p:cNvPr>
          <p:cNvSpPr>
            <a:spLocks noGrp="1"/>
          </p:cNvSpPr>
          <p:nvPr>
            <p:ph type="sldNum" sz="quarter" idx="12"/>
          </p:nvPr>
        </p:nvSpPr>
        <p:spPr/>
        <p:txBody>
          <a:bodyPr/>
          <a:lstStyle/>
          <a:p>
            <a:r>
              <a:rPr lang="fr-FR" dirty="0"/>
              <a:t>5</a:t>
            </a:r>
          </a:p>
        </p:txBody>
      </p:sp>
      <p:sp>
        <p:nvSpPr>
          <p:cNvPr id="7" name="ZoneTexte 6">
            <a:extLst>
              <a:ext uri="{FF2B5EF4-FFF2-40B4-BE49-F238E27FC236}">
                <a16:creationId xmlns:a16="http://schemas.microsoft.com/office/drawing/2014/main" id="{1476552A-165F-4EBF-8CE0-06E8668639A7}"/>
              </a:ext>
            </a:extLst>
          </p:cNvPr>
          <p:cNvSpPr txBox="1"/>
          <p:nvPr/>
        </p:nvSpPr>
        <p:spPr>
          <a:xfrm>
            <a:off x="3032857" y="4044257"/>
            <a:ext cx="232756" cy="307777"/>
          </a:xfrm>
          <a:prstGeom prst="rect">
            <a:avLst/>
          </a:prstGeom>
          <a:noFill/>
        </p:spPr>
        <p:txBody>
          <a:bodyPr wrap="none" rtlCol="0">
            <a:spAutoFit/>
          </a:bodyPr>
          <a:lstStyle/>
          <a:p>
            <a:r>
              <a:rPr lang="en-GB" sz="1400" dirty="0"/>
              <a:t> </a:t>
            </a:r>
          </a:p>
        </p:txBody>
      </p:sp>
      <mc:AlternateContent xmlns:mc="http://schemas.openxmlformats.org/markup-compatibility/2006" xmlns:a14="http://schemas.microsoft.com/office/drawing/2010/main">
        <mc:Choice Requires="a14">
          <p:sp>
            <p:nvSpPr>
              <p:cNvPr id="17" name="ZoneTexte 16">
                <a:extLst>
                  <a:ext uri="{FF2B5EF4-FFF2-40B4-BE49-F238E27FC236}">
                    <a16:creationId xmlns:a16="http://schemas.microsoft.com/office/drawing/2014/main" id="{DE999CF0-133C-4F6B-9E06-9C53F3EEA092}"/>
                  </a:ext>
                </a:extLst>
              </p:cNvPr>
              <p:cNvSpPr txBox="1"/>
              <p:nvPr/>
            </p:nvSpPr>
            <p:spPr>
              <a:xfrm>
                <a:off x="8683361" y="842617"/>
                <a:ext cx="3807172" cy="2585323"/>
              </a:xfrm>
              <a:prstGeom prst="rect">
                <a:avLst/>
              </a:prstGeom>
              <a:noFill/>
            </p:spPr>
            <p:txBody>
              <a:bodyPr wrap="square" rtlCol="0">
                <a:spAutoFit/>
              </a:bodyPr>
              <a:lstStyle/>
              <a:p>
                <a:pPr algn="ctr" defTabSz="457200"/>
                <a14:m>
                  <m:oMath xmlns:m="http://schemas.openxmlformats.org/officeDocument/2006/math">
                    <m:r>
                      <a:rPr lang="en-GB" b="0" i="1" smtClean="0">
                        <a:solidFill>
                          <a:srgbClr val="00B050"/>
                        </a:solidFill>
                        <a:latin typeface="Cambria Math"/>
                        <a:sym typeface="Symbol"/>
                      </a:rPr>
                      <m:t>𝑌</m:t>
                    </m:r>
                    <m:d>
                      <m:dPr>
                        <m:ctrlPr>
                          <a:rPr lang="en-GB" i="1">
                            <a:solidFill>
                              <a:srgbClr val="00B050"/>
                            </a:solidFill>
                            <a:latin typeface="Cambria Math" panose="02040503050406030204" pitchFamily="18" charset="0"/>
                            <a:sym typeface="Symbol"/>
                          </a:rPr>
                        </m:ctrlPr>
                      </m:dPr>
                      <m:e>
                        <m:r>
                          <a:rPr lang="en-GB" b="0" i="1" smtClean="0">
                            <a:solidFill>
                              <a:srgbClr val="00B050"/>
                            </a:solidFill>
                            <a:latin typeface="Cambria Math"/>
                            <a:sym typeface="Symbol"/>
                          </a:rPr>
                          <m:t>𝐴</m:t>
                        </m:r>
                        <m:r>
                          <a:rPr lang="en-GB" b="0" i="1" smtClean="0">
                            <a:solidFill>
                              <a:srgbClr val="00B050"/>
                            </a:solidFill>
                            <a:latin typeface="Cambria Math"/>
                            <a:sym typeface="Symbol"/>
                          </a:rPr>
                          <m:t>,</m:t>
                        </m:r>
                        <m:r>
                          <a:rPr lang="en-GB" b="0" i="1" smtClean="0">
                            <a:solidFill>
                              <a:srgbClr val="00B050"/>
                            </a:solidFill>
                            <a:latin typeface="Cambria Math"/>
                            <a:sym typeface="Symbol"/>
                          </a:rPr>
                          <m:t>𝑍</m:t>
                        </m:r>
                        <m:r>
                          <a:rPr lang="en-GB" b="0" i="1" smtClean="0">
                            <a:solidFill>
                              <a:srgbClr val="00B050"/>
                            </a:solidFill>
                            <a:latin typeface="Cambria Math"/>
                            <a:sym typeface="Symbol"/>
                          </a:rPr>
                          <m:t>,</m:t>
                        </m:r>
                        <m:r>
                          <a:rPr lang="en-GB" b="0" i="1" smtClean="0">
                            <a:solidFill>
                              <a:srgbClr val="00B050"/>
                            </a:solidFill>
                            <a:latin typeface="Cambria Math" panose="02040503050406030204" pitchFamily="18" charset="0"/>
                            <a:sym typeface="Symbol"/>
                          </a:rPr>
                          <m:t>𝑚</m:t>
                        </m:r>
                        <m:r>
                          <a:rPr lang="en-GB" b="0" i="1" smtClean="0">
                            <a:solidFill>
                              <a:srgbClr val="00B050"/>
                            </a:solidFill>
                            <a:latin typeface="Cambria Math" panose="02040503050406030204" pitchFamily="18" charset="0"/>
                            <a:sym typeface="Symbol"/>
                          </a:rPr>
                          <m:t> </m:t>
                        </m:r>
                      </m:e>
                    </m:d>
                  </m:oMath>
                </a14:m>
                <a:r>
                  <a:rPr lang="en-GB" i="1" dirty="0">
                    <a:solidFill>
                      <a:srgbClr val="00B050"/>
                    </a:solidFill>
                    <a:latin typeface="Cambria Math" panose="02040503050406030204" pitchFamily="18" charset="0"/>
                    <a:sym typeface="Symbol"/>
                  </a:rPr>
                  <a:t> Independent Yields</a:t>
                </a:r>
              </a:p>
              <a:p>
                <a:pPr algn="ctr" defTabSz="457200"/>
                <a:r>
                  <a:rPr lang="en-GB" dirty="0">
                    <a:solidFill>
                      <a:srgbClr val="00B050"/>
                    </a:solidFill>
                    <a:latin typeface="Cambria Math" panose="02040503050406030204" pitchFamily="18" charset="0"/>
                    <a:cs typeface="Arial" panose="020B0604020202020204" pitchFamily="34" charset="0"/>
                    <a:sym typeface="Symbol"/>
                  </a:rPr>
                  <a:t>↓</a:t>
                </a:r>
                <a:endParaRPr lang="en-GB" i="1" dirty="0">
                  <a:solidFill>
                    <a:srgbClr val="00B050"/>
                  </a:solidFill>
                  <a:latin typeface="Cambria Math" panose="02040503050406030204" pitchFamily="18" charset="0"/>
                  <a:sym typeface="Symbol"/>
                </a:endParaRPr>
              </a:p>
              <a:p>
                <a:pPr algn="ctr" defTabSz="457200"/>
                <a14:m>
                  <m:oMath xmlns:m="http://schemas.openxmlformats.org/officeDocument/2006/math">
                    <m:r>
                      <a:rPr lang="en-GB" b="0" i="1" smtClean="0">
                        <a:solidFill>
                          <a:srgbClr val="00B050"/>
                        </a:solidFill>
                        <a:latin typeface="Cambria Math" panose="02040503050406030204" pitchFamily="18" charset="0"/>
                        <a:sym typeface="Symbol"/>
                      </a:rPr>
                      <m:t>𝐶</m:t>
                    </m:r>
                    <m:d>
                      <m:dPr>
                        <m:ctrlPr>
                          <a:rPr lang="en-GB" i="1" smtClean="0">
                            <a:solidFill>
                              <a:srgbClr val="00B050"/>
                            </a:solidFill>
                            <a:latin typeface="Cambria Math" panose="02040503050406030204" pitchFamily="18" charset="0"/>
                            <a:sym typeface="Symbol"/>
                          </a:rPr>
                        </m:ctrlPr>
                      </m:dPr>
                      <m:e>
                        <m:r>
                          <a:rPr lang="en-GB" b="0" i="1" smtClean="0">
                            <a:solidFill>
                              <a:srgbClr val="00B050"/>
                            </a:solidFill>
                            <a:latin typeface="Cambria Math"/>
                            <a:sym typeface="Symbol"/>
                          </a:rPr>
                          <m:t>𝐴</m:t>
                        </m:r>
                        <m:r>
                          <a:rPr lang="en-GB" b="0" i="1" smtClean="0">
                            <a:solidFill>
                              <a:srgbClr val="00B050"/>
                            </a:solidFill>
                            <a:latin typeface="Cambria Math"/>
                            <a:sym typeface="Symbol"/>
                          </a:rPr>
                          <m:t>,</m:t>
                        </m:r>
                        <m:r>
                          <a:rPr lang="en-GB" b="0" i="1" smtClean="0">
                            <a:solidFill>
                              <a:srgbClr val="00B050"/>
                            </a:solidFill>
                            <a:latin typeface="Cambria Math"/>
                            <a:sym typeface="Symbol"/>
                          </a:rPr>
                          <m:t>𝑍</m:t>
                        </m:r>
                        <m:r>
                          <a:rPr lang="en-GB" b="0" i="1" smtClean="0">
                            <a:solidFill>
                              <a:srgbClr val="00B050"/>
                            </a:solidFill>
                            <a:latin typeface="Cambria Math"/>
                            <a:sym typeface="Symbol"/>
                          </a:rPr>
                          <m:t>,</m:t>
                        </m:r>
                        <m:r>
                          <a:rPr lang="en-GB" b="0" i="1" smtClean="0">
                            <a:solidFill>
                              <a:srgbClr val="00B050"/>
                            </a:solidFill>
                            <a:latin typeface="Cambria Math" panose="02040503050406030204" pitchFamily="18" charset="0"/>
                            <a:sym typeface="Symbol"/>
                          </a:rPr>
                          <m:t>𝑚</m:t>
                        </m:r>
                        <m:r>
                          <a:rPr lang="en-GB" b="0" i="1" smtClean="0">
                            <a:solidFill>
                              <a:srgbClr val="00B050"/>
                            </a:solidFill>
                            <a:latin typeface="Cambria Math" panose="02040503050406030204" pitchFamily="18" charset="0"/>
                            <a:sym typeface="Symbol"/>
                          </a:rPr>
                          <m:t> </m:t>
                        </m:r>
                      </m:e>
                    </m:d>
                  </m:oMath>
                </a14:m>
                <a:r>
                  <a:rPr lang="en-GB" i="1" dirty="0">
                    <a:solidFill>
                      <a:srgbClr val="00B050"/>
                    </a:solidFill>
                    <a:latin typeface="Cambria Math" panose="02040503050406030204" pitchFamily="18" charset="0"/>
                    <a:sym typeface="Symbol"/>
                  </a:rPr>
                  <a:t> Cumulative Yields</a:t>
                </a:r>
              </a:p>
              <a:p>
                <a:pPr algn="ctr" defTabSz="457200"/>
                <a:r>
                  <a:rPr lang="en-GB" dirty="0">
                    <a:solidFill>
                      <a:srgbClr val="00B050"/>
                    </a:solidFill>
                    <a:latin typeface="Cambria Math" panose="02040503050406030204" pitchFamily="18" charset="0"/>
                    <a:cs typeface="Arial" panose="020B0604020202020204" pitchFamily="34" charset="0"/>
                    <a:sym typeface="Symbol"/>
                  </a:rPr>
                  <a:t>↓</a:t>
                </a:r>
                <a:endParaRPr lang="en-GB" i="1" dirty="0">
                  <a:solidFill>
                    <a:srgbClr val="00B050"/>
                  </a:solidFill>
                  <a:latin typeface="Cambria Math" panose="02040503050406030204" pitchFamily="18" charset="0"/>
                  <a:sym typeface="Symbol"/>
                </a:endParaRPr>
              </a:p>
              <a:p>
                <a:pPr algn="ctr" defTabSz="457200"/>
                <a14:m>
                  <m:oMath xmlns:m="http://schemas.openxmlformats.org/officeDocument/2006/math">
                    <m:r>
                      <a:rPr lang="en-GB" b="0" i="1" smtClean="0">
                        <a:solidFill>
                          <a:srgbClr val="00B050"/>
                        </a:solidFill>
                        <a:latin typeface="Cambria Math" panose="02040503050406030204" pitchFamily="18" charset="0"/>
                        <a:sym typeface="Symbol"/>
                      </a:rPr>
                      <m:t>𝐶</m:t>
                    </m:r>
                    <m:d>
                      <m:dPr>
                        <m:ctrlPr>
                          <a:rPr lang="en-GB" i="1" smtClean="0">
                            <a:solidFill>
                              <a:srgbClr val="00B050"/>
                            </a:solidFill>
                            <a:latin typeface="Cambria Math" panose="02040503050406030204" pitchFamily="18" charset="0"/>
                            <a:sym typeface="Symbol"/>
                          </a:rPr>
                        </m:ctrlPr>
                      </m:dPr>
                      <m:e>
                        <m:r>
                          <a:rPr lang="en-GB" b="0" i="1" smtClean="0">
                            <a:solidFill>
                              <a:srgbClr val="00B050"/>
                            </a:solidFill>
                            <a:latin typeface="Cambria Math" panose="02040503050406030204" pitchFamily="18" charset="0"/>
                            <a:sym typeface="Symbol"/>
                          </a:rPr>
                          <m:t>𝐴</m:t>
                        </m:r>
                      </m:e>
                    </m:d>
                  </m:oMath>
                </a14:m>
                <a:r>
                  <a:rPr lang="en-GB" i="1" dirty="0">
                    <a:solidFill>
                      <a:srgbClr val="00B050"/>
                    </a:solidFill>
                    <a:latin typeface="Cambria Math"/>
                    <a:sym typeface="Symbol"/>
                  </a:rPr>
                  <a:t> Chain Yields</a:t>
                </a:r>
              </a:p>
              <a:p>
                <a:pPr algn="ctr" defTabSz="457200"/>
                <a:r>
                  <a:rPr lang="en-GB" dirty="0">
                    <a:solidFill>
                      <a:srgbClr val="00B050"/>
                    </a:solidFill>
                    <a:latin typeface="Cambria Math" panose="02040503050406030204" pitchFamily="18" charset="0"/>
                    <a:cs typeface="Arial" panose="020B0604020202020204" pitchFamily="34" charset="0"/>
                    <a:sym typeface="Symbol"/>
                  </a:rPr>
                  <a:t>↓</a:t>
                </a:r>
                <a:endParaRPr lang="en-GB" i="1" dirty="0">
                  <a:solidFill>
                    <a:srgbClr val="00B050"/>
                  </a:solidFill>
                  <a:latin typeface="Cambria Math"/>
                  <a:sym typeface="Symbol"/>
                </a:endParaRPr>
              </a:p>
              <a:p>
                <a:pPr algn="ctr" defTabSz="457200"/>
                <a:r>
                  <a:rPr lang="en-GB" i="1" dirty="0">
                    <a:solidFill>
                      <a:srgbClr val="00B050"/>
                    </a:solidFill>
                    <a:latin typeface="Cambria Math"/>
                    <a:sym typeface="Symbol"/>
                  </a:rPr>
                  <a:t>Application</a:t>
                </a:r>
              </a:p>
              <a:p>
                <a:pPr algn="ctr" defTabSz="457200"/>
                <a:endParaRPr lang="en-GB" i="1" dirty="0">
                  <a:solidFill>
                    <a:srgbClr val="00B050"/>
                  </a:solidFill>
                  <a:latin typeface="Cambria Math"/>
                  <a:sym typeface="Symbol"/>
                </a:endParaRPr>
              </a:p>
              <a:p>
                <a:pPr marL="0" lvl="1" algn="ctr" defTabSz="457200"/>
                <a:endParaRPr lang="en-GB" dirty="0">
                  <a:solidFill>
                    <a:srgbClr val="00B050"/>
                  </a:solidFill>
                  <a:latin typeface="Calibri"/>
                </a:endParaRPr>
              </a:p>
            </p:txBody>
          </p:sp>
        </mc:Choice>
        <mc:Fallback xmlns="">
          <p:sp>
            <p:nvSpPr>
              <p:cNvPr id="17" name="ZoneTexte 16">
                <a:extLst>
                  <a:ext uri="{FF2B5EF4-FFF2-40B4-BE49-F238E27FC236}">
                    <a16:creationId xmlns:a16="http://schemas.microsoft.com/office/drawing/2014/main" id="{DE999CF0-133C-4F6B-9E06-9C53F3EEA092}"/>
                  </a:ext>
                </a:extLst>
              </p:cNvPr>
              <p:cNvSpPr txBox="1">
                <a:spLocks noRot="1" noChangeAspect="1" noMove="1" noResize="1" noEditPoints="1" noAdjustHandles="1" noChangeArrowheads="1" noChangeShapeType="1" noTextEdit="1"/>
              </p:cNvSpPr>
              <p:nvPr/>
            </p:nvSpPr>
            <p:spPr>
              <a:xfrm>
                <a:off x="8683361" y="842617"/>
                <a:ext cx="3807172" cy="2585323"/>
              </a:xfrm>
              <a:prstGeom prst="rect">
                <a:avLst/>
              </a:prstGeom>
              <a:blipFill>
                <a:blip r:embed="rId2"/>
                <a:stretch>
                  <a:fillRect t="-1415"/>
                </a:stretch>
              </a:blipFill>
            </p:spPr>
            <p:txBody>
              <a:bodyPr/>
              <a:lstStyle/>
              <a:p>
                <a:r>
                  <a:rPr lang="fr-FR">
                    <a:noFill/>
                  </a:rPr>
                  <a:t> </a:t>
                </a:r>
              </a:p>
            </p:txBody>
          </p:sp>
        </mc:Fallback>
      </mc:AlternateContent>
      <p:cxnSp>
        <p:nvCxnSpPr>
          <p:cNvPr id="19" name="Connecteur droit avec flèche 18">
            <a:extLst>
              <a:ext uri="{FF2B5EF4-FFF2-40B4-BE49-F238E27FC236}">
                <a16:creationId xmlns:a16="http://schemas.microsoft.com/office/drawing/2014/main" id="{9F05385C-4635-4E65-A970-E12D2C0FA57D}"/>
              </a:ext>
            </a:extLst>
          </p:cNvPr>
          <p:cNvCxnSpPr>
            <a:cxnSpLocks/>
          </p:cNvCxnSpPr>
          <p:nvPr/>
        </p:nvCxnSpPr>
        <p:spPr>
          <a:xfrm>
            <a:off x="10584337" y="3028840"/>
            <a:ext cx="0" cy="51536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2" name="ZoneTexte 21">
            <a:extLst>
              <a:ext uri="{FF2B5EF4-FFF2-40B4-BE49-F238E27FC236}">
                <a16:creationId xmlns:a16="http://schemas.microsoft.com/office/drawing/2014/main" id="{BE80B5EE-FF39-4955-882B-BEC1A9183391}"/>
              </a:ext>
            </a:extLst>
          </p:cNvPr>
          <p:cNvSpPr txBox="1"/>
          <p:nvPr/>
        </p:nvSpPr>
        <p:spPr>
          <a:xfrm>
            <a:off x="9073341" y="4487555"/>
            <a:ext cx="3021991" cy="923330"/>
          </a:xfrm>
          <a:prstGeom prst="rect">
            <a:avLst/>
          </a:prstGeom>
          <a:solidFill>
            <a:schemeClr val="bg1"/>
          </a:solidFill>
          <a:ln>
            <a:solidFill>
              <a:schemeClr val="accent3">
                <a:lumMod val="50000"/>
              </a:schemeClr>
            </a:solidFill>
          </a:ln>
        </p:spPr>
        <p:txBody>
          <a:bodyPr wrap="square" rtlCol="0">
            <a:spAutoFit/>
          </a:bodyPr>
          <a:lstStyle/>
          <a:p>
            <a:r>
              <a:rPr lang="en-US" sz="1200" dirty="0">
                <a:solidFill>
                  <a:schemeClr val="accent3">
                    <a:lumMod val="75000"/>
                  </a:schemeClr>
                </a:solidFill>
              </a:rPr>
              <a:t>Fuel Cycle applications</a:t>
            </a:r>
          </a:p>
          <a:p>
            <a:pPr marL="285750" indent="-285750">
              <a:buFontTx/>
              <a:buChar char="-"/>
            </a:pPr>
            <a:r>
              <a:rPr lang="en-US" sz="1050" dirty="0">
                <a:solidFill>
                  <a:schemeClr val="accent3">
                    <a:lumMod val="75000"/>
                  </a:schemeClr>
                </a:solidFill>
              </a:rPr>
              <a:t>Reactivity losses (BU)</a:t>
            </a:r>
          </a:p>
          <a:p>
            <a:pPr marL="285750" indent="-285750">
              <a:buFontTx/>
              <a:buChar char="-"/>
            </a:pPr>
            <a:r>
              <a:rPr lang="en-US" sz="1050" dirty="0">
                <a:solidFill>
                  <a:schemeClr val="accent3">
                    <a:lumMod val="75000"/>
                  </a:schemeClr>
                </a:solidFill>
              </a:rPr>
              <a:t>PIE (BU) : Post-Irradiated Experiment</a:t>
            </a:r>
          </a:p>
          <a:p>
            <a:pPr marL="285750" indent="-285750">
              <a:buFontTx/>
              <a:buChar char="-"/>
            </a:pPr>
            <a:r>
              <a:rPr lang="en-US" sz="1050" dirty="0">
                <a:solidFill>
                  <a:schemeClr val="accent3">
                    <a:lumMod val="75000"/>
                  </a:schemeClr>
                </a:solidFill>
              </a:rPr>
              <a:t>CFE </a:t>
            </a:r>
          </a:p>
          <a:p>
            <a:pPr marL="285750" indent="-285750">
              <a:buFontTx/>
              <a:buChar char="-"/>
            </a:pPr>
            <a:r>
              <a:rPr lang="en-US" sz="1050" dirty="0">
                <a:solidFill>
                  <a:schemeClr val="accent3">
                    <a:lumMod val="75000"/>
                  </a:schemeClr>
                </a:solidFill>
              </a:rPr>
              <a:t>Decay Heat </a:t>
            </a:r>
          </a:p>
        </p:txBody>
      </p:sp>
      <p:sp>
        <p:nvSpPr>
          <p:cNvPr id="23" name="Titre 5">
            <a:extLst>
              <a:ext uri="{FF2B5EF4-FFF2-40B4-BE49-F238E27FC236}">
                <a16:creationId xmlns:a16="http://schemas.microsoft.com/office/drawing/2014/main" id="{DAD6775F-C5D5-4DBC-9341-D8BB49AE961C}"/>
              </a:ext>
            </a:extLst>
          </p:cNvPr>
          <p:cNvSpPr txBox="1">
            <a:spLocks/>
          </p:cNvSpPr>
          <p:nvPr/>
        </p:nvSpPr>
        <p:spPr>
          <a:xfrm>
            <a:off x="148151" y="160480"/>
            <a:ext cx="10012162" cy="513034"/>
          </a:xfrm>
          <a:prstGeom prst="rect">
            <a:avLst/>
          </a:prstGeom>
        </p:spPr>
        <p:txBody>
          <a:bodyPr>
            <a:noAutofit/>
          </a:bodyPr>
          <a:lstStyle>
            <a:lvl1pPr algn="l" defTabSz="914400" rtl="0" eaLnBrk="1" latinLnBrk="0" hangingPunct="1">
              <a:lnSpc>
                <a:spcPct val="90000"/>
              </a:lnSpc>
              <a:spcBef>
                <a:spcPct val="0"/>
              </a:spcBef>
              <a:buNone/>
              <a:defRPr sz="3200" kern="1200">
                <a:solidFill>
                  <a:schemeClr val="tx2"/>
                </a:solidFill>
                <a:latin typeface="+mj-lt"/>
                <a:ea typeface="+mj-ea"/>
                <a:cs typeface="+mj-cs"/>
              </a:defRPr>
            </a:lvl1pPr>
          </a:lstStyle>
          <a:p>
            <a:r>
              <a:rPr lang="en-US" sz="2800" b="1" dirty="0"/>
              <a:t>Context: Methodology of (</a:t>
            </a:r>
            <a:r>
              <a:rPr lang="en-US" sz="2800" b="1" dirty="0" err="1"/>
              <a:t>n</a:t>
            </a:r>
            <a:r>
              <a:rPr lang="en-US" sz="2800" b="1" baseline="-25000" dirty="0" err="1"/>
              <a:t>th</a:t>
            </a:r>
            <a:r>
              <a:rPr lang="en-US" sz="2800" b="1" dirty="0" err="1"/>
              <a:t>,f</a:t>
            </a:r>
            <a:r>
              <a:rPr lang="en-US" sz="2800" b="1" dirty="0"/>
              <a:t>) FY evaluation</a:t>
            </a:r>
            <a:endParaRPr lang="fr-FR" sz="2800" dirty="0"/>
          </a:p>
        </p:txBody>
      </p:sp>
      <p:sp>
        <p:nvSpPr>
          <p:cNvPr id="26" name="Espace réservé de la date 3">
            <a:extLst>
              <a:ext uri="{FF2B5EF4-FFF2-40B4-BE49-F238E27FC236}">
                <a16:creationId xmlns:a16="http://schemas.microsoft.com/office/drawing/2014/main" id="{1A8CD95D-635E-43E2-97EA-D53479CDCFE0}"/>
              </a:ext>
            </a:extLst>
          </p:cNvPr>
          <p:cNvSpPr>
            <a:spLocks noGrp="1"/>
          </p:cNvSpPr>
          <p:nvPr>
            <p:ph type="dt" sz="half" idx="10"/>
          </p:nvPr>
        </p:nvSpPr>
        <p:spPr>
          <a:xfrm>
            <a:off x="9626599" y="6343650"/>
            <a:ext cx="1090881" cy="365125"/>
          </a:xfrm>
        </p:spPr>
        <p:txBody>
          <a:bodyPr/>
          <a:lstStyle/>
          <a:p>
            <a:r>
              <a:rPr lang="fr-FR"/>
              <a:t>01/07/2026</a:t>
            </a:r>
            <a:endParaRPr lang="fr-FR" dirty="0"/>
          </a:p>
        </p:txBody>
      </p:sp>
      <p:sp>
        <p:nvSpPr>
          <p:cNvPr id="27" name="Espace réservé du pied de page 1">
            <a:extLst>
              <a:ext uri="{FF2B5EF4-FFF2-40B4-BE49-F238E27FC236}">
                <a16:creationId xmlns:a16="http://schemas.microsoft.com/office/drawing/2014/main" id="{00965306-6A83-4313-A041-D811C4449239}"/>
              </a:ext>
            </a:extLst>
          </p:cNvPr>
          <p:cNvSpPr>
            <a:spLocks noGrp="1"/>
          </p:cNvSpPr>
          <p:nvPr>
            <p:ph type="ftr" sz="quarter" idx="11"/>
          </p:nvPr>
        </p:nvSpPr>
        <p:spPr>
          <a:xfrm>
            <a:off x="736600" y="6343650"/>
            <a:ext cx="8839200" cy="365125"/>
          </a:xfrm>
        </p:spPr>
        <p:txBody>
          <a:bodyPr/>
          <a:lstStyle/>
          <a:p>
            <a:r>
              <a:rPr lang="en-US"/>
              <a:t>WONDER 2026 | A. Regonesi et al. </a:t>
            </a:r>
            <a:endParaRPr lang="fr-FR" dirty="0"/>
          </a:p>
        </p:txBody>
      </p:sp>
      <p:sp>
        <p:nvSpPr>
          <p:cNvPr id="24" name="ZoneTexte 23">
            <a:extLst>
              <a:ext uri="{FF2B5EF4-FFF2-40B4-BE49-F238E27FC236}">
                <a16:creationId xmlns:a16="http://schemas.microsoft.com/office/drawing/2014/main" id="{B34BE682-4B2F-4CCF-85F3-53C5C0079D00}"/>
              </a:ext>
            </a:extLst>
          </p:cNvPr>
          <p:cNvSpPr txBox="1"/>
          <p:nvPr/>
        </p:nvSpPr>
        <p:spPr>
          <a:xfrm>
            <a:off x="9254141" y="491588"/>
            <a:ext cx="2702333" cy="253916"/>
          </a:xfrm>
          <a:prstGeom prst="rect">
            <a:avLst/>
          </a:prstGeom>
          <a:noFill/>
        </p:spPr>
        <p:txBody>
          <a:bodyPr wrap="square">
            <a:spAutoFit/>
          </a:bodyPr>
          <a:lstStyle/>
          <a:p>
            <a:r>
              <a:rPr lang="en-US" sz="1050" dirty="0">
                <a:solidFill>
                  <a:srgbClr val="00B0F0"/>
                </a:solidFill>
                <a:latin typeface="Arial" panose="020B0604020202020204" pitchFamily="34" charset="0"/>
                <a:cs typeface="Arial" panose="020B0604020202020204" pitchFamily="34" charset="0"/>
              </a:rPr>
              <a:t>→ S.-M. Cheikh ’s PhD thesis (2023)</a:t>
            </a:r>
          </a:p>
        </p:txBody>
      </p:sp>
    </p:spTree>
    <p:extLst>
      <p:ext uri="{BB962C8B-B14F-4D97-AF65-F5344CB8AC3E}">
        <p14:creationId xmlns:p14="http://schemas.microsoft.com/office/powerpoint/2010/main" val="300544750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e la date 2">
            <a:extLst>
              <a:ext uri="{FF2B5EF4-FFF2-40B4-BE49-F238E27FC236}">
                <a16:creationId xmlns:a16="http://schemas.microsoft.com/office/drawing/2014/main" id="{923DAA7C-FAE9-4C0C-A3FC-403D8B36D7E7}"/>
              </a:ext>
            </a:extLst>
          </p:cNvPr>
          <p:cNvSpPr>
            <a:spLocks noGrp="1"/>
          </p:cNvSpPr>
          <p:nvPr>
            <p:ph type="dt" sz="half" idx="10"/>
          </p:nvPr>
        </p:nvSpPr>
        <p:spPr/>
        <p:txBody>
          <a:bodyPr/>
          <a:lstStyle/>
          <a:p>
            <a:r>
              <a:rPr lang="fr-FR"/>
              <a:t>01/07/2026</a:t>
            </a:r>
          </a:p>
        </p:txBody>
      </p:sp>
      <p:sp>
        <p:nvSpPr>
          <p:cNvPr id="4" name="Espace réservé du pied de page 3">
            <a:extLst>
              <a:ext uri="{FF2B5EF4-FFF2-40B4-BE49-F238E27FC236}">
                <a16:creationId xmlns:a16="http://schemas.microsoft.com/office/drawing/2014/main" id="{BED73ACC-B84E-455E-8640-694DB40CD319}"/>
              </a:ext>
            </a:extLst>
          </p:cNvPr>
          <p:cNvSpPr>
            <a:spLocks noGrp="1"/>
          </p:cNvSpPr>
          <p:nvPr>
            <p:ph type="ftr" sz="quarter" idx="11"/>
          </p:nvPr>
        </p:nvSpPr>
        <p:spPr/>
        <p:txBody>
          <a:bodyPr/>
          <a:lstStyle/>
          <a:p>
            <a:r>
              <a:rPr lang="en-US"/>
              <a:t>WONDER 2026 | A. Regonesi et al. </a:t>
            </a:r>
            <a:endParaRPr lang="fr-FR"/>
          </a:p>
        </p:txBody>
      </p:sp>
      <p:sp>
        <p:nvSpPr>
          <p:cNvPr id="5" name="Espace réservé du numéro de diapositive 4">
            <a:extLst>
              <a:ext uri="{FF2B5EF4-FFF2-40B4-BE49-F238E27FC236}">
                <a16:creationId xmlns:a16="http://schemas.microsoft.com/office/drawing/2014/main" id="{F90286C9-7993-405B-9598-C4D952FC5413}"/>
              </a:ext>
            </a:extLst>
          </p:cNvPr>
          <p:cNvSpPr>
            <a:spLocks noGrp="1"/>
          </p:cNvSpPr>
          <p:nvPr>
            <p:ph type="sldNum" sz="quarter" idx="12"/>
          </p:nvPr>
        </p:nvSpPr>
        <p:spPr/>
        <p:txBody>
          <a:bodyPr/>
          <a:lstStyle/>
          <a:p>
            <a:fld id="{0CBC77A0-1F4E-42FF-9FFC-F45C3A64AF90}" type="slidenum">
              <a:rPr lang="fr-FR" smtClean="0"/>
              <a:t>50</a:t>
            </a:fld>
            <a:endParaRPr lang="fr-FR"/>
          </a:p>
        </p:txBody>
      </p:sp>
      <p:grpSp>
        <p:nvGrpSpPr>
          <p:cNvPr id="73" name="Groupe 72">
            <a:extLst>
              <a:ext uri="{FF2B5EF4-FFF2-40B4-BE49-F238E27FC236}">
                <a16:creationId xmlns:a16="http://schemas.microsoft.com/office/drawing/2014/main" id="{A61D8235-AC28-459F-BD45-C99B4E8707D4}"/>
              </a:ext>
            </a:extLst>
          </p:cNvPr>
          <p:cNvGrpSpPr/>
          <p:nvPr/>
        </p:nvGrpSpPr>
        <p:grpSpPr>
          <a:xfrm>
            <a:off x="362528" y="1718093"/>
            <a:ext cx="4557651" cy="2702685"/>
            <a:chOff x="35605" y="-26564"/>
            <a:chExt cx="3633683" cy="2491739"/>
          </a:xfrm>
        </p:grpSpPr>
        <p:sp>
          <p:nvSpPr>
            <p:cNvPr id="74" name="ZoneTexte 73">
              <a:extLst>
                <a:ext uri="{FF2B5EF4-FFF2-40B4-BE49-F238E27FC236}">
                  <a16:creationId xmlns:a16="http://schemas.microsoft.com/office/drawing/2014/main" id="{DD7E12EA-3D27-46CB-A117-5A34D0F906AE}"/>
                </a:ext>
              </a:extLst>
            </p:cNvPr>
            <p:cNvSpPr txBox="1"/>
            <p:nvPr/>
          </p:nvSpPr>
          <p:spPr>
            <a:xfrm>
              <a:off x="35605" y="-26564"/>
              <a:ext cx="2379194" cy="312130"/>
            </a:xfrm>
            <a:prstGeom prst="rect">
              <a:avLst/>
            </a:prstGeom>
            <a:solidFill>
              <a:schemeClr val="bg2"/>
            </a:solidFill>
            <a:effectLst>
              <a:outerShdw blurRad="50800" dist="38100" dir="2700000" algn="tl" rotWithShape="0">
                <a:prstClr val="black">
                  <a:alpha val="40000"/>
                </a:prstClr>
              </a:outerShdw>
            </a:effectLst>
          </p:spPr>
          <p:txBody>
            <a:bodyPr wrap="square" rtlCol="0">
              <a:spAutoFit/>
            </a:bodyPr>
            <a:lstStyle/>
            <a:p>
              <a:pPr algn="ctr"/>
              <a:r>
                <a:rPr lang="en-GB" sz="1600" b="1" dirty="0"/>
                <a:t>First step :</a:t>
              </a:r>
              <a:r>
                <a:rPr lang="en-GB" sz="1600" dirty="0"/>
                <a:t> if</a:t>
              </a:r>
              <a:r>
                <a:rPr lang="en-GB" sz="1600" b="1" dirty="0"/>
                <a:t> </a:t>
              </a:r>
              <a:r>
                <a:rPr lang="en-GB" sz="1600" dirty="0"/>
                <a:t>Post-n FY exist</a:t>
              </a:r>
            </a:p>
          </p:txBody>
        </p:sp>
        <p:sp>
          <p:nvSpPr>
            <p:cNvPr id="75" name="ZoneTexte 74">
              <a:extLst>
                <a:ext uri="{FF2B5EF4-FFF2-40B4-BE49-F238E27FC236}">
                  <a16:creationId xmlns:a16="http://schemas.microsoft.com/office/drawing/2014/main" id="{0009E028-8169-4DC3-A92F-2FF231642067}"/>
                </a:ext>
              </a:extLst>
            </p:cNvPr>
            <p:cNvSpPr txBox="1"/>
            <p:nvPr/>
          </p:nvSpPr>
          <p:spPr>
            <a:xfrm>
              <a:off x="226983" y="502122"/>
              <a:ext cx="2222236" cy="425632"/>
            </a:xfrm>
            <a:prstGeom prst="rect">
              <a:avLst/>
            </a:prstGeom>
            <a:solidFill>
              <a:schemeClr val="accent4">
                <a:lumMod val="40000"/>
                <a:lumOff val="60000"/>
              </a:schemeClr>
            </a:solidFill>
            <a:ln>
              <a:solidFill>
                <a:schemeClr val="bg2">
                  <a:lumMod val="75000"/>
                </a:schemeClr>
              </a:solidFill>
            </a:ln>
          </p:spPr>
          <p:txBody>
            <a:bodyPr wrap="square" rtlCol="0">
              <a:spAutoFit/>
            </a:bodyPr>
            <a:lstStyle/>
            <a:p>
              <a:pPr algn="ctr"/>
              <a:r>
                <a:rPr lang="en-GB" sz="1200" b="1" dirty="0">
                  <a:solidFill>
                    <a:schemeClr val="accent1"/>
                  </a:solidFill>
                </a:rPr>
                <a:t> Post-n Data </a:t>
              </a:r>
              <a:r>
                <a:rPr lang="en-GB" sz="1200" b="1" dirty="0"/>
                <a:t>with No a Priori correlation Matrix</a:t>
              </a:r>
            </a:p>
          </p:txBody>
        </p:sp>
        <mc:AlternateContent xmlns:mc="http://schemas.openxmlformats.org/markup-compatibility/2006" xmlns:a14="http://schemas.microsoft.com/office/drawing/2010/main">
          <mc:Choice Requires="a14">
            <p:sp>
              <p:nvSpPr>
                <p:cNvPr id="76" name="Organigramme : Décision 75">
                  <a:extLst>
                    <a:ext uri="{FF2B5EF4-FFF2-40B4-BE49-F238E27FC236}">
                      <a16:creationId xmlns:a16="http://schemas.microsoft.com/office/drawing/2014/main" id="{B3D0F911-DFC0-4492-9956-D93849130E64}"/>
                    </a:ext>
                  </a:extLst>
                </p:cNvPr>
                <p:cNvSpPr/>
                <p:nvPr/>
              </p:nvSpPr>
              <p:spPr>
                <a:xfrm>
                  <a:off x="1199029" y="1143528"/>
                  <a:ext cx="983687" cy="578944"/>
                </a:xfrm>
                <a:prstGeom prst="flowChartDecision">
                  <a:avLst/>
                </a:prstGeom>
                <a:solidFill>
                  <a:srgbClr val="FFFF00"/>
                </a:solidFill>
                <a:ln w="12700" cap="flat" cmpd="sng" algn="ctr">
                  <a:solidFill>
                    <a:srgbClr val="5B9BD5">
                      <a:shade val="50000"/>
                    </a:srgbClr>
                  </a:solidFill>
                  <a:prstDash val="solid"/>
                  <a:miter lim="800000"/>
                </a:ln>
                <a:effectLst/>
              </p:spPr>
              <p:txBody>
                <a:bodyPr rtlCol="0" anchor="ctr"/>
                <a:lstStyle/>
                <a:p>
                  <a:pPr lvl="0" algn="ctr" defTabSz="914400">
                    <a:defRPr/>
                  </a:pPr>
                  <a14:m>
                    <m:oMath xmlns:m="http://schemas.openxmlformats.org/officeDocument/2006/math">
                      <m:sSubSup>
                        <m:sSubSupPr>
                          <m:ctrlPr>
                            <a:rPr lang="en-GB" sz="1600" b="0" i="1" kern="0" smtClean="0">
                              <a:solidFill>
                                <a:schemeClr val="tx1"/>
                              </a:solidFill>
                              <a:latin typeface="Cambria Math" panose="02040503050406030204" pitchFamily="18" charset="0"/>
                            </a:rPr>
                          </m:ctrlPr>
                        </m:sSubSupPr>
                        <m:e>
                          <m:r>
                            <a:rPr lang="en-GB" sz="1600" b="0" i="1" kern="0" smtClean="0">
                              <a:solidFill>
                                <a:schemeClr val="tx1"/>
                              </a:solidFill>
                              <a:latin typeface="Cambria Math" panose="02040503050406030204" pitchFamily="18" charset="0"/>
                              <a:ea typeface="Cambria Math" panose="02040503050406030204" pitchFamily="18" charset="0"/>
                            </a:rPr>
                            <m:t>𝜒</m:t>
                          </m:r>
                        </m:e>
                        <m:sub>
                          <m:r>
                            <a:rPr lang="en-GB" sz="1600" b="0" i="1" kern="0" smtClean="0">
                              <a:solidFill>
                                <a:schemeClr val="tx1"/>
                              </a:solidFill>
                              <a:latin typeface="Cambria Math" panose="02040503050406030204" pitchFamily="18" charset="0"/>
                            </a:rPr>
                            <m:t>𝑔</m:t>
                          </m:r>
                        </m:sub>
                        <m:sup>
                          <m:r>
                            <a:rPr lang="en-GB" sz="1600" b="0" i="1" kern="0" smtClean="0">
                              <a:solidFill>
                                <a:schemeClr val="tx1"/>
                              </a:solidFill>
                              <a:latin typeface="Cambria Math" panose="02040503050406030204" pitchFamily="18" charset="0"/>
                            </a:rPr>
                            <m:t>2</m:t>
                          </m:r>
                        </m:sup>
                      </m:sSubSup>
                    </m:oMath>
                  </a14:m>
                  <a:r>
                    <a:rPr kumimoji="0" lang="en-GB" sz="1100" b="0" i="0" u="none" strike="noStrike" kern="0" cap="none" spc="0" normalizeH="0" baseline="0" noProof="0" dirty="0">
                      <a:ln>
                        <a:noFill/>
                      </a:ln>
                      <a:solidFill>
                        <a:schemeClr val="tx1"/>
                      </a:solidFill>
                      <a:effectLst/>
                      <a:uLnTx/>
                      <a:uFillTx/>
                      <a:sym typeface="Symbol" panose="05050102010706020507" pitchFamily="18" charset="2"/>
                    </a:rPr>
                    <a:t> test</a:t>
                  </a:r>
                  <a:endParaRPr kumimoji="0" lang="en-GB" sz="1600" b="0" i="0" u="none" strike="noStrike" kern="0" cap="none" spc="0" normalizeH="0" baseline="0" noProof="0" dirty="0">
                    <a:ln>
                      <a:noFill/>
                    </a:ln>
                    <a:solidFill>
                      <a:schemeClr val="tx1"/>
                    </a:solidFill>
                    <a:effectLst/>
                    <a:uLnTx/>
                    <a:uFillTx/>
                  </a:endParaRPr>
                </a:p>
              </p:txBody>
            </p:sp>
          </mc:Choice>
          <mc:Fallback xmlns="">
            <p:sp>
              <p:nvSpPr>
                <p:cNvPr id="206" name="Organigramme : Décision 205">
                  <a:extLst>
                    <a:ext uri="{FF2B5EF4-FFF2-40B4-BE49-F238E27FC236}">
                      <a16:creationId xmlns:a16="http://schemas.microsoft.com/office/drawing/2014/main" id="{E788218F-8829-4ED0-B90C-2C165D55895A}"/>
                    </a:ext>
                  </a:extLst>
                </p:cNvPr>
                <p:cNvSpPr>
                  <a:spLocks noRot="1" noChangeAspect="1" noMove="1" noResize="1" noEditPoints="1" noAdjustHandles="1" noChangeArrowheads="1" noChangeShapeType="1" noTextEdit="1"/>
                </p:cNvSpPr>
                <p:nvPr/>
              </p:nvSpPr>
              <p:spPr>
                <a:xfrm>
                  <a:off x="1199029" y="1143528"/>
                  <a:ext cx="983687" cy="578944"/>
                </a:xfrm>
                <a:prstGeom prst="flowChartDecision">
                  <a:avLst/>
                </a:prstGeom>
                <a:blipFill>
                  <a:blip r:embed="rId23"/>
                  <a:stretch>
                    <a:fillRect b="-1010"/>
                  </a:stretch>
                </a:blipFill>
                <a:ln w="12700" cap="flat" cmpd="sng" algn="ctr">
                  <a:solidFill>
                    <a:srgbClr val="5B9BD5">
                      <a:shade val="50000"/>
                    </a:srgbClr>
                  </a:solidFill>
                  <a:prstDash val="solid"/>
                  <a:miter lim="800000"/>
                </a:ln>
                <a:effectLst/>
              </p:spPr>
              <p:txBody>
                <a:bodyPr/>
                <a:lstStyle/>
                <a:p>
                  <a:r>
                    <a:rPr lang="fr-FR">
                      <a:noFill/>
                    </a:rPr>
                    <a:t> </a:t>
                  </a:r>
                </a:p>
              </p:txBody>
            </p:sp>
          </mc:Fallback>
        </mc:AlternateContent>
        <p:sp>
          <p:nvSpPr>
            <p:cNvPr id="77" name="ZoneTexte 76">
              <a:extLst>
                <a:ext uri="{FF2B5EF4-FFF2-40B4-BE49-F238E27FC236}">
                  <a16:creationId xmlns:a16="http://schemas.microsoft.com/office/drawing/2014/main" id="{E1C5AED9-3DEB-43F3-8661-D90EE549B68B}"/>
                </a:ext>
              </a:extLst>
            </p:cNvPr>
            <p:cNvSpPr txBox="1"/>
            <p:nvPr/>
          </p:nvSpPr>
          <p:spPr>
            <a:xfrm>
              <a:off x="35605" y="1262746"/>
              <a:ext cx="971253" cy="340506"/>
            </a:xfrm>
            <a:prstGeom prst="rect">
              <a:avLst/>
            </a:prstGeom>
            <a:noFill/>
            <a:ln>
              <a:solidFill>
                <a:schemeClr val="tx1"/>
              </a:solidFill>
            </a:ln>
          </p:spPr>
          <p:txBody>
            <a:bodyPr wrap="square" rtlCol="0">
              <a:spAutoFit/>
            </a:bodyPr>
            <a:lstStyle/>
            <a:p>
              <a:pPr algn="ctr"/>
              <a:r>
                <a:rPr lang="en-GB" dirty="0"/>
                <a:t>JEFF-4.0</a:t>
              </a:r>
            </a:p>
          </p:txBody>
        </p:sp>
        <p:cxnSp>
          <p:nvCxnSpPr>
            <p:cNvPr id="78" name="Connecteur droit avec flèche 77">
              <a:extLst>
                <a:ext uri="{FF2B5EF4-FFF2-40B4-BE49-F238E27FC236}">
                  <a16:creationId xmlns:a16="http://schemas.microsoft.com/office/drawing/2014/main" id="{9158D203-9D0D-452E-AC97-0AFF1C281C3F}"/>
                </a:ext>
              </a:extLst>
            </p:cNvPr>
            <p:cNvCxnSpPr>
              <a:cxnSpLocks/>
              <a:endCxn id="76" idx="0"/>
            </p:cNvCxnSpPr>
            <p:nvPr/>
          </p:nvCxnSpPr>
          <p:spPr>
            <a:xfrm>
              <a:off x="1690872" y="920516"/>
              <a:ext cx="1" cy="22301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9" name="ZoneTexte 78">
              <a:extLst>
                <a:ext uri="{FF2B5EF4-FFF2-40B4-BE49-F238E27FC236}">
                  <a16:creationId xmlns:a16="http://schemas.microsoft.com/office/drawing/2014/main" id="{204DDFFB-1A8F-460E-B844-F3641DDFE946}"/>
                </a:ext>
              </a:extLst>
            </p:cNvPr>
            <p:cNvSpPr txBox="1"/>
            <p:nvPr/>
          </p:nvSpPr>
          <p:spPr>
            <a:xfrm>
              <a:off x="1597695" y="1672214"/>
              <a:ext cx="559686" cy="283755"/>
            </a:xfrm>
            <a:prstGeom prst="rect">
              <a:avLst/>
            </a:prstGeom>
            <a:noFill/>
          </p:spPr>
          <p:txBody>
            <a:bodyPr wrap="square" rtlCol="0">
              <a:spAutoFit/>
            </a:bodyPr>
            <a:lstStyle/>
            <a:p>
              <a:pPr algn="ctr"/>
              <a:r>
                <a:rPr lang="en-GB" sz="1400" b="1" dirty="0"/>
                <a:t>YES</a:t>
              </a:r>
            </a:p>
          </p:txBody>
        </p:sp>
        <p:cxnSp>
          <p:nvCxnSpPr>
            <p:cNvPr id="80" name="Connecteur droit avec flèche 79">
              <a:extLst>
                <a:ext uri="{FF2B5EF4-FFF2-40B4-BE49-F238E27FC236}">
                  <a16:creationId xmlns:a16="http://schemas.microsoft.com/office/drawing/2014/main" id="{21291A09-5C7F-437E-B3BB-8DAD33E1389C}"/>
                </a:ext>
              </a:extLst>
            </p:cNvPr>
            <p:cNvCxnSpPr>
              <a:cxnSpLocks/>
            </p:cNvCxnSpPr>
            <p:nvPr/>
          </p:nvCxnSpPr>
          <p:spPr>
            <a:xfrm>
              <a:off x="1690872" y="1729190"/>
              <a:ext cx="1334" cy="39204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1" name="ZoneTexte 80">
              <a:extLst>
                <a:ext uri="{FF2B5EF4-FFF2-40B4-BE49-F238E27FC236}">
                  <a16:creationId xmlns:a16="http://schemas.microsoft.com/office/drawing/2014/main" id="{65185644-F014-4439-B949-BA81873F26BD}"/>
                </a:ext>
              </a:extLst>
            </p:cNvPr>
            <p:cNvSpPr txBox="1"/>
            <p:nvPr/>
          </p:nvSpPr>
          <p:spPr>
            <a:xfrm>
              <a:off x="2132046" y="1185718"/>
              <a:ext cx="559686" cy="283755"/>
            </a:xfrm>
            <a:prstGeom prst="rect">
              <a:avLst/>
            </a:prstGeom>
            <a:noFill/>
          </p:spPr>
          <p:txBody>
            <a:bodyPr wrap="square" rtlCol="0">
              <a:spAutoFit/>
            </a:bodyPr>
            <a:lstStyle/>
            <a:p>
              <a:pPr algn="ctr"/>
              <a:r>
                <a:rPr lang="en-GB" sz="1400" b="1" dirty="0"/>
                <a:t>NO</a:t>
              </a:r>
            </a:p>
          </p:txBody>
        </p:sp>
        <p:cxnSp>
          <p:nvCxnSpPr>
            <p:cNvPr id="82" name="Connecteur : en angle 81">
              <a:extLst>
                <a:ext uri="{FF2B5EF4-FFF2-40B4-BE49-F238E27FC236}">
                  <a16:creationId xmlns:a16="http://schemas.microsoft.com/office/drawing/2014/main" id="{847AFB53-F8E1-4DD2-B0F2-6BA38FC1EB3A}"/>
                </a:ext>
              </a:extLst>
            </p:cNvPr>
            <p:cNvCxnSpPr>
              <a:cxnSpLocks/>
              <a:stCxn id="76" idx="3"/>
              <a:endCxn id="75" idx="3"/>
            </p:cNvCxnSpPr>
            <p:nvPr/>
          </p:nvCxnSpPr>
          <p:spPr>
            <a:xfrm flipV="1">
              <a:off x="2182716" y="714939"/>
              <a:ext cx="266502" cy="718061"/>
            </a:xfrm>
            <a:prstGeom prst="bentConnector3">
              <a:avLst>
                <a:gd name="adj1" fmla="val 168388"/>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83" name="ZoneTexte 82">
                  <a:extLst>
                    <a:ext uri="{FF2B5EF4-FFF2-40B4-BE49-F238E27FC236}">
                      <a16:creationId xmlns:a16="http://schemas.microsoft.com/office/drawing/2014/main" id="{87C101BB-BD2C-4249-8F38-4FF830840076}"/>
                    </a:ext>
                  </a:extLst>
                </p:cNvPr>
                <p:cNvSpPr txBox="1"/>
                <p:nvPr/>
              </p:nvSpPr>
              <p:spPr>
                <a:xfrm>
                  <a:off x="2684864" y="786346"/>
                  <a:ext cx="984424" cy="383068"/>
                </a:xfrm>
                <a:prstGeom prst="rect">
                  <a:avLst/>
                </a:prstGeom>
                <a:solidFill>
                  <a:schemeClr val="bg1"/>
                </a:solidFill>
                <a:ln w="12700">
                  <a:solidFill>
                    <a:schemeClr val="tx1"/>
                  </a:solidFill>
                </a:ln>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n-GB" sz="1050" b="0" i="1" smtClean="0">
                            <a:solidFill>
                              <a:srgbClr val="FF0000"/>
                            </a:solidFill>
                            <a:latin typeface="Cambria Math" panose="02040503050406030204" pitchFamily="18" charset="0"/>
                          </a:rPr>
                          <m:t>𝑅𝑒𝑠𝑜𝑙𝑢𝑡𝑖𝑜𝑛</m:t>
                        </m:r>
                      </m:oMath>
                    </m:oMathPara>
                  </a14:m>
                  <a:endParaRPr lang="en-GB" sz="1050" b="0" i="1" dirty="0">
                    <a:solidFill>
                      <a:srgbClr val="FF0000"/>
                    </a:solidFill>
                  </a:endParaRPr>
                </a:p>
                <a:p>
                  <a:pPr algn="ctr"/>
                  <a14:m>
                    <m:oMathPara xmlns:m="http://schemas.openxmlformats.org/officeDocument/2006/math">
                      <m:oMathParaPr>
                        <m:jc m:val="centerGroup"/>
                      </m:oMathParaPr>
                      <m:oMath xmlns:m="http://schemas.openxmlformats.org/officeDocument/2006/math">
                        <m:r>
                          <a:rPr lang="en-GB" sz="1050" i="1" smtClean="0">
                            <a:solidFill>
                              <a:srgbClr val="FF0000"/>
                            </a:solidFill>
                            <a:latin typeface="Cambria Math" panose="02040503050406030204" pitchFamily="18" charset="0"/>
                          </a:rPr>
                          <m:t>𝑅</m:t>
                        </m:r>
                        <m:r>
                          <a:rPr lang="en-GB" sz="1050" b="0" i="1" smtClean="0">
                            <a:solidFill>
                              <a:srgbClr val="FF0000"/>
                            </a:solidFill>
                            <a:latin typeface="Cambria Math" panose="02040503050406030204" pitchFamily="18" charset="0"/>
                          </a:rPr>
                          <m:t>𝑒𝑐𝑎𝑙𝑖𝑏𝑟𝑎𝑡𝑖𝑜𝑛</m:t>
                        </m:r>
                      </m:oMath>
                    </m:oMathPara>
                  </a14:m>
                  <a:endParaRPr lang="en-GB" sz="1050" b="0" dirty="0">
                    <a:solidFill>
                      <a:srgbClr val="FF0000"/>
                    </a:solidFill>
                  </a:endParaRPr>
                </a:p>
              </p:txBody>
            </p:sp>
          </mc:Choice>
          <mc:Fallback xmlns="">
            <p:sp>
              <p:nvSpPr>
                <p:cNvPr id="83" name="ZoneTexte 82">
                  <a:extLst>
                    <a:ext uri="{FF2B5EF4-FFF2-40B4-BE49-F238E27FC236}">
                      <a16:creationId xmlns:a16="http://schemas.microsoft.com/office/drawing/2014/main" id="{87C101BB-BD2C-4249-8F38-4FF830840076}"/>
                    </a:ext>
                  </a:extLst>
                </p:cNvPr>
                <p:cNvSpPr txBox="1">
                  <a:spLocks noRot="1" noChangeAspect="1" noMove="1" noResize="1" noEditPoints="1" noAdjustHandles="1" noChangeArrowheads="1" noChangeShapeType="1" noTextEdit="1"/>
                </p:cNvSpPr>
                <p:nvPr/>
              </p:nvSpPr>
              <p:spPr>
                <a:xfrm>
                  <a:off x="2684864" y="786346"/>
                  <a:ext cx="984424" cy="383068"/>
                </a:xfrm>
                <a:prstGeom prst="rect">
                  <a:avLst/>
                </a:prstGeom>
                <a:blipFill>
                  <a:blip r:embed="rId24"/>
                  <a:stretch>
                    <a:fillRect/>
                  </a:stretch>
                </a:blipFill>
                <a:ln w="12700">
                  <a:solidFill>
                    <a:schemeClr val="tx1"/>
                  </a:solidFill>
                </a:ln>
              </p:spPr>
              <p:txBody>
                <a:bodyPr/>
                <a:lstStyle/>
                <a:p>
                  <a:r>
                    <a:rPr lang="fr-FR">
                      <a:noFill/>
                    </a:rPr>
                    <a:t> </a:t>
                  </a:r>
                </a:p>
              </p:txBody>
            </p:sp>
          </mc:Fallback>
        </mc:AlternateContent>
        <p:cxnSp>
          <p:nvCxnSpPr>
            <p:cNvPr id="84" name="Connecteur droit avec flèche 83">
              <a:extLst>
                <a:ext uri="{FF2B5EF4-FFF2-40B4-BE49-F238E27FC236}">
                  <a16:creationId xmlns:a16="http://schemas.microsoft.com/office/drawing/2014/main" id="{38C0F1A5-D83C-4D6D-8725-3003DC77D885}"/>
                </a:ext>
              </a:extLst>
            </p:cNvPr>
            <p:cNvCxnSpPr>
              <a:cxnSpLocks/>
              <a:stCxn id="77" idx="3"/>
              <a:endCxn id="76" idx="1"/>
            </p:cNvCxnSpPr>
            <p:nvPr/>
          </p:nvCxnSpPr>
          <p:spPr>
            <a:xfrm>
              <a:off x="1006858" y="1432999"/>
              <a:ext cx="192171"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85" name="ZoneTexte 84">
                  <a:extLst>
                    <a:ext uri="{FF2B5EF4-FFF2-40B4-BE49-F238E27FC236}">
                      <a16:creationId xmlns:a16="http://schemas.microsoft.com/office/drawing/2014/main" id="{520D7CDF-5A59-41AB-8B77-68B69B487ADA}"/>
                    </a:ext>
                  </a:extLst>
                </p:cNvPr>
                <p:cNvSpPr txBox="1"/>
                <p:nvPr/>
              </p:nvSpPr>
              <p:spPr>
                <a:xfrm>
                  <a:off x="458049" y="2130818"/>
                  <a:ext cx="2465647" cy="334357"/>
                </a:xfrm>
                <a:prstGeom prst="rect">
                  <a:avLst/>
                </a:prstGeom>
                <a:noFill/>
                <a:ln>
                  <a:solidFill>
                    <a:srgbClr val="FF0000"/>
                  </a:solidFill>
                </a:ln>
              </p:spPr>
              <p:txBody>
                <a:bodyPr wrap="square">
                  <a:spAutoFit/>
                </a:bodyPr>
                <a:lstStyle/>
                <a:p>
                  <a:pPr algn="ctr"/>
                  <a:r>
                    <a:rPr lang="en-GB" sz="1600" dirty="0" err="1"/>
                    <a:t>i</a:t>
                  </a:r>
                  <a:r>
                    <a:rPr lang="en-GB" sz="1600" baseline="30000" dirty="0" err="1"/>
                    <a:t>th</a:t>
                  </a:r>
                  <a:r>
                    <a:rPr lang="en-GB" sz="1600" dirty="0"/>
                    <a:t> dataset </a:t>
                  </a:r>
                  <a14:m>
                    <m:oMath xmlns:m="http://schemas.openxmlformats.org/officeDocument/2006/math">
                      <m:r>
                        <a:rPr lang="en-GB" sz="1600" b="0" i="0" smtClean="0">
                          <a:latin typeface="Cambria Math" panose="02040503050406030204" pitchFamily="18" charset="0"/>
                        </a:rPr>
                        <m:t>(</m:t>
                      </m:r>
                      <m:r>
                        <a:rPr lang="en-GB" sz="1600" b="0" i="1" smtClean="0">
                          <a:latin typeface="Cambria Math" panose="02040503050406030204" pitchFamily="18" charset="0"/>
                        </a:rPr>
                        <m:t>𝑅𝑒</m:t>
                      </m:r>
                      <m:sSub>
                        <m:sSubPr>
                          <m:ctrlPr>
                            <a:rPr lang="en-GB" sz="1600" b="0" i="1" smtClean="0">
                              <a:latin typeface="Cambria Math" panose="02040503050406030204" pitchFamily="18" charset="0"/>
                            </a:rPr>
                          </m:ctrlPr>
                        </m:sSubPr>
                        <m:e>
                          <m:r>
                            <a:rPr lang="en-GB" sz="1600" b="0" i="1" smtClean="0">
                              <a:latin typeface="Cambria Math" panose="02040503050406030204" pitchFamily="18" charset="0"/>
                            </a:rPr>
                            <m:t>𝑠</m:t>
                          </m:r>
                        </m:e>
                        <m:sub>
                          <m:r>
                            <a:rPr lang="en-GB" sz="1600" b="0" i="1" smtClean="0">
                              <a:latin typeface="Cambria Math" panose="02040503050406030204" pitchFamily="18" charset="0"/>
                            </a:rPr>
                            <m:t>𝑖</m:t>
                          </m:r>
                        </m:sub>
                      </m:sSub>
                      <m:r>
                        <a:rPr lang="en-GB" sz="1600" b="0" i="1" smtClean="0">
                          <a:latin typeface="Cambria Math" panose="02040503050406030204" pitchFamily="18" charset="0"/>
                        </a:rPr>
                        <m:t>;</m:t>
                      </m:r>
                      <m:sSub>
                        <m:sSubPr>
                          <m:ctrlPr>
                            <a:rPr lang="en-GB" sz="1600" b="0" i="1" smtClean="0">
                              <a:latin typeface="Cambria Math" panose="02040503050406030204" pitchFamily="18" charset="0"/>
                              <a:ea typeface="Cambria Math" panose="02040503050406030204" pitchFamily="18" charset="0"/>
                            </a:rPr>
                          </m:ctrlPr>
                        </m:sSubPr>
                        <m:e>
                          <m:r>
                            <a:rPr lang="en-GB" sz="1600" i="1">
                              <a:latin typeface="Cambria Math" panose="02040503050406030204" pitchFamily="18" charset="0"/>
                              <a:ea typeface="Cambria Math" panose="02040503050406030204" pitchFamily="18" charset="0"/>
                            </a:rPr>
                            <m:t>𝜎</m:t>
                          </m:r>
                        </m:e>
                        <m:sub>
                          <m:r>
                            <a:rPr lang="en-GB" sz="1600" b="0" i="1" smtClean="0">
                              <a:latin typeface="Cambria Math" panose="02040503050406030204" pitchFamily="18" charset="0"/>
                              <a:ea typeface="Cambria Math" panose="02040503050406030204" pitchFamily="18" charset="0"/>
                            </a:rPr>
                            <m:t>𝑅𝑒</m:t>
                          </m:r>
                          <m:sSub>
                            <m:sSubPr>
                              <m:ctrlPr>
                                <a:rPr lang="en-GB" sz="1600" b="0" i="1" smtClean="0">
                                  <a:latin typeface="Cambria Math" panose="02040503050406030204" pitchFamily="18" charset="0"/>
                                  <a:ea typeface="Cambria Math" panose="02040503050406030204" pitchFamily="18" charset="0"/>
                                </a:rPr>
                              </m:ctrlPr>
                            </m:sSubPr>
                            <m:e>
                              <m:r>
                                <a:rPr lang="en-GB" sz="1600" b="0" i="1" smtClean="0">
                                  <a:latin typeface="Cambria Math" panose="02040503050406030204" pitchFamily="18" charset="0"/>
                                  <a:ea typeface="Cambria Math" panose="02040503050406030204" pitchFamily="18" charset="0"/>
                                </a:rPr>
                                <m:t>𝑠</m:t>
                              </m:r>
                            </m:e>
                            <m:sub>
                              <m:r>
                                <a:rPr lang="en-GB" sz="1600" b="0" i="1" smtClean="0">
                                  <a:latin typeface="Cambria Math" panose="02040503050406030204" pitchFamily="18" charset="0"/>
                                  <a:ea typeface="Cambria Math" panose="02040503050406030204" pitchFamily="18" charset="0"/>
                                </a:rPr>
                                <m:t>𝑖</m:t>
                              </m:r>
                            </m:sub>
                          </m:sSub>
                        </m:sub>
                      </m:sSub>
                    </m:oMath>
                  </a14:m>
                  <a:r>
                    <a:rPr lang="en-GB" sz="1600" dirty="0"/>
                    <a:t>) </a:t>
                  </a:r>
                </a:p>
              </p:txBody>
            </p:sp>
          </mc:Choice>
          <mc:Fallback xmlns="">
            <p:sp>
              <p:nvSpPr>
                <p:cNvPr id="85" name="ZoneTexte 84">
                  <a:extLst>
                    <a:ext uri="{FF2B5EF4-FFF2-40B4-BE49-F238E27FC236}">
                      <a16:creationId xmlns:a16="http://schemas.microsoft.com/office/drawing/2014/main" id="{520D7CDF-5A59-41AB-8B77-68B69B487ADA}"/>
                    </a:ext>
                  </a:extLst>
                </p:cNvPr>
                <p:cNvSpPr txBox="1">
                  <a:spLocks noRot="1" noChangeAspect="1" noMove="1" noResize="1" noEditPoints="1" noAdjustHandles="1" noChangeArrowheads="1" noChangeShapeType="1" noTextEdit="1"/>
                </p:cNvSpPr>
                <p:nvPr/>
              </p:nvSpPr>
              <p:spPr>
                <a:xfrm>
                  <a:off x="458049" y="2130818"/>
                  <a:ext cx="2465647" cy="334357"/>
                </a:xfrm>
                <a:prstGeom prst="rect">
                  <a:avLst/>
                </a:prstGeom>
                <a:blipFill>
                  <a:blip r:embed="rId25"/>
                  <a:stretch>
                    <a:fillRect b="-16393"/>
                  </a:stretch>
                </a:blipFill>
                <a:ln>
                  <a:solidFill>
                    <a:srgbClr val="FF0000"/>
                  </a:solidFill>
                </a:ln>
              </p:spPr>
              <p:txBody>
                <a:bodyPr/>
                <a:lstStyle/>
                <a:p>
                  <a:r>
                    <a:rPr lang="fr-FR">
                      <a:noFill/>
                    </a:rPr>
                    <a:t> </a:t>
                  </a:r>
                </a:p>
              </p:txBody>
            </p:sp>
          </mc:Fallback>
        </mc:AlternateContent>
      </p:grpSp>
      <mc:AlternateContent xmlns:mc="http://schemas.openxmlformats.org/markup-compatibility/2006" xmlns:a14="http://schemas.microsoft.com/office/drawing/2010/main">
        <mc:Choice Requires="a14">
          <p:sp>
            <p:nvSpPr>
              <p:cNvPr id="88" name="ZoneTexte 87">
                <a:extLst>
                  <a:ext uri="{FF2B5EF4-FFF2-40B4-BE49-F238E27FC236}">
                    <a16:creationId xmlns:a16="http://schemas.microsoft.com/office/drawing/2014/main" id="{3E602C20-D5E8-4842-AE84-527345B72530}"/>
                  </a:ext>
                </a:extLst>
              </p:cNvPr>
              <p:cNvSpPr txBox="1"/>
              <p:nvPr/>
            </p:nvSpPr>
            <p:spPr>
              <a:xfrm>
                <a:off x="5156200" y="3887683"/>
                <a:ext cx="3796628" cy="703526"/>
              </a:xfrm>
              <a:prstGeom prst="rect">
                <a:avLst/>
              </a:prstGeom>
              <a:solidFill>
                <a:srgbClr val="92D050"/>
              </a:solidFill>
              <a:ln>
                <a:solidFill>
                  <a:srgbClr val="FF0000"/>
                </a:solidFill>
              </a:ln>
            </p:spPr>
            <p:txBody>
              <a:bodyPr wrap="square" rtlCol="0">
                <a:spAutoFit/>
              </a:bodyPr>
              <a:lstStyle/>
              <a:p>
                <a:pPr algn="ctr"/>
                <a:r>
                  <a:rPr lang="en-US" b="1" dirty="0"/>
                  <a:t>Pre-n Data +a Priori Matrix</a:t>
                </a:r>
                <a:r>
                  <a:rPr lang="en-US" b="0" dirty="0"/>
                  <a:t> </a:t>
                </a:r>
                <a14:m>
                  <m:oMath xmlns:m="http://schemas.openxmlformats.org/officeDocument/2006/math">
                    <m:r>
                      <a:rPr lang="en-US" smtClean="0">
                        <a:latin typeface="Cambria Math" panose="02040503050406030204" pitchFamily="18" charset="0"/>
                      </a:rPr>
                      <m:t>(</m:t>
                    </m:r>
                    <m:r>
                      <a:rPr lang="en-US" i="1" smtClean="0">
                        <a:latin typeface="Cambria Math" panose="02040503050406030204" pitchFamily="18" charset="0"/>
                      </a:rPr>
                      <m:t>𝑅𝑒</m:t>
                    </m:r>
                    <m:sSub>
                      <m:sSubPr>
                        <m:ctrlPr>
                          <a:rPr lang="en-US" i="1" smtClean="0">
                            <a:latin typeface="Cambria Math" panose="02040503050406030204" pitchFamily="18" charset="0"/>
                          </a:rPr>
                        </m:ctrlPr>
                      </m:sSubPr>
                      <m:e>
                        <m:r>
                          <a:rPr lang="en-US" i="1" smtClean="0">
                            <a:latin typeface="Cambria Math" panose="02040503050406030204" pitchFamily="18" charset="0"/>
                          </a:rPr>
                          <m:t>𝑠</m:t>
                        </m:r>
                      </m:e>
                      <m:sub>
                        <m:r>
                          <a:rPr lang="en-US" i="1" smtClean="0">
                            <a:latin typeface="Cambria Math" panose="02040503050406030204" pitchFamily="18" charset="0"/>
                          </a:rPr>
                          <m:t>𝑖</m:t>
                        </m:r>
                      </m:sub>
                    </m:sSub>
                    <m:r>
                      <a:rPr lang="en-US" i="1" smtClean="0">
                        <a:latin typeface="Cambria Math" panose="02040503050406030204" pitchFamily="18" charset="0"/>
                      </a:rPr>
                      <m:t>;</m:t>
                    </m:r>
                    <m:sSub>
                      <m:sSubPr>
                        <m:ctrlPr>
                          <a:rPr lang="en-US" i="1" smtClean="0">
                            <a:latin typeface="Cambria Math" panose="02040503050406030204" pitchFamily="18" charset="0"/>
                            <a:ea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𝜎</m:t>
                        </m:r>
                      </m:e>
                      <m:sub>
                        <m:r>
                          <a:rPr lang="en-US" i="1" smtClean="0">
                            <a:latin typeface="Cambria Math" panose="02040503050406030204" pitchFamily="18" charset="0"/>
                            <a:ea typeface="Cambria Math" panose="02040503050406030204" pitchFamily="18" charset="0"/>
                          </a:rPr>
                          <m:t>𝑅𝑒</m:t>
                        </m:r>
                        <m:sSub>
                          <m:sSubPr>
                            <m:ctrlPr>
                              <a:rPr lang="en-US" i="1" smtClean="0">
                                <a:latin typeface="Cambria Math" panose="02040503050406030204" pitchFamily="18" charset="0"/>
                                <a:ea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𝑠</m:t>
                            </m:r>
                          </m:e>
                          <m:sub>
                            <m:r>
                              <a:rPr lang="en-US" i="1" smtClean="0">
                                <a:latin typeface="Cambria Math" panose="02040503050406030204" pitchFamily="18" charset="0"/>
                                <a:ea typeface="Cambria Math" panose="02040503050406030204" pitchFamily="18" charset="0"/>
                              </a:rPr>
                              <m:t>𝑖</m:t>
                            </m:r>
                          </m:sub>
                        </m:sSub>
                      </m:sub>
                    </m:sSub>
                    <m:r>
                      <m:rPr>
                        <m:nor/>
                      </m:rPr>
                      <a:rPr lang="en-US" dirty="0" smtClean="0"/>
                      <m:t>)</m:t>
                    </m:r>
                  </m:oMath>
                </a14:m>
                <a:endParaRPr lang="en-US" b="1" dirty="0"/>
              </a:p>
            </p:txBody>
          </p:sp>
        </mc:Choice>
        <mc:Fallback xmlns="">
          <p:sp>
            <p:nvSpPr>
              <p:cNvPr id="88" name="ZoneTexte 87">
                <a:extLst>
                  <a:ext uri="{FF2B5EF4-FFF2-40B4-BE49-F238E27FC236}">
                    <a16:creationId xmlns:a16="http://schemas.microsoft.com/office/drawing/2014/main" id="{3E602C20-D5E8-4842-AE84-527345B72530}"/>
                  </a:ext>
                </a:extLst>
              </p:cNvPr>
              <p:cNvSpPr txBox="1">
                <a:spLocks noRot="1" noChangeAspect="1" noMove="1" noResize="1" noEditPoints="1" noAdjustHandles="1" noChangeArrowheads="1" noChangeShapeType="1" noTextEdit="1"/>
              </p:cNvSpPr>
              <p:nvPr/>
            </p:nvSpPr>
            <p:spPr>
              <a:xfrm>
                <a:off x="5156200" y="3887683"/>
                <a:ext cx="3796628" cy="703526"/>
              </a:xfrm>
              <a:prstGeom prst="rect">
                <a:avLst/>
              </a:prstGeom>
              <a:blipFill>
                <a:blip r:embed="rId26"/>
                <a:stretch>
                  <a:fillRect t="-4274" b="-5128"/>
                </a:stretch>
              </a:blipFill>
              <a:ln>
                <a:solidFill>
                  <a:srgbClr val="FF0000"/>
                </a:solidFill>
              </a:ln>
            </p:spPr>
            <p:txBody>
              <a:bodyPr/>
              <a:lstStyle/>
              <a:p>
                <a:r>
                  <a:rPr lang="fr-FR">
                    <a:noFill/>
                  </a:rPr>
                  <a:t> </a:t>
                </a:r>
              </a:p>
            </p:txBody>
          </p:sp>
        </mc:Fallback>
      </mc:AlternateContent>
      <p:sp>
        <p:nvSpPr>
          <p:cNvPr id="89" name="Titre 5">
            <a:extLst>
              <a:ext uri="{FF2B5EF4-FFF2-40B4-BE49-F238E27FC236}">
                <a16:creationId xmlns:a16="http://schemas.microsoft.com/office/drawing/2014/main" id="{E573470E-E608-4892-8346-1AB02069E4CD}"/>
              </a:ext>
            </a:extLst>
          </p:cNvPr>
          <p:cNvSpPr>
            <a:spLocks noGrp="1"/>
          </p:cNvSpPr>
          <p:nvPr>
            <p:ph type="title"/>
          </p:nvPr>
        </p:nvSpPr>
        <p:spPr>
          <a:xfrm>
            <a:off x="289820" y="97544"/>
            <a:ext cx="10728325" cy="974975"/>
          </a:xfrm>
        </p:spPr>
        <p:txBody>
          <a:bodyPr>
            <a:normAutofit/>
          </a:bodyPr>
          <a:lstStyle/>
          <a:p>
            <a:r>
              <a:rPr lang="en-GB" sz="4400" dirty="0"/>
              <a:t>Upgraded methodology</a:t>
            </a:r>
          </a:p>
        </p:txBody>
      </p:sp>
      <p:sp>
        <p:nvSpPr>
          <p:cNvPr id="90" name="Flèche : droite 89">
            <a:extLst>
              <a:ext uri="{FF2B5EF4-FFF2-40B4-BE49-F238E27FC236}">
                <a16:creationId xmlns:a16="http://schemas.microsoft.com/office/drawing/2014/main" id="{E30A7538-9539-4052-90CA-CD3E015B4006}"/>
              </a:ext>
            </a:extLst>
          </p:cNvPr>
          <p:cNvSpPr/>
          <p:nvPr/>
        </p:nvSpPr>
        <p:spPr>
          <a:xfrm>
            <a:off x="4154962" y="4038748"/>
            <a:ext cx="831273" cy="425235"/>
          </a:xfrm>
          <a:prstGeom prst="right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fr-FR" dirty="0"/>
          </a:p>
        </p:txBody>
      </p:sp>
      <p:sp>
        <p:nvSpPr>
          <p:cNvPr id="91" name="Flèche : droite 90">
            <a:extLst>
              <a:ext uri="{FF2B5EF4-FFF2-40B4-BE49-F238E27FC236}">
                <a16:creationId xmlns:a16="http://schemas.microsoft.com/office/drawing/2014/main" id="{E329A154-CABF-4E3F-BFDB-CF97668D5E91}"/>
              </a:ext>
            </a:extLst>
          </p:cNvPr>
          <p:cNvSpPr/>
          <p:nvPr/>
        </p:nvSpPr>
        <p:spPr>
          <a:xfrm>
            <a:off x="9057492" y="4026828"/>
            <a:ext cx="831273" cy="425235"/>
          </a:xfrm>
          <a:prstGeom prst="right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fr-FR" dirty="0"/>
          </a:p>
        </p:txBody>
      </p:sp>
      <p:sp>
        <p:nvSpPr>
          <p:cNvPr id="92" name="ZoneTexte 91">
            <a:extLst>
              <a:ext uri="{FF2B5EF4-FFF2-40B4-BE49-F238E27FC236}">
                <a16:creationId xmlns:a16="http://schemas.microsoft.com/office/drawing/2014/main" id="{78FB23E4-A15D-4957-8CFE-5E25B38A5896}"/>
              </a:ext>
            </a:extLst>
          </p:cNvPr>
          <p:cNvSpPr txBox="1"/>
          <p:nvPr/>
        </p:nvSpPr>
        <p:spPr>
          <a:xfrm>
            <a:off x="10020618" y="3947057"/>
            <a:ext cx="1995053" cy="584775"/>
          </a:xfrm>
          <a:prstGeom prst="rect">
            <a:avLst/>
          </a:prstGeom>
          <a:solidFill>
            <a:schemeClr val="bg2"/>
          </a:solidFill>
          <a:effectLst>
            <a:outerShdw blurRad="50800" dist="38100" dir="2700000" algn="tl" rotWithShape="0">
              <a:prstClr val="black">
                <a:alpha val="40000"/>
              </a:prstClr>
            </a:outerShdw>
          </a:effectLst>
        </p:spPr>
        <p:txBody>
          <a:bodyPr wrap="square" rtlCol="0">
            <a:spAutoFit/>
          </a:bodyPr>
          <a:lstStyle/>
          <a:p>
            <a:pPr algn="ctr"/>
            <a:r>
              <a:rPr lang="en-US" sz="1600" b="1" dirty="0"/>
              <a:t>second step : </a:t>
            </a:r>
            <a:r>
              <a:rPr lang="fr-FR" sz="1600" dirty="0"/>
              <a:t>Pre-n FY</a:t>
            </a:r>
          </a:p>
        </p:txBody>
      </p:sp>
    </p:spTree>
    <p:extLst>
      <p:ext uri="{BB962C8B-B14F-4D97-AF65-F5344CB8AC3E}">
        <p14:creationId xmlns:p14="http://schemas.microsoft.com/office/powerpoint/2010/main" val="241435874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e la date 2">
            <a:extLst>
              <a:ext uri="{FF2B5EF4-FFF2-40B4-BE49-F238E27FC236}">
                <a16:creationId xmlns:a16="http://schemas.microsoft.com/office/drawing/2014/main" id="{923DAA7C-FAE9-4C0C-A3FC-403D8B36D7E7}"/>
              </a:ext>
            </a:extLst>
          </p:cNvPr>
          <p:cNvSpPr>
            <a:spLocks noGrp="1"/>
          </p:cNvSpPr>
          <p:nvPr>
            <p:ph type="dt" sz="half" idx="10"/>
          </p:nvPr>
        </p:nvSpPr>
        <p:spPr/>
        <p:txBody>
          <a:bodyPr/>
          <a:lstStyle/>
          <a:p>
            <a:r>
              <a:rPr lang="fr-FR"/>
              <a:t>01/07/2026</a:t>
            </a:r>
          </a:p>
        </p:txBody>
      </p:sp>
      <p:sp>
        <p:nvSpPr>
          <p:cNvPr id="4" name="Espace réservé du pied de page 3">
            <a:extLst>
              <a:ext uri="{FF2B5EF4-FFF2-40B4-BE49-F238E27FC236}">
                <a16:creationId xmlns:a16="http://schemas.microsoft.com/office/drawing/2014/main" id="{BED73ACC-B84E-455E-8640-694DB40CD319}"/>
              </a:ext>
            </a:extLst>
          </p:cNvPr>
          <p:cNvSpPr>
            <a:spLocks noGrp="1"/>
          </p:cNvSpPr>
          <p:nvPr>
            <p:ph type="ftr" sz="quarter" idx="11"/>
          </p:nvPr>
        </p:nvSpPr>
        <p:spPr/>
        <p:txBody>
          <a:bodyPr/>
          <a:lstStyle/>
          <a:p>
            <a:r>
              <a:rPr lang="en-US"/>
              <a:t>WONDER 2026 | A. Regonesi et al. </a:t>
            </a:r>
            <a:endParaRPr lang="fr-FR"/>
          </a:p>
        </p:txBody>
      </p:sp>
      <p:sp>
        <p:nvSpPr>
          <p:cNvPr id="5" name="Espace réservé du numéro de diapositive 4">
            <a:extLst>
              <a:ext uri="{FF2B5EF4-FFF2-40B4-BE49-F238E27FC236}">
                <a16:creationId xmlns:a16="http://schemas.microsoft.com/office/drawing/2014/main" id="{F90286C9-7993-405B-9598-C4D952FC5413}"/>
              </a:ext>
            </a:extLst>
          </p:cNvPr>
          <p:cNvSpPr>
            <a:spLocks noGrp="1"/>
          </p:cNvSpPr>
          <p:nvPr>
            <p:ph type="sldNum" sz="quarter" idx="12"/>
          </p:nvPr>
        </p:nvSpPr>
        <p:spPr/>
        <p:txBody>
          <a:bodyPr/>
          <a:lstStyle/>
          <a:p>
            <a:fld id="{0CBC77A0-1F4E-42FF-9FFC-F45C3A64AF90}" type="slidenum">
              <a:rPr lang="fr-FR" smtClean="0"/>
              <a:t>51</a:t>
            </a:fld>
            <a:endParaRPr lang="fr-FR"/>
          </a:p>
        </p:txBody>
      </p:sp>
      <p:sp>
        <p:nvSpPr>
          <p:cNvPr id="61" name="Flèche : droite 60">
            <a:extLst>
              <a:ext uri="{FF2B5EF4-FFF2-40B4-BE49-F238E27FC236}">
                <a16:creationId xmlns:a16="http://schemas.microsoft.com/office/drawing/2014/main" id="{A922F4DE-80F8-45F4-AB91-36C8D85B3164}"/>
              </a:ext>
            </a:extLst>
          </p:cNvPr>
          <p:cNvSpPr/>
          <p:nvPr/>
        </p:nvSpPr>
        <p:spPr>
          <a:xfrm>
            <a:off x="205390" y="1749287"/>
            <a:ext cx="404293" cy="425235"/>
          </a:xfrm>
          <a:prstGeom prst="right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fr-FR" dirty="0"/>
          </a:p>
        </p:txBody>
      </p:sp>
      <p:grpSp>
        <p:nvGrpSpPr>
          <p:cNvPr id="87" name="Groupe 86">
            <a:extLst>
              <a:ext uri="{FF2B5EF4-FFF2-40B4-BE49-F238E27FC236}">
                <a16:creationId xmlns:a16="http://schemas.microsoft.com/office/drawing/2014/main" id="{F8B223F2-DF37-4891-99ED-F39FA04CBBA2}"/>
              </a:ext>
            </a:extLst>
          </p:cNvPr>
          <p:cNvGrpSpPr/>
          <p:nvPr/>
        </p:nvGrpSpPr>
        <p:grpSpPr>
          <a:xfrm>
            <a:off x="700951" y="1072519"/>
            <a:ext cx="9941649" cy="4542846"/>
            <a:chOff x="1113919" y="1073316"/>
            <a:chExt cx="9941649" cy="4542846"/>
          </a:xfrm>
        </p:grpSpPr>
        <mc:AlternateContent xmlns:mc="http://schemas.openxmlformats.org/markup-compatibility/2006" xmlns:a14="http://schemas.microsoft.com/office/drawing/2010/main">
          <mc:Choice Requires="a14">
            <p:sp>
              <p:nvSpPr>
                <p:cNvPr id="19" name="ZoneTexte 18">
                  <a:extLst>
                    <a:ext uri="{FF2B5EF4-FFF2-40B4-BE49-F238E27FC236}">
                      <a16:creationId xmlns:a16="http://schemas.microsoft.com/office/drawing/2014/main" id="{9C43A656-D153-41E9-8658-FC66F80FD902}"/>
                    </a:ext>
                  </a:extLst>
                </p:cNvPr>
                <p:cNvSpPr txBox="1"/>
                <p:nvPr/>
              </p:nvSpPr>
              <p:spPr>
                <a:xfrm>
                  <a:off x="1113919" y="1805127"/>
                  <a:ext cx="3895295" cy="315151"/>
                </a:xfrm>
                <a:prstGeom prst="rect">
                  <a:avLst/>
                </a:prstGeom>
                <a:solidFill>
                  <a:srgbClr val="92D050"/>
                </a:solidFill>
                <a:ln>
                  <a:solidFill>
                    <a:srgbClr val="FF0000"/>
                  </a:solidFill>
                </a:ln>
              </p:spPr>
              <p:txBody>
                <a:bodyPr wrap="square" rtlCol="0">
                  <a:spAutoFit/>
                </a:bodyPr>
                <a:lstStyle/>
                <a:p>
                  <a:pPr algn="ctr"/>
                  <a:r>
                    <a:rPr lang="en-US" sz="1200" b="1" dirty="0"/>
                    <a:t>Pre-n Data +a Priori Matrix</a:t>
                  </a:r>
                  <a:r>
                    <a:rPr lang="en-US" sz="1200" b="0" dirty="0"/>
                    <a:t> </a:t>
                  </a:r>
                  <a14:m>
                    <m:oMath xmlns:m="http://schemas.openxmlformats.org/officeDocument/2006/math">
                      <m:r>
                        <a:rPr lang="en-US" sz="1200" smtClean="0">
                          <a:latin typeface="Cambria Math" panose="02040503050406030204" pitchFamily="18" charset="0"/>
                        </a:rPr>
                        <m:t>(</m:t>
                      </m:r>
                      <m:r>
                        <a:rPr lang="en-US" sz="1200" i="1" smtClean="0">
                          <a:latin typeface="Cambria Math" panose="02040503050406030204" pitchFamily="18" charset="0"/>
                        </a:rPr>
                        <m:t>𝑅𝑒</m:t>
                      </m:r>
                      <m:sSub>
                        <m:sSubPr>
                          <m:ctrlPr>
                            <a:rPr lang="en-US" sz="1200" i="1" smtClean="0">
                              <a:latin typeface="Cambria Math" panose="02040503050406030204" pitchFamily="18" charset="0"/>
                            </a:rPr>
                          </m:ctrlPr>
                        </m:sSubPr>
                        <m:e>
                          <m:r>
                            <a:rPr lang="en-US" sz="1200" i="1" smtClean="0">
                              <a:latin typeface="Cambria Math" panose="02040503050406030204" pitchFamily="18" charset="0"/>
                            </a:rPr>
                            <m:t>𝑠</m:t>
                          </m:r>
                        </m:e>
                        <m:sub>
                          <m:r>
                            <a:rPr lang="en-US" sz="1200" i="1" smtClean="0">
                              <a:latin typeface="Cambria Math" panose="02040503050406030204" pitchFamily="18" charset="0"/>
                            </a:rPr>
                            <m:t>𝑖</m:t>
                          </m:r>
                        </m:sub>
                      </m:sSub>
                      <m:r>
                        <a:rPr lang="en-US" sz="1200" i="1" smtClean="0">
                          <a:latin typeface="Cambria Math" panose="02040503050406030204" pitchFamily="18" charset="0"/>
                        </a:rPr>
                        <m:t>;</m:t>
                      </m:r>
                      <m:sSub>
                        <m:sSubPr>
                          <m:ctrlPr>
                            <a:rPr lang="en-US" sz="1200" i="1" smtClean="0">
                              <a:latin typeface="Cambria Math" panose="02040503050406030204" pitchFamily="18" charset="0"/>
                              <a:ea typeface="Cambria Math" panose="02040503050406030204" pitchFamily="18" charset="0"/>
                            </a:rPr>
                          </m:ctrlPr>
                        </m:sSubPr>
                        <m:e>
                          <m:r>
                            <a:rPr lang="en-US" sz="1200" i="1" smtClean="0">
                              <a:latin typeface="Cambria Math" panose="02040503050406030204" pitchFamily="18" charset="0"/>
                              <a:ea typeface="Cambria Math" panose="02040503050406030204" pitchFamily="18" charset="0"/>
                            </a:rPr>
                            <m:t>𝜎</m:t>
                          </m:r>
                        </m:e>
                        <m:sub>
                          <m:r>
                            <a:rPr lang="en-US" sz="1200" i="1" smtClean="0">
                              <a:latin typeface="Cambria Math" panose="02040503050406030204" pitchFamily="18" charset="0"/>
                              <a:ea typeface="Cambria Math" panose="02040503050406030204" pitchFamily="18" charset="0"/>
                            </a:rPr>
                            <m:t>𝑅𝑒</m:t>
                          </m:r>
                          <m:sSub>
                            <m:sSubPr>
                              <m:ctrlPr>
                                <a:rPr lang="en-US" sz="1200" i="1" smtClean="0">
                                  <a:latin typeface="Cambria Math" panose="02040503050406030204" pitchFamily="18" charset="0"/>
                                  <a:ea typeface="Cambria Math" panose="02040503050406030204" pitchFamily="18" charset="0"/>
                                </a:rPr>
                              </m:ctrlPr>
                            </m:sSubPr>
                            <m:e>
                              <m:r>
                                <a:rPr lang="en-US" sz="1200" i="1" smtClean="0">
                                  <a:latin typeface="Cambria Math" panose="02040503050406030204" pitchFamily="18" charset="0"/>
                                  <a:ea typeface="Cambria Math" panose="02040503050406030204" pitchFamily="18" charset="0"/>
                                </a:rPr>
                                <m:t>𝑠</m:t>
                              </m:r>
                            </m:e>
                            <m:sub>
                              <m:r>
                                <a:rPr lang="en-US" sz="1200" i="1" smtClean="0">
                                  <a:latin typeface="Cambria Math" panose="02040503050406030204" pitchFamily="18" charset="0"/>
                                  <a:ea typeface="Cambria Math" panose="02040503050406030204" pitchFamily="18" charset="0"/>
                                </a:rPr>
                                <m:t>𝑖</m:t>
                              </m:r>
                            </m:sub>
                          </m:sSub>
                        </m:sub>
                      </m:sSub>
                      <m:r>
                        <m:rPr>
                          <m:nor/>
                        </m:rPr>
                        <a:rPr lang="en-US" sz="1200" dirty="0" smtClean="0"/>
                        <m:t>)</m:t>
                      </m:r>
                    </m:oMath>
                  </a14:m>
                  <a:endParaRPr lang="en-US" sz="1200" b="1" dirty="0"/>
                </a:p>
              </p:txBody>
            </p:sp>
          </mc:Choice>
          <mc:Fallback xmlns="">
            <p:sp>
              <p:nvSpPr>
                <p:cNvPr id="19" name="ZoneTexte 18">
                  <a:extLst>
                    <a:ext uri="{FF2B5EF4-FFF2-40B4-BE49-F238E27FC236}">
                      <a16:creationId xmlns:a16="http://schemas.microsoft.com/office/drawing/2014/main" id="{9C43A656-D153-41E9-8658-FC66F80FD902}"/>
                    </a:ext>
                  </a:extLst>
                </p:cNvPr>
                <p:cNvSpPr txBox="1">
                  <a:spLocks noRot="1" noChangeAspect="1" noMove="1" noResize="1" noEditPoints="1" noAdjustHandles="1" noChangeArrowheads="1" noChangeShapeType="1" noTextEdit="1"/>
                </p:cNvSpPr>
                <p:nvPr/>
              </p:nvSpPr>
              <p:spPr>
                <a:xfrm>
                  <a:off x="1113919" y="1805127"/>
                  <a:ext cx="3895295" cy="315151"/>
                </a:xfrm>
                <a:prstGeom prst="rect">
                  <a:avLst/>
                </a:prstGeom>
                <a:blipFill>
                  <a:blip r:embed="rId2"/>
                  <a:stretch>
                    <a:fillRect b="-7407"/>
                  </a:stretch>
                </a:blipFill>
                <a:ln>
                  <a:solidFill>
                    <a:srgbClr val="FF0000"/>
                  </a:solidFill>
                </a:ln>
              </p:spPr>
              <p:txBody>
                <a:bodyPr/>
                <a:lstStyle/>
                <a:p>
                  <a:r>
                    <a:rPr lang="fr-FR">
                      <a:noFill/>
                    </a:rPr>
                    <a:t> </a:t>
                  </a:r>
                </a:p>
              </p:txBody>
            </p:sp>
          </mc:Fallback>
        </mc:AlternateContent>
        <p:cxnSp>
          <p:nvCxnSpPr>
            <p:cNvPr id="20" name="Connecteur droit avec flèche 19">
              <a:extLst>
                <a:ext uri="{FF2B5EF4-FFF2-40B4-BE49-F238E27FC236}">
                  <a16:creationId xmlns:a16="http://schemas.microsoft.com/office/drawing/2014/main" id="{6397AC1C-FC63-4CE1-BA4D-760C929795B9}"/>
                </a:ext>
              </a:extLst>
            </p:cNvPr>
            <p:cNvCxnSpPr>
              <a:cxnSpLocks/>
              <a:stCxn id="28" idx="0"/>
              <a:endCxn id="23" idx="2"/>
            </p:cNvCxnSpPr>
            <p:nvPr/>
          </p:nvCxnSpPr>
          <p:spPr>
            <a:xfrm flipV="1">
              <a:off x="3058719" y="3490510"/>
              <a:ext cx="0" cy="51285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Connecteur droit avec flèche 20">
              <a:extLst>
                <a:ext uri="{FF2B5EF4-FFF2-40B4-BE49-F238E27FC236}">
                  <a16:creationId xmlns:a16="http://schemas.microsoft.com/office/drawing/2014/main" id="{2FD2CB75-28F5-431B-8D37-07D3383177D9}"/>
                </a:ext>
              </a:extLst>
            </p:cNvPr>
            <p:cNvCxnSpPr>
              <a:cxnSpLocks/>
              <a:stCxn id="19" idx="3"/>
              <a:endCxn id="30" idx="1"/>
            </p:cNvCxnSpPr>
            <p:nvPr/>
          </p:nvCxnSpPr>
          <p:spPr>
            <a:xfrm>
              <a:off x="5009214" y="1962703"/>
              <a:ext cx="1119214" cy="507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2" name="Connecteur droit avec flèche 21">
              <a:extLst>
                <a:ext uri="{FF2B5EF4-FFF2-40B4-BE49-F238E27FC236}">
                  <a16:creationId xmlns:a16="http://schemas.microsoft.com/office/drawing/2014/main" id="{AC85F277-0BEC-4B43-AF54-6FEDAF3A41C6}"/>
                </a:ext>
              </a:extLst>
            </p:cNvPr>
            <p:cNvCxnSpPr>
              <a:cxnSpLocks/>
              <a:endCxn id="29" idx="1"/>
            </p:cNvCxnSpPr>
            <p:nvPr/>
          </p:nvCxnSpPr>
          <p:spPr>
            <a:xfrm>
              <a:off x="7997771" y="5077014"/>
              <a:ext cx="905833"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3" name="ZoneTexte 22">
                  <a:extLst>
                    <a:ext uri="{FF2B5EF4-FFF2-40B4-BE49-F238E27FC236}">
                      <a16:creationId xmlns:a16="http://schemas.microsoft.com/office/drawing/2014/main" id="{B4941066-0F54-4BF6-8FD4-47781A6355DB}"/>
                    </a:ext>
                  </a:extLst>
                </p:cNvPr>
                <p:cNvSpPr txBox="1"/>
                <p:nvPr/>
              </p:nvSpPr>
              <p:spPr>
                <a:xfrm>
                  <a:off x="1929737" y="2369690"/>
                  <a:ext cx="2257964" cy="1120820"/>
                </a:xfrm>
                <a:prstGeom prst="rect">
                  <a:avLst/>
                </a:prstGeom>
                <a:noFill/>
                <a:ln w="12700">
                  <a:solidFill>
                    <a:schemeClr val="tx1"/>
                  </a:solidFill>
                </a:ln>
              </p:spPr>
              <p:txBody>
                <a:bodyPr wrap="square" rtlCol="0">
                  <a:spAutoFit/>
                </a:bodyPr>
                <a:lstStyle/>
                <a:p>
                  <a:pPr algn="ctr"/>
                  <a14:m>
                    <m:oMath xmlns:m="http://schemas.openxmlformats.org/officeDocument/2006/math">
                      <m:sSub>
                        <m:sSubPr>
                          <m:ctrlPr>
                            <a:rPr lang="en-US" sz="1200" i="1" smtClean="0">
                              <a:solidFill>
                                <a:srgbClr val="FF0000"/>
                              </a:solidFill>
                              <a:latin typeface="Cambria Math" panose="02040503050406030204" pitchFamily="18" charset="0"/>
                            </a:rPr>
                          </m:ctrlPr>
                        </m:sSubPr>
                        <m:e>
                          <m:f>
                            <m:fPr>
                              <m:ctrlPr>
                                <a:rPr lang="en-US" sz="1200" i="1" smtClean="0">
                                  <a:solidFill>
                                    <a:srgbClr val="FF0000"/>
                                  </a:solidFill>
                                  <a:latin typeface="Cambria Math" panose="02040503050406030204" pitchFamily="18" charset="0"/>
                                </a:rPr>
                              </m:ctrlPr>
                            </m:fPr>
                            <m:num>
                              <m:r>
                                <a:rPr lang="en-US" sz="1200" i="1" smtClean="0">
                                  <a:solidFill>
                                    <a:srgbClr val="FF0000"/>
                                  </a:solidFill>
                                  <a:latin typeface="Cambria Math" panose="02040503050406030204" pitchFamily="18" charset="0"/>
                                </a:rPr>
                                <m:t>1</m:t>
                              </m:r>
                            </m:num>
                            <m:den>
                              <m:rad>
                                <m:radPr>
                                  <m:degHide m:val="on"/>
                                  <m:ctrlPr>
                                    <a:rPr lang="en-US" sz="1200" i="1" smtClean="0">
                                      <a:solidFill>
                                        <a:srgbClr val="FF0000"/>
                                      </a:solidFill>
                                      <a:latin typeface="Cambria Math" panose="02040503050406030204" pitchFamily="18" charset="0"/>
                                    </a:rPr>
                                  </m:ctrlPr>
                                </m:radPr>
                                <m:deg/>
                                <m:e>
                                  <m:r>
                                    <a:rPr lang="en-US" sz="1200" i="1" smtClean="0">
                                      <a:solidFill>
                                        <a:srgbClr val="FF0000"/>
                                      </a:solidFill>
                                      <a:latin typeface="Cambria Math" panose="02040503050406030204" pitchFamily="18" charset="0"/>
                                    </a:rPr>
                                    <m:t>2</m:t>
                                  </m:r>
                                </m:e>
                              </m:rad>
                            </m:den>
                          </m:f>
                          <m:r>
                            <a:rPr lang="en-US" sz="1200" i="1" smtClean="0">
                              <a:solidFill>
                                <a:srgbClr val="FF0000"/>
                              </a:solidFill>
                              <a:latin typeface="Cambria Math" panose="02040503050406030204" pitchFamily="18" charset="0"/>
                              <a:ea typeface="Cambria Math" panose="02040503050406030204" pitchFamily="18" charset="0"/>
                            </a:rPr>
                            <m:t>𝜎</m:t>
                          </m:r>
                        </m:e>
                        <m:sub>
                          <m:r>
                            <a:rPr lang="en-US" sz="1200" i="1" smtClean="0">
                              <a:solidFill>
                                <a:srgbClr val="FF0000"/>
                              </a:solidFill>
                              <a:latin typeface="Cambria Math" panose="02040503050406030204" pitchFamily="18" charset="0"/>
                            </a:rPr>
                            <m:t>𝑆𝑡</m:t>
                          </m:r>
                        </m:sub>
                      </m:sSub>
                      <m:d>
                        <m:dPr>
                          <m:ctrlPr>
                            <a:rPr lang="en-US" sz="1200" b="1" i="1" smtClean="0">
                              <a:solidFill>
                                <a:srgbClr val="FF0000"/>
                              </a:solidFill>
                              <a:latin typeface="Cambria Math" panose="02040503050406030204" pitchFamily="18" charset="0"/>
                            </a:rPr>
                          </m:ctrlPr>
                        </m:dPr>
                        <m:e>
                          <m:sSub>
                            <m:sSubPr>
                              <m:ctrlPr>
                                <a:rPr lang="en-US" sz="1200" b="1" i="1" smtClean="0">
                                  <a:solidFill>
                                    <a:srgbClr val="FF0000"/>
                                  </a:solidFill>
                                  <a:latin typeface="Cambria Math" panose="02040503050406030204" pitchFamily="18" charset="0"/>
                                </a:rPr>
                              </m:ctrlPr>
                            </m:sSubPr>
                            <m:e>
                              <m:r>
                                <a:rPr lang="en-US" sz="1200" b="1" i="1" smtClean="0">
                                  <a:solidFill>
                                    <a:srgbClr val="FF0000"/>
                                  </a:solidFill>
                                  <a:latin typeface="Cambria Math" panose="02040503050406030204" pitchFamily="18" charset="0"/>
                                </a:rPr>
                                <m:t>𝑨</m:t>
                              </m:r>
                            </m:e>
                            <m:sub>
                              <m:r>
                                <a:rPr lang="en-US" sz="1200" b="1" i="1" smtClean="0">
                                  <a:solidFill>
                                    <a:srgbClr val="FF0000"/>
                                  </a:solidFill>
                                  <a:latin typeface="Cambria Math" panose="02040503050406030204" pitchFamily="18" charset="0"/>
                                </a:rPr>
                                <m:t>𝑵𝑷</m:t>
                              </m:r>
                            </m:sub>
                          </m:sSub>
                        </m:e>
                      </m:d>
                    </m:oMath>
                  </a14:m>
                  <a:r>
                    <a:rPr lang="en-US" sz="1200" b="1" dirty="0">
                      <a:solidFill>
                        <a:srgbClr val="FF0000"/>
                      </a:solidFill>
                    </a:rPr>
                    <a:t> </a:t>
                  </a:r>
                  <a:r>
                    <a:rPr lang="en-US" sz="1200" dirty="0"/>
                    <a:t>additional uncertainty applied for problematic Masses </a:t>
                  </a:r>
                  <a14:m>
                    <m:oMath xmlns:m="http://schemas.openxmlformats.org/officeDocument/2006/math">
                      <m:sSub>
                        <m:sSubPr>
                          <m:ctrlPr>
                            <a:rPr lang="en-US" sz="1200" b="1" i="1" smtClean="0">
                              <a:solidFill>
                                <a:srgbClr val="FF0000"/>
                              </a:solidFill>
                              <a:latin typeface="Cambria Math" panose="02040503050406030204" pitchFamily="18" charset="0"/>
                            </a:rPr>
                          </m:ctrlPr>
                        </m:sSubPr>
                        <m:e>
                          <m:r>
                            <a:rPr lang="en-US" sz="1200" b="1" i="1" smtClean="0">
                              <a:solidFill>
                                <a:srgbClr val="FF0000"/>
                              </a:solidFill>
                              <a:latin typeface="Cambria Math" panose="02040503050406030204" pitchFamily="18" charset="0"/>
                            </a:rPr>
                            <m:t>(</m:t>
                          </m:r>
                          <m:r>
                            <a:rPr lang="en-US" sz="1200" b="1" i="1" smtClean="0">
                              <a:solidFill>
                                <a:srgbClr val="FF0000"/>
                              </a:solidFill>
                              <a:latin typeface="Cambria Math" panose="02040503050406030204" pitchFamily="18" charset="0"/>
                            </a:rPr>
                            <m:t>𝑨</m:t>
                          </m:r>
                        </m:e>
                        <m:sub>
                          <m:r>
                            <a:rPr lang="en-US" sz="1200" b="1" i="1" smtClean="0">
                              <a:solidFill>
                                <a:srgbClr val="FF0000"/>
                              </a:solidFill>
                              <a:latin typeface="Cambria Math" panose="02040503050406030204" pitchFamily="18" charset="0"/>
                            </a:rPr>
                            <m:t>𝑵𝑷</m:t>
                          </m:r>
                          <m:r>
                            <a:rPr lang="en-US" sz="1200" b="1" i="1" smtClean="0">
                              <a:solidFill>
                                <a:srgbClr val="FF0000"/>
                              </a:solidFill>
                              <a:latin typeface="Cambria Math" panose="02040503050406030204" pitchFamily="18" charset="0"/>
                            </a:rPr>
                            <m:t>)</m:t>
                          </m:r>
                        </m:sub>
                      </m:sSub>
                      <m:r>
                        <a:rPr lang="en-US" sz="1200" b="1" i="1" smtClean="0">
                          <a:solidFill>
                            <a:srgbClr val="FF0000"/>
                          </a:solidFill>
                          <a:latin typeface="Cambria Math" panose="02040503050406030204" pitchFamily="18" charset="0"/>
                        </a:rPr>
                        <m:t> </m:t>
                      </m:r>
                    </m:oMath>
                  </a14:m>
                  <a:r>
                    <a:rPr lang="en-US" sz="1200" dirty="0"/>
                    <a:t>on a priori covariance matrix </a:t>
                  </a:r>
                </a:p>
              </p:txBody>
            </p:sp>
          </mc:Choice>
          <mc:Fallback xmlns="">
            <p:sp>
              <p:nvSpPr>
                <p:cNvPr id="23" name="ZoneTexte 22">
                  <a:extLst>
                    <a:ext uri="{FF2B5EF4-FFF2-40B4-BE49-F238E27FC236}">
                      <a16:creationId xmlns:a16="http://schemas.microsoft.com/office/drawing/2014/main" id="{B4941066-0F54-4BF6-8FD4-47781A6355DB}"/>
                    </a:ext>
                  </a:extLst>
                </p:cNvPr>
                <p:cNvSpPr txBox="1">
                  <a:spLocks noRot="1" noChangeAspect="1" noMove="1" noResize="1" noEditPoints="1" noAdjustHandles="1" noChangeArrowheads="1" noChangeShapeType="1" noTextEdit="1"/>
                </p:cNvSpPr>
                <p:nvPr/>
              </p:nvSpPr>
              <p:spPr>
                <a:xfrm>
                  <a:off x="1929737" y="2369690"/>
                  <a:ext cx="2257964" cy="1120820"/>
                </a:xfrm>
                <a:prstGeom prst="rect">
                  <a:avLst/>
                </a:prstGeom>
                <a:blipFill>
                  <a:blip r:embed="rId3"/>
                  <a:stretch>
                    <a:fillRect b="-3243"/>
                  </a:stretch>
                </a:blipFill>
                <a:ln w="12700">
                  <a:solidFill>
                    <a:schemeClr val="tx1"/>
                  </a:solidFill>
                </a:ln>
              </p:spPr>
              <p:txBody>
                <a:bodyPr/>
                <a:lstStyle/>
                <a:p>
                  <a:r>
                    <a:rPr lang="fr-FR">
                      <a:noFill/>
                    </a:rPr>
                    <a:t> </a:t>
                  </a:r>
                </a:p>
              </p:txBody>
            </p:sp>
          </mc:Fallback>
        </mc:AlternateContent>
        <p:cxnSp>
          <p:nvCxnSpPr>
            <p:cNvPr id="24" name="Connecteur droit avec flèche 23">
              <a:extLst>
                <a:ext uri="{FF2B5EF4-FFF2-40B4-BE49-F238E27FC236}">
                  <a16:creationId xmlns:a16="http://schemas.microsoft.com/office/drawing/2014/main" id="{D3E821CF-E6C4-427E-A614-BD260D615915}"/>
                </a:ext>
              </a:extLst>
            </p:cNvPr>
            <p:cNvCxnSpPr>
              <a:cxnSpLocks/>
              <a:stCxn id="23" idx="0"/>
              <a:endCxn id="19" idx="2"/>
            </p:cNvCxnSpPr>
            <p:nvPr/>
          </p:nvCxnSpPr>
          <p:spPr>
            <a:xfrm flipV="1">
              <a:off x="3058719" y="2120278"/>
              <a:ext cx="2848" cy="24941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5" name="Connecteur : en angle 24">
              <a:extLst>
                <a:ext uri="{FF2B5EF4-FFF2-40B4-BE49-F238E27FC236}">
                  <a16:creationId xmlns:a16="http://schemas.microsoft.com/office/drawing/2014/main" id="{53CB1859-5E64-46B3-B374-AD5F377881CB}"/>
                </a:ext>
              </a:extLst>
            </p:cNvPr>
            <p:cNvCxnSpPr>
              <a:cxnSpLocks/>
              <a:stCxn id="40" idx="1"/>
              <a:endCxn id="28" idx="2"/>
            </p:cNvCxnSpPr>
            <p:nvPr/>
          </p:nvCxnSpPr>
          <p:spPr>
            <a:xfrm rot="10800000">
              <a:off x="3058720" y="4366027"/>
              <a:ext cx="2662453" cy="505462"/>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6" name="ZoneTexte 25">
              <a:extLst>
                <a:ext uri="{FF2B5EF4-FFF2-40B4-BE49-F238E27FC236}">
                  <a16:creationId xmlns:a16="http://schemas.microsoft.com/office/drawing/2014/main" id="{744253DF-1872-48EC-BA5D-A76663BBEA38}"/>
                </a:ext>
              </a:extLst>
            </p:cNvPr>
            <p:cNvSpPr txBox="1"/>
            <p:nvPr/>
          </p:nvSpPr>
          <p:spPr>
            <a:xfrm>
              <a:off x="8013399" y="5092710"/>
              <a:ext cx="691027" cy="409550"/>
            </a:xfrm>
            <a:prstGeom prst="rect">
              <a:avLst/>
            </a:prstGeom>
            <a:noFill/>
          </p:spPr>
          <p:txBody>
            <a:bodyPr wrap="square" rtlCol="0">
              <a:spAutoFit/>
            </a:bodyPr>
            <a:lstStyle/>
            <a:p>
              <a:pPr algn="ctr"/>
              <a:r>
                <a:rPr lang="en-US" sz="1400" b="1" dirty="0"/>
                <a:t>YES</a:t>
              </a:r>
            </a:p>
          </p:txBody>
        </p:sp>
        <p:sp>
          <p:nvSpPr>
            <p:cNvPr id="27" name="ZoneTexte 26">
              <a:extLst>
                <a:ext uri="{FF2B5EF4-FFF2-40B4-BE49-F238E27FC236}">
                  <a16:creationId xmlns:a16="http://schemas.microsoft.com/office/drawing/2014/main" id="{04E70DC0-0720-4BB8-AFA1-991435033F4F}"/>
                </a:ext>
              </a:extLst>
            </p:cNvPr>
            <p:cNvSpPr txBox="1"/>
            <p:nvPr/>
          </p:nvSpPr>
          <p:spPr>
            <a:xfrm>
              <a:off x="4826679" y="1935064"/>
              <a:ext cx="1497681" cy="409550"/>
            </a:xfrm>
            <a:prstGeom prst="rect">
              <a:avLst/>
            </a:prstGeom>
            <a:noFill/>
          </p:spPr>
          <p:txBody>
            <a:bodyPr wrap="square" rtlCol="0">
              <a:spAutoFit/>
            </a:bodyPr>
            <a:lstStyle/>
            <a:p>
              <a:pPr algn="ctr"/>
              <a:r>
                <a:rPr lang="en-US" sz="700" b="1" dirty="0">
                  <a:solidFill>
                    <a:srgbClr val="FF0000"/>
                  </a:solidFill>
                </a:rPr>
                <a:t>2 by 2 test</a:t>
              </a:r>
              <a:br>
                <a:rPr lang="en-US" sz="700" b="1" dirty="0">
                  <a:solidFill>
                    <a:srgbClr val="FF0000"/>
                  </a:solidFill>
                </a:rPr>
              </a:br>
              <a:r>
                <a:rPr lang="en-US" sz="700" b="1" dirty="0">
                  <a:solidFill>
                    <a:srgbClr val="FF0000"/>
                  </a:solidFill>
                </a:rPr>
                <a:t>COMMON MASSES</a:t>
              </a:r>
            </a:p>
          </p:txBody>
        </p:sp>
        <mc:AlternateContent xmlns:mc="http://schemas.openxmlformats.org/markup-compatibility/2006" xmlns:a14="http://schemas.microsoft.com/office/drawing/2010/main">
          <mc:Choice Requires="a14">
            <p:sp>
              <p:nvSpPr>
                <p:cNvPr id="28" name="ZoneTexte 27">
                  <a:extLst>
                    <a:ext uri="{FF2B5EF4-FFF2-40B4-BE49-F238E27FC236}">
                      <a16:creationId xmlns:a16="http://schemas.microsoft.com/office/drawing/2014/main" id="{D3B95AAC-93C4-4B79-951E-A6966336B8C2}"/>
                    </a:ext>
                  </a:extLst>
                </p:cNvPr>
                <p:cNvSpPr txBox="1"/>
                <p:nvPr/>
              </p:nvSpPr>
              <p:spPr>
                <a:xfrm>
                  <a:off x="1155141" y="4003364"/>
                  <a:ext cx="3807155" cy="362663"/>
                </a:xfrm>
                <a:prstGeom prst="rect">
                  <a:avLst/>
                </a:prstGeom>
                <a:noFill/>
                <a:ln w="12700">
                  <a:solidFill>
                    <a:srgbClr val="FF0000"/>
                  </a:solidFill>
                </a:ln>
              </p:spPr>
              <p:txBody>
                <a:bodyPr wrap="square" rtlCol="0">
                  <a:spAutoFit/>
                </a:bodyPr>
                <a:lstStyle/>
                <a:p>
                  <a:pPr algn="ctr"/>
                  <a14:m>
                    <m:oMath xmlns:m="http://schemas.openxmlformats.org/officeDocument/2006/math">
                      <m:sSub>
                        <m:sSubPr>
                          <m:ctrlPr>
                            <a:rPr lang="en-US" sz="1600" i="1" smtClean="0">
                              <a:latin typeface="Cambria Math" panose="02040503050406030204" pitchFamily="18" charset="0"/>
                            </a:rPr>
                          </m:ctrlPr>
                        </m:sSubPr>
                        <m:e>
                          <m:r>
                            <a:rPr lang="en-US" sz="1600" b="0" i="1" smtClean="0">
                              <a:latin typeface="Cambria Math" panose="02040503050406030204" pitchFamily="18" charset="0"/>
                            </a:rPr>
                            <m:t>𝑅𝑒</m:t>
                          </m:r>
                          <m:sSub>
                            <m:sSubPr>
                              <m:ctrlPr>
                                <a:rPr lang="fr-FR" sz="1600" b="0" i="1" smtClean="0">
                                  <a:latin typeface="Cambria Math" panose="02040503050406030204" pitchFamily="18" charset="0"/>
                                </a:rPr>
                              </m:ctrlPr>
                            </m:sSubPr>
                            <m:e>
                              <m:r>
                                <a:rPr lang="en-US" sz="1600" b="0" i="1" smtClean="0">
                                  <a:latin typeface="Cambria Math" panose="02040503050406030204" pitchFamily="18" charset="0"/>
                                </a:rPr>
                                <m:t>𝑠</m:t>
                              </m:r>
                            </m:e>
                            <m:sub>
                              <m:r>
                                <a:rPr lang="fr-FR" sz="1600" b="0" i="1" smtClean="0">
                                  <a:latin typeface="Cambria Math" panose="02040503050406030204" pitchFamily="18" charset="0"/>
                                </a:rPr>
                                <m:t>𝑖</m:t>
                              </m:r>
                            </m:sub>
                          </m:sSub>
                          <m:r>
                            <a:rPr lang="en-US" sz="1600" b="0" i="1" smtClean="0">
                              <a:latin typeface="Cambria Math" panose="02040503050406030204" pitchFamily="18" charset="0"/>
                            </a:rPr>
                            <m:t>|</m:t>
                          </m:r>
                          <m:r>
                            <a:rPr lang="en-US" sz="1600" b="0" i="1" smtClean="0">
                              <a:latin typeface="Cambria Math" panose="02040503050406030204" pitchFamily="18" charset="0"/>
                            </a:rPr>
                            <m:t>𝑟𝑒𝑓</m:t>
                          </m:r>
                          <m:r>
                            <a:rPr lang="en-US" sz="1600" b="0" i="1" smtClean="0">
                              <a:latin typeface="Cambria Math" panose="02040503050406030204" pitchFamily="18" charset="0"/>
                            </a:rPr>
                            <m:t> , </m:t>
                          </m:r>
                          <m:r>
                            <a:rPr lang="en-US" sz="1600" i="1" smtClean="0">
                              <a:latin typeface="Cambria Math" panose="02040503050406030204" pitchFamily="18" charset="0"/>
                              <a:ea typeface="Cambria Math" panose="02040503050406030204" pitchFamily="18" charset="0"/>
                            </a:rPr>
                            <m:t>𝜎</m:t>
                          </m:r>
                        </m:e>
                        <m:sub>
                          <m:r>
                            <a:rPr lang="en-US" sz="1600" b="0" i="1" smtClean="0">
                              <a:latin typeface="Cambria Math" panose="02040503050406030204" pitchFamily="18" charset="0"/>
                            </a:rPr>
                            <m:t>𝑅𝑒</m:t>
                          </m:r>
                          <m:sSub>
                            <m:sSubPr>
                              <m:ctrlPr>
                                <a:rPr lang="fr-FR" sz="1600" b="0" i="1" smtClean="0">
                                  <a:latin typeface="Cambria Math" panose="02040503050406030204" pitchFamily="18" charset="0"/>
                                </a:rPr>
                              </m:ctrlPr>
                            </m:sSubPr>
                            <m:e>
                              <m:r>
                                <a:rPr lang="en-US" sz="1600" b="0" i="1" smtClean="0">
                                  <a:latin typeface="Cambria Math" panose="02040503050406030204" pitchFamily="18" charset="0"/>
                                </a:rPr>
                                <m:t>𝑠</m:t>
                              </m:r>
                            </m:e>
                            <m:sub>
                              <m:r>
                                <a:rPr lang="fr-FR" sz="1600" b="0" i="1" smtClean="0">
                                  <a:latin typeface="Cambria Math" panose="02040503050406030204" pitchFamily="18" charset="0"/>
                                </a:rPr>
                                <m:t>𝑖</m:t>
                              </m:r>
                            </m:sub>
                          </m:sSub>
                          <m:r>
                            <a:rPr lang="en-US" sz="1600" b="0" i="1" smtClean="0">
                              <a:latin typeface="Cambria Math" panose="02040503050406030204" pitchFamily="18" charset="0"/>
                            </a:rPr>
                            <m:t>|</m:t>
                          </m:r>
                          <m:r>
                            <a:rPr lang="en-US" sz="1600" b="0" i="1" smtClean="0">
                              <a:latin typeface="Cambria Math" panose="02040503050406030204" pitchFamily="18" charset="0"/>
                            </a:rPr>
                            <m:t>𝑟𝑒𝑓</m:t>
                          </m:r>
                        </m:sub>
                      </m:sSub>
                    </m:oMath>
                  </a14:m>
                  <a:r>
                    <a:rPr lang="en-US" sz="1600" dirty="0"/>
                    <a:t> &amp; </a:t>
                  </a:r>
                  <a14:m>
                    <m:oMath xmlns:m="http://schemas.openxmlformats.org/officeDocument/2006/math">
                      <m:sSub>
                        <m:sSubPr>
                          <m:ctrlPr>
                            <a:rPr lang="en-US" sz="1600" i="1" smtClean="0">
                              <a:latin typeface="Cambria Math" panose="02040503050406030204" pitchFamily="18" charset="0"/>
                            </a:rPr>
                          </m:ctrlPr>
                        </m:sSubPr>
                        <m:e>
                          <m:r>
                            <a:rPr lang="en-US" sz="1600" i="1" smtClean="0">
                              <a:latin typeface="Cambria Math" panose="02040503050406030204" pitchFamily="18" charset="0"/>
                              <a:ea typeface="Cambria Math" panose="02040503050406030204" pitchFamily="18" charset="0"/>
                            </a:rPr>
                            <m:t>𝜎</m:t>
                          </m:r>
                        </m:e>
                        <m:sub>
                          <m:r>
                            <a:rPr lang="en-US" sz="1600" i="1" smtClean="0">
                              <a:latin typeface="Cambria Math" panose="02040503050406030204" pitchFamily="18" charset="0"/>
                            </a:rPr>
                            <m:t>𝑆𝑡</m:t>
                          </m:r>
                        </m:sub>
                      </m:sSub>
                      <m:d>
                        <m:dPr>
                          <m:ctrlPr>
                            <a:rPr lang="en-US" sz="1600" i="1" smtClean="0">
                              <a:latin typeface="Cambria Math" panose="02040503050406030204" pitchFamily="18" charset="0"/>
                            </a:rPr>
                          </m:ctrlPr>
                        </m:dPr>
                        <m:e>
                          <m:sSub>
                            <m:sSubPr>
                              <m:ctrlPr>
                                <a:rPr lang="en-US" sz="1600" i="1" smtClean="0">
                                  <a:latin typeface="Cambria Math" panose="02040503050406030204" pitchFamily="18" charset="0"/>
                                </a:rPr>
                              </m:ctrlPr>
                            </m:sSubPr>
                            <m:e>
                              <m:r>
                                <a:rPr lang="en-US" sz="1600" i="1" smtClean="0">
                                  <a:latin typeface="Cambria Math" panose="02040503050406030204" pitchFamily="18" charset="0"/>
                                </a:rPr>
                                <m:t>𝐴</m:t>
                              </m:r>
                            </m:e>
                            <m:sub>
                              <m:r>
                                <a:rPr lang="en-US" sz="1600" i="1" smtClean="0">
                                  <a:latin typeface="Cambria Math" panose="02040503050406030204" pitchFamily="18" charset="0"/>
                                </a:rPr>
                                <m:t>𝑁𝑃</m:t>
                              </m:r>
                            </m:sub>
                          </m:sSub>
                        </m:e>
                      </m:d>
                    </m:oMath>
                  </a14:m>
                  <a:endParaRPr lang="en-US" sz="1600" dirty="0"/>
                </a:p>
              </p:txBody>
            </p:sp>
          </mc:Choice>
          <mc:Fallback xmlns="">
            <p:sp>
              <p:nvSpPr>
                <p:cNvPr id="28" name="ZoneTexte 27">
                  <a:extLst>
                    <a:ext uri="{FF2B5EF4-FFF2-40B4-BE49-F238E27FC236}">
                      <a16:creationId xmlns:a16="http://schemas.microsoft.com/office/drawing/2014/main" id="{D3B95AAC-93C4-4B79-951E-A6966336B8C2}"/>
                    </a:ext>
                  </a:extLst>
                </p:cNvPr>
                <p:cNvSpPr txBox="1">
                  <a:spLocks noRot="1" noChangeAspect="1" noMove="1" noResize="1" noEditPoints="1" noAdjustHandles="1" noChangeArrowheads="1" noChangeShapeType="1" noTextEdit="1"/>
                </p:cNvSpPr>
                <p:nvPr/>
              </p:nvSpPr>
              <p:spPr>
                <a:xfrm>
                  <a:off x="1155141" y="4003364"/>
                  <a:ext cx="3807155" cy="362663"/>
                </a:xfrm>
                <a:prstGeom prst="rect">
                  <a:avLst/>
                </a:prstGeom>
                <a:blipFill>
                  <a:blip r:embed="rId4"/>
                  <a:stretch>
                    <a:fillRect b="-16393"/>
                  </a:stretch>
                </a:blipFill>
                <a:ln w="12700">
                  <a:solidFill>
                    <a:srgbClr val="FF0000"/>
                  </a:solidFill>
                </a:ln>
              </p:spPr>
              <p:txBody>
                <a:bodyPr/>
                <a:lstStyle/>
                <a:p>
                  <a:r>
                    <a:rPr lang="fr-FR">
                      <a:noFill/>
                    </a:rPr>
                    <a:t> </a:t>
                  </a:r>
                </a:p>
              </p:txBody>
            </p:sp>
          </mc:Fallback>
        </mc:AlternateContent>
        <p:sp>
          <p:nvSpPr>
            <p:cNvPr id="29" name="ZoneTexte 28">
              <a:extLst>
                <a:ext uri="{FF2B5EF4-FFF2-40B4-BE49-F238E27FC236}">
                  <a16:creationId xmlns:a16="http://schemas.microsoft.com/office/drawing/2014/main" id="{0D06188D-A958-4757-BB86-268613CB7463}"/>
                </a:ext>
              </a:extLst>
            </p:cNvPr>
            <p:cNvSpPr txBox="1"/>
            <p:nvPr/>
          </p:nvSpPr>
          <p:spPr>
            <a:xfrm>
              <a:off x="8903604" y="4753849"/>
              <a:ext cx="2151964" cy="646331"/>
            </a:xfrm>
            <a:prstGeom prst="rect">
              <a:avLst/>
            </a:prstGeom>
            <a:solidFill>
              <a:srgbClr val="92D050"/>
            </a:solidFill>
            <a:ln>
              <a:solidFill>
                <a:srgbClr val="FF0000"/>
              </a:solidFill>
            </a:ln>
          </p:spPr>
          <p:txBody>
            <a:bodyPr wrap="square" rtlCol="0">
              <a:spAutoFit/>
            </a:bodyPr>
            <a:lstStyle/>
            <a:p>
              <a:pPr algn="ctr"/>
              <a:r>
                <a:rPr lang="en-US" sz="1200" b="1" dirty="0"/>
                <a:t>Reference Data </a:t>
              </a:r>
            </a:p>
            <a:p>
              <a:pPr algn="ctr"/>
              <a:r>
                <a:rPr lang="en-US" sz="1200" b="1" dirty="0"/>
                <a:t>+ corrected a Prior</a:t>
              </a:r>
            </a:p>
            <a:p>
              <a:pPr algn="ctr"/>
              <a:r>
                <a:rPr lang="en-US" sz="1200" b="1" dirty="0"/>
                <a:t> Correlation Matrix</a:t>
              </a:r>
            </a:p>
          </p:txBody>
        </p:sp>
        <mc:AlternateContent xmlns:mc="http://schemas.openxmlformats.org/markup-compatibility/2006" xmlns:a14="http://schemas.microsoft.com/office/drawing/2010/main">
          <mc:Choice Requires="a14">
            <p:sp>
              <p:nvSpPr>
                <p:cNvPr id="30" name="Organigramme : Décision 29">
                  <a:extLst>
                    <a:ext uri="{FF2B5EF4-FFF2-40B4-BE49-F238E27FC236}">
                      <a16:creationId xmlns:a16="http://schemas.microsoft.com/office/drawing/2014/main" id="{C139988C-9FCE-48E3-8E00-FA0320A532E5}"/>
                    </a:ext>
                  </a:extLst>
                </p:cNvPr>
                <p:cNvSpPr/>
                <p:nvPr/>
              </p:nvSpPr>
              <p:spPr>
                <a:xfrm>
                  <a:off x="6128428" y="1582584"/>
                  <a:ext cx="1214528" cy="770385"/>
                </a:xfrm>
                <a:prstGeom prst="flowChartDecision">
                  <a:avLst/>
                </a:prstGeom>
                <a:solidFill>
                  <a:srgbClr val="FFFF00"/>
                </a:solidFill>
                <a:ln w="12700" cap="flat" cmpd="sng" algn="ctr">
                  <a:solidFill>
                    <a:srgbClr val="5B9BD5">
                      <a:shade val="50000"/>
                    </a:srgbClr>
                  </a:solidFill>
                  <a:prstDash val="solid"/>
                  <a:miter lim="800000"/>
                </a:ln>
                <a:effectLst/>
              </p:spPr>
              <p:txBody>
                <a:bodyPr rtlCol="0" anchor="ctr"/>
                <a:lstStyle/>
                <a:p>
                  <a:pPr lvl="0" algn="ctr" defTabSz="914400">
                    <a:defRPr/>
                  </a:pPr>
                  <a14:m>
                    <m:oMath xmlns:m="http://schemas.openxmlformats.org/officeDocument/2006/math">
                      <m:sSubSup>
                        <m:sSubSupPr>
                          <m:ctrlPr>
                            <a:rPr lang="en-US" sz="1600" b="0" i="1" kern="0" smtClean="0">
                              <a:solidFill>
                                <a:schemeClr val="tx1"/>
                              </a:solidFill>
                              <a:latin typeface="Cambria Math" panose="02040503050406030204" pitchFamily="18" charset="0"/>
                            </a:rPr>
                          </m:ctrlPr>
                        </m:sSubSupPr>
                        <m:e>
                          <m:r>
                            <a:rPr lang="en-US" sz="1600" b="0" i="1" kern="0" smtClean="0">
                              <a:solidFill>
                                <a:schemeClr val="tx1"/>
                              </a:solidFill>
                              <a:latin typeface="Cambria Math" panose="02040503050406030204" pitchFamily="18" charset="0"/>
                              <a:ea typeface="Cambria Math" panose="02040503050406030204" pitchFamily="18" charset="0"/>
                            </a:rPr>
                            <m:t>𝜒</m:t>
                          </m:r>
                        </m:e>
                        <m:sub>
                          <m:r>
                            <a:rPr lang="en-US" sz="1600" b="0" i="1" kern="0" smtClean="0">
                              <a:solidFill>
                                <a:schemeClr val="tx1"/>
                              </a:solidFill>
                              <a:latin typeface="Cambria Math" panose="02040503050406030204" pitchFamily="18" charset="0"/>
                            </a:rPr>
                            <m:t>𝑔</m:t>
                          </m:r>
                        </m:sub>
                        <m:sup>
                          <m:r>
                            <a:rPr lang="en-US" sz="1600" b="0" i="1" kern="0" smtClean="0">
                              <a:solidFill>
                                <a:schemeClr val="tx1"/>
                              </a:solidFill>
                              <a:latin typeface="Cambria Math" panose="02040503050406030204" pitchFamily="18" charset="0"/>
                            </a:rPr>
                            <m:t>2</m:t>
                          </m:r>
                        </m:sup>
                      </m:sSubSup>
                    </m:oMath>
                  </a14:m>
                  <a:r>
                    <a:rPr kumimoji="0" lang="en-US" sz="1100" b="0" i="0" u="none" strike="noStrike" kern="0" cap="none" spc="0" normalizeH="0" baseline="0" noProof="0" dirty="0">
                      <a:ln>
                        <a:noFill/>
                      </a:ln>
                      <a:solidFill>
                        <a:schemeClr val="tx1"/>
                      </a:solidFill>
                      <a:effectLst/>
                      <a:uLnTx/>
                      <a:uFillTx/>
                      <a:ea typeface="+mn-ea"/>
                      <a:cs typeface="+mn-cs"/>
                      <a:sym typeface="Symbol" panose="05050102010706020507" pitchFamily="18" charset="2"/>
                    </a:rPr>
                    <a:t> test</a:t>
                  </a:r>
                  <a:endParaRPr kumimoji="0" lang="en-US" sz="1600" b="0" i="0" u="none" strike="noStrike" kern="0" cap="none" spc="0" normalizeH="0" baseline="0" noProof="0" dirty="0">
                    <a:ln>
                      <a:noFill/>
                    </a:ln>
                    <a:solidFill>
                      <a:schemeClr val="tx1"/>
                    </a:solidFill>
                    <a:effectLst/>
                    <a:uLnTx/>
                    <a:uFillTx/>
                    <a:ea typeface="+mn-ea"/>
                    <a:cs typeface="+mn-cs"/>
                  </a:endParaRPr>
                </a:p>
              </p:txBody>
            </p:sp>
          </mc:Choice>
          <mc:Fallback xmlns="">
            <p:sp>
              <p:nvSpPr>
                <p:cNvPr id="30" name="Organigramme : Décision 29">
                  <a:extLst>
                    <a:ext uri="{FF2B5EF4-FFF2-40B4-BE49-F238E27FC236}">
                      <a16:creationId xmlns:a16="http://schemas.microsoft.com/office/drawing/2014/main" id="{C139988C-9FCE-48E3-8E00-FA0320A532E5}"/>
                    </a:ext>
                  </a:extLst>
                </p:cNvPr>
                <p:cNvSpPr>
                  <a:spLocks noRot="1" noChangeAspect="1" noMove="1" noResize="1" noEditPoints="1" noAdjustHandles="1" noChangeArrowheads="1" noChangeShapeType="1" noTextEdit="1"/>
                </p:cNvSpPr>
                <p:nvPr/>
              </p:nvSpPr>
              <p:spPr>
                <a:xfrm>
                  <a:off x="6128428" y="1582584"/>
                  <a:ext cx="1214528" cy="770385"/>
                </a:xfrm>
                <a:prstGeom prst="flowChartDecision">
                  <a:avLst/>
                </a:prstGeom>
                <a:blipFill>
                  <a:blip r:embed="rId5"/>
                  <a:stretch>
                    <a:fillRect/>
                  </a:stretch>
                </a:blipFill>
                <a:ln w="12700" cap="flat" cmpd="sng" algn="ctr">
                  <a:solidFill>
                    <a:srgbClr val="5B9BD5">
                      <a:shade val="50000"/>
                    </a:srgbClr>
                  </a:solidFill>
                  <a:prstDash val="solid"/>
                  <a:miter lim="800000"/>
                </a:ln>
                <a:effectLst/>
              </p:spPr>
              <p:txBody>
                <a:bodyPr/>
                <a:lstStyle/>
                <a:p>
                  <a:r>
                    <a:rPr lang="fr-FR">
                      <a:noFill/>
                    </a:rPr>
                    <a:t> </a:t>
                  </a:r>
                </a:p>
              </p:txBody>
            </p:sp>
          </mc:Fallback>
        </mc:AlternateContent>
        <p:sp>
          <p:nvSpPr>
            <p:cNvPr id="31" name="ZoneTexte 30">
              <a:extLst>
                <a:ext uri="{FF2B5EF4-FFF2-40B4-BE49-F238E27FC236}">
                  <a16:creationId xmlns:a16="http://schemas.microsoft.com/office/drawing/2014/main" id="{24D29A7C-CB7B-43C5-A8CB-9A6779909AF1}"/>
                </a:ext>
              </a:extLst>
            </p:cNvPr>
            <p:cNvSpPr txBox="1"/>
            <p:nvPr/>
          </p:nvSpPr>
          <p:spPr>
            <a:xfrm>
              <a:off x="5011509" y="4588815"/>
              <a:ext cx="691027" cy="409550"/>
            </a:xfrm>
            <a:prstGeom prst="rect">
              <a:avLst/>
            </a:prstGeom>
            <a:noFill/>
          </p:spPr>
          <p:txBody>
            <a:bodyPr wrap="square" rtlCol="0">
              <a:spAutoFit/>
            </a:bodyPr>
            <a:lstStyle/>
            <a:p>
              <a:pPr algn="ctr"/>
              <a:r>
                <a:rPr lang="en-US" sz="1400" b="1" dirty="0"/>
                <a:t>NO</a:t>
              </a:r>
            </a:p>
          </p:txBody>
        </p:sp>
        <p:grpSp>
          <p:nvGrpSpPr>
            <p:cNvPr id="33" name="Groupe 32">
              <a:extLst>
                <a:ext uri="{FF2B5EF4-FFF2-40B4-BE49-F238E27FC236}">
                  <a16:creationId xmlns:a16="http://schemas.microsoft.com/office/drawing/2014/main" id="{737148E4-3C2D-4526-B0A4-0F4733D8D3B8}"/>
                </a:ext>
              </a:extLst>
            </p:cNvPr>
            <p:cNvGrpSpPr/>
            <p:nvPr/>
          </p:nvGrpSpPr>
          <p:grpSpPr>
            <a:xfrm>
              <a:off x="5691081" y="2510545"/>
              <a:ext cx="3545703" cy="3105617"/>
              <a:chOff x="3385706" y="4438117"/>
              <a:chExt cx="2871779" cy="2333844"/>
            </a:xfrm>
          </p:grpSpPr>
          <p:sp>
            <p:nvSpPr>
              <p:cNvPr id="35" name="ZoneTexte 34">
                <a:extLst>
                  <a:ext uri="{FF2B5EF4-FFF2-40B4-BE49-F238E27FC236}">
                    <a16:creationId xmlns:a16="http://schemas.microsoft.com/office/drawing/2014/main" id="{0C2C40CA-CFE6-4E8A-9F09-19B98594B6B3}"/>
                  </a:ext>
                </a:extLst>
              </p:cNvPr>
              <p:cNvSpPr txBox="1"/>
              <p:nvPr/>
            </p:nvSpPr>
            <p:spPr>
              <a:xfrm>
                <a:off x="3385707" y="5676874"/>
                <a:ext cx="1965363" cy="261607"/>
              </a:xfrm>
              <a:prstGeom prst="rect">
                <a:avLst/>
              </a:prstGeom>
              <a:noFill/>
            </p:spPr>
            <p:txBody>
              <a:bodyPr wrap="square" rtlCol="0">
                <a:spAutoFit/>
              </a:bodyPr>
              <a:lstStyle/>
              <a:p>
                <a:r>
                  <a:rPr lang="en-US" sz="1100" b="1"/>
                  <a:t>2</a:t>
                </a:r>
                <a:r>
                  <a:rPr lang="en-US" sz="1100" b="1" baseline="30000"/>
                  <a:t>eme</a:t>
                </a:r>
                <a:r>
                  <a:rPr lang="en-US" sz="1100" b="1"/>
                  <a:t> step : Test Compatibility</a:t>
                </a:r>
                <a:endParaRPr lang="en-US" sz="1100" b="1" dirty="0"/>
              </a:p>
            </p:txBody>
          </p:sp>
          <p:grpSp>
            <p:nvGrpSpPr>
              <p:cNvPr id="36" name="Groupe 35">
                <a:extLst>
                  <a:ext uri="{FF2B5EF4-FFF2-40B4-BE49-F238E27FC236}">
                    <a16:creationId xmlns:a16="http://schemas.microsoft.com/office/drawing/2014/main" id="{33E23025-7B12-45D0-B090-808B1F4D1652}"/>
                  </a:ext>
                </a:extLst>
              </p:cNvPr>
              <p:cNvGrpSpPr/>
              <p:nvPr/>
            </p:nvGrpSpPr>
            <p:grpSpPr>
              <a:xfrm>
                <a:off x="3410080" y="5971521"/>
                <a:ext cx="1663081" cy="597009"/>
                <a:chOff x="4901956" y="999268"/>
                <a:chExt cx="1492492" cy="597016"/>
              </a:xfrm>
            </p:grpSpPr>
            <mc:AlternateContent xmlns:mc="http://schemas.openxmlformats.org/markup-compatibility/2006" xmlns:a14="http://schemas.microsoft.com/office/drawing/2010/main">
              <mc:Choice Requires="a14">
                <p:sp>
                  <p:nvSpPr>
                    <p:cNvPr id="52" name="ZoneTexte 51">
                      <a:extLst>
                        <a:ext uri="{FF2B5EF4-FFF2-40B4-BE49-F238E27FC236}">
                          <a16:creationId xmlns:a16="http://schemas.microsoft.com/office/drawing/2014/main" id="{A6C5A3AB-8911-4B94-B4A1-97063F8BF275}"/>
                        </a:ext>
                      </a:extLst>
                    </p:cNvPr>
                    <p:cNvSpPr txBox="1"/>
                    <p:nvPr/>
                  </p:nvSpPr>
                  <p:spPr>
                    <a:xfrm>
                      <a:off x="5305301" y="999268"/>
                      <a:ext cx="871373" cy="15260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en-US" sz="900" i="1" smtClean="0">
                                    <a:latin typeface="Cambria Math" panose="02040503050406030204" pitchFamily="18" charset="0"/>
                                  </a:rPr>
                                </m:ctrlPr>
                              </m:sSubSupPr>
                              <m:e>
                                <m:r>
                                  <m:rPr>
                                    <m:sty m:val="p"/>
                                  </m:rPr>
                                  <a:rPr lang="en-US" sz="900" i="1" smtClean="0">
                                    <a:latin typeface="Cambria Math" panose="02040503050406030204" pitchFamily="18" charset="0"/>
                                  </a:rPr>
                                  <m:t>χ</m:t>
                                </m:r>
                              </m:e>
                              <m:sub>
                                <m:r>
                                  <a:rPr lang="en-US" sz="900" b="0" i="1" smtClean="0">
                                    <a:latin typeface="Cambria Math" panose="02040503050406030204" pitchFamily="18" charset="0"/>
                                  </a:rPr>
                                  <m:t>𝑔</m:t>
                                </m:r>
                              </m:sub>
                              <m:sup>
                                <m:r>
                                  <a:rPr lang="en-US" sz="900" b="0" i="1" smtClean="0">
                                    <a:latin typeface="Cambria Math" panose="02040503050406030204" pitchFamily="18" charset="0"/>
                                  </a:rPr>
                                  <m:t>2</m:t>
                                </m:r>
                              </m:sup>
                            </m:sSubSup>
                            <m:r>
                              <a:rPr lang="en-US" sz="900" b="0" i="1" smtClean="0">
                                <a:latin typeface="Cambria Math" panose="02040503050406030204" pitchFamily="18" charset="0"/>
                              </a:rPr>
                              <m:t>=</m:t>
                            </m:r>
                            <m:sSup>
                              <m:sSupPr>
                                <m:ctrlPr>
                                  <a:rPr lang="en-US" sz="900" b="0" i="1" smtClean="0">
                                    <a:latin typeface="Cambria Math" panose="02040503050406030204" pitchFamily="18" charset="0"/>
                                  </a:rPr>
                                </m:ctrlPr>
                              </m:sSupPr>
                              <m:e>
                                <m:r>
                                  <a:rPr lang="en-US" sz="900" b="0" i="1" smtClean="0">
                                    <a:latin typeface="Cambria Math" panose="02040503050406030204" pitchFamily="18" charset="0"/>
                                    <a:ea typeface="Cambria Math" panose="02040503050406030204" pitchFamily="18" charset="0"/>
                                  </a:rPr>
                                  <m:t>∆</m:t>
                                </m:r>
                              </m:e>
                              <m:sup>
                                <m:r>
                                  <a:rPr lang="en-US" sz="900" b="0" i="1" smtClean="0">
                                    <a:latin typeface="Cambria Math" panose="02040503050406030204" pitchFamily="18" charset="0"/>
                                  </a:rPr>
                                  <m:t>𝑇</m:t>
                                </m:r>
                              </m:sup>
                            </m:sSup>
                            <m:r>
                              <a:rPr lang="en-US" sz="900" i="1" smtClean="0">
                                <a:latin typeface="Cambria Math" panose="02040503050406030204" pitchFamily="18" charset="0"/>
                                <a:ea typeface="Cambria Math" panose="02040503050406030204" pitchFamily="18" charset="0"/>
                              </a:rPr>
                              <m:t>∙</m:t>
                            </m:r>
                            <m:sSup>
                              <m:sSupPr>
                                <m:ctrlPr>
                                  <a:rPr lang="en-US" sz="900" i="1" smtClean="0">
                                    <a:latin typeface="Cambria Math" panose="02040503050406030204" pitchFamily="18" charset="0"/>
                                    <a:ea typeface="Cambria Math" panose="02040503050406030204" pitchFamily="18" charset="0"/>
                                  </a:rPr>
                                </m:ctrlPr>
                              </m:sSupPr>
                              <m:e>
                                <m:r>
                                  <a:rPr lang="en-US" sz="900" b="0" i="1" smtClean="0">
                                    <a:latin typeface="Cambria Math" panose="02040503050406030204" pitchFamily="18" charset="0"/>
                                    <a:ea typeface="Cambria Math" panose="02040503050406030204" pitchFamily="18" charset="0"/>
                                  </a:rPr>
                                  <m:t>𝐶𝑜𝑣</m:t>
                                </m:r>
                              </m:e>
                              <m:sup>
                                <m:r>
                                  <a:rPr lang="en-US" sz="900" b="0" i="1" smtClean="0">
                                    <a:latin typeface="Cambria Math" panose="02040503050406030204" pitchFamily="18" charset="0"/>
                                    <a:ea typeface="Cambria Math" panose="02040503050406030204" pitchFamily="18" charset="0"/>
                                  </a:rPr>
                                  <m:t>−1</m:t>
                                </m:r>
                              </m:sup>
                            </m:sSup>
                            <m:r>
                              <a:rPr lang="en-US" sz="900" i="1" smtClean="0">
                                <a:latin typeface="Cambria Math" panose="02040503050406030204" pitchFamily="18" charset="0"/>
                                <a:ea typeface="Cambria Math" panose="02040503050406030204" pitchFamily="18" charset="0"/>
                              </a:rPr>
                              <m:t>∙∆</m:t>
                            </m:r>
                          </m:oMath>
                        </m:oMathPara>
                      </a14:m>
                      <a:endParaRPr lang="en-US" sz="900" dirty="0"/>
                    </a:p>
                  </p:txBody>
                </p:sp>
              </mc:Choice>
              <mc:Fallback xmlns="">
                <p:sp>
                  <p:nvSpPr>
                    <p:cNvPr id="192" name="ZoneTexte 191">
                      <a:extLst>
                        <a:ext uri="{FF2B5EF4-FFF2-40B4-BE49-F238E27FC236}">
                          <a16:creationId xmlns:a16="http://schemas.microsoft.com/office/drawing/2014/main" id="{F6266E41-F3F1-4A97-A480-FF309FD1C2B0}"/>
                        </a:ext>
                      </a:extLst>
                    </p:cNvPr>
                    <p:cNvSpPr txBox="1">
                      <a:spLocks noRot="1" noChangeAspect="1" noMove="1" noResize="1" noEditPoints="1" noAdjustHandles="1" noChangeArrowheads="1" noChangeShapeType="1" noTextEdit="1"/>
                    </p:cNvSpPr>
                    <p:nvPr/>
                  </p:nvSpPr>
                  <p:spPr>
                    <a:xfrm>
                      <a:off x="5305301" y="999268"/>
                      <a:ext cx="871373" cy="152606"/>
                    </a:xfrm>
                    <a:prstGeom prst="rect">
                      <a:avLst/>
                    </a:prstGeom>
                    <a:blipFill>
                      <a:blip r:embed="rId18"/>
                      <a:stretch>
                        <a:fillRect l="-2516" t="-4000" r="-2516" b="-20000"/>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53" name="ZoneTexte 52">
                      <a:extLst>
                        <a:ext uri="{FF2B5EF4-FFF2-40B4-BE49-F238E27FC236}">
                          <a16:creationId xmlns:a16="http://schemas.microsoft.com/office/drawing/2014/main" id="{40C9E069-BE46-4301-8358-1DCFD4BA366A}"/>
                        </a:ext>
                      </a:extLst>
                    </p:cNvPr>
                    <p:cNvSpPr txBox="1"/>
                    <p:nvPr/>
                  </p:nvSpPr>
                  <p:spPr>
                    <a:xfrm>
                      <a:off x="5115296" y="1240096"/>
                      <a:ext cx="1224457" cy="14298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900" i="1" smtClean="0">
                                <a:latin typeface="Cambria Math" panose="02040503050406030204" pitchFamily="18" charset="0"/>
                                <a:ea typeface="Cambria Math" panose="02040503050406030204" pitchFamily="18" charset="0"/>
                              </a:rPr>
                              <m:t>∆=</m:t>
                            </m:r>
                            <m:sSup>
                              <m:sSupPr>
                                <m:ctrlPr>
                                  <a:rPr lang="en-US" sz="900" i="1" smtClean="0">
                                    <a:latin typeface="Cambria Math" panose="02040503050406030204" pitchFamily="18" charset="0"/>
                                    <a:ea typeface="Cambria Math" panose="02040503050406030204" pitchFamily="18" charset="0"/>
                                  </a:rPr>
                                </m:ctrlPr>
                              </m:sSupPr>
                              <m:e>
                                <m:r>
                                  <a:rPr lang="en-US" sz="900" b="0" i="1" smtClean="0">
                                    <a:latin typeface="Cambria Math" panose="02040503050406030204" pitchFamily="18" charset="0"/>
                                    <a:ea typeface="Cambria Math" panose="02040503050406030204" pitchFamily="18" charset="0"/>
                                  </a:rPr>
                                  <m:t>𝐷𝑎𝑡𝑎</m:t>
                                </m:r>
                              </m:e>
                              <m:sup>
                                <m:r>
                                  <a:rPr lang="en-US" sz="900" b="0" i="1" smtClean="0">
                                    <a:latin typeface="Cambria Math" panose="02040503050406030204" pitchFamily="18" charset="0"/>
                                    <a:ea typeface="Cambria Math" panose="02040503050406030204" pitchFamily="18" charset="0"/>
                                  </a:rPr>
                                  <m:t>𝑖</m:t>
                                </m:r>
                              </m:sup>
                            </m:sSup>
                            <m:r>
                              <a:rPr lang="en-US" sz="900" i="1" smtClean="0">
                                <a:latin typeface="Cambria Math" panose="02040503050406030204" pitchFamily="18" charset="0"/>
                                <a:ea typeface="Cambria Math" panose="02040503050406030204" pitchFamily="18" charset="0"/>
                              </a:rPr>
                              <m:t>∙</m:t>
                            </m:r>
                            <m:r>
                              <a:rPr lang="en-US" sz="900" b="0" i="1" smtClean="0">
                                <a:latin typeface="Cambria Math" panose="02040503050406030204" pitchFamily="18" charset="0"/>
                                <a:ea typeface="Cambria Math" panose="02040503050406030204" pitchFamily="18" charset="0"/>
                              </a:rPr>
                              <m:t>𝑓</m:t>
                            </m:r>
                            <m:d>
                              <m:dPr>
                                <m:ctrlPr>
                                  <a:rPr lang="en-US" sz="900" b="0" i="1" smtClean="0">
                                    <a:latin typeface="Cambria Math" panose="02040503050406030204" pitchFamily="18" charset="0"/>
                                    <a:ea typeface="Cambria Math" panose="02040503050406030204" pitchFamily="18" charset="0"/>
                                  </a:rPr>
                                </m:ctrlPr>
                              </m:dPr>
                              <m:e>
                                <m:r>
                                  <a:rPr lang="en-US" sz="900" b="0" i="1" smtClean="0">
                                    <a:latin typeface="Cambria Math" panose="02040503050406030204" pitchFamily="18" charset="0"/>
                                    <a:ea typeface="Cambria Math" panose="02040503050406030204" pitchFamily="18" charset="0"/>
                                  </a:rPr>
                                  <m:t>𝑟𝑒𝑠</m:t>
                                </m:r>
                              </m:e>
                            </m:d>
                            <m:r>
                              <a:rPr lang="en-US" sz="900" b="0" i="1" smtClean="0">
                                <a:latin typeface="Cambria Math" panose="02040503050406030204" pitchFamily="18" charset="0"/>
                                <a:ea typeface="Cambria Math" panose="02040503050406030204" pitchFamily="18" charset="0"/>
                              </a:rPr>
                              <m:t>−</m:t>
                            </m:r>
                            <m:sSup>
                              <m:sSupPr>
                                <m:ctrlPr>
                                  <a:rPr lang="en-US" sz="900" b="0" i="1" smtClean="0">
                                    <a:latin typeface="Cambria Math" panose="02040503050406030204" pitchFamily="18" charset="0"/>
                                    <a:ea typeface="Cambria Math" panose="02040503050406030204" pitchFamily="18" charset="0"/>
                                  </a:rPr>
                                </m:ctrlPr>
                              </m:sSupPr>
                              <m:e>
                                <m:r>
                                  <a:rPr lang="en-US" sz="900" b="0" i="1" smtClean="0">
                                    <a:latin typeface="Cambria Math" panose="02040503050406030204" pitchFamily="18" charset="0"/>
                                    <a:ea typeface="Cambria Math" panose="02040503050406030204" pitchFamily="18" charset="0"/>
                                  </a:rPr>
                                  <m:t>𝐷𝑎𝑡𝑎</m:t>
                                </m:r>
                              </m:e>
                              <m:sup>
                                <m:r>
                                  <a:rPr lang="en-US" sz="900" b="0" i="1" smtClean="0">
                                    <a:latin typeface="Cambria Math" panose="02040503050406030204" pitchFamily="18" charset="0"/>
                                    <a:ea typeface="Cambria Math" panose="02040503050406030204" pitchFamily="18" charset="0"/>
                                  </a:rPr>
                                  <m:t>𝑗</m:t>
                                </m:r>
                              </m:sup>
                            </m:sSup>
                          </m:oMath>
                        </m:oMathPara>
                      </a14:m>
                      <a:endParaRPr lang="en-US" sz="900" dirty="0"/>
                    </a:p>
                  </p:txBody>
                </p:sp>
              </mc:Choice>
              <mc:Fallback xmlns="">
                <p:sp>
                  <p:nvSpPr>
                    <p:cNvPr id="193" name="ZoneTexte 192">
                      <a:extLst>
                        <a:ext uri="{FF2B5EF4-FFF2-40B4-BE49-F238E27FC236}">
                          <a16:creationId xmlns:a16="http://schemas.microsoft.com/office/drawing/2014/main" id="{1DFF92DB-92B1-4FC9-BC19-7471DF98E39C}"/>
                        </a:ext>
                      </a:extLst>
                    </p:cNvPr>
                    <p:cNvSpPr txBox="1">
                      <a:spLocks noRot="1" noChangeAspect="1" noMove="1" noResize="1" noEditPoints="1" noAdjustHandles="1" noChangeArrowheads="1" noChangeShapeType="1" noTextEdit="1"/>
                    </p:cNvSpPr>
                    <p:nvPr/>
                  </p:nvSpPr>
                  <p:spPr>
                    <a:xfrm>
                      <a:off x="5115296" y="1240096"/>
                      <a:ext cx="1224457" cy="142988"/>
                    </a:xfrm>
                    <a:prstGeom prst="rect">
                      <a:avLst/>
                    </a:prstGeom>
                    <a:blipFill>
                      <a:blip r:embed="rId19"/>
                      <a:stretch>
                        <a:fillRect l="-1786" t="-4167" r="-893" b="-29167"/>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54" name="ZoneTexte 53">
                      <a:extLst>
                        <a:ext uri="{FF2B5EF4-FFF2-40B4-BE49-F238E27FC236}">
                          <a16:creationId xmlns:a16="http://schemas.microsoft.com/office/drawing/2014/main" id="{79D562C2-5AED-4189-9D1F-82F10FB58F11}"/>
                        </a:ext>
                      </a:extLst>
                    </p:cNvPr>
                    <p:cNvSpPr txBox="1"/>
                    <p:nvPr/>
                  </p:nvSpPr>
                  <p:spPr>
                    <a:xfrm>
                      <a:off x="4901956" y="1430789"/>
                      <a:ext cx="1492492" cy="16549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900" b="0" i="1" smtClean="0">
                                <a:latin typeface="Cambria Math" panose="02040503050406030204" pitchFamily="18" charset="0"/>
                              </a:rPr>
                              <m:t>𝐶𝑜𝑣</m:t>
                            </m:r>
                            <m:r>
                              <a:rPr lang="en-US" sz="900" b="0" i="1" smtClean="0">
                                <a:latin typeface="Cambria Math" panose="02040503050406030204" pitchFamily="18" charset="0"/>
                              </a:rPr>
                              <m:t>=</m:t>
                            </m:r>
                            <m:sSub>
                              <m:sSubPr>
                                <m:ctrlPr>
                                  <a:rPr lang="en-US" sz="900" b="0" i="1" smtClean="0">
                                    <a:latin typeface="Cambria Math" panose="02040503050406030204" pitchFamily="18" charset="0"/>
                                  </a:rPr>
                                </m:ctrlPr>
                              </m:sSubPr>
                              <m:e>
                                <m:r>
                                  <a:rPr lang="en-US" sz="900" b="0" i="1" smtClean="0">
                                    <a:latin typeface="Cambria Math" panose="02040503050406030204" pitchFamily="18" charset="0"/>
                                  </a:rPr>
                                  <m:t>𝐶𝑜𝑣</m:t>
                                </m:r>
                              </m:e>
                              <m:sub>
                                <m:sSup>
                                  <m:sSupPr>
                                    <m:ctrlPr>
                                      <a:rPr lang="en-US" sz="900" b="0" i="1" smtClean="0">
                                        <a:latin typeface="Cambria Math" panose="02040503050406030204" pitchFamily="18" charset="0"/>
                                      </a:rPr>
                                    </m:ctrlPr>
                                  </m:sSupPr>
                                  <m:e>
                                    <m:r>
                                      <a:rPr lang="en-US" sz="900" b="0" i="1" smtClean="0">
                                        <a:latin typeface="Cambria Math" panose="02040503050406030204" pitchFamily="18" charset="0"/>
                                      </a:rPr>
                                      <m:t>𝐷𝑎𝑡𝑎</m:t>
                                    </m:r>
                                  </m:e>
                                  <m:sup>
                                    <m:r>
                                      <a:rPr lang="en-US" sz="900" b="0" i="1" smtClean="0">
                                        <a:latin typeface="Cambria Math" panose="02040503050406030204" pitchFamily="18" charset="0"/>
                                      </a:rPr>
                                      <m:t>𝑖</m:t>
                                    </m:r>
                                  </m:sup>
                                </m:sSup>
                                <m:r>
                                  <a:rPr lang="en-US" sz="900" b="0" i="1" smtClean="0">
                                    <a:latin typeface="Cambria Math" panose="02040503050406030204" pitchFamily="18" charset="0"/>
                                    <a:ea typeface="Cambria Math" panose="02040503050406030204" pitchFamily="18" charset="0"/>
                                  </a:rPr>
                                  <m:t>∙</m:t>
                                </m:r>
                                <m:r>
                                  <a:rPr lang="en-US" sz="900" b="0" i="1" smtClean="0">
                                    <a:latin typeface="Cambria Math" panose="02040503050406030204" pitchFamily="18" charset="0"/>
                                    <a:ea typeface="Cambria Math" panose="02040503050406030204" pitchFamily="18" charset="0"/>
                                  </a:rPr>
                                  <m:t>𝑓</m:t>
                                </m:r>
                                <m:r>
                                  <a:rPr lang="en-US" sz="900" b="0" i="1" smtClean="0">
                                    <a:latin typeface="Cambria Math" panose="02040503050406030204" pitchFamily="18" charset="0"/>
                                    <a:ea typeface="Cambria Math" panose="02040503050406030204" pitchFamily="18" charset="0"/>
                                  </a:rPr>
                                  <m:t>(</m:t>
                                </m:r>
                                <m:r>
                                  <a:rPr lang="en-US" sz="900" b="0" i="1" smtClean="0">
                                    <a:latin typeface="Cambria Math" panose="02040503050406030204" pitchFamily="18" charset="0"/>
                                    <a:ea typeface="Cambria Math" panose="02040503050406030204" pitchFamily="18" charset="0"/>
                                  </a:rPr>
                                  <m:t>𝑟𝑒𝑠</m:t>
                                </m:r>
                                <m:r>
                                  <a:rPr lang="en-US" sz="900" b="0" i="1" smtClean="0">
                                    <a:latin typeface="Cambria Math" panose="02040503050406030204" pitchFamily="18" charset="0"/>
                                    <a:ea typeface="Cambria Math" panose="02040503050406030204" pitchFamily="18" charset="0"/>
                                  </a:rPr>
                                  <m:t>)</m:t>
                                </m:r>
                              </m:sub>
                            </m:sSub>
                            <m:r>
                              <a:rPr lang="en-US" sz="900" b="0" i="1" smtClean="0">
                                <a:latin typeface="Cambria Math" panose="02040503050406030204" pitchFamily="18" charset="0"/>
                              </a:rPr>
                              <m:t>+</m:t>
                            </m:r>
                            <m:sSub>
                              <m:sSubPr>
                                <m:ctrlPr>
                                  <a:rPr lang="en-US" sz="900" b="0" i="1" smtClean="0">
                                    <a:latin typeface="Cambria Math" panose="02040503050406030204" pitchFamily="18" charset="0"/>
                                  </a:rPr>
                                </m:ctrlPr>
                              </m:sSubPr>
                              <m:e>
                                <m:r>
                                  <a:rPr lang="en-US" sz="900" b="0" i="1" smtClean="0">
                                    <a:latin typeface="Cambria Math" panose="02040503050406030204" pitchFamily="18" charset="0"/>
                                  </a:rPr>
                                  <m:t>𝐶𝑜𝑣</m:t>
                                </m:r>
                              </m:e>
                              <m:sub>
                                <m:sSup>
                                  <m:sSupPr>
                                    <m:ctrlPr>
                                      <a:rPr lang="en-US" sz="900" b="0" i="1" smtClean="0">
                                        <a:latin typeface="Cambria Math" panose="02040503050406030204" pitchFamily="18" charset="0"/>
                                      </a:rPr>
                                    </m:ctrlPr>
                                  </m:sSupPr>
                                  <m:e>
                                    <m:r>
                                      <a:rPr lang="en-US" sz="900" b="0" i="1" smtClean="0">
                                        <a:latin typeface="Cambria Math" panose="02040503050406030204" pitchFamily="18" charset="0"/>
                                      </a:rPr>
                                      <m:t>𝐷𝑎𝑡𝑎</m:t>
                                    </m:r>
                                  </m:e>
                                  <m:sup>
                                    <m:r>
                                      <a:rPr lang="en-US" sz="900" b="0" i="1" smtClean="0">
                                        <a:latin typeface="Cambria Math" panose="02040503050406030204" pitchFamily="18" charset="0"/>
                                      </a:rPr>
                                      <m:t>𝑗</m:t>
                                    </m:r>
                                  </m:sup>
                                </m:sSup>
                              </m:sub>
                            </m:sSub>
                          </m:oMath>
                        </m:oMathPara>
                      </a14:m>
                      <a:endParaRPr lang="en-US" sz="900" dirty="0"/>
                    </a:p>
                  </p:txBody>
                </p:sp>
              </mc:Choice>
              <mc:Fallback xmlns="">
                <p:sp>
                  <p:nvSpPr>
                    <p:cNvPr id="194" name="ZoneTexte 193">
                      <a:extLst>
                        <a:ext uri="{FF2B5EF4-FFF2-40B4-BE49-F238E27FC236}">
                          <a16:creationId xmlns:a16="http://schemas.microsoft.com/office/drawing/2014/main" id="{E733EF9C-DD66-4386-8EA3-9C54D37526FF}"/>
                        </a:ext>
                      </a:extLst>
                    </p:cNvPr>
                    <p:cNvSpPr txBox="1">
                      <a:spLocks noRot="1" noChangeAspect="1" noMove="1" noResize="1" noEditPoints="1" noAdjustHandles="1" noChangeArrowheads="1" noChangeShapeType="1" noTextEdit="1"/>
                    </p:cNvSpPr>
                    <p:nvPr/>
                  </p:nvSpPr>
                  <p:spPr>
                    <a:xfrm>
                      <a:off x="4901956" y="1430789"/>
                      <a:ext cx="1492492" cy="165495"/>
                    </a:xfrm>
                    <a:prstGeom prst="rect">
                      <a:avLst/>
                    </a:prstGeom>
                    <a:blipFill>
                      <a:blip r:embed="rId20"/>
                      <a:stretch>
                        <a:fillRect l="-1465" b="-25926"/>
                      </a:stretch>
                    </a:blipFill>
                  </p:spPr>
                  <p:txBody>
                    <a:bodyPr/>
                    <a:lstStyle/>
                    <a:p>
                      <a:r>
                        <a:rPr lang="fr-FR">
                          <a:noFill/>
                        </a:rPr>
                        <a:t> </a:t>
                      </a:r>
                    </a:p>
                  </p:txBody>
                </p:sp>
              </mc:Fallback>
            </mc:AlternateContent>
          </p:grpSp>
          <p:sp>
            <p:nvSpPr>
              <p:cNvPr id="37" name="ZoneTexte 36">
                <a:extLst>
                  <a:ext uri="{FF2B5EF4-FFF2-40B4-BE49-F238E27FC236}">
                    <a16:creationId xmlns:a16="http://schemas.microsoft.com/office/drawing/2014/main" id="{4D9E9294-D07A-461D-BE59-C79B9F9E7DC5}"/>
                  </a:ext>
                </a:extLst>
              </p:cNvPr>
              <p:cNvSpPr txBox="1"/>
              <p:nvPr/>
            </p:nvSpPr>
            <p:spPr>
              <a:xfrm>
                <a:off x="3804617" y="6548900"/>
                <a:ext cx="655578" cy="200053"/>
              </a:xfrm>
              <a:prstGeom prst="rect">
                <a:avLst/>
              </a:prstGeom>
              <a:noFill/>
            </p:spPr>
            <p:txBody>
              <a:bodyPr wrap="square" rtlCol="0">
                <a:spAutoFit/>
              </a:bodyPr>
              <a:lstStyle/>
              <a:p>
                <a:pPr algn="ctr"/>
                <a:r>
                  <a:rPr lang="en-US" sz="700" b="1" dirty="0">
                    <a:solidFill>
                      <a:srgbClr val="FF0000"/>
                    </a:solidFill>
                  </a:rPr>
                  <a:t>STAT + RES</a:t>
                </a:r>
              </a:p>
            </p:txBody>
          </p:sp>
          <p:sp>
            <p:nvSpPr>
              <p:cNvPr id="38" name="Rectangle 37">
                <a:extLst>
                  <a:ext uri="{FF2B5EF4-FFF2-40B4-BE49-F238E27FC236}">
                    <a16:creationId xmlns:a16="http://schemas.microsoft.com/office/drawing/2014/main" id="{A1932480-D2BC-48FB-9BD9-8025F432CEB3}"/>
                  </a:ext>
                </a:extLst>
              </p:cNvPr>
              <p:cNvSpPr/>
              <p:nvPr/>
            </p:nvSpPr>
            <p:spPr>
              <a:xfrm>
                <a:off x="3840172" y="6369479"/>
                <a:ext cx="589489" cy="199051"/>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9" name="Groupe 38">
                <a:extLst>
                  <a:ext uri="{FF2B5EF4-FFF2-40B4-BE49-F238E27FC236}">
                    <a16:creationId xmlns:a16="http://schemas.microsoft.com/office/drawing/2014/main" id="{5036D4B4-8564-402E-B98C-9542BB8ACB20}"/>
                  </a:ext>
                </a:extLst>
              </p:cNvPr>
              <p:cNvGrpSpPr/>
              <p:nvPr/>
            </p:nvGrpSpPr>
            <p:grpSpPr>
              <a:xfrm>
                <a:off x="3385706" y="4438117"/>
                <a:ext cx="1965363" cy="1125943"/>
                <a:chOff x="2660981" y="4100885"/>
                <a:chExt cx="1965366" cy="1125956"/>
              </a:xfrm>
            </p:grpSpPr>
            <p:sp>
              <p:nvSpPr>
                <p:cNvPr id="44" name="ZoneTexte 43">
                  <a:extLst>
                    <a:ext uri="{FF2B5EF4-FFF2-40B4-BE49-F238E27FC236}">
                      <a16:creationId xmlns:a16="http://schemas.microsoft.com/office/drawing/2014/main" id="{C60EE7A6-C090-49EA-966A-0D73069FDDFB}"/>
                    </a:ext>
                  </a:extLst>
                </p:cNvPr>
                <p:cNvSpPr txBox="1"/>
                <p:nvPr/>
              </p:nvSpPr>
              <p:spPr>
                <a:xfrm>
                  <a:off x="2660981" y="4100885"/>
                  <a:ext cx="1965366" cy="261610"/>
                </a:xfrm>
                <a:prstGeom prst="rect">
                  <a:avLst/>
                </a:prstGeom>
                <a:noFill/>
              </p:spPr>
              <p:txBody>
                <a:bodyPr wrap="square" rtlCol="0">
                  <a:spAutoFit/>
                </a:bodyPr>
                <a:lstStyle/>
                <a:p>
                  <a:r>
                    <a:rPr lang="en-US" sz="1100" b="1"/>
                    <a:t>1</a:t>
                  </a:r>
                  <a:r>
                    <a:rPr lang="en-US" sz="1100" b="1" baseline="30000"/>
                    <a:t>er</a:t>
                  </a:r>
                  <a:r>
                    <a:rPr lang="en-US" sz="1100" b="1"/>
                    <a:t> step : Minimization Chi2</a:t>
                  </a:r>
                  <a:endParaRPr lang="en-US" sz="1100" b="1" dirty="0"/>
                </a:p>
              </p:txBody>
            </p:sp>
            <p:grpSp>
              <p:nvGrpSpPr>
                <p:cNvPr id="45" name="Groupe 44">
                  <a:extLst>
                    <a:ext uri="{FF2B5EF4-FFF2-40B4-BE49-F238E27FC236}">
                      <a16:creationId xmlns:a16="http://schemas.microsoft.com/office/drawing/2014/main" id="{18D569EF-2393-4E79-B680-5F27DB1F750F}"/>
                    </a:ext>
                  </a:extLst>
                </p:cNvPr>
                <p:cNvGrpSpPr/>
                <p:nvPr/>
              </p:nvGrpSpPr>
              <p:grpSpPr>
                <a:xfrm>
                  <a:off x="2660982" y="4410200"/>
                  <a:ext cx="1663083" cy="597016"/>
                  <a:chOff x="4901956" y="999268"/>
                  <a:chExt cx="1492492" cy="597016"/>
                </a:xfrm>
              </p:grpSpPr>
              <mc:AlternateContent xmlns:mc="http://schemas.openxmlformats.org/markup-compatibility/2006" xmlns:a14="http://schemas.microsoft.com/office/drawing/2010/main">
                <mc:Choice Requires="a14">
                  <p:sp>
                    <p:nvSpPr>
                      <p:cNvPr id="49" name="ZoneTexte 48">
                        <a:extLst>
                          <a:ext uri="{FF2B5EF4-FFF2-40B4-BE49-F238E27FC236}">
                            <a16:creationId xmlns:a16="http://schemas.microsoft.com/office/drawing/2014/main" id="{21ABF42B-CC6D-4919-B5C5-D7E1B52C6C17}"/>
                          </a:ext>
                        </a:extLst>
                      </p:cNvPr>
                      <p:cNvSpPr txBox="1"/>
                      <p:nvPr/>
                    </p:nvSpPr>
                    <p:spPr>
                      <a:xfrm>
                        <a:off x="5305301" y="999268"/>
                        <a:ext cx="871373" cy="15260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en-US" sz="900" i="1" smtClean="0">
                                      <a:latin typeface="Cambria Math" panose="02040503050406030204" pitchFamily="18" charset="0"/>
                                    </a:rPr>
                                  </m:ctrlPr>
                                </m:sSubSupPr>
                                <m:e>
                                  <m:r>
                                    <m:rPr>
                                      <m:sty m:val="p"/>
                                    </m:rPr>
                                    <a:rPr lang="en-US" sz="900" i="1" smtClean="0">
                                      <a:latin typeface="Cambria Math" panose="02040503050406030204" pitchFamily="18" charset="0"/>
                                    </a:rPr>
                                    <m:t>χ</m:t>
                                  </m:r>
                                </m:e>
                                <m:sub>
                                  <m:r>
                                    <a:rPr lang="en-US" sz="900" b="0" i="1" smtClean="0">
                                      <a:latin typeface="Cambria Math" panose="02040503050406030204" pitchFamily="18" charset="0"/>
                                    </a:rPr>
                                    <m:t>𝑔</m:t>
                                  </m:r>
                                </m:sub>
                                <m:sup>
                                  <m:r>
                                    <a:rPr lang="en-US" sz="900" b="0" i="1" smtClean="0">
                                      <a:latin typeface="Cambria Math" panose="02040503050406030204" pitchFamily="18" charset="0"/>
                                    </a:rPr>
                                    <m:t>2</m:t>
                                  </m:r>
                                </m:sup>
                              </m:sSubSup>
                              <m:r>
                                <a:rPr lang="en-US" sz="900" b="0" i="1" smtClean="0">
                                  <a:latin typeface="Cambria Math" panose="02040503050406030204" pitchFamily="18" charset="0"/>
                                </a:rPr>
                                <m:t>=</m:t>
                              </m:r>
                              <m:sSup>
                                <m:sSupPr>
                                  <m:ctrlPr>
                                    <a:rPr lang="en-US" sz="900" b="0" i="1" smtClean="0">
                                      <a:latin typeface="Cambria Math" panose="02040503050406030204" pitchFamily="18" charset="0"/>
                                    </a:rPr>
                                  </m:ctrlPr>
                                </m:sSupPr>
                                <m:e>
                                  <m:r>
                                    <a:rPr lang="en-US" sz="900" b="0" i="1" smtClean="0">
                                      <a:latin typeface="Cambria Math" panose="02040503050406030204" pitchFamily="18" charset="0"/>
                                      <a:ea typeface="Cambria Math" panose="02040503050406030204" pitchFamily="18" charset="0"/>
                                    </a:rPr>
                                    <m:t>∆</m:t>
                                  </m:r>
                                </m:e>
                                <m:sup>
                                  <m:r>
                                    <a:rPr lang="en-US" sz="900" b="0" i="1" smtClean="0">
                                      <a:latin typeface="Cambria Math" panose="02040503050406030204" pitchFamily="18" charset="0"/>
                                    </a:rPr>
                                    <m:t>𝑇</m:t>
                                  </m:r>
                                </m:sup>
                              </m:sSup>
                              <m:r>
                                <a:rPr lang="en-US" sz="900" i="1" smtClean="0">
                                  <a:latin typeface="Cambria Math" panose="02040503050406030204" pitchFamily="18" charset="0"/>
                                  <a:ea typeface="Cambria Math" panose="02040503050406030204" pitchFamily="18" charset="0"/>
                                </a:rPr>
                                <m:t>∙</m:t>
                              </m:r>
                              <m:sSup>
                                <m:sSupPr>
                                  <m:ctrlPr>
                                    <a:rPr lang="en-US" sz="900" i="1" smtClean="0">
                                      <a:latin typeface="Cambria Math" panose="02040503050406030204" pitchFamily="18" charset="0"/>
                                      <a:ea typeface="Cambria Math" panose="02040503050406030204" pitchFamily="18" charset="0"/>
                                    </a:rPr>
                                  </m:ctrlPr>
                                </m:sSupPr>
                                <m:e>
                                  <m:r>
                                    <a:rPr lang="en-US" sz="900" b="0" i="1" smtClean="0">
                                      <a:latin typeface="Cambria Math" panose="02040503050406030204" pitchFamily="18" charset="0"/>
                                      <a:ea typeface="Cambria Math" panose="02040503050406030204" pitchFamily="18" charset="0"/>
                                    </a:rPr>
                                    <m:t>𝐶𝑜𝑣</m:t>
                                  </m:r>
                                </m:e>
                                <m:sup>
                                  <m:r>
                                    <a:rPr lang="en-US" sz="900" b="0" i="1" smtClean="0">
                                      <a:latin typeface="Cambria Math" panose="02040503050406030204" pitchFamily="18" charset="0"/>
                                      <a:ea typeface="Cambria Math" panose="02040503050406030204" pitchFamily="18" charset="0"/>
                                    </a:rPr>
                                    <m:t>−1</m:t>
                                  </m:r>
                                </m:sup>
                              </m:sSup>
                              <m:r>
                                <a:rPr lang="en-US" sz="900" i="1" smtClean="0">
                                  <a:latin typeface="Cambria Math" panose="02040503050406030204" pitchFamily="18" charset="0"/>
                                  <a:ea typeface="Cambria Math" panose="02040503050406030204" pitchFamily="18" charset="0"/>
                                </a:rPr>
                                <m:t>∙∆</m:t>
                              </m:r>
                            </m:oMath>
                          </m:oMathPara>
                        </a14:m>
                        <a:endParaRPr lang="en-US" sz="900" dirty="0"/>
                      </a:p>
                    </p:txBody>
                  </p:sp>
                </mc:Choice>
                <mc:Fallback xmlns="">
                  <p:sp>
                    <p:nvSpPr>
                      <p:cNvPr id="189" name="ZoneTexte 188">
                        <a:extLst>
                          <a:ext uri="{FF2B5EF4-FFF2-40B4-BE49-F238E27FC236}">
                            <a16:creationId xmlns:a16="http://schemas.microsoft.com/office/drawing/2014/main" id="{39B897CE-43EC-499C-94B0-5460C0D2AF1B}"/>
                          </a:ext>
                        </a:extLst>
                      </p:cNvPr>
                      <p:cNvSpPr txBox="1">
                        <a:spLocks noRot="1" noChangeAspect="1" noMove="1" noResize="1" noEditPoints="1" noAdjustHandles="1" noChangeArrowheads="1" noChangeShapeType="1" noTextEdit="1"/>
                      </p:cNvSpPr>
                      <p:nvPr/>
                    </p:nvSpPr>
                    <p:spPr>
                      <a:xfrm>
                        <a:off x="5305301" y="999268"/>
                        <a:ext cx="871373" cy="152606"/>
                      </a:xfrm>
                      <a:prstGeom prst="rect">
                        <a:avLst/>
                      </a:prstGeom>
                      <a:blipFill>
                        <a:blip r:embed="rId18"/>
                        <a:stretch>
                          <a:fillRect l="-2516" t="-4000" r="-2516" b="-20000"/>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50" name="ZoneTexte 49">
                        <a:extLst>
                          <a:ext uri="{FF2B5EF4-FFF2-40B4-BE49-F238E27FC236}">
                            <a16:creationId xmlns:a16="http://schemas.microsoft.com/office/drawing/2014/main" id="{AA8EAF46-6F12-4DF9-925F-97C4474AD25E}"/>
                          </a:ext>
                        </a:extLst>
                      </p:cNvPr>
                      <p:cNvSpPr txBox="1"/>
                      <p:nvPr/>
                    </p:nvSpPr>
                    <p:spPr>
                      <a:xfrm>
                        <a:off x="5115296" y="1240096"/>
                        <a:ext cx="1224457" cy="14298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900" i="1" smtClean="0">
                                  <a:latin typeface="Cambria Math" panose="02040503050406030204" pitchFamily="18" charset="0"/>
                                  <a:ea typeface="Cambria Math" panose="02040503050406030204" pitchFamily="18" charset="0"/>
                                </a:rPr>
                                <m:t>∆=</m:t>
                              </m:r>
                              <m:sSup>
                                <m:sSupPr>
                                  <m:ctrlPr>
                                    <a:rPr lang="en-US" sz="900" i="1" smtClean="0">
                                      <a:latin typeface="Cambria Math" panose="02040503050406030204" pitchFamily="18" charset="0"/>
                                      <a:ea typeface="Cambria Math" panose="02040503050406030204" pitchFamily="18" charset="0"/>
                                    </a:rPr>
                                  </m:ctrlPr>
                                </m:sSupPr>
                                <m:e>
                                  <m:r>
                                    <a:rPr lang="en-US" sz="900" b="0" i="1" smtClean="0">
                                      <a:latin typeface="Cambria Math" panose="02040503050406030204" pitchFamily="18" charset="0"/>
                                      <a:ea typeface="Cambria Math" panose="02040503050406030204" pitchFamily="18" charset="0"/>
                                    </a:rPr>
                                    <m:t>𝐷𝑎𝑡𝑎</m:t>
                                  </m:r>
                                </m:e>
                                <m:sup>
                                  <m:r>
                                    <a:rPr lang="en-US" sz="900" b="0" i="1" smtClean="0">
                                      <a:latin typeface="Cambria Math" panose="02040503050406030204" pitchFamily="18" charset="0"/>
                                      <a:ea typeface="Cambria Math" panose="02040503050406030204" pitchFamily="18" charset="0"/>
                                    </a:rPr>
                                    <m:t>𝑖</m:t>
                                  </m:r>
                                </m:sup>
                              </m:sSup>
                              <m:r>
                                <a:rPr lang="en-US" sz="900" i="1" smtClean="0">
                                  <a:latin typeface="Cambria Math" panose="02040503050406030204" pitchFamily="18" charset="0"/>
                                  <a:ea typeface="Cambria Math" panose="02040503050406030204" pitchFamily="18" charset="0"/>
                                </a:rPr>
                                <m:t>∙</m:t>
                              </m:r>
                              <m:r>
                                <a:rPr lang="en-US" sz="900" b="0" i="1" smtClean="0">
                                  <a:latin typeface="Cambria Math" panose="02040503050406030204" pitchFamily="18" charset="0"/>
                                  <a:ea typeface="Cambria Math" panose="02040503050406030204" pitchFamily="18" charset="0"/>
                                </a:rPr>
                                <m:t>𝑓</m:t>
                              </m:r>
                              <m:d>
                                <m:dPr>
                                  <m:ctrlPr>
                                    <a:rPr lang="en-US" sz="900" b="0" i="1" smtClean="0">
                                      <a:latin typeface="Cambria Math" panose="02040503050406030204" pitchFamily="18" charset="0"/>
                                      <a:ea typeface="Cambria Math" panose="02040503050406030204" pitchFamily="18" charset="0"/>
                                    </a:rPr>
                                  </m:ctrlPr>
                                </m:dPr>
                                <m:e>
                                  <m:r>
                                    <a:rPr lang="en-US" sz="900" b="0" i="1" smtClean="0">
                                      <a:latin typeface="Cambria Math" panose="02040503050406030204" pitchFamily="18" charset="0"/>
                                      <a:ea typeface="Cambria Math" panose="02040503050406030204" pitchFamily="18" charset="0"/>
                                    </a:rPr>
                                    <m:t>𝑟𝑒𝑠</m:t>
                                  </m:r>
                                </m:e>
                              </m:d>
                              <m:r>
                                <a:rPr lang="en-US" sz="900" b="0" i="1" smtClean="0">
                                  <a:latin typeface="Cambria Math" panose="02040503050406030204" pitchFamily="18" charset="0"/>
                                  <a:ea typeface="Cambria Math" panose="02040503050406030204" pitchFamily="18" charset="0"/>
                                </a:rPr>
                                <m:t>−</m:t>
                              </m:r>
                              <m:sSup>
                                <m:sSupPr>
                                  <m:ctrlPr>
                                    <a:rPr lang="en-US" sz="900" b="0" i="1" smtClean="0">
                                      <a:latin typeface="Cambria Math" panose="02040503050406030204" pitchFamily="18" charset="0"/>
                                      <a:ea typeface="Cambria Math" panose="02040503050406030204" pitchFamily="18" charset="0"/>
                                    </a:rPr>
                                  </m:ctrlPr>
                                </m:sSupPr>
                                <m:e>
                                  <m:r>
                                    <a:rPr lang="en-US" sz="900" b="0" i="1" smtClean="0">
                                      <a:latin typeface="Cambria Math" panose="02040503050406030204" pitchFamily="18" charset="0"/>
                                      <a:ea typeface="Cambria Math" panose="02040503050406030204" pitchFamily="18" charset="0"/>
                                    </a:rPr>
                                    <m:t>𝐷𝑎𝑡𝑎</m:t>
                                  </m:r>
                                </m:e>
                                <m:sup>
                                  <m:r>
                                    <a:rPr lang="en-US" sz="900" b="0" i="1" smtClean="0">
                                      <a:latin typeface="Cambria Math" panose="02040503050406030204" pitchFamily="18" charset="0"/>
                                      <a:ea typeface="Cambria Math" panose="02040503050406030204" pitchFamily="18" charset="0"/>
                                    </a:rPr>
                                    <m:t>𝑗</m:t>
                                  </m:r>
                                </m:sup>
                              </m:sSup>
                            </m:oMath>
                          </m:oMathPara>
                        </a14:m>
                        <a:endParaRPr lang="en-US" sz="900" dirty="0"/>
                      </a:p>
                    </p:txBody>
                  </p:sp>
                </mc:Choice>
                <mc:Fallback xmlns="">
                  <p:sp>
                    <p:nvSpPr>
                      <p:cNvPr id="190" name="ZoneTexte 189">
                        <a:extLst>
                          <a:ext uri="{FF2B5EF4-FFF2-40B4-BE49-F238E27FC236}">
                            <a16:creationId xmlns:a16="http://schemas.microsoft.com/office/drawing/2014/main" id="{23ADFAAE-B6CE-4B6B-AAFD-F247FE3C406B}"/>
                          </a:ext>
                        </a:extLst>
                      </p:cNvPr>
                      <p:cNvSpPr txBox="1">
                        <a:spLocks noRot="1" noChangeAspect="1" noMove="1" noResize="1" noEditPoints="1" noAdjustHandles="1" noChangeArrowheads="1" noChangeShapeType="1" noTextEdit="1"/>
                      </p:cNvSpPr>
                      <p:nvPr/>
                    </p:nvSpPr>
                    <p:spPr>
                      <a:xfrm>
                        <a:off x="5115296" y="1240096"/>
                        <a:ext cx="1224457" cy="142988"/>
                      </a:xfrm>
                      <a:prstGeom prst="rect">
                        <a:avLst/>
                      </a:prstGeom>
                      <a:blipFill>
                        <a:blip r:embed="rId21"/>
                        <a:stretch>
                          <a:fillRect l="-1786" t="-4167" r="-893" b="-29167"/>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51" name="ZoneTexte 50">
                        <a:extLst>
                          <a:ext uri="{FF2B5EF4-FFF2-40B4-BE49-F238E27FC236}">
                            <a16:creationId xmlns:a16="http://schemas.microsoft.com/office/drawing/2014/main" id="{DA745B8C-C191-42F8-98E6-584A7CBD0DC4}"/>
                          </a:ext>
                        </a:extLst>
                      </p:cNvPr>
                      <p:cNvSpPr txBox="1"/>
                      <p:nvPr/>
                    </p:nvSpPr>
                    <p:spPr>
                      <a:xfrm>
                        <a:off x="4901956" y="1430789"/>
                        <a:ext cx="1492492" cy="16549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900" b="0" i="1" smtClean="0">
                                  <a:latin typeface="Cambria Math" panose="02040503050406030204" pitchFamily="18" charset="0"/>
                                </a:rPr>
                                <m:t>𝐶𝑜𝑣</m:t>
                              </m:r>
                              <m:r>
                                <a:rPr lang="en-US" sz="900" b="0" i="1" smtClean="0">
                                  <a:latin typeface="Cambria Math" panose="02040503050406030204" pitchFamily="18" charset="0"/>
                                </a:rPr>
                                <m:t>=</m:t>
                              </m:r>
                              <m:sSub>
                                <m:sSubPr>
                                  <m:ctrlPr>
                                    <a:rPr lang="en-US" sz="900" b="0" i="1" smtClean="0">
                                      <a:latin typeface="Cambria Math" panose="02040503050406030204" pitchFamily="18" charset="0"/>
                                    </a:rPr>
                                  </m:ctrlPr>
                                </m:sSubPr>
                                <m:e>
                                  <m:r>
                                    <a:rPr lang="en-US" sz="900" b="0" i="1" smtClean="0">
                                      <a:latin typeface="Cambria Math" panose="02040503050406030204" pitchFamily="18" charset="0"/>
                                    </a:rPr>
                                    <m:t>𝐶𝑜𝑣</m:t>
                                  </m:r>
                                </m:e>
                                <m:sub>
                                  <m:sSup>
                                    <m:sSupPr>
                                      <m:ctrlPr>
                                        <a:rPr lang="en-US" sz="900" b="0" i="1" smtClean="0">
                                          <a:latin typeface="Cambria Math" panose="02040503050406030204" pitchFamily="18" charset="0"/>
                                        </a:rPr>
                                      </m:ctrlPr>
                                    </m:sSupPr>
                                    <m:e>
                                      <m:r>
                                        <a:rPr lang="en-US" sz="900" b="0" i="1" smtClean="0">
                                          <a:latin typeface="Cambria Math" panose="02040503050406030204" pitchFamily="18" charset="0"/>
                                        </a:rPr>
                                        <m:t>𝐷𝑎𝑡𝑎</m:t>
                                      </m:r>
                                    </m:e>
                                    <m:sup>
                                      <m:r>
                                        <a:rPr lang="en-US" sz="900" b="0" i="1" smtClean="0">
                                          <a:latin typeface="Cambria Math" panose="02040503050406030204" pitchFamily="18" charset="0"/>
                                        </a:rPr>
                                        <m:t>𝑖</m:t>
                                      </m:r>
                                    </m:sup>
                                  </m:sSup>
                                  <m:r>
                                    <a:rPr lang="en-US" sz="900" b="0" i="1" smtClean="0">
                                      <a:latin typeface="Cambria Math" panose="02040503050406030204" pitchFamily="18" charset="0"/>
                                      <a:ea typeface="Cambria Math" panose="02040503050406030204" pitchFamily="18" charset="0"/>
                                    </a:rPr>
                                    <m:t>∙</m:t>
                                  </m:r>
                                  <m:r>
                                    <a:rPr lang="en-US" sz="900" b="0" i="1" smtClean="0">
                                      <a:latin typeface="Cambria Math" panose="02040503050406030204" pitchFamily="18" charset="0"/>
                                      <a:ea typeface="Cambria Math" panose="02040503050406030204" pitchFamily="18" charset="0"/>
                                    </a:rPr>
                                    <m:t>𝑓</m:t>
                                  </m:r>
                                  <m:r>
                                    <a:rPr lang="en-US" sz="900" b="0" i="1" smtClean="0">
                                      <a:latin typeface="Cambria Math" panose="02040503050406030204" pitchFamily="18" charset="0"/>
                                      <a:ea typeface="Cambria Math" panose="02040503050406030204" pitchFamily="18" charset="0"/>
                                    </a:rPr>
                                    <m:t>(</m:t>
                                  </m:r>
                                  <m:r>
                                    <a:rPr lang="en-US" sz="900" b="0" i="1" smtClean="0">
                                      <a:latin typeface="Cambria Math" panose="02040503050406030204" pitchFamily="18" charset="0"/>
                                      <a:ea typeface="Cambria Math" panose="02040503050406030204" pitchFamily="18" charset="0"/>
                                    </a:rPr>
                                    <m:t>𝑟𝑒𝑠</m:t>
                                  </m:r>
                                  <m:r>
                                    <a:rPr lang="en-US" sz="900" b="0" i="1" smtClean="0">
                                      <a:latin typeface="Cambria Math" panose="02040503050406030204" pitchFamily="18" charset="0"/>
                                      <a:ea typeface="Cambria Math" panose="02040503050406030204" pitchFamily="18" charset="0"/>
                                    </a:rPr>
                                    <m:t>)</m:t>
                                  </m:r>
                                </m:sub>
                              </m:sSub>
                              <m:r>
                                <a:rPr lang="en-US" sz="900" b="0" i="1" smtClean="0">
                                  <a:latin typeface="Cambria Math" panose="02040503050406030204" pitchFamily="18" charset="0"/>
                                </a:rPr>
                                <m:t>+</m:t>
                              </m:r>
                              <m:sSub>
                                <m:sSubPr>
                                  <m:ctrlPr>
                                    <a:rPr lang="en-US" sz="900" b="0" i="1" smtClean="0">
                                      <a:latin typeface="Cambria Math" panose="02040503050406030204" pitchFamily="18" charset="0"/>
                                    </a:rPr>
                                  </m:ctrlPr>
                                </m:sSubPr>
                                <m:e>
                                  <m:r>
                                    <a:rPr lang="en-US" sz="900" b="0" i="1" smtClean="0">
                                      <a:latin typeface="Cambria Math" panose="02040503050406030204" pitchFamily="18" charset="0"/>
                                    </a:rPr>
                                    <m:t>𝐶𝑜𝑣</m:t>
                                  </m:r>
                                </m:e>
                                <m:sub>
                                  <m:sSup>
                                    <m:sSupPr>
                                      <m:ctrlPr>
                                        <a:rPr lang="en-US" sz="900" b="0" i="1" smtClean="0">
                                          <a:latin typeface="Cambria Math" panose="02040503050406030204" pitchFamily="18" charset="0"/>
                                        </a:rPr>
                                      </m:ctrlPr>
                                    </m:sSupPr>
                                    <m:e>
                                      <m:r>
                                        <a:rPr lang="en-US" sz="900" b="0" i="1" smtClean="0">
                                          <a:latin typeface="Cambria Math" panose="02040503050406030204" pitchFamily="18" charset="0"/>
                                        </a:rPr>
                                        <m:t>𝐷𝑎𝑡𝑎</m:t>
                                      </m:r>
                                    </m:e>
                                    <m:sup>
                                      <m:r>
                                        <a:rPr lang="en-US" sz="900" b="0" i="1" smtClean="0">
                                          <a:latin typeface="Cambria Math" panose="02040503050406030204" pitchFamily="18" charset="0"/>
                                        </a:rPr>
                                        <m:t>𝑗</m:t>
                                      </m:r>
                                    </m:sup>
                                  </m:sSup>
                                </m:sub>
                              </m:sSub>
                            </m:oMath>
                          </m:oMathPara>
                        </a14:m>
                        <a:endParaRPr lang="en-US" sz="900" dirty="0"/>
                      </a:p>
                    </p:txBody>
                  </p:sp>
                </mc:Choice>
                <mc:Fallback xmlns="">
                  <p:sp>
                    <p:nvSpPr>
                      <p:cNvPr id="191" name="ZoneTexte 190">
                        <a:extLst>
                          <a:ext uri="{FF2B5EF4-FFF2-40B4-BE49-F238E27FC236}">
                            <a16:creationId xmlns:a16="http://schemas.microsoft.com/office/drawing/2014/main" id="{0381DFAE-B398-4A1A-9FD7-56503CB23450}"/>
                          </a:ext>
                        </a:extLst>
                      </p:cNvPr>
                      <p:cNvSpPr txBox="1">
                        <a:spLocks noRot="1" noChangeAspect="1" noMove="1" noResize="1" noEditPoints="1" noAdjustHandles="1" noChangeArrowheads="1" noChangeShapeType="1" noTextEdit="1"/>
                      </p:cNvSpPr>
                      <p:nvPr/>
                    </p:nvSpPr>
                    <p:spPr>
                      <a:xfrm>
                        <a:off x="4901956" y="1430789"/>
                        <a:ext cx="1492492" cy="165495"/>
                      </a:xfrm>
                      <a:prstGeom prst="rect">
                        <a:avLst/>
                      </a:prstGeom>
                      <a:blipFill>
                        <a:blip r:embed="rId20"/>
                        <a:stretch>
                          <a:fillRect l="-1465" b="-25926"/>
                        </a:stretch>
                      </a:blipFill>
                    </p:spPr>
                    <p:txBody>
                      <a:bodyPr/>
                      <a:lstStyle/>
                      <a:p>
                        <a:r>
                          <a:rPr lang="fr-FR">
                            <a:noFill/>
                          </a:rPr>
                          <a:t> </a:t>
                        </a:r>
                      </a:p>
                    </p:txBody>
                  </p:sp>
                </mc:Fallback>
              </mc:AlternateContent>
            </p:grpSp>
            <p:sp>
              <p:nvSpPr>
                <p:cNvPr id="46" name="ZoneTexte 45">
                  <a:extLst>
                    <a:ext uri="{FF2B5EF4-FFF2-40B4-BE49-F238E27FC236}">
                      <a16:creationId xmlns:a16="http://schemas.microsoft.com/office/drawing/2014/main" id="{C0D227C2-4741-484F-99AF-F96EDD875CD3}"/>
                    </a:ext>
                  </a:extLst>
                </p:cNvPr>
                <p:cNvSpPr txBox="1"/>
                <p:nvPr/>
              </p:nvSpPr>
              <p:spPr>
                <a:xfrm>
                  <a:off x="3081711" y="5015721"/>
                  <a:ext cx="655579" cy="200055"/>
                </a:xfrm>
                <a:prstGeom prst="rect">
                  <a:avLst/>
                </a:prstGeom>
                <a:noFill/>
              </p:spPr>
              <p:txBody>
                <a:bodyPr wrap="square" rtlCol="0">
                  <a:spAutoFit/>
                </a:bodyPr>
                <a:lstStyle/>
                <a:p>
                  <a:pPr algn="ctr"/>
                  <a:r>
                    <a:rPr lang="en-US" sz="700" b="1" dirty="0">
                      <a:solidFill>
                        <a:srgbClr val="FF0000"/>
                      </a:solidFill>
                    </a:rPr>
                    <a:t>ONLY STAT</a:t>
                  </a:r>
                </a:p>
              </p:txBody>
            </p:sp>
            <p:sp>
              <p:nvSpPr>
                <p:cNvPr id="47" name="Rectangle 46">
                  <a:extLst>
                    <a:ext uri="{FF2B5EF4-FFF2-40B4-BE49-F238E27FC236}">
                      <a16:creationId xmlns:a16="http://schemas.microsoft.com/office/drawing/2014/main" id="{4E88FFC2-37AB-436E-BBDF-029C8E713E44}"/>
                    </a:ext>
                  </a:extLst>
                </p:cNvPr>
                <p:cNvSpPr/>
                <p:nvPr/>
              </p:nvSpPr>
              <p:spPr>
                <a:xfrm>
                  <a:off x="3110427" y="4808163"/>
                  <a:ext cx="594511" cy="217448"/>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Rectangle 47">
                  <a:extLst>
                    <a:ext uri="{FF2B5EF4-FFF2-40B4-BE49-F238E27FC236}">
                      <a16:creationId xmlns:a16="http://schemas.microsoft.com/office/drawing/2014/main" id="{8089901E-C90E-4928-8A41-5ED7A420E8BD}"/>
                    </a:ext>
                  </a:extLst>
                </p:cNvPr>
                <p:cNvSpPr/>
                <p:nvPr/>
              </p:nvSpPr>
              <p:spPr>
                <a:xfrm>
                  <a:off x="2685353" y="4100885"/>
                  <a:ext cx="1828800" cy="1125956"/>
                </a:xfrm>
                <a:prstGeom prst="rect">
                  <a:avLst/>
                </a:prstGeom>
                <a:no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0" name="Rectangle 39">
                <a:extLst>
                  <a:ext uri="{FF2B5EF4-FFF2-40B4-BE49-F238E27FC236}">
                    <a16:creationId xmlns:a16="http://schemas.microsoft.com/office/drawing/2014/main" id="{74FE4AAD-A08E-40E0-A83E-EFFD7710A7D7}"/>
                  </a:ext>
                </a:extLst>
              </p:cNvPr>
              <p:cNvSpPr/>
              <p:nvPr/>
            </p:nvSpPr>
            <p:spPr>
              <a:xfrm>
                <a:off x="3410078" y="5652730"/>
                <a:ext cx="1828797" cy="1119231"/>
              </a:xfrm>
              <a:prstGeom prst="rect">
                <a:avLst/>
              </a:prstGeom>
              <a:noFill/>
              <a:ln w="285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mc:AlternateContent xmlns:mc="http://schemas.openxmlformats.org/markup-compatibility/2006" xmlns:a14="http://schemas.microsoft.com/office/drawing/2010/main">
            <mc:Choice Requires="a14">
              <p:sp>
                <p:nvSpPr>
                  <p:cNvPr id="41" name="ZoneTexte 40">
                    <a:extLst>
                      <a:ext uri="{FF2B5EF4-FFF2-40B4-BE49-F238E27FC236}">
                        <a16:creationId xmlns:a16="http://schemas.microsoft.com/office/drawing/2014/main" id="{ECFBC72A-D66F-477A-95AC-B32A22407BF0}"/>
                      </a:ext>
                    </a:extLst>
                  </p:cNvPr>
                  <p:cNvSpPr txBox="1"/>
                  <p:nvPr/>
                </p:nvSpPr>
                <p:spPr>
                  <a:xfrm>
                    <a:off x="5433608" y="4747429"/>
                    <a:ext cx="823877" cy="516546"/>
                  </a:xfrm>
                  <a:prstGeom prst="rect">
                    <a:avLst/>
                  </a:prstGeom>
                  <a:noFill/>
                  <a:ln>
                    <a:solidFill>
                      <a:srgbClr val="00B0F0"/>
                    </a:solid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600" b="0" i="1" smtClean="0">
                              <a:latin typeface="Cambria Math" panose="02040503050406030204" pitchFamily="18" charset="0"/>
                            </a:rPr>
                            <m:t>𝑅𝑒</m:t>
                          </m:r>
                          <m:sSub>
                            <m:sSubPr>
                              <m:ctrlPr>
                                <a:rPr lang="fr-FR" sz="1600" b="0" i="1" smtClean="0">
                                  <a:latin typeface="Cambria Math" panose="02040503050406030204" pitchFamily="18" charset="0"/>
                                </a:rPr>
                              </m:ctrlPr>
                            </m:sSubPr>
                            <m:e>
                              <m:r>
                                <a:rPr lang="en-US" sz="1600" b="0" i="1" smtClean="0">
                                  <a:latin typeface="Cambria Math" panose="02040503050406030204" pitchFamily="18" charset="0"/>
                                </a:rPr>
                                <m:t>𝑠</m:t>
                              </m:r>
                            </m:e>
                            <m:sub>
                              <m:r>
                                <a:rPr lang="fr-FR" sz="1600" b="0" i="1" smtClean="0">
                                  <a:latin typeface="Cambria Math" panose="02040503050406030204" pitchFamily="18" charset="0"/>
                                </a:rPr>
                                <m:t>𝑖</m:t>
                              </m:r>
                            </m:sub>
                          </m:sSub>
                          <m:r>
                            <a:rPr lang="en-US" sz="1600" b="0" i="1" smtClean="0">
                              <a:latin typeface="Cambria Math" panose="02040503050406030204" pitchFamily="18" charset="0"/>
                            </a:rPr>
                            <m:t>|</m:t>
                          </m:r>
                          <m:r>
                            <a:rPr lang="en-US" sz="1600" b="0" i="1" smtClean="0">
                              <a:latin typeface="Cambria Math" panose="02040503050406030204" pitchFamily="18" charset="0"/>
                            </a:rPr>
                            <m:t>𝑟𝑒𝑓</m:t>
                          </m:r>
                        </m:oMath>
                      </m:oMathPara>
                    </a14:m>
                    <a:endParaRPr lang="en-US" sz="1600"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sz="1600" b="0" i="1" smtClean="0">
                              <a:latin typeface="Cambria Math" panose="02040503050406030204" pitchFamily="18" charset="0"/>
                            </a:rPr>
                            <m:t> </m:t>
                          </m:r>
                          <m:sSub>
                            <m:sSubPr>
                              <m:ctrlPr>
                                <a:rPr lang="en-US" sz="1600" b="0" i="1" smtClean="0">
                                  <a:latin typeface="Cambria Math" panose="02040503050406030204" pitchFamily="18" charset="0"/>
                                </a:rPr>
                              </m:ctrlPr>
                            </m:sSubPr>
                            <m:e>
                              <m:r>
                                <a:rPr lang="en-US" sz="1600" b="0" i="1" smtClean="0">
                                  <a:latin typeface="Cambria Math" panose="02040503050406030204" pitchFamily="18" charset="0"/>
                                  <a:ea typeface="Cambria Math" panose="02040503050406030204" pitchFamily="18" charset="0"/>
                                </a:rPr>
                                <m:t>𝜎</m:t>
                              </m:r>
                            </m:e>
                            <m:sub>
                              <m:r>
                                <a:rPr lang="en-US" sz="1600" b="0" i="1" smtClean="0">
                                  <a:latin typeface="Cambria Math" panose="02040503050406030204" pitchFamily="18" charset="0"/>
                                </a:rPr>
                                <m:t>𝑅𝑒</m:t>
                              </m:r>
                              <m:sSub>
                                <m:sSubPr>
                                  <m:ctrlPr>
                                    <a:rPr lang="fr-FR" sz="1600" b="0" i="1" smtClean="0">
                                      <a:latin typeface="Cambria Math" panose="02040503050406030204" pitchFamily="18" charset="0"/>
                                    </a:rPr>
                                  </m:ctrlPr>
                                </m:sSubPr>
                                <m:e>
                                  <m:r>
                                    <a:rPr lang="en-US" sz="1600" b="0" i="1" smtClean="0">
                                      <a:latin typeface="Cambria Math" panose="02040503050406030204" pitchFamily="18" charset="0"/>
                                    </a:rPr>
                                    <m:t>𝑠</m:t>
                                  </m:r>
                                </m:e>
                                <m:sub>
                                  <m:r>
                                    <a:rPr lang="fr-FR" sz="1600" b="0" i="1" smtClean="0">
                                      <a:latin typeface="Cambria Math" panose="02040503050406030204" pitchFamily="18" charset="0"/>
                                    </a:rPr>
                                    <m:t>𝑖</m:t>
                                  </m:r>
                                </m:sub>
                              </m:sSub>
                              <m:r>
                                <a:rPr lang="en-US" sz="1600" b="0" i="1" smtClean="0">
                                  <a:latin typeface="Cambria Math" panose="02040503050406030204" pitchFamily="18" charset="0"/>
                                </a:rPr>
                                <m:t>|</m:t>
                              </m:r>
                              <m:r>
                                <a:rPr lang="en-US" sz="1600" b="0" i="1" smtClean="0">
                                  <a:latin typeface="Cambria Math" panose="02040503050406030204" pitchFamily="18" charset="0"/>
                                </a:rPr>
                                <m:t>𝑟𝑒𝑓</m:t>
                              </m:r>
                            </m:sub>
                          </m:sSub>
                        </m:oMath>
                      </m:oMathPara>
                    </a14:m>
                    <a:endParaRPr lang="en-US" sz="1600" dirty="0"/>
                  </a:p>
                </p:txBody>
              </p:sp>
            </mc:Choice>
            <mc:Fallback xmlns="">
              <p:sp>
                <p:nvSpPr>
                  <p:cNvPr id="41" name="ZoneTexte 40">
                    <a:extLst>
                      <a:ext uri="{FF2B5EF4-FFF2-40B4-BE49-F238E27FC236}">
                        <a16:creationId xmlns:a16="http://schemas.microsoft.com/office/drawing/2014/main" id="{ECFBC72A-D66F-477A-95AC-B32A22407BF0}"/>
                      </a:ext>
                    </a:extLst>
                  </p:cNvPr>
                  <p:cNvSpPr txBox="1">
                    <a:spLocks noRot="1" noChangeAspect="1" noMove="1" noResize="1" noEditPoints="1" noAdjustHandles="1" noChangeArrowheads="1" noChangeShapeType="1" noTextEdit="1"/>
                  </p:cNvSpPr>
                  <p:nvPr/>
                </p:nvSpPr>
                <p:spPr>
                  <a:xfrm>
                    <a:off x="5433608" y="4747429"/>
                    <a:ext cx="823877" cy="516546"/>
                  </a:xfrm>
                  <a:prstGeom prst="rect">
                    <a:avLst/>
                  </a:prstGeom>
                  <a:blipFill>
                    <a:blip r:embed="rId22"/>
                    <a:stretch>
                      <a:fillRect/>
                    </a:stretch>
                  </a:blipFill>
                  <a:ln>
                    <a:solidFill>
                      <a:srgbClr val="00B0F0"/>
                    </a:solidFill>
                  </a:ln>
                </p:spPr>
                <p:txBody>
                  <a:bodyPr/>
                  <a:lstStyle/>
                  <a:p>
                    <a:r>
                      <a:rPr lang="fr-FR">
                        <a:noFill/>
                      </a:rPr>
                      <a:t> </a:t>
                    </a:r>
                  </a:p>
                </p:txBody>
              </p:sp>
            </mc:Fallback>
          </mc:AlternateContent>
          <p:cxnSp>
            <p:nvCxnSpPr>
              <p:cNvPr id="42" name="Connecteur : en angle 41">
                <a:extLst>
                  <a:ext uri="{FF2B5EF4-FFF2-40B4-BE49-F238E27FC236}">
                    <a16:creationId xmlns:a16="http://schemas.microsoft.com/office/drawing/2014/main" id="{2DFED6F1-FD16-445A-88D1-13CF4E7C27C7}"/>
                  </a:ext>
                </a:extLst>
              </p:cNvPr>
              <p:cNvCxnSpPr>
                <a:cxnSpLocks/>
                <a:stCxn id="41" idx="2"/>
                <a:endCxn id="40" idx="3"/>
              </p:cNvCxnSpPr>
              <p:nvPr/>
            </p:nvCxnSpPr>
            <p:spPr>
              <a:xfrm rot="5400000">
                <a:off x="5068026" y="5434824"/>
                <a:ext cx="948371" cy="606672"/>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3" name="Connecteur droit avec flèche 42">
                <a:extLst>
                  <a:ext uri="{FF2B5EF4-FFF2-40B4-BE49-F238E27FC236}">
                    <a16:creationId xmlns:a16="http://schemas.microsoft.com/office/drawing/2014/main" id="{5697CF41-10FF-4B3B-BEEB-1CA95F6C79A8}"/>
                  </a:ext>
                </a:extLst>
              </p:cNvPr>
              <p:cNvCxnSpPr>
                <a:cxnSpLocks/>
                <a:stCxn id="48" idx="3"/>
                <a:endCxn id="41" idx="1"/>
              </p:cNvCxnSpPr>
              <p:nvPr/>
            </p:nvCxnSpPr>
            <p:spPr>
              <a:xfrm>
                <a:off x="5238875" y="5001088"/>
                <a:ext cx="194734" cy="461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34" name="ZoneTexte 33">
              <a:extLst>
                <a:ext uri="{FF2B5EF4-FFF2-40B4-BE49-F238E27FC236}">
                  <a16:creationId xmlns:a16="http://schemas.microsoft.com/office/drawing/2014/main" id="{14556B36-D913-483A-A5EF-821B26658A30}"/>
                </a:ext>
              </a:extLst>
            </p:cNvPr>
            <p:cNvSpPr txBox="1"/>
            <p:nvPr/>
          </p:nvSpPr>
          <p:spPr>
            <a:xfrm>
              <a:off x="1113919" y="1073316"/>
              <a:ext cx="2743727" cy="450504"/>
            </a:xfrm>
            <a:prstGeom prst="rect">
              <a:avLst/>
            </a:prstGeom>
            <a:solidFill>
              <a:schemeClr val="bg2"/>
            </a:solidFill>
            <a:effectLst>
              <a:outerShdw blurRad="50800" dist="38100" dir="2700000" algn="tl" rotWithShape="0">
                <a:prstClr val="black">
                  <a:alpha val="40000"/>
                </a:prstClr>
              </a:outerShdw>
            </a:effectLst>
          </p:spPr>
          <p:txBody>
            <a:bodyPr wrap="square" rtlCol="0">
              <a:spAutoFit/>
            </a:bodyPr>
            <a:lstStyle/>
            <a:p>
              <a:pPr algn="ctr"/>
              <a:r>
                <a:rPr lang="en-US" sz="1600" b="1" dirty="0"/>
                <a:t>second step : </a:t>
              </a:r>
              <a:r>
                <a:rPr lang="fr-FR" sz="1600" dirty="0"/>
                <a:t>Pre-n FY</a:t>
              </a:r>
            </a:p>
          </p:txBody>
        </p:sp>
        <p:cxnSp>
          <p:nvCxnSpPr>
            <p:cNvPr id="63" name="Connecteur droit 62">
              <a:extLst>
                <a:ext uri="{FF2B5EF4-FFF2-40B4-BE49-F238E27FC236}">
                  <a16:creationId xmlns:a16="http://schemas.microsoft.com/office/drawing/2014/main" id="{57B2E44B-BB28-4BAA-BB58-8CB53D9E6A68}"/>
                </a:ext>
              </a:extLst>
            </p:cNvPr>
            <p:cNvCxnSpPr>
              <a:cxnSpLocks/>
            </p:cNvCxnSpPr>
            <p:nvPr/>
          </p:nvCxnSpPr>
          <p:spPr>
            <a:xfrm>
              <a:off x="6740409" y="2352969"/>
              <a:ext cx="0" cy="157576"/>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70" name="ZoneTexte 69">
              <a:extLst>
                <a:ext uri="{FF2B5EF4-FFF2-40B4-BE49-F238E27FC236}">
                  <a16:creationId xmlns:a16="http://schemas.microsoft.com/office/drawing/2014/main" id="{FD883C42-EDA0-49B6-899E-F4347251DC53}"/>
                </a:ext>
              </a:extLst>
            </p:cNvPr>
            <p:cNvSpPr txBox="1"/>
            <p:nvPr/>
          </p:nvSpPr>
          <p:spPr>
            <a:xfrm>
              <a:off x="3404126" y="4507060"/>
              <a:ext cx="1359724" cy="738664"/>
            </a:xfrm>
            <a:prstGeom prst="rect">
              <a:avLst/>
            </a:prstGeom>
            <a:solidFill>
              <a:schemeClr val="accent6">
                <a:lumMod val="60000"/>
                <a:lumOff val="40000"/>
              </a:schemeClr>
            </a:solidFill>
            <a:ln>
              <a:solidFill>
                <a:schemeClr val="tx1"/>
              </a:solidFill>
            </a:ln>
          </p:spPr>
          <p:txBody>
            <a:bodyPr wrap="square" rtlCol="0">
              <a:spAutoFit/>
            </a:bodyPr>
            <a:lstStyle/>
            <a:p>
              <a:pPr algn="ctr"/>
              <a:r>
                <a:rPr lang="en-GB" sz="1400" dirty="0"/>
                <a:t>Masses that didn’t pass the test</a:t>
              </a:r>
            </a:p>
          </p:txBody>
        </p:sp>
      </p:grpSp>
      <p:sp>
        <p:nvSpPr>
          <p:cNvPr id="86" name="Titre 5">
            <a:extLst>
              <a:ext uri="{FF2B5EF4-FFF2-40B4-BE49-F238E27FC236}">
                <a16:creationId xmlns:a16="http://schemas.microsoft.com/office/drawing/2014/main" id="{4EFF2E35-B418-45C4-92E3-E81444F8C61B}"/>
              </a:ext>
            </a:extLst>
          </p:cNvPr>
          <p:cNvSpPr>
            <a:spLocks noGrp="1"/>
          </p:cNvSpPr>
          <p:nvPr>
            <p:ph type="title"/>
          </p:nvPr>
        </p:nvSpPr>
        <p:spPr>
          <a:xfrm>
            <a:off x="289820" y="97544"/>
            <a:ext cx="10728325" cy="974975"/>
          </a:xfrm>
        </p:spPr>
        <p:txBody>
          <a:bodyPr>
            <a:normAutofit/>
          </a:bodyPr>
          <a:lstStyle/>
          <a:p>
            <a:r>
              <a:rPr lang="en-GB" sz="4400" dirty="0"/>
              <a:t>Upgraded methodology</a:t>
            </a:r>
          </a:p>
        </p:txBody>
      </p:sp>
      <p:sp>
        <p:nvSpPr>
          <p:cNvPr id="88" name="Flèche : droite 87">
            <a:extLst>
              <a:ext uri="{FF2B5EF4-FFF2-40B4-BE49-F238E27FC236}">
                <a16:creationId xmlns:a16="http://schemas.microsoft.com/office/drawing/2014/main" id="{1AEFCC8E-9AF7-4C47-BC84-DC829F390FE7}"/>
              </a:ext>
            </a:extLst>
          </p:cNvPr>
          <p:cNvSpPr/>
          <p:nvPr/>
        </p:nvSpPr>
        <p:spPr>
          <a:xfrm rot="5400000">
            <a:off x="9424453" y="5406066"/>
            <a:ext cx="404293" cy="425235"/>
          </a:xfrm>
          <a:prstGeom prst="right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fr-FR" dirty="0"/>
          </a:p>
        </p:txBody>
      </p:sp>
      <p:sp>
        <p:nvSpPr>
          <p:cNvPr id="90" name="ZoneTexte 89">
            <a:extLst>
              <a:ext uri="{FF2B5EF4-FFF2-40B4-BE49-F238E27FC236}">
                <a16:creationId xmlns:a16="http://schemas.microsoft.com/office/drawing/2014/main" id="{CDD76EED-0FEB-4581-B63A-D7C118446D7A}"/>
              </a:ext>
            </a:extLst>
          </p:cNvPr>
          <p:cNvSpPr txBox="1"/>
          <p:nvPr/>
        </p:nvSpPr>
        <p:spPr>
          <a:xfrm>
            <a:off x="7443566" y="5882774"/>
            <a:ext cx="4366066" cy="338554"/>
          </a:xfrm>
          <a:prstGeom prst="rect">
            <a:avLst/>
          </a:prstGeom>
          <a:solidFill>
            <a:schemeClr val="bg2"/>
          </a:solidFill>
          <a:effectLst>
            <a:outerShdw blurRad="50800" dist="38100" dir="2700000" algn="tl" rotWithShape="0">
              <a:prstClr val="black">
                <a:alpha val="40000"/>
              </a:prstClr>
            </a:outerShdw>
          </a:effectLst>
        </p:spPr>
        <p:txBody>
          <a:bodyPr wrap="square" rtlCol="0">
            <a:spAutoFit/>
          </a:bodyPr>
          <a:lstStyle/>
          <a:p>
            <a:pPr algn="ctr"/>
            <a:r>
              <a:rPr lang="en-GB" sz="1600" b="1" dirty="0"/>
              <a:t>Third step : </a:t>
            </a:r>
            <a:r>
              <a:rPr lang="en-GB" sz="1600" dirty="0"/>
              <a:t>if</a:t>
            </a:r>
            <a:r>
              <a:rPr lang="en-GB" sz="1600" b="1" dirty="0"/>
              <a:t> </a:t>
            </a:r>
            <a:r>
              <a:rPr lang="en-GB" sz="1600" dirty="0"/>
              <a:t>Pre-n FY w/o Post-n FY exist</a:t>
            </a:r>
          </a:p>
        </p:txBody>
      </p:sp>
    </p:spTree>
    <p:extLst>
      <p:ext uri="{BB962C8B-B14F-4D97-AF65-F5344CB8AC3E}">
        <p14:creationId xmlns:p14="http://schemas.microsoft.com/office/powerpoint/2010/main" val="292819741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e la date 2">
            <a:extLst>
              <a:ext uri="{FF2B5EF4-FFF2-40B4-BE49-F238E27FC236}">
                <a16:creationId xmlns:a16="http://schemas.microsoft.com/office/drawing/2014/main" id="{B7F28314-1DF8-4845-B887-5EC0BD0DAED7}"/>
              </a:ext>
            </a:extLst>
          </p:cNvPr>
          <p:cNvSpPr>
            <a:spLocks noGrp="1"/>
          </p:cNvSpPr>
          <p:nvPr>
            <p:ph type="dt" sz="half" idx="10"/>
          </p:nvPr>
        </p:nvSpPr>
        <p:spPr/>
        <p:txBody>
          <a:bodyPr/>
          <a:lstStyle/>
          <a:p>
            <a:r>
              <a:rPr lang="fr-FR"/>
              <a:t>01/07/2026</a:t>
            </a:r>
          </a:p>
        </p:txBody>
      </p:sp>
      <p:sp>
        <p:nvSpPr>
          <p:cNvPr id="4" name="Espace réservé du pied de page 3">
            <a:extLst>
              <a:ext uri="{FF2B5EF4-FFF2-40B4-BE49-F238E27FC236}">
                <a16:creationId xmlns:a16="http://schemas.microsoft.com/office/drawing/2014/main" id="{84769831-6A3F-46A3-883E-75618181801E}"/>
              </a:ext>
            </a:extLst>
          </p:cNvPr>
          <p:cNvSpPr>
            <a:spLocks noGrp="1"/>
          </p:cNvSpPr>
          <p:nvPr>
            <p:ph type="ftr" sz="quarter" idx="11"/>
          </p:nvPr>
        </p:nvSpPr>
        <p:spPr/>
        <p:txBody>
          <a:bodyPr/>
          <a:lstStyle/>
          <a:p>
            <a:r>
              <a:rPr lang="en-US"/>
              <a:t>WONDER 2026 | A. Regonesi et al. </a:t>
            </a:r>
            <a:endParaRPr lang="fr-FR"/>
          </a:p>
        </p:txBody>
      </p:sp>
      <p:sp>
        <p:nvSpPr>
          <p:cNvPr id="5" name="Espace réservé du numéro de diapositive 4">
            <a:extLst>
              <a:ext uri="{FF2B5EF4-FFF2-40B4-BE49-F238E27FC236}">
                <a16:creationId xmlns:a16="http://schemas.microsoft.com/office/drawing/2014/main" id="{5FB7E219-542D-4DB5-BA9C-FFA6A034F0A2}"/>
              </a:ext>
            </a:extLst>
          </p:cNvPr>
          <p:cNvSpPr>
            <a:spLocks noGrp="1"/>
          </p:cNvSpPr>
          <p:nvPr>
            <p:ph type="sldNum" sz="quarter" idx="12"/>
          </p:nvPr>
        </p:nvSpPr>
        <p:spPr/>
        <p:txBody>
          <a:bodyPr/>
          <a:lstStyle/>
          <a:p>
            <a:fld id="{0CBC77A0-1F4E-42FF-9FFC-F45C3A64AF90}" type="slidenum">
              <a:rPr lang="fr-FR" smtClean="0"/>
              <a:t>52</a:t>
            </a:fld>
            <a:endParaRPr lang="fr-FR"/>
          </a:p>
        </p:txBody>
      </p:sp>
      <mc:AlternateContent xmlns:mc="http://schemas.openxmlformats.org/markup-compatibility/2006" xmlns:a14="http://schemas.microsoft.com/office/drawing/2010/main">
        <mc:Choice Requires="a14">
          <p:sp>
            <p:nvSpPr>
              <p:cNvPr id="7" name="ZoneTexte 6">
                <a:extLst>
                  <a:ext uri="{FF2B5EF4-FFF2-40B4-BE49-F238E27FC236}">
                    <a16:creationId xmlns:a16="http://schemas.microsoft.com/office/drawing/2014/main" id="{02FC6BA5-AAD3-450C-9DE6-7EC31D0A6B61}"/>
                  </a:ext>
                </a:extLst>
              </p:cNvPr>
              <p:cNvSpPr txBox="1"/>
              <p:nvPr/>
            </p:nvSpPr>
            <p:spPr>
              <a:xfrm>
                <a:off x="1764193" y="4283583"/>
                <a:ext cx="1402356" cy="276999"/>
              </a:xfrm>
              <a:prstGeom prst="rect">
                <a:avLst/>
              </a:prstGeom>
              <a:noFill/>
              <a:ln>
                <a:solidFill>
                  <a:schemeClr val="tx1"/>
                </a:solidFill>
              </a:ln>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sz="1200" i="1" smtClean="0">
                              <a:latin typeface="Cambria Math" panose="02040503050406030204" pitchFamily="18" charset="0"/>
                            </a:rPr>
                          </m:ctrlPr>
                        </m:sSubPr>
                        <m:e>
                          <m:r>
                            <a:rPr lang="en-GB" sz="1200" i="1" smtClean="0">
                              <a:latin typeface="Cambria Math" panose="02040503050406030204" pitchFamily="18" charset="0"/>
                              <a:ea typeface="Cambria Math" panose="02040503050406030204" pitchFamily="18" charset="0"/>
                            </a:rPr>
                            <m:t>𝜎</m:t>
                          </m:r>
                        </m:e>
                        <m:sub>
                          <m:r>
                            <a:rPr lang="en-GB" sz="1200" b="0" i="1" smtClean="0">
                              <a:latin typeface="Cambria Math" panose="02040503050406030204" pitchFamily="18" charset="0"/>
                            </a:rPr>
                            <m:t>𝑎𝑑𝑑</m:t>
                          </m:r>
                        </m:sub>
                      </m:sSub>
                      <m:r>
                        <a:rPr lang="en-GB" sz="1200" b="0" i="1" smtClean="0">
                          <a:latin typeface="Cambria Math" panose="02040503050406030204" pitchFamily="18" charset="0"/>
                        </a:rPr>
                        <m:t>/</m:t>
                      </m:r>
                      <m:r>
                        <a:rPr lang="en-GB" sz="1200" b="0" i="1" smtClean="0">
                          <a:latin typeface="Cambria Math" panose="02040503050406030204" pitchFamily="18" charset="0"/>
                        </a:rPr>
                        <m:t>𝑅𝑒𝑔𝑖𝑜𝑛</m:t>
                      </m:r>
                    </m:oMath>
                  </m:oMathPara>
                </a14:m>
                <a:endParaRPr lang="en-GB" sz="1200" dirty="0"/>
              </a:p>
            </p:txBody>
          </p:sp>
        </mc:Choice>
        <mc:Fallback xmlns="">
          <p:sp>
            <p:nvSpPr>
              <p:cNvPr id="7" name="ZoneTexte 6">
                <a:extLst>
                  <a:ext uri="{FF2B5EF4-FFF2-40B4-BE49-F238E27FC236}">
                    <a16:creationId xmlns:a16="http://schemas.microsoft.com/office/drawing/2014/main" id="{02FC6BA5-AAD3-450C-9DE6-7EC31D0A6B61}"/>
                  </a:ext>
                </a:extLst>
              </p:cNvPr>
              <p:cNvSpPr txBox="1">
                <a:spLocks noRot="1" noChangeAspect="1" noMove="1" noResize="1" noEditPoints="1" noAdjustHandles="1" noChangeArrowheads="1" noChangeShapeType="1" noTextEdit="1"/>
              </p:cNvSpPr>
              <p:nvPr/>
            </p:nvSpPr>
            <p:spPr>
              <a:xfrm>
                <a:off x="1764193" y="4283583"/>
                <a:ext cx="1402356" cy="276999"/>
              </a:xfrm>
              <a:prstGeom prst="rect">
                <a:avLst/>
              </a:prstGeom>
              <a:blipFill>
                <a:blip r:embed="rId2"/>
                <a:stretch>
                  <a:fillRect b="-2128"/>
                </a:stretch>
              </a:blipFill>
              <a:ln>
                <a:solidFill>
                  <a:schemeClr val="tx1"/>
                </a:solidFill>
              </a:ln>
            </p:spPr>
            <p:txBody>
              <a:bodyPr/>
              <a:lstStyle/>
              <a:p>
                <a:r>
                  <a:rPr lang="fr-FR">
                    <a:noFill/>
                  </a:rPr>
                  <a:t> </a:t>
                </a:r>
              </a:p>
            </p:txBody>
          </p:sp>
        </mc:Fallback>
      </mc:AlternateContent>
      <p:cxnSp>
        <p:nvCxnSpPr>
          <p:cNvPr id="8" name="Connecteur : en angle 7">
            <a:extLst>
              <a:ext uri="{FF2B5EF4-FFF2-40B4-BE49-F238E27FC236}">
                <a16:creationId xmlns:a16="http://schemas.microsoft.com/office/drawing/2014/main" id="{36BAA805-AD35-4781-BA06-896DB56AD95A}"/>
              </a:ext>
            </a:extLst>
          </p:cNvPr>
          <p:cNvCxnSpPr>
            <a:cxnSpLocks/>
            <a:stCxn id="19" idx="1"/>
            <a:endCxn id="7" idx="2"/>
          </p:cNvCxnSpPr>
          <p:nvPr/>
        </p:nvCxnSpPr>
        <p:spPr>
          <a:xfrm rot="10800000">
            <a:off x="2465371" y="4560582"/>
            <a:ext cx="1402170" cy="563218"/>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ZoneTexte 11">
            <a:extLst>
              <a:ext uri="{FF2B5EF4-FFF2-40B4-BE49-F238E27FC236}">
                <a16:creationId xmlns:a16="http://schemas.microsoft.com/office/drawing/2014/main" id="{F677850F-4A4B-4847-AC51-E620CD5359D7}"/>
              </a:ext>
            </a:extLst>
          </p:cNvPr>
          <p:cNvSpPr txBox="1"/>
          <p:nvPr/>
        </p:nvSpPr>
        <p:spPr>
          <a:xfrm>
            <a:off x="368546" y="2258234"/>
            <a:ext cx="1727531" cy="646331"/>
          </a:xfrm>
          <a:prstGeom prst="rect">
            <a:avLst/>
          </a:prstGeom>
          <a:solidFill>
            <a:schemeClr val="accent2">
              <a:lumMod val="40000"/>
              <a:lumOff val="60000"/>
            </a:schemeClr>
          </a:solidFill>
          <a:ln>
            <a:solidFill>
              <a:schemeClr val="bg2">
                <a:lumMod val="75000"/>
              </a:schemeClr>
            </a:solidFill>
          </a:ln>
        </p:spPr>
        <p:txBody>
          <a:bodyPr wrap="square" rtlCol="0">
            <a:spAutoFit/>
          </a:bodyPr>
          <a:lstStyle/>
          <a:p>
            <a:pPr algn="ctr"/>
            <a:r>
              <a:rPr lang="en-GB" sz="1200" b="1" dirty="0"/>
              <a:t>Pre-n Data </a:t>
            </a:r>
          </a:p>
          <a:p>
            <a:pPr algn="ctr"/>
            <a:r>
              <a:rPr lang="en-GB" sz="1200" b="1" dirty="0"/>
              <a:t>+ Diagonal Correlation Matrix</a:t>
            </a:r>
          </a:p>
        </p:txBody>
      </p:sp>
      <p:grpSp>
        <p:nvGrpSpPr>
          <p:cNvPr id="13" name="Groupe 12">
            <a:extLst>
              <a:ext uri="{FF2B5EF4-FFF2-40B4-BE49-F238E27FC236}">
                <a16:creationId xmlns:a16="http://schemas.microsoft.com/office/drawing/2014/main" id="{6903ADB2-E79A-411D-9A44-713642383D3C}"/>
              </a:ext>
            </a:extLst>
          </p:cNvPr>
          <p:cNvGrpSpPr/>
          <p:nvPr/>
        </p:nvGrpSpPr>
        <p:grpSpPr>
          <a:xfrm>
            <a:off x="3837487" y="3082002"/>
            <a:ext cx="3538202" cy="2829412"/>
            <a:chOff x="3385712" y="4438168"/>
            <a:chExt cx="2869224" cy="2458658"/>
          </a:xfrm>
        </p:grpSpPr>
        <p:sp>
          <p:nvSpPr>
            <p:cNvPr id="14" name="ZoneTexte 13">
              <a:extLst>
                <a:ext uri="{FF2B5EF4-FFF2-40B4-BE49-F238E27FC236}">
                  <a16:creationId xmlns:a16="http://schemas.microsoft.com/office/drawing/2014/main" id="{F35A9AF6-6408-4417-A04C-FD9068F68D28}"/>
                </a:ext>
              </a:extLst>
            </p:cNvPr>
            <p:cNvSpPr txBox="1"/>
            <p:nvPr/>
          </p:nvSpPr>
          <p:spPr>
            <a:xfrm>
              <a:off x="3385712" y="5676939"/>
              <a:ext cx="1965366" cy="430887"/>
            </a:xfrm>
            <a:prstGeom prst="rect">
              <a:avLst/>
            </a:prstGeom>
            <a:noFill/>
          </p:spPr>
          <p:txBody>
            <a:bodyPr wrap="square" rtlCol="0">
              <a:spAutoFit/>
            </a:bodyPr>
            <a:lstStyle/>
            <a:p>
              <a:r>
                <a:rPr lang="en-GB" sz="1100" b="1" dirty="0"/>
                <a:t>2</a:t>
              </a:r>
              <a:r>
                <a:rPr lang="en-GB" sz="1100" b="1" baseline="30000" dirty="0"/>
                <a:t>eme</a:t>
              </a:r>
              <a:r>
                <a:rPr lang="en-GB" sz="1100" b="1" dirty="0"/>
                <a:t> step : Test Compatibility</a:t>
              </a:r>
            </a:p>
          </p:txBody>
        </p:sp>
        <p:grpSp>
          <p:nvGrpSpPr>
            <p:cNvPr id="15" name="Groupe 14">
              <a:extLst>
                <a:ext uri="{FF2B5EF4-FFF2-40B4-BE49-F238E27FC236}">
                  <a16:creationId xmlns:a16="http://schemas.microsoft.com/office/drawing/2014/main" id="{AF2B66F7-5705-40A6-9B16-9AF3CC8F99F2}"/>
                </a:ext>
              </a:extLst>
            </p:cNvPr>
            <p:cNvGrpSpPr/>
            <p:nvPr/>
          </p:nvGrpSpPr>
          <p:grpSpPr>
            <a:xfrm>
              <a:off x="3410084" y="5971589"/>
              <a:ext cx="1667892" cy="597016"/>
              <a:chOff x="4901956" y="999268"/>
              <a:chExt cx="1496808" cy="597016"/>
            </a:xfrm>
          </p:grpSpPr>
          <mc:AlternateContent xmlns:mc="http://schemas.openxmlformats.org/markup-compatibility/2006" xmlns:a14="http://schemas.microsoft.com/office/drawing/2010/main">
            <mc:Choice Requires="a14">
              <p:sp>
                <p:nvSpPr>
                  <p:cNvPr id="31" name="ZoneTexte 30">
                    <a:extLst>
                      <a:ext uri="{FF2B5EF4-FFF2-40B4-BE49-F238E27FC236}">
                        <a16:creationId xmlns:a16="http://schemas.microsoft.com/office/drawing/2014/main" id="{B0F727DA-F7A3-4FB3-A3C9-11D0FF8C792F}"/>
                      </a:ext>
                    </a:extLst>
                  </p:cNvPr>
                  <p:cNvSpPr txBox="1"/>
                  <p:nvPr/>
                </p:nvSpPr>
                <p:spPr>
                  <a:xfrm>
                    <a:off x="5305301" y="999268"/>
                    <a:ext cx="875689" cy="15260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en-GB" sz="900" i="1" smtClean="0">
                                  <a:latin typeface="Cambria Math" panose="02040503050406030204" pitchFamily="18" charset="0"/>
                                </a:rPr>
                              </m:ctrlPr>
                            </m:sSubSupPr>
                            <m:e>
                              <m:r>
                                <m:rPr>
                                  <m:sty m:val="p"/>
                                </m:rPr>
                                <a:rPr lang="en-GB" sz="900" i="1" smtClean="0">
                                  <a:latin typeface="Cambria Math" panose="02040503050406030204" pitchFamily="18" charset="0"/>
                                </a:rPr>
                                <m:t>χ</m:t>
                              </m:r>
                            </m:e>
                            <m:sub>
                              <m:r>
                                <a:rPr lang="en-GB" sz="900" b="0" i="1" smtClean="0">
                                  <a:latin typeface="Cambria Math" panose="02040503050406030204" pitchFamily="18" charset="0"/>
                                </a:rPr>
                                <m:t>𝑔</m:t>
                              </m:r>
                            </m:sub>
                            <m:sup>
                              <m:r>
                                <a:rPr lang="en-GB" sz="900" b="0" i="1" smtClean="0">
                                  <a:latin typeface="Cambria Math" panose="02040503050406030204" pitchFamily="18" charset="0"/>
                                </a:rPr>
                                <m:t>2</m:t>
                              </m:r>
                            </m:sup>
                          </m:sSubSup>
                          <m:r>
                            <a:rPr lang="en-GB" sz="900" b="0" i="1" smtClean="0">
                              <a:latin typeface="Cambria Math" panose="02040503050406030204" pitchFamily="18" charset="0"/>
                            </a:rPr>
                            <m:t>=</m:t>
                          </m:r>
                          <m:sSup>
                            <m:sSupPr>
                              <m:ctrlPr>
                                <a:rPr lang="en-GB" sz="900" b="0" i="1" smtClean="0">
                                  <a:latin typeface="Cambria Math" panose="02040503050406030204" pitchFamily="18" charset="0"/>
                                </a:rPr>
                              </m:ctrlPr>
                            </m:sSupPr>
                            <m:e>
                              <m:r>
                                <a:rPr lang="en-GB" sz="900" b="0" i="1" smtClean="0">
                                  <a:latin typeface="Cambria Math" panose="02040503050406030204" pitchFamily="18" charset="0"/>
                                  <a:ea typeface="Cambria Math" panose="02040503050406030204" pitchFamily="18" charset="0"/>
                                </a:rPr>
                                <m:t>∆</m:t>
                              </m:r>
                            </m:e>
                            <m:sup>
                              <m:r>
                                <a:rPr lang="en-GB" sz="900" b="0" i="1" smtClean="0">
                                  <a:latin typeface="Cambria Math" panose="02040503050406030204" pitchFamily="18" charset="0"/>
                                </a:rPr>
                                <m:t>𝑇</m:t>
                              </m:r>
                            </m:sup>
                          </m:sSup>
                          <m:r>
                            <a:rPr lang="en-GB" sz="900" i="1">
                              <a:latin typeface="Cambria Math" panose="02040503050406030204" pitchFamily="18" charset="0"/>
                              <a:ea typeface="Cambria Math" panose="02040503050406030204" pitchFamily="18" charset="0"/>
                            </a:rPr>
                            <m:t>∙</m:t>
                          </m:r>
                          <m:sSup>
                            <m:sSupPr>
                              <m:ctrlPr>
                                <a:rPr lang="en-GB" sz="900" i="1" smtClean="0">
                                  <a:latin typeface="Cambria Math" panose="02040503050406030204" pitchFamily="18" charset="0"/>
                                  <a:ea typeface="Cambria Math" panose="02040503050406030204" pitchFamily="18" charset="0"/>
                                </a:rPr>
                              </m:ctrlPr>
                            </m:sSupPr>
                            <m:e>
                              <m:r>
                                <a:rPr lang="en-GB" sz="900" b="0" i="1" smtClean="0">
                                  <a:latin typeface="Cambria Math" panose="02040503050406030204" pitchFamily="18" charset="0"/>
                                  <a:ea typeface="Cambria Math" panose="02040503050406030204" pitchFamily="18" charset="0"/>
                                </a:rPr>
                                <m:t>𝐶𝑜𝑣</m:t>
                              </m:r>
                            </m:e>
                            <m:sup>
                              <m:r>
                                <a:rPr lang="en-GB" sz="900" b="0" i="1" smtClean="0">
                                  <a:latin typeface="Cambria Math" panose="02040503050406030204" pitchFamily="18" charset="0"/>
                                  <a:ea typeface="Cambria Math" panose="02040503050406030204" pitchFamily="18" charset="0"/>
                                </a:rPr>
                                <m:t>−1</m:t>
                              </m:r>
                            </m:sup>
                          </m:sSup>
                          <m:r>
                            <a:rPr lang="en-GB" sz="900" i="1" smtClean="0">
                              <a:latin typeface="Cambria Math" panose="02040503050406030204" pitchFamily="18" charset="0"/>
                              <a:ea typeface="Cambria Math" panose="02040503050406030204" pitchFamily="18" charset="0"/>
                            </a:rPr>
                            <m:t>∙∆</m:t>
                          </m:r>
                        </m:oMath>
                      </m:oMathPara>
                    </a14:m>
                    <a:endParaRPr lang="en-GB" sz="900" dirty="0"/>
                  </a:p>
                </p:txBody>
              </p:sp>
            </mc:Choice>
            <mc:Fallback xmlns="">
              <p:sp>
                <p:nvSpPr>
                  <p:cNvPr id="31" name="ZoneTexte 30">
                    <a:extLst>
                      <a:ext uri="{FF2B5EF4-FFF2-40B4-BE49-F238E27FC236}">
                        <a16:creationId xmlns:a16="http://schemas.microsoft.com/office/drawing/2014/main" id="{B0F727DA-F7A3-4FB3-A3C9-11D0FF8C792F}"/>
                      </a:ext>
                    </a:extLst>
                  </p:cNvPr>
                  <p:cNvSpPr txBox="1">
                    <a:spLocks noRot="1" noChangeAspect="1" noMove="1" noResize="1" noEditPoints="1" noAdjustHandles="1" noChangeArrowheads="1" noChangeShapeType="1" noTextEdit="1"/>
                  </p:cNvSpPr>
                  <p:nvPr/>
                </p:nvSpPr>
                <p:spPr>
                  <a:xfrm>
                    <a:off x="5305301" y="999268"/>
                    <a:ext cx="875689" cy="152606"/>
                  </a:xfrm>
                  <a:prstGeom prst="rect">
                    <a:avLst/>
                  </a:prstGeom>
                  <a:blipFill>
                    <a:blip r:embed="rId3"/>
                    <a:stretch>
                      <a:fillRect t="-3448" b="-6897"/>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32" name="ZoneTexte 31">
                    <a:extLst>
                      <a:ext uri="{FF2B5EF4-FFF2-40B4-BE49-F238E27FC236}">
                        <a16:creationId xmlns:a16="http://schemas.microsoft.com/office/drawing/2014/main" id="{26DE531A-A929-468F-8555-A587DD6386E1}"/>
                      </a:ext>
                    </a:extLst>
                  </p:cNvPr>
                  <p:cNvSpPr txBox="1"/>
                  <p:nvPr/>
                </p:nvSpPr>
                <p:spPr>
                  <a:xfrm>
                    <a:off x="5115296" y="1240096"/>
                    <a:ext cx="1228773" cy="14298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sz="900" i="1" smtClean="0">
                              <a:latin typeface="Cambria Math" panose="02040503050406030204" pitchFamily="18" charset="0"/>
                              <a:ea typeface="Cambria Math" panose="02040503050406030204" pitchFamily="18" charset="0"/>
                            </a:rPr>
                            <m:t>∆=</m:t>
                          </m:r>
                          <m:sSup>
                            <m:sSupPr>
                              <m:ctrlPr>
                                <a:rPr lang="en-GB" sz="900" i="1" smtClean="0">
                                  <a:latin typeface="Cambria Math" panose="02040503050406030204" pitchFamily="18" charset="0"/>
                                  <a:ea typeface="Cambria Math" panose="02040503050406030204" pitchFamily="18" charset="0"/>
                                </a:rPr>
                              </m:ctrlPr>
                            </m:sSupPr>
                            <m:e>
                              <m:r>
                                <a:rPr lang="en-GB" sz="900" b="0" i="1" smtClean="0">
                                  <a:latin typeface="Cambria Math" panose="02040503050406030204" pitchFamily="18" charset="0"/>
                                  <a:ea typeface="Cambria Math" panose="02040503050406030204" pitchFamily="18" charset="0"/>
                                </a:rPr>
                                <m:t>𝐷𝑎𝑡𝑎</m:t>
                              </m:r>
                            </m:e>
                            <m:sup>
                              <m:r>
                                <a:rPr lang="en-GB" sz="900" b="0" i="1" smtClean="0">
                                  <a:latin typeface="Cambria Math" panose="02040503050406030204" pitchFamily="18" charset="0"/>
                                  <a:ea typeface="Cambria Math" panose="02040503050406030204" pitchFamily="18" charset="0"/>
                                </a:rPr>
                                <m:t>𝑖</m:t>
                              </m:r>
                            </m:sup>
                          </m:sSup>
                          <m:r>
                            <a:rPr lang="en-GB" sz="900" i="1" smtClean="0">
                              <a:latin typeface="Cambria Math" panose="02040503050406030204" pitchFamily="18" charset="0"/>
                              <a:ea typeface="Cambria Math" panose="02040503050406030204" pitchFamily="18" charset="0"/>
                            </a:rPr>
                            <m:t>∙</m:t>
                          </m:r>
                          <m:r>
                            <a:rPr lang="en-GB" sz="900" b="0" i="1" smtClean="0">
                              <a:latin typeface="Cambria Math" panose="02040503050406030204" pitchFamily="18" charset="0"/>
                              <a:ea typeface="Cambria Math" panose="02040503050406030204" pitchFamily="18" charset="0"/>
                            </a:rPr>
                            <m:t>𝑓</m:t>
                          </m:r>
                          <m:d>
                            <m:dPr>
                              <m:ctrlPr>
                                <a:rPr lang="en-GB" sz="900" b="0" i="1" smtClean="0">
                                  <a:latin typeface="Cambria Math" panose="02040503050406030204" pitchFamily="18" charset="0"/>
                                  <a:ea typeface="Cambria Math" panose="02040503050406030204" pitchFamily="18" charset="0"/>
                                </a:rPr>
                              </m:ctrlPr>
                            </m:dPr>
                            <m:e>
                              <m:r>
                                <a:rPr lang="en-GB" sz="900" b="0" i="1" smtClean="0">
                                  <a:latin typeface="Cambria Math" panose="02040503050406030204" pitchFamily="18" charset="0"/>
                                  <a:ea typeface="Cambria Math" panose="02040503050406030204" pitchFamily="18" charset="0"/>
                                </a:rPr>
                                <m:t>𝑟𝑒𝑠</m:t>
                              </m:r>
                            </m:e>
                          </m:d>
                          <m:r>
                            <a:rPr lang="en-GB" sz="900" b="0" i="1" smtClean="0">
                              <a:latin typeface="Cambria Math" panose="02040503050406030204" pitchFamily="18" charset="0"/>
                              <a:ea typeface="Cambria Math" panose="02040503050406030204" pitchFamily="18" charset="0"/>
                            </a:rPr>
                            <m:t>−</m:t>
                          </m:r>
                          <m:sSup>
                            <m:sSupPr>
                              <m:ctrlPr>
                                <a:rPr lang="en-GB" sz="900" b="0" i="1" smtClean="0">
                                  <a:latin typeface="Cambria Math" panose="02040503050406030204" pitchFamily="18" charset="0"/>
                                  <a:ea typeface="Cambria Math" panose="02040503050406030204" pitchFamily="18" charset="0"/>
                                </a:rPr>
                              </m:ctrlPr>
                            </m:sSupPr>
                            <m:e>
                              <m:r>
                                <a:rPr lang="en-GB" sz="900" b="0" i="1" smtClean="0">
                                  <a:latin typeface="Cambria Math" panose="02040503050406030204" pitchFamily="18" charset="0"/>
                                  <a:ea typeface="Cambria Math" panose="02040503050406030204" pitchFamily="18" charset="0"/>
                                </a:rPr>
                                <m:t>𝐷𝑎𝑡𝑎</m:t>
                              </m:r>
                            </m:e>
                            <m:sup>
                              <m:r>
                                <a:rPr lang="en-GB" sz="900" b="0" i="1" smtClean="0">
                                  <a:latin typeface="Cambria Math" panose="02040503050406030204" pitchFamily="18" charset="0"/>
                                  <a:ea typeface="Cambria Math" panose="02040503050406030204" pitchFamily="18" charset="0"/>
                                </a:rPr>
                                <m:t>𝑗</m:t>
                              </m:r>
                            </m:sup>
                          </m:sSup>
                        </m:oMath>
                      </m:oMathPara>
                    </a14:m>
                    <a:endParaRPr lang="en-GB" sz="900" dirty="0"/>
                  </a:p>
                </p:txBody>
              </p:sp>
            </mc:Choice>
            <mc:Fallback xmlns="">
              <p:sp>
                <p:nvSpPr>
                  <p:cNvPr id="32" name="ZoneTexte 31">
                    <a:extLst>
                      <a:ext uri="{FF2B5EF4-FFF2-40B4-BE49-F238E27FC236}">
                        <a16:creationId xmlns:a16="http://schemas.microsoft.com/office/drawing/2014/main" id="{26DE531A-A929-468F-8555-A587DD6386E1}"/>
                      </a:ext>
                    </a:extLst>
                  </p:cNvPr>
                  <p:cNvSpPr txBox="1">
                    <a:spLocks noRot="1" noChangeAspect="1" noMove="1" noResize="1" noEditPoints="1" noAdjustHandles="1" noChangeArrowheads="1" noChangeShapeType="1" noTextEdit="1"/>
                  </p:cNvSpPr>
                  <p:nvPr/>
                </p:nvSpPr>
                <p:spPr>
                  <a:xfrm>
                    <a:off x="5115296" y="1240096"/>
                    <a:ext cx="1228773" cy="142988"/>
                  </a:xfrm>
                  <a:prstGeom prst="rect">
                    <a:avLst/>
                  </a:prstGeom>
                  <a:blipFill>
                    <a:blip r:embed="rId4"/>
                    <a:stretch>
                      <a:fillRect t="-7407" b="-14815"/>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33" name="ZoneTexte 32">
                    <a:extLst>
                      <a:ext uri="{FF2B5EF4-FFF2-40B4-BE49-F238E27FC236}">
                        <a16:creationId xmlns:a16="http://schemas.microsoft.com/office/drawing/2014/main" id="{7E1C3365-3952-4F85-A580-ECC69D303A91}"/>
                      </a:ext>
                    </a:extLst>
                  </p:cNvPr>
                  <p:cNvSpPr txBox="1"/>
                  <p:nvPr/>
                </p:nvSpPr>
                <p:spPr>
                  <a:xfrm>
                    <a:off x="4901956" y="1430789"/>
                    <a:ext cx="1496808" cy="16549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sz="900" b="0" i="1" smtClean="0">
                              <a:latin typeface="Cambria Math" panose="02040503050406030204" pitchFamily="18" charset="0"/>
                            </a:rPr>
                            <m:t>𝐶𝑜𝑣</m:t>
                          </m:r>
                          <m:r>
                            <a:rPr lang="en-GB" sz="900" b="0" i="1" smtClean="0">
                              <a:latin typeface="Cambria Math" panose="02040503050406030204" pitchFamily="18" charset="0"/>
                            </a:rPr>
                            <m:t>=</m:t>
                          </m:r>
                          <m:sSub>
                            <m:sSubPr>
                              <m:ctrlPr>
                                <a:rPr lang="en-GB" sz="900" b="0" i="1" smtClean="0">
                                  <a:latin typeface="Cambria Math" panose="02040503050406030204" pitchFamily="18" charset="0"/>
                                </a:rPr>
                              </m:ctrlPr>
                            </m:sSubPr>
                            <m:e>
                              <m:r>
                                <a:rPr lang="en-GB" sz="900" b="0" i="1" smtClean="0">
                                  <a:latin typeface="Cambria Math" panose="02040503050406030204" pitchFamily="18" charset="0"/>
                                </a:rPr>
                                <m:t>𝐶𝑜𝑣</m:t>
                              </m:r>
                            </m:e>
                            <m:sub>
                              <m:sSup>
                                <m:sSupPr>
                                  <m:ctrlPr>
                                    <a:rPr lang="en-GB" sz="900" b="0" i="1" smtClean="0">
                                      <a:latin typeface="Cambria Math" panose="02040503050406030204" pitchFamily="18" charset="0"/>
                                    </a:rPr>
                                  </m:ctrlPr>
                                </m:sSupPr>
                                <m:e>
                                  <m:r>
                                    <a:rPr lang="en-GB" sz="900" b="0" i="1" smtClean="0">
                                      <a:latin typeface="Cambria Math" panose="02040503050406030204" pitchFamily="18" charset="0"/>
                                    </a:rPr>
                                    <m:t>𝐷𝑎𝑡𝑎</m:t>
                                  </m:r>
                                </m:e>
                                <m:sup>
                                  <m:r>
                                    <a:rPr lang="en-GB" sz="900" b="0" i="1" smtClean="0">
                                      <a:latin typeface="Cambria Math" panose="02040503050406030204" pitchFamily="18" charset="0"/>
                                    </a:rPr>
                                    <m:t>𝑖</m:t>
                                  </m:r>
                                </m:sup>
                              </m:sSup>
                              <m:r>
                                <a:rPr lang="en-GB" sz="900" b="0" i="1" smtClean="0">
                                  <a:latin typeface="Cambria Math" panose="02040503050406030204" pitchFamily="18" charset="0"/>
                                  <a:ea typeface="Cambria Math" panose="02040503050406030204" pitchFamily="18" charset="0"/>
                                </a:rPr>
                                <m:t>∙</m:t>
                              </m:r>
                              <m:r>
                                <a:rPr lang="en-GB" sz="900" b="0" i="1" smtClean="0">
                                  <a:latin typeface="Cambria Math" panose="02040503050406030204" pitchFamily="18" charset="0"/>
                                  <a:ea typeface="Cambria Math" panose="02040503050406030204" pitchFamily="18" charset="0"/>
                                </a:rPr>
                                <m:t>𝑓</m:t>
                              </m:r>
                              <m:r>
                                <a:rPr lang="en-GB" sz="900" b="0" i="1" smtClean="0">
                                  <a:latin typeface="Cambria Math" panose="02040503050406030204" pitchFamily="18" charset="0"/>
                                  <a:ea typeface="Cambria Math" panose="02040503050406030204" pitchFamily="18" charset="0"/>
                                </a:rPr>
                                <m:t>(</m:t>
                              </m:r>
                              <m:r>
                                <a:rPr lang="en-GB" sz="900" b="0" i="1" smtClean="0">
                                  <a:latin typeface="Cambria Math" panose="02040503050406030204" pitchFamily="18" charset="0"/>
                                  <a:ea typeface="Cambria Math" panose="02040503050406030204" pitchFamily="18" charset="0"/>
                                </a:rPr>
                                <m:t>𝑟𝑒𝑠</m:t>
                              </m:r>
                              <m:r>
                                <a:rPr lang="en-GB" sz="900" b="0" i="1" smtClean="0">
                                  <a:latin typeface="Cambria Math" panose="02040503050406030204" pitchFamily="18" charset="0"/>
                                  <a:ea typeface="Cambria Math" panose="02040503050406030204" pitchFamily="18" charset="0"/>
                                </a:rPr>
                                <m:t>)</m:t>
                              </m:r>
                            </m:sub>
                          </m:sSub>
                          <m:r>
                            <a:rPr lang="en-GB" sz="900" b="0" i="1" smtClean="0">
                              <a:latin typeface="Cambria Math" panose="02040503050406030204" pitchFamily="18" charset="0"/>
                            </a:rPr>
                            <m:t>+</m:t>
                          </m:r>
                          <m:sSub>
                            <m:sSubPr>
                              <m:ctrlPr>
                                <a:rPr lang="en-GB" sz="900" b="0" i="1" smtClean="0">
                                  <a:latin typeface="Cambria Math" panose="02040503050406030204" pitchFamily="18" charset="0"/>
                                </a:rPr>
                              </m:ctrlPr>
                            </m:sSubPr>
                            <m:e>
                              <m:r>
                                <a:rPr lang="en-GB" sz="900" b="0" i="1" smtClean="0">
                                  <a:latin typeface="Cambria Math" panose="02040503050406030204" pitchFamily="18" charset="0"/>
                                </a:rPr>
                                <m:t>𝐶𝑜𝑣</m:t>
                              </m:r>
                            </m:e>
                            <m:sub>
                              <m:sSup>
                                <m:sSupPr>
                                  <m:ctrlPr>
                                    <a:rPr lang="en-GB" sz="900" b="0" i="1" smtClean="0">
                                      <a:latin typeface="Cambria Math" panose="02040503050406030204" pitchFamily="18" charset="0"/>
                                    </a:rPr>
                                  </m:ctrlPr>
                                </m:sSupPr>
                                <m:e>
                                  <m:r>
                                    <a:rPr lang="en-GB" sz="900" b="0" i="1" smtClean="0">
                                      <a:latin typeface="Cambria Math" panose="02040503050406030204" pitchFamily="18" charset="0"/>
                                    </a:rPr>
                                    <m:t>𝐷𝑎𝑡𝑎</m:t>
                                  </m:r>
                                </m:e>
                                <m:sup>
                                  <m:r>
                                    <a:rPr lang="en-GB" sz="900" b="0" i="1" smtClean="0">
                                      <a:latin typeface="Cambria Math" panose="02040503050406030204" pitchFamily="18" charset="0"/>
                                    </a:rPr>
                                    <m:t>𝑗</m:t>
                                  </m:r>
                                </m:sup>
                              </m:sSup>
                            </m:sub>
                          </m:sSub>
                        </m:oMath>
                      </m:oMathPara>
                    </a14:m>
                    <a:endParaRPr lang="en-GB" sz="900" dirty="0"/>
                  </a:p>
                </p:txBody>
              </p:sp>
            </mc:Choice>
            <mc:Fallback xmlns="">
              <p:sp>
                <p:nvSpPr>
                  <p:cNvPr id="33" name="ZoneTexte 32">
                    <a:extLst>
                      <a:ext uri="{FF2B5EF4-FFF2-40B4-BE49-F238E27FC236}">
                        <a16:creationId xmlns:a16="http://schemas.microsoft.com/office/drawing/2014/main" id="{7E1C3365-3952-4F85-A580-ECC69D303A91}"/>
                      </a:ext>
                    </a:extLst>
                  </p:cNvPr>
                  <p:cNvSpPr txBox="1">
                    <a:spLocks noRot="1" noChangeAspect="1" noMove="1" noResize="1" noEditPoints="1" noAdjustHandles="1" noChangeArrowheads="1" noChangeShapeType="1" noTextEdit="1"/>
                  </p:cNvSpPr>
                  <p:nvPr/>
                </p:nvSpPr>
                <p:spPr>
                  <a:xfrm>
                    <a:off x="4901956" y="1430789"/>
                    <a:ext cx="1496808" cy="165495"/>
                  </a:xfrm>
                  <a:prstGeom prst="rect">
                    <a:avLst/>
                  </a:prstGeom>
                  <a:blipFill>
                    <a:blip r:embed="rId5"/>
                    <a:stretch>
                      <a:fillRect b="-9677"/>
                    </a:stretch>
                  </a:blipFill>
                </p:spPr>
                <p:txBody>
                  <a:bodyPr/>
                  <a:lstStyle/>
                  <a:p>
                    <a:r>
                      <a:rPr lang="fr-FR">
                        <a:noFill/>
                      </a:rPr>
                      <a:t> </a:t>
                    </a:r>
                  </a:p>
                </p:txBody>
              </p:sp>
            </mc:Fallback>
          </mc:AlternateContent>
        </p:grpSp>
        <p:sp>
          <p:nvSpPr>
            <p:cNvPr id="16" name="ZoneTexte 15">
              <a:extLst>
                <a:ext uri="{FF2B5EF4-FFF2-40B4-BE49-F238E27FC236}">
                  <a16:creationId xmlns:a16="http://schemas.microsoft.com/office/drawing/2014/main" id="{C0729ED1-F820-458B-8F66-A8E966C235D5}"/>
                </a:ext>
              </a:extLst>
            </p:cNvPr>
            <p:cNvSpPr txBox="1"/>
            <p:nvPr/>
          </p:nvSpPr>
          <p:spPr>
            <a:xfrm>
              <a:off x="3859531" y="6589049"/>
              <a:ext cx="655579" cy="307777"/>
            </a:xfrm>
            <a:prstGeom prst="rect">
              <a:avLst/>
            </a:prstGeom>
            <a:noFill/>
          </p:spPr>
          <p:txBody>
            <a:bodyPr wrap="square" rtlCol="0">
              <a:spAutoFit/>
            </a:bodyPr>
            <a:lstStyle/>
            <a:p>
              <a:pPr algn="ctr"/>
              <a:r>
                <a:rPr lang="en-GB" sz="700" b="1" dirty="0">
                  <a:solidFill>
                    <a:srgbClr val="FF0000"/>
                  </a:solidFill>
                </a:rPr>
                <a:t>STAT + RES</a:t>
              </a:r>
            </a:p>
          </p:txBody>
        </p:sp>
        <p:sp>
          <p:nvSpPr>
            <p:cNvPr id="17" name="Rectangle 16">
              <a:extLst>
                <a:ext uri="{FF2B5EF4-FFF2-40B4-BE49-F238E27FC236}">
                  <a16:creationId xmlns:a16="http://schemas.microsoft.com/office/drawing/2014/main" id="{BBF2D5D7-9401-40BE-908C-7CCF510BEEE0}"/>
                </a:ext>
              </a:extLst>
            </p:cNvPr>
            <p:cNvSpPr/>
            <p:nvPr/>
          </p:nvSpPr>
          <p:spPr>
            <a:xfrm>
              <a:off x="3859531" y="6375849"/>
              <a:ext cx="579741" cy="207544"/>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18" name="Groupe 17">
              <a:extLst>
                <a:ext uri="{FF2B5EF4-FFF2-40B4-BE49-F238E27FC236}">
                  <a16:creationId xmlns:a16="http://schemas.microsoft.com/office/drawing/2014/main" id="{AAF1380B-EEFD-4939-A72C-4A4CD1844787}"/>
                </a:ext>
              </a:extLst>
            </p:cNvPr>
            <p:cNvGrpSpPr/>
            <p:nvPr/>
          </p:nvGrpSpPr>
          <p:grpSpPr>
            <a:xfrm>
              <a:off x="3385712" y="4438168"/>
              <a:ext cx="1965366" cy="1234552"/>
              <a:chOff x="2660981" y="4100885"/>
              <a:chExt cx="1965366" cy="1234552"/>
            </a:xfrm>
          </p:grpSpPr>
          <p:sp>
            <p:nvSpPr>
              <p:cNvPr id="23" name="ZoneTexte 22">
                <a:extLst>
                  <a:ext uri="{FF2B5EF4-FFF2-40B4-BE49-F238E27FC236}">
                    <a16:creationId xmlns:a16="http://schemas.microsoft.com/office/drawing/2014/main" id="{E117B58F-DD75-46A1-875C-6F9F0FEBB7F0}"/>
                  </a:ext>
                </a:extLst>
              </p:cNvPr>
              <p:cNvSpPr txBox="1"/>
              <p:nvPr/>
            </p:nvSpPr>
            <p:spPr>
              <a:xfrm>
                <a:off x="2660981" y="4100885"/>
                <a:ext cx="1965366" cy="430887"/>
              </a:xfrm>
              <a:prstGeom prst="rect">
                <a:avLst/>
              </a:prstGeom>
              <a:noFill/>
            </p:spPr>
            <p:txBody>
              <a:bodyPr wrap="square" rtlCol="0">
                <a:spAutoFit/>
              </a:bodyPr>
              <a:lstStyle/>
              <a:p>
                <a:r>
                  <a:rPr lang="en-GB" sz="1100" b="1" dirty="0"/>
                  <a:t>1</a:t>
                </a:r>
                <a:r>
                  <a:rPr lang="en-GB" sz="1100" b="1" baseline="30000" dirty="0"/>
                  <a:t>er</a:t>
                </a:r>
                <a:r>
                  <a:rPr lang="en-GB" sz="1100" b="1" dirty="0"/>
                  <a:t> step : Minimization Chi2</a:t>
                </a:r>
              </a:p>
            </p:txBody>
          </p:sp>
          <p:grpSp>
            <p:nvGrpSpPr>
              <p:cNvPr id="24" name="Groupe 23">
                <a:extLst>
                  <a:ext uri="{FF2B5EF4-FFF2-40B4-BE49-F238E27FC236}">
                    <a16:creationId xmlns:a16="http://schemas.microsoft.com/office/drawing/2014/main" id="{CAA7D32D-BE70-4651-BF20-E436E01DEA84}"/>
                  </a:ext>
                </a:extLst>
              </p:cNvPr>
              <p:cNvGrpSpPr/>
              <p:nvPr/>
            </p:nvGrpSpPr>
            <p:grpSpPr>
              <a:xfrm>
                <a:off x="2660981" y="4410200"/>
                <a:ext cx="1667892" cy="597016"/>
                <a:chOff x="4901956" y="999268"/>
                <a:chExt cx="1496808" cy="597016"/>
              </a:xfrm>
            </p:grpSpPr>
            <mc:AlternateContent xmlns:mc="http://schemas.openxmlformats.org/markup-compatibility/2006" xmlns:a14="http://schemas.microsoft.com/office/drawing/2010/main">
              <mc:Choice Requires="a14">
                <p:sp>
                  <p:nvSpPr>
                    <p:cNvPr id="28" name="ZoneTexte 27">
                      <a:extLst>
                        <a:ext uri="{FF2B5EF4-FFF2-40B4-BE49-F238E27FC236}">
                          <a16:creationId xmlns:a16="http://schemas.microsoft.com/office/drawing/2014/main" id="{B8CFA207-7B20-406B-A242-AC6B36A35D4A}"/>
                        </a:ext>
                      </a:extLst>
                    </p:cNvPr>
                    <p:cNvSpPr txBox="1"/>
                    <p:nvPr/>
                  </p:nvSpPr>
                  <p:spPr>
                    <a:xfrm>
                      <a:off x="5305301" y="999268"/>
                      <a:ext cx="875689" cy="15260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en-GB" sz="900" i="1" smtClean="0">
                                    <a:latin typeface="Cambria Math" panose="02040503050406030204" pitchFamily="18" charset="0"/>
                                  </a:rPr>
                                </m:ctrlPr>
                              </m:sSubSupPr>
                              <m:e>
                                <m:r>
                                  <m:rPr>
                                    <m:sty m:val="p"/>
                                  </m:rPr>
                                  <a:rPr lang="en-GB" sz="900" i="1" smtClean="0">
                                    <a:latin typeface="Cambria Math" panose="02040503050406030204" pitchFamily="18" charset="0"/>
                                  </a:rPr>
                                  <m:t>χ</m:t>
                                </m:r>
                              </m:e>
                              <m:sub>
                                <m:r>
                                  <a:rPr lang="en-GB" sz="900" b="0" i="1" smtClean="0">
                                    <a:latin typeface="Cambria Math" panose="02040503050406030204" pitchFamily="18" charset="0"/>
                                  </a:rPr>
                                  <m:t>𝑔</m:t>
                                </m:r>
                              </m:sub>
                              <m:sup>
                                <m:r>
                                  <a:rPr lang="en-GB" sz="900" b="0" i="1" smtClean="0">
                                    <a:latin typeface="Cambria Math" panose="02040503050406030204" pitchFamily="18" charset="0"/>
                                  </a:rPr>
                                  <m:t>2</m:t>
                                </m:r>
                              </m:sup>
                            </m:sSubSup>
                            <m:r>
                              <a:rPr lang="en-GB" sz="900" b="0" i="1" smtClean="0">
                                <a:latin typeface="Cambria Math" panose="02040503050406030204" pitchFamily="18" charset="0"/>
                              </a:rPr>
                              <m:t>=</m:t>
                            </m:r>
                            <m:sSup>
                              <m:sSupPr>
                                <m:ctrlPr>
                                  <a:rPr lang="en-GB" sz="900" b="0" i="1" smtClean="0">
                                    <a:latin typeface="Cambria Math" panose="02040503050406030204" pitchFamily="18" charset="0"/>
                                  </a:rPr>
                                </m:ctrlPr>
                              </m:sSupPr>
                              <m:e>
                                <m:r>
                                  <a:rPr lang="en-GB" sz="900" b="0" i="1" smtClean="0">
                                    <a:latin typeface="Cambria Math" panose="02040503050406030204" pitchFamily="18" charset="0"/>
                                    <a:ea typeface="Cambria Math" panose="02040503050406030204" pitchFamily="18" charset="0"/>
                                  </a:rPr>
                                  <m:t>∆</m:t>
                                </m:r>
                              </m:e>
                              <m:sup>
                                <m:r>
                                  <a:rPr lang="en-GB" sz="900" b="0" i="1" smtClean="0">
                                    <a:latin typeface="Cambria Math" panose="02040503050406030204" pitchFamily="18" charset="0"/>
                                  </a:rPr>
                                  <m:t>𝑇</m:t>
                                </m:r>
                              </m:sup>
                            </m:sSup>
                            <m:r>
                              <a:rPr lang="en-GB" sz="900" i="1">
                                <a:latin typeface="Cambria Math" panose="02040503050406030204" pitchFamily="18" charset="0"/>
                                <a:ea typeface="Cambria Math" panose="02040503050406030204" pitchFamily="18" charset="0"/>
                              </a:rPr>
                              <m:t>∙</m:t>
                            </m:r>
                            <m:sSup>
                              <m:sSupPr>
                                <m:ctrlPr>
                                  <a:rPr lang="en-GB" sz="900" i="1" smtClean="0">
                                    <a:latin typeface="Cambria Math" panose="02040503050406030204" pitchFamily="18" charset="0"/>
                                    <a:ea typeface="Cambria Math" panose="02040503050406030204" pitchFamily="18" charset="0"/>
                                  </a:rPr>
                                </m:ctrlPr>
                              </m:sSupPr>
                              <m:e>
                                <m:r>
                                  <a:rPr lang="en-GB" sz="900" b="0" i="1" smtClean="0">
                                    <a:latin typeface="Cambria Math" panose="02040503050406030204" pitchFamily="18" charset="0"/>
                                    <a:ea typeface="Cambria Math" panose="02040503050406030204" pitchFamily="18" charset="0"/>
                                  </a:rPr>
                                  <m:t>𝐶𝑜𝑣</m:t>
                                </m:r>
                              </m:e>
                              <m:sup>
                                <m:r>
                                  <a:rPr lang="en-GB" sz="900" b="0" i="1" smtClean="0">
                                    <a:latin typeface="Cambria Math" panose="02040503050406030204" pitchFamily="18" charset="0"/>
                                    <a:ea typeface="Cambria Math" panose="02040503050406030204" pitchFamily="18" charset="0"/>
                                  </a:rPr>
                                  <m:t>−1</m:t>
                                </m:r>
                              </m:sup>
                            </m:sSup>
                            <m:r>
                              <a:rPr lang="en-GB" sz="900" i="1" smtClean="0">
                                <a:latin typeface="Cambria Math" panose="02040503050406030204" pitchFamily="18" charset="0"/>
                                <a:ea typeface="Cambria Math" panose="02040503050406030204" pitchFamily="18" charset="0"/>
                              </a:rPr>
                              <m:t>∙∆</m:t>
                            </m:r>
                          </m:oMath>
                        </m:oMathPara>
                      </a14:m>
                      <a:endParaRPr lang="en-GB" sz="900" dirty="0"/>
                    </a:p>
                  </p:txBody>
                </p:sp>
              </mc:Choice>
              <mc:Fallback xmlns="">
                <p:sp>
                  <p:nvSpPr>
                    <p:cNvPr id="28" name="ZoneTexte 27">
                      <a:extLst>
                        <a:ext uri="{FF2B5EF4-FFF2-40B4-BE49-F238E27FC236}">
                          <a16:creationId xmlns:a16="http://schemas.microsoft.com/office/drawing/2014/main" id="{B8CFA207-7B20-406B-A242-AC6B36A35D4A}"/>
                        </a:ext>
                      </a:extLst>
                    </p:cNvPr>
                    <p:cNvSpPr txBox="1">
                      <a:spLocks noRot="1" noChangeAspect="1" noMove="1" noResize="1" noEditPoints="1" noAdjustHandles="1" noChangeArrowheads="1" noChangeShapeType="1" noTextEdit="1"/>
                    </p:cNvSpPr>
                    <p:nvPr/>
                  </p:nvSpPr>
                  <p:spPr>
                    <a:xfrm>
                      <a:off x="5305301" y="999268"/>
                      <a:ext cx="875689" cy="152606"/>
                    </a:xfrm>
                    <a:prstGeom prst="rect">
                      <a:avLst/>
                    </a:prstGeom>
                    <a:blipFill>
                      <a:blip r:embed="rId6"/>
                      <a:stretch>
                        <a:fillRect t="-3448" b="-3448"/>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29" name="ZoneTexte 28">
                      <a:extLst>
                        <a:ext uri="{FF2B5EF4-FFF2-40B4-BE49-F238E27FC236}">
                          <a16:creationId xmlns:a16="http://schemas.microsoft.com/office/drawing/2014/main" id="{60EBF2AB-AECB-4524-BAB2-D790B9AD819D}"/>
                        </a:ext>
                      </a:extLst>
                    </p:cNvPr>
                    <p:cNvSpPr txBox="1"/>
                    <p:nvPr/>
                  </p:nvSpPr>
                  <p:spPr>
                    <a:xfrm>
                      <a:off x="5115296" y="1240096"/>
                      <a:ext cx="1228773" cy="14298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sz="900" i="1" smtClean="0">
                                <a:latin typeface="Cambria Math" panose="02040503050406030204" pitchFamily="18" charset="0"/>
                                <a:ea typeface="Cambria Math" panose="02040503050406030204" pitchFamily="18" charset="0"/>
                              </a:rPr>
                              <m:t>∆=</m:t>
                            </m:r>
                            <m:sSup>
                              <m:sSupPr>
                                <m:ctrlPr>
                                  <a:rPr lang="en-GB" sz="900" i="1" smtClean="0">
                                    <a:latin typeface="Cambria Math" panose="02040503050406030204" pitchFamily="18" charset="0"/>
                                    <a:ea typeface="Cambria Math" panose="02040503050406030204" pitchFamily="18" charset="0"/>
                                  </a:rPr>
                                </m:ctrlPr>
                              </m:sSupPr>
                              <m:e>
                                <m:r>
                                  <a:rPr lang="en-GB" sz="900" b="0" i="1" smtClean="0">
                                    <a:latin typeface="Cambria Math" panose="02040503050406030204" pitchFamily="18" charset="0"/>
                                    <a:ea typeface="Cambria Math" panose="02040503050406030204" pitchFamily="18" charset="0"/>
                                  </a:rPr>
                                  <m:t>𝐷𝑎𝑡𝑎</m:t>
                                </m:r>
                              </m:e>
                              <m:sup>
                                <m:r>
                                  <a:rPr lang="en-GB" sz="900" b="0" i="1" smtClean="0">
                                    <a:latin typeface="Cambria Math" panose="02040503050406030204" pitchFamily="18" charset="0"/>
                                    <a:ea typeface="Cambria Math" panose="02040503050406030204" pitchFamily="18" charset="0"/>
                                  </a:rPr>
                                  <m:t>𝑖</m:t>
                                </m:r>
                              </m:sup>
                            </m:sSup>
                            <m:r>
                              <a:rPr lang="en-GB" sz="900" i="1" smtClean="0">
                                <a:latin typeface="Cambria Math" panose="02040503050406030204" pitchFamily="18" charset="0"/>
                                <a:ea typeface="Cambria Math" panose="02040503050406030204" pitchFamily="18" charset="0"/>
                              </a:rPr>
                              <m:t>∙</m:t>
                            </m:r>
                            <m:r>
                              <a:rPr lang="en-GB" sz="900" b="0" i="1" smtClean="0">
                                <a:latin typeface="Cambria Math" panose="02040503050406030204" pitchFamily="18" charset="0"/>
                                <a:ea typeface="Cambria Math" panose="02040503050406030204" pitchFamily="18" charset="0"/>
                              </a:rPr>
                              <m:t>𝑓</m:t>
                            </m:r>
                            <m:d>
                              <m:dPr>
                                <m:ctrlPr>
                                  <a:rPr lang="en-GB" sz="900" b="0" i="1" smtClean="0">
                                    <a:latin typeface="Cambria Math" panose="02040503050406030204" pitchFamily="18" charset="0"/>
                                    <a:ea typeface="Cambria Math" panose="02040503050406030204" pitchFamily="18" charset="0"/>
                                  </a:rPr>
                                </m:ctrlPr>
                              </m:dPr>
                              <m:e>
                                <m:r>
                                  <a:rPr lang="en-GB" sz="900" b="0" i="1" smtClean="0">
                                    <a:latin typeface="Cambria Math" panose="02040503050406030204" pitchFamily="18" charset="0"/>
                                    <a:ea typeface="Cambria Math" panose="02040503050406030204" pitchFamily="18" charset="0"/>
                                  </a:rPr>
                                  <m:t>𝑟𝑒𝑠</m:t>
                                </m:r>
                              </m:e>
                            </m:d>
                            <m:r>
                              <a:rPr lang="en-GB" sz="900" b="0" i="1" smtClean="0">
                                <a:latin typeface="Cambria Math" panose="02040503050406030204" pitchFamily="18" charset="0"/>
                                <a:ea typeface="Cambria Math" panose="02040503050406030204" pitchFamily="18" charset="0"/>
                              </a:rPr>
                              <m:t>−</m:t>
                            </m:r>
                            <m:sSup>
                              <m:sSupPr>
                                <m:ctrlPr>
                                  <a:rPr lang="en-GB" sz="900" b="0" i="1" smtClean="0">
                                    <a:latin typeface="Cambria Math" panose="02040503050406030204" pitchFamily="18" charset="0"/>
                                    <a:ea typeface="Cambria Math" panose="02040503050406030204" pitchFamily="18" charset="0"/>
                                  </a:rPr>
                                </m:ctrlPr>
                              </m:sSupPr>
                              <m:e>
                                <m:r>
                                  <a:rPr lang="en-GB" sz="900" b="0" i="1" smtClean="0">
                                    <a:latin typeface="Cambria Math" panose="02040503050406030204" pitchFamily="18" charset="0"/>
                                    <a:ea typeface="Cambria Math" panose="02040503050406030204" pitchFamily="18" charset="0"/>
                                  </a:rPr>
                                  <m:t>𝐷𝑎𝑡𝑎</m:t>
                                </m:r>
                              </m:e>
                              <m:sup>
                                <m:r>
                                  <a:rPr lang="en-GB" sz="900" b="0" i="1" smtClean="0">
                                    <a:latin typeface="Cambria Math" panose="02040503050406030204" pitchFamily="18" charset="0"/>
                                    <a:ea typeface="Cambria Math" panose="02040503050406030204" pitchFamily="18" charset="0"/>
                                  </a:rPr>
                                  <m:t>𝑗</m:t>
                                </m:r>
                              </m:sup>
                            </m:sSup>
                          </m:oMath>
                        </m:oMathPara>
                      </a14:m>
                      <a:endParaRPr lang="en-GB" sz="900" dirty="0"/>
                    </a:p>
                  </p:txBody>
                </p:sp>
              </mc:Choice>
              <mc:Fallback xmlns="">
                <p:sp>
                  <p:nvSpPr>
                    <p:cNvPr id="29" name="ZoneTexte 28">
                      <a:extLst>
                        <a:ext uri="{FF2B5EF4-FFF2-40B4-BE49-F238E27FC236}">
                          <a16:creationId xmlns:a16="http://schemas.microsoft.com/office/drawing/2014/main" id="{60EBF2AB-AECB-4524-BAB2-D790B9AD819D}"/>
                        </a:ext>
                      </a:extLst>
                    </p:cNvPr>
                    <p:cNvSpPr txBox="1">
                      <a:spLocks noRot="1" noChangeAspect="1" noMove="1" noResize="1" noEditPoints="1" noAdjustHandles="1" noChangeArrowheads="1" noChangeShapeType="1" noTextEdit="1"/>
                    </p:cNvSpPr>
                    <p:nvPr/>
                  </p:nvSpPr>
                  <p:spPr>
                    <a:xfrm>
                      <a:off x="5115296" y="1240096"/>
                      <a:ext cx="1228773" cy="142988"/>
                    </a:xfrm>
                    <a:prstGeom prst="rect">
                      <a:avLst/>
                    </a:prstGeom>
                    <a:blipFill>
                      <a:blip r:embed="rId7"/>
                      <a:stretch>
                        <a:fillRect t="-3704" b="-14815"/>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30" name="ZoneTexte 29">
                      <a:extLst>
                        <a:ext uri="{FF2B5EF4-FFF2-40B4-BE49-F238E27FC236}">
                          <a16:creationId xmlns:a16="http://schemas.microsoft.com/office/drawing/2014/main" id="{9A612F2A-CAD5-46B8-8EF5-38409112AEDD}"/>
                        </a:ext>
                      </a:extLst>
                    </p:cNvPr>
                    <p:cNvSpPr txBox="1"/>
                    <p:nvPr/>
                  </p:nvSpPr>
                  <p:spPr>
                    <a:xfrm>
                      <a:off x="4901956" y="1430789"/>
                      <a:ext cx="1496808" cy="16549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sz="900" b="0" i="1" smtClean="0">
                                <a:latin typeface="Cambria Math" panose="02040503050406030204" pitchFamily="18" charset="0"/>
                              </a:rPr>
                              <m:t>𝐶𝑜𝑣</m:t>
                            </m:r>
                            <m:r>
                              <a:rPr lang="en-GB" sz="900" b="0" i="1" smtClean="0">
                                <a:latin typeface="Cambria Math" panose="02040503050406030204" pitchFamily="18" charset="0"/>
                              </a:rPr>
                              <m:t>=</m:t>
                            </m:r>
                            <m:sSub>
                              <m:sSubPr>
                                <m:ctrlPr>
                                  <a:rPr lang="en-GB" sz="900" b="0" i="1" smtClean="0">
                                    <a:latin typeface="Cambria Math" panose="02040503050406030204" pitchFamily="18" charset="0"/>
                                  </a:rPr>
                                </m:ctrlPr>
                              </m:sSubPr>
                              <m:e>
                                <m:r>
                                  <a:rPr lang="en-GB" sz="900" b="0" i="1" smtClean="0">
                                    <a:latin typeface="Cambria Math" panose="02040503050406030204" pitchFamily="18" charset="0"/>
                                  </a:rPr>
                                  <m:t>𝐶𝑜𝑣</m:t>
                                </m:r>
                              </m:e>
                              <m:sub>
                                <m:sSup>
                                  <m:sSupPr>
                                    <m:ctrlPr>
                                      <a:rPr lang="en-GB" sz="900" b="0" i="1" smtClean="0">
                                        <a:latin typeface="Cambria Math" panose="02040503050406030204" pitchFamily="18" charset="0"/>
                                      </a:rPr>
                                    </m:ctrlPr>
                                  </m:sSupPr>
                                  <m:e>
                                    <m:r>
                                      <a:rPr lang="en-GB" sz="900" b="0" i="1" smtClean="0">
                                        <a:latin typeface="Cambria Math" panose="02040503050406030204" pitchFamily="18" charset="0"/>
                                      </a:rPr>
                                      <m:t>𝐷𝑎𝑡𝑎</m:t>
                                    </m:r>
                                  </m:e>
                                  <m:sup>
                                    <m:r>
                                      <a:rPr lang="en-GB" sz="900" b="0" i="1" smtClean="0">
                                        <a:latin typeface="Cambria Math" panose="02040503050406030204" pitchFamily="18" charset="0"/>
                                      </a:rPr>
                                      <m:t>𝑖</m:t>
                                    </m:r>
                                  </m:sup>
                                </m:sSup>
                                <m:r>
                                  <a:rPr lang="en-GB" sz="900" b="0" i="1" smtClean="0">
                                    <a:latin typeface="Cambria Math" panose="02040503050406030204" pitchFamily="18" charset="0"/>
                                    <a:ea typeface="Cambria Math" panose="02040503050406030204" pitchFamily="18" charset="0"/>
                                  </a:rPr>
                                  <m:t>∙</m:t>
                                </m:r>
                                <m:r>
                                  <a:rPr lang="en-GB" sz="900" b="0" i="1" smtClean="0">
                                    <a:latin typeface="Cambria Math" panose="02040503050406030204" pitchFamily="18" charset="0"/>
                                    <a:ea typeface="Cambria Math" panose="02040503050406030204" pitchFamily="18" charset="0"/>
                                  </a:rPr>
                                  <m:t>𝑓</m:t>
                                </m:r>
                                <m:r>
                                  <a:rPr lang="en-GB" sz="900" b="0" i="1" smtClean="0">
                                    <a:latin typeface="Cambria Math" panose="02040503050406030204" pitchFamily="18" charset="0"/>
                                    <a:ea typeface="Cambria Math" panose="02040503050406030204" pitchFamily="18" charset="0"/>
                                  </a:rPr>
                                  <m:t>(</m:t>
                                </m:r>
                                <m:r>
                                  <a:rPr lang="en-GB" sz="900" b="0" i="1" smtClean="0">
                                    <a:latin typeface="Cambria Math" panose="02040503050406030204" pitchFamily="18" charset="0"/>
                                    <a:ea typeface="Cambria Math" panose="02040503050406030204" pitchFamily="18" charset="0"/>
                                  </a:rPr>
                                  <m:t>𝑟𝑒𝑠</m:t>
                                </m:r>
                                <m:r>
                                  <a:rPr lang="en-GB" sz="900" b="0" i="1" smtClean="0">
                                    <a:latin typeface="Cambria Math" panose="02040503050406030204" pitchFamily="18" charset="0"/>
                                    <a:ea typeface="Cambria Math" panose="02040503050406030204" pitchFamily="18" charset="0"/>
                                  </a:rPr>
                                  <m:t>)</m:t>
                                </m:r>
                              </m:sub>
                            </m:sSub>
                            <m:r>
                              <a:rPr lang="en-GB" sz="900" b="0" i="1" smtClean="0">
                                <a:latin typeface="Cambria Math" panose="02040503050406030204" pitchFamily="18" charset="0"/>
                              </a:rPr>
                              <m:t>+</m:t>
                            </m:r>
                            <m:sSub>
                              <m:sSubPr>
                                <m:ctrlPr>
                                  <a:rPr lang="en-GB" sz="900" b="0" i="1" smtClean="0">
                                    <a:latin typeface="Cambria Math" panose="02040503050406030204" pitchFamily="18" charset="0"/>
                                  </a:rPr>
                                </m:ctrlPr>
                              </m:sSubPr>
                              <m:e>
                                <m:r>
                                  <a:rPr lang="en-GB" sz="900" b="0" i="1" smtClean="0">
                                    <a:latin typeface="Cambria Math" panose="02040503050406030204" pitchFamily="18" charset="0"/>
                                  </a:rPr>
                                  <m:t>𝐶𝑜𝑣</m:t>
                                </m:r>
                              </m:e>
                              <m:sub>
                                <m:sSup>
                                  <m:sSupPr>
                                    <m:ctrlPr>
                                      <a:rPr lang="en-GB" sz="900" b="0" i="1" smtClean="0">
                                        <a:latin typeface="Cambria Math" panose="02040503050406030204" pitchFamily="18" charset="0"/>
                                      </a:rPr>
                                    </m:ctrlPr>
                                  </m:sSupPr>
                                  <m:e>
                                    <m:r>
                                      <a:rPr lang="en-GB" sz="900" b="0" i="1" smtClean="0">
                                        <a:latin typeface="Cambria Math" panose="02040503050406030204" pitchFamily="18" charset="0"/>
                                      </a:rPr>
                                      <m:t>𝐷𝑎𝑡𝑎</m:t>
                                    </m:r>
                                  </m:e>
                                  <m:sup>
                                    <m:r>
                                      <a:rPr lang="en-GB" sz="900" b="0" i="1" smtClean="0">
                                        <a:latin typeface="Cambria Math" panose="02040503050406030204" pitchFamily="18" charset="0"/>
                                      </a:rPr>
                                      <m:t>𝑗</m:t>
                                    </m:r>
                                  </m:sup>
                                </m:sSup>
                              </m:sub>
                            </m:sSub>
                          </m:oMath>
                        </m:oMathPara>
                      </a14:m>
                      <a:endParaRPr lang="en-GB" sz="900" dirty="0"/>
                    </a:p>
                  </p:txBody>
                </p:sp>
              </mc:Choice>
              <mc:Fallback xmlns="">
                <p:sp>
                  <p:nvSpPr>
                    <p:cNvPr id="30" name="ZoneTexte 29">
                      <a:extLst>
                        <a:ext uri="{FF2B5EF4-FFF2-40B4-BE49-F238E27FC236}">
                          <a16:creationId xmlns:a16="http://schemas.microsoft.com/office/drawing/2014/main" id="{9A612F2A-CAD5-46B8-8EF5-38409112AEDD}"/>
                        </a:ext>
                      </a:extLst>
                    </p:cNvPr>
                    <p:cNvSpPr txBox="1">
                      <a:spLocks noRot="1" noChangeAspect="1" noMove="1" noResize="1" noEditPoints="1" noAdjustHandles="1" noChangeArrowheads="1" noChangeShapeType="1" noTextEdit="1"/>
                    </p:cNvSpPr>
                    <p:nvPr/>
                  </p:nvSpPr>
                  <p:spPr>
                    <a:xfrm>
                      <a:off x="4901956" y="1430789"/>
                      <a:ext cx="1496808" cy="165495"/>
                    </a:xfrm>
                    <a:prstGeom prst="rect">
                      <a:avLst/>
                    </a:prstGeom>
                    <a:blipFill>
                      <a:blip r:embed="rId8"/>
                      <a:stretch>
                        <a:fillRect b="-6250"/>
                      </a:stretch>
                    </a:blipFill>
                  </p:spPr>
                  <p:txBody>
                    <a:bodyPr/>
                    <a:lstStyle/>
                    <a:p>
                      <a:r>
                        <a:rPr lang="fr-FR">
                          <a:noFill/>
                        </a:rPr>
                        <a:t> </a:t>
                      </a:r>
                    </a:p>
                  </p:txBody>
                </p:sp>
              </mc:Fallback>
            </mc:AlternateContent>
          </p:grpSp>
          <p:sp>
            <p:nvSpPr>
              <p:cNvPr id="25" name="ZoneTexte 24">
                <a:extLst>
                  <a:ext uri="{FF2B5EF4-FFF2-40B4-BE49-F238E27FC236}">
                    <a16:creationId xmlns:a16="http://schemas.microsoft.com/office/drawing/2014/main" id="{A55C19EC-3B2E-4572-9238-95009E9795BD}"/>
                  </a:ext>
                </a:extLst>
              </p:cNvPr>
              <p:cNvSpPr txBox="1"/>
              <p:nvPr/>
            </p:nvSpPr>
            <p:spPr>
              <a:xfrm>
                <a:off x="3110428" y="5027660"/>
                <a:ext cx="655579" cy="307777"/>
              </a:xfrm>
              <a:prstGeom prst="rect">
                <a:avLst/>
              </a:prstGeom>
              <a:noFill/>
            </p:spPr>
            <p:txBody>
              <a:bodyPr wrap="square" rtlCol="0">
                <a:spAutoFit/>
              </a:bodyPr>
              <a:lstStyle/>
              <a:p>
                <a:pPr algn="ctr"/>
                <a:r>
                  <a:rPr lang="en-GB" sz="700" b="1" dirty="0">
                    <a:solidFill>
                      <a:srgbClr val="FF0000"/>
                    </a:solidFill>
                  </a:rPr>
                  <a:t>ONLY STAT</a:t>
                </a:r>
              </a:p>
            </p:txBody>
          </p:sp>
          <p:sp>
            <p:nvSpPr>
              <p:cNvPr id="26" name="Rectangle 25">
                <a:extLst>
                  <a:ext uri="{FF2B5EF4-FFF2-40B4-BE49-F238E27FC236}">
                    <a16:creationId xmlns:a16="http://schemas.microsoft.com/office/drawing/2014/main" id="{CC65DAAE-4D8B-49CB-B628-D377E0D1C5B3}"/>
                  </a:ext>
                </a:extLst>
              </p:cNvPr>
              <p:cNvSpPr/>
              <p:nvPr/>
            </p:nvSpPr>
            <p:spPr>
              <a:xfrm>
                <a:off x="3110428" y="4808163"/>
                <a:ext cx="604113" cy="219497"/>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7" name="Rectangle 26">
                <a:extLst>
                  <a:ext uri="{FF2B5EF4-FFF2-40B4-BE49-F238E27FC236}">
                    <a16:creationId xmlns:a16="http://schemas.microsoft.com/office/drawing/2014/main" id="{51C3CE34-20E8-4A37-A317-383354FA1539}"/>
                  </a:ext>
                </a:extLst>
              </p:cNvPr>
              <p:cNvSpPr/>
              <p:nvPr/>
            </p:nvSpPr>
            <p:spPr>
              <a:xfrm>
                <a:off x="2685353" y="4100885"/>
                <a:ext cx="1828800" cy="1125956"/>
              </a:xfrm>
              <a:prstGeom prst="rect">
                <a:avLst/>
              </a:prstGeom>
              <a:no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19" name="Rectangle 18">
              <a:extLst>
                <a:ext uri="{FF2B5EF4-FFF2-40B4-BE49-F238E27FC236}">
                  <a16:creationId xmlns:a16="http://schemas.microsoft.com/office/drawing/2014/main" id="{E6148633-8A77-495A-8AC8-99113A260170}"/>
                </a:ext>
              </a:extLst>
            </p:cNvPr>
            <p:cNvSpPr/>
            <p:nvPr/>
          </p:nvSpPr>
          <p:spPr>
            <a:xfrm>
              <a:off x="3410084" y="5652795"/>
              <a:ext cx="1828800" cy="1119244"/>
            </a:xfrm>
            <a:prstGeom prst="rect">
              <a:avLst/>
            </a:prstGeom>
            <a:noFill/>
            <a:ln w="285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mc:AlternateContent xmlns:mc="http://schemas.openxmlformats.org/markup-compatibility/2006" xmlns:a14="http://schemas.microsoft.com/office/drawing/2010/main">
          <mc:Choice Requires="a14">
            <p:sp>
              <p:nvSpPr>
                <p:cNvPr id="20" name="ZoneTexte 19">
                  <a:extLst>
                    <a:ext uri="{FF2B5EF4-FFF2-40B4-BE49-F238E27FC236}">
                      <a16:creationId xmlns:a16="http://schemas.microsoft.com/office/drawing/2014/main" id="{BF12B746-4ADE-4FC7-AB76-0AF86AB02AF7}"/>
                    </a:ext>
                  </a:extLst>
                </p:cNvPr>
                <p:cNvSpPr txBox="1"/>
                <p:nvPr/>
              </p:nvSpPr>
              <p:spPr>
                <a:xfrm>
                  <a:off x="5431056" y="4738642"/>
                  <a:ext cx="823880" cy="516552"/>
                </a:xfrm>
                <a:prstGeom prst="rect">
                  <a:avLst/>
                </a:prstGeom>
                <a:noFill/>
                <a:ln>
                  <a:solidFill>
                    <a:srgbClr val="00B0F0"/>
                  </a:solid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sz="1600" b="0" i="1" smtClean="0">
                            <a:latin typeface="Cambria Math" panose="02040503050406030204" pitchFamily="18" charset="0"/>
                          </a:rPr>
                          <m:t>𝑅𝑒</m:t>
                        </m:r>
                        <m:sSub>
                          <m:sSubPr>
                            <m:ctrlPr>
                              <a:rPr lang="en-GB" sz="1600" b="0" i="1" smtClean="0">
                                <a:latin typeface="Cambria Math" panose="02040503050406030204" pitchFamily="18" charset="0"/>
                              </a:rPr>
                            </m:ctrlPr>
                          </m:sSubPr>
                          <m:e>
                            <m:r>
                              <a:rPr lang="en-GB" sz="1600" b="0" i="1" smtClean="0">
                                <a:latin typeface="Cambria Math" panose="02040503050406030204" pitchFamily="18" charset="0"/>
                              </a:rPr>
                              <m:t>𝑠</m:t>
                            </m:r>
                          </m:e>
                          <m:sub>
                            <m:r>
                              <a:rPr lang="en-GB" sz="1600" b="0" i="1" smtClean="0">
                                <a:latin typeface="Cambria Math" panose="02040503050406030204" pitchFamily="18" charset="0"/>
                              </a:rPr>
                              <m:t>𝑖</m:t>
                            </m:r>
                          </m:sub>
                        </m:sSub>
                        <m:r>
                          <a:rPr lang="en-GB" sz="1600" b="0" i="1" smtClean="0">
                            <a:latin typeface="Cambria Math" panose="02040503050406030204" pitchFamily="18" charset="0"/>
                          </a:rPr>
                          <m:t>|</m:t>
                        </m:r>
                        <m:r>
                          <a:rPr lang="en-GB" sz="1600" b="0" i="1" smtClean="0">
                            <a:latin typeface="Cambria Math" panose="02040503050406030204" pitchFamily="18" charset="0"/>
                          </a:rPr>
                          <m:t>𝑟𝑒𝑓</m:t>
                        </m:r>
                      </m:oMath>
                    </m:oMathPara>
                  </a14:m>
                  <a:endParaRPr lang="en-GB" sz="1600"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GB" sz="1600" b="0" i="1" smtClean="0">
                            <a:latin typeface="Cambria Math" panose="02040503050406030204" pitchFamily="18" charset="0"/>
                          </a:rPr>
                          <m:t> </m:t>
                        </m:r>
                        <m:sSub>
                          <m:sSubPr>
                            <m:ctrlPr>
                              <a:rPr lang="en-GB" sz="1600" b="0" i="1" smtClean="0">
                                <a:latin typeface="Cambria Math" panose="02040503050406030204" pitchFamily="18" charset="0"/>
                              </a:rPr>
                            </m:ctrlPr>
                          </m:sSubPr>
                          <m:e>
                            <m:r>
                              <a:rPr lang="en-GB" sz="1600" b="0" i="1" smtClean="0">
                                <a:latin typeface="Cambria Math" panose="02040503050406030204" pitchFamily="18" charset="0"/>
                                <a:ea typeface="Cambria Math" panose="02040503050406030204" pitchFamily="18" charset="0"/>
                              </a:rPr>
                              <m:t>𝜎</m:t>
                            </m:r>
                          </m:e>
                          <m:sub>
                            <m:r>
                              <a:rPr lang="en-GB" sz="1600" b="0" i="1" smtClean="0">
                                <a:latin typeface="Cambria Math" panose="02040503050406030204" pitchFamily="18" charset="0"/>
                              </a:rPr>
                              <m:t>𝑅𝑒</m:t>
                            </m:r>
                            <m:sSub>
                              <m:sSubPr>
                                <m:ctrlPr>
                                  <a:rPr lang="en-GB" sz="1600" b="0" i="1" smtClean="0">
                                    <a:latin typeface="Cambria Math" panose="02040503050406030204" pitchFamily="18" charset="0"/>
                                  </a:rPr>
                                </m:ctrlPr>
                              </m:sSubPr>
                              <m:e>
                                <m:r>
                                  <a:rPr lang="en-GB" sz="1600" b="0" i="1" smtClean="0">
                                    <a:latin typeface="Cambria Math" panose="02040503050406030204" pitchFamily="18" charset="0"/>
                                  </a:rPr>
                                  <m:t>𝑠</m:t>
                                </m:r>
                              </m:e>
                              <m:sub>
                                <m:r>
                                  <a:rPr lang="en-GB" sz="1600" b="0" i="1" smtClean="0">
                                    <a:latin typeface="Cambria Math" panose="02040503050406030204" pitchFamily="18" charset="0"/>
                                  </a:rPr>
                                  <m:t>𝑖</m:t>
                                </m:r>
                              </m:sub>
                            </m:sSub>
                          </m:sub>
                        </m:sSub>
                      </m:oMath>
                    </m:oMathPara>
                  </a14:m>
                  <a:endParaRPr lang="en-GB" sz="1600" dirty="0"/>
                </a:p>
              </p:txBody>
            </p:sp>
          </mc:Choice>
          <mc:Fallback xmlns="">
            <p:sp>
              <p:nvSpPr>
                <p:cNvPr id="20" name="ZoneTexte 19">
                  <a:extLst>
                    <a:ext uri="{FF2B5EF4-FFF2-40B4-BE49-F238E27FC236}">
                      <a16:creationId xmlns:a16="http://schemas.microsoft.com/office/drawing/2014/main" id="{BF12B746-4ADE-4FC7-AB76-0AF86AB02AF7}"/>
                    </a:ext>
                  </a:extLst>
                </p:cNvPr>
                <p:cNvSpPr txBox="1">
                  <a:spLocks noRot="1" noChangeAspect="1" noMove="1" noResize="1" noEditPoints="1" noAdjustHandles="1" noChangeArrowheads="1" noChangeShapeType="1" noTextEdit="1"/>
                </p:cNvSpPr>
                <p:nvPr/>
              </p:nvSpPr>
              <p:spPr>
                <a:xfrm>
                  <a:off x="5431056" y="4738642"/>
                  <a:ext cx="823880" cy="516552"/>
                </a:xfrm>
                <a:prstGeom prst="rect">
                  <a:avLst/>
                </a:prstGeom>
                <a:blipFill>
                  <a:blip r:embed="rId9"/>
                  <a:stretch>
                    <a:fillRect/>
                  </a:stretch>
                </a:blipFill>
                <a:ln>
                  <a:solidFill>
                    <a:srgbClr val="00B0F0"/>
                  </a:solidFill>
                </a:ln>
              </p:spPr>
              <p:txBody>
                <a:bodyPr/>
                <a:lstStyle/>
                <a:p>
                  <a:r>
                    <a:rPr lang="fr-FR">
                      <a:noFill/>
                    </a:rPr>
                    <a:t> </a:t>
                  </a:r>
                </a:p>
              </p:txBody>
            </p:sp>
          </mc:Fallback>
        </mc:AlternateContent>
        <p:cxnSp>
          <p:nvCxnSpPr>
            <p:cNvPr id="21" name="Connecteur : en angle 20">
              <a:extLst>
                <a:ext uri="{FF2B5EF4-FFF2-40B4-BE49-F238E27FC236}">
                  <a16:creationId xmlns:a16="http://schemas.microsoft.com/office/drawing/2014/main" id="{C8EC05D5-1813-4B28-8611-072D84A88E50}"/>
                </a:ext>
              </a:extLst>
            </p:cNvPr>
            <p:cNvCxnSpPr>
              <a:cxnSpLocks/>
              <a:stCxn id="20" idx="2"/>
              <a:endCxn id="19" idx="3"/>
            </p:cNvCxnSpPr>
            <p:nvPr/>
          </p:nvCxnSpPr>
          <p:spPr>
            <a:xfrm rot="5400000">
              <a:off x="5062328" y="5431749"/>
              <a:ext cx="957223" cy="604113"/>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2" name="Connecteur droit avec flèche 21">
              <a:extLst>
                <a:ext uri="{FF2B5EF4-FFF2-40B4-BE49-F238E27FC236}">
                  <a16:creationId xmlns:a16="http://schemas.microsoft.com/office/drawing/2014/main" id="{F0C4E814-3B51-4D5A-AE81-6E5EA23D4C78}"/>
                </a:ext>
              </a:extLst>
            </p:cNvPr>
            <p:cNvCxnSpPr>
              <a:cxnSpLocks/>
              <a:stCxn id="27" idx="3"/>
              <a:endCxn id="20" idx="1"/>
            </p:cNvCxnSpPr>
            <p:nvPr/>
          </p:nvCxnSpPr>
          <p:spPr>
            <a:xfrm flipV="1">
              <a:off x="5238884" y="4996918"/>
              <a:ext cx="192172" cy="422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cxnSp>
        <p:nvCxnSpPr>
          <p:cNvPr id="35" name="Connecteur droit avec flèche 34">
            <a:extLst>
              <a:ext uri="{FF2B5EF4-FFF2-40B4-BE49-F238E27FC236}">
                <a16:creationId xmlns:a16="http://schemas.microsoft.com/office/drawing/2014/main" id="{621461CA-809D-42BF-9DAD-18A656EC9B57}"/>
              </a:ext>
            </a:extLst>
          </p:cNvPr>
          <p:cNvCxnSpPr>
            <a:cxnSpLocks/>
            <a:stCxn id="12" idx="3"/>
            <a:endCxn id="39" idx="1"/>
          </p:cNvCxnSpPr>
          <p:nvPr/>
        </p:nvCxnSpPr>
        <p:spPr>
          <a:xfrm>
            <a:off x="2096077" y="2581400"/>
            <a:ext cx="232541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7" name="ZoneTexte 36">
            <a:extLst>
              <a:ext uri="{FF2B5EF4-FFF2-40B4-BE49-F238E27FC236}">
                <a16:creationId xmlns:a16="http://schemas.microsoft.com/office/drawing/2014/main" id="{9691A037-F2E3-4413-B3CD-46D9507EDD6C}"/>
              </a:ext>
            </a:extLst>
          </p:cNvPr>
          <p:cNvSpPr txBox="1"/>
          <p:nvPr/>
        </p:nvSpPr>
        <p:spPr>
          <a:xfrm>
            <a:off x="3164802" y="4869031"/>
            <a:ext cx="559686" cy="307777"/>
          </a:xfrm>
          <a:prstGeom prst="rect">
            <a:avLst/>
          </a:prstGeom>
          <a:noFill/>
        </p:spPr>
        <p:txBody>
          <a:bodyPr wrap="square" rtlCol="0">
            <a:spAutoFit/>
          </a:bodyPr>
          <a:lstStyle/>
          <a:p>
            <a:pPr algn="ctr"/>
            <a:r>
              <a:rPr lang="en-GB" sz="1400" b="1" dirty="0"/>
              <a:t>NO</a:t>
            </a:r>
          </a:p>
        </p:txBody>
      </p:sp>
      <mc:AlternateContent xmlns:mc="http://schemas.openxmlformats.org/markup-compatibility/2006" xmlns:a14="http://schemas.microsoft.com/office/drawing/2010/main">
        <mc:Choice Requires="a14">
          <p:sp>
            <p:nvSpPr>
              <p:cNvPr id="39" name="Organigramme : Décision 38">
                <a:extLst>
                  <a:ext uri="{FF2B5EF4-FFF2-40B4-BE49-F238E27FC236}">
                    <a16:creationId xmlns:a16="http://schemas.microsoft.com/office/drawing/2014/main" id="{8BA6FBE4-A2C2-426B-8A35-8273C9CF3284}"/>
                  </a:ext>
                </a:extLst>
              </p:cNvPr>
              <p:cNvSpPr/>
              <p:nvPr/>
            </p:nvSpPr>
            <p:spPr>
              <a:xfrm>
                <a:off x="4421487" y="2291928"/>
                <a:ext cx="983687" cy="578944"/>
              </a:xfrm>
              <a:prstGeom prst="flowChartDecision">
                <a:avLst/>
              </a:prstGeom>
              <a:solidFill>
                <a:srgbClr val="FFFF00"/>
              </a:solidFill>
              <a:ln w="12700" cap="flat" cmpd="sng" algn="ctr">
                <a:solidFill>
                  <a:srgbClr val="5B9BD5">
                    <a:shade val="50000"/>
                  </a:srgbClr>
                </a:solidFill>
                <a:prstDash val="solid"/>
                <a:miter lim="800000"/>
              </a:ln>
              <a:effectLst/>
            </p:spPr>
            <p:txBody>
              <a:bodyPr rtlCol="0" anchor="ctr"/>
              <a:lstStyle/>
              <a:p>
                <a:pPr lvl="0" algn="ctr" defTabSz="914400">
                  <a:defRPr/>
                </a:pPr>
                <a14:m>
                  <m:oMath xmlns:m="http://schemas.openxmlformats.org/officeDocument/2006/math">
                    <m:sSubSup>
                      <m:sSubSupPr>
                        <m:ctrlPr>
                          <a:rPr lang="en-GB" sz="1600" b="0" i="1" kern="0" smtClean="0">
                            <a:solidFill>
                              <a:schemeClr val="tx1"/>
                            </a:solidFill>
                            <a:latin typeface="Cambria Math" panose="02040503050406030204" pitchFamily="18" charset="0"/>
                          </a:rPr>
                        </m:ctrlPr>
                      </m:sSubSupPr>
                      <m:e>
                        <m:r>
                          <a:rPr lang="en-GB" sz="1600" b="0" i="1" kern="0" smtClean="0">
                            <a:solidFill>
                              <a:schemeClr val="tx1"/>
                            </a:solidFill>
                            <a:latin typeface="Cambria Math" panose="02040503050406030204" pitchFamily="18" charset="0"/>
                            <a:ea typeface="Cambria Math" panose="02040503050406030204" pitchFamily="18" charset="0"/>
                          </a:rPr>
                          <m:t>𝜒</m:t>
                        </m:r>
                      </m:e>
                      <m:sub>
                        <m:r>
                          <a:rPr lang="en-GB" sz="1600" b="0" i="1" kern="0" smtClean="0">
                            <a:solidFill>
                              <a:schemeClr val="tx1"/>
                            </a:solidFill>
                            <a:latin typeface="Cambria Math" panose="02040503050406030204" pitchFamily="18" charset="0"/>
                          </a:rPr>
                          <m:t>𝑔</m:t>
                        </m:r>
                      </m:sub>
                      <m:sup>
                        <m:r>
                          <a:rPr lang="en-GB" sz="1600" b="0" i="1" kern="0" smtClean="0">
                            <a:solidFill>
                              <a:schemeClr val="tx1"/>
                            </a:solidFill>
                            <a:latin typeface="Cambria Math" panose="02040503050406030204" pitchFamily="18" charset="0"/>
                          </a:rPr>
                          <m:t>2</m:t>
                        </m:r>
                      </m:sup>
                    </m:sSubSup>
                  </m:oMath>
                </a14:m>
                <a:r>
                  <a:rPr kumimoji="0" lang="en-GB" sz="1100" b="0" i="0" u="none" strike="noStrike" kern="0" cap="none" spc="0" normalizeH="0" baseline="0" noProof="0" dirty="0">
                    <a:ln>
                      <a:noFill/>
                    </a:ln>
                    <a:solidFill>
                      <a:schemeClr val="tx1"/>
                    </a:solidFill>
                    <a:effectLst/>
                    <a:uLnTx/>
                    <a:uFillTx/>
                    <a:sym typeface="Symbol" panose="05050102010706020507" pitchFamily="18" charset="2"/>
                  </a:rPr>
                  <a:t> test</a:t>
                </a:r>
                <a:endParaRPr kumimoji="0" lang="en-GB" sz="1600" b="0" i="0" u="none" strike="noStrike" kern="0" cap="none" spc="0" normalizeH="0" baseline="0" noProof="0" dirty="0">
                  <a:ln>
                    <a:noFill/>
                  </a:ln>
                  <a:solidFill>
                    <a:schemeClr val="tx1"/>
                  </a:solidFill>
                  <a:effectLst/>
                  <a:uLnTx/>
                  <a:uFillTx/>
                </a:endParaRPr>
              </a:p>
            </p:txBody>
          </p:sp>
        </mc:Choice>
        <mc:Fallback xmlns="">
          <p:sp>
            <p:nvSpPr>
              <p:cNvPr id="39" name="Organigramme : Décision 38">
                <a:extLst>
                  <a:ext uri="{FF2B5EF4-FFF2-40B4-BE49-F238E27FC236}">
                    <a16:creationId xmlns:a16="http://schemas.microsoft.com/office/drawing/2014/main" id="{8BA6FBE4-A2C2-426B-8A35-8273C9CF3284}"/>
                  </a:ext>
                </a:extLst>
              </p:cNvPr>
              <p:cNvSpPr>
                <a:spLocks noRot="1" noChangeAspect="1" noMove="1" noResize="1" noEditPoints="1" noAdjustHandles="1" noChangeArrowheads="1" noChangeShapeType="1" noTextEdit="1"/>
              </p:cNvSpPr>
              <p:nvPr/>
            </p:nvSpPr>
            <p:spPr>
              <a:xfrm>
                <a:off x="4421487" y="2291928"/>
                <a:ext cx="983687" cy="578944"/>
              </a:xfrm>
              <a:prstGeom prst="flowChartDecision">
                <a:avLst/>
              </a:prstGeom>
              <a:blipFill>
                <a:blip r:embed="rId10"/>
                <a:stretch>
                  <a:fillRect b="-1010"/>
                </a:stretch>
              </a:blipFill>
              <a:ln w="12700" cap="flat" cmpd="sng" algn="ctr">
                <a:solidFill>
                  <a:srgbClr val="5B9BD5">
                    <a:shade val="50000"/>
                  </a:srgbClr>
                </a:solidFill>
                <a:prstDash val="solid"/>
                <a:miter lim="800000"/>
              </a:ln>
              <a:effectLst/>
            </p:spPr>
            <p:txBody>
              <a:bodyPr/>
              <a:lstStyle/>
              <a:p>
                <a:r>
                  <a:rPr lang="fr-FR">
                    <a:noFill/>
                  </a:rPr>
                  <a:t> </a:t>
                </a:r>
              </a:p>
            </p:txBody>
          </p:sp>
        </mc:Fallback>
      </mc:AlternateContent>
      <p:cxnSp>
        <p:nvCxnSpPr>
          <p:cNvPr id="40" name="Connecteur : en angle 39">
            <a:extLst>
              <a:ext uri="{FF2B5EF4-FFF2-40B4-BE49-F238E27FC236}">
                <a16:creationId xmlns:a16="http://schemas.microsoft.com/office/drawing/2014/main" id="{C0F1A571-A190-41F5-90D7-73C64650234F}"/>
              </a:ext>
            </a:extLst>
          </p:cNvPr>
          <p:cNvCxnSpPr>
            <a:cxnSpLocks/>
            <a:endCxn id="39" idx="0"/>
          </p:cNvCxnSpPr>
          <p:nvPr/>
        </p:nvCxnSpPr>
        <p:spPr>
          <a:xfrm rot="5400000">
            <a:off x="4785631" y="2164226"/>
            <a:ext cx="255403" cy="1"/>
          </a:xfrm>
          <a:prstGeom prst="bentConnector3">
            <a:avLst>
              <a:gd name="adj1" fmla="val 50000"/>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1" name="ZoneTexte 40">
            <a:extLst>
              <a:ext uri="{FF2B5EF4-FFF2-40B4-BE49-F238E27FC236}">
                <a16:creationId xmlns:a16="http://schemas.microsoft.com/office/drawing/2014/main" id="{9A595257-0BF6-4432-B461-E4D2F80DE13E}"/>
              </a:ext>
            </a:extLst>
          </p:cNvPr>
          <p:cNvSpPr txBox="1"/>
          <p:nvPr/>
        </p:nvSpPr>
        <p:spPr>
          <a:xfrm>
            <a:off x="4913330" y="2132383"/>
            <a:ext cx="1213022" cy="307777"/>
          </a:xfrm>
          <a:prstGeom prst="rect">
            <a:avLst/>
          </a:prstGeom>
          <a:noFill/>
        </p:spPr>
        <p:txBody>
          <a:bodyPr wrap="square" rtlCol="0">
            <a:spAutoFit/>
          </a:bodyPr>
          <a:lstStyle/>
          <a:p>
            <a:pPr algn="ctr"/>
            <a:r>
              <a:rPr lang="en-GB" sz="700" b="1" dirty="0">
                <a:solidFill>
                  <a:srgbClr val="FF0000"/>
                </a:solidFill>
              </a:rPr>
              <a:t>2 by 2 test</a:t>
            </a:r>
            <a:br>
              <a:rPr lang="en-GB" sz="700" b="1" dirty="0">
                <a:solidFill>
                  <a:srgbClr val="FF0000"/>
                </a:solidFill>
              </a:rPr>
            </a:br>
            <a:r>
              <a:rPr lang="en-GB" sz="700" b="1" dirty="0">
                <a:solidFill>
                  <a:srgbClr val="FF0000"/>
                </a:solidFill>
              </a:rPr>
              <a:t>COMMON MASSES</a:t>
            </a:r>
          </a:p>
        </p:txBody>
      </p:sp>
      <p:sp>
        <p:nvSpPr>
          <p:cNvPr id="43" name="ZoneTexte 42">
            <a:extLst>
              <a:ext uri="{FF2B5EF4-FFF2-40B4-BE49-F238E27FC236}">
                <a16:creationId xmlns:a16="http://schemas.microsoft.com/office/drawing/2014/main" id="{2843913B-698F-4C3C-BF9B-DD637B19068C}"/>
              </a:ext>
            </a:extLst>
          </p:cNvPr>
          <p:cNvSpPr txBox="1"/>
          <p:nvPr/>
        </p:nvSpPr>
        <p:spPr>
          <a:xfrm>
            <a:off x="289820" y="1120817"/>
            <a:ext cx="2453380" cy="584775"/>
          </a:xfrm>
          <a:prstGeom prst="rect">
            <a:avLst/>
          </a:prstGeom>
          <a:solidFill>
            <a:schemeClr val="bg2"/>
          </a:solidFill>
          <a:effectLst>
            <a:outerShdw blurRad="50800" dist="38100" dir="2700000" algn="tl" rotWithShape="0">
              <a:prstClr val="black">
                <a:alpha val="40000"/>
              </a:prstClr>
            </a:outerShdw>
          </a:effectLst>
        </p:spPr>
        <p:txBody>
          <a:bodyPr wrap="square" rtlCol="0">
            <a:spAutoFit/>
          </a:bodyPr>
          <a:lstStyle/>
          <a:p>
            <a:pPr algn="ctr"/>
            <a:r>
              <a:rPr lang="en-GB" sz="1600" b="1" dirty="0"/>
              <a:t>Third step : </a:t>
            </a:r>
            <a:r>
              <a:rPr lang="en-GB" sz="1600" dirty="0"/>
              <a:t>if</a:t>
            </a:r>
            <a:r>
              <a:rPr lang="en-GB" sz="1600" b="1" dirty="0"/>
              <a:t> </a:t>
            </a:r>
            <a:r>
              <a:rPr lang="en-GB" sz="1600" dirty="0"/>
              <a:t>Pre-n FY w/o Post-n FY exist</a:t>
            </a:r>
          </a:p>
        </p:txBody>
      </p:sp>
      <p:cxnSp>
        <p:nvCxnSpPr>
          <p:cNvPr id="45" name="Connecteur droit avec flèche 44">
            <a:extLst>
              <a:ext uri="{FF2B5EF4-FFF2-40B4-BE49-F238E27FC236}">
                <a16:creationId xmlns:a16="http://schemas.microsoft.com/office/drawing/2014/main" id="{69C62AF2-7252-4056-825B-56F85647CAFC}"/>
              </a:ext>
            </a:extLst>
          </p:cNvPr>
          <p:cNvCxnSpPr>
            <a:cxnSpLocks/>
            <a:stCxn id="7" idx="0"/>
          </p:cNvCxnSpPr>
          <p:nvPr/>
        </p:nvCxnSpPr>
        <p:spPr>
          <a:xfrm flipV="1">
            <a:off x="2465371" y="2581400"/>
            <a:ext cx="0" cy="170218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9" name="ZoneTexte 48">
                <a:extLst>
                  <a:ext uri="{FF2B5EF4-FFF2-40B4-BE49-F238E27FC236}">
                    <a16:creationId xmlns:a16="http://schemas.microsoft.com/office/drawing/2014/main" id="{C716F819-E3B7-4A20-943F-92278ADAA28C}"/>
                  </a:ext>
                </a:extLst>
              </p:cNvPr>
              <p:cNvSpPr txBox="1"/>
              <p:nvPr/>
            </p:nvSpPr>
            <p:spPr>
              <a:xfrm>
                <a:off x="1726784" y="3341048"/>
                <a:ext cx="1484025" cy="869149"/>
              </a:xfrm>
              <a:prstGeom prst="rect">
                <a:avLst/>
              </a:prstGeom>
              <a:solidFill>
                <a:schemeClr val="accent2">
                  <a:lumMod val="40000"/>
                  <a:lumOff val="60000"/>
                </a:schemeClr>
              </a:solidFill>
              <a:ln>
                <a:solidFill>
                  <a:srgbClr val="FF0000"/>
                </a:solidFill>
              </a:ln>
            </p:spPr>
            <p:txBody>
              <a:bodyPr wrap="square" rtlCol="0">
                <a:spAutoFit/>
              </a:bodyPr>
              <a:lstStyle/>
              <a:p>
                <a:pPr algn="ctr"/>
                <a:r>
                  <a:rPr lang="en-GB" sz="1200" b="1" dirty="0"/>
                  <a:t>a Priori Covariance Matrix corrected</a:t>
                </a:r>
                <a:r>
                  <a:rPr lang="en-GB" sz="1200" b="0" dirty="0"/>
                  <a:t> </a:t>
                </a:r>
                <a14:m>
                  <m:oMath xmlns:m="http://schemas.openxmlformats.org/officeDocument/2006/math">
                    <m:r>
                      <a:rPr lang="en-GB" sz="1200">
                        <a:latin typeface="Cambria Math" panose="02040503050406030204" pitchFamily="18" charset="0"/>
                      </a:rPr>
                      <m:t>(</m:t>
                    </m:r>
                    <m:r>
                      <a:rPr lang="en-GB" sz="1200" i="1">
                        <a:latin typeface="Cambria Math" panose="02040503050406030204" pitchFamily="18" charset="0"/>
                      </a:rPr>
                      <m:t>𝑅𝑒</m:t>
                    </m:r>
                    <m:sSub>
                      <m:sSubPr>
                        <m:ctrlPr>
                          <a:rPr lang="en-GB" sz="1200" i="1">
                            <a:latin typeface="Cambria Math" panose="02040503050406030204" pitchFamily="18" charset="0"/>
                          </a:rPr>
                        </m:ctrlPr>
                      </m:sSubPr>
                      <m:e>
                        <m:r>
                          <a:rPr lang="en-GB" sz="1200" i="1">
                            <a:latin typeface="Cambria Math" panose="02040503050406030204" pitchFamily="18" charset="0"/>
                          </a:rPr>
                          <m:t>𝑠</m:t>
                        </m:r>
                      </m:e>
                      <m:sub>
                        <m:r>
                          <a:rPr lang="en-GB" sz="1200" i="1">
                            <a:latin typeface="Cambria Math" panose="02040503050406030204" pitchFamily="18" charset="0"/>
                          </a:rPr>
                          <m:t>𝑖</m:t>
                        </m:r>
                      </m:sub>
                    </m:sSub>
                    <m:r>
                      <a:rPr lang="en-GB" sz="1200" b="0" i="1" smtClean="0">
                        <a:latin typeface="Cambria Math" panose="02040503050406030204" pitchFamily="18" charset="0"/>
                      </a:rPr>
                      <m:t>|</m:t>
                    </m:r>
                    <m:r>
                      <a:rPr lang="en-GB" sz="1200" b="0" i="1" smtClean="0">
                        <a:latin typeface="Cambria Math" panose="02040503050406030204" pitchFamily="18" charset="0"/>
                      </a:rPr>
                      <m:t>𝑟𝑒𝑓</m:t>
                    </m:r>
                    <m:r>
                      <a:rPr lang="en-GB" sz="1200" i="1">
                        <a:latin typeface="Cambria Math" panose="02040503050406030204" pitchFamily="18" charset="0"/>
                      </a:rPr>
                      <m:t>;</m:t>
                    </m:r>
                    <m:sSub>
                      <m:sSubPr>
                        <m:ctrlPr>
                          <a:rPr lang="en-GB" sz="1200" i="1">
                            <a:latin typeface="Cambria Math" panose="02040503050406030204" pitchFamily="18" charset="0"/>
                            <a:ea typeface="Cambria Math" panose="02040503050406030204" pitchFamily="18" charset="0"/>
                          </a:rPr>
                        </m:ctrlPr>
                      </m:sSubPr>
                      <m:e>
                        <m:r>
                          <a:rPr lang="en-GB" sz="1200" i="1">
                            <a:latin typeface="Cambria Math" panose="02040503050406030204" pitchFamily="18" charset="0"/>
                            <a:ea typeface="Cambria Math" panose="02040503050406030204" pitchFamily="18" charset="0"/>
                          </a:rPr>
                          <m:t>𝜎</m:t>
                        </m:r>
                      </m:e>
                      <m:sub>
                        <m:r>
                          <a:rPr lang="en-GB" sz="1200" i="1">
                            <a:latin typeface="Cambria Math" panose="02040503050406030204" pitchFamily="18" charset="0"/>
                            <a:ea typeface="Cambria Math" panose="02040503050406030204" pitchFamily="18" charset="0"/>
                          </a:rPr>
                          <m:t>𝑅𝑒</m:t>
                        </m:r>
                        <m:sSub>
                          <m:sSubPr>
                            <m:ctrlPr>
                              <a:rPr lang="en-GB" sz="1200" i="1">
                                <a:latin typeface="Cambria Math" panose="02040503050406030204" pitchFamily="18" charset="0"/>
                                <a:ea typeface="Cambria Math" panose="02040503050406030204" pitchFamily="18" charset="0"/>
                              </a:rPr>
                            </m:ctrlPr>
                          </m:sSubPr>
                          <m:e>
                            <m:r>
                              <a:rPr lang="en-GB" sz="1200" i="1">
                                <a:latin typeface="Cambria Math" panose="02040503050406030204" pitchFamily="18" charset="0"/>
                                <a:ea typeface="Cambria Math" panose="02040503050406030204" pitchFamily="18" charset="0"/>
                              </a:rPr>
                              <m:t>𝑠</m:t>
                            </m:r>
                          </m:e>
                          <m:sub>
                            <m:r>
                              <a:rPr lang="en-GB" sz="1200" i="1">
                                <a:latin typeface="Cambria Math" panose="02040503050406030204" pitchFamily="18" charset="0"/>
                                <a:ea typeface="Cambria Math" panose="02040503050406030204" pitchFamily="18" charset="0"/>
                              </a:rPr>
                              <m:t>𝑖</m:t>
                            </m:r>
                          </m:sub>
                        </m:sSub>
                      </m:sub>
                    </m:sSub>
                    <m:r>
                      <a:rPr lang="en-GB" sz="1200" b="0" i="1" smtClean="0">
                        <a:latin typeface="Cambria Math" panose="02040503050406030204" pitchFamily="18" charset="0"/>
                        <a:ea typeface="Cambria Math" panose="02040503050406030204" pitchFamily="18" charset="0"/>
                      </a:rPr>
                      <m:t>|</m:t>
                    </m:r>
                    <m:r>
                      <a:rPr lang="en-GB" sz="1200" b="0" i="1" smtClean="0">
                        <a:latin typeface="Cambria Math" panose="02040503050406030204" pitchFamily="18" charset="0"/>
                        <a:ea typeface="Cambria Math" panose="02040503050406030204" pitchFamily="18" charset="0"/>
                      </a:rPr>
                      <m:t>𝑟𝑒𝑓</m:t>
                    </m:r>
                    <m:r>
                      <m:rPr>
                        <m:nor/>
                      </m:rPr>
                      <a:rPr lang="en-GB" sz="1200" dirty="0"/>
                      <m:t>)</m:t>
                    </m:r>
                  </m:oMath>
                </a14:m>
                <a:endParaRPr lang="en-GB" sz="1200" b="1" dirty="0"/>
              </a:p>
            </p:txBody>
          </p:sp>
        </mc:Choice>
        <mc:Fallback xmlns="">
          <p:sp>
            <p:nvSpPr>
              <p:cNvPr id="49" name="ZoneTexte 48">
                <a:extLst>
                  <a:ext uri="{FF2B5EF4-FFF2-40B4-BE49-F238E27FC236}">
                    <a16:creationId xmlns:a16="http://schemas.microsoft.com/office/drawing/2014/main" id="{C716F819-E3B7-4A20-943F-92278ADAA28C}"/>
                  </a:ext>
                </a:extLst>
              </p:cNvPr>
              <p:cNvSpPr txBox="1">
                <a:spLocks noRot="1" noChangeAspect="1" noMove="1" noResize="1" noEditPoints="1" noAdjustHandles="1" noChangeArrowheads="1" noChangeShapeType="1" noTextEdit="1"/>
              </p:cNvSpPr>
              <p:nvPr/>
            </p:nvSpPr>
            <p:spPr>
              <a:xfrm>
                <a:off x="1726784" y="3341048"/>
                <a:ext cx="1484025" cy="869149"/>
              </a:xfrm>
              <a:prstGeom prst="rect">
                <a:avLst/>
              </a:prstGeom>
              <a:blipFill>
                <a:blip r:embed="rId11"/>
                <a:stretch>
                  <a:fillRect l="-2033" r="-1626" b="-690"/>
                </a:stretch>
              </a:blipFill>
              <a:ln>
                <a:solidFill>
                  <a:srgbClr val="FF0000"/>
                </a:solidFill>
              </a:ln>
            </p:spPr>
            <p:txBody>
              <a:bodyPr/>
              <a:lstStyle/>
              <a:p>
                <a:r>
                  <a:rPr lang="fr-FR">
                    <a:noFill/>
                  </a:rPr>
                  <a:t> </a:t>
                </a:r>
              </a:p>
            </p:txBody>
          </p:sp>
        </mc:Fallback>
      </mc:AlternateContent>
      <p:sp>
        <p:nvSpPr>
          <p:cNvPr id="62" name="ZoneTexte 61">
            <a:extLst>
              <a:ext uri="{FF2B5EF4-FFF2-40B4-BE49-F238E27FC236}">
                <a16:creationId xmlns:a16="http://schemas.microsoft.com/office/drawing/2014/main" id="{A9BADBC1-B005-49EF-A5BD-846AD9101AD3}"/>
              </a:ext>
            </a:extLst>
          </p:cNvPr>
          <p:cNvSpPr txBox="1"/>
          <p:nvPr/>
        </p:nvSpPr>
        <p:spPr>
          <a:xfrm>
            <a:off x="3819945" y="1395296"/>
            <a:ext cx="2151964" cy="646331"/>
          </a:xfrm>
          <a:prstGeom prst="rect">
            <a:avLst/>
          </a:prstGeom>
          <a:solidFill>
            <a:srgbClr val="92D050"/>
          </a:solidFill>
          <a:ln>
            <a:solidFill>
              <a:srgbClr val="FF0000"/>
            </a:solidFill>
          </a:ln>
        </p:spPr>
        <p:txBody>
          <a:bodyPr wrap="square" rtlCol="0">
            <a:spAutoFit/>
          </a:bodyPr>
          <a:lstStyle/>
          <a:p>
            <a:pPr algn="ctr"/>
            <a:r>
              <a:rPr lang="en-US" sz="1200" b="1" dirty="0"/>
              <a:t>Reference Data </a:t>
            </a:r>
          </a:p>
          <a:p>
            <a:pPr algn="ctr"/>
            <a:r>
              <a:rPr lang="en-US" sz="1200" b="1" dirty="0"/>
              <a:t>+ corrected a Prior</a:t>
            </a:r>
          </a:p>
          <a:p>
            <a:pPr algn="ctr"/>
            <a:r>
              <a:rPr lang="en-US" sz="1200" b="1" dirty="0"/>
              <a:t> Correlation Matrix</a:t>
            </a:r>
          </a:p>
        </p:txBody>
      </p:sp>
      <p:cxnSp>
        <p:nvCxnSpPr>
          <p:cNvPr id="68" name="Connecteur droit 67">
            <a:extLst>
              <a:ext uri="{FF2B5EF4-FFF2-40B4-BE49-F238E27FC236}">
                <a16:creationId xmlns:a16="http://schemas.microsoft.com/office/drawing/2014/main" id="{99D925E4-29A3-4DEB-912F-10939961680C}"/>
              </a:ext>
            </a:extLst>
          </p:cNvPr>
          <p:cNvCxnSpPr>
            <a:cxnSpLocks/>
            <a:stCxn id="39" idx="2"/>
          </p:cNvCxnSpPr>
          <p:nvPr/>
        </p:nvCxnSpPr>
        <p:spPr>
          <a:xfrm>
            <a:off x="4913331" y="2870872"/>
            <a:ext cx="0" cy="191269"/>
          </a:xfrm>
          <a:prstGeom prst="line">
            <a:avLst/>
          </a:prstGeom>
          <a:ln w="38100"/>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72" name="ZoneTexte 71">
                <a:extLst>
                  <a:ext uri="{FF2B5EF4-FFF2-40B4-BE49-F238E27FC236}">
                    <a16:creationId xmlns:a16="http://schemas.microsoft.com/office/drawing/2014/main" id="{D1103931-46CA-468C-AFB9-F46D07ED2538}"/>
                  </a:ext>
                </a:extLst>
              </p:cNvPr>
              <p:cNvSpPr txBox="1"/>
              <p:nvPr/>
            </p:nvSpPr>
            <p:spPr>
              <a:xfrm>
                <a:off x="8236349" y="3693856"/>
                <a:ext cx="3641024" cy="396519"/>
              </a:xfrm>
              <a:prstGeom prst="rect">
                <a:avLst/>
              </a:prstGeom>
              <a:noFill/>
              <a:ln w="19050">
                <a:solidFill>
                  <a:srgbClr val="FF0000"/>
                </a:solidFill>
              </a:ln>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fr-FR" i="1" smtClean="0">
                              <a:solidFill>
                                <a:srgbClr val="FF0000"/>
                              </a:solidFill>
                              <a:latin typeface="Cambria Math" panose="02040503050406030204" pitchFamily="18" charset="0"/>
                            </a:rPr>
                          </m:ctrlPr>
                        </m:sSubPr>
                        <m:e>
                          <m:r>
                            <a:rPr lang="fr-FR" b="0" i="1" smtClean="0">
                              <a:solidFill>
                                <a:srgbClr val="FF0000"/>
                              </a:solidFill>
                              <a:latin typeface="Cambria Math" panose="02040503050406030204" pitchFamily="18" charset="0"/>
                            </a:rPr>
                            <m:t>𝐴𝑏𝑠</m:t>
                          </m:r>
                          <m:r>
                            <a:rPr lang="fr-FR" b="0" i="1" smtClean="0">
                              <a:solidFill>
                                <a:srgbClr val="FF0000"/>
                              </a:solidFill>
                              <a:latin typeface="Cambria Math" panose="02040503050406030204" pitchFamily="18" charset="0"/>
                            </a:rPr>
                            <m:t>.</m:t>
                          </m:r>
                          <m:r>
                            <a:rPr lang="fr-FR" b="0" i="1" smtClean="0">
                              <a:solidFill>
                                <a:srgbClr val="FF0000"/>
                              </a:solidFill>
                              <a:latin typeface="Cambria Math" panose="02040503050406030204" pitchFamily="18" charset="0"/>
                            </a:rPr>
                            <m:t>𝑅𝑒</m:t>
                          </m:r>
                          <m:sSub>
                            <m:sSubPr>
                              <m:ctrlPr>
                                <a:rPr lang="fr-FR" b="0" i="1" smtClean="0">
                                  <a:solidFill>
                                    <a:srgbClr val="FF0000"/>
                                  </a:solidFill>
                                  <a:latin typeface="Cambria Math" panose="02040503050406030204" pitchFamily="18" charset="0"/>
                                </a:rPr>
                              </m:ctrlPr>
                            </m:sSubPr>
                            <m:e>
                              <m:r>
                                <a:rPr lang="fr-FR" b="0" i="1" smtClean="0">
                                  <a:solidFill>
                                    <a:srgbClr val="FF0000"/>
                                  </a:solidFill>
                                  <a:latin typeface="Cambria Math" panose="02040503050406030204" pitchFamily="18" charset="0"/>
                                </a:rPr>
                                <m:t>𝑠</m:t>
                              </m:r>
                            </m:e>
                            <m:sub>
                              <m:r>
                                <a:rPr lang="fr-FR" b="0" i="1" smtClean="0">
                                  <a:solidFill>
                                    <a:srgbClr val="FF0000"/>
                                  </a:solidFill>
                                  <a:latin typeface="Cambria Math" panose="02040503050406030204" pitchFamily="18" charset="0"/>
                                </a:rPr>
                                <m:t>𝑖</m:t>
                              </m:r>
                            </m:sub>
                          </m:sSub>
                          <m:r>
                            <a:rPr lang="fr-FR" b="0" i="1" smtClean="0">
                              <a:solidFill>
                                <a:srgbClr val="FF0000"/>
                              </a:solidFill>
                              <a:latin typeface="Cambria Math" panose="02040503050406030204" pitchFamily="18" charset="0"/>
                            </a:rPr>
                            <m:t> , </m:t>
                          </m:r>
                          <m:r>
                            <a:rPr lang="fr-FR" i="1" smtClean="0">
                              <a:solidFill>
                                <a:srgbClr val="FF0000"/>
                              </a:solidFill>
                              <a:latin typeface="Cambria Math" panose="02040503050406030204" pitchFamily="18" charset="0"/>
                              <a:ea typeface="Cambria Math" panose="02040503050406030204" pitchFamily="18" charset="0"/>
                            </a:rPr>
                            <m:t>𝜎</m:t>
                          </m:r>
                        </m:e>
                        <m:sub>
                          <m:r>
                            <m:rPr>
                              <m:sty m:val="p"/>
                            </m:rPr>
                            <a:rPr lang="fr-FR" b="0" i="0" smtClean="0">
                              <a:solidFill>
                                <a:srgbClr val="FF0000"/>
                              </a:solidFill>
                              <a:latin typeface="Cambria Math" panose="02040503050406030204" pitchFamily="18" charset="0"/>
                            </a:rPr>
                            <m:t>Re</m:t>
                          </m:r>
                          <m:sSub>
                            <m:sSubPr>
                              <m:ctrlPr>
                                <a:rPr lang="fr-FR" b="0" i="1" smtClean="0">
                                  <a:solidFill>
                                    <a:srgbClr val="FF0000"/>
                                  </a:solidFill>
                                  <a:latin typeface="Cambria Math" panose="02040503050406030204" pitchFamily="18" charset="0"/>
                                </a:rPr>
                              </m:ctrlPr>
                            </m:sSubPr>
                            <m:e>
                              <m:r>
                                <a:rPr lang="fr-FR" b="0" i="1" smtClean="0">
                                  <a:solidFill>
                                    <a:srgbClr val="FF0000"/>
                                  </a:solidFill>
                                  <a:latin typeface="Cambria Math" panose="02040503050406030204" pitchFamily="18" charset="0"/>
                                </a:rPr>
                                <m:t>𝑠</m:t>
                              </m:r>
                            </m:e>
                            <m:sub>
                              <m:r>
                                <a:rPr lang="fr-FR" b="0" i="1" smtClean="0">
                                  <a:solidFill>
                                    <a:srgbClr val="FF0000"/>
                                  </a:solidFill>
                                  <a:latin typeface="Cambria Math" panose="02040503050406030204" pitchFamily="18" charset="0"/>
                                </a:rPr>
                                <m:t>𝑖</m:t>
                              </m:r>
                            </m:sub>
                          </m:sSub>
                        </m:sub>
                      </m:sSub>
                      <m:r>
                        <a:rPr lang="fr-FR" b="0" i="1" smtClean="0">
                          <a:latin typeface="Cambria Math" panose="02040503050406030204" pitchFamily="18" charset="0"/>
                        </a:rPr>
                        <m:t>+ </m:t>
                      </m:r>
                      <m:sSub>
                        <m:sSubPr>
                          <m:ctrlPr>
                            <a:rPr lang="fr-FR" i="1" smtClean="0">
                              <a:latin typeface="Cambria Math" panose="02040503050406030204" pitchFamily="18" charset="0"/>
                            </a:rPr>
                          </m:ctrlPr>
                        </m:sSubPr>
                        <m:e>
                          <m:r>
                            <a:rPr lang="fr-FR" i="1" smtClean="0">
                              <a:latin typeface="Cambria Math" panose="02040503050406030204" pitchFamily="18" charset="0"/>
                              <a:ea typeface="Cambria Math" panose="02040503050406030204" pitchFamily="18" charset="0"/>
                            </a:rPr>
                            <m:t>𝜎</m:t>
                          </m:r>
                        </m:e>
                        <m:sub>
                          <m:r>
                            <a:rPr lang="fr-FR" b="0" i="1" smtClean="0">
                              <a:latin typeface="Cambria Math" panose="02040503050406030204" pitchFamily="18" charset="0"/>
                            </a:rPr>
                            <m:t>𝑎𝑑𝑑</m:t>
                          </m:r>
                        </m:sub>
                      </m:sSub>
                      <m:r>
                        <a:rPr lang="fr-FR" b="0" i="1" smtClean="0">
                          <a:latin typeface="Cambria Math" panose="02040503050406030204" pitchFamily="18" charset="0"/>
                        </a:rPr>
                        <m:t>/</m:t>
                      </m:r>
                      <m:r>
                        <a:rPr lang="fr-FR" b="0" i="1" smtClean="0">
                          <a:latin typeface="Cambria Math" panose="02040503050406030204" pitchFamily="18" charset="0"/>
                        </a:rPr>
                        <m:t>𝑅𝑒𝑔𝑖𝑜𝑛</m:t>
                      </m:r>
                    </m:oMath>
                  </m:oMathPara>
                </a14:m>
                <a:endParaRPr lang="fr-FR" dirty="0"/>
              </a:p>
            </p:txBody>
          </p:sp>
        </mc:Choice>
        <mc:Fallback xmlns="">
          <p:sp>
            <p:nvSpPr>
              <p:cNvPr id="72" name="ZoneTexte 71">
                <a:extLst>
                  <a:ext uri="{FF2B5EF4-FFF2-40B4-BE49-F238E27FC236}">
                    <a16:creationId xmlns:a16="http://schemas.microsoft.com/office/drawing/2014/main" id="{D1103931-46CA-468C-AFB9-F46D07ED2538}"/>
                  </a:ext>
                </a:extLst>
              </p:cNvPr>
              <p:cNvSpPr txBox="1">
                <a:spLocks noRot="1" noChangeAspect="1" noMove="1" noResize="1" noEditPoints="1" noAdjustHandles="1" noChangeArrowheads="1" noChangeShapeType="1" noTextEdit="1"/>
              </p:cNvSpPr>
              <p:nvPr/>
            </p:nvSpPr>
            <p:spPr>
              <a:xfrm>
                <a:off x="8236349" y="3693856"/>
                <a:ext cx="3641024" cy="396519"/>
              </a:xfrm>
              <a:prstGeom prst="rect">
                <a:avLst/>
              </a:prstGeom>
              <a:blipFill>
                <a:blip r:embed="rId12"/>
                <a:stretch>
                  <a:fillRect b="-2941"/>
                </a:stretch>
              </a:blipFill>
              <a:ln w="19050">
                <a:solidFill>
                  <a:srgbClr val="FF0000"/>
                </a:solidFill>
              </a:ln>
            </p:spPr>
            <p:txBody>
              <a:bodyPr/>
              <a:lstStyle/>
              <a:p>
                <a:r>
                  <a:rPr lang="fr-FR">
                    <a:noFill/>
                  </a:rPr>
                  <a:t> </a:t>
                </a:r>
              </a:p>
            </p:txBody>
          </p:sp>
        </mc:Fallback>
      </mc:AlternateContent>
      <p:sp>
        <p:nvSpPr>
          <p:cNvPr id="73" name="Flèche : bas 72">
            <a:extLst>
              <a:ext uri="{FF2B5EF4-FFF2-40B4-BE49-F238E27FC236}">
                <a16:creationId xmlns:a16="http://schemas.microsoft.com/office/drawing/2014/main" id="{D3D20911-7772-400A-AC7A-2ECE185498EF}"/>
              </a:ext>
            </a:extLst>
          </p:cNvPr>
          <p:cNvSpPr/>
          <p:nvPr/>
        </p:nvSpPr>
        <p:spPr>
          <a:xfrm>
            <a:off x="9922082" y="4862766"/>
            <a:ext cx="269557" cy="418018"/>
          </a:xfrm>
          <a:prstGeom prst="downArrow">
            <a:avLst>
              <a:gd name="adj1" fmla="val 50000"/>
              <a:gd name="adj2" fmla="val 50000"/>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4" name="ZoneTexte 73">
            <a:extLst>
              <a:ext uri="{FF2B5EF4-FFF2-40B4-BE49-F238E27FC236}">
                <a16:creationId xmlns:a16="http://schemas.microsoft.com/office/drawing/2014/main" id="{65B4DDBB-7D80-4842-8778-1BB34C316C7C}"/>
              </a:ext>
            </a:extLst>
          </p:cNvPr>
          <p:cNvSpPr txBox="1"/>
          <p:nvPr/>
        </p:nvSpPr>
        <p:spPr>
          <a:xfrm>
            <a:off x="8604099" y="5405057"/>
            <a:ext cx="3088973" cy="923330"/>
          </a:xfrm>
          <a:prstGeom prst="rect">
            <a:avLst/>
          </a:prstGeom>
          <a:noFill/>
        </p:spPr>
        <p:txBody>
          <a:bodyPr wrap="square" rtlCol="0">
            <a:spAutoFit/>
          </a:bodyPr>
          <a:lstStyle/>
          <a:p>
            <a:pPr algn="ctr"/>
            <a:r>
              <a:rPr lang="en-GB" b="1" dirty="0"/>
              <a:t>MCMC Calculation</a:t>
            </a:r>
          </a:p>
          <a:p>
            <a:pPr marL="285750" indent="-285750" algn="ctr">
              <a:buFont typeface="Arial" panose="020B0604020202020204" pitchFamily="34" charset="0"/>
              <a:buChar char="•"/>
            </a:pPr>
            <a:r>
              <a:rPr lang="en-GB" dirty="0"/>
              <a:t>Limit Resolution</a:t>
            </a:r>
          </a:p>
          <a:p>
            <a:pPr marL="285750" indent="-285750" algn="ctr">
              <a:buFont typeface="Arial" panose="020B0604020202020204" pitchFamily="34" charset="0"/>
              <a:buChar char="•"/>
            </a:pPr>
            <a:r>
              <a:rPr lang="en-GB" dirty="0"/>
              <a:t>Resolution Zero</a:t>
            </a:r>
          </a:p>
        </p:txBody>
      </p:sp>
      <p:sp>
        <p:nvSpPr>
          <p:cNvPr id="75" name="ZoneTexte 74">
            <a:extLst>
              <a:ext uri="{FF2B5EF4-FFF2-40B4-BE49-F238E27FC236}">
                <a16:creationId xmlns:a16="http://schemas.microsoft.com/office/drawing/2014/main" id="{4EB2743B-EE10-4046-BCD3-364E1CD3FC1E}"/>
              </a:ext>
            </a:extLst>
          </p:cNvPr>
          <p:cNvSpPr txBox="1"/>
          <p:nvPr/>
        </p:nvSpPr>
        <p:spPr>
          <a:xfrm>
            <a:off x="6293243" y="5384064"/>
            <a:ext cx="559686" cy="307777"/>
          </a:xfrm>
          <a:prstGeom prst="rect">
            <a:avLst/>
          </a:prstGeom>
          <a:noFill/>
        </p:spPr>
        <p:txBody>
          <a:bodyPr wrap="square" rtlCol="0">
            <a:spAutoFit/>
          </a:bodyPr>
          <a:lstStyle/>
          <a:p>
            <a:pPr algn="ctr"/>
            <a:r>
              <a:rPr lang="fr-FR" sz="1400" b="1" dirty="0"/>
              <a:t>YES</a:t>
            </a:r>
          </a:p>
        </p:txBody>
      </p:sp>
      <p:cxnSp>
        <p:nvCxnSpPr>
          <p:cNvPr id="76" name="Connecteur : en angle 75">
            <a:extLst>
              <a:ext uri="{FF2B5EF4-FFF2-40B4-BE49-F238E27FC236}">
                <a16:creationId xmlns:a16="http://schemas.microsoft.com/office/drawing/2014/main" id="{9E07B467-0A70-48B9-A3D8-C0DDC659FC69}"/>
              </a:ext>
            </a:extLst>
          </p:cNvPr>
          <p:cNvCxnSpPr>
            <a:cxnSpLocks/>
            <a:endCxn id="72" idx="1"/>
          </p:cNvCxnSpPr>
          <p:nvPr/>
        </p:nvCxnSpPr>
        <p:spPr>
          <a:xfrm flipV="1">
            <a:off x="6142309" y="3892116"/>
            <a:ext cx="2094040" cy="1491948"/>
          </a:xfrm>
          <a:prstGeom prst="bentConnector3">
            <a:avLst>
              <a:gd name="adj1" fmla="val 82608"/>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77" name="ZoneTexte 76">
                <a:extLst>
                  <a:ext uri="{FF2B5EF4-FFF2-40B4-BE49-F238E27FC236}">
                    <a16:creationId xmlns:a16="http://schemas.microsoft.com/office/drawing/2014/main" id="{2AB577E8-6D1D-4F15-BFFD-28B879132249}"/>
                  </a:ext>
                </a:extLst>
              </p:cNvPr>
              <p:cNvSpPr txBox="1"/>
              <p:nvPr/>
            </p:nvSpPr>
            <p:spPr>
              <a:xfrm>
                <a:off x="8372271" y="4340214"/>
                <a:ext cx="3369180" cy="479747"/>
              </a:xfrm>
              <a:prstGeom prst="rect">
                <a:avLst/>
              </a:prstGeom>
              <a:solidFill>
                <a:srgbClr val="92D050"/>
              </a:solidFill>
              <a:ln>
                <a:solidFill>
                  <a:srgbClr val="FF0000"/>
                </a:solidFill>
              </a:ln>
            </p:spPr>
            <p:txBody>
              <a:bodyPr wrap="square" rtlCol="0">
                <a:spAutoFit/>
              </a:bodyPr>
              <a:lstStyle/>
              <a:p>
                <a:pPr algn="ctr"/>
                <a:r>
                  <a:rPr lang="fr-FR" sz="1200" b="1" dirty="0"/>
                  <a:t>Pre-n Data </a:t>
                </a:r>
                <a:r>
                  <a:rPr lang="en-GB" sz="1200" b="1" dirty="0"/>
                  <a:t>corrected</a:t>
                </a:r>
                <a:r>
                  <a:rPr lang="fr-FR" sz="1200" b="1" dirty="0"/>
                  <a:t> + a Priori Matrix</a:t>
                </a:r>
              </a:p>
              <a:p>
                <a:pPr algn="ctr"/>
                <a14:m>
                  <m:oMathPara xmlns:m="http://schemas.openxmlformats.org/officeDocument/2006/math">
                    <m:oMathParaPr>
                      <m:jc m:val="centerGroup"/>
                    </m:oMathParaPr>
                    <m:oMath xmlns:m="http://schemas.openxmlformats.org/officeDocument/2006/math">
                      <m:sSub>
                        <m:sSubPr>
                          <m:ctrlPr>
                            <a:rPr lang="fr-FR" sz="1200" i="1">
                              <a:latin typeface="Cambria Math" panose="02040503050406030204" pitchFamily="18" charset="0"/>
                            </a:rPr>
                          </m:ctrlPr>
                        </m:sSubPr>
                        <m:e>
                          <m:r>
                            <a:rPr lang="fr-FR" sz="1200" i="1">
                              <a:latin typeface="Cambria Math" panose="02040503050406030204" pitchFamily="18" charset="0"/>
                            </a:rPr>
                            <m:t>𝐴𝑏𝑠</m:t>
                          </m:r>
                          <m:r>
                            <a:rPr lang="fr-FR" sz="1200" b="0" i="1" smtClean="0">
                              <a:latin typeface="Cambria Math" panose="02040503050406030204" pitchFamily="18" charset="0"/>
                            </a:rPr>
                            <m:t>𝑜𝑙𝑢𝑡𝑒</m:t>
                          </m:r>
                          <m:r>
                            <a:rPr lang="fr-FR" sz="1200" b="0" i="1" smtClean="0">
                              <a:latin typeface="Cambria Math" panose="02040503050406030204" pitchFamily="18" charset="0"/>
                            </a:rPr>
                            <m:t> </m:t>
                          </m:r>
                          <m:r>
                            <a:rPr lang="fr-FR" sz="1200" i="1">
                              <a:latin typeface="Cambria Math" panose="02040503050406030204" pitchFamily="18" charset="0"/>
                            </a:rPr>
                            <m:t>𝑅𝑒</m:t>
                          </m:r>
                          <m:sSub>
                            <m:sSubPr>
                              <m:ctrlPr>
                                <a:rPr lang="fr-FR" sz="1200" i="1">
                                  <a:latin typeface="Cambria Math" panose="02040503050406030204" pitchFamily="18" charset="0"/>
                                </a:rPr>
                              </m:ctrlPr>
                            </m:sSubPr>
                            <m:e>
                              <m:r>
                                <a:rPr lang="fr-FR" sz="1200" i="1">
                                  <a:latin typeface="Cambria Math" panose="02040503050406030204" pitchFamily="18" charset="0"/>
                                </a:rPr>
                                <m:t>𝑠</m:t>
                              </m:r>
                            </m:e>
                            <m:sub>
                              <m:r>
                                <a:rPr lang="fr-FR" sz="1200" i="1">
                                  <a:latin typeface="Cambria Math" panose="02040503050406030204" pitchFamily="18" charset="0"/>
                                </a:rPr>
                                <m:t>𝑖</m:t>
                              </m:r>
                            </m:sub>
                          </m:sSub>
                          <m:r>
                            <a:rPr lang="fr-FR" sz="1200" i="1">
                              <a:latin typeface="Cambria Math" panose="02040503050406030204" pitchFamily="18" charset="0"/>
                            </a:rPr>
                            <m:t> , </m:t>
                          </m:r>
                          <m:r>
                            <a:rPr lang="fr-FR" sz="1200" i="1">
                              <a:latin typeface="Cambria Math" panose="02040503050406030204" pitchFamily="18" charset="0"/>
                              <a:ea typeface="Cambria Math" panose="02040503050406030204" pitchFamily="18" charset="0"/>
                            </a:rPr>
                            <m:t>𝜎</m:t>
                          </m:r>
                        </m:e>
                        <m:sub>
                          <m:r>
                            <a:rPr lang="fr-FR" sz="1200" i="1">
                              <a:latin typeface="Cambria Math" panose="02040503050406030204" pitchFamily="18" charset="0"/>
                            </a:rPr>
                            <m:t>𝑅𝑒</m:t>
                          </m:r>
                          <m:sSub>
                            <m:sSubPr>
                              <m:ctrlPr>
                                <a:rPr lang="fr-FR" sz="1200" i="1">
                                  <a:latin typeface="Cambria Math" panose="02040503050406030204" pitchFamily="18" charset="0"/>
                                </a:rPr>
                              </m:ctrlPr>
                            </m:sSubPr>
                            <m:e>
                              <m:r>
                                <a:rPr lang="fr-FR" sz="1200" i="1">
                                  <a:latin typeface="Cambria Math" panose="02040503050406030204" pitchFamily="18" charset="0"/>
                                </a:rPr>
                                <m:t>𝑠</m:t>
                              </m:r>
                            </m:e>
                            <m:sub>
                              <m:r>
                                <a:rPr lang="fr-FR" sz="1200" i="1">
                                  <a:latin typeface="Cambria Math" panose="02040503050406030204" pitchFamily="18" charset="0"/>
                                </a:rPr>
                                <m:t>𝑖</m:t>
                              </m:r>
                            </m:sub>
                          </m:sSub>
                        </m:sub>
                      </m:sSub>
                      <m:r>
                        <a:rPr lang="fr-FR" sz="1200" i="1">
                          <a:latin typeface="Cambria Math" panose="02040503050406030204" pitchFamily="18" charset="0"/>
                        </a:rPr>
                        <m:t>+ </m:t>
                      </m:r>
                      <m:sSub>
                        <m:sSubPr>
                          <m:ctrlPr>
                            <a:rPr lang="fr-FR" sz="1200" i="1">
                              <a:latin typeface="Cambria Math" panose="02040503050406030204" pitchFamily="18" charset="0"/>
                            </a:rPr>
                          </m:ctrlPr>
                        </m:sSubPr>
                        <m:e>
                          <m:r>
                            <a:rPr lang="fr-FR" sz="1200" i="1">
                              <a:latin typeface="Cambria Math" panose="02040503050406030204" pitchFamily="18" charset="0"/>
                              <a:ea typeface="Cambria Math" panose="02040503050406030204" pitchFamily="18" charset="0"/>
                            </a:rPr>
                            <m:t>𝜎</m:t>
                          </m:r>
                        </m:e>
                        <m:sub>
                          <m:r>
                            <a:rPr lang="fr-FR" sz="1200" i="1">
                              <a:latin typeface="Cambria Math" panose="02040503050406030204" pitchFamily="18" charset="0"/>
                            </a:rPr>
                            <m:t>𝑎𝑑𝑑</m:t>
                          </m:r>
                        </m:sub>
                      </m:sSub>
                      <m:r>
                        <a:rPr lang="fr-FR" sz="1200" i="1">
                          <a:latin typeface="Cambria Math" panose="02040503050406030204" pitchFamily="18" charset="0"/>
                        </a:rPr>
                        <m:t>/</m:t>
                      </m:r>
                      <m:r>
                        <a:rPr lang="fr-FR" sz="1200" i="1">
                          <a:latin typeface="Cambria Math" panose="02040503050406030204" pitchFamily="18" charset="0"/>
                        </a:rPr>
                        <m:t>𝑅𝑒𝑔𝑖𝑜𝑛</m:t>
                      </m:r>
                    </m:oMath>
                  </m:oMathPara>
                </a14:m>
                <a:endParaRPr lang="fr-FR" sz="1200" b="1" dirty="0"/>
              </a:p>
            </p:txBody>
          </p:sp>
        </mc:Choice>
        <mc:Fallback xmlns="">
          <p:sp>
            <p:nvSpPr>
              <p:cNvPr id="77" name="ZoneTexte 76">
                <a:extLst>
                  <a:ext uri="{FF2B5EF4-FFF2-40B4-BE49-F238E27FC236}">
                    <a16:creationId xmlns:a16="http://schemas.microsoft.com/office/drawing/2014/main" id="{2AB577E8-6D1D-4F15-BFFD-28B879132249}"/>
                  </a:ext>
                </a:extLst>
              </p:cNvPr>
              <p:cNvSpPr txBox="1">
                <a:spLocks noRot="1" noChangeAspect="1" noMove="1" noResize="1" noEditPoints="1" noAdjustHandles="1" noChangeArrowheads="1" noChangeShapeType="1" noTextEdit="1"/>
              </p:cNvSpPr>
              <p:nvPr/>
            </p:nvSpPr>
            <p:spPr>
              <a:xfrm>
                <a:off x="8372271" y="4340214"/>
                <a:ext cx="3369180" cy="479747"/>
              </a:xfrm>
              <a:prstGeom prst="rect">
                <a:avLst/>
              </a:prstGeom>
              <a:blipFill>
                <a:blip r:embed="rId13"/>
                <a:stretch>
                  <a:fillRect/>
                </a:stretch>
              </a:blipFill>
              <a:ln>
                <a:solidFill>
                  <a:srgbClr val="FF0000"/>
                </a:solidFill>
              </a:ln>
            </p:spPr>
            <p:txBody>
              <a:bodyPr/>
              <a:lstStyle/>
              <a:p>
                <a:r>
                  <a:rPr lang="fr-FR">
                    <a:noFill/>
                  </a:rPr>
                  <a:t> </a:t>
                </a:r>
              </a:p>
            </p:txBody>
          </p:sp>
        </mc:Fallback>
      </mc:AlternateContent>
      <p:cxnSp>
        <p:nvCxnSpPr>
          <p:cNvPr id="79" name="Connecteur droit avec flèche 78">
            <a:extLst>
              <a:ext uri="{FF2B5EF4-FFF2-40B4-BE49-F238E27FC236}">
                <a16:creationId xmlns:a16="http://schemas.microsoft.com/office/drawing/2014/main" id="{E061030E-F650-4F82-9785-0E7469AF4E88}"/>
              </a:ext>
            </a:extLst>
          </p:cNvPr>
          <p:cNvCxnSpPr>
            <a:cxnSpLocks/>
            <a:stCxn id="72" idx="2"/>
            <a:endCxn id="77" idx="0"/>
          </p:cNvCxnSpPr>
          <p:nvPr/>
        </p:nvCxnSpPr>
        <p:spPr>
          <a:xfrm>
            <a:off x="10056861" y="4090375"/>
            <a:ext cx="0" cy="24983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80" name="ZoneTexte 79">
                <a:extLst>
                  <a:ext uri="{FF2B5EF4-FFF2-40B4-BE49-F238E27FC236}">
                    <a16:creationId xmlns:a16="http://schemas.microsoft.com/office/drawing/2014/main" id="{FB9ADCC7-B6CE-432B-917D-561AD5206BD6}"/>
                  </a:ext>
                </a:extLst>
              </p:cNvPr>
              <p:cNvSpPr txBox="1"/>
              <p:nvPr/>
            </p:nvSpPr>
            <p:spPr>
              <a:xfrm>
                <a:off x="6179308" y="4104529"/>
                <a:ext cx="1501485" cy="869149"/>
              </a:xfrm>
              <a:prstGeom prst="rect">
                <a:avLst/>
              </a:prstGeom>
              <a:solidFill>
                <a:schemeClr val="accent2">
                  <a:lumMod val="40000"/>
                  <a:lumOff val="60000"/>
                </a:schemeClr>
              </a:solidFill>
              <a:ln>
                <a:solidFill>
                  <a:srgbClr val="FF0000"/>
                </a:solidFill>
              </a:ln>
            </p:spPr>
            <p:txBody>
              <a:bodyPr wrap="square" rtlCol="0">
                <a:spAutoFit/>
              </a:bodyPr>
              <a:lstStyle/>
              <a:p>
                <a:pPr algn="ctr"/>
                <a:r>
                  <a:rPr lang="fr-FR" sz="1200" b="1" dirty="0"/>
                  <a:t>a Priori Covariance Matrix</a:t>
                </a:r>
                <a:r>
                  <a:rPr lang="fr-FR" sz="1200" b="0" dirty="0"/>
                  <a:t> </a:t>
                </a:r>
                <a14:m>
                  <m:oMath xmlns:m="http://schemas.openxmlformats.org/officeDocument/2006/math">
                    <m:r>
                      <a:rPr lang="fr-FR" sz="1200">
                        <a:latin typeface="Cambria Math" panose="02040503050406030204" pitchFamily="18" charset="0"/>
                      </a:rPr>
                      <m:t>(</m:t>
                    </m:r>
                    <m:r>
                      <a:rPr lang="fr-FR" sz="1200" i="1">
                        <a:latin typeface="Cambria Math" panose="02040503050406030204" pitchFamily="18" charset="0"/>
                      </a:rPr>
                      <m:t>𝑅𝑒</m:t>
                    </m:r>
                    <m:sSub>
                      <m:sSubPr>
                        <m:ctrlPr>
                          <a:rPr lang="fr-FR" sz="1200" i="1">
                            <a:latin typeface="Cambria Math" panose="02040503050406030204" pitchFamily="18" charset="0"/>
                          </a:rPr>
                        </m:ctrlPr>
                      </m:sSubPr>
                      <m:e>
                        <m:r>
                          <a:rPr lang="fr-FR" sz="1200" i="1">
                            <a:latin typeface="Cambria Math" panose="02040503050406030204" pitchFamily="18" charset="0"/>
                          </a:rPr>
                          <m:t>𝑠</m:t>
                        </m:r>
                      </m:e>
                      <m:sub>
                        <m:r>
                          <a:rPr lang="fr-FR" sz="1200" i="1">
                            <a:latin typeface="Cambria Math" panose="02040503050406030204" pitchFamily="18" charset="0"/>
                          </a:rPr>
                          <m:t>𝑖</m:t>
                        </m:r>
                      </m:sub>
                    </m:sSub>
                    <m:r>
                      <a:rPr lang="fr-FR" sz="1200" b="0" i="1" smtClean="0">
                        <a:latin typeface="Cambria Math" panose="02040503050406030204" pitchFamily="18" charset="0"/>
                      </a:rPr>
                      <m:t>|</m:t>
                    </m:r>
                    <m:r>
                      <a:rPr lang="fr-FR" sz="1200" b="0" i="1" smtClean="0">
                        <a:latin typeface="Cambria Math" panose="02040503050406030204" pitchFamily="18" charset="0"/>
                      </a:rPr>
                      <m:t>𝑟𝑒𝑓</m:t>
                    </m:r>
                    <m:r>
                      <a:rPr lang="fr-FR" sz="1200" i="1">
                        <a:latin typeface="Cambria Math" panose="02040503050406030204" pitchFamily="18" charset="0"/>
                      </a:rPr>
                      <m:t>;</m:t>
                    </m:r>
                    <m:sSub>
                      <m:sSubPr>
                        <m:ctrlPr>
                          <a:rPr lang="fr-FR" sz="1200" i="1">
                            <a:latin typeface="Cambria Math" panose="02040503050406030204" pitchFamily="18" charset="0"/>
                            <a:ea typeface="Cambria Math" panose="02040503050406030204" pitchFamily="18" charset="0"/>
                          </a:rPr>
                        </m:ctrlPr>
                      </m:sSubPr>
                      <m:e>
                        <m:r>
                          <a:rPr lang="fr-FR" sz="1200" i="1">
                            <a:latin typeface="Cambria Math" panose="02040503050406030204" pitchFamily="18" charset="0"/>
                            <a:ea typeface="Cambria Math" panose="02040503050406030204" pitchFamily="18" charset="0"/>
                          </a:rPr>
                          <m:t>𝜎</m:t>
                        </m:r>
                      </m:e>
                      <m:sub>
                        <m:r>
                          <a:rPr lang="fr-FR" sz="1200" i="1">
                            <a:latin typeface="Cambria Math" panose="02040503050406030204" pitchFamily="18" charset="0"/>
                            <a:ea typeface="Cambria Math" panose="02040503050406030204" pitchFamily="18" charset="0"/>
                          </a:rPr>
                          <m:t>𝑅𝑒</m:t>
                        </m:r>
                        <m:sSub>
                          <m:sSubPr>
                            <m:ctrlPr>
                              <a:rPr lang="fr-FR" sz="1200" i="1">
                                <a:latin typeface="Cambria Math" panose="02040503050406030204" pitchFamily="18" charset="0"/>
                                <a:ea typeface="Cambria Math" panose="02040503050406030204" pitchFamily="18" charset="0"/>
                              </a:rPr>
                            </m:ctrlPr>
                          </m:sSubPr>
                          <m:e>
                            <m:r>
                              <a:rPr lang="fr-FR" sz="1200" i="1">
                                <a:latin typeface="Cambria Math" panose="02040503050406030204" pitchFamily="18" charset="0"/>
                                <a:ea typeface="Cambria Math" panose="02040503050406030204" pitchFamily="18" charset="0"/>
                              </a:rPr>
                              <m:t>𝑠</m:t>
                            </m:r>
                          </m:e>
                          <m:sub>
                            <m:r>
                              <a:rPr lang="fr-FR" sz="1200" i="1">
                                <a:latin typeface="Cambria Math" panose="02040503050406030204" pitchFamily="18" charset="0"/>
                                <a:ea typeface="Cambria Math" panose="02040503050406030204" pitchFamily="18" charset="0"/>
                              </a:rPr>
                              <m:t>𝑖</m:t>
                            </m:r>
                          </m:sub>
                        </m:sSub>
                      </m:sub>
                    </m:sSub>
                    <m:r>
                      <a:rPr lang="fr-FR" sz="1200" b="0" i="1" smtClean="0">
                        <a:latin typeface="Cambria Math" panose="02040503050406030204" pitchFamily="18" charset="0"/>
                        <a:ea typeface="Cambria Math" panose="02040503050406030204" pitchFamily="18" charset="0"/>
                      </a:rPr>
                      <m:t>|</m:t>
                    </m:r>
                    <m:r>
                      <a:rPr lang="fr-FR" sz="1200" b="0" i="1" smtClean="0">
                        <a:latin typeface="Cambria Math" panose="02040503050406030204" pitchFamily="18" charset="0"/>
                        <a:ea typeface="Cambria Math" panose="02040503050406030204" pitchFamily="18" charset="0"/>
                      </a:rPr>
                      <m:t>𝑟𝑒𝑓</m:t>
                    </m:r>
                    <m:r>
                      <m:rPr>
                        <m:nor/>
                      </m:rPr>
                      <a:rPr lang="fr-FR" sz="1200" dirty="0"/>
                      <m:t>)</m:t>
                    </m:r>
                  </m:oMath>
                </a14:m>
                <a:endParaRPr lang="fr-FR" sz="1200" b="1" dirty="0"/>
              </a:p>
            </p:txBody>
          </p:sp>
        </mc:Choice>
        <mc:Fallback xmlns="">
          <p:sp>
            <p:nvSpPr>
              <p:cNvPr id="80" name="ZoneTexte 79">
                <a:extLst>
                  <a:ext uri="{FF2B5EF4-FFF2-40B4-BE49-F238E27FC236}">
                    <a16:creationId xmlns:a16="http://schemas.microsoft.com/office/drawing/2014/main" id="{FB9ADCC7-B6CE-432B-917D-561AD5206BD6}"/>
                  </a:ext>
                </a:extLst>
              </p:cNvPr>
              <p:cNvSpPr txBox="1">
                <a:spLocks noRot="1" noChangeAspect="1" noMove="1" noResize="1" noEditPoints="1" noAdjustHandles="1" noChangeArrowheads="1" noChangeShapeType="1" noTextEdit="1"/>
              </p:cNvSpPr>
              <p:nvPr/>
            </p:nvSpPr>
            <p:spPr>
              <a:xfrm>
                <a:off x="6179308" y="4104529"/>
                <a:ext cx="1501485" cy="869149"/>
              </a:xfrm>
              <a:prstGeom prst="rect">
                <a:avLst/>
              </a:prstGeom>
              <a:blipFill>
                <a:blip r:embed="rId14"/>
                <a:stretch>
                  <a:fillRect l="-403" r="-1210" b="-690"/>
                </a:stretch>
              </a:blipFill>
              <a:ln>
                <a:solidFill>
                  <a:srgbClr val="FF0000"/>
                </a:solidFill>
              </a:ln>
            </p:spPr>
            <p:txBody>
              <a:bodyPr/>
              <a:lstStyle/>
              <a:p>
                <a:r>
                  <a:rPr lang="fr-FR">
                    <a:noFill/>
                  </a:rPr>
                  <a:t> </a:t>
                </a:r>
              </a:p>
            </p:txBody>
          </p:sp>
        </mc:Fallback>
      </mc:AlternateContent>
      <p:sp>
        <p:nvSpPr>
          <p:cNvPr id="94" name="Titre 5">
            <a:extLst>
              <a:ext uri="{FF2B5EF4-FFF2-40B4-BE49-F238E27FC236}">
                <a16:creationId xmlns:a16="http://schemas.microsoft.com/office/drawing/2014/main" id="{407EF0F4-8B10-43A0-9693-AF83BFA22383}"/>
              </a:ext>
            </a:extLst>
          </p:cNvPr>
          <p:cNvSpPr>
            <a:spLocks noGrp="1"/>
          </p:cNvSpPr>
          <p:nvPr>
            <p:ph type="title"/>
          </p:nvPr>
        </p:nvSpPr>
        <p:spPr>
          <a:xfrm>
            <a:off x="289820" y="97544"/>
            <a:ext cx="10728325" cy="974975"/>
          </a:xfrm>
        </p:spPr>
        <p:txBody>
          <a:bodyPr>
            <a:normAutofit/>
          </a:bodyPr>
          <a:lstStyle/>
          <a:p>
            <a:r>
              <a:rPr lang="en-GB" sz="4400" dirty="0"/>
              <a:t>Upgraded methodology</a:t>
            </a:r>
          </a:p>
        </p:txBody>
      </p:sp>
      <p:sp>
        <p:nvSpPr>
          <p:cNvPr id="95" name="Flèche : droite 94">
            <a:extLst>
              <a:ext uri="{FF2B5EF4-FFF2-40B4-BE49-F238E27FC236}">
                <a16:creationId xmlns:a16="http://schemas.microsoft.com/office/drawing/2014/main" id="{2FF185ED-1DE4-44FF-9915-6A534740D961}"/>
              </a:ext>
            </a:extLst>
          </p:cNvPr>
          <p:cNvSpPr/>
          <p:nvPr/>
        </p:nvSpPr>
        <p:spPr>
          <a:xfrm rot="5400000">
            <a:off x="4693780" y="976957"/>
            <a:ext cx="404293" cy="425235"/>
          </a:xfrm>
          <a:prstGeom prst="right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fr-FR" dirty="0"/>
          </a:p>
        </p:txBody>
      </p:sp>
    </p:spTree>
    <p:extLst>
      <p:ext uri="{BB962C8B-B14F-4D97-AF65-F5344CB8AC3E}">
        <p14:creationId xmlns:p14="http://schemas.microsoft.com/office/powerpoint/2010/main" val="274583987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Image 14">
            <a:extLst>
              <a:ext uri="{FF2B5EF4-FFF2-40B4-BE49-F238E27FC236}">
                <a16:creationId xmlns:a16="http://schemas.microsoft.com/office/drawing/2014/main" id="{9F9EFB85-C0A5-4AD3-86A1-BEEB8923F7B3}"/>
              </a:ext>
            </a:extLst>
          </p:cNvPr>
          <p:cNvPicPr>
            <a:picLocks noChangeAspect="1"/>
          </p:cNvPicPr>
          <p:nvPr/>
        </p:nvPicPr>
        <p:blipFill rotWithShape="1">
          <a:blip r:embed="rId2">
            <a:extLst>
              <a:ext uri="{28A0092B-C50C-407E-A947-70E740481C1C}">
                <a14:useLocalDpi xmlns:a14="http://schemas.microsoft.com/office/drawing/2010/main" val="0"/>
              </a:ext>
            </a:extLst>
          </a:blip>
          <a:srcRect l="6846" t="8571" r="7128" b="3030"/>
          <a:stretch/>
        </p:blipFill>
        <p:spPr>
          <a:xfrm>
            <a:off x="8106103" y="1323162"/>
            <a:ext cx="3882031" cy="3901136"/>
          </a:xfrm>
          <a:prstGeom prst="rect">
            <a:avLst/>
          </a:prstGeom>
        </p:spPr>
      </p:pic>
      <p:pic>
        <p:nvPicPr>
          <p:cNvPr id="11" name="Image 10">
            <a:extLst>
              <a:ext uri="{FF2B5EF4-FFF2-40B4-BE49-F238E27FC236}">
                <a16:creationId xmlns:a16="http://schemas.microsoft.com/office/drawing/2014/main" id="{0A20A753-D10C-46F9-923C-C167912DAA28}"/>
              </a:ext>
            </a:extLst>
          </p:cNvPr>
          <p:cNvPicPr>
            <a:picLocks noChangeAspect="1"/>
          </p:cNvPicPr>
          <p:nvPr/>
        </p:nvPicPr>
        <p:blipFill rotWithShape="1">
          <a:blip r:embed="rId3">
            <a:extLst>
              <a:ext uri="{28A0092B-C50C-407E-A947-70E740481C1C}">
                <a14:useLocalDpi xmlns:a14="http://schemas.microsoft.com/office/drawing/2010/main" val="0"/>
              </a:ext>
            </a:extLst>
          </a:blip>
          <a:srcRect l="6523" t="8351" r="7281" b="2396"/>
          <a:stretch/>
        </p:blipFill>
        <p:spPr>
          <a:xfrm>
            <a:off x="4029979" y="1290530"/>
            <a:ext cx="3884662" cy="3933767"/>
          </a:xfrm>
          <a:prstGeom prst="rect">
            <a:avLst/>
          </a:prstGeom>
        </p:spPr>
      </p:pic>
      <p:pic>
        <p:nvPicPr>
          <p:cNvPr id="6" name="Image 5">
            <a:extLst>
              <a:ext uri="{FF2B5EF4-FFF2-40B4-BE49-F238E27FC236}">
                <a16:creationId xmlns:a16="http://schemas.microsoft.com/office/drawing/2014/main" id="{8DBAB888-4EF7-46E6-8689-E7A7184AFC66}"/>
              </a:ext>
            </a:extLst>
          </p:cNvPr>
          <p:cNvPicPr>
            <a:picLocks noChangeAspect="1"/>
          </p:cNvPicPr>
          <p:nvPr/>
        </p:nvPicPr>
        <p:blipFill rotWithShape="1">
          <a:blip r:embed="rId4">
            <a:extLst>
              <a:ext uri="{28A0092B-C50C-407E-A947-70E740481C1C}">
                <a14:useLocalDpi xmlns:a14="http://schemas.microsoft.com/office/drawing/2010/main" val="0"/>
              </a:ext>
            </a:extLst>
          </a:blip>
          <a:srcRect l="6507" t="6840" r="6282" b="2944"/>
          <a:stretch/>
        </p:blipFill>
        <p:spPr>
          <a:xfrm>
            <a:off x="66500" y="1191736"/>
            <a:ext cx="3963478" cy="4009655"/>
          </a:xfrm>
          <a:prstGeom prst="rect">
            <a:avLst/>
          </a:prstGeom>
        </p:spPr>
      </p:pic>
      <p:sp>
        <p:nvSpPr>
          <p:cNvPr id="4" name="Espace réservé de la date 3">
            <a:extLst>
              <a:ext uri="{FF2B5EF4-FFF2-40B4-BE49-F238E27FC236}">
                <a16:creationId xmlns:a16="http://schemas.microsoft.com/office/drawing/2014/main" id="{E253B01D-F948-679F-7200-19478953BC13}"/>
              </a:ext>
            </a:extLst>
          </p:cNvPr>
          <p:cNvSpPr>
            <a:spLocks noGrp="1"/>
          </p:cNvSpPr>
          <p:nvPr>
            <p:ph type="dt" sz="half" idx="10"/>
          </p:nvPr>
        </p:nvSpPr>
        <p:spPr/>
        <p:txBody>
          <a:bodyPr/>
          <a:lstStyle/>
          <a:p>
            <a:r>
              <a:rPr lang="fr-FR"/>
              <a:t>01/07/2026</a:t>
            </a:r>
          </a:p>
        </p:txBody>
      </p:sp>
      <p:sp>
        <p:nvSpPr>
          <p:cNvPr id="7" name="Espace réservé du pied de page 6">
            <a:extLst>
              <a:ext uri="{FF2B5EF4-FFF2-40B4-BE49-F238E27FC236}">
                <a16:creationId xmlns:a16="http://schemas.microsoft.com/office/drawing/2014/main" id="{AA2213B6-9948-CA75-C6FE-0C6734147874}"/>
              </a:ext>
            </a:extLst>
          </p:cNvPr>
          <p:cNvSpPr>
            <a:spLocks noGrp="1"/>
          </p:cNvSpPr>
          <p:nvPr>
            <p:ph type="ftr" sz="quarter" idx="11"/>
          </p:nvPr>
        </p:nvSpPr>
        <p:spPr/>
        <p:txBody>
          <a:bodyPr/>
          <a:lstStyle/>
          <a:p>
            <a:r>
              <a:rPr lang="en-US"/>
              <a:t>WONDER 2026 | A. Regonesi et al. </a:t>
            </a:r>
            <a:endParaRPr lang="fr-FR" dirty="0"/>
          </a:p>
        </p:txBody>
      </p:sp>
      <p:sp>
        <p:nvSpPr>
          <p:cNvPr id="8" name="Espace réservé du numéro de diapositive 7">
            <a:extLst>
              <a:ext uri="{FF2B5EF4-FFF2-40B4-BE49-F238E27FC236}">
                <a16:creationId xmlns:a16="http://schemas.microsoft.com/office/drawing/2014/main" id="{2914A5D3-9F44-3D3C-E4A4-7A101907A3B9}"/>
              </a:ext>
            </a:extLst>
          </p:cNvPr>
          <p:cNvSpPr>
            <a:spLocks noGrp="1"/>
          </p:cNvSpPr>
          <p:nvPr>
            <p:ph type="sldNum" sz="quarter" idx="12"/>
          </p:nvPr>
        </p:nvSpPr>
        <p:spPr/>
        <p:txBody>
          <a:bodyPr/>
          <a:lstStyle/>
          <a:p>
            <a:fld id="{0CBC77A0-1F4E-42FF-9FFC-F45C3A64AF90}" type="slidenum">
              <a:rPr lang="fr-FR" smtClean="0"/>
              <a:t>53</a:t>
            </a:fld>
            <a:endParaRPr lang="fr-FR"/>
          </a:p>
        </p:txBody>
      </p:sp>
      <p:sp>
        <p:nvSpPr>
          <p:cNvPr id="2" name="Titre 1">
            <a:extLst>
              <a:ext uri="{FF2B5EF4-FFF2-40B4-BE49-F238E27FC236}">
                <a16:creationId xmlns:a16="http://schemas.microsoft.com/office/drawing/2014/main" id="{E7D02F9C-AD45-8F1F-AD3A-67DB94C58CD4}"/>
              </a:ext>
            </a:extLst>
          </p:cNvPr>
          <p:cNvSpPr>
            <a:spLocks noGrp="1"/>
          </p:cNvSpPr>
          <p:nvPr>
            <p:ph type="title"/>
          </p:nvPr>
        </p:nvSpPr>
        <p:spPr>
          <a:xfrm>
            <a:off x="164131" y="15144"/>
            <a:ext cx="10634105" cy="1208014"/>
          </a:xfrm>
        </p:spPr>
        <p:txBody>
          <a:bodyPr>
            <a:normAutofit/>
          </a:bodyPr>
          <a:lstStyle/>
          <a:p>
            <a:r>
              <a:rPr lang="en-GB" sz="3600" dirty="0"/>
              <a:t>Assignment of a priori correlation matrix</a:t>
            </a:r>
          </a:p>
        </p:txBody>
      </p:sp>
      <p:pic>
        <p:nvPicPr>
          <p:cNvPr id="16" name="Image 15">
            <a:extLst>
              <a:ext uri="{FF2B5EF4-FFF2-40B4-BE49-F238E27FC236}">
                <a16:creationId xmlns:a16="http://schemas.microsoft.com/office/drawing/2014/main" id="{063BE3BA-934B-4BF7-9DAB-CD32FC60F395}"/>
              </a:ext>
            </a:extLst>
          </p:cNvPr>
          <p:cNvPicPr>
            <a:picLocks noChangeAspect="1"/>
          </p:cNvPicPr>
          <p:nvPr/>
        </p:nvPicPr>
        <p:blipFill rotWithShape="1">
          <a:blip r:embed="rId5">
            <a:extLst>
              <a:ext uri="{28A0092B-C50C-407E-A947-70E740481C1C}">
                <a14:useLocalDpi xmlns:a14="http://schemas.microsoft.com/office/drawing/2010/main" val="0"/>
              </a:ext>
            </a:extLst>
          </a:blip>
          <a:srcRect l="9639" t="8139" r="2048" b="6407"/>
          <a:stretch/>
        </p:blipFill>
        <p:spPr>
          <a:xfrm>
            <a:off x="2921944" y="1911935"/>
            <a:ext cx="1323851" cy="1252772"/>
          </a:xfrm>
          <a:prstGeom prst="rect">
            <a:avLst/>
          </a:prstGeom>
        </p:spPr>
      </p:pic>
      <p:pic>
        <p:nvPicPr>
          <p:cNvPr id="18" name="Image 17">
            <a:extLst>
              <a:ext uri="{FF2B5EF4-FFF2-40B4-BE49-F238E27FC236}">
                <a16:creationId xmlns:a16="http://schemas.microsoft.com/office/drawing/2014/main" id="{E34E694E-08BB-4D09-8C9C-672BAA71415E}"/>
              </a:ext>
            </a:extLst>
          </p:cNvPr>
          <p:cNvPicPr>
            <a:picLocks noChangeAspect="1"/>
          </p:cNvPicPr>
          <p:nvPr/>
        </p:nvPicPr>
        <p:blipFill rotWithShape="1">
          <a:blip r:embed="rId6">
            <a:extLst>
              <a:ext uri="{28A0092B-C50C-407E-A947-70E740481C1C}">
                <a14:useLocalDpi xmlns:a14="http://schemas.microsoft.com/office/drawing/2010/main" val="0"/>
              </a:ext>
            </a:extLst>
          </a:blip>
          <a:srcRect l="9978" t="8225" r="2452" b="6494"/>
          <a:stretch/>
        </p:blipFill>
        <p:spPr>
          <a:xfrm>
            <a:off x="6782251" y="1903871"/>
            <a:ext cx="1323852" cy="1260836"/>
          </a:xfrm>
          <a:prstGeom prst="rect">
            <a:avLst/>
          </a:prstGeom>
        </p:spPr>
      </p:pic>
      <p:pic>
        <p:nvPicPr>
          <p:cNvPr id="20" name="Image 19">
            <a:extLst>
              <a:ext uri="{FF2B5EF4-FFF2-40B4-BE49-F238E27FC236}">
                <a16:creationId xmlns:a16="http://schemas.microsoft.com/office/drawing/2014/main" id="{A9DEDA88-ED81-4CC1-8304-69A501831EB8}"/>
              </a:ext>
            </a:extLst>
          </p:cNvPr>
          <p:cNvPicPr>
            <a:picLocks noChangeAspect="1"/>
          </p:cNvPicPr>
          <p:nvPr/>
        </p:nvPicPr>
        <p:blipFill rotWithShape="1">
          <a:blip r:embed="rId7">
            <a:extLst>
              <a:ext uri="{28A0092B-C50C-407E-A947-70E740481C1C}">
                <a14:useLocalDpi xmlns:a14="http://schemas.microsoft.com/office/drawing/2010/main" val="0"/>
              </a:ext>
            </a:extLst>
          </a:blip>
          <a:srcRect l="9554" t="8139" r="2452" b="6407"/>
          <a:stretch/>
        </p:blipFill>
        <p:spPr>
          <a:xfrm>
            <a:off x="10801647" y="1831282"/>
            <a:ext cx="1323853" cy="1257319"/>
          </a:xfrm>
          <a:prstGeom prst="rect">
            <a:avLst/>
          </a:prstGeom>
        </p:spPr>
      </p:pic>
      <p:sp>
        <p:nvSpPr>
          <p:cNvPr id="19" name="ZoneTexte 18">
            <a:extLst>
              <a:ext uri="{FF2B5EF4-FFF2-40B4-BE49-F238E27FC236}">
                <a16:creationId xmlns:a16="http://schemas.microsoft.com/office/drawing/2014/main" id="{7E77DB2B-DCBC-40F0-9BD0-D6165E89B03A}"/>
              </a:ext>
            </a:extLst>
          </p:cNvPr>
          <p:cNvSpPr txBox="1"/>
          <p:nvPr/>
        </p:nvSpPr>
        <p:spPr>
          <a:xfrm>
            <a:off x="2762714" y="1383123"/>
            <a:ext cx="1075803" cy="261610"/>
          </a:xfrm>
          <a:prstGeom prst="rect">
            <a:avLst/>
          </a:prstGeom>
          <a:solidFill>
            <a:schemeClr val="bg2"/>
          </a:solidFill>
        </p:spPr>
        <p:txBody>
          <a:bodyPr wrap="square" rtlCol="0">
            <a:spAutoFit/>
          </a:bodyPr>
          <a:lstStyle/>
          <a:p>
            <a:r>
              <a:rPr lang="en-GB" sz="1100" b="1" dirty="0">
                <a:latin typeface="Times New Roman" panose="02020603050405020304" pitchFamily="18" charset="0"/>
                <a:cs typeface="Times New Roman" panose="02020603050405020304" pitchFamily="18" charset="0"/>
              </a:rPr>
              <a:t>Geltenbort</a:t>
            </a:r>
          </a:p>
        </p:txBody>
      </p:sp>
    </p:spTree>
    <p:extLst>
      <p:ext uri="{BB962C8B-B14F-4D97-AF65-F5344CB8AC3E}">
        <p14:creationId xmlns:p14="http://schemas.microsoft.com/office/powerpoint/2010/main" val="323860774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a:extLst>
              <a:ext uri="{FF2B5EF4-FFF2-40B4-BE49-F238E27FC236}">
                <a16:creationId xmlns:a16="http://schemas.microsoft.com/office/drawing/2014/main" id="{E253B01D-F948-679F-7200-19478953BC13}"/>
              </a:ext>
            </a:extLst>
          </p:cNvPr>
          <p:cNvSpPr>
            <a:spLocks noGrp="1"/>
          </p:cNvSpPr>
          <p:nvPr>
            <p:ph type="dt" sz="half" idx="10"/>
          </p:nvPr>
        </p:nvSpPr>
        <p:spPr/>
        <p:txBody>
          <a:bodyPr/>
          <a:lstStyle/>
          <a:p>
            <a:r>
              <a:rPr lang="fr-FR"/>
              <a:t>01/07/2026</a:t>
            </a:r>
          </a:p>
        </p:txBody>
      </p:sp>
      <p:sp>
        <p:nvSpPr>
          <p:cNvPr id="7" name="Espace réservé du pied de page 6">
            <a:extLst>
              <a:ext uri="{FF2B5EF4-FFF2-40B4-BE49-F238E27FC236}">
                <a16:creationId xmlns:a16="http://schemas.microsoft.com/office/drawing/2014/main" id="{AA2213B6-9948-CA75-C6FE-0C6734147874}"/>
              </a:ext>
            </a:extLst>
          </p:cNvPr>
          <p:cNvSpPr>
            <a:spLocks noGrp="1"/>
          </p:cNvSpPr>
          <p:nvPr>
            <p:ph type="ftr" sz="quarter" idx="11"/>
          </p:nvPr>
        </p:nvSpPr>
        <p:spPr/>
        <p:txBody>
          <a:bodyPr/>
          <a:lstStyle/>
          <a:p>
            <a:r>
              <a:rPr lang="en-US"/>
              <a:t>WONDER 2026 | A. Regonesi et al. </a:t>
            </a:r>
            <a:endParaRPr lang="fr-FR" dirty="0"/>
          </a:p>
        </p:txBody>
      </p:sp>
      <p:sp>
        <p:nvSpPr>
          <p:cNvPr id="8" name="Espace réservé du numéro de diapositive 7">
            <a:extLst>
              <a:ext uri="{FF2B5EF4-FFF2-40B4-BE49-F238E27FC236}">
                <a16:creationId xmlns:a16="http://schemas.microsoft.com/office/drawing/2014/main" id="{2914A5D3-9F44-3D3C-E4A4-7A101907A3B9}"/>
              </a:ext>
            </a:extLst>
          </p:cNvPr>
          <p:cNvSpPr>
            <a:spLocks noGrp="1"/>
          </p:cNvSpPr>
          <p:nvPr>
            <p:ph type="sldNum" sz="quarter" idx="12"/>
          </p:nvPr>
        </p:nvSpPr>
        <p:spPr/>
        <p:txBody>
          <a:bodyPr/>
          <a:lstStyle/>
          <a:p>
            <a:fld id="{0CBC77A0-1F4E-42FF-9FFC-F45C3A64AF90}" type="slidenum">
              <a:rPr lang="fr-FR" smtClean="0"/>
              <a:t>54</a:t>
            </a:fld>
            <a:endParaRPr lang="fr-FR"/>
          </a:p>
        </p:txBody>
      </p:sp>
      <p:sp>
        <p:nvSpPr>
          <p:cNvPr id="2" name="Titre 1">
            <a:extLst>
              <a:ext uri="{FF2B5EF4-FFF2-40B4-BE49-F238E27FC236}">
                <a16:creationId xmlns:a16="http://schemas.microsoft.com/office/drawing/2014/main" id="{E7D02F9C-AD45-8F1F-AD3A-67DB94C58CD4}"/>
              </a:ext>
            </a:extLst>
          </p:cNvPr>
          <p:cNvSpPr>
            <a:spLocks noGrp="1"/>
          </p:cNvSpPr>
          <p:nvPr>
            <p:ph type="title"/>
          </p:nvPr>
        </p:nvSpPr>
        <p:spPr>
          <a:xfrm>
            <a:off x="164131" y="15144"/>
            <a:ext cx="10634105" cy="1208014"/>
          </a:xfrm>
        </p:spPr>
        <p:txBody>
          <a:bodyPr>
            <a:normAutofit/>
          </a:bodyPr>
          <a:lstStyle/>
          <a:p>
            <a:r>
              <a:rPr lang="en-GB" sz="3600" dirty="0"/>
              <a:t>Assignment of a priori correlation matrix</a:t>
            </a:r>
          </a:p>
        </p:txBody>
      </p:sp>
      <p:pic>
        <p:nvPicPr>
          <p:cNvPr id="5" name="Image 4">
            <a:extLst>
              <a:ext uri="{FF2B5EF4-FFF2-40B4-BE49-F238E27FC236}">
                <a16:creationId xmlns:a16="http://schemas.microsoft.com/office/drawing/2014/main" id="{C09F5350-E824-4806-971F-62FF58AB6ED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9693" y="863401"/>
            <a:ext cx="4739348" cy="4634873"/>
          </a:xfrm>
          <a:prstGeom prst="rect">
            <a:avLst/>
          </a:prstGeom>
        </p:spPr>
      </p:pic>
      <p:pic>
        <p:nvPicPr>
          <p:cNvPr id="10" name="Image 9">
            <a:extLst>
              <a:ext uri="{FF2B5EF4-FFF2-40B4-BE49-F238E27FC236}">
                <a16:creationId xmlns:a16="http://schemas.microsoft.com/office/drawing/2014/main" id="{C0C12CC3-43A2-4A4E-8F0C-3A809B71A38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59986" y="863401"/>
            <a:ext cx="4739348" cy="4634874"/>
          </a:xfrm>
          <a:prstGeom prst="rect">
            <a:avLst/>
          </a:prstGeom>
        </p:spPr>
      </p:pic>
      <p:pic>
        <p:nvPicPr>
          <p:cNvPr id="13" name="Image 12">
            <a:extLst>
              <a:ext uri="{FF2B5EF4-FFF2-40B4-BE49-F238E27FC236}">
                <a16:creationId xmlns:a16="http://schemas.microsoft.com/office/drawing/2014/main" id="{575B02C6-5402-46B5-AF17-72566BA002F8}"/>
              </a:ext>
            </a:extLst>
          </p:cNvPr>
          <p:cNvPicPr>
            <a:picLocks noChangeAspect="1"/>
          </p:cNvPicPr>
          <p:nvPr/>
        </p:nvPicPr>
        <p:blipFill rotWithShape="1">
          <a:blip r:embed="rId4">
            <a:extLst>
              <a:ext uri="{28A0092B-C50C-407E-A947-70E740481C1C}">
                <a14:useLocalDpi xmlns:a14="http://schemas.microsoft.com/office/drawing/2010/main" val="0"/>
              </a:ext>
            </a:extLst>
          </a:blip>
          <a:srcRect l="9133" t="7619" r="1878" b="6407"/>
          <a:stretch/>
        </p:blipFill>
        <p:spPr>
          <a:xfrm>
            <a:off x="3676134" y="1723564"/>
            <a:ext cx="1805049" cy="1705436"/>
          </a:xfrm>
          <a:prstGeom prst="rect">
            <a:avLst/>
          </a:prstGeom>
        </p:spPr>
      </p:pic>
      <p:pic>
        <p:nvPicPr>
          <p:cNvPr id="17" name="Image 16">
            <a:extLst>
              <a:ext uri="{FF2B5EF4-FFF2-40B4-BE49-F238E27FC236}">
                <a16:creationId xmlns:a16="http://schemas.microsoft.com/office/drawing/2014/main" id="{08D0D6FF-54C8-4C28-AF60-9B114C687ACC}"/>
              </a:ext>
            </a:extLst>
          </p:cNvPr>
          <p:cNvPicPr>
            <a:picLocks noChangeAspect="1"/>
          </p:cNvPicPr>
          <p:nvPr/>
        </p:nvPicPr>
        <p:blipFill rotWithShape="1">
          <a:blip r:embed="rId5">
            <a:extLst>
              <a:ext uri="{28A0092B-C50C-407E-A947-70E740481C1C}">
                <a14:useLocalDpi xmlns:a14="http://schemas.microsoft.com/office/drawing/2010/main" val="0"/>
              </a:ext>
            </a:extLst>
          </a:blip>
          <a:srcRect l="8962" t="8052" r="1794" b="5800"/>
          <a:stretch/>
        </p:blipFill>
        <p:spPr>
          <a:xfrm>
            <a:off x="9626600" y="1815990"/>
            <a:ext cx="1806562" cy="1705436"/>
          </a:xfrm>
          <a:prstGeom prst="rect">
            <a:avLst/>
          </a:prstGeom>
        </p:spPr>
      </p:pic>
      <p:sp>
        <p:nvSpPr>
          <p:cNvPr id="19" name="ZoneTexte 18">
            <a:extLst>
              <a:ext uri="{FF2B5EF4-FFF2-40B4-BE49-F238E27FC236}">
                <a16:creationId xmlns:a16="http://schemas.microsoft.com/office/drawing/2014/main" id="{B6ECC4BD-5C19-4814-9104-C92CA9911CD5}"/>
              </a:ext>
            </a:extLst>
          </p:cNvPr>
          <p:cNvSpPr txBox="1"/>
          <p:nvPr/>
        </p:nvSpPr>
        <p:spPr>
          <a:xfrm>
            <a:off x="1818253" y="1566256"/>
            <a:ext cx="1468479" cy="261610"/>
          </a:xfrm>
          <a:prstGeom prst="rect">
            <a:avLst/>
          </a:prstGeom>
          <a:solidFill>
            <a:schemeClr val="bg2"/>
          </a:solidFill>
        </p:spPr>
        <p:txBody>
          <a:bodyPr wrap="square" rtlCol="0">
            <a:spAutoFit/>
          </a:bodyPr>
          <a:lstStyle/>
          <a:p>
            <a:r>
              <a:rPr lang="en-GB" sz="1100" b="1" dirty="0">
                <a:latin typeface="Times New Roman" panose="02020603050405020304" pitchFamily="18" charset="0"/>
                <a:cs typeface="Times New Roman" panose="02020603050405020304" pitchFamily="18" charset="0"/>
              </a:rPr>
              <a:t>Al-Adili_corrected</a:t>
            </a:r>
          </a:p>
        </p:txBody>
      </p:sp>
      <p:sp>
        <p:nvSpPr>
          <p:cNvPr id="21" name="ZoneTexte 20">
            <a:extLst>
              <a:ext uri="{FF2B5EF4-FFF2-40B4-BE49-F238E27FC236}">
                <a16:creationId xmlns:a16="http://schemas.microsoft.com/office/drawing/2014/main" id="{13F1CBD2-D0F9-4E87-9836-0B4FDBBE712F}"/>
              </a:ext>
            </a:extLst>
          </p:cNvPr>
          <p:cNvSpPr txBox="1"/>
          <p:nvPr/>
        </p:nvSpPr>
        <p:spPr>
          <a:xfrm>
            <a:off x="9174122" y="1292770"/>
            <a:ext cx="1400856" cy="261610"/>
          </a:xfrm>
          <a:prstGeom prst="rect">
            <a:avLst/>
          </a:prstGeom>
          <a:solidFill>
            <a:schemeClr val="bg2"/>
          </a:solidFill>
        </p:spPr>
        <p:txBody>
          <a:bodyPr wrap="square" rtlCol="0">
            <a:spAutoFit/>
          </a:bodyPr>
          <a:lstStyle/>
          <a:p>
            <a:r>
              <a:rPr lang="en-GB" sz="1100" b="1" dirty="0">
                <a:latin typeface="Times New Roman" panose="02020603050405020304" pitchFamily="18" charset="0"/>
                <a:cs typeface="Times New Roman" panose="02020603050405020304" pitchFamily="18" charset="0"/>
              </a:rPr>
              <a:t>Hambsch_corrected</a:t>
            </a:r>
          </a:p>
        </p:txBody>
      </p:sp>
    </p:spTree>
    <p:extLst>
      <p:ext uri="{BB962C8B-B14F-4D97-AF65-F5344CB8AC3E}">
        <p14:creationId xmlns:p14="http://schemas.microsoft.com/office/powerpoint/2010/main" val="328042912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 6">
            <a:extLst>
              <a:ext uri="{FF2B5EF4-FFF2-40B4-BE49-F238E27FC236}">
                <a16:creationId xmlns:a16="http://schemas.microsoft.com/office/drawing/2014/main" id="{F4DEB305-66BF-4B97-88FE-3265AF7B0875}"/>
              </a:ext>
            </a:extLst>
          </p:cNvPr>
          <p:cNvPicPr>
            <a:picLocks noChangeAspect="1"/>
          </p:cNvPicPr>
          <p:nvPr/>
        </p:nvPicPr>
        <p:blipFill>
          <a:blip r:embed="rId2"/>
          <a:stretch>
            <a:fillRect/>
          </a:stretch>
        </p:blipFill>
        <p:spPr bwMode="auto">
          <a:xfrm>
            <a:off x="4929086" y="1649226"/>
            <a:ext cx="3973259" cy="3443642"/>
          </a:xfrm>
          <a:prstGeom prst="rect">
            <a:avLst/>
          </a:prstGeom>
        </p:spPr>
      </p:pic>
      <p:pic>
        <p:nvPicPr>
          <p:cNvPr id="9" name="Image 8">
            <a:extLst>
              <a:ext uri="{FF2B5EF4-FFF2-40B4-BE49-F238E27FC236}">
                <a16:creationId xmlns:a16="http://schemas.microsoft.com/office/drawing/2014/main" id="{9771FC62-87C6-4809-8B7F-CE4169178D2E}"/>
              </a:ext>
            </a:extLst>
          </p:cNvPr>
          <p:cNvPicPr>
            <a:picLocks noChangeAspect="1"/>
          </p:cNvPicPr>
          <p:nvPr/>
        </p:nvPicPr>
        <p:blipFill>
          <a:blip r:embed="rId3"/>
          <a:stretch>
            <a:fillRect/>
          </a:stretch>
        </p:blipFill>
        <p:spPr bwMode="auto">
          <a:xfrm>
            <a:off x="515036" y="4318367"/>
            <a:ext cx="4509490" cy="925633"/>
          </a:xfrm>
          <a:prstGeom prst="rect">
            <a:avLst/>
          </a:prstGeom>
          <a:ln w="12700">
            <a:solidFill>
              <a:schemeClr val="tx1"/>
            </a:solidFill>
          </a:ln>
        </p:spPr>
      </p:pic>
      <p:sp>
        <p:nvSpPr>
          <p:cNvPr id="23" name="ZoneTexte 22">
            <a:extLst>
              <a:ext uri="{FF2B5EF4-FFF2-40B4-BE49-F238E27FC236}">
                <a16:creationId xmlns:a16="http://schemas.microsoft.com/office/drawing/2014/main" id="{376A5C22-5980-4D7A-9F99-A8C6AB5D415E}"/>
              </a:ext>
            </a:extLst>
          </p:cNvPr>
          <p:cNvSpPr txBox="1"/>
          <p:nvPr/>
        </p:nvSpPr>
        <p:spPr>
          <a:xfrm>
            <a:off x="120542" y="220733"/>
            <a:ext cx="10607222" cy="646331"/>
          </a:xfrm>
          <a:prstGeom prst="rect">
            <a:avLst/>
          </a:prstGeom>
          <a:noFill/>
        </p:spPr>
        <p:txBody>
          <a:bodyPr wrap="square">
            <a:spAutoFit/>
          </a:bodyPr>
          <a:lstStyle/>
          <a:p>
            <a:r>
              <a:rPr kumimoji="0" lang="en-US" sz="3600" b="0" i="0" u="none" strike="noStrike" kern="1200" cap="none" spc="0" normalizeH="0" baseline="0" noProof="0" dirty="0">
                <a:ln>
                  <a:noFill/>
                </a:ln>
                <a:solidFill>
                  <a:srgbClr val="E50019"/>
                </a:solidFill>
                <a:effectLst/>
                <a:uLnTx/>
                <a:uFillTx/>
                <a:latin typeface="Poppins Black"/>
                <a:ea typeface="+mj-ea"/>
                <a:cs typeface="+mj-cs"/>
              </a:rPr>
              <a:t>Data compatibility tests (generalized </a:t>
            </a:r>
            <a:r>
              <a:rPr kumimoji="0" lang="el-GR" sz="3600" b="0" i="0" u="none" strike="noStrike" kern="1200" cap="none" spc="0" normalizeH="0" baseline="0" noProof="0" dirty="0">
                <a:ln>
                  <a:noFill/>
                </a:ln>
                <a:solidFill>
                  <a:srgbClr val="E50019"/>
                </a:solidFill>
                <a:effectLst/>
                <a:uLnTx/>
                <a:uFillTx/>
                <a:latin typeface="Calibri" panose="020F0502020204030204" pitchFamily="34" charset="0"/>
                <a:ea typeface="Calibri" panose="020F0502020204030204" pitchFamily="34" charset="0"/>
                <a:cs typeface="Calibri" panose="020F0502020204030204" pitchFamily="34" charset="0"/>
              </a:rPr>
              <a:t>χ</a:t>
            </a:r>
            <a:r>
              <a:rPr kumimoji="0" lang="it-IT" sz="3600" b="0" i="0" u="none" strike="noStrike" kern="1200" cap="none" spc="0" normalizeH="0" baseline="30000" noProof="0" dirty="0">
                <a:ln>
                  <a:noFill/>
                </a:ln>
                <a:solidFill>
                  <a:srgbClr val="E50019"/>
                </a:solidFill>
                <a:effectLst/>
                <a:uLnTx/>
                <a:uFillTx/>
                <a:latin typeface="Calibri" panose="020F0502020204030204" pitchFamily="34" charset="0"/>
                <a:ea typeface="Calibri" panose="020F0502020204030204" pitchFamily="34" charset="0"/>
                <a:cs typeface="Calibri" panose="020F0502020204030204" pitchFamily="34" charset="0"/>
              </a:rPr>
              <a:t>2</a:t>
            </a:r>
            <a:r>
              <a:rPr kumimoji="0" lang="en-US" sz="3600" b="0" i="0" u="none" strike="noStrike" kern="1200" cap="none" spc="0" normalizeH="0" baseline="0" noProof="0" dirty="0">
                <a:ln>
                  <a:noFill/>
                </a:ln>
                <a:solidFill>
                  <a:srgbClr val="E50019"/>
                </a:solidFill>
                <a:effectLst/>
                <a:uLnTx/>
                <a:uFillTx/>
                <a:latin typeface="Poppins Black"/>
                <a:ea typeface="+mj-ea"/>
                <a:cs typeface="+mj-cs"/>
              </a:rPr>
              <a:t>)</a:t>
            </a:r>
            <a:endParaRPr lang="en-US" dirty="0"/>
          </a:p>
        </p:txBody>
      </p:sp>
      <p:sp>
        <p:nvSpPr>
          <p:cNvPr id="24" name="ZoneTexte 23">
            <a:extLst>
              <a:ext uri="{FF2B5EF4-FFF2-40B4-BE49-F238E27FC236}">
                <a16:creationId xmlns:a16="http://schemas.microsoft.com/office/drawing/2014/main" id="{F9FDDDD3-46A6-418E-BE17-BC13BFC49A97}"/>
              </a:ext>
            </a:extLst>
          </p:cNvPr>
          <p:cNvSpPr txBox="1"/>
          <p:nvPr/>
        </p:nvSpPr>
        <p:spPr>
          <a:xfrm>
            <a:off x="598742" y="1433547"/>
            <a:ext cx="4183436" cy="369332"/>
          </a:xfrm>
          <a:prstGeom prst="rect">
            <a:avLst/>
          </a:prstGeom>
          <a:noFill/>
        </p:spPr>
        <p:txBody>
          <a:bodyPr wrap="square">
            <a:spAutoFit/>
          </a:bodyPr>
          <a:lstStyle/>
          <a:p>
            <a:r>
              <a:rPr lang="en-GB" b="1" dirty="0">
                <a:solidFill>
                  <a:schemeClr val="accent1"/>
                </a:solidFill>
              </a:rPr>
              <a:t>Effect of mass resolution </a:t>
            </a:r>
          </a:p>
        </p:txBody>
      </p:sp>
      <p:sp>
        <p:nvSpPr>
          <p:cNvPr id="15" name="ZoneTexte 14">
            <a:extLst>
              <a:ext uri="{FF2B5EF4-FFF2-40B4-BE49-F238E27FC236}">
                <a16:creationId xmlns:a16="http://schemas.microsoft.com/office/drawing/2014/main" id="{9E978796-349B-42CB-9CAB-B371F8D0358A}"/>
              </a:ext>
            </a:extLst>
          </p:cNvPr>
          <p:cNvSpPr txBox="1"/>
          <p:nvPr/>
        </p:nvSpPr>
        <p:spPr bwMode="auto">
          <a:xfrm>
            <a:off x="9278591" y="2609551"/>
            <a:ext cx="2407756" cy="461665"/>
          </a:xfrm>
          <a:prstGeom prst="rect">
            <a:avLst/>
          </a:prstGeom>
          <a:noFill/>
        </p:spPr>
        <p:txBody>
          <a:bodyPr wrap="square" rtlCol="0">
            <a:spAutoFit/>
          </a:bodyPr>
          <a:lstStyle/>
          <a:p>
            <a:pPr algn="ctr"/>
            <a:r>
              <a:rPr lang="en-US" sz="1200" dirty="0">
                <a:latin typeface="Poppins" panose="00000500000000000000" pitchFamily="2" charset="0"/>
                <a:cs typeface="Poppins" panose="00000500000000000000" pitchFamily="2" charset="0"/>
              </a:rPr>
              <a:t>correlation matrix of the convoluted data set</a:t>
            </a:r>
            <a:endParaRPr lang="fr-FR" sz="1200" dirty="0">
              <a:latin typeface="Poppins" panose="00000500000000000000" pitchFamily="2" charset="0"/>
              <a:cs typeface="Poppins" panose="00000500000000000000" pitchFamily="2" charset="0"/>
            </a:endParaRPr>
          </a:p>
        </p:txBody>
      </p:sp>
      <p:pic>
        <p:nvPicPr>
          <p:cNvPr id="3" name="Image 2">
            <a:extLst>
              <a:ext uri="{FF2B5EF4-FFF2-40B4-BE49-F238E27FC236}">
                <a16:creationId xmlns:a16="http://schemas.microsoft.com/office/drawing/2014/main" id="{20511A55-D880-4A35-BAF5-9817CAEE929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09824" y="1405412"/>
            <a:ext cx="1886018" cy="813058"/>
          </a:xfrm>
          <a:prstGeom prst="rect">
            <a:avLst/>
          </a:prstGeom>
        </p:spPr>
      </p:pic>
      <p:sp>
        <p:nvSpPr>
          <p:cNvPr id="18" name="Espace réservé du numéro de diapositive 4">
            <a:extLst>
              <a:ext uri="{FF2B5EF4-FFF2-40B4-BE49-F238E27FC236}">
                <a16:creationId xmlns:a16="http://schemas.microsoft.com/office/drawing/2014/main" id="{66E9B834-F7E8-4DCC-9DE0-D8E31DED47BB}"/>
              </a:ext>
            </a:extLst>
          </p:cNvPr>
          <p:cNvSpPr>
            <a:spLocks noGrp="1"/>
          </p:cNvSpPr>
          <p:nvPr>
            <p:ph type="sldNum" sz="quarter" idx="12"/>
          </p:nvPr>
        </p:nvSpPr>
        <p:spPr>
          <a:xfrm>
            <a:off x="10999334" y="6343650"/>
            <a:ext cx="693738" cy="365125"/>
          </a:xfrm>
        </p:spPr>
        <p:txBody>
          <a:bodyPr/>
          <a:lstStyle/>
          <a:p>
            <a:r>
              <a:rPr lang="fr-FR" dirty="0"/>
              <a:t>9</a:t>
            </a:r>
          </a:p>
        </p:txBody>
      </p:sp>
      <p:sp>
        <p:nvSpPr>
          <p:cNvPr id="19" name="ZoneTexte 18">
            <a:extLst>
              <a:ext uri="{FF2B5EF4-FFF2-40B4-BE49-F238E27FC236}">
                <a16:creationId xmlns:a16="http://schemas.microsoft.com/office/drawing/2014/main" id="{51D8F44B-D57C-4DE1-B6AE-A3A60D636D81}"/>
              </a:ext>
            </a:extLst>
          </p:cNvPr>
          <p:cNvSpPr txBox="1"/>
          <p:nvPr/>
        </p:nvSpPr>
        <p:spPr bwMode="auto">
          <a:xfrm>
            <a:off x="598742" y="2343761"/>
            <a:ext cx="3973259" cy="1815882"/>
          </a:xfrm>
          <a:prstGeom prst="rect">
            <a:avLst/>
          </a:prstGeom>
          <a:noFill/>
        </p:spPr>
        <p:txBody>
          <a:bodyPr wrap="square" rtlCol="0">
            <a:spAutoFit/>
          </a:bodyPr>
          <a:lstStyle/>
          <a:p>
            <a:pPr marL="571500" indent="-571500">
              <a:buFont typeface="Wingdings" panose="05000000000000000000" pitchFamily="2" charset="2"/>
              <a:buChar char="q"/>
            </a:pPr>
            <a:r>
              <a:rPr lang="en-US" sz="1600" dirty="0">
                <a:latin typeface="Poppins" panose="00000500000000000000" pitchFamily="2" charset="0"/>
                <a:cs typeface="Poppins" panose="00000500000000000000" pitchFamily="2" charset="0"/>
              </a:rPr>
              <a:t>Example of the effect of </a:t>
            </a:r>
            <a:r>
              <a:rPr lang="en-US" sz="1600" b="1" dirty="0">
                <a:latin typeface="Poppins" panose="00000500000000000000" pitchFamily="2" charset="0"/>
                <a:cs typeface="Poppins" panose="00000500000000000000" pitchFamily="2" charset="0"/>
              </a:rPr>
              <a:t>mass resolution </a:t>
            </a:r>
            <a:r>
              <a:rPr lang="en-US" sz="1600" dirty="0">
                <a:latin typeface="Poppins" panose="00000500000000000000" pitchFamily="2" charset="0"/>
                <a:cs typeface="Poppins" panose="00000500000000000000" pitchFamily="2" charset="0"/>
              </a:rPr>
              <a:t>(data blurring)</a:t>
            </a:r>
          </a:p>
          <a:p>
            <a:endParaRPr lang="en-US" sz="1600" dirty="0">
              <a:latin typeface="Poppins" panose="00000500000000000000" pitchFamily="2" charset="0"/>
              <a:cs typeface="Poppins" panose="00000500000000000000" pitchFamily="2" charset="0"/>
            </a:endParaRPr>
          </a:p>
          <a:p>
            <a:endParaRPr lang="fr-FR" sz="1600" dirty="0">
              <a:latin typeface="Poppins" panose="00000500000000000000" pitchFamily="2" charset="0"/>
              <a:cs typeface="Poppins" panose="00000500000000000000" pitchFamily="2" charset="0"/>
            </a:endParaRPr>
          </a:p>
          <a:p>
            <a:pPr marL="571500" indent="-571500">
              <a:buFont typeface="Wingdings" panose="05000000000000000000" pitchFamily="2" charset="2"/>
              <a:buChar char="q"/>
            </a:pPr>
            <a:r>
              <a:rPr lang="en-US" sz="1600" dirty="0">
                <a:latin typeface="Poppins" panose="00000500000000000000" pitchFamily="2" charset="0"/>
                <a:cs typeface="Poppins" panose="00000500000000000000" pitchFamily="2" charset="0"/>
              </a:rPr>
              <a:t>Taking into account the effect of mass resolution by a convolution function</a:t>
            </a:r>
            <a:endParaRPr lang="fr-FR" sz="1600" dirty="0">
              <a:latin typeface="Poppins" panose="00000500000000000000" pitchFamily="2" charset="0"/>
              <a:cs typeface="Poppins" panose="00000500000000000000" pitchFamily="2" charset="0"/>
            </a:endParaRPr>
          </a:p>
        </p:txBody>
      </p:sp>
      <p:sp>
        <p:nvSpPr>
          <p:cNvPr id="20" name="ZoneTexte 19">
            <a:extLst>
              <a:ext uri="{FF2B5EF4-FFF2-40B4-BE49-F238E27FC236}">
                <a16:creationId xmlns:a16="http://schemas.microsoft.com/office/drawing/2014/main" id="{4A667782-C09D-42D5-84F6-8E2F6405538A}"/>
              </a:ext>
            </a:extLst>
          </p:cNvPr>
          <p:cNvSpPr txBox="1"/>
          <p:nvPr/>
        </p:nvSpPr>
        <p:spPr>
          <a:xfrm>
            <a:off x="6456968" y="4929716"/>
            <a:ext cx="1221809" cy="369332"/>
          </a:xfrm>
          <a:prstGeom prst="rect">
            <a:avLst/>
          </a:prstGeom>
          <a:noFill/>
        </p:spPr>
        <p:txBody>
          <a:bodyPr wrap="none" rtlCol="0">
            <a:spAutoFit/>
          </a:bodyPr>
          <a:lstStyle/>
          <a:p>
            <a:r>
              <a:rPr lang="en-US" dirty="0"/>
              <a:t>Example </a:t>
            </a:r>
          </a:p>
        </p:txBody>
      </p:sp>
      <p:sp>
        <p:nvSpPr>
          <p:cNvPr id="22" name="Espace réservé de la date 3">
            <a:extLst>
              <a:ext uri="{FF2B5EF4-FFF2-40B4-BE49-F238E27FC236}">
                <a16:creationId xmlns:a16="http://schemas.microsoft.com/office/drawing/2014/main" id="{C5E619C5-8B1F-43C2-A42A-2B650DDCBC4A}"/>
              </a:ext>
            </a:extLst>
          </p:cNvPr>
          <p:cNvSpPr>
            <a:spLocks noGrp="1"/>
          </p:cNvSpPr>
          <p:nvPr>
            <p:ph type="dt" sz="half" idx="10"/>
          </p:nvPr>
        </p:nvSpPr>
        <p:spPr>
          <a:xfrm>
            <a:off x="9626599" y="6343650"/>
            <a:ext cx="1101165" cy="365125"/>
          </a:xfrm>
        </p:spPr>
        <p:txBody>
          <a:bodyPr/>
          <a:lstStyle/>
          <a:p>
            <a:r>
              <a:rPr lang="fr-FR"/>
              <a:t>01/07/2026</a:t>
            </a:r>
            <a:endParaRPr lang="fr-FR" dirty="0"/>
          </a:p>
        </p:txBody>
      </p:sp>
      <p:sp>
        <p:nvSpPr>
          <p:cNvPr id="25" name="Espace réservé du pied de page 1">
            <a:extLst>
              <a:ext uri="{FF2B5EF4-FFF2-40B4-BE49-F238E27FC236}">
                <a16:creationId xmlns:a16="http://schemas.microsoft.com/office/drawing/2014/main" id="{B8569202-73A8-4EB4-812F-15907633F045}"/>
              </a:ext>
            </a:extLst>
          </p:cNvPr>
          <p:cNvSpPr>
            <a:spLocks noGrp="1"/>
          </p:cNvSpPr>
          <p:nvPr>
            <p:ph type="ftr" sz="quarter" idx="11"/>
          </p:nvPr>
        </p:nvSpPr>
        <p:spPr>
          <a:xfrm>
            <a:off x="736600" y="6343650"/>
            <a:ext cx="8839200" cy="365125"/>
          </a:xfrm>
        </p:spPr>
        <p:txBody>
          <a:bodyPr/>
          <a:lstStyle/>
          <a:p>
            <a:r>
              <a:rPr lang="en-US">
                <a:latin typeface="Poppins" panose="00000500000000000000" pitchFamily="2" charset="0"/>
                <a:cs typeface="Poppins" panose="00000500000000000000" pitchFamily="2" charset="0"/>
              </a:rPr>
              <a:t>WONDER 2026 | A. Regonesi et al. </a:t>
            </a:r>
            <a:endParaRPr lang="en-GB" dirty="0"/>
          </a:p>
        </p:txBody>
      </p:sp>
      <p:sp>
        <p:nvSpPr>
          <p:cNvPr id="4" name="ZoneTexte 3">
            <a:extLst>
              <a:ext uri="{FF2B5EF4-FFF2-40B4-BE49-F238E27FC236}">
                <a16:creationId xmlns:a16="http://schemas.microsoft.com/office/drawing/2014/main" id="{D878D055-844E-42B4-AEDB-D4F717F2D442}"/>
              </a:ext>
            </a:extLst>
          </p:cNvPr>
          <p:cNvSpPr txBox="1"/>
          <p:nvPr/>
        </p:nvSpPr>
        <p:spPr>
          <a:xfrm>
            <a:off x="5299356" y="5312547"/>
            <a:ext cx="3537032" cy="923330"/>
          </a:xfrm>
          <a:prstGeom prst="rect">
            <a:avLst/>
          </a:prstGeom>
          <a:noFill/>
        </p:spPr>
        <p:txBody>
          <a:bodyPr wrap="square" rtlCol="0">
            <a:spAutoFit/>
          </a:bodyPr>
          <a:lstStyle/>
          <a:p>
            <a:pPr algn="ctr"/>
            <a:r>
              <a:rPr lang="en-GB" dirty="0">
                <a:latin typeface="Calibri" panose="020F0502020204030204" pitchFamily="34" charset="0"/>
                <a:ea typeface="Calibri" panose="020F0502020204030204" pitchFamily="34" charset="0"/>
                <a:cs typeface="Calibri" panose="020F0502020204030204" pitchFamily="34" charset="0"/>
              </a:rPr>
              <a:t>Mass Res.</a:t>
            </a:r>
            <a:r>
              <a:rPr lang="en-GB" dirty="0"/>
              <a:t> </a:t>
            </a:r>
            <a:r>
              <a:rPr lang="en-GB" dirty="0">
                <a:latin typeface="Calibri" panose="020F0502020204030204" pitchFamily="34" charset="0"/>
                <a:ea typeface="Calibri" panose="020F0502020204030204" pitchFamily="34" charset="0"/>
                <a:cs typeface="Calibri" panose="020F0502020204030204" pitchFamily="34" charset="0"/>
              </a:rPr>
              <a:t>≈ 2.3u but </a:t>
            </a:r>
            <a:r>
              <a:rPr lang="en-GB" dirty="0" err="1">
                <a:latin typeface="Calibri" panose="020F0502020204030204" pitchFamily="34" charset="0"/>
                <a:ea typeface="Calibri" panose="020F0502020204030204" pitchFamily="34" charset="0"/>
                <a:cs typeface="Calibri" panose="020F0502020204030204" pitchFamily="34" charset="0"/>
              </a:rPr>
              <a:t>P</a:t>
            </a:r>
            <a:r>
              <a:rPr lang="en-GB" baseline="-25000" dirty="0" err="1">
                <a:latin typeface="Calibri" panose="020F0502020204030204" pitchFamily="34" charset="0"/>
                <a:ea typeface="Calibri" panose="020F0502020204030204" pitchFamily="34" charset="0"/>
                <a:cs typeface="Calibri" panose="020F0502020204030204" pitchFamily="34" charset="0"/>
              </a:rPr>
              <a:t>value</a:t>
            </a:r>
            <a:r>
              <a:rPr lang="en-GB" dirty="0">
                <a:latin typeface="Calibri" panose="020F0502020204030204" pitchFamily="34" charset="0"/>
                <a:ea typeface="Calibri" panose="020F0502020204030204" pitchFamily="34" charset="0"/>
                <a:cs typeface="Calibri" panose="020F0502020204030204" pitchFamily="34" charset="0"/>
              </a:rPr>
              <a:t> not OK for all the mass range </a:t>
            </a:r>
          </a:p>
          <a:p>
            <a:pPr algn="ctr"/>
            <a:r>
              <a:rPr lang="en-GB" dirty="0">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 Keep only FY≥1%</a:t>
            </a:r>
            <a:endParaRPr lang="en-GB" dirty="0"/>
          </a:p>
        </p:txBody>
      </p:sp>
      <p:pic>
        <p:nvPicPr>
          <p:cNvPr id="26" name="Image 25">
            <a:extLst>
              <a:ext uri="{FF2B5EF4-FFF2-40B4-BE49-F238E27FC236}">
                <a16:creationId xmlns:a16="http://schemas.microsoft.com/office/drawing/2014/main" id="{6E12FBE9-49DC-4BAF-84B2-03C0E7995E5D}"/>
              </a:ext>
            </a:extLst>
          </p:cNvPr>
          <p:cNvPicPr>
            <a:picLocks noChangeAspect="1"/>
          </p:cNvPicPr>
          <p:nvPr/>
        </p:nvPicPr>
        <p:blipFill rotWithShape="1">
          <a:blip r:embed="rId5">
            <a:extLst>
              <a:ext uri="{28A0092B-C50C-407E-A947-70E740481C1C}">
                <a14:useLocalDpi xmlns:a14="http://schemas.microsoft.com/office/drawing/2010/main" val="0"/>
              </a:ext>
            </a:extLst>
          </a:blip>
          <a:srcRect l="8420" t="8907" b="5270"/>
          <a:stretch/>
        </p:blipFill>
        <p:spPr>
          <a:xfrm>
            <a:off x="8839077" y="3045169"/>
            <a:ext cx="3263098" cy="2990499"/>
          </a:xfrm>
          <a:prstGeom prst="rect">
            <a:avLst/>
          </a:prstGeom>
        </p:spPr>
      </p:pic>
    </p:spTree>
    <p:extLst>
      <p:ext uri="{BB962C8B-B14F-4D97-AF65-F5344CB8AC3E}">
        <p14:creationId xmlns:p14="http://schemas.microsoft.com/office/powerpoint/2010/main" val="125365602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Image 21">
            <a:extLst>
              <a:ext uri="{FF2B5EF4-FFF2-40B4-BE49-F238E27FC236}">
                <a16:creationId xmlns:a16="http://schemas.microsoft.com/office/drawing/2014/main" id="{D34F9E82-01B0-4C9C-BD08-5D6D80B35A54}"/>
              </a:ext>
            </a:extLst>
          </p:cNvPr>
          <p:cNvPicPr>
            <a:picLocks noChangeAspect="1"/>
          </p:cNvPicPr>
          <p:nvPr/>
        </p:nvPicPr>
        <p:blipFill rotWithShape="1">
          <a:blip r:embed="rId2">
            <a:extLst>
              <a:ext uri="{28A0092B-C50C-407E-A947-70E740481C1C}">
                <a14:useLocalDpi xmlns:a14="http://schemas.microsoft.com/office/drawing/2010/main" val="0"/>
              </a:ext>
            </a:extLst>
          </a:blip>
          <a:srcRect l="8420" t="8907" b="5270"/>
          <a:stretch/>
        </p:blipFill>
        <p:spPr>
          <a:xfrm>
            <a:off x="7287542" y="1220775"/>
            <a:ext cx="4818599" cy="4416054"/>
          </a:xfrm>
          <a:prstGeom prst="rect">
            <a:avLst/>
          </a:prstGeom>
        </p:spPr>
      </p:pic>
      <p:sp>
        <p:nvSpPr>
          <p:cNvPr id="5" name="Espace réservé du numéro de diapositive 4">
            <a:extLst>
              <a:ext uri="{FF2B5EF4-FFF2-40B4-BE49-F238E27FC236}">
                <a16:creationId xmlns:a16="http://schemas.microsoft.com/office/drawing/2014/main" id="{32C9336B-7279-45A5-BD8D-FDB2023C2842}"/>
              </a:ext>
            </a:extLst>
          </p:cNvPr>
          <p:cNvSpPr>
            <a:spLocks noGrp="1"/>
          </p:cNvSpPr>
          <p:nvPr>
            <p:ph type="sldNum" sz="quarter" idx="12"/>
          </p:nvPr>
        </p:nvSpPr>
        <p:spPr/>
        <p:txBody>
          <a:bodyPr/>
          <a:lstStyle/>
          <a:p>
            <a:r>
              <a:rPr lang="fr-FR" dirty="0"/>
              <a:t>10</a:t>
            </a:r>
          </a:p>
        </p:txBody>
      </p:sp>
      <p:sp>
        <p:nvSpPr>
          <p:cNvPr id="6" name="Titre 5">
            <a:extLst>
              <a:ext uri="{FF2B5EF4-FFF2-40B4-BE49-F238E27FC236}">
                <a16:creationId xmlns:a16="http://schemas.microsoft.com/office/drawing/2014/main" id="{975F716B-13C0-4151-8663-E8BC2CE78799}"/>
              </a:ext>
            </a:extLst>
          </p:cNvPr>
          <p:cNvSpPr>
            <a:spLocks noGrp="1"/>
          </p:cNvSpPr>
          <p:nvPr>
            <p:ph type="title"/>
          </p:nvPr>
        </p:nvSpPr>
        <p:spPr>
          <a:xfrm>
            <a:off x="138071" y="149225"/>
            <a:ext cx="10728325" cy="871827"/>
          </a:xfrm>
        </p:spPr>
        <p:txBody>
          <a:bodyPr/>
          <a:lstStyle/>
          <a:p>
            <a:r>
              <a:rPr lang="fr-FR" dirty="0"/>
              <a:t>Components of the Matrix of Covariances</a:t>
            </a:r>
          </a:p>
        </p:txBody>
      </p:sp>
      <p:sp>
        <p:nvSpPr>
          <p:cNvPr id="7" name="Espace réservé de la date 2">
            <a:extLst>
              <a:ext uri="{FF2B5EF4-FFF2-40B4-BE49-F238E27FC236}">
                <a16:creationId xmlns:a16="http://schemas.microsoft.com/office/drawing/2014/main" id="{E585D992-ADB1-4E2B-846C-7321F41DD0CC}"/>
              </a:ext>
            </a:extLst>
          </p:cNvPr>
          <p:cNvSpPr>
            <a:spLocks noGrp="1"/>
          </p:cNvSpPr>
          <p:nvPr>
            <p:ph type="dt" sz="half" idx="10"/>
          </p:nvPr>
        </p:nvSpPr>
        <p:spPr>
          <a:xfrm>
            <a:off x="9626600" y="6343650"/>
            <a:ext cx="1016000" cy="365125"/>
          </a:xfrm>
        </p:spPr>
        <p:txBody>
          <a:bodyPr/>
          <a:lstStyle/>
          <a:p>
            <a:r>
              <a:rPr lang="fr-FR"/>
              <a:t>01/07/2026</a:t>
            </a:r>
            <a:endParaRPr lang="fr-FR" dirty="0"/>
          </a:p>
        </p:txBody>
      </p:sp>
      <p:sp>
        <p:nvSpPr>
          <p:cNvPr id="8" name="Espace réservé du pied de page 3">
            <a:extLst>
              <a:ext uri="{FF2B5EF4-FFF2-40B4-BE49-F238E27FC236}">
                <a16:creationId xmlns:a16="http://schemas.microsoft.com/office/drawing/2014/main" id="{EBA37976-B23F-424A-BB26-1CDB2F177D65}"/>
              </a:ext>
            </a:extLst>
          </p:cNvPr>
          <p:cNvSpPr>
            <a:spLocks noGrp="1"/>
          </p:cNvSpPr>
          <p:nvPr>
            <p:ph type="ftr" sz="quarter" idx="11"/>
          </p:nvPr>
        </p:nvSpPr>
        <p:spPr>
          <a:xfrm>
            <a:off x="736600" y="6343650"/>
            <a:ext cx="8839200" cy="365125"/>
          </a:xfrm>
        </p:spPr>
        <p:txBody>
          <a:bodyPr/>
          <a:lstStyle/>
          <a:p>
            <a:r>
              <a:rPr lang="en-US"/>
              <a:t>WONDER 2026 | A. Regonesi et al. </a:t>
            </a:r>
            <a:endParaRPr lang="en-GB" dirty="0"/>
          </a:p>
        </p:txBody>
      </p:sp>
      <p:sp>
        <p:nvSpPr>
          <p:cNvPr id="15" name="Rectangle 14">
            <a:extLst>
              <a:ext uri="{FF2B5EF4-FFF2-40B4-BE49-F238E27FC236}">
                <a16:creationId xmlns:a16="http://schemas.microsoft.com/office/drawing/2014/main" id="{0DED7FFF-6FBA-4547-A030-D649EDBE429E}"/>
              </a:ext>
            </a:extLst>
          </p:cNvPr>
          <p:cNvSpPr/>
          <p:nvPr/>
        </p:nvSpPr>
        <p:spPr>
          <a:xfrm>
            <a:off x="8645984" y="2982259"/>
            <a:ext cx="1859631" cy="317421"/>
          </a:xfrm>
          <a:prstGeom prst="rect">
            <a:avLst/>
          </a:prstGeom>
          <a:noFill/>
          <a:ln w="381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fr-FR" dirty="0"/>
          </a:p>
        </p:txBody>
      </p:sp>
      <p:cxnSp>
        <p:nvCxnSpPr>
          <p:cNvPr id="17" name="Connecteur droit 16">
            <a:extLst>
              <a:ext uri="{FF2B5EF4-FFF2-40B4-BE49-F238E27FC236}">
                <a16:creationId xmlns:a16="http://schemas.microsoft.com/office/drawing/2014/main" id="{6737FBD3-0C0B-4CBF-92DF-B8FF1E6ECD0E}"/>
              </a:ext>
            </a:extLst>
          </p:cNvPr>
          <p:cNvCxnSpPr>
            <a:cxnSpLocks/>
          </p:cNvCxnSpPr>
          <p:nvPr/>
        </p:nvCxnSpPr>
        <p:spPr>
          <a:xfrm>
            <a:off x="5449529" y="929453"/>
            <a:ext cx="3196455" cy="2052806"/>
          </a:xfrm>
          <a:prstGeom prst="line">
            <a:avLst/>
          </a:prstGeom>
          <a:ln w="19050">
            <a:solidFill>
              <a:srgbClr val="000000"/>
            </a:solidFill>
          </a:ln>
        </p:spPr>
        <p:style>
          <a:lnRef idx="1">
            <a:schemeClr val="accent1"/>
          </a:lnRef>
          <a:fillRef idx="0">
            <a:schemeClr val="accent1"/>
          </a:fillRef>
          <a:effectRef idx="0">
            <a:schemeClr val="accent1"/>
          </a:effectRef>
          <a:fontRef idx="minor">
            <a:schemeClr val="tx1"/>
          </a:fontRef>
        </p:style>
      </p:cxnSp>
      <p:sp>
        <p:nvSpPr>
          <p:cNvPr id="12" name="ZoneTexte 11">
            <a:extLst>
              <a:ext uri="{FF2B5EF4-FFF2-40B4-BE49-F238E27FC236}">
                <a16:creationId xmlns:a16="http://schemas.microsoft.com/office/drawing/2014/main" id="{0DF84108-716C-4259-B826-61671359FB6A}"/>
              </a:ext>
            </a:extLst>
          </p:cNvPr>
          <p:cNvSpPr txBox="1"/>
          <p:nvPr/>
        </p:nvSpPr>
        <p:spPr>
          <a:xfrm>
            <a:off x="398389" y="1979535"/>
            <a:ext cx="1539366" cy="1384995"/>
          </a:xfrm>
          <a:prstGeom prst="rect">
            <a:avLst/>
          </a:prstGeom>
          <a:noFill/>
        </p:spPr>
        <p:txBody>
          <a:bodyPr wrap="square" rtlCol="0">
            <a:spAutoFit/>
          </a:bodyPr>
          <a:lstStyle/>
          <a:p>
            <a:r>
              <a:rPr lang="en-GB" sz="1400" b="1" dirty="0">
                <a:latin typeface="Calibri" panose="020F0502020204030204" pitchFamily="34" charset="0"/>
                <a:ea typeface="Calibri" panose="020F0502020204030204" pitchFamily="34" charset="0"/>
                <a:cs typeface="Calibri" panose="020F0502020204030204" pitchFamily="34" charset="0"/>
              </a:rPr>
              <a:t>One due to the spreading of the contribution of each mass yields on the nearby masses (red dots)</a:t>
            </a:r>
          </a:p>
        </p:txBody>
      </p:sp>
      <p:sp>
        <p:nvSpPr>
          <p:cNvPr id="13" name="ZoneTexte 12">
            <a:extLst>
              <a:ext uri="{FF2B5EF4-FFF2-40B4-BE49-F238E27FC236}">
                <a16:creationId xmlns:a16="http://schemas.microsoft.com/office/drawing/2014/main" id="{67FBA155-0F83-46F5-9462-2D68C21ADFD4}"/>
              </a:ext>
            </a:extLst>
          </p:cNvPr>
          <p:cNvSpPr txBox="1"/>
          <p:nvPr/>
        </p:nvSpPr>
        <p:spPr>
          <a:xfrm>
            <a:off x="5156200" y="5566053"/>
            <a:ext cx="3110294" cy="523220"/>
          </a:xfrm>
          <a:prstGeom prst="rect">
            <a:avLst/>
          </a:prstGeom>
          <a:noFill/>
        </p:spPr>
        <p:txBody>
          <a:bodyPr wrap="square" rtlCol="0">
            <a:spAutoFit/>
          </a:bodyPr>
          <a:lstStyle/>
          <a:p>
            <a:r>
              <a:rPr lang="en-GB" sz="1400" b="1" dirty="0">
                <a:latin typeface="Calibri" panose="020F0502020204030204" pitchFamily="34" charset="0"/>
                <a:ea typeface="Calibri" panose="020F0502020204030204" pitchFamily="34" charset="0"/>
                <a:cs typeface="Calibri" panose="020F0502020204030204" pitchFamily="34" charset="0"/>
              </a:rPr>
              <a:t>Another to the effect of the uncertainty on the mass resolution (blue crosses)</a:t>
            </a:r>
          </a:p>
        </p:txBody>
      </p:sp>
      <p:pic>
        <p:nvPicPr>
          <p:cNvPr id="19" name="Espace réservé du contenu 18">
            <a:extLst>
              <a:ext uri="{FF2B5EF4-FFF2-40B4-BE49-F238E27FC236}">
                <a16:creationId xmlns:a16="http://schemas.microsoft.com/office/drawing/2014/main" id="{941BC457-4EC1-41C3-8BF1-7394D1636ECB}"/>
              </a:ext>
            </a:extLst>
          </p:cNvPr>
          <p:cNvPicPr>
            <a:picLocks noGrp="1" noChangeAspect="1"/>
          </p:cNvPicPr>
          <p:nvPr>
            <p:ph idx="1"/>
          </p:nvPr>
        </p:nvPicPr>
        <p:blipFill rotWithShape="1">
          <a:blip r:embed="rId3">
            <a:extLst>
              <a:ext uri="{28A0092B-C50C-407E-A947-70E740481C1C}">
                <a14:useLocalDpi xmlns:a14="http://schemas.microsoft.com/office/drawing/2010/main" val="0"/>
              </a:ext>
            </a:extLst>
          </a:blip>
          <a:srcRect l="5755" t="6785" r="6370" b="2803"/>
          <a:stretch/>
        </p:blipFill>
        <p:spPr>
          <a:xfrm>
            <a:off x="1937755" y="883166"/>
            <a:ext cx="4487817" cy="4515606"/>
          </a:xfrm>
        </p:spPr>
      </p:pic>
      <p:cxnSp>
        <p:nvCxnSpPr>
          <p:cNvPr id="18" name="Connecteur droit 17">
            <a:extLst>
              <a:ext uri="{FF2B5EF4-FFF2-40B4-BE49-F238E27FC236}">
                <a16:creationId xmlns:a16="http://schemas.microsoft.com/office/drawing/2014/main" id="{6D467278-C3FA-4E53-B3BD-EB11516BBE71}"/>
              </a:ext>
            </a:extLst>
          </p:cNvPr>
          <p:cNvCxnSpPr>
            <a:cxnSpLocks/>
          </p:cNvCxnSpPr>
          <p:nvPr/>
        </p:nvCxnSpPr>
        <p:spPr>
          <a:xfrm flipV="1">
            <a:off x="6201697" y="3325721"/>
            <a:ext cx="2429823" cy="1636927"/>
          </a:xfrm>
          <a:prstGeom prst="line">
            <a:avLst/>
          </a:prstGeom>
          <a:ln w="19050">
            <a:solidFill>
              <a:srgbClr val="000000"/>
            </a:solidFill>
          </a:ln>
        </p:spPr>
        <p:style>
          <a:lnRef idx="1">
            <a:schemeClr val="accent1"/>
          </a:lnRef>
          <a:fillRef idx="0">
            <a:schemeClr val="accent1"/>
          </a:fillRef>
          <a:effectRef idx="0">
            <a:schemeClr val="accent1"/>
          </a:effectRef>
          <a:fontRef idx="minor">
            <a:schemeClr val="tx1"/>
          </a:fontRef>
        </p:style>
      </p:cxnSp>
      <p:pic>
        <p:nvPicPr>
          <p:cNvPr id="30" name="Image 29">
            <a:extLst>
              <a:ext uri="{FF2B5EF4-FFF2-40B4-BE49-F238E27FC236}">
                <a16:creationId xmlns:a16="http://schemas.microsoft.com/office/drawing/2014/main" id="{176DDE76-2A8B-43AB-9192-D7FF592D3EC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4652" y="1291014"/>
            <a:ext cx="3022009" cy="664842"/>
          </a:xfrm>
          <a:prstGeom prst="rect">
            <a:avLst/>
          </a:prstGeom>
          <a:ln w="28575">
            <a:solidFill>
              <a:srgbClr val="E60019"/>
            </a:solidFill>
          </a:ln>
        </p:spPr>
      </p:pic>
      <p:pic>
        <p:nvPicPr>
          <p:cNvPr id="33" name="Image 32">
            <a:extLst>
              <a:ext uri="{FF2B5EF4-FFF2-40B4-BE49-F238E27FC236}">
                <a16:creationId xmlns:a16="http://schemas.microsoft.com/office/drawing/2014/main" id="{BDC32929-680B-413B-864E-B18E12EC508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71633" y="5467871"/>
            <a:ext cx="4416455" cy="664842"/>
          </a:xfrm>
          <a:prstGeom prst="rect">
            <a:avLst/>
          </a:prstGeom>
          <a:ln w="28575">
            <a:solidFill>
              <a:srgbClr val="0000FF"/>
            </a:solidFill>
          </a:ln>
        </p:spPr>
      </p:pic>
      <p:sp>
        <p:nvSpPr>
          <p:cNvPr id="34" name="ZoneTexte 33">
            <a:extLst>
              <a:ext uri="{FF2B5EF4-FFF2-40B4-BE49-F238E27FC236}">
                <a16:creationId xmlns:a16="http://schemas.microsoft.com/office/drawing/2014/main" id="{5B635E3B-4F49-4AC9-A338-C2E17BBFB3E0}"/>
              </a:ext>
            </a:extLst>
          </p:cNvPr>
          <p:cNvSpPr txBox="1"/>
          <p:nvPr/>
        </p:nvSpPr>
        <p:spPr bwMode="auto">
          <a:xfrm>
            <a:off x="7691694" y="954990"/>
            <a:ext cx="3749853" cy="276999"/>
          </a:xfrm>
          <a:prstGeom prst="rect">
            <a:avLst/>
          </a:prstGeom>
          <a:noFill/>
        </p:spPr>
        <p:txBody>
          <a:bodyPr wrap="square" rtlCol="0">
            <a:spAutoFit/>
          </a:bodyPr>
          <a:lstStyle/>
          <a:p>
            <a:pPr algn="ctr"/>
            <a:r>
              <a:rPr lang="en-US" sz="1200" dirty="0">
                <a:latin typeface="Poppins" panose="00000500000000000000" pitchFamily="2" charset="0"/>
                <a:cs typeface="Poppins" panose="00000500000000000000" pitchFamily="2" charset="0"/>
              </a:rPr>
              <a:t>correlation matrix of the convoluted data set</a:t>
            </a:r>
            <a:endParaRPr lang="fr-FR" sz="1200" dirty="0">
              <a:latin typeface="Poppins" panose="00000500000000000000" pitchFamily="2" charset="0"/>
              <a:cs typeface="Poppins" panose="00000500000000000000" pitchFamily="2" charset="0"/>
            </a:endParaRPr>
          </a:p>
        </p:txBody>
      </p:sp>
      <p:cxnSp>
        <p:nvCxnSpPr>
          <p:cNvPr id="36" name="Connecteur droit avec flèche 35">
            <a:extLst>
              <a:ext uri="{FF2B5EF4-FFF2-40B4-BE49-F238E27FC236}">
                <a16:creationId xmlns:a16="http://schemas.microsoft.com/office/drawing/2014/main" id="{FC8BE03A-2494-4AFB-BE7D-556BB3647ACE}"/>
              </a:ext>
            </a:extLst>
          </p:cNvPr>
          <p:cNvCxnSpPr>
            <a:cxnSpLocks/>
          </p:cNvCxnSpPr>
          <p:nvPr/>
        </p:nvCxnSpPr>
        <p:spPr>
          <a:xfrm flipV="1">
            <a:off x="2013155" y="4660491"/>
            <a:ext cx="1917290" cy="795723"/>
          </a:xfrm>
          <a:prstGeom prst="straightConnector1">
            <a:avLst/>
          </a:prstGeom>
          <a:ln w="28575">
            <a:solidFill>
              <a:srgbClr val="0000FF"/>
            </a:solidFill>
            <a:tailEnd type="triangle"/>
          </a:ln>
        </p:spPr>
        <p:style>
          <a:lnRef idx="1">
            <a:schemeClr val="accent1"/>
          </a:lnRef>
          <a:fillRef idx="0">
            <a:schemeClr val="accent1"/>
          </a:fillRef>
          <a:effectRef idx="0">
            <a:schemeClr val="accent1"/>
          </a:effectRef>
          <a:fontRef idx="minor">
            <a:schemeClr val="tx1"/>
          </a:fontRef>
        </p:style>
      </p:cxnSp>
      <p:cxnSp>
        <p:nvCxnSpPr>
          <p:cNvPr id="39" name="Connecteur droit avec flèche 38">
            <a:extLst>
              <a:ext uri="{FF2B5EF4-FFF2-40B4-BE49-F238E27FC236}">
                <a16:creationId xmlns:a16="http://schemas.microsoft.com/office/drawing/2014/main" id="{96213051-F102-443A-9408-3C95E4FB93F6}"/>
              </a:ext>
            </a:extLst>
          </p:cNvPr>
          <p:cNvCxnSpPr>
            <a:cxnSpLocks/>
          </p:cNvCxnSpPr>
          <p:nvPr/>
        </p:nvCxnSpPr>
        <p:spPr>
          <a:xfrm>
            <a:off x="2971800" y="1965930"/>
            <a:ext cx="1032387" cy="795724"/>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 name="ZoneTexte 1">
            <a:extLst>
              <a:ext uri="{FF2B5EF4-FFF2-40B4-BE49-F238E27FC236}">
                <a16:creationId xmlns:a16="http://schemas.microsoft.com/office/drawing/2014/main" id="{CA44075A-52D0-4859-8D79-53ED3310305A}"/>
              </a:ext>
            </a:extLst>
          </p:cNvPr>
          <p:cNvSpPr txBox="1"/>
          <p:nvPr/>
        </p:nvSpPr>
        <p:spPr>
          <a:xfrm>
            <a:off x="536916" y="632599"/>
            <a:ext cx="2397527" cy="400110"/>
          </a:xfrm>
          <a:prstGeom prst="rect">
            <a:avLst/>
          </a:prstGeom>
          <a:noFill/>
        </p:spPr>
        <p:txBody>
          <a:bodyPr wrap="square" rtlCol="0">
            <a:spAutoFit/>
          </a:bodyPr>
          <a:lstStyle/>
          <a:p>
            <a:r>
              <a:rPr lang="en-GB" sz="2000" b="1" dirty="0">
                <a:latin typeface="Calibri" panose="020F0502020204030204" pitchFamily="34" charset="0"/>
                <a:ea typeface="Calibri" panose="020F0502020204030204" pitchFamily="34" charset="0"/>
                <a:cs typeface="Calibri" panose="020F0502020204030204" pitchFamily="34" charset="0"/>
              </a:rPr>
              <a:t>2 main components : </a:t>
            </a:r>
          </a:p>
        </p:txBody>
      </p:sp>
      <p:sp>
        <p:nvSpPr>
          <p:cNvPr id="3" name="ZoneTexte 2">
            <a:extLst>
              <a:ext uri="{FF2B5EF4-FFF2-40B4-BE49-F238E27FC236}">
                <a16:creationId xmlns:a16="http://schemas.microsoft.com/office/drawing/2014/main" id="{28963AFF-2FBD-4BDD-9D3B-E8C463CBBFBA}"/>
              </a:ext>
            </a:extLst>
          </p:cNvPr>
          <p:cNvSpPr txBox="1"/>
          <p:nvPr/>
        </p:nvSpPr>
        <p:spPr>
          <a:xfrm>
            <a:off x="4800599" y="6256554"/>
            <a:ext cx="3945467" cy="369332"/>
          </a:xfrm>
          <a:prstGeom prst="rect">
            <a:avLst/>
          </a:prstGeom>
          <a:noFill/>
        </p:spPr>
        <p:txBody>
          <a:bodyPr wrap="square" rtlCol="0">
            <a:spAutoFit/>
          </a:bodyPr>
          <a:lstStyle/>
          <a:p>
            <a:r>
              <a:rPr lang="fr-FR" dirty="0"/>
              <a:t>Merger les deux slides (sans eq.)</a:t>
            </a:r>
          </a:p>
        </p:txBody>
      </p:sp>
    </p:spTree>
    <p:extLst>
      <p:ext uri="{BB962C8B-B14F-4D97-AF65-F5344CB8AC3E}">
        <p14:creationId xmlns:p14="http://schemas.microsoft.com/office/powerpoint/2010/main" val="17064012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a:extLst>
              <a:ext uri="{FF2B5EF4-FFF2-40B4-BE49-F238E27FC236}">
                <a16:creationId xmlns:a16="http://schemas.microsoft.com/office/drawing/2014/main" id="{E827A251-CF9B-455C-9475-6CA274122BE5}"/>
              </a:ext>
            </a:extLst>
          </p:cNvPr>
          <p:cNvSpPr>
            <a:spLocks noGrp="1"/>
          </p:cNvSpPr>
          <p:nvPr>
            <p:ph type="sldNum" sz="quarter" idx="12"/>
          </p:nvPr>
        </p:nvSpPr>
        <p:spPr/>
        <p:txBody>
          <a:bodyPr/>
          <a:lstStyle/>
          <a:p>
            <a:r>
              <a:rPr lang="fr-FR" dirty="0"/>
              <a:t>9</a:t>
            </a:r>
          </a:p>
        </p:txBody>
      </p:sp>
      <p:sp>
        <p:nvSpPr>
          <p:cNvPr id="13" name="Titre 5">
            <a:extLst>
              <a:ext uri="{FF2B5EF4-FFF2-40B4-BE49-F238E27FC236}">
                <a16:creationId xmlns:a16="http://schemas.microsoft.com/office/drawing/2014/main" id="{BD4DDC8F-0CC2-4B54-9D31-3F8F1475EE04}"/>
              </a:ext>
            </a:extLst>
          </p:cNvPr>
          <p:cNvSpPr>
            <a:spLocks noGrp="1"/>
          </p:cNvSpPr>
          <p:nvPr>
            <p:ph type="title"/>
          </p:nvPr>
        </p:nvSpPr>
        <p:spPr>
          <a:xfrm>
            <a:off x="176292" y="193393"/>
            <a:ext cx="10728325" cy="543603"/>
          </a:xfrm>
        </p:spPr>
        <p:txBody>
          <a:bodyPr>
            <a:normAutofit fontScale="90000"/>
          </a:bodyPr>
          <a:lstStyle/>
          <a:p>
            <a:r>
              <a:rPr lang="en-GB" sz="3600" b="1" baseline="30000" dirty="0"/>
              <a:t>235</a:t>
            </a:r>
            <a:r>
              <a:rPr lang="en-GB" sz="3600" b="1" dirty="0"/>
              <a:t>U(</a:t>
            </a:r>
            <a:r>
              <a:rPr lang="en-GB" sz="3600" b="1" dirty="0" err="1"/>
              <a:t>n</a:t>
            </a:r>
            <a:r>
              <a:rPr lang="en-GB" sz="3600" b="1" baseline="-25000" dirty="0" err="1"/>
              <a:t>th</a:t>
            </a:r>
            <a:r>
              <a:rPr lang="en-GB" sz="3600" b="1" dirty="0" err="1"/>
              <a:t>,f</a:t>
            </a:r>
            <a:r>
              <a:rPr lang="en-GB" sz="3600" b="1" dirty="0"/>
              <a:t>) Pre-neutrons fission yields evaluation</a:t>
            </a:r>
            <a:br>
              <a:rPr lang="en-GB" sz="2000" b="1" dirty="0"/>
            </a:br>
            <a:br>
              <a:rPr lang="fr-FR" dirty="0"/>
            </a:br>
            <a:endParaRPr lang="fr-FR" dirty="0"/>
          </a:p>
        </p:txBody>
      </p:sp>
      <p:sp>
        <p:nvSpPr>
          <p:cNvPr id="39" name="ZoneTexte 38">
            <a:extLst>
              <a:ext uri="{FF2B5EF4-FFF2-40B4-BE49-F238E27FC236}">
                <a16:creationId xmlns:a16="http://schemas.microsoft.com/office/drawing/2014/main" id="{32ECF53D-52F1-452D-85AC-F2B813767953}"/>
              </a:ext>
            </a:extLst>
          </p:cNvPr>
          <p:cNvSpPr txBox="1"/>
          <p:nvPr/>
        </p:nvSpPr>
        <p:spPr>
          <a:xfrm>
            <a:off x="225631" y="909653"/>
            <a:ext cx="10980601" cy="584775"/>
          </a:xfrm>
          <a:prstGeom prst="rect">
            <a:avLst/>
          </a:prstGeom>
          <a:noFill/>
        </p:spPr>
        <p:txBody>
          <a:bodyPr wrap="square" rtlCol="0">
            <a:spAutoFit/>
          </a:bodyPr>
          <a:lstStyle/>
          <a:p>
            <a:r>
              <a:rPr lang="en-GB" sz="1600" dirty="0"/>
              <a:t>Once identified all the mass resolutions </a:t>
            </a:r>
            <a:r>
              <a:rPr lang="en-GB" sz="1600" dirty="0">
                <a:sym typeface="Wingdings" panose="05000000000000000000" pitchFamily="2" charset="2"/>
              </a:rPr>
              <a:t> merging with</a:t>
            </a:r>
            <a:r>
              <a:rPr lang="en-GB" sz="1600" dirty="0"/>
              <a:t> of </a:t>
            </a:r>
            <a:r>
              <a:rPr lang="en-GB" sz="1600" b="1" dirty="0">
                <a:solidFill>
                  <a:srgbClr val="FF0000"/>
                </a:solidFill>
              </a:rPr>
              <a:t>MCMC code DREAM </a:t>
            </a:r>
            <a:r>
              <a:rPr lang="en-GB" sz="1600" dirty="0"/>
              <a:t>to calculate fission yields at the best experimental resolution and at resolution zero  </a:t>
            </a:r>
          </a:p>
        </p:txBody>
      </p:sp>
      <p:pic>
        <p:nvPicPr>
          <p:cNvPr id="40" name="Image 39">
            <a:extLst>
              <a:ext uri="{FF2B5EF4-FFF2-40B4-BE49-F238E27FC236}">
                <a16:creationId xmlns:a16="http://schemas.microsoft.com/office/drawing/2014/main" id="{018C21DB-254F-4393-BA4C-E950240FA90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8763" y="1479176"/>
            <a:ext cx="10897590" cy="4820607"/>
          </a:xfrm>
          <a:prstGeom prst="rect">
            <a:avLst/>
          </a:prstGeom>
        </p:spPr>
      </p:pic>
      <p:sp>
        <p:nvSpPr>
          <p:cNvPr id="42" name="Espace réservé de la date 3">
            <a:extLst>
              <a:ext uri="{FF2B5EF4-FFF2-40B4-BE49-F238E27FC236}">
                <a16:creationId xmlns:a16="http://schemas.microsoft.com/office/drawing/2014/main" id="{72623EA2-574A-4CA5-8115-1DFCFBEBA9E1}"/>
              </a:ext>
            </a:extLst>
          </p:cNvPr>
          <p:cNvSpPr>
            <a:spLocks noGrp="1"/>
          </p:cNvSpPr>
          <p:nvPr>
            <p:ph type="dt" sz="half" idx="10"/>
          </p:nvPr>
        </p:nvSpPr>
        <p:spPr>
          <a:xfrm>
            <a:off x="9626599" y="6343650"/>
            <a:ext cx="1101165" cy="365125"/>
          </a:xfrm>
        </p:spPr>
        <p:txBody>
          <a:bodyPr/>
          <a:lstStyle/>
          <a:p>
            <a:r>
              <a:rPr lang="fr-FR"/>
              <a:t>01/07/2026</a:t>
            </a:r>
            <a:endParaRPr lang="fr-FR" dirty="0"/>
          </a:p>
        </p:txBody>
      </p:sp>
      <p:sp>
        <p:nvSpPr>
          <p:cNvPr id="14" name="Espace réservé du pied de page 1">
            <a:extLst>
              <a:ext uri="{FF2B5EF4-FFF2-40B4-BE49-F238E27FC236}">
                <a16:creationId xmlns:a16="http://schemas.microsoft.com/office/drawing/2014/main" id="{E85096BC-5983-4DFA-991E-31D3BD127641}"/>
              </a:ext>
            </a:extLst>
          </p:cNvPr>
          <p:cNvSpPr>
            <a:spLocks noGrp="1"/>
          </p:cNvSpPr>
          <p:nvPr>
            <p:ph type="ftr" sz="quarter" idx="11"/>
          </p:nvPr>
        </p:nvSpPr>
        <p:spPr>
          <a:xfrm>
            <a:off x="736600" y="6343650"/>
            <a:ext cx="8839200" cy="365125"/>
          </a:xfrm>
        </p:spPr>
        <p:txBody>
          <a:bodyPr/>
          <a:lstStyle/>
          <a:p>
            <a:r>
              <a:rPr lang="en-GB">
                <a:latin typeface="Poppins" panose="00000500000000000000" pitchFamily="2" charset="0"/>
                <a:cs typeface="Poppins" panose="00000500000000000000" pitchFamily="2" charset="0"/>
              </a:rPr>
              <a:t>WONDER 2026 | A. Regonesi et al. </a:t>
            </a:r>
            <a:endParaRPr lang="en-GB" dirty="0"/>
          </a:p>
        </p:txBody>
      </p:sp>
      <p:sp>
        <p:nvSpPr>
          <p:cNvPr id="3" name="ZoneTexte 2">
            <a:extLst>
              <a:ext uri="{FF2B5EF4-FFF2-40B4-BE49-F238E27FC236}">
                <a16:creationId xmlns:a16="http://schemas.microsoft.com/office/drawing/2014/main" id="{06CFD17D-204E-4339-9736-0C26D320DB11}"/>
              </a:ext>
            </a:extLst>
          </p:cNvPr>
          <p:cNvSpPr txBox="1"/>
          <p:nvPr/>
        </p:nvSpPr>
        <p:spPr>
          <a:xfrm>
            <a:off x="4698725" y="6062444"/>
            <a:ext cx="2497666" cy="646331"/>
          </a:xfrm>
          <a:prstGeom prst="rect">
            <a:avLst/>
          </a:prstGeom>
          <a:noFill/>
        </p:spPr>
        <p:txBody>
          <a:bodyPr wrap="square" rtlCol="0">
            <a:spAutoFit/>
          </a:bodyPr>
          <a:lstStyle/>
          <a:p>
            <a:r>
              <a:rPr lang="fr-FR" dirty="0"/>
              <a:t>Graph des données </a:t>
            </a:r>
            <a:r>
              <a:rPr lang="fr-FR" dirty="0" err="1"/>
              <a:t>selectionées</a:t>
            </a:r>
            <a:endParaRPr lang="fr-FR" dirty="0"/>
          </a:p>
        </p:txBody>
      </p:sp>
    </p:spTree>
    <p:extLst>
      <p:ext uri="{BB962C8B-B14F-4D97-AF65-F5344CB8AC3E}">
        <p14:creationId xmlns:p14="http://schemas.microsoft.com/office/powerpoint/2010/main" val="377692249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a:extLst>
              <a:ext uri="{FF2B5EF4-FFF2-40B4-BE49-F238E27FC236}">
                <a16:creationId xmlns:a16="http://schemas.microsoft.com/office/drawing/2014/main" id="{E827A251-CF9B-455C-9475-6CA274122BE5}"/>
              </a:ext>
            </a:extLst>
          </p:cNvPr>
          <p:cNvSpPr>
            <a:spLocks noGrp="1"/>
          </p:cNvSpPr>
          <p:nvPr>
            <p:ph type="sldNum" sz="quarter" idx="12"/>
          </p:nvPr>
        </p:nvSpPr>
        <p:spPr/>
        <p:txBody>
          <a:bodyPr/>
          <a:lstStyle/>
          <a:p>
            <a:r>
              <a:rPr lang="it-IT" dirty="0"/>
              <a:t>11</a:t>
            </a:r>
            <a:endParaRPr lang="fr-FR" dirty="0"/>
          </a:p>
        </p:txBody>
      </p:sp>
      <p:sp>
        <p:nvSpPr>
          <p:cNvPr id="20" name="Titre 5">
            <a:extLst>
              <a:ext uri="{FF2B5EF4-FFF2-40B4-BE49-F238E27FC236}">
                <a16:creationId xmlns:a16="http://schemas.microsoft.com/office/drawing/2014/main" id="{30747C4A-FC56-4000-9130-F9767995AEED}"/>
              </a:ext>
            </a:extLst>
          </p:cNvPr>
          <p:cNvSpPr>
            <a:spLocks noGrp="1"/>
          </p:cNvSpPr>
          <p:nvPr>
            <p:ph type="title"/>
          </p:nvPr>
        </p:nvSpPr>
        <p:spPr>
          <a:xfrm>
            <a:off x="125492" y="179787"/>
            <a:ext cx="11123079" cy="890649"/>
          </a:xfrm>
        </p:spPr>
        <p:txBody>
          <a:bodyPr>
            <a:noAutofit/>
          </a:bodyPr>
          <a:lstStyle/>
          <a:p>
            <a:r>
              <a:rPr lang="en-US" sz="4400" b="1" baseline="30000" dirty="0"/>
              <a:t>Prompt neutrons multiplicity analysis from : Experimental data</a:t>
            </a:r>
            <a:endParaRPr lang="fr-FR" sz="4000" dirty="0"/>
          </a:p>
        </p:txBody>
      </p:sp>
      <p:sp>
        <p:nvSpPr>
          <p:cNvPr id="15" name="Espace réservé de la date 3">
            <a:extLst>
              <a:ext uri="{FF2B5EF4-FFF2-40B4-BE49-F238E27FC236}">
                <a16:creationId xmlns:a16="http://schemas.microsoft.com/office/drawing/2014/main" id="{6CBC8EA4-70CB-4E89-9F41-ADA9058812E8}"/>
              </a:ext>
            </a:extLst>
          </p:cNvPr>
          <p:cNvSpPr>
            <a:spLocks noGrp="1"/>
          </p:cNvSpPr>
          <p:nvPr>
            <p:ph type="dt" sz="half" idx="10"/>
          </p:nvPr>
        </p:nvSpPr>
        <p:spPr>
          <a:xfrm>
            <a:off x="9626599" y="6343650"/>
            <a:ext cx="1101165" cy="365125"/>
          </a:xfrm>
        </p:spPr>
        <p:txBody>
          <a:bodyPr/>
          <a:lstStyle/>
          <a:p>
            <a:r>
              <a:rPr lang="fr-FR"/>
              <a:t>01/07/2026</a:t>
            </a:r>
            <a:endParaRPr lang="fr-FR" dirty="0"/>
          </a:p>
        </p:txBody>
      </p:sp>
      <p:pic>
        <p:nvPicPr>
          <p:cNvPr id="17" name="Image 16">
            <a:extLst>
              <a:ext uri="{FF2B5EF4-FFF2-40B4-BE49-F238E27FC236}">
                <a16:creationId xmlns:a16="http://schemas.microsoft.com/office/drawing/2014/main" id="{34DE7971-49D9-4E96-93ED-86080D12228C}"/>
              </a:ext>
            </a:extLst>
          </p:cNvPr>
          <p:cNvPicPr>
            <a:picLocks noChangeAspect="1"/>
          </p:cNvPicPr>
          <p:nvPr/>
        </p:nvPicPr>
        <p:blipFill rotWithShape="1">
          <a:blip r:embed="rId2">
            <a:extLst>
              <a:ext uri="{28A0092B-C50C-407E-A947-70E740481C1C}">
                <a14:useLocalDpi xmlns:a14="http://schemas.microsoft.com/office/drawing/2010/main" val="0"/>
              </a:ext>
            </a:extLst>
          </a:blip>
          <a:srcRect l="7621" t="8705" r="9252" b="2500"/>
          <a:stretch/>
        </p:blipFill>
        <p:spPr>
          <a:xfrm>
            <a:off x="273700" y="1513653"/>
            <a:ext cx="3282950" cy="3429574"/>
          </a:xfrm>
          <a:prstGeom prst="rect">
            <a:avLst/>
          </a:prstGeom>
        </p:spPr>
      </p:pic>
      <p:pic>
        <p:nvPicPr>
          <p:cNvPr id="26" name="Image 25">
            <a:extLst>
              <a:ext uri="{FF2B5EF4-FFF2-40B4-BE49-F238E27FC236}">
                <a16:creationId xmlns:a16="http://schemas.microsoft.com/office/drawing/2014/main" id="{8B34F16F-2030-4B5E-A6AD-31021E94785A}"/>
              </a:ext>
            </a:extLst>
          </p:cNvPr>
          <p:cNvPicPr>
            <a:picLocks noChangeAspect="1"/>
          </p:cNvPicPr>
          <p:nvPr/>
        </p:nvPicPr>
        <p:blipFill rotWithShape="1">
          <a:blip r:embed="rId3">
            <a:extLst>
              <a:ext uri="{28A0092B-C50C-407E-A947-70E740481C1C}">
                <a14:useLocalDpi xmlns:a14="http://schemas.microsoft.com/office/drawing/2010/main" val="0"/>
              </a:ext>
            </a:extLst>
          </a:blip>
          <a:srcRect l="3467" t="9848" r="9689" b="2833"/>
          <a:stretch/>
        </p:blipFill>
        <p:spPr>
          <a:xfrm>
            <a:off x="1701419" y="1409657"/>
            <a:ext cx="1343210" cy="1320801"/>
          </a:xfrm>
          <a:prstGeom prst="rect">
            <a:avLst/>
          </a:prstGeom>
        </p:spPr>
      </p:pic>
      <p:cxnSp>
        <p:nvCxnSpPr>
          <p:cNvPr id="27" name="Connecteur : en angle 26">
            <a:extLst>
              <a:ext uri="{FF2B5EF4-FFF2-40B4-BE49-F238E27FC236}">
                <a16:creationId xmlns:a16="http://schemas.microsoft.com/office/drawing/2014/main" id="{92F9D2CC-71EA-4E0D-B920-AF708A7DED2F}"/>
              </a:ext>
            </a:extLst>
          </p:cNvPr>
          <p:cNvCxnSpPr>
            <a:cxnSpLocks/>
          </p:cNvCxnSpPr>
          <p:nvPr/>
        </p:nvCxnSpPr>
        <p:spPr>
          <a:xfrm rot="16200000" flipH="1">
            <a:off x="3209372" y="3687800"/>
            <a:ext cx="694556" cy="3260259"/>
          </a:xfrm>
          <a:prstGeom prst="bentConnector2">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8" name="Connecteur : en angle 27">
            <a:extLst>
              <a:ext uri="{FF2B5EF4-FFF2-40B4-BE49-F238E27FC236}">
                <a16:creationId xmlns:a16="http://schemas.microsoft.com/office/drawing/2014/main" id="{33C63745-E4CF-4C62-A541-F327E484CD6A}"/>
              </a:ext>
            </a:extLst>
          </p:cNvPr>
          <p:cNvCxnSpPr>
            <a:cxnSpLocks/>
          </p:cNvCxnSpPr>
          <p:nvPr/>
        </p:nvCxnSpPr>
        <p:spPr>
          <a:xfrm flipV="1">
            <a:off x="3615576" y="2165455"/>
            <a:ext cx="3788689" cy="1"/>
          </a:xfrm>
          <a:prstGeom prst="bentConnector3">
            <a:avLst>
              <a:gd name="adj1" fmla="val 50000"/>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9" name="ZoneTexte 28">
            <a:extLst>
              <a:ext uri="{FF2B5EF4-FFF2-40B4-BE49-F238E27FC236}">
                <a16:creationId xmlns:a16="http://schemas.microsoft.com/office/drawing/2014/main" id="{113C60A1-F5D4-4E33-AB96-C86F09CB1DE3}"/>
              </a:ext>
            </a:extLst>
          </p:cNvPr>
          <p:cNvSpPr txBox="1"/>
          <p:nvPr/>
        </p:nvSpPr>
        <p:spPr>
          <a:xfrm>
            <a:off x="2135714" y="5186775"/>
            <a:ext cx="2841872" cy="523220"/>
          </a:xfrm>
          <a:prstGeom prst="rect">
            <a:avLst/>
          </a:prstGeom>
          <a:noFill/>
        </p:spPr>
        <p:txBody>
          <a:bodyPr wrap="square" rtlCol="0">
            <a:spAutoFit/>
          </a:bodyPr>
          <a:lstStyle/>
          <a:p>
            <a:r>
              <a:rPr lang="en-US" sz="1400" dirty="0"/>
              <a:t>Evaluation MCMC at Al-Adili resolution (FWHM = 5.65)</a:t>
            </a:r>
            <a:endParaRPr lang="fr-FR" sz="1400" dirty="0"/>
          </a:p>
        </p:txBody>
      </p:sp>
      <p:sp>
        <p:nvSpPr>
          <p:cNvPr id="30" name="ZoneTexte 29">
            <a:extLst>
              <a:ext uri="{FF2B5EF4-FFF2-40B4-BE49-F238E27FC236}">
                <a16:creationId xmlns:a16="http://schemas.microsoft.com/office/drawing/2014/main" id="{223C5704-397E-40FA-934A-534B57CE05C5}"/>
              </a:ext>
            </a:extLst>
          </p:cNvPr>
          <p:cNvSpPr txBox="1"/>
          <p:nvPr/>
        </p:nvSpPr>
        <p:spPr>
          <a:xfrm>
            <a:off x="3682323" y="1474337"/>
            <a:ext cx="3847615" cy="646331"/>
          </a:xfrm>
          <a:prstGeom prst="rect">
            <a:avLst/>
          </a:prstGeom>
          <a:noFill/>
        </p:spPr>
        <p:txBody>
          <a:bodyPr wrap="square" rtlCol="0">
            <a:spAutoFit/>
          </a:bodyPr>
          <a:lstStyle/>
          <a:p>
            <a:r>
              <a:rPr lang="en-GB" sz="1200"/>
              <a:t>Weighted mean or STUDENT distribution </a:t>
            </a:r>
          </a:p>
          <a:p>
            <a:pPr marL="171450" indent="-171450">
              <a:buFont typeface="Arial" panose="020B0604020202020204" pitchFamily="34" charset="0"/>
              <a:buChar char="•"/>
            </a:pPr>
            <a:r>
              <a:rPr lang="en-GB" sz="1200"/>
              <a:t>over the 6 most compatible sets or</a:t>
            </a:r>
          </a:p>
          <a:p>
            <a:pPr marL="171450" indent="-171450">
              <a:buFont typeface="Arial" panose="020B0604020202020204" pitchFamily="34" charset="0"/>
              <a:buChar char="•"/>
            </a:pPr>
            <a:r>
              <a:rPr lang="en-GB" sz="1200"/>
              <a:t>over the 9 data sets available</a:t>
            </a:r>
          </a:p>
        </p:txBody>
      </p:sp>
      <p:sp>
        <p:nvSpPr>
          <p:cNvPr id="2" name="ZoneTexte 1">
            <a:extLst>
              <a:ext uri="{FF2B5EF4-FFF2-40B4-BE49-F238E27FC236}">
                <a16:creationId xmlns:a16="http://schemas.microsoft.com/office/drawing/2014/main" id="{86747B02-86E9-4C86-84D4-0EA447275DC9}"/>
              </a:ext>
            </a:extLst>
          </p:cNvPr>
          <p:cNvSpPr txBox="1"/>
          <p:nvPr/>
        </p:nvSpPr>
        <p:spPr>
          <a:xfrm>
            <a:off x="576949" y="1092923"/>
            <a:ext cx="2802965" cy="369332"/>
          </a:xfrm>
          <a:prstGeom prst="rect">
            <a:avLst/>
          </a:prstGeom>
          <a:noFill/>
        </p:spPr>
        <p:txBody>
          <a:bodyPr wrap="square" rtlCol="0">
            <a:spAutoFit/>
          </a:bodyPr>
          <a:lstStyle/>
          <a:p>
            <a:r>
              <a:rPr lang="en-GB"/>
              <a:t>9 data sets available</a:t>
            </a:r>
          </a:p>
        </p:txBody>
      </p:sp>
      <p:sp>
        <p:nvSpPr>
          <p:cNvPr id="4" name="ZoneTexte 3">
            <a:extLst>
              <a:ext uri="{FF2B5EF4-FFF2-40B4-BE49-F238E27FC236}">
                <a16:creationId xmlns:a16="http://schemas.microsoft.com/office/drawing/2014/main" id="{1F4E61D7-F5F5-460C-9D6B-A1E109CD8D47}"/>
              </a:ext>
            </a:extLst>
          </p:cNvPr>
          <p:cNvSpPr txBox="1"/>
          <p:nvPr/>
        </p:nvSpPr>
        <p:spPr>
          <a:xfrm>
            <a:off x="3350152" y="2206759"/>
            <a:ext cx="3788689" cy="338554"/>
          </a:xfrm>
          <a:prstGeom prst="rect">
            <a:avLst/>
          </a:prstGeom>
          <a:noFill/>
        </p:spPr>
        <p:txBody>
          <a:bodyPr wrap="square" rtlCol="0">
            <a:spAutoFit/>
          </a:bodyPr>
          <a:lstStyle/>
          <a:p>
            <a:pPr algn="ctr"/>
            <a:r>
              <a:rPr lang="en-GB" sz="1600" b="1" dirty="0"/>
              <a:t>Effective resolution unknown</a:t>
            </a:r>
          </a:p>
        </p:txBody>
      </p:sp>
      <p:pic>
        <p:nvPicPr>
          <p:cNvPr id="10" name="Image 9">
            <a:extLst>
              <a:ext uri="{FF2B5EF4-FFF2-40B4-BE49-F238E27FC236}">
                <a16:creationId xmlns:a16="http://schemas.microsoft.com/office/drawing/2014/main" id="{5CA0C1ED-3D31-43C8-9967-AE16D4FDF7DF}"/>
              </a:ext>
            </a:extLst>
          </p:cNvPr>
          <p:cNvPicPr>
            <a:picLocks noChangeAspect="1"/>
          </p:cNvPicPr>
          <p:nvPr/>
        </p:nvPicPr>
        <p:blipFill rotWithShape="1">
          <a:blip r:embed="rId4">
            <a:extLst>
              <a:ext uri="{28A0092B-C50C-407E-A947-70E740481C1C}">
                <a14:useLocalDpi xmlns:a14="http://schemas.microsoft.com/office/drawing/2010/main" val="0"/>
              </a:ext>
            </a:extLst>
          </a:blip>
          <a:srcRect l="5087" t="10093" r="10710" b="3334"/>
          <a:stretch/>
        </p:blipFill>
        <p:spPr>
          <a:xfrm>
            <a:off x="5366491" y="3546490"/>
            <a:ext cx="3268671" cy="3286630"/>
          </a:xfrm>
          <a:prstGeom prst="rect">
            <a:avLst/>
          </a:prstGeom>
        </p:spPr>
      </p:pic>
      <p:pic>
        <p:nvPicPr>
          <p:cNvPr id="25" name="Image 24">
            <a:extLst>
              <a:ext uri="{FF2B5EF4-FFF2-40B4-BE49-F238E27FC236}">
                <a16:creationId xmlns:a16="http://schemas.microsoft.com/office/drawing/2014/main" id="{0B06AA47-A81F-44F0-A655-665C7FEAAB2F}"/>
              </a:ext>
            </a:extLst>
          </p:cNvPr>
          <p:cNvPicPr>
            <a:picLocks noChangeAspect="1"/>
          </p:cNvPicPr>
          <p:nvPr/>
        </p:nvPicPr>
        <p:blipFill rotWithShape="1">
          <a:blip r:embed="rId5">
            <a:extLst>
              <a:ext uri="{28A0092B-C50C-407E-A947-70E740481C1C}">
                <a14:useLocalDpi xmlns:a14="http://schemas.microsoft.com/office/drawing/2010/main" val="0"/>
              </a:ext>
            </a:extLst>
          </a:blip>
          <a:srcRect l="9302" t="8571" r="2301" b="6147"/>
          <a:stretch/>
        </p:blipFill>
        <p:spPr>
          <a:xfrm>
            <a:off x="8487285" y="3794353"/>
            <a:ext cx="1569001" cy="1480331"/>
          </a:xfrm>
          <a:prstGeom prst="rect">
            <a:avLst/>
          </a:prstGeom>
        </p:spPr>
      </p:pic>
      <p:sp>
        <p:nvSpPr>
          <p:cNvPr id="34" name="ZoneTexte 33">
            <a:extLst>
              <a:ext uri="{FF2B5EF4-FFF2-40B4-BE49-F238E27FC236}">
                <a16:creationId xmlns:a16="http://schemas.microsoft.com/office/drawing/2014/main" id="{83EFB1E2-E585-4898-8AC2-05471498A723}"/>
              </a:ext>
            </a:extLst>
          </p:cNvPr>
          <p:cNvSpPr txBox="1"/>
          <p:nvPr/>
        </p:nvSpPr>
        <p:spPr>
          <a:xfrm>
            <a:off x="10286383" y="989053"/>
            <a:ext cx="2119640" cy="584775"/>
          </a:xfrm>
          <a:prstGeom prst="rect">
            <a:avLst/>
          </a:prstGeom>
          <a:noFill/>
        </p:spPr>
        <p:txBody>
          <a:bodyPr wrap="square" rtlCol="0">
            <a:spAutoFit/>
          </a:bodyPr>
          <a:lstStyle/>
          <a:p>
            <a:r>
              <a:rPr lang="en-GB" sz="1600" b="1" dirty="0"/>
              <a:t>No Correlation matrix </a:t>
            </a:r>
          </a:p>
        </p:txBody>
      </p:sp>
      <p:sp>
        <p:nvSpPr>
          <p:cNvPr id="36" name="ZoneTexte 35">
            <a:extLst>
              <a:ext uri="{FF2B5EF4-FFF2-40B4-BE49-F238E27FC236}">
                <a16:creationId xmlns:a16="http://schemas.microsoft.com/office/drawing/2014/main" id="{4B4DD28A-6112-467D-A769-8D448547DB7B}"/>
              </a:ext>
            </a:extLst>
          </p:cNvPr>
          <p:cNvSpPr txBox="1"/>
          <p:nvPr/>
        </p:nvSpPr>
        <p:spPr>
          <a:xfrm>
            <a:off x="10072360" y="3949743"/>
            <a:ext cx="2119640" cy="584775"/>
          </a:xfrm>
          <a:prstGeom prst="rect">
            <a:avLst/>
          </a:prstGeom>
          <a:noFill/>
        </p:spPr>
        <p:txBody>
          <a:bodyPr wrap="square" rtlCol="0">
            <a:spAutoFit/>
          </a:bodyPr>
          <a:lstStyle/>
          <a:p>
            <a:r>
              <a:rPr lang="en-GB" sz="1600" b="1" dirty="0"/>
              <a:t>With correlation matrix </a:t>
            </a:r>
          </a:p>
        </p:txBody>
      </p:sp>
      <p:sp>
        <p:nvSpPr>
          <p:cNvPr id="37" name="ZoneTexte 36">
            <a:extLst>
              <a:ext uri="{FF2B5EF4-FFF2-40B4-BE49-F238E27FC236}">
                <a16:creationId xmlns:a16="http://schemas.microsoft.com/office/drawing/2014/main" id="{B3437785-38FB-4659-800F-508011581D19}"/>
              </a:ext>
            </a:extLst>
          </p:cNvPr>
          <p:cNvSpPr txBox="1"/>
          <p:nvPr/>
        </p:nvSpPr>
        <p:spPr>
          <a:xfrm>
            <a:off x="6399596" y="3952953"/>
            <a:ext cx="1341054" cy="200055"/>
          </a:xfrm>
          <a:prstGeom prst="rect">
            <a:avLst/>
          </a:prstGeom>
          <a:solidFill>
            <a:schemeClr val="bg1"/>
          </a:solidFill>
        </p:spPr>
        <p:txBody>
          <a:bodyPr wrap="square" rtlCol="0">
            <a:spAutoFit/>
          </a:bodyPr>
          <a:lstStyle/>
          <a:p>
            <a:r>
              <a:rPr lang="fr-FR" sz="700" b="1" dirty="0">
                <a:sym typeface="Symbol" panose="05050102010706020507" pitchFamily="18" charset="2"/>
              </a:rPr>
              <a:t>(A*) Eval Res Exp (5.65)</a:t>
            </a:r>
            <a:endParaRPr lang="fr-FR" sz="700" b="1" dirty="0"/>
          </a:p>
        </p:txBody>
      </p:sp>
      <p:sp>
        <p:nvSpPr>
          <p:cNvPr id="38" name="ZoneTexte 37">
            <a:extLst>
              <a:ext uri="{FF2B5EF4-FFF2-40B4-BE49-F238E27FC236}">
                <a16:creationId xmlns:a16="http://schemas.microsoft.com/office/drawing/2014/main" id="{52E070D4-A8EB-4A7C-82F4-3A41982A9538}"/>
              </a:ext>
            </a:extLst>
          </p:cNvPr>
          <p:cNvSpPr txBox="1"/>
          <p:nvPr/>
        </p:nvSpPr>
        <p:spPr>
          <a:xfrm>
            <a:off x="6394506" y="3681636"/>
            <a:ext cx="1341054" cy="200055"/>
          </a:xfrm>
          <a:prstGeom prst="rect">
            <a:avLst/>
          </a:prstGeom>
          <a:solidFill>
            <a:schemeClr val="bg1"/>
          </a:solidFill>
        </p:spPr>
        <p:txBody>
          <a:bodyPr wrap="square" rtlCol="0">
            <a:spAutoFit/>
          </a:bodyPr>
          <a:lstStyle/>
          <a:p>
            <a:r>
              <a:rPr lang="en-GB" sz="700" b="1" dirty="0">
                <a:sym typeface="Symbol" panose="05050102010706020507" pitchFamily="18" charset="2"/>
              </a:rPr>
              <a:t>(A*) Eval 9 Datasets</a:t>
            </a:r>
            <a:endParaRPr lang="en-GB" sz="700" b="1" dirty="0"/>
          </a:p>
        </p:txBody>
      </p:sp>
      <p:pic>
        <p:nvPicPr>
          <p:cNvPr id="14" name="Image 13">
            <a:extLst>
              <a:ext uri="{FF2B5EF4-FFF2-40B4-BE49-F238E27FC236}">
                <a16:creationId xmlns:a16="http://schemas.microsoft.com/office/drawing/2014/main" id="{9E32AB0D-353C-46B7-AE6D-46AE76BA3405}"/>
              </a:ext>
            </a:extLst>
          </p:cNvPr>
          <p:cNvPicPr>
            <a:picLocks noChangeAspect="1"/>
          </p:cNvPicPr>
          <p:nvPr/>
        </p:nvPicPr>
        <p:blipFill rotWithShape="1">
          <a:blip r:embed="rId6">
            <a:extLst>
              <a:ext uri="{28A0092B-C50C-407E-A947-70E740481C1C}">
                <a14:useLocalDpi xmlns:a14="http://schemas.microsoft.com/office/drawing/2010/main" val="0"/>
              </a:ext>
            </a:extLst>
          </a:blip>
          <a:srcRect l="5087" t="10185" r="9802" b="3426"/>
          <a:stretch/>
        </p:blipFill>
        <p:spPr>
          <a:xfrm>
            <a:off x="7404266" y="630259"/>
            <a:ext cx="2882118" cy="2860891"/>
          </a:xfrm>
          <a:prstGeom prst="rect">
            <a:avLst/>
          </a:prstGeom>
        </p:spPr>
      </p:pic>
      <p:sp>
        <p:nvSpPr>
          <p:cNvPr id="44" name="ZoneTexte 43">
            <a:extLst>
              <a:ext uri="{FF2B5EF4-FFF2-40B4-BE49-F238E27FC236}">
                <a16:creationId xmlns:a16="http://schemas.microsoft.com/office/drawing/2014/main" id="{46E103BC-3F20-48C7-9A6D-3028EE3CCFAE}"/>
              </a:ext>
            </a:extLst>
          </p:cNvPr>
          <p:cNvSpPr txBox="1"/>
          <p:nvPr/>
        </p:nvSpPr>
        <p:spPr>
          <a:xfrm>
            <a:off x="8317295" y="735236"/>
            <a:ext cx="1169605" cy="200055"/>
          </a:xfrm>
          <a:prstGeom prst="rect">
            <a:avLst/>
          </a:prstGeom>
          <a:solidFill>
            <a:schemeClr val="bg1"/>
          </a:solidFill>
        </p:spPr>
        <p:txBody>
          <a:bodyPr wrap="square" rtlCol="0">
            <a:spAutoFit/>
          </a:bodyPr>
          <a:lstStyle/>
          <a:p>
            <a:r>
              <a:rPr lang="en-GB" sz="700" b="1" dirty="0">
                <a:sym typeface="Symbol" panose="05050102010706020507" pitchFamily="18" charset="2"/>
              </a:rPr>
              <a:t>(A*) Eval 9 Datasets</a:t>
            </a:r>
            <a:endParaRPr lang="en-GB" sz="700" b="1" dirty="0"/>
          </a:p>
        </p:txBody>
      </p:sp>
      <p:sp>
        <p:nvSpPr>
          <p:cNvPr id="45" name="ZoneTexte 44">
            <a:extLst>
              <a:ext uri="{FF2B5EF4-FFF2-40B4-BE49-F238E27FC236}">
                <a16:creationId xmlns:a16="http://schemas.microsoft.com/office/drawing/2014/main" id="{9712A752-5EFE-4FF0-95FA-CB22C785436E}"/>
              </a:ext>
            </a:extLst>
          </p:cNvPr>
          <p:cNvSpPr txBox="1"/>
          <p:nvPr/>
        </p:nvSpPr>
        <p:spPr>
          <a:xfrm>
            <a:off x="8317294" y="965640"/>
            <a:ext cx="1169605" cy="200055"/>
          </a:xfrm>
          <a:prstGeom prst="rect">
            <a:avLst/>
          </a:prstGeom>
          <a:solidFill>
            <a:schemeClr val="bg1"/>
          </a:solidFill>
        </p:spPr>
        <p:txBody>
          <a:bodyPr wrap="square" rtlCol="0">
            <a:spAutoFit/>
          </a:bodyPr>
          <a:lstStyle/>
          <a:p>
            <a:r>
              <a:rPr lang="en-GB" sz="700" b="1" dirty="0">
                <a:sym typeface="Symbol" panose="05050102010706020507" pitchFamily="18" charset="2"/>
              </a:rPr>
              <a:t>(A*) Eval 6 Datasets</a:t>
            </a:r>
            <a:endParaRPr lang="en-GB" sz="700" b="1" dirty="0"/>
          </a:p>
        </p:txBody>
      </p:sp>
      <p:sp>
        <p:nvSpPr>
          <p:cNvPr id="3" name="ZoneTexte 2">
            <a:extLst>
              <a:ext uri="{FF2B5EF4-FFF2-40B4-BE49-F238E27FC236}">
                <a16:creationId xmlns:a16="http://schemas.microsoft.com/office/drawing/2014/main" id="{A6B5E5D4-E42E-427C-8DBB-54ECEBBF40EC}"/>
              </a:ext>
            </a:extLst>
          </p:cNvPr>
          <p:cNvSpPr txBox="1"/>
          <p:nvPr/>
        </p:nvSpPr>
        <p:spPr>
          <a:xfrm>
            <a:off x="1087362" y="5807037"/>
            <a:ext cx="4157134" cy="369332"/>
          </a:xfrm>
          <a:prstGeom prst="rect">
            <a:avLst/>
          </a:prstGeom>
          <a:noFill/>
        </p:spPr>
        <p:txBody>
          <a:bodyPr wrap="square" rtlCol="0">
            <a:spAutoFit/>
          </a:bodyPr>
          <a:lstStyle/>
          <a:p>
            <a:r>
              <a:rPr lang="en-US" sz="900" b="0" i="0" dirty="0">
                <a:solidFill>
                  <a:srgbClr val="0099FF"/>
                </a:solidFill>
                <a:effectLst/>
                <a:latin typeface="Arial" panose="020B0604020202020204" pitchFamily="34" charset="0"/>
              </a:rPr>
              <a:t>Al-Adili, Ali, et al. "Prompt fission neutron yields in thermal fission of U 235 and spontaneous fission of Cf 252." </a:t>
            </a:r>
            <a:r>
              <a:rPr lang="en-US" sz="900" b="0" i="1" dirty="0">
                <a:solidFill>
                  <a:srgbClr val="0099FF"/>
                </a:solidFill>
                <a:effectLst/>
                <a:latin typeface="Arial" panose="020B0604020202020204" pitchFamily="34" charset="0"/>
              </a:rPr>
              <a:t>Physical Review C</a:t>
            </a:r>
            <a:r>
              <a:rPr lang="en-US" sz="900" b="0" i="0" dirty="0">
                <a:solidFill>
                  <a:srgbClr val="0099FF"/>
                </a:solidFill>
                <a:effectLst/>
                <a:latin typeface="Arial" panose="020B0604020202020204" pitchFamily="34" charset="0"/>
              </a:rPr>
              <a:t> 102.6 (2020)</a:t>
            </a:r>
            <a:endParaRPr lang="fr-FR" sz="900" dirty="0">
              <a:solidFill>
                <a:srgbClr val="0099FF"/>
              </a:solidFill>
            </a:endParaRPr>
          </a:p>
        </p:txBody>
      </p:sp>
      <p:sp>
        <p:nvSpPr>
          <p:cNvPr id="24" name="Espace réservé du pied de page 1">
            <a:extLst>
              <a:ext uri="{FF2B5EF4-FFF2-40B4-BE49-F238E27FC236}">
                <a16:creationId xmlns:a16="http://schemas.microsoft.com/office/drawing/2014/main" id="{6EA5080F-A5DA-46E9-83D9-BC7F1C2A6E07}"/>
              </a:ext>
            </a:extLst>
          </p:cNvPr>
          <p:cNvSpPr>
            <a:spLocks noGrp="1"/>
          </p:cNvSpPr>
          <p:nvPr>
            <p:ph type="ftr" sz="quarter" idx="11"/>
          </p:nvPr>
        </p:nvSpPr>
        <p:spPr>
          <a:xfrm>
            <a:off x="736600" y="6343650"/>
            <a:ext cx="8839200" cy="365125"/>
          </a:xfrm>
        </p:spPr>
        <p:txBody>
          <a:bodyPr/>
          <a:lstStyle/>
          <a:p>
            <a:r>
              <a:rPr lang="en-GB">
                <a:latin typeface="Poppins" panose="00000500000000000000" pitchFamily="2" charset="0"/>
                <a:cs typeface="Poppins" panose="00000500000000000000" pitchFamily="2" charset="0"/>
              </a:rPr>
              <a:t>WONDER 2026 | A. Regonesi et al. </a:t>
            </a:r>
            <a:endParaRPr lang="en-GB" dirty="0"/>
          </a:p>
        </p:txBody>
      </p:sp>
      <p:sp>
        <p:nvSpPr>
          <p:cNvPr id="6" name="ZoneTexte 5">
            <a:extLst>
              <a:ext uri="{FF2B5EF4-FFF2-40B4-BE49-F238E27FC236}">
                <a16:creationId xmlns:a16="http://schemas.microsoft.com/office/drawing/2014/main" id="{F9D27EDE-CE85-4199-87D1-D62BBD20D5F4}"/>
              </a:ext>
            </a:extLst>
          </p:cNvPr>
          <p:cNvSpPr txBox="1"/>
          <p:nvPr/>
        </p:nvSpPr>
        <p:spPr>
          <a:xfrm>
            <a:off x="9110133" y="5477933"/>
            <a:ext cx="2692400" cy="369332"/>
          </a:xfrm>
          <a:prstGeom prst="rect">
            <a:avLst/>
          </a:prstGeom>
          <a:noFill/>
        </p:spPr>
        <p:txBody>
          <a:bodyPr wrap="square" rtlCol="0">
            <a:spAutoFit/>
          </a:bodyPr>
          <a:lstStyle/>
          <a:p>
            <a:r>
              <a:rPr lang="fr-FR" dirty="0"/>
              <a:t>No more </a:t>
            </a:r>
            <a:r>
              <a:rPr lang="fr-FR" dirty="0" err="1"/>
              <a:t>Student</a:t>
            </a:r>
            <a:r>
              <a:rPr lang="fr-FR" dirty="0"/>
              <a:t> !!!</a:t>
            </a:r>
          </a:p>
        </p:txBody>
      </p:sp>
    </p:spTree>
    <p:extLst>
      <p:ext uri="{BB962C8B-B14F-4D97-AF65-F5344CB8AC3E}">
        <p14:creationId xmlns:p14="http://schemas.microsoft.com/office/powerpoint/2010/main" val="264494317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a:extLst>
              <a:ext uri="{FF2B5EF4-FFF2-40B4-BE49-F238E27FC236}">
                <a16:creationId xmlns:a16="http://schemas.microsoft.com/office/drawing/2014/main" id="{E827A251-CF9B-455C-9475-6CA274122BE5}"/>
              </a:ext>
            </a:extLst>
          </p:cNvPr>
          <p:cNvSpPr>
            <a:spLocks noGrp="1"/>
          </p:cNvSpPr>
          <p:nvPr>
            <p:ph type="sldNum" sz="quarter" idx="12"/>
          </p:nvPr>
        </p:nvSpPr>
        <p:spPr/>
        <p:txBody>
          <a:bodyPr/>
          <a:lstStyle/>
          <a:p>
            <a:r>
              <a:rPr lang="it-IT" dirty="0"/>
              <a:t>12</a:t>
            </a:r>
            <a:endParaRPr lang="fr-FR" dirty="0"/>
          </a:p>
        </p:txBody>
      </p:sp>
      <p:sp>
        <p:nvSpPr>
          <p:cNvPr id="20" name="Titre 5">
            <a:extLst>
              <a:ext uri="{FF2B5EF4-FFF2-40B4-BE49-F238E27FC236}">
                <a16:creationId xmlns:a16="http://schemas.microsoft.com/office/drawing/2014/main" id="{30747C4A-FC56-4000-9130-F9767995AEED}"/>
              </a:ext>
            </a:extLst>
          </p:cNvPr>
          <p:cNvSpPr>
            <a:spLocks noGrp="1"/>
          </p:cNvSpPr>
          <p:nvPr>
            <p:ph type="title"/>
          </p:nvPr>
        </p:nvSpPr>
        <p:spPr>
          <a:xfrm>
            <a:off x="132899" y="149225"/>
            <a:ext cx="11123079" cy="890649"/>
          </a:xfrm>
        </p:spPr>
        <p:txBody>
          <a:bodyPr>
            <a:noAutofit/>
          </a:bodyPr>
          <a:lstStyle/>
          <a:p>
            <a:r>
              <a:rPr lang="en-US" sz="4400" b="1" baseline="30000" dirty="0"/>
              <a:t>Prompt neutrons multiplicity analysis from :     </a:t>
            </a:r>
            <a:r>
              <a:rPr lang="en-GB" sz="2800" b="1" dirty="0"/>
              <a:t>Calculation using Y</a:t>
            </a:r>
            <a:r>
              <a:rPr lang="en-GB" sz="2800" b="1" baseline="30000" dirty="0"/>
              <a:t>Eval</a:t>
            </a:r>
            <a:r>
              <a:rPr lang="en-GB" sz="2800" b="1" dirty="0"/>
              <a:t>(A*) and Y</a:t>
            </a:r>
            <a:r>
              <a:rPr lang="en-GB" sz="2800" b="1" baseline="30000" dirty="0"/>
              <a:t>JEFF4.0</a:t>
            </a:r>
            <a:r>
              <a:rPr lang="en-GB" sz="2800" b="1" dirty="0"/>
              <a:t>(A)  </a:t>
            </a:r>
            <a:endParaRPr lang="fr-FR" sz="4000" dirty="0"/>
          </a:p>
        </p:txBody>
      </p:sp>
      <p:sp>
        <p:nvSpPr>
          <p:cNvPr id="18" name="Espace réservé de la date 3">
            <a:extLst>
              <a:ext uri="{FF2B5EF4-FFF2-40B4-BE49-F238E27FC236}">
                <a16:creationId xmlns:a16="http://schemas.microsoft.com/office/drawing/2014/main" id="{9F5CB658-9B06-4827-BD33-90C374A880FE}"/>
              </a:ext>
            </a:extLst>
          </p:cNvPr>
          <p:cNvSpPr>
            <a:spLocks noGrp="1"/>
          </p:cNvSpPr>
          <p:nvPr>
            <p:ph type="dt" sz="half" idx="10"/>
          </p:nvPr>
        </p:nvSpPr>
        <p:spPr>
          <a:xfrm>
            <a:off x="9626599" y="6343650"/>
            <a:ext cx="1101165" cy="365125"/>
          </a:xfrm>
        </p:spPr>
        <p:txBody>
          <a:bodyPr/>
          <a:lstStyle/>
          <a:p>
            <a:r>
              <a:rPr lang="fr-FR"/>
              <a:t>01/07/2026</a:t>
            </a:r>
            <a:endParaRPr lang="fr-FR" dirty="0"/>
          </a:p>
        </p:txBody>
      </p:sp>
      <p:pic>
        <p:nvPicPr>
          <p:cNvPr id="4" name="Image 3">
            <a:extLst>
              <a:ext uri="{FF2B5EF4-FFF2-40B4-BE49-F238E27FC236}">
                <a16:creationId xmlns:a16="http://schemas.microsoft.com/office/drawing/2014/main" id="{022BE0EC-F383-4992-825C-5606CAE6FB58}"/>
              </a:ext>
            </a:extLst>
          </p:cNvPr>
          <p:cNvPicPr>
            <a:picLocks noChangeAspect="1"/>
          </p:cNvPicPr>
          <p:nvPr/>
        </p:nvPicPr>
        <p:blipFill rotWithShape="1">
          <a:blip r:embed="rId2">
            <a:extLst>
              <a:ext uri="{28A0092B-C50C-407E-A947-70E740481C1C}">
                <a14:useLocalDpi xmlns:a14="http://schemas.microsoft.com/office/drawing/2010/main" val="0"/>
              </a:ext>
            </a:extLst>
          </a:blip>
          <a:srcRect l="8981" t="9167" r="7941" b="3148"/>
          <a:stretch/>
        </p:blipFill>
        <p:spPr>
          <a:xfrm>
            <a:off x="5156200" y="1259258"/>
            <a:ext cx="4900847" cy="5058576"/>
          </a:xfrm>
          <a:prstGeom prst="rect">
            <a:avLst/>
          </a:prstGeom>
        </p:spPr>
      </p:pic>
      <p:sp>
        <p:nvSpPr>
          <p:cNvPr id="9" name="ZoneTexte 8">
            <a:extLst>
              <a:ext uri="{FF2B5EF4-FFF2-40B4-BE49-F238E27FC236}">
                <a16:creationId xmlns:a16="http://schemas.microsoft.com/office/drawing/2014/main" id="{FE381316-691A-4AF6-9D7C-BE172717C860}"/>
              </a:ext>
            </a:extLst>
          </p:cNvPr>
          <p:cNvSpPr txBox="1"/>
          <p:nvPr/>
        </p:nvSpPr>
        <p:spPr>
          <a:xfrm>
            <a:off x="552450" y="1486410"/>
            <a:ext cx="4191000" cy="646331"/>
          </a:xfrm>
          <a:prstGeom prst="rect">
            <a:avLst/>
          </a:prstGeom>
          <a:noFill/>
        </p:spPr>
        <p:txBody>
          <a:bodyPr wrap="square" rtlCol="0">
            <a:spAutoFit/>
          </a:bodyPr>
          <a:lstStyle/>
          <a:p>
            <a:pPr marL="285750" indent="-285750">
              <a:buFont typeface="Wingdings" panose="05000000000000000000" pitchFamily="2" charset="2"/>
              <a:buChar char="q"/>
            </a:pPr>
            <a:r>
              <a:rPr lang="en-GB" b="1" dirty="0">
                <a:solidFill>
                  <a:srgbClr val="FF0000"/>
                </a:solidFill>
              </a:rPr>
              <a:t>Monte Carlo Markov Chains (MCMC) DREAM code</a:t>
            </a:r>
          </a:p>
        </p:txBody>
      </p:sp>
      <p:sp>
        <p:nvSpPr>
          <p:cNvPr id="13" name="ZoneTexte 12">
            <a:extLst>
              <a:ext uri="{FF2B5EF4-FFF2-40B4-BE49-F238E27FC236}">
                <a16:creationId xmlns:a16="http://schemas.microsoft.com/office/drawing/2014/main" id="{307050C3-7278-46BF-9F4C-BED502602BBD}"/>
              </a:ext>
            </a:extLst>
          </p:cNvPr>
          <p:cNvSpPr txBox="1"/>
          <p:nvPr/>
        </p:nvSpPr>
        <p:spPr>
          <a:xfrm>
            <a:off x="834234" y="2204619"/>
            <a:ext cx="3817916" cy="1169551"/>
          </a:xfrm>
          <a:prstGeom prst="rect">
            <a:avLst/>
          </a:prstGeom>
          <a:noFill/>
        </p:spPr>
        <p:txBody>
          <a:bodyPr wrap="square" rtlCol="0">
            <a:spAutoFit/>
          </a:bodyPr>
          <a:lstStyle/>
          <a:p>
            <a:pPr marL="285750" indent="-285750">
              <a:buFont typeface="Wingdings" panose="05000000000000000000" pitchFamily="2" charset="2"/>
              <a:buChar char="§"/>
            </a:pPr>
            <a:r>
              <a:rPr lang="en-GB" sz="1400" dirty="0"/>
              <a:t>Capable of accounting for covariance matrices at each step</a:t>
            </a:r>
          </a:p>
          <a:p>
            <a:pPr marL="285750" indent="-285750">
              <a:buFont typeface="Wingdings" panose="05000000000000000000" pitchFamily="2" charset="2"/>
              <a:buChar char="§"/>
            </a:pPr>
            <a:endParaRPr lang="en-GB" sz="1400" dirty="0"/>
          </a:p>
          <a:p>
            <a:pPr marL="285750" indent="-285750">
              <a:buFont typeface="Wingdings" panose="05000000000000000000" pitchFamily="2" charset="2"/>
              <a:buChar char="§"/>
            </a:pPr>
            <a:r>
              <a:rPr lang="en-GB" sz="1400" dirty="0"/>
              <a:t>2 peaks calculated separately to reduce computational costs </a:t>
            </a:r>
          </a:p>
        </p:txBody>
      </p:sp>
      <p:sp>
        <p:nvSpPr>
          <p:cNvPr id="15" name="ZoneTexte 14">
            <a:extLst>
              <a:ext uri="{FF2B5EF4-FFF2-40B4-BE49-F238E27FC236}">
                <a16:creationId xmlns:a16="http://schemas.microsoft.com/office/drawing/2014/main" id="{D3A022E4-F77F-4611-94AC-A679A010D7F4}"/>
              </a:ext>
            </a:extLst>
          </p:cNvPr>
          <p:cNvSpPr txBox="1"/>
          <p:nvPr/>
        </p:nvSpPr>
        <p:spPr>
          <a:xfrm>
            <a:off x="552450" y="3542325"/>
            <a:ext cx="3866888" cy="246221"/>
          </a:xfrm>
          <a:prstGeom prst="rect">
            <a:avLst/>
          </a:prstGeom>
          <a:noFill/>
        </p:spPr>
        <p:txBody>
          <a:bodyPr wrap="square" rtlCol="0">
            <a:spAutoFit/>
          </a:bodyPr>
          <a:lstStyle/>
          <a:p>
            <a:r>
              <a:rPr lang="en-GB" sz="1000" dirty="0">
                <a:solidFill>
                  <a:srgbClr val="0099FF"/>
                </a:solidFill>
                <a:latin typeface="Poppins" panose="00000500000000000000" pitchFamily="2" charset="0"/>
                <a:cs typeface="Poppins" panose="00000500000000000000" pitchFamily="2" charset="0"/>
              </a:rPr>
              <a:t>S. M. Cheikh, PhD thesis, Université Grenoble Alpes, 2023</a:t>
            </a:r>
          </a:p>
        </p:txBody>
      </p:sp>
      <p:pic>
        <p:nvPicPr>
          <p:cNvPr id="7" name="Image 6">
            <a:extLst>
              <a:ext uri="{FF2B5EF4-FFF2-40B4-BE49-F238E27FC236}">
                <a16:creationId xmlns:a16="http://schemas.microsoft.com/office/drawing/2014/main" id="{49FBA480-B59D-46A8-96CC-AF9C5C5458EB}"/>
              </a:ext>
            </a:extLst>
          </p:cNvPr>
          <p:cNvPicPr>
            <a:picLocks noChangeAspect="1"/>
          </p:cNvPicPr>
          <p:nvPr/>
        </p:nvPicPr>
        <p:blipFill rotWithShape="1">
          <a:blip r:embed="rId3">
            <a:extLst>
              <a:ext uri="{28A0092B-C50C-407E-A947-70E740481C1C}">
                <a14:useLocalDpi xmlns:a14="http://schemas.microsoft.com/office/drawing/2010/main" val="0"/>
              </a:ext>
            </a:extLst>
          </a:blip>
          <a:srcRect t="789"/>
          <a:stretch/>
        </p:blipFill>
        <p:spPr>
          <a:xfrm>
            <a:off x="10138712" y="982572"/>
            <a:ext cx="1710388" cy="1719522"/>
          </a:xfrm>
          <a:prstGeom prst="rect">
            <a:avLst/>
          </a:prstGeom>
        </p:spPr>
      </p:pic>
      <p:pic>
        <p:nvPicPr>
          <p:cNvPr id="22" name="Image 21">
            <a:extLst>
              <a:ext uri="{FF2B5EF4-FFF2-40B4-BE49-F238E27FC236}">
                <a16:creationId xmlns:a16="http://schemas.microsoft.com/office/drawing/2014/main" id="{22539E3E-C815-4AAF-B9EC-FC55F9D874A5}"/>
              </a:ext>
            </a:extLst>
          </p:cNvPr>
          <p:cNvPicPr>
            <a:picLocks noChangeAspect="1"/>
          </p:cNvPicPr>
          <p:nvPr/>
        </p:nvPicPr>
        <p:blipFill rotWithShape="1">
          <a:blip r:embed="rId4">
            <a:extLst>
              <a:ext uri="{28A0092B-C50C-407E-A947-70E740481C1C}">
                <a14:useLocalDpi xmlns:a14="http://schemas.microsoft.com/office/drawing/2010/main" val="0"/>
              </a:ext>
            </a:extLst>
          </a:blip>
          <a:srcRect l="8346" t="9259" r="8799" b="3149"/>
          <a:stretch/>
        </p:blipFill>
        <p:spPr>
          <a:xfrm>
            <a:off x="5156199" y="1250947"/>
            <a:ext cx="4900848" cy="5066887"/>
          </a:xfrm>
          <a:prstGeom prst="rect">
            <a:avLst/>
          </a:prstGeom>
        </p:spPr>
      </p:pic>
      <p:pic>
        <p:nvPicPr>
          <p:cNvPr id="23" name="Image 22">
            <a:extLst>
              <a:ext uri="{FF2B5EF4-FFF2-40B4-BE49-F238E27FC236}">
                <a16:creationId xmlns:a16="http://schemas.microsoft.com/office/drawing/2014/main" id="{44A4A5FD-B838-4176-8361-C8A893066CC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83501" y="1415818"/>
            <a:ext cx="2144930" cy="1212635"/>
          </a:xfrm>
          <a:prstGeom prst="rect">
            <a:avLst/>
          </a:prstGeom>
        </p:spPr>
      </p:pic>
      <p:sp>
        <p:nvSpPr>
          <p:cNvPr id="24" name="ZoneTexte 23">
            <a:extLst>
              <a:ext uri="{FF2B5EF4-FFF2-40B4-BE49-F238E27FC236}">
                <a16:creationId xmlns:a16="http://schemas.microsoft.com/office/drawing/2014/main" id="{61527677-2EB9-404C-9522-94B67788CEF0}"/>
              </a:ext>
            </a:extLst>
          </p:cNvPr>
          <p:cNvSpPr txBox="1"/>
          <p:nvPr/>
        </p:nvSpPr>
        <p:spPr>
          <a:xfrm>
            <a:off x="7759700" y="1890855"/>
            <a:ext cx="1982761" cy="246221"/>
          </a:xfrm>
          <a:prstGeom prst="rect">
            <a:avLst/>
          </a:prstGeom>
          <a:solidFill>
            <a:schemeClr val="bg1"/>
          </a:solidFill>
        </p:spPr>
        <p:txBody>
          <a:bodyPr wrap="square" rtlCol="0">
            <a:spAutoFit/>
          </a:bodyPr>
          <a:lstStyle/>
          <a:p>
            <a:endParaRPr lang="fr-FR" sz="1000" b="1" dirty="0"/>
          </a:p>
        </p:txBody>
      </p:sp>
      <p:sp>
        <p:nvSpPr>
          <p:cNvPr id="25" name="ZoneTexte 24">
            <a:extLst>
              <a:ext uri="{FF2B5EF4-FFF2-40B4-BE49-F238E27FC236}">
                <a16:creationId xmlns:a16="http://schemas.microsoft.com/office/drawing/2014/main" id="{008ACC3A-C5EA-40F4-A230-2DC30078D0FC}"/>
              </a:ext>
            </a:extLst>
          </p:cNvPr>
          <p:cNvSpPr txBox="1"/>
          <p:nvPr/>
        </p:nvSpPr>
        <p:spPr>
          <a:xfrm>
            <a:off x="8219002" y="1501986"/>
            <a:ext cx="1343994" cy="246221"/>
          </a:xfrm>
          <a:prstGeom prst="rect">
            <a:avLst/>
          </a:prstGeom>
          <a:solidFill>
            <a:schemeClr val="bg1"/>
          </a:solidFill>
        </p:spPr>
        <p:txBody>
          <a:bodyPr wrap="square" rtlCol="0">
            <a:spAutoFit/>
          </a:bodyPr>
          <a:lstStyle/>
          <a:p>
            <a:r>
              <a:rPr lang="fr-FR" sz="1000" b="1" dirty="0">
                <a:sym typeface="Symbol" panose="05050102010706020507" pitchFamily="18" charset="2"/>
              </a:rPr>
              <a:t>(A*) Calc | Y(A*)</a:t>
            </a:r>
            <a:endParaRPr lang="fr-FR" sz="1000" b="1" dirty="0"/>
          </a:p>
        </p:txBody>
      </p:sp>
      <p:sp>
        <p:nvSpPr>
          <p:cNvPr id="26" name="ZoneTexte 25">
            <a:extLst>
              <a:ext uri="{FF2B5EF4-FFF2-40B4-BE49-F238E27FC236}">
                <a16:creationId xmlns:a16="http://schemas.microsoft.com/office/drawing/2014/main" id="{D14FA137-13F4-48B8-A043-016C67D9F175}"/>
              </a:ext>
            </a:extLst>
          </p:cNvPr>
          <p:cNvSpPr txBox="1"/>
          <p:nvPr/>
        </p:nvSpPr>
        <p:spPr>
          <a:xfrm>
            <a:off x="7759700" y="2282413"/>
            <a:ext cx="1924049" cy="246221"/>
          </a:xfrm>
          <a:prstGeom prst="rect">
            <a:avLst/>
          </a:prstGeom>
          <a:solidFill>
            <a:schemeClr val="bg1"/>
          </a:solidFill>
        </p:spPr>
        <p:txBody>
          <a:bodyPr wrap="square" rtlCol="0">
            <a:spAutoFit/>
          </a:bodyPr>
          <a:lstStyle/>
          <a:p>
            <a:endParaRPr lang="fr-FR" sz="1000" b="1" dirty="0"/>
          </a:p>
        </p:txBody>
      </p:sp>
      <p:sp>
        <p:nvSpPr>
          <p:cNvPr id="17" name="ZoneTexte 16">
            <a:extLst>
              <a:ext uri="{FF2B5EF4-FFF2-40B4-BE49-F238E27FC236}">
                <a16:creationId xmlns:a16="http://schemas.microsoft.com/office/drawing/2014/main" id="{51745D31-1691-4241-B7BE-E6AF35CA0A02}"/>
              </a:ext>
            </a:extLst>
          </p:cNvPr>
          <p:cNvSpPr txBox="1"/>
          <p:nvPr/>
        </p:nvSpPr>
        <p:spPr>
          <a:xfrm>
            <a:off x="5805620" y="1563541"/>
            <a:ext cx="960309" cy="369332"/>
          </a:xfrm>
          <a:prstGeom prst="rect">
            <a:avLst/>
          </a:prstGeom>
          <a:noFill/>
          <a:ln>
            <a:solidFill>
              <a:srgbClr val="FF0000"/>
            </a:solidFill>
          </a:ln>
        </p:spPr>
        <p:txBody>
          <a:bodyPr wrap="square" rtlCol="0">
            <a:spAutoFit/>
          </a:bodyPr>
          <a:lstStyle/>
          <a:p>
            <a:pPr algn="ctr"/>
            <a:r>
              <a:rPr lang="en-GB" sz="900" b="1" dirty="0">
                <a:solidFill>
                  <a:srgbClr val="FF0000"/>
                </a:solidFill>
              </a:rPr>
              <a:t>Preliminary Results</a:t>
            </a:r>
          </a:p>
        </p:txBody>
      </p:sp>
      <p:sp>
        <p:nvSpPr>
          <p:cNvPr id="19" name="Espace réservé du pied de page 1">
            <a:extLst>
              <a:ext uri="{FF2B5EF4-FFF2-40B4-BE49-F238E27FC236}">
                <a16:creationId xmlns:a16="http://schemas.microsoft.com/office/drawing/2014/main" id="{F14E54E0-2BB4-4E4C-A2C9-5A6AE1CE70A3}"/>
              </a:ext>
            </a:extLst>
          </p:cNvPr>
          <p:cNvSpPr>
            <a:spLocks noGrp="1"/>
          </p:cNvSpPr>
          <p:nvPr>
            <p:ph type="ftr" sz="quarter" idx="11"/>
          </p:nvPr>
        </p:nvSpPr>
        <p:spPr>
          <a:xfrm>
            <a:off x="736600" y="6343650"/>
            <a:ext cx="8839200" cy="365125"/>
          </a:xfrm>
        </p:spPr>
        <p:txBody>
          <a:bodyPr/>
          <a:lstStyle/>
          <a:p>
            <a:r>
              <a:rPr lang="en-GB">
                <a:latin typeface="Poppins" panose="00000500000000000000" pitchFamily="2" charset="0"/>
                <a:cs typeface="Poppins" panose="00000500000000000000" pitchFamily="2" charset="0"/>
              </a:rPr>
              <a:t>WONDER 2026 | A. Regonesi et al. </a:t>
            </a:r>
            <a:endParaRPr lang="en-GB" dirty="0"/>
          </a:p>
        </p:txBody>
      </p:sp>
    </p:spTree>
    <p:extLst>
      <p:ext uri="{BB962C8B-B14F-4D97-AF65-F5344CB8AC3E}">
        <p14:creationId xmlns:p14="http://schemas.microsoft.com/office/powerpoint/2010/main" val="6857371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ZoneTexte 6">
            <a:extLst>
              <a:ext uri="{FF2B5EF4-FFF2-40B4-BE49-F238E27FC236}">
                <a16:creationId xmlns:a16="http://schemas.microsoft.com/office/drawing/2014/main" id="{1476552A-165F-4EBF-8CE0-06E8668639A7}"/>
              </a:ext>
            </a:extLst>
          </p:cNvPr>
          <p:cNvSpPr txBox="1"/>
          <p:nvPr/>
        </p:nvSpPr>
        <p:spPr>
          <a:xfrm>
            <a:off x="3032857" y="4044257"/>
            <a:ext cx="232756" cy="307777"/>
          </a:xfrm>
          <a:prstGeom prst="rect">
            <a:avLst/>
          </a:prstGeom>
          <a:noFill/>
        </p:spPr>
        <p:txBody>
          <a:bodyPr wrap="none" rtlCol="0">
            <a:spAutoFit/>
          </a:bodyPr>
          <a:lstStyle/>
          <a:p>
            <a:r>
              <a:rPr lang="en-GB" sz="1400" dirty="0"/>
              <a:t> </a:t>
            </a:r>
          </a:p>
        </p:txBody>
      </p:sp>
      <mc:AlternateContent xmlns:mc="http://schemas.openxmlformats.org/markup-compatibility/2006" xmlns:a14="http://schemas.microsoft.com/office/drawing/2010/main">
        <mc:Choice Requires="a14">
          <p:sp>
            <p:nvSpPr>
              <p:cNvPr id="17" name="ZoneTexte 16">
                <a:extLst>
                  <a:ext uri="{FF2B5EF4-FFF2-40B4-BE49-F238E27FC236}">
                    <a16:creationId xmlns:a16="http://schemas.microsoft.com/office/drawing/2014/main" id="{DE999CF0-133C-4F6B-9E06-9C53F3EEA092}"/>
                  </a:ext>
                </a:extLst>
              </p:cNvPr>
              <p:cNvSpPr txBox="1"/>
              <p:nvPr/>
            </p:nvSpPr>
            <p:spPr>
              <a:xfrm>
                <a:off x="8683361" y="842617"/>
                <a:ext cx="3807172" cy="2585323"/>
              </a:xfrm>
              <a:prstGeom prst="rect">
                <a:avLst/>
              </a:prstGeom>
              <a:noFill/>
            </p:spPr>
            <p:txBody>
              <a:bodyPr wrap="square" rtlCol="0">
                <a:spAutoFit/>
              </a:bodyPr>
              <a:lstStyle/>
              <a:p>
                <a:pPr algn="ctr" defTabSz="457200"/>
                <a14:m>
                  <m:oMath xmlns:m="http://schemas.openxmlformats.org/officeDocument/2006/math">
                    <m:r>
                      <a:rPr lang="en-GB" b="0" i="1" smtClean="0">
                        <a:solidFill>
                          <a:srgbClr val="00B050"/>
                        </a:solidFill>
                        <a:latin typeface="Cambria Math"/>
                        <a:sym typeface="Symbol"/>
                      </a:rPr>
                      <m:t>𝑌</m:t>
                    </m:r>
                    <m:d>
                      <m:dPr>
                        <m:ctrlPr>
                          <a:rPr lang="en-GB" i="1">
                            <a:solidFill>
                              <a:srgbClr val="00B050"/>
                            </a:solidFill>
                            <a:latin typeface="Cambria Math" panose="02040503050406030204" pitchFamily="18" charset="0"/>
                            <a:sym typeface="Symbol"/>
                          </a:rPr>
                        </m:ctrlPr>
                      </m:dPr>
                      <m:e>
                        <m:r>
                          <a:rPr lang="en-GB" b="0" i="1" smtClean="0">
                            <a:solidFill>
                              <a:srgbClr val="00B050"/>
                            </a:solidFill>
                            <a:latin typeface="Cambria Math"/>
                            <a:sym typeface="Symbol"/>
                          </a:rPr>
                          <m:t>𝐴</m:t>
                        </m:r>
                        <m:r>
                          <a:rPr lang="en-GB" b="0" i="1" smtClean="0">
                            <a:solidFill>
                              <a:srgbClr val="00B050"/>
                            </a:solidFill>
                            <a:latin typeface="Cambria Math"/>
                            <a:sym typeface="Symbol"/>
                          </a:rPr>
                          <m:t>,</m:t>
                        </m:r>
                        <m:r>
                          <a:rPr lang="en-GB" b="0" i="1" smtClean="0">
                            <a:solidFill>
                              <a:srgbClr val="00B050"/>
                            </a:solidFill>
                            <a:latin typeface="Cambria Math"/>
                            <a:sym typeface="Symbol"/>
                          </a:rPr>
                          <m:t>𝑍</m:t>
                        </m:r>
                        <m:r>
                          <a:rPr lang="en-GB" b="0" i="1" smtClean="0">
                            <a:solidFill>
                              <a:srgbClr val="00B050"/>
                            </a:solidFill>
                            <a:latin typeface="Cambria Math"/>
                            <a:sym typeface="Symbol"/>
                          </a:rPr>
                          <m:t>,</m:t>
                        </m:r>
                        <m:r>
                          <a:rPr lang="en-GB" b="0" i="1" smtClean="0">
                            <a:solidFill>
                              <a:srgbClr val="00B050"/>
                            </a:solidFill>
                            <a:latin typeface="Cambria Math" panose="02040503050406030204" pitchFamily="18" charset="0"/>
                            <a:sym typeface="Symbol"/>
                          </a:rPr>
                          <m:t>𝑚</m:t>
                        </m:r>
                        <m:r>
                          <a:rPr lang="en-GB" b="0" i="1" smtClean="0">
                            <a:solidFill>
                              <a:srgbClr val="00B050"/>
                            </a:solidFill>
                            <a:latin typeface="Cambria Math" panose="02040503050406030204" pitchFamily="18" charset="0"/>
                            <a:sym typeface="Symbol"/>
                          </a:rPr>
                          <m:t> </m:t>
                        </m:r>
                      </m:e>
                    </m:d>
                  </m:oMath>
                </a14:m>
                <a:r>
                  <a:rPr lang="en-GB" i="1" dirty="0">
                    <a:solidFill>
                      <a:srgbClr val="00B050"/>
                    </a:solidFill>
                    <a:latin typeface="Cambria Math" panose="02040503050406030204" pitchFamily="18" charset="0"/>
                    <a:sym typeface="Symbol"/>
                  </a:rPr>
                  <a:t> Independent Yields</a:t>
                </a:r>
              </a:p>
              <a:p>
                <a:pPr algn="ctr" defTabSz="457200"/>
                <a:r>
                  <a:rPr lang="en-GB" dirty="0">
                    <a:solidFill>
                      <a:srgbClr val="00B050"/>
                    </a:solidFill>
                    <a:latin typeface="Cambria Math" panose="02040503050406030204" pitchFamily="18" charset="0"/>
                    <a:cs typeface="Arial" panose="020B0604020202020204" pitchFamily="34" charset="0"/>
                    <a:sym typeface="Symbol"/>
                  </a:rPr>
                  <a:t>↓</a:t>
                </a:r>
                <a:endParaRPr lang="en-GB" i="1" dirty="0">
                  <a:solidFill>
                    <a:srgbClr val="00B050"/>
                  </a:solidFill>
                  <a:latin typeface="Cambria Math" panose="02040503050406030204" pitchFamily="18" charset="0"/>
                  <a:sym typeface="Symbol"/>
                </a:endParaRPr>
              </a:p>
              <a:p>
                <a:pPr algn="ctr" defTabSz="457200"/>
                <a14:m>
                  <m:oMath xmlns:m="http://schemas.openxmlformats.org/officeDocument/2006/math">
                    <m:r>
                      <a:rPr lang="en-GB" b="0" i="1" smtClean="0">
                        <a:solidFill>
                          <a:srgbClr val="00B050"/>
                        </a:solidFill>
                        <a:latin typeface="Cambria Math" panose="02040503050406030204" pitchFamily="18" charset="0"/>
                        <a:sym typeface="Symbol"/>
                      </a:rPr>
                      <m:t>𝐶</m:t>
                    </m:r>
                    <m:d>
                      <m:dPr>
                        <m:ctrlPr>
                          <a:rPr lang="en-GB" i="1" smtClean="0">
                            <a:solidFill>
                              <a:srgbClr val="00B050"/>
                            </a:solidFill>
                            <a:latin typeface="Cambria Math" panose="02040503050406030204" pitchFamily="18" charset="0"/>
                            <a:sym typeface="Symbol"/>
                          </a:rPr>
                        </m:ctrlPr>
                      </m:dPr>
                      <m:e>
                        <m:r>
                          <a:rPr lang="en-GB" b="0" i="1" smtClean="0">
                            <a:solidFill>
                              <a:srgbClr val="00B050"/>
                            </a:solidFill>
                            <a:latin typeface="Cambria Math"/>
                            <a:sym typeface="Symbol"/>
                          </a:rPr>
                          <m:t>𝐴</m:t>
                        </m:r>
                        <m:r>
                          <a:rPr lang="en-GB" b="0" i="1" smtClean="0">
                            <a:solidFill>
                              <a:srgbClr val="00B050"/>
                            </a:solidFill>
                            <a:latin typeface="Cambria Math"/>
                            <a:sym typeface="Symbol"/>
                          </a:rPr>
                          <m:t>,</m:t>
                        </m:r>
                        <m:r>
                          <a:rPr lang="en-GB" b="0" i="1" smtClean="0">
                            <a:solidFill>
                              <a:srgbClr val="00B050"/>
                            </a:solidFill>
                            <a:latin typeface="Cambria Math"/>
                            <a:sym typeface="Symbol"/>
                          </a:rPr>
                          <m:t>𝑍</m:t>
                        </m:r>
                        <m:r>
                          <a:rPr lang="en-GB" b="0" i="1" smtClean="0">
                            <a:solidFill>
                              <a:srgbClr val="00B050"/>
                            </a:solidFill>
                            <a:latin typeface="Cambria Math"/>
                            <a:sym typeface="Symbol"/>
                          </a:rPr>
                          <m:t>,</m:t>
                        </m:r>
                        <m:r>
                          <a:rPr lang="en-GB" b="0" i="1" smtClean="0">
                            <a:solidFill>
                              <a:srgbClr val="00B050"/>
                            </a:solidFill>
                            <a:latin typeface="Cambria Math" panose="02040503050406030204" pitchFamily="18" charset="0"/>
                            <a:sym typeface="Symbol"/>
                          </a:rPr>
                          <m:t>𝑚</m:t>
                        </m:r>
                        <m:r>
                          <a:rPr lang="en-GB" b="0" i="1" smtClean="0">
                            <a:solidFill>
                              <a:srgbClr val="00B050"/>
                            </a:solidFill>
                            <a:latin typeface="Cambria Math" panose="02040503050406030204" pitchFamily="18" charset="0"/>
                            <a:sym typeface="Symbol"/>
                          </a:rPr>
                          <m:t> </m:t>
                        </m:r>
                      </m:e>
                    </m:d>
                  </m:oMath>
                </a14:m>
                <a:r>
                  <a:rPr lang="en-GB" i="1" dirty="0">
                    <a:solidFill>
                      <a:srgbClr val="00B050"/>
                    </a:solidFill>
                    <a:latin typeface="Cambria Math" panose="02040503050406030204" pitchFamily="18" charset="0"/>
                    <a:sym typeface="Symbol"/>
                  </a:rPr>
                  <a:t> Cumulative Yields</a:t>
                </a:r>
              </a:p>
              <a:p>
                <a:pPr algn="ctr" defTabSz="457200"/>
                <a:r>
                  <a:rPr lang="en-GB" dirty="0">
                    <a:solidFill>
                      <a:srgbClr val="00B050"/>
                    </a:solidFill>
                    <a:latin typeface="Cambria Math" panose="02040503050406030204" pitchFamily="18" charset="0"/>
                    <a:cs typeface="Arial" panose="020B0604020202020204" pitchFamily="34" charset="0"/>
                    <a:sym typeface="Symbol"/>
                  </a:rPr>
                  <a:t>↓</a:t>
                </a:r>
                <a:endParaRPr lang="en-GB" i="1" dirty="0">
                  <a:solidFill>
                    <a:srgbClr val="00B050"/>
                  </a:solidFill>
                  <a:latin typeface="Cambria Math" panose="02040503050406030204" pitchFamily="18" charset="0"/>
                  <a:sym typeface="Symbol"/>
                </a:endParaRPr>
              </a:p>
              <a:p>
                <a:pPr algn="ctr" defTabSz="457200"/>
                <a14:m>
                  <m:oMath xmlns:m="http://schemas.openxmlformats.org/officeDocument/2006/math">
                    <m:r>
                      <a:rPr lang="en-GB" b="0" i="1" smtClean="0">
                        <a:solidFill>
                          <a:srgbClr val="00B050"/>
                        </a:solidFill>
                        <a:latin typeface="Cambria Math" panose="02040503050406030204" pitchFamily="18" charset="0"/>
                        <a:sym typeface="Symbol"/>
                      </a:rPr>
                      <m:t>𝐶</m:t>
                    </m:r>
                    <m:d>
                      <m:dPr>
                        <m:ctrlPr>
                          <a:rPr lang="en-GB" i="1" smtClean="0">
                            <a:solidFill>
                              <a:srgbClr val="00B050"/>
                            </a:solidFill>
                            <a:latin typeface="Cambria Math" panose="02040503050406030204" pitchFamily="18" charset="0"/>
                            <a:sym typeface="Symbol"/>
                          </a:rPr>
                        </m:ctrlPr>
                      </m:dPr>
                      <m:e>
                        <m:r>
                          <a:rPr lang="en-GB" b="0" i="1" smtClean="0">
                            <a:solidFill>
                              <a:srgbClr val="00B050"/>
                            </a:solidFill>
                            <a:latin typeface="Cambria Math" panose="02040503050406030204" pitchFamily="18" charset="0"/>
                            <a:sym typeface="Symbol"/>
                          </a:rPr>
                          <m:t>𝐴</m:t>
                        </m:r>
                      </m:e>
                    </m:d>
                  </m:oMath>
                </a14:m>
                <a:r>
                  <a:rPr lang="en-GB" i="1" dirty="0">
                    <a:solidFill>
                      <a:srgbClr val="00B050"/>
                    </a:solidFill>
                    <a:latin typeface="Cambria Math"/>
                    <a:sym typeface="Symbol"/>
                  </a:rPr>
                  <a:t> Chain Yields</a:t>
                </a:r>
              </a:p>
              <a:p>
                <a:pPr algn="ctr" defTabSz="457200"/>
                <a:r>
                  <a:rPr lang="en-GB" dirty="0">
                    <a:solidFill>
                      <a:srgbClr val="00B050"/>
                    </a:solidFill>
                    <a:latin typeface="Cambria Math" panose="02040503050406030204" pitchFamily="18" charset="0"/>
                    <a:cs typeface="Arial" panose="020B0604020202020204" pitchFamily="34" charset="0"/>
                    <a:sym typeface="Symbol"/>
                  </a:rPr>
                  <a:t>↓</a:t>
                </a:r>
                <a:endParaRPr lang="en-GB" i="1" dirty="0">
                  <a:solidFill>
                    <a:srgbClr val="00B050"/>
                  </a:solidFill>
                  <a:latin typeface="Cambria Math"/>
                  <a:sym typeface="Symbol"/>
                </a:endParaRPr>
              </a:p>
              <a:p>
                <a:pPr algn="ctr" defTabSz="457200"/>
                <a:r>
                  <a:rPr lang="en-GB" i="1" dirty="0">
                    <a:solidFill>
                      <a:srgbClr val="00B050"/>
                    </a:solidFill>
                    <a:latin typeface="Cambria Math"/>
                    <a:sym typeface="Symbol"/>
                  </a:rPr>
                  <a:t>Application</a:t>
                </a:r>
              </a:p>
              <a:p>
                <a:pPr algn="ctr" defTabSz="457200"/>
                <a:endParaRPr lang="en-GB" i="1" dirty="0">
                  <a:solidFill>
                    <a:srgbClr val="00B050"/>
                  </a:solidFill>
                  <a:latin typeface="Cambria Math"/>
                  <a:sym typeface="Symbol"/>
                </a:endParaRPr>
              </a:p>
              <a:p>
                <a:pPr marL="0" lvl="1" algn="ctr" defTabSz="457200"/>
                <a:endParaRPr lang="en-GB" dirty="0">
                  <a:solidFill>
                    <a:srgbClr val="00B050"/>
                  </a:solidFill>
                  <a:latin typeface="Calibri"/>
                </a:endParaRPr>
              </a:p>
            </p:txBody>
          </p:sp>
        </mc:Choice>
        <mc:Fallback xmlns="">
          <p:sp>
            <p:nvSpPr>
              <p:cNvPr id="17" name="ZoneTexte 16">
                <a:extLst>
                  <a:ext uri="{FF2B5EF4-FFF2-40B4-BE49-F238E27FC236}">
                    <a16:creationId xmlns:a16="http://schemas.microsoft.com/office/drawing/2014/main" id="{DE999CF0-133C-4F6B-9E06-9C53F3EEA092}"/>
                  </a:ext>
                </a:extLst>
              </p:cNvPr>
              <p:cNvSpPr txBox="1">
                <a:spLocks noRot="1" noChangeAspect="1" noMove="1" noResize="1" noEditPoints="1" noAdjustHandles="1" noChangeArrowheads="1" noChangeShapeType="1" noTextEdit="1"/>
              </p:cNvSpPr>
              <p:nvPr/>
            </p:nvSpPr>
            <p:spPr>
              <a:xfrm>
                <a:off x="8683361" y="842617"/>
                <a:ext cx="3807172" cy="2585323"/>
              </a:xfrm>
              <a:prstGeom prst="rect">
                <a:avLst/>
              </a:prstGeom>
              <a:blipFill>
                <a:blip r:embed="rId2"/>
                <a:stretch>
                  <a:fillRect t="-1415"/>
                </a:stretch>
              </a:blipFill>
            </p:spPr>
            <p:txBody>
              <a:bodyPr/>
              <a:lstStyle/>
              <a:p>
                <a:r>
                  <a:rPr lang="fr-FR">
                    <a:noFill/>
                  </a:rPr>
                  <a:t> </a:t>
                </a:r>
              </a:p>
            </p:txBody>
          </p:sp>
        </mc:Fallback>
      </mc:AlternateContent>
      <p:cxnSp>
        <p:nvCxnSpPr>
          <p:cNvPr id="19" name="Connecteur droit avec flèche 18">
            <a:extLst>
              <a:ext uri="{FF2B5EF4-FFF2-40B4-BE49-F238E27FC236}">
                <a16:creationId xmlns:a16="http://schemas.microsoft.com/office/drawing/2014/main" id="{9F05385C-4635-4E65-A970-E12D2C0FA57D}"/>
              </a:ext>
            </a:extLst>
          </p:cNvPr>
          <p:cNvCxnSpPr>
            <a:cxnSpLocks/>
          </p:cNvCxnSpPr>
          <p:nvPr/>
        </p:nvCxnSpPr>
        <p:spPr>
          <a:xfrm>
            <a:off x="10584337" y="3028840"/>
            <a:ext cx="0" cy="51536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2" name="ZoneTexte 21">
            <a:extLst>
              <a:ext uri="{FF2B5EF4-FFF2-40B4-BE49-F238E27FC236}">
                <a16:creationId xmlns:a16="http://schemas.microsoft.com/office/drawing/2014/main" id="{BE80B5EE-FF39-4955-882B-BEC1A9183391}"/>
              </a:ext>
            </a:extLst>
          </p:cNvPr>
          <p:cNvSpPr txBox="1"/>
          <p:nvPr/>
        </p:nvSpPr>
        <p:spPr>
          <a:xfrm>
            <a:off x="9073341" y="4487555"/>
            <a:ext cx="3021991" cy="923330"/>
          </a:xfrm>
          <a:prstGeom prst="rect">
            <a:avLst/>
          </a:prstGeom>
          <a:solidFill>
            <a:schemeClr val="bg1"/>
          </a:solidFill>
          <a:ln>
            <a:solidFill>
              <a:schemeClr val="accent3">
                <a:lumMod val="50000"/>
              </a:schemeClr>
            </a:solidFill>
          </a:ln>
        </p:spPr>
        <p:txBody>
          <a:bodyPr wrap="square" rtlCol="0">
            <a:spAutoFit/>
          </a:bodyPr>
          <a:lstStyle/>
          <a:p>
            <a:r>
              <a:rPr lang="en-US" sz="1200" dirty="0">
                <a:solidFill>
                  <a:schemeClr val="accent3">
                    <a:lumMod val="75000"/>
                  </a:schemeClr>
                </a:solidFill>
              </a:rPr>
              <a:t>Fuel Cycle applications</a:t>
            </a:r>
          </a:p>
          <a:p>
            <a:pPr marL="285750" indent="-285750">
              <a:buFontTx/>
              <a:buChar char="-"/>
            </a:pPr>
            <a:r>
              <a:rPr lang="en-US" sz="1050" dirty="0">
                <a:solidFill>
                  <a:schemeClr val="accent3">
                    <a:lumMod val="75000"/>
                  </a:schemeClr>
                </a:solidFill>
              </a:rPr>
              <a:t>Reactivity losses (BU)</a:t>
            </a:r>
          </a:p>
          <a:p>
            <a:pPr marL="285750" indent="-285750">
              <a:buFontTx/>
              <a:buChar char="-"/>
            </a:pPr>
            <a:r>
              <a:rPr lang="en-US" sz="1050" dirty="0">
                <a:solidFill>
                  <a:schemeClr val="accent3">
                    <a:lumMod val="75000"/>
                  </a:schemeClr>
                </a:solidFill>
              </a:rPr>
              <a:t>PIE (BU) : Post-Irradiated Experiment</a:t>
            </a:r>
          </a:p>
          <a:p>
            <a:pPr marL="285750" indent="-285750">
              <a:buFontTx/>
              <a:buChar char="-"/>
            </a:pPr>
            <a:r>
              <a:rPr lang="en-US" sz="1050" dirty="0">
                <a:solidFill>
                  <a:schemeClr val="accent3">
                    <a:lumMod val="75000"/>
                  </a:schemeClr>
                </a:solidFill>
              </a:rPr>
              <a:t>CFE </a:t>
            </a:r>
          </a:p>
          <a:p>
            <a:pPr marL="285750" indent="-285750">
              <a:buFontTx/>
              <a:buChar char="-"/>
            </a:pPr>
            <a:r>
              <a:rPr lang="en-US" sz="1050" dirty="0">
                <a:solidFill>
                  <a:schemeClr val="accent3">
                    <a:lumMod val="75000"/>
                  </a:schemeClr>
                </a:solidFill>
              </a:rPr>
              <a:t>Decay Heat </a:t>
            </a:r>
          </a:p>
        </p:txBody>
      </p:sp>
      <p:sp>
        <p:nvSpPr>
          <p:cNvPr id="26" name="Espace réservé de la date 3">
            <a:extLst>
              <a:ext uri="{FF2B5EF4-FFF2-40B4-BE49-F238E27FC236}">
                <a16:creationId xmlns:a16="http://schemas.microsoft.com/office/drawing/2014/main" id="{1A8CD95D-635E-43E2-97EA-D53479CDCFE0}"/>
              </a:ext>
            </a:extLst>
          </p:cNvPr>
          <p:cNvSpPr>
            <a:spLocks noGrp="1"/>
          </p:cNvSpPr>
          <p:nvPr>
            <p:ph type="dt" sz="half" idx="10"/>
          </p:nvPr>
        </p:nvSpPr>
        <p:spPr>
          <a:xfrm>
            <a:off x="9626599" y="6343650"/>
            <a:ext cx="1090881" cy="365125"/>
          </a:xfrm>
        </p:spPr>
        <p:txBody>
          <a:bodyPr/>
          <a:lstStyle/>
          <a:p>
            <a:r>
              <a:rPr lang="fr-FR"/>
              <a:t>01/07/2026</a:t>
            </a:r>
            <a:endParaRPr lang="fr-FR" dirty="0"/>
          </a:p>
        </p:txBody>
      </p:sp>
      <p:sp>
        <p:nvSpPr>
          <p:cNvPr id="27" name="Espace réservé du pied de page 1">
            <a:extLst>
              <a:ext uri="{FF2B5EF4-FFF2-40B4-BE49-F238E27FC236}">
                <a16:creationId xmlns:a16="http://schemas.microsoft.com/office/drawing/2014/main" id="{00965306-6A83-4313-A041-D811C4449239}"/>
              </a:ext>
            </a:extLst>
          </p:cNvPr>
          <p:cNvSpPr>
            <a:spLocks noGrp="1"/>
          </p:cNvSpPr>
          <p:nvPr>
            <p:ph type="ftr" sz="quarter" idx="11"/>
          </p:nvPr>
        </p:nvSpPr>
        <p:spPr>
          <a:xfrm>
            <a:off x="736600" y="6343650"/>
            <a:ext cx="8839200" cy="365125"/>
          </a:xfrm>
        </p:spPr>
        <p:txBody>
          <a:bodyPr/>
          <a:lstStyle/>
          <a:p>
            <a:r>
              <a:rPr lang="en-US"/>
              <a:t>WONDER 2026 | A. Regonesi et al. </a:t>
            </a:r>
            <a:endParaRPr lang="fr-FR" dirty="0"/>
          </a:p>
        </p:txBody>
      </p:sp>
      <p:cxnSp>
        <p:nvCxnSpPr>
          <p:cNvPr id="10" name="Connecteur droit avec flèche 9">
            <a:extLst>
              <a:ext uri="{FF2B5EF4-FFF2-40B4-BE49-F238E27FC236}">
                <a16:creationId xmlns:a16="http://schemas.microsoft.com/office/drawing/2014/main" id="{4FFD782D-E90C-4C75-BE14-7B1BAA8B3157}"/>
              </a:ext>
            </a:extLst>
          </p:cNvPr>
          <p:cNvCxnSpPr>
            <a:cxnSpLocks/>
          </p:cNvCxnSpPr>
          <p:nvPr/>
        </p:nvCxnSpPr>
        <p:spPr>
          <a:xfrm>
            <a:off x="10584337" y="3028840"/>
            <a:ext cx="0" cy="51536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pic>
        <p:nvPicPr>
          <p:cNvPr id="11" name="Image 10">
            <a:extLst>
              <a:ext uri="{FF2B5EF4-FFF2-40B4-BE49-F238E27FC236}">
                <a16:creationId xmlns:a16="http://schemas.microsoft.com/office/drawing/2014/main" id="{CA46B930-BCC0-4A2B-878B-A40389DA5A1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852768" y="3087774"/>
            <a:ext cx="1242564" cy="1188973"/>
          </a:xfrm>
          <a:prstGeom prst="rect">
            <a:avLst/>
          </a:prstGeom>
        </p:spPr>
      </p:pic>
      <p:pic>
        <p:nvPicPr>
          <p:cNvPr id="12" name="Image 11">
            <a:extLst>
              <a:ext uri="{FF2B5EF4-FFF2-40B4-BE49-F238E27FC236}">
                <a16:creationId xmlns:a16="http://schemas.microsoft.com/office/drawing/2014/main" id="{3736C016-F715-4DE6-9DEF-1E46B75277F7}"/>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9809" t="7965" r="2194" b="6321"/>
          <a:stretch/>
        </p:blipFill>
        <p:spPr>
          <a:xfrm>
            <a:off x="9111414" y="2943827"/>
            <a:ext cx="1186144" cy="1129905"/>
          </a:xfrm>
          <a:prstGeom prst="rect">
            <a:avLst/>
          </a:prstGeom>
        </p:spPr>
      </p:pic>
      <p:sp>
        <p:nvSpPr>
          <p:cNvPr id="13" name="ZoneTexte 12">
            <a:extLst>
              <a:ext uri="{FF2B5EF4-FFF2-40B4-BE49-F238E27FC236}">
                <a16:creationId xmlns:a16="http://schemas.microsoft.com/office/drawing/2014/main" id="{8B67B90A-1CF8-4157-A988-F758BE297346}"/>
              </a:ext>
            </a:extLst>
          </p:cNvPr>
          <p:cNvSpPr txBox="1"/>
          <p:nvPr/>
        </p:nvSpPr>
        <p:spPr>
          <a:xfrm>
            <a:off x="9254141" y="491588"/>
            <a:ext cx="2702333" cy="253916"/>
          </a:xfrm>
          <a:prstGeom prst="rect">
            <a:avLst/>
          </a:prstGeom>
          <a:noFill/>
        </p:spPr>
        <p:txBody>
          <a:bodyPr wrap="square">
            <a:spAutoFit/>
          </a:bodyPr>
          <a:lstStyle/>
          <a:p>
            <a:r>
              <a:rPr lang="en-US" sz="1050" dirty="0">
                <a:solidFill>
                  <a:srgbClr val="00B0F0"/>
                </a:solidFill>
                <a:latin typeface="Arial" panose="020B0604020202020204" pitchFamily="34" charset="0"/>
                <a:cs typeface="Arial" panose="020B0604020202020204" pitchFamily="34" charset="0"/>
              </a:rPr>
              <a:t>→ S.-M. Cheikh ’s PhD thesis (2023)</a:t>
            </a:r>
          </a:p>
        </p:txBody>
      </p:sp>
      <p:sp>
        <p:nvSpPr>
          <p:cNvPr id="14" name="Titre 5">
            <a:extLst>
              <a:ext uri="{FF2B5EF4-FFF2-40B4-BE49-F238E27FC236}">
                <a16:creationId xmlns:a16="http://schemas.microsoft.com/office/drawing/2014/main" id="{EA53B8BE-ACD9-417C-918B-223FE3EEE0B3}"/>
              </a:ext>
            </a:extLst>
          </p:cNvPr>
          <p:cNvSpPr txBox="1">
            <a:spLocks/>
          </p:cNvSpPr>
          <p:nvPr/>
        </p:nvSpPr>
        <p:spPr>
          <a:xfrm>
            <a:off x="148151" y="160480"/>
            <a:ext cx="10012162" cy="513034"/>
          </a:xfrm>
          <a:prstGeom prst="rect">
            <a:avLst/>
          </a:prstGeom>
        </p:spPr>
        <p:txBody>
          <a:bodyPr>
            <a:noAutofit/>
          </a:bodyPr>
          <a:lstStyle>
            <a:lvl1pPr algn="l" defTabSz="914400" rtl="0" eaLnBrk="1" latinLnBrk="0" hangingPunct="1">
              <a:lnSpc>
                <a:spcPct val="90000"/>
              </a:lnSpc>
              <a:spcBef>
                <a:spcPct val="0"/>
              </a:spcBef>
              <a:buNone/>
              <a:defRPr sz="3200" kern="1200">
                <a:solidFill>
                  <a:schemeClr val="tx2"/>
                </a:solidFill>
                <a:latin typeface="+mj-lt"/>
                <a:ea typeface="+mj-ea"/>
                <a:cs typeface="+mj-cs"/>
              </a:defRPr>
            </a:lvl1pPr>
          </a:lstStyle>
          <a:p>
            <a:r>
              <a:rPr lang="en-US" sz="2800" b="1" dirty="0"/>
              <a:t>Context: Methodology of (</a:t>
            </a:r>
            <a:r>
              <a:rPr lang="en-US" sz="2800" b="1" dirty="0" err="1"/>
              <a:t>n</a:t>
            </a:r>
            <a:r>
              <a:rPr lang="en-US" sz="2800" b="1" baseline="-25000" dirty="0" err="1"/>
              <a:t>th</a:t>
            </a:r>
            <a:r>
              <a:rPr lang="en-US" sz="2800" b="1" dirty="0" err="1"/>
              <a:t>,f</a:t>
            </a:r>
            <a:r>
              <a:rPr lang="en-US" sz="2800" b="1" dirty="0"/>
              <a:t>) FY evaluation</a:t>
            </a:r>
            <a:endParaRPr lang="fr-FR" sz="2800" dirty="0"/>
          </a:p>
        </p:txBody>
      </p:sp>
      <p:sp>
        <p:nvSpPr>
          <p:cNvPr id="15" name="Espace réservé du numéro de diapositive 4">
            <a:extLst>
              <a:ext uri="{FF2B5EF4-FFF2-40B4-BE49-F238E27FC236}">
                <a16:creationId xmlns:a16="http://schemas.microsoft.com/office/drawing/2014/main" id="{C79E50B4-DC43-4A40-A7DA-C26DE1092378}"/>
              </a:ext>
            </a:extLst>
          </p:cNvPr>
          <p:cNvSpPr>
            <a:spLocks noGrp="1"/>
          </p:cNvSpPr>
          <p:nvPr>
            <p:ph type="sldNum" sz="quarter" idx="12"/>
          </p:nvPr>
        </p:nvSpPr>
        <p:spPr>
          <a:xfrm>
            <a:off x="10999334" y="6343650"/>
            <a:ext cx="693738" cy="365125"/>
          </a:xfrm>
        </p:spPr>
        <p:txBody>
          <a:bodyPr/>
          <a:lstStyle/>
          <a:p>
            <a:r>
              <a:rPr lang="fr-FR" dirty="0"/>
              <a:t>5</a:t>
            </a:r>
          </a:p>
        </p:txBody>
      </p:sp>
    </p:spTree>
    <p:extLst>
      <p:ext uri="{BB962C8B-B14F-4D97-AF65-F5344CB8AC3E}">
        <p14:creationId xmlns:p14="http://schemas.microsoft.com/office/powerpoint/2010/main" val="424268615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a:extLst>
              <a:ext uri="{FF2B5EF4-FFF2-40B4-BE49-F238E27FC236}">
                <a16:creationId xmlns:a16="http://schemas.microsoft.com/office/drawing/2014/main" id="{E827A251-CF9B-455C-9475-6CA274122BE5}"/>
              </a:ext>
            </a:extLst>
          </p:cNvPr>
          <p:cNvSpPr>
            <a:spLocks noGrp="1"/>
          </p:cNvSpPr>
          <p:nvPr>
            <p:ph type="sldNum" sz="quarter" idx="12"/>
          </p:nvPr>
        </p:nvSpPr>
        <p:spPr/>
        <p:txBody>
          <a:bodyPr/>
          <a:lstStyle/>
          <a:p>
            <a:r>
              <a:rPr lang="it-IT" dirty="0"/>
              <a:t>12</a:t>
            </a:r>
            <a:endParaRPr lang="fr-FR" dirty="0"/>
          </a:p>
        </p:txBody>
      </p:sp>
      <p:sp>
        <p:nvSpPr>
          <p:cNvPr id="20" name="Titre 5">
            <a:extLst>
              <a:ext uri="{FF2B5EF4-FFF2-40B4-BE49-F238E27FC236}">
                <a16:creationId xmlns:a16="http://schemas.microsoft.com/office/drawing/2014/main" id="{30747C4A-FC56-4000-9130-F9767995AEED}"/>
              </a:ext>
            </a:extLst>
          </p:cNvPr>
          <p:cNvSpPr>
            <a:spLocks noGrp="1"/>
          </p:cNvSpPr>
          <p:nvPr>
            <p:ph type="title"/>
          </p:nvPr>
        </p:nvSpPr>
        <p:spPr>
          <a:xfrm>
            <a:off x="132899" y="149225"/>
            <a:ext cx="11123079" cy="890649"/>
          </a:xfrm>
        </p:spPr>
        <p:txBody>
          <a:bodyPr>
            <a:noAutofit/>
          </a:bodyPr>
          <a:lstStyle/>
          <a:p>
            <a:r>
              <a:rPr lang="en-US" sz="4400" b="1" baseline="30000" dirty="0"/>
              <a:t>Prompt neutrons multiplicity analysis from :     </a:t>
            </a:r>
            <a:r>
              <a:rPr lang="en-GB" sz="2800" b="1" dirty="0"/>
              <a:t>Calculation using Y</a:t>
            </a:r>
            <a:r>
              <a:rPr lang="en-GB" sz="2800" b="1" baseline="30000" dirty="0"/>
              <a:t>Eval</a:t>
            </a:r>
            <a:r>
              <a:rPr lang="en-GB" sz="2800" b="1" dirty="0"/>
              <a:t>(A*) and Y</a:t>
            </a:r>
            <a:r>
              <a:rPr lang="en-GB" sz="2800" b="1" baseline="30000" dirty="0"/>
              <a:t>JEFF4.0</a:t>
            </a:r>
            <a:r>
              <a:rPr lang="en-GB" sz="2800" b="1" dirty="0"/>
              <a:t>(A)  </a:t>
            </a:r>
            <a:endParaRPr lang="fr-FR" sz="4000" dirty="0"/>
          </a:p>
        </p:txBody>
      </p:sp>
      <p:sp>
        <p:nvSpPr>
          <p:cNvPr id="18" name="Espace réservé de la date 3">
            <a:extLst>
              <a:ext uri="{FF2B5EF4-FFF2-40B4-BE49-F238E27FC236}">
                <a16:creationId xmlns:a16="http://schemas.microsoft.com/office/drawing/2014/main" id="{9F5CB658-9B06-4827-BD33-90C374A880FE}"/>
              </a:ext>
            </a:extLst>
          </p:cNvPr>
          <p:cNvSpPr>
            <a:spLocks noGrp="1"/>
          </p:cNvSpPr>
          <p:nvPr>
            <p:ph type="dt" sz="half" idx="10"/>
          </p:nvPr>
        </p:nvSpPr>
        <p:spPr>
          <a:xfrm>
            <a:off x="9626599" y="6343650"/>
            <a:ext cx="1101165" cy="365125"/>
          </a:xfrm>
        </p:spPr>
        <p:txBody>
          <a:bodyPr/>
          <a:lstStyle/>
          <a:p>
            <a:r>
              <a:rPr lang="fr-FR"/>
              <a:t>01/07/2026</a:t>
            </a:r>
            <a:endParaRPr lang="fr-FR" dirty="0"/>
          </a:p>
        </p:txBody>
      </p:sp>
      <p:pic>
        <p:nvPicPr>
          <p:cNvPr id="4" name="Image 3">
            <a:extLst>
              <a:ext uri="{FF2B5EF4-FFF2-40B4-BE49-F238E27FC236}">
                <a16:creationId xmlns:a16="http://schemas.microsoft.com/office/drawing/2014/main" id="{022BE0EC-F383-4992-825C-5606CAE6FB58}"/>
              </a:ext>
            </a:extLst>
          </p:cNvPr>
          <p:cNvPicPr>
            <a:picLocks noChangeAspect="1"/>
          </p:cNvPicPr>
          <p:nvPr/>
        </p:nvPicPr>
        <p:blipFill rotWithShape="1">
          <a:blip r:embed="rId2">
            <a:extLst>
              <a:ext uri="{28A0092B-C50C-407E-A947-70E740481C1C}">
                <a14:useLocalDpi xmlns:a14="http://schemas.microsoft.com/office/drawing/2010/main" val="0"/>
              </a:ext>
            </a:extLst>
          </a:blip>
          <a:srcRect l="8981" t="9167" r="7941" b="3148"/>
          <a:stretch/>
        </p:blipFill>
        <p:spPr>
          <a:xfrm>
            <a:off x="5156200" y="1259258"/>
            <a:ext cx="4900847" cy="5058576"/>
          </a:xfrm>
          <a:prstGeom prst="rect">
            <a:avLst/>
          </a:prstGeom>
        </p:spPr>
      </p:pic>
      <p:sp>
        <p:nvSpPr>
          <p:cNvPr id="9" name="ZoneTexte 8">
            <a:extLst>
              <a:ext uri="{FF2B5EF4-FFF2-40B4-BE49-F238E27FC236}">
                <a16:creationId xmlns:a16="http://schemas.microsoft.com/office/drawing/2014/main" id="{FE381316-691A-4AF6-9D7C-BE172717C860}"/>
              </a:ext>
            </a:extLst>
          </p:cNvPr>
          <p:cNvSpPr txBox="1"/>
          <p:nvPr/>
        </p:nvSpPr>
        <p:spPr>
          <a:xfrm>
            <a:off x="552450" y="1486410"/>
            <a:ext cx="4191000" cy="646331"/>
          </a:xfrm>
          <a:prstGeom prst="rect">
            <a:avLst/>
          </a:prstGeom>
          <a:noFill/>
        </p:spPr>
        <p:txBody>
          <a:bodyPr wrap="square" rtlCol="0">
            <a:spAutoFit/>
          </a:bodyPr>
          <a:lstStyle/>
          <a:p>
            <a:pPr marL="285750" indent="-285750">
              <a:buFont typeface="Wingdings" panose="05000000000000000000" pitchFamily="2" charset="2"/>
              <a:buChar char="q"/>
            </a:pPr>
            <a:r>
              <a:rPr lang="en-GB" b="1" dirty="0">
                <a:solidFill>
                  <a:srgbClr val="FF0000"/>
                </a:solidFill>
              </a:rPr>
              <a:t>Monte Carlo Markov Chains (MCMC) DREAM code</a:t>
            </a:r>
          </a:p>
        </p:txBody>
      </p:sp>
      <p:sp>
        <p:nvSpPr>
          <p:cNvPr id="10" name="ZoneTexte 9">
            <a:extLst>
              <a:ext uri="{FF2B5EF4-FFF2-40B4-BE49-F238E27FC236}">
                <a16:creationId xmlns:a16="http://schemas.microsoft.com/office/drawing/2014/main" id="{178F1702-FFB2-4103-8493-DD4A950FDD3D}"/>
              </a:ext>
            </a:extLst>
          </p:cNvPr>
          <p:cNvSpPr txBox="1"/>
          <p:nvPr/>
        </p:nvSpPr>
        <p:spPr>
          <a:xfrm>
            <a:off x="552450" y="4069316"/>
            <a:ext cx="2645833" cy="369332"/>
          </a:xfrm>
          <a:prstGeom prst="rect">
            <a:avLst/>
          </a:prstGeom>
          <a:noFill/>
        </p:spPr>
        <p:txBody>
          <a:bodyPr wrap="square" rtlCol="0">
            <a:spAutoFit/>
          </a:bodyPr>
          <a:lstStyle/>
          <a:p>
            <a:pPr marL="285750" indent="-285750">
              <a:buFont typeface="Wingdings" panose="05000000000000000000" pitchFamily="2" charset="2"/>
              <a:buChar char="q"/>
            </a:pPr>
            <a:r>
              <a:rPr lang="fr-FR" b="1" dirty="0">
                <a:solidFill>
                  <a:srgbClr val="FF0000"/>
                </a:solidFill>
              </a:rPr>
              <a:t>Terrell Method</a:t>
            </a:r>
          </a:p>
        </p:txBody>
      </p:sp>
      <mc:AlternateContent xmlns:mc="http://schemas.openxmlformats.org/markup-compatibility/2006" xmlns:a14="http://schemas.microsoft.com/office/drawing/2010/main">
        <mc:Choice Requires="a14">
          <p:sp>
            <p:nvSpPr>
              <p:cNvPr id="11" name="ZoneTexte 10">
                <a:extLst>
                  <a:ext uri="{FF2B5EF4-FFF2-40B4-BE49-F238E27FC236}">
                    <a16:creationId xmlns:a16="http://schemas.microsoft.com/office/drawing/2014/main" id="{AE614461-7C93-4DE1-AA0B-C82D835E919B}"/>
                  </a:ext>
                </a:extLst>
              </p:cNvPr>
              <p:cNvSpPr txBox="1"/>
              <p:nvPr/>
            </p:nvSpPr>
            <p:spPr>
              <a:xfrm>
                <a:off x="379631" y="4562843"/>
                <a:ext cx="4727122" cy="70583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nary>
                        <m:naryPr>
                          <m:chr m:val="∑"/>
                          <m:ctrlPr>
                            <a:rPr lang="fr-FR" sz="1200" i="1" smtClean="0">
                              <a:latin typeface="Cambria Math" panose="02040503050406030204" pitchFamily="18" charset="0"/>
                            </a:rPr>
                          </m:ctrlPr>
                        </m:naryPr>
                        <m:sub>
                          <m:r>
                            <m:rPr>
                              <m:brk m:alnAt="23"/>
                            </m:rPr>
                            <a:rPr lang="fr-FR" sz="1200" b="0" i="1" smtClean="0">
                              <a:latin typeface="Cambria Math" panose="02040503050406030204" pitchFamily="18" charset="0"/>
                            </a:rPr>
                            <m:t>0</m:t>
                          </m:r>
                        </m:sub>
                        <m:sup>
                          <m:sSub>
                            <m:sSubPr>
                              <m:ctrlPr>
                                <a:rPr lang="fr-FR" sz="1200" i="1" smtClean="0">
                                  <a:latin typeface="Cambria Math" panose="02040503050406030204" pitchFamily="18" charset="0"/>
                                </a:rPr>
                              </m:ctrlPr>
                            </m:sSubPr>
                            <m:e>
                              <m:r>
                                <a:rPr lang="fr-FR" sz="1200" b="0" i="1" smtClean="0">
                                  <a:latin typeface="Cambria Math" panose="02040503050406030204" pitchFamily="18" charset="0"/>
                                </a:rPr>
                                <m:t>𝑀</m:t>
                              </m:r>
                            </m:e>
                            <m:sub>
                              <m:r>
                                <a:rPr lang="fr-FR" sz="1200" b="0" i="1" smtClean="0">
                                  <a:latin typeface="Cambria Math" panose="02040503050406030204" pitchFamily="18" charset="0"/>
                                </a:rPr>
                                <m:t>0</m:t>
                              </m:r>
                            </m:sub>
                          </m:sSub>
                          <m:r>
                            <a:rPr lang="fr-FR" sz="1200" b="0" i="1" smtClean="0">
                              <a:latin typeface="Cambria Math" panose="02040503050406030204" pitchFamily="18" charset="0"/>
                            </a:rPr>
                            <m:t>−</m:t>
                          </m:r>
                          <m:sSub>
                            <m:sSubPr>
                              <m:ctrlPr>
                                <a:rPr lang="fr-FR" sz="1200" b="0" i="1" smtClean="0">
                                  <a:latin typeface="Cambria Math" panose="02040503050406030204" pitchFamily="18" charset="0"/>
                                </a:rPr>
                              </m:ctrlPr>
                            </m:sSubPr>
                            <m:e>
                              <m:r>
                                <a:rPr lang="fr-FR" sz="1200" b="0" i="1" smtClean="0">
                                  <a:latin typeface="Cambria Math" panose="02040503050406030204" pitchFamily="18" charset="0"/>
                                  <a:sym typeface="Symbol" panose="05050102010706020507" pitchFamily="18" charset="2"/>
                                </a:rPr>
                                <m:t></m:t>
                              </m:r>
                            </m:e>
                            <m:sub>
                              <m:r>
                                <a:rPr lang="fr-FR" sz="1200" b="0" i="1" smtClean="0">
                                  <a:latin typeface="Cambria Math" panose="02040503050406030204" pitchFamily="18" charset="0"/>
                                </a:rPr>
                                <m:t>𝑓</m:t>
                              </m:r>
                            </m:sub>
                          </m:sSub>
                          <m:d>
                            <m:dPr>
                              <m:ctrlPr>
                                <a:rPr lang="fr-FR" sz="1200" b="0" i="1" smtClean="0">
                                  <a:latin typeface="Cambria Math" panose="02040503050406030204" pitchFamily="18" charset="0"/>
                                </a:rPr>
                              </m:ctrlPr>
                            </m:dPr>
                            <m:e>
                              <m:sSub>
                                <m:sSubPr>
                                  <m:ctrlPr>
                                    <a:rPr lang="fr-FR" sz="1200" i="1" smtClean="0">
                                      <a:latin typeface="Cambria Math" panose="02040503050406030204" pitchFamily="18" charset="0"/>
                                    </a:rPr>
                                  </m:ctrlPr>
                                </m:sSubPr>
                                <m:e>
                                  <m:r>
                                    <a:rPr lang="fr-FR" sz="1200" b="0" i="1" smtClean="0">
                                      <a:latin typeface="Cambria Math" panose="02040503050406030204" pitchFamily="18" charset="0"/>
                                    </a:rPr>
                                    <m:t>𝑀</m:t>
                                  </m:r>
                                </m:e>
                                <m:sub>
                                  <m:r>
                                    <a:rPr lang="fr-FR" sz="1200" b="0" i="1" smtClean="0">
                                      <a:latin typeface="Cambria Math" panose="02040503050406030204" pitchFamily="18" charset="0"/>
                                    </a:rPr>
                                    <m:t>0</m:t>
                                  </m:r>
                                </m:sub>
                              </m:sSub>
                            </m:e>
                          </m:d>
                          <m:r>
                            <a:rPr lang="fr-FR" sz="1200" b="0" i="1" smtClean="0">
                              <a:latin typeface="Cambria Math" panose="02040503050406030204" pitchFamily="18" charset="0"/>
                            </a:rPr>
                            <m:t>−</m:t>
                          </m:r>
                          <m:f>
                            <m:fPr>
                              <m:ctrlPr>
                                <a:rPr lang="fr-FR" sz="1200" b="0" i="1" smtClean="0">
                                  <a:latin typeface="Cambria Math" panose="02040503050406030204" pitchFamily="18" charset="0"/>
                                </a:rPr>
                              </m:ctrlPr>
                            </m:fPr>
                            <m:num>
                              <m:r>
                                <a:rPr lang="fr-FR" sz="1200" b="0" i="1" smtClean="0">
                                  <a:latin typeface="Cambria Math" panose="02040503050406030204" pitchFamily="18" charset="0"/>
                                </a:rPr>
                                <m:t>1</m:t>
                              </m:r>
                            </m:num>
                            <m:den>
                              <m:r>
                                <a:rPr lang="fr-FR" sz="1200" b="0" i="1" smtClean="0">
                                  <a:latin typeface="Cambria Math" panose="02040503050406030204" pitchFamily="18" charset="0"/>
                                </a:rPr>
                                <m:t>2</m:t>
                              </m:r>
                            </m:den>
                          </m:f>
                        </m:sup>
                        <m:e>
                          <m:sSub>
                            <m:sSubPr>
                              <m:ctrlPr>
                                <a:rPr lang="fr-FR" sz="1200" i="1" smtClean="0">
                                  <a:latin typeface="Cambria Math" panose="02040503050406030204" pitchFamily="18" charset="0"/>
                                </a:rPr>
                              </m:ctrlPr>
                            </m:sSubPr>
                            <m:e>
                              <m:r>
                                <a:rPr lang="fr-FR" sz="1200" b="0" i="1" smtClean="0">
                                  <a:latin typeface="Cambria Math" panose="02040503050406030204" pitchFamily="18" charset="0"/>
                                </a:rPr>
                                <m:t>𝑌</m:t>
                              </m:r>
                            </m:e>
                            <m:sub>
                              <m:r>
                                <a:rPr lang="fr-FR" sz="1200" b="0" i="1" smtClean="0">
                                  <a:latin typeface="Cambria Math" panose="02040503050406030204" pitchFamily="18" charset="0"/>
                                </a:rPr>
                                <m:t>𝑝𝑜𝑠𝑡</m:t>
                              </m:r>
                            </m:sub>
                          </m:sSub>
                          <m:d>
                            <m:dPr>
                              <m:ctrlPr>
                                <a:rPr lang="fr-FR" sz="1200" b="0" i="1" smtClean="0">
                                  <a:latin typeface="Cambria Math" panose="02040503050406030204" pitchFamily="18" charset="0"/>
                                </a:rPr>
                              </m:ctrlPr>
                            </m:dPr>
                            <m:e>
                              <m:r>
                                <a:rPr lang="fr-FR" sz="1200" b="0" i="1" smtClean="0">
                                  <a:latin typeface="Cambria Math" panose="02040503050406030204" pitchFamily="18" charset="0"/>
                                </a:rPr>
                                <m:t>𝑀</m:t>
                              </m:r>
                            </m:e>
                          </m:d>
                          <m:r>
                            <a:rPr lang="fr-FR" sz="1200" b="0" i="1" smtClean="0">
                              <a:latin typeface="Cambria Math" panose="02040503050406030204" pitchFamily="18" charset="0"/>
                            </a:rPr>
                            <m:t>=</m:t>
                          </m:r>
                          <m:nary>
                            <m:naryPr>
                              <m:chr m:val="∑"/>
                              <m:ctrlPr>
                                <a:rPr lang="fr-FR" sz="1200" b="0" i="1" smtClean="0">
                                  <a:latin typeface="Cambria Math" panose="02040503050406030204" pitchFamily="18" charset="0"/>
                                </a:rPr>
                              </m:ctrlPr>
                            </m:naryPr>
                            <m:sub>
                              <m:r>
                                <m:rPr>
                                  <m:brk m:alnAt="23"/>
                                </m:rPr>
                                <a:rPr lang="fr-FR" sz="1200" b="0" i="1" smtClean="0">
                                  <a:latin typeface="Cambria Math" panose="02040503050406030204" pitchFamily="18" charset="0"/>
                                </a:rPr>
                                <m:t>0</m:t>
                              </m:r>
                            </m:sub>
                            <m:sup>
                              <m:sSub>
                                <m:sSubPr>
                                  <m:ctrlPr>
                                    <a:rPr lang="fr-FR" sz="1200" i="1" smtClean="0">
                                      <a:latin typeface="Cambria Math" panose="02040503050406030204" pitchFamily="18" charset="0"/>
                                    </a:rPr>
                                  </m:ctrlPr>
                                </m:sSubPr>
                                <m:e>
                                  <m:r>
                                    <a:rPr lang="fr-FR" sz="1200" b="0" i="1" smtClean="0">
                                      <a:latin typeface="Cambria Math" panose="02040503050406030204" pitchFamily="18" charset="0"/>
                                    </a:rPr>
                                    <m:t>𝑀</m:t>
                                  </m:r>
                                </m:e>
                                <m:sub>
                                  <m:r>
                                    <a:rPr lang="fr-FR" sz="1200" b="0" i="1" smtClean="0">
                                      <a:latin typeface="Cambria Math" panose="02040503050406030204" pitchFamily="18" charset="0"/>
                                    </a:rPr>
                                    <m:t>0</m:t>
                                  </m:r>
                                </m:sub>
                              </m:sSub>
                              <m:r>
                                <a:rPr lang="fr-FR" sz="1200" b="0" i="1" smtClean="0">
                                  <a:latin typeface="Cambria Math" panose="02040503050406030204" pitchFamily="18" charset="0"/>
                                </a:rPr>
                                <m:t>−</m:t>
                              </m:r>
                              <m:f>
                                <m:fPr>
                                  <m:ctrlPr>
                                    <a:rPr lang="fr-FR" sz="1200" b="0" i="1" smtClean="0">
                                      <a:latin typeface="Cambria Math" panose="02040503050406030204" pitchFamily="18" charset="0"/>
                                    </a:rPr>
                                  </m:ctrlPr>
                                </m:fPr>
                                <m:num>
                                  <m:r>
                                    <a:rPr lang="fr-FR" sz="1200" b="0" i="1" smtClean="0">
                                      <a:latin typeface="Cambria Math" panose="02040503050406030204" pitchFamily="18" charset="0"/>
                                    </a:rPr>
                                    <m:t>1</m:t>
                                  </m:r>
                                </m:num>
                                <m:den>
                                  <m:r>
                                    <a:rPr lang="fr-FR" sz="1200" b="0" i="1" smtClean="0">
                                      <a:latin typeface="Cambria Math" panose="02040503050406030204" pitchFamily="18" charset="0"/>
                                    </a:rPr>
                                    <m:t>2</m:t>
                                  </m:r>
                                </m:den>
                              </m:f>
                            </m:sup>
                            <m:e>
                              <m:sSub>
                                <m:sSubPr>
                                  <m:ctrlPr>
                                    <a:rPr lang="fr-FR" sz="1200" b="0" i="1" smtClean="0">
                                      <a:latin typeface="Cambria Math" panose="02040503050406030204" pitchFamily="18" charset="0"/>
                                    </a:rPr>
                                  </m:ctrlPr>
                                </m:sSubPr>
                                <m:e>
                                  <m:r>
                                    <a:rPr lang="fr-FR" sz="1200" b="0" i="1" smtClean="0">
                                      <a:latin typeface="Cambria Math" panose="02040503050406030204" pitchFamily="18" charset="0"/>
                                    </a:rPr>
                                    <m:t>𝑌</m:t>
                                  </m:r>
                                </m:e>
                                <m:sub>
                                  <m:r>
                                    <a:rPr lang="fr-FR" sz="1200" b="0" i="1" smtClean="0">
                                      <a:latin typeface="Cambria Math" panose="02040503050406030204" pitchFamily="18" charset="0"/>
                                    </a:rPr>
                                    <m:t>𝑝𝑟𝑒</m:t>
                                  </m:r>
                                </m:sub>
                              </m:sSub>
                              <m:d>
                                <m:dPr>
                                  <m:ctrlPr>
                                    <a:rPr lang="fr-FR" sz="1200" b="0" i="1" smtClean="0">
                                      <a:latin typeface="Cambria Math" panose="02040503050406030204" pitchFamily="18" charset="0"/>
                                    </a:rPr>
                                  </m:ctrlPr>
                                </m:dPr>
                                <m:e>
                                  <m:r>
                                    <a:rPr lang="fr-FR" sz="1200" b="0" i="1" smtClean="0">
                                      <a:latin typeface="Cambria Math" panose="02040503050406030204" pitchFamily="18" charset="0"/>
                                    </a:rPr>
                                    <m:t>𝑀</m:t>
                                  </m:r>
                                </m:e>
                              </m:d>
                            </m:e>
                          </m:nary>
                          <m:r>
                            <a:rPr lang="fr-FR" sz="1200" b="0" i="1" smtClean="0">
                              <a:latin typeface="Cambria Math" panose="02040503050406030204" pitchFamily="18" charset="0"/>
                            </a:rPr>
                            <m:t>+</m:t>
                          </m:r>
                          <m:f>
                            <m:fPr>
                              <m:ctrlPr>
                                <a:rPr lang="fr-FR" sz="1200" b="0" i="1" smtClean="0">
                                  <a:latin typeface="Cambria Math" panose="02040503050406030204" pitchFamily="18" charset="0"/>
                                </a:rPr>
                              </m:ctrlPr>
                            </m:fPr>
                            <m:num>
                              <m:r>
                                <a:rPr lang="fr-FR" sz="1200" b="0" i="1" smtClean="0">
                                  <a:latin typeface="Cambria Math" panose="02040503050406030204" pitchFamily="18" charset="0"/>
                                </a:rPr>
                                <m:t>1</m:t>
                              </m:r>
                            </m:num>
                            <m:den>
                              <m:r>
                                <a:rPr lang="fr-FR" sz="1200" b="0" i="1" smtClean="0">
                                  <a:latin typeface="Cambria Math" panose="02040503050406030204" pitchFamily="18" charset="0"/>
                                </a:rPr>
                                <m:t>2</m:t>
                              </m:r>
                            </m:den>
                          </m:f>
                          <m:d>
                            <m:dPr>
                              <m:ctrlPr>
                                <a:rPr lang="fr-FR" sz="1200" b="0" i="1" smtClean="0">
                                  <a:latin typeface="Cambria Math" panose="02040503050406030204" pitchFamily="18" charset="0"/>
                                </a:rPr>
                              </m:ctrlPr>
                            </m:dPr>
                            <m:e>
                              <m:f>
                                <m:fPr>
                                  <m:ctrlPr>
                                    <a:rPr lang="fr-FR" sz="1200" b="0" i="1" smtClean="0">
                                      <a:latin typeface="Cambria Math" panose="02040503050406030204" pitchFamily="18" charset="0"/>
                                    </a:rPr>
                                  </m:ctrlPr>
                                </m:fPr>
                                <m:num>
                                  <m:r>
                                    <a:rPr lang="fr-FR" sz="1200" b="0" i="1" smtClean="0">
                                      <a:latin typeface="Cambria Math" panose="02040503050406030204" pitchFamily="18" charset="0"/>
                                    </a:rPr>
                                    <m:t>𝑑</m:t>
                                  </m:r>
                                  <m:sSub>
                                    <m:sSubPr>
                                      <m:ctrlPr>
                                        <a:rPr lang="fr-FR" sz="1200" b="0" i="1" smtClean="0">
                                          <a:latin typeface="Cambria Math" panose="02040503050406030204" pitchFamily="18" charset="0"/>
                                        </a:rPr>
                                      </m:ctrlPr>
                                    </m:sSubPr>
                                    <m:e>
                                      <m:r>
                                        <a:rPr lang="fr-FR" sz="1200" b="0" i="1" smtClean="0">
                                          <a:latin typeface="Cambria Math" panose="02040503050406030204" pitchFamily="18" charset="0"/>
                                        </a:rPr>
                                        <m:t>𝑌</m:t>
                                      </m:r>
                                    </m:e>
                                    <m:sub>
                                      <m:r>
                                        <a:rPr lang="fr-FR" sz="1200" b="0" i="1" smtClean="0">
                                          <a:latin typeface="Cambria Math" panose="02040503050406030204" pitchFamily="18" charset="0"/>
                                        </a:rPr>
                                        <m:t>𝑝𝑟𝑒</m:t>
                                      </m:r>
                                    </m:sub>
                                  </m:sSub>
                                </m:num>
                                <m:den>
                                  <m:r>
                                    <a:rPr lang="fr-FR" sz="1200" b="0" i="1" smtClean="0">
                                      <a:latin typeface="Cambria Math" panose="02040503050406030204" pitchFamily="18" charset="0"/>
                                    </a:rPr>
                                    <m:t>𝑑𝑀</m:t>
                                  </m:r>
                                </m:den>
                              </m:f>
                            </m:e>
                          </m:d>
                          <m:d>
                            <m:dPr>
                              <m:begChr m:val="⟨"/>
                              <m:endChr m:val="⟩"/>
                              <m:ctrlPr>
                                <a:rPr lang="fr-FR" sz="1200" b="0" i="1" smtClean="0">
                                  <a:latin typeface="Cambria Math" panose="02040503050406030204" pitchFamily="18" charset="0"/>
                                </a:rPr>
                              </m:ctrlPr>
                            </m:dPr>
                            <m:e>
                              <m:sSup>
                                <m:sSupPr>
                                  <m:ctrlPr>
                                    <a:rPr lang="fr-FR" sz="1200" b="0" i="1" smtClean="0">
                                      <a:latin typeface="Cambria Math" panose="02040503050406030204" pitchFamily="18" charset="0"/>
                                    </a:rPr>
                                  </m:ctrlPr>
                                </m:sSupPr>
                                <m:e>
                                  <m:r>
                                    <a:rPr lang="fr-FR" sz="1200" b="0" i="1" smtClean="0">
                                      <a:latin typeface="Cambria Math" panose="02040503050406030204" pitchFamily="18" charset="0"/>
                                      <a:ea typeface="Cambria Math" panose="02040503050406030204" pitchFamily="18" charset="0"/>
                                    </a:rPr>
                                    <m:t>𝜎</m:t>
                                  </m:r>
                                </m:e>
                                <m:sup>
                                  <m:r>
                                    <a:rPr lang="fr-FR" sz="1200" b="0" i="1" smtClean="0">
                                      <a:latin typeface="Cambria Math" panose="02040503050406030204" pitchFamily="18" charset="0"/>
                                    </a:rPr>
                                    <m:t>2</m:t>
                                  </m:r>
                                </m:sup>
                              </m:sSup>
                              <m:d>
                                <m:dPr>
                                  <m:ctrlPr>
                                    <a:rPr lang="fr-FR" sz="1200" b="0" i="1" smtClean="0">
                                      <a:latin typeface="Cambria Math" panose="02040503050406030204" pitchFamily="18" charset="0"/>
                                    </a:rPr>
                                  </m:ctrlPr>
                                </m:dPr>
                                <m:e>
                                  <m:sSub>
                                    <m:sSubPr>
                                      <m:ctrlPr>
                                        <a:rPr lang="fr-FR" sz="1200" b="0" i="1" smtClean="0">
                                          <a:latin typeface="Cambria Math" panose="02040503050406030204" pitchFamily="18" charset="0"/>
                                        </a:rPr>
                                      </m:ctrlPr>
                                    </m:sSubPr>
                                    <m:e>
                                      <m:r>
                                        <a:rPr lang="fr-FR" sz="1200" b="0" i="1" smtClean="0">
                                          <a:latin typeface="Cambria Math" panose="02040503050406030204" pitchFamily="18" charset="0"/>
                                          <a:sym typeface="Symbol" panose="05050102010706020507" pitchFamily="18" charset="2"/>
                                        </a:rPr>
                                        <m:t></m:t>
                                      </m:r>
                                    </m:e>
                                    <m:sub>
                                      <m:r>
                                        <a:rPr lang="fr-FR" sz="1200" b="0" i="1" smtClean="0">
                                          <a:latin typeface="Cambria Math" panose="02040503050406030204" pitchFamily="18" charset="0"/>
                                        </a:rPr>
                                        <m:t>𝑓</m:t>
                                      </m:r>
                                    </m:sub>
                                  </m:sSub>
                                  <m:r>
                                    <a:rPr lang="fr-FR" sz="1200" b="0" i="1" smtClean="0">
                                      <a:latin typeface="Cambria Math" panose="02040503050406030204" pitchFamily="18" charset="0"/>
                                    </a:rPr>
                                    <m:t>;</m:t>
                                  </m:r>
                                  <m:r>
                                    <a:rPr lang="fr-FR" sz="1200" b="0" i="1" smtClean="0">
                                      <a:latin typeface="Cambria Math" panose="02040503050406030204" pitchFamily="18" charset="0"/>
                                    </a:rPr>
                                    <m:t>𝑀</m:t>
                                  </m:r>
                                </m:e>
                              </m:d>
                            </m:e>
                          </m:d>
                          <m:r>
                            <a:rPr lang="fr-FR" sz="1200" b="0" i="1" smtClean="0">
                              <a:latin typeface="Cambria Math" panose="02040503050406030204" pitchFamily="18" charset="0"/>
                            </a:rPr>
                            <m:t>+…</m:t>
                          </m:r>
                        </m:e>
                      </m:nary>
                    </m:oMath>
                  </m:oMathPara>
                </a14:m>
                <a:endParaRPr lang="fr-FR" sz="1200" dirty="0"/>
              </a:p>
            </p:txBody>
          </p:sp>
        </mc:Choice>
        <mc:Fallback xmlns="">
          <p:sp>
            <p:nvSpPr>
              <p:cNvPr id="11" name="ZoneTexte 10">
                <a:extLst>
                  <a:ext uri="{FF2B5EF4-FFF2-40B4-BE49-F238E27FC236}">
                    <a16:creationId xmlns:a16="http://schemas.microsoft.com/office/drawing/2014/main" id="{AE614461-7C93-4DE1-AA0B-C82D835E919B}"/>
                  </a:ext>
                </a:extLst>
              </p:cNvPr>
              <p:cNvSpPr txBox="1">
                <a:spLocks noRot="1" noChangeAspect="1" noMove="1" noResize="1" noEditPoints="1" noAdjustHandles="1" noChangeArrowheads="1" noChangeShapeType="1" noTextEdit="1"/>
              </p:cNvSpPr>
              <p:nvPr/>
            </p:nvSpPr>
            <p:spPr>
              <a:xfrm>
                <a:off x="379631" y="4562843"/>
                <a:ext cx="4727122" cy="705834"/>
              </a:xfrm>
              <a:prstGeom prst="rect">
                <a:avLst/>
              </a:prstGeom>
              <a:blipFill>
                <a:blip r:embed="rId3"/>
                <a:stretch>
                  <a:fillRect/>
                </a:stretch>
              </a:blipFill>
            </p:spPr>
            <p:txBody>
              <a:bodyPr/>
              <a:lstStyle/>
              <a:p>
                <a:r>
                  <a:rPr lang="fr-FR">
                    <a:noFill/>
                  </a:rPr>
                  <a:t> </a:t>
                </a:r>
              </a:p>
            </p:txBody>
          </p:sp>
        </mc:Fallback>
      </mc:AlternateContent>
      <p:sp>
        <p:nvSpPr>
          <p:cNvPr id="12" name="ZoneTexte 11">
            <a:extLst>
              <a:ext uri="{FF2B5EF4-FFF2-40B4-BE49-F238E27FC236}">
                <a16:creationId xmlns:a16="http://schemas.microsoft.com/office/drawing/2014/main" id="{45D3AA9C-DE00-461C-A8CA-9D5B3DE2FB50}"/>
              </a:ext>
            </a:extLst>
          </p:cNvPr>
          <p:cNvSpPr txBox="1"/>
          <p:nvPr/>
        </p:nvSpPr>
        <p:spPr>
          <a:xfrm>
            <a:off x="552450" y="5517067"/>
            <a:ext cx="4067628" cy="400110"/>
          </a:xfrm>
          <a:prstGeom prst="rect">
            <a:avLst/>
          </a:prstGeom>
          <a:noFill/>
        </p:spPr>
        <p:txBody>
          <a:bodyPr wrap="square" rtlCol="0">
            <a:spAutoFit/>
          </a:bodyPr>
          <a:lstStyle/>
          <a:p>
            <a:r>
              <a:rPr lang="en-US" sz="1000" dirty="0">
                <a:solidFill>
                  <a:srgbClr val="0099FF"/>
                </a:solidFill>
                <a:latin typeface="Poppins" panose="00000500000000000000" pitchFamily="2" charset="0"/>
                <a:cs typeface="Poppins" panose="00000500000000000000" pitchFamily="2" charset="0"/>
              </a:rPr>
              <a:t>Terrell, J. (1962). Neutron yields from individual fission fragments. Physical Review, 127(3), 880</a:t>
            </a:r>
            <a:endParaRPr lang="fr-FR" sz="1000" dirty="0">
              <a:solidFill>
                <a:srgbClr val="0099FF"/>
              </a:solidFill>
            </a:endParaRPr>
          </a:p>
        </p:txBody>
      </p:sp>
      <p:sp>
        <p:nvSpPr>
          <p:cNvPr id="13" name="ZoneTexte 12">
            <a:extLst>
              <a:ext uri="{FF2B5EF4-FFF2-40B4-BE49-F238E27FC236}">
                <a16:creationId xmlns:a16="http://schemas.microsoft.com/office/drawing/2014/main" id="{307050C3-7278-46BF-9F4C-BED502602BBD}"/>
              </a:ext>
            </a:extLst>
          </p:cNvPr>
          <p:cNvSpPr txBox="1"/>
          <p:nvPr/>
        </p:nvSpPr>
        <p:spPr>
          <a:xfrm>
            <a:off x="834234" y="2204619"/>
            <a:ext cx="3817916" cy="1169551"/>
          </a:xfrm>
          <a:prstGeom prst="rect">
            <a:avLst/>
          </a:prstGeom>
          <a:noFill/>
        </p:spPr>
        <p:txBody>
          <a:bodyPr wrap="square" rtlCol="0">
            <a:spAutoFit/>
          </a:bodyPr>
          <a:lstStyle/>
          <a:p>
            <a:pPr marL="285750" indent="-285750">
              <a:buFont typeface="Wingdings" panose="05000000000000000000" pitchFamily="2" charset="2"/>
              <a:buChar char="§"/>
            </a:pPr>
            <a:r>
              <a:rPr lang="en-GB" sz="1400" dirty="0"/>
              <a:t>Capable of accounting for covariance matrices at each step</a:t>
            </a:r>
          </a:p>
          <a:p>
            <a:pPr marL="285750" indent="-285750">
              <a:buFont typeface="Wingdings" panose="05000000000000000000" pitchFamily="2" charset="2"/>
              <a:buChar char="§"/>
            </a:pPr>
            <a:endParaRPr lang="en-GB" sz="1400" dirty="0"/>
          </a:p>
          <a:p>
            <a:pPr marL="285750" indent="-285750">
              <a:buFont typeface="Wingdings" panose="05000000000000000000" pitchFamily="2" charset="2"/>
              <a:buChar char="§"/>
            </a:pPr>
            <a:r>
              <a:rPr lang="en-GB" sz="1400" dirty="0"/>
              <a:t>2 peaks calculated separately to reduce computational costs </a:t>
            </a:r>
          </a:p>
        </p:txBody>
      </p:sp>
      <p:sp>
        <p:nvSpPr>
          <p:cNvPr id="15" name="ZoneTexte 14">
            <a:extLst>
              <a:ext uri="{FF2B5EF4-FFF2-40B4-BE49-F238E27FC236}">
                <a16:creationId xmlns:a16="http://schemas.microsoft.com/office/drawing/2014/main" id="{D3A022E4-F77F-4611-94AC-A679A010D7F4}"/>
              </a:ext>
            </a:extLst>
          </p:cNvPr>
          <p:cNvSpPr txBox="1"/>
          <p:nvPr/>
        </p:nvSpPr>
        <p:spPr>
          <a:xfrm>
            <a:off x="552450" y="3542325"/>
            <a:ext cx="3866888" cy="246221"/>
          </a:xfrm>
          <a:prstGeom prst="rect">
            <a:avLst/>
          </a:prstGeom>
          <a:noFill/>
        </p:spPr>
        <p:txBody>
          <a:bodyPr wrap="square" rtlCol="0">
            <a:spAutoFit/>
          </a:bodyPr>
          <a:lstStyle/>
          <a:p>
            <a:r>
              <a:rPr lang="en-GB" sz="1000" dirty="0">
                <a:solidFill>
                  <a:srgbClr val="0099FF"/>
                </a:solidFill>
                <a:latin typeface="Poppins" panose="00000500000000000000" pitchFamily="2" charset="0"/>
                <a:cs typeface="Poppins" panose="00000500000000000000" pitchFamily="2" charset="0"/>
              </a:rPr>
              <a:t>S. M. Cheikh, PhD thesis, Université Grenoble Alpes, 2023</a:t>
            </a:r>
          </a:p>
        </p:txBody>
      </p:sp>
      <p:pic>
        <p:nvPicPr>
          <p:cNvPr id="17" name="Image 16">
            <a:extLst>
              <a:ext uri="{FF2B5EF4-FFF2-40B4-BE49-F238E27FC236}">
                <a16:creationId xmlns:a16="http://schemas.microsoft.com/office/drawing/2014/main" id="{079CECB6-40AD-4E10-A8B7-0E9C2228EA2E}"/>
              </a:ext>
            </a:extLst>
          </p:cNvPr>
          <p:cNvPicPr>
            <a:picLocks noChangeAspect="1"/>
          </p:cNvPicPr>
          <p:nvPr/>
        </p:nvPicPr>
        <p:blipFill rotWithShape="1">
          <a:blip r:embed="rId4">
            <a:extLst>
              <a:ext uri="{28A0092B-C50C-407E-A947-70E740481C1C}">
                <a14:useLocalDpi xmlns:a14="http://schemas.microsoft.com/office/drawing/2010/main" val="0"/>
              </a:ext>
            </a:extLst>
          </a:blip>
          <a:srcRect l="7813" t="8453" r="1508" b="4488"/>
          <a:stretch/>
        </p:blipFill>
        <p:spPr>
          <a:xfrm>
            <a:off x="10177181" y="2789394"/>
            <a:ext cx="1710389" cy="1652357"/>
          </a:xfrm>
          <a:prstGeom prst="rect">
            <a:avLst/>
          </a:prstGeom>
          <a:ln w="19050">
            <a:solidFill>
              <a:srgbClr val="FF0000"/>
            </a:solidFill>
          </a:ln>
        </p:spPr>
      </p:pic>
      <p:pic>
        <p:nvPicPr>
          <p:cNvPr id="7" name="Image 6">
            <a:extLst>
              <a:ext uri="{FF2B5EF4-FFF2-40B4-BE49-F238E27FC236}">
                <a16:creationId xmlns:a16="http://schemas.microsoft.com/office/drawing/2014/main" id="{49FBA480-B59D-46A8-96CC-AF9C5C5458EB}"/>
              </a:ext>
            </a:extLst>
          </p:cNvPr>
          <p:cNvPicPr>
            <a:picLocks noChangeAspect="1"/>
          </p:cNvPicPr>
          <p:nvPr/>
        </p:nvPicPr>
        <p:blipFill rotWithShape="1">
          <a:blip r:embed="rId5">
            <a:extLst>
              <a:ext uri="{28A0092B-C50C-407E-A947-70E740481C1C}">
                <a14:useLocalDpi xmlns:a14="http://schemas.microsoft.com/office/drawing/2010/main" val="0"/>
              </a:ext>
            </a:extLst>
          </a:blip>
          <a:srcRect t="789"/>
          <a:stretch/>
        </p:blipFill>
        <p:spPr>
          <a:xfrm>
            <a:off x="10138712" y="982572"/>
            <a:ext cx="1710388" cy="1719522"/>
          </a:xfrm>
          <a:prstGeom prst="rect">
            <a:avLst/>
          </a:prstGeom>
        </p:spPr>
      </p:pic>
      <p:pic>
        <p:nvPicPr>
          <p:cNvPr id="3" name="Image 2">
            <a:extLst>
              <a:ext uri="{FF2B5EF4-FFF2-40B4-BE49-F238E27FC236}">
                <a16:creationId xmlns:a16="http://schemas.microsoft.com/office/drawing/2014/main" id="{F4075945-CC71-4276-B304-47E4A5E275E4}"/>
              </a:ext>
            </a:extLst>
          </p:cNvPr>
          <p:cNvPicPr>
            <a:picLocks noChangeAspect="1"/>
          </p:cNvPicPr>
          <p:nvPr/>
        </p:nvPicPr>
        <p:blipFill rotWithShape="1">
          <a:blip r:embed="rId6">
            <a:extLst>
              <a:ext uri="{28A0092B-C50C-407E-A947-70E740481C1C}">
                <a14:useLocalDpi xmlns:a14="http://schemas.microsoft.com/office/drawing/2010/main" val="0"/>
              </a:ext>
            </a:extLst>
          </a:blip>
          <a:srcRect l="7894" t="9074" r="8679" b="3148"/>
          <a:stretch/>
        </p:blipFill>
        <p:spPr>
          <a:xfrm>
            <a:off x="5134413" y="1259258"/>
            <a:ext cx="4916284" cy="5058576"/>
          </a:xfrm>
          <a:prstGeom prst="rect">
            <a:avLst/>
          </a:prstGeom>
        </p:spPr>
      </p:pic>
      <p:pic>
        <p:nvPicPr>
          <p:cNvPr id="19" name="Image 18">
            <a:extLst>
              <a:ext uri="{FF2B5EF4-FFF2-40B4-BE49-F238E27FC236}">
                <a16:creationId xmlns:a16="http://schemas.microsoft.com/office/drawing/2014/main" id="{62E99FEA-A630-4E65-9669-9183B6E037F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683501" y="1415818"/>
            <a:ext cx="2144930" cy="1212635"/>
          </a:xfrm>
          <a:prstGeom prst="rect">
            <a:avLst/>
          </a:prstGeom>
        </p:spPr>
      </p:pic>
      <p:sp>
        <p:nvSpPr>
          <p:cNvPr id="21" name="ZoneTexte 20">
            <a:extLst>
              <a:ext uri="{FF2B5EF4-FFF2-40B4-BE49-F238E27FC236}">
                <a16:creationId xmlns:a16="http://schemas.microsoft.com/office/drawing/2014/main" id="{6AEDDA71-8032-4A52-8015-B67A81CCD0BE}"/>
              </a:ext>
            </a:extLst>
          </p:cNvPr>
          <p:cNvSpPr txBox="1"/>
          <p:nvPr/>
        </p:nvSpPr>
        <p:spPr>
          <a:xfrm>
            <a:off x="8219002" y="1890855"/>
            <a:ext cx="1523459" cy="246221"/>
          </a:xfrm>
          <a:prstGeom prst="rect">
            <a:avLst/>
          </a:prstGeom>
          <a:solidFill>
            <a:schemeClr val="bg1"/>
          </a:solidFill>
        </p:spPr>
        <p:txBody>
          <a:bodyPr wrap="square" rtlCol="0">
            <a:spAutoFit/>
          </a:bodyPr>
          <a:lstStyle/>
          <a:p>
            <a:r>
              <a:rPr lang="fr-FR" sz="1000" b="1" dirty="0">
                <a:sym typeface="Symbol" panose="05050102010706020507" pitchFamily="18" charset="2"/>
              </a:rPr>
              <a:t>(A*) Terrell | Y(A*) </a:t>
            </a:r>
            <a:endParaRPr lang="fr-FR" sz="1000" b="1" dirty="0"/>
          </a:p>
        </p:txBody>
      </p:sp>
      <p:sp>
        <p:nvSpPr>
          <p:cNvPr id="22" name="ZoneTexte 21">
            <a:extLst>
              <a:ext uri="{FF2B5EF4-FFF2-40B4-BE49-F238E27FC236}">
                <a16:creationId xmlns:a16="http://schemas.microsoft.com/office/drawing/2014/main" id="{F78E065C-29EC-4C1E-ACCD-9C7C71A8423F}"/>
              </a:ext>
            </a:extLst>
          </p:cNvPr>
          <p:cNvSpPr txBox="1"/>
          <p:nvPr/>
        </p:nvSpPr>
        <p:spPr>
          <a:xfrm>
            <a:off x="8219002" y="1501986"/>
            <a:ext cx="1343994" cy="246221"/>
          </a:xfrm>
          <a:prstGeom prst="rect">
            <a:avLst/>
          </a:prstGeom>
          <a:solidFill>
            <a:schemeClr val="bg1"/>
          </a:solidFill>
        </p:spPr>
        <p:txBody>
          <a:bodyPr wrap="square" rtlCol="0">
            <a:spAutoFit/>
          </a:bodyPr>
          <a:lstStyle/>
          <a:p>
            <a:r>
              <a:rPr lang="fr-FR" sz="1000" b="1" dirty="0">
                <a:sym typeface="Symbol" panose="05050102010706020507" pitchFamily="18" charset="2"/>
              </a:rPr>
              <a:t>(A*) Calc | Y(A*)</a:t>
            </a:r>
            <a:endParaRPr lang="fr-FR" sz="1000" b="1" dirty="0"/>
          </a:p>
        </p:txBody>
      </p:sp>
      <p:sp>
        <p:nvSpPr>
          <p:cNvPr id="23" name="ZoneTexte 22">
            <a:extLst>
              <a:ext uri="{FF2B5EF4-FFF2-40B4-BE49-F238E27FC236}">
                <a16:creationId xmlns:a16="http://schemas.microsoft.com/office/drawing/2014/main" id="{FC2292A0-9D5C-469C-8FB7-DB4B072892B8}"/>
              </a:ext>
            </a:extLst>
          </p:cNvPr>
          <p:cNvSpPr txBox="1"/>
          <p:nvPr/>
        </p:nvSpPr>
        <p:spPr>
          <a:xfrm>
            <a:off x="7778750" y="2282413"/>
            <a:ext cx="1904999" cy="246221"/>
          </a:xfrm>
          <a:prstGeom prst="rect">
            <a:avLst/>
          </a:prstGeom>
          <a:solidFill>
            <a:schemeClr val="bg1"/>
          </a:solidFill>
        </p:spPr>
        <p:txBody>
          <a:bodyPr wrap="square" rtlCol="0">
            <a:spAutoFit/>
          </a:bodyPr>
          <a:lstStyle/>
          <a:p>
            <a:endParaRPr lang="fr-FR" sz="1000" b="1" dirty="0"/>
          </a:p>
        </p:txBody>
      </p:sp>
      <p:sp>
        <p:nvSpPr>
          <p:cNvPr id="30" name="ZoneTexte 29">
            <a:extLst>
              <a:ext uri="{FF2B5EF4-FFF2-40B4-BE49-F238E27FC236}">
                <a16:creationId xmlns:a16="http://schemas.microsoft.com/office/drawing/2014/main" id="{82CC270A-1FF6-4F0E-A7B7-0CB3158A02D1}"/>
              </a:ext>
            </a:extLst>
          </p:cNvPr>
          <p:cNvSpPr txBox="1"/>
          <p:nvPr/>
        </p:nvSpPr>
        <p:spPr>
          <a:xfrm>
            <a:off x="5805620" y="1563541"/>
            <a:ext cx="960309" cy="369332"/>
          </a:xfrm>
          <a:prstGeom prst="rect">
            <a:avLst/>
          </a:prstGeom>
          <a:noFill/>
          <a:ln>
            <a:solidFill>
              <a:srgbClr val="FF0000"/>
            </a:solidFill>
          </a:ln>
        </p:spPr>
        <p:txBody>
          <a:bodyPr wrap="square" rtlCol="0">
            <a:spAutoFit/>
          </a:bodyPr>
          <a:lstStyle/>
          <a:p>
            <a:pPr algn="ctr"/>
            <a:r>
              <a:rPr lang="en-GB" sz="900" b="1" dirty="0">
                <a:solidFill>
                  <a:srgbClr val="FF0000"/>
                </a:solidFill>
              </a:rPr>
              <a:t>Preliminary Results</a:t>
            </a:r>
          </a:p>
        </p:txBody>
      </p:sp>
      <p:sp>
        <p:nvSpPr>
          <p:cNvPr id="31" name="Espace réservé du pied de page 1">
            <a:extLst>
              <a:ext uri="{FF2B5EF4-FFF2-40B4-BE49-F238E27FC236}">
                <a16:creationId xmlns:a16="http://schemas.microsoft.com/office/drawing/2014/main" id="{D7F0AE0B-CDC5-4F72-9ABD-299679396457}"/>
              </a:ext>
            </a:extLst>
          </p:cNvPr>
          <p:cNvSpPr>
            <a:spLocks noGrp="1"/>
          </p:cNvSpPr>
          <p:nvPr>
            <p:ph type="ftr" sz="quarter" idx="11"/>
          </p:nvPr>
        </p:nvSpPr>
        <p:spPr>
          <a:xfrm>
            <a:off x="736600" y="6343650"/>
            <a:ext cx="8839200" cy="365125"/>
          </a:xfrm>
        </p:spPr>
        <p:txBody>
          <a:bodyPr/>
          <a:lstStyle/>
          <a:p>
            <a:r>
              <a:rPr lang="en-GB">
                <a:latin typeface="Poppins" panose="00000500000000000000" pitchFamily="2" charset="0"/>
                <a:cs typeface="Poppins" panose="00000500000000000000" pitchFamily="2" charset="0"/>
              </a:rPr>
              <a:t>WONDER 2026 | A. Regonesi et al. </a:t>
            </a:r>
            <a:endParaRPr lang="en-GB" dirty="0"/>
          </a:p>
        </p:txBody>
      </p:sp>
      <p:sp>
        <p:nvSpPr>
          <p:cNvPr id="2" name="ZoneTexte 1">
            <a:extLst>
              <a:ext uri="{FF2B5EF4-FFF2-40B4-BE49-F238E27FC236}">
                <a16:creationId xmlns:a16="http://schemas.microsoft.com/office/drawing/2014/main" id="{2C9663B4-A743-4729-9543-3090E53AD9D9}"/>
              </a:ext>
            </a:extLst>
          </p:cNvPr>
          <p:cNvSpPr txBox="1"/>
          <p:nvPr/>
        </p:nvSpPr>
        <p:spPr>
          <a:xfrm>
            <a:off x="2247280" y="5951591"/>
            <a:ext cx="2887133" cy="369332"/>
          </a:xfrm>
          <a:prstGeom prst="rect">
            <a:avLst/>
          </a:prstGeom>
          <a:noFill/>
        </p:spPr>
        <p:txBody>
          <a:bodyPr wrap="square" rtlCol="0">
            <a:spAutoFit/>
          </a:bodyPr>
          <a:lstStyle/>
          <a:p>
            <a:r>
              <a:rPr lang="fr-FR" dirty="0"/>
              <a:t>Commencer per Terrell</a:t>
            </a:r>
          </a:p>
        </p:txBody>
      </p:sp>
    </p:spTree>
    <p:extLst>
      <p:ext uri="{BB962C8B-B14F-4D97-AF65-F5344CB8AC3E}">
        <p14:creationId xmlns:p14="http://schemas.microsoft.com/office/powerpoint/2010/main" val="135697192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a:extLst>
              <a:ext uri="{FF2B5EF4-FFF2-40B4-BE49-F238E27FC236}">
                <a16:creationId xmlns:a16="http://schemas.microsoft.com/office/drawing/2014/main" id="{E827A251-CF9B-455C-9475-6CA274122BE5}"/>
              </a:ext>
            </a:extLst>
          </p:cNvPr>
          <p:cNvSpPr>
            <a:spLocks noGrp="1"/>
          </p:cNvSpPr>
          <p:nvPr>
            <p:ph type="sldNum" sz="quarter" idx="12"/>
          </p:nvPr>
        </p:nvSpPr>
        <p:spPr/>
        <p:txBody>
          <a:bodyPr/>
          <a:lstStyle/>
          <a:p>
            <a:r>
              <a:rPr lang="it-IT" dirty="0"/>
              <a:t>12</a:t>
            </a:r>
            <a:endParaRPr lang="fr-FR" dirty="0"/>
          </a:p>
        </p:txBody>
      </p:sp>
      <p:sp>
        <p:nvSpPr>
          <p:cNvPr id="20" name="Titre 5">
            <a:extLst>
              <a:ext uri="{FF2B5EF4-FFF2-40B4-BE49-F238E27FC236}">
                <a16:creationId xmlns:a16="http://schemas.microsoft.com/office/drawing/2014/main" id="{30747C4A-FC56-4000-9130-F9767995AEED}"/>
              </a:ext>
            </a:extLst>
          </p:cNvPr>
          <p:cNvSpPr>
            <a:spLocks noGrp="1"/>
          </p:cNvSpPr>
          <p:nvPr>
            <p:ph type="title"/>
          </p:nvPr>
        </p:nvSpPr>
        <p:spPr>
          <a:xfrm>
            <a:off x="132899" y="149225"/>
            <a:ext cx="11123079" cy="890649"/>
          </a:xfrm>
        </p:spPr>
        <p:txBody>
          <a:bodyPr>
            <a:noAutofit/>
          </a:bodyPr>
          <a:lstStyle/>
          <a:p>
            <a:r>
              <a:rPr lang="en-US" sz="4400" b="1" baseline="30000" dirty="0"/>
              <a:t>Prompt neutrons multiplicity analysis from :     </a:t>
            </a:r>
            <a:r>
              <a:rPr lang="en-GB" sz="2800" b="1" dirty="0"/>
              <a:t>Calculation using Y</a:t>
            </a:r>
            <a:r>
              <a:rPr lang="en-GB" sz="2800" b="1" baseline="30000" dirty="0"/>
              <a:t>Eval</a:t>
            </a:r>
            <a:r>
              <a:rPr lang="en-GB" sz="2800" b="1" dirty="0"/>
              <a:t>(A*) and Y</a:t>
            </a:r>
            <a:r>
              <a:rPr lang="en-GB" sz="2800" b="1" baseline="30000" dirty="0"/>
              <a:t>JEFF4.0</a:t>
            </a:r>
            <a:r>
              <a:rPr lang="en-GB" sz="2800" b="1" dirty="0"/>
              <a:t>(A)  </a:t>
            </a:r>
            <a:endParaRPr lang="fr-FR" sz="4000" dirty="0"/>
          </a:p>
        </p:txBody>
      </p:sp>
      <p:sp>
        <p:nvSpPr>
          <p:cNvPr id="18" name="Espace réservé de la date 3">
            <a:extLst>
              <a:ext uri="{FF2B5EF4-FFF2-40B4-BE49-F238E27FC236}">
                <a16:creationId xmlns:a16="http://schemas.microsoft.com/office/drawing/2014/main" id="{9F5CB658-9B06-4827-BD33-90C374A880FE}"/>
              </a:ext>
            </a:extLst>
          </p:cNvPr>
          <p:cNvSpPr>
            <a:spLocks noGrp="1"/>
          </p:cNvSpPr>
          <p:nvPr>
            <p:ph type="dt" sz="half" idx="10"/>
          </p:nvPr>
        </p:nvSpPr>
        <p:spPr>
          <a:xfrm>
            <a:off x="9626599" y="6343650"/>
            <a:ext cx="1101165" cy="365125"/>
          </a:xfrm>
        </p:spPr>
        <p:txBody>
          <a:bodyPr/>
          <a:lstStyle/>
          <a:p>
            <a:r>
              <a:rPr lang="fr-FR"/>
              <a:t>01/07/2026</a:t>
            </a:r>
            <a:endParaRPr lang="fr-FR" dirty="0"/>
          </a:p>
        </p:txBody>
      </p:sp>
      <p:pic>
        <p:nvPicPr>
          <p:cNvPr id="4" name="Image 3">
            <a:extLst>
              <a:ext uri="{FF2B5EF4-FFF2-40B4-BE49-F238E27FC236}">
                <a16:creationId xmlns:a16="http://schemas.microsoft.com/office/drawing/2014/main" id="{022BE0EC-F383-4992-825C-5606CAE6FB58}"/>
              </a:ext>
            </a:extLst>
          </p:cNvPr>
          <p:cNvPicPr>
            <a:picLocks noChangeAspect="1"/>
          </p:cNvPicPr>
          <p:nvPr/>
        </p:nvPicPr>
        <p:blipFill rotWithShape="1">
          <a:blip r:embed="rId2">
            <a:extLst>
              <a:ext uri="{28A0092B-C50C-407E-A947-70E740481C1C}">
                <a14:useLocalDpi xmlns:a14="http://schemas.microsoft.com/office/drawing/2010/main" val="0"/>
              </a:ext>
            </a:extLst>
          </a:blip>
          <a:srcRect l="8981" t="9167" r="7941" b="3148"/>
          <a:stretch/>
        </p:blipFill>
        <p:spPr>
          <a:xfrm>
            <a:off x="5156200" y="1259258"/>
            <a:ext cx="4900847" cy="5058576"/>
          </a:xfrm>
          <a:prstGeom prst="rect">
            <a:avLst/>
          </a:prstGeom>
        </p:spPr>
      </p:pic>
      <p:sp>
        <p:nvSpPr>
          <p:cNvPr id="9" name="ZoneTexte 8">
            <a:extLst>
              <a:ext uri="{FF2B5EF4-FFF2-40B4-BE49-F238E27FC236}">
                <a16:creationId xmlns:a16="http://schemas.microsoft.com/office/drawing/2014/main" id="{FE381316-691A-4AF6-9D7C-BE172717C860}"/>
              </a:ext>
            </a:extLst>
          </p:cNvPr>
          <p:cNvSpPr txBox="1"/>
          <p:nvPr/>
        </p:nvSpPr>
        <p:spPr>
          <a:xfrm>
            <a:off x="552450" y="1486410"/>
            <a:ext cx="4191000" cy="646331"/>
          </a:xfrm>
          <a:prstGeom prst="rect">
            <a:avLst/>
          </a:prstGeom>
          <a:noFill/>
        </p:spPr>
        <p:txBody>
          <a:bodyPr wrap="square" rtlCol="0">
            <a:spAutoFit/>
          </a:bodyPr>
          <a:lstStyle/>
          <a:p>
            <a:pPr marL="285750" indent="-285750">
              <a:buFont typeface="Wingdings" panose="05000000000000000000" pitchFamily="2" charset="2"/>
              <a:buChar char="q"/>
            </a:pPr>
            <a:r>
              <a:rPr lang="en-GB" b="1" dirty="0">
                <a:solidFill>
                  <a:srgbClr val="FF0000"/>
                </a:solidFill>
              </a:rPr>
              <a:t>Monte Carlo Markov Chains (MCMC) DREAM code</a:t>
            </a:r>
          </a:p>
        </p:txBody>
      </p:sp>
      <p:sp>
        <p:nvSpPr>
          <p:cNvPr id="10" name="ZoneTexte 9">
            <a:extLst>
              <a:ext uri="{FF2B5EF4-FFF2-40B4-BE49-F238E27FC236}">
                <a16:creationId xmlns:a16="http://schemas.microsoft.com/office/drawing/2014/main" id="{178F1702-FFB2-4103-8493-DD4A950FDD3D}"/>
              </a:ext>
            </a:extLst>
          </p:cNvPr>
          <p:cNvSpPr txBox="1"/>
          <p:nvPr/>
        </p:nvSpPr>
        <p:spPr>
          <a:xfrm>
            <a:off x="552450" y="4069316"/>
            <a:ext cx="2645833" cy="369332"/>
          </a:xfrm>
          <a:prstGeom prst="rect">
            <a:avLst/>
          </a:prstGeom>
          <a:noFill/>
        </p:spPr>
        <p:txBody>
          <a:bodyPr wrap="square" rtlCol="0">
            <a:spAutoFit/>
          </a:bodyPr>
          <a:lstStyle/>
          <a:p>
            <a:pPr marL="285750" indent="-285750">
              <a:buFont typeface="Wingdings" panose="05000000000000000000" pitchFamily="2" charset="2"/>
              <a:buChar char="q"/>
            </a:pPr>
            <a:r>
              <a:rPr lang="fr-FR" b="1" dirty="0">
                <a:solidFill>
                  <a:srgbClr val="FF0000"/>
                </a:solidFill>
              </a:rPr>
              <a:t>Terrell Method</a:t>
            </a:r>
          </a:p>
        </p:txBody>
      </p:sp>
      <mc:AlternateContent xmlns:mc="http://schemas.openxmlformats.org/markup-compatibility/2006" xmlns:a14="http://schemas.microsoft.com/office/drawing/2010/main">
        <mc:Choice Requires="a14">
          <p:sp>
            <p:nvSpPr>
              <p:cNvPr id="11" name="ZoneTexte 10">
                <a:extLst>
                  <a:ext uri="{FF2B5EF4-FFF2-40B4-BE49-F238E27FC236}">
                    <a16:creationId xmlns:a16="http://schemas.microsoft.com/office/drawing/2014/main" id="{AE614461-7C93-4DE1-AA0B-C82D835E919B}"/>
                  </a:ext>
                </a:extLst>
              </p:cNvPr>
              <p:cNvSpPr txBox="1"/>
              <p:nvPr/>
            </p:nvSpPr>
            <p:spPr>
              <a:xfrm>
                <a:off x="379631" y="4562843"/>
                <a:ext cx="4727122" cy="70583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nary>
                        <m:naryPr>
                          <m:chr m:val="∑"/>
                          <m:ctrlPr>
                            <a:rPr lang="fr-FR" sz="1200" i="1" smtClean="0">
                              <a:latin typeface="Cambria Math" panose="02040503050406030204" pitchFamily="18" charset="0"/>
                            </a:rPr>
                          </m:ctrlPr>
                        </m:naryPr>
                        <m:sub>
                          <m:r>
                            <m:rPr>
                              <m:brk m:alnAt="23"/>
                            </m:rPr>
                            <a:rPr lang="fr-FR" sz="1200" b="0" i="1" smtClean="0">
                              <a:latin typeface="Cambria Math" panose="02040503050406030204" pitchFamily="18" charset="0"/>
                            </a:rPr>
                            <m:t>0</m:t>
                          </m:r>
                        </m:sub>
                        <m:sup>
                          <m:sSub>
                            <m:sSubPr>
                              <m:ctrlPr>
                                <a:rPr lang="fr-FR" sz="1200" i="1" smtClean="0">
                                  <a:latin typeface="Cambria Math" panose="02040503050406030204" pitchFamily="18" charset="0"/>
                                </a:rPr>
                              </m:ctrlPr>
                            </m:sSubPr>
                            <m:e>
                              <m:r>
                                <a:rPr lang="fr-FR" sz="1200" b="0" i="1" smtClean="0">
                                  <a:latin typeface="Cambria Math" panose="02040503050406030204" pitchFamily="18" charset="0"/>
                                </a:rPr>
                                <m:t>𝑀</m:t>
                              </m:r>
                            </m:e>
                            <m:sub>
                              <m:r>
                                <a:rPr lang="fr-FR" sz="1200" b="0" i="1" smtClean="0">
                                  <a:latin typeface="Cambria Math" panose="02040503050406030204" pitchFamily="18" charset="0"/>
                                </a:rPr>
                                <m:t>0</m:t>
                              </m:r>
                            </m:sub>
                          </m:sSub>
                          <m:r>
                            <a:rPr lang="fr-FR" sz="1200" b="0" i="1" smtClean="0">
                              <a:latin typeface="Cambria Math" panose="02040503050406030204" pitchFamily="18" charset="0"/>
                            </a:rPr>
                            <m:t>−</m:t>
                          </m:r>
                          <m:sSub>
                            <m:sSubPr>
                              <m:ctrlPr>
                                <a:rPr lang="fr-FR" sz="1200" b="0" i="1" smtClean="0">
                                  <a:latin typeface="Cambria Math" panose="02040503050406030204" pitchFamily="18" charset="0"/>
                                </a:rPr>
                              </m:ctrlPr>
                            </m:sSubPr>
                            <m:e>
                              <m:r>
                                <a:rPr lang="fr-FR" sz="1200" b="0" i="1" smtClean="0">
                                  <a:latin typeface="Cambria Math" panose="02040503050406030204" pitchFamily="18" charset="0"/>
                                  <a:sym typeface="Symbol" panose="05050102010706020507" pitchFamily="18" charset="2"/>
                                </a:rPr>
                                <m:t></m:t>
                              </m:r>
                            </m:e>
                            <m:sub>
                              <m:r>
                                <a:rPr lang="fr-FR" sz="1200" b="0" i="1" smtClean="0">
                                  <a:latin typeface="Cambria Math" panose="02040503050406030204" pitchFamily="18" charset="0"/>
                                </a:rPr>
                                <m:t>𝑓</m:t>
                              </m:r>
                            </m:sub>
                          </m:sSub>
                          <m:d>
                            <m:dPr>
                              <m:ctrlPr>
                                <a:rPr lang="fr-FR" sz="1200" b="0" i="1" smtClean="0">
                                  <a:latin typeface="Cambria Math" panose="02040503050406030204" pitchFamily="18" charset="0"/>
                                </a:rPr>
                              </m:ctrlPr>
                            </m:dPr>
                            <m:e>
                              <m:sSub>
                                <m:sSubPr>
                                  <m:ctrlPr>
                                    <a:rPr lang="fr-FR" sz="1200" i="1" smtClean="0">
                                      <a:latin typeface="Cambria Math" panose="02040503050406030204" pitchFamily="18" charset="0"/>
                                    </a:rPr>
                                  </m:ctrlPr>
                                </m:sSubPr>
                                <m:e>
                                  <m:r>
                                    <a:rPr lang="fr-FR" sz="1200" b="0" i="1" smtClean="0">
                                      <a:latin typeface="Cambria Math" panose="02040503050406030204" pitchFamily="18" charset="0"/>
                                    </a:rPr>
                                    <m:t>𝑀</m:t>
                                  </m:r>
                                </m:e>
                                <m:sub>
                                  <m:r>
                                    <a:rPr lang="fr-FR" sz="1200" b="0" i="1" smtClean="0">
                                      <a:latin typeface="Cambria Math" panose="02040503050406030204" pitchFamily="18" charset="0"/>
                                    </a:rPr>
                                    <m:t>0</m:t>
                                  </m:r>
                                </m:sub>
                              </m:sSub>
                            </m:e>
                          </m:d>
                          <m:r>
                            <a:rPr lang="fr-FR" sz="1200" b="0" i="1" smtClean="0">
                              <a:latin typeface="Cambria Math" panose="02040503050406030204" pitchFamily="18" charset="0"/>
                            </a:rPr>
                            <m:t>−</m:t>
                          </m:r>
                          <m:f>
                            <m:fPr>
                              <m:ctrlPr>
                                <a:rPr lang="fr-FR" sz="1200" b="0" i="1" smtClean="0">
                                  <a:latin typeface="Cambria Math" panose="02040503050406030204" pitchFamily="18" charset="0"/>
                                </a:rPr>
                              </m:ctrlPr>
                            </m:fPr>
                            <m:num>
                              <m:r>
                                <a:rPr lang="fr-FR" sz="1200" b="0" i="1" smtClean="0">
                                  <a:latin typeface="Cambria Math" panose="02040503050406030204" pitchFamily="18" charset="0"/>
                                </a:rPr>
                                <m:t>1</m:t>
                              </m:r>
                            </m:num>
                            <m:den>
                              <m:r>
                                <a:rPr lang="fr-FR" sz="1200" b="0" i="1" smtClean="0">
                                  <a:latin typeface="Cambria Math" panose="02040503050406030204" pitchFamily="18" charset="0"/>
                                </a:rPr>
                                <m:t>2</m:t>
                              </m:r>
                            </m:den>
                          </m:f>
                        </m:sup>
                        <m:e>
                          <m:sSub>
                            <m:sSubPr>
                              <m:ctrlPr>
                                <a:rPr lang="fr-FR" sz="1200" i="1" smtClean="0">
                                  <a:latin typeface="Cambria Math" panose="02040503050406030204" pitchFamily="18" charset="0"/>
                                </a:rPr>
                              </m:ctrlPr>
                            </m:sSubPr>
                            <m:e>
                              <m:r>
                                <a:rPr lang="fr-FR" sz="1200" b="0" i="1" smtClean="0">
                                  <a:latin typeface="Cambria Math" panose="02040503050406030204" pitchFamily="18" charset="0"/>
                                </a:rPr>
                                <m:t>𝑌</m:t>
                              </m:r>
                            </m:e>
                            <m:sub>
                              <m:r>
                                <a:rPr lang="fr-FR" sz="1200" b="0" i="1" smtClean="0">
                                  <a:latin typeface="Cambria Math" panose="02040503050406030204" pitchFamily="18" charset="0"/>
                                </a:rPr>
                                <m:t>𝑝𝑜𝑠𝑡</m:t>
                              </m:r>
                            </m:sub>
                          </m:sSub>
                          <m:d>
                            <m:dPr>
                              <m:ctrlPr>
                                <a:rPr lang="fr-FR" sz="1200" b="0" i="1" smtClean="0">
                                  <a:latin typeface="Cambria Math" panose="02040503050406030204" pitchFamily="18" charset="0"/>
                                </a:rPr>
                              </m:ctrlPr>
                            </m:dPr>
                            <m:e>
                              <m:r>
                                <a:rPr lang="fr-FR" sz="1200" b="0" i="1" smtClean="0">
                                  <a:latin typeface="Cambria Math" panose="02040503050406030204" pitchFamily="18" charset="0"/>
                                </a:rPr>
                                <m:t>𝑀</m:t>
                              </m:r>
                            </m:e>
                          </m:d>
                          <m:r>
                            <a:rPr lang="fr-FR" sz="1200" b="0" i="1" smtClean="0">
                              <a:latin typeface="Cambria Math" panose="02040503050406030204" pitchFamily="18" charset="0"/>
                            </a:rPr>
                            <m:t>=</m:t>
                          </m:r>
                          <m:nary>
                            <m:naryPr>
                              <m:chr m:val="∑"/>
                              <m:ctrlPr>
                                <a:rPr lang="fr-FR" sz="1200" b="0" i="1" smtClean="0">
                                  <a:latin typeface="Cambria Math" panose="02040503050406030204" pitchFamily="18" charset="0"/>
                                </a:rPr>
                              </m:ctrlPr>
                            </m:naryPr>
                            <m:sub>
                              <m:r>
                                <m:rPr>
                                  <m:brk m:alnAt="23"/>
                                </m:rPr>
                                <a:rPr lang="fr-FR" sz="1200" b="0" i="1" smtClean="0">
                                  <a:latin typeface="Cambria Math" panose="02040503050406030204" pitchFamily="18" charset="0"/>
                                </a:rPr>
                                <m:t>0</m:t>
                              </m:r>
                            </m:sub>
                            <m:sup>
                              <m:sSub>
                                <m:sSubPr>
                                  <m:ctrlPr>
                                    <a:rPr lang="fr-FR" sz="1200" i="1" smtClean="0">
                                      <a:latin typeface="Cambria Math" panose="02040503050406030204" pitchFamily="18" charset="0"/>
                                    </a:rPr>
                                  </m:ctrlPr>
                                </m:sSubPr>
                                <m:e>
                                  <m:r>
                                    <a:rPr lang="fr-FR" sz="1200" b="0" i="1" smtClean="0">
                                      <a:latin typeface="Cambria Math" panose="02040503050406030204" pitchFamily="18" charset="0"/>
                                    </a:rPr>
                                    <m:t>𝑀</m:t>
                                  </m:r>
                                </m:e>
                                <m:sub>
                                  <m:r>
                                    <a:rPr lang="fr-FR" sz="1200" b="0" i="1" smtClean="0">
                                      <a:latin typeface="Cambria Math" panose="02040503050406030204" pitchFamily="18" charset="0"/>
                                    </a:rPr>
                                    <m:t>0</m:t>
                                  </m:r>
                                </m:sub>
                              </m:sSub>
                              <m:r>
                                <a:rPr lang="fr-FR" sz="1200" b="0" i="1" smtClean="0">
                                  <a:latin typeface="Cambria Math" panose="02040503050406030204" pitchFamily="18" charset="0"/>
                                </a:rPr>
                                <m:t>−</m:t>
                              </m:r>
                              <m:f>
                                <m:fPr>
                                  <m:ctrlPr>
                                    <a:rPr lang="fr-FR" sz="1200" b="0" i="1" smtClean="0">
                                      <a:latin typeface="Cambria Math" panose="02040503050406030204" pitchFamily="18" charset="0"/>
                                    </a:rPr>
                                  </m:ctrlPr>
                                </m:fPr>
                                <m:num>
                                  <m:r>
                                    <a:rPr lang="fr-FR" sz="1200" b="0" i="1" smtClean="0">
                                      <a:latin typeface="Cambria Math" panose="02040503050406030204" pitchFamily="18" charset="0"/>
                                    </a:rPr>
                                    <m:t>1</m:t>
                                  </m:r>
                                </m:num>
                                <m:den>
                                  <m:r>
                                    <a:rPr lang="fr-FR" sz="1200" b="0" i="1" smtClean="0">
                                      <a:latin typeface="Cambria Math" panose="02040503050406030204" pitchFamily="18" charset="0"/>
                                    </a:rPr>
                                    <m:t>2</m:t>
                                  </m:r>
                                </m:den>
                              </m:f>
                            </m:sup>
                            <m:e>
                              <m:sSub>
                                <m:sSubPr>
                                  <m:ctrlPr>
                                    <a:rPr lang="fr-FR" sz="1200" b="0" i="1" smtClean="0">
                                      <a:latin typeface="Cambria Math" panose="02040503050406030204" pitchFamily="18" charset="0"/>
                                    </a:rPr>
                                  </m:ctrlPr>
                                </m:sSubPr>
                                <m:e>
                                  <m:r>
                                    <a:rPr lang="fr-FR" sz="1200" b="0" i="1" smtClean="0">
                                      <a:latin typeface="Cambria Math" panose="02040503050406030204" pitchFamily="18" charset="0"/>
                                    </a:rPr>
                                    <m:t>𝑌</m:t>
                                  </m:r>
                                </m:e>
                                <m:sub>
                                  <m:r>
                                    <a:rPr lang="fr-FR" sz="1200" b="0" i="1" smtClean="0">
                                      <a:latin typeface="Cambria Math" panose="02040503050406030204" pitchFamily="18" charset="0"/>
                                    </a:rPr>
                                    <m:t>𝑝𝑟𝑒</m:t>
                                  </m:r>
                                </m:sub>
                              </m:sSub>
                              <m:d>
                                <m:dPr>
                                  <m:ctrlPr>
                                    <a:rPr lang="fr-FR" sz="1200" b="0" i="1" smtClean="0">
                                      <a:latin typeface="Cambria Math" panose="02040503050406030204" pitchFamily="18" charset="0"/>
                                    </a:rPr>
                                  </m:ctrlPr>
                                </m:dPr>
                                <m:e>
                                  <m:r>
                                    <a:rPr lang="fr-FR" sz="1200" b="0" i="1" smtClean="0">
                                      <a:latin typeface="Cambria Math" panose="02040503050406030204" pitchFamily="18" charset="0"/>
                                    </a:rPr>
                                    <m:t>𝑀</m:t>
                                  </m:r>
                                </m:e>
                              </m:d>
                            </m:e>
                          </m:nary>
                          <m:r>
                            <a:rPr lang="fr-FR" sz="1200" b="0" i="1" smtClean="0">
                              <a:latin typeface="Cambria Math" panose="02040503050406030204" pitchFamily="18" charset="0"/>
                            </a:rPr>
                            <m:t>+</m:t>
                          </m:r>
                          <m:f>
                            <m:fPr>
                              <m:ctrlPr>
                                <a:rPr lang="fr-FR" sz="1200" b="0" i="1" smtClean="0">
                                  <a:latin typeface="Cambria Math" panose="02040503050406030204" pitchFamily="18" charset="0"/>
                                </a:rPr>
                              </m:ctrlPr>
                            </m:fPr>
                            <m:num>
                              <m:r>
                                <a:rPr lang="fr-FR" sz="1200" b="0" i="1" smtClean="0">
                                  <a:latin typeface="Cambria Math" panose="02040503050406030204" pitchFamily="18" charset="0"/>
                                </a:rPr>
                                <m:t>1</m:t>
                              </m:r>
                            </m:num>
                            <m:den>
                              <m:r>
                                <a:rPr lang="fr-FR" sz="1200" b="0" i="1" smtClean="0">
                                  <a:latin typeface="Cambria Math" panose="02040503050406030204" pitchFamily="18" charset="0"/>
                                </a:rPr>
                                <m:t>2</m:t>
                              </m:r>
                            </m:den>
                          </m:f>
                          <m:d>
                            <m:dPr>
                              <m:ctrlPr>
                                <a:rPr lang="fr-FR" sz="1200" b="0" i="1" smtClean="0">
                                  <a:latin typeface="Cambria Math" panose="02040503050406030204" pitchFamily="18" charset="0"/>
                                </a:rPr>
                              </m:ctrlPr>
                            </m:dPr>
                            <m:e>
                              <m:f>
                                <m:fPr>
                                  <m:ctrlPr>
                                    <a:rPr lang="fr-FR" sz="1200" b="0" i="1" smtClean="0">
                                      <a:latin typeface="Cambria Math" panose="02040503050406030204" pitchFamily="18" charset="0"/>
                                    </a:rPr>
                                  </m:ctrlPr>
                                </m:fPr>
                                <m:num>
                                  <m:r>
                                    <a:rPr lang="fr-FR" sz="1200" b="0" i="1" smtClean="0">
                                      <a:latin typeface="Cambria Math" panose="02040503050406030204" pitchFamily="18" charset="0"/>
                                    </a:rPr>
                                    <m:t>𝑑</m:t>
                                  </m:r>
                                  <m:sSub>
                                    <m:sSubPr>
                                      <m:ctrlPr>
                                        <a:rPr lang="fr-FR" sz="1200" b="0" i="1" smtClean="0">
                                          <a:latin typeface="Cambria Math" panose="02040503050406030204" pitchFamily="18" charset="0"/>
                                        </a:rPr>
                                      </m:ctrlPr>
                                    </m:sSubPr>
                                    <m:e>
                                      <m:r>
                                        <a:rPr lang="fr-FR" sz="1200" b="0" i="1" smtClean="0">
                                          <a:latin typeface="Cambria Math" panose="02040503050406030204" pitchFamily="18" charset="0"/>
                                        </a:rPr>
                                        <m:t>𝑌</m:t>
                                      </m:r>
                                    </m:e>
                                    <m:sub>
                                      <m:r>
                                        <a:rPr lang="fr-FR" sz="1200" b="0" i="1" smtClean="0">
                                          <a:latin typeface="Cambria Math" panose="02040503050406030204" pitchFamily="18" charset="0"/>
                                        </a:rPr>
                                        <m:t>𝑝𝑟𝑒</m:t>
                                      </m:r>
                                    </m:sub>
                                  </m:sSub>
                                </m:num>
                                <m:den>
                                  <m:r>
                                    <a:rPr lang="fr-FR" sz="1200" b="0" i="1" smtClean="0">
                                      <a:latin typeface="Cambria Math" panose="02040503050406030204" pitchFamily="18" charset="0"/>
                                    </a:rPr>
                                    <m:t>𝑑𝑀</m:t>
                                  </m:r>
                                </m:den>
                              </m:f>
                            </m:e>
                          </m:d>
                          <m:d>
                            <m:dPr>
                              <m:begChr m:val="⟨"/>
                              <m:endChr m:val="⟩"/>
                              <m:ctrlPr>
                                <a:rPr lang="fr-FR" sz="1200" b="0" i="1" smtClean="0">
                                  <a:latin typeface="Cambria Math" panose="02040503050406030204" pitchFamily="18" charset="0"/>
                                </a:rPr>
                              </m:ctrlPr>
                            </m:dPr>
                            <m:e>
                              <m:sSup>
                                <m:sSupPr>
                                  <m:ctrlPr>
                                    <a:rPr lang="fr-FR" sz="1200" b="0" i="1" smtClean="0">
                                      <a:latin typeface="Cambria Math" panose="02040503050406030204" pitchFamily="18" charset="0"/>
                                    </a:rPr>
                                  </m:ctrlPr>
                                </m:sSupPr>
                                <m:e>
                                  <m:r>
                                    <a:rPr lang="fr-FR" sz="1200" b="0" i="1" smtClean="0">
                                      <a:latin typeface="Cambria Math" panose="02040503050406030204" pitchFamily="18" charset="0"/>
                                      <a:ea typeface="Cambria Math" panose="02040503050406030204" pitchFamily="18" charset="0"/>
                                    </a:rPr>
                                    <m:t>𝜎</m:t>
                                  </m:r>
                                </m:e>
                                <m:sup>
                                  <m:r>
                                    <a:rPr lang="fr-FR" sz="1200" b="0" i="1" smtClean="0">
                                      <a:latin typeface="Cambria Math" panose="02040503050406030204" pitchFamily="18" charset="0"/>
                                    </a:rPr>
                                    <m:t>2</m:t>
                                  </m:r>
                                </m:sup>
                              </m:sSup>
                              <m:d>
                                <m:dPr>
                                  <m:ctrlPr>
                                    <a:rPr lang="fr-FR" sz="1200" b="0" i="1" smtClean="0">
                                      <a:latin typeface="Cambria Math" panose="02040503050406030204" pitchFamily="18" charset="0"/>
                                    </a:rPr>
                                  </m:ctrlPr>
                                </m:dPr>
                                <m:e>
                                  <m:sSub>
                                    <m:sSubPr>
                                      <m:ctrlPr>
                                        <a:rPr lang="fr-FR" sz="1200" b="0" i="1" smtClean="0">
                                          <a:latin typeface="Cambria Math" panose="02040503050406030204" pitchFamily="18" charset="0"/>
                                        </a:rPr>
                                      </m:ctrlPr>
                                    </m:sSubPr>
                                    <m:e>
                                      <m:r>
                                        <a:rPr lang="fr-FR" sz="1200" b="0" i="1" smtClean="0">
                                          <a:latin typeface="Cambria Math" panose="02040503050406030204" pitchFamily="18" charset="0"/>
                                          <a:sym typeface="Symbol" panose="05050102010706020507" pitchFamily="18" charset="2"/>
                                        </a:rPr>
                                        <m:t></m:t>
                                      </m:r>
                                    </m:e>
                                    <m:sub>
                                      <m:r>
                                        <a:rPr lang="fr-FR" sz="1200" b="0" i="1" smtClean="0">
                                          <a:latin typeface="Cambria Math" panose="02040503050406030204" pitchFamily="18" charset="0"/>
                                        </a:rPr>
                                        <m:t>𝑓</m:t>
                                      </m:r>
                                    </m:sub>
                                  </m:sSub>
                                  <m:r>
                                    <a:rPr lang="fr-FR" sz="1200" b="0" i="1" smtClean="0">
                                      <a:latin typeface="Cambria Math" panose="02040503050406030204" pitchFamily="18" charset="0"/>
                                    </a:rPr>
                                    <m:t>;</m:t>
                                  </m:r>
                                  <m:r>
                                    <a:rPr lang="fr-FR" sz="1200" b="0" i="1" smtClean="0">
                                      <a:latin typeface="Cambria Math" panose="02040503050406030204" pitchFamily="18" charset="0"/>
                                    </a:rPr>
                                    <m:t>𝑀</m:t>
                                  </m:r>
                                </m:e>
                              </m:d>
                            </m:e>
                          </m:d>
                          <m:r>
                            <a:rPr lang="fr-FR" sz="1200" b="0" i="1" smtClean="0">
                              <a:latin typeface="Cambria Math" panose="02040503050406030204" pitchFamily="18" charset="0"/>
                            </a:rPr>
                            <m:t>+…</m:t>
                          </m:r>
                        </m:e>
                      </m:nary>
                    </m:oMath>
                  </m:oMathPara>
                </a14:m>
                <a:endParaRPr lang="fr-FR" sz="1200" dirty="0"/>
              </a:p>
            </p:txBody>
          </p:sp>
        </mc:Choice>
        <mc:Fallback xmlns="">
          <p:sp>
            <p:nvSpPr>
              <p:cNvPr id="11" name="ZoneTexte 10">
                <a:extLst>
                  <a:ext uri="{FF2B5EF4-FFF2-40B4-BE49-F238E27FC236}">
                    <a16:creationId xmlns:a16="http://schemas.microsoft.com/office/drawing/2014/main" id="{AE614461-7C93-4DE1-AA0B-C82D835E919B}"/>
                  </a:ext>
                </a:extLst>
              </p:cNvPr>
              <p:cNvSpPr txBox="1">
                <a:spLocks noRot="1" noChangeAspect="1" noMove="1" noResize="1" noEditPoints="1" noAdjustHandles="1" noChangeArrowheads="1" noChangeShapeType="1" noTextEdit="1"/>
              </p:cNvSpPr>
              <p:nvPr/>
            </p:nvSpPr>
            <p:spPr>
              <a:xfrm>
                <a:off x="379631" y="4562843"/>
                <a:ext cx="4727122" cy="705834"/>
              </a:xfrm>
              <a:prstGeom prst="rect">
                <a:avLst/>
              </a:prstGeom>
              <a:blipFill>
                <a:blip r:embed="rId3"/>
                <a:stretch>
                  <a:fillRect/>
                </a:stretch>
              </a:blipFill>
            </p:spPr>
            <p:txBody>
              <a:bodyPr/>
              <a:lstStyle/>
              <a:p>
                <a:r>
                  <a:rPr lang="fr-FR">
                    <a:noFill/>
                  </a:rPr>
                  <a:t> </a:t>
                </a:r>
              </a:p>
            </p:txBody>
          </p:sp>
        </mc:Fallback>
      </mc:AlternateContent>
      <p:sp>
        <p:nvSpPr>
          <p:cNvPr id="12" name="ZoneTexte 11">
            <a:extLst>
              <a:ext uri="{FF2B5EF4-FFF2-40B4-BE49-F238E27FC236}">
                <a16:creationId xmlns:a16="http://schemas.microsoft.com/office/drawing/2014/main" id="{45D3AA9C-DE00-461C-A8CA-9D5B3DE2FB50}"/>
              </a:ext>
            </a:extLst>
          </p:cNvPr>
          <p:cNvSpPr txBox="1"/>
          <p:nvPr/>
        </p:nvSpPr>
        <p:spPr>
          <a:xfrm>
            <a:off x="552450" y="5517067"/>
            <a:ext cx="4067628" cy="400110"/>
          </a:xfrm>
          <a:prstGeom prst="rect">
            <a:avLst/>
          </a:prstGeom>
          <a:noFill/>
        </p:spPr>
        <p:txBody>
          <a:bodyPr wrap="square" rtlCol="0">
            <a:spAutoFit/>
          </a:bodyPr>
          <a:lstStyle/>
          <a:p>
            <a:r>
              <a:rPr lang="en-US" sz="1000" dirty="0">
                <a:solidFill>
                  <a:srgbClr val="0099FF"/>
                </a:solidFill>
                <a:latin typeface="Poppins" panose="00000500000000000000" pitchFamily="2" charset="0"/>
                <a:cs typeface="Poppins" panose="00000500000000000000" pitchFamily="2" charset="0"/>
              </a:rPr>
              <a:t>Terrell, J. (1962). Neutron yields from individual fission fragments. Physical Review, 127(3), 880</a:t>
            </a:r>
            <a:endParaRPr lang="fr-FR" sz="1000" dirty="0">
              <a:solidFill>
                <a:srgbClr val="0099FF"/>
              </a:solidFill>
            </a:endParaRPr>
          </a:p>
        </p:txBody>
      </p:sp>
      <p:sp>
        <p:nvSpPr>
          <p:cNvPr id="13" name="ZoneTexte 12">
            <a:extLst>
              <a:ext uri="{FF2B5EF4-FFF2-40B4-BE49-F238E27FC236}">
                <a16:creationId xmlns:a16="http://schemas.microsoft.com/office/drawing/2014/main" id="{307050C3-7278-46BF-9F4C-BED502602BBD}"/>
              </a:ext>
            </a:extLst>
          </p:cNvPr>
          <p:cNvSpPr txBox="1"/>
          <p:nvPr/>
        </p:nvSpPr>
        <p:spPr>
          <a:xfrm>
            <a:off x="834234" y="2204619"/>
            <a:ext cx="3817916" cy="1169551"/>
          </a:xfrm>
          <a:prstGeom prst="rect">
            <a:avLst/>
          </a:prstGeom>
          <a:noFill/>
        </p:spPr>
        <p:txBody>
          <a:bodyPr wrap="square" rtlCol="0">
            <a:spAutoFit/>
          </a:bodyPr>
          <a:lstStyle/>
          <a:p>
            <a:pPr marL="285750" indent="-285750">
              <a:buFont typeface="Wingdings" panose="05000000000000000000" pitchFamily="2" charset="2"/>
              <a:buChar char="§"/>
            </a:pPr>
            <a:r>
              <a:rPr lang="en-GB" sz="1400" dirty="0"/>
              <a:t>Capable of accounting for covariance matrices at each step</a:t>
            </a:r>
          </a:p>
          <a:p>
            <a:pPr marL="285750" indent="-285750">
              <a:buFont typeface="Wingdings" panose="05000000000000000000" pitchFamily="2" charset="2"/>
              <a:buChar char="§"/>
            </a:pPr>
            <a:endParaRPr lang="en-GB" sz="1400" dirty="0"/>
          </a:p>
          <a:p>
            <a:pPr marL="285750" indent="-285750">
              <a:buFont typeface="Wingdings" panose="05000000000000000000" pitchFamily="2" charset="2"/>
              <a:buChar char="§"/>
            </a:pPr>
            <a:r>
              <a:rPr lang="en-GB" sz="1400" dirty="0"/>
              <a:t>2 peaks calculated separately to reduce computational costs </a:t>
            </a:r>
          </a:p>
        </p:txBody>
      </p:sp>
      <p:sp>
        <p:nvSpPr>
          <p:cNvPr id="15" name="ZoneTexte 14">
            <a:extLst>
              <a:ext uri="{FF2B5EF4-FFF2-40B4-BE49-F238E27FC236}">
                <a16:creationId xmlns:a16="http://schemas.microsoft.com/office/drawing/2014/main" id="{D3A022E4-F77F-4611-94AC-A679A010D7F4}"/>
              </a:ext>
            </a:extLst>
          </p:cNvPr>
          <p:cNvSpPr txBox="1"/>
          <p:nvPr/>
        </p:nvSpPr>
        <p:spPr>
          <a:xfrm>
            <a:off x="552450" y="3542325"/>
            <a:ext cx="3866888" cy="246221"/>
          </a:xfrm>
          <a:prstGeom prst="rect">
            <a:avLst/>
          </a:prstGeom>
          <a:noFill/>
        </p:spPr>
        <p:txBody>
          <a:bodyPr wrap="square" rtlCol="0">
            <a:spAutoFit/>
          </a:bodyPr>
          <a:lstStyle/>
          <a:p>
            <a:r>
              <a:rPr lang="en-GB" sz="1000" dirty="0">
                <a:solidFill>
                  <a:srgbClr val="0099FF"/>
                </a:solidFill>
                <a:latin typeface="Poppins" panose="00000500000000000000" pitchFamily="2" charset="0"/>
                <a:cs typeface="Poppins" panose="00000500000000000000" pitchFamily="2" charset="0"/>
              </a:rPr>
              <a:t>S. M. Cheikh, PhD thesis, Université Grenoble Alpes, 2023</a:t>
            </a:r>
          </a:p>
        </p:txBody>
      </p:sp>
      <p:pic>
        <p:nvPicPr>
          <p:cNvPr id="17" name="Image 16">
            <a:extLst>
              <a:ext uri="{FF2B5EF4-FFF2-40B4-BE49-F238E27FC236}">
                <a16:creationId xmlns:a16="http://schemas.microsoft.com/office/drawing/2014/main" id="{079CECB6-40AD-4E10-A8B7-0E9C2228EA2E}"/>
              </a:ext>
            </a:extLst>
          </p:cNvPr>
          <p:cNvPicPr>
            <a:picLocks noChangeAspect="1"/>
          </p:cNvPicPr>
          <p:nvPr/>
        </p:nvPicPr>
        <p:blipFill rotWithShape="1">
          <a:blip r:embed="rId4">
            <a:extLst>
              <a:ext uri="{28A0092B-C50C-407E-A947-70E740481C1C}">
                <a14:useLocalDpi xmlns:a14="http://schemas.microsoft.com/office/drawing/2010/main" val="0"/>
              </a:ext>
            </a:extLst>
          </a:blip>
          <a:srcRect l="7813" t="8453" r="1508" b="4488"/>
          <a:stretch/>
        </p:blipFill>
        <p:spPr>
          <a:xfrm>
            <a:off x="10177181" y="2789394"/>
            <a:ext cx="1710389" cy="1652357"/>
          </a:xfrm>
          <a:prstGeom prst="rect">
            <a:avLst/>
          </a:prstGeom>
          <a:ln w="19050">
            <a:solidFill>
              <a:srgbClr val="FF0000"/>
            </a:solidFill>
          </a:ln>
        </p:spPr>
      </p:pic>
      <p:pic>
        <p:nvPicPr>
          <p:cNvPr id="7" name="Image 6">
            <a:extLst>
              <a:ext uri="{FF2B5EF4-FFF2-40B4-BE49-F238E27FC236}">
                <a16:creationId xmlns:a16="http://schemas.microsoft.com/office/drawing/2014/main" id="{49FBA480-B59D-46A8-96CC-AF9C5C5458EB}"/>
              </a:ext>
            </a:extLst>
          </p:cNvPr>
          <p:cNvPicPr>
            <a:picLocks noChangeAspect="1"/>
          </p:cNvPicPr>
          <p:nvPr/>
        </p:nvPicPr>
        <p:blipFill rotWithShape="1">
          <a:blip r:embed="rId5">
            <a:extLst>
              <a:ext uri="{28A0092B-C50C-407E-A947-70E740481C1C}">
                <a14:useLocalDpi xmlns:a14="http://schemas.microsoft.com/office/drawing/2010/main" val="0"/>
              </a:ext>
            </a:extLst>
          </a:blip>
          <a:srcRect t="789"/>
          <a:stretch/>
        </p:blipFill>
        <p:spPr>
          <a:xfrm>
            <a:off x="10138712" y="982572"/>
            <a:ext cx="1710388" cy="1719522"/>
          </a:xfrm>
          <a:prstGeom prst="rect">
            <a:avLst/>
          </a:prstGeom>
        </p:spPr>
      </p:pic>
      <p:pic>
        <p:nvPicPr>
          <p:cNvPr id="3" name="Image 2">
            <a:extLst>
              <a:ext uri="{FF2B5EF4-FFF2-40B4-BE49-F238E27FC236}">
                <a16:creationId xmlns:a16="http://schemas.microsoft.com/office/drawing/2014/main" id="{01E025B6-EE97-449B-BD12-84FAA55E92A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683501" y="1415818"/>
            <a:ext cx="2144930" cy="1212635"/>
          </a:xfrm>
          <a:prstGeom prst="rect">
            <a:avLst/>
          </a:prstGeom>
        </p:spPr>
      </p:pic>
      <p:sp>
        <p:nvSpPr>
          <p:cNvPr id="19" name="ZoneTexte 18">
            <a:extLst>
              <a:ext uri="{FF2B5EF4-FFF2-40B4-BE49-F238E27FC236}">
                <a16:creationId xmlns:a16="http://schemas.microsoft.com/office/drawing/2014/main" id="{F03246DD-14C2-429D-AF8A-033ED358CA26}"/>
              </a:ext>
            </a:extLst>
          </p:cNvPr>
          <p:cNvSpPr txBox="1"/>
          <p:nvPr/>
        </p:nvSpPr>
        <p:spPr>
          <a:xfrm>
            <a:off x="8219002" y="1890855"/>
            <a:ext cx="1523459" cy="246221"/>
          </a:xfrm>
          <a:prstGeom prst="rect">
            <a:avLst/>
          </a:prstGeom>
          <a:solidFill>
            <a:schemeClr val="bg1"/>
          </a:solidFill>
        </p:spPr>
        <p:txBody>
          <a:bodyPr wrap="square" rtlCol="0">
            <a:spAutoFit/>
          </a:bodyPr>
          <a:lstStyle/>
          <a:p>
            <a:r>
              <a:rPr lang="fr-FR" sz="1000" b="1" dirty="0">
                <a:sym typeface="Symbol" panose="05050102010706020507" pitchFamily="18" charset="2"/>
              </a:rPr>
              <a:t>(A*) Terrell | Y(A*) </a:t>
            </a:r>
            <a:endParaRPr lang="fr-FR" sz="1000" b="1" dirty="0"/>
          </a:p>
        </p:txBody>
      </p:sp>
      <p:sp>
        <p:nvSpPr>
          <p:cNvPr id="21" name="ZoneTexte 20">
            <a:extLst>
              <a:ext uri="{FF2B5EF4-FFF2-40B4-BE49-F238E27FC236}">
                <a16:creationId xmlns:a16="http://schemas.microsoft.com/office/drawing/2014/main" id="{11A228D3-D2FF-4823-B8B8-31CCE5203F73}"/>
              </a:ext>
            </a:extLst>
          </p:cNvPr>
          <p:cNvSpPr txBox="1"/>
          <p:nvPr/>
        </p:nvSpPr>
        <p:spPr>
          <a:xfrm>
            <a:off x="8219002" y="1501986"/>
            <a:ext cx="1343994" cy="246221"/>
          </a:xfrm>
          <a:prstGeom prst="rect">
            <a:avLst/>
          </a:prstGeom>
          <a:solidFill>
            <a:schemeClr val="bg1"/>
          </a:solidFill>
        </p:spPr>
        <p:txBody>
          <a:bodyPr wrap="square" rtlCol="0">
            <a:spAutoFit/>
          </a:bodyPr>
          <a:lstStyle/>
          <a:p>
            <a:r>
              <a:rPr lang="fr-FR" sz="1000" b="1" dirty="0">
                <a:sym typeface="Symbol" panose="05050102010706020507" pitchFamily="18" charset="2"/>
              </a:rPr>
              <a:t>(A*) Calc | Y(A*)</a:t>
            </a:r>
            <a:endParaRPr lang="fr-FR" sz="1000" b="1" dirty="0"/>
          </a:p>
        </p:txBody>
      </p:sp>
      <p:sp>
        <p:nvSpPr>
          <p:cNvPr id="22" name="ZoneTexte 21">
            <a:extLst>
              <a:ext uri="{FF2B5EF4-FFF2-40B4-BE49-F238E27FC236}">
                <a16:creationId xmlns:a16="http://schemas.microsoft.com/office/drawing/2014/main" id="{139DC01D-A4AA-40FF-8E4A-7292909D3C4D}"/>
              </a:ext>
            </a:extLst>
          </p:cNvPr>
          <p:cNvSpPr txBox="1"/>
          <p:nvPr/>
        </p:nvSpPr>
        <p:spPr>
          <a:xfrm>
            <a:off x="8219002" y="2282413"/>
            <a:ext cx="1464747" cy="246221"/>
          </a:xfrm>
          <a:prstGeom prst="rect">
            <a:avLst/>
          </a:prstGeom>
          <a:solidFill>
            <a:schemeClr val="bg1"/>
          </a:solidFill>
        </p:spPr>
        <p:txBody>
          <a:bodyPr wrap="square" rtlCol="0">
            <a:spAutoFit/>
          </a:bodyPr>
          <a:lstStyle/>
          <a:p>
            <a:r>
              <a:rPr lang="fr-FR" sz="1000" b="1" dirty="0">
                <a:sym typeface="Symbol" panose="05050102010706020507" pitchFamily="18" charset="2"/>
              </a:rPr>
              <a:t>(A*) Eval | Res Exp</a:t>
            </a:r>
            <a:endParaRPr lang="fr-FR" sz="1000" b="1" dirty="0"/>
          </a:p>
        </p:txBody>
      </p:sp>
      <p:pic>
        <p:nvPicPr>
          <p:cNvPr id="23" name="Image 22">
            <a:extLst>
              <a:ext uri="{FF2B5EF4-FFF2-40B4-BE49-F238E27FC236}">
                <a16:creationId xmlns:a16="http://schemas.microsoft.com/office/drawing/2014/main" id="{269E91AB-12F2-4662-9D61-9D216320DE75}"/>
              </a:ext>
            </a:extLst>
          </p:cNvPr>
          <p:cNvPicPr>
            <a:picLocks noChangeAspect="1"/>
          </p:cNvPicPr>
          <p:nvPr/>
        </p:nvPicPr>
        <p:blipFill rotWithShape="1">
          <a:blip r:embed="rId7">
            <a:extLst>
              <a:ext uri="{28A0092B-C50C-407E-A947-70E740481C1C}">
                <a14:useLocalDpi xmlns:a14="http://schemas.microsoft.com/office/drawing/2010/main" val="0"/>
              </a:ext>
            </a:extLst>
          </a:blip>
          <a:srcRect l="3909" t="10278" r="10248" b="2962"/>
          <a:stretch/>
        </p:blipFill>
        <p:spPr>
          <a:xfrm>
            <a:off x="10138711" y="4562479"/>
            <a:ext cx="1710389" cy="1690542"/>
          </a:xfrm>
          <a:prstGeom prst="rect">
            <a:avLst/>
          </a:prstGeom>
        </p:spPr>
      </p:pic>
      <p:sp>
        <p:nvSpPr>
          <p:cNvPr id="24" name="ZoneTexte 23">
            <a:extLst>
              <a:ext uri="{FF2B5EF4-FFF2-40B4-BE49-F238E27FC236}">
                <a16:creationId xmlns:a16="http://schemas.microsoft.com/office/drawing/2014/main" id="{9E7D7C00-F6F0-43F2-B96F-C504F1C72D04}"/>
              </a:ext>
            </a:extLst>
          </p:cNvPr>
          <p:cNvSpPr txBox="1"/>
          <p:nvPr/>
        </p:nvSpPr>
        <p:spPr>
          <a:xfrm>
            <a:off x="5805620" y="1563541"/>
            <a:ext cx="960309" cy="369332"/>
          </a:xfrm>
          <a:prstGeom prst="rect">
            <a:avLst/>
          </a:prstGeom>
          <a:noFill/>
          <a:ln>
            <a:solidFill>
              <a:srgbClr val="FF0000"/>
            </a:solidFill>
          </a:ln>
        </p:spPr>
        <p:txBody>
          <a:bodyPr wrap="square" rtlCol="0">
            <a:spAutoFit/>
          </a:bodyPr>
          <a:lstStyle/>
          <a:p>
            <a:pPr algn="ctr"/>
            <a:r>
              <a:rPr lang="en-GB" sz="900" b="1" dirty="0">
                <a:solidFill>
                  <a:srgbClr val="FF0000"/>
                </a:solidFill>
              </a:rPr>
              <a:t>Preliminary Results</a:t>
            </a:r>
          </a:p>
        </p:txBody>
      </p:sp>
      <p:sp>
        <p:nvSpPr>
          <p:cNvPr id="25" name="Espace réservé du pied de page 1">
            <a:extLst>
              <a:ext uri="{FF2B5EF4-FFF2-40B4-BE49-F238E27FC236}">
                <a16:creationId xmlns:a16="http://schemas.microsoft.com/office/drawing/2014/main" id="{288F1A48-A085-4D17-BCA0-15988D3DDB43}"/>
              </a:ext>
            </a:extLst>
          </p:cNvPr>
          <p:cNvSpPr>
            <a:spLocks noGrp="1"/>
          </p:cNvSpPr>
          <p:nvPr>
            <p:ph type="ftr" sz="quarter" idx="11"/>
          </p:nvPr>
        </p:nvSpPr>
        <p:spPr>
          <a:xfrm>
            <a:off x="736600" y="6343650"/>
            <a:ext cx="8839200" cy="365125"/>
          </a:xfrm>
        </p:spPr>
        <p:txBody>
          <a:bodyPr/>
          <a:lstStyle/>
          <a:p>
            <a:r>
              <a:rPr lang="en-GB">
                <a:latin typeface="Poppins" panose="00000500000000000000" pitchFamily="2" charset="0"/>
                <a:cs typeface="Poppins" panose="00000500000000000000" pitchFamily="2" charset="0"/>
              </a:rPr>
              <a:t>WONDER 2026 | A. Regonesi et al. </a:t>
            </a:r>
            <a:endParaRPr lang="en-GB" dirty="0"/>
          </a:p>
        </p:txBody>
      </p:sp>
      <p:sp>
        <p:nvSpPr>
          <p:cNvPr id="2" name="ZoneTexte 1">
            <a:extLst>
              <a:ext uri="{FF2B5EF4-FFF2-40B4-BE49-F238E27FC236}">
                <a16:creationId xmlns:a16="http://schemas.microsoft.com/office/drawing/2014/main" id="{91028C77-88D2-4267-A131-42927EF10213}"/>
              </a:ext>
            </a:extLst>
          </p:cNvPr>
          <p:cNvSpPr txBox="1"/>
          <p:nvPr/>
        </p:nvSpPr>
        <p:spPr>
          <a:xfrm>
            <a:off x="2485894" y="5980901"/>
            <a:ext cx="2868846" cy="369332"/>
          </a:xfrm>
          <a:prstGeom prst="rect">
            <a:avLst/>
          </a:prstGeom>
          <a:noFill/>
        </p:spPr>
        <p:txBody>
          <a:bodyPr wrap="square" rtlCol="0">
            <a:spAutoFit/>
          </a:bodyPr>
          <a:lstStyle/>
          <a:p>
            <a:r>
              <a:rPr lang="fr-FR" dirty="0" err="1"/>
              <a:t>Add</a:t>
            </a:r>
            <a:r>
              <a:rPr lang="fr-FR" dirty="0"/>
              <a:t> FIFRELIN and GEF</a:t>
            </a:r>
          </a:p>
        </p:txBody>
      </p:sp>
    </p:spTree>
    <p:extLst>
      <p:ext uri="{BB962C8B-B14F-4D97-AF65-F5344CB8AC3E}">
        <p14:creationId xmlns:p14="http://schemas.microsoft.com/office/powerpoint/2010/main" val="388039446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8E2FF02-E767-4BD9-A844-FEEB260D442F}"/>
              </a:ext>
            </a:extLst>
          </p:cNvPr>
          <p:cNvSpPr txBox="1">
            <a:spLocks/>
          </p:cNvSpPr>
          <p:nvPr/>
        </p:nvSpPr>
        <p:spPr>
          <a:xfrm>
            <a:off x="238031" y="78021"/>
            <a:ext cx="10515600" cy="691779"/>
          </a:xfrm>
          <a:prstGeom prst="rect">
            <a:avLst/>
          </a:prstGeom>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b="1" dirty="0" err="1">
                <a:solidFill>
                  <a:srgbClr val="FF0000"/>
                </a:solidFill>
                <a:latin typeface="Arial Black" panose="020B0A04020102020204" pitchFamily="34" charset="0"/>
              </a:rPr>
              <a:t>Saw-Tooth</a:t>
            </a:r>
            <a:r>
              <a:rPr lang="fr-FR" b="1" dirty="0">
                <a:solidFill>
                  <a:srgbClr val="FF0000"/>
                </a:solidFill>
                <a:latin typeface="Arial Black" panose="020B0A04020102020204" pitchFamily="34" charset="0"/>
              </a:rPr>
              <a:t> </a:t>
            </a:r>
            <a:r>
              <a:rPr lang="fr-FR" b="1" dirty="0">
                <a:solidFill>
                  <a:srgbClr val="FF0000"/>
                </a:solidFill>
                <a:latin typeface="Arial Black" panose="020B0A04020102020204" pitchFamily="34" charset="0"/>
                <a:sym typeface="Symbol" panose="05050102010706020507" pitchFamily="18" charset="2"/>
              </a:rPr>
              <a:t></a:t>
            </a:r>
            <a:r>
              <a:rPr lang="fr-FR" b="1" dirty="0">
                <a:solidFill>
                  <a:srgbClr val="FF0000"/>
                </a:solidFill>
                <a:latin typeface="Arial Black" panose="020B0A04020102020204" pitchFamily="34" charset="0"/>
              </a:rPr>
              <a:t>(A*) - Comparaison</a:t>
            </a:r>
            <a:r>
              <a:rPr lang="fr-FR" b="1" dirty="0">
                <a:solidFill>
                  <a:srgbClr val="FF0000"/>
                </a:solidFill>
                <a:latin typeface="Abadi" panose="020B0604020104020204" pitchFamily="34" charset="0"/>
              </a:rPr>
              <a:t> </a:t>
            </a:r>
          </a:p>
        </p:txBody>
      </p:sp>
      <p:sp>
        <p:nvSpPr>
          <p:cNvPr id="3" name="ZoneTexte 2">
            <a:extLst>
              <a:ext uri="{FF2B5EF4-FFF2-40B4-BE49-F238E27FC236}">
                <a16:creationId xmlns:a16="http://schemas.microsoft.com/office/drawing/2014/main" id="{057224DF-D792-4CA3-A409-94123114D35D}"/>
              </a:ext>
            </a:extLst>
          </p:cNvPr>
          <p:cNvSpPr txBox="1"/>
          <p:nvPr/>
        </p:nvSpPr>
        <p:spPr>
          <a:xfrm>
            <a:off x="303772" y="718431"/>
            <a:ext cx="10161028" cy="369332"/>
          </a:xfrm>
          <a:prstGeom prst="rect">
            <a:avLst/>
          </a:prstGeom>
          <a:noFill/>
        </p:spPr>
        <p:txBody>
          <a:bodyPr wrap="square" rtlCol="0">
            <a:spAutoFit/>
          </a:bodyPr>
          <a:lstStyle/>
          <a:p>
            <a:r>
              <a:rPr lang="fr-FR" b="1" dirty="0">
                <a:solidFill>
                  <a:srgbClr val="FF0000"/>
                </a:solidFill>
              </a:rPr>
              <a:t>Entre Calcul MCMC </a:t>
            </a:r>
            <a:r>
              <a:rPr lang="fr-FR" b="1" dirty="0" err="1">
                <a:solidFill>
                  <a:srgbClr val="FF0000"/>
                </a:solidFill>
              </a:rPr>
              <a:t>resLim</a:t>
            </a:r>
            <a:r>
              <a:rPr lang="fr-FR" b="1" dirty="0">
                <a:solidFill>
                  <a:srgbClr val="FF0000"/>
                </a:solidFill>
              </a:rPr>
              <a:t> | Calcul TERRELL </a:t>
            </a:r>
            <a:r>
              <a:rPr lang="fr-FR" b="1" dirty="0" err="1">
                <a:solidFill>
                  <a:srgbClr val="FF0000"/>
                </a:solidFill>
              </a:rPr>
              <a:t>resLimit</a:t>
            </a:r>
            <a:r>
              <a:rPr lang="fr-FR" b="1" dirty="0">
                <a:solidFill>
                  <a:srgbClr val="FF0000"/>
                </a:solidFill>
              </a:rPr>
              <a:t> | FIFRELIN </a:t>
            </a:r>
            <a:r>
              <a:rPr lang="fr-FR" b="1" dirty="0" err="1">
                <a:solidFill>
                  <a:srgbClr val="FF0000"/>
                </a:solidFill>
              </a:rPr>
              <a:t>res</a:t>
            </a:r>
            <a:r>
              <a:rPr lang="fr-FR" b="1" dirty="0">
                <a:solidFill>
                  <a:srgbClr val="FF0000"/>
                </a:solidFill>
              </a:rPr>
              <a:t> Limit | GEF | Eval MCMC </a:t>
            </a:r>
            <a:r>
              <a:rPr lang="fr-FR" b="1" dirty="0" err="1">
                <a:solidFill>
                  <a:srgbClr val="FF0000"/>
                </a:solidFill>
              </a:rPr>
              <a:t>res</a:t>
            </a:r>
            <a:r>
              <a:rPr lang="fr-FR" b="1" dirty="0">
                <a:solidFill>
                  <a:srgbClr val="FF0000"/>
                </a:solidFill>
              </a:rPr>
              <a:t> Al-Adili</a:t>
            </a:r>
          </a:p>
        </p:txBody>
      </p:sp>
      <p:pic>
        <p:nvPicPr>
          <p:cNvPr id="7" name="Image 6">
            <a:extLst>
              <a:ext uri="{FF2B5EF4-FFF2-40B4-BE49-F238E27FC236}">
                <a16:creationId xmlns:a16="http://schemas.microsoft.com/office/drawing/2014/main" id="{ECC80CEA-A438-453E-899B-60C330E8C2CE}"/>
              </a:ext>
            </a:extLst>
          </p:cNvPr>
          <p:cNvPicPr>
            <a:picLocks noChangeAspect="1"/>
          </p:cNvPicPr>
          <p:nvPr/>
        </p:nvPicPr>
        <p:blipFill rotWithShape="1">
          <a:blip r:embed="rId2">
            <a:extLst>
              <a:ext uri="{28A0092B-C50C-407E-A947-70E740481C1C}">
                <a14:useLocalDpi xmlns:a14="http://schemas.microsoft.com/office/drawing/2010/main" val="0"/>
              </a:ext>
            </a:extLst>
          </a:blip>
          <a:srcRect l="7862" t="9176" r="9922" b="2944"/>
          <a:stretch/>
        </p:blipFill>
        <p:spPr>
          <a:xfrm>
            <a:off x="423022" y="1410210"/>
            <a:ext cx="5021813" cy="5249371"/>
          </a:xfrm>
          <a:prstGeom prst="rect">
            <a:avLst/>
          </a:prstGeom>
        </p:spPr>
      </p:pic>
      <p:pic>
        <p:nvPicPr>
          <p:cNvPr id="5" name="Image 4">
            <a:extLst>
              <a:ext uri="{FF2B5EF4-FFF2-40B4-BE49-F238E27FC236}">
                <a16:creationId xmlns:a16="http://schemas.microsoft.com/office/drawing/2014/main" id="{E8F1E258-1724-4F13-B4D0-B6326328ED4F}"/>
              </a:ext>
            </a:extLst>
          </p:cNvPr>
          <p:cNvPicPr>
            <a:picLocks noChangeAspect="1"/>
          </p:cNvPicPr>
          <p:nvPr/>
        </p:nvPicPr>
        <p:blipFill rotWithShape="1">
          <a:blip r:embed="rId3">
            <a:extLst>
              <a:ext uri="{28A0092B-C50C-407E-A947-70E740481C1C}">
                <a14:useLocalDpi xmlns:a14="http://schemas.microsoft.com/office/drawing/2010/main" val="0"/>
              </a:ext>
            </a:extLst>
          </a:blip>
          <a:srcRect l="7523" t="8646" r="10007" b="3042"/>
          <a:stretch/>
        </p:blipFill>
        <p:spPr>
          <a:xfrm>
            <a:off x="5963853" y="1872645"/>
            <a:ext cx="3197959" cy="3348995"/>
          </a:xfrm>
          <a:prstGeom prst="rect">
            <a:avLst/>
          </a:prstGeom>
        </p:spPr>
      </p:pic>
      <p:pic>
        <p:nvPicPr>
          <p:cNvPr id="9" name="Image 8">
            <a:extLst>
              <a:ext uri="{FF2B5EF4-FFF2-40B4-BE49-F238E27FC236}">
                <a16:creationId xmlns:a16="http://schemas.microsoft.com/office/drawing/2014/main" id="{31C97B95-31D3-4886-BFAB-E35B4CF4D362}"/>
              </a:ext>
            </a:extLst>
          </p:cNvPr>
          <p:cNvPicPr>
            <a:picLocks noChangeAspect="1"/>
          </p:cNvPicPr>
          <p:nvPr/>
        </p:nvPicPr>
        <p:blipFill rotWithShape="1">
          <a:blip r:embed="rId4">
            <a:extLst>
              <a:ext uri="{28A0092B-C50C-407E-A947-70E740481C1C}">
                <a14:useLocalDpi xmlns:a14="http://schemas.microsoft.com/office/drawing/2010/main" val="0"/>
              </a:ext>
            </a:extLst>
          </a:blip>
          <a:srcRect l="3628" t="9783" r="10346" b="2893"/>
          <a:stretch/>
        </p:blipFill>
        <p:spPr>
          <a:xfrm>
            <a:off x="1078868" y="1786126"/>
            <a:ext cx="1397137" cy="1386937"/>
          </a:xfrm>
          <a:prstGeom prst="rect">
            <a:avLst/>
          </a:prstGeom>
        </p:spPr>
      </p:pic>
      <p:sp>
        <p:nvSpPr>
          <p:cNvPr id="4" name="Espace réservé de la date 3">
            <a:extLst>
              <a:ext uri="{FF2B5EF4-FFF2-40B4-BE49-F238E27FC236}">
                <a16:creationId xmlns:a16="http://schemas.microsoft.com/office/drawing/2014/main" id="{F4D0030A-DC45-4686-BE53-DE95CF856782}"/>
              </a:ext>
            </a:extLst>
          </p:cNvPr>
          <p:cNvSpPr>
            <a:spLocks noGrp="1"/>
          </p:cNvSpPr>
          <p:nvPr>
            <p:ph type="dt" sz="half" idx="10"/>
          </p:nvPr>
        </p:nvSpPr>
        <p:spPr/>
        <p:txBody>
          <a:bodyPr/>
          <a:lstStyle/>
          <a:p>
            <a:r>
              <a:rPr lang="fr-FR"/>
              <a:t>01/07/2026</a:t>
            </a:r>
          </a:p>
        </p:txBody>
      </p:sp>
      <p:sp>
        <p:nvSpPr>
          <p:cNvPr id="6" name="Espace réservé du pied de page 5">
            <a:extLst>
              <a:ext uri="{FF2B5EF4-FFF2-40B4-BE49-F238E27FC236}">
                <a16:creationId xmlns:a16="http://schemas.microsoft.com/office/drawing/2014/main" id="{7C25628D-D5DE-4E3B-842E-276A0F49F960}"/>
              </a:ext>
            </a:extLst>
          </p:cNvPr>
          <p:cNvSpPr>
            <a:spLocks noGrp="1"/>
          </p:cNvSpPr>
          <p:nvPr>
            <p:ph type="ftr" sz="quarter" idx="11"/>
          </p:nvPr>
        </p:nvSpPr>
        <p:spPr/>
        <p:txBody>
          <a:bodyPr/>
          <a:lstStyle/>
          <a:p>
            <a:r>
              <a:rPr lang="en-US"/>
              <a:t>WONDER 2026 | A. Regonesi et al. </a:t>
            </a:r>
            <a:endParaRPr lang="fr-FR"/>
          </a:p>
        </p:txBody>
      </p:sp>
      <p:sp>
        <p:nvSpPr>
          <p:cNvPr id="8" name="Espace réservé du numéro de diapositive 7">
            <a:extLst>
              <a:ext uri="{FF2B5EF4-FFF2-40B4-BE49-F238E27FC236}">
                <a16:creationId xmlns:a16="http://schemas.microsoft.com/office/drawing/2014/main" id="{48D61B62-10FA-430C-BAFB-ACB34B6792E2}"/>
              </a:ext>
            </a:extLst>
          </p:cNvPr>
          <p:cNvSpPr>
            <a:spLocks noGrp="1"/>
          </p:cNvSpPr>
          <p:nvPr>
            <p:ph type="sldNum" sz="quarter" idx="12"/>
          </p:nvPr>
        </p:nvSpPr>
        <p:spPr/>
        <p:txBody>
          <a:bodyPr/>
          <a:lstStyle/>
          <a:p>
            <a:fld id="{0CBC77A0-1F4E-42FF-9FFC-F45C3A64AF90}" type="slidenum">
              <a:rPr lang="fr-FR" smtClean="0"/>
              <a:t>62</a:t>
            </a:fld>
            <a:endParaRPr lang="fr-FR"/>
          </a:p>
        </p:txBody>
      </p:sp>
    </p:spTree>
    <p:extLst>
      <p:ext uri="{BB962C8B-B14F-4D97-AF65-F5344CB8AC3E}">
        <p14:creationId xmlns:p14="http://schemas.microsoft.com/office/powerpoint/2010/main" val="1450973224"/>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CFE8492-739C-46D0-B192-D55BF041549F}"/>
              </a:ext>
            </a:extLst>
          </p:cNvPr>
          <p:cNvSpPr txBox="1">
            <a:spLocks/>
          </p:cNvSpPr>
          <p:nvPr/>
        </p:nvSpPr>
        <p:spPr>
          <a:xfrm>
            <a:off x="238031" y="78021"/>
            <a:ext cx="10515600" cy="691779"/>
          </a:xfrm>
          <a:prstGeom prst="rect">
            <a:avLst/>
          </a:prstGeom>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b="1" dirty="0" err="1">
                <a:solidFill>
                  <a:srgbClr val="FF0000"/>
                </a:solidFill>
                <a:latin typeface="Arial Black" panose="020B0A04020102020204" pitchFamily="34" charset="0"/>
              </a:rPr>
              <a:t>Saw-Tooth</a:t>
            </a:r>
            <a:r>
              <a:rPr lang="fr-FR" b="1" dirty="0">
                <a:solidFill>
                  <a:srgbClr val="FF0000"/>
                </a:solidFill>
                <a:latin typeface="Arial Black" panose="020B0A04020102020204" pitchFamily="34" charset="0"/>
              </a:rPr>
              <a:t> </a:t>
            </a:r>
            <a:r>
              <a:rPr lang="fr-FR" b="1" dirty="0">
                <a:solidFill>
                  <a:srgbClr val="FF0000"/>
                </a:solidFill>
                <a:latin typeface="Arial Black" panose="020B0A04020102020204" pitchFamily="34" charset="0"/>
                <a:sym typeface="Symbol" panose="05050102010706020507" pitchFamily="18" charset="2"/>
              </a:rPr>
              <a:t></a:t>
            </a:r>
            <a:r>
              <a:rPr lang="fr-FR" b="1" dirty="0">
                <a:solidFill>
                  <a:srgbClr val="FF0000"/>
                </a:solidFill>
                <a:latin typeface="Arial Black" panose="020B0A04020102020204" pitchFamily="34" charset="0"/>
              </a:rPr>
              <a:t>(A*) - Comparaison</a:t>
            </a:r>
            <a:r>
              <a:rPr lang="fr-FR" b="1" dirty="0">
                <a:solidFill>
                  <a:srgbClr val="FF0000"/>
                </a:solidFill>
                <a:latin typeface="Abadi" panose="020B0604020104020204" pitchFamily="34" charset="0"/>
              </a:rPr>
              <a:t> </a:t>
            </a:r>
          </a:p>
        </p:txBody>
      </p:sp>
      <p:sp>
        <p:nvSpPr>
          <p:cNvPr id="3" name="ZoneTexte 2">
            <a:extLst>
              <a:ext uri="{FF2B5EF4-FFF2-40B4-BE49-F238E27FC236}">
                <a16:creationId xmlns:a16="http://schemas.microsoft.com/office/drawing/2014/main" id="{204DC700-464C-461E-BC18-7D6C7740175A}"/>
              </a:ext>
            </a:extLst>
          </p:cNvPr>
          <p:cNvSpPr txBox="1"/>
          <p:nvPr/>
        </p:nvSpPr>
        <p:spPr>
          <a:xfrm>
            <a:off x="303772" y="718431"/>
            <a:ext cx="10161028" cy="369332"/>
          </a:xfrm>
          <a:prstGeom prst="rect">
            <a:avLst/>
          </a:prstGeom>
          <a:noFill/>
        </p:spPr>
        <p:txBody>
          <a:bodyPr wrap="square" rtlCol="0">
            <a:spAutoFit/>
          </a:bodyPr>
          <a:lstStyle/>
          <a:p>
            <a:r>
              <a:rPr lang="fr-FR" b="1" dirty="0">
                <a:solidFill>
                  <a:srgbClr val="FF0000"/>
                </a:solidFill>
              </a:rPr>
              <a:t>Entre Calcul MCMC </a:t>
            </a:r>
            <a:r>
              <a:rPr lang="fr-FR" b="1" dirty="0" err="1">
                <a:solidFill>
                  <a:srgbClr val="FF0000"/>
                </a:solidFill>
              </a:rPr>
              <a:t>resLim</a:t>
            </a:r>
            <a:r>
              <a:rPr lang="fr-FR" b="1" dirty="0">
                <a:solidFill>
                  <a:srgbClr val="FF0000"/>
                </a:solidFill>
              </a:rPr>
              <a:t> | Calcul TERRELL </a:t>
            </a:r>
            <a:r>
              <a:rPr lang="fr-FR" b="1" dirty="0" err="1">
                <a:solidFill>
                  <a:srgbClr val="FF0000"/>
                </a:solidFill>
              </a:rPr>
              <a:t>resLimit</a:t>
            </a:r>
            <a:r>
              <a:rPr lang="fr-FR" b="1" dirty="0">
                <a:solidFill>
                  <a:srgbClr val="FF0000"/>
                </a:solidFill>
              </a:rPr>
              <a:t> | FIFRELIN </a:t>
            </a:r>
            <a:r>
              <a:rPr lang="fr-FR" b="1" dirty="0" err="1">
                <a:solidFill>
                  <a:srgbClr val="FF0000"/>
                </a:solidFill>
              </a:rPr>
              <a:t>res</a:t>
            </a:r>
            <a:r>
              <a:rPr lang="fr-FR" b="1" dirty="0">
                <a:solidFill>
                  <a:srgbClr val="FF0000"/>
                </a:solidFill>
              </a:rPr>
              <a:t> Limit | GEF | Eval MCMC </a:t>
            </a:r>
            <a:r>
              <a:rPr lang="fr-FR" b="1" dirty="0" err="1">
                <a:solidFill>
                  <a:srgbClr val="FF0000"/>
                </a:solidFill>
              </a:rPr>
              <a:t>res</a:t>
            </a:r>
            <a:r>
              <a:rPr lang="fr-FR" b="1" dirty="0">
                <a:solidFill>
                  <a:srgbClr val="FF0000"/>
                </a:solidFill>
              </a:rPr>
              <a:t> Al-Adili</a:t>
            </a:r>
          </a:p>
        </p:txBody>
      </p:sp>
      <p:sp>
        <p:nvSpPr>
          <p:cNvPr id="5" name="Rectangle 4">
            <a:extLst>
              <a:ext uri="{FF2B5EF4-FFF2-40B4-BE49-F238E27FC236}">
                <a16:creationId xmlns:a16="http://schemas.microsoft.com/office/drawing/2014/main" id="{AFCC1A27-D7CF-4881-98DF-4C1FBCCE7DB3}"/>
              </a:ext>
            </a:extLst>
          </p:cNvPr>
          <p:cNvSpPr/>
          <p:nvPr/>
        </p:nvSpPr>
        <p:spPr>
          <a:xfrm>
            <a:off x="362197" y="769800"/>
            <a:ext cx="7428016" cy="269291"/>
          </a:xfrm>
          <a:prstGeom prst="rect">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ZoneTexte 5">
            <a:extLst>
              <a:ext uri="{FF2B5EF4-FFF2-40B4-BE49-F238E27FC236}">
                <a16:creationId xmlns:a16="http://schemas.microsoft.com/office/drawing/2014/main" id="{060075AC-DB6C-4F0A-991E-D40C0A3C6AB7}"/>
              </a:ext>
            </a:extLst>
          </p:cNvPr>
          <p:cNvSpPr txBox="1"/>
          <p:nvPr/>
        </p:nvSpPr>
        <p:spPr>
          <a:xfrm>
            <a:off x="1809813" y="1030200"/>
            <a:ext cx="4389106" cy="338554"/>
          </a:xfrm>
          <a:prstGeom prst="rect">
            <a:avLst/>
          </a:prstGeom>
          <a:noFill/>
        </p:spPr>
        <p:txBody>
          <a:bodyPr wrap="square" rtlCol="0">
            <a:spAutoFit/>
          </a:bodyPr>
          <a:lstStyle/>
          <a:p>
            <a:pPr algn="ctr"/>
            <a:r>
              <a:rPr lang="fr-FR" sz="1600" b="1" dirty="0">
                <a:solidFill>
                  <a:srgbClr val="00B050"/>
                </a:solidFill>
              </a:rPr>
              <a:t>Convolé à la résolution d’Al-Adili (2.69 </a:t>
            </a:r>
            <a:r>
              <a:rPr lang="fr-FR" sz="1600" b="1" dirty="0" err="1">
                <a:solidFill>
                  <a:srgbClr val="00B050"/>
                </a:solidFill>
              </a:rPr>
              <a:t>u.m.a</a:t>
            </a:r>
            <a:r>
              <a:rPr lang="fr-FR" sz="1600" b="1" dirty="0">
                <a:solidFill>
                  <a:srgbClr val="00B050"/>
                </a:solidFill>
              </a:rPr>
              <a:t>.)</a:t>
            </a:r>
          </a:p>
        </p:txBody>
      </p:sp>
      <p:pic>
        <p:nvPicPr>
          <p:cNvPr id="12" name="Image 11">
            <a:extLst>
              <a:ext uri="{FF2B5EF4-FFF2-40B4-BE49-F238E27FC236}">
                <a16:creationId xmlns:a16="http://schemas.microsoft.com/office/drawing/2014/main" id="{529883C1-B4DD-42D6-A826-E890BE5F4396}"/>
              </a:ext>
            </a:extLst>
          </p:cNvPr>
          <p:cNvPicPr>
            <a:picLocks noChangeAspect="1"/>
          </p:cNvPicPr>
          <p:nvPr/>
        </p:nvPicPr>
        <p:blipFill rotWithShape="1">
          <a:blip r:embed="rId2">
            <a:extLst>
              <a:ext uri="{28A0092B-C50C-407E-A947-70E740481C1C}">
                <a14:useLocalDpi xmlns:a14="http://schemas.microsoft.com/office/drawing/2010/main" val="0"/>
              </a:ext>
            </a:extLst>
          </a:blip>
          <a:srcRect l="4983" t="9524" r="10007" b="2944"/>
          <a:stretch/>
        </p:blipFill>
        <p:spPr>
          <a:xfrm>
            <a:off x="275637" y="1482573"/>
            <a:ext cx="5112767" cy="5148413"/>
          </a:xfrm>
          <a:prstGeom prst="rect">
            <a:avLst/>
          </a:prstGeom>
        </p:spPr>
      </p:pic>
      <p:pic>
        <p:nvPicPr>
          <p:cNvPr id="8" name="Image 7">
            <a:extLst>
              <a:ext uri="{FF2B5EF4-FFF2-40B4-BE49-F238E27FC236}">
                <a16:creationId xmlns:a16="http://schemas.microsoft.com/office/drawing/2014/main" id="{BBD60A16-3162-4819-950B-4DFBF456E985}"/>
              </a:ext>
            </a:extLst>
          </p:cNvPr>
          <p:cNvPicPr>
            <a:picLocks noChangeAspect="1"/>
          </p:cNvPicPr>
          <p:nvPr/>
        </p:nvPicPr>
        <p:blipFill rotWithShape="1">
          <a:blip r:embed="rId3">
            <a:extLst>
              <a:ext uri="{28A0092B-C50C-407E-A947-70E740481C1C}">
                <a14:useLocalDpi xmlns:a14="http://schemas.microsoft.com/office/drawing/2010/main" val="0"/>
              </a:ext>
            </a:extLst>
          </a:blip>
          <a:srcRect l="3966" t="9264" r="10092" b="3203"/>
          <a:stretch/>
        </p:blipFill>
        <p:spPr>
          <a:xfrm>
            <a:off x="1085418" y="1800536"/>
            <a:ext cx="1332319" cy="1327069"/>
          </a:xfrm>
          <a:prstGeom prst="rect">
            <a:avLst/>
          </a:prstGeom>
        </p:spPr>
      </p:pic>
      <p:pic>
        <p:nvPicPr>
          <p:cNvPr id="10" name="Image 9">
            <a:extLst>
              <a:ext uri="{FF2B5EF4-FFF2-40B4-BE49-F238E27FC236}">
                <a16:creationId xmlns:a16="http://schemas.microsoft.com/office/drawing/2014/main" id="{9924D035-A7CA-4712-A0F0-7A0280A5067A}"/>
              </a:ext>
            </a:extLst>
          </p:cNvPr>
          <p:cNvPicPr>
            <a:picLocks noChangeAspect="1"/>
          </p:cNvPicPr>
          <p:nvPr/>
        </p:nvPicPr>
        <p:blipFill rotWithShape="1">
          <a:blip r:embed="rId4">
            <a:extLst>
              <a:ext uri="{28A0092B-C50C-407E-A947-70E740481C1C}">
                <a14:useLocalDpi xmlns:a14="http://schemas.microsoft.com/office/drawing/2010/main" val="0"/>
              </a:ext>
            </a:extLst>
          </a:blip>
          <a:srcRect l="5152" t="9005" r="6281" b="3117"/>
          <a:stretch/>
        </p:blipFill>
        <p:spPr>
          <a:xfrm>
            <a:off x="5930760" y="2068541"/>
            <a:ext cx="3581375" cy="3475235"/>
          </a:xfrm>
          <a:prstGeom prst="rect">
            <a:avLst/>
          </a:prstGeom>
        </p:spPr>
      </p:pic>
      <p:sp>
        <p:nvSpPr>
          <p:cNvPr id="4" name="Espace réservé de la date 3">
            <a:extLst>
              <a:ext uri="{FF2B5EF4-FFF2-40B4-BE49-F238E27FC236}">
                <a16:creationId xmlns:a16="http://schemas.microsoft.com/office/drawing/2014/main" id="{457ED927-2826-47DE-BFC8-74CA2C16BCF0}"/>
              </a:ext>
            </a:extLst>
          </p:cNvPr>
          <p:cNvSpPr>
            <a:spLocks noGrp="1"/>
          </p:cNvSpPr>
          <p:nvPr>
            <p:ph type="dt" sz="half" idx="10"/>
          </p:nvPr>
        </p:nvSpPr>
        <p:spPr/>
        <p:txBody>
          <a:bodyPr/>
          <a:lstStyle/>
          <a:p>
            <a:r>
              <a:rPr lang="fr-FR"/>
              <a:t>01/07/2026</a:t>
            </a:r>
          </a:p>
        </p:txBody>
      </p:sp>
      <p:sp>
        <p:nvSpPr>
          <p:cNvPr id="7" name="Espace réservé du pied de page 6">
            <a:extLst>
              <a:ext uri="{FF2B5EF4-FFF2-40B4-BE49-F238E27FC236}">
                <a16:creationId xmlns:a16="http://schemas.microsoft.com/office/drawing/2014/main" id="{1B1C3A5A-2806-41D5-AAAA-09066ADBFD1C}"/>
              </a:ext>
            </a:extLst>
          </p:cNvPr>
          <p:cNvSpPr>
            <a:spLocks noGrp="1"/>
          </p:cNvSpPr>
          <p:nvPr>
            <p:ph type="ftr" sz="quarter" idx="11"/>
          </p:nvPr>
        </p:nvSpPr>
        <p:spPr/>
        <p:txBody>
          <a:bodyPr/>
          <a:lstStyle/>
          <a:p>
            <a:r>
              <a:rPr lang="en-US"/>
              <a:t>WONDER 2026 | A. Regonesi et al. </a:t>
            </a:r>
            <a:endParaRPr lang="fr-FR"/>
          </a:p>
        </p:txBody>
      </p:sp>
      <p:sp>
        <p:nvSpPr>
          <p:cNvPr id="9" name="Espace réservé du numéro de diapositive 8">
            <a:extLst>
              <a:ext uri="{FF2B5EF4-FFF2-40B4-BE49-F238E27FC236}">
                <a16:creationId xmlns:a16="http://schemas.microsoft.com/office/drawing/2014/main" id="{DBAC2056-4453-4211-9020-79B7A6DE9112}"/>
              </a:ext>
            </a:extLst>
          </p:cNvPr>
          <p:cNvSpPr>
            <a:spLocks noGrp="1"/>
          </p:cNvSpPr>
          <p:nvPr>
            <p:ph type="sldNum" sz="quarter" idx="12"/>
          </p:nvPr>
        </p:nvSpPr>
        <p:spPr/>
        <p:txBody>
          <a:bodyPr/>
          <a:lstStyle/>
          <a:p>
            <a:fld id="{0CBC77A0-1F4E-42FF-9FFC-F45C3A64AF90}" type="slidenum">
              <a:rPr lang="fr-FR" smtClean="0"/>
              <a:t>63</a:t>
            </a:fld>
            <a:endParaRPr lang="fr-FR"/>
          </a:p>
        </p:txBody>
      </p:sp>
    </p:spTree>
    <p:extLst>
      <p:ext uri="{BB962C8B-B14F-4D97-AF65-F5344CB8AC3E}">
        <p14:creationId xmlns:p14="http://schemas.microsoft.com/office/powerpoint/2010/main" val="964805713"/>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Image 31">
            <a:extLst>
              <a:ext uri="{FF2B5EF4-FFF2-40B4-BE49-F238E27FC236}">
                <a16:creationId xmlns:a16="http://schemas.microsoft.com/office/drawing/2014/main" id="{BFFC517A-3805-4CD5-BE29-7C29C2F1A3F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90468" y="2640414"/>
            <a:ext cx="1242564" cy="1188973"/>
          </a:xfrm>
          <a:prstGeom prst="rect">
            <a:avLst/>
          </a:prstGeom>
        </p:spPr>
      </p:pic>
      <p:sp>
        <p:nvSpPr>
          <p:cNvPr id="3" name="Espace réservé du numéro de diapositive 2"/>
          <p:cNvSpPr>
            <a:spLocks noGrp="1"/>
          </p:cNvSpPr>
          <p:nvPr>
            <p:ph type="sldNum" sz="quarter" idx="12"/>
          </p:nvPr>
        </p:nvSpPr>
        <p:spPr>
          <a:xfrm>
            <a:off x="11064881" y="6414883"/>
            <a:ext cx="693738" cy="365125"/>
          </a:xfrm>
        </p:spPr>
        <p:txBody>
          <a:bodyPr/>
          <a:lstStyle/>
          <a:p>
            <a:pPr algn="ctr"/>
            <a:fld id="{53F0B3ED-4F75-49BF-B028-1A262D3A6E64}" type="slidenum">
              <a:rPr lang="fr-FR" sz="1000" smtClean="0">
                <a:ea typeface="Arial" charset="0"/>
                <a:cs typeface="Arial" charset="0"/>
              </a:rPr>
              <a:pPr algn="ctr"/>
              <a:t>64</a:t>
            </a:fld>
            <a:endParaRPr lang="fr-FR" sz="1000" dirty="0">
              <a:ea typeface="Arial" charset="0"/>
              <a:cs typeface="Arial" charset="0"/>
            </a:endParaRPr>
          </a:p>
        </p:txBody>
      </p:sp>
      <mc:AlternateContent xmlns:mc="http://schemas.openxmlformats.org/markup-compatibility/2006" xmlns:a14="http://schemas.microsoft.com/office/drawing/2010/main">
        <mc:Choice Requires="a14">
          <p:sp>
            <p:nvSpPr>
              <p:cNvPr id="12" name="ZoneTexte 11"/>
              <p:cNvSpPr txBox="1"/>
              <p:nvPr/>
            </p:nvSpPr>
            <p:spPr>
              <a:xfrm>
                <a:off x="4720697" y="842617"/>
                <a:ext cx="4418069" cy="1661993"/>
              </a:xfrm>
              <a:prstGeom prst="rect">
                <a:avLst/>
              </a:prstGeom>
              <a:noFill/>
            </p:spPr>
            <p:txBody>
              <a:bodyPr wrap="square" rtlCol="0">
                <a:spAutoFit/>
              </a:bodyPr>
              <a:lstStyle/>
              <a:p>
                <a:pPr algn="ctr" defTabSz="457200"/>
                <a:r>
                  <a:rPr lang="en-US" i="1" dirty="0">
                    <a:solidFill>
                      <a:srgbClr val="C00000"/>
                    </a:solidFill>
                    <a:latin typeface="Cambria Math"/>
                    <a:sym typeface="Symbol"/>
                  </a:rPr>
                  <a:t>Experimentally</a:t>
                </a:r>
              </a:p>
              <a:p>
                <a:pPr algn="ctr" defTabSz="457200"/>
                <a14:m>
                  <m:oMathPara xmlns:m="http://schemas.openxmlformats.org/officeDocument/2006/math">
                    <m:oMathParaPr>
                      <m:jc m:val="centerGroup"/>
                    </m:oMathParaPr>
                    <m:oMath xmlns:m="http://schemas.openxmlformats.org/officeDocument/2006/math">
                      <m:r>
                        <a:rPr lang="en-US" i="1" smtClean="0">
                          <a:solidFill>
                            <a:srgbClr val="C00000"/>
                          </a:solidFill>
                          <a:latin typeface="Cambria Math"/>
                          <a:sym typeface="Symbol"/>
                        </a:rPr>
                        <m:t>𝑌</m:t>
                      </m:r>
                      <m:d>
                        <m:dPr>
                          <m:ctrlPr>
                            <a:rPr lang="en-US" i="1" smtClean="0">
                              <a:solidFill>
                                <a:srgbClr val="C00000"/>
                              </a:solidFill>
                              <a:latin typeface="Cambria Math" panose="02040503050406030204" pitchFamily="18" charset="0"/>
                              <a:sym typeface="Symbol"/>
                            </a:rPr>
                          </m:ctrlPr>
                        </m:dPr>
                        <m:e>
                          <m:r>
                            <a:rPr lang="en-US" i="1" smtClean="0">
                              <a:solidFill>
                                <a:srgbClr val="C00000"/>
                              </a:solidFill>
                              <a:latin typeface="Cambria Math"/>
                              <a:sym typeface="Symbol"/>
                            </a:rPr>
                            <m:t>𝐴</m:t>
                          </m:r>
                          <m:r>
                            <a:rPr lang="en-US" i="1" smtClean="0">
                              <a:solidFill>
                                <a:srgbClr val="C00000"/>
                              </a:solidFill>
                              <a:latin typeface="Cambria Math"/>
                              <a:sym typeface="Symbol"/>
                            </a:rPr>
                            <m:t>,</m:t>
                          </m:r>
                          <m:r>
                            <a:rPr lang="en-US" i="1" smtClean="0">
                              <a:solidFill>
                                <a:srgbClr val="C00000"/>
                              </a:solidFill>
                              <a:latin typeface="Cambria Math"/>
                              <a:sym typeface="Symbol"/>
                            </a:rPr>
                            <m:t>𝑍</m:t>
                          </m:r>
                          <m:r>
                            <a:rPr lang="en-US" i="1" smtClean="0">
                              <a:solidFill>
                                <a:srgbClr val="C00000"/>
                              </a:solidFill>
                              <a:latin typeface="Cambria Math"/>
                              <a:sym typeface="Symbol"/>
                            </a:rPr>
                            <m:t>,</m:t>
                          </m:r>
                          <m:sSub>
                            <m:sSubPr>
                              <m:ctrlPr>
                                <a:rPr lang="en-US" i="1" smtClean="0">
                                  <a:solidFill>
                                    <a:srgbClr val="C00000"/>
                                  </a:solidFill>
                                  <a:latin typeface="Cambria Math" panose="02040503050406030204" pitchFamily="18" charset="0"/>
                                  <a:sym typeface="Symbol"/>
                                </a:rPr>
                              </m:ctrlPr>
                            </m:sSubPr>
                            <m:e>
                              <m:r>
                                <a:rPr lang="en-US" i="1" smtClean="0">
                                  <a:solidFill>
                                    <a:srgbClr val="C00000"/>
                                  </a:solidFill>
                                  <a:latin typeface="Cambria Math" panose="02040503050406030204" pitchFamily="18" charset="0"/>
                                  <a:sym typeface="Symbol"/>
                                </a:rPr>
                                <m:t>𝐸</m:t>
                              </m:r>
                            </m:e>
                            <m:sub>
                              <m:r>
                                <a:rPr lang="en-US" i="1" smtClean="0">
                                  <a:solidFill>
                                    <a:srgbClr val="C00000"/>
                                  </a:solidFill>
                                  <a:latin typeface="Cambria Math" panose="02040503050406030204" pitchFamily="18" charset="0"/>
                                  <a:sym typeface="Symbol"/>
                                </a:rPr>
                                <m:t>𝐾</m:t>
                              </m:r>
                            </m:sub>
                          </m:sSub>
                          <m:r>
                            <a:rPr lang="en-US" i="1" smtClean="0">
                              <a:solidFill>
                                <a:srgbClr val="C00000"/>
                              </a:solidFill>
                              <a:latin typeface="Cambria Math"/>
                              <a:sym typeface="Symbol"/>
                            </a:rPr>
                            <m:t>,</m:t>
                          </m:r>
                          <m:r>
                            <a:rPr lang="en-US" i="1" smtClean="0">
                              <a:solidFill>
                                <a:srgbClr val="C00000"/>
                              </a:solidFill>
                              <a:latin typeface="Cambria Math" panose="02040503050406030204" pitchFamily="18" charset="0"/>
                              <a:sym typeface="Symbol"/>
                            </a:rPr>
                            <m:t>𝐼</m:t>
                          </m:r>
                          <m:r>
                            <a:rPr lang="en-US" i="1" smtClean="0">
                              <a:solidFill>
                                <a:srgbClr val="C00000"/>
                              </a:solidFill>
                              <a:latin typeface="Cambria Math" panose="02040503050406030204" pitchFamily="18" charset="0"/>
                              <a:sym typeface="Symbol"/>
                            </a:rPr>
                            <m:t> </m:t>
                          </m:r>
                        </m:e>
                      </m:d>
                    </m:oMath>
                  </m:oMathPara>
                </a14:m>
                <a:endParaRPr lang="fr-FR" i="1" dirty="0">
                  <a:solidFill>
                    <a:srgbClr val="C00000"/>
                  </a:solidFill>
                  <a:latin typeface="Cambria Math" panose="02040503050406030204" pitchFamily="18" charset="0"/>
                  <a:sym typeface="Symbol"/>
                </a:endParaRPr>
              </a:p>
              <a:p>
                <a:pPr algn="ctr" defTabSz="457200"/>
                <a14:m>
                  <m:oMathPara xmlns:m="http://schemas.openxmlformats.org/officeDocument/2006/math">
                    <m:oMathParaPr>
                      <m:jc m:val="centerGroup"/>
                    </m:oMathParaPr>
                    <m:oMath xmlns:m="http://schemas.openxmlformats.org/officeDocument/2006/math">
                      <m:r>
                        <a:rPr lang="en-US" sz="1600" i="1" smtClean="0">
                          <a:solidFill>
                            <a:srgbClr val="C00000"/>
                          </a:solidFill>
                          <a:latin typeface="Cambria Math"/>
                          <a:sym typeface="Symbol"/>
                        </a:rPr>
                        <m:t>=</m:t>
                      </m:r>
                    </m:oMath>
                  </m:oMathPara>
                </a14:m>
                <a:endParaRPr lang="fr-FR" sz="1600" i="1" dirty="0">
                  <a:solidFill>
                    <a:srgbClr val="C00000"/>
                  </a:solidFill>
                  <a:latin typeface="Cambria Math"/>
                  <a:sym typeface="Symbol"/>
                </a:endParaRPr>
              </a:p>
              <a:p>
                <a:pPr algn="ctr" defTabSz="457200"/>
                <a14:m>
                  <m:oMath xmlns:m="http://schemas.openxmlformats.org/officeDocument/2006/math">
                    <m:r>
                      <a:rPr lang="en-US" sz="1600" i="1" smtClean="0">
                        <a:solidFill>
                          <a:srgbClr val="C00000"/>
                        </a:solidFill>
                        <a:latin typeface="Cambria Math"/>
                        <a:sym typeface="Symbol"/>
                      </a:rPr>
                      <m:t>𝑌</m:t>
                    </m:r>
                    <m:d>
                      <m:dPr>
                        <m:ctrlPr>
                          <a:rPr lang="en-US" sz="1600" i="1" smtClean="0">
                            <a:solidFill>
                              <a:srgbClr val="C00000"/>
                            </a:solidFill>
                            <a:latin typeface="Cambria Math" panose="02040503050406030204" pitchFamily="18" charset="0"/>
                            <a:sym typeface="Symbol"/>
                          </a:rPr>
                        </m:ctrlPr>
                      </m:dPr>
                      <m:e>
                        <m:r>
                          <a:rPr lang="en-US" sz="1600" i="1" smtClean="0">
                            <a:solidFill>
                              <a:srgbClr val="C00000"/>
                            </a:solidFill>
                            <a:latin typeface="Cambria Math"/>
                            <a:sym typeface="Symbol"/>
                          </a:rPr>
                          <m:t>𝐴</m:t>
                        </m:r>
                      </m:e>
                    </m:d>
                    <m:r>
                      <a:rPr lang="en-US" sz="1600" i="1">
                        <a:solidFill>
                          <a:srgbClr val="C00000"/>
                        </a:solidFill>
                        <a:latin typeface="Cambria Math" panose="02040503050406030204" pitchFamily="18" charset="0"/>
                        <a:ea typeface="Cambria Math" panose="02040503050406030204" pitchFamily="18" charset="0"/>
                        <a:sym typeface="Symbol"/>
                      </a:rPr>
                      <m:t>∙</m:t>
                    </m:r>
                    <m:r>
                      <a:rPr lang="en-US" sz="1600" i="1" smtClean="0">
                        <a:solidFill>
                          <a:srgbClr val="C00000"/>
                        </a:solidFill>
                        <a:latin typeface="Cambria Math" panose="02040503050406030204" pitchFamily="18" charset="0"/>
                        <a:sym typeface="Symbol"/>
                      </a:rPr>
                      <m:t>𝑃</m:t>
                    </m:r>
                    <m:d>
                      <m:dPr>
                        <m:ctrlPr>
                          <a:rPr lang="en-US" sz="1600" i="1" smtClean="0">
                            <a:solidFill>
                              <a:srgbClr val="C00000"/>
                            </a:solidFill>
                            <a:latin typeface="Cambria Math" panose="02040503050406030204" pitchFamily="18" charset="0"/>
                            <a:sym typeface="Symbol"/>
                          </a:rPr>
                        </m:ctrlPr>
                      </m:dPr>
                      <m:e>
                        <m:r>
                          <a:rPr lang="en-US" sz="1600" i="1" smtClean="0">
                            <a:solidFill>
                              <a:srgbClr val="C00000"/>
                            </a:solidFill>
                            <a:latin typeface="Cambria Math" panose="02040503050406030204" pitchFamily="18" charset="0"/>
                            <a:sym typeface="Symbol"/>
                          </a:rPr>
                          <m:t>𝑍</m:t>
                        </m:r>
                      </m:e>
                      <m:e>
                        <m:r>
                          <a:rPr lang="en-US" sz="1600" i="1" smtClean="0">
                            <a:solidFill>
                              <a:srgbClr val="C00000"/>
                            </a:solidFill>
                            <a:latin typeface="Cambria Math" panose="02040503050406030204" pitchFamily="18" charset="0"/>
                            <a:sym typeface="Symbol"/>
                          </a:rPr>
                          <m:t>𝐴</m:t>
                        </m:r>
                        <m:r>
                          <a:rPr lang="en-US" sz="1600" i="1" smtClean="0">
                            <a:solidFill>
                              <a:srgbClr val="C00000"/>
                            </a:solidFill>
                            <a:latin typeface="Cambria Math" panose="02040503050406030204" pitchFamily="18" charset="0"/>
                            <a:sym typeface="Symbol"/>
                          </a:rPr>
                          <m:t>, </m:t>
                        </m:r>
                        <m:sSub>
                          <m:sSubPr>
                            <m:ctrlPr>
                              <a:rPr lang="en-US" sz="1600" i="1" smtClean="0">
                                <a:solidFill>
                                  <a:srgbClr val="C00000"/>
                                </a:solidFill>
                                <a:latin typeface="Cambria Math" panose="02040503050406030204" pitchFamily="18" charset="0"/>
                                <a:sym typeface="Symbol"/>
                              </a:rPr>
                            </m:ctrlPr>
                          </m:sSubPr>
                          <m:e>
                            <m:r>
                              <a:rPr lang="en-US" sz="1600" i="1" smtClean="0">
                                <a:solidFill>
                                  <a:srgbClr val="C00000"/>
                                </a:solidFill>
                                <a:latin typeface="Cambria Math" panose="02040503050406030204" pitchFamily="18" charset="0"/>
                                <a:sym typeface="Symbol"/>
                              </a:rPr>
                              <m:t>𝐸</m:t>
                            </m:r>
                          </m:e>
                          <m:sub>
                            <m:r>
                              <a:rPr lang="en-US" sz="1600" i="1" smtClean="0">
                                <a:solidFill>
                                  <a:srgbClr val="C00000"/>
                                </a:solidFill>
                                <a:latin typeface="Cambria Math" panose="02040503050406030204" pitchFamily="18" charset="0"/>
                                <a:sym typeface="Symbol"/>
                              </a:rPr>
                              <m:t>𝐾</m:t>
                            </m:r>
                          </m:sub>
                        </m:sSub>
                      </m:e>
                    </m:d>
                    <m:r>
                      <a:rPr lang="en-US" sz="1600" i="1">
                        <a:solidFill>
                          <a:srgbClr val="C00000"/>
                        </a:solidFill>
                        <a:latin typeface="Cambria Math" panose="02040503050406030204" pitchFamily="18" charset="0"/>
                        <a:ea typeface="Cambria Math" panose="02040503050406030204" pitchFamily="18" charset="0"/>
                        <a:sym typeface="Symbol"/>
                      </a:rPr>
                      <m:t>∙</m:t>
                    </m:r>
                    <m:r>
                      <a:rPr lang="en-US" sz="1600" i="1" smtClean="0">
                        <a:solidFill>
                          <a:srgbClr val="C00000"/>
                        </a:solidFill>
                        <a:latin typeface="Cambria Math" panose="02040503050406030204" pitchFamily="18" charset="0"/>
                        <a:sym typeface="Symbol"/>
                      </a:rPr>
                      <m:t>𝑃</m:t>
                    </m:r>
                    <m:d>
                      <m:dPr>
                        <m:ctrlPr>
                          <a:rPr lang="en-US" sz="1600" i="1" smtClean="0">
                            <a:solidFill>
                              <a:srgbClr val="C00000"/>
                            </a:solidFill>
                            <a:latin typeface="Cambria Math" panose="02040503050406030204" pitchFamily="18" charset="0"/>
                            <a:sym typeface="Symbol"/>
                          </a:rPr>
                        </m:ctrlPr>
                      </m:dPr>
                      <m:e>
                        <m:sSub>
                          <m:sSubPr>
                            <m:ctrlPr>
                              <a:rPr lang="en-US" sz="1600" i="1" smtClean="0">
                                <a:solidFill>
                                  <a:srgbClr val="C00000"/>
                                </a:solidFill>
                                <a:latin typeface="Cambria Math" panose="02040503050406030204" pitchFamily="18" charset="0"/>
                                <a:sym typeface="Symbol"/>
                              </a:rPr>
                            </m:ctrlPr>
                          </m:sSubPr>
                          <m:e>
                            <m:r>
                              <a:rPr lang="en-US" sz="1600" i="1" smtClean="0">
                                <a:solidFill>
                                  <a:srgbClr val="C00000"/>
                                </a:solidFill>
                                <a:latin typeface="Cambria Math" panose="02040503050406030204" pitchFamily="18" charset="0"/>
                                <a:sym typeface="Symbol"/>
                              </a:rPr>
                              <m:t>𝐸</m:t>
                            </m:r>
                          </m:e>
                          <m:sub>
                            <m:r>
                              <a:rPr lang="en-US" sz="1600" i="1" smtClean="0">
                                <a:solidFill>
                                  <a:srgbClr val="C00000"/>
                                </a:solidFill>
                                <a:latin typeface="Cambria Math" panose="02040503050406030204" pitchFamily="18" charset="0"/>
                                <a:sym typeface="Symbol"/>
                              </a:rPr>
                              <m:t>𝑘</m:t>
                            </m:r>
                          </m:sub>
                        </m:sSub>
                      </m:e>
                      <m:e>
                        <m:r>
                          <a:rPr lang="en-US" sz="1600" i="1" smtClean="0">
                            <a:solidFill>
                              <a:srgbClr val="C00000"/>
                            </a:solidFill>
                            <a:latin typeface="Cambria Math" panose="02040503050406030204" pitchFamily="18" charset="0"/>
                            <a:sym typeface="Symbol"/>
                          </a:rPr>
                          <m:t>𝐴</m:t>
                        </m:r>
                        <m:r>
                          <a:rPr lang="en-US" sz="1600" i="1" smtClean="0">
                            <a:solidFill>
                              <a:srgbClr val="C00000"/>
                            </a:solidFill>
                            <a:latin typeface="Cambria Math" panose="02040503050406030204" pitchFamily="18" charset="0"/>
                            <a:sym typeface="Symbol"/>
                          </a:rPr>
                          <m:t>,</m:t>
                        </m:r>
                        <m:r>
                          <a:rPr lang="en-US" sz="1600" i="1" smtClean="0">
                            <a:solidFill>
                              <a:srgbClr val="C00000"/>
                            </a:solidFill>
                            <a:latin typeface="Cambria Math" panose="02040503050406030204" pitchFamily="18" charset="0"/>
                            <a:sym typeface="Symbol"/>
                          </a:rPr>
                          <m:t>𝑍</m:t>
                        </m:r>
                      </m:e>
                    </m:d>
                    <m:r>
                      <a:rPr lang="en-US" sz="1600" i="1">
                        <a:solidFill>
                          <a:srgbClr val="C00000"/>
                        </a:solidFill>
                        <a:latin typeface="Cambria Math" panose="02040503050406030204" pitchFamily="18" charset="0"/>
                        <a:ea typeface="Cambria Math" panose="02040503050406030204" pitchFamily="18" charset="0"/>
                        <a:sym typeface="Symbol"/>
                      </a:rPr>
                      <m:t>∙</m:t>
                    </m:r>
                    <m:r>
                      <a:rPr lang="en-US" sz="1600" i="1" smtClean="0">
                        <a:solidFill>
                          <a:srgbClr val="C00000"/>
                        </a:solidFill>
                        <a:latin typeface="Cambria Math"/>
                        <a:sym typeface="Symbol"/>
                      </a:rPr>
                      <m:t>𝑃</m:t>
                    </m:r>
                    <m:r>
                      <a:rPr lang="en-US" sz="1600" i="1" smtClean="0">
                        <a:solidFill>
                          <a:srgbClr val="C00000"/>
                        </a:solidFill>
                        <a:latin typeface="Cambria Math"/>
                        <a:sym typeface="Symbol"/>
                      </a:rPr>
                      <m:t>(</m:t>
                    </m:r>
                    <m:r>
                      <a:rPr lang="en-US" sz="1600" i="1" smtClean="0">
                        <a:solidFill>
                          <a:srgbClr val="C00000"/>
                        </a:solidFill>
                        <a:latin typeface="Cambria Math" panose="02040503050406030204" pitchFamily="18" charset="0"/>
                        <a:sym typeface="Symbol"/>
                      </a:rPr>
                      <m:t>𝑚</m:t>
                    </m:r>
                    <m:r>
                      <a:rPr lang="en-US" sz="1600" i="1" smtClean="0">
                        <a:solidFill>
                          <a:srgbClr val="C00000"/>
                        </a:solidFill>
                        <a:latin typeface="Cambria Math" panose="02040503050406030204" pitchFamily="18" charset="0"/>
                        <a:sym typeface="Symbol"/>
                      </a:rPr>
                      <m:t>|</m:t>
                    </m:r>
                    <m:sSub>
                      <m:sSubPr>
                        <m:ctrlPr>
                          <a:rPr lang="en-US" sz="1600" i="1" smtClean="0">
                            <a:solidFill>
                              <a:srgbClr val="C00000"/>
                            </a:solidFill>
                            <a:latin typeface="Cambria Math" panose="02040503050406030204" pitchFamily="18" charset="0"/>
                            <a:sym typeface="Symbol"/>
                          </a:rPr>
                        </m:ctrlPr>
                      </m:sSubPr>
                      <m:e>
                        <m:r>
                          <a:rPr lang="en-US" sz="1600" i="1" smtClean="0">
                            <a:solidFill>
                              <a:srgbClr val="C00000"/>
                            </a:solidFill>
                            <a:latin typeface="Cambria Math" panose="02040503050406030204" pitchFamily="18" charset="0"/>
                            <a:sym typeface="Symbol"/>
                          </a:rPr>
                          <m:t>𝐴</m:t>
                        </m:r>
                        <m:r>
                          <a:rPr lang="en-US" sz="1600" i="1" smtClean="0">
                            <a:solidFill>
                              <a:srgbClr val="C00000"/>
                            </a:solidFill>
                            <a:latin typeface="Cambria Math" panose="02040503050406030204" pitchFamily="18" charset="0"/>
                            <a:sym typeface="Symbol"/>
                          </a:rPr>
                          <m:t>,</m:t>
                        </m:r>
                        <m:r>
                          <a:rPr lang="en-US" sz="1600" i="1" smtClean="0">
                            <a:solidFill>
                              <a:srgbClr val="C00000"/>
                            </a:solidFill>
                            <a:latin typeface="Cambria Math" panose="02040503050406030204" pitchFamily="18" charset="0"/>
                            <a:sym typeface="Symbol"/>
                          </a:rPr>
                          <m:t>𝑍</m:t>
                        </m:r>
                        <m:r>
                          <a:rPr lang="en-US" sz="1600" i="1" smtClean="0">
                            <a:solidFill>
                              <a:srgbClr val="C00000"/>
                            </a:solidFill>
                            <a:latin typeface="Cambria Math" panose="02040503050406030204" pitchFamily="18" charset="0"/>
                            <a:sym typeface="Symbol"/>
                          </a:rPr>
                          <m:t>,</m:t>
                        </m:r>
                        <m:r>
                          <a:rPr lang="en-US" sz="1600" i="1" smtClean="0">
                            <a:solidFill>
                              <a:srgbClr val="C00000"/>
                            </a:solidFill>
                            <a:latin typeface="Cambria Math" panose="02040503050406030204" pitchFamily="18" charset="0"/>
                            <a:sym typeface="Symbol"/>
                          </a:rPr>
                          <m:t>𝐸</m:t>
                        </m:r>
                      </m:e>
                      <m:sub>
                        <m:r>
                          <a:rPr lang="en-US" sz="1600" i="1" smtClean="0">
                            <a:solidFill>
                              <a:srgbClr val="C00000"/>
                            </a:solidFill>
                            <a:latin typeface="Cambria Math" panose="02040503050406030204" pitchFamily="18" charset="0"/>
                            <a:sym typeface="Symbol"/>
                          </a:rPr>
                          <m:t>𝐾</m:t>
                        </m:r>
                      </m:sub>
                    </m:sSub>
                    <m:r>
                      <a:rPr lang="en-US" sz="1600" i="1" smtClean="0">
                        <a:solidFill>
                          <a:srgbClr val="C00000"/>
                        </a:solidFill>
                        <a:latin typeface="Cambria Math"/>
                        <a:sym typeface="Symbol"/>
                      </a:rPr>
                      <m:t>) </m:t>
                    </m:r>
                  </m:oMath>
                </a14:m>
                <a:r>
                  <a:rPr lang="en-US" sz="1600" b="1" i="1" dirty="0">
                    <a:solidFill>
                      <a:srgbClr val="C00000"/>
                    </a:solidFill>
                    <a:latin typeface="Cambria Math"/>
                    <a:sym typeface="Symbol"/>
                  </a:rPr>
                  <a:t>	</a:t>
                </a:r>
              </a:p>
              <a:p>
                <a:pPr algn="ctr" defTabSz="457200"/>
                <a:endParaRPr lang="en-US" sz="1600" i="1" dirty="0">
                  <a:solidFill>
                    <a:srgbClr val="C00000"/>
                  </a:solidFill>
                  <a:latin typeface="Cambria Math"/>
                  <a:sym typeface="Symbol"/>
                </a:endParaRPr>
              </a:p>
              <a:p>
                <a:pPr marL="0" lvl="1" algn="ctr" defTabSz="457200"/>
                <a:endParaRPr lang="en-US" b="1" dirty="0">
                  <a:solidFill>
                    <a:srgbClr val="C00000"/>
                  </a:solidFill>
                  <a:latin typeface="Calibri"/>
                </a:endParaRPr>
              </a:p>
            </p:txBody>
          </p:sp>
        </mc:Choice>
        <mc:Fallback xmlns="">
          <p:sp>
            <p:nvSpPr>
              <p:cNvPr id="12" name="ZoneTexte 11"/>
              <p:cNvSpPr txBox="1">
                <a:spLocks noRot="1" noChangeAspect="1" noMove="1" noResize="1" noEditPoints="1" noAdjustHandles="1" noChangeArrowheads="1" noChangeShapeType="1" noTextEdit="1"/>
              </p:cNvSpPr>
              <p:nvPr/>
            </p:nvSpPr>
            <p:spPr>
              <a:xfrm>
                <a:off x="4720697" y="842617"/>
                <a:ext cx="4418069" cy="1661993"/>
              </a:xfrm>
              <a:prstGeom prst="rect">
                <a:avLst/>
              </a:prstGeom>
              <a:blipFill>
                <a:blip r:embed="rId3"/>
                <a:stretch>
                  <a:fillRect t="-2198"/>
                </a:stretch>
              </a:blipFill>
            </p:spPr>
            <p:txBody>
              <a:bodyPr/>
              <a:lstStyle/>
              <a:p>
                <a:r>
                  <a:rPr lang="en-US">
                    <a:noFill/>
                  </a:rPr>
                  <a:t> </a:t>
                </a:r>
              </a:p>
            </p:txBody>
          </p:sp>
        </mc:Fallback>
      </mc:AlternateContent>
      <p:grpSp>
        <p:nvGrpSpPr>
          <p:cNvPr id="13" name="Groupe 12"/>
          <p:cNvGrpSpPr/>
          <p:nvPr/>
        </p:nvGrpSpPr>
        <p:grpSpPr>
          <a:xfrm>
            <a:off x="4909024" y="1940523"/>
            <a:ext cx="4188069" cy="523220"/>
            <a:chOff x="8016718" y="2017964"/>
            <a:chExt cx="4188069" cy="523220"/>
          </a:xfrm>
        </p:grpSpPr>
        <p:sp>
          <p:nvSpPr>
            <p:cNvPr id="14" name="Rectangle 13"/>
            <p:cNvSpPr/>
            <p:nvPr/>
          </p:nvSpPr>
          <p:spPr>
            <a:xfrm>
              <a:off x="8016718" y="2147424"/>
              <a:ext cx="628698" cy="307777"/>
            </a:xfrm>
            <a:prstGeom prst="rect">
              <a:avLst/>
            </a:prstGeom>
          </p:spPr>
          <p:txBody>
            <a:bodyPr wrap="none">
              <a:spAutoFit/>
            </a:bodyPr>
            <a:lstStyle/>
            <a:p>
              <a:pPr defTabSz="457200"/>
              <a:r>
                <a:rPr lang="en-US" sz="1400" dirty="0">
                  <a:solidFill>
                    <a:srgbClr val="C00000"/>
                  </a:solidFill>
                  <a:latin typeface="Verdana" pitchFamily="34" charset="0"/>
                </a:rPr>
                <a:t>Mass</a:t>
              </a:r>
              <a:endParaRPr lang="en-US" sz="1400" dirty="0">
                <a:solidFill>
                  <a:prstClr val="black"/>
                </a:solidFill>
                <a:latin typeface="Calibri"/>
              </a:endParaRPr>
            </a:p>
          </p:txBody>
        </p:sp>
        <p:sp>
          <p:nvSpPr>
            <p:cNvPr id="15" name="Rectangle 14"/>
            <p:cNvSpPr/>
            <p:nvPr/>
          </p:nvSpPr>
          <p:spPr>
            <a:xfrm>
              <a:off x="8799252" y="2147424"/>
              <a:ext cx="827471" cy="307777"/>
            </a:xfrm>
            <a:prstGeom prst="rect">
              <a:avLst/>
            </a:prstGeom>
          </p:spPr>
          <p:txBody>
            <a:bodyPr wrap="none">
              <a:spAutoFit/>
            </a:bodyPr>
            <a:lstStyle/>
            <a:p>
              <a:pPr defTabSz="457200"/>
              <a:r>
                <a:rPr lang="en-US" sz="1400" dirty="0">
                  <a:solidFill>
                    <a:srgbClr val="C00000"/>
                  </a:solidFill>
                  <a:latin typeface="Verdana" pitchFamily="34" charset="0"/>
                </a:rPr>
                <a:t>Charge</a:t>
              </a:r>
              <a:endParaRPr lang="en-US" sz="1400" dirty="0">
                <a:solidFill>
                  <a:prstClr val="black"/>
                </a:solidFill>
                <a:latin typeface="Calibri"/>
              </a:endParaRPr>
            </a:p>
          </p:txBody>
        </p:sp>
        <p:sp>
          <p:nvSpPr>
            <p:cNvPr id="16" name="Rectangle 15"/>
            <p:cNvSpPr/>
            <p:nvPr/>
          </p:nvSpPr>
          <p:spPr>
            <a:xfrm>
              <a:off x="9934396" y="2017964"/>
              <a:ext cx="814647" cy="523220"/>
            </a:xfrm>
            <a:prstGeom prst="rect">
              <a:avLst/>
            </a:prstGeom>
          </p:spPr>
          <p:txBody>
            <a:bodyPr wrap="none">
              <a:spAutoFit/>
            </a:bodyPr>
            <a:lstStyle/>
            <a:p>
              <a:pPr defTabSz="457200"/>
              <a:r>
                <a:rPr lang="en-US" sz="1400" dirty="0">
                  <a:solidFill>
                    <a:srgbClr val="C00000"/>
                  </a:solidFill>
                  <a:latin typeface="Verdana" pitchFamily="34" charset="0"/>
                </a:rPr>
                <a:t>Kinetic</a:t>
              </a:r>
            </a:p>
            <a:p>
              <a:pPr defTabSz="457200"/>
              <a:r>
                <a:rPr lang="en-US" sz="1400" dirty="0">
                  <a:solidFill>
                    <a:srgbClr val="C00000"/>
                  </a:solidFill>
                  <a:latin typeface="Verdana" pitchFamily="34" charset="0"/>
                </a:rPr>
                <a:t>Energy</a:t>
              </a:r>
              <a:endParaRPr lang="en-US" sz="1400" dirty="0">
                <a:solidFill>
                  <a:prstClr val="black"/>
                </a:solidFill>
                <a:latin typeface="Calibri"/>
              </a:endParaRPr>
            </a:p>
          </p:txBody>
        </p:sp>
        <p:sp>
          <p:nvSpPr>
            <p:cNvPr id="17" name="Rectangle 16"/>
            <p:cNvSpPr/>
            <p:nvPr/>
          </p:nvSpPr>
          <p:spPr>
            <a:xfrm>
              <a:off x="11056716" y="2147424"/>
              <a:ext cx="1148071" cy="307777"/>
            </a:xfrm>
            <a:prstGeom prst="rect">
              <a:avLst/>
            </a:prstGeom>
          </p:spPr>
          <p:txBody>
            <a:bodyPr wrap="none">
              <a:spAutoFit/>
            </a:bodyPr>
            <a:lstStyle/>
            <a:p>
              <a:pPr defTabSz="457200"/>
              <a:r>
                <a:rPr lang="en-US" sz="1400" dirty="0">
                  <a:solidFill>
                    <a:srgbClr val="C00000"/>
                  </a:solidFill>
                  <a:latin typeface="Verdana" pitchFamily="34" charset="0"/>
                </a:rPr>
                <a:t>Isomeric	</a:t>
              </a:r>
              <a:r>
                <a:rPr lang="en-US" sz="1400" dirty="0">
                  <a:solidFill>
                    <a:srgbClr val="C00000"/>
                  </a:solidFill>
                  <a:latin typeface="Calibri"/>
                  <a:sym typeface="Wingdings 3"/>
                </a:rPr>
                <a:t> </a:t>
              </a:r>
              <a:endParaRPr lang="en-US" sz="1400" dirty="0">
                <a:solidFill>
                  <a:prstClr val="black"/>
                </a:solidFill>
                <a:latin typeface="Calibri"/>
              </a:endParaRPr>
            </a:p>
          </p:txBody>
        </p:sp>
      </p:grpSp>
      <p:sp>
        <p:nvSpPr>
          <p:cNvPr id="18" name="Rectangle 17"/>
          <p:cNvSpPr/>
          <p:nvPr/>
        </p:nvSpPr>
        <p:spPr>
          <a:xfrm>
            <a:off x="302628" y="2087627"/>
            <a:ext cx="4418069" cy="307777"/>
          </a:xfrm>
          <a:prstGeom prst="rect">
            <a:avLst/>
          </a:prstGeom>
        </p:spPr>
        <p:txBody>
          <a:bodyPr wrap="none">
            <a:spAutoFit/>
          </a:bodyPr>
          <a:lstStyle/>
          <a:p>
            <a:pPr defTabSz="457200"/>
            <a:r>
              <a:rPr lang="en-US" sz="1400" dirty="0">
                <a:solidFill>
                  <a:srgbClr val="0070C0"/>
                </a:solidFill>
                <a:latin typeface="Verdana" pitchFamily="34" charset="0"/>
              </a:rPr>
              <a:t>Pre-neutron Mass, charge, excitation energy  </a:t>
            </a:r>
            <a:endParaRPr lang="en-US" sz="1400" dirty="0">
              <a:solidFill>
                <a:srgbClr val="0070C0"/>
              </a:solidFill>
              <a:latin typeface="Calibri"/>
            </a:endParaRPr>
          </a:p>
        </p:txBody>
      </p:sp>
      <mc:AlternateContent xmlns:mc="http://schemas.openxmlformats.org/markup-compatibility/2006" xmlns:a14="http://schemas.microsoft.com/office/drawing/2010/main">
        <mc:Choice Requires="a14">
          <p:sp>
            <p:nvSpPr>
              <p:cNvPr id="24" name="ZoneTexte 23">
                <a:extLst>
                  <a:ext uri="{FF2B5EF4-FFF2-40B4-BE49-F238E27FC236}">
                    <a16:creationId xmlns:a16="http://schemas.microsoft.com/office/drawing/2014/main" id="{68859DB8-24D0-407C-A0CF-96DB3C479A4B}"/>
                  </a:ext>
                </a:extLst>
              </p:cNvPr>
              <p:cNvSpPr txBox="1"/>
              <p:nvPr/>
            </p:nvSpPr>
            <p:spPr>
              <a:xfrm>
                <a:off x="33380" y="757016"/>
                <a:ext cx="5022522" cy="1172565"/>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m:rPr>
                          <m:nor/>
                        </m:rPr>
                        <a:rPr lang="en-US" i="1" dirty="0" smtClean="0">
                          <a:solidFill>
                            <a:srgbClr val="0070C0"/>
                          </a:solidFill>
                          <a:latin typeface="Cambria Math"/>
                          <a:sym typeface="Symbol"/>
                        </a:rPr>
                        <m:t>Theoretically</m:t>
                      </m:r>
                      <m:r>
                        <m:rPr>
                          <m:nor/>
                        </m:rPr>
                        <a:rPr lang="en-US" i="1" dirty="0" smtClean="0">
                          <a:solidFill>
                            <a:srgbClr val="0070C0"/>
                          </a:solidFill>
                          <a:latin typeface="Cambria Math"/>
                          <a:sym typeface="Symbol"/>
                        </a:rPr>
                        <m:t>		</m:t>
                      </m:r>
                    </m:oMath>
                  </m:oMathPara>
                </a14:m>
                <a:endParaRPr lang="fr-FR" i="1" dirty="0">
                  <a:solidFill>
                    <a:srgbClr val="0070C0"/>
                  </a:solidFill>
                  <a:latin typeface="Cambria Math"/>
                  <a:sym typeface="Symbol"/>
                </a:endParaRPr>
              </a:p>
              <a:p>
                <a:pPr/>
                <a14:m>
                  <m:oMathPara xmlns:m="http://schemas.openxmlformats.org/officeDocument/2006/math">
                    <m:oMathParaPr>
                      <m:jc m:val="centerGroup"/>
                    </m:oMathParaPr>
                    <m:oMath xmlns:m="http://schemas.openxmlformats.org/officeDocument/2006/math">
                      <m:r>
                        <a:rPr lang="en-US" sz="1800" i="1" smtClean="0">
                          <a:solidFill>
                            <a:srgbClr val="0070C0"/>
                          </a:solidFill>
                          <a:latin typeface="Cambria Math"/>
                          <a:sym typeface="Symbol"/>
                        </a:rPr>
                        <m:t>𝑌</m:t>
                      </m:r>
                      <m:d>
                        <m:dPr>
                          <m:ctrlPr>
                            <a:rPr lang="en-US" sz="1800" i="1" smtClean="0">
                              <a:solidFill>
                                <a:srgbClr val="0070C0"/>
                              </a:solidFill>
                              <a:latin typeface="Cambria Math" panose="02040503050406030204" pitchFamily="18" charset="0"/>
                              <a:sym typeface="Symbol"/>
                            </a:rPr>
                          </m:ctrlPr>
                        </m:dPr>
                        <m:e>
                          <m:sSup>
                            <m:sSupPr>
                              <m:ctrlPr>
                                <a:rPr lang="en-US" sz="1800" i="1" smtClean="0">
                                  <a:solidFill>
                                    <a:srgbClr val="0070C0"/>
                                  </a:solidFill>
                                  <a:latin typeface="Cambria Math" panose="02040503050406030204" pitchFamily="18" charset="0"/>
                                  <a:sym typeface="Symbol"/>
                                </a:rPr>
                              </m:ctrlPr>
                            </m:sSupPr>
                            <m:e>
                              <m:r>
                                <a:rPr lang="en-US" sz="1800" i="1" smtClean="0">
                                  <a:solidFill>
                                    <a:srgbClr val="0070C0"/>
                                  </a:solidFill>
                                  <a:latin typeface="Cambria Math" panose="02040503050406030204" pitchFamily="18" charset="0"/>
                                  <a:sym typeface="Symbol"/>
                                </a:rPr>
                                <m:t>𝐴</m:t>
                              </m:r>
                            </m:e>
                            <m:sup>
                              <m:r>
                                <a:rPr lang="en-US" sz="1800" i="1" smtClean="0">
                                  <a:solidFill>
                                    <a:srgbClr val="0070C0"/>
                                  </a:solidFill>
                                  <a:latin typeface="Cambria Math" panose="02040503050406030204" pitchFamily="18" charset="0"/>
                                  <a:sym typeface="Symbol"/>
                                </a:rPr>
                                <m:t>∗</m:t>
                              </m:r>
                            </m:sup>
                          </m:sSup>
                          <m:r>
                            <a:rPr lang="en-US" sz="1800" i="1" smtClean="0">
                              <a:solidFill>
                                <a:srgbClr val="0070C0"/>
                              </a:solidFill>
                              <a:latin typeface="Cambria Math"/>
                              <a:sym typeface="Symbol"/>
                            </a:rPr>
                            <m:t>,</m:t>
                          </m:r>
                          <m:r>
                            <a:rPr lang="en-US" sz="1800" i="1" smtClean="0">
                              <a:solidFill>
                                <a:srgbClr val="0070C0"/>
                              </a:solidFill>
                              <a:latin typeface="Cambria Math"/>
                              <a:sym typeface="Symbol"/>
                            </a:rPr>
                            <m:t>𝑍</m:t>
                          </m:r>
                          <m:r>
                            <a:rPr lang="en-US" sz="1800" i="1" smtClean="0">
                              <a:solidFill>
                                <a:srgbClr val="0070C0"/>
                              </a:solidFill>
                              <a:latin typeface="Cambria Math"/>
                              <a:sym typeface="Symbol"/>
                            </a:rPr>
                            <m:t>,</m:t>
                          </m:r>
                          <m:sSup>
                            <m:sSupPr>
                              <m:ctrlPr>
                                <a:rPr lang="en-US" sz="1800" i="1" smtClean="0">
                                  <a:solidFill>
                                    <a:srgbClr val="0070C0"/>
                                  </a:solidFill>
                                  <a:latin typeface="Cambria Math" panose="02040503050406030204" pitchFamily="18" charset="0"/>
                                  <a:sym typeface="Symbol"/>
                                </a:rPr>
                              </m:ctrlPr>
                            </m:sSupPr>
                            <m:e>
                              <m:r>
                                <a:rPr lang="en-US" sz="1800" i="1" smtClean="0">
                                  <a:solidFill>
                                    <a:srgbClr val="0070C0"/>
                                  </a:solidFill>
                                  <a:latin typeface="Cambria Math"/>
                                  <a:sym typeface="Symbol"/>
                                </a:rPr>
                                <m:t>𝐸</m:t>
                              </m:r>
                            </m:e>
                            <m:sup>
                              <m:r>
                                <a:rPr lang="en-US" sz="1800" i="1" smtClean="0">
                                  <a:solidFill>
                                    <a:srgbClr val="0070C0"/>
                                  </a:solidFill>
                                  <a:latin typeface="Cambria Math"/>
                                  <a:sym typeface="Symbol"/>
                                </a:rPr>
                                <m:t>∗</m:t>
                              </m:r>
                            </m:sup>
                          </m:sSup>
                          <m:r>
                            <a:rPr lang="en-US" sz="1800" i="1" smtClean="0">
                              <a:solidFill>
                                <a:srgbClr val="0070C0"/>
                              </a:solidFill>
                              <a:latin typeface="Cambria Math"/>
                              <a:sym typeface="Symbol"/>
                            </a:rPr>
                            <m:t>,</m:t>
                          </m:r>
                          <m:sSup>
                            <m:sSupPr>
                              <m:ctrlPr>
                                <a:rPr lang="en-US" sz="1800" i="1" smtClean="0">
                                  <a:solidFill>
                                    <a:srgbClr val="0070C0"/>
                                  </a:solidFill>
                                  <a:latin typeface="Cambria Math" panose="02040503050406030204" pitchFamily="18" charset="0"/>
                                  <a:sym typeface="Symbol"/>
                                </a:rPr>
                              </m:ctrlPr>
                            </m:sSupPr>
                            <m:e>
                              <m:r>
                                <a:rPr lang="en-US" sz="1800" i="1" smtClean="0">
                                  <a:solidFill>
                                    <a:srgbClr val="0070C0"/>
                                  </a:solidFill>
                                  <a:latin typeface="Cambria Math"/>
                                  <a:sym typeface="Symbol"/>
                                </a:rPr>
                                <m:t>𝐽</m:t>
                              </m:r>
                            </m:e>
                            <m:sup>
                              <m:r>
                                <a:rPr lang="en-US" sz="1800" i="1" smtClean="0">
                                  <a:solidFill>
                                    <a:srgbClr val="0070C0"/>
                                  </a:solidFill>
                                  <a:latin typeface="Cambria Math"/>
                                  <a:sym typeface="Symbol"/>
                                </a:rPr>
                                <m:t>𝜋</m:t>
                              </m:r>
                            </m:sup>
                          </m:sSup>
                        </m:e>
                      </m:d>
                    </m:oMath>
                  </m:oMathPara>
                </a14:m>
                <a:endParaRPr lang="fr-FR" sz="1800" i="1" dirty="0">
                  <a:solidFill>
                    <a:srgbClr val="0070C0"/>
                  </a:solidFill>
                  <a:latin typeface="Cambria Math" panose="02040503050406030204" pitchFamily="18" charset="0"/>
                  <a:sym typeface="Symbol"/>
                </a:endParaRPr>
              </a:p>
              <a:p>
                <a:pPr/>
                <a14:m>
                  <m:oMathPara xmlns:m="http://schemas.openxmlformats.org/officeDocument/2006/math">
                    <m:oMathParaPr>
                      <m:jc m:val="centerGroup"/>
                    </m:oMathParaPr>
                    <m:oMath xmlns:m="http://schemas.openxmlformats.org/officeDocument/2006/math">
                      <m:r>
                        <a:rPr lang="en-US" sz="1600" i="1" smtClean="0">
                          <a:solidFill>
                            <a:srgbClr val="0070C0"/>
                          </a:solidFill>
                          <a:latin typeface="Cambria Math"/>
                          <a:sym typeface="Symbol"/>
                        </a:rPr>
                        <m:t>=</m:t>
                      </m:r>
                    </m:oMath>
                  </m:oMathPara>
                </a14:m>
                <a:endParaRPr lang="fr-FR" sz="1600" i="1" dirty="0">
                  <a:solidFill>
                    <a:srgbClr val="0070C0"/>
                  </a:solidFill>
                  <a:latin typeface="Cambria Math"/>
                  <a:sym typeface="Symbol"/>
                </a:endParaRPr>
              </a:p>
              <a:p>
                <a14:m>
                  <m:oMath xmlns:m="http://schemas.openxmlformats.org/officeDocument/2006/math">
                    <m:r>
                      <a:rPr lang="en-US" sz="1600" i="1" smtClean="0">
                        <a:solidFill>
                          <a:srgbClr val="0070C0"/>
                        </a:solidFill>
                        <a:latin typeface="Cambria Math"/>
                        <a:sym typeface="Symbol"/>
                      </a:rPr>
                      <m:t>𝑌</m:t>
                    </m:r>
                    <m:d>
                      <m:dPr>
                        <m:ctrlPr>
                          <a:rPr lang="en-US" sz="1600" i="1" smtClean="0">
                            <a:solidFill>
                              <a:srgbClr val="0070C0"/>
                            </a:solidFill>
                            <a:latin typeface="Cambria Math" panose="02040503050406030204" pitchFamily="18" charset="0"/>
                            <a:sym typeface="Symbol"/>
                          </a:rPr>
                        </m:ctrlPr>
                      </m:dPr>
                      <m:e>
                        <m:sSup>
                          <m:sSupPr>
                            <m:ctrlPr>
                              <a:rPr lang="en-US" sz="1600" i="1" smtClean="0">
                                <a:solidFill>
                                  <a:srgbClr val="0070C0"/>
                                </a:solidFill>
                                <a:latin typeface="Cambria Math" panose="02040503050406030204" pitchFamily="18" charset="0"/>
                                <a:sym typeface="Symbol"/>
                              </a:rPr>
                            </m:ctrlPr>
                          </m:sSupPr>
                          <m:e>
                            <m:r>
                              <a:rPr lang="en-US" sz="1600" i="1" smtClean="0">
                                <a:solidFill>
                                  <a:srgbClr val="0070C0"/>
                                </a:solidFill>
                                <a:latin typeface="Cambria Math" panose="02040503050406030204" pitchFamily="18" charset="0"/>
                                <a:sym typeface="Symbol"/>
                              </a:rPr>
                              <m:t>𝐴</m:t>
                            </m:r>
                          </m:e>
                          <m:sup>
                            <m:r>
                              <a:rPr lang="en-US" sz="1600" i="1" smtClean="0">
                                <a:solidFill>
                                  <a:srgbClr val="0070C0"/>
                                </a:solidFill>
                                <a:latin typeface="Cambria Math" panose="02040503050406030204" pitchFamily="18" charset="0"/>
                                <a:sym typeface="Symbol"/>
                              </a:rPr>
                              <m:t>∗</m:t>
                            </m:r>
                          </m:sup>
                        </m:sSup>
                      </m:e>
                    </m:d>
                    <m:r>
                      <a:rPr lang="en-US" sz="1600" i="1">
                        <a:solidFill>
                          <a:srgbClr val="0070C0"/>
                        </a:solidFill>
                        <a:latin typeface="Cambria Math" panose="02040503050406030204" pitchFamily="18" charset="0"/>
                        <a:ea typeface="Cambria Math" panose="02040503050406030204" pitchFamily="18" charset="0"/>
                        <a:sym typeface="Symbol"/>
                      </a:rPr>
                      <m:t>∙</m:t>
                    </m:r>
                    <m:r>
                      <a:rPr lang="en-US" sz="1600" i="1" smtClean="0">
                        <a:solidFill>
                          <a:srgbClr val="0070C0"/>
                        </a:solidFill>
                        <a:latin typeface="Cambria Math" panose="02040503050406030204" pitchFamily="18" charset="0"/>
                        <a:sym typeface="Symbol"/>
                      </a:rPr>
                      <m:t>𝑃</m:t>
                    </m:r>
                    <m:d>
                      <m:dPr>
                        <m:ctrlPr>
                          <a:rPr lang="en-US" sz="1600" i="1">
                            <a:solidFill>
                              <a:srgbClr val="0070C0"/>
                            </a:solidFill>
                            <a:latin typeface="Cambria Math" panose="02040503050406030204" pitchFamily="18" charset="0"/>
                            <a:sym typeface="Symbol"/>
                          </a:rPr>
                        </m:ctrlPr>
                      </m:dPr>
                      <m:e>
                        <m:r>
                          <a:rPr lang="en-US" sz="1600" i="1">
                            <a:solidFill>
                              <a:srgbClr val="0070C0"/>
                            </a:solidFill>
                            <a:latin typeface="Cambria Math" panose="02040503050406030204" pitchFamily="18" charset="0"/>
                            <a:sym typeface="Symbol"/>
                          </a:rPr>
                          <m:t>𝑍</m:t>
                        </m:r>
                      </m:e>
                      <m:e>
                        <m:r>
                          <a:rPr lang="en-US" sz="1600" i="1">
                            <a:solidFill>
                              <a:srgbClr val="0070C0"/>
                            </a:solidFill>
                            <a:latin typeface="Cambria Math" panose="02040503050406030204" pitchFamily="18" charset="0"/>
                            <a:sym typeface="Symbol"/>
                          </a:rPr>
                          <m:t>𝐴</m:t>
                        </m:r>
                        <m:r>
                          <a:rPr lang="fr-FR" sz="1600" b="0" i="1" smtClean="0">
                            <a:solidFill>
                              <a:srgbClr val="0070C0"/>
                            </a:solidFill>
                            <a:latin typeface="Cambria Math" panose="02040503050406030204" pitchFamily="18" charset="0"/>
                            <a:sym typeface="Symbol"/>
                          </a:rPr>
                          <m:t>∗</m:t>
                        </m:r>
                        <m:r>
                          <a:rPr lang="en-US" sz="1600" i="1">
                            <a:solidFill>
                              <a:srgbClr val="0070C0"/>
                            </a:solidFill>
                            <a:latin typeface="Cambria Math" panose="02040503050406030204" pitchFamily="18" charset="0"/>
                            <a:sym typeface="Symbol"/>
                          </a:rPr>
                          <m:t>, </m:t>
                        </m:r>
                        <m:sSup>
                          <m:sSupPr>
                            <m:ctrlPr>
                              <a:rPr lang="fr-FR" sz="1600" b="0" i="1" smtClean="0">
                                <a:solidFill>
                                  <a:srgbClr val="0070C0"/>
                                </a:solidFill>
                                <a:latin typeface="Cambria Math" panose="02040503050406030204" pitchFamily="18" charset="0"/>
                                <a:sym typeface="Symbol"/>
                              </a:rPr>
                            </m:ctrlPr>
                          </m:sSupPr>
                          <m:e>
                            <m:r>
                              <a:rPr lang="fr-FR" sz="1600" b="0" i="1" smtClean="0">
                                <a:solidFill>
                                  <a:srgbClr val="0070C0"/>
                                </a:solidFill>
                                <a:latin typeface="Cambria Math" panose="02040503050406030204" pitchFamily="18" charset="0"/>
                                <a:sym typeface="Symbol"/>
                              </a:rPr>
                              <m:t>𝐸</m:t>
                            </m:r>
                          </m:e>
                          <m:sup>
                            <m:r>
                              <a:rPr lang="fr-FR" sz="1600" b="0" i="1" smtClean="0">
                                <a:solidFill>
                                  <a:srgbClr val="0070C0"/>
                                </a:solidFill>
                                <a:latin typeface="Cambria Math" panose="02040503050406030204" pitchFamily="18" charset="0"/>
                                <a:sym typeface="Symbol"/>
                              </a:rPr>
                              <m:t>∗</m:t>
                            </m:r>
                          </m:sup>
                        </m:sSup>
                      </m:e>
                    </m:d>
                    <m:r>
                      <a:rPr lang="en-US" sz="1600" i="1">
                        <a:solidFill>
                          <a:srgbClr val="0070C0"/>
                        </a:solidFill>
                        <a:latin typeface="Cambria Math" panose="02040503050406030204" pitchFamily="18" charset="0"/>
                        <a:ea typeface="Cambria Math" panose="02040503050406030204" pitchFamily="18" charset="0"/>
                        <a:sym typeface="Symbol"/>
                      </a:rPr>
                      <m:t>∙</m:t>
                    </m:r>
                    <m:r>
                      <a:rPr lang="en-US" sz="1600" i="1" smtClean="0">
                        <a:solidFill>
                          <a:srgbClr val="0070C0"/>
                        </a:solidFill>
                        <a:latin typeface="Cambria Math" panose="02040503050406030204" pitchFamily="18" charset="0"/>
                        <a:sym typeface="Symbol"/>
                      </a:rPr>
                      <m:t>𝑃</m:t>
                    </m:r>
                    <m:d>
                      <m:dPr>
                        <m:ctrlPr>
                          <a:rPr lang="en-US" sz="1600" i="1" smtClean="0">
                            <a:solidFill>
                              <a:srgbClr val="0070C0"/>
                            </a:solidFill>
                            <a:latin typeface="Cambria Math" panose="02040503050406030204" pitchFamily="18" charset="0"/>
                            <a:sym typeface="Symbol"/>
                          </a:rPr>
                        </m:ctrlPr>
                      </m:dPr>
                      <m:e>
                        <m:sSub>
                          <m:sSubPr>
                            <m:ctrlPr>
                              <a:rPr lang="en-US" sz="1600" i="1" smtClean="0">
                                <a:solidFill>
                                  <a:srgbClr val="0070C0"/>
                                </a:solidFill>
                                <a:latin typeface="Cambria Math" panose="02040503050406030204" pitchFamily="18" charset="0"/>
                                <a:sym typeface="Symbol"/>
                              </a:rPr>
                            </m:ctrlPr>
                          </m:sSubPr>
                          <m:e>
                            <m:r>
                              <a:rPr lang="en-US" sz="1600" i="1" smtClean="0">
                                <a:solidFill>
                                  <a:srgbClr val="0070C0"/>
                                </a:solidFill>
                                <a:latin typeface="Cambria Math" panose="02040503050406030204" pitchFamily="18" charset="0"/>
                                <a:sym typeface="Symbol"/>
                              </a:rPr>
                              <m:t>𝐸</m:t>
                            </m:r>
                          </m:e>
                          <m:sub>
                            <m:r>
                              <a:rPr lang="en-US" sz="1600" i="1" smtClean="0">
                                <a:solidFill>
                                  <a:srgbClr val="0070C0"/>
                                </a:solidFill>
                                <a:latin typeface="Cambria Math" panose="02040503050406030204" pitchFamily="18" charset="0"/>
                                <a:sym typeface="Symbol"/>
                              </a:rPr>
                              <m:t>𝐾</m:t>
                            </m:r>
                          </m:sub>
                        </m:sSub>
                      </m:e>
                      <m:e>
                        <m:sSup>
                          <m:sSupPr>
                            <m:ctrlPr>
                              <a:rPr lang="en-US" sz="1600" i="1" smtClean="0">
                                <a:solidFill>
                                  <a:srgbClr val="0070C0"/>
                                </a:solidFill>
                                <a:latin typeface="Cambria Math" panose="02040503050406030204" pitchFamily="18" charset="0"/>
                                <a:sym typeface="Symbol"/>
                              </a:rPr>
                            </m:ctrlPr>
                          </m:sSupPr>
                          <m:e>
                            <m:r>
                              <a:rPr lang="en-US" sz="1600" i="1" smtClean="0">
                                <a:solidFill>
                                  <a:srgbClr val="0070C0"/>
                                </a:solidFill>
                                <a:latin typeface="Cambria Math" panose="02040503050406030204" pitchFamily="18" charset="0"/>
                                <a:sym typeface="Symbol"/>
                              </a:rPr>
                              <m:t>𝐴</m:t>
                            </m:r>
                          </m:e>
                          <m:sup>
                            <m:r>
                              <a:rPr lang="en-US" sz="1600" i="1" smtClean="0">
                                <a:solidFill>
                                  <a:srgbClr val="0070C0"/>
                                </a:solidFill>
                                <a:latin typeface="Cambria Math" panose="02040503050406030204" pitchFamily="18" charset="0"/>
                                <a:sym typeface="Symbol"/>
                              </a:rPr>
                              <m:t>∗</m:t>
                            </m:r>
                          </m:sup>
                        </m:sSup>
                        <m:r>
                          <a:rPr lang="en-US" sz="1600" i="1" smtClean="0">
                            <a:solidFill>
                              <a:srgbClr val="0070C0"/>
                            </a:solidFill>
                            <a:latin typeface="Cambria Math" panose="02040503050406030204" pitchFamily="18" charset="0"/>
                            <a:sym typeface="Symbol"/>
                          </a:rPr>
                          <m:t>,</m:t>
                        </m:r>
                        <m:r>
                          <a:rPr lang="en-US" sz="1600" i="1" smtClean="0">
                            <a:solidFill>
                              <a:srgbClr val="0070C0"/>
                            </a:solidFill>
                            <a:latin typeface="Cambria Math" panose="02040503050406030204" pitchFamily="18" charset="0"/>
                            <a:sym typeface="Symbol"/>
                          </a:rPr>
                          <m:t>𝑍</m:t>
                        </m:r>
                      </m:e>
                    </m:d>
                    <m:r>
                      <a:rPr lang="en-US" sz="1600" i="1" smtClean="0">
                        <a:solidFill>
                          <a:srgbClr val="0070C0"/>
                        </a:solidFill>
                        <a:latin typeface="Cambria Math" panose="02040503050406030204" pitchFamily="18" charset="0"/>
                        <a:ea typeface="Cambria Math" panose="02040503050406030204" pitchFamily="18" charset="0"/>
                        <a:sym typeface="Symbol"/>
                      </a:rPr>
                      <m:t>∙</m:t>
                    </m:r>
                    <m:r>
                      <a:rPr lang="en-US" sz="1600" i="1" smtClean="0">
                        <a:solidFill>
                          <a:srgbClr val="0070C0"/>
                        </a:solidFill>
                        <a:latin typeface="Cambria Math"/>
                        <a:sym typeface="Symbol"/>
                      </a:rPr>
                      <m:t>𝑃</m:t>
                    </m:r>
                    <m:r>
                      <a:rPr lang="en-US" sz="1600" i="1" smtClean="0">
                        <a:solidFill>
                          <a:srgbClr val="0070C0"/>
                        </a:solidFill>
                        <a:latin typeface="Cambria Math"/>
                        <a:sym typeface="Symbol"/>
                      </a:rPr>
                      <m:t>(</m:t>
                    </m:r>
                    <m:sSup>
                      <m:sSupPr>
                        <m:ctrlPr>
                          <a:rPr lang="en-US" sz="1600" i="1" smtClean="0">
                            <a:solidFill>
                              <a:srgbClr val="0070C0"/>
                            </a:solidFill>
                            <a:latin typeface="Cambria Math" panose="02040503050406030204" pitchFamily="18" charset="0"/>
                            <a:sym typeface="Symbol"/>
                          </a:rPr>
                        </m:ctrlPr>
                      </m:sSupPr>
                      <m:e>
                        <m:r>
                          <a:rPr lang="en-US" sz="1600" i="1" smtClean="0">
                            <a:solidFill>
                              <a:srgbClr val="0070C0"/>
                            </a:solidFill>
                            <a:latin typeface="Cambria Math"/>
                            <a:sym typeface="Symbol"/>
                          </a:rPr>
                          <m:t>𝐸</m:t>
                        </m:r>
                      </m:e>
                      <m:sup>
                        <m:r>
                          <a:rPr lang="en-US" sz="1600" i="1" smtClean="0">
                            <a:solidFill>
                              <a:srgbClr val="0070C0"/>
                            </a:solidFill>
                            <a:latin typeface="Cambria Math"/>
                            <a:sym typeface="Symbol"/>
                          </a:rPr>
                          <m:t>∗</m:t>
                        </m:r>
                      </m:sup>
                    </m:sSup>
                    <m:r>
                      <a:rPr lang="en-US" sz="1600" i="1" smtClean="0">
                        <a:solidFill>
                          <a:srgbClr val="0070C0"/>
                        </a:solidFill>
                        <a:latin typeface="Cambria Math"/>
                        <a:sym typeface="Symbol"/>
                      </a:rPr>
                      <m:t>,</m:t>
                    </m:r>
                    <m:sSup>
                      <m:sSupPr>
                        <m:ctrlPr>
                          <a:rPr lang="en-US" sz="1600" i="1" smtClean="0">
                            <a:solidFill>
                              <a:srgbClr val="0070C0"/>
                            </a:solidFill>
                            <a:latin typeface="Cambria Math" panose="02040503050406030204" pitchFamily="18" charset="0"/>
                            <a:sym typeface="Symbol"/>
                          </a:rPr>
                        </m:ctrlPr>
                      </m:sSupPr>
                      <m:e>
                        <m:r>
                          <a:rPr lang="en-US" sz="1600" i="1" smtClean="0">
                            <a:solidFill>
                              <a:srgbClr val="0070C0"/>
                            </a:solidFill>
                            <a:latin typeface="Cambria Math"/>
                            <a:sym typeface="Symbol"/>
                          </a:rPr>
                          <m:t>𝐽</m:t>
                        </m:r>
                      </m:e>
                      <m:sup>
                        <m:r>
                          <a:rPr lang="en-US" sz="1600" i="1" smtClean="0">
                            <a:solidFill>
                              <a:srgbClr val="0070C0"/>
                            </a:solidFill>
                            <a:latin typeface="Cambria Math"/>
                            <a:sym typeface="Symbol"/>
                          </a:rPr>
                          <m:t>𝜋</m:t>
                        </m:r>
                      </m:sup>
                    </m:sSup>
                    <m:r>
                      <a:rPr lang="en-US" sz="1600" i="1" smtClean="0">
                        <a:solidFill>
                          <a:srgbClr val="0070C0"/>
                        </a:solidFill>
                        <a:latin typeface="Cambria Math" panose="02040503050406030204" pitchFamily="18" charset="0"/>
                        <a:sym typeface="Symbol"/>
                      </a:rPr>
                      <m:t>|</m:t>
                    </m:r>
                    <m:sSup>
                      <m:sSupPr>
                        <m:ctrlPr>
                          <a:rPr lang="en-US" sz="1600" i="1" smtClean="0">
                            <a:solidFill>
                              <a:srgbClr val="0070C0"/>
                            </a:solidFill>
                            <a:latin typeface="Cambria Math" panose="02040503050406030204" pitchFamily="18" charset="0"/>
                            <a:sym typeface="Symbol"/>
                          </a:rPr>
                        </m:ctrlPr>
                      </m:sSupPr>
                      <m:e>
                        <m:r>
                          <a:rPr lang="en-US" sz="1600" i="1" smtClean="0">
                            <a:solidFill>
                              <a:srgbClr val="0070C0"/>
                            </a:solidFill>
                            <a:latin typeface="Cambria Math" panose="02040503050406030204" pitchFamily="18" charset="0"/>
                            <a:sym typeface="Symbol"/>
                          </a:rPr>
                          <m:t>𝐴</m:t>
                        </m:r>
                      </m:e>
                      <m:sup>
                        <m:r>
                          <a:rPr lang="en-US" sz="1600" i="1" smtClean="0">
                            <a:solidFill>
                              <a:srgbClr val="0070C0"/>
                            </a:solidFill>
                            <a:latin typeface="Cambria Math" panose="02040503050406030204" pitchFamily="18" charset="0"/>
                            <a:sym typeface="Symbol"/>
                          </a:rPr>
                          <m:t>∗</m:t>
                        </m:r>
                      </m:sup>
                    </m:sSup>
                    <m:r>
                      <a:rPr lang="en-US" sz="1600" i="1" smtClean="0">
                        <a:solidFill>
                          <a:srgbClr val="0070C0"/>
                        </a:solidFill>
                        <a:latin typeface="Cambria Math" panose="02040503050406030204" pitchFamily="18" charset="0"/>
                        <a:sym typeface="Symbol"/>
                      </a:rPr>
                      <m:t>,</m:t>
                    </m:r>
                    <m:r>
                      <a:rPr lang="en-US" sz="1600" i="1" smtClean="0">
                        <a:solidFill>
                          <a:srgbClr val="0070C0"/>
                        </a:solidFill>
                        <a:latin typeface="Cambria Math" panose="02040503050406030204" pitchFamily="18" charset="0"/>
                        <a:sym typeface="Symbol"/>
                      </a:rPr>
                      <m:t>𝑍</m:t>
                    </m:r>
                    <m:r>
                      <a:rPr lang="en-US" sz="1600" i="1" smtClean="0">
                        <a:solidFill>
                          <a:srgbClr val="0070C0"/>
                        </a:solidFill>
                        <a:latin typeface="Cambria Math" panose="02040503050406030204" pitchFamily="18" charset="0"/>
                        <a:sym typeface="Symbol"/>
                      </a:rPr>
                      <m:t>,</m:t>
                    </m:r>
                    <m:sSup>
                      <m:sSupPr>
                        <m:ctrlPr>
                          <a:rPr lang="fr-FR" sz="1600" b="0" i="1" smtClean="0">
                            <a:solidFill>
                              <a:srgbClr val="0070C0"/>
                            </a:solidFill>
                            <a:latin typeface="Cambria Math" panose="02040503050406030204" pitchFamily="18" charset="0"/>
                            <a:sym typeface="Symbol"/>
                          </a:rPr>
                        </m:ctrlPr>
                      </m:sSupPr>
                      <m:e>
                        <m:r>
                          <a:rPr lang="fr-FR" sz="1600" b="0" i="1" smtClean="0">
                            <a:solidFill>
                              <a:srgbClr val="0070C0"/>
                            </a:solidFill>
                            <a:latin typeface="Cambria Math" panose="02040503050406030204" pitchFamily="18" charset="0"/>
                            <a:sym typeface="Symbol"/>
                          </a:rPr>
                          <m:t>𝐸</m:t>
                        </m:r>
                      </m:e>
                      <m:sup>
                        <m:r>
                          <a:rPr lang="fr-FR" sz="1600" b="0" i="1" smtClean="0">
                            <a:solidFill>
                              <a:srgbClr val="0070C0"/>
                            </a:solidFill>
                            <a:latin typeface="Cambria Math" panose="02040503050406030204" pitchFamily="18" charset="0"/>
                            <a:sym typeface="Symbol"/>
                          </a:rPr>
                          <m:t>∗</m:t>
                        </m:r>
                      </m:sup>
                    </m:sSup>
                    <m:r>
                      <a:rPr lang="en-US" sz="1600" i="1" smtClean="0">
                        <a:solidFill>
                          <a:srgbClr val="0070C0"/>
                        </a:solidFill>
                        <a:latin typeface="Cambria Math"/>
                        <a:sym typeface="Symbol"/>
                      </a:rPr>
                      <m:t>)</m:t>
                    </m:r>
                  </m:oMath>
                </a14:m>
                <a:r>
                  <a:rPr lang="en-US" sz="1600" b="1" i="1" dirty="0">
                    <a:solidFill>
                      <a:srgbClr val="0070C0"/>
                    </a:solidFill>
                    <a:latin typeface="Cambria Math"/>
                    <a:sym typeface="Symbol"/>
                  </a:rPr>
                  <a:t> </a:t>
                </a:r>
                <a:endParaRPr lang="en-US" sz="1600" dirty="0">
                  <a:solidFill>
                    <a:srgbClr val="0070C0"/>
                  </a:solidFill>
                </a:endParaRPr>
              </a:p>
            </p:txBody>
          </p:sp>
        </mc:Choice>
        <mc:Fallback xmlns="">
          <p:sp>
            <p:nvSpPr>
              <p:cNvPr id="24" name="ZoneTexte 23">
                <a:extLst>
                  <a:ext uri="{FF2B5EF4-FFF2-40B4-BE49-F238E27FC236}">
                    <a16:creationId xmlns:a16="http://schemas.microsoft.com/office/drawing/2014/main" id="{68859DB8-24D0-407C-A0CF-96DB3C479A4B}"/>
                  </a:ext>
                </a:extLst>
              </p:cNvPr>
              <p:cNvSpPr txBox="1">
                <a:spLocks noRot="1" noChangeAspect="1" noMove="1" noResize="1" noEditPoints="1" noAdjustHandles="1" noChangeArrowheads="1" noChangeShapeType="1" noTextEdit="1"/>
              </p:cNvSpPr>
              <p:nvPr/>
            </p:nvSpPr>
            <p:spPr>
              <a:xfrm>
                <a:off x="33380" y="757016"/>
                <a:ext cx="5022522" cy="1172565"/>
              </a:xfrm>
              <a:prstGeom prst="rect">
                <a:avLst/>
              </a:prstGeom>
              <a:blipFill>
                <a:blip r:embed="rId4"/>
                <a:stretch>
                  <a:fillRect b="-2591"/>
                </a:stretch>
              </a:blipFill>
            </p:spPr>
            <p:txBody>
              <a:bodyPr/>
              <a:lstStyle/>
              <a:p>
                <a:r>
                  <a:rPr lang="en-US">
                    <a:noFill/>
                  </a:rPr>
                  <a:t> </a:t>
                </a:r>
              </a:p>
            </p:txBody>
          </p:sp>
        </mc:Fallback>
      </mc:AlternateContent>
      <p:sp>
        <p:nvSpPr>
          <p:cNvPr id="25" name="ZoneTexte 24">
            <a:extLst>
              <a:ext uri="{FF2B5EF4-FFF2-40B4-BE49-F238E27FC236}">
                <a16:creationId xmlns:a16="http://schemas.microsoft.com/office/drawing/2014/main" id="{01F5EBCD-E09F-437D-BEFD-B2B63ECE8352}"/>
              </a:ext>
            </a:extLst>
          </p:cNvPr>
          <p:cNvSpPr txBox="1"/>
          <p:nvPr/>
        </p:nvSpPr>
        <p:spPr>
          <a:xfrm>
            <a:off x="4447063" y="919941"/>
            <a:ext cx="538823" cy="369844"/>
          </a:xfrm>
          <a:prstGeom prst="rect">
            <a:avLst/>
          </a:prstGeom>
          <a:noFill/>
        </p:spPr>
        <p:txBody>
          <a:bodyPr wrap="square">
            <a:spAutoFit/>
          </a:bodyPr>
          <a:lstStyle/>
          <a:p>
            <a:r>
              <a:rPr lang="en-US" sz="1800" b="1" i="1" dirty="0">
                <a:latin typeface="Cambria Math"/>
                <a:sym typeface="Symbol"/>
              </a:rPr>
              <a:t>↔</a:t>
            </a:r>
            <a:r>
              <a:rPr lang="en-US" sz="1800" b="1" i="1" dirty="0">
                <a:solidFill>
                  <a:srgbClr val="C00000"/>
                </a:solidFill>
                <a:latin typeface="Cambria Math"/>
                <a:sym typeface="Symbol"/>
              </a:rPr>
              <a:t> </a:t>
            </a:r>
            <a:endParaRPr lang="en-US" dirty="0"/>
          </a:p>
        </p:txBody>
      </p:sp>
      <mc:AlternateContent xmlns:mc="http://schemas.openxmlformats.org/markup-compatibility/2006" xmlns:a14="http://schemas.microsoft.com/office/drawing/2010/main">
        <mc:Choice Requires="a14">
          <p:sp>
            <p:nvSpPr>
              <p:cNvPr id="26" name="ZoneTexte 25">
                <a:extLst>
                  <a:ext uri="{FF2B5EF4-FFF2-40B4-BE49-F238E27FC236}">
                    <a16:creationId xmlns:a16="http://schemas.microsoft.com/office/drawing/2014/main" id="{E4A013B2-AB17-458F-A275-E0FA07008E90}"/>
                  </a:ext>
                </a:extLst>
              </p:cNvPr>
              <p:cNvSpPr txBox="1"/>
              <p:nvPr/>
            </p:nvSpPr>
            <p:spPr>
              <a:xfrm>
                <a:off x="8683361" y="842617"/>
                <a:ext cx="3807172" cy="2369880"/>
              </a:xfrm>
              <a:prstGeom prst="rect">
                <a:avLst/>
              </a:prstGeom>
              <a:noFill/>
            </p:spPr>
            <p:txBody>
              <a:bodyPr wrap="square" rtlCol="0">
                <a:spAutoFit/>
              </a:bodyPr>
              <a:lstStyle/>
              <a:p>
                <a:pPr algn="ctr" defTabSz="457200"/>
                <a:r>
                  <a:rPr lang="en-US" i="1" dirty="0">
                    <a:solidFill>
                      <a:srgbClr val="00B050"/>
                    </a:solidFill>
                    <a:latin typeface="Cambria Math"/>
                    <a:sym typeface="Symbol"/>
                  </a:rPr>
                  <a:t>Application</a:t>
                </a:r>
              </a:p>
              <a:p>
                <a:pPr algn="ctr" defTabSz="457200"/>
                <a14:m>
                  <m:oMath xmlns:m="http://schemas.openxmlformats.org/officeDocument/2006/math">
                    <m:r>
                      <a:rPr lang="en-US" b="0" i="1" smtClean="0">
                        <a:solidFill>
                          <a:srgbClr val="00B050"/>
                        </a:solidFill>
                        <a:latin typeface="Cambria Math"/>
                        <a:sym typeface="Symbol"/>
                      </a:rPr>
                      <m:t>𝑌</m:t>
                    </m:r>
                    <m:d>
                      <m:dPr>
                        <m:ctrlPr>
                          <a:rPr lang="en-US" i="1">
                            <a:solidFill>
                              <a:srgbClr val="00B050"/>
                            </a:solidFill>
                            <a:latin typeface="Cambria Math" panose="02040503050406030204" pitchFamily="18" charset="0"/>
                            <a:sym typeface="Symbol"/>
                          </a:rPr>
                        </m:ctrlPr>
                      </m:dPr>
                      <m:e>
                        <m:r>
                          <a:rPr lang="en-US" b="0" i="1" smtClean="0">
                            <a:solidFill>
                              <a:srgbClr val="00B050"/>
                            </a:solidFill>
                            <a:latin typeface="Cambria Math"/>
                            <a:sym typeface="Symbol"/>
                          </a:rPr>
                          <m:t>𝐴</m:t>
                        </m:r>
                        <m:r>
                          <a:rPr lang="en-US" b="0" i="1" smtClean="0">
                            <a:solidFill>
                              <a:srgbClr val="00B050"/>
                            </a:solidFill>
                            <a:latin typeface="Cambria Math"/>
                            <a:sym typeface="Symbol"/>
                          </a:rPr>
                          <m:t>,</m:t>
                        </m:r>
                        <m:r>
                          <a:rPr lang="en-US" b="0" i="1" smtClean="0">
                            <a:solidFill>
                              <a:srgbClr val="00B050"/>
                            </a:solidFill>
                            <a:latin typeface="Cambria Math"/>
                            <a:sym typeface="Symbol"/>
                          </a:rPr>
                          <m:t>𝑍</m:t>
                        </m:r>
                        <m:r>
                          <a:rPr lang="en-US" b="0" i="1" smtClean="0">
                            <a:solidFill>
                              <a:srgbClr val="00B050"/>
                            </a:solidFill>
                            <a:latin typeface="Cambria Math"/>
                            <a:sym typeface="Symbol"/>
                          </a:rPr>
                          <m:t>,</m:t>
                        </m:r>
                        <m:r>
                          <a:rPr lang="fr-FR" b="0" i="1" smtClean="0">
                            <a:solidFill>
                              <a:srgbClr val="00B050"/>
                            </a:solidFill>
                            <a:latin typeface="Cambria Math" panose="02040503050406030204" pitchFamily="18" charset="0"/>
                            <a:sym typeface="Symbol"/>
                          </a:rPr>
                          <m:t>𝑚</m:t>
                        </m:r>
                        <m:r>
                          <a:rPr lang="en-US" b="0" i="1" smtClean="0">
                            <a:solidFill>
                              <a:srgbClr val="00B050"/>
                            </a:solidFill>
                            <a:latin typeface="Cambria Math" panose="02040503050406030204" pitchFamily="18" charset="0"/>
                            <a:sym typeface="Symbol"/>
                          </a:rPr>
                          <m:t> </m:t>
                        </m:r>
                      </m:e>
                    </m:d>
                  </m:oMath>
                </a14:m>
                <a:r>
                  <a:rPr lang="fr-FR" i="1" dirty="0">
                    <a:solidFill>
                      <a:srgbClr val="00B050"/>
                    </a:solidFill>
                    <a:latin typeface="Cambria Math" panose="02040503050406030204" pitchFamily="18" charset="0"/>
                    <a:sym typeface="Symbol"/>
                  </a:rPr>
                  <a:t> Independent </a:t>
                </a:r>
                <a:r>
                  <a:rPr lang="fr-FR" i="1" dirty="0" err="1">
                    <a:solidFill>
                      <a:srgbClr val="00B050"/>
                    </a:solidFill>
                    <a:latin typeface="Cambria Math" panose="02040503050406030204" pitchFamily="18" charset="0"/>
                    <a:sym typeface="Symbol"/>
                  </a:rPr>
                  <a:t>Yields</a:t>
                </a:r>
                <a:endParaRPr lang="fr-FR" i="1" dirty="0">
                  <a:solidFill>
                    <a:srgbClr val="00B050"/>
                  </a:solidFill>
                  <a:latin typeface="Cambria Math" panose="02040503050406030204" pitchFamily="18" charset="0"/>
                  <a:sym typeface="Symbol"/>
                </a:endParaRPr>
              </a:p>
              <a:p>
                <a:pPr algn="ctr" defTabSz="457200"/>
                <a:r>
                  <a:rPr lang="fr-FR" dirty="0">
                    <a:solidFill>
                      <a:srgbClr val="00B050"/>
                    </a:solidFill>
                    <a:latin typeface="Cambria Math" panose="02040503050406030204" pitchFamily="18" charset="0"/>
                    <a:cs typeface="Arial" panose="020B0604020202020204" pitchFamily="34" charset="0"/>
                    <a:sym typeface="Symbol"/>
                  </a:rPr>
                  <a:t>↓</a:t>
                </a:r>
                <a:endParaRPr lang="fr-FR" i="1" dirty="0">
                  <a:solidFill>
                    <a:srgbClr val="00B050"/>
                  </a:solidFill>
                  <a:latin typeface="Cambria Math" panose="02040503050406030204" pitchFamily="18" charset="0"/>
                  <a:sym typeface="Symbol"/>
                </a:endParaRPr>
              </a:p>
              <a:p>
                <a:pPr algn="ctr" defTabSz="457200"/>
                <a14:m>
                  <m:oMath xmlns:m="http://schemas.openxmlformats.org/officeDocument/2006/math">
                    <m:r>
                      <a:rPr lang="fr-FR" b="0" i="1" smtClean="0">
                        <a:solidFill>
                          <a:srgbClr val="00B050"/>
                        </a:solidFill>
                        <a:latin typeface="Cambria Math" panose="02040503050406030204" pitchFamily="18" charset="0"/>
                        <a:sym typeface="Symbol"/>
                      </a:rPr>
                      <m:t>𝐶</m:t>
                    </m:r>
                    <m:d>
                      <m:dPr>
                        <m:ctrlPr>
                          <a:rPr lang="en-US" i="1" smtClean="0">
                            <a:solidFill>
                              <a:srgbClr val="00B050"/>
                            </a:solidFill>
                            <a:latin typeface="Cambria Math" panose="02040503050406030204" pitchFamily="18" charset="0"/>
                            <a:sym typeface="Symbol"/>
                          </a:rPr>
                        </m:ctrlPr>
                      </m:dPr>
                      <m:e>
                        <m:r>
                          <a:rPr lang="en-US" b="0" i="1" smtClean="0">
                            <a:solidFill>
                              <a:srgbClr val="00B050"/>
                            </a:solidFill>
                            <a:latin typeface="Cambria Math"/>
                            <a:sym typeface="Symbol"/>
                          </a:rPr>
                          <m:t>𝐴</m:t>
                        </m:r>
                        <m:r>
                          <a:rPr lang="en-US" b="0" i="1" smtClean="0">
                            <a:solidFill>
                              <a:srgbClr val="00B050"/>
                            </a:solidFill>
                            <a:latin typeface="Cambria Math"/>
                            <a:sym typeface="Symbol"/>
                          </a:rPr>
                          <m:t>,</m:t>
                        </m:r>
                        <m:r>
                          <a:rPr lang="en-US" b="0" i="1" smtClean="0">
                            <a:solidFill>
                              <a:srgbClr val="00B050"/>
                            </a:solidFill>
                            <a:latin typeface="Cambria Math"/>
                            <a:sym typeface="Symbol"/>
                          </a:rPr>
                          <m:t>𝑍</m:t>
                        </m:r>
                        <m:r>
                          <a:rPr lang="en-US" b="0" i="1" smtClean="0">
                            <a:solidFill>
                              <a:srgbClr val="00B050"/>
                            </a:solidFill>
                            <a:latin typeface="Cambria Math"/>
                            <a:sym typeface="Symbol"/>
                          </a:rPr>
                          <m:t>,</m:t>
                        </m:r>
                        <m:r>
                          <a:rPr lang="fr-FR" b="0" i="1" smtClean="0">
                            <a:solidFill>
                              <a:srgbClr val="00B050"/>
                            </a:solidFill>
                            <a:latin typeface="Cambria Math" panose="02040503050406030204" pitchFamily="18" charset="0"/>
                            <a:sym typeface="Symbol"/>
                          </a:rPr>
                          <m:t>𝑚</m:t>
                        </m:r>
                        <m:r>
                          <a:rPr lang="en-US" b="0" i="1" smtClean="0">
                            <a:solidFill>
                              <a:srgbClr val="00B050"/>
                            </a:solidFill>
                            <a:latin typeface="Cambria Math" panose="02040503050406030204" pitchFamily="18" charset="0"/>
                            <a:sym typeface="Symbol"/>
                          </a:rPr>
                          <m:t> </m:t>
                        </m:r>
                      </m:e>
                    </m:d>
                  </m:oMath>
                </a14:m>
                <a:r>
                  <a:rPr lang="fr-FR" i="1" dirty="0">
                    <a:solidFill>
                      <a:srgbClr val="00B050"/>
                    </a:solidFill>
                    <a:latin typeface="Cambria Math" panose="02040503050406030204" pitchFamily="18" charset="0"/>
                    <a:sym typeface="Symbol"/>
                  </a:rPr>
                  <a:t> Cumulative </a:t>
                </a:r>
                <a:r>
                  <a:rPr lang="fr-FR" i="1" dirty="0" err="1">
                    <a:solidFill>
                      <a:srgbClr val="00B050"/>
                    </a:solidFill>
                    <a:latin typeface="Cambria Math" panose="02040503050406030204" pitchFamily="18" charset="0"/>
                    <a:sym typeface="Symbol"/>
                  </a:rPr>
                  <a:t>Yields</a:t>
                </a:r>
                <a:endParaRPr lang="fr-FR" i="1" dirty="0">
                  <a:solidFill>
                    <a:srgbClr val="00B050"/>
                  </a:solidFill>
                  <a:latin typeface="Cambria Math" panose="02040503050406030204" pitchFamily="18" charset="0"/>
                  <a:sym typeface="Symbol"/>
                </a:endParaRPr>
              </a:p>
              <a:p>
                <a:pPr algn="ctr" defTabSz="457200"/>
                <a:r>
                  <a:rPr lang="fr-FR" dirty="0">
                    <a:solidFill>
                      <a:srgbClr val="00B050"/>
                    </a:solidFill>
                    <a:latin typeface="Cambria Math" panose="02040503050406030204" pitchFamily="18" charset="0"/>
                    <a:cs typeface="Arial" panose="020B0604020202020204" pitchFamily="34" charset="0"/>
                    <a:sym typeface="Symbol"/>
                  </a:rPr>
                  <a:t>↓</a:t>
                </a:r>
                <a:endParaRPr lang="fr-FR" dirty="0">
                  <a:solidFill>
                    <a:srgbClr val="00B050"/>
                  </a:solidFill>
                  <a:latin typeface="Cambria Math" panose="02040503050406030204" pitchFamily="18" charset="0"/>
                  <a:sym typeface="Symbol"/>
                </a:endParaRPr>
              </a:p>
              <a:p>
                <a:pPr algn="ctr" defTabSz="457200"/>
                <a14:m>
                  <m:oMath xmlns:m="http://schemas.openxmlformats.org/officeDocument/2006/math">
                    <m:r>
                      <a:rPr lang="fr-FR" b="0" i="1" smtClean="0">
                        <a:solidFill>
                          <a:srgbClr val="00B050"/>
                        </a:solidFill>
                        <a:latin typeface="Cambria Math" panose="02040503050406030204" pitchFamily="18" charset="0"/>
                        <a:sym typeface="Symbol"/>
                      </a:rPr>
                      <m:t>𝐶</m:t>
                    </m:r>
                    <m:d>
                      <m:dPr>
                        <m:ctrlPr>
                          <a:rPr lang="en-US" i="1" smtClean="0">
                            <a:solidFill>
                              <a:srgbClr val="00B050"/>
                            </a:solidFill>
                            <a:latin typeface="Cambria Math" panose="02040503050406030204" pitchFamily="18" charset="0"/>
                            <a:sym typeface="Symbol"/>
                          </a:rPr>
                        </m:ctrlPr>
                      </m:dPr>
                      <m:e>
                        <m:r>
                          <a:rPr lang="fr-FR" b="0" i="1" smtClean="0">
                            <a:solidFill>
                              <a:srgbClr val="00B050"/>
                            </a:solidFill>
                            <a:latin typeface="Cambria Math" panose="02040503050406030204" pitchFamily="18" charset="0"/>
                            <a:sym typeface="Symbol"/>
                          </a:rPr>
                          <m:t>𝐴</m:t>
                        </m:r>
                      </m:e>
                    </m:d>
                  </m:oMath>
                </a14:m>
                <a:r>
                  <a:rPr lang="en-US" i="1" dirty="0">
                    <a:solidFill>
                      <a:srgbClr val="00B050"/>
                    </a:solidFill>
                    <a:latin typeface="Cambria Math"/>
                    <a:sym typeface="Symbol"/>
                  </a:rPr>
                  <a:t> Chain Yields</a:t>
                </a:r>
              </a:p>
              <a:p>
                <a:pPr algn="ctr" defTabSz="457200"/>
                <a:endParaRPr lang="en-US" i="1" dirty="0">
                  <a:solidFill>
                    <a:srgbClr val="00B050"/>
                  </a:solidFill>
                  <a:latin typeface="Cambria Math"/>
                  <a:sym typeface="Symbol"/>
                </a:endParaRPr>
              </a:p>
              <a:p>
                <a:pPr marL="0" lvl="1" algn="ctr" defTabSz="457200"/>
                <a:endParaRPr lang="en-US" dirty="0">
                  <a:solidFill>
                    <a:srgbClr val="00B050"/>
                  </a:solidFill>
                  <a:latin typeface="Calibri"/>
                </a:endParaRPr>
              </a:p>
            </p:txBody>
          </p:sp>
        </mc:Choice>
        <mc:Fallback xmlns="">
          <p:sp>
            <p:nvSpPr>
              <p:cNvPr id="26" name="ZoneTexte 25">
                <a:extLst>
                  <a:ext uri="{FF2B5EF4-FFF2-40B4-BE49-F238E27FC236}">
                    <a16:creationId xmlns:a16="http://schemas.microsoft.com/office/drawing/2014/main" id="{E4A013B2-AB17-458F-A275-E0FA07008E90}"/>
                  </a:ext>
                </a:extLst>
              </p:cNvPr>
              <p:cNvSpPr txBox="1">
                <a:spLocks noRot="1" noChangeAspect="1" noMove="1" noResize="1" noEditPoints="1" noAdjustHandles="1" noChangeArrowheads="1" noChangeShapeType="1" noTextEdit="1"/>
              </p:cNvSpPr>
              <p:nvPr/>
            </p:nvSpPr>
            <p:spPr>
              <a:xfrm>
                <a:off x="8683361" y="842617"/>
                <a:ext cx="3807172" cy="2369880"/>
              </a:xfrm>
              <a:prstGeom prst="rect">
                <a:avLst/>
              </a:prstGeom>
              <a:blipFill>
                <a:blip r:embed="rId5"/>
                <a:stretch>
                  <a:fillRect t="-1542"/>
                </a:stretch>
              </a:blipFill>
            </p:spPr>
            <p:txBody>
              <a:bodyPr/>
              <a:lstStyle/>
              <a:p>
                <a:r>
                  <a:rPr lang="en-US">
                    <a:noFill/>
                  </a:rPr>
                  <a:t> </a:t>
                </a:r>
              </a:p>
            </p:txBody>
          </p:sp>
        </mc:Fallback>
      </mc:AlternateContent>
      <p:cxnSp>
        <p:nvCxnSpPr>
          <p:cNvPr id="28" name="Connecteur droit avec flèche 27">
            <a:extLst>
              <a:ext uri="{FF2B5EF4-FFF2-40B4-BE49-F238E27FC236}">
                <a16:creationId xmlns:a16="http://schemas.microsoft.com/office/drawing/2014/main" id="{B3683176-B35B-4BB1-836D-F554733E4136}"/>
              </a:ext>
            </a:extLst>
          </p:cNvPr>
          <p:cNvCxnSpPr>
            <a:cxnSpLocks/>
          </p:cNvCxnSpPr>
          <p:nvPr/>
        </p:nvCxnSpPr>
        <p:spPr>
          <a:xfrm>
            <a:off x="2486262" y="2414593"/>
            <a:ext cx="0" cy="23495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30" name="ZoneTexte 29">
            <a:extLst>
              <a:ext uri="{FF2B5EF4-FFF2-40B4-BE49-F238E27FC236}">
                <a16:creationId xmlns:a16="http://schemas.microsoft.com/office/drawing/2014/main" id="{41F5BC2A-E1D9-4ADA-B210-804035950727}"/>
              </a:ext>
            </a:extLst>
          </p:cNvPr>
          <p:cNvSpPr txBox="1"/>
          <p:nvPr/>
        </p:nvSpPr>
        <p:spPr>
          <a:xfrm>
            <a:off x="8640030" y="3325769"/>
            <a:ext cx="3459601" cy="1231106"/>
          </a:xfrm>
          <a:prstGeom prst="rect">
            <a:avLst/>
          </a:prstGeom>
          <a:solidFill>
            <a:schemeClr val="bg1"/>
          </a:solidFill>
          <a:ln>
            <a:solidFill>
              <a:schemeClr val="accent3">
                <a:lumMod val="50000"/>
              </a:schemeClr>
            </a:solidFill>
          </a:ln>
        </p:spPr>
        <p:txBody>
          <a:bodyPr wrap="none" rtlCol="0">
            <a:spAutoFit/>
          </a:bodyPr>
          <a:lstStyle/>
          <a:p>
            <a:r>
              <a:rPr lang="en-US" dirty="0">
                <a:solidFill>
                  <a:schemeClr val="accent3">
                    <a:lumMod val="75000"/>
                  </a:schemeClr>
                </a:solidFill>
              </a:rPr>
              <a:t>Fuel Cycle applications</a:t>
            </a:r>
          </a:p>
          <a:p>
            <a:pPr marL="285750" indent="-285750">
              <a:buFontTx/>
              <a:buChar char="-"/>
            </a:pPr>
            <a:r>
              <a:rPr lang="en-US" sz="1400" dirty="0">
                <a:solidFill>
                  <a:schemeClr val="accent3">
                    <a:lumMod val="75000"/>
                  </a:schemeClr>
                </a:solidFill>
              </a:rPr>
              <a:t>Reactivity losses (BU)</a:t>
            </a:r>
          </a:p>
          <a:p>
            <a:pPr marL="285750" indent="-285750">
              <a:buFontTx/>
              <a:buChar char="-"/>
            </a:pPr>
            <a:r>
              <a:rPr lang="en-US" sz="1400" dirty="0">
                <a:solidFill>
                  <a:schemeClr val="accent3">
                    <a:lumMod val="75000"/>
                  </a:schemeClr>
                </a:solidFill>
              </a:rPr>
              <a:t>PIE (BU) : Post-Irradiated Experiment</a:t>
            </a:r>
          </a:p>
          <a:p>
            <a:pPr marL="285750" indent="-285750">
              <a:buFontTx/>
              <a:buChar char="-"/>
            </a:pPr>
            <a:r>
              <a:rPr lang="en-US" sz="1400" dirty="0">
                <a:solidFill>
                  <a:schemeClr val="accent3">
                    <a:lumMod val="75000"/>
                  </a:schemeClr>
                </a:solidFill>
              </a:rPr>
              <a:t>CFE </a:t>
            </a:r>
          </a:p>
          <a:p>
            <a:pPr marL="285750" indent="-285750">
              <a:buFontTx/>
              <a:buChar char="-"/>
            </a:pPr>
            <a:r>
              <a:rPr lang="en-US" sz="1400" dirty="0">
                <a:solidFill>
                  <a:schemeClr val="accent3">
                    <a:lumMod val="75000"/>
                  </a:schemeClr>
                </a:solidFill>
              </a:rPr>
              <a:t>Decay Heat </a:t>
            </a:r>
          </a:p>
        </p:txBody>
      </p:sp>
      <p:cxnSp>
        <p:nvCxnSpPr>
          <p:cNvPr id="31" name="Connecteur droit avec flèche 30">
            <a:extLst>
              <a:ext uri="{FF2B5EF4-FFF2-40B4-BE49-F238E27FC236}">
                <a16:creationId xmlns:a16="http://schemas.microsoft.com/office/drawing/2014/main" id="{4EAE5E64-D208-405E-9B25-A7283D48203F}"/>
              </a:ext>
            </a:extLst>
          </p:cNvPr>
          <p:cNvCxnSpPr>
            <a:cxnSpLocks/>
          </p:cNvCxnSpPr>
          <p:nvPr/>
        </p:nvCxnSpPr>
        <p:spPr>
          <a:xfrm>
            <a:off x="10479562" y="2649543"/>
            <a:ext cx="0" cy="51536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39" name="Espace réservé du pied de page 38">
            <a:extLst>
              <a:ext uri="{FF2B5EF4-FFF2-40B4-BE49-F238E27FC236}">
                <a16:creationId xmlns:a16="http://schemas.microsoft.com/office/drawing/2014/main" id="{A299897E-7163-4ADD-BEB3-13692307C000}"/>
              </a:ext>
            </a:extLst>
          </p:cNvPr>
          <p:cNvSpPr>
            <a:spLocks noGrp="1"/>
          </p:cNvSpPr>
          <p:nvPr>
            <p:ph type="ftr" sz="quarter" idx="11"/>
          </p:nvPr>
        </p:nvSpPr>
        <p:spPr/>
        <p:txBody>
          <a:bodyPr/>
          <a:lstStyle/>
          <a:p>
            <a:r>
              <a:rPr lang="en-US"/>
              <a:t>WONDER 2026 | A. Regonesi et al. </a:t>
            </a:r>
            <a:endParaRPr lang="en-US" dirty="0"/>
          </a:p>
        </p:txBody>
      </p:sp>
      <p:sp>
        <p:nvSpPr>
          <p:cNvPr id="29" name="ZoneTexte 28">
            <a:extLst>
              <a:ext uri="{FF2B5EF4-FFF2-40B4-BE49-F238E27FC236}">
                <a16:creationId xmlns:a16="http://schemas.microsoft.com/office/drawing/2014/main" id="{992931FA-527D-4571-BC3F-1D0FDA687AB1}"/>
              </a:ext>
            </a:extLst>
          </p:cNvPr>
          <p:cNvSpPr txBox="1"/>
          <p:nvPr/>
        </p:nvSpPr>
        <p:spPr>
          <a:xfrm>
            <a:off x="1618746" y="2659508"/>
            <a:ext cx="1851789" cy="369332"/>
          </a:xfrm>
          <a:prstGeom prst="rect">
            <a:avLst/>
          </a:prstGeom>
          <a:solidFill>
            <a:schemeClr val="bg1"/>
          </a:solidFill>
          <a:ln>
            <a:solidFill>
              <a:srgbClr val="FF0000"/>
            </a:solidFill>
          </a:ln>
        </p:spPr>
        <p:txBody>
          <a:bodyPr wrap="none" rtlCol="0">
            <a:spAutoFit/>
          </a:bodyPr>
          <a:lstStyle/>
          <a:p>
            <a:r>
              <a:rPr lang="en-US" dirty="0">
                <a:solidFill>
                  <a:srgbClr val="FF0000"/>
                </a:solidFill>
              </a:rPr>
              <a:t>Fission models  </a:t>
            </a:r>
          </a:p>
        </p:txBody>
      </p:sp>
      <p:grpSp>
        <p:nvGrpSpPr>
          <p:cNvPr id="37" name="Groupe 36">
            <a:extLst>
              <a:ext uri="{FF2B5EF4-FFF2-40B4-BE49-F238E27FC236}">
                <a16:creationId xmlns:a16="http://schemas.microsoft.com/office/drawing/2014/main" id="{EFDC6803-7279-4A6C-8170-72EB9B0081BB}"/>
              </a:ext>
            </a:extLst>
          </p:cNvPr>
          <p:cNvGrpSpPr/>
          <p:nvPr/>
        </p:nvGrpSpPr>
        <p:grpSpPr>
          <a:xfrm>
            <a:off x="3820954" y="2553450"/>
            <a:ext cx="3261825" cy="2856041"/>
            <a:chOff x="3968114" y="2896884"/>
            <a:chExt cx="3843918" cy="3365719"/>
          </a:xfrm>
        </p:grpSpPr>
        <p:pic>
          <p:nvPicPr>
            <p:cNvPr id="21" name="Image 20">
              <a:extLst>
                <a:ext uri="{FF2B5EF4-FFF2-40B4-BE49-F238E27FC236}">
                  <a16:creationId xmlns:a16="http://schemas.microsoft.com/office/drawing/2014/main" id="{E144B208-6714-48B3-AF71-03790584AA65}"/>
                </a:ext>
              </a:extLst>
            </p:cNvPr>
            <p:cNvPicPr>
              <a:picLocks noChangeAspect="1"/>
            </p:cNvPicPr>
            <p:nvPr/>
          </p:nvPicPr>
          <p:blipFill rotWithShape="1">
            <a:blip r:embed="rId6">
              <a:extLst>
                <a:ext uri="{28A0092B-C50C-407E-A947-70E740481C1C}">
                  <a14:useLocalDpi xmlns:a14="http://schemas.microsoft.com/office/drawing/2010/main" val="0"/>
                </a:ext>
              </a:extLst>
            </a:blip>
            <a:srcRect t="9591"/>
            <a:stretch/>
          </p:blipFill>
          <p:spPr>
            <a:xfrm>
              <a:off x="3968114" y="2896884"/>
              <a:ext cx="3843918" cy="3365719"/>
            </a:xfrm>
            <a:prstGeom prst="rect">
              <a:avLst/>
            </a:prstGeom>
          </p:spPr>
        </p:pic>
        <p:pic>
          <p:nvPicPr>
            <p:cNvPr id="22" name="Image 21">
              <a:extLst>
                <a:ext uri="{FF2B5EF4-FFF2-40B4-BE49-F238E27FC236}">
                  <a16:creationId xmlns:a16="http://schemas.microsoft.com/office/drawing/2014/main" id="{E395F0E6-5EE3-43F4-95DE-0D84D6056051}"/>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714751" y="4805740"/>
              <a:ext cx="946470" cy="911649"/>
            </a:xfrm>
            <a:prstGeom prst="rect">
              <a:avLst/>
            </a:prstGeom>
            <a:effectLst>
              <a:outerShdw blurRad="50800" dist="38100" dir="2700000" algn="tl" rotWithShape="0">
                <a:prstClr val="black">
                  <a:alpha val="40000"/>
                </a:prstClr>
              </a:outerShdw>
            </a:effectLst>
          </p:spPr>
        </p:pic>
      </p:grpSp>
      <p:pic>
        <p:nvPicPr>
          <p:cNvPr id="6" name="Image 5">
            <a:extLst>
              <a:ext uri="{FF2B5EF4-FFF2-40B4-BE49-F238E27FC236}">
                <a16:creationId xmlns:a16="http://schemas.microsoft.com/office/drawing/2014/main" id="{C4048EF6-A01C-482D-BECF-4D32F9A550F0}"/>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894019" y="2925006"/>
            <a:ext cx="1915117" cy="1966643"/>
          </a:xfrm>
          <a:prstGeom prst="rect">
            <a:avLst/>
          </a:prstGeom>
        </p:spPr>
      </p:pic>
      <p:sp>
        <p:nvSpPr>
          <p:cNvPr id="44" name="ZoneTexte 43">
            <a:extLst>
              <a:ext uri="{FF2B5EF4-FFF2-40B4-BE49-F238E27FC236}">
                <a16:creationId xmlns:a16="http://schemas.microsoft.com/office/drawing/2014/main" id="{893EA87D-17E4-4D16-BAF1-598D85F8F976}"/>
              </a:ext>
            </a:extLst>
          </p:cNvPr>
          <p:cNvSpPr txBox="1"/>
          <p:nvPr/>
        </p:nvSpPr>
        <p:spPr>
          <a:xfrm>
            <a:off x="8503806" y="866065"/>
            <a:ext cx="538823" cy="369844"/>
          </a:xfrm>
          <a:prstGeom prst="rect">
            <a:avLst/>
          </a:prstGeom>
          <a:noFill/>
        </p:spPr>
        <p:txBody>
          <a:bodyPr wrap="square">
            <a:spAutoFit/>
          </a:bodyPr>
          <a:lstStyle/>
          <a:p>
            <a:r>
              <a:rPr lang="en-US" sz="1800" b="1" i="1" dirty="0">
                <a:latin typeface="Cambria Math"/>
                <a:sym typeface="Symbol"/>
              </a:rPr>
              <a:t>↔</a:t>
            </a:r>
            <a:r>
              <a:rPr lang="en-US" sz="1800" b="1" i="1" dirty="0">
                <a:solidFill>
                  <a:srgbClr val="C00000"/>
                </a:solidFill>
                <a:latin typeface="Cambria Math"/>
                <a:sym typeface="Symbol"/>
              </a:rPr>
              <a:t> </a:t>
            </a:r>
            <a:endParaRPr lang="en-US" dirty="0"/>
          </a:p>
        </p:txBody>
      </p:sp>
      <p:sp>
        <p:nvSpPr>
          <p:cNvPr id="33" name="Rectangle 32">
            <a:extLst>
              <a:ext uri="{FF2B5EF4-FFF2-40B4-BE49-F238E27FC236}">
                <a16:creationId xmlns:a16="http://schemas.microsoft.com/office/drawing/2014/main" id="{D502CB9A-B395-4D4D-8A1D-F8E594E10C5B}"/>
              </a:ext>
            </a:extLst>
          </p:cNvPr>
          <p:cNvSpPr/>
          <p:nvPr/>
        </p:nvSpPr>
        <p:spPr>
          <a:xfrm>
            <a:off x="802147" y="159389"/>
            <a:ext cx="8451994" cy="369332"/>
          </a:xfrm>
          <a:prstGeom prst="rect">
            <a:avLst/>
          </a:prstGeom>
        </p:spPr>
        <p:txBody>
          <a:bodyPr wrap="none">
            <a:spAutoFit/>
          </a:bodyPr>
          <a:lstStyle/>
          <a:p>
            <a:r>
              <a:rPr lang="en-US" b="1" dirty="0">
                <a:solidFill>
                  <a:srgbClr val="C00000"/>
                </a:solidFill>
              </a:rPr>
              <a:t>Context: methodology of FY Evaluation for thermal neutron induced fission</a:t>
            </a:r>
            <a:endParaRPr lang="en-US" dirty="0"/>
          </a:p>
        </p:txBody>
      </p:sp>
      <p:pic>
        <p:nvPicPr>
          <p:cNvPr id="27" name="Image 26">
            <a:extLst>
              <a:ext uri="{FF2B5EF4-FFF2-40B4-BE49-F238E27FC236}">
                <a16:creationId xmlns:a16="http://schemas.microsoft.com/office/drawing/2014/main" id="{5A933EB5-3548-46EA-A92C-AFC687A3BE7F}"/>
              </a:ext>
            </a:extLst>
          </p:cNvPr>
          <p:cNvPicPr>
            <a:picLocks noChangeAspect="1"/>
          </p:cNvPicPr>
          <p:nvPr/>
        </p:nvPicPr>
        <p:blipFill>
          <a:blip r:embed="rId9"/>
          <a:stretch>
            <a:fillRect/>
          </a:stretch>
        </p:blipFill>
        <p:spPr>
          <a:xfrm>
            <a:off x="6817657" y="4598373"/>
            <a:ext cx="5374343" cy="2235176"/>
          </a:xfrm>
          <a:prstGeom prst="rect">
            <a:avLst/>
          </a:prstGeom>
          <a:solidFill>
            <a:schemeClr val="bg1"/>
          </a:solidFill>
        </p:spPr>
      </p:pic>
      <p:pic>
        <p:nvPicPr>
          <p:cNvPr id="34" name="Image 33">
            <a:extLst>
              <a:ext uri="{FF2B5EF4-FFF2-40B4-BE49-F238E27FC236}">
                <a16:creationId xmlns:a16="http://schemas.microsoft.com/office/drawing/2014/main" id="{713739B5-FCAA-4F1B-A30B-A323311329F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93057" y="2659508"/>
            <a:ext cx="1242564" cy="1188973"/>
          </a:xfrm>
          <a:prstGeom prst="rect">
            <a:avLst/>
          </a:prstGeom>
        </p:spPr>
      </p:pic>
      <p:sp>
        <p:nvSpPr>
          <p:cNvPr id="2" name="Espace réservé de la date 1">
            <a:extLst>
              <a:ext uri="{FF2B5EF4-FFF2-40B4-BE49-F238E27FC236}">
                <a16:creationId xmlns:a16="http://schemas.microsoft.com/office/drawing/2014/main" id="{C4E86C30-AB97-4FD7-893E-711F69AA2DE4}"/>
              </a:ext>
            </a:extLst>
          </p:cNvPr>
          <p:cNvSpPr>
            <a:spLocks noGrp="1"/>
          </p:cNvSpPr>
          <p:nvPr>
            <p:ph type="dt" sz="half" idx="10"/>
          </p:nvPr>
        </p:nvSpPr>
        <p:spPr/>
        <p:txBody>
          <a:bodyPr/>
          <a:lstStyle/>
          <a:p>
            <a:r>
              <a:rPr lang="fr-FR"/>
              <a:t>01/07/2026</a:t>
            </a:r>
          </a:p>
        </p:txBody>
      </p:sp>
    </p:spTree>
    <p:extLst>
      <p:ext uri="{BB962C8B-B14F-4D97-AF65-F5344CB8AC3E}">
        <p14:creationId xmlns:p14="http://schemas.microsoft.com/office/powerpoint/2010/main" val="405482892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Image 31">
            <a:extLst>
              <a:ext uri="{FF2B5EF4-FFF2-40B4-BE49-F238E27FC236}">
                <a16:creationId xmlns:a16="http://schemas.microsoft.com/office/drawing/2014/main" id="{B9A445DF-6612-4F7B-8E55-AB5116F4754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90468" y="2640414"/>
            <a:ext cx="1242564" cy="1188973"/>
          </a:xfrm>
          <a:prstGeom prst="rect">
            <a:avLst/>
          </a:prstGeom>
        </p:spPr>
      </p:pic>
      <p:sp>
        <p:nvSpPr>
          <p:cNvPr id="3" name="Espace réservé du numéro de diapositive 2"/>
          <p:cNvSpPr>
            <a:spLocks noGrp="1"/>
          </p:cNvSpPr>
          <p:nvPr>
            <p:ph type="sldNum" sz="quarter" idx="12"/>
          </p:nvPr>
        </p:nvSpPr>
        <p:spPr>
          <a:xfrm>
            <a:off x="11064881" y="6414883"/>
            <a:ext cx="693738" cy="365125"/>
          </a:xfrm>
        </p:spPr>
        <p:txBody>
          <a:bodyPr/>
          <a:lstStyle/>
          <a:p>
            <a:pPr algn="ctr"/>
            <a:fld id="{53F0B3ED-4F75-49BF-B028-1A262D3A6E64}" type="slidenum">
              <a:rPr lang="fr-FR" sz="1000" smtClean="0">
                <a:ea typeface="Arial" charset="0"/>
                <a:cs typeface="Arial" charset="0"/>
              </a:rPr>
              <a:pPr algn="ctr"/>
              <a:t>65</a:t>
            </a:fld>
            <a:endParaRPr lang="fr-FR" sz="1000" dirty="0">
              <a:ea typeface="Arial" charset="0"/>
              <a:cs typeface="Arial" charset="0"/>
            </a:endParaRPr>
          </a:p>
        </p:txBody>
      </p:sp>
      <mc:AlternateContent xmlns:mc="http://schemas.openxmlformats.org/markup-compatibility/2006" xmlns:a14="http://schemas.microsoft.com/office/drawing/2010/main">
        <mc:Choice Requires="a14">
          <p:sp>
            <p:nvSpPr>
              <p:cNvPr id="12" name="ZoneTexte 11"/>
              <p:cNvSpPr txBox="1"/>
              <p:nvPr/>
            </p:nvSpPr>
            <p:spPr>
              <a:xfrm>
                <a:off x="4720697" y="842617"/>
                <a:ext cx="4418069" cy="1661993"/>
              </a:xfrm>
              <a:prstGeom prst="rect">
                <a:avLst/>
              </a:prstGeom>
              <a:noFill/>
            </p:spPr>
            <p:txBody>
              <a:bodyPr wrap="square" rtlCol="0">
                <a:spAutoFit/>
              </a:bodyPr>
              <a:lstStyle/>
              <a:p>
                <a:pPr algn="ctr" defTabSz="457200"/>
                <a:r>
                  <a:rPr lang="en-US" i="1" dirty="0">
                    <a:solidFill>
                      <a:srgbClr val="C00000"/>
                    </a:solidFill>
                    <a:latin typeface="Cambria Math"/>
                    <a:sym typeface="Symbol"/>
                  </a:rPr>
                  <a:t>Experimentally</a:t>
                </a:r>
              </a:p>
              <a:p>
                <a:pPr algn="ctr" defTabSz="457200"/>
                <a14:m>
                  <m:oMathPara xmlns:m="http://schemas.openxmlformats.org/officeDocument/2006/math">
                    <m:oMathParaPr>
                      <m:jc m:val="centerGroup"/>
                    </m:oMathParaPr>
                    <m:oMath xmlns:m="http://schemas.openxmlformats.org/officeDocument/2006/math">
                      <m:r>
                        <a:rPr lang="en-US" i="1" smtClean="0">
                          <a:solidFill>
                            <a:srgbClr val="C00000"/>
                          </a:solidFill>
                          <a:latin typeface="Cambria Math"/>
                          <a:sym typeface="Symbol"/>
                        </a:rPr>
                        <m:t>𝑌</m:t>
                      </m:r>
                      <m:d>
                        <m:dPr>
                          <m:ctrlPr>
                            <a:rPr lang="en-US" i="1" smtClean="0">
                              <a:solidFill>
                                <a:srgbClr val="C00000"/>
                              </a:solidFill>
                              <a:latin typeface="Cambria Math" panose="02040503050406030204" pitchFamily="18" charset="0"/>
                              <a:sym typeface="Symbol"/>
                            </a:rPr>
                          </m:ctrlPr>
                        </m:dPr>
                        <m:e>
                          <m:r>
                            <a:rPr lang="en-US" i="1" smtClean="0">
                              <a:solidFill>
                                <a:srgbClr val="C00000"/>
                              </a:solidFill>
                              <a:latin typeface="Cambria Math"/>
                              <a:sym typeface="Symbol"/>
                            </a:rPr>
                            <m:t>𝐴</m:t>
                          </m:r>
                          <m:r>
                            <a:rPr lang="en-US" i="1" smtClean="0">
                              <a:solidFill>
                                <a:srgbClr val="C00000"/>
                              </a:solidFill>
                              <a:latin typeface="Cambria Math"/>
                              <a:sym typeface="Symbol"/>
                            </a:rPr>
                            <m:t>,</m:t>
                          </m:r>
                          <m:r>
                            <a:rPr lang="en-US" i="1" smtClean="0">
                              <a:solidFill>
                                <a:srgbClr val="C00000"/>
                              </a:solidFill>
                              <a:latin typeface="Cambria Math"/>
                              <a:sym typeface="Symbol"/>
                            </a:rPr>
                            <m:t>𝑍</m:t>
                          </m:r>
                          <m:r>
                            <a:rPr lang="en-US" i="1" smtClean="0">
                              <a:solidFill>
                                <a:srgbClr val="C00000"/>
                              </a:solidFill>
                              <a:latin typeface="Cambria Math"/>
                              <a:sym typeface="Symbol"/>
                            </a:rPr>
                            <m:t>,</m:t>
                          </m:r>
                          <m:sSub>
                            <m:sSubPr>
                              <m:ctrlPr>
                                <a:rPr lang="en-US" i="1" smtClean="0">
                                  <a:solidFill>
                                    <a:srgbClr val="C00000"/>
                                  </a:solidFill>
                                  <a:latin typeface="Cambria Math" panose="02040503050406030204" pitchFamily="18" charset="0"/>
                                  <a:sym typeface="Symbol"/>
                                </a:rPr>
                              </m:ctrlPr>
                            </m:sSubPr>
                            <m:e>
                              <m:r>
                                <a:rPr lang="en-US" i="1" smtClean="0">
                                  <a:solidFill>
                                    <a:srgbClr val="C00000"/>
                                  </a:solidFill>
                                  <a:latin typeface="Cambria Math" panose="02040503050406030204" pitchFamily="18" charset="0"/>
                                  <a:sym typeface="Symbol"/>
                                </a:rPr>
                                <m:t>𝐸</m:t>
                              </m:r>
                            </m:e>
                            <m:sub>
                              <m:r>
                                <a:rPr lang="en-US" i="1" smtClean="0">
                                  <a:solidFill>
                                    <a:srgbClr val="C00000"/>
                                  </a:solidFill>
                                  <a:latin typeface="Cambria Math" panose="02040503050406030204" pitchFamily="18" charset="0"/>
                                  <a:sym typeface="Symbol"/>
                                </a:rPr>
                                <m:t>𝐾</m:t>
                              </m:r>
                            </m:sub>
                          </m:sSub>
                          <m:r>
                            <a:rPr lang="en-US" i="1" smtClean="0">
                              <a:solidFill>
                                <a:srgbClr val="C00000"/>
                              </a:solidFill>
                              <a:latin typeface="Cambria Math"/>
                              <a:sym typeface="Symbol"/>
                            </a:rPr>
                            <m:t>,</m:t>
                          </m:r>
                          <m:r>
                            <a:rPr lang="en-US" i="1" smtClean="0">
                              <a:solidFill>
                                <a:srgbClr val="C00000"/>
                              </a:solidFill>
                              <a:latin typeface="Cambria Math" panose="02040503050406030204" pitchFamily="18" charset="0"/>
                              <a:sym typeface="Symbol"/>
                            </a:rPr>
                            <m:t>𝐼</m:t>
                          </m:r>
                          <m:r>
                            <a:rPr lang="en-US" i="1" smtClean="0">
                              <a:solidFill>
                                <a:srgbClr val="C00000"/>
                              </a:solidFill>
                              <a:latin typeface="Cambria Math" panose="02040503050406030204" pitchFamily="18" charset="0"/>
                              <a:sym typeface="Symbol"/>
                            </a:rPr>
                            <m:t> </m:t>
                          </m:r>
                        </m:e>
                      </m:d>
                    </m:oMath>
                  </m:oMathPara>
                </a14:m>
                <a:endParaRPr lang="fr-FR" i="1" dirty="0">
                  <a:solidFill>
                    <a:srgbClr val="C00000"/>
                  </a:solidFill>
                  <a:latin typeface="Cambria Math" panose="02040503050406030204" pitchFamily="18" charset="0"/>
                  <a:sym typeface="Symbol"/>
                </a:endParaRPr>
              </a:p>
              <a:p>
                <a:pPr algn="ctr" defTabSz="457200"/>
                <a14:m>
                  <m:oMathPara xmlns:m="http://schemas.openxmlformats.org/officeDocument/2006/math">
                    <m:oMathParaPr>
                      <m:jc m:val="centerGroup"/>
                    </m:oMathParaPr>
                    <m:oMath xmlns:m="http://schemas.openxmlformats.org/officeDocument/2006/math">
                      <m:r>
                        <a:rPr lang="en-US" sz="1600" i="1" smtClean="0">
                          <a:solidFill>
                            <a:srgbClr val="C00000"/>
                          </a:solidFill>
                          <a:latin typeface="Cambria Math"/>
                          <a:sym typeface="Symbol"/>
                        </a:rPr>
                        <m:t>=</m:t>
                      </m:r>
                    </m:oMath>
                  </m:oMathPara>
                </a14:m>
                <a:endParaRPr lang="fr-FR" sz="1600" i="1" dirty="0">
                  <a:solidFill>
                    <a:srgbClr val="C00000"/>
                  </a:solidFill>
                  <a:latin typeface="Cambria Math"/>
                  <a:sym typeface="Symbol"/>
                </a:endParaRPr>
              </a:p>
              <a:p>
                <a:pPr algn="ctr" defTabSz="457200"/>
                <a14:m>
                  <m:oMath xmlns:m="http://schemas.openxmlformats.org/officeDocument/2006/math">
                    <m:r>
                      <a:rPr lang="en-US" sz="1600" i="1" smtClean="0">
                        <a:solidFill>
                          <a:srgbClr val="C00000"/>
                        </a:solidFill>
                        <a:latin typeface="Cambria Math"/>
                        <a:sym typeface="Symbol"/>
                      </a:rPr>
                      <m:t>𝑌</m:t>
                    </m:r>
                    <m:d>
                      <m:dPr>
                        <m:ctrlPr>
                          <a:rPr lang="en-US" sz="1600" i="1" smtClean="0">
                            <a:solidFill>
                              <a:srgbClr val="C00000"/>
                            </a:solidFill>
                            <a:latin typeface="Cambria Math" panose="02040503050406030204" pitchFamily="18" charset="0"/>
                            <a:sym typeface="Symbol"/>
                          </a:rPr>
                        </m:ctrlPr>
                      </m:dPr>
                      <m:e>
                        <m:r>
                          <a:rPr lang="en-US" sz="1600" i="1" smtClean="0">
                            <a:solidFill>
                              <a:srgbClr val="C00000"/>
                            </a:solidFill>
                            <a:latin typeface="Cambria Math"/>
                            <a:sym typeface="Symbol"/>
                          </a:rPr>
                          <m:t>𝐴</m:t>
                        </m:r>
                      </m:e>
                    </m:d>
                    <m:r>
                      <a:rPr lang="en-US" sz="1600" i="1">
                        <a:solidFill>
                          <a:srgbClr val="C00000"/>
                        </a:solidFill>
                        <a:latin typeface="Cambria Math" panose="02040503050406030204" pitchFamily="18" charset="0"/>
                        <a:ea typeface="Cambria Math" panose="02040503050406030204" pitchFamily="18" charset="0"/>
                        <a:sym typeface="Symbol"/>
                      </a:rPr>
                      <m:t>∙</m:t>
                    </m:r>
                    <m:r>
                      <a:rPr lang="en-US" sz="1600" i="1" smtClean="0">
                        <a:solidFill>
                          <a:srgbClr val="C00000"/>
                        </a:solidFill>
                        <a:latin typeface="Cambria Math" panose="02040503050406030204" pitchFamily="18" charset="0"/>
                        <a:sym typeface="Symbol"/>
                      </a:rPr>
                      <m:t>𝑃</m:t>
                    </m:r>
                    <m:d>
                      <m:dPr>
                        <m:ctrlPr>
                          <a:rPr lang="en-US" sz="1600" i="1" smtClean="0">
                            <a:solidFill>
                              <a:srgbClr val="C00000"/>
                            </a:solidFill>
                            <a:latin typeface="Cambria Math" panose="02040503050406030204" pitchFamily="18" charset="0"/>
                            <a:sym typeface="Symbol"/>
                          </a:rPr>
                        </m:ctrlPr>
                      </m:dPr>
                      <m:e>
                        <m:r>
                          <a:rPr lang="en-US" sz="1600" i="1" smtClean="0">
                            <a:solidFill>
                              <a:srgbClr val="C00000"/>
                            </a:solidFill>
                            <a:latin typeface="Cambria Math" panose="02040503050406030204" pitchFamily="18" charset="0"/>
                            <a:sym typeface="Symbol"/>
                          </a:rPr>
                          <m:t>𝑍</m:t>
                        </m:r>
                      </m:e>
                      <m:e>
                        <m:r>
                          <a:rPr lang="en-US" sz="1600" i="1" smtClean="0">
                            <a:solidFill>
                              <a:srgbClr val="C00000"/>
                            </a:solidFill>
                            <a:latin typeface="Cambria Math" panose="02040503050406030204" pitchFamily="18" charset="0"/>
                            <a:sym typeface="Symbol"/>
                          </a:rPr>
                          <m:t>𝐴</m:t>
                        </m:r>
                        <m:r>
                          <a:rPr lang="en-US" sz="1600" i="1" smtClean="0">
                            <a:solidFill>
                              <a:srgbClr val="C00000"/>
                            </a:solidFill>
                            <a:latin typeface="Cambria Math" panose="02040503050406030204" pitchFamily="18" charset="0"/>
                            <a:sym typeface="Symbol"/>
                          </a:rPr>
                          <m:t>, </m:t>
                        </m:r>
                        <m:sSub>
                          <m:sSubPr>
                            <m:ctrlPr>
                              <a:rPr lang="en-US" sz="1600" i="1" smtClean="0">
                                <a:solidFill>
                                  <a:srgbClr val="C00000"/>
                                </a:solidFill>
                                <a:latin typeface="Cambria Math" panose="02040503050406030204" pitchFamily="18" charset="0"/>
                                <a:sym typeface="Symbol"/>
                              </a:rPr>
                            </m:ctrlPr>
                          </m:sSubPr>
                          <m:e>
                            <m:r>
                              <a:rPr lang="en-US" sz="1600" i="1" smtClean="0">
                                <a:solidFill>
                                  <a:srgbClr val="C00000"/>
                                </a:solidFill>
                                <a:latin typeface="Cambria Math" panose="02040503050406030204" pitchFamily="18" charset="0"/>
                                <a:sym typeface="Symbol"/>
                              </a:rPr>
                              <m:t>𝐸</m:t>
                            </m:r>
                          </m:e>
                          <m:sub>
                            <m:r>
                              <a:rPr lang="en-US" sz="1600" i="1" smtClean="0">
                                <a:solidFill>
                                  <a:srgbClr val="C00000"/>
                                </a:solidFill>
                                <a:latin typeface="Cambria Math" panose="02040503050406030204" pitchFamily="18" charset="0"/>
                                <a:sym typeface="Symbol"/>
                              </a:rPr>
                              <m:t>𝐾</m:t>
                            </m:r>
                          </m:sub>
                        </m:sSub>
                      </m:e>
                    </m:d>
                    <m:r>
                      <a:rPr lang="en-US" sz="1600" i="1">
                        <a:solidFill>
                          <a:srgbClr val="C00000"/>
                        </a:solidFill>
                        <a:latin typeface="Cambria Math" panose="02040503050406030204" pitchFamily="18" charset="0"/>
                        <a:ea typeface="Cambria Math" panose="02040503050406030204" pitchFamily="18" charset="0"/>
                        <a:sym typeface="Symbol"/>
                      </a:rPr>
                      <m:t>∙</m:t>
                    </m:r>
                    <m:r>
                      <a:rPr lang="en-US" sz="1600" i="1" smtClean="0">
                        <a:solidFill>
                          <a:srgbClr val="C00000"/>
                        </a:solidFill>
                        <a:latin typeface="Cambria Math" panose="02040503050406030204" pitchFamily="18" charset="0"/>
                        <a:sym typeface="Symbol"/>
                      </a:rPr>
                      <m:t>𝑃</m:t>
                    </m:r>
                    <m:d>
                      <m:dPr>
                        <m:ctrlPr>
                          <a:rPr lang="en-US" sz="1600" i="1" smtClean="0">
                            <a:solidFill>
                              <a:srgbClr val="C00000"/>
                            </a:solidFill>
                            <a:latin typeface="Cambria Math" panose="02040503050406030204" pitchFamily="18" charset="0"/>
                            <a:sym typeface="Symbol"/>
                          </a:rPr>
                        </m:ctrlPr>
                      </m:dPr>
                      <m:e>
                        <m:sSub>
                          <m:sSubPr>
                            <m:ctrlPr>
                              <a:rPr lang="en-US" sz="1600" i="1" smtClean="0">
                                <a:solidFill>
                                  <a:srgbClr val="C00000"/>
                                </a:solidFill>
                                <a:latin typeface="Cambria Math" panose="02040503050406030204" pitchFamily="18" charset="0"/>
                                <a:sym typeface="Symbol"/>
                              </a:rPr>
                            </m:ctrlPr>
                          </m:sSubPr>
                          <m:e>
                            <m:r>
                              <a:rPr lang="en-US" sz="1600" i="1" smtClean="0">
                                <a:solidFill>
                                  <a:srgbClr val="C00000"/>
                                </a:solidFill>
                                <a:latin typeface="Cambria Math" panose="02040503050406030204" pitchFamily="18" charset="0"/>
                                <a:sym typeface="Symbol"/>
                              </a:rPr>
                              <m:t>𝐸</m:t>
                            </m:r>
                          </m:e>
                          <m:sub>
                            <m:r>
                              <a:rPr lang="en-US" sz="1600" i="1" smtClean="0">
                                <a:solidFill>
                                  <a:srgbClr val="C00000"/>
                                </a:solidFill>
                                <a:latin typeface="Cambria Math" panose="02040503050406030204" pitchFamily="18" charset="0"/>
                                <a:sym typeface="Symbol"/>
                              </a:rPr>
                              <m:t>𝑘</m:t>
                            </m:r>
                          </m:sub>
                        </m:sSub>
                      </m:e>
                      <m:e>
                        <m:r>
                          <a:rPr lang="en-US" sz="1600" i="1" smtClean="0">
                            <a:solidFill>
                              <a:srgbClr val="C00000"/>
                            </a:solidFill>
                            <a:latin typeface="Cambria Math" panose="02040503050406030204" pitchFamily="18" charset="0"/>
                            <a:sym typeface="Symbol"/>
                          </a:rPr>
                          <m:t>𝐴</m:t>
                        </m:r>
                        <m:r>
                          <a:rPr lang="en-US" sz="1600" i="1" smtClean="0">
                            <a:solidFill>
                              <a:srgbClr val="C00000"/>
                            </a:solidFill>
                            <a:latin typeface="Cambria Math" panose="02040503050406030204" pitchFamily="18" charset="0"/>
                            <a:sym typeface="Symbol"/>
                          </a:rPr>
                          <m:t>,</m:t>
                        </m:r>
                        <m:r>
                          <a:rPr lang="en-US" sz="1600" i="1" smtClean="0">
                            <a:solidFill>
                              <a:srgbClr val="C00000"/>
                            </a:solidFill>
                            <a:latin typeface="Cambria Math" panose="02040503050406030204" pitchFamily="18" charset="0"/>
                            <a:sym typeface="Symbol"/>
                          </a:rPr>
                          <m:t>𝑍</m:t>
                        </m:r>
                      </m:e>
                    </m:d>
                    <m:r>
                      <a:rPr lang="en-US" sz="1600" i="1">
                        <a:solidFill>
                          <a:srgbClr val="C00000"/>
                        </a:solidFill>
                        <a:latin typeface="Cambria Math" panose="02040503050406030204" pitchFamily="18" charset="0"/>
                        <a:ea typeface="Cambria Math" panose="02040503050406030204" pitchFamily="18" charset="0"/>
                        <a:sym typeface="Symbol"/>
                      </a:rPr>
                      <m:t>∙</m:t>
                    </m:r>
                    <m:r>
                      <a:rPr lang="en-US" sz="1600" i="1" smtClean="0">
                        <a:solidFill>
                          <a:srgbClr val="C00000"/>
                        </a:solidFill>
                        <a:latin typeface="Cambria Math"/>
                        <a:sym typeface="Symbol"/>
                      </a:rPr>
                      <m:t>𝑃</m:t>
                    </m:r>
                    <m:r>
                      <a:rPr lang="en-US" sz="1600" i="1" smtClean="0">
                        <a:solidFill>
                          <a:srgbClr val="C00000"/>
                        </a:solidFill>
                        <a:latin typeface="Cambria Math"/>
                        <a:sym typeface="Symbol"/>
                      </a:rPr>
                      <m:t>(</m:t>
                    </m:r>
                    <m:r>
                      <a:rPr lang="en-US" sz="1600" i="1" smtClean="0">
                        <a:solidFill>
                          <a:srgbClr val="C00000"/>
                        </a:solidFill>
                        <a:latin typeface="Cambria Math" panose="02040503050406030204" pitchFamily="18" charset="0"/>
                        <a:sym typeface="Symbol"/>
                      </a:rPr>
                      <m:t>𝑚</m:t>
                    </m:r>
                    <m:r>
                      <a:rPr lang="en-US" sz="1600" i="1" smtClean="0">
                        <a:solidFill>
                          <a:srgbClr val="C00000"/>
                        </a:solidFill>
                        <a:latin typeface="Cambria Math" panose="02040503050406030204" pitchFamily="18" charset="0"/>
                        <a:sym typeface="Symbol"/>
                      </a:rPr>
                      <m:t>|</m:t>
                    </m:r>
                    <m:sSub>
                      <m:sSubPr>
                        <m:ctrlPr>
                          <a:rPr lang="en-US" sz="1600" i="1" smtClean="0">
                            <a:solidFill>
                              <a:srgbClr val="C00000"/>
                            </a:solidFill>
                            <a:latin typeface="Cambria Math" panose="02040503050406030204" pitchFamily="18" charset="0"/>
                            <a:sym typeface="Symbol"/>
                          </a:rPr>
                        </m:ctrlPr>
                      </m:sSubPr>
                      <m:e>
                        <m:r>
                          <a:rPr lang="en-US" sz="1600" i="1" smtClean="0">
                            <a:solidFill>
                              <a:srgbClr val="C00000"/>
                            </a:solidFill>
                            <a:latin typeface="Cambria Math" panose="02040503050406030204" pitchFamily="18" charset="0"/>
                            <a:sym typeface="Symbol"/>
                          </a:rPr>
                          <m:t>𝐴</m:t>
                        </m:r>
                        <m:r>
                          <a:rPr lang="en-US" sz="1600" i="1" smtClean="0">
                            <a:solidFill>
                              <a:srgbClr val="C00000"/>
                            </a:solidFill>
                            <a:latin typeface="Cambria Math" panose="02040503050406030204" pitchFamily="18" charset="0"/>
                            <a:sym typeface="Symbol"/>
                          </a:rPr>
                          <m:t>,</m:t>
                        </m:r>
                        <m:r>
                          <a:rPr lang="en-US" sz="1600" i="1" smtClean="0">
                            <a:solidFill>
                              <a:srgbClr val="C00000"/>
                            </a:solidFill>
                            <a:latin typeface="Cambria Math" panose="02040503050406030204" pitchFamily="18" charset="0"/>
                            <a:sym typeface="Symbol"/>
                          </a:rPr>
                          <m:t>𝑍</m:t>
                        </m:r>
                        <m:r>
                          <a:rPr lang="en-US" sz="1600" i="1" smtClean="0">
                            <a:solidFill>
                              <a:srgbClr val="C00000"/>
                            </a:solidFill>
                            <a:latin typeface="Cambria Math" panose="02040503050406030204" pitchFamily="18" charset="0"/>
                            <a:sym typeface="Symbol"/>
                          </a:rPr>
                          <m:t>,</m:t>
                        </m:r>
                        <m:r>
                          <a:rPr lang="en-US" sz="1600" i="1" smtClean="0">
                            <a:solidFill>
                              <a:srgbClr val="C00000"/>
                            </a:solidFill>
                            <a:latin typeface="Cambria Math" panose="02040503050406030204" pitchFamily="18" charset="0"/>
                            <a:sym typeface="Symbol"/>
                          </a:rPr>
                          <m:t>𝐸</m:t>
                        </m:r>
                      </m:e>
                      <m:sub>
                        <m:r>
                          <a:rPr lang="en-US" sz="1600" i="1" smtClean="0">
                            <a:solidFill>
                              <a:srgbClr val="C00000"/>
                            </a:solidFill>
                            <a:latin typeface="Cambria Math" panose="02040503050406030204" pitchFamily="18" charset="0"/>
                            <a:sym typeface="Symbol"/>
                          </a:rPr>
                          <m:t>𝐾</m:t>
                        </m:r>
                      </m:sub>
                    </m:sSub>
                    <m:r>
                      <a:rPr lang="en-US" sz="1600" i="1" smtClean="0">
                        <a:solidFill>
                          <a:srgbClr val="C00000"/>
                        </a:solidFill>
                        <a:latin typeface="Cambria Math"/>
                        <a:sym typeface="Symbol"/>
                      </a:rPr>
                      <m:t>) </m:t>
                    </m:r>
                  </m:oMath>
                </a14:m>
                <a:r>
                  <a:rPr lang="en-US" sz="1600" b="1" i="1" dirty="0">
                    <a:solidFill>
                      <a:srgbClr val="C00000"/>
                    </a:solidFill>
                    <a:latin typeface="Cambria Math"/>
                    <a:sym typeface="Symbol"/>
                  </a:rPr>
                  <a:t>	</a:t>
                </a:r>
              </a:p>
              <a:p>
                <a:pPr algn="ctr" defTabSz="457200"/>
                <a:endParaRPr lang="en-US" sz="1600" i="1" dirty="0">
                  <a:solidFill>
                    <a:srgbClr val="C00000"/>
                  </a:solidFill>
                  <a:latin typeface="Cambria Math"/>
                  <a:sym typeface="Symbol"/>
                </a:endParaRPr>
              </a:p>
              <a:p>
                <a:pPr marL="0" lvl="1" algn="ctr" defTabSz="457200"/>
                <a:endParaRPr lang="en-US" b="1" dirty="0">
                  <a:solidFill>
                    <a:srgbClr val="C00000"/>
                  </a:solidFill>
                  <a:latin typeface="Calibri"/>
                </a:endParaRPr>
              </a:p>
            </p:txBody>
          </p:sp>
        </mc:Choice>
        <mc:Fallback xmlns="">
          <p:sp>
            <p:nvSpPr>
              <p:cNvPr id="12" name="ZoneTexte 11"/>
              <p:cNvSpPr txBox="1">
                <a:spLocks noRot="1" noChangeAspect="1" noMove="1" noResize="1" noEditPoints="1" noAdjustHandles="1" noChangeArrowheads="1" noChangeShapeType="1" noTextEdit="1"/>
              </p:cNvSpPr>
              <p:nvPr/>
            </p:nvSpPr>
            <p:spPr>
              <a:xfrm>
                <a:off x="4720697" y="842617"/>
                <a:ext cx="4418069" cy="1661993"/>
              </a:xfrm>
              <a:prstGeom prst="rect">
                <a:avLst/>
              </a:prstGeom>
              <a:blipFill>
                <a:blip r:embed="rId3"/>
                <a:stretch>
                  <a:fillRect t="-2198"/>
                </a:stretch>
              </a:blipFill>
            </p:spPr>
            <p:txBody>
              <a:bodyPr/>
              <a:lstStyle/>
              <a:p>
                <a:r>
                  <a:rPr lang="en-US">
                    <a:noFill/>
                  </a:rPr>
                  <a:t> </a:t>
                </a:r>
              </a:p>
            </p:txBody>
          </p:sp>
        </mc:Fallback>
      </mc:AlternateContent>
      <p:grpSp>
        <p:nvGrpSpPr>
          <p:cNvPr id="13" name="Groupe 12"/>
          <p:cNvGrpSpPr/>
          <p:nvPr/>
        </p:nvGrpSpPr>
        <p:grpSpPr>
          <a:xfrm>
            <a:off x="4909024" y="1940523"/>
            <a:ext cx="4188069" cy="523220"/>
            <a:chOff x="8016718" y="2017964"/>
            <a:chExt cx="4188069" cy="523220"/>
          </a:xfrm>
        </p:grpSpPr>
        <p:sp>
          <p:nvSpPr>
            <p:cNvPr id="14" name="Rectangle 13"/>
            <p:cNvSpPr/>
            <p:nvPr/>
          </p:nvSpPr>
          <p:spPr>
            <a:xfrm>
              <a:off x="8016718" y="2147424"/>
              <a:ext cx="628698" cy="307777"/>
            </a:xfrm>
            <a:prstGeom prst="rect">
              <a:avLst/>
            </a:prstGeom>
          </p:spPr>
          <p:txBody>
            <a:bodyPr wrap="none">
              <a:spAutoFit/>
            </a:bodyPr>
            <a:lstStyle/>
            <a:p>
              <a:pPr defTabSz="457200"/>
              <a:r>
                <a:rPr lang="en-US" sz="1400" dirty="0">
                  <a:solidFill>
                    <a:srgbClr val="C00000"/>
                  </a:solidFill>
                  <a:latin typeface="Verdana" pitchFamily="34" charset="0"/>
                </a:rPr>
                <a:t>Mass</a:t>
              </a:r>
              <a:endParaRPr lang="en-US" sz="1400" dirty="0">
                <a:solidFill>
                  <a:prstClr val="black"/>
                </a:solidFill>
                <a:latin typeface="Calibri"/>
              </a:endParaRPr>
            </a:p>
          </p:txBody>
        </p:sp>
        <p:sp>
          <p:nvSpPr>
            <p:cNvPr id="15" name="Rectangle 14"/>
            <p:cNvSpPr/>
            <p:nvPr/>
          </p:nvSpPr>
          <p:spPr>
            <a:xfrm>
              <a:off x="8799252" y="2147424"/>
              <a:ext cx="827471" cy="307777"/>
            </a:xfrm>
            <a:prstGeom prst="rect">
              <a:avLst/>
            </a:prstGeom>
          </p:spPr>
          <p:txBody>
            <a:bodyPr wrap="none">
              <a:spAutoFit/>
            </a:bodyPr>
            <a:lstStyle/>
            <a:p>
              <a:pPr defTabSz="457200"/>
              <a:r>
                <a:rPr lang="en-US" sz="1400" dirty="0">
                  <a:solidFill>
                    <a:srgbClr val="C00000"/>
                  </a:solidFill>
                  <a:latin typeface="Verdana" pitchFamily="34" charset="0"/>
                </a:rPr>
                <a:t>Charge</a:t>
              </a:r>
              <a:endParaRPr lang="en-US" sz="1400" dirty="0">
                <a:solidFill>
                  <a:prstClr val="black"/>
                </a:solidFill>
                <a:latin typeface="Calibri"/>
              </a:endParaRPr>
            </a:p>
          </p:txBody>
        </p:sp>
        <p:sp>
          <p:nvSpPr>
            <p:cNvPr id="16" name="Rectangle 15"/>
            <p:cNvSpPr/>
            <p:nvPr/>
          </p:nvSpPr>
          <p:spPr>
            <a:xfrm>
              <a:off x="9934396" y="2017964"/>
              <a:ext cx="814647" cy="523220"/>
            </a:xfrm>
            <a:prstGeom prst="rect">
              <a:avLst/>
            </a:prstGeom>
          </p:spPr>
          <p:txBody>
            <a:bodyPr wrap="none">
              <a:spAutoFit/>
            </a:bodyPr>
            <a:lstStyle/>
            <a:p>
              <a:pPr defTabSz="457200"/>
              <a:r>
                <a:rPr lang="en-US" sz="1400" dirty="0">
                  <a:solidFill>
                    <a:srgbClr val="C00000"/>
                  </a:solidFill>
                  <a:latin typeface="Verdana" pitchFamily="34" charset="0"/>
                </a:rPr>
                <a:t>Kinetic</a:t>
              </a:r>
            </a:p>
            <a:p>
              <a:pPr defTabSz="457200"/>
              <a:r>
                <a:rPr lang="en-US" sz="1400" dirty="0">
                  <a:solidFill>
                    <a:srgbClr val="C00000"/>
                  </a:solidFill>
                  <a:latin typeface="Verdana" pitchFamily="34" charset="0"/>
                </a:rPr>
                <a:t>Energy</a:t>
              </a:r>
              <a:endParaRPr lang="en-US" sz="1400" dirty="0">
                <a:solidFill>
                  <a:prstClr val="black"/>
                </a:solidFill>
                <a:latin typeface="Calibri"/>
              </a:endParaRPr>
            </a:p>
          </p:txBody>
        </p:sp>
        <p:sp>
          <p:nvSpPr>
            <p:cNvPr id="17" name="Rectangle 16"/>
            <p:cNvSpPr/>
            <p:nvPr/>
          </p:nvSpPr>
          <p:spPr>
            <a:xfrm>
              <a:off x="11056716" y="2147424"/>
              <a:ext cx="1148071" cy="307777"/>
            </a:xfrm>
            <a:prstGeom prst="rect">
              <a:avLst/>
            </a:prstGeom>
          </p:spPr>
          <p:txBody>
            <a:bodyPr wrap="none">
              <a:spAutoFit/>
            </a:bodyPr>
            <a:lstStyle/>
            <a:p>
              <a:pPr defTabSz="457200"/>
              <a:r>
                <a:rPr lang="en-US" sz="1400" dirty="0">
                  <a:solidFill>
                    <a:srgbClr val="C00000"/>
                  </a:solidFill>
                  <a:latin typeface="Verdana" pitchFamily="34" charset="0"/>
                </a:rPr>
                <a:t>Isomeric	</a:t>
              </a:r>
              <a:r>
                <a:rPr lang="en-US" sz="1400" dirty="0">
                  <a:solidFill>
                    <a:srgbClr val="C00000"/>
                  </a:solidFill>
                  <a:latin typeface="Calibri"/>
                  <a:sym typeface="Wingdings 3"/>
                </a:rPr>
                <a:t> </a:t>
              </a:r>
              <a:endParaRPr lang="en-US" sz="1400" dirty="0">
                <a:solidFill>
                  <a:prstClr val="black"/>
                </a:solidFill>
                <a:latin typeface="Calibri"/>
              </a:endParaRPr>
            </a:p>
          </p:txBody>
        </p:sp>
      </p:grpSp>
      <p:sp>
        <p:nvSpPr>
          <p:cNvPr id="18" name="Rectangle 17"/>
          <p:cNvSpPr/>
          <p:nvPr/>
        </p:nvSpPr>
        <p:spPr>
          <a:xfrm>
            <a:off x="302628" y="2087627"/>
            <a:ext cx="4418069" cy="307777"/>
          </a:xfrm>
          <a:prstGeom prst="rect">
            <a:avLst/>
          </a:prstGeom>
        </p:spPr>
        <p:txBody>
          <a:bodyPr wrap="none">
            <a:spAutoFit/>
          </a:bodyPr>
          <a:lstStyle/>
          <a:p>
            <a:pPr defTabSz="457200"/>
            <a:r>
              <a:rPr lang="en-US" sz="1400" dirty="0">
                <a:solidFill>
                  <a:srgbClr val="0070C0"/>
                </a:solidFill>
                <a:latin typeface="Verdana" pitchFamily="34" charset="0"/>
              </a:rPr>
              <a:t>Pre-neutron Mass, charge, excitation energy  </a:t>
            </a:r>
            <a:endParaRPr lang="en-US" sz="1400" dirty="0">
              <a:solidFill>
                <a:srgbClr val="0070C0"/>
              </a:solidFill>
              <a:latin typeface="Calibri"/>
            </a:endParaRPr>
          </a:p>
        </p:txBody>
      </p:sp>
      <mc:AlternateContent xmlns:mc="http://schemas.openxmlformats.org/markup-compatibility/2006" xmlns:a14="http://schemas.microsoft.com/office/drawing/2010/main">
        <mc:Choice Requires="a14">
          <p:sp>
            <p:nvSpPr>
              <p:cNvPr id="24" name="ZoneTexte 23">
                <a:extLst>
                  <a:ext uri="{FF2B5EF4-FFF2-40B4-BE49-F238E27FC236}">
                    <a16:creationId xmlns:a16="http://schemas.microsoft.com/office/drawing/2014/main" id="{68859DB8-24D0-407C-A0CF-96DB3C479A4B}"/>
                  </a:ext>
                </a:extLst>
              </p:cNvPr>
              <p:cNvSpPr txBox="1"/>
              <p:nvPr/>
            </p:nvSpPr>
            <p:spPr>
              <a:xfrm>
                <a:off x="33380" y="757016"/>
                <a:ext cx="5022522" cy="1172565"/>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m:rPr>
                          <m:nor/>
                        </m:rPr>
                        <a:rPr lang="en-US" i="1" dirty="0" smtClean="0">
                          <a:solidFill>
                            <a:srgbClr val="0070C0"/>
                          </a:solidFill>
                          <a:latin typeface="Cambria Math"/>
                          <a:sym typeface="Symbol"/>
                        </a:rPr>
                        <m:t>Theoretically</m:t>
                      </m:r>
                      <m:r>
                        <m:rPr>
                          <m:nor/>
                        </m:rPr>
                        <a:rPr lang="en-US" i="1" dirty="0" smtClean="0">
                          <a:solidFill>
                            <a:srgbClr val="0070C0"/>
                          </a:solidFill>
                          <a:latin typeface="Cambria Math"/>
                          <a:sym typeface="Symbol"/>
                        </a:rPr>
                        <m:t>		</m:t>
                      </m:r>
                    </m:oMath>
                  </m:oMathPara>
                </a14:m>
                <a:endParaRPr lang="fr-FR" i="1" dirty="0">
                  <a:solidFill>
                    <a:srgbClr val="0070C0"/>
                  </a:solidFill>
                  <a:latin typeface="Cambria Math"/>
                  <a:sym typeface="Symbol"/>
                </a:endParaRPr>
              </a:p>
              <a:p>
                <a:pPr/>
                <a14:m>
                  <m:oMathPara xmlns:m="http://schemas.openxmlformats.org/officeDocument/2006/math">
                    <m:oMathParaPr>
                      <m:jc m:val="centerGroup"/>
                    </m:oMathParaPr>
                    <m:oMath xmlns:m="http://schemas.openxmlformats.org/officeDocument/2006/math">
                      <m:r>
                        <a:rPr lang="en-US" sz="1800" i="1" smtClean="0">
                          <a:solidFill>
                            <a:srgbClr val="0070C0"/>
                          </a:solidFill>
                          <a:latin typeface="Cambria Math"/>
                          <a:sym typeface="Symbol"/>
                        </a:rPr>
                        <m:t>𝑌</m:t>
                      </m:r>
                      <m:d>
                        <m:dPr>
                          <m:ctrlPr>
                            <a:rPr lang="en-US" sz="1800" i="1" smtClean="0">
                              <a:solidFill>
                                <a:srgbClr val="0070C0"/>
                              </a:solidFill>
                              <a:latin typeface="Cambria Math" panose="02040503050406030204" pitchFamily="18" charset="0"/>
                              <a:sym typeface="Symbol"/>
                            </a:rPr>
                          </m:ctrlPr>
                        </m:dPr>
                        <m:e>
                          <m:sSup>
                            <m:sSupPr>
                              <m:ctrlPr>
                                <a:rPr lang="en-US" sz="1800" i="1" smtClean="0">
                                  <a:solidFill>
                                    <a:srgbClr val="0070C0"/>
                                  </a:solidFill>
                                  <a:latin typeface="Cambria Math" panose="02040503050406030204" pitchFamily="18" charset="0"/>
                                  <a:sym typeface="Symbol"/>
                                </a:rPr>
                              </m:ctrlPr>
                            </m:sSupPr>
                            <m:e>
                              <m:r>
                                <a:rPr lang="en-US" sz="1800" i="1" smtClean="0">
                                  <a:solidFill>
                                    <a:srgbClr val="0070C0"/>
                                  </a:solidFill>
                                  <a:latin typeface="Cambria Math" panose="02040503050406030204" pitchFamily="18" charset="0"/>
                                  <a:sym typeface="Symbol"/>
                                </a:rPr>
                                <m:t>𝐴</m:t>
                              </m:r>
                            </m:e>
                            <m:sup>
                              <m:r>
                                <a:rPr lang="en-US" sz="1800" i="1" smtClean="0">
                                  <a:solidFill>
                                    <a:srgbClr val="0070C0"/>
                                  </a:solidFill>
                                  <a:latin typeface="Cambria Math" panose="02040503050406030204" pitchFamily="18" charset="0"/>
                                  <a:sym typeface="Symbol"/>
                                </a:rPr>
                                <m:t>∗</m:t>
                              </m:r>
                            </m:sup>
                          </m:sSup>
                          <m:r>
                            <a:rPr lang="en-US" sz="1800" i="1" smtClean="0">
                              <a:solidFill>
                                <a:srgbClr val="0070C0"/>
                              </a:solidFill>
                              <a:latin typeface="Cambria Math"/>
                              <a:sym typeface="Symbol"/>
                            </a:rPr>
                            <m:t>,</m:t>
                          </m:r>
                          <m:r>
                            <a:rPr lang="en-US" sz="1800" i="1" smtClean="0">
                              <a:solidFill>
                                <a:srgbClr val="0070C0"/>
                              </a:solidFill>
                              <a:latin typeface="Cambria Math"/>
                              <a:sym typeface="Symbol"/>
                            </a:rPr>
                            <m:t>𝑍</m:t>
                          </m:r>
                          <m:r>
                            <a:rPr lang="en-US" sz="1800" i="1" smtClean="0">
                              <a:solidFill>
                                <a:srgbClr val="0070C0"/>
                              </a:solidFill>
                              <a:latin typeface="Cambria Math"/>
                              <a:sym typeface="Symbol"/>
                            </a:rPr>
                            <m:t>,</m:t>
                          </m:r>
                          <m:sSup>
                            <m:sSupPr>
                              <m:ctrlPr>
                                <a:rPr lang="en-US" sz="1800" i="1" smtClean="0">
                                  <a:solidFill>
                                    <a:srgbClr val="0070C0"/>
                                  </a:solidFill>
                                  <a:latin typeface="Cambria Math" panose="02040503050406030204" pitchFamily="18" charset="0"/>
                                  <a:sym typeface="Symbol"/>
                                </a:rPr>
                              </m:ctrlPr>
                            </m:sSupPr>
                            <m:e>
                              <m:r>
                                <a:rPr lang="en-US" sz="1800" i="1" smtClean="0">
                                  <a:solidFill>
                                    <a:srgbClr val="0070C0"/>
                                  </a:solidFill>
                                  <a:latin typeface="Cambria Math"/>
                                  <a:sym typeface="Symbol"/>
                                </a:rPr>
                                <m:t>𝐸</m:t>
                              </m:r>
                            </m:e>
                            <m:sup>
                              <m:r>
                                <a:rPr lang="en-US" sz="1800" i="1" smtClean="0">
                                  <a:solidFill>
                                    <a:srgbClr val="0070C0"/>
                                  </a:solidFill>
                                  <a:latin typeface="Cambria Math"/>
                                  <a:sym typeface="Symbol"/>
                                </a:rPr>
                                <m:t>∗</m:t>
                              </m:r>
                            </m:sup>
                          </m:sSup>
                          <m:r>
                            <a:rPr lang="en-US" sz="1800" i="1" smtClean="0">
                              <a:solidFill>
                                <a:srgbClr val="0070C0"/>
                              </a:solidFill>
                              <a:latin typeface="Cambria Math"/>
                              <a:sym typeface="Symbol"/>
                            </a:rPr>
                            <m:t>,</m:t>
                          </m:r>
                          <m:sSup>
                            <m:sSupPr>
                              <m:ctrlPr>
                                <a:rPr lang="en-US" sz="1800" i="1" smtClean="0">
                                  <a:solidFill>
                                    <a:srgbClr val="0070C0"/>
                                  </a:solidFill>
                                  <a:latin typeface="Cambria Math" panose="02040503050406030204" pitchFamily="18" charset="0"/>
                                  <a:sym typeface="Symbol"/>
                                </a:rPr>
                              </m:ctrlPr>
                            </m:sSupPr>
                            <m:e>
                              <m:r>
                                <a:rPr lang="en-US" sz="1800" i="1" smtClean="0">
                                  <a:solidFill>
                                    <a:srgbClr val="0070C0"/>
                                  </a:solidFill>
                                  <a:latin typeface="Cambria Math"/>
                                  <a:sym typeface="Symbol"/>
                                </a:rPr>
                                <m:t>𝐽</m:t>
                              </m:r>
                            </m:e>
                            <m:sup>
                              <m:r>
                                <a:rPr lang="en-US" sz="1800" i="1" smtClean="0">
                                  <a:solidFill>
                                    <a:srgbClr val="0070C0"/>
                                  </a:solidFill>
                                  <a:latin typeface="Cambria Math"/>
                                  <a:sym typeface="Symbol"/>
                                </a:rPr>
                                <m:t>𝜋</m:t>
                              </m:r>
                            </m:sup>
                          </m:sSup>
                        </m:e>
                      </m:d>
                    </m:oMath>
                  </m:oMathPara>
                </a14:m>
                <a:endParaRPr lang="fr-FR" sz="1800" i="1" dirty="0">
                  <a:solidFill>
                    <a:srgbClr val="0070C0"/>
                  </a:solidFill>
                  <a:latin typeface="Cambria Math" panose="02040503050406030204" pitchFamily="18" charset="0"/>
                  <a:sym typeface="Symbol"/>
                </a:endParaRPr>
              </a:p>
              <a:p>
                <a:pPr/>
                <a14:m>
                  <m:oMathPara xmlns:m="http://schemas.openxmlformats.org/officeDocument/2006/math">
                    <m:oMathParaPr>
                      <m:jc m:val="centerGroup"/>
                    </m:oMathParaPr>
                    <m:oMath xmlns:m="http://schemas.openxmlformats.org/officeDocument/2006/math">
                      <m:r>
                        <a:rPr lang="en-US" sz="1600" i="1" smtClean="0">
                          <a:solidFill>
                            <a:srgbClr val="0070C0"/>
                          </a:solidFill>
                          <a:latin typeface="Cambria Math"/>
                          <a:sym typeface="Symbol"/>
                        </a:rPr>
                        <m:t>=</m:t>
                      </m:r>
                    </m:oMath>
                  </m:oMathPara>
                </a14:m>
                <a:endParaRPr lang="fr-FR" sz="1600" i="1" dirty="0">
                  <a:solidFill>
                    <a:srgbClr val="0070C0"/>
                  </a:solidFill>
                  <a:latin typeface="Cambria Math"/>
                  <a:sym typeface="Symbol"/>
                </a:endParaRPr>
              </a:p>
              <a:p>
                <a14:m>
                  <m:oMath xmlns:m="http://schemas.openxmlformats.org/officeDocument/2006/math">
                    <m:r>
                      <a:rPr lang="en-US" sz="1600" i="1" smtClean="0">
                        <a:solidFill>
                          <a:srgbClr val="0070C0"/>
                        </a:solidFill>
                        <a:latin typeface="Cambria Math"/>
                        <a:sym typeface="Symbol"/>
                      </a:rPr>
                      <m:t>𝑌</m:t>
                    </m:r>
                    <m:d>
                      <m:dPr>
                        <m:ctrlPr>
                          <a:rPr lang="en-US" sz="1600" i="1" smtClean="0">
                            <a:solidFill>
                              <a:srgbClr val="0070C0"/>
                            </a:solidFill>
                            <a:latin typeface="Cambria Math" panose="02040503050406030204" pitchFamily="18" charset="0"/>
                            <a:sym typeface="Symbol"/>
                          </a:rPr>
                        </m:ctrlPr>
                      </m:dPr>
                      <m:e>
                        <m:sSup>
                          <m:sSupPr>
                            <m:ctrlPr>
                              <a:rPr lang="en-US" sz="1600" i="1" smtClean="0">
                                <a:solidFill>
                                  <a:srgbClr val="0070C0"/>
                                </a:solidFill>
                                <a:latin typeface="Cambria Math" panose="02040503050406030204" pitchFamily="18" charset="0"/>
                                <a:sym typeface="Symbol"/>
                              </a:rPr>
                            </m:ctrlPr>
                          </m:sSupPr>
                          <m:e>
                            <m:r>
                              <a:rPr lang="en-US" sz="1600" i="1" smtClean="0">
                                <a:solidFill>
                                  <a:srgbClr val="0070C0"/>
                                </a:solidFill>
                                <a:latin typeface="Cambria Math" panose="02040503050406030204" pitchFamily="18" charset="0"/>
                                <a:sym typeface="Symbol"/>
                              </a:rPr>
                              <m:t>𝐴</m:t>
                            </m:r>
                          </m:e>
                          <m:sup>
                            <m:r>
                              <a:rPr lang="en-US" sz="1600" i="1" smtClean="0">
                                <a:solidFill>
                                  <a:srgbClr val="0070C0"/>
                                </a:solidFill>
                                <a:latin typeface="Cambria Math" panose="02040503050406030204" pitchFamily="18" charset="0"/>
                                <a:sym typeface="Symbol"/>
                              </a:rPr>
                              <m:t>∗</m:t>
                            </m:r>
                          </m:sup>
                        </m:sSup>
                      </m:e>
                    </m:d>
                    <m:r>
                      <a:rPr lang="en-US" sz="1600" i="1">
                        <a:solidFill>
                          <a:srgbClr val="0070C0"/>
                        </a:solidFill>
                        <a:latin typeface="Cambria Math" panose="02040503050406030204" pitchFamily="18" charset="0"/>
                        <a:ea typeface="Cambria Math" panose="02040503050406030204" pitchFamily="18" charset="0"/>
                        <a:sym typeface="Symbol"/>
                      </a:rPr>
                      <m:t>∙</m:t>
                    </m:r>
                    <m:r>
                      <a:rPr lang="en-US" sz="1600" i="1" smtClean="0">
                        <a:solidFill>
                          <a:srgbClr val="0070C0"/>
                        </a:solidFill>
                        <a:latin typeface="Cambria Math" panose="02040503050406030204" pitchFamily="18" charset="0"/>
                        <a:sym typeface="Symbol"/>
                      </a:rPr>
                      <m:t>𝑃</m:t>
                    </m:r>
                    <m:d>
                      <m:dPr>
                        <m:ctrlPr>
                          <a:rPr lang="en-US" sz="1600" i="1">
                            <a:solidFill>
                              <a:srgbClr val="0070C0"/>
                            </a:solidFill>
                            <a:latin typeface="Cambria Math" panose="02040503050406030204" pitchFamily="18" charset="0"/>
                            <a:sym typeface="Symbol"/>
                          </a:rPr>
                        </m:ctrlPr>
                      </m:dPr>
                      <m:e>
                        <m:r>
                          <a:rPr lang="en-US" sz="1600" i="1">
                            <a:solidFill>
                              <a:srgbClr val="0070C0"/>
                            </a:solidFill>
                            <a:latin typeface="Cambria Math" panose="02040503050406030204" pitchFamily="18" charset="0"/>
                            <a:sym typeface="Symbol"/>
                          </a:rPr>
                          <m:t>𝑍</m:t>
                        </m:r>
                      </m:e>
                      <m:e>
                        <m:r>
                          <a:rPr lang="en-US" sz="1600" i="1">
                            <a:solidFill>
                              <a:srgbClr val="0070C0"/>
                            </a:solidFill>
                            <a:latin typeface="Cambria Math" panose="02040503050406030204" pitchFamily="18" charset="0"/>
                            <a:sym typeface="Symbol"/>
                          </a:rPr>
                          <m:t>𝐴</m:t>
                        </m:r>
                        <m:r>
                          <a:rPr lang="fr-FR" sz="1600" b="0" i="1" smtClean="0">
                            <a:solidFill>
                              <a:srgbClr val="0070C0"/>
                            </a:solidFill>
                            <a:latin typeface="Cambria Math" panose="02040503050406030204" pitchFamily="18" charset="0"/>
                            <a:sym typeface="Symbol"/>
                          </a:rPr>
                          <m:t>∗</m:t>
                        </m:r>
                        <m:r>
                          <a:rPr lang="en-US" sz="1600" i="1">
                            <a:solidFill>
                              <a:srgbClr val="0070C0"/>
                            </a:solidFill>
                            <a:latin typeface="Cambria Math" panose="02040503050406030204" pitchFamily="18" charset="0"/>
                            <a:sym typeface="Symbol"/>
                          </a:rPr>
                          <m:t>, </m:t>
                        </m:r>
                        <m:sSup>
                          <m:sSupPr>
                            <m:ctrlPr>
                              <a:rPr lang="fr-FR" sz="1600" b="0" i="1" smtClean="0">
                                <a:solidFill>
                                  <a:srgbClr val="0070C0"/>
                                </a:solidFill>
                                <a:latin typeface="Cambria Math" panose="02040503050406030204" pitchFamily="18" charset="0"/>
                                <a:sym typeface="Symbol"/>
                              </a:rPr>
                            </m:ctrlPr>
                          </m:sSupPr>
                          <m:e>
                            <m:r>
                              <a:rPr lang="fr-FR" sz="1600" b="0" i="1" smtClean="0">
                                <a:solidFill>
                                  <a:srgbClr val="0070C0"/>
                                </a:solidFill>
                                <a:latin typeface="Cambria Math" panose="02040503050406030204" pitchFamily="18" charset="0"/>
                                <a:sym typeface="Symbol"/>
                              </a:rPr>
                              <m:t>𝐸</m:t>
                            </m:r>
                          </m:e>
                          <m:sup>
                            <m:r>
                              <a:rPr lang="fr-FR" sz="1600" b="0" i="1" smtClean="0">
                                <a:solidFill>
                                  <a:srgbClr val="0070C0"/>
                                </a:solidFill>
                                <a:latin typeface="Cambria Math" panose="02040503050406030204" pitchFamily="18" charset="0"/>
                                <a:sym typeface="Symbol"/>
                              </a:rPr>
                              <m:t>∗</m:t>
                            </m:r>
                          </m:sup>
                        </m:sSup>
                      </m:e>
                    </m:d>
                    <m:r>
                      <a:rPr lang="en-US" sz="1600" i="1">
                        <a:solidFill>
                          <a:srgbClr val="0070C0"/>
                        </a:solidFill>
                        <a:latin typeface="Cambria Math" panose="02040503050406030204" pitchFamily="18" charset="0"/>
                        <a:ea typeface="Cambria Math" panose="02040503050406030204" pitchFamily="18" charset="0"/>
                        <a:sym typeface="Symbol"/>
                      </a:rPr>
                      <m:t>∙</m:t>
                    </m:r>
                    <m:r>
                      <a:rPr lang="en-US" sz="1600" i="1" smtClean="0">
                        <a:solidFill>
                          <a:srgbClr val="0070C0"/>
                        </a:solidFill>
                        <a:latin typeface="Cambria Math" panose="02040503050406030204" pitchFamily="18" charset="0"/>
                        <a:sym typeface="Symbol"/>
                      </a:rPr>
                      <m:t>𝑃</m:t>
                    </m:r>
                    <m:d>
                      <m:dPr>
                        <m:ctrlPr>
                          <a:rPr lang="en-US" sz="1600" i="1" smtClean="0">
                            <a:solidFill>
                              <a:srgbClr val="0070C0"/>
                            </a:solidFill>
                            <a:latin typeface="Cambria Math" panose="02040503050406030204" pitchFamily="18" charset="0"/>
                            <a:sym typeface="Symbol"/>
                          </a:rPr>
                        </m:ctrlPr>
                      </m:dPr>
                      <m:e>
                        <m:sSub>
                          <m:sSubPr>
                            <m:ctrlPr>
                              <a:rPr lang="en-US" sz="1600" i="1" smtClean="0">
                                <a:solidFill>
                                  <a:srgbClr val="0070C0"/>
                                </a:solidFill>
                                <a:latin typeface="Cambria Math" panose="02040503050406030204" pitchFamily="18" charset="0"/>
                                <a:sym typeface="Symbol"/>
                              </a:rPr>
                            </m:ctrlPr>
                          </m:sSubPr>
                          <m:e>
                            <m:r>
                              <a:rPr lang="en-US" sz="1600" i="1" smtClean="0">
                                <a:solidFill>
                                  <a:srgbClr val="0070C0"/>
                                </a:solidFill>
                                <a:latin typeface="Cambria Math" panose="02040503050406030204" pitchFamily="18" charset="0"/>
                                <a:sym typeface="Symbol"/>
                              </a:rPr>
                              <m:t>𝐸</m:t>
                            </m:r>
                          </m:e>
                          <m:sub>
                            <m:r>
                              <a:rPr lang="en-US" sz="1600" i="1" smtClean="0">
                                <a:solidFill>
                                  <a:srgbClr val="0070C0"/>
                                </a:solidFill>
                                <a:latin typeface="Cambria Math" panose="02040503050406030204" pitchFamily="18" charset="0"/>
                                <a:sym typeface="Symbol"/>
                              </a:rPr>
                              <m:t>𝐾</m:t>
                            </m:r>
                          </m:sub>
                        </m:sSub>
                      </m:e>
                      <m:e>
                        <m:sSup>
                          <m:sSupPr>
                            <m:ctrlPr>
                              <a:rPr lang="en-US" sz="1600" i="1" smtClean="0">
                                <a:solidFill>
                                  <a:srgbClr val="0070C0"/>
                                </a:solidFill>
                                <a:latin typeface="Cambria Math" panose="02040503050406030204" pitchFamily="18" charset="0"/>
                                <a:sym typeface="Symbol"/>
                              </a:rPr>
                            </m:ctrlPr>
                          </m:sSupPr>
                          <m:e>
                            <m:r>
                              <a:rPr lang="en-US" sz="1600" i="1" smtClean="0">
                                <a:solidFill>
                                  <a:srgbClr val="0070C0"/>
                                </a:solidFill>
                                <a:latin typeface="Cambria Math" panose="02040503050406030204" pitchFamily="18" charset="0"/>
                                <a:sym typeface="Symbol"/>
                              </a:rPr>
                              <m:t>𝐴</m:t>
                            </m:r>
                          </m:e>
                          <m:sup>
                            <m:r>
                              <a:rPr lang="en-US" sz="1600" i="1" smtClean="0">
                                <a:solidFill>
                                  <a:srgbClr val="0070C0"/>
                                </a:solidFill>
                                <a:latin typeface="Cambria Math" panose="02040503050406030204" pitchFamily="18" charset="0"/>
                                <a:sym typeface="Symbol"/>
                              </a:rPr>
                              <m:t>∗</m:t>
                            </m:r>
                          </m:sup>
                        </m:sSup>
                        <m:r>
                          <a:rPr lang="en-US" sz="1600" i="1" smtClean="0">
                            <a:solidFill>
                              <a:srgbClr val="0070C0"/>
                            </a:solidFill>
                            <a:latin typeface="Cambria Math" panose="02040503050406030204" pitchFamily="18" charset="0"/>
                            <a:sym typeface="Symbol"/>
                          </a:rPr>
                          <m:t>,</m:t>
                        </m:r>
                        <m:r>
                          <a:rPr lang="en-US" sz="1600" i="1" smtClean="0">
                            <a:solidFill>
                              <a:srgbClr val="0070C0"/>
                            </a:solidFill>
                            <a:latin typeface="Cambria Math" panose="02040503050406030204" pitchFamily="18" charset="0"/>
                            <a:sym typeface="Symbol"/>
                          </a:rPr>
                          <m:t>𝑍</m:t>
                        </m:r>
                      </m:e>
                    </m:d>
                    <m:r>
                      <a:rPr lang="en-US" sz="1600" i="1" smtClean="0">
                        <a:solidFill>
                          <a:srgbClr val="0070C0"/>
                        </a:solidFill>
                        <a:latin typeface="Cambria Math" panose="02040503050406030204" pitchFamily="18" charset="0"/>
                        <a:ea typeface="Cambria Math" panose="02040503050406030204" pitchFamily="18" charset="0"/>
                        <a:sym typeface="Symbol"/>
                      </a:rPr>
                      <m:t>∙</m:t>
                    </m:r>
                    <m:r>
                      <a:rPr lang="en-US" sz="1600" i="1" smtClean="0">
                        <a:solidFill>
                          <a:srgbClr val="0070C0"/>
                        </a:solidFill>
                        <a:latin typeface="Cambria Math"/>
                        <a:sym typeface="Symbol"/>
                      </a:rPr>
                      <m:t>𝑃</m:t>
                    </m:r>
                    <m:r>
                      <a:rPr lang="en-US" sz="1600" i="1" smtClean="0">
                        <a:solidFill>
                          <a:srgbClr val="0070C0"/>
                        </a:solidFill>
                        <a:latin typeface="Cambria Math"/>
                        <a:sym typeface="Symbol"/>
                      </a:rPr>
                      <m:t>(</m:t>
                    </m:r>
                    <m:sSup>
                      <m:sSupPr>
                        <m:ctrlPr>
                          <a:rPr lang="en-US" sz="1600" i="1" smtClean="0">
                            <a:solidFill>
                              <a:srgbClr val="0070C0"/>
                            </a:solidFill>
                            <a:latin typeface="Cambria Math" panose="02040503050406030204" pitchFamily="18" charset="0"/>
                            <a:sym typeface="Symbol"/>
                          </a:rPr>
                        </m:ctrlPr>
                      </m:sSupPr>
                      <m:e>
                        <m:r>
                          <a:rPr lang="en-US" sz="1600" i="1" smtClean="0">
                            <a:solidFill>
                              <a:srgbClr val="0070C0"/>
                            </a:solidFill>
                            <a:latin typeface="Cambria Math"/>
                            <a:sym typeface="Symbol"/>
                          </a:rPr>
                          <m:t>𝐸</m:t>
                        </m:r>
                      </m:e>
                      <m:sup>
                        <m:r>
                          <a:rPr lang="en-US" sz="1600" i="1" smtClean="0">
                            <a:solidFill>
                              <a:srgbClr val="0070C0"/>
                            </a:solidFill>
                            <a:latin typeface="Cambria Math"/>
                            <a:sym typeface="Symbol"/>
                          </a:rPr>
                          <m:t>∗</m:t>
                        </m:r>
                      </m:sup>
                    </m:sSup>
                    <m:r>
                      <a:rPr lang="en-US" sz="1600" i="1" smtClean="0">
                        <a:solidFill>
                          <a:srgbClr val="0070C0"/>
                        </a:solidFill>
                        <a:latin typeface="Cambria Math"/>
                        <a:sym typeface="Symbol"/>
                      </a:rPr>
                      <m:t>,</m:t>
                    </m:r>
                    <m:sSup>
                      <m:sSupPr>
                        <m:ctrlPr>
                          <a:rPr lang="en-US" sz="1600" i="1" smtClean="0">
                            <a:solidFill>
                              <a:srgbClr val="0070C0"/>
                            </a:solidFill>
                            <a:latin typeface="Cambria Math" panose="02040503050406030204" pitchFamily="18" charset="0"/>
                            <a:sym typeface="Symbol"/>
                          </a:rPr>
                        </m:ctrlPr>
                      </m:sSupPr>
                      <m:e>
                        <m:r>
                          <a:rPr lang="en-US" sz="1600" i="1" smtClean="0">
                            <a:solidFill>
                              <a:srgbClr val="0070C0"/>
                            </a:solidFill>
                            <a:latin typeface="Cambria Math"/>
                            <a:sym typeface="Symbol"/>
                          </a:rPr>
                          <m:t>𝐽</m:t>
                        </m:r>
                      </m:e>
                      <m:sup>
                        <m:r>
                          <a:rPr lang="en-US" sz="1600" i="1" smtClean="0">
                            <a:solidFill>
                              <a:srgbClr val="0070C0"/>
                            </a:solidFill>
                            <a:latin typeface="Cambria Math"/>
                            <a:sym typeface="Symbol"/>
                          </a:rPr>
                          <m:t>𝜋</m:t>
                        </m:r>
                      </m:sup>
                    </m:sSup>
                    <m:r>
                      <a:rPr lang="en-US" sz="1600" i="1" smtClean="0">
                        <a:solidFill>
                          <a:srgbClr val="0070C0"/>
                        </a:solidFill>
                        <a:latin typeface="Cambria Math" panose="02040503050406030204" pitchFamily="18" charset="0"/>
                        <a:sym typeface="Symbol"/>
                      </a:rPr>
                      <m:t>|</m:t>
                    </m:r>
                    <m:sSup>
                      <m:sSupPr>
                        <m:ctrlPr>
                          <a:rPr lang="en-US" sz="1600" i="1" smtClean="0">
                            <a:solidFill>
                              <a:srgbClr val="0070C0"/>
                            </a:solidFill>
                            <a:latin typeface="Cambria Math" panose="02040503050406030204" pitchFamily="18" charset="0"/>
                            <a:sym typeface="Symbol"/>
                          </a:rPr>
                        </m:ctrlPr>
                      </m:sSupPr>
                      <m:e>
                        <m:r>
                          <a:rPr lang="en-US" sz="1600" i="1" smtClean="0">
                            <a:solidFill>
                              <a:srgbClr val="0070C0"/>
                            </a:solidFill>
                            <a:latin typeface="Cambria Math" panose="02040503050406030204" pitchFamily="18" charset="0"/>
                            <a:sym typeface="Symbol"/>
                          </a:rPr>
                          <m:t>𝐴</m:t>
                        </m:r>
                      </m:e>
                      <m:sup>
                        <m:r>
                          <a:rPr lang="en-US" sz="1600" i="1" smtClean="0">
                            <a:solidFill>
                              <a:srgbClr val="0070C0"/>
                            </a:solidFill>
                            <a:latin typeface="Cambria Math" panose="02040503050406030204" pitchFamily="18" charset="0"/>
                            <a:sym typeface="Symbol"/>
                          </a:rPr>
                          <m:t>∗</m:t>
                        </m:r>
                      </m:sup>
                    </m:sSup>
                    <m:r>
                      <a:rPr lang="en-US" sz="1600" i="1" smtClean="0">
                        <a:solidFill>
                          <a:srgbClr val="0070C0"/>
                        </a:solidFill>
                        <a:latin typeface="Cambria Math" panose="02040503050406030204" pitchFamily="18" charset="0"/>
                        <a:sym typeface="Symbol"/>
                      </a:rPr>
                      <m:t>,</m:t>
                    </m:r>
                    <m:r>
                      <a:rPr lang="en-US" sz="1600" i="1" smtClean="0">
                        <a:solidFill>
                          <a:srgbClr val="0070C0"/>
                        </a:solidFill>
                        <a:latin typeface="Cambria Math" panose="02040503050406030204" pitchFamily="18" charset="0"/>
                        <a:sym typeface="Symbol"/>
                      </a:rPr>
                      <m:t>𝑍</m:t>
                    </m:r>
                    <m:r>
                      <a:rPr lang="en-US" sz="1600" i="1" smtClean="0">
                        <a:solidFill>
                          <a:srgbClr val="0070C0"/>
                        </a:solidFill>
                        <a:latin typeface="Cambria Math" panose="02040503050406030204" pitchFamily="18" charset="0"/>
                        <a:sym typeface="Symbol"/>
                      </a:rPr>
                      <m:t>,</m:t>
                    </m:r>
                    <m:sSup>
                      <m:sSupPr>
                        <m:ctrlPr>
                          <a:rPr lang="fr-FR" sz="1600" b="0" i="1" smtClean="0">
                            <a:solidFill>
                              <a:srgbClr val="0070C0"/>
                            </a:solidFill>
                            <a:latin typeface="Cambria Math" panose="02040503050406030204" pitchFamily="18" charset="0"/>
                            <a:sym typeface="Symbol"/>
                          </a:rPr>
                        </m:ctrlPr>
                      </m:sSupPr>
                      <m:e>
                        <m:r>
                          <a:rPr lang="fr-FR" sz="1600" b="0" i="1" smtClean="0">
                            <a:solidFill>
                              <a:srgbClr val="0070C0"/>
                            </a:solidFill>
                            <a:latin typeface="Cambria Math" panose="02040503050406030204" pitchFamily="18" charset="0"/>
                            <a:sym typeface="Symbol"/>
                          </a:rPr>
                          <m:t>𝐸</m:t>
                        </m:r>
                      </m:e>
                      <m:sup>
                        <m:r>
                          <a:rPr lang="fr-FR" sz="1600" b="0" i="1" smtClean="0">
                            <a:solidFill>
                              <a:srgbClr val="0070C0"/>
                            </a:solidFill>
                            <a:latin typeface="Cambria Math" panose="02040503050406030204" pitchFamily="18" charset="0"/>
                            <a:sym typeface="Symbol"/>
                          </a:rPr>
                          <m:t>∗</m:t>
                        </m:r>
                      </m:sup>
                    </m:sSup>
                    <m:r>
                      <a:rPr lang="en-US" sz="1600" i="1" smtClean="0">
                        <a:solidFill>
                          <a:srgbClr val="0070C0"/>
                        </a:solidFill>
                        <a:latin typeface="Cambria Math"/>
                        <a:sym typeface="Symbol"/>
                      </a:rPr>
                      <m:t>)</m:t>
                    </m:r>
                  </m:oMath>
                </a14:m>
                <a:r>
                  <a:rPr lang="en-US" sz="1600" b="1" i="1" dirty="0">
                    <a:solidFill>
                      <a:srgbClr val="0070C0"/>
                    </a:solidFill>
                    <a:latin typeface="Cambria Math"/>
                    <a:sym typeface="Symbol"/>
                  </a:rPr>
                  <a:t> </a:t>
                </a:r>
                <a:endParaRPr lang="en-US" sz="1600" dirty="0">
                  <a:solidFill>
                    <a:srgbClr val="0070C0"/>
                  </a:solidFill>
                </a:endParaRPr>
              </a:p>
            </p:txBody>
          </p:sp>
        </mc:Choice>
        <mc:Fallback xmlns="">
          <p:sp>
            <p:nvSpPr>
              <p:cNvPr id="24" name="ZoneTexte 23">
                <a:extLst>
                  <a:ext uri="{FF2B5EF4-FFF2-40B4-BE49-F238E27FC236}">
                    <a16:creationId xmlns:a16="http://schemas.microsoft.com/office/drawing/2014/main" id="{68859DB8-24D0-407C-A0CF-96DB3C479A4B}"/>
                  </a:ext>
                </a:extLst>
              </p:cNvPr>
              <p:cNvSpPr txBox="1">
                <a:spLocks noRot="1" noChangeAspect="1" noMove="1" noResize="1" noEditPoints="1" noAdjustHandles="1" noChangeArrowheads="1" noChangeShapeType="1" noTextEdit="1"/>
              </p:cNvSpPr>
              <p:nvPr/>
            </p:nvSpPr>
            <p:spPr>
              <a:xfrm>
                <a:off x="33380" y="757016"/>
                <a:ext cx="5022522" cy="1172565"/>
              </a:xfrm>
              <a:prstGeom prst="rect">
                <a:avLst/>
              </a:prstGeom>
              <a:blipFill>
                <a:blip r:embed="rId4"/>
                <a:stretch>
                  <a:fillRect b="-2591"/>
                </a:stretch>
              </a:blipFill>
            </p:spPr>
            <p:txBody>
              <a:bodyPr/>
              <a:lstStyle/>
              <a:p>
                <a:r>
                  <a:rPr lang="en-US">
                    <a:noFill/>
                  </a:rPr>
                  <a:t> </a:t>
                </a:r>
              </a:p>
            </p:txBody>
          </p:sp>
        </mc:Fallback>
      </mc:AlternateContent>
      <p:sp>
        <p:nvSpPr>
          <p:cNvPr id="25" name="ZoneTexte 24">
            <a:extLst>
              <a:ext uri="{FF2B5EF4-FFF2-40B4-BE49-F238E27FC236}">
                <a16:creationId xmlns:a16="http://schemas.microsoft.com/office/drawing/2014/main" id="{01F5EBCD-E09F-437D-BEFD-B2B63ECE8352}"/>
              </a:ext>
            </a:extLst>
          </p:cNvPr>
          <p:cNvSpPr txBox="1"/>
          <p:nvPr/>
        </p:nvSpPr>
        <p:spPr>
          <a:xfrm>
            <a:off x="4447063" y="919941"/>
            <a:ext cx="538823" cy="369844"/>
          </a:xfrm>
          <a:prstGeom prst="rect">
            <a:avLst/>
          </a:prstGeom>
          <a:noFill/>
        </p:spPr>
        <p:txBody>
          <a:bodyPr wrap="square">
            <a:spAutoFit/>
          </a:bodyPr>
          <a:lstStyle/>
          <a:p>
            <a:r>
              <a:rPr lang="en-US" sz="1800" b="1" i="1" dirty="0">
                <a:latin typeface="Cambria Math"/>
                <a:sym typeface="Symbol"/>
              </a:rPr>
              <a:t>↔</a:t>
            </a:r>
            <a:r>
              <a:rPr lang="en-US" sz="1800" b="1" i="1" dirty="0">
                <a:solidFill>
                  <a:srgbClr val="C00000"/>
                </a:solidFill>
                <a:latin typeface="Cambria Math"/>
                <a:sym typeface="Symbol"/>
              </a:rPr>
              <a:t> </a:t>
            </a:r>
            <a:endParaRPr lang="en-US" dirty="0"/>
          </a:p>
        </p:txBody>
      </p:sp>
      <mc:AlternateContent xmlns:mc="http://schemas.openxmlformats.org/markup-compatibility/2006" xmlns:a14="http://schemas.microsoft.com/office/drawing/2010/main">
        <mc:Choice Requires="a14">
          <p:sp>
            <p:nvSpPr>
              <p:cNvPr id="26" name="ZoneTexte 25">
                <a:extLst>
                  <a:ext uri="{FF2B5EF4-FFF2-40B4-BE49-F238E27FC236}">
                    <a16:creationId xmlns:a16="http://schemas.microsoft.com/office/drawing/2014/main" id="{E4A013B2-AB17-458F-A275-E0FA07008E90}"/>
                  </a:ext>
                </a:extLst>
              </p:cNvPr>
              <p:cNvSpPr txBox="1"/>
              <p:nvPr/>
            </p:nvSpPr>
            <p:spPr>
              <a:xfrm>
                <a:off x="8683361" y="842617"/>
                <a:ext cx="3807172" cy="2369880"/>
              </a:xfrm>
              <a:prstGeom prst="rect">
                <a:avLst/>
              </a:prstGeom>
              <a:noFill/>
            </p:spPr>
            <p:txBody>
              <a:bodyPr wrap="square" rtlCol="0">
                <a:spAutoFit/>
              </a:bodyPr>
              <a:lstStyle/>
              <a:p>
                <a:pPr algn="ctr" defTabSz="457200"/>
                <a:r>
                  <a:rPr lang="en-US" i="1" dirty="0">
                    <a:solidFill>
                      <a:srgbClr val="00B050"/>
                    </a:solidFill>
                    <a:latin typeface="Cambria Math"/>
                    <a:sym typeface="Symbol"/>
                  </a:rPr>
                  <a:t>Application</a:t>
                </a:r>
              </a:p>
              <a:p>
                <a:pPr algn="ctr" defTabSz="457200"/>
                <a14:m>
                  <m:oMath xmlns:m="http://schemas.openxmlformats.org/officeDocument/2006/math">
                    <m:r>
                      <a:rPr lang="en-US" b="0" i="1" smtClean="0">
                        <a:solidFill>
                          <a:srgbClr val="00B050"/>
                        </a:solidFill>
                        <a:latin typeface="Cambria Math"/>
                        <a:sym typeface="Symbol"/>
                      </a:rPr>
                      <m:t>𝑌</m:t>
                    </m:r>
                    <m:d>
                      <m:dPr>
                        <m:ctrlPr>
                          <a:rPr lang="en-US" i="1">
                            <a:solidFill>
                              <a:srgbClr val="00B050"/>
                            </a:solidFill>
                            <a:latin typeface="Cambria Math" panose="02040503050406030204" pitchFamily="18" charset="0"/>
                            <a:sym typeface="Symbol"/>
                          </a:rPr>
                        </m:ctrlPr>
                      </m:dPr>
                      <m:e>
                        <m:r>
                          <a:rPr lang="en-US" b="0" i="1" smtClean="0">
                            <a:solidFill>
                              <a:srgbClr val="00B050"/>
                            </a:solidFill>
                            <a:latin typeface="Cambria Math"/>
                            <a:sym typeface="Symbol"/>
                          </a:rPr>
                          <m:t>𝐴</m:t>
                        </m:r>
                        <m:r>
                          <a:rPr lang="en-US" b="0" i="1" smtClean="0">
                            <a:solidFill>
                              <a:srgbClr val="00B050"/>
                            </a:solidFill>
                            <a:latin typeface="Cambria Math"/>
                            <a:sym typeface="Symbol"/>
                          </a:rPr>
                          <m:t>,</m:t>
                        </m:r>
                        <m:r>
                          <a:rPr lang="en-US" b="0" i="1" smtClean="0">
                            <a:solidFill>
                              <a:srgbClr val="00B050"/>
                            </a:solidFill>
                            <a:latin typeface="Cambria Math"/>
                            <a:sym typeface="Symbol"/>
                          </a:rPr>
                          <m:t>𝑍</m:t>
                        </m:r>
                        <m:r>
                          <a:rPr lang="en-US" b="0" i="1" smtClean="0">
                            <a:solidFill>
                              <a:srgbClr val="00B050"/>
                            </a:solidFill>
                            <a:latin typeface="Cambria Math"/>
                            <a:sym typeface="Symbol"/>
                          </a:rPr>
                          <m:t>,</m:t>
                        </m:r>
                        <m:r>
                          <a:rPr lang="fr-FR" b="0" i="1" smtClean="0">
                            <a:solidFill>
                              <a:srgbClr val="00B050"/>
                            </a:solidFill>
                            <a:latin typeface="Cambria Math" panose="02040503050406030204" pitchFamily="18" charset="0"/>
                            <a:sym typeface="Symbol"/>
                          </a:rPr>
                          <m:t>𝑚</m:t>
                        </m:r>
                        <m:r>
                          <a:rPr lang="en-US" b="0" i="1" smtClean="0">
                            <a:solidFill>
                              <a:srgbClr val="00B050"/>
                            </a:solidFill>
                            <a:latin typeface="Cambria Math" panose="02040503050406030204" pitchFamily="18" charset="0"/>
                            <a:sym typeface="Symbol"/>
                          </a:rPr>
                          <m:t> </m:t>
                        </m:r>
                      </m:e>
                    </m:d>
                  </m:oMath>
                </a14:m>
                <a:r>
                  <a:rPr lang="fr-FR" i="1" dirty="0">
                    <a:solidFill>
                      <a:srgbClr val="00B050"/>
                    </a:solidFill>
                    <a:latin typeface="Cambria Math" panose="02040503050406030204" pitchFamily="18" charset="0"/>
                    <a:sym typeface="Symbol"/>
                  </a:rPr>
                  <a:t> Independent </a:t>
                </a:r>
                <a:r>
                  <a:rPr lang="fr-FR" i="1" dirty="0" err="1">
                    <a:solidFill>
                      <a:srgbClr val="00B050"/>
                    </a:solidFill>
                    <a:latin typeface="Cambria Math" panose="02040503050406030204" pitchFamily="18" charset="0"/>
                    <a:sym typeface="Symbol"/>
                  </a:rPr>
                  <a:t>Yields</a:t>
                </a:r>
                <a:endParaRPr lang="fr-FR" i="1" dirty="0">
                  <a:solidFill>
                    <a:srgbClr val="00B050"/>
                  </a:solidFill>
                  <a:latin typeface="Cambria Math" panose="02040503050406030204" pitchFamily="18" charset="0"/>
                  <a:sym typeface="Symbol"/>
                </a:endParaRPr>
              </a:p>
              <a:p>
                <a:pPr algn="ctr" defTabSz="457200"/>
                <a:r>
                  <a:rPr lang="fr-FR" dirty="0">
                    <a:solidFill>
                      <a:srgbClr val="00B050"/>
                    </a:solidFill>
                    <a:latin typeface="Cambria Math" panose="02040503050406030204" pitchFamily="18" charset="0"/>
                    <a:cs typeface="Arial" panose="020B0604020202020204" pitchFamily="34" charset="0"/>
                    <a:sym typeface="Symbol"/>
                  </a:rPr>
                  <a:t>↓</a:t>
                </a:r>
                <a:endParaRPr lang="fr-FR" i="1" dirty="0">
                  <a:solidFill>
                    <a:srgbClr val="00B050"/>
                  </a:solidFill>
                  <a:latin typeface="Cambria Math" panose="02040503050406030204" pitchFamily="18" charset="0"/>
                  <a:sym typeface="Symbol"/>
                </a:endParaRPr>
              </a:p>
              <a:p>
                <a:pPr algn="ctr" defTabSz="457200"/>
                <a14:m>
                  <m:oMath xmlns:m="http://schemas.openxmlformats.org/officeDocument/2006/math">
                    <m:r>
                      <a:rPr lang="fr-FR" b="0" i="1" smtClean="0">
                        <a:solidFill>
                          <a:srgbClr val="00B050"/>
                        </a:solidFill>
                        <a:latin typeface="Cambria Math" panose="02040503050406030204" pitchFamily="18" charset="0"/>
                        <a:sym typeface="Symbol"/>
                      </a:rPr>
                      <m:t>𝐶</m:t>
                    </m:r>
                    <m:d>
                      <m:dPr>
                        <m:ctrlPr>
                          <a:rPr lang="en-US" i="1" smtClean="0">
                            <a:solidFill>
                              <a:srgbClr val="00B050"/>
                            </a:solidFill>
                            <a:latin typeface="Cambria Math" panose="02040503050406030204" pitchFamily="18" charset="0"/>
                            <a:sym typeface="Symbol"/>
                          </a:rPr>
                        </m:ctrlPr>
                      </m:dPr>
                      <m:e>
                        <m:r>
                          <a:rPr lang="en-US" b="0" i="1" smtClean="0">
                            <a:solidFill>
                              <a:srgbClr val="00B050"/>
                            </a:solidFill>
                            <a:latin typeface="Cambria Math"/>
                            <a:sym typeface="Symbol"/>
                          </a:rPr>
                          <m:t>𝐴</m:t>
                        </m:r>
                        <m:r>
                          <a:rPr lang="en-US" b="0" i="1" smtClean="0">
                            <a:solidFill>
                              <a:srgbClr val="00B050"/>
                            </a:solidFill>
                            <a:latin typeface="Cambria Math"/>
                            <a:sym typeface="Symbol"/>
                          </a:rPr>
                          <m:t>,</m:t>
                        </m:r>
                        <m:r>
                          <a:rPr lang="en-US" b="0" i="1" smtClean="0">
                            <a:solidFill>
                              <a:srgbClr val="00B050"/>
                            </a:solidFill>
                            <a:latin typeface="Cambria Math"/>
                            <a:sym typeface="Symbol"/>
                          </a:rPr>
                          <m:t>𝑍</m:t>
                        </m:r>
                        <m:r>
                          <a:rPr lang="en-US" b="0" i="1" smtClean="0">
                            <a:solidFill>
                              <a:srgbClr val="00B050"/>
                            </a:solidFill>
                            <a:latin typeface="Cambria Math"/>
                            <a:sym typeface="Symbol"/>
                          </a:rPr>
                          <m:t>,</m:t>
                        </m:r>
                        <m:r>
                          <a:rPr lang="fr-FR" b="0" i="1" smtClean="0">
                            <a:solidFill>
                              <a:srgbClr val="00B050"/>
                            </a:solidFill>
                            <a:latin typeface="Cambria Math" panose="02040503050406030204" pitchFamily="18" charset="0"/>
                            <a:sym typeface="Symbol"/>
                          </a:rPr>
                          <m:t>𝑚</m:t>
                        </m:r>
                        <m:r>
                          <a:rPr lang="en-US" b="0" i="1" smtClean="0">
                            <a:solidFill>
                              <a:srgbClr val="00B050"/>
                            </a:solidFill>
                            <a:latin typeface="Cambria Math" panose="02040503050406030204" pitchFamily="18" charset="0"/>
                            <a:sym typeface="Symbol"/>
                          </a:rPr>
                          <m:t> </m:t>
                        </m:r>
                      </m:e>
                    </m:d>
                  </m:oMath>
                </a14:m>
                <a:r>
                  <a:rPr lang="fr-FR" i="1" dirty="0">
                    <a:solidFill>
                      <a:srgbClr val="00B050"/>
                    </a:solidFill>
                    <a:latin typeface="Cambria Math" panose="02040503050406030204" pitchFamily="18" charset="0"/>
                    <a:sym typeface="Symbol"/>
                  </a:rPr>
                  <a:t> Cumulative </a:t>
                </a:r>
                <a:r>
                  <a:rPr lang="fr-FR" i="1" dirty="0" err="1">
                    <a:solidFill>
                      <a:srgbClr val="00B050"/>
                    </a:solidFill>
                    <a:latin typeface="Cambria Math" panose="02040503050406030204" pitchFamily="18" charset="0"/>
                    <a:sym typeface="Symbol"/>
                  </a:rPr>
                  <a:t>Yields</a:t>
                </a:r>
                <a:endParaRPr lang="fr-FR" i="1" dirty="0">
                  <a:solidFill>
                    <a:srgbClr val="00B050"/>
                  </a:solidFill>
                  <a:latin typeface="Cambria Math" panose="02040503050406030204" pitchFamily="18" charset="0"/>
                  <a:sym typeface="Symbol"/>
                </a:endParaRPr>
              </a:p>
              <a:p>
                <a:pPr algn="ctr" defTabSz="457200"/>
                <a:r>
                  <a:rPr lang="fr-FR" dirty="0">
                    <a:solidFill>
                      <a:srgbClr val="00B050"/>
                    </a:solidFill>
                    <a:latin typeface="Cambria Math" panose="02040503050406030204" pitchFamily="18" charset="0"/>
                    <a:cs typeface="Arial" panose="020B0604020202020204" pitchFamily="34" charset="0"/>
                    <a:sym typeface="Symbol"/>
                  </a:rPr>
                  <a:t>↓</a:t>
                </a:r>
                <a:endParaRPr lang="fr-FR" dirty="0">
                  <a:solidFill>
                    <a:srgbClr val="00B050"/>
                  </a:solidFill>
                  <a:latin typeface="Cambria Math" panose="02040503050406030204" pitchFamily="18" charset="0"/>
                  <a:sym typeface="Symbol"/>
                </a:endParaRPr>
              </a:p>
              <a:p>
                <a:pPr algn="ctr" defTabSz="457200"/>
                <a14:m>
                  <m:oMath xmlns:m="http://schemas.openxmlformats.org/officeDocument/2006/math">
                    <m:r>
                      <a:rPr lang="fr-FR" b="0" i="1" smtClean="0">
                        <a:solidFill>
                          <a:srgbClr val="00B050"/>
                        </a:solidFill>
                        <a:latin typeface="Cambria Math" panose="02040503050406030204" pitchFamily="18" charset="0"/>
                        <a:sym typeface="Symbol"/>
                      </a:rPr>
                      <m:t>𝐶</m:t>
                    </m:r>
                    <m:d>
                      <m:dPr>
                        <m:ctrlPr>
                          <a:rPr lang="en-US" i="1" smtClean="0">
                            <a:solidFill>
                              <a:srgbClr val="00B050"/>
                            </a:solidFill>
                            <a:latin typeface="Cambria Math" panose="02040503050406030204" pitchFamily="18" charset="0"/>
                            <a:sym typeface="Symbol"/>
                          </a:rPr>
                        </m:ctrlPr>
                      </m:dPr>
                      <m:e>
                        <m:r>
                          <a:rPr lang="fr-FR" b="0" i="1" smtClean="0">
                            <a:solidFill>
                              <a:srgbClr val="00B050"/>
                            </a:solidFill>
                            <a:latin typeface="Cambria Math" panose="02040503050406030204" pitchFamily="18" charset="0"/>
                            <a:sym typeface="Symbol"/>
                          </a:rPr>
                          <m:t>𝐴</m:t>
                        </m:r>
                      </m:e>
                    </m:d>
                  </m:oMath>
                </a14:m>
                <a:r>
                  <a:rPr lang="en-US" i="1" dirty="0">
                    <a:solidFill>
                      <a:srgbClr val="00B050"/>
                    </a:solidFill>
                    <a:latin typeface="Cambria Math"/>
                    <a:sym typeface="Symbol"/>
                  </a:rPr>
                  <a:t> Chain Yields</a:t>
                </a:r>
              </a:p>
              <a:p>
                <a:pPr algn="ctr" defTabSz="457200"/>
                <a:endParaRPr lang="en-US" i="1" dirty="0">
                  <a:solidFill>
                    <a:srgbClr val="00B050"/>
                  </a:solidFill>
                  <a:latin typeface="Cambria Math"/>
                  <a:sym typeface="Symbol"/>
                </a:endParaRPr>
              </a:p>
              <a:p>
                <a:pPr marL="0" lvl="1" algn="ctr" defTabSz="457200"/>
                <a:endParaRPr lang="en-US" dirty="0">
                  <a:solidFill>
                    <a:srgbClr val="00B050"/>
                  </a:solidFill>
                  <a:latin typeface="Calibri"/>
                </a:endParaRPr>
              </a:p>
            </p:txBody>
          </p:sp>
        </mc:Choice>
        <mc:Fallback xmlns="">
          <p:sp>
            <p:nvSpPr>
              <p:cNvPr id="26" name="ZoneTexte 25">
                <a:extLst>
                  <a:ext uri="{FF2B5EF4-FFF2-40B4-BE49-F238E27FC236}">
                    <a16:creationId xmlns:a16="http://schemas.microsoft.com/office/drawing/2014/main" id="{E4A013B2-AB17-458F-A275-E0FA07008E90}"/>
                  </a:ext>
                </a:extLst>
              </p:cNvPr>
              <p:cNvSpPr txBox="1">
                <a:spLocks noRot="1" noChangeAspect="1" noMove="1" noResize="1" noEditPoints="1" noAdjustHandles="1" noChangeArrowheads="1" noChangeShapeType="1" noTextEdit="1"/>
              </p:cNvSpPr>
              <p:nvPr/>
            </p:nvSpPr>
            <p:spPr>
              <a:xfrm>
                <a:off x="8683361" y="842617"/>
                <a:ext cx="3807172" cy="2369880"/>
              </a:xfrm>
              <a:prstGeom prst="rect">
                <a:avLst/>
              </a:prstGeom>
              <a:blipFill>
                <a:blip r:embed="rId5"/>
                <a:stretch>
                  <a:fillRect t="-1542"/>
                </a:stretch>
              </a:blipFill>
            </p:spPr>
            <p:txBody>
              <a:bodyPr/>
              <a:lstStyle/>
              <a:p>
                <a:r>
                  <a:rPr lang="en-US">
                    <a:noFill/>
                  </a:rPr>
                  <a:t> </a:t>
                </a:r>
              </a:p>
            </p:txBody>
          </p:sp>
        </mc:Fallback>
      </mc:AlternateContent>
      <p:cxnSp>
        <p:nvCxnSpPr>
          <p:cNvPr id="28" name="Connecteur droit avec flèche 27">
            <a:extLst>
              <a:ext uri="{FF2B5EF4-FFF2-40B4-BE49-F238E27FC236}">
                <a16:creationId xmlns:a16="http://schemas.microsoft.com/office/drawing/2014/main" id="{B3683176-B35B-4BB1-836D-F554733E4136}"/>
              </a:ext>
            </a:extLst>
          </p:cNvPr>
          <p:cNvCxnSpPr>
            <a:cxnSpLocks/>
          </p:cNvCxnSpPr>
          <p:nvPr/>
        </p:nvCxnSpPr>
        <p:spPr>
          <a:xfrm>
            <a:off x="2486262" y="2414593"/>
            <a:ext cx="0" cy="23495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30" name="ZoneTexte 29">
            <a:extLst>
              <a:ext uri="{FF2B5EF4-FFF2-40B4-BE49-F238E27FC236}">
                <a16:creationId xmlns:a16="http://schemas.microsoft.com/office/drawing/2014/main" id="{41F5BC2A-E1D9-4ADA-B210-804035950727}"/>
              </a:ext>
            </a:extLst>
          </p:cNvPr>
          <p:cNvSpPr txBox="1"/>
          <p:nvPr/>
        </p:nvSpPr>
        <p:spPr>
          <a:xfrm>
            <a:off x="8640030" y="3325769"/>
            <a:ext cx="3459601" cy="1231106"/>
          </a:xfrm>
          <a:prstGeom prst="rect">
            <a:avLst/>
          </a:prstGeom>
          <a:solidFill>
            <a:schemeClr val="bg1"/>
          </a:solidFill>
          <a:ln>
            <a:solidFill>
              <a:schemeClr val="accent3">
                <a:lumMod val="50000"/>
              </a:schemeClr>
            </a:solidFill>
          </a:ln>
        </p:spPr>
        <p:txBody>
          <a:bodyPr wrap="none" rtlCol="0">
            <a:spAutoFit/>
          </a:bodyPr>
          <a:lstStyle/>
          <a:p>
            <a:r>
              <a:rPr lang="en-US" dirty="0">
                <a:solidFill>
                  <a:schemeClr val="accent3">
                    <a:lumMod val="75000"/>
                  </a:schemeClr>
                </a:solidFill>
              </a:rPr>
              <a:t>Fuel Cycle applications</a:t>
            </a:r>
          </a:p>
          <a:p>
            <a:pPr marL="285750" indent="-285750">
              <a:buFontTx/>
              <a:buChar char="-"/>
            </a:pPr>
            <a:r>
              <a:rPr lang="en-US" sz="1400" dirty="0">
                <a:solidFill>
                  <a:schemeClr val="accent3">
                    <a:lumMod val="75000"/>
                  </a:schemeClr>
                </a:solidFill>
              </a:rPr>
              <a:t>Reactivity losses (BU)</a:t>
            </a:r>
          </a:p>
          <a:p>
            <a:pPr marL="285750" indent="-285750">
              <a:buFontTx/>
              <a:buChar char="-"/>
            </a:pPr>
            <a:r>
              <a:rPr lang="en-US" sz="1400" dirty="0">
                <a:solidFill>
                  <a:schemeClr val="accent3">
                    <a:lumMod val="75000"/>
                  </a:schemeClr>
                </a:solidFill>
              </a:rPr>
              <a:t>PIE (BU) : Post-Irradiated Experiment</a:t>
            </a:r>
          </a:p>
          <a:p>
            <a:pPr marL="285750" indent="-285750">
              <a:buFontTx/>
              <a:buChar char="-"/>
            </a:pPr>
            <a:r>
              <a:rPr lang="en-US" sz="1400" dirty="0">
                <a:solidFill>
                  <a:schemeClr val="accent3">
                    <a:lumMod val="75000"/>
                  </a:schemeClr>
                </a:solidFill>
              </a:rPr>
              <a:t>CFE </a:t>
            </a:r>
          </a:p>
          <a:p>
            <a:pPr marL="285750" indent="-285750">
              <a:buFontTx/>
              <a:buChar char="-"/>
            </a:pPr>
            <a:r>
              <a:rPr lang="en-US" sz="1400" dirty="0">
                <a:solidFill>
                  <a:schemeClr val="accent3">
                    <a:lumMod val="75000"/>
                  </a:schemeClr>
                </a:solidFill>
              </a:rPr>
              <a:t>Decay Heat </a:t>
            </a:r>
          </a:p>
        </p:txBody>
      </p:sp>
      <p:cxnSp>
        <p:nvCxnSpPr>
          <p:cNvPr id="31" name="Connecteur droit avec flèche 30">
            <a:extLst>
              <a:ext uri="{FF2B5EF4-FFF2-40B4-BE49-F238E27FC236}">
                <a16:creationId xmlns:a16="http://schemas.microsoft.com/office/drawing/2014/main" id="{4EAE5E64-D208-405E-9B25-A7283D48203F}"/>
              </a:ext>
            </a:extLst>
          </p:cNvPr>
          <p:cNvCxnSpPr>
            <a:cxnSpLocks/>
          </p:cNvCxnSpPr>
          <p:nvPr/>
        </p:nvCxnSpPr>
        <p:spPr>
          <a:xfrm>
            <a:off x="10479562" y="2649543"/>
            <a:ext cx="0" cy="51536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pic>
        <p:nvPicPr>
          <p:cNvPr id="35" name="Image 34">
            <a:extLst>
              <a:ext uri="{FF2B5EF4-FFF2-40B4-BE49-F238E27FC236}">
                <a16:creationId xmlns:a16="http://schemas.microsoft.com/office/drawing/2014/main" id="{B29469CF-6568-4E93-ABC2-E9FBB616CE9F}"/>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r="52750"/>
          <a:stretch/>
        </p:blipFill>
        <p:spPr>
          <a:xfrm>
            <a:off x="2589" y="3038805"/>
            <a:ext cx="2283139" cy="2351070"/>
          </a:xfrm>
          <a:prstGeom prst="rect">
            <a:avLst/>
          </a:prstGeom>
        </p:spPr>
      </p:pic>
      <p:sp>
        <p:nvSpPr>
          <p:cNvPr id="39" name="Espace réservé du pied de page 38">
            <a:extLst>
              <a:ext uri="{FF2B5EF4-FFF2-40B4-BE49-F238E27FC236}">
                <a16:creationId xmlns:a16="http://schemas.microsoft.com/office/drawing/2014/main" id="{A299897E-7163-4ADD-BEB3-13692307C000}"/>
              </a:ext>
            </a:extLst>
          </p:cNvPr>
          <p:cNvSpPr>
            <a:spLocks noGrp="1"/>
          </p:cNvSpPr>
          <p:nvPr>
            <p:ph type="ftr" sz="quarter" idx="11"/>
          </p:nvPr>
        </p:nvSpPr>
        <p:spPr/>
        <p:txBody>
          <a:bodyPr/>
          <a:lstStyle/>
          <a:p>
            <a:r>
              <a:rPr lang="en-US"/>
              <a:t>WONDER 2026 | A. Regonesi et al. </a:t>
            </a:r>
            <a:endParaRPr lang="en-US" dirty="0"/>
          </a:p>
        </p:txBody>
      </p:sp>
      <p:sp>
        <p:nvSpPr>
          <p:cNvPr id="29" name="ZoneTexte 28">
            <a:extLst>
              <a:ext uri="{FF2B5EF4-FFF2-40B4-BE49-F238E27FC236}">
                <a16:creationId xmlns:a16="http://schemas.microsoft.com/office/drawing/2014/main" id="{992931FA-527D-4571-BC3F-1D0FDA687AB1}"/>
              </a:ext>
            </a:extLst>
          </p:cNvPr>
          <p:cNvSpPr txBox="1"/>
          <p:nvPr/>
        </p:nvSpPr>
        <p:spPr>
          <a:xfrm>
            <a:off x="1618746" y="2659508"/>
            <a:ext cx="1851789" cy="369332"/>
          </a:xfrm>
          <a:prstGeom prst="rect">
            <a:avLst/>
          </a:prstGeom>
          <a:solidFill>
            <a:schemeClr val="bg1"/>
          </a:solidFill>
          <a:ln>
            <a:solidFill>
              <a:srgbClr val="FF0000"/>
            </a:solidFill>
          </a:ln>
        </p:spPr>
        <p:txBody>
          <a:bodyPr wrap="none" rtlCol="0">
            <a:spAutoFit/>
          </a:bodyPr>
          <a:lstStyle/>
          <a:p>
            <a:r>
              <a:rPr lang="en-US" dirty="0">
                <a:solidFill>
                  <a:srgbClr val="FF0000"/>
                </a:solidFill>
              </a:rPr>
              <a:t>Fission models  </a:t>
            </a:r>
          </a:p>
        </p:txBody>
      </p:sp>
      <p:grpSp>
        <p:nvGrpSpPr>
          <p:cNvPr id="37" name="Groupe 36">
            <a:extLst>
              <a:ext uri="{FF2B5EF4-FFF2-40B4-BE49-F238E27FC236}">
                <a16:creationId xmlns:a16="http://schemas.microsoft.com/office/drawing/2014/main" id="{EFDC6803-7279-4A6C-8170-72EB9B0081BB}"/>
              </a:ext>
            </a:extLst>
          </p:cNvPr>
          <p:cNvGrpSpPr/>
          <p:nvPr/>
        </p:nvGrpSpPr>
        <p:grpSpPr>
          <a:xfrm>
            <a:off x="3706006" y="2456005"/>
            <a:ext cx="3261825" cy="2856041"/>
            <a:chOff x="3968114" y="2896884"/>
            <a:chExt cx="3843918" cy="3365719"/>
          </a:xfrm>
        </p:grpSpPr>
        <p:pic>
          <p:nvPicPr>
            <p:cNvPr id="21" name="Image 20">
              <a:extLst>
                <a:ext uri="{FF2B5EF4-FFF2-40B4-BE49-F238E27FC236}">
                  <a16:creationId xmlns:a16="http://schemas.microsoft.com/office/drawing/2014/main" id="{E144B208-6714-48B3-AF71-03790584AA65}"/>
                </a:ext>
              </a:extLst>
            </p:cNvPr>
            <p:cNvPicPr>
              <a:picLocks noChangeAspect="1"/>
            </p:cNvPicPr>
            <p:nvPr/>
          </p:nvPicPr>
          <p:blipFill rotWithShape="1">
            <a:blip r:embed="rId7">
              <a:extLst>
                <a:ext uri="{28A0092B-C50C-407E-A947-70E740481C1C}">
                  <a14:useLocalDpi xmlns:a14="http://schemas.microsoft.com/office/drawing/2010/main" val="0"/>
                </a:ext>
              </a:extLst>
            </a:blip>
            <a:srcRect t="9591"/>
            <a:stretch/>
          </p:blipFill>
          <p:spPr>
            <a:xfrm>
              <a:off x="3968114" y="2896884"/>
              <a:ext cx="3843918" cy="3365719"/>
            </a:xfrm>
            <a:prstGeom prst="rect">
              <a:avLst/>
            </a:prstGeom>
          </p:spPr>
        </p:pic>
        <p:pic>
          <p:nvPicPr>
            <p:cNvPr id="22" name="Image 21">
              <a:extLst>
                <a:ext uri="{FF2B5EF4-FFF2-40B4-BE49-F238E27FC236}">
                  <a16:creationId xmlns:a16="http://schemas.microsoft.com/office/drawing/2014/main" id="{E395F0E6-5EE3-43F4-95DE-0D84D6056051}"/>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714751" y="4805740"/>
              <a:ext cx="946470" cy="911649"/>
            </a:xfrm>
            <a:prstGeom prst="rect">
              <a:avLst/>
            </a:prstGeom>
            <a:effectLst>
              <a:outerShdw blurRad="50800" dist="38100" dir="2700000" algn="tl" rotWithShape="0">
                <a:prstClr val="black">
                  <a:alpha val="40000"/>
                </a:prstClr>
              </a:outerShdw>
            </a:effectLst>
          </p:spPr>
        </p:pic>
      </p:grpSp>
      <p:pic>
        <p:nvPicPr>
          <p:cNvPr id="36" name="Image 35">
            <a:extLst>
              <a:ext uri="{FF2B5EF4-FFF2-40B4-BE49-F238E27FC236}">
                <a16:creationId xmlns:a16="http://schemas.microsoft.com/office/drawing/2014/main" id="{22847BC8-D277-41AF-A8A6-5E5B44A4C7DB}"/>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l="47250" r="7467"/>
          <a:stretch/>
        </p:blipFill>
        <p:spPr>
          <a:xfrm>
            <a:off x="2252318" y="4462597"/>
            <a:ext cx="1851789" cy="1989710"/>
          </a:xfrm>
          <a:prstGeom prst="rect">
            <a:avLst/>
          </a:prstGeom>
          <a:solidFill>
            <a:schemeClr val="bg2"/>
          </a:solidFill>
        </p:spPr>
      </p:pic>
      <p:pic>
        <p:nvPicPr>
          <p:cNvPr id="6" name="Image 5">
            <a:extLst>
              <a:ext uri="{FF2B5EF4-FFF2-40B4-BE49-F238E27FC236}">
                <a16:creationId xmlns:a16="http://schemas.microsoft.com/office/drawing/2014/main" id="{C4048EF6-A01C-482D-BECF-4D32F9A550F0}"/>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683790" y="2478501"/>
            <a:ext cx="1915117" cy="1966643"/>
          </a:xfrm>
          <a:prstGeom prst="rect">
            <a:avLst/>
          </a:prstGeom>
        </p:spPr>
      </p:pic>
      <p:pic>
        <p:nvPicPr>
          <p:cNvPr id="43" name="Image 42">
            <a:extLst>
              <a:ext uri="{FF2B5EF4-FFF2-40B4-BE49-F238E27FC236}">
                <a16:creationId xmlns:a16="http://schemas.microsoft.com/office/drawing/2014/main" id="{17E6F1C3-E95A-46BC-A8C4-72944BC1074F}"/>
              </a:ext>
            </a:extLst>
          </p:cNvPr>
          <p:cNvPicPr>
            <a:picLocks noChangeAspect="1"/>
          </p:cNvPicPr>
          <p:nvPr/>
        </p:nvPicPr>
        <p:blipFill rotWithShape="1">
          <a:blip r:embed="rId11">
            <a:extLst>
              <a:ext uri="{28A0092B-C50C-407E-A947-70E740481C1C}">
                <a14:useLocalDpi xmlns:a14="http://schemas.microsoft.com/office/drawing/2010/main" val="0"/>
              </a:ext>
            </a:extLst>
          </a:blip>
          <a:srcRect t="51318" b="10650"/>
          <a:stretch/>
        </p:blipFill>
        <p:spPr>
          <a:xfrm>
            <a:off x="135544" y="5364950"/>
            <a:ext cx="2116774" cy="992176"/>
          </a:xfrm>
          <a:prstGeom prst="rect">
            <a:avLst/>
          </a:prstGeom>
        </p:spPr>
      </p:pic>
      <p:sp>
        <p:nvSpPr>
          <p:cNvPr id="44" name="ZoneTexte 43">
            <a:extLst>
              <a:ext uri="{FF2B5EF4-FFF2-40B4-BE49-F238E27FC236}">
                <a16:creationId xmlns:a16="http://schemas.microsoft.com/office/drawing/2014/main" id="{893EA87D-17E4-4D16-BAF1-598D85F8F976}"/>
              </a:ext>
            </a:extLst>
          </p:cNvPr>
          <p:cNvSpPr txBox="1"/>
          <p:nvPr/>
        </p:nvSpPr>
        <p:spPr>
          <a:xfrm>
            <a:off x="8503806" y="866065"/>
            <a:ext cx="538823" cy="369844"/>
          </a:xfrm>
          <a:prstGeom prst="rect">
            <a:avLst/>
          </a:prstGeom>
          <a:noFill/>
        </p:spPr>
        <p:txBody>
          <a:bodyPr wrap="square">
            <a:spAutoFit/>
          </a:bodyPr>
          <a:lstStyle/>
          <a:p>
            <a:r>
              <a:rPr lang="en-US" sz="1800" b="1" i="1" dirty="0">
                <a:latin typeface="Cambria Math"/>
                <a:sym typeface="Symbol"/>
              </a:rPr>
              <a:t>↔</a:t>
            </a:r>
            <a:r>
              <a:rPr lang="en-US" sz="1800" b="1" i="1" dirty="0">
                <a:solidFill>
                  <a:srgbClr val="C00000"/>
                </a:solidFill>
                <a:latin typeface="Cambria Math"/>
                <a:sym typeface="Symbol"/>
              </a:rPr>
              <a:t> </a:t>
            </a:r>
            <a:endParaRPr lang="en-US" dirty="0"/>
          </a:p>
        </p:txBody>
      </p:sp>
      <p:sp>
        <p:nvSpPr>
          <p:cNvPr id="33" name="Rectangle 32">
            <a:extLst>
              <a:ext uri="{FF2B5EF4-FFF2-40B4-BE49-F238E27FC236}">
                <a16:creationId xmlns:a16="http://schemas.microsoft.com/office/drawing/2014/main" id="{8988064D-CE43-4DED-BD20-4C621ABA5FF0}"/>
              </a:ext>
            </a:extLst>
          </p:cNvPr>
          <p:cNvSpPr/>
          <p:nvPr/>
        </p:nvSpPr>
        <p:spPr>
          <a:xfrm>
            <a:off x="802147" y="159389"/>
            <a:ext cx="8451994" cy="369332"/>
          </a:xfrm>
          <a:prstGeom prst="rect">
            <a:avLst/>
          </a:prstGeom>
        </p:spPr>
        <p:txBody>
          <a:bodyPr wrap="none">
            <a:spAutoFit/>
          </a:bodyPr>
          <a:lstStyle/>
          <a:p>
            <a:r>
              <a:rPr lang="en-US" b="1" dirty="0">
                <a:solidFill>
                  <a:srgbClr val="C00000"/>
                </a:solidFill>
              </a:rPr>
              <a:t>Context: methodology of FY Evaluation for thermal neutron induced fission</a:t>
            </a:r>
            <a:endParaRPr lang="en-US" dirty="0"/>
          </a:p>
        </p:txBody>
      </p:sp>
      <p:sp>
        <p:nvSpPr>
          <p:cNvPr id="2" name="Espace réservé de la date 1">
            <a:extLst>
              <a:ext uri="{FF2B5EF4-FFF2-40B4-BE49-F238E27FC236}">
                <a16:creationId xmlns:a16="http://schemas.microsoft.com/office/drawing/2014/main" id="{DB1A6185-5067-4766-ADE0-18C707BF72EC}"/>
              </a:ext>
            </a:extLst>
          </p:cNvPr>
          <p:cNvSpPr>
            <a:spLocks noGrp="1"/>
          </p:cNvSpPr>
          <p:nvPr>
            <p:ph type="dt" sz="half" idx="10"/>
          </p:nvPr>
        </p:nvSpPr>
        <p:spPr/>
        <p:txBody>
          <a:bodyPr/>
          <a:lstStyle/>
          <a:p>
            <a:r>
              <a:rPr lang="fr-FR"/>
              <a:t>01/07/2026</a:t>
            </a:r>
          </a:p>
        </p:txBody>
      </p:sp>
    </p:spTree>
    <p:extLst>
      <p:ext uri="{BB962C8B-B14F-4D97-AF65-F5344CB8AC3E}">
        <p14:creationId xmlns:p14="http://schemas.microsoft.com/office/powerpoint/2010/main" val="1638833751"/>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a:xfrm>
            <a:off x="11064881" y="6414883"/>
            <a:ext cx="693738" cy="365125"/>
          </a:xfrm>
        </p:spPr>
        <p:txBody>
          <a:bodyPr/>
          <a:lstStyle/>
          <a:p>
            <a:pPr algn="ctr"/>
            <a:fld id="{53F0B3ED-4F75-49BF-B028-1A262D3A6E64}" type="slidenum">
              <a:rPr lang="fr-FR" sz="1000" smtClean="0">
                <a:ea typeface="Arial" charset="0"/>
                <a:cs typeface="Arial" charset="0"/>
              </a:rPr>
              <a:pPr algn="ctr"/>
              <a:t>66</a:t>
            </a:fld>
            <a:endParaRPr lang="fr-FR" sz="1000" dirty="0">
              <a:ea typeface="Arial" charset="0"/>
              <a:cs typeface="Arial" charset="0"/>
            </a:endParaRPr>
          </a:p>
        </p:txBody>
      </p:sp>
      <mc:AlternateContent xmlns:mc="http://schemas.openxmlformats.org/markup-compatibility/2006" xmlns:a14="http://schemas.microsoft.com/office/drawing/2010/main">
        <mc:Choice Requires="a14">
          <p:sp>
            <p:nvSpPr>
              <p:cNvPr id="12" name="ZoneTexte 11"/>
              <p:cNvSpPr txBox="1"/>
              <p:nvPr/>
            </p:nvSpPr>
            <p:spPr>
              <a:xfrm>
                <a:off x="4720697" y="842617"/>
                <a:ext cx="4418069" cy="1661993"/>
              </a:xfrm>
              <a:prstGeom prst="rect">
                <a:avLst/>
              </a:prstGeom>
              <a:noFill/>
            </p:spPr>
            <p:txBody>
              <a:bodyPr wrap="square" rtlCol="0">
                <a:spAutoFit/>
              </a:bodyPr>
              <a:lstStyle/>
              <a:p>
                <a:pPr algn="ctr" defTabSz="457200"/>
                <a:r>
                  <a:rPr lang="en-US" i="1" dirty="0">
                    <a:solidFill>
                      <a:srgbClr val="C00000"/>
                    </a:solidFill>
                    <a:latin typeface="Cambria Math"/>
                    <a:sym typeface="Symbol"/>
                  </a:rPr>
                  <a:t>Experimentally</a:t>
                </a:r>
              </a:p>
              <a:p>
                <a:pPr algn="ctr" defTabSz="457200"/>
                <a14:m>
                  <m:oMathPara xmlns:m="http://schemas.openxmlformats.org/officeDocument/2006/math">
                    <m:oMathParaPr>
                      <m:jc m:val="centerGroup"/>
                    </m:oMathParaPr>
                    <m:oMath xmlns:m="http://schemas.openxmlformats.org/officeDocument/2006/math">
                      <m:r>
                        <a:rPr lang="en-US" i="1" smtClean="0">
                          <a:solidFill>
                            <a:srgbClr val="C00000"/>
                          </a:solidFill>
                          <a:latin typeface="Cambria Math"/>
                          <a:sym typeface="Symbol"/>
                        </a:rPr>
                        <m:t>𝑌</m:t>
                      </m:r>
                      <m:d>
                        <m:dPr>
                          <m:ctrlPr>
                            <a:rPr lang="en-US" i="1" smtClean="0">
                              <a:solidFill>
                                <a:srgbClr val="C00000"/>
                              </a:solidFill>
                              <a:latin typeface="Cambria Math" panose="02040503050406030204" pitchFamily="18" charset="0"/>
                              <a:sym typeface="Symbol"/>
                            </a:rPr>
                          </m:ctrlPr>
                        </m:dPr>
                        <m:e>
                          <m:r>
                            <a:rPr lang="en-US" i="1" smtClean="0">
                              <a:solidFill>
                                <a:srgbClr val="C00000"/>
                              </a:solidFill>
                              <a:latin typeface="Cambria Math"/>
                              <a:sym typeface="Symbol"/>
                            </a:rPr>
                            <m:t>𝐴</m:t>
                          </m:r>
                          <m:r>
                            <a:rPr lang="en-US" i="1" smtClean="0">
                              <a:solidFill>
                                <a:srgbClr val="C00000"/>
                              </a:solidFill>
                              <a:latin typeface="Cambria Math"/>
                              <a:sym typeface="Symbol"/>
                            </a:rPr>
                            <m:t>,</m:t>
                          </m:r>
                          <m:r>
                            <a:rPr lang="en-US" i="1" smtClean="0">
                              <a:solidFill>
                                <a:srgbClr val="C00000"/>
                              </a:solidFill>
                              <a:latin typeface="Cambria Math"/>
                              <a:sym typeface="Symbol"/>
                            </a:rPr>
                            <m:t>𝑍</m:t>
                          </m:r>
                          <m:r>
                            <a:rPr lang="en-US" i="1" smtClean="0">
                              <a:solidFill>
                                <a:srgbClr val="C00000"/>
                              </a:solidFill>
                              <a:latin typeface="Cambria Math"/>
                              <a:sym typeface="Symbol"/>
                            </a:rPr>
                            <m:t>,</m:t>
                          </m:r>
                          <m:sSub>
                            <m:sSubPr>
                              <m:ctrlPr>
                                <a:rPr lang="en-US" i="1" smtClean="0">
                                  <a:solidFill>
                                    <a:srgbClr val="C00000"/>
                                  </a:solidFill>
                                  <a:latin typeface="Cambria Math" panose="02040503050406030204" pitchFamily="18" charset="0"/>
                                  <a:sym typeface="Symbol"/>
                                </a:rPr>
                              </m:ctrlPr>
                            </m:sSubPr>
                            <m:e>
                              <m:r>
                                <a:rPr lang="en-US" i="1" smtClean="0">
                                  <a:solidFill>
                                    <a:srgbClr val="C00000"/>
                                  </a:solidFill>
                                  <a:latin typeface="Cambria Math" panose="02040503050406030204" pitchFamily="18" charset="0"/>
                                  <a:sym typeface="Symbol"/>
                                </a:rPr>
                                <m:t>𝐸</m:t>
                              </m:r>
                            </m:e>
                            <m:sub>
                              <m:r>
                                <a:rPr lang="en-US" i="1" smtClean="0">
                                  <a:solidFill>
                                    <a:srgbClr val="C00000"/>
                                  </a:solidFill>
                                  <a:latin typeface="Cambria Math" panose="02040503050406030204" pitchFamily="18" charset="0"/>
                                  <a:sym typeface="Symbol"/>
                                </a:rPr>
                                <m:t>𝐾</m:t>
                              </m:r>
                            </m:sub>
                          </m:sSub>
                          <m:r>
                            <a:rPr lang="en-US" i="1" smtClean="0">
                              <a:solidFill>
                                <a:srgbClr val="C00000"/>
                              </a:solidFill>
                              <a:latin typeface="Cambria Math"/>
                              <a:sym typeface="Symbol"/>
                            </a:rPr>
                            <m:t>,</m:t>
                          </m:r>
                          <m:r>
                            <a:rPr lang="en-US" i="1" smtClean="0">
                              <a:solidFill>
                                <a:srgbClr val="C00000"/>
                              </a:solidFill>
                              <a:latin typeface="Cambria Math" panose="02040503050406030204" pitchFamily="18" charset="0"/>
                              <a:sym typeface="Symbol"/>
                            </a:rPr>
                            <m:t>𝐼</m:t>
                          </m:r>
                          <m:r>
                            <a:rPr lang="en-US" i="1" smtClean="0">
                              <a:solidFill>
                                <a:srgbClr val="C00000"/>
                              </a:solidFill>
                              <a:latin typeface="Cambria Math" panose="02040503050406030204" pitchFamily="18" charset="0"/>
                              <a:sym typeface="Symbol"/>
                            </a:rPr>
                            <m:t> </m:t>
                          </m:r>
                        </m:e>
                      </m:d>
                    </m:oMath>
                  </m:oMathPara>
                </a14:m>
                <a:endParaRPr lang="fr-FR" i="1" dirty="0">
                  <a:solidFill>
                    <a:srgbClr val="C00000"/>
                  </a:solidFill>
                  <a:latin typeface="Cambria Math" panose="02040503050406030204" pitchFamily="18" charset="0"/>
                  <a:sym typeface="Symbol"/>
                </a:endParaRPr>
              </a:p>
              <a:p>
                <a:pPr algn="ctr" defTabSz="457200"/>
                <a14:m>
                  <m:oMathPara xmlns:m="http://schemas.openxmlformats.org/officeDocument/2006/math">
                    <m:oMathParaPr>
                      <m:jc m:val="centerGroup"/>
                    </m:oMathParaPr>
                    <m:oMath xmlns:m="http://schemas.openxmlformats.org/officeDocument/2006/math">
                      <m:r>
                        <a:rPr lang="en-US" sz="1600" i="1" smtClean="0">
                          <a:solidFill>
                            <a:srgbClr val="C00000"/>
                          </a:solidFill>
                          <a:latin typeface="Cambria Math"/>
                          <a:sym typeface="Symbol"/>
                        </a:rPr>
                        <m:t>=</m:t>
                      </m:r>
                    </m:oMath>
                  </m:oMathPara>
                </a14:m>
                <a:endParaRPr lang="fr-FR" sz="1600" i="1" dirty="0">
                  <a:solidFill>
                    <a:srgbClr val="C00000"/>
                  </a:solidFill>
                  <a:latin typeface="Cambria Math"/>
                  <a:sym typeface="Symbol"/>
                </a:endParaRPr>
              </a:p>
              <a:p>
                <a:pPr algn="ctr" defTabSz="457200"/>
                <a14:m>
                  <m:oMath xmlns:m="http://schemas.openxmlformats.org/officeDocument/2006/math">
                    <m:r>
                      <a:rPr lang="en-US" sz="1600" i="1" smtClean="0">
                        <a:solidFill>
                          <a:srgbClr val="C00000"/>
                        </a:solidFill>
                        <a:latin typeface="Cambria Math"/>
                        <a:sym typeface="Symbol"/>
                      </a:rPr>
                      <m:t>𝑌</m:t>
                    </m:r>
                    <m:d>
                      <m:dPr>
                        <m:ctrlPr>
                          <a:rPr lang="en-US" sz="1600" i="1" smtClean="0">
                            <a:solidFill>
                              <a:srgbClr val="C00000"/>
                            </a:solidFill>
                            <a:latin typeface="Cambria Math" panose="02040503050406030204" pitchFamily="18" charset="0"/>
                            <a:sym typeface="Symbol"/>
                          </a:rPr>
                        </m:ctrlPr>
                      </m:dPr>
                      <m:e>
                        <m:r>
                          <a:rPr lang="en-US" sz="1600" i="1" smtClean="0">
                            <a:solidFill>
                              <a:srgbClr val="C00000"/>
                            </a:solidFill>
                            <a:latin typeface="Cambria Math"/>
                            <a:sym typeface="Symbol"/>
                          </a:rPr>
                          <m:t>𝐴</m:t>
                        </m:r>
                      </m:e>
                    </m:d>
                    <m:r>
                      <a:rPr lang="en-US" sz="1600" i="1">
                        <a:solidFill>
                          <a:srgbClr val="C00000"/>
                        </a:solidFill>
                        <a:latin typeface="Cambria Math" panose="02040503050406030204" pitchFamily="18" charset="0"/>
                        <a:ea typeface="Cambria Math" panose="02040503050406030204" pitchFamily="18" charset="0"/>
                        <a:sym typeface="Symbol"/>
                      </a:rPr>
                      <m:t>∙</m:t>
                    </m:r>
                    <m:r>
                      <a:rPr lang="en-US" sz="1600" i="1" smtClean="0">
                        <a:solidFill>
                          <a:srgbClr val="C00000"/>
                        </a:solidFill>
                        <a:latin typeface="Cambria Math" panose="02040503050406030204" pitchFamily="18" charset="0"/>
                        <a:sym typeface="Symbol"/>
                      </a:rPr>
                      <m:t>𝑃</m:t>
                    </m:r>
                    <m:d>
                      <m:dPr>
                        <m:ctrlPr>
                          <a:rPr lang="en-US" sz="1600" i="1" smtClean="0">
                            <a:solidFill>
                              <a:srgbClr val="C00000"/>
                            </a:solidFill>
                            <a:latin typeface="Cambria Math" panose="02040503050406030204" pitchFamily="18" charset="0"/>
                            <a:sym typeface="Symbol"/>
                          </a:rPr>
                        </m:ctrlPr>
                      </m:dPr>
                      <m:e>
                        <m:r>
                          <a:rPr lang="en-US" sz="1600" i="1" smtClean="0">
                            <a:solidFill>
                              <a:srgbClr val="C00000"/>
                            </a:solidFill>
                            <a:latin typeface="Cambria Math" panose="02040503050406030204" pitchFamily="18" charset="0"/>
                            <a:sym typeface="Symbol"/>
                          </a:rPr>
                          <m:t>𝑍</m:t>
                        </m:r>
                      </m:e>
                      <m:e>
                        <m:r>
                          <a:rPr lang="en-US" sz="1600" i="1" smtClean="0">
                            <a:solidFill>
                              <a:srgbClr val="C00000"/>
                            </a:solidFill>
                            <a:latin typeface="Cambria Math" panose="02040503050406030204" pitchFamily="18" charset="0"/>
                            <a:sym typeface="Symbol"/>
                          </a:rPr>
                          <m:t>𝐴</m:t>
                        </m:r>
                        <m:r>
                          <a:rPr lang="en-US" sz="1600" i="1" smtClean="0">
                            <a:solidFill>
                              <a:srgbClr val="C00000"/>
                            </a:solidFill>
                            <a:latin typeface="Cambria Math" panose="02040503050406030204" pitchFamily="18" charset="0"/>
                            <a:sym typeface="Symbol"/>
                          </a:rPr>
                          <m:t>, </m:t>
                        </m:r>
                        <m:sSub>
                          <m:sSubPr>
                            <m:ctrlPr>
                              <a:rPr lang="en-US" sz="1600" i="1" smtClean="0">
                                <a:solidFill>
                                  <a:srgbClr val="C00000"/>
                                </a:solidFill>
                                <a:latin typeface="Cambria Math" panose="02040503050406030204" pitchFamily="18" charset="0"/>
                                <a:sym typeface="Symbol"/>
                              </a:rPr>
                            </m:ctrlPr>
                          </m:sSubPr>
                          <m:e>
                            <m:r>
                              <a:rPr lang="en-US" sz="1600" i="1" smtClean="0">
                                <a:solidFill>
                                  <a:srgbClr val="C00000"/>
                                </a:solidFill>
                                <a:latin typeface="Cambria Math" panose="02040503050406030204" pitchFamily="18" charset="0"/>
                                <a:sym typeface="Symbol"/>
                              </a:rPr>
                              <m:t>𝐸</m:t>
                            </m:r>
                          </m:e>
                          <m:sub>
                            <m:r>
                              <a:rPr lang="en-US" sz="1600" i="1" smtClean="0">
                                <a:solidFill>
                                  <a:srgbClr val="C00000"/>
                                </a:solidFill>
                                <a:latin typeface="Cambria Math" panose="02040503050406030204" pitchFamily="18" charset="0"/>
                                <a:sym typeface="Symbol"/>
                              </a:rPr>
                              <m:t>𝐾</m:t>
                            </m:r>
                          </m:sub>
                        </m:sSub>
                      </m:e>
                    </m:d>
                    <m:r>
                      <a:rPr lang="en-US" sz="1600" i="1">
                        <a:solidFill>
                          <a:srgbClr val="C00000"/>
                        </a:solidFill>
                        <a:latin typeface="Cambria Math" panose="02040503050406030204" pitchFamily="18" charset="0"/>
                        <a:ea typeface="Cambria Math" panose="02040503050406030204" pitchFamily="18" charset="0"/>
                        <a:sym typeface="Symbol"/>
                      </a:rPr>
                      <m:t>∙</m:t>
                    </m:r>
                    <m:r>
                      <a:rPr lang="en-US" sz="1600" i="1" smtClean="0">
                        <a:solidFill>
                          <a:srgbClr val="C00000"/>
                        </a:solidFill>
                        <a:latin typeface="Cambria Math" panose="02040503050406030204" pitchFamily="18" charset="0"/>
                        <a:sym typeface="Symbol"/>
                      </a:rPr>
                      <m:t>𝑃</m:t>
                    </m:r>
                    <m:d>
                      <m:dPr>
                        <m:ctrlPr>
                          <a:rPr lang="en-US" sz="1600" i="1" smtClean="0">
                            <a:solidFill>
                              <a:srgbClr val="C00000"/>
                            </a:solidFill>
                            <a:latin typeface="Cambria Math" panose="02040503050406030204" pitchFamily="18" charset="0"/>
                            <a:sym typeface="Symbol"/>
                          </a:rPr>
                        </m:ctrlPr>
                      </m:dPr>
                      <m:e>
                        <m:sSub>
                          <m:sSubPr>
                            <m:ctrlPr>
                              <a:rPr lang="en-US" sz="1600" i="1" smtClean="0">
                                <a:solidFill>
                                  <a:srgbClr val="C00000"/>
                                </a:solidFill>
                                <a:latin typeface="Cambria Math" panose="02040503050406030204" pitchFamily="18" charset="0"/>
                                <a:sym typeface="Symbol"/>
                              </a:rPr>
                            </m:ctrlPr>
                          </m:sSubPr>
                          <m:e>
                            <m:r>
                              <a:rPr lang="en-US" sz="1600" i="1" smtClean="0">
                                <a:solidFill>
                                  <a:srgbClr val="C00000"/>
                                </a:solidFill>
                                <a:latin typeface="Cambria Math" panose="02040503050406030204" pitchFamily="18" charset="0"/>
                                <a:sym typeface="Symbol"/>
                              </a:rPr>
                              <m:t>𝐸</m:t>
                            </m:r>
                          </m:e>
                          <m:sub>
                            <m:r>
                              <a:rPr lang="en-US" sz="1600" i="1" smtClean="0">
                                <a:solidFill>
                                  <a:srgbClr val="C00000"/>
                                </a:solidFill>
                                <a:latin typeface="Cambria Math" panose="02040503050406030204" pitchFamily="18" charset="0"/>
                                <a:sym typeface="Symbol"/>
                              </a:rPr>
                              <m:t>𝑘</m:t>
                            </m:r>
                          </m:sub>
                        </m:sSub>
                      </m:e>
                      <m:e>
                        <m:r>
                          <a:rPr lang="en-US" sz="1600" i="1" smtClean="0">
                            <a:solidFill>
                              <a:srgbClr val="C00000"/>
                            </a:solidFill>
                            <a:latin typeface="Cambria Math" panose="02040503050406030204" pitchFamily="18" charset="0"/>
                            <a:sym typeface="Symbol"/>
                          </a:rPr>
                          <m:t>𝐴</m:t>
                        </m:r>
                        <m:r>
                          <a:rPr lang="en-US" sz="1600" i="1" smtClean="0">
                            <a:solidFill>
                              <a:srgbClr val="C00000"/>
                            </a:solidFill>
                            <a:latin typeface="Cambria Math" panose="02040503050406030204" pitchFamily="18" charset="0"/>
                            <a:sym typeface="Symbol"/>
                          </a:rPr>
                          <m:t>,</m:t>
                        </m:r>
                        <m:r>
                          <a:rPr lang="en-US" sz="1600" i="1" smtClean="0">
                            <a:solidFill>
                              <a:srgbClr val="C00000"/>
                            </a:solidFill>
                            <a:latin typeface="Cambria Math" panose="02040503050406030204" pitchFamily="18" charset="0"/>
                            <a:sym typeface="Symbol"/>
                          </a:rPr>
                          <m:t>𝑍</m:t>
                        </m:r>
                      </m:e>
                    </m:d>
                    <m:r>
                      <a:rPr lang="en-US" sz="1600" i="1">
                        <a:solidFill>
                          <a:srgbClr val="C00000"/>
                        </a:solidFill>
                        <a:latin typeface="Cambria Math" panose="02040503050406030204" pitchFamily="18" charset="0"/>
                        <a:ea typeface="Cambria Math" panose="02040503050406030204" pitchFamily="18" charset="0"/>
                        <a:sym typeface="Symbol"/>
                      </a:rPr>
                      <m:t>∙</m:t>
                    </m:r>
                    <m:r>
                      <a:rPr lang="en-US" sz="1600" i="1" smtClean="0">
                        <a:solidFill>
                          <a:srgbClr val="C00000"/>
                        </a:solidFill>
                        <a:latin typeface="Cambria Math"/>
                        <a:sym typeface="Symbol"/>
                      </a:rPr>
                      <m:t>𝑃</m:t>
                    </m:r>
                    <m:r>
                      <a:rPr lang="en-US" sz="1600" i="1" smtClean="0">
                        <a:solidFill>
                          <a:srgbClr val="C00000"/>
                        </a:solidFill>
                        <a:latin typeface="Cambria Math"/>
                        <a:sym typeface="Symbol"/>
                      </a:rPr>
                      <m:t>(</m:t>
                    </m:r>
                    <m:r>
                      <a:rPr lang="en-US" sz="1600" i="1" smtClean="0">
                        <a:solidFill>
                          <a:srgbClr val="C00000"/>
                        </a:solidFill>
                        <a:latin typeface="Cambria Math" panose="02040503050406030204" pitchFamily="18" charset="0"/>
                        <a:sym typeface="Symbol"/>
                      </a:rPr>
                      <m:t>𝑚</m:t>
                    </m:r>
                    <m:r>
                      <a:rPr lang="en-US" sz="1600" i="1" smtClean="0">
                        <a:solidFill>
                          <a:srgbClr val="C00000"/>
                        </a:solidFill>
                        <a:latin typeface="Cambria Math" panose="02040503050406030204" pitchFamily="18" charset="0"/>
                        <a:sym typeface="Symbol"/>
                      </a:rPr>
                      <m:t>|</m:t>
                    </m:r>
                    <m:sSub>
                      <m:sSubPr>
                        <m:ctrlPr>
                          <a:rPr lang="en-US" sz="1600" i="1" smtClean="0">
                            <a:solidFill>
                              <a:srgbClr val="C00000"/>
                            </a:solidFill>
                            <a:latin typeface="Cambria Math" panose="02040503050406030204" pitchFamily="18" charset="0"/>
                            <a:sym typeface="Symbol"/>
                          </a:rPr>
                        </m:ctrlPr>
                      </m:sSubPr>
                      <m:e>
                        <m:r>
                          <a:rPr lang="en-US" sz="1600" i="1" smtClean="0">
                            <a:solidFill>
                              <a:srgbClr val="C00000"/>
                            </a:solidFill>
                            <a:latin typeface="Cambria Math" panose="02040503050406030204" pitchFamily="18" charset="0"/>
                            <a:sym typeface="Symbol"/>
                          </a:rPr>
                          <m:t>𝐴</m:t>
                        </m:r>
                        <m:r>
                          <a:rPr lang="en-US" sz="1600" i="1" smtClean="0">
                            <a:solidFill>
                              <a:srgbClr val="C00000"/>
                            </a:solidFill>
                            <a:latin typeface="Cambria Math" panose="02040503050406030204" pitchFamily="18" charset="0"/>
                            <a:sym typeface="Symbol"/>
                          </a:rPr>
                          <m:t>,</m:t>
                        </m:r>
                        <m:r>
                          <a:rPr lang="en-US" sz="1600" i="1" smtClean="0">
                            <a:solidFill>
                              <a:srgbClr val="C00000"/>
                            </a:solidFill>
                            <a:latin typeface="Cambria Math" panose="02040503050406030204" pitchFamily="18" charset="0"/>
                            <a:sym typeface="Symbol"/>
                          </a:rPr>
                          <m:t>𝑍</m:t>
                        </m:r>
                        <m:r>
                          <a:rPr lang="en-US" sz="1600" i="1" smtClean="0">
                            <a:solidFill>
                              <a:srgbClr val="C00000"/>
                            </a:solidFill>
                            <a:latin typeface="Cambria Math" panose="02040503050406030204" pitchFamily="18" charset="0"/>
                            <a:sym typeface="Symbol"/>
                          </a:rPr>
                          <m:t>,</m:t>
                        </m:r>
                        <m:r>
                          <a:rPr lang="en-US" sz="1600" i="1" smtClean="0">
                            <a:solidFill>
                              <a:srgbClr val="C00000"/>
                            </a:solidFill>
                            <a:latin typeface="Cambria Math" panose="02040503050406030204" pitchFamily="18" charset="0"/>
                            <a:sym typeface="Symbol"/>
                          </a:rPr>
                          <m:t>𝐸</m:t>
                        </m:r>
                      </m:e>
                      <m:sub>
                        <m:r>
                          <a:rPr lang="en-US" sz="1600" i="1" smtClean="0">
                            <a:solidFill>
                              <a:srgbClr val="C00000"/>
                            </a:solidFill>
                            <a:latin typeface="Cambria Math" panose="02040503050406030204" pitchFamily="18" charset="0"/>
                            <a:sym typeface="Symbol"/>
                          </a:rPr>
                          <m:t>𝐾</m:t>
                        </m:r>
                      </m:sub>
                    </m:sSub>
                    <m:r>
                      <a:rPr lang="en-US" sz="1600" i="1" smtClean="0">
                        <a:solidFill>
                          <a:srgbClr val="C00000"/>
                        </a:solidFill>
                        <a:latin typeface="Cambria Math"/>
                        <a:sym typeface="Symbol"/>
                      </a:rPr>
                      <m:t>) </m:t>
                    </m:r>
                  </m:oMath>
                </a14:m>
                <a:r>
                  <a:rPr lang="en-US" sz="1600" b="1" i="1" dirty="0">
                    <a:solidFill>
                      <a:srgbClr val="C00000"/>
                    </a:solidFill>
                    <a:latin typeface="Cambria Math"/>
                    <a:sym typeface="Symbol"/>
                  </a:rPr>
                  <a:t>	</a:t>
                </a:r>
              </a:p>
              <a:p>
                <a:pPr algn="ctr" defTabSz="457200"/>
                <a:endParaRPr lang="en-US" sz="1600" i="1" dirty="0">
                  <a:solidFill>
                    <a:srgbClr val="C00000"/>
                  </a:solidFill>
                  <a:latin typeface="Cambria Math"/>
                  <a:sym typeface="Symbol"/>
                </a:endParaRPr>
              </a:p>
              <a:p>
                <a:pPr marL="0" lvl="1" algn="ctr" defTabSz="457200"/>
                <a:endParaRPr lang="en-US" b="1" dirty="0">
                  <a:solidFill>
                    <a:srgbClr val="C00000"/>
                  </a:solidFill>
                  <a:latin typeface="Calibri"/>
                </a:endParaRPr>
              </a:p>
            </p:txBody>
          </p:sp>
        </mc:Choice>
        <mc:Fallback xmlns="">
          <p:sp>
            <p:nvSpPr>
              <p:cNvPr id="12" name="ZoneTexte 11"/>
              <p:cNvSpPr txBox="1">
                <a:spLocks noRot="1" noChangeAspect="1" noMove="1" noResize="1" noEditPoints="1" noAdjustHandles="1" noChangeArrowheads="1" noChangeShapeType="1" noTextEdit="1"/>
              </p:cNvSpPr>
              <p:nvPr/>
            </p:nvSpPr>
            <p:spPr>
              <a:xfrm>
                <a:off x="4720697" y="842617"/>
                <a:ext cx="4418069" cy="1661993"/>
              </a:xfrm>
              <a:prstGeom prst="rect">
                <a:avLst/>
              </a:prstGeom>
              <a:blipFill>
                <a:blip r:embed="rId2"/>
                <a:stretch>
                  <a:fillRect t="-2198"/>
                </a:stretch>
              </a:blipFill>
            </p:spPr>
            <p:txBody>
              <a:bodyPr/>
              <a:lstStyle/>
              <a:p>
                <a:r>
                  <a:rPr lang="en-US">
                    <a:noFill/>
                  </a:rPr>
                  <a:t> </a:t>
                </a:r>
              </a:p>
            </p:txBody>
          </p:sp>
        </mc:Fallback>
      </mc:AlternateContent>
      <p:grpSp>
        <p:nvGrpSpPr>
          <p:cNvPr id="13" name="Groupe 12"/>
          <p:cNvGrpSpPr/>
          <p:nvPr/>
        </p:nvGrpSpPr>
        <p:grpSpPr>
          <a:xfrm>
            <a:off x="4909024" y="1940523"/>
            <a:ext cx="4188069" cy="523220"/>
            <a:chOff x="8016718" y="2017964"/>
            <a:chExt cx="4188069" cy="523220"/>
          </a:xfrm>
        </p:grpSpPr>
        <p:sp>
          <p:nvSpPr>
            <p:cNvPr id="14" name="Rectangle 13"/>
            <p:cNvSpPr/>
            <p:nvPr/>
          </p:nvSpPr>
          <p:spPr>
            <a:xfrm>
              <a:off x="8016718" y="2147424"/>
              <a:ext cx="628698" cy="307777"/>
            </a:xfrm>
            <a:prstGeom prst="rect">
              <a:avLst/>
            </a:prstGeom>
          </p:spPr>
          <p:txBody>
            <a:bodyPr wrap="none">
              <a:spAutoFit/>
            </a:bodyPr>
            <a:lstStyle/>
            <a:p>
              <a:pPr defTabSz="457200"/>
              <a:r>
                <a:rPr lang="en-US" sz="1400" dirty="0">
                  <a:solidFill>
                    <a:srgbClr val="C00000"/>
                  </a:solidFill>
                  <a:latin typeface="Verdana" pitchFamily="34" charset="0"/>
                </a:rPr>
                <a:t>Mass</a:t>
              </a:r>
              <a:endParaRPr lang="en-US" sz="1400" dirty="0">
                <a:solidFill>
                  <a:prstClr val="black"/>
                </a:solidFill>
                <a:latin typeface="Calibri"/>
              </a:endParaRPr>
            </a:p>
          </p:txBody>
        </p:sp>
        <p:sp>
          <p:nvSpPr>
            <p:cNvPr id="15" name="Rectangle 14"/>
            <p:cNvSpPr/>
            <p:nvPr/>
          </p:nvSpPr>
          <p:spPr>
            <a:xfrm>
              <a:off x="8799252" y="2147424"/>
              <a:ext cx="827471" cy="307777"/>
            </a:xfrm>
            <a:prstGeom prst="rect">
              <a:avLst/>
            </a:prstGeom>
          </p:spPr>
          <p:txBody>
            <a:bodyPr wrap="none">
              <a:spAutoFit/>
            </a:bodyPr>
            <a:lstStyle/>
            <a:p>
              <a:pPr defTabSz="457200"/>
              <a:r>
                <a:rPr lang="en-US" sz="1400" dirty="0">
                  <a:solidFill>
                    <a:srgbClr val="C00000"/>
                  </a:solidFill>
                  <a:latin typeface="Verdana" pitchFamily="34" charset="0"/>
                </a:rPr>
                <a:t>Charge</a:t>
              </a:r>
              <a:endParaRPr lang="en-US" sz="1400" dirty="0">
                <a:solidFill>
                  <a:prstClr val="black"/>
                </a:solidFill>
                <a:latin typeface="Calibri"/>
              </a:endParaRPr>
            </a:p>
          </p:txBody>
        </p:sp>
        <p:sp>
          <p:nvSpPr>
            <p:cNvPr id="16" name="Rectangle 15"/>
            <p:cNvSpPr/>
            <p:nvPr/>
          </p:nvSpPr>
          <p:spPr>
            <a:xfrm>
              <a:off x="9934396" y="2017964"/>
              <a:ext cx="814647" cy="523220"/>
            </a:xfrm>
            <a:prstGeom prst="rect">
              <a:avLst/>
            </a:prstGeom>
          </p:spPr>
          <p:txBody>
            <a:bodyPr wrap="none">
              <a:spAutoFit/>
            </a:bodyPr>
            <a:lstStyle/>
            <a:p>
              <a:pPr defTabSz="457200"/>
              <a:r>
                <a:rPr lang="en-US" sz="1400" dirty="0">
                  <a:solidFill>
                    <a:srgbClr val="C00000"/>
                  </a:solidFill>
                  <a:latin typeface="Verdana" pitchFamily="34" charset="0"/>
                </a:rPr>
                <a:t>Kinetic</a:t>
              </a:r>
            </a:p>
            <a:p>
              <a:pPr defTabSz="457200"/>
              <a:r>
                <a:rPr lang="en-US" sz="1400" dirty="0">
                  <a:solidFill>
                    <a:srgbClr val="C00000"/>
                  </a:solidFill>
                  <a:latin typeface="Verdana" pitchFamily="34" charset="0"/>
                </a:rPr>
                <a:t>Energy</a:t>
              </a:r>
              <a:endParaRPr lang="en-US" sz="1400" dirty="0">
                <a:solidFill>
                  <a:prstClr val="black"/>
                </a:solidFill>
                <a:latin typeface="Calibri"/>
              </a:endParaRPr>
            </a:p>
          </p:txBody>
        </p:sp>
        <p:sp>
          <p:nvSpPr>
            <p:cNvPr id="17" name="Rectangle 16"/>
            <p:cNvSpPr/>
            <p:nvPr/>
          </p:nvSpPr>
          <p:spPr>
            <a:xfrm>
              <a:off x="11056716" y="2147424"/>
              <a:ext cx="1148071" cy="307777"/>
            </a:xfrm>
            <a:prstGeom prst="rect">
              <a:avLst/>
            </a:prstGeom>
          </p:spPr>
          <p:txBody>
            <a:bodyPr wrap="none">
              <a:spAutoFit/>
            </a:bodyPr>
            <a:lstStyle/>
            <a:p>
              <a:pPr defTabSz="457200"/>
              <a:r>
                <a:rPr lang="en-US" sz="1400" dirty="0">
                  <a:solidFill>
                    <a:srgbClr val="C00000"/>
                  </a:solidFill>
                  <a:latin typeface="Verdana" pitchFamily="34" charset="0"/>
                </a:rPr>
                <a:t>Isomeric	</a:t>
              </a:r>
              <a:r>
                <a:rPr lang="en-US" sz="1400" dirty="0">
                  <a:solidFill>
                    <a:srgbClr val="C00000"/>
                  </a:solidFill>
                  <a:latin typeface="Calibri"/>
                  <a:sym typeface="Wingdings 3"/>
                </a:rPr>
                <a:t> </a:t>
              </a:r>
              <a:endParaRPr lang="en-US" sz="1400" dirty="0">
                <a:solidFill>
                  <a:prstClr val="black"/>
                </a:solidFill>
                <a:latin typeface="Calibri"/>
              </a:endParaRPr>
            </a:p>
          </p:txBody>
        </p:sp>
      </p:grpSp>
      <p:sp>
        <p:nvSpPr>
          <p:cNvPr id="18" name="Rectangle 17"/>
          <p:cNvSpPr/>
          <p:nvPr/>
        </p:nvSpPr>
        <p:spPr>
          <a:xfrm>
            <a:off x="302628" y="2087627"/>
            <a:ext cx="4418069" cy="307777"/>
          </a:xfrm>
          <a:prstGeom prst="rect">
            <a:avLst/>
          </a:prstGeom>
        </p:spPr>
        <p:txBody>
          <a:bodyPr wrap="none">
            <a:spAutoFit/>
          </a:bodyPr>
          <a:lstStyle/>
          <a:p>
            <a:pPr defTabSz="457200"/>
            <a:r>
              <a:rPr lang="en-US" sz="1400" dirty="0">
                <a:solidFill>
                  <a:srgbClr val="0070C0"/>
                </a:solidFill>
                <a:latin typeface="Verdana" pitchFamily="34" charset="0"/>
              </a:rPr>
              <a:t>Pre-neutron Mass, charge, excitation energy  </a:t>
            </a:r>
            <a:endParaRPr lang="en-US" sz="1400" dirty="0">
              <a:solidFill>
                <a:srgbClr val="0070C0"/>
              </a:solidFill>
              <a:latin typeface="Calibri"/>
            </a:endParaRPr>
          </a:p>
        </p:txBody>
      </p:sp>
      <mc:AlternateContent xmlns:mc="http://schemas.openxmlformats.org/markup-compatibility/2006" xmlns:a14="http://schemas.microsoft.com/office/drawing/2010/main">
        <mc:Choice Requires="a14">
          <p:sp>
            <p:nvSpPr>
              <p:cNvPr id="24" name="ZoneTexte 23">
                <a:extLst>
                  <a:ext uri="{FF2B5EF4-FFF2-40B4-BE49-F238E27FC236}">
                    <a16:creationId xmlns:a16="http://schemas.microsoft.com/office/drawing/2014/main" id="{68859DB8-24D0-407C-A0CF-96DB3C479A4B}"/>
                  </a:ext>
                </a:extLst>
              </p:cNvPr>
              <p:cNvSpPr txBox="1"/>
              <p:nvPr/>
            </p:nvSpPr>
            <p:spPr>
              <a:xfrm>
                <a:off x="33380" y="757016"/>
                <a:ext cx="5022522" cy="1172565"/>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m:rPr>
                          <m:nor/>
                        </m:rPr>
                        <a:rPr lang="en-US" i="1" dirty="0" smtClean="0">
                          <a:solidFill>
                            <a:srgbClr val="0070C0"/>
                          </a:solidFill>
                          <a:latin typeface="Cambria Math"/>
                          <a:sym typeface="Symbol"/>
                        </a:rPr>
                        <m:t>Theoretically</m:t>
                      </m:r>
                      <m:r>
                        <m:rPr>
                          <m:nor/>
                        </m:rPr>
                        <a:rPr lang="en-US" i="1" dirty="0" smtClean="0">
                          <a:solidFill>
                            <a:srgbClr val="0070C0"/>
                          </a:solidFill>
                          <a:latin typeface="Cambria Math"/>
                          <a:sym typeface="Symbol"/>
                        </a:rPr>
                        <m:t>		</m:t>
                      </m:r>
                    </m:oMath>
                  </m:oMathPara>
                </a14:m>
                <a:endParaRPr lang="fr-FR" i="1" dirty="0">
                  <a:solidFill>
                    <a:srgbClr val="0070C0"/>
                  </a:solidFill>
                  <a:latin typeface="Cambria Math"/>
                  <a:sym typeface="Symbol"/>
                </a:endParaRPr>
              </a:p>
              <a:p>
                <a:pPr/>
                <a14:m>
                  <m:oMathPara xmlns:m="http://schemas.openxmlformats.org/officeDocument/2006/math">
                    <m:oMathParaPr>
                      <m:jc m:val="centerGroup"/>
                    </m:oMathParaPr>
                    <m:oMath xmlns:m="http://schemas.openxmlformats.org/officeDocument/2006/math">
                      <m:r>
                        <a:rPr lang="en-US" sz="1800" i="1" smtClean="0">
                          <a:solidFill>
                            <a:srgbClr val="0070C0"/>
                          </a:solidFill>
                          <a:latin typeface="Cambria Math"/>
                          <a:sym typeface="Symbol"/>
                        </a:rPr>
                        <m:t>𝑌</m:t>
                      </m:r>
                      <m:d>
                        <m:dPr>
                          <m:ctrlPr>
                            <a:rPr lang="en-US" sz="1800" i="1" smtClean="0">
                              <a:solidFill>
                                <a:srgbClr val="0070C0"/>
                              </a:solidFill>
                              <a:latin typeface="Cambria Math" panose="02040503050406030204" pitchFamily="18" charset="0"/>
                              <a:sym typeface="Symbol"/>
                            </a:rPr>
                          </m:ctrlPr>
                        </m:dPr>
                        <m:e>
                          <m:sSup>
                            <m:sSupPr>
                              <m:ctrlPr>
                                <a:rPr lang="en-US" sz="1800" i="1" smtClean="0">
                                  <a:solidFill>
                                    <a:srgbClr val="0070C0"/>
                                  </a:solidFill>
                                  <a:latin typeface="Cambria Math" panose="02040503050406030204" pitchFamily="18" charset="0"/>
                                  <a:sym typeface="Symbol"/>
                                </a:rPr>
                              </m:ctrlPr>
                            </m:sSupPr>
                            <m:e>
                              <m:r>
                                <a:rPr lang="en-US" sz="1800" i="1" smtClean="0">
                                  <a:solidFill>
                                    <a:srgbClr val="0070C0"/>
                                  </a:solidFill>
                                  <a:latin typeface="Cambria Math" panose="02040503050406030204" pitchFamily="18" charset="0"/>
                                  <a:sym typeface="Symbol"/>
                                </a:rPr>
                                <m:t>𝐴</m:t>
                              </m:r>
                            </m:e>
                            <m:sup>
                              <m:r>
                                <a:rPr lang="en-US" sz="1800" i="1" smtClean="0">
                                  <a:solidFill>
                                    <a:srgbClr val="0070C0"/>
                                  </a:solidFill>
                                  <a:latin typeface="Cambria Math" panose="02040503050406030204" pitchFamily="18" charset="0"/>
                                  <a:sym typeface="Symbol"/>
                                </a:rPr>
                                <m:t>∗</m:t>
                              </m:r>
                            </m:sup>
                          </m:sSup>
                          <m:r>
                            <a:rPr lang="en-US" sz="1800" i="1" smtClean="0">
                              <a:solidFill>
                                <a:srgbClr val="0070C0"/>
                              </a:solidFill>
                              <a:latin typeface="Cambria Math"/>
                              <a:sym typeface="Symbol"/>
                            </a:rPr>
                            <m:t>,</m:t>
                          </m:r>
                          <m:r>
                            <a:rPr lang="en-US" sz="1800" i="1" smtClean="0">
                              <a:solidFill>
                                <a:srgbClr val="0070C0"/>
                              </a:solidFill>
                              <a:latin typeface="Cambria Math"/>
                              <a:sym typeface="Symbol"/>
                            </a:rPr>
                            <m:t>𝑍</m:t>
                          </m:r>
                          <m:r>
                            <a:rPr lang="en-US" sz="1800" i="1" smtClean="0">
                              <a:solidFill>
                                <a:srgbClr val="0070C0"/>
                              </a:solidFill>
                              <a:latin typeface="Cambria Math"/>
                              <a:sym typeface="Symbol"/>
                            </a:rPr>
                            <m:t>,</m:t>
                          </m:r>
                          <m:sSup>
                            <m:sSupPr>
                              <m:ctrlPr>
                                <a:rPr lang="en-US" sz="1800" i="1" smtClean="0">
                                  <a:solidFill>
                                    <a:srgbClr val="0070C0"/>
                                  </a:solidFill>
                                  <a:latin typeface="Cambria Math" panose="02040503050406030204" pitchFamily="18" charset="0"/>
                                  <a:sym typeface="Symbol"/>
                                </a:rPr>
                              </m:ctrlPr>
                            </m:sSupPr>
                            <m:e>
                              <m:r>
                                <a:rPr lang="en-US" sz="1800" i="1" smtClean="0">
                                  <a:solidFill>
                                    <a:srgbClr val="0070C0"/>
                                  </a:solidFill>
                                  <a:latin typeface="Cambria Math"/>
                                  <a:sym typeface="Symbol"/>
                                </a:rPr>
                                <m:t>𝐸</m:t>
                              </m:r>
                            </m:e>
                            <m:sup>
                              <m:r>
                                <a:rPr lang="en-US" sz="1800" i="1" smtClean="0">
                                  <a:solidFill>
                                    <a:srgbClr val="0070C0"/>
                                  </a:solidFill>
                                  <a:latin typeface="Cambria Math"/>
                                  <a:sym typeface="Symbol"/>
                                </a:rPr>
                                <m:t>∗</m:t>
                              </m:r>
                            </m:sup>
                          </m:sSup>
                          <m:r>
                            <a:rPr lang="en-US" sz="1800" i="1" smtClean="0">
                              <a:solidFill>
                                <a:srgbClr val="0070C0"/>
                              </a:solidFill>
                              <a:latin typeface="Cambria Math"/>
                              <a:sym typeface="Symbol"/>
                            </a:rPr>
                            <m:t>,</m:t>
                          </m:r>
                          <m:sSup>
                            <m:sSupPr>
                              <m:ctrlPr>
                                <a:rPr lang="en-US" sz="1800" i="1" smtClean="0">
                                  <a:solidFill>
                                    <a:srgbClr val="0070C0"/>
                                  </a:solidFill>
                                  <a:latin typeface="Cambria Math" panose="02040503050406030204" pitchFamily="18" charset="0"/>
                                  <a:sym typeface="Symbol"/>
                                </a:rPr>
                              </m:ctrlPr>
                            </m:sSupPr>
                            <m:e>
                              <m:r>
                                <a:rPr lang="en-US" sz="1800" i="1" smtClean="0">
                                  <a:solidFill>
                                    <a:srgbClr val="0070C0"/>
                                  </a:solidFill>
                                  <a:latin typeface="Cambria Math"/>
                                  <a:sym typeface="Symbol"/>
                                </a:rPr>
                                <m:t>𝐽</m:t>
                              </m:r>
                            </m:e>
                            <m:sup>
                              <m:r>
                                <a:rPr lang="en-US" sz="1800" i="1" smtClean="0">
                                  <a:solidFill>
                                    <a:srgbClr val="0070C0"/>
                                  </a:solidFill>
                                  <a:latin typeface="Cambria Math"/>
                                  <a:sym typeface="Symbol"/>
                                </a:rPr>
                                <m:t>𝜋</m:t>
                              </m:r>
                            </m:sup>
                          </m:sSup>
                        </m:e>
                      </m:d>
                    </m:oMath>
                  </m:oMathPara>
                </a14:m>
                <a:endParaRPr lang="fr-FR" sz="1800" i="1" dirty="0">
                  <a:solidFill>
                    <a:srgbClr val="0070C0"/>
                  </a:solidFill>
                  <a:latin typeface="Cambria Math" panose="02040503050406030204" pitchFamily="18" charset="0"/>
                  <a:sym typeface="Symbol"/>
                </a:endParaRPr>
              </a:p>
              <a:p>
                <a:pPr/>
                <a14:m>
                  <m:oMathPara xmlns:m="http://schemas.openxmlformats.org/officeDocument/2006/math">
                    <m:oMathParaPr>
                      <m:jc m:val="centerGroup"/>
                    </m:oMathParaPr>
                    <m:oMath xmlns:m="http://schemas.openxmlformats.org/officeDocument/2006/math">
                      <m:r>
                        <a:rPr lang="en-US" sz="1600" i="1" smtClean="0">
                          <a:solidFill>
                            <a:srgbClr val="0070C0"/>
                          </a:solidFill>
                          <a:latin typeface="Cambria Math"/>
                          <a:sym typeface="Symbol"/>
                        </a:rPr>
                        <m:t>=</m:t>
                      </m:r>
                    </m:oMath>
                  </m:oMathPara>
                </a14:m>
                <a:endParaRPr lang="fr-FR" sz="1600" i="1" dirty="0">
                  <a:solidFill>
                    <a:srgbClr val="0070C0"/>
                  </a:solidFill>
                  <a:latin typeface="Cambria Math"/>
                  <a:sym typeface="Symbol"/>
                </a:endParaRPr>
              </a:p>
              <a:p>
                <a14:m>
                  <m:oMath xmlns:m="http://schemas.openxmlformats.org/officeDocument/2006/math">
                    <m:r>
                      <a:rPr lang="en-US" sz="1600" i="1" smtClean="0">
                        <a:solidFill>
                          <a:srgbClr val="0070C0"/>
                        </a:solidFill>
                        <a:latin typeface="Cambria Math"/>
                        <a:sym typeface="Symbol"/>
                      </a:rPr>
                      <m:t>𝑌</m:t>
                    </m:r>
                    <m:d>
                      <m:dPr>
                        <m:ctrlPr>
                          <a:rPr lang="en-US" sz="1600" i="1" smtClean="0">
                            <a:solidFill>
                              <a:srgbClr val="0070C0"/>
                            </a:solidFill>
                            <a:latin typeface="Cambria Math" panose="02040503050406030204" pitchFamily="18" charset="0"/>
                            <a:sym typeface="Symbol"/>
                          </a:rPr>
                        </m:ctrlPr>
                      </m:dPr>
                      <m:e>
                        <m:sSup>
                          <m:sSupPr>
                            <m:ctrlPr>
                              <a:rPr lang="en-US" sz="1600" i="1" smtClean="0">
                                <a:solidFill>
                                  <a:srgbClr val="0070C0"/>
                                </a:solidFill>
                                <a:latin typeface="Cambria Math" panose="02040503050406030204" pitchFamily="18" charset="0"/>
                                <a:sym typeface="Symbol"/>
                              </a:rPr>
                            </m:ctrlPr>
                          </m:sSupPr>
                          <m:e>
                            <m:r>
                              <a:rPr lang="en-US" sz="1600" i="1" smtClean="0">
                                <a:solidFill>
                                  <a:srgbClr val="0070C0"/>
                                </a:solidFill>
                                <a:latin typeface="Cambria Math" panose="02040503050406030204" pitchFamily="18" charset="0"/>
                                <a:sym typeface="Symbol"/>
                              </a:rPr>
                              <m:t>𝐴</m:t>
                            </m:r>
                          </m:e>
                          <m:sup>
                            <m:r>
                              <a:rPr lang="en-US" sz="1600" i="1" smtClean="0">
                                <a:solidFill>
                                  <a:srgbClr val="0070C0"/>
                                </a:solidFill>
                                <a:latin typeface="Cambria Math" panose="02040503050406030204" pitchFamily="18" charset="0"/>
                                <a:sym typeface="Symbol"/>
                              </a:rPr>
                              <m:t>∗</m:t>
                            </m:r>
                          </m:sup>
                        </m:sSup>
                      </m:e>
                    </m:d>
                    <m:r>
                      <a:rPr lang="en-US" sz="1600" i="1">
                        <a:solidFill>
                          <a:srgbClr val="0070C0"/>
                        </a:solidFill>
                        <a:latin typeface="Cambria Math" panose="02040503050406030204" pitchFamily="18" charset="0"/>
                        <a:ea typeface="Cambria Math" panose="02040503050406030204" pitchFamily="18" charset="0"/>
                        <a:sym typeface="Symbol"/>
                      </a:rPr>
                      <m:t>∙</m:t>
                    </m:r>
                    <m:r>
                      <a:rPr lang="en-US" sz="1600" i="1" smtClean="0">
                        <a:solidFill>
                          <a:srgbClr val="0070C0"/>
                        </a:solidFill>
                        <a:latin typeface="Cambria Math" panose="02040503050406030204" pitchFamily="18" charset="0"/>
                        <a:sym typeface="Symbol"/>
                      </a:rPr>
                      <m:t>𝑃</m:t>
                    </m:r>
                    <m:d>
                      <m:dPr>
                        <m:ctrlPr>
                          <a:rPr lang="en-US" sz="1600" i="1">
                            <a:solidFill>
                              <a:srgbClr val="0070C0"/>
                            </a:solidFill>
                            <a:latin typeface="Cambria Math" panose="02040503050406030204" pitchFamily="18" charset="0"/>
                            <a:sym typeface="Symbol"/>
                          </a:rPr>
                        </m:ctrlPr>
                      </m:dPr>
                      <m:e>
                        <m:r>
                          <a:rPr lang="en-US" sz="1600" i="1">
                            <a:solidFill>
                              <a:srgbClr val="0070C0"/>
                            </a:solidFill>
                            <a:latin typeface="Cambria Math" panose="02040503050406030204" pitchFamily="18" charset="0"/>
                            <a:sym typeface="Symbol"/>
                          </a:rPr>
                          <m:t>𝑍</m:t>
                        </m:r>
                      </m:e>
                      <m:e>
                        <m:r>
                          <a:rPr lang="en-US" sz="1600" i="1">
                            <a:solidFill>
                              <a:srgbClr val="0070C0"/>
                            </a:solidFill>
                            <a:latin typeface="Cambria Math" panose="02040503050406030204" pitchFamily="18" charset="0"/>
                            <a:sym typeface="Symbol"/>
                          </a:rPr>
                          <m:t>𝐴</m:t>
                        </m:r>
                        <m:r>
                          <a:rPr lang="fr-FR" sz="1600" b="0" i="1" smtClean="0">
                            <a:solidFill>
                              <a:srgbClr val="0070C0"/>
                            </a:solidFill>
                            <a:latin typeface="Cambria Math" panose="02040503050406030204" pitchFamily="18" charset="0"/>
                            <a:sym typeface="Symbol"/>
                          </a:rPr>
                          <m:t>∗</m:t>
                        </m:r>
                        <m:r>
                          <a:rPr lang="en-US" sz="1600" i="1">
                            <a:solidFill>
                              <a:srgbClr val="0070C0"/>
                            </a:solidFill>
                            <a:latin typeface="Cambria Math" panose="02040503050406030204" pitchFamily="18" charset="0"/>
                            <a:sym typeface="Symbol"/>
                          </a:rPr>
                          <m:t>, </m:t>
                        </m:r>
                        <m:sSup>
                          <m:sSupPr>
                            <m:ctrlPr>
                              <a:rPr lang="fr-FR" sz="1600" b="0" i="1" smtClean="0">
                                <a:solidFill>
                                  <a:srgbClr val="0070C0"/>
                                </a:solidFill>
                                <a:latin typeface="Cambria Math" panose="02040503050406030204" pitchFamily="18" charset="0"/>
                                <a:sym typeface="Symbol"/>
                              </a:rPr>
                            </m:ctrlPr>
                          </m:sSupPr>
                          <m:e>
                            <m:r>
                              <a:rPr lang="fr-FR" sz="1600" b="0" i="1" smtClean="0">
                                <a:solidFill>
                                  <a:srgbClr val="0070C0"/>
                                </a:solidFill>
                                <a:latin typeface="Cambria Math" panose="02040503050406030204" pitchFamily="18" charset="0"/>
                                <a:sym typeface="Symbol"/>
                              </a:rPr>
                              <m:t>𝐸</m:t>
                            </m:r>
                          </m:e>
                          <m:sup>
                            <m:r>
                              <a:rPr lang="fr-FR" sz="1600" b="0" i="1" smtClean="0">
                                <a:solidFill>
                                  <a:srgbClr val="0070C0"/>
                                </a:solidFill>
                                <a:latin typeface="Cambria Math" panose="02040503050406030204" pitchFamily="18" charset="0"/>
                                <a:sym typeface="Symbol"/>
                              </a:rPr>
                              <m:t>∗</m:t>
                            </m:r>
                          </m:sup>
                        </m:sSup>
                      </m:e>
                    </m:d>
                    <m:r>
                      <a:rPr lang="en-US" sz="1600" i="1">
                        <a:solidFill>
                          <a:srgbClr val="0070C0"/>
                        </a:solidFill>
                        <a:latin typeface="Cambria Math" panose="02040503050406030204" pitchFamily="18" charset="0"/>
                        <a:ea typeface="Cambria Math" panose="02040503050406030204" pitchFamily="18" charset="0"/>
                        <a:sym typeface="Symbol"/>
                      </a:rPr>
                      <m:t>∙</m:t>
                    </m:r>
                    <m:r>
                      <a:rPr lang="en-US" sz="1600" i="1" smtClean="0">
                        <a:solidFill>
                          <a:srgbClr val="0070C0"/>
                        </a:solidFill>
                        <a:latin typeface="Cambria Math" panose="02040503050406030204" pitchFamily="18" charset="0"/>
                        <a:sym typeface="Symbol"/>
                      </a:rPr>
                      <m:t>𝑃</m:t>
                    </m:r>
                    <m:d>
                      <m:dPr>
                        <m:ctrlPr>
                          <a:rPr lang="en-US" sz="1600" i="1" smtClean="0">
                            <a:solidFill>
                              <a:srgbClr val="0070C0"/>
                            </a:solidFill>
                            <a:latin typeface="Cambria Math" panose="02040503050406030204" pitchFamily="18" charset="0"/>
                            <a:sym typeface="Symbol"/>
                          </a:rPr>
                        </m:ctrlPr>
                      </m:dPr>
                      <m:e>
                        <m:sSub>
                          <m:sSubPr>
                            <m:ctrlPr>
                              <a:rPr lang="en-US" sz="1600" i="1" smtClean="0">
                                <a:solidFill>
                                  <a:srgbClr val="0070C0"/>
                                </a:solidFill>
                                <a:latin typeface="Cambria Math" panose="02040503050406030204" pitchFamily="18" charset="0"/>
                                <a:sym typeface="Symbol"/>
                              </a:rPr>
                            </m:ctrlPr>
                          </m:sSubPr>
                          <m:e>
                            <m:r>
                              <a:rPr lang="en-US" sz="1600" i="1" smtClean="0">
                                <a:solidFill>
                                  <a:srgbClr val="0070C0"/>
                                </a:solidFill>
                                <a:latin typeface="Cambria Math" panose="02040503050406030204" pitchFamily="18" charset="0"/>
                                <a:sym typeface="Symbol"/>
                              </a:rPr>
                              <m:t>𝐸</m:t>
                            </m:r>
                          </m:e>
                          <m:sub>
                            <m:r>
                              <a:rPr lang="en-US" sz="1600" i="1" smtClean="0">
                                <a:solidFill>
                                  <a:srgbClr val="0070C0"/>
                                </a:solidFill>
                                <a:latin typeface="Cambria Math" panose="02040503050406030204" pitchFamily="18" charset="0"/>
                                <a:sym typeface="Symbol"/>
                              </a:rPr>
                              <m:t>𝐾</m:t>
                            </m:r>
                          </m:sub>
                        </m:sSub>
                      </m:e>
                      <m:e>
                        <m:sSup>
                          <m:sSupPr>
                            <m:ctrlPr>
                              <a:rPr lang="en-US" sz="1600" i="1" smtClean="0">
                                <a:solidFill>
                                  <a:srgbClr val="0070C0"/>
                                </a:solidFill>
                                <a:latin typeface="Cambria Math" panose="02040503050406030204" pitchFamily="18" charset="0"/>
                                <a:sym typeface="Symbol"/>
                              </a:rPr>
                            </m:ctrlPr>
                          </m:sSupPr>
                          <m:e>
                            <m:r>
                              <a:rPr lang="en-US" sz="1600" i="1" smtClean="0">
                                <a:solidFill>
                                  <a:srgbClr val="0070C0"/>
                                </a:solidFill>
                                <a:latin typeface="Cambria Math" panose="02040503050406030204" pitchFamily="18" charset="0"/>
                                <a:sym typeface="Symbol"/>
                              </a:rPr>
                              <m:t>𝐴</m:t>
                            </m:r>
                          </m:e>
                          <m:sup>
                            <m:r>
                              <a:rPr lang="en-US" sz="1600" i="1" smtClean="0">
                                <a:solidFill>
                                  <a:srgbClr val="0070C0"/>
                                </a:solidFill>
                                <a:latin typeface="Cambria Math" panose="02040503050406030204" pitchFamily="18" charset="0"/>
                                <a:sym typeface="Symbol"/>
                              </a:rPr>
                              <m:t>∗</m:t>
                            </m:r>
                          </m:sup>
                        </m:sSup>
                        <m:r>
                          <a:rPr lang="en-US" sz="1600" i="1" smtClean="0">
                            <a:solidFill>
                              <a:srgbClr val="0070C0"/>
                            </a:solidFill>
                            <a:latin typeface="Cambria Math" panose="02040503050406030204" pitchFamily="18" charset="0"/>
                            <a:sym typeface="Symbol"/>
                          </a:rPr>
                          <m:t>,</m:t>
                        </m:r>
                        <m:r>
                          <a:rPr lang="en-US" sz="1600" i="1" smtClean="0">
                            <a:solidFill>
                              <a:srgbClr val="0070C0"/>
                            </a:solidFill>
                            <a:latin typeface="Cambria Math" panose="02040503050406030204" pitchFamily="18" charset="0"/>
                            <a:sym typeface="Symbol"/>
                          </a:rPr>
                          <m:t>𝑍</m:t>
                        </m:r>
                      </m:e>
                    </m:d>
                    <m:r>
                      <a:rPr lang="en-US" sz="1600" i="1" smtClean="0">
                        <a:solidFill>
                          <a:srgbClr val="0070C0"/>
                        </a:solidFill>
                        <a:latin typeface="Cambria Math" panose="02040503050406030204" pitchFamily="18" charset="0"/>
                        <a:ea typeface="Cambria Math" panose="02040503050406030204" pitchFamily="18" charset="0"/>
                        <a:sym typeface="Symbol"/>
                      </a:rPr>
                      <m:t>∙</m:t>
                    </m:r>
                    <m:r>
                      <a:rPr lang="en-US" sz="1600" i="1" smtClean="0">
                        <a:solidFill>
                          <a:srgbClr val="0070C0"/>
                        </a:solidFill>
                        <a:latin typeface="Cambria Math"/>
                        <a:sym typeface="Symbol"/>
                      </a:rPr>
                      <m:t>𝑃</m:t>
                    </m:r>
                    <m:r>
                      <a:rPr lang="en-US" sz="1600" i="1" smtClean="0">
                        <a:solidFill>
                          <a:srgbClr val="0070C0"/>
                        </a:solidFill>
                        <a:latin typeface="Cambria Math"/>
                        <a:sym typeface="Symbol"/>
                      </a:rPr>
                      <m:t>(</m:t>
                    </m:r>
                    <m:sSup>
                      <m:sSupPr>
                        <m:ctrlPr>
                          <a:rPr lang="en-US" sz="1600" i="1" smtClean="0">
                            <a:solidFill>
                              <a:srgbClr val="0070C0"/>
                            </a:solidFill>
                            <a:latin typeface="Cambria Math" panose="02040503050406030204" pitchFamily="18" charset="0"/>
                            <a:sym typeface="Symbol"/>
                          </a:rPr>
                        </m:ctrlPr>
                      </m:sSupPr>
                      <m:e>
                        <m:r>
                          <a:rPr lang="en-US" sz="1600" i="1" smtClean="0">
                            <a:solidFill>
                              <a:srgbClr val="0070C0"/>
                            </a:solidFill>
                            <a:latin typeface="Cambria Math"/>
                            <a:sym typeface="Symbol"/>
                          </a:rPr>
                          <m:t>𝐸</m:t>
                        </m:r>
                      </m:e>
                      <m:sup>
                        <m:r>
                          <a:rPr lang="en-US" sz="1600" i="1" smtClean="0">
                            <a:solidFill>
                              <a:srgbClr val="0070C0"/>
                            </a:solidFill>
                            <a:latin typeface="Cambria Math"/>
                            <a:sym typeface="Symbol"/>
                          </a:rPr>
                          <m:t>∗</m:t>
                        </m:r>
                      </m:sup>
                    </m:sSup>
                    <m:r>
                      <a:rPr lang="en-US" sz="1600" i="1" smtClean="0">
                        <a:solidFill>
                          <a:srgbClr val="0070C0"/>
                        </a:solidFill>
                        <a:latin typeface="Cambria Math"/>
                        <a:sym typeface="Symbol"/>
                      </a:rPr>
                      <m:t>,</m:t>
                    </m:r>
                    <m:sSup>
                      <m:sSupPr>
                        <m:ctrlPr>
                          <a:rPr lang="en-US" sz="1600" i="1" smtClean="0">
                            <a:solidFill>
                              <a:srgbClr val="0070C0"/>
                            </a:solidFill>
                            <a:latin typeface="Cambria Math" panose="02040503050406030204" pitchFamily="18" charset="0"/>
                            <a:sym typeface="Symbol"/>
                          </a:rPr>
                        </m:ctrlPr>
                      </m:sSupPr>
                      <m:e>
                        <m:r>
                          <a:rPr lang="en-US" sz="1600" i="1" smtClean="0">
                            <a:solidFill>
                              <a:srgbClr val="0070C0"/>
                            </a:solidFill>
                            <a:latin typeface="Cambria Math"/>
                            <a:sym typeface="Symbol"/>
                          </a:rPr>
                          <m:t>𝐽</m:t>
                        </m:r>
                      </m:e>
                      <m:sup>
                        <m:r>
                          <a:rPr lang="en-US" sz="1600" i="1" smtClean="0">
                            <a:solidFill>
                              <a:srgbClr val="0070C0"/>
                            </a:solidFill>
                            <a:latin typeface="Cambria Math"/>
                            <a:sym typeface="Symbol"/>
                          </a:rPr>
                          <m:t>𝜋</m:t>
                        </m:r>
                      </m:sup>
                    </m:sSup>
                    <m:r>
                      <a:rPr lang="en-US" sz="1600" i="1" smtClean="0">
                        <a:solidFill>
                          <a:srgbClr val="0070C0"/>
                        </a:solidFill>
                        <a:latin typeface="Cambria Math" panose="02040503050406030204" pitchFamily="18" charset="0"/>
                        <a:sym typeface="Symbol"/>
                      </a:rPr>
                      <m:t>|</m:t>
                    </m:r>
                    <m:sSup>
                      <m:sSupPr>
                        <m:ctrlPr>
                          <a:rPr lang="en-US" sz="1600" i="1" smtClean="0">
                            <a:solidFill>
                              <a:srgbClr val="0070C0"/>
                            </a:solidFill>
                            <a:latin typeface="Cambria Math" panose="02040503050406030204" pitchFamily="18" charset="0"/>
                            <a:sym typeface="Symbol"/>
                          </a:rPr>
                        </m:ctrlPr>
                      </m:sSupPr>
                      <m:e>
                        <m:r>
                          <a:rPr lang="en-US" sz="1600" i="1" smtClean="0">
                            <a:solidFill>
                              <a:srgbClr val="0070C0"/>
                            </a:solidFill>
                            <a:latin typeface="Cambria Math" panose="02040503050406030204" pitchFamily="18" charset="0"/>
                            <a:sym typeface="Symbol"/>
                          </a:rPr>
                          <m:t>𝐴</m:t>
                        </m:r>
                      </m:e>
                      <m:sup>
                        <m:r>
                          <a:rPr lang="en-US" sz="1600" i="1" smtClean="0">
                            <a:solidFill>
                              <a:srgbClr val="0070C0"/>
                            </a:solidFill>
                            <a:latin typeface="Cambria Math" panose="02040503050406030204" pitchFamily="18" charset="0"/>
                            <a:sym typeface="Symbol"/>
                          </a:rPr>
                          <m:t>∗</m:t>
                        </m:r>
                      </m:sup>
                    </m:sSup>
                    <m:r>
                      <a:rPr lang="en-US" sz="1600" i="1" smtClean="0">
                        <a:solidFill>
                          <a:srgbClr val="0070C0"/>
                        </a:solidFill>
                        <a:latin typeface="Cambria Math" panose="02040503050406030204" pitchFamily="18" charset="0"/>
                        <a:sym typeface="Symbol"/>
                      </a:rPr>
                      <m:t>,</m:t>
                    </m:r>
                    <m:r>
                      <a:rPr lang="en-US" sz="1600" i="1" smtClean="0">
                        <a:solidFill>
                          <a:srgbClr val="0070C0"/>
                        </a:solidFill>
                        <a:latin typeface="Cambria Math" panose="02040503050406030204" pitchFamily="18" charset="0"/>
                        <a:sym typeface="Symbol"/>
                      </a:rPr>
                      <m:t>𝑍</m:t>
                    </m:r>
                    <m:r>
                      <a:rPr lang="en-US" sz="1600" i="1" smtClean="0">
                        <a:solidFill>
                          <a:srgbClr val="0070C0"/>
                        </a:solidFill>
                        <a:latin typeface="Cambria Math" panose="02040503050406030204" pitchFamily="18" charset="0"/>
                        <a:sym typeface="Symbol"/>
                      </a:rPr>
                      <m:t>,</m:t>
                    </m:r>
                    <m:sSup>
                      <m:sSupPr>
                        <m:ctrlPr>
                          <a:rPr lang="fr-FR" sz="1600" b="0" i="1" smtClean="0">
                            <a:solidFill>
                              <a:srgbClr val="0070C0"/>
                            </a:solidFill>
                            <a:latin typeface="Cambria Math" panose="02040503050406030204" pitchFamily="18" charset="0"/>
                            <a:sym typeface="Symbol"/>
                          </a:rPr>
                        </m:ctrlPr>
                      </m:sSupPr>
                      <m:e>
                        <m:r>
                          <a:rPr lang="fr-FR" sz="1600" b="0" i="1" smtClean="0">
                            <a:solidFill>
                              <a:srgbClr val="0070C0"/>
                            </a:solidFill>
                            <a:latin typeface="Cambria Math" panose="02040503050406030204" pitchFamily="18" charset="0"/>
                            <a:sym typeface="Symbol"/>
                          </a:rPr>
                          <m:t>𝐸</m:t>
                        </m:r>
                      </m:e>
                      <m:sup>
                        <m:r>
                          <a:rPr lang="fr-FR" sz="1600" b="0" i="1" smtClean="0">
                            <a:solidFill>
                              <a:srgbClr val="0070C0"/>
                            </a:solidFill>
                            <a:latin typeface="Cambria Math" panose="02040503050406030204" pitchFamily="18" charset="0"/>
                            <a:sym typeface="Symbol"/>
                          </a:rPr>
                          <m:t>∗</m:t>
                        </m:r>
                      </m:sup>
                    </m:sSup>
                    <m:r>
                      <a:rPr lang="en-US" sz="1600" i="1" smtClean="0">
                        <a:solidFill>
                          <a:srgbClr val="0070C0"/>
                        </a:solidFill>
                        <a:latin typeface="Cambria Math"/>
                        <a:sym typeface="Symbol"/>
                      </a:rPr>
                      <m:t>)</m:t>
                    </m:r>
                  </m:oMath>
                </a14:m>
                <a:r>
                  <a:rPr lang="en-US" sz="1600" b="1" i="1" dirty="0">
                    <a:solidFill>
                      <a:srgbClr val="0070C0"/>
                    </a:solidFill>
                    <a:latin typeface="Cambria Math"/>
                    <a:sym typeface="Symbol"/>
                  </a:rPr>
                  <a:t> </a:t>
                </a:r>
                <a:endParaRPr lang="en-US" sz="1600" dirty="0">
                  <a:solidFill>
                    <a:srgbClr val="0070C0"/>
                  </a:solidFill>
                </a:endParaRPr>
              </a:p>
            </p:txBody>
          </p:sp>
        </mc:Choice>
        <mc:Fallback xmlns="">
          <p:sp>
            <p:nvSpPr>
              <p:cNvPr id="24" name="ZoneTexte 23">
                <a:extLst>
                  <a:ext uri="{FF2B5EF4-FFF2-40B4-BE49-F238E27FC236}">
                    <a16:creationId xmlns:a16="http://schemas.microsoft.com/office/drawing/2014/main" id="{68859DB8-24D0-407C-A0CF-96DB3C479A4B}"/>
                  </a:ext>
                </a:extLst>
              </p:cNvPr>
              <p:cNvSpPr txBox="1">
                <a:spLocks noRot="1" noChangeAspect="1" noMove="1" noResize="1" noEditPoints="1" noAdjustHandles="1" noChangeArrowheads="1" noChangeShapeType="1" noTextEdit="1"/>
              </p:cNvSpPr>
              <p:nvPr/>
            </p:nvSpPr>
            <p:spPr>
              <a:xfrm>
                <a:off x="33380" y="757016"/>
                <a:ext cx="5022522" cy="1172565"/>
              </a:xfrm>
              <a:prstGeom prst="rect">
                <a:avLst/>
              </a:prstGeom>
              <a:blipFill>
                <a:blip r:embed="rId3"/>
                <a:stretch>
                  <a:fillRect b="-2591"/>
                </a:stretch>
              </a:blipFill>
            </p:spPr>
            <p:txBody>
              <a:bodyPr/>
              <a:lstStyle/>
              <a:p>
                <a:r>
                  <a:rPr lang="en-US">
                    <a:noFill/>
                  </a:rPr>
                  <a:t> </a:t>
                </a:r>
              </a:p>
            </p:txBody>
          </p:sp>
        </mc:Fallback>
      </mc:AlternateContent>
      <p:sp>
        <p:nvSpPr>
          <p:cNvPr id="25" name="ZoneTexte 24">
            <a:extLst>
              <a:ext uri="{FF2B5EF4-FFF2-40B4-BE49-F238E27FC236}">
                <a16:creationId xmlns:a16="http://schemas.microsoft.com/office/drawing/2014/main" id="{01F5EBCD-E09F-437D-BEFD-B2B63ECE8352}"/>
              </a:ext>
            </a:extLst>
          </p:cNvPr>
          <p:cNvSpPr txBox="1"/>
          <p:nvPr/>
        </p:nvSpPr>
        <p:spPr>
          <a:xfrm>
            <a:off x="4447063" y="919941"/>
            <a:ext cx="538823" cy="369844"/>
          </a:xfrm>
          <a:prstGeom prst="rect">
            <a:avLst/>
          </a:prstGeom>
          <a:noFill/>
        </p:spPr>
        <p:txBody>
          <a:bodyPr wrap="square">
            <a:spAutoFit/>
          </a:bodyPr>
          <a:lstStyle/>
          <a:p>
            <a:r>
              <a:rPr lang="en-US" sz="1800" b="1" i="1" dirty="0">
                <a:latin typeface="Cambria Math"/>
                <a:sym typeface="Symbol"/>
              </a:rPr>
              <a:t>↔</a:t>
            </a:r>
            <a:r>
              <a:rPr lang="en-US" sz="1800" b="1" i="1" dirty="0">
                <a:solidFill>
                  <a:srgbClr val="C00000"/>
                </a:solidFill>
                <a:latin typeface="Cambria Math"/>
                <a:sym typeface="Symbol"/>
              </a:rPr>
              <a:t> </a:t>
            </a:r>
            <a:endParaRPr lang="en-US" dirty="0"/>
          </a:p>
        </p:txBody>
      </p:sp>
      <mc:AlternateContent xmlns:mc="http://schemas.openxmlformats.org/markup-compatibility/2006" xmlns:a14="http://schemas.microsoft.com/office/drawing/2010/main">
        <mc:Choice Requires="a14">
          <p:sp>
            <p:nvSpPr>
              <p:cNvPr id="26" name="ZoneTexte 25">
                <a:extLst>
                  <a:ext uri="{FF2B5EF4-FFF2-40B4-BE49-F238E27FC236}">
                    <a16:creationId xmlns:a16="http://schemas.microsoft.com/office/drawing/2014/main" id="{E4A013B2-AB17-458F-A275-E0FA07008E90}"/>
                  </a:ext>
                </a:extLst>
              </p:cNvPr>
              <p:cNvSpPr txBox="1"/>
              <p:nvPr/>
            </p:nvSpPr>
            <p:spPr>
              <a:xfrm>
                <a:off x="8683361" y="842617"/>
                <a:ext cx="3807172" cy="2369880"/>
              </a:xfrm>
              <a:prstGeom prst="rect">
                <a:avLst/>
              </a:prstGeom>
              <a:noFill/>
            </p:spPr>
            <p:txBody>
              <a:bodyPr wrap="square" rtlCol="0">
                <a:spAutoFit/>
              </a:bodyPr>
              <a:lstStyle/>
              <a:p>
                <a:pPr algn="ctr" defTabSz="457200"/>
                <a:r>
                  <a:rPr lang="en-US" i="1" dirty="0">
                    <a:solidFill>
                      <a:srgbClr val="00B050"/>
                    </a:solidFill>
                    <a:latin typeface="Cambria Math"/>
                    <a:sym typeface="Symbol"/>
                  </a:rPr>
                  <a:t>Application</a:t>
                </a:r>
              </a:p>
              <a:p>
                <a:pPr algn="ctr" defTabSz="457200"/>
                <a14:m>
                  <m:oMath xmlns:m="http://schemas.openxmlformats.org/officeDocument/2006/math">
                    <m:r>
                      <a:rPr lang="en-US" b="0" i="1" smtClean="0">
                        <a:solidFill>
                          <a:srgbClr val="00B050"/>
                        </a:solidFill>
                        <a:latin typeface="Cambria Math"/>
                        <a:sym typeface="Symbol"/>
                      </a:rPr>
                      <m:t>𝑌</m:t>
                    </m:r>
                    <m:d>
                      <m:dPr>
                        <m:ctrlPr>
                          <a:rPr lang="en-US" i="1">
                            <a:solidFill>
                              <a:srgbClr val="00B050"/>
                            </a:solidFill>
                            <a:latin typeface="Cambria Math" panose="02040503050406030204" pitchFamily="18" charset="0"/>
                            <a:sym typeface="Symbol"/>
                          </a:rPr>
                        </m:ctrlPr>
                      </m:dPr>
                      <m:e>
                        <m:r>
                          <a:rPr lang="en-US" b="0" i="1" smtClean="0">
                            <a:solidFill>
                              <a:srgbClr val="00B050"/>
                            </a:solidFill>
                            <a:latin typeface="Cambria Math"/>
                            <a:sym typeface="Symbol"/>
                          </a:rPr>
                          <m:t>𝐴</m:t>
                        </m:r>
                        <m:r>
                          <a:rPr lang="en-US" b="0" i="1" smtClean="0">
                            <a:solidFill>
                              <a:srgbClr val="00B050"/>
                            </a:solidFill>
                            <a:latin typeface="Cambria Math"/>
                            <a:sym typeface="Symbol"/>
                          </a:rPr>
                          <m:t>,</m:t>
                        </m:r>
                        <m:r>
                          <a:rPr lang="en-US" b="0" i="1" smtClean="0">
                            <a:solidFill>
                              <a:srgbClr val="00B050"/>
                            </a:solidFill>
                            <a:latin typeface="Cambria Math"/>
                            <a:sym typeface="Symbol"/>
                          </a:rPr>
                          <m:t>𝑍</m:t>
                        </m:r>
                        <m:r>
                          <a:rPr lang="en-US" b="0" i="1" smtClean="0">
                            <a:solidFill>
                              <a:srgbClr val="00B050"/>
                            </a:solidFill>
                            <a:latin typeface="Cambria Math"/>
                            <a:sym typeface="Symbol"/>
                          </a:rPr>
                          <m:t>,</m:t>
                        </m:r>
                        <m:r>
                          <a:rPr lang="fr-FR" b="0" i="1" smtClean="0">
                            <a:solidFill>
                              <a:srgbClr val="00B050"/>
                            </a:solidFill>
                            <a:latin typeface="Cambria Math" panose="02040503050406030204" pitchFamily="18" charset="0"/>
                            <a:sym typeface="Symbol"/>
                          </a:rPr>
                          <m:t>𝑚</m:t>
                        </m:r>
                        <m:r>
                          <a:rPr lang="en-US" b="0" i="1" smtClean="0">
                            <a:solidFill>
                              <a:srgbClr val="00B050"/>
                            </a:solidFill>
                            <a:latin typeface="Cambria Math" panose="02040503050406030204" pitchFamily="18" charset="0"/>
                            <a:sym typeface="Symbol"/>
                          </a:rPr>
                          <m:t> </m:t>
                        </m:r>
                      </m:e>
                    </m:d>
                  </m:oMath>
                </a14:m>
                <a:r>
                  <a:rPr lang="fr-FR" i="1" dirty="0">
                    <a:solidFill>
                      <a:srgbClr val="00B050"/>
                    </a:solidFill>
                    <a:latin typeface="Cambria Math" panose="02040503050406030204" pitchFamily="18" charset="0"/>
                    <a:sym typeface="Symbol"/>
                  </a:rPr>
                  <a:t> Independent </a:t>
                </a:r>
                <a:r>
                  <a:rPr lang="fr-FR" i="1" dirty="0" err="1">
                    <a:solidFill>
                      <a:srgbClr val="00B050"/>
                    </a:solidFill>
                    <a:latin typeface="Cambria Math" panose="02040503050406030204" pitchFamily="18" charset="0"/>
                    <a:sym typeface="Symbol"/>
                  </a:rPr>
                  <a:t>Yields</a:t>
                </a:r>
                <a:endParaRPr lang="fr-FR" i="1" dirty="0">
                  <a:solidFill>
                    <a:srgbClr val="00B050"/>
                  </a:solidFill>
                  <a:latin typeface="Cambria Math" panose="02040503050406030204" pitchFamily="18" charset="0"/>
                  <a:sym typeface="Symbol"/>
                </a:endParaRPr>
              </a:p>
              <a:p>
                <a:pPr algn="ctr" defTabSz="457200"/>
                <a:r>
                  <a:rPr lang="fr-FR" dirty="0">
                    <a:solidFill>
                      <a:srgbClr val="00B050"/>
                    </a:solidFill>
                    <a:latin typeface="Cambria Math" panose="02040503050406030204" pitchFamily="18" charset="0"/>
                    <a:cs typeface="Arial" panose="020B0604020202020204" pitchFamily="34" charset="0"/>
                    <a:sym typeface="Symbol"/>
                  </a:rPr>
                  <a:t>↓</a:t>
                </a:r>
                <a:endParaRPr lang="fr-FR" i="1" dirty="0">
                  <a:solidFill>
                    <a:srgbClr val="00B050"/>
                  </a:solidFill>
                  <a:latin typeface="Cambria Math" panose="02040503050406030204" pitchFamily="18" charset="0"/>
                  <a:sym typeface="Symbol"/>
                </a:endParaRPr>
              </a:p>
              <a:p>
                <a:pPr algn="ctr" defTabSz="457200"/>
                <a14:m>
                  <m:oMath xmlns:m="http://schemas.openxmlformats.org/officeDocument/2006/math">
                    <m:r>
                      <a:rPr lang="fr-FR" b="0" i="1" smtClean="0">
                        <a:solidFill>
                          <a:srgbClr val="00B050"/>
                        </a:solidFill>
                        <a:latin typeface="Cambria Math" panose="02040503050406030204" pitchFamily="18" charset="0"/>
                        <a:sym typeface="Symbol"/>
                      </a:rPr>
                      <m:t>𝐶</m:t>
                    </m:r>
                    <m:d>
                      <m:dPr>
                        <m:ctrlPr>
                          <a:rPr lang="en-US" i="1" smtClean="0">
                            <a:solidFill>
                              <a:srgbClr val="00B050"/>
                            </a:solidFill>
                            <a:latin typeface="Cambria Math" panose="02040503050406030204" pitchFamily="18" charset="0"/>
                            <a:sym typeface="Symbol"/>
                          </a:rPr>
                        </m:ctrlPr>
                      </m:dPr>
                      <m:e>
                        <m:r>
                          <a:rPr lang="en-US" b="0" i="1" smtClean="0">
                            <a:solidFill>
                              <a:srgbClr val="00B050"/>
                            </a:solidFill>
                            <a:latin typeface="Cambria Math"/>
                            <a:sym typeface="Symbol"/>
                          </a:rPr>
                          <m:t>𝐴</m:t>
                        </m:r>
                        <m:r>
                          <a:rPr lang="en-US" b="0" i="1" smtClean="0">
                            <a:solidFill>
                              <a:srgbClr val="00B050"/>
                            </a:solidFill>
                            <a:latin typeface="Cambria Math"/>
                            <a:sym typeface="Symbol"/>
                          </a:rPr>
                          <m:t>,</m:t>
                        </m:r>
                        <m:r>
                          <a:rPr lang="en-US" b="0" i="1" smtClean="0">
                            <a:solidFill>
                              <a:srgbClr val="00B050"/>
                            </a:solidFill>
                            <a:latin typeface="Cambria Math"/>
                            <a:sym typeface="Symbol"/>
                          </a:rPr>
                          <m:t>𝑍</m:t>
                        </m:r>
                        <m:r>
                          <a:rPr lang="en-US" b="0" i="1" smtClean="0">
                            <a:solidFill>
                              <a:srgbClr val="00B050"/>
                            </a:solidFill>
                            <a:latin typeface="Cambria Math"/>
                            <a:sym typeface="Symbol"/>
                          </a:rPr>
                          <m:t>,</m:t>
                        </m:r>
                        <m:r>
                          <a:rPr lang="fr-FR" b="0" i="1" smtClean="0">
                            <a:solidFill>
                              <a:srgbClr val="00B050"/>
                            </a:solidFill>
                            <a:latin typeface="Cambria Math" panose="02040503050406030204" pitchFamily="18" charset="0"/>
                            <a:sym typeface="Symbol"/>
                          </a:rPr>
                          <m:t>𝑚</m:t>
                        </m:r>
                        <m:r>
                          <a:rPr lang="en-US" b="0" i="1" smtClean="0">
                            <a:solidFill>
                              <a:srgbClr val="00B050"/>
                            </a:solidFill>
                            <a:latin typeface="Cambria Math" panose="02040503050406030204" pitchFamily="18" charset="0"/>
                            <a:sym typeface="Symbol"/>
                          </a:rPr>
                          <m:t> </m:t>
                        </m:r>
                      </m:e>
                    </m:d>
                  </m:oMath>
                </a14:m>
                <a:r>
                  <a:rPr lang="fr-FR" i="1" dirty="0">
                    <a:solidFill>
                      <a:srgbClr val="00B050"/>
                    </a:solidFill>
                    <a:latin typeface="Cambria Math" panose="02040503050406030204" pitchFamily="18" charset="0"/>
                    <a:sym typeface="Symbol"/>
                  </a:rPr>
                  <a:t> Cumulative </a:t>
                </a:r>
                <a:r>
                  <a:rPr lang="fr-FR" i="1" dirty="0" err="1">
                    <a:solidFill>
                      <a:srgbClr val="00B050"/>
                    </a:solidFill>
                    <a:latin typeface="Cambria Math" panose="02040503050406030204" pitchFamily="18" charset="0"/>
                    <a:sym typeface="Symbol"/>
                  </a:rPr>
                  <a:t>Yields</a:t>
                </a:r>
                <a:endParaRPr lang="fr-FR" i="1" dirty="0">
                  <a:solidFill>
                    <a:srgbClr val="00B050"/>
                  </a:solidFill>
                  <a:latin typeface="Cambria Math" panose="02040503050406030204" pitchFamily="18" charset="0"/>
                  <a:sym typeface="Symbol"/>
                </a:endParaRPr>
              </a:p>
              <a:p>
                <a:pPr algn="ctr" defTabSz="457200"/>
                <a:r>
                  <a:rPr lang="fr-FR" dirty="0">
                    <a:solidFill>
                      <a:srgbClr val="00B050"/>
                    </a:solidFill>
                    <a:latin typeface="Cambria Math" panose="02040503050406030204" pitchFamily="18" charset="0"/>
                    <a:cs typeface="Arial" panose="020B0604020202020204" pitchFamily="34" charset="0"/>
                    <a:sym typeface="Symbol"/>
                  </a:rPr>
                  <a:t>↓</a:t>
                </a:r>
                <a:endParaRPr lang="fr-FR" dirty="0">
                  <a:solidFill>
                    <a:srgbClr val="00B050"/>
                  </a:solidFill>
                  <a:latin typeface="Cambria Math" panose="02040503050406030204" pitchFamily="18" charset="0"/>
                  <a:sym typeface="Symbol"/>
                </a:endParaRPr>
              </a:p>
              <a:p>
                <a:pPr algn="ctr" defTabSz="457200"/>
                <a14:m>
                  <m:oMath xmlns:m="http://schemas.openxmlformats.org/officeDocument/2006/math">
                    <m:r>
                      <a:rPr lang="fr-FR" b="0" i="1" smtClean="0">
                        <a:solidFill>
                          <a:srgbClr val="00B050"/>
                        </a:solidFill>
                        <a:latin typeface="Cambria Math" panose="02040503050406030204" pitchFamily="18" charset="0"/>
                        <a:sym typeface="Symbol"/>
                      </a:rPr>
                      <m:t>𝐶</m:t>
                    </m:r>
                    <m:d>
                      <m:dPr>
                        <m:ctrlPr>
                          <a:rPr lang="en-US" i="1" smtClean="0">
                            <a:solidFill>
                              <a:srgbClr val="00B050"/>
                            </a:solidFill>
                            <a:latin typeface="Cambria Math" panose="02040503050406030204" pitchFamily="18" charset="0"/>
                            <a:sym typeface="Symbol"/>
                          </a:rPr>
                        </m:ctrlPr>
                      </m:dPr>
                      <m:e>
                        <m:r>
                          <a:rPr lang="fr-FR" b="0" i="1" smtClean="0">
                            <a:solidFill>
                              <a:srgbClr val="00B050"/>
                            </a:solidFill>
                            <a:latin typeface="Cambria Math" panose="02040503050406030204" pitchFamily="18" charset="0"/>
                            <a:sym typeface="Symbol"/>
                          </a:rPr>
                          <m:t>𝐴</m:t>
                        </m:r>
                      </m:e>
                    </m:d>
                  </m:oMath>
                </a14:m>
                <a:r>
                  <a:rPr lang="en-US" i="1" dirty="0">
                    <a:solidFill>
                      <a:srgbClr val="00B050"/>
                    </a:solidFill>
                    <a:latin typeface="Cambria Math"/>
                    <a:sym typeface="Symbol"/>
                  </a:rPr>
                  <a:t> Chain Yields</a:t>
                </a:r>
              </a:p>
              <a:p>
                <a:pPr algn="ctr" defTabSz="457200"/>
                <a:endParaRPr lang="en-US" i="1" dirty="0">
                  <a:solidFill>
                    <a:srgbClr val="00B050"/>
                  </a:solidFill>
                  <a:latin typeface="Cambria Math"/>
                  <a:sym typeface="Symbol"/>
                </a:endParaRPr>
              </a:p>
              <a:p>
                <a:pPr marL="0" lvl="1" algn="ctr" defTabSz="457200"/>
                <a:endParaRPr lang="en-US" dirty="0">
                  <a:solidFill>
                    <a:srgbClr val="00B050"/>
                  </a:solidFill>
                  <a:latin typeface="Calibri"/>
                </a:endParaRPr>
              </a:p>
            </p:txBody>
          </p:sp>
        </mc:Choice>
        <mc:Fallback xmlns="">
          <p:sp>
            <p:nvSpPr>
              <p:cNvPr id="26" name="ZoneTexte 25">
                <a:extLst>
                  <a:ext uri="{FF2B5EF4-FFF2-40B4-BE49-F238E27FC236}">
                    <a16:creationId xmlns:a16="http://schemas.microsoft.com/office/drawing/2014/main" id="{E4A013B2-AB17-458F-A275-E0FA07008E90}"/>
                  </a:ext>
                </a:extLst>
              </p:cNvPr>
              <p:cNvSpPr txBox="1">
                <a:spLocks noRot="1" noChangeAspect="1" noMove="1" noResize="1" noEditPoints="1" noAdjustHandles="1" noChangeArrowheads="1" noChangeShapeType="1" noTextEdit="1"/>
              </p:cNvSpPr>
              <p:nvPr/>
            </p:nvSpPr>
            <p:spPr>
              <a:xfrm>
                <a:off x="8683361" y="842617"/>
                <a:ext cx="3807172" cy="2369880"/>
              </a:xfrm>
              <a:prstGeom prst="rect">
                <a:avLst/>
              </a:prstGeom>
              <a:blipFill>
                <a:blip r:embed="rId4"/>
                <a:stretch>
                  <a:fillRect t="-1542"/>
                </a:stretch>
              </a:blipFill>
            </p:spPr>
            <p:txBody>
              <a:bodyPr/>
              <a:lstStyle/>
              <a:p>
                <a:r>
                  <a:rPr lang="en-US">
                    <a:noFill/>
                  </a:rPr>
                  <a:t> </a:t>
                </a:r>
              </a:p>
            </p:txBody>
          </p:sp>
        </mc:Fallback>
      </mc:AlternateContent>
      <p:cxnSp>
        <p:nvCxnSpPr>
          <p:cNvPr id="28" name="Connecteur droit avec flèche 27">
            <a:extLst>
              <a:ext uri="{FF2B5EF4-FFF2-40B4-BE49-F238E27FC236}">
                <a16:creationId xmlns:a16="http://schemas.microsoft.com/office/drawing/2014/main" id="{B3683176-B35B-4BB1-836D-F554733E4136}"/>
              </a:ext>
            </a:extLst>
          </p:cNvPr>
          <p:cNvCxnSpPr>
            <a:cxnSpLocks/>
          </p:cNvCxnSpPr>
          <p:nvPr/>
        </p:nvCxnSpPr>
        <p:spPr>
          <a:xfrm>
            <a:off x="2486262" y="2414593"/>
            <a:ext cx="0" cy="23495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1" name="Connecteur droit avec flèche 30">
            <a:extLst>
              <a:ext uri="{FF2B5EF4-FFF2-40B4-BE49-F238E27FC236}">
                <a16:creationId xmlns:a16="http://schemas.microsoft.com/office/drawing/2014/main" id="{4EAE5E64-D208-405E-9B25-A7283D48203F}"/>
              </a:ext>
            </a:extLst>
          </p:cNvPr>
          <p:cNvCxnSpPr>
            <a:cxnSpLocks/>
          </p:cNvCxnSpPr>
          <p:nvPr/>
        </p:nvCxnSpPr>
        <p:spPr>
          <a:xfrm>
            <a:off x="10479562" y="2649543"/>
            <a:ext cx="0" cy="51536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pic>
        <p:nvPicPr>
          <p:cNvPr id="35" name="Image 34">
            <a:extLst>
              <a:ext uri="{FF2B5EF4-FFF2-40B4-BE49-F238E27FC236}">
                <a16:creationId xmlns:a16="http://schemas.microsoft.com/office/drawing/2014/main" id="{B29469CF-6568-4E93-ABC2-E9FBB616CE9F}"/>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r="52750"/>
          <a:stretch/>
        </p:blipFill>
        <p:spPr>
          <a:xfrm>
            <a:off x="2589" y="3038805"/>
            <a:ext cx="2283139" cy="2351070"/>
          </a:xfrm>
          <a:prstGeom prst="rect">
            <a:avLst/>
          </a:prstGeom>
        </p:spPr>
      </p:pic>
      <p:sp>
        <p:nvSpPr>
          <p:cNvPr id="39" name="Espace réservé du pied de page 38">
            <a:extLst>
              <a:ext uri="{FF2B5EF4-FFF2-40B4-BE49-F238E27FC236}">
                <a16:creationId xmlns:a16="http://schemas.microsoft.com/office/drawing/2014/main" id="{A299897E-7163-4ADD-BEB3-13692307C000}"/>
              </a:ext>
            </a:extLst>
          </p:cNvPr>
          <p:cNvSpPr>
            <a:spLocks noGrp="1"/>
          </p:cNvSpPr>
          <p:nvPr>
            <p:ph type="ftr" sz="quarter" idx="11"/>
          </p:nvPr>
        </p:nvSpPr>
        <p:spPr/>
        <p:txBody>
          <a:bodyPr/>
          <a:lstStyle/>
          <a:p>
            <a:r>
              <a:rPr lang="en-US"/>
              <a:t>WONDER 2026 | A. Regonesi et al. </a:t>
            </a:r>
            <a:endParaRPr lang="en-US" dirty="0"/>
          </a:p>
        </p:txBody>
      </p:sp>
      <p:sp>
        <p:nvSpPr>
          <p:cNvPr id="29" name="ZoneTexte 28">
            <a:extLst>
              <a:ext uri="{FF2B5EF4-FFF2-40B4-BE49-F238E27FC236}">
                <a16:creationId xmlns:a16="http://schemas.microsoft.com/office/drawing/2014/main" id="{992931FA-527D-4571-BC3F-1D0FDA687AB1}"/>
              </a:ext>
            </a:extLst>
          </p:cNvPr>
          <p:cNvSpPr txBox="1"/>
          <p:nvPr/>
        </p:nvSpPr>
        <p:spPr>
          <a:xfrm>
            <a:off x="1618746" y="2659508"/>
            <a:ext cx="1851789" cy="369332"/>
          </a:xfrm>
          <a:prstGeom prst="rect">
            <a:avLst/>
          </a:prstGeom>
          <a:solidFill>
            <a:schemeClr val="bg1"/>
          </a:solidFill>
          <a:ln>
            <a:solidFill>
              <a:srgbClr val="FF0000"/>
            </a:solidFill>
          </a:ln>
        </p:spPr>
        <p:txBody>
          <a:bodyPr wrap="none" rtlCol="0">
            <a:spAutoFit/>
          </a:bodyPr>
          <a:lstStyle/>
          <a:p>
            <a:r>
              <a:rPr lang="en-US" dirty="0">
                <a:solidFill>
                  <a:srgbClr val="FF0000"/>
                </a:solidFill>
              </a:rPr>
              <a:t>Fission models  </a:t>
            </a:r>
          </a:p>
        </p:txBody>
      </p:sp>
      <p:grpSp>
        <p:nvGrpSpPr>
          <p:cNvPr id="37" name="Groupe 36">
            <a:extLst>
              <a:ext uri="{FF2B5EF4-FFF2-40B4-BE49-F238E27FC236}">
                <a16:creationId xmlns:a16="http://schemas.microsoft.com/office/drawing/2014/main" id="{EFDC6803-7279-4A6C-8170-72EB9B0081BB}"/>
              </a:ext>
            </a:extLst>
          </p:cNvPr>
          <p:cNvGrpSpPr/>
          <p:nvPr/>
        </p:nvGrpSpPr>
        <p:grpSpPr>
          <a:xfrm>
            <a:off x="3706006" y="2456005"/>
            <a:ext cx="3261825" cy="2856041"/>
            <a:chOff x="3968114" y="2896884"/>
            <a:chExt cx="3843918" cy="3365719"/>
          </a:xfrm>
        </p:grpSpPr>
        <p:pic>
          <p:nvPicPr>
            <p:cNvPr id="21" name="Image 20">
              <a:extLst>
                <a:ext uri="{FF2B5EF4-FFF2-40B4-BE49-F238E27FC236}">
                  <a16:creationId xmlns:a16="http://schemas.microsoft.com/office/drawing/2014/main" id="{E144B208-6714-48B3-AF71-03790584AA65}"/>
                </a:ext>
              </a:extLst>
            </p:cNvPr>
            <p:cNvPicPr>
              <a:picLocks noChangeAspect="1"/>
            </p:cNvPicPr>
            <p:nvPr/>
          </p:nvPicPr>
          <p:blipFill rotWithShape="1">
            <a:blip r:embed="rId6">
              <a:extLst>
                <a:ext uri="{28A0092B-C50C-407E-A947-70E740481C1C}">
                  <a14:useLocalDpi xmlns:a14="http://schemas.microsoft.com/office/drawing/2010/main" val="0"/>
                </a:ext>
              </a:extLst>
            </a:blip>
            <a:srcRect t="9591"/>
            <a:stretch/>
          </p:blipFill>
          <p:spPr>
            <a:xfrm>
              <a:off x="3968114" y="2896884"/>
              <a:ext cx="3843918" cy="3365719"/>
            </a:xfrm>
            <a:prstGeom prst="rect">
              <a:avLst/>
            </a:prstGeom>
          </p:spPr>
        </p:pic>
        <p:pic>
          <p:nvPicPr>
            <p:cNvPr id="22" name="Image 21">
              <a:extLst>
                <a:ext uri="{FF2B5EF4-FFF2-40B4-BE49-F238E27FC236}">
                  <a16:creationId xmlns:a16="http://schemas.microsoft.com/office/drawing/2014/main" id="{E395F0E6-5EE3-43F4-95DE-0D84D6056051}"/>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714751" y="4805740"/>
              <a:ext cx="946470" cy="911649"/>
            </a:xfrm>
            <a:prstGeom prst="rect">
              <a:avLst/>
            </a:prstGeom>
            <a:effectLst>
              <a:outerShdw blurRad="50800" dist="38100" dir="2700000" algn="tl" rotWithShape="0">
                <a:prstClr val="black">
                  <a:alpha val="40000"/>
                </a:prstClr>
              </a:outerShdw>
            </a:effectLst>
          </p:spPr>
        </p:pic>
      </p:grpSp>
      <p:pic>
        <p:nvPicPr>
          <p:cNvPr id="36" name="Image 35">
            <a:extLst>
              <a:ext uri="{FF2B5EF4-FFF2-40B4-BE49-F238E27FC236}">
                <a16:creationId xmlns:a16="http://schemas.microsoft.com/office/drawing/2014/main" id="{22847BC8-D277-41AF-A8A6-5E5B44A4C7DB}"/>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47250" r="7467"/>
          <a:stretch/>
        </p:blipFill>
        <p:spPr>
          <a:xfrm>
            <a:off x="2252318" y="4462597"/>
            <a:ext cx="1851789" cy="1989710"/>
          </a:xfrm>
          <a:prstGeom prst="rect">
            <a:avLst/>
          </a:prstGeom>
          <a:solidFill>
            <a:schemeClr val="bg2"/>
          </a:solidFill>
        </p:spPr>
      </p:pic>
      <p:pic>
        <p:nvPicPr>
          <p:cNvPr id="42" name="Image 41">
            <a:extLst>
              <a:ext uri="{FF2B5EF4-FFF2-40B4-BE49-F238E27FC236}">
                <a16:creationId xmlns:a16="http://schemas.microsoft.com/office/drawing/2014/main" id="{E15E1FAF-E085-4033-95EF-7A8A8A1C152C}"/>
              </a:ext>
            </a:extLst>
          </p:cNvPr>
          <p:cNvPicPr>
            <a:picLocks noChangeAspect="1"/>
          </p:cNvPicPr>
          <p:nvPr/>
        </p:nvPicPr>
        <p:blipFill>
          <a:blip r:embed="rId9"/>
          <a:stretch>
            <a:fillRect/>
          </a:stretch>
        </p:blipFill>
        <p:spPr>
          <a:xfrm>
            <a:off x="6815068" y="4579279"/>
            <a:ext cx="5374343" cy="2235176"/>
          </a:xfrm>
          <a:prstGeom prst="rect">
            <a:avLst/>
          </a:prstGeom>
          <a:solidFill>
            <a:schemeClr val="bg1"/>
          </a:solidFill>
        </p:spPr>
      </p:pic>
      <p:pic>
        <p:nvPicPr>
          <p:cNvPr id="6" name="Image 5">
            <a:extLst>
              <a:ext uri="{FF2B5EF4-FFF2-40B4-BE49-F238E27FC236}">
                <a16:creationId xmlns:a16="http://schemas.microsoft.com/office/drawing/2014/main" id="{C4048EF6-A01C-482D-BECF-4D32F9A550F0}"/>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683790" y="2478501"/>
            <a:ext cx="1915117" cy="1966643"/>
          </a:xfrm>
          <a:prstGeom prst="rect">
            <a:avLst/>
          </a:prstGeom>
        </p:spPr>
      </p:pic>
      <p:pic>
        <p:nvPicPr>
          <p:cNvPr id="43" name="Image 42">
            <a:extLst>
              <a:ext uri="{FF2B5EF4-FFF2-40B4-BE49-F238E27FC236}">
                <a16:creationId xmlns:a16="http://schemas.microsoft.com/office/drawing/2014/main" id="{17E6F1C3-E95A-46BC-A8C4-72944BC1074F}"/>
              </a:ext>
            </a:extLst>
          </p:cNvPr>
          <p:cNvPicPr>
            <a:picLocks noChangeAspect="1"/>
          </p:cNvPicPr>
          <p:nvPr/>
        </p:nvPicPr>
        <p:blipFill rotWithShape="1">
          <a:blip r:embed="rId11">
            <a:extLst>
              <a:ext uri="{28A0092B-C50C-407E-A947-70E740481C1C}">
                <a14:useLocalDpi xmlns:a14="http://schemas.microsoft.com/office/drawing/2010/main" val="0"/>
              </a:ext>
            </a:extLst>
          </a:blip>
          <a:srcRect t="51318" b="10650"/>
          <a:stretch/>
        </p:blipFill>
        <p:spPr>
          <a:xfrm>
            <a:off x="135544" y="5364950"/>
            <a:ext cx="2116774" cy="992176"/>
          </a:xfrm>
          <a:prstGeom prst="rect">
            <a:avLst/>
          </a:prstGeom>
        </p:spPr>
      </p:pic>
      <p:sp>
        <p:nvSpPr>
          <p:cNvPr id="44" name="ZoneTexte 43">
            <a:extLst>
              <a:ext uri="{FF2B5EF4-FFF2-40B4-BE49-F238E27FC236}">
                <a16:creationId xmlns:a16="http://schemas.microsoft.com/office/drawing/2014/main" id="{893EA87D-17E4-4D16-BAF1-598D85F8F976}"/>
              </a:ext>
            </a:extLst>
          </p:cNvPr>
          <p:cNvSpPr txBox="1"/>
          <p:nvPr/>
        </p:nvSpPr>
        <p:spPr>
          <a:xfrm>
            <a:off x="8503806" y="866065"/>
            <a:ext cx="538823" cy="369844"/>
          </a:xfrm>
          <a:prstGeom prst="rect">
            <a:avLst/>
          </a:prstGeom>
          <a:noFill/>
        </p:spPr>
        <p:txBody>
          <a:bodyPr wrap="square">
            <a:spAutoFit/>
          </a:bodyPr>
          <a:lstStyle/>
          <a:p>
            <a:r>
              <a:rPr lang="en-US" sz="1800" b="1" i="1" dirty="0">
                <a:latin typeface="Cambria Math"/>
                <a:sym typeface="Symbol"/>
              </a:rPr>
              <a:t>↔</a:t>
            </a:r>
            <a:r>
              <a:rPr lang="en-US" sz="1800" b="1" i="1" dirty="0">
                <a:solidFill>
                  <a:srgbClr val="C00000"/>
                </a:solidFill>
                <a:latin typeface="Cambria Math"/>
                <a:sym typeface="Symbol"/>
              </a:rPr>
              <a:t> </a:t>
            </a:r>
            <a:endParaRPr lang="en-US" dirty="0"/>
          </a:p>
        </p:txBody>
      </p:sp>
      <p:pic>
        <p:nvPicPr>
          <p:cNvPr id="4" name="Image 3">
            <a:extLst>
              <a:ext uri="{FF2B5EF4-FFF2-40B4-BE49-F238E27FC236}">
                <a16:creationId xmlns:a16="http://schemas.microsoft.com/office/drawing/2014/main" id="{689F3429-1542-4785-9AD8-2B190DB51357}"/>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0790468" y="2640414"/>
            <a:ext cx="1242564" cy="1188973"/>
          </a:xfrm>
          <a:prstGeom prst="rect">
            <a:avLst/>
          </a:prstGeom>
        </p:spPr>
      </p:pic>
      <p:sp>
        <p:nvSpPr>
          <p:cNvPr id="30" name="ZoneTexte 29">
            <a:extLst>
              <a:ext uri="{FF2B5EF4-FFF2-40B4-BE49-F238E27FC236}">
                <a16:creationId xmlns:a16="http://schemas.microsoft.com/office/drawing/2014/main" id="{41F5BC2A-E1D9-4ADA-B210-804035950727}"/>
              </a:ext>
            </a:extLst>
          </p:cNvPr>
          <p:cNvSpPr txBox="1"/>
          <p:nvPr/>
        </p:nvSpPr>
        <p:spPr>
          <a:xfrm>
            <a:off x="8640030" y="3325769"/>
            <a:ext cx="3459601" cy="1231106"/>
          </a:xfrm>
          <a:prstGeom prst="rect">
            <a:avLst/>
          </a:prstGeom>
          <a:solidFill>
            <a:schemeClr val="bg1"/>
          </a:solidFill>
          <a:ln>
            <a:solidFill>
              <a:schemeClr val="accent3">
                <a:lumMod val="50000"/>
              </a:schemeClr>
            </a:solidFill>
          </a:ln>
        </p:spPr>
        <p:txBody>
          <a:bodyPr wrap="none" rtlCol="0">
            <a:spAutoFit/>
          </a:bodyPr>
          <a:lstStyle/>
          <a:p>
            <a:r>
              <a:rPr lang="en-US" dirty="0">
                <a:solidFill>
                  <a:schemeClr val="accent3">
                    <a:lumMod val="75000"/>
                  </a:schemeClr>
                </a:solidFill>
              </a:rPr>
              <a:t>Fuel Cycle applications</a:t>
            </a:r>
          </a:p>
          <a:p>
            <a:pPr marL="285750" indent="-285750">
              <a:buFontTx/>
              <a:buChar char="-"/>
            </a:pPr>
            <a:r>
              <a:rPr lang="en-US" sz="1400" dirty="0">
                <a:solidFill>
                  <a:schemeClr val="accent3">
                    <a:lumMod val="75000"/>
                  </a:schemeClr>
                </a:solidFill>
              </a:rPr>
              <a:t>Reactivity losses (BU)</a:t>
            </a:r>
          </a:p>
          <a:p>
            <a:pPr marL="285750" indent="-285750">
              <a:buFontTx/>
              <a:buChar char="-"/>
            </a:pPr>
            <a:r>
              <a:rPr lang="en-US" sz="1400" dirty="0">
                <a:solidFill>
                  <a:schemeClr val="accent3">
                    <a:lumMod val="75000"/>
                  </a:schemeClr>
                </a:solidFill>
              </a:rPr>
              <a:t>PIE (BU) : Post-Irradiated Experiment</a:t>
            </a:r>
          </a:p>
          <a:p>
            <a:pPr marL="285750" indent="-285750">
              <a:buFontTx/>
              <a:buChar char="-"/>
            </a:pPr>
            <a:r>
              <a:rPr lang="en-US" sz="1400" dirty="0">
                <a:solidFill>
                  <a:schemeClr val="accent3">
                    <a:lumMod val="75000"/>
                  </a:schemeClr>
                </a:solidFill>
              </a:rPr>
              <a:t>CFE </a:t>
            </a:r>
          </a:p>
          <a:p>
            <a:pPr marL="285750" indent="-285750">
              <a:buFontTx/>
              <a:buChar char="-"/>
            </a:pPr>
            <a:r>
              <a:rPr lang="en-US" sz="1400" dirty="0">
                <a:solidFill>
                  <a:schemeClr val="accent3">
                    <a:lumMod val="75000"/>
                  </a:schemeClr>
                </a:solidFill>
              </a:rPr>
              <a:t>Decay Heat </a:t>
            </a:r>
          </a:p>
        </p:txBody>
      </p:sp>
      <p:sp>
        <p:nvSpPr>
          <p:cNvPr id="32" name="ZoneTexte 31">
            <a:extLst>
              <a:ext uri="{FF2B5EF4-FFF2-40B4-BE49-F238E27FC236}">
                <a16:creationId xmlns:a16="http://schemas.microsoft.com/office/drawing/2014/main" id="{CA3D33C7-34E4-4702-9FDB-4E7AE97C21B8}"/>
              </a:ext>
            </a:extLst>
          </p:cNvPr>
          <p:cNvSpPr txBox="1"/>
          <p:nvPr/>
        </p:nvSpPr>
        <p:spPr>
          <a:xfrm>
            <a:off x="8479322" y="6237970"/>
            <a:ext cx="6151032" cy="261610"/>
          </a:xfrm>
          <a:prstGeom prst="rect">
            <a:avLst/>
          </a:prstGeom>
          <a:noFill/>
        </p:spPr>
        <p:txBody>
          <a:bodyPr wrap="square">
            <a:spAutoFit/>
          </a:bodyPr>
          <a:lstStyle/>
          <a:p>
            <a:r>
              <a:rPr lang="en-US" sz="1050" dirty="0">
                <a:solidFill>
                  <a:srgbClr val="0070C0"/>
                </a:solidFill>
                <a:latin typeface="Arial" panose="020B0604020202020204" pitchFamily="34" charset="0"/>
                <a:cs typeface="Arial" panose="020B0604020202020204" pitchFamily="34" charset="0"/>
              </a:rPr>
              <a:t>→ N. Teixeira </a:t>
            </a:r>
            <a:r>
              <a:rPr lang="en-US" sz="1050" dirty="0" err="1">
                <a:solidFill>
                  <a:srgbClr val="0070C0"/>
                </a:solidFill>
                <a:latin typeface="Arial" panose="020B0604020202020204" pitchFamily="34" charset="0"/>
                <a:cs typeface="Arial" panose="020B0604020202020204" pitchFamily="34" charset="0"/>
              </a:rPr>
              <a:t>Rua’s</a:t>
            </a:r>
            <a:r>
              <a:rPr lang="en-US" sz="1050" dirty="0">
                <a:solidFill>
                  <a:srgbClr val="0070C0"/>
                </a:solidFill>
                <a:latin typeface="Arial" panose="020B0604020202020204" pitchFamily="34" charset="0"/>
                <a:cs typeface="Arial" panose="020B0604020202020204" pitchFamily="34" charset="0"/>
              </a:rPr>
              <a:t> PhD (2025-2028)</a:t>
            </a:r>
          </a:p>
        </p:txBody>
      </p:sp>
      <p:sp>
        <p:nvSpPr>
          <p:cNvPr id="33" name="Rectangle 32">
            <a:extLst>
              <a:ext uri="{FF2B5EF4-FFF2-40B4-BE49-F238E27FC236}">
                <a16:creationId xmlns:a16="http://schemas.microsoft.com/office/drawing/2014/main" id="{27F80C1B-7FBE-456D-82D1-4CDDA4C9D1DE}"/>
              </a:ext>
            </a:extLst>
          </p:cNvPr>
          <p:cNvSpPr/>
          <p:nvPr/>
        </p:nvSpPr>
        <p:spPr>
          <a:xfrm>
            <a:off x="802147" y="159389"/>
            <a:ext cx="8451994" cy="369332"/>
          </a:xfrm>
          <a:prstGeom prst="rect">
            <a:avLst/>
          </a:prstGeom>
        </p:spPr>
        <p:txBody>
          <a:bodyPr wrap="none">
            <a:spAutoFit/>
          </a:bodyPr>
          <a:lstStyle/>
          <a:p>
            <a:r>
              <a:rPr lang="en-US" b="1" dirty="0">
                <a:solidFill>
                  <a:srgbClr val="C00000"/>
                </a:solidFill>
              </a:rPr>
              <a:t>Context: methodology of FY Evaluation for thermal neutron induced fission</a:t>
            </a:r>
            <a:endParaRPr lang="en-US" dirty="0"/>
          </a:p>
        </p:txBody>
      </p:sp>
      <p:sp>
        <p:nvSpPr>
          <p:cNvPr id="2" name="ZoneTexte 1">
            <a:extLst>
              <a:ext uri="{FF2B5EF4-FFF2-40B4-BE49-F238E27FC236}">
                <a16:creationId xmlns:a16="http://schemas.microsoft.com/office/drawing/2014/main" id="{E9F34CE5-C0EC-4E0D-BA77-BF1CC5809BC6}"/>
              </a:ext>
            </a:extLst>
          </p:cNvPr>
          <p:cNvSpPr txBox="1"/>
          <p:nvPr/>
        </p:nvSpPr>
        <p:spPr>
          <a:xfrm>
            <a:off x="7522320" y="4644109"/>
            <a:ext cx="1579278" cy="276999"/>
          </a:xfrm>
          <a:prstGeom prst="rect">
            <a:avLst/>
          </a:prstGeom>
          <a:noFill/>
        </p:spPr>
        <p:txBody>
          <a:bodyPr wrap="none" rtlCol="0">
            <a:spAutoFit/>
          </a:bodyPr>
          <a:lstStyle/>
          <a:p>
            <a:r>
              <a:rPr lang="en-US" sz="1200" b="1" dirty="0"/>
              <a:t>MC-FY| Correlation</a:t>
            </a:r>
          </a:p>
        </p:txBody>
      </p:sp>
      <p:sp>
        <p:nvSpPr>
          <p:cNvPr id="5" name="Espace réservé de la date 4">
            <a:extLst>
              <a:ext uri="{FF2B5EF4-FFF2-40B4-BE49-F238E27FC236}">
                <a16:creationId xmlns:a16="http://schemas.microsoft.com/office/drawing/2014/main" id="{A216FAF7-881A-4A98-9962-97DEDB50CDB8}"/>
              </a:ext>
            </a:extLst>
          </p:cNvPr>
          <p:cNvSpPr>
            <a:spLocks noGrp="1"/>
          </p:cNvSpPr>
          <p:nvPr>
            <p:ph type="dt" sz="half" idx="10"/>
          </p:nvPr>
        </p:nvSpPr>
        <p:spPr/>
        <p:txBody>
          <a:bodyPr/>
          <a:lstStyle/>
          <a:p>
            <a:r>
              <a:rPr lang="fr-FR"/>
              <a:t>01/07/2026</a:t>
            </a:r>
          </a:p>
        </p:txBody>
      </p:sp>
    </p:spTree>
    <p:extLst>
      <p:ext uri="{BB962C8B-B14F-4D97-AF65-F5344CB8AC3E}">
        <p14:creationId xmlns:p14="http://schemas.microsoft.com/office/powerpoint/2010/main" val="566145362"/>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a:extLst>
              <a:ext uri="{FF2B5EF4-FFF2-40B4-BE49-F238E27FC236}">
                <a16:creationId xmlns:a16="http://schemas.microsoft.com/office/drawing/2014/main" id="{B7B72349-13D3-4BA3-A079-A5D53241AF7D}"/>
              </a:ext>
            </a:extLst>
          </p:cNvPr>
          <p:cNvSpPr>
            <a:spLocks noGrp="1"/>
          </p:cNvSpPr>
          <p:nvPr>
            <p:ph type="sldNum" sz="quarter" idx="12"/>
          </p:nvPr>
        </p:nvSpPr>
        <p:spPr/>
        <p:txBody>
          <a:bodyPr/>
          <a:lstStyle/>
          <a:p>
            <a:r>
              <a:rPr lang="fr-FR" dirty="0"/>
              <a:t>6</a:t>
            </a:r>
          </a:p>
        </p:txBody>
      </p:sp>
      <p:sp>
        <p:nvSpPr>
          <p:cNvPr id="11" name="ZoneTexte 10">
            <a:extLst>
              <a:ext uri="{FF2B5EF4-FFF2-40B4-BE49-F238E27FC236}">
                <a16:creationId xmlns:a16="http://schemas.microsoft.com/office/drawing/2014/main" id="{009B13F2-A183-4668-ACCE-7081E014291A}"/>
              </a:ext>
            </a:extLst>
          </p:cNvPr>
          <p:cNvSpPr txBox="1"/>
          <p:nvPr/>
        </p:nvSpPr>
        <p:spPr>
          <a:xfrm>
            <a:off x="485901" y="5061718"/>
            <a:ext cx="1140301" cy="523220"/>
          </a:xfrm>
          <a:prstGeom prst="rect">
            <a:avLst/>
          </a:prstGeom>
          <a:noFill/>
        </p:spPr>
        <p:txBody>
          <a:bodyPr wrap="square" rtlCol="0">
            <a:spAutoFit/>
          </a:bodyPr>
          <a:lstStyle/>
          <a:p>
            <a:pPr algn="ctr"/>
            <a:r>
              <a:rPr lang="fr-FR" sz="2800" b="1" dirty="0">
                <a:solidFill>
                  <a:srgbClr val="00B050"/>
                </a:solidFill>
              </a:rPr>
              <a:t>Fast</a:t>
            </a:r>
          </a:p>
        </p:txBody>
      </p:sp>
      <p:sp>
        <p:nvSpPr>
          <p:cNvPr id="23" name="ZoneTexte 22">
            <a:extLst>
              <a:ext uri="{FF2B5EF4-FFF2-40B4-BE49-F238E27FC236}">
                <a16:creationId xmlns:a16="http://schemas.microsoft.com/office/drawing/2014/main" id="{29BAC62C-C287-45B6-96F4-33EFB2948494}"/>
              </a:ext>
            </a:extLst>
          </p:cNvPr>
          <p:cNvSpPr txBox="1"/>
          <p:nvPr/>
        </p:nvSpPr>
        <p:spPr>
          <a:xfrm>
            <a:off x="120593" y="1885169"/>
            <a:ext cx="1773547" cy="523220"/>
          </a:xfrm>
          <a:prstGeom prst="rect">
            <a:avLst/>
          </a:prstGeom>
          <a:noFill/>
        </p:spPr>
        <p:txBody>
          <a:bodyPr wrap="square" rtlCol="0">
            <a:spAutoFit/>
          </a:bodyPr>
          <a:lstStyle/>
          <a:p>
            <a:pPr algn="ctr"/>
            <a:r>
              <a:rPr lang="fr-FR" sz="2800" b="1" dirty="0">
                <a:solidFill>
                  <a:srgbClr val="FF0000"/>
                </a:solidFill>
              </a:rPr>
              <a:t>Thermal</a:t>
            </a:r>
          </a:p>
        </p:txBody>
      </p:sp>
      <p:sp>
        <p:nvSpPr>
          <p:cNvPr id="44" name="ZoneTexte 43">
            <a:extLst>
              <a:ext uri="{FF2B5EF4-FFF2-40B4-BE49-F238E27FC236}">
                <a16:creationId xmlns:a16="http://schemas.microsoft.com/office/drawing/2014/main" id="{4A496BAF-DD57-478B-AABD-B78CF5809FED}"/>
              </a:ext>
            </a:extLst>
          </p:cNvPr>
          <p:cNvSpPr txBox="1"/>
          <p:nvPr/>
        </p:nvSpPr>
        <p:spPr>
          <a:xfrm>
            <a:off x="5971128" y="1600402"/>
            <a:ext cx="1022280" cy="369332"/>
          </a:xfrm>
          <a:prstGeom prst="rect">
            <a:avLst/>
          </a:prstGeom>
          <a:noFill/>
          <a:ln w="28575">
            <a:solidFill>
              <a:srgbClr val="FF0000"/>
            </a:solidFill>
          </a:ln>
        </p:spPr>
        <p:txBody>
          <a:bodyPr wrap="square" rtlCol="0">
            <a:spAutoFit/>
          </a:bodyPr>
          <a:lstStyle/>
          <a:p>
            <a:pPr algn="ctr"/>
            <a:r>
              <a:rPr lang="fr-FR" sz="1800" dirty="0">
                <a:effectLst/>
                <a:latin typeface="Calibri" panose="020F0502020204030204" pitchFamily="34" charset="0"/>
                <a:ea typeface="Calibri" panose="020F0502020204030204" pitchFamily="34" charset="0"/>
              </a:rPr>
              <a:t>Y(A, E</a:t>
            </a:r>
            <a:r>
              <a:rPr lang="fr-FR" sz="1800" baseline="-25000" dirty="0">
                <a:effectLst/>
                <a:latin typeface="Calibri" panose="020F0502020204030204" pitchFamily="34" charset="0"/>
                <a:ea typeface="Calibri" panose="020F0502020204030204" pitchFamily="34" charset="0"/>
              </a:rPr>
              <a:t>th</a:t>
            </a:r>
            <a:r>
              <a:rPr lang="fr-FR" sz="1800" dirty="0">
                <a:effectLst/>
                <a:latin typeface="Calibri" panose="020F0502020204030204" pitchFamily="34" charset="0"/>
                <a:ea typeface="Calibri" panose="020F0502020204030204" pitchFamily="34" charset="0"/>
              </a:rPr>
              <a:t>)</a:t>
            </a:r>
            <a:endParaRPr lang="fr-FR" dirty="0"/>
          </a:p>
        </p:txBody>
      </p:sp>
      <p:sp>
        <p:nvSpPr>
          <p:cNvPr id="4" name="ZoneTexte 3">
            <a:extLst>
              <a:ext uri="{FF2B5EF4-FFF2-40B4-BE49-F238E27FC236}">
                <a16:creationId xmlns:a16="http://schemas.microsoft.com/office/drawing/2014/main" id="{3C7D7B1A-AB3B-4116-BFBB-6F26C6B795FD}"/>
              </a:ext>
            </a:extLst>
          </p:cNvPr>
          <p:cNvSpPr txBox="1"/>
          <p:nvPr/>
        </p:nvSpPr>
        <p:spPr>
          <a:xfrm>
            <a:off x="1620768" y="1610327"/>
            <a:ext cx="1376520" cy="369332"/>
          </a:xfrm>
          <a:prstGeom prst="rect">
            <a:avLst/>
          </a:prstGeom>
          <a:noFill/>
        </p:spPr>
        <p:txBody>
          <a:bodyPr wrap="square" rtlCol="0">
            <a:spAutoFit/>
          </a:bodyPr>
          <a:lstStyle/>
          <a:p>
            <a:pPr algn="ctr"/>
            <a:r>
              <a:rPr lang="fr-FR" dirty="0">
                <a:latin typeface="Calibri" panose="020F0502020204030204" pitchFamily="34" charset="0"/>
                <a:ea typeface="Calibri" panose="020F0502020204030204" pitchFamily="34" charset="0"/>
              </a:rPr>
              <a:t>Y</a:t>
            </a:r>
            <a:r>
              <a:rPr lang="fr-FR" baseline="30000" dirty="0">
                <a:latin typeface="Calibri" panose="020F0502020204030204" pitchFamily="34" charset="0"/>
                <a:ea typeface="Calibri" panose="020F0502020204030204" pitchFamily="34" charset="0"/>
              </a:rPr>
              <a:t>Eval </a:t>
            </a:r>
            <a:r>
              <a:rPr lang="fr-FR" dirty="0">
                <a:latin typeface="Calibri" panose="020F0502020204030204" pitchFamily="34" charset="0"/>
                <a:ea typeface="Calibri" panose="020F0502020204030204" pitchFamily="34" charset="0"/>
              </a:rPr>
              <a:t>(</a:t>
            </a:r>
            <a:r>
              <a:rPr lang="fr-FR" sz="1800" dirty="0">
                <a:effectLst/>
                <a:latin typeface="Calibri" panose="020F0502020204030204" pitchFamily="34" charset="0"/>
                <a:ea typeface="Calibri" panose="020F0502020204030204" pitchFamily="34" charset="0"/>
              </a:rPr>
              <a:t>A*, E</a:t>
            </a:r>
            <a:r>
              <a:rPr lang="fr-FR" sz="1800" baseline="-25000" dirty="0">
                <a:effectLst/>
                <a:latin typeface="Calibri" panose="020F0502020204030204" pitchFamily="34" charset="0"/>
                <a:ea typeface="Calibri" panose="020F0502020204030204" pitchFamily="34" charset="0"/>
              </a:rPr>
              <a:t>th</a:t>
            </a:r>
            <a:r>
              <a:rPr lang="fr-FR" sz="1800" baseline="30000" dirty="0">
                <a:effectLst/>
                <a:latin typeface="Calibri" panose="020F0502020204030204" pitchFamily="34" charset="0"/>
                <a:ea typeface="Calibri" panose="020F0502020204030204" pitchFamily="34" charset="0"/>
              </a:rPr>
              <a:t> </a:t>
            </a:r>
            <a:r>
              <a:rPr lang="fr-FR" sz="1800" dirty="0">
                <a:effectLst/>
                <a:latin typeface="Calibri" panose="020F0502020204030204" pitchFamily="34" charset="0"/>
                <a:ea typeface="Calibri" panose="020F0502020204030204" pitchFamily="34" charset="0"/>
              </a:rPr>
              <a:t>)</a:t>
            </a:r>
            <a:endParaRPr lang="fr-FR" dirty="0"/>
          </a:p>
        </p:txBody>
      </p:sp>
      <p:sp>
        <p:nvSpPr>
          <p:cNvPr id="41" name="ZoneTexte 40">
            <a:extLst>
              <a:ext uri="{FF2B5EF4-FFF2-40B4-BE49-F238E27FC236}">
                <a16:creationId xmlns:a16="http://schemas.microsoft.com/office/drawing/2014/main" id="{4C477249-6FB1-4E25-86DB-2DD5C155AE70}"/>
              </a:ext>
            </a:extLst>
          </p:cNvPr>
          <p:cNvSpPr txBox="1"/>
          <p:nvPr/>
        </p:nvSpPr>
        <p:spPr>
          <a:xfrm>
            <a:off x="3228487" y="1608083"/>
            <a:ext cx="1864427" cy="369332"/>
          </a:xfrm>
          <a:prstGeom prst="rect">
            <a:avLst/>
          </a:prstGeom>
          <a:noFill/>
        </p:spPr>
        <p:txBody>
          <a:bodyPr wrap="square" rtlCol="0">
            <a:spAutoFit/>
          </a:bodyPr>
          <a:lstStyle/>
          <a:p>
            <a:pPr algn="ctr"/>
            <a:r>
              <a:rPr lang="fr-FR" sz="1800" dirty="0">
                <a:effectLst/>
                <a:latin typeface="Calibri" panose="020F0502020204030204" pitchFamily="34" charset="0"/>
                <a:ea typeface="Calibri" panose="020F0502020204030204" pitchFamily="34" charset="0"/>
                <a:sym typeface="Symbol" panose="05050102010706020507" pitchFamily="18" charset="2"/>
              </a:rPr>
              <a:t></a:t>
            </a:r>
            <a:r>
              <a:rPr lang="fr-FR" sz="1800" dirty="0">
                <a:effectLst/>
                <a:latin typeface="Calibri" panose="020F0502020204030204" pitchFamily="34" charset="0"/>
                <a:ea typeface="Calibri" panose="020F0502020204030204" pitchFamily="34" charset="0"/>
              </a:rPr>
              <a:t>(A*) (Eval / </a:t>
            </a:r>
            <a:r>
              <a:rPr lang="fr-FR" dirty="0">
                <a:latin typeface="Calibri" panose="020F0502020204030204" pitchFamily="34" charset="0"/>
                <a:ea typeface="Calibri" panose="020F0502020204030204" pitchFamily="34" charset="0"/>
              </a:rPr>
              <a:t>Calc</a:t>
            </a:r>
            <a:r>
              <a:rPr lang="fr-FR" sz="1800" dirty="0">
                <a:effectLst/>
                <a:latin typeface="Calibri" panose="020F0502020204030204" pitchFamily="34" charset="0"/>
                <a:ea typeface="Calibri" panose="020F0502020204030204" pitchFamily="34" charset="0"/>
              </a:rPr>
              <a:t>)</a:t>
            </a:r>
            <a:endParaRPr lang="fr-FR" dirty="0"/>
          </a:p>
        </p:txBody>
      </p:sp>
      <p:cxnSp>
        <p:nvCxnSpPr>
          <p:cNvPr id="60" name="Connecteur droit avec flèche 59">
            <a:extLst>
              <a:ext uri="{FF2B5EF4-FFF2-40B4-BE49-F238E27FC236}">
                <a16:creationId xmlns:a16="http://schemas.microsoft.com/office/drawing/2014/main" id="{4370A937-527C-4734-88CB-93407ECAFCE8}"/>
              </a:ext>
            </a:extLst>
          </p:cNvPr>
          <p:cNvCxnSpPr>
            <a:cxnSpLocks/>
          </p:cNvCxnSpPr>
          <p:nvPr/>
        </p:nvCxnSpPr>
        <p:spPr>
          <a:xfrm>
            <a:off x="5230394" y="1800234"/>
            <a:ext cx="495488" cy="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1" name="Connecteur droit avec flèche 60">
            <a:extLst>
              <a:ext uri="{FF2B5EF4-FFF2-40B4-BE49-F238E27FC236}">
                <a16:creationId xmlns:a16="http://schemas.microsoft.com/office/drawing/2014/main" id="{B54E9792-9307-4B82-83B2-0D5A7B353C16}"/>
              </a:ext>
            </a:extLst>
          </p:cNvPr>
          <p:cNvCxnSpPr>
            <a:cxnSpLocks/>
          </p:cNvCxnSpPr>
          <p:nvPr/>
        </p:nvCxnSpPr>
        <p:spPr>
          <a:xfrm>
            <a:off x="7243489" y="1785832"/>
            <a:ext cx="892072" cy="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nvGrpSpPr>
          <p:cNvPr id="79" name="Groupe 78">
            <a:extLst>
              <a:ext uri="{FF2B5EF4-FFF2-40B4-BE49-F238E27FC236}">
                <a16:creationId xmlns:a16="http://schemas.microsoft.com/office/drawing/2014/main" id="{279C960B-D867-4C53-A69A-FF56C60C1B65}"/>
              </a:ext>
            </a:extLst>
          </p:cNvPr>
          <p:cNvGrpSpPr/>
          <p:nvPr/>
        </p:nvGrpSpPr>
        <p:grpSpPr>
          <a:xfrm>
            <a:off x="2216842" y="4736498"/>
            <a:ext cx="2005423" cy="1069566"/>
            <a:chOff x="2269020" y="2034555"/>
            <a:chExt cx="1864427" cy="1091691"/>
          </a:xfrm>
        </p:grpSpPr>
        <p:sp>
          <p:nvSpPr>
            <p:cNvPr id="80" name="ZoneTexte 79">
              <a:extLst>
                <a:ext uri="{FF2B5EF4-FFF2-40B4-BE49-F238E27FC236}">
                  <a16:creationId xmlns:a16="http://schemas.microsoft.com/office/drawing/2014/main" id="{664063DA-D063-4A50-924B-1E9342195CCD}"/>
                </a:ext>
              </a:extLst>
            </p:cNvPr>
            <p:cNvSpPr txBox="1"/>
            <p:nvPr/>
          </p:nvSpPr>
          <p:spPr>
            <a:xfrm>
              <a:off x="2512973" y="2034555"/>
              <a:ext cx="1376520" cy="369332"/>
            </a:xfrm>
            <a:prstGeom prst="rect">
              <a:avLst/>
            </a:prstGeom>
            <a:noFill/>
          </p:spPr>
          <p:txBody>
            <a:bodyPr wrap="square" rtlCol="0">
              <a:spAutoFit/>
            </a:bodyPr>
            <a:lstStyle/>
            <a:p>
              <a:pPr algn="ctr"/>
              <a:r>
                <a:rPr lang="fr-FR" sz="1800" dirty="0">
                  <a:effectLst/>
                  <a:latin typeface="Calibri" panose="020F0502020204030204" pitchFamily="34" charset="0"/>
                  <a:ea typeface="Calibri" panose="020F0502020204030204" pitchFamily="34" charset="0"/>
                </a:rPr>
                <a:t>Y(A*, E</a:t>
              </a:r>
              <a:r>
                <a:rPr lang="fr-FR" sz="1800" baseline="-25000" dirty="0">
                  <a:effectLst/>
                  <a:latin typeface="Calibri" panose="020F0502020204030204" pitchFamily="34" charset="0"/>
                  <a:ea typeface="Calibri" panose="020F0502020204030204" pitchFamily="34" charset="0"/>
                </a:rPr>
                <a:t>n</a:t>
              </a:r>
              <a:r>
                <a:rPr lang="fr-FR" sz="1800" dirty="0">
                  <a:effectLst/>
                  <a:latin typeface="Calibri" panose="020F0502020204030204" pitchFamily="34" charset="0"/>
                  <a:ea typeface="Calibri" panose="020F0502020204030204" pitchFamily="34" charset="0"/>
                </a:rPr>
                <a:t>)</a:t>
              </a:r>
              <a:endParaRPr lang="fr-FR" dirty="0"/>
            </a:p>
          </p:txBody>
        </p:sp>
        <p:sp>
          <p:nvSpPr>
            <p:cNvPr id="81" name="ZoneTexte 80">
              <a:extLst>
                <a:ext uri="{FF2B5EF4-FFF2-40B4-BE49-F238E27FC236}">
                  <a16:creationId xmlns:a16="http://schemas.microsoft.com/office/drawing/2014/main" id="{9AD3E1EA-E76B-4129-99B5-23D4BC889BE0}"/>
                </a:ext>
              </a:extLst>
            </p:cNvPr>
            <p:cNvSpPr txBox="1"/>
            <p:nvPr/>
          </p:nvSpPr>
          <p:spPr>
            <a:xfrm>
              <a:off x="2269020" y="2749274"/>
              <a:ext cx="1864427" cy="376972"/>
            </a:xfrm>
            <a:prstGeom prst="rect">
              <a:avLst/>
            </a:prstGeom>
            <a:noFill/>
          </p:spPr>
          <p:txBody>
            <a:bodyPr wrap="square" rtlCol="0">
              <a:spAutoFit/>
            </a:bodyPr>
            <a:lstStyle/>
            <a:p>
              <a:pPr algn="ctr"/>
              <a:r>
                <a:rPr lang="fr-FR" sz="1800" dirty="0">
                  <a:effectLst/>
                  <a:latin typeface="Calibri" panose="020F0502020204030204" pitchFamily="34" charset="0"/>
                  <a:ea typeface="Calibri" panose="020F0502020204030204" pitchFamily="34" charset="0"/>
                  <a:sym typeface="Symbol" panose="05050102010706020507" pitchFamily="18" charset="2"/>
                </a:rPr>
                <a:t></a:t>
              </a:r>
              <a:r>
                <a:rPr lang="fr-FR" sz="1800" dirty="0">
                  <a:effectLst/>
                  <a:latin typeface="Calibri" panose="020F0502020204030204" pitchFamily="34" charset="0"/>
                  <a:ea typeface="Calibri" panose="020F0502020204030204" pitchFamily="34" charset="0"/>
                </a:rPr>
                <a:t>(A*)(code Fifrelin)</a:t>
              </a:r>
              <a:endParaRPr lang="fr-FR" dirty="0"/>
            </a:p>
          </p:txBody>
        </p:sp>
        <p:sp>
          <p:nvSpPr>
            <p:cNvPr id="82" name="ZoneTexte 81">
              <a:extLst>
                <a:ext uri="{FF2B5EF4-FFF2-40B4-BE49-F238E27FC236}">
                  <a16:creationId xmlns:a16="http://schemas.microsoft.com/office/drawing/2014/main" id="{D8B5BB90-1BCA-47DF-94E3-1F93EC5CDCB7}"/>
                </a:ext>
              </a:extLst>
            </p:cNvPr>
            <p:cNvSpPr txBox="1"/>
            <p:nvPr/>
          </p:nvSpPr>
          <p:spPr>
            <a:xfrm>
              <a:off x="2938696" y="2287387"/>
              <a:ext cx="431088" cy="596872"/>
            </a:xfrm>
            <a:prstGeom prst="rect">
              <a:avLst/>
            </a:prstGeom>
            <a:noFill/>
          </p:spPr>
          <p:txBody>
            <a:bodyPr wrap="square" rtlCol="0">
              <a:spAutoFit/>
            </a:bodyPr>
            <a:lstStyle/>
            <a:p>
              <a:pPr algn="ctr"/>
              <a:r>
                <a:rPr lang="fr-FR" sz="3200" b="1" dirty="0">
                  <a:solidFill>
                    <a:srgbClr val="00B050"/>
                  </a:solidFill>
                  <a:latin typeface="Calibri" panose="020F0502020204030204" pitchFamily="34" charset="0"/>
                  <a:ea typeface="Calibri" panose="020F0502020204030204" pitchFamily="34" charset="0"/>
                </a:rPr>
                <a:t>+</a:t>
              </a:r>
              <a:endParaRPr lang="fr-FR" sz="3200" b="1" dirty="0">
                <a:solidFill>
                  <a:srgbClr val="00B050"/>
                </a:solidFill>
              </a:endParaRPr>
            </a:p>
          </p:txBody>
        </p:sp>
      </p:grpSp>
      <p:sp>
        <p:nvSpPr>
          <p:cNvPr id="85" name="ZoneTexte 84">
            <a:extLst>
              <a:ext uri="{FF2B5EF4-FFF2-40B4-BE49-F238E27FC236}">
                <a16:creationId xmlns:a16="http://schemas.microsoft.com/office/drawing/2014/main" id="{CF5DE260-12B1-49B0-ABE3-CDB354C80303}"/>
              </a:ext>
            </a:extLst>
          </p:cNvPr>
          <p:cNvSpPr txBox="1"/>
          <p:nvPr/>
        </p:nvSpPr>
        <p:spPr>
          <a:xfrm>
            <a:off x="5230067" y="4953995"/>
            <a:ext cx="6177866" cy="523220"/>
          </a:xfrm>
          <a:prstGeom prst="rect">
            <a:avLst/>
          </a:prstGeom>
          <a:noFill/>
          <a:ln w="28575">
            <a:noFill/>
          </a:ln>
        </p:spPr>
        <p:txBody>
          <a:bodyPr wrap="square" rtlCol="0" anchor="ctr">
            <a:spAutoFit/>
          </a:bodyPr>
          <a:lstStyle/>
          <a:p>
            <a:r>
              <a:rPr lang="fr-FR" sz="1800" dirty="0">
                <a:effectLst/>
                <a:latin typeface="Calibri" panose="020F0502020204030204" pitchFamily="34" charset="0"/>
                <a:ea typeface="Calibri" panose="020F0502020204030204" pitchFamily="34" charset="0"/>
              </a:rPr>
              <a:t>Y(A, E</a:t>
            </a:r>
            <a:r>
              <a:rPr lang="fr-FR" sz="1800" baseline="-25000" dirty="0">
                <a:effectLst/>
                <a:latin typeface="Calibri" panose="020F0502020204030204" pitchFamily="34" charset="0"/>
                <a:ea typeface="Calibri" panose="020F0502020204030204" pitchFamily="34" charset="0"/>
              </a:rPr>
              <a:t>n</a:t>
            </a:r>
            <a:r>
              <a:rPr lang="fr-FR" sz="1800" dirty="0">
                <a:effectLst/>
                <a:latin typeface="Calibri" panose="020F0502020204030204" pitchFamily="34" charset="0"/>
                <a:ea typeface="Calibri" panose="020F0502020204030204" pitchFamily="34" charset="0"/>
              </a:rPr>
              <a:t>)   </a:t>
            </a:r>
            <a:r>
              <a:rPr lang="fr-FR" sz="2800" b="1" dirty="0">
                <a:solidFill>
                  <a:srgbClr val="00B050"/>
                </a:solidFill>
                <a:effectLst/>
                <a:latin typeface="Calibri" panose="020F0502020204030204" pitchFamily="34" charset="0"/>
                <a:ea typeface="Calibri" panose="020F0502020204030204" pitchFamily="34" charset="0"/>
              </a:rPr>
              <a:t>+</a:t>
            </a:r>
            <a:r>
              <a:rPr lang="fr-FR" sz="1800" dirty="0">
                <a:effectLst/>
                <a:latin typeface="Calibri" panose="020F0502020204030204" pitchFamily="34" charset="0"/>
                <a:ea typeface="Calibri" panose="020F0502020204030204" pitchFamily="34" charset="0"/>
              </a:rPr>
              <a:t>   P(Z|A, E</a:t>
            </a:r>
            <a:r>
              <a:rPr lang="fr-FR" sz="1800" baseline="-25000" dirty="0">
                <a:effectLst/>
                <a:latin typeface="Calibri" panose="020F0502020204030204" pitchFamily="34" charset="0"/>
                <a:ea typeface="Calibri" panose="020F0502020204030204" pitchFamily="34" charset="0"/>
              </a:rPr>
              <a:t>n</a:t>
            </a:r>
            <a:r>
              <a:rPr lang="fr-FR" sz="1800" dirty="0">
                <a:effectLst/>
                <a:latin typeface="Calibri" panose="020F0502020204030204" pitchFamily="34" charset="0"/>
                <a:ea typeface="Calibri" panose="020F0502020204030204" pitchFamily="34" charset="0"/>
              </a:rPr>
              <a:t>)               Y</a:t>
            </a:r>
            <a:r>
              <a:rPr lang="fr-FR" sz="1800" baseline="-25000" dirty="0">
                <a:effectLst/>
                <a:latin typeface="Calibri" panose="020F0502020204030204" pitchFamily="34" charset="0"/>
                <a:ea typeface="Calibri" panose="020F0502020204030204" pitchFamily="34" charset="0"/>
              </a:rPr>
              <a:t>Ind</a:t>
            </a:r>
            <a:r>
              <a:rPr lang="fr-FR" sz="1800" dirty="0">
                <a:effectLst/>
                <a:latin typeface="Calibri" panose="020F0502020204030204" pitchFamily="34" charset="0"/>
                <a:ea typeface="Calibri" panose="020F0502020204030204" pitchFamily="34" charset="0"/>
              </a:rPr>
              <a:t>(A, Z, E</a:t>
            </a:r>
            <a:r>
              <a:rPr lang="fr-FR" sz="1800" baseline="-25000" dirty="0">
                <a:effectLst/>
                <a:latin typeface="Calibri" panose="020F0502020204030204" pitchFamily="34" charset="0"/>
                <a:ea typeface="Calibri" panose="020F0502020204030204" pitchFamily="34" charset="0"/>
              </a:rPr>
              <a:t>n</a:t>
            </a:r>
            <a:r>
              <a:rPr lang="fr-FR" sz="1800" dirty="0">
                <a:effectLst/>
                <a:latin typeface="Calibri" panose="020F0502020204030204" pitchFamily="34" charset="0"/>
                <a:ea typeface="Calibri" panose="020F0502020204030204" pitchFamily="34" charset="0"/>
              </a:rPr>
              <a:t>)                </a:t>
            </a:r>
            <a:r>
              <a:rPr lang="fr-FR" dirty="0">
                <a:latin typeface="Calibri" panose="020F0502020204030204" pitchFamily="34" charset="0"/>
                <a:ea typeface="Calibri" panose="020F0502020204030204" pitchFamily="34" charset="0"/>
              </a:rPr>
              <a:t>C</a:t>
            </a:r>
            <a:r>
              <a:rPr lang="fr-FR" sz="1800" dirty="0">
                <a:effectLst/>
                <a:latin typeface="Calibri" panose="020F0502020204030204" pitchFamily="34" charset="0"/>
                <a:ea typeface="Calibri" panose="020F0502020204030204" pitchFamily="34" charset="0"/>
              </a:rPr>
              <a:t>(A, Z, E</a:t>
            </a:r>
            <a:r>
              <a:rPr lang="fr-FR" sz="1800" baseline="-25000" dirty="0">
                <a:effectLst/>
                <a:latin typeface="Calibri" panose="020F0502020204030204" pitchFamily="34" charset="0"/>
                <a:ea typeface="Calibri" panose="020F0502020204030204" pitchFamily="34" charset="0"/>
              </a:rPr>
              <a:t>n</a:t>
            </a:r>
            <a:r>
              <a:rPr lang="fr-FR" sz="1800" dirty="0">
                <a:effectLst/>
                <a:latin typeface="Calibri" panose="020F0502020204030204" pitchFamily="34" charset="0"/>
                <a:ea typeface="Calibri" panose="020F0502020204030204" pitchFamily="34" charset="0"/>
              </a:rPr>
              <a:t>) </a:t>
            </a:r>
            <a:endParaRPr lang="fr-FR" sz="1800" b="1" dirty="0">
              <a:solidFill>
                <a:srgbClr val="FF0000"/>
              </a:solidFill>
              <a:effectLst/>
              <a:latin typeface="Calibri" panose="020F0502020204030204" pitchFamily="34" charset="0"/>
              <a:ea typeface="Calibri" panose="020F0502020204030204" pitchFamily="34" charset="0"/>
            </a:endParaRPr>
          </a:p>
        </p:txBody>
      </p:sp>
      <p:cxnSp>
        <p:nvCxnSpPr>
          <p:cNvPr id="86" name="Connecteur droit avec flèche 85">
            <a:extLst>
              <a:ext uri="{FF2B5EF4-FFF2-40B4-BE49-F238E27FC236}">
                <a16:creationId xmlns:a16="http://schemas.microsoft.com/office/drawing/2014/main" id="{5CB5A52D-6FF0-4989-8314-97828B3D14DF}"/>
              </a:ext>
            </a:extLst>
          </p:cNvPr>
          <p:cNvCxnSpPr>
            <a:cxnSpLocks/>
          </p:cNvCxnSpPr>
          <p:nvPr/>
        </p:nvCxnSpPr>
        <p:spPr>
          <a:xfrm>
            <a:off x="4462169" y="5274895"/>
            <a:ext cx="651966" cy="1"/>
          </a:xfrm>
          <a:prstGeom prst="straightConnector1">
            <a:avLst/>
          </a:prstGeom>
          <a:ln w="5715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88" name="Connecteur droit avec flèche 87">
            <a:extLst>
              <a:ext uri="{FF2B5EF4-FFF2-40B4-BE49-F238E27FC236}">
                <a16:creationId xmlns:a16="http://schemas.microsoft.com/office/drawing/2014/main" id="{D630D1B0-E15F-47F4-BFDE-77D450F2A232}"/>
              </a:ext>
            </a:extLst>
          </p:cNvPr>
          <p:cNvCxnSpPr>
            <a:cxnSpLocks/>
          </p:cNvCxnSpPr>
          <p:nvPr/>
        </p:nvCxnSpPr>
        <p:spPr>
          <a:xfrm>
            <a:off x="9393060" y="5269231"/>
            <a:ext cx="451091" cy="0"/>
          </a:xfrm>
          <a:prstGeom prst="straightConnector1">
            <a:avLst/>
          </a:prstGeom>
          <a:ln w="5715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90" name="Accolade ouvrante 89">
            <a:extLst>
              <a:ext uri="{FF2B5EF4-FFF2-40B4-BE49-F238E27FC236}">
                <a16:creationId xmlns:a16="http://schemas.microsoft.com/office/drawing/2014/main" id="{7B98DB5B-E8B6-4A67-A427-C0E80B4ACF67}"/>
              </a:ext>
            </a:extLst>
          </p:cNvPr>
          <p:cNvSpPr/>
          <p:nvPr/>
        </p:nvSpPr>
        <p:spPr>
          <a:xfrm rot="5400000">
            <a:off x="9411503" y="3552557"/>
            <a:ext cx="454239" cy="3087303"/>
          </a:xfrm>
          <a:prstGeom prst="leftBrace">
            <a:avLst>
              <a:gd name="adj1" fmla="val 31785"/>
              <a:gd name="adj2" fmla="val 50193"/>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dirty="0"/>
          </a:p>
        </p:txBody>
      </p:sp>
      <p:sp>
        <p:nvSpPr>
          <p:cNvPr id="91" name="ZoneTexte 90">
            <a:extLst>
              <a:ext uri="{FF2B5EF4-FFF2-40B4-BE49-F238E27FC236}">
                <a16:creationId xmlns:a16="http://schemas.microsoft.com/office/drawing/2014/main" id="{02B256EE-D1B5-4CE0-AC1A-832B3A6E7610}"/>
              </a:ext>
            </a:extLst>
          </p:cNvPr>
          <p:cNvSpPr txBox="1"/>
          <p:nvPr/>
        </p:nvSpPr>
        <p:spPr>
          <a:xfrm>
            <a:off x="7747985" y="4298904"/>
            <a:ext cx="3741239" cy="646331"/>
          </a:xfrm>
          <a:prstGeom prst="rect">
            <a:avLst/>
          </a:prstGeom>
          <a:solidFill>
            <a:schemeClr val="accent3">
              <a:lumMod val="60000"/>
              <a:lumOff val="40000"/>
            </a:schemeClr>
          </a:solidFill>
          <a:ln>
            <a:solidFill>
              <a:schemeClr val="accent1"/>
            </a:solidFill>
          </a:ln>
        </p:spPr>
        <p:txBody>
          <a:bodyPr wrap="square" rtlCol="0">
            <a:spAutoFit/>
          </a:bodyPr>
          <a:lstStyle/>
          <a:p>
            <a:pPr algn="ctr"/>
            <a:r>
              <a:rPr lang="en-GB" dirty="0"/>
              <a:t>Only partial experimental data currently available</a:t>
            </a:r>
          </a:p>
        </p:txBody>
      </p:sp>
      <p:sp>
        <p:nvSpPr>
          <p:cNvPr id="92" name="Rectangle 91">
            <a:extLst>
              <a:ext uri="{FF2B5EF4-FFF2-40B4-BE49-F238E27FC236}">
                <a16:creationId xmlns:a16="http://schemas.microsoft.com/office/drawing/2014/main" id="{2AAE8077-AE77-4724-811D-61761E659B22}"/>
              </a:ext>
            </a:extLst>
          </p:cNvPr>
          <p:cNvSpPr/>
          <p:nvPr/>
        </p:nvSpPr>
        <p:spPr>
          <a:xfrm>
            <a:off x="2121885" y="4654314"/>
            <a:ext cx="2162142" cy="1253038"/>
          </a:xfrm>
          <a:prstGeom prst="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fr-FR" dirty="0"/>
          </a:p>
        </p:txBody>
      </p:sp>
      <p:cxnSp>
        <p:nvCxnSpPr>
          <p:cNvPr id="93" name="Connecteur droit avec flèche 92">
            <a:extLst>
              <a:ext uri="{FF2B5EF4-FFF2-40B4-BE49-F238E27FC236}">
                <a16:creationId xmlns:a16="http://schemas.microsoft.com/office/drawing/2014/main" id="{D72AF773-6BEB-4BF4-A7CA-4192CCC37F90}"/>
              </a:ext>
            </a:extLst>
          </p:cNvPr>
          <p:cNvCxnSpPr>
            <a:cxnSpLocks/>
          </p:cNvCxnSpPr>
          <p:nvPr/>
        </p:nvCxnSpPr>
        <p:spPr>
          <a:xfrm>
            <a:off x="3201233" y="2956547"/>
            <a:ext cx="0" cy="1697767"/>
          </a:xfrm>
          <a:prstGeom prst="straightConnector1">
            <a:avLst/>
          </a:prstGeom>
          <a:ln w="762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103" name="ZoneTexte 102">
            <a:extLst>
              <a:ext uri="{FF2B5EF4-FFF2-40B4-BE49-F238E27FC236}">
                <a16:creationId xmlns:a16="http://schemas.microsoft.com/office/drawing/2014/main" id="{D4BD8D26-05E8-4119-886F-4C490CFC5747}"/>
              </a:ext>
            </a:extLst>
          </p:cNvPr>
          <p:cNvSpPr txBox="1"/>
          <p:nvPr/>
        </p:nvSpPr>
        <p:spPr>
          <a:xfrm>
            <a:off x="5725882" y="1201424"/>
            <a:ext cx="1456924" cy="369332"/>
          </a:xfrm>
          <a:prstGeom prst="rect">
            <a:avLst/>
          </a:prstGeom>
          <a:noFill/>
        </p:spPr>
        <p:txBody>
          <a:bodyPr wrap="square" rtlCol="0">
            <a:spAutoFit/>
          </a:bodyPr>
          <a:lstStyle/>
          <a:p>
            <a:pPr algn="ctr"/>
            <a:r>
              <a:rPr lang="fr-FR" b="1" dirty="0">
                <a:solidFill>
                  <a:srgbClr val="FF0000"/>
                </a:solidFill>
              </a:rPr>
              <a:t>Validation</a:t>
            </a:r>
          </a:p>
        </p:txBody>
      </p:sp>
      <p:sp>
        <p:nvSpPr>
          <p:cNvPr id="104" name="ZoneTexte 103">
            <a:extLst>
              <a:ext uri="{FF2B5EF4-FFF2-40B4-BE49-F238E27FC236}">
                <a16:creationId xmlns:a16="http://schemas.microsoft.com/office/drawing/2014/main" id="{6EFFD3AE-75CD-4CCC-911D-593F4FC3FB0B}"/>
              </a:ext>
            </a:extLst>
          </p:cNvPr>
          <p:cNvSpPr txBox="1"/>
          <p:nvPr/>
        </p:nvSpPr>
        <p:spPr>
          <a:xfrm>
            <a:off x="8460451" y="5788662"/>
            <a:ext cx="2089727" cy="600164"/>
          </a:xfrm>
          <a:prstGeom prst="rect">
            <a:avLst/>
          </a:prstGeom>
          <a:solidFill>
            <a:schemeClr val="accent1">
              <a:lumMod val="20000"/>
              <a:lumOff val="80000"/>
            </a:schemeClr>
          </a:solidFill>
          <a:ln>
            <a:solidFill>
              <a:srgbClr val="3E4A83"/>
            </a:solidFill>
          </a:ln>
        </p:spPr>
        <p:txBody>
          <a:bodyPr wrap="square" rtlCol="0">
            <a:spAutoFit/>
          </a:bodyPr>
          <a:lstStyle/>
          <a:p>
            <a:pPr algn="ctr"/>
            <a:r>
              <a:rPr lang="en-GB" sz="1100" dirty="0"/>
              <a:t>Need for new evaluation with covariance matrices to reinterpret experiences  </a:t>
            </a:r>
          </a:p>
        </p:txBody>
      </p:sp>
      <p:pic>
        <p:nvPicPr>
          <p:cNvPr id="105" name="Picture 2" descr="flèche 3d et jeu de fléchettes avec infographie. numéro d'étape cible.  tableau de données d'entreprise, objectif d'investissement, défi marketing,  présentation de la stratégie, diagramme de réalisation. modèle de vecteur  d'informations. 17458673 Art">
            <a:extLst>
              <a:ext uri="{FF2B5EF4-FFF2-40B4-BE49-F238E27FC236}">
                <a16:creationId xmlns:a16="http://schemas.microsoft.com/office/drawing/2014/main" id="{3D014D5C-CF25-4743-8656-A877EBA374A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7805" r="27140" b="50000"/>
          <a:stretch/>
        </p:blipFill>
        <p:spPr bwMode="auto">
          <a:xfrm>
            <a:off x="10669120" y="5801211"/>
            <a:ext cx="680737" cy="587615"/>
          </a:xfrm>
          <a:prstGeom prst="rect">
            <a:avLst/>
          </a:prstGeom>
          <a:noFill/>
          <a:extLst>
            <a:ext uri="{909E8E84-426E-40DD-AFC4-6F175D3DCCD1}">
              <a14:hiddenFill xmlns:a14="http://schemas.microsoft.com/office/drawing/2010/main">
                <a:solidFill>
                  <a:srgbClr val="FFFFFF"/>
                </a:solidFill>
              </a14:hiddenFill>
            </a:ext>
          </a:extLst>
        </p:spPr>
      </p:pic>
      <p:cxnSp>
        <p:nvCxnSpPr>
          <p:cNvPr id="106" name="Connecteur droit avec flèche 105">
            <a:extLst>
              <a:ext uri="{FF2B5EF4-FFF2-40B4-BE49-F238E27FC236}">
                <a16:creationId xmlns:a16="http://schemas.microsoft.com/office/drawing/2014/main" id="{38BA1139-E71B-4881-8A1A-D87990761C5F}"/>
              </a:ext>
            </a:extLst>
          </p:cNvPr>
          <p:cNvCxnSpPr>
            <a:cxnSpLocks/>
          </p:cNvCxnSpPr>
          <p:nvPr/>
        </p:nvCxnSpPr>
        <p:spPr>
          <a:xfrm>
            <a:off x="8768477" y="5472978"/>
            <a:ext cx="317251" cy="294393"/>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07" name="Connecteur droit avec flèche 106">
            <a:extLst>
              <a:ext uri="{FF2B5EF4-FFF2-40B4-BE49-F238E27FC236}">
                <a16:creationId xmlns:a16="http://schemas.microsoft.com/office/drawing/2014/main" id="{AF45803B-CD44-4FAC-B19F-9D04715A30CD}"/>
              </a:ext>
            </a:extLst>
          </p:cNvPr>
          <p:cNvCxnSpPr>
            <a:cxnSpLocks/>
          </p:cNvCxnSpPr>
          <p:nvPr/>
        </p:nvCxnSpPr>
        <p:spPr>
          <a:xfrm flipH="1">
            <a:off x="9942376" y="5446970"/>
            <a:ext cx="266764" cy="320401"/>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42" name="Espace réservé de la date 3">
            <a:extLst>
              <a:ext uri="{FF2B5EF4-FFF2-40B4-BE49-F238E27FC236}">
                <a16:creationId xmlns:a16="http://schemas.microsoft.com/office/drawing/2014/main" id="{6DAD189D-3BF3-4815-9768-19C3872E25AA}"/>
              </a:ext>
            </a:extLst>
          </p:cNvPr>
          <p:cNvSpPr>
            <a:spLocks noGrp="1"/>
          </p:cNvSpPr>
          <p:nvPr>
            <p:ph type="dt" sz="half" idx="10"/>
          </p:nvPr>
        </p:nvSpPr>
        <p:spPr>
          <a:xfrm>
            <a:off x="9626599" y="6343650"/>
            <a:ext cx="1101165" cy="365125"/>
          </a:xfrm>
        </p:spPr>
        <p:txBody>
          <a:bodyPr/>
          <a:lstStyle/>
          <a:p>
            <a:r>
              <a:rPr lang="fr-FR"/>
              <a:t>01/07/2026</a:t>
            </a:r>
            <a:endParaRPr lang="fr-FR" dirty="0"/>
          </a:p>
        </p:txBody>
      </p:sp>
      <p:cxnSp>
        <p:nvCxnSpPr>
          <p:cNvPr id="45" name="Connecteur droit avec flèche 44">
            <a:extLst>
              <a:ext uri="{FF2B5EF4-FFF2-40B4-BE49-F238E27FC236}">
                <a16:creationId xmlns:a16="http://schemas.microsoft.com/office/drawing/2014/main" id="{FA8670C5-FFDB-40FA-9A44-A308BD1A7AA1}"/>
              </a:ext>
            </a:extLst>
          </p:cNvPr>
          <p:cNvCxnSpPr>
            <a:cxnSpLocks/>
          </p:cNvCxnSpPr>
          <p:nvPr/>
        </p:nvCxnSpPr>
        <p:spPr>
          <a:xfrm>
            <a:off x="7530611" y="5263293"/>
            <a:ext cx="451091" cy="0"/>
          </a:xfrm>
          <a:prstGeom prst="straightConnector1">
            <a:avLst/>
          </a:prstGeom>
          <a:ln w="5715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49" name="ZoneTexte 48">
            <a:extLst>
              <a:ext uri="{FF2B5EF4-FFF2-40B4-BE49-F238E27FC236}">
                <a16:creationId xmlns:a16="http://schemas.microsoft.com/office/drawing/2014/main" id="{9B894D7E-1CB6-4BD2-8B64-4051BB189A33}"/>
              </a:ext>
            </a:extLst>
          </p:cNvPr>
          <p:cNvSpPr txBox="1"/>
          <p:nvPr/>
        </p:nvSpPr>
        <p:spPr bwMode="auto">
          <a:xfrm>
            <a:off x="2847996" y="3297961"/>
            <a:ext cx="9034113" cy="954107"/>
          </a:xfrm>
          <a:prstGeom prst="rect">
            <a:avLst/>
          </a:prstGeom>
          <a:noFill/>
        </p:spPr>
        <p:txBody>
          <a:bodyPr wrap="square" rtlCol="0">
            <a:spAutoFit/>
          </a:bodyPr>
          <a:lstStyle/>
          <a:p>
            <a:pPr marL="628650" lvl="1" indent="-171450">
              <a:buFont typeface="Wingdings" panose="05000000000000000000" pitchFamily="2" charset="2"/>
              <a:buChar char="q"/>
            </a:pPr>
            <a:r>
              <a:rPr lang="fr-FR" sz="1400" dirty="0">
                <a:latin typeface="Poppins" panose="00000500000000000000" pitchFamily="2" charset="0"/>
                <a:cs typeface="Poppins" panose="00000500000000000000" pitchFamily="2" charset="0"/>
              </a:rPr>
              <a:t> </a:t>
            </a:r>
            <a:r>
              <a:rPr lang="en-GB" sz="1400" dirty="0">
                <a:latin typeface="Poppins" panose="00000500000000000000" pitchFamily="2" charset="0"/>
                <a:cs typeface="Poppins" panose="00000500000000000000" pitchFamily="2" charset="0"/>
              </a:rPr>
              <a:t>Application of Brosa fission model coupled with microscopic models for fine structures</a:t>
            </a:r>
          </a:p>
          <a:p>
            <a:pPr lvl="1"/>
            <a:endParaRPr lang="en-GB" sz="1400" dirty="0">
              <a:latin typeface="Poppins" panose="00000500000000000000" pitchFamily="2" charset="0"/>
              <a:cs typeface="Poppins" panose="00000500000000000000" pitchFamily="2" charset="0"/>
            </a:endParaRPr>
          </a:p>
          <a:p>
            <a:pPr marL="628650" lvl="1" indent="-171450">
              <a:buFont typeface="Wingdings" panose="05000000000000000000" pitchFamily="2" charset="2"/>
              <a:buChar char="q"/>
            </a:pPr>
            <a:r>
              <a:rPr lang="en-GB" sz="1400" dirty="0">
                <a:latin typeface="Poppins" panose="00000500000000000000" pitchFamily="2" charset="0"/>
                <a:cs typeface="Poppins" panose="00000500000000000000" pitchFamily="2" charset="0"/>
              </a:rPr>
              <a:t> Adjustment of the model parameters on the basis of available experimental data as a function of E</a:t>
            </a:r>
            <a:r>
              <a:rPr lang="en-GB" sz="1400" baseline="-25000" dirty="0">
                <a:latin typeface="Poppins" panose="00000500000000000000" pitchFamily="2" charset="0"/>
                <a:cs typeface="Poppins" panose="00000500000000000000" pitchFamily="2" charset="0"/>
              </a:rPr>
              <a:t>n</a:t>
            </a:r>
            <a:r>
              <a:rPr lang="en-GB" sz="1400" dirty="0">
                <a:latin typeface="Poppins" panose="00000500000000000000" pitchFamily="2" charset="0"/>
                <a:cs typeface="Poppins" panose="00000500000000000000" pitchFamily="2" charset="0"/>
              </a:rPr>
              <a:t> </a:t>
            </a:r>
          </a:p>
        </p:txBody>
      </p:sp>
      <p:sp>
        <p:nvSpPr>
          <p:cNvPr id="51" name="Espace réservé du pied de page 1">
            <a:extLst>
              <a:ext uri="{FF2B5EF4-FFF2-40B4-BE49-F238E27FC236}">
                <a16:creationId xmlns:a16="http://schemas.microsoft.com/office/drawing/2014/main" id="{C030CAA9-C4C2-44F5-9689-93CF9B5CF4DA}"/>
              </a:ext>
            </a:extLst>
          </p:cNvPr>
          <p:cNvSpPr>
            <a:spLocks noGrp="1"/>
          </p:cNvSpPr>
          <p:nvPr>
            <p:ph type="ftr" sz="quarter" idx="11"/>
          </p:nvPr>
        </p:nvSpPr>
        <p:spPr>
          <a:xfrm>
            <a:off x="736600" y="6343650"/>
            <a:ext cx="8839200" cy="365125"/>
          </a:xfrm>
        </p:spPr>
        <p:txBody>
          <a:bodyPr/>
          <a:lstStyle/>
          <a:p>
            <a:r>
              <a:rPr lang="en-GB">
                <a:latin typeface="Poppins" panose="00000500000000000000" pitchFamily="2" charset="0"/>
                <a:cs typeface="Poppins" panose="00000500000000000000" pitchFamily="2" charset="0"/>
              </a:rPr>
              <a:t>WONDER 2026 | A. Regonesi et al. </a:t>
            </a:r>
            <a:endParaRPr lang="en-GB" dirty="0"/>
          </a:p>
        </p:txBody>
      </p:sp>
      <p:sp>
        <p:nvSpPr>
          <p:cNvPr id="43" name="Titre 5">
            <a:extLst>
              <a:ext uri="{FF2B5EF4-FFF2-40B4-BE49-F238E27FC236}">
                <a16:creationId xmlns:a16="http://schemas.microsoft.com/office/drawing/2014/main" id="{10F745CD-BFFC-4B60-AE72-4AAABAAFD87D}"/>
              </a:ext>
            </a:extLst>
          </p:cNvPr>
          <p:cNvSpPr txBox="1">
            <a:spLocks/>
          </p:cNvSpPr>
          <p:nvPr/>
        </p:nvSpPr>
        <p:spPr>
          <a:xfrm>
            <a:off x="175211" y="121421"/>
            <a:ext cx="10728325" cy="974975"/>
          </a:xfrm>
          <a:prstGeom prst="rect">
            <a:avLst/>
          </a:prstGeom>
        </p:spPr>
        <p:txBody>
          <a:bodyPr>
            <a:normAutofit/>
          </a:bodyPr>
          <a:lstStyle>
            <a:lvl1pPr algn="l" defTabSz="914400" rtl="0" eaLnBrk="1" latinLnBrk="0" hangingPunct="1">
              <a:lnSpc>
                <a:spcPct val="90000"/>
              </a:lnSpc>
              <a:spcBef>
                <a:spcPct val="0"/>
              </a:spcBef>
              <a:buNone/>
              <a:defRPr sz="3200" kern="1200">
                <a:solidFill>
                  <a:schemeClr val="tx2"/>
                </a:solidFill>
                <a:latin typeface="+mj-lt"/>
                <a:ea typeface="+mj-ea"/>
                <a:cs typeface="+mj-cs"/>
              </a:defRPr>
            </a:lvl1pPr>
          </a:lstStyle>
          <a:p>
            <a:r>
              <a:rPr lang="en-US" sz="4400" dirty="0"/>
              <a:t>Overview: why they are important ?</a:t>
            </a:r>
            <a:endParaRPr lang="en-GB" sz="4400" dirty="0"/>
          </a:p>
        </p:txBody>
      </p:sp>
      <p:sp>
        <p:nvSpPr>
          <p:cNvPr id="46" name="ZoneTexte 45">
            <a:extLst>
              <a:ext uri="{FF2B5EF4-FFF2-40B4-BE49-F238E27FC236}">
                <a16:creationId xmlns:a16="http://schemas.microsoft.com/office/drawing/2014/main" id="{A3B1F0C6-C2C8-438C-B9BB-C63AD34A9454}"/>
              </a:ext>
            </a:extLst>
          </p:cNvPr>
          <p:cNvSpPr txBox="1"/>
          <p:nvPr/>
        </p:nvSpPr>
        <p:spPr>
          <a:xfrm>
            <a:off x="8094971" y="1606650"/>
            <a:ext cx="3328886" cy="369332"/>
          </a:xfrm>
          <a:prstGeom prst="rect">
            <a:avLst/>
          </a:prstGeom>
          <a:noFill/>
        </p:spPr>
        <p:txBody>
          <a:bodyPr wrap="square" rtlCol="0">
            <a:spAutoFit/>
          </a:bodyPr>
          <a:lstStyle/>
          <a:p>
            <a:pPr algn="ctr"/>
            <a:r>
              <a:rPr lang="fr-FR" sz="1800" dirty="0">
                <a:effectLst/>
                <a:latin typeface="Calibri" panose="020F0502020204030204" pitchFamily="34" charset="0"/>
                <a:ea typeface="Calibri" panose="020F0502020204030204" pitchFamily="34" charset="0"/>
              </a:rPr>
              <a:t>Y</a:t>
            </a:r>
            <a:r>
              <a:rPr lang="fr-FR" sz="1800" baseline="-25000" dirty="0">
                <a:effectLst/>
                <a:latin typeface="Calibri" panose="020F0502020204030204" pitchFamily="34" charset="0"/>
                <a:ea typeface="Calibri" panose="020F0502020204030204" pitchFamily="34" charset="0"/>
              </a:rPr>
              <a:t>Ind</a:t>
            </a:r>
            <a:r>
              <a:rPr lang="fr-FR" sz="1800" dirty="0">
                <a:effectLst/>
                <a:latin typeface="Calibri" panose="020F0502020204030204" pitchFamily="34" charset="0"/>
                <a:ea typeface="Calibri" panose="020F0502020204030204" pitchFamily="34" charset="0"/>
              </a:rPr>
              <a:t>(A, Z, E</a:t>
            </a:r>
            <a:r>
              <a:rPr lang="fr-FR" sz="1800" baseline="-25000" dirty="0">
                <a:effectLst/>
                <a:latin typeface="Calibri" panose="020F0502020204030204" pitchFamily="34" charset="0"/>
                <a:ea typeface="Calibri" panose="020F0502020204030204" pitchFamily="34" charset="0"/>
              </a:rPr>
              <a:t>th</a:t>
            </a:r>
            <a:r>
              <a:rPr lang="fr-FR" sz="1800" dirty="0">
                <a:effectLst/>
                <a:latin typeface="Calibri" panose="020F0502020204030204" pitchFamily="34" charset="0"/>
                <a:ea typeface="Calibri" panose="020F0502020204030204" pitchFamily="34" charset="0"/>
              </a:rPr>
              <a:t>)   </a:t>
            </a:r>
            <a:r>
              <a:rPr lang="fr-FR" b="1" dirty="0">
                <a:solidFill>
                  <a:srgbClr val="FF0000"/>
                </a:solidFill>
                <a:effectLst/>
                <a:latin typeface="Calibri" panose="020F0502020204030204" pitchFamily="34" charset="0"/>
                <a:ea typeface="Calibri" panose="020F0502020204030204" pitchFamily="34" charset="0"/>
              </a:rPr>
              <a:t>&amp;</a:t>
            </a:r>
            <a:r>
              <a:rPr lang="fr-FR" sz="1800" dirty="0">
                <a:effectLst/>
                <a:latin typeface="Calibri" panose="020F0502020204030204" pitchFamily="34" charset="0"/>
                <a:ea typeface="Calibri" panose="020F0502020204030204" pitchFamily="34" charset="0"/>
              </a:rPr>
              <a:t>    Y</a:t>
            </a:r>
            <a:r>
              <a:rPr lang="fr-FR" sz="1800" baseline="-25000" dirty="0">
                <a:effectLst/>
                <a:latin typeface="Calibri" panose="020F0502020204030204" pitchFamily="34" charset="0"/>
                <a:ea typeface="Calibri" panose="020F0502020204030204" pitchFamily="34" charset="0"/>
              </a:rPr>
              <a:t>Cum</a:t>
            </a:r>
            <a:r>
              <a:rPr lang="fr-FR" sz="1800" dirty="0">
                <a:effectLst/>
                <a:latin typeface="Calibri" panose="020F0502020204030204" pitchFamily="34" charset="0"/>
                <a:ea typeface="Calibri" panose="020F0502020204030204" pitchFamily="34" charset="0"/>
              </a:rPr>
              <a:t>(A, Z, E</a:t>
            </a:r>
            <a:r>
              <a:rPr lang="fr-FR" sz="1800" baseline="-25000" dirty="0">
                <a:effectLst/>
                <a:latin typeface="Calibri" panose="020F0502020204030204" pitchFamily="34" charset="0"/>
                <a:ea typeface="Calibri" panose="020F0502020204030204" pitchFamily="34" charset="0"/>
              </a:rPr>
              <a:t>th</a:t>
            </a:r>
            <a:r>
              <a:rPr lang="fr-FR" sz="1800" dirty="0">
                <a:effectLst/>
                <a:latin typeface="Calibri" panose="020F0502020204030204" pitchFamily="34" charset="0"/>
                <a:ea typeface="Calibri" panose="020F0502020204030204" pitchFamily="34" charset="0"/>
              </a:rPr>
              <a:t>)</a:t>
            </a:r>
            <a:endParaRPr lang="fr-FR" dirty="0"/>
          </a:p>
        </p:txBody>
      </p:sp>
      <p:sp>
        <p:nvSpPr>
          <p:cNvPr id="57" name="Accolade ouvrante 56">
            <a:extLst>
              <a:ext uri="{FF2B5EF4-FFF2-40B4-BE49-F238E27FC236}">
                <a16:creationId xmlns:a16="http://schemas.microsoft.com/office/drawing/2014/main" id="{BBE7DB62-1917-42A4-8D00-1017460BB401}"/>
              </a:ext>
            </a:extLst>
          </p:cNvPr>
          <p:cNvSpPr/>
          <p:nvPr/>
        </p:nvSpPr>
        <p:spPr>
          <a:xfrm rot="5400000">
            <a:off x="9532033" y="28912"/>
            <a:ext cx="459864" cy="3126197"/>
          </a:xfrm>
          <a:prstGeom prst="leftBrace">
            <a:avLst>
              <a:gd name="adj1" fmla="val 8333"/>
              <a:gd name="adj2" fmla="val 50193"/>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58" name="ZoneTexte 57">
            <a:extLst>
              <a:ext uri="{FF2B5EF4-FFF2-40B4-BE49-F238E27FC236}">
                <a16:creationId xmlns:a16="http://schemas.microsoft.com/office/drawing/2014/main" id="{7787882C-9673-4F4E-87BB-024E0D02F16F}"/>
              </a:ext>
            </a:extLst>
          </p:cNvPr>
          <p:cNvSpPr txBox="1"/>
          <p:nvPr/>
        </p:nvSpPr>
        <p:spPr>
          <a:xfrm>
            <a:off x="8710309" y="1054274"/>
            <a:ext cx="2091308" cy="369332"/>
          </a:xfrm>
          <a:prstGeom prst="rect">
            <a:avLst/>
          </a:prstGeom>
          <a:solidFill>
            <a:schemeClr val="accent3">
              <a:lumMod val="60000"/>
              <a:lumOff val="40000"/>
            </a:schemeClr>
          </a:solidFill>
          <a:ln>
            <a:solidFill>
              <a:schemeClr val="accent1"/>
            </a:solidFill>
          </a:ln>
        </p:spPr>
        <p:txBody>
          <a:bodyPr wrap="square" rtlCol="0">
            <a:spAutoFit/>
          </a:bodyPr>
          <a:lstStyle/>
          <a:p>
            <a:pPr algn="ctr"/>
            <a:r>
              <a:rPr lang="fr-FR" dirty="0"/>
              <a:t>JEFF-4.0</a:t>
            </a:r>
          </a:p>
        </p:txBody>
      </p:sp>
      <p:sp>
        <p:nvSpPr>
          <p:cNvPr id="40" name="ZoneTexte 39">
            <a:extLst>
              <a:ext uri="{FF2B5EF4-FFF2-40B4-BE49-F238E27FC236}">
                <a16:creationId xmlns:a16="http://schemas.microsoft.com/office/drawing/2014/main" id="{5E3A1B14-64F1-4E7B-8A25-1857D37C531B}"/>
              </a:ext>
            </a:extLst>
          </p:cNvPr>
          <p:cNvSpPr txBox="1"/>
          <p:nvPr/>
        </p:nvSpPr>
        <p:spPr>
          <a:xfrm>
            <a:off x="1640476" y="2299102"/>
            <a:ext cx="1214209" cy="369332"/>
          </a:xfrm>
          <a:prstGeom prst="rect">
            <a:avLst/>
          </a:prstGeom>
          <a:noFill/>
        </p:spPr>
        <p:txBody>
          <a:bodyPr wrap="square" rtlCol="0">
            <a:spAutoFit/>
          </a:bodyPr>
          <a:lstStyle/>
          <a:p>
            <a:pPr algn="ctr"/>
            <a:r>
              <a:rPr lang="fr-FR" sz="1800" dirty="0">
                <a:effectLst/>
                <a:latin typeface="Calibri" panose="020F0502020204030204" pitchFamily="34" charset="0"/>
                <a:ea typeface="Calibri" panose="020F0502020204030204" pitchFamily="34" charset="0"/>
              </a:rPr>
              <a:t>P(Z|A, E</a:t>
            </a:r>
            <a:r>
              <a:rPr lang="fr-FR" sz="1800" baseline="-25000" dirty="0">
                <a:effectLst/>
                <a:latin typeface="Calibri" panose="020F0502020204030204" pitchFamily="34" charset="0"/>
                <a:ea typeface="Calibri" panose="020F0502020204030204" pitchFamily="34" charset="0"/>
              </a:rPr>
              <a:t>th</a:t>
            </a:r>
            <a:r>
              <a:rPr lang="fr-FR" sz="1800" dirty="0">
                <a:effectLst/>
                <a:latin typeface="Calibri" panose="020F0502020204030204" pitchFamily="34" charset="0"/>
                <a:ea typeface="Calibri" panose="020F0502020204030204" pitchFamily="34" charset="0"/>
              </a:rPr>
              <a:t>)</a:t>
            </a:r>
            <a:endParaRPr lang="fr-FR" dirty="0"/>
          </a:p>
        </p:txBody>
      </p:sp>
      <p:cxnSp>
        <p:nvCxnSpPr>
          <p:cNvPr id="47" name="Connecteur droit avec flèche 46">
            <a:extLst>
              <a:ext uri="{FF2B5EF4-FFF2-40B4-BE49-F238E27FC236}">
                <a16:creationId xmlns:a16="http://schemas.microsoft.com/office/drawing/2014/main" id="{5B0B0F1D-2201-490E-BCF7-0AE9076F9AA6}"/>
              </a:ext>
            </a:extLst>
          </p:cNvPr>
          <p:cNvCxnSpPr>
            <a:cxnSpLocks/>
          </p:cNvCxnSpPr>
          <p:nvPr/>
        </p:nvCxnSpPr>
        <p:spPr>
          <a:xfrm>
            <a:off x="2905363" y="1821943"/>
            <a:ext cx="495488" cy="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87671457"/>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ZoneTexte 1">
                <a:extLst>
                  <a:ext uri="{FF2B5EF4-FFF2-40B4-BE49-F238E27FC236}">
                    <a16:creationId xmlns:a16="http://schemas.microsoft.com/office/drawing/2014/main" id="{E9E3650D-B665-4E6D-977D-6EFDBD30BE2D}"/>
                  </a:ext>
                </a:extLst>
              </p:cNvPr>
              <p:cNvSpPr txBox="1"/>
              <p:nvPr/>
            </p:nvSpPr>
            <p:spPr>
              <a:xfrm>
                <a:off x="255195" y="3743212"/>
                <a:ext cx="6011261" cy="2739211"/>
              </a:xfrm>
              <a:prstGeom prst="rect">
                <a:avLst/>
              </a:prstGeom>
              <a:noFill/>
            </p:spPr>
            <p:txBody>
              <a:bodyPr wrap="none" rtlCol="0">
                <a:spAutoFit/>
              </a:bodyPr>
              <a:lstStyle/>
              <a:p>
                <a:endParaRPr lang="en-GB" sz="1400" dirty="0">
                  <a:solidFill>
                    <a:srgbClr val="0070C0"/>
                  </a:solidFill>
                </a:endParaRPr>
              </a:p>
              <a:p>
                <a:r>
                  <a:rPr lang="en-GB" sz="1400" dirty="0">
                    <a:solidFill>
                      <a:srgbClr val="00B050"/>
                    </a:solidFill>
                  </a:rPr>
                  <a:t>Radiochemical data</a:t>
                </a:r>
              </a:p>
              <a:p>
                <a14:m>
                  <m:oMath xmlns:m="http://schemas.openxmlformats.org/officeDocument/2006/math">
                    <m:r>
                      <a:rPr lang="fr-FR" sz="1400" b="0" i="1" smtClean="0">
                        <a:solidFill>
                          <a:srgbClr val="00B050"/>
                        </a:solidFill>
                        <a:latin typeface="Cambria Math" panose="02040503050406030204" pitchFamily="18" charset="0"/>
                      </a:rPr>
                      <m:t>𝛽</m:t>
                    </m:r>
                    <m:r>
                      <a:rPr lang="fr-FR" sz="1400" b="0" i="1" smtClean="0">
                        <a:solidFill>
                          <a:srgbClr val="00B050"/>
                        </a:solidFill>
                        <a:latin typeface="Cambria Math" panose="02040503050406030204" pitchFamily="18" charset="0"/>
                      </a:rPr>
                      <m:t>;</m:t>
                    </m:r>
                    <m:r>
                      <a:rPr lang="fr-FR" sz="1400" b="0" i="1" smtClean="0">
                        <a:solidFill>
                          <a:srgbClr val="00B050"/>
                        </a:solidFill>
                        <a:latin typeface="Cambria Math" panose="02040503050406030204" pitchFamily="18" charset="0"/>
                      </a:rPr>
                      <m:t>𝛾</m:t>
                    </m:r>
                  </m:oMath>
                </a14:m>
                <a:r>
                  <a:rPr lang="en-GB" sz="1400" dirty="0">
                    <a:solidFill>
                      <a:srgbClr val="00B050"/>
                    </a:solidFill>
                  </a:rPr>
                  <a:t> spectrometry </a:t>
                </a:r>
              </a:p>
              <a:p>
                <a:endParaRPr lang="en-GB" sz="1400" dirty="0"/>
              </a:p>
              <a:p>
                <a:endParaRPr lang="en-GB" sz="1400" dirty="0"/>
              </a:p>
              <a:p>
                <a:r>
                  <a:rPr lang="en-GB" sz="1400" dirty="0">
                    <a:solidFill>
                      <a:srgbClr val="C00000"/>
                    </a:solidFill>
                  </a:rPr>
                  <a:t>ELM Mass spectrometer </a:t>
                </a:r>
                <a:r>
                  <a:rPr lang="en-GB" sz="1400" dirty="0"/>
                  <a:t> 	</a:t>
                </a:r>
                <a:r>
                  <a:rPr lang="en-GB" sz="1400" dirty="0">
                    <a:sym typeface="Wingdings" panose="05000000000000000000" pitchFamily="2" charset="2"/>
                  </a:rPr>
                  <a:t>  </a:t>
                </a:r>
                <a:r>
                  <a:rPr lang="en-GB" sz="1400" dirty="0"/>
                  <a:t>full</a:t>
                </a:r>
                <a:r>
                  <a:rPr lang="en-GB" sz="1400" dirty="0">
                    <a:solidFill>
                      <a:srgbClr val="C00000"/>
                    </a:solidFill>
                  </a:rPr>
                  <a:t> </a:t>
                </a:r>
                <a14:m>
                  <m:oMath xmlns:m="http://schemas.openxmlformats.org/officeDocument/2006/math">
                    <m:r>
                      <a:rPr lang="en-GB" sz="1400" i="1" smtClean="0">
                        <a:solidFill>
                          <a:srgbClr val="C00000"/>
                        </a:solidFill>
                        <a:latin typeface="Cambria Math" panose="02040503050406030204" pitchFamily="18" charset="0"/>
                      </a:rPr>
                      <m:t>𝐴</m:t>
                    </m:r>
                  </m:oMath>
                </a14:m>
                <a:r>
                  <a:rPr lang="en-GB" sz="1400" dirty="0">
                    <a:solidFill>
                      <a:srgbClr val="C00000"/>
                    </a:solidFill>
                  </a:rPr>
                  <a:t> </a:t>
                </a:r>
                <a:r>
                  <a:rPr lang="en-GB" sz="1400" dirty="0"/>
                  <a:t>&amp; limited</a:t>
                </a:r>
                <a:r>
                  <a:rPr lang="en-GB" sz="1400" dirty="0">
                    <a:solidFill>
                      <a:srgbClr val="C00000"/>
                    </a:solidFill>
                  </a:rPr>
                  <a:t> </a:t>
                </a:r>
                <a14:m>
                  <m:oMath xmlns:m="http://schemas.openxmlformats.org/officeDocument/2006/math">
                    <m:r>
                      <a:rPr lang="fr-FR" sz="1400" b="0" i="1" smtClean="0">
                        <a:solidFill>
                          <a:srgbClr val="C00000"/>
                        </a:solidFill>
                        <a:latin typeface="Cambria Math" panose="02040503050406030204" pitchFamily="18" charset="0"/>
                      </a:rPr>
                      <m:t>𝑍</m:t>
                    </m:r>
                  </m:oMath>
                </a14:m>
                <a:r>
                  <a:rPr lang="en-GB" sz="1400" dirty="0">
                    <a:solidFill>
                      <a:srgbClr val="C00000"/>
                    </a:solidFill>
                  </a:rPr>
                  <a:t> </a:t>
                </a:r>
                <a:r>
                  <a:rPr lang="en-GB" sz="1400" dirty="0"/>
                  <a:t>identification </a:t>
                </a:r>
              </a:p>
              <a:p>
                <a:endParaRPr lang="en-GB" sz="1400" dirty="0"/>
              </a:p>
              <a:p>
                <a:endParaRPr lang="en-GB" sz="1400" dirty="0"/>
              </a:p>
              <a:p>
                <a:r>
                  <a:rPr lang="en-GB" sz="1400" dirty="0">
                    <a:solidFill>
                      <a:srgbClr val="0070C0"/>
                    </a:solidFill>
                  </a:rPr>
                  <a:t>« 2E-2V » </a:t>
                </a:r>
              </a:p>
              <a:p>
                <a:r>
                  <a:rPr lang="en-GB" sz="1400" dirty="0">
                    <a:solidFill>
                      <a:srgbClr val="0070C0"/>
                    </a:solidFill>
                  </a:rPr>
                  <a:t>« 2E » </a:t>
                </a:r>
              </a:p>
              <a:p>
                <a:endParaRPr lang="en-GB" sz="1400" dirty="0"/>
              </a:p>
              <a:p>
                <a:endParaRPr lang="en-GB" sz="1400" dirty="0"/>
              </a:p>
            </p:txBody>
          </p:sp>
        </mc:Choice>
        <mc:Fallback xmlns="">
          <p:sp>
            <p:nvSpPr>
              <p:cNvPr id="2" name="ZoneTexte 1">
                <a:extLst>
                  <a:ext uri="{FF2B5EF4-FFF2-40B4-BE49-F238E27FC236}">
                    <a16:creationId xmlns:a16="http://schemas.microsoft.com/office/drawing/2014/main" id="{E9E3650D-B665-4E6D-977D-6EFDBD30BE2D}"/>
                  </a:ext>
                </a:extLst>
              </p:cNvPr>
              <p:cNvSpPr txBox="1">
                <a:spLocks noRot="1" noChangeAspect="1" noMove="1" noResize="1" noEditPoints="1" noAdjustHandles="1" noChangeArrowheads="1" noChangeShapeType="1" noTextEdit="1"/>
              </p:cNvSpPr>
              <p:nvPr/>
            </p:nvSpPr>
            <p:spPr>
              <a:xfrm>
                <a:off x="255195" y="3743212"/>
                <a:ext cx="6011261" cy="2739211"/>
              </a:xfrm>
              <a:prstGeom prst="rect">
                <a:avLst/>
              </a:prstGeom>
              <a:blipFill>
                <a:blip r:embed="rId2"/>
                <a:stretch>
                  <a:fillRect l="-304"/>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5" name="ZoneTexte 4">
                <a:extLst>
                  <a:ext uri="{FF2B5EF4-FFF2-40B4-BE49-F238E27FC236}">
                    <a16:creationId xmlns:a16="http://schemas.microsoft.com/office/drawing/2014/main" id="{C265518F-3402-4394-875E-7D0C6016C7D9}"/>
                  </a:ext>
                </a:extLst>
              </p:cNvPr>
              <p:cNvSpPr txBox="1"/>
              <p:nvPr/>
            </p:nvSpPr>
            <p:spPr>
              <a:xfrm>
                <a:off x="3032857" y="4044257"/>
                <a:ext cx="2437655" cy="307777"/>
              </a:xfrm>
              <a:prstGeom prst="rect">
                <a:avLst/>
              </a:prstGeom>
              <a:noFill/>
            </p:spPr>
            <p:txBody>
              <a:bodyPr wrap="none" rtlCol="0">
                <a:spAutoFit/>
              </a:bodyPr>
              <a:lstStyle/>
              <a:p>
                <a:r>
                  <a:rPr lang="en-GB" sz="1400" dirty="0"/>
                  <a:t> </a:t>
                </a:r>
                <a:r>
                  <a:rPr lang="en-GB" sz="1400" dirty="0">
                    <a:sym typeface="Wingdings" panose="05000000000000000000" pitchFamily="2" charset="2"/>
                  </a:rPr>
                  <a:t> </a:t>
                </a:r>
                <a:r>
                  <a:rPr lang="en-GB" sz="1400" dirty="0"/>
                  <a:t>full </a:t>
                </a:r>
                <a14:m>
                  <m:oMath xmlns:m="http://schemas.openxmlformats.org/officeDocument/2006/math">
                    <m:r>
                      <a:rPr lang="fr-FR" sz="1400" b="0" i="0" smtClean="0">
                        <a:latin typeface="Cambria Math" panose="02040503050406030204" pitchFamily="18" charset="0"/>
                      </a:rPr>
                      <m:t>(</m:t>
                    </m:r>
                    <m:r>
                      <a:rPr lang="en-GB" sz="1400" i="1" smtClean="0">
                        <a:solidFill>
                          <a:srgbClr val="00B050"/>
                        </a:solidFill>
                        <a:latin typeface="Cambria Math" panose="02040503050406030204" pitchFamily="18" charset="0"/>
                      </a:rPr>
                      <m:t>𝐴</m:t>
                    </m:r>
                    <m:r>
                      <a:rPr lang="fr-FR" sz="1400" b="0" i="1" smtClean="0">
                        <a:solidFill>
                          <a:srgbClr val="00B050"/>
                        </a:solidFill>
                        <a:latin typeface="Cambria Math" panose="02040503050406030204" pitchFamily="18" charset="0"/>
                      </a:rPr>
                      <m:t>,</m:t>
                    </m:r>
                    <m:r>
                      <a:rPr lang="fr-FR" sz="1400" b="0" i="1" smtClean="0">
                        <a:solidFill>
                          <a:srgbClr val="00B050"/>
                        </a:solidFill>
                        <a:latin typeface="Cambria Math" panose="02040503050406030204" pitchFamily="18" charset="0"/>
                      </a:rPr>
                      <m:t>𝑍</m:t>
                    </m:r>
                    <m:r>
                      <a:rPr lang="fr-FR" sz="1400" b="0" i="1" smtClean="0">
                        <a:latin typeface="Cambria Math" panose="02040503050406030204" pitchFamily="18" charset="0"/>
                      </a:rPr>
                      <m:t>)</m:t>
                    </m:r>
                  </m:oMath>
                </a14:m>
                <a:r>
                  <a:rPr lang="en-GB" sz="1400" dirty="0"/>
                  <a:t> identification</a:t>
                </a:r>
              </a:p>
            </p:txBody>
          </p:sp>
        </mc:Choice>
        <mc:Fallback xmlns="">
          <p:sp>
            <p:nvSpPr>
              <p:cNvPr id="5" name="ZoneTexte 4">
                <a:extLst>
                  <a:ext uri="{FF2B5EF4-FFF2-40B4-BE49-F238E27FC236}">
                    <a16:creationId xmlns:a16="http://schemas.microsoft.com/office/drawing/2014/main" id="{C265518F-3402-4394-875E-7D0C6016C7D9}"/>
                  </a:ext>
                </a:extLst>
              </p:cNvPr>
              <p:cNvSpPr txBox="1">
                <a:spLocks noRot="1" noChangeAspect="1" noMove="1" noResize="1" noEditPoints="1" noAdjustHandles="1" noChangeArrowheads="1" noChangeShapeType="1" noTextEdit="1"/>
              </p:cNvSpPr>
              <p:nvPr/>
            </p:nvSpPr>
            <p:spPr>
              <a:xfrm>
                <a:off x="3032857" y="4044257"/>
                <a:ext cx="2437655" cy="307777"/>
              </a:xfrm>
              <a:prstGeom prst="rect">
                <a:avLst/>
              </a:prstGeom>
              <a:blipFill>
                <a:blip r:embed="rId3"/>
                <a:stretch>
                  <a:fillRect t="-3922" r="-251" b="-19608"/>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32" name="ZoneTexte 31">
                <a:extLst>
                  <a:ext uri="{FF2B5EF4-FFF2-40B4-BE49-F238E27FC236}">
                    <a16:creationId xmlns:a16="http://schemas.microsoft.com/office/drawing/2014/main" id="{C3FA6821-36C9-48DA-9234-07A64A548137}"/>
                  </a:ext>
                </a:extLst>
              </p:cNvPr>
              <p:cNvSpPr txBox="1"/>
              <p:nvPr/>
            </p:nvSpPr>
            <p:spPr>
              <a:xfrm>
                <a:off x="3086900" y="5583881"/>
                <a:ext cx="2861040" cy="307777"/>
              </a:xfrm>
              <a:prstGeom prst="rect">
                <a:avLst/>
              </a:prstGeom>
              <a:noFill/>
            </p:spPr>
            <p:txBody>
              <a:bodyPr wrap="none" rtlCol="0">
                <a:spAutoFit/>
              </a:bodyPr>
              <a:lstStyle/>
              <a:p>
                <a:r>
                  <a:rPr lang="en-GB" sz="1400" dirty="0">
                    <a:sym typeface="Wingdings" panose="05000000000000000000" pitchFamily="2" charset="2"/>
                  </a:rPr>
                  <a:t></a:t>
                </a:r>
                <a:r>
                  <a:rPr lang="en-GB" sz="1400" dirty="0">
                    <a:solidFill>
                      <a:srgbClr val="C00000"/>
                    </a:solidFill>
                    <a:sym typeface="Wingdings" panose="05000000000000000000" pitchFamily="2" charset="2"/>
                  </a:rPr>
                  <a:t> </a:t>
                </a:r>
                <a:r>
                  <a:rPr lang="en-GB" sz="1400" dirty="0"/>
                  <a:t>Limited </a:t>
                </a:r>
                <a14:m>
                  <m:oMath xmlns:m="http://schemas.openxmlformats.org/officeDocument/2006/math">
                    <m:r>
                      <a:rPr lang="en-GB" sz="1400" i="1" smtClean="0">
                        <a:solidFill>
                          <a:srgbClr val="C00000"/>
                        </a:solidFill>
                        <a:latin typeface="Cambria Math" panose="02040503050406030204" pitchFamily="18" charset="0"/>
                      </a:rPr>
                      <m:t>𝐴</m:t>
                    </m:r>
                  </m:oMath>
                </a14:m>
                <a:r>
                  <a:rPr lang="en-GB" sz="1400" dirty="0"/>
                  <a:t> &amp; </a:t>
                </a:r>
                <a14:m>
                  <m:oMath xmlns:m="http://schemas.openxmlformats.org/officeDocument/2006/math">
                    <m:sSup>
                      <m:sSupPr>
                        <m:ctrlPr>
                          <a:rPr lang="fr-FR" sz="1400" b="0" i="1" smtClean="0">
                            <a:solidFill>
                              <a:srgbClr val="0070C0"/>
                            </a:solidFill>
                            <a:latin typeface="Cambria Math" panose="02040503050406030204" pitchFamily="18" charset="0"/>
                          </a:rPr>
                        </m:ctrlPr>
                      </m:sSupPr>
                      <m:e>
                        <m:r>
                          <a:rPr lang="en-GB" sz="1400" i="1" smtClean="0">
                            <a:solidFill>
                              <a:srgbClr val="0070C0"/>
                            </a:solidFill>
                            <a:latin typeface="Cambria Math" panose="02040503050406030204" pitchFamily="18" charset="0"/>
                          </a:rPr>
                          <m:t>𝐴</m:t>
                        </m:r>
                      </m:e>
                      <m:sup>
                        <m:r>
                          <a:rPr lang="fr-FR" sz="1400" b="0" i="1" smtClean="0">
                            <a:solidFill>
                              <a:srgbClr val="0070C0"/>
                            </a:solidFill>
                            <a:latin typeface="Cambria Math" panose="02040503050406030204" pitchFamily="18" charset="0"/>
                          </a:rPr>
                          <m:t>∗</m:t>
                        </m:r>
                      </m:sup>
                    </m:sSup>
                  </m:oMath>
                </a14:m>
                <a:r>
                  <a:rPr lang="en-GB" sz="1400" dirty="0">
                    <a:solidFill>
                      <a:srgbClr val="0070C0"/>
                    </a:solidFill>
                  </a:rPr>
                  <a:t> </a:t>
                </a:r>
                <a:r>
                  <a:rPr lang="en-GB" sz="1400" dirty="0"/>
                  <a:t>identification</a:t>
                </a:r>
              </a:p>
            </p:txBody>
          </p:sp>
        </mc:Choice>
        <mc:Fallback xmlns="">
          <p:sp>
            <p:nvSpPr>
              <p:cNvPr id="32" name="ZoneTexte 31">
                <a:extLst>
                  <a:ext uri="{FF2B5EF4-FFF2-40B4-BE49-F238E27FC236}">
                    <a16:creationId xmlns:a16="http://schemas.microsoft.com/office/drawing/2014/main" id="{C3FA6821-36C9-48DA-9234-07A64A548137}"/>
                  </a:ext>
                </a:extLst>
              </p:cNvPr>
              <p:cNvSpPr txBox="1">
                <a:spLocks noRot="1" noChangeAspect="1" noMove="1" noResize="1" noEditPoints="1" noAdjustHandles="1" noChangeArrowheads="1" noChangeShapeType="1" noTextEdit="1"/>
              </p:cNvSpPr>
              <p:nvPr/>
            </p:nvSpPr>
            <p:spPr>
              <a:xfrm>
                <a:off x="3086900" y="5583881"/>
                <a:ext cx="2861040" cy="307777"/>
              </a:xfrm>
              <a:prstGeom prst="rect">
                <a:avLst/>
              </a:prstGeom>
              <a:blipFill>
                <a:blip r:embed="rId4"/>
                <a:stretch>
                  <a:fillRect l="-638" t="-6000" b="-20000"/>
                </a:stretch>
              </a:blipFill>
            </p:spPr>
            <p:txBody>
              <a:bodyPr/>
              <a:lstStyle/>
              <a:p>
                <a:r>
                  <a:rPr lang="fr-FR">
                    <a:noFill/>
                  </a:rPr>
                  <a:t> </a:t>
                </a:r>
              </a:p>
            </p:txBody>
          </p:sp>
        </mc:Fallback>
      </mc:AlternateContent>
      <p:sp>
        <p:nvSpPr>
          <p:cNvPr id="3" name="Espace réservé du numéro de diapositive 2"/>
          <p:cNvSpPr>
            <a:spLocks noGrp="1"/>
          </p:cNvSpPr>
          <p:nvPr>
            <p:ph type="sldNum" sz="quarter" idx="12"/>
          </p:nvPr>
        </p:nvSpPr>
        <p:spPr>
          <a:xfrm>
            <a:off x="11064881" y="6414883"/>
            <a:ext cx="693738" cy="365125"/>
          </a:xfrm>
        </p:spPr>
        <p:txBody>
          <a:bodyPr/>
          <a:lstStyle/>
          <a:p>
            <a:pPr algn="ctr"/>
            <a:fld id="{53F0B3ED-4F75-49BF-B028-1A262D3A6E64}" type="slidenum">
              <a:rPr lang="fr-FR" sz="1000" smtClean="0">
                <a:ea typeface="Arial" charset="0"/>
                <a:cs typeface="Arial" charset="0"/>
              </a:rPr>
              <a:pPr algn="ctr"/>
              <a:t>68</a:t>
            </a:fld>
            <a:endParaRPr lang="fr-FR" sz="1000" dirty="0">
              <a:ea typeface="Arial" charset="0"/>
              <a:cs typeface="Arial" charset="0"/>
            </a:endParaRPr>
          </a:p>
        </p:txBody>
      </p:sp>
      <mc:AlternateContent xmlns:mc="http://schemas.openxmlformats.org/markup-compatibility/2006" xmlns:a14="http://schemas.microsoft.com/office/drawing/2010/main">
        <mc:Choice Requires="a14">
          <p:sp>
            <p:nvSpPr>
              <p:cNvPr id="12" name="ZoneTexte 11"/>
              <p:cNvSpPr txBox="1"/>
              <p:nvPr/>
            </p:nvSpPr>
            <p:spPr>
              <a:xfrm>
                <a:off x="4720697" y="842617"/>
                <a:ext cx="4418069" cy="1384995"/>
              </a:xfrm>
              <a:prstGeom prst="rect">
                <a:avLst/>
              </a:prstGeom>
              <a:noFill/>
            </p:spPr>
            <p:txBody>
              <a:bodyPr wrap="square" rtlCol="0">
                <a:spAutoFit/>
              </a:bodyPr>
              <a:lstStyle/>
              <a:p>
                <a:pPr algn="ctr" defTabSz="457200"/>
                <a14:m>
                  <m:oMathPara xmlns:m="http://schemas.openxmlformats.org/officeDocument/2006/math">
                    <m:oMathParaPr>
                      <m:jc m:val="centerGroup"/>
                    </m:oMathParaPr>
                    <m:oMath xmlns:m="http://schemas.openxmlformats.org/officeDocument/2006/math">
                      <m:r>
                        <a:rPr lang="en-US" i="1" smtClean="0">
                          <a:solidFill>
                            <a:srgbClr val="C00000"/>
                          </a:solidFill>
                          <a:latin typeface="Cambria Math"/>
                          <a:sym typeface="Symbol"/>
                        </a:rPr>
                        <m:t>𝑌</m:t>
                      </m:r>
                      <m:d>
                        <m:dPr>
                          <m:ctrlPr>
                            <a:rPr lang="en-US" i="1" smtClean="0">
                              <a:solidFill>
                                <a:srgbClr val="C00000"/>
                              </a:solidFill>
                              <a:latin typeface="Cambria Math" panose="02040503050406030204" pitchFamily="18" charset="0"/>
                              <a:sym typeface="Symbol"/>
                            </a:rPr>
                          </m:ctrlPr>
                        </m:dPr>
                        <m:e>
                          <m:r>
                            <a:rPr lang="en-US" i="1" smtClean="0">
                              <a:solidFill>
                                <a:srgbClr val="C00000"/>
                              </a:solidFill>
                              <a:latin typeface="Cambria Math"/>
                              <a:sym typeface="Symbol"/>
                            </a:rPr>
                            <m:t>𝐴</m:t>
                          </m:r>
                          <m:r>
                            <a:rPr lang="en-US" i="1" smtClean="0">
                              <a:solidFill>
                                <a:srgbClr val="C00000"/>
                              </a:solidFill>
                              <a:latin typeface="Cambria Math"/>
                              <a:sym typeface="Symbol"/>
                            </a:rPr>
                            <m:t>,</m:t>
                          </m:r>
                          <m:r>
                            <a:rPr lang="en-US" i="1" smtClean="0">
                              <a:solidFill>
                                <a:srgbClr val="C00000"/>
                              </a:solidFill>
                              <a:latin typeface="Cambria Math"/>
                              <a:sym typeface="Symbol"/>
                            </a:rPr>
                            <m:t>𝑍</m:t>
                          </m:r>
                          <m:r>
                            <a:rPr lang="en-US" i="1" smtClean="0">
                              <a:solidFill>
                                <a:srgbClr val="C00000"/>
                              </a:solidFill>
                              <a:latin typeface="Cambria Math"/>
                              <a:sym typeface="Symbol"/>
                            </a:rPr>
                            <m:t>,</m:t>
                          </m:r>
                          <m:sSub>
                            <m:sSubPr>
                              <m:ctrlPr>
                                <a:rPr lang="en-US" i="1" smtClean="0">
                                  <a:solidFill>
                                    <a:srgbClr val="C00000"/>
                                  </a:solidFill>
                                  <a:latin typeface="Cambria Math" panose="02040503050406030204" pitchFamily="18" charset="0"/>
                                  <a:sym typeface="Symbol"/>
                                </a:rPr>
                              </m:ctrlPr>
                            </m:sSubPr>
                            <m:e>
                              <m:r>
                                <a:rPr lang="en-US" i="1" smtClean="0">
                                  <a:solidFill>
                                    <a:srgbClr val="C00000"/>
                                  </a:solidFill>
                                  <a:latin typeface="Cambria Math" panose="02040503050406030204" pitchFamily="18" charset="0"/>
                                  <a:sym typeface="Symbol"/>
                                </a:rPr>
                                <m:t>𝐸</m:t>
                              </m:r>
                            </m:e>
                            <m:sub>
                              <m:r>
                                <a:rPr lang="en-US" i="1" smtClean="0">
                                  <a:solidFill>
                                    <a:srgbClr val="C00000"/>
                                  </a:solidFill>
                                  <a:latin typeface="Cambria Math" panose="02040503050406030204" pitchFamily="18" charset="0"/>
                                  <a:sym typeface="Symbol"/>
                                </a:rPr>
                                <m:t>𝐾</m:t>
                              </m:r>
                            </m:sub>
                          </m:sSub>
                          <m:r>
                            <a:rPr lang="en-US" i="1" smtClean="0">
                              <a:solidFill>
                                <a:srgbClr val="C00000"/>
                              </a:solidFill>
                              <a:latin typeface="Cambria Math"/>
                              <a:sym typeface="Symbol"/>
                            </a:rPr>
                            <m:t>,</m:t>
                          </m:r>
                          <m:r>
                            <a:rPr lang="en-US" i="1" smtClean="0">
                              <a:solidFill>
                                <a:srgbClr val="C00000"/>
                              </a:solidFill>
                              <a:latin typeface="Cambria Math" panose="02040503050406030204" pitchFamily="18" charset="0"/>
                              <a:sym typeface="Symbol"/>
                            </a:rPr>
                            <m:t>𝐼</m:t>
                          </m:r>
                          <m:r>
                            <a:rPr lang="en-US" i="1" smtClean="0">
                              <a:solidFill>
                                <a:srgbClr val="C00000"/>
                              </a:solidFill>
                              <a:latin typeface="Cambria Math" panose="02040503050406030204" pitchFamily="18" charset="0"/>
                              <a:sym typeface="Symbol"/>
                            </a:rPr>
                            <m:t> </m:t>
                          </m:r>
                        </m:e>
                      </m:d>
                    </m:oMath>
                  </m:oMathPara>
                </a14:m>
                <a:endParaRPr lang="fr-FR" i="1" dirty="0">
                  <a:solidFill>
                    <a:srgbClr val="C00000"/>
                  </a:solidFill>
                  <a:latin typeface="Cambria Math" panose="02040503050406030204" pitchFamily="18" charset="0"/>
                  <a:sym typeface="Symbol"/>
                </a:endParaRPr>
              </a:p>
              <a:p>
                <a:pPr algn="ctr" defTabSz="457200"/>
                <a14:m>
                  <m:oMathPara xmlns:m="http://schemas.openxmlformats.org/officeDocument/2006/math">
                    <m:oMathParaPr>
                      <m:jc m:val="centerGroup"/>
                    </m:oMathParaPr>
                    <m:oMath xmlns:m="http://schemas.openxmlformats.org/officeDocument/2006/math">
                      <m:r>
                        <a:rPr lang="en-US" sz="1600" i="1" smtClean="0">
                          <a:solidFill>
                            <a:srgbClr val="C00000"/>
                          </a:solidFill>
                          <a:latin typeface="Cambria Math"/>
                          <a:sym typeface="Symbol"/>
                        </a:rPr>
                        <m:t>=</m:t>
                      </m:r>
                    </m:oMath>
                  </m:oMathPara>
                </a14:m>
                <a:endParaRPr lang="fr-FR" sz="1600" i="1" dirty="0">
                  <a:solidFill>
                    <a:srgbClr val="C00000"/>
                  </a:solidFill>
                  <a:latin typeface="Cambria Math"/>
                  <a:sym typeface="Symbol"/>
                </a:endParaRPr>
              </a:p>
              <a:p>
                <a:pPr algn="ctr" defTabSz="457200"/>
                <a14:m>
                  <m:oMath xmlns:m="http://schemas.openxmlformats.org/officeDocument/2006/math">
                    <m:r>
                      <a:rPr lang="en-US" sz="1600" i="1" smtClean="0">
                        <a:solidFill>
                          <a:srgbClr val="C00000"/>
                        </a:solidFill>
                        <a:latin typeface="Cambria Math"/>
                        <a:sym typeface="Symbol"/>
                      </a:rPr>
                      <m:t>𝑌</m:t>
                    </m:r>
                    <m:d>
                      <m:dPr>
                        <m:ctrlPr>
                          <a:rPr lang="en-US" sz="1600" i="1" smtClean="0">
                            <a:solidFill>
                              <a:srgbClr val="C00000"/>
                            </a:solidFill>
                            <a:latin typeface="Cambria Math" panose="02040503050406030204" pitchFamily="18" charset="0"/>
                            <a:sym typeface="Symbol"/>
                          </a:rPr>
                        </m:ctrlPr>
                      </m:dPr>
                      <m:e>
                        <m:r>
                          <a:rPr lang="en-US" sz="1600" i="1" smtClean="0">
                            <a:solidFill>
                              <a:srgbClr val="C00000"/>
                            </a:solidFill>
                            <a:latin typeface="Cambria Math"/>
                            <a:sym typeface="Symbol"/>
                          </a:rPr>
                          <m:t>𝐴</m:t>
                        </m:r>
                      </m:e>
                    </m:d>
                    <m:r>
                      <a:rPr lang="en-US" sz="1600" i="1">
                        <a:solidFill>
                          <a:srgbClr val="C00000"/>
                        </a:solidFill>
                        <a:latin typeface="Cambria Math" panose="02040503050406030204" pitchFamily="18" charset="0"/>
                        <a:ea typeface="Cambria Math" panose="02040503050406030204" pitchFamily="18" charset="0"/>
                        <a:sym typeface="Symbol"/>
                      </a:rPr>
                      <m:t>∙</m:t>
                    </m:r>
                    <m:r>
                      <a:rPr lang="en-US" sz="1600" i="1" smtClean="0">
                        <a:solidFill>
                          <a:srgbClr val="C00000"/>
                        </a:solidFill>
                        <a:latin typeface="Cambria Math" panose="02040503050406030204" pitchFamily="18" charset="0"/>
                        <a:sym typeface="Symbol"/>
                      </a:rPr>
                      <m:t>𝑃</m:t>
                    </m:r>
                    <m:d>
                      <m:dPr>
                        <m:ctrlPr>
                          <a:rPr lang="en-US" sz="1600" i="1" smtClean="0">
                            <a:solidFill>
                              <a:srgbClr val="C00000"/>
                            </a:solidFill>
                            <a:latin typeface="Cambria Math" panose="02040503050406030204" pitchFamily="18" charset="0"/>
                            <a:sym typeface="Symbol"/>
                          </a:rPr>
                        </m:ctrlPr>
                      </m:dPr>
                      <m:e>
                        <m:r>
                          <a:rPr lang="en-US" sz="1600" i="1" smtClean="0">
                            <a:solidFill>
                              <a:srgbClr val="C00000"/>
                            </a:solidFill>
                            <a:latin typeface="Cambria Math" panose="02040503050406030204" pitchFamily="18" charset="0"/>
                            <a:sym typeface="Symbol"/>
                          </a:rPr>
                          <m:t>𝑍</m:t>
                        </m:r>
                      </m:e>
                      <m:e>
                        <m:r>
                          <a:rPr lang="en-US" sz="1600" i="1" smtClean="0">
                            <a:solidFill>
                              <a:srgbClr val="C00000"/>
                            </a:solidFill>
                            <a:latin typeface="Cambria Math" panose="02040503050406030204" pitchFamily="18" charset="0"/>
                            <a:sym typeface="Symbol"/>
                          </a:rPr>
                          <m:t>𝐴</m:t>
                        </m:r>
                        <m:r>
                          <a:rPr lang="en-US" sz="1600" i="1" smtClean="0">
                            <a:solidFill>
                              <a:srgbClr val="C00000"/>
                            </a:solidFill>
                            <a:latin typeface="Cambria Math" panose="02040503050406030204" pitchFamily="18" charset="0"/>
                            <a:sym typeface="Symbol"/>
                          </a:rPr>
                          <m:t>, </m:t>
                        </m:r>
                        <m:sSub>
                          <m:sSubPr>
                            <m:ctrlPr>
                              <a:rPr lang="en-US" sz="1600" i="1" smtClean="0">
                                <a:solidFill>
                                  <a:srgbClr val="C00000"/>
                                </a:solidFill>
                                <a:latin typeface="Cambria Math" panose="02040503050406030204" pitchFamily="18" charset="0"/>
                                <a:sym typeface="Symbol"/>
                              </a:rPr>
                            </m:ctrlPr>
                          </m:sSubPr>
                          <m:e>
                            <m:r>
                              <a:rPr lang="en-US" sz="1600" i="1" smtClean="0">
                                <a:solidFill>
                                  <a:srgbClr val="C00000"/>
                                </a:solidFill>
                                <a:latin typeface="Cambria Math" panose="02040503050406030204" pitchFamily="18" charset="0"/>
                                <a:sym typeface="Symbol"/>
                              </a:rPr>
                              <m:t>𝐸</m:t>
                            </m:r>
                          </m:e>
                          <m:sub>
                            <m:r>
                              <a:rPr lang="en-US" sz="1600" i="1" smtClean="0">
                                <a:solidFill>
                                  <a:srgbClr val="C00000"/>
                                </a:solidFill>
                                <a:latin typeface="Cambria Math" panose="02040503050406030204" pitchFamily="18" charset="0"/>
                                <a:sym typeface="Symbol"/>
                              </a:rPr>
                              <m:t>𝐾</m:t>
                            </m:r>
                          </m:sub>
                        </m:sSub>
                      </m:e>
                    </m:d>
                    <m:r>
                      <a:rPr lang="en-US" sz="1600" i="1">
                        <a:solidFill>
                          <a:srgbClr val="C00000"/>
                        </a:solidFill>
                        <a:latin typeface="Cambria Math" panose="02040503050406030204" pitchFamily="18" charset="0"/>
                        <a:ea typeface="Cambria Math" panose="02040503050406030204" pitchFamily="18" charset="0"/>
                        <a:sym typeface="Symbol"/>
                      </a:rPr>
                      <m:t>∙</m:t>
                    </m:r>
                    <m:r>
                      <a:rPr lang="en-US" sz="1600" i="1" smtClean="0">
                        <a:solidFill>
                          <a:srgbClr val="C00000"/>
                        </a:solidFill>
                        <a:latin typeface="Cambria Math" panose="02040503050406030204" pitchFamily="18" charset="0"/>
                        <a:sym typeface="Symbol"/>
                      </a:rPr>
                      <m:t>𝑃</m:t>
                    </m:r>
                    <m:d>
                      <m:dPr>
                        <m:ctrlPr>
                          <a:rPr lang="en-US" sz="1600" i="1" smtClean="0">
                            <a:solidFill>
                              <a:srgbClr val="C00000"/>
                            </a:solidFill>
                            <a:latin typeface="Cambria Math" panose="02040503050406030204" pitchFamily="18" charset="0"/>
                            <a:sym typeface="Symbol"/>
                          </a:rPr>
                        </m:ctrlPr>
                      </m:dPr>
                      <m:e>
                        <m:sSub>
                          <m:sSubPr>
                            <m:ctrlPr>
                              <a:rPr lang="en-US" sz="1600" i="1" smtClean="0">
                                <a:solidFill>
                                  <a:srgbClr val="C00000"/>
                                </a:solidFill>
                                <a:latin typeface="Cambria Math" panose="02040503050406030204" pitchFamily="18" charset="0"/>
                                <a:sym typeface="Symbol"/>
                              </a:rPr>
                            </m:ctrlPr>
                          </m:sSubPr>
                          <m:e>
                            <m:r>
                              <a:rPr lang="en-US" sz="1600" i="1" smtClean="0">
                                <a:solidFill>
                                  <a:srgbClr val="C00000"/>
                                </a:solidFill>
                                <a:latin typeface="Cambria Math" panose="02040503050406030204" pitchFamily="18" charset="0"/>
                                <a:sym typeface="Symbol"/>
                              </a:rPr>
                              <m:t>𝐸</m:t>
                            </m:r>
                          </m:e>
                          <m:sub>
                            <m:r>
                              <a:rPr lang="en-US" sz="1600" i="1" smtClean="0">
                                <a:solidFill>
                                  <a:srgbClr val="C00000"/>
                                </a:solidFill>
                                <a:latin typeface="Cambria Math" panose="02040503050406030204" pitchFamily="18" charset="0"/>
                                <a:sym typeface="Symbol"/>
                              </a:rPr>
                              <m:t>𝑘</m:t>
                            </m:r>
                          </m:sub>
                        </m:sSub>
                      </m:e>
                      <m:e>
                        <m:r>
                          <a:rPr lang="en-US" sz="1600" i="1" smtClean="0">
                            <a:solidFill>
                              <a:srgbClr val="C00000"/>
                            </a:solidFill>
                            <a:latin typeface="Cambria Math" panose="02040503050406030204" pitchFamily="18" charset="0"/>
                            <a:sym typeface="Symbol"/>
                          </a:rPr>
                          <m:t>𝐴</m:t>
                        </m:r>
                        <m:r>
                          <a:rPr lang="en-US" sz="1600" i="1" smtClean="0">
                            <a:solidFill>
                              <a:srgbClr val="C00000"/>
                            </a:solidFill>
                            <a:latin typeface="Cambria Math" panose="02040503050406030204" pitchFamily="18" charset="0"/>
                            <a:sym typeface="Symbol"/>
                          </a:rPr>
                          <m:t>,</m:t>
                        </m:r>
                        <m:r>
                          <a:rPr lang="en-US" sz="1600" i="1" smtClean="0">
                            <a:solidFill>
                              <a:srgbClr val="C00000"/>
                            </a:solidFill>
                            <a:latin typeface="Cambria Math" panose="02040503050406030204" pitchFamily="18" charset="0"/>
                            <a:sym typeface="Symbol"/>
                          </a:rPr>
                          <m:t>𝑍</m:t>
                        </m:r>
                      </m:e>
                    </m:d>
                    <m:r>
                      <a:rPr lang="en-US" sz="1600" i="1">
                        <a:solidFill>
                          <a:srgbClr val="C00000"/>
                        </a:solidFill>
                        <a:latin typeface="Cambria Math" panose="02040503050406030204" pitchFamily="18" charset="0"/>
                        <a:ea typeface="Cambria Math" panose="02040503050406030204" pitchFamily="18" charset="0"/>
                        <a:sym typeface="Symbol"/>
                      </a:rPr>
                      <m:t>∙</m:t>
                    </m:r>
                    <m:r>
                      <a:rPr lang="en-US" sz="1600" i="1" smtClean="0">
                        <a:solidFill>
                          <a:srgbClr val="C00000"/>
                        </a:solidFill>
                        <a:latin typeface="Cambria Math"/>
                        <a:sym typeface="Symbol"/>
                      </a:rPr>
                      <m:t>𝑃</m:t>
                    </m:r>
                    <m:r>
                      <a:rPr lang="en-US" sz="1600" i="1" smtClean="0">
                        <a:solidFill>
                          <a:srgbClr val="C00000"/>
                        </a:solidFill>
                        <a:latin typeface="Cambria Math"/>
                        <a:sym typeface="Symbol"/>
                      </a:rPr>
                      <m:t>(</m:t>
                    </m:r>
                    <m:r>
                      <a:rPr lang="en-US" sz="1600" i="1" smtClean="0">
                        <a:solidFill>
                          <a:srgbClr val="C00000"/>
                        </a:solidFill>
                        <a:latin typeface="Cambria Math" panose="02040503050406030204" pitchFamily="18" charset="0"/>
                        <a:sym typeface="Symbol"/>
                      </a:rPr>
                      <m:t>𝑚</m:t>
                    </m:r>
                    <m:r>
                      <a:rPr lang="en-US" sz="1600" i="1" smtClean="0">
                        <a:solidFill>
                          <a:srgbClr val="C00000"/>
                        </a:solidFill>
                        <a:latin typeface="Cambria Math" panose="02040503050406030204" pitchFamily="18" charset="0"/>
                        <a:sym typeface="Symbol"/>
                      </a:rPr>
                      <m:t>|</m:t>
                    </m:r>
                    <m:sSub>
                      <m:sSubPr>
                        <m:ctrlPr>
                          <a:rPr lang="en-US" sz="1600" i="1" smtClean="0">
                            <a:solidFill>
                              <a:srgbClr val="C00000"/>
                            </a:solidFill>
                            <a:latin typeface="Cambria Math" panose="02040503050406030204" pitchFamily="18" charset="0"/>
                            <a:sym typeface="Symbol"/>
                          </a:rPr>
                        </m:ctrlPr>
                      </m:sSubPr>
                      <m:e>
                        <m:r>
                          <a:rPr lang="en-US" sz="1600" i="1" smtClean="0">
                            <a:solidFill>
                              <a:srgbClr val="C00000"/>
                            </a:solidFill>
                            <a:latin typeface="Cambria Math" panose="02040503050406030204" pitchFamily="18" charset="0"/>
                            <a:sym typeface="Symbol"/>
                          </a:rPr>
                          <m:t>𝐴</m:t>
                        </m:r>
                        <m:r>
                          <a:rPr lang="en-US" sz="1600" i="1" smtClean="0">
                            <a:solidFill>
                              <a:srgbClr val="C00000"/>
                            </a:solidFill>
                            <a:latin typeface="Cambria Math" panose="02040503050406030204" pitchFamily="18" charset="0"/>
                            <a:sym typeface="Symbol"/>
                          </a:rPr>
                          <m:t>,</m:t>
                        </m:r>
                        <m:r>
                          <a:rPr lang="en-US" sz="1600" i="1" smtClean="0">
                            <a:solidFill>
                              <a:srgbClr val="C00000"/>
                            </a:solidFill>
                            <a:latin typeface="Cambria Math" panose="02040503050406030204" pitchFamily="18" charset="0"/>
                            <a:sym typeface="Symbol"/>
                          </a:rPr>
                          <m:t>𝑍</m:t>
                        </m:r>
                        <m:r>
                          <a:rPr lang="en-US" sz="1600" i="1" smtClean="0">
                            <a:solidFill>
                              <a:srgbClr val="C00000"/>
                            </a:solidFill>
                            <a:latin typeface="Cambria Math" panose="02040503050406030204" pitchFamily="18" charset="0"/>
                            <a:sym typeface="Symbol"/>
                          </a:rPr>
                          <m:t>,</m:t>
                        </m:r>
                        <m:r>
                          <a:rPr lang="en-US" sz="1600" i="1" smtClean="0">
                            <a:solidFill>
                              <a:srgbClr val="C00000"/>
                            </a:solidFill>
                            <a:latin typeface="Cambria Math" panose="02040503050406030204" pitchFamily="18" charset="0"/>
                            <a:sym typeface="Symbol"/>
                          </a:rPr>
                          <m:t>𝐸</m:t>
                        </m:r>
                      </m:e>
                      <m:sub>
                        <m:r>
                          <a:rPr lang="en-US" sz="1600" i="1" smtClean="0">
                            <a:solidFill>
                              <a:srgbClr val="C00000"/>
                            </a:solidFill>
                            <a:latin typeface="Cambria Math" panose="02040503050406030204" pitchFamily="18" charset="0"/>
                            <a:sym typeface="Symbol"/>
                          </a:rPr>
                          <m:t>𝐾</m:t>
                        </m:r>
                      </m:sub>
                    </m:sSub>
                    <m:r>
                      <a:rPr lang="en-US" sz="1600" i="1" smtClean="0">
                        <a:solidFill>
                          <a:srgbClr val="C00000"/>
                        </a:solidFill>
                        <a:latin typeface="Cambria Math"/>
                        <a:sym typeface="Symbol"/>
                      </a:rPr>
                      <m:t>) </m:t>
                    </m:r>
                  </m:oMath>
                </a14:m>
                <a:r>
                  <a:rPr lang="en-US" sz="1600" b="1" i="1" dirty="0">
                    <a:solidFill>
                      <a:srgbClr val="C00000"/>
                    </a:solidFill>
                    <a:latin typeface="Cambria Math"/>
                    <a:sym typeface="Symbol"/>
                  </a:rPr>
                  <a:t>	</a:t>
                </a:r>
              </a:p>
              <a:p>
                <a:pPr algn="ctr" defTabSz="457200"/>
                <a:endParaRPr lang="en-US" sz="1600" i="1" dirty="0">
                  <a:solidFill>
                    <a:srgbClr val="C00000"/>
                  </a:solidFill>
                  <a:latin typeface="Cambria Math"/>
                  <a:sym typeface="Symbol"/>
                </a:endParaRPr>
              </a:p>
              <a:p>
                <a:pPr marL="0" lvl="1" algn="ctr" defTabSz="457200"/>
                <a:endParaRPr lang="en-US" b="1" dirty="0">
                  <a:solidFill>
                    <a:srgbClr val="C00000"/>
                  </a:solidFill>
                  <a:latin typeface="Calibri"/>
                </a:endParaRPr>
              </a:p>
            </p:txBody>
          </p:sp>
        </mc:Choice>
        <mc:Fallback xmlns="">
          <p:sp>
            <p:nvSpPr>
              <p:cNvPr id="12" name="ZoneTexte 11"/>
              <p:cNvSpPr txBox="1">
                <a:spLocks noRot="1" noChangeAspect="1" noMove="1" noResize="1" noEditPoints="1" noAdjustHandles="1" noChangeArrowheads="1" noChangeShapeType="1" noTextEdit="1"/>
              </p:cNvSpPr>
              <p:nvPr/>
            </p:nvSpPr>
            <p:spPr>
              <a:xfrm>
                <a:off x="4720697" y="842617"/>
                <a:ext cx="4418069" cy="1384995"/>
              </a:xfrm>
              <a:prstGeom prst="rect">
                <a:avLst/>
              </a:prstGeom>
              <a:blipFill>
                <a:blip r:embed="rId5"/>
                <a:stretch>
                  <a:fillRect/>
                </a:stretch>
              </a:blipFill>
            </p:spPr>
            <p:txBody>
              <a:bodyPr/>
              <a:lstStyle/>
              <a:p>
                <a:r>
                  <a:rPr lang="fr-FR">
                    <a:noFill/>
                  </a:rPr>
                  <a:t> </a:t>
                </a:r>
              </a:p>
            </p:txBody>
          </p:sp>
        </mc:Fallback>
      </mc:AlternateContent>
      <p:grpSp>
        <p:nvGrpSpPr>
          <p:cNvPr id="13" name="Groupe 12"/>
          <p:cNvGrpSpPr/>
          <p:nvPr/>
        </p:nvGrpSpPr>
        <p:grpSpPr>
          <a:xfrm>
            <a:off x="4909024" y="1940523"/>
            <a:ext cx="4188069" cy="523220"/>
            <a:chOff x="8016718" y="2017964"/>
            <a:chExt cx="4188069" cy="523220"/>
          </a:xfrm>
        </p:grpSpPr>
        <p:sp>
          <p:nvSpPr>
            <p:cNvPr id="14" name="Rectangle 13"/>
            <p:cNvSpPr/>
            <p:nvPr/>
          </p:nvSpPr>
          <p:spPr>
            <a:xfrm>
              <a:off x="8016718" y="2147424"/>
              <a:ext cx="628698" cy="307777"/>
            </a:xfrm>
            <a:prstGeom prst="rect">
              <a:avLst/>
            </a:prstGeom>
          </p:spPr>
          <p:txBody>
            <a:bodyPr wrap="none">
              <a:spAutoFit/>
            </a:bodyPr>
            <a:lstStyle/>
            <a:p>
              <a:pPr defTabSz="457200"/>
              <a:r>
                <a:rPr lang="en-US" sz="1400" dirty="0">
                  <a:solidFill>
                    <a:srgbClr val="C00000"/>
                  </a:solidFill>
                  <a:latin typeface="Verdana" pitchFamily="34" charset="0"/>
                </a:rPr>
                <a:t>Mass</a:t>
              </a:r>
              <a:endParaRPr lang="en-US" sz="1400" dirty="0">
                <a:solidFill>
                  <a:prstClr val="black"/>
                </a:solidFill>
                <a:latin typeface="Calibri"/>
              </a:endParaRPr>
            </a:p>
          </p:txBody>
        </p:sp>
        <p:sp>
          <p:nvSpPr>
            <p:cNvPr id="15" name="Rectangle 14"/>
            <p:cNvSpPr/>
            <p:nvPr/>
          </p:nvSpPr>
          <p:spPr>
            <a:xfrm>
              <a:off x="8799252" y="2147424"/>
              <a:ext cx="827471" cy="307777"/>
            </a:xfrm>
            <a:prstGeom prst="rect">
              <a:avLst/>
            </a:prstGeom>
          </p:spPr>
          <p:txBody>
            <a:bodyPr wrap="none">
              <a:spAutoFit/>
            </a:bodyPr>
            <a:lstStyle/>
            <a:p>
              <a:pPr defTabSz="457200"/>
              <a:r>
                <a:rPr lang="en-US" sz="1400" dirty="0">
                  <a:solidFill>
                    <a:srgbClr val="C00000"/>
                  </a:solidFill>
                  <a:latin typeface="Verdana" pitchFamily="34" charset="0"/>
                </a:rPr>
                <a:t>Charge</a:t>
              </a:r>
              <a:endParaRPr lang="en-US" sz="1400" dirty="0">
                <a:solidFill>
                  <a:prstClr val="black"/>
                </a:solidFill>
                <a:latin typeface="Calibri"/>
              </a:endParaRPr>
            </a:p>
          </p:txBody>
        </p:sp>
        <p:sp>
          <p:nvSpPr>
            <p:cNvPr id="16" name="Rectangle 15"/>
            <p:cNvSpPr/>
            <p:nvPr/>
          </p:nvSpPr>
          <p:spPr>
            <a:xfrm>
              <a:off x="9934396" y="2017964"/>
              <a:ext cx="814647" cy="523220"/>
            </a:xfrm>
            <a:prstGeom prst="rect">
              <a:avLst/>
            </a:prstGeom>
          </p:spPr>
          <p:txBody>
            <a:bodyPr wrap="none">
              <a:spAutoFit/>
            </a:bodyPr>
            <a:lstStyle/>
            <a:p>
              <a:pPr defTabSz="457200"/>
              <a:r>
                <a:rPr lang="en-US" sz="1400" dirty="0">
                  <a:solidFill>
                    <a:srgbClr val="C00000"/>
                  </a:solidFill>
                  <a:latin typeface="Verdana" pitchFamily="34" charset="0"/>
                </a:rPr>
                <a:t>Kinetic</a:t>
              </a:r>
            </a:p>
            <a:p>
              <a:pPr defTabSz="457200"/>
              <a:r>
                <a:rPr lang="en-US" sz="1400" dirty="0">
                  <a:solidFill>
                    <a:srgbClr val="C00000"/>
                  </a:solidFill>
                  <a:latin typeface="Verdana" pitchFamily="34" charset="0"/>
                </a:rPr>
                <a:t>Energy</a:t>
              </a:r>
              <a:endParaRPr lang="en-US" sz="1400" dirty="0">
                <a:solidFill>
                  <a:prstClr val="black"/>
                </a:solidFill>
                <a:latin typeface="Calibri"/>
              </a:endParaRPr>
            </a:p>
          </p:txBody>
        </p:sp>
        <p:sp>
          <p:nvSpPr>
            <p:cNvPr id="17" name="Rectangle 16"/>
            <p:cNvSpPr/>
            <p:nvPr/>
          </p:nvSpPr>
          <p:spPr>
            <a:xfrm>
              <a:off x="11056716" y="2147424"/>
              <a:ext cx="1148071" cy="307777"/>
            </a:xfrm>
            <a:prstGeom prst="rect">
              <a:avLst/>
            </a:prstGeom>
          </p:spPr>
          <p:txBody>
            <a:bodyPr wrap="none">
              <a:spAutoFit/>
            </a:bodyPr>
            <a:lstStyle/>
            <a:p>
              <a:pPr defTabSz="457200"/>
              <a:r>
                <a:rPr lang="en-US" sz="1400" dirty="0">
                  <a:solidFill>
                    <a:srgbClr val="C00000"/>
                  </a:solidFill>
                  <a:latin typeface="Verdana" pitchFamily="34" charset="0"/>
                </a:rPr>
                <a:t>Isomeric	</a:t>
              </a:r>
              <a:r>
                <a:rPr lang="en-US" sz="1400" dirty="0">
                  <a:solidFill>
                    <a:srgbClr val="C00000"/>
                  </a:solidFill>
                  <a:latin typeface="Calibri"/>
                  <a:sym typeface="Wingdings 3"/>
                </a:rPr>
                <a:t> </a:t>
              </a:r>
              <a:endParaRPr lang="en-US" sz="1400" dirty="0">
                <a:solidFill>
                  <a:prstClr val="black"/>
                </a:solidFill>
                <a:latin typeface="Calibri"/>
              </a:endParaRPr>
            </a:p>
          </p:txBody>
        </p:sp>
      </p:grpSp>
      <p:sp>
        <p:nvSpPr>
          <p:cNvPr id="18" name="Rectangle 17"/>
          <p:cNvSpPr/>
          <p:nvPr/>
        </p:nvSpPr>
        <p:spPr>
          <a:xfrm>
            <a:off x="302628" y="2087627"/>
            <a:ext cx="4418069" cy="307777"/>
          </a:xfrm>
          <a:prstGeom prst="rect">
            <a:avLst/>
          </a:prstGeom>
        </p:spPr>
        <p:txBody>
          <a:bodyPr wrap="none">
            <a:spAutoFit/>
          </a:bodyPr>
          <a:lstStyle/>
          <a:p>
            <a:pPr defTabSz="457200"/>
            <a:r>
              <a:rPr lang="en-US" sz="1400" dirty="0">
                <a:solidFill>
                  <a:srgbClr val="0070C0"/>
                </a:solidFill>
                <a:latin typeface="Verdana" pitchFamily="34" charset="0"/>
              </a:rPr>
              <a:t>Pre-neutron Mass, charge, excitation energy  </a:t>
            </a:r>
            <a:endParaRPr lang="en-US" sz="1400" dirty="0">
              <a:solidFill>
                <a:srgbClr val="0070C0"/>
              </a:solidFill>
              <a:latin typeface="Calibri"/>
            </a:endParaRPr>
          </a:p>
        </p:txBody>
      </p:sp>
      <mc:AlternateContent xmlns:mc="http://schemas.openxmlformats.org/markup-compatibility/2006" xmlns:a14="http://schemas.microsoft.com/office/drawing/2010/main">
        <mc:Choice Requires="a14">
          <p:sp>
            <p:nvSpPr>
              <p:cNvPr id="24" name="ZoneTexte 23">
                <a:extLst>
                  <a:ext uri="{FF2B5EF4-FFF2-40B4-BE49-F238E27FC236}">
                    <a16:creationId xmlns:a16="http://schemas.microsoft.com/office/drawing/2014/main" id="{68859DB8-24D0-407C-A0CF-96DB3C479A4B}"/>
                  </a:ext>
                </a:extLst>
              </p:cNvPr>
              <p:cNvSpPr txBox="1"/>
              <p:nvPr/>
            </p:nvSpPr>
            <p:spPr>
              <a:xfrm>
                <a:off x="33380" y="757016"/>
                <a:ext cx="5022522" cy="861774"/>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sz="1800" i="1" smtClean="0">
                          <a:solidFill>
                            <a:srgbClr val="0070C0"/>
                          </a:solidFill>
                          <a:latin typeface="Cambria Math"/>
                          <a:sym typeface="Symbol"/>
                        </a:rPr>
                        <m:t>𝑌</m:t>
                      </m:r>
                      <m:d>
                        <m:dPr>
                          <m:ctrlPr>
                            <a:rPr lang="en-US" sz="1800" i="1" smtClean="0">
                              <a:solidFill>
                                <a:srgbClr val="0070C0"/>
                              </a:solidFill>
                              <a:latin typeface="Cambria Math" panose="02040503050406030204" pitchFamily="18" charset="0"/>
                              <a:sym typeface="Symbol"/>
                            </a:rPr>
                          </m:ctrlPr>
                        </m:dPr>
                        <m:e>
                          <m:sSup>
                            <m:sSupPr>
                              <m:ctrlPr>
                                <a:rPr lang="en-US" sz="1800" i="1" smtClean="0">
                                  <a:solidFill>
                                    <a:srgbClr val="0070C0"/>
                                  </a:solidFill>
                                  <a:latin typeface="Cambria Math" panose="02040503050406030204" pitchFamily="18" charset="0"/>
                                  <a:sym typeface="Symbol"/>
                                </a:rPr>
                              </m:ctrlPr>
                            </m:sSupPr>
                            <m:e>
                              <m:r>
                                <a:rPr lang="en-US" sz="1800" i="1" smtClean="0">
                                  <a:solidFill>
                                    <a:srgbClr val="0070C0"/>
                                  </a:solidFill>
                                  <a:latin typeface="Cambria Math" panose="02040503050406030204" pitchFamily="18" charset="0"/>
                                  <a:sym typeface="Symbol"/>
                                </a:rPr>
                                <m:t>𝐴</m:t>
                              </m:r>
                            </m:e>
                            <m:sup>
                              <m:r>
                                <a:rPr lang="en-US" sz="1800" i="1" smtClean="0">
                                  <a:solidFill>
                                    <a:srgbClr val="0070C0"/>
                                  </a:solidFill>
                                  <a:latin typeface="Cambria Math" panose="02040503050406030204" pitchFamily="18" charset="0"/>
                                  <a:sym typeface="Symbol"/>
                                </a:rPr>
                                <m:t>∗</m:t>
                              </m:r>
                            </m:sup>
                          </m:sSup>
                          <m:r>
                            <a:rPr lang="en-US" sz="1800" i="1" smtClean="0">
                              <a:solidFill>
                                <a:srgbClr val="0070C0"/>
                              </a:solidFill>
                              <a:latin typeface="Cambria Math"/>
                              <a:sym typeface="Symbol"/>
                            </a:rPr>
                            <m:t>,</m:t>
                          </m:r>
                          <m:r>
                            <a:rPr lang="en-US" sz="1800" i="1" smtClean="0">
                              <a:solidFill>
                                <a:srgbClr val="0070C0"/>
                              </a:solidFill>
                              <a:latin typeface="Cambria Math"/>
                              <a:sym typeface="Symbol"/>
                            </a:rPr>
                            <m:t>𝑍</m:t>
                          </m:r>
                          <m:r>
                            <a:rPr lang="en-US" sz="1800" i="1" smtClean="0">
                              <a:solidFill>
                                <a:srgbClr val="0070C0"/>
                              </a:solidFill>
                              <a:latin typeface="Cambria Math"/>
                              <a:sym typeface="Symbol"/>
                            </a:rPr>
                            <m:t>,</m:t>
                          </m:r>
                          <m:sSup>
                            <m:sSupPr>
                              <m:ctrlPr>
                                <a:rPr lang="en-US" sz="1800" i="1" smtClean="0">
                                  <a:solidFill>
                                    <a:srgbClr val="0070C0"/>
                                  </a:solidFill>
                                  <a:latin typeface="Cambria Math" panose="02040503050406030204" pitchFamily="18" charset="0"/>
                                  <a:sym typeface="Symbol"/>
                                </a:rPr>
                              </m:ctrlPr>
                            </m:sSupPr>
                            <m:e>
                              <m:r>
                                <a:rPr lang="en-US" sz="1800" i="1" smtClean="0">
                                  <a:solidFill>
                                    <a:srgbClr val="0070C0"/>
                                  </a:solidFill>
                                  <a:latin typeface="Cambria Math"/>
                                  <a:sym typeface="Symbol"/>
                                </a:rPr>
                                <m:t>𝐸</m:t>
                              </m:r>
                            </m:e>
                            <m:sup>
                              <m:r>
                                <a:rPr lang="en-US" sz="1800" i="1" smtClean="0">
                                  <a:solidFill>
                                    <a:srgbClr val="0070C0"/>
                                  </a:solidFill>
                                  <a:latin typeface="Cambria Math"/>
                                  <a:sym typeface="Symbol"/>
                                </a:rPr>
                                <m:t>∗</m:t>
                              </m:r>
                            </m:sup>
                          </m:sSup>
                          <m:r>
                            <a:rPr lang="en-US" sz="1800" i="1" smtClean="0">
                              <a:solidFill>
                                <a:srgbClr val="0070C0"/>
                              </a:solidFill>
                              <a:latin typeface="Cambria Math"/>
                              <a:sym typeface="Symbol"/>
                            </a:rPr>
                            <m:t>,</m:t>
                          </m:r>
                          <m:sSup>
                            <m:sSupPr>
                              <m:ctrlPr>
                                <a:rPr lang="en-US" sz="1800" i="1" smtClean="0">
                                  <a:solidFill>
                                    <a:srgbClr val="0070C0"/>
                                  </a:solidFill>
                                  <a:latin typeface="Cambria Math" panose="02040503050406030204" pitchFamily="18" charset="0"/>
                                  <a:sym typeface="Symbol"/>
                                </a:rPr>
                              </m:ctrlPr>
                            </m:sSupPr>
                            <m:e>
                              <m:r>
                                <a:rPr lang="en-US" sz="1800" i="1" smtClean="0">
                                  <a:solidFill>
                                    <a:srgbClr val="0070C0"/>
                                  </a:solidFill>
                                  <a:latin typeface="Cambria Math"/>
                                  <a:sym typeface="Symbol"/>
                                </a:rPr>
                                <m:t>𝐽</m:t>
                              </m:r>
                            </m:e>
                            <m:sup>
                              <m:r>
                                <a:rPr lang="en-US" sz="1800" i="1" smtClean="0">
                                  <a:solidFill>
                                    <a:srgbClr val="0070C0"/>
                                  </a:solidFill>
                                  <a:latin typeface="Cambria Math"/>
                                  <a:sym typeface="Symbol"/>
                                </a:rPr>
                                <m:t>𝜋</m:t>
                              </m:r>
                            </m:sup>
                          </m:sSup>
                        </m:e>
                      </m:d>
                    </m:oMath>
                  </m:oMathPara>
                </a14:m>
                <a:endParaRPr lang="fr-FR" sz="1800" i="1" dirty="0">
                  <a:solidFill>
                    <a:srgbClr val="0070C0"/>
                  </a:solidFill>
                  <a:latin typeface="Cambria Math" panose="02040503050406030204" pitchFamily="18" charset="0"/>
                  <a:sym typeface="Symbol"/>
                </a:endParaRPr>
              </a:p>
              <a:p>
                <a:pPr/>
                <a14:m>
                  <m:oMathPara xmlns:m="http://schemas.openxmlformats.org/officeDocument/2006/math">
                    <m:oMathParaPr>
                      <m:jc m:val="centerGroup"/>
                    </m:oMathParaPr>
                    <m:oMath xmlns:m="http://schemas.openxmlformats.org/officeDocument/2006/math">
                      <m:r>
                        <a:rPr lang="en-US" sz="1600" i="1" smtClean="0">
                          <a:solidFill>
                            <a:srgbClr val="0070C0"/>
                          </a:solidFill>
                          <a:latin typeface="Cambria Math"/>
                          <a:sym typeface="Symbol"/>
                        </a:rPr>
                        <m:t>=</m:t>
                      </m:r>
                    </m:oMath>
                  </m:oMathPara>
                </a14:m>
                <a:endParaRPr lang="fr-FR" sz="1600" i="1" dirty="0">
                  <a:solidFill>
                    <a:srgbClr val="0070C0"/>
                  </a:solidFill>
                  <a:latin typeface="Cambria Math"/>
                  <a:sym typeface="Symbol"/>
                </a:endParaRPr>
              </a:p>
              <a:p>
                <a14:m>
                  <m:oMath xmlns:m="http://schemas.openxmlformats.org/officeDocument/2006/math">
                    <m:r>
                      <a:rPr lang="en-US" sz="1600" i="1" smtClean="0">
                        <a:solidFill>
                          <a:srgbClr val="0070C0"/>
                        </a:solidFill>
                        <a:latin typeface="Cambria Math"/>
                        <a:sym typeface="Symbol"/>
                      </a:rPr>
                      <m:t>𝑌</m:t>
                    </m:r>
                    <m:d>
                      <m:dPr>
                        <m:ctrlPr>
                          <a:rPr lang="en-US" sz="1600" i="1" smtClean="0">
                            <a:solidFill>
                              <a:srgbClr val="0070C0"/>
                            </a:solidFill>
                            <a:latin typeface="Cambria Math" panose="02040503050406030204" pitchFamily="18" charset="0"/>
                            <a:sym typeface="Symbol"/>
                          </a:rPr>
                        </m:ctrlPr>
                      </m:dPr>
                      <m:e>
                        <m:sSup>
                          <m:sSupPr>
                            <m:ctrlPr>
                              <a:rPr lang="en-US" sz="1600" i="1" smtClean="0">
                                <a:solidFill>
                                  <a:srgbClr val="0070C0"/>
                                </a:solidFill>
                                <a:latin typeface="Cambria Math" panose="02040503050406030204" pitchFamily="18" charset="0"/>
                                <a:sym typeface="Symbol"/>
                              </a:rPr>
                            </m:ctrlPr>
                          </m:sSupPr>
                          <m:e>
                            <m:r>
                              <a:rPr lang="en-US" sz="1600" i="1" smtClean="0">
                                <a:solidFill>
                                  <a:srgbClr val="0070C0"/>
                                </a:solidFill>
                                <a:latin typeface="Cambria Math" panose="02040503050406030204" pitchFamily="18" charset="0"/>
                                <a:sym typeface="Symbol"/>
                              </a:rPr>
                              <m:t>𝐴</m:t>
                            </m:r>
                          </m:e>
                          <m:sup>
                            <m:r>
                              <a:rPr lang="en-US" sz="1600" i="1" smtClean="0">
                                <a:solidFill>
                                  <a:srgbClr val="0070C0"/>
                                </a:solidFill>
                                <a:latin typeface="Cambria Math" panose="02040503050406030204" pitchFamily="18" charset="0"/>
                                <a:sym typeface="Symbol"/>
                              </a:rPr>
                              <m:t>∗</m:t>
                            </m:r>
                          </m:sup>
                        </m:sSup>
                      </m:e>
                    </m:d>
                    <m:r>
                      <a:rPr lang="en-US" sz="1600" i="1">
                        <a:solidFill>
                          <a:srgbClr val="0070C0"/>
                        </a:solidFill>
                        <a:latin typeface="Cambria Math" panose="02040503050406030204" pitchFamily="18" charset="0"/>
                        <a:ea typeface="Cambria Math" panose="02040503050406030204" pitchFamily="18" charset="0"/>
                        <a:sym typeface="Symbol"/>
                      </a:rPr>
                      <m:t>∙</m:t>
                    </m:r>
                    <m:r>
                      <a:rPr lang="en-US" sz="1600" i="1" smtClean="0">
                        <a:solidFill>
                          <a:srgbClr val="0070C0"/>
                        </a:solidFill>
                        <a:latin typeface="Cambria Math" panose="02040503050406030204" pitchFamily="18" charset="0"/>
                        <a:sym typeface="Symbol"/>
                      </a:rPr>
                      <m:t>𝑃</m:t>
                    </m:r>
                    <m:d>
                      <m:dPr>
                        <m:ctrlPr>
                          <a:rPr lang="en-US" sz="1600" i="1">
                            <a:solidFill>
                              <a:srgbClr val="0070C0"/>
                            </a:solidFill>
                            <a:latin typeface="Cambria Math" panose="02040503050406030204" pitchFamily="18" charset="0"/>
                            <a:sym typeface="Symbol"/>
                          </a:rPr>
                        </m:ctrlPr>
                      </m:dPr>
                      <m:e>
                        <m:r>
                          <a:rPr lang="en-US" sz="1600" i="1">
                            <a:solidFill>
                              <a:srgbClr val="0070C0"/>
                            </a:solidFill>
                            <a:latin typeface="Cambria Math" panose="02040503050406030204" pitchFamily="18" charset="0"/>
                            <a:sym typeface="Symbol"/>
                          </a:rPr>
                          <m:t>𝑍</m:t>
                        </m:r>
                      </m:e>
                      <m:e>
                        <m:r>
                          <a:rPr lang="en-US" sz="1600" i="1">
                            <a:solidFill>
                              <a:srgbClr val="0070C0"/>
                            </a:solidFill>
                            <a:latin typeface="Cambria Math" panose="02040503050406030204" pitchFamily="18" charset="0"/>
                            <a:sym typeface="Symbol"/>
                          </a:rPr>
                          <m:t>𝐴</m:t>
                        </m:r>
                        <m:r>
                          <a:rPr lang="fr-FR" sz="1600" b="0" i="1" smtClean="0">
                            <a:solidFill>
                              <a:srgbClr val="0070C0"/>
                            </a:solidFill>
                            <a:latin typeface="Cambria Math" panose="02040503050406030204" pitchFamily="18" charset="0"/>
                            <a:sym typeface="Symbol"/>
                          </a:rPr>
                          <m:t>∗</m:t>
                        </m:r>
                        <m:r>
                          <a:rPr lang="en-US" sz="1600" i="1">
                            <a:solidFill>
                              <a:srgbClr val="0070C0"/>
                            </a:solidFill>
                            <a:latin typeface="Cambria Math" panose="02040503050406030204" pitchFamily="18" charset="0"/>
                            <a:sym typeface="Symbol"/>
                          </a:rPr>
                          <m:t>, </m:t>
                        </m:r>
                        <m:sSup>
                          <m:sSupPr>
                            <m:ctrlPr>
                              <a:rPr lang="fr-FR" sz="1600" b="0" i="1" smtClean="0">
                                <a:solidFill>
                                  <a:srgbClr val="0070C0"/>
                                </a:solidFill>
                                <a:latin typeface="Cambria Math" panose="02040503050406030204" pitchFamily="18" charset="0"/>
                                <a:sym typeface="Symbol"/>
                              </a:rPr>
                            </m:ctrlPr>
                          </m:sSupPr>
                          <m:e>
                            <m:r>
                              <a:rPr lang="fr-FR" sz="1600" b="0" i="1" smtClean="0">
                                <a:solidFill>
                                  <a:srgbClr val="0070C0"/>
                                </a:solidFill>
                                <a:latin typeface="Cambria Math" panose="02040503050406030204" pitchFamily="18" charset="0"/>
                                <a:sym typeface="Symbol"/>
                              </a:rPr>
                              <m:t>𝐸</m:t>
                            </m:r>
                          </m:e>
                          <m:sup>
                            <m:r>
                              <a:rPr lang="fr-FR" sz="1600" b="0" i="1" smtClean="0">
                                <a:solidFill>
                                  <a:srgbClr val="0070C0"/>
                                </a:solidFill>
                                <a:latin typeface="Cambria Math" panose="02040503050406030204" pitchFamily="18" charset="0"/>
                                <a:sym typeface="Symbol"/>
                              </a:rPr>
                              <m:t>∗</m:t>
                            </m:r>
                          </m:sup>
                        </m:sSup>
                      </m:e>
                    </m:d>
                    <m:r>
                      <a:rPr lang="en-US" sz="1600" i="1">
                        <a:solidFill>
                          <a:srgbClr val="0070C0"/>
                        </a:solidFill>
                        <a:latin typeface="Cambria Math" panose="02040503050406030204" pitchFamily="18" charset="0"/>
                        <a:ea typeface="Cambria Math" panose="02040503050406030204" pitchFamily="18" charset="0"/>
                        <a:sym typeface="Symbol"/>
                      </a:rPr>
                      <m:t>∙</m:t>
                    </m:r>
                    <m:r>
                      <a:rPr lang="en-US" sz="1600" i="1" smtClean="0">
                        <a:solidFill>
                          <a:srgbClr val="0070C0"/>
                        </a:solidFill>
                        <a:latin typeface="Cambria Math" panose="02040503050406030204" pitchFamily="18" charset="0"/>
                        <a:sym typeface="Symbol"/>
                      </a:rPr>
                      <m:t>𝑃</m:t>
                    </m:r>
                    <m:d>
                      <m:dPr>
                        <m:ctrlPr>
                          <a:rPr lang="en-US" sz="1600" i="1" smtClean="0">
                            <a:solidFill>
                              <a:srgbClr val="0070C0"/>
                            </a:solidFill>
                            <a:latin typeface="Cambria Math" panose="02040503050406030204" pitchFamily="18" charset="0"/>
                            <a:sym typeface="Symbol"/>
                          </a:rPr>
                        </m:ctrlPr>
                      </m:dPr>
                      <m:e>
                        <m:sSub>
                          <m:sSubPr>
                            <m:ctrlPr>
                              <a:rPr lang="en-US" sz="1600" i="1" smtClean="0">
                                <a:solidFill>
                                  <a:srgbClr val="0070C0"/>
                                </a:solidFill>
                                <a:latin typeface="Cambria Math" panose="02040503050406030204" pitchFamily="18" charset="0"/>
                                <a:sym typeface="Symbol"/>
                              </a:rPr>
                            </m:ctrlPr>
                          </m:sSubPr>
                          <m:e>
                            <m:r>
                              <a:rPr lang="en-US" sz="1600" i="1" smtClean="0">
                                <a:solidFill>
                                  <a:srgbClr val="0070C0"/>
                                </a:solidFill>
                                <a:latin typeface="Cambria Math" panose="02040503050406030204" pitchFamily="18" charset="0"/>
                                <a:sym typeface="Symbol"/>
                              </a:rPr>
                              <m:t>𝐸</m:t>
                            </m:r>
                          </m:e>
                          <m:sub>
                            <m:r>
                              <a:rPr lang="en-US" sz="1600" i="1" smtClean="0">
                                <a:solidFill>
                                  <a:srgbClr val="0070C0"/>
                                </a:solidFill>
                                <a:latin typeface="Cambria Math" panose="02040503050406030204" pitchFamily="18" charset="0"/>
                                <a:sym typeface="Symbol"/>
                              </a:rPr>
                              <m:t>𝐾</m:t>
                            </m:r>
                          </m:sub>
                        </m:sSub>
                      </m:e>
                      <m:e>
                        <m:sSup>
                          <m:sSupPr>
                            <m:ctrlPr>
                              <a:rPr lang="en-US" sz="1600" i="1" smtClean="0">
                                <a:solidFill>
                                  <a:srgbClr val="0070C0"/>
                                </a:solidFill>
                                <a:latin typeface="Cambria Math" panose="02040503050406030204" pitchFamily="18" charset="0"/>
                                <a:sym typeface="Symbol"/>
                              </a:rPr>
                            </m:ctrlPr>
                          </m:sSupPr>
                          <m:e>
                            <m:r>
                              <a:rPr lang="en-US" sz="1600" i="1" smtClean="0">
                                <a:solidFill>
                                  <a:srgbClr val="0070C0"/>
                                </a:solidFill>
                                <a:latin typeface="Cambria Math" panose="02040503050406030204" pitchFamily="18" charset="0"/>
                                <a:sym typeface="Symbol"/>
                              </a:rPr>
                              <m:t>𝐴</m:t>
                            </m:r>
                          </m:e>
                          <m:sup>
                            <m:r>
                              <a:rPr lang="en-US" sz="1600" i="1" smtClean="0">
                                <a:solidFill>
                                  <a:srgbClr val="0070C0"/>
                                </a:solidFill>
                                <a:latin typeface="Cambria Math" panose="02040503050406030204" pitchFamily="18" charset="0"/>
                                <a:sym typeface="Symbol"/>
                              </a:rPr>
                              <m:t>∗</m:t>
                            </m:r>
                          </m:sup>
                        </m:sSup>
                        <m:r>
                          <a:rPr lang="en-US" sz="1600" i="1" smtClean="0">
                            <a:solidFill>
                              <a:srgbClr val="0070C0"/>
                            </a:solidFill>
                            <a:latin typeface="Cambria Math" panose="02040503050406030204" pitchFamily="18" charset="0"/>
                            <a:sym typeface="Symbol"/>
                          </a:rPr>
                          <m:t>,</m:t>
                        </m:r>
                        <m:r>
                          <a:rPr lang="en-US" sz="1600" i="1" smtClean="0">
                            <a:solidFill>
                              <a:srgbClr val="0070C0"/>
                            </a:solidFill>
                            <a:latin typeface="Cambria Math" panose="02040503050406030204" pitchFamily="18" charset="0"/>
                            <a:sym typeface="Symbol"/>
                          </a:rPr>
                          <m:t>𝑍</m:t>
                        </m:r>
                      </m:e>
                    </m:d>
                    <m:r>
                      <a:rPr lang="en-US" sz="1600" i="1" smtClean="0">
                        <a:solidFill>
                          <a:srgbClr val="0070C0"/>
                        </a:solidFill>
                        <a:latin typeface="Cambria Math" panose="02040503050406030204" pitchFamily="18" charset="0"/>
                        <a:ea typeface="Cambria Math" panose="02040503050406030204" pitchFamily="18" charset="0"/>
                        <a:sym typeface="Symbol"/>
                      </a:rPr>
                      <m:t>∙</m:t>
                    </m:r>
                    <m:r>
                      <a:rPr lang="en-US" sz="1600" i="1" smtClean="0">
                        <a:solidFill>
                          <a:srgbClr val="0070C0"/>
                        </a:solidFill>
                        <a:latin typeface="Cambria Math"/>
                        <a:sym typeface="Symbol"/>
                      </a:rPr>
                      <m:t>𝑃</m:t>
                    </m:r>
                    <m:r>
                      <a:rPr lang="en-US" sz="1600" i="1" smtClean="0">
                        <a:solidFill>
                          <a:srgbClr val="0070C0"/>
                        </a:solidFill>
                        <a:latin typeface="Cambria Math"/>
                        <a:sym typeface="Symbol"/>
                      </a:rPr>
                      <m:t>(</m:t>
                    </m:r>
                    <m:sSup>
                      <m:sSupPr>
                        <m:ctrlPr>
                          <a:rPr lang="en-US" sz="1600" i="1" smtClean="0">
                            <a:solidFill>
                              <a:srgbClr val="0070C0"/>
                            </a:solidFill>
                            <a:latin typeface="Cambria Math" panose="02040503050406030204" pitchFamily="18" charset="0"/>
                            <a:sym typeface="Symbol"/>
                          </a:rPr>
                        </m:ctrlPr>
                      </m:sSupPr>
                      <m:e>
                        <m:r>
                          <a:rPr lang="en-US" sz="1600" i="1" smtClean="0">
                            <a:solidFill>
                              <a:srgbClr val="0070C0"/>
                            </a:solidFill>
                            <a:latin typeface="Cambria Math"/>
                            <a:sym typeface="Symbol"/>
                          </a:rPr>
                          <m:t>𝐸</m:t>
                        </m:r>
                      </m:e>
                      <m:sup>
                        <m:r>
                          <a:rPr lang="en-US" sz="1600" i="1" smtClean="0">
                            <a:solidFill>
                              <a:srgbClr val="0070C0"/>
                            </a:solidFill>
                            <a:latin typeface="Cambria Math"/>
                            <a:sym typeface="Symbol"/>
                          </a:rPr>
                          <m:t>∗</m:t>
                        </m:r>
                      </m:sup>
                    </m:sSup>
                    <m:r>
                      <a:rPr lang="en-US" sz="1600" i="1" smtClean="0">
                        <a:solidFill>
                          <a:srgbClr val="0070C0"/>
                        </a:solidFill>
                        <a:latin typeface="Cambria Math"/>
                        <a:sym typeface="Symbol"/>
                      </a:rPr>
                      <m:t>,</m:t>
                    </m:r>
                    <m:sSup>
                      <m:sSupPr>
                        <m:ctrlPr>
                          <a:rPr lang="en-US" sz="1600" i="1" smtClean="0">
                            <a:solidFill>
                              <a:srgbClr val="0070C0"/>
                            </a:solidFill>
                            <a:latin typeface="Cambria Math" panose="02040503050406030204" pitchFamily="18" charset="0"/>
                            <a:sym typeface="Symbol"/>
                          </a:rPr>
                        </m:ctrlPr>
                      </m:sSupPr>
                      <m:e>
                        <m:r>
                          <a:rPr lang="en-US" sz="1600" i="1" smtClean="0">
                            <a:solidFill>
                              <a:srgbClr val="0070C0"/>
                            </a:solidFill>
                            <a:latin typeface="Cambria Math"/>
                            <a:sym typeface="Symbol"/>
                          </a:rPr>
                          <m:t>𝐽</m:t>
                        </m:r>
                      </m:e>
                      <m:sup>
                        <m:r>
                          <a:rPr lang="en-US" sz="1600" i="1" smtClean="0">
                            <a:solidFill>
                              <a:srgbClr val="0070C0"/>
                            </a:solidFill>
                            <a:latin typeface="Cambria Math"/>
                            <a:sym typeface="Symbol"/>
                          </a:rPr>
                          <m:t>𝜋</m:t>
                        </m:r>
                      </m:sup>
                    </m:sSup>
                    <m:r>
                      <a:rPr lang="en-US" sz="1600" i="1" smtClean="0">
                        <a:solidFill>
                          <a:srgbClr val="0070C0"/>
                        </a:solidFill>
                        <a:latin typeface="Cambria Math" panose="02040503050406030204" pitchFamily="18" charset="0"/>
                        <a:sym typeface="Symbol"/>
                      </a:rPr>
                      <m:t>|</m:t>
                    </m:r>
                    <m:sSup>
                      <m:sSupPr>
                        <m:ctrlPr>
                          <a:rPr lang="en-US" sz="1600" i="1" smtClean="0">
                            <a:solidFill>
                              <a:srgbClr val="0070C0"/>
                            </a:solidFill>
                            <a:latin typeface="Cambria Math" panose="02040503050406030204" pitchFamily="18" charset="0"/>
                            <a:sym typeface="Symbol"/>
                          </a:rPr>
                        </m:ctrlPr>
                      </m:sSupPr>
                      <m:e>
                        <m:r>
                          <a:rPr lang="en-US" sz="1600" i="1" smtClean="0">
                            <a:solidFill>
                              <a:srgbClr val="0070C0"/>
                            </a:solidFill>
                            <a:latin typeface="Cambria Math" panose="02040503050406030204" pitchFamily="18" charset="0"/>
                            <a:sym typeface="Symbol"/>
                          </a:rPr>
                          <m:t>𝐴</m:t>
                        </m:r>
                      </m:e>
                      <m:sup>
                        <m:r>
                          <a:rPr lang="en-US" sz="1600" i="1" smtClean="0">
                            <a:solidFill>
                              <a:srgbClr val="0070C0"/>
                            </a:solidFill>
                            <a:latin typeface="Cambria Math" panose="02040503050406030204" pitchFamily="18" charset="0"/>
                            <a:sym typeface="Symbol"/>
                          </a:rPr>
                          <m:t>∗</m:t>
                        </m:r>
                      </m:sup>
                    </m:sSup>
                    <m:r>
                      <a:rPr lang="en-US" sz="1600" i="1" smtClean="0">
                        <a:solidFill>
                          <a:srgbClr val="0070C0"/>
                        </a:solidFill>
                        <a:latin typeface="Cambria Math" panose="02040503050406030204" pitchFamily="18" charset="0"/>
                        <a:sym typeface="Symbol"/>
                      </a:rPr>
                      <m:t>,</m:t>
                    </m:r>
                    <m:r>
                      <a:rPr lang="en-US" sz="1600" i="1" smtClean="0">
                        <a:solidFill>
                          <a:srgbClr val="0070C0"/>
                        </a:solidFill>
                        <a:latin typeface="Cambria Math" panose="02040503050406030204" pitchFamily="18" charset="0"/>
                        <a:sym typeface="Symbol"/>
                      </a:rPr>
                      <m:t>𝑍</m:t>
                    </m:r>
                    <m:r>
                      <a:rPr lang="en-US" sz="1600" i="1" smtClean="0">
                        <a:solidFill>
                          <a:srgbClr val="0070C0"/>
                        </a:solidFill>
                        <a:latin typeface="Cambria Math" panose="02040503050406030204" pitchFamily="18" charset="0"/>
                        <a:sym typeface="Symbol"/>
                      </a:rPr>
                      <m:t>,</m:t>
                    </m:r>
                    <m:sSup>
                      <m:sSupPr>
                        <m:ctrlPr>
                          <a:rPr lang="fr-FR" sz="1600" b="0" i="1" smtClean="0">
                            <a:solidFill>
                              <a:srgbClr val="0070C0"/>
                            </a:solidFill>
                            <a:latin typeface="Cambria Math" panose="02040503050406030204" pitchFamily="18" charset="0"/>
                            <a:sym typeface="Symbol"/>
                          </a:rPr>
                        </m:ctrlPr>
                      </m:sSupPr>
                      <m:e>
                        <m:r>
                          <a:rPr lang="fr-FR" sz="1600" b="0" i="1" smtClean="0">
                            <a:solidFill>
                              <a:srgbClr val="0070C0"/>
                            </a:solidFill>
                            <a:latin typeface="Cambria Math" panose="02040503050406030204" pitchFamily="18" charset="0"/>
                            <a:sym typeface="Symbol"/>
                          </a:rPr>
                          <m:t>𝐸</m:t>
                        </m:r>
                      </m:e>
                      <m:sup>
                        <m:r>
                          <a:rPr lang="fr-FR" sz="1600" b="0" i="1" smtClean="0">
                            <a:solidFill>
                              <a:srgbClr val="0070C0"/>
                            </a:solidFill>
                            <a:latin typeface="Cambria Math" panose="02040503050406030204" pitchFamily="18" charset="0"/>
                            <a:sym typeface="Symbol"/>
                          </a:rPr>
                          <m:t>∗</m:t>
                        </m:r>
                      </m:sup>
                    </m:sSup>
                    <m:r>
                      <a:rPr lang="en-US" sz="1600" i="1" smtClean="0">
                        <a:solidFill>
                          <a:srgbClr val="0070C0"/>
                        </a:solidFill>
                        <a:latin typeface="Cambria Math"/>
                        <a:sym typeface="Symbol"/>
                      </a:rPr>
                      <m:t>)</m:t>
                    </m:r>
                  </m:oMath>
                </a14:m>
                <a:r>
                  <a:rPr lang="en-US" sz="1600" b="1" i="1" dirty="0">
                    <a:solidFill>
                      <a:srgbClr val="0070C0"/>
                    </a:solidFill>
                    <a:latin typeface="Cambria Math"/>
                    <a:sym typeface="Symbol"/>
                  </a:rPr>
                  <a:t> </a:t>
                </a:r>
                <a:endParaRPr lang="en-US" sz="1600" dirty="0">
                  <a:solidFill>
                    <a:srgbClr val="0070C0"/>
                  </a:solidFill>
                </a:endParaRPr>
              </a:p>
            </p:txBody>
          </p:sp>
        </mc:Choice>
        <mc:Fallback xmlns="">
          <p:sp>
            <p:nvSpPr>
              <p:cNvPr id="24" name="ZoneTexte 23">
                <a:extLst>
                  <a:ext uri="{FF2B5EF4-FFF2-40B4-BE49-F238E27FC236}">
                    <a16:creationId xmlns:a16="http://schemas.microsoft.com/office/drawing/2014/main" id="{68859DB8-24D0-407C-A0CF-96DB3C479A4B}"/>
                  </a:ext>
                </a:extLst>
              </p:cNvPr>
              <p:cNvSpPr txBox="1">
                <a:spLocks noRot="1" noChangeAspect="1" noMove="1" noResize="1" noEditPoints="1" noAdjustHandles="1" noChangeArrowheads="1" noChangeShapeType="1" noTextEdit="1"/>
              </p:cNvSpPr>
              <p:nvPr/>
            </p:nvSpPr>
            <p:spPr>
              <a:xfrm>
                <a:off x="33380" y="757016"/>
                <a:ext cx="5022522" cy="861774"/>
              </a:xfrm>
              <a:prstGeom prst="rect">
                <a:avLst/>
              </a:prstGeom>
              <a:blipFill>
                <a:blip r:embed="rId6"/>
                <a:stretch>
                  <a:fillRect b="-2817"/>
                </a:stretch>
              </a:blipFill>
            </p:spPr>
            <p:txBody>
              <a:bodyPr/>
              <a:lstStyle/>
              <a:p>
                <a:r>
                  <a:rPr lang="fr-FR">
                    <a:noFill/>
                  </a:rPr>
                  <a:t> </a:t>
                </a:r>
              </a:p>
            </p:txBody>
          </p:sp>
        </mc:Fallback>
      </mc:AlternateContent>
      <p:sp>
        <p:nvSpPr>
          <p:cNvPr id="25" name="ZoneTexte 24">
            <a:extLst>
              <a:ext uri="{FF2B5EF4-FFF2-40B4-BE49-F238E27FC236}">
                <a16:creationId xmlns:a16="http://schemas.microsoft.com/office/drawing/2014/main" id="{01F5EBCD-E09F-437D-BEFD-B2B63ECE8352}"/>
              </a:ext>
            </a:extLst>
          </p:cNvPr>
          <p:cNvSpPr txBox="1"/>
          <p:nvPr/>
        </p:nvSpPr>
        <p:spPr>
          <a:xfrm>
            <a:off x="4447063" y="919941"/>
            <a:ext cx="538823" cy="369844"/>
          </a:xfrm>
          <a:prstGeom prst="rect">
            <a:avLst/>
          </a:prstGeom>
          <a:noFill/>
        </p:spPr>
        <p:txBody>
          <a:bodyPr wrap="square">
            <a:spAutoFit/>
          </a:bodyPr>
          <a:lstStyle/>
          <a:p>
            <a:r>
              <a:rPr lang="en-US" sz="1800" b="1" i="1" dirty="0">
                <a:latin typeface="Cambria Math"/>
                <a:sym typeface="Symbol"/>
              </a:rPr>
              <a:t>↔</a:t>
            </a:r>
            <a:r>
              <a:rPr lang="en-US" sz="1800" b="1" i="1" dirty="0">
                <a:solidFill>
                  <a:srgbClr val="C00000"/>
                </a:solidFill>
                <a:latin typeface="Cambria Math"/>
                <a:sym typeface="Symbol"/>
              </a:rPr>
              <a:t> </a:t>
            </a:r>
            <a:endParaRPr lang="en-US" dirty="0"/>
          </a:p>
        </p:txBody>
      </p:sp>
      <mc:AlternateContent xmlns:mc="http://schemas.openxmlformats.org/markup-compatibility/2006" xmlns:a14="http://schemas.microsoft.com/office/drawing/2010/main">
        <mc:Choice Requires="a14">
          <p:sp>
            <p:nvSpPr>
              <p:cNvPr id="26" name="ZoneTexte 25">
                <a:extLst>
                  <a:ext uri="{FF2B5EF4-FFF2-40B4-BE49-F238E27FC236}">
                    <a16:creationId xmlns:a16="http://schemas.microsoft.com/office/drawing/2014/main" id="{E4A013B2-AB17-458F-A275-E0FA07008E90}"/>
                  </a:ext>
                </a:extLst>
              </p:cNvPr>
              <p:cNvSpPr txBox="1"/>
              <p:nvPr/>
            </p:nvSpPr>
            <p:spPr>
              <a:xfrm>
                <a:off x="8683361" y="842617"/>
                <a:ext cx="3807172" cy="2585323"/>
              </a:xfrm>
              <a:prstGeom prst="rect">
                <a:avLst/>
              </a:prstGeom>
              <a:noFill/>
            </p:spPr>
            <p:txBody>
              <a:bodyPr wrap="square" rtlCol="0">
                <a:spAutoFit/>
              </a:bodyPr>
              <a:lstStyle/>
              <a:p>
                <a:pPr algn="ctr" defTabSz="457200"/>
                <a14:m>
                  <m:oMath xmlns:m="http://schemas.openxmlformats.org/officeDocument/2006/math">
                    <m:r>
                      <a:rPr lang="en-US" b="0" i="1" smtClean="0">
                        <a:solidFill>
                          <a:srgbClr val="00B050"/>
                        </a:solidFill>
                        <a:latin typeface="Cambria Math"/>
                        <a:sym typeface="Symbol"/>
                      </a:rPr>
                      <m:t>𝑌</m:t>
                    </m:r>
                    <m:d>
                      <m:dPr>
                        <m:ctrlPr>
                          <a:rPr lang="en-US" i="1">
                            <a:solidFill>
                              <a:srgbClr val="00B050"/>
                            </a:solidFill>
                            <a:latin typeface="Cambria Math" panose="02040503050406030204" pitchFamily="18" charset="0"/>
                            <a:sym typeface="Symbol"/>
                          </a:rPr>
                        </m:ctrlPr>
                      </m:dPr>
                      <m:e>
                        <m:r>
                          <a:rPr lang="en-US" b="0" i="1" smtClean="0">
                            <a:solidFill>
                              <a:srgbClr val="00B050"/>
                            </a:solidFill>
                            <a:latin typeface="Cambria Math"/>
                            <a:sym typeface="Symbol"/>
                          </a:rPr>
                          <m:t>𝐴</m:t>
                        </m:r>
                        <m:r>
                          <a:rPr lang="en-US" b="0" i="1" smtClean="0">
                            <a:solidFill>
                              <a:srgbClr val="00B050"/>
                            </a:solidFill>
                            <a:latin typeface="Cambria Math"/>
                            <a:sym typeface="Symbol"/>
                          </a:rPr>
                          <m:t>,</m:t>
                        </m:r>
                        <m:r>
                          <a:rPr lang="en-US" b="0" i="1" smtClean="0">
                            <a:solidFill>
                              <a:srgbClr val="00B050"/>
                            </a:solidFill>
                            <a:latin typeface="Cambria Math"/>
                            <a:sym typeface="Symbol"/>
                          </a:rPr>
                          <m:t>𝑍</m:t>
                        </m:r>
                        <m:r>
                          <a:rPr lang="en-US" b="0" i="1" smtClean="0">
                            <a:solidFill>
                              <a:srgbClr val="00B050"/>
                            </a:solidFill>
                            <a:latin typeface="Cambria Math"/>
                            <a:sym typeface="Symbol"/>
                          </a:rPr>
                          <m:t>,</m:t>
                        </m:r>
                        <m:r>
                          <a:rPr lang="fr-FR" b="0" i="1" smtClean="0">
                            <a:solidFill>
                              <a:srgbClr val="00B050"/>
                            </a:solidFill>
                            <a:latin typeface="Cambria Math" panose="02040503050406030204" pitchFamily="18" charset="0"/>
                            <a:sym typeface="Symbol"/>
                          </a:rPr>
                          <m:t>𝑚</m:t>
                        </m:r>
                        <m:r>
                          <a:rPr lang="en-US" b="0" i="1" smtClean="0">
                            <a:solidFill>
                              <a:srgbClr val="00B050"/>
                            </a:solidFill>
                            <a:latin typeface="Cambria Math" panose="02040503050406030204" pitchFamily="18" charset="0"/>
                            <a:sym typeface="Symbol"/>
                          </a:rPr>
                          <m:t> </m:t>
                        </m:r>
                      </m:e>
                    </m:d>
                  </m:oMath>
                </a14:m>
                <a:r>
                  <a:rPr lang="fr-FR" i="1" dirty="0">
                    <a:solidFill>
                      <a:srgbClr val="00B050"/>
                    </a:solidFill>
                    <a:latin typeface="Cambria Math" panose="02040503050406030204" pitchFamily="18" charset="0"/>
                    <a:sym typeface="Symbol"/>
                  </a:rPr>
                  <a:t> Independent </a:t>
                </a:r>
                <a:r>
                  <a:rPr lang="fr-FR" i="1" dirty="0" err="1">
                    <a:solidFill>
                      <a:srgbClr val="00B050"/>
                    </a:solidFill>
                    <a:latin typeface="Cambria Math" panose="02040503050406030204" pitchFamily="18" charset="0"/>
                    <a:sym typeface="Symbol"/>
                  </a:rPr>
                  <a:t>Yields</a:t>
                </a:r>
                <a:endParaRPr lang="fr-FR" i="1" dirty="0">
                  <a:solidFill>
                    <a:srgbClr val="00B050"/>
                  </a:solidFill>
                  <a:latin typeface="Cambria Math" panose="02040503050406030204" pitchFamily="18" charset="0"/>
                  <a:sym typeface="Symbol"/>
                </a:endParaRPr>
              </a:p>
              <a:p>
                <a:pPr algn="ctr" defTabSz="457200"/>
                <a:r>
                  <a:rPr lang="fr-FR" dirty="0">
                    <a:solidFill>
                      <a:srgbClr val="00B050"/>
                    </a:solidFill>
                    <a:latin typeface="Cambria Math" panose="02040503050406030204" pitchFamily="18" charset="0"/>
                    <a:cs typeface="Arial" panose="020B0604020202020204" pitchFamily="34" charset="0"/>
                    <a:sym typeface="Symbol"/>
                  </a:rPr>
                  <a:t>↓</a:t>
                </a:r>
                <a:endParaRPr lang="fr-FR" i="1" dirty="0">
                  <a:solidFill>
                    <a:srgbClr val="00B050"/>
                  </a:solidFill>
                  <a:latin typeface="Cambria Math" panose="02040503050406030204" pitchFamily="18" charset="0"/>
                  <a:sym typeface="Symbol"/>
                </a:endParaRPr>
              </a:p>
              <a:p>
                <a:pPr algn="ctr" defTabSz="457200"/>
                <a14:m>
                  <m:oMath xmlns:m="http://schemas.openxmlformats.org/officeDocument/2006/math">
                    <m:r>
                      <a:rPr lang="fr-FR" b="0" i="1" smtClean="0">
                        <a:solidFill>
                          <a:srgbClr val="00B050"/>
                        </a:solidFill>
                        <a:latin typeface="Cambria Math" panose="02040503050406030204" pitchFamily="18" charset="0"/>
                        <a:sym typeface="Symbol"/>
                      </a:rPr>
                      <m:t>𝐶</m:t>
                    </m:r>
                    <m:d>
                      <m:dPr>
                        <m:ctrlPr>
                          <a:rPr lang="en-US" i="1" smtClean="0">
                            <a:solidFill>
                              <a:srgbClr val="00B050"/>
                            </a:solidFill>
                            <a:latin typeface="Cambria Math" panose="02040503050406030204" pitchFamily="18" charset="0"/>
                            <a:sym typeface="Symbol"/>
                          </a:rPr>
                        </m:ctrlPr>
                      </m:dPr>
                      <m:e>
                        <m:r>
                          <a:rPr lang="en-US" b="0" i="1" smtClean="0">
                            <a:solidFill>
                              <a:srgbClr val="00B050"/>
                            </a:solidFill>
                            <a:latin typeface="Cambria Math"/>
                            <a:sym typeface="Symbol"/>
                          </a:rPr>
                          <m:t>𝐴</m:t>
                        </m:r>
                        <m:r>
                          <a:rPr lang="en-US" b="0" i="1" smtClean="0">
                            <a:solidFill>
                              <a:srgbClr val="00B050"/>
                            </a:solidFill>
                            <a:latin typeface="Cambria Math"/>
                            <a:sym typeface="Symbol"/>
                          </a:rPr>
                          <m:t>,</m:t>
                        </m:r>
                        <m:r>
                          <a:rPr lang="en-US" b="0" i="1" smtClean="0">
                            <a:solidFill>
                              <a:srgbClr val="00B050"/>
                            </a:solidFill>
                            <a:latin typeface="Cambria Math"/>
                            <a:sym typeface="Symbol"/>
                          </a:rPr>
                          <m:t>𝑍</m:t>
                        </m:r>
                        <m:r>
                          <a:rPr lang="en-US" b="0" i="1" smtClean="0">
                            <a:solidFill>
                              <a:srgbClr val="00B050"/>
                            </a:solidFill>
                            <a:latin typeface="Cambria Math"/>
                            <a:sym typeface="Symbol"/>
                          </a:rPr>
                          <m:t>,</m:t>
                        </m:r>
                        <m:r>
                          <a:rPr lang="fr-FR" b="0" i="1" smtClean="0">
                            <a:solidFill>
                              <a:srgbClr val="00B050"/>
                            </a:solidFill>
                            <a:latin typeface="Cambria Math" panose="02040503050406030204" pitchFamily="18" charset="0"/>
                            <a:sym typeface="Symbol"/>
                          </a:rPr>
                          <m:t>𝑚</m:t>
                        </m:r>
                        <m:r>
                          <a:rPr lang="en-US" b="0" i="1" smtClean="0">
                            <a:solidFill>
                              <a:srgbClr val="00B050"/>
                            </a:solidFill>
                            <a:latin typeface="Cambria Math" panose="02040503050406030204" pitchFamily="18" charset="0"/>
                            <a:sym typeface="Symbol"/>
                          </a:rPr>
                          <m:t> </m:t>
                        </m:r>
                      </m:e>
                    </m:d>
                  </m:oMath>
                </a14:m>
                <a:r>
                  <a:rPr lang="fr-FR" i="1" dirty="0">
                    <a:solidFill>
                      <a:srgbClr val="00B050"/>
                    </a:solidFill>
                    <a:latin typeface="Cambria Math" panose="02040503050406030204" pitchFamily="18" charset="0"/>
                    <a:sym typeface="Symbol"/>
                  </a:rPr>
                  <a:t> Cumulative </a:t>
                </a:r>
                <a:r>
                  <a:rPr lang="fr-FR" i="1" dirty="0" err="1">
                    <a:solidFill>
                      <a:srgbClr val="00B050"/>
                    </a:solidFill>
                    <a:latin typeface="Cambria Math" panose="02040503050406030204" pitchFamily="18" charset="0"/>
                    <a:sym typeface="Symbol"/>
                  </a:rPr>
                  <a:t>Yields</a:t>
                </a:r>
                <a:endParaRPr lang="fr-FR" i="1" dirty="0">
                  <a:solidFill>
                    <a:srgbClr val="00B050"/>
                  </a:solidFill>
                  <a:latin typeface="Cambria Math" panose="02040503050406030204" pitchFamily="18" charset="0"/>
                  <a:sym typeface="Symbol"/>
                </a:endParaRPr>
              </a:p>
              <a:p>
                <a:pPr algn="ctr" defTabSz="457200"/>
                <a:r>
                  <a:rPr lang="fr-FR" dirty="0">
                    <a:solidFill>
                      <a:srgbClr val="00B050"/>
                    </a:solidFill>
                    <a:latin typeface="Cambria Math" panose="02040503050406030204" pitchFamily="18" charset="0"/>
                    <a:cs typeface="Arial" panose="020B0604020202020204" pitchFamily="34" charset="0"/>
                    <a:sym typeface="Symbol"/>
                  </a:rPr>
                  <a:t>↓</a:t>
                </a:r>
                <a:endParaRPr lang="fr-FR" i="1" dirty="0">
                  <a:solidFill>
                    <a:srgbClr val="00B050"/>
                  </a:solidFill>
                  <a:latin typeface="Cambria Math" panose="02040503050406030204" pitchFamily="18" charset="0"/>
                  <a:sym typeface="Symbol"/>
                </a:endParaRPr>
              </a:p>
              <a:p>
                <a:pPr algn="ctr" defTabSz="457200"/>
                <a14:m>
                  <m:oMath xmlns:m="http://schemas.openxmlformats.org/officeDocument/2006/math">
                    <m:r>
                      <a:rPr lang="fr-FR" b="0" i="1" smtClean="0">
                        <a:solidFill>
                          <a:srgbClr val="00B050"/>
                        </a:solidFill>
                        <a:latin typeface="Cambria Math" panose="02040503050406030204" pitchFamily="18" charset="0"/>
                        <a:sym typeface="Symbol"/>
                      </a:rPr>
                      <m:t>𝐶</m:t>
                    </m:r>
                    <m:d>
                      <m:dPr>
                        <m:ctrlPr>
                          <a:rPr lang="en-US" i="1" smtClean="0">
                            <a:solidFill>
                              <a:srgbClr val="00B050"/>
                            </a:solidFill>
                            <a:latin typeface="Cambria Math" panose="02040503050406030204" pitchFamily="18" charset="0"/>
                            <a:sym typeface="Symbol"/>
                          </a:rPr>
                        </m:ctrlPr>
                      </m:dPr>
                      <m:e>
                        <m:r>
                          <a:rPr lang="fr-FR" b="0" i="1" smtClean="0">
                            <a:solidFill>
                              <a:srgbClr val="00B050"/>
                            </a:solidFill>
                            <a:latin typeface="Cambria Math" panose="02040503050406030204" pitchFamily="18" charset="0"/>
                            <a:sym typeface="Symbol"/>
                          </a:rPr>
                          <m:t>𝐴</m:t>
                        </m:r>
                      </m:e>
                    </m:d>
                  </m:oMath>
                </a14:m>
                <a:r>
                  <a:rPr lang="en-US" i="1" dirty="0">
                    <a:solidFill>
                      <a:srgbClr val="00B050"/>
                    </a:solidFill>
                    <a:latin typeface="Cambria Math"/>
                    <a:sym typeface="Symbol"/>
                  </a:rPr>
                  <a:t> Chain Yields</a:t>
                </a:r>
              </a:p>
              <a:p>
                <a:pPr algn="ctr" defTabSz="457200"/>
                <a:r>
                  <a:rPr lang="fr-FR" dirty="0">
                    <a:solidFill>
                      <a:srgbClr val="00B050"/>
                    </a:solidFill>
                    <a:latin typeface="Cambria Math" panose="02040503050406030204" pitchFamily="18" charset="0"/>
                    <a:cs typeface="Arial" panose="020B0604020202020204" pitchFamily="34" charset="0"/>
                    <a:sym typeface="Symbol"/>
                  </a:rPr>
                  <a:t>↓</a:t>
                </a:r>
                <a:endParaRPr lang="en-US" i="1" dirty="0">
                  <a:solidFill>
                    <a:srgbClr val="00B050"/>
                  </a:solidFill>
                  <a:latin typeface="Cambria Math"/>
                  <a:sym typeface="Symbol"/>
                </a:endParaRPr>
              </a:p>
              <a:p>
                <a:pPr algn="ctr" defTabSz="457200"/>
                <a:r>
                  <a:rPr lang="en-US" i="1" dirty="0">
                    <a:solidFill>
                      <a:srgbClr val="00B050"/>
                    </a:solidFill>
                    <a:latin typeface="Cambria Math"/>
                    <a:sym typeface="Symbol"/>
                  </a:rPr>
                  <a:t>Application</a:t>
                </a:r>
              </a:p>
              <a:p>
                <a:pPr algn="ctr" defTabSz="457200"/>
                <a:endParaRPr lang="en-US" i="1" dirty="0">
                  <a:solidFill>
                    <a:srgbClr val="00B050"/>
                  </a:solidFill>
                  <a:latin typeface="Cambria Math"/>
                  <a:sym typeface="Symbol"/>
                </a:endParaRPr>
              </a:p>
              <a:p>
                <a:pPr marL="0" lvl="1" algn="ctr" defTabSz="457200"/>
                <a:endParaRPr lang="en-US" dirty="0">
                  <a:solidFill>
                    <a:srgbClr val="00B050"/>
                  </a:solidFill>
                  <a:latin typeface="Calibri"/>
                </a:endParaRPr>
              </a:p>
            </p:txBody>
          </p:sp>
        </mc:Choice>
        <mc:Fallback xmlns="">
          <p:sp>
            <p:nvSpPr>
              <p:cNvPr id="26" name="ZoneTexte 25">
                <a:extLst>
                  <a:ext uri="{FF2B5EF4-FFF2-40B4-BE49-F238E27FC236}">
                    <a16:creationId xmlns:a16="http://schemas.microsoft.com/office/drawing/2014/main" id="{E4A013B2-AB17-458F-A275-E0FA07008E90}"/>
                  </a:ext>
                </a:extLst>
              </p:cNvPr>
              <p:cNvSpPr txBox="1">
                <a:spLocks noRot="1" noChangeAspect="1" noMove="1" noResize="1" noEditPoints="1" noAdjustHandles="1" noChangeArrowheads="1" noChangeShapeType="1" noTextEdit="1"/>
              </p:cNvSpPr>
              <p:nvPr/>
            </p:nvSpPr>
            <p:spPr>
              <a:xfrm>
                <a:off x="8683361" y="842617"/>
                <a:ext cx="3807172" cy="2585323"/>
              </a:xfrm>
              <a:prstGeom prst="rect">
                <a:avLst/>
              </a:prstGeom>
              <a:blipFill>
                <a:blip r:embed="rId7"/>
                <a:stretch>
                  <a:fillRect t="-1415"/>
                </a:stretch>
              </a:blipFill>
            </p:spPr>
            <p:txBody>
              <a:bodyPr/>
              <a:lstStyle/>
              <a:p>
                <a:r>
                  <a:rPr lang="fr-FR">
                    <a:noFill/>
                  </a:rPr>
                  <a:t> </a:t>
                </a:r>
              </a:p>
            </p:txBody>
          </p:sp>
        </mc:Fallback>
      </mc:AlternateContent>
      <p:cxnSp>
        <p:nvCxnSpPr>
          <p:cNvPr id="28" name="Connecteur droit avec flèche 27">
            <a:extLst>
              <a:ext uri="{FF2B5EF4-FFF2-40B4-BE49-F238E27FC236}">
                <a16:creationId xmlns:a16="http://schemas.microsoft.com/office/drawing/2014/main" id="{B3683176-B35B-4BB1-836D-F554733E4136}"/>
              </a:ext>
            </a:extLst>
          </p:cNvPr>
          <p:cNvCxnSpPr>
            <a:cxnSpLocks/>
          </p:cNvCxnSpPr>
          <p:nvPr/>
        </p:nvCxnSpPr>
        <p:spPr>
          <a:xfrm>
            <a:off x="2486262" y="2414593"/>
            <a:ext cx="0" cy="23495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1" name="Connecteur droit avec flèche 30">
            <a:extLst>
              <a:ext uri="{FF2B5EF4-FFF2-40B4-BE49-F238E27FC236}">
                <a16:creationId xmlns:a16="http://schemas.microsoft.com/office/drawing/2014/main" id="{4EAE5E64-D208-405E-9B25-A7283D48203F}"/>
              </a:ext>
            </a:extLst>
          </p:cNvPr>
          <p:cNvCxnSpPr>
            <a:cxnSpLocks/>
          </p:cNvCxnSpPr>
          <p:nvPr/>
        </p:nvCxnSpPr>
        <p:spPr>
          <a:xfrm>
            <a:off x="10584337" y="3028840"/>
            <a:ext cx="0" cy="51536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39" name="Espace réservé du pied de page 38">
            <a:extLst>
              <a:ext uri="{FF2B5EF4-FFF2-40B4-BE49-F238E27FC236}">
                <a16:creationId xmlns:a16="http://schemas.microsoft.com/office/drawing/2014/main" id="{A299897E-7163-4ADD-BEB3-13692307C000}"/>
              </a:ext>
            </a:extLst>
          </p:cNvPr>
          <p:cNvSpPr>
            <a:spLocks noGrp="1"/>
          </p:cNvSpPr>
          <p:nvPr>
            <p:ph type="ftr" sz="quarter" idx="11"/>
          </p:nvPr>
        </p:nvSpPr>
        <p:spPr/>
        <p:txBody>
          <a:bodyPr/>
          <a:lstStyle/>
          <a:p>
            <a:r>
              <a:rPr lang="en-US"/>
              <a:t>WONDER 2026 | A. Regonesi et al. </a:t>
            </a:r>
            <a:endParaRPr lang="en-US" dirty="0"/>
          </a:p>
        </p:txBody>
      </p:sp>
      <p:sp>
        <p:nvSpPr>
          <p:cNvPr id="44" name="ZoneTexte 43">
            <a:extLst>
              <a:ext uri="{FF2B5EF4-FFF2-40B4-BE49-F238E27FC236}">
                <a16:creationId xmlns:a16="http://schemas.microsoft.com/office/drawing/2014/main" id="{893EA87D-17E4-4D16-BAF1-598D85F8F976}"/>
              </a:ext>
            </a:extLst>
          </p:cNvPr>
          <p:cNvSpPr txBox="1"/>
          <p:nvPr/>
        </p:nvSpPr>
        <p:spPr>
          <a:xfrm>
            <a:off x="8503806" y="866065"/>
            <a:ext cx="538823" cy="369844"/>
          </a:xfrm>
          <a:prstGeom prst="rect">
            <a:avLst/>
          </a:prstGeom>
          <a:noFill/>
        </p:spPr>
        <p:txBody>
          <a:bodyPr wrap="square">
            <a:spAutoFit/>
          </a:bodyPr>
          <a:lstStyle/>
          <a:p>
            <a:r>
              <a:rPr lang="en-US" sz="1800" b="1" i="1" dirty="0">
                <a:latin typeface="Cambria Math"/>
                <a:sym typeface="Symbol"/>
              </a:rPr>
              <a:t>↔</a:t>
            </a:r>
            <a:r>
              <a:rPr lang="en-US" sz="1800" b="1" i="1" dirty="0">
                <a:solidFill>
                  <a:srgbClr val="C00000"/>
                </a:solidFill>
                <a:latin typeface="Cambria Math"/>
                <a:sym typeface="Symbol"/>
              </a:rPr>
              <a:t> </a:t>
            </a:r>
            <a:endParaRPr lang="en-US" dirty="0"/>
          </a:p>
        </p:txBody>
      </p:sp>
      <p:sp>
        <p:nvSpPr>
          <p:cNvPr id="21" name="Rectangle 20">
            <a:extLst>
              <a:ext uri="{FF2B5EF4-FFF2-40B4-BE49-F238E27FC236}">
                <a16:creationId xmlns:a16="http://schemas.microsoft.com/office/drawing/2014/main" id="{DA8BF950-0AEC-43A4-9E07-AFD2BF9AADE7}"/>
              </a:ext>
            </a:extLst>
          </p:cNvPr>
          <p:cNvSpPr/>
          <p:nvPr/>
        </p:nvSpPr>
        <p:spPr>
          <a:xfrm>
            <a:off x="802147" y="159389"/>
            <a:ext cx="8451994" cy="369332"/>
          </a:xfrm>
          <a:prstGeom prst="rect">
            <a:avLst/>
          </a:prstGeom>
        </p:spPr>
        <p:txBody>
          <a:bodyPr wrap="none">
            <a:spAutoFit/>
          </a:bodyPr>
          <a:lstStyle/>
          <a:p>
            <a:r>
              <a:rPr lang="en-US" b="1" dirty="0">
                <a:solidFill>
                  <a:srgbClr val="C00000"/>
                </a:solidFill>
              </a:rPr>
              <a:t>Context: methodology of FY Evaluation for thermal neutron induced fission</a:t>
            </a:r>
            <a:endParaRPr lang="en-US" dirty="0"/>
          </a:p>
        </p:txBody>
      </p:sp>
      <p:pic>
        <p:nvPicPr>
          <p:cNvPr id="41" name="Image 40">
            <a:extLst>
              <a:ext uri="{FF2B5EF4-FFF2-40B4-BE49-F238E27FC236}">
                <a16:creationId xmlns:a16="http://schemas.microsoft.com/office/drawing/2014/main" id="{F59198ED-C76F-4911-9264-E72C01A21821}"/>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0790468" y="2563264"/>
            <a:ext cx="1242564" cy="1188973"/>
          </a:xfrm>
          <a:prstGeom prst="rect">
            <a:avLst/>
          </a:prstGeom>
        </p:spPr>
      </p:pic>
      <p:sp>
        <p:nvSpPr>
          <p:cNvPr id="29" name="ZoneTexte 28">
            <a:extLst>
              <a:ext uri="{FF2B5EF4-FFF2-40B4-BE49-F238E27FC236}">
                <a16:creationId xmlns:a16="http://schemas.microsoft.com/office/drawing/2014/main" id="{992931FA-527D-4571-BC3F-1D0FDA687AB1}"/>
              </a:ext>
            </a:extLst>
          </p:cNvPr>
          <p:cNvSpPr txBox="1"/>
          <p:nvPr/>
        </p:nvSpPr>
        <p:spPr>
          <a:xfrm>
            <a:off x="1618746" y="2659508"/>
            <a:ext cx="1851789" cy="369332"/>
          </a:xfrm>
          <a:prstGeom prst="rect">
            <a:avLst/>
          </a:prstGeom>
          <a:solidFill>
            <a:schemeClr val="bg1"/>
          </a:solidFill>
          <a:ln>
            <a:solidFill>
              <a:srgbClr val="FF0000"/>
            </a:solidFill>
          </a:ln>
        </p:spPr>
        <p:txBody>
          <a:bodyPr wrap="none" rtlCol="0">
            <a:spAutoFit/>
          </a:bodyPr>
          <a:lstStyle/>
          <a:p>
            <a:r>
              <a:rPr lang="en-US" dirty="0">
                <a:solidFill>
                  <a:srgbClr val="FF0000"/>
                </a:solidFill>
              </a:rPr>
              <a:t>Fission models  </a:t>
            </a:r>
          </a:p>
        </p:txBody>
      </p:sp>
      <p:pic>
        <p:nvPicPr>
          <p:cNvPr id="49" name="Image 48">
            <a:extLst>
              <a:ext uri="{FF2B5EF4-FFF2-40B4-BE49-F238E27FC236}">
                <a16:creationId xmlns:a16="http://schemas.microsoft.com/office/drawing/2014/main" id="{41486BCD-F1D0-41D8-B3B9-2BCC4C57A479}"/>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528871" y="2431699"/>
            <a:ext cx="1984411" cy="2037801"/>
          </a:xfrm>
          <a:prstGeom prst="rect">
            <a:avLst/>
          </a:prstGeom>
        </p:spPr>
      </p:pic>
      <p:grpSp>
        <p:nvGrpSpPr>
          <p:cNvPr id="50" name="Groupe 49">
            <a:extLst>
              <a:ext uri="{FF2B5EF4-FFF2-40B4-BE49-F238E27FC236}">
                <a16:creationId xmlns:a16="http://schemas.microsoft.com/office/drawing/2014/main" id="{AB8A4FC1-2F45-4509-B490-4598B65E5A04}"/>
              </a:ext>
            </a:extLst>
          </p:cNvPr>
          <p:cNvGrpSpPr/>
          <p:nvPr/>
        </p:nvGrpSpPr>
        <p:grpSpPr>
          <a:xfrm>
            <a:off x="3702825" y="2563264"/>
            <a:ext cx="3324947" cy="2911310"/>
            <a:chOff x="3968114" y="2896884"/>
            <a:chExt cx="3843918" cy="3365719"/>
          </a:xfrm>
        </p:grpSpPr>
        <p:pic>
          <p:nvPicPr>
            <p:cNvPr id="51" name="Image 50">
              <a:extLst>
                <a:ext uri="{FF2B5EF4-FFF2-40B4-BE49-F238E27FC236}">
                  <a16:creationId xmlns:a16="http://schemas.microsoft.com/office/drawing/2014/main" id="{45E1CD56-8605-4FAE-B54D-B4174BF3A612}"/>
                </a:ext>
              </a:extLst>
            </p:cNvPr>
            <p:cNvPicPr>
              <a:picLocks noChangeAspect="1"/>
            </p:cNvPicPr>
            <p:nvPr/>
          </p:nvPicPr>
          <p:blipFill rotWithShape="1">
            <a:blip r:embed="rId10">
              <a:extLst>
                <a:ext uri="{28A0092B-C50C-407E-A947-70E740481C1C}">
                  <a14:useLocalDpi xmlns:a14="http://schemas.microsoft.com/office/drawing/2010/main" val="0"/>
                </a:ext>
              </a:extLst>
            </a:blip>
            <a:srcRect t="9591"/>
            <a:stretch/>
          </p:blipFill>
          <p:spPr>
            <a:xfrm>
              <a:off x="3968114" y="2896884"/>
              <a:ext cx="3843918" cy="3365719"/>
            </a:xfrm>
            <a:prstGeom prst="rect">
              <a:avLst/>
            </a:prstGeom>
          </p:spPr>
        </p:pic>
        <p:pic>
          <p:nvPicPr>
            <p:cNvPr id="52" name="Image 51">
              <a:extLst>
                <a:ext uri="{FF2B5EF4-FFF2-40B4-BE49-F238E27FC236}">
                  <a16:creationId xmlns:a16="http://schemas.microsoft.com/office/drawing/2014/main" id="{7DE8ECAD-BE03-4267-BA07-C0F89B6C8241}"/>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4714751" y="4805740"/>
              <a:ext cx="946470" cy="911649"/>
            </a:xfrm>
            <a:prstGeom prst="rect">
              <a:avLst/>
            </a:prstGeom>
            <a:effectLst>
              <a:outerShdw blurRad="50800" dist="38100" dir="2700000" algn="tl" rotWithShape="0">
                <a:prstClr val="black">
                  <a:alpha val="40000"/>
                </a:prstClr>
              </a:outerShdw>
            </a:effectLst>
          </p:spPr>
        </p:pic>
      </p:grpSp>
      <p:pic>
        <p:nvPicPr>
          <p:cNvPr id="53" name="Image 52">
            <a:extLst>
              <a:ext uri="{FF2B5EF4-FFF2-40B4-BE49-F238E27FC236}">
                <a16:creationId xmlns:a16="http://schemas.microsoft.com/office/drawing/2014/main" id="{8E196DC0-C05C-42E3-88E4-A45010C4CD71}"/>
              </a:ext>
            </a:extLst>
          </p:cNvPr>
          <p:cNvPicPr>
            <a:picLocks noChangeAspect="1"/>
          </p:cNvPicPr>
          <p:nvPr/>
        </p:nvPicPr>
        <p:blipFill>
          <a:blip r:embed="rId12"/>
          <a:stretch>
            <a:fillRect/>
          </a:stretch>
        </p:blipFill>
        <p:spPr>
          <a:xfrm>
            <a:off x="6826702" y="4637950"/>
            <a:ext cx="5277122" cy="2194742"/>
          </a:xfrm>
          <a:prstGeom prst="rect">
            <a:avLst/>
          </a:prstGeom>
          <a:solidFill>
            <a:schemeClr val="bg1"/>
          </a:solidFill>
        </p:spPr>
      </p:pic>
      <p:sp>
        <p:nvSpPr>
          <p:cNvPr id="54" name="ZoneTexte 53">
            <a:extLst>
              <a:ext uri="{FF2B5EF4-FFF2-40B4-BE49-F238E27FC236}">
                <a16:creationId xmlns:a16="http://schemas.microsoft.com/office/drawing/2014/main" id="{6B774CBB-ABA2-4F28-9DC2-4228E1259E8E}"/>
              </a:ext>
            </a:extLst>
          </p:cNvPr>
          <p:cNvSpPr txBox="1"/>
          <p:nvPr/>
        </p:nvSpPr>
        <p:spPr>
          <a:xfrm>
            <a:off x="8659483" y="3636545"/>
            <a:ext cx="3459601" cy="923330"/>
          </a:xfrm>
          <a:prstGeom prst="rect">
            <a:avLst/>
          </a:prstGeom>
          <a:solidFill>
            <a:schemeClr val="bg1"/>
          </a:solidFill>
          <a:ln>
            <a:solidFill>
              <a:schemeClr val="accent3">
                <a:lumMod val="50000"/>
              </a:schemeClr>
            </a:solidFill>
          </a:ln>
        </p:spPr>
        <p:txBody>
          <a:bodyPr wrap="square" rtlCol="0">
            <a:spAutoFit/>
          </a:bodyPr>
          <a:lstStyle/>
          <a:p>
            <a:r>
              <a:rPr lang="en-US" sz="1200" dirty="0">
                <a:solidFill>
                  <a:schemeClr val="accent3">
                    <a:lumMod val="75000"/>
                  </a:schemeClr>
                </a:solidFill>
              </a:rPr>
              <a:t>Fuel Cycle applications</a:t>
            </a:r>
          </a:p>
          <a:p>
            <a:pPr marL="285750" indent="-285750">
              <a:buFontTx/>
              <a:buChar char="-"/>
            </a:pPr>
            <a:r>
              <a:rPr lang="en-US" sz="1050" dirty="0">
                <a:solidFill>
                  <a:schemeClr val="accent3">
                    <a:lumMod val="75000"/>
                  </a:schemeClr>
                </a:solidFill>
              </a:rPr>
              <a:t>Reactivity losses (BU)</a:t>
            </a:r>
          </a:p>
          <a:p>
            <a:pPr marL="285750" indent="-285750">
              <a:buFontTx/>
              <a:buChar char="-"/>
            </a:pPr>
            <a:r>
              <a:rPr lang="en-US" sz="1050" dirty="0">
                <a:solidFill>
                  <a:schemeClr val="accent3">
                    <a:lumMod val="75000"/>
                  </a:schemeClr>
                </a:solidFill>
              </a:rPr>
              <a:t>PIE (BU) : Post-Irradiated Experiment</a:t>
            </a:r>
          </a:p>
          <a:p>
            <a:pPr marL="285750" indent="-285750">
              <a:buFontTx/>
              <a:buChar char="-"/>
            </a:pPr>
            <a:r>
              <a:rPr lang="en-US" sz="1050" dirty="0">
                <a:solidFill>
                  <a:schemeClr val="accent3">
                    <a:lumMod val="75000"/>
                  </a:schemeClr>
                </a:solidFill>
              </a:rPr>
              <a:t>CFE </a:t>
            </a:r>
          </a:p>
          <a:p>
            <a:pPr marL="285750" indent="-285750">
              <a:buFontTx/>
              <a:buChar char="-"/>
            </a:pPr>
            <a:r>
              <a:rPr lang="en-US" sz="1050" dirty="0">
                <a:solidFill>
                  <a:schemeClr val="accent3">
                    <a:lumMod val="75000"/>
                  </a:schemeClr>
                </a:solidFill>
              </a:rPr>
              <a:t>Decay Heat </a:t>
            </a:r>
          </a:p>
        </p:txBody>
      </p:sp>
      <p:sp>
        <p:nvSpPr>
          <p:cNvPr id="4" name="Espace réservé de la date 3">
            <a:extLst>
              <a:ext uri="{FF2B5EF4-FFF2-40B4-BE49-F238E27FC236}">
                <a16:creationId xmlns:a16="http://schemas.microsoft.com/office/drawing/2014/main" id="{74F1349B-0C9B-4B1C-AF0E-8685B5F343B2}"/>
              </a:ext>
            </a:extLst>
          </p:cNvPr>
          <p:cNvSpPr>
            <a:spLocks noGrp="1"/>
          </p:cNvSpPr>
          <p:nvPr>
            <p:ph type="dt" sz="half" idx="10"/>
          </p:nvPr>
        </p:nvSpPr>
        <p:spPr/>
        <p:txBody>
          <a:bodyPr/>
          <a:lstStyle/>
          <a:p>
            <a:r>
              <a:rPr lang="fr-FR"/>
              <a:t>01/07/2026</a:t>
            </a:r>
          </a:p>
        </p:txBody>
      </p:sp>
    </p:spTree>
    <p:extLst>
      <p:ext uri="{BB962C8B-B14F-4D97-AF65-F5344CB8AC3E}">
        <p14:creationId xmlns:p14="http://schemas.microsoft.com/office/powerpoint/2010/main" val="26264858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ZoneTexte 6">
            <a:extLst>
              <a:ext uri="{FF2B5EF4-FFF2-40B4-BE49-F238E27FC236}">
                <a16:creationId xmlns:a16="http://schemas.microsoft.com/office/drawing/2014/main" id="{1476552A-165F-4EBF-8CE0-06E8668639A7}"/>
              </a:ext>
            </a:extLst>
          </p:cNvPr>
          <p:cNvSpPr txBox="1"/>
          <p:nvPr/>
        </p:nvSpPr>
        <p:spPr>
          <a:xfrm>
            <a:off x="3032857" y="4044257"/>
            <a:ext cx="232756" cy="307777"/>
          </a:xfrm>
          <a:prstGeom prst="rect">
            <a:avLst/>
          </a:prstGeom>
          <a:noFill/>
        </p:spPr>
        <p:txBody>
          <a:bodyPr wrap="none" rtlCol="0">
            <a:spAutoFit/>
          </a:bodyPr>
          <a:lstStyle/>
          <a:p>
            <a:r>
              <a:rPr lang="en-GB" sz="1400" dirty="0"/>
              <a:t> </a:t>
            </a:r>
          </a:p>
        </p:txBody>
      </p:sp>
      <mc:AlternateContent xmlns:mc="http://schemas.openxmlformats.org/markup-compatibility/2006" xmlns:a14="http://schemas.microsoft.com/office/drawing/2010/main">
        <mc:Choice Requires="a14">
          <p:sp>
            <p:nvSpPr>
              <p:cNvPr id="8" name="ZoneTexte 7">
                <a:extLst>
                  <a:ext uri="{FF2B5EF4-FFF2-40B4-BE49-F238E27FC236}">
                    <a16:creationId xmlns:a16="http://schemas.microsoft.com/office/drawing/2014/main" id="{A35D8591-93AB-4C40-91B9-938DD96840F1}"/>
                  </a:ext>
                </a:extLst>
              </p:cNvPr>
              <p:cNvSpPr txBox="1"/>
              <p:nvPr/>
            </p:nvSpPr>
            <p:spPr>
              <a:xfrm>
                <a:off x="4720697" y="842617"/>
                <a:ext cx="4418069" cy="1384995"/>
              </a:xfrm>
              <a:prstGeom prst="rect">
                <a:avLst/>
              </a:prstGeom>
              <a:noFill/>
            </p:spPr>
            <p:txBody>
              <a:bodyPr wrap="square" rtlCol="0">
                <a:spAutoFit/>
              </a:bodyPr>
              <a:lstStyle/>
              <a:p>
                <a:pPr algn="ctr" defTabSz="457200"/>
                <a14:m>
                  <m:oMathPara xmlns:m="http://schemas.openxmlformats.org/officeDocument/2006/math">
                    <m:oMathParaPr>
                      <m:jc m:val="centerGroup"/>
                    </m:oMathParaPr>
                    <m:oMath xmlns:m="http://schemas.openxmlformats.org/officeDocument/2006/math">
                      <m:r>
                        <a:rPr lang="en-US" i="1" smtClean="0">
                          <a:solidFill>
                            <a:srgbClr val="C00000"/>
                          </a:solidFill>
                          <a:latin typeface="Cambria Math"/>
                          <a:sym typeface="Symbol"/>
                        </a:rPr>
                        <m:t>𝑌</m:t>
                      </m:r>
                      <m:d>
                        <m:dPr>
                          <m:ctrlPr>
                            <a:rPr lang="en-US" i="1" smtClean="0">
                              <a:solidFill>
                                <a:srgbClr val="C00000"/>
                              </a:solidFill>
                              <a:latin typeface="Cambria Math" panose="02040503050406030204" pitchFamily="18" charset="0"/>
                              <a:sym typeface="Symbol"/>
                            </a:rPr>
                          </m:ctrlPr>
                        </m:dPr>
                        <m:e>
                          <m:r>
                            <a:rPr lang="en-US" i="1" smtClean="0">
                              <a:solidFill>
                                <a:srgbClr val="C00000"/>
                              </a:solidFill>
                              <a:latin typeface="Cambria Math"/>
                              <a:sym typeface="Symbol"/>
                            </a:rPr>
                            <m:t>𝐴</m:t>
                          </m:r>
                          <m:r>
                            <a:rPr lang="en-US" i="1" smtClean="0">
                              <a:solidFill>
                                <a:srgbClr val="C00000"/>
                              </a:solidFill>
                              <a:latin typeface="Cambria Math"/>
                              <a:sym typeface="Symbol"/>
                            </a:rPr>
                            <m:t>,</m:t>
                          </m:r>
                          <m:r>
                            <a:rPr lang="en-US" i="1" smtClean="0">
                              <a:solidFill>
                                <a:srgbClr val="C00000"/>
                              </a:solidFill>
                              <a:latin typeface="Cambria Math"/>
                              <a:sym typeface="Symbol"/>
                            </a:rPr>
                            <m:t>𝑍</m:t>
                          </m:r>
                          <m:r>
                            <a:rPr lang="en-US" i="1" smtClean="0">
                              <a:solidFill>
                                <a:srgbClr val="C00000"/>
                              </a:solidFill>
                              <a:latin typeface="Cambria Math"/>
                              <a:sym typeface="Symbol"/>
                            </a:rPr>
                            <m:t>,</m:t>
                          </m:r>
                          <m:sSub>
                            <m:sSubPr>
                              <m:ctrlPr>
                                <a:rPr lang="en-US" i="1" smtClean="0">
                                  <a:solidFill>
                                    <a:srgbClr val="C00000"/>
                                  </a:solidFill>
                                  <a:latin typeface="Cambria Math" panose="02040503050406030204" pitchFamily="18" charset="0"/>
                                  <a:sym typeface="Symbol"/>
                                </a:rPr>
                              </m:ctrlPr>
                            </m:sSubPr>
                            <m:e>
                              <m:r>
                                <a:rPr lang="en-US" i="1" smtClean="0">
                                  <a:solidFill>
                                    <a:srgbClr val="C00000"/>
                                  </a:solidFill>
                                  <a:latin typeface="Cambria Math" panose="02040503050406030204" pitchFamily="18" charset="0"/>
                                  <a:sym typeface="Symbol"/>
                                </a:rPr>
                                <m:t>𝐸</m:t>
                              </m:r>
                            </m:e>
                            <m:sub>
                              <m:r>
                                <a:rPr lang="en-US" i="1" smtClean="0">
                                  <a:solidFill>
                                    <a:srgbClr val="C00000"/>
                                  </a:solidFill>
                                  <a:latin typeface="Cambria Math" panose="02040503050406030204" pitchFamily="18" charset="0"/>
                                  <a:sym typeface="Symbol"/>
                                </a:rPr>
                                <m:t>𝐾</m:t>
                              </m:r>
                            </m:sub>
                          </m:sSub>
                          <m:r>
                            <a:rPr lang="en-US" i="1" smtClean="0">
                              <a:solidFill>
                                <a:srgbClr val="C00000"/>
                              </a:solidFill>
                              <a:latin typeface="Cambria Math"/>
                              <a:sym typeface="Symbol"/>
                            </a:rPr>
                            <m:t>,</m:t>
                          </m:r>
                          <m:r>
                            <a:rPr lang="en-US" i="1" smtClean="0">
                              <a:solidFill>
                                <a:srgbClr val="C00000"/>
                              </a:solidFill>
                              <a:latin typeface="Cambria Math" panose="02040503050406030204" pitchFamily="18" charset="0"/>
                              <a:sym typeface="Symbol"/>
                            </a:rPr>
                            <m:t>𝐼</m:t>
                          </m:r>
                          <m:r>
                            <a:rPr lang="en-US" i="1" smtClean="0">
                              <a:solidFill>
                                <a:srgbClr val="C00000"/>
                              </a:solidFill>
                              <a:latin typeface="Cambria Math" panose="02040503050406030204" pitchFamily="18" charset="0"/>
                              <a:sym typeface="Symbol"/>
                            </a:rPr>
                            <m:t> </m:t>
                          </m:r>
                        </m:e>
                      </m:d>
                    </m:oMath>
                  </m:oMathPara>
                </a14:m>
                <a:endParaRPr lang="fr-FR" i="1" dirty="0">
                  <a:solidFill>
                    <a:srgbClr val="C00000"/>
                  </a:solidFill>
                  <a:latin typeface="Cambria Math" panose="02040503050406030204" pitchFamily="18" charset="0"/>
                  <a:sym typeface="Symbol"/>
                </a:endParaRPr>
              </a:p>
              <a:p>
                <a:pPr algn="ctr" defTabSz="457200"/>
                <a14:m>
                  <m:oMathPara xmlns:m="http://schemas.openxmlformats.org/officeDocument/2006/math">
                    <m:oMathParaPr>
                      <m:jc m:val="centerGroup"/>
                    </m:oMathParaPr>
                    <m:oMath xmlns:m="http://schemas.openxmlformats.org/officeDocument/2006/math">
                      <m:r>
                        <a:rPr lang="en-US" sz="1600" i="1" smtClean="0">
                          <a:solidFill>
                            <a:srgbClr val="C00000"/>
                          </a:solidFill>
                          <a:latin typeface="Cambria Math"/>
                          <a:sym typeface="Symbol"/>
                        </a:rPr>
                        <m:t>=</m:t>
                      </m:r>
                    </m:oMath>
                  </m:oMathPara>
                </a14:m>
                <a:endParaRPr lang="fr-FR" sz="1600" i="1" dirty="0">
                  <a:solidFill>
                    <a:srgbClr val="C00000"/>
                  </a:solidFill>
                  <a:latin typeface="Cambria Math"/>
                  <a:sym typeface="Symbol"/>
                </a:endParaRPr>
              </a:p>
              <a:p>
                <a:pPr algn="ctr" defTabSz="457200"/>
                <a14:m>
                  <m:oMath xmlns:m="http://schemas.openxmlformats.org/officeDocument/2006/math">
                    <m:r>
                      <a:rPr lang="en-US" sz="1600" i="1" smtClean="0">
                        <a:solidFill>
                          <a:srgbClr val="C00000"/>
                        </a:solidFill>
                        <a:latin typeface="Cambria Math"/>
                        <a:sym typeface="Symbol"/>
                      </a:rPr>
                      <m:t>𝑌</m:t>
                    </m:r>
                    <m:d>
                      <m:dPr>
                        <m:ctrlPr>
                          <a:rPr lang="en-US" sz="1600" i="1" smtClean="0">
                            <a:solidFill>
                              <a:srgbClr val="C00000"/>
                            </a:solidFill>
                            <a:latin typeface="Cambria Math" panose="02040503050406030204" pitchFamily="18" charset="0"/>
                            <a:sym typeface="Symbol"/>
                          </a:rPr>
                        </m:ctrlPr>
                      </m:dPr>
                      <m:e>
                        <m:r>
                          <a:rPr lang="en-US" sz="1600" i="1" smtClean="0">
                            <a:solidFill>
                              <a:srgbClr val="C00000"/>
                            </a:solidFill>
                            <a:latin typeface="Cambria Math"/>
                            <a:sym typeface="Symbol"/>
                          </a:rPr>
                          <m:t>𝐴</m:t>
                        </m:r>
                      </m:e>
                    </m:d>
                    <m:r>
                      <a:rPr lang="en-US" sz="1600" i="1">
                        <a:solidFill>
                          <a:srgbClr val="C00000"/>
                        </a:solidFill>
                        <a:latin typeface="Cambria Math" panose="02040503050406030204" pitchFamily="18" charset="0"/>
                        <a:ea typeface="Cambria Math" panose="02040503050406030204" pitchFamily="18" charset="0"/>
                        <a:sym typeface="Symbol"/>
                      </a:rPr>
                      <m:t>∙</m:t>
                    </m:r>
                    <m:r>
                      <a:rPr lang="en-US" sz="1600" i="1" smtClean="0">
                        <a:solidFill>
                          <a:srgbClr val="C00000"/>
                        </a:solidFill>
                        <a:latin typeface="Cambria Math" panose="02040503050406030204" pitchFamily="18" charset="0"/>
                        <a:sym typeface="Symbol"/>
                      </a:rPr>
                      <m:t>𝑃</m:t>
                    </m:r>
                    <m:d>
                      <m:dPr>
                        <m:ctrlPr>
                          <a:rPr lang="en-US" sz="1600" i="1" smtClean="0">
                            <a:solidFill>
                              <a:srgbClr val="C00000"/>
                            </a:solidFill>
                            <a:latin typeface="Cambria Math" panose="02040503050406030204" pitchFamily="18" charset="0"/>
                            <a:sym typeface="Symbol"/>
                          </a:rPr>
                        </m:ctrlPr>
                      </m:dPr>
                      <m:e>
                        <m:r>
                          <a:rPr lang="en-US" sz="1600" i="1" smtClean="0">
                            <a:solidFill>
                              <a:srgbClr val="C00000"/>
                            </a:solidFill>
                            <a:latin typeface="Cambria Math" panose="02040503050406030204" pitchFamily="18" charset="0"/>
                            <a:sym typeface="Symbol"/>
                          </a:rPr>
                          <m:t>𝑍</m:t>
                        </m:r>
                      </m:e>
                      <m:e>
                        <m:r>
                          <a:rPr lang="en-US" sz="1600" i="1" smtClean="0">
                            <a:solidFill>
                              <a:srgbClr val="C00000"/>
                            </a:solidFill>
                            <a:latin typeface="Cambria Math" panose="02040503050406030204" pitchFamily="18" charset="0"/>
                            <a:sym typeface="Symbol"/>
                          </a:rPr>
                          <m:t>𝐴</m:t>
                        </m:r>
                        <m:r>
                          <a:rPr lang="en-US" sz="1600" i="1" smtClean="0">
                            <a:solidFill>
                              <a:srgbClr val="C00000"/>
                            </a:solidFill>
                            <a:latin typeface="Cambria Math" panose="02040503050406030204" pitchFamily="18" charset="0"/>
                            <a:sym typeface="Symbol"/>
                          </a:rPr>
                          <m:t>, </m:t>
                        </m:r>
                        <m:sSub>
                          <m:sSubPr>
                            <m:ctrlPr>
                              <a:rPr lang="en-US" sz="1600" i="1" smtClean="0">
                                <a:solidFill>
                                  <a:srgbClr val="C00000"/>
                                </a:solidFill>
                                <a:latin typeface="Cambria Math" panose="02040503050406030204" pitchFamily="18" charset="0"/>
                                <a:sym typeface="Symbol"/>
                              </a:rPr>
                            </m:ctrlPr>
                          </m:sSubPr>
                          <m:e>
                            <m:r>
                              <a:rPr lang="en-US" sz="1600" i="1" smtClean="0">
                                <a:solidFill>
                                  <a:srgbClr val="C00000"/>
                                </a:solidFill>
                                <a:latin typeface="Cambria Math" panose="02040503050406030204" pitchFamily="18" charset="0"/>
                                <a:sym typeface="Symbol"/>
                              </a:rPr>
                              <m:t>𝐸</m:t>
                            </m:r>
                          </m:e>
                          <m:sub>
                            <m:r>
                              <a:rPr lang="en-US" sz="1600" i="1" smtClean="0">
                                <a:solidFill>
                                  <a:srgbClr val="C00000"/>
                                </a:solidFill>
                                <a:latin typeface="Cambria Math" panose="02040503050406030204" pitchFamily="18" charset="0"/>
                                <a:sym typeface="Symbol"/>
                              </a:rPr>
                              <m:t>𝐾</m:t>
                            </m:r>
                          </m:sub>
                        </m:sSub>
                      </m:e>
                    </m:d>
                    <m:r>
                      <a:rPr lang="en-US" sz="1600" i="1">
                        <a:solidFill>
                          <a:srgbClr val="C00000"/>
                        </a:solidFill>
                        <a:latin typeface="Cambria Math" panose="02040503050406030204" pitchFamily="18" charset="0"/>
                        <a:ea typeface="Cambria Math" panose="02040503050406030204" pitchFamily="18" charset="0"/>
                        <a:sym typeface="Symbol"/>
                      </a:rPr>
                      <m:t>∙</m:t>
                    </m:r>
                    <m:r>
                      <a:rPr lang="en-US" sz="1600" i="1" smtClean="0">
                        <a:solidFill>
                          <a:srgbClr val="C00000"/>
                        </a:solidFill>
                        <a:latin typeface="Cambria Math" panose="02040503050406030204" pitchFamily="18" charset="0"/>
                        <a:sym typeface="Symbol"/>
                      </a:rPr>
                      <m:t>𝑃</m:t>
                    </m:r>
                    <m:d>
                      <m:dPr>
                        <m:ctrlPr>
                          <a:rPr lang="en-US" sz="1600" i="1" smtClean="0">
                            <a:solidFill>
                              <a:srgbClr val="C00000"/>
                            </a:solidFill>
                            <a:latin typeface="Cambria Math" panose="02040503050406030204" pitchFamily="18" charset="0"/>
                            <a:sym typeface="Symbol"/>
                          </a:rPr>
                        </m:ctrlPr>
                      </m:dPr>
                      <m:e>
                        <m:sSub>
                          <m:sSubPr>
                            <m:ctrlPr>
                              <a:rPr lang="en-US" sz="1600" i="1" smtClean="0">
                                <a:solidFill>
                                  <a:srgbClr val="C00000"/>
                                </a:solidFill>
                                <a:latin typeface="Cambria Math" panose="02040503050406030204" pitchFamily="18" charset="0"/>
                                <a:sym typeface="Symbol"/>
                              </a:rPr>
                            </m:ctrlPr>
                          </m:sSubPr>
                          <m:e>
                            <m:r>
                              <a:rPr lang="en-US" sz="1600" i="1" smtClean="0">
                                <a:solidFill>
                                  <a:srgbClr val="C00000"/>
                                </a:solidFill>
                                <a:latin typeface="Cambria Math" panose="02040503050406030204" pitchFamily="18" charset="0"/>
                                <a:sym typeface="Symbol"/>
                              </a:rPr>
                              <m:t>𝐸</m:t>
                            </m:r>
                          </m:e>
                          <m:sub>
                            <m:r>
                              <a:rPr lang="en-US" sz="1600" i="1" smtClean="0">
                                <a:solidFill>
                                  <a:srgbClr val="C00000"/>
                                </a:solidFill>
                                <a:latin typeface="Cambria Math" panose="02040503050406030204" pitchFamily="18" charset="0"/>
                                <a:sym typeface="Symbol"/>
                              </a:rPr>
                              <m:t>𝑘</m:t>
                            </m:r>
                          </m:sub>
                        </m:sSub>
                      </m:e>
                      <m:e>
                        <m:r>
                          <a:rPr lang="en-US" sz="1600" i="1" smtClean="0">
                            <a:solidFill>
                              <a:srgbClr val="C00000"/>
                            </a:solidFill>
                            <a:latin typeface="Cambria Math" panose="02040503050406030204" pitchFamily="18" charset="0"/>
                            <a:sym typeface="Symbol"/>
                          </a:rPr>
                          <m:t>𝐴</m:t>
                        </m:r>
                        <m:r>
                          <a:rPr lang="en-US" sz="1600" i="1" smtClean="0">
                            <a:solidFill>
                              <a:srgbClr val="C00000"/>
                            </a:solidFill>
                            <a:latin typeface="Cambria Math" panose="02040503050406030204" pitchFamily="18" charset="0"/>
                            <a:sym typeface="Symbol"/>
                          </a:rPr>
                          <m:t>,</m:t>
                        </m:r>
                        <m:r>
                          <a:rPr lang="en-US" sz="1600" i="1" smtClean="0">
                            <a:solidFill>
                              <a:srgbClr val="C00000"/>
                            </a:solidFill>
                            <a:latin typeface="Cambria Math" panose="02040503050406030204" pitchFamily="18" charset="0"/>
                            <a:sym typeface="Symbol"/>
                          </a:rPr>
                          <m:t>𝑍</m:t>
                        </m:r>
                      </m:e>
                    </m:d>
                    <m:r>
                      <a:rPr lang="en-US" sz="1600" i="1">
                        <a:solidFill>
                          <a:srgbClr val="C00000"/>
                        </a:solidFill>
                        <a:latin typeface="Cambria Math" panose="02040503050406030204" pitchFamily="18" charset="0"/>
                        <a:ea typeface="Cambria Math" panose="02040503050406030204" pitchFamily="18" charset="0"/>
                        <a:sym typeface="Symbol"/>
                      </a:rPr>
                      <m:t>∙</m:t>
                    </m:r>
                    <m:r>
                      <a:rPr lang="en-US" sz="1600" i="1" smtClean="0">
                        <a:solidFill>
                          <a:srgbClr val="C00000"/>
                        </a:solidFill>
                        <a:latin typeface="Cambria Math"/>
                        <a:sym typeface="Symbol"/>
                      </a:rPr>
                      <m:t>𝑃</m:t>
                    </m:r>
                    <m:r>
                      <a:rPr lang="en-US" sz="1600" i="1" smtClean="0">
                        <a:solidFill>
                          <a:srgbClr val="C00000"/>
                        </a:solidFill>
                        <a:latin typeface="Cambria Math"/>
                        <a:sym typeface="Symbol"/>
                      </a:rPr>
                      <m:t>(</m:t>
                    </m:r>
                    <m:r>
                      <a:rPr lang="en-US" sz="1600" i="1" smtClean="0">
                        <a:solidFill>
                          <a:srgbClr val="C00000"/>
                        </a:solidFill>
                        <a:latin typeface="Cambria Math" panose="02040503050406030204" pitchFamily="18" charset="0"/>
                        <a:sym typeface="Symbol"/>
                      </a:rPr>
                      <m:t>𝑚</m:t>
                    </m:r>
                    <m:r>
                      <a:rPr lang="en-US" sz="1600" i="1" smtClean="0">
                        <a:solidFill>
                          <a:srgbClr val="C00000"/>
                        </a:solidFill>
                        <a:latin typeface="Cambria Math" panose="02040503050406030204" pitchFamily="18" charset="0"/>
                        <a:sym typeface="Symbol"/>
                      </a:rPr>
                      <m:t>|</m:t>
                    </m:r>
                    <m:sSub>
                      <m:sSubPr>
                        <m:ctrlPr>
                          <a:rPr lang="en-US" sz="1600" i="1" smtClean="0">
                            <a:solidFill>
                              <a:srgbClr val="C00000"/>
                            </a:solidFill>
                            <a:latin typeface="Cambria Math" panose="02040503050406030204" pitchFamily="18" charset="0"/>
                            <a:sym typeface="Symbol"/>
                          </a:rPr>
                        </m:ctrlPr>
                      </m:sSubPr>
                      <m:e>
                        <m:r>
                          <a:rPr lang="en-US" sz="1600" i="1" smtClean="0">
                            <a:solidFill>
                              <a:srgbClr val="C00000"/>
                            </a:solidFill>
                            <a:latin typeface="Cambria Math" panose="02040503050406030204" pitchFamily="18" charset="0"/>
                            <a:sym typeface="Symbol"/>
                          </a:rPr>
                          <m:t>𝐴</m:t>
                        </m:r>
                        <m:r>
                          <a:rPr lang="en-US" sz="1600" i="1" smtClean="0">
                            <a:solidFill>
                              <a:srgbClr val="C00000"/>
                            </a:solidFill>
                            <a:latin typeface="Cambria Math" panose="02040503050406030204" pitchFamily="18" charset="0"/>
                            <a:sym typeface="Symbol"/>
                          </a:rPr>
                          <m:t>,</m:t>
                        </m:r>
                        <m:r>
                          <a:rPr lang="en-US" sz="1600" i="1" smtClean="0">
                            <a:solidFill>
                              <a:srgbClr val="C00000"/>
                            </a:solidFill>
                            <a:latin typeface="Cambria Math" panose="02040503050406030204" pitchFamily="18" charset="0"/>
                            <a:sym typeface="Symbol"/>
                          </a:rPr>
                          <m:t>𝑍</m:t>
                        </m:r>
                        <m:r>
                          <a:rPr lang="en-US" sz="1600" i="1" smtClean="0">
                            <a:solidFill>
                              <a:srgbClr val="C00000"/>
                            </a:solidFill>
                            <a:latin typeface="Cambria Math" panose="02040503050406030204" pitchFamily="18" charset="0"/>
                            <a:sym typeface="Symbol"/>
                          </a:rPr>
                          <m:t>,</m:t>
                        </m:r>
                        <m:r>
                          <a:rPr lang="en-US" sz="1600" i="1" smtClean="0">
                            <a:solidFill>
                              <a:srgbClr val="C00000"/>
                            </a:solidFill>
                            <a:latin typeface="Cambria Math" panose="02040503050406030204" pitchFamily="18" charset="0"/>
                            <a:sym typeface="Symbol"/>
                          </a:rPr>
                          <m:t>𝐸</m:t>
                        </m:r>
                      </m:e>
                      <m:sub>
                        <m:r>
                          <a:rPr lang="en-US" sz="1600" i="1" smtClean="0">
                            <a:solidFill>
                              <a:srgbClr val="C00000"/>
                            </a:solidFill>
                            <a:latin typeface="Cambria Math" panose="02040503050406030204" pitchFamily="18" charset="0"/>
                            <a:sym typeface="Symbol"/>
                          </a:rPr>
                          <m:t>𝐾</m:t>
                        </m:r>
                      </m:sub>
                    </m:sSub>
                    <m:r>
                      <a:rPr lang="en-US" sz="1600" i="1" smtClean="0">
                        <a:solidFill>
                          <a:srgbClr val="C00000"/>
                        </a:solidFill>
                        <a:latin typeface="Cambria Math"/>
                        <a:sym typeface="Symbol"/>
                      </a:rPr>
                      <m:t>) </m:t>
                    </m:r>
                  </m:oMath>
                </a14:m>
                <a:r>
                  <a:rPr lang="en-US" sz="1600" b="1" i="1" dirty="0">
                    <a:solidFill>
                      <a:srgbClr val="C00000"/>
                    </a:solidFill>
                    <a:latin typeface="Cambria Math"/>
                    <a:sym typeface="Symbol"/>
                  </a:rPr>
                  <a:t>	</a:t>
                </a:r>
              </a:p>
              <a:p>
                <a:pPr algn="ctr" defTabSz="457200"/>
                <a:endParaRPr lang="en-US" sz="1600" i="1" dirty="0">
                  <a:solidFill>
                    <a:srgbClr val="C00000"/>
                  </a:solidFill>
                  <a:latin typeface="Cambria Math"/>
                  <a:sym typeface="Symbol"/>
                </a:endParaRPr>
              </a:p>
              <a:p>
                <a:pPr marL="0" lvl="1" algn="ctr" defTabSz="457200"/>
                <a:endParaRPr lang="en-US" b="1" dirty="0">
                  <a:solidFill>
                    <a:srgbClr val="C00000"/>
                  </a:solidFill>
                  <a:latin typeface="Calibri"/>
                </a:endParaRPr>
              </a:p>
            </p:txBody>
          </p:sp>
        </mc:Choice>
        <mc:Fallback xmlns="">
          <p:sp>
            <p:nvSpPr>
              <p:cNvPr id="8" name="ZoneTexte 7">
                <a:extLst>
                  <a:ext uri="{FF2B5EF4-FFF2-40B4-BE49-F238E27FC236}">
                    <a16:creationId xmlns:a16="http://schemas.microsoft.com/office/drawing/2014/main" id="{A35D8591-93AB-4C40-91B9-938DD96840F1}"/>
                  </a:ext>
                </a:extLst>
              </p:cNvPr>
              <p:cNvSpPr txBox="1">
                <a:spLocks noRot="1" noChangeAspect="1" noMove="1" noResize="1" noEditPoints="1" noAdjustHandles="1" noChangeArrowheads="1" noChangeShapeType="1" noTextEdit="1"/>
              </p:cNvSpPr>
              <p:nvPr/>
            </p:nvSpPr>
            <p:spPr>
              <a:xfrm>
                <a:off x="4720697" y="842617"/>
                <a:ext cx="4418069" cy="1384995"/>
              </a:xfrm>
              <a:prstGeom prst="rect">
                <a:avLst/>
              </a:prstGeom>
              <a:blipFill>
                <a:blip r:embed="rId2"/>
                <a:stretch>
                  <a:fillRect/>
                </a:stretch>
              </a:blipFill>
            </p:spPr>
            <p:txBody>
              <a:bodyPr/>
              <a:lstStyle/>
              <a:p>
                <a:r>
                  <a:rPr lang="fr-FR">
                    <a:noFill/>
                  </a:rPr>
                  <a:t> </a:t>
                </a:r>
              </a:p>
            </p:txBody>
          </p:sp>
        </mc:Fallback>
      </mc:AlternateContent>
      <p:grpSp>
        <p:nvGrpSpPr>
          <p:cNvPr id="9" name="Groupe 8">
            <a:extLst>
              <a:ext uri="{FF2B5EF4-FFF2-40B4-BE49-F238E27FC236}">
                <a16:creationId xmlns:a16="http://schemas.microsoft.com/office/drawing/2014/main" id="{B35ED9C9-08E1-46A9-8A3E-982B77B877D9}"/>
              </a:ext>
            </a:extLst>
          </p:cNvPr>
          <p:cNvGrpSpPr/>
          <p:nvPr/>
        </p:nvGrpSpPr>
        <p:grpSpPr>
          <a:xfrm>
            <a:off x="4909024" y="1940523"/>
            <a:ext cx="4188069" cy="523220"/>
            <a:chOff x="8016718" y="2017964"/>
            <a:chExt cx="4188069" cy="523220"/>
          </a:xfrm>
        </p:grpSpPr>
        <p:sp>
          <p:nvSpPr>
            <p:cNvPr id="10" name="Rectangle 9">
              <a:extLst>
                <a:ext uri="{FF2B5EF4-FFF2-40B4-BE49-F238E27FC236}">
                  <a16:creationId xmlns:a16="http://schemas.microsoft.com/office/drawing/2014/main" id="{2AEF41ED-9916-4840-BDEE-D991A63787A5}"/>
                </a:ext>
              </a:extLst>
            </p:cNvPr>
            <p:cNvSpPr/>
            <p:nvPr/>
          </p:nvSpPr>
          <p:spPr>
            <a:xfrm>
              <a:off x="8016718" y="2147424"/>
              <a:ext cx="628698" cy="307777"/>
            </a:xfrm>
            <a:prstGeom prst="rect">
              <a:avLst/>
            </a:prstGeom>
          </p:spPr>
          <p:txBody>
            <a:bodyPr wrap="none">
              <a:spAutoFit/>
            </a:bodyPr>
            <a:lstStyle/>
            <a:p>
              <a:pPr defTabSz="457200"/>
              <a:r>
                <a:rPr lang="en-US" sz="1400" dirty="0">
                  <a:solidFill>
                    <a:srgbClr val="C00000"/>
                  </a:solidFill>
                  <a:latin typeface="Verdana" pitchFamily="34" charset="0"/>
                </a:rPr>
                <a:t>Mass</a:t>
              </a:r>
              <a:endParaRPr lang="en-US" sz="1400" dirty="0">
                <a:solidFill>
                  <a:prstClr val="black"/>
                </a:solidFill>
                <a:latin typeface="Calibri"/>
              </a:endParaRPr>
            </a:p>
          </p:txBody>
        </p:sp>
        <p:sp>
          <p:nvSpPr>
            <p:cNvPr id="11" name="Rectangle 10">
              <a:extLst>
                <a:ext uri="{FF2B5EF4-FFF2-40B4-BE49-F238E27FC236}">
                  <a16:creationId xmlns:a16="http://schemas.microsoft.com/office/drawing/2014/main" id="{57771AFD-A113-4D88-A307-174F11055F4D}"/>
                </a:ext>
              </a:extLst>
            </p:cNvPr>
            <p:cNvSpPr/>
            <p:nvPr/>
          </p:nvSpPr>
          <p:spPr>
            <a:xfrm>
              <a:off x="8799252" y="2147424"/>
              <a:ext cx="827471" cy="307777"/>
            </a:xfrm>
            <a:prstGeom prst="rect">
              <a:avLst/>
            </a:prstGeom>
          </p:spPr>
          <p:txBody>
            <a:bodyPr wrap="none">
              <a:spAutoFit/>
            </a:bodyPr>
            <a:lstStyle/>
            <a:p>
              <a:pPr defTabSz="457200"/>
              <a:r>
                <a:rPr lang="en-US" sz="1400" dirty="0">
                  <a:solidFill>
                    <a:srgbClr val="C00000"/>
                  </a:solidFill>
                  <a:latin typeface="Verdana" pitchFamily="34" charset="0"/>
                </a:rPr>
                <a:t>Charge</a:t>
              </a:r>
              <a:endParaRPr lang="en-US" sz="1400" dirty="0">
                <a:solidFill>
                  <a:prstClr val="black"/>
                </a:solidFill>
                <a:latin typeface="Calibri"/>
              </a:endParaRPr>
            </a:p>
          </p:txBody>
        </p:sp>
        <p:sp>
          <p:nvSpPr>
            <p:cNvPr id="12" name="Rectangle 11">
              <a:extLst>
                <a:ext uri="{FF2B5EF4-FFF2-40B4-BE49-F238E27FC236}">
                  <a16:creationId xmlns:a16="http://schemas.microsoft.com/office/drawing/2014/main" id="{E578E4D8-04DC-454D-955D-76594D184035}"/>
                </a:ext>
              </a:extLst>
            </p:cNvPr>
            <p:cNvSpPr/>
            <p:nvPr/>
          </p:nvSpPr>
          <p:spPr>
            <a:xfrm>
              <a:off x="9934396" y="2017964"/>
              <a:ext cx="814647" cy="523220"/>
            </a:xfrm>
            <a:prstGeom prst="rect">
              <a:avLst/>
            </a:prstGeom>
          </p:spPr>
          <p:txBody>
            <a:bodyPr wrap="none">
              <a:spAutoFit/>
            </a:bodyPr>
            <a:lstStyle/>
            <a:p>
              <a:pPr defTabSz="457200"/>
              <a:r>
                <a:rPr lang="en-US" sz="1400" dirty="0">
                  <a:solidFill>
                    <a:srgbClr val="C00000"/>
                  </a:solidFill>
                  <a:latin typeface="Verdana" pitchFamily="34" charset="0"/>
                </a:rPr>
                <a:t>Kinetic</a:t>
              </a:r>
            </a:p>
            <a:p>
              <a:pPr defTabSz="457200"/>
              <a:r>
                <a:rPr lang="en-US" sz="1400" dirty="0">
                  <a:solidFill>
                    <a:srgbClr val="C00000"/>
                  </a:solidFill>
                  <a:latin typeface="Verdana" pitchFamily="34" charset="0"/>
                </a:rPr>
                <a:t>Energy</a:t>
              </a:r>
              <a:endParaRPr lang="en-US" sz="1400" dirty="0">
                <a:solidFill>
                  <a:prstClr val="black"/>
                </a:solidFill>
                <a:latin typeface="Calibri"/>
              </a:endParaRPr>
            </a:p>
          </p:txBody>
        </p:sp>
        <p:sp>
          <p:nvSpPr>
            <p:cNvPr id="13" name="Rectangle 12">
              <a:extLst>
                <a:ext uri="{FF2B5EF4-FFF2-40B4-BE49-F238E27FC236}">
                  <a16:creationId xmlns:a16="http://schemas.microsoft.com/office/drawing/2014/main" id="{9EA87B0B-6BC1-48DE-8E88-F9430660A857}"/>
                </a:ext>
              </a:extLst>
            </p:cNvPr>
            <p:cNvSpPr/>
            <p:nvPr/>
          </p:nvSpPr>
          <p:spPr>
            <a:xfrm>
              <a:off x="11056716" y="2147424"/>
              <a:ext cx="1148071" cy="307777"/>
            </a:xfrm>
            <a:prstGeom prst="rect">
              <a:avLst/>
            </a:prstGeom>
          </p:spPr>
          <p:txBody>
            <a:bodyPr wrap="none">
              <a:spAutoFit/>
            </a:bodyPr>
            <a:lstStyle/>
            <a:p>
              <a:pPr defTabSz="457200"/>
              <a:r>
                <a:rPr lang="en-US" sz="1400" dirty="0">
                  <a:solidFill>
                    <a:srgbClr val="C00000"/>
                  </a:solidFill>
                  <a:latin typeface="Verdana" pitchFamily="34" charset="0"/>
                </a:rPr>
                <a:t>Isomeric	</a:t>
              </a:r>
              <a:r>
                <a:rPr lang="en-US" sz="1400" dirty="0">
                  <a:solidFill>
                    <a:srgbClr val="C00000"/>
                  </a:solidFill>
                  <a:latin typeface="Calibri"/>
                  <a:sym typeface="Wingdings 3"/>
                </a:rPr>
                <a:t> </a:t>
              </a:r>
              <a:endParaRPr lang="en-US" sz="1400" dirty="0">
                <a:solidFill>
                  <a:prstClr val="black"/>
                </a:solidFill>
                <a:latin typeface="Calibri"/>
              </a:endParaRPr>
            </a:p>
          </p:txBody>
        </p:sp>
      </p:grpSp>
      <mc:AlternateContent xmlns:mc="http://schemas.openxmlformats.org/markup-compatibility/2006" xmlns:a14="http://schemas.microsoft.com/office/drawing/2010/main">
        <mc:Choice Requires="a14">
          <p:sp>
            <p:nvSpPr>
              <p:cNvPr id="17" name="ZoneTexte 16">
                <a:extLst>
                  <a:ext uri="{FF2B5EF4-FFF2-40B4-BE49-F238E27FC236}">
                    <a16:creationId xmlns:a16="http://schemas.microsoft.com/office/drawing/2014/main" id="{DE999CF0-133C-4F6B-9E06-9C53F3EEA092}"/>
                  </a:ext>
                </a:extLst>
              </p:cNvPr>
              <p:cNvSpPr txBox="1"/>
              <p:nvPr/>
            </p:nvSpPr>
            <p:spPr>
              <a:xfrm>
                <a:off x="8683361" y="842617"/>
                <a:ext cx="3807172" cy="2585323"/>
              </a:xfrm>
              <a:prstGeom prst="rect">
                <a:avLst/>
              </a:prstGeom>
              <a:noFill/>
            </p:spPr>
            <p:txBody>
              <a:bodyPr wrap="square" rtlCol="0">
                <a:spAutoFit/>
              </a:bodyPr>
              <a:lstStyle/>
              <a:p>
                <a:pPr algn="ctr" defTabSz="457200"/>
                <a14:m>
                  <m:oMath xmlns:m="http://schemas.openxmlformats.org/officeDocument/2006/math">
                    <m:r>
                      <a:rPr lang="en-GB" b="0" i="1" smtClean="0">
                        <a:solidFill>
                          <a:srgbClr val="00B050"/>
                        </a:solidFill>
                        <a:latin typeface="Cambria Math"/>
                        <a:sym typeface="Symbol"/>
                      </a:rPr>
                      <m:t>𝑌</m:t>
                    </m:r>
                    <m:d>
                      <m:dPr>
                        <m:ctrlPr>
                          <a:rPr lang="en-GB" i="1">
                            <a:solidFill>
                              <a:srgbClr val="00B050"/>
                            </a:solidFill>
                            <a:latin typeface="Cambria Math" panose="02040503050406030204" pitchFamily="18" charset="0"/>
                            <a:sym typeface="Symbol"/>
                          </a:rPr>
                        </m:ctrlPr>
                      </m:dPr>
                      <m:e>
                        <m:r>
                          <a:rPr lang="en-GB" b="0" i="1" smtClean="0">
                            <a:solidFill>
                              <a:srgbClr val="00B050"/>
                            </a:solidFill>
                            <a:latin typeface="Cambria Math"/>
                            <a:sym typeface="Symbol"/>
                          </a:rPr>
                          <m:t>𝐴</m:t>
                        </m:r>
                        <m:r>
                          <a:rPr lang="en-GB" b="0" i="1" smtClean="0">
                            <a:solidFill>
                              <a:srgbClr val="00B050"/>
                            </a:solidFill>
                            <a:latin typeface="Cambria Math"/>
                            <a:sym typeface="Symbol"/>
                          </a:rPr>
                          <m:t>,</m:t>
                        </m:r>
                        <m:r>
                          <a:rPr lang="en-GB" b="0" i="1" smtClean="0">
                            <a:solidFill>
                              <a:srgbClr val="00B050"/>
                            </a:solidFill>
                            <a:latin typeface="Cambria Math"/>
                            <a:sym typeface="Symbol"/>
                          </a:rPr>
                          <m:t>𝑍</m:t>
                        </m:r>
                        <m:r>
                          <a:rPr lang="en-GB" b="0" i="1" smtClean="0">
                            <a:solidFill>
                              <a:srgbClr val="00B050"/>
                            </a:solidFill>
                            <a:latin typeface="Cambria Math"/>
                            <a:sym typeface="Symbol"/>
                          </a:rPr>
                          <m:t>,</m:t>
                        </m:r>
                        <m:r>
                          <a:rPr lang="en-GB" b="0" i="1" smtClean="0">
                            <a:solidFill>
                              <a:srgbClr val="00B050"/>
                            </a:solidFill>
                            <a:latin typeface="Cambria Math" panose="02040503050406030204" pitchFamily="18" charset="0"/>
                            <a:sym typeface="Symbol"/>
                          </a:rPr>
                          <m:t>𝑚</m:t>
                        </m:r>
                        <m:r>
                          <a:rPr lang="en-GB" b="0" i="1" smtClean="0">
                            <a:solidFill>
                              <a:srgbClr val="00B050"/>
                            </a:solidFill>
                            <a:latin typeface="Cambria Math" panose="02040503050406030204" pitchFamily="18" charset="0"/>
                            <a:sym typeface="Symbol"/>
                          </a:rPr>
                          <m:t> </m:t>
                        </m:r>
                      </m:e>
                    </m:d>
                  </m:oMath>
                </a14:m>
                <a:r>
                  <a:rPr lang="en-GB" i="1" dirty="0">
                    <a:solidFill>
                      <a:srgbClr val="00B050"/>
                    </a:solidFill>
                    <a:latin typeface="Cambria Math" panose="02040503050406030204" pitchFamily="18" charset="0"/>
                    <a:sym typeface="Symbol"/>
                  </a:rPr>
                  <a:t> Independent Yields</a:t>
                </a:r>
              </a:p>
              <a:p>
                <a:pPr algn="ctr" defTabSz="457200"/>
                <a:r>
                  <a:rPr lang="en-GB" dirty="0">
                    <a:solidFill>
                      <a:srgbClr val="00B050"/>
                    </a:solidFill>
                    <a:latin typeface="Cambria Math" panose="02040503050406030204" pitchFamily="18" charset="0"/>
                    <a:cs typeface="Arial" panose="020B0604020202020204" pitchFamily="34" charset="0"/>
                    <a:sym typeface="Symbol"/>
                  </a:rPr>
                  <a:t>↓</a:t>
                </a:r>
                <a:endParaRPr lang="en-GB" i="1" dirty="0">
                  <a:solidFill>
                    <a:srgbClr val="00B050"/>
                  </a:solidFill>
                  <a:latin typeface="Cambria Math" panose="02040503050406030204" pitchFamily="18" charset="0"/>
                  <a:sym typeface="Symbol"/>
                </a:endParaRPr>
              </a:p>
              <a:p>
                <a:pPr algn="ctr" defTabSz="457200"/>
                <a14:m>
                  <m:oMath xmlns:m="http://schemas.openxmlformats.org/officeDocument/2006/math">
                    <m:r>
                      <a:rPr lang="en-GB" b="0" i="1" smtClean="0">
                        <a:solidFill>
                          <a:srgbClr val="00B050"/>
                        </a:solidFill>
                        <a:latin typeface="Cambria Math" panose="02040503050406030204" pitchFamily="18" charset="0"/>
                        <a:sym typeface="Symbol"/>
                      </a:rPr>
                      <m:t>𝐶</m:t>
                    </m:r>
                    <m:d>
                      <m:dPr>
                        <m:ctrlPr>
                          <a:rPr lang="en-GB" i="1" smtClean="0">
                            <a:solidFill>
                              <a:srgbClr val="00B050"/>
                            </a:solidFill>
                            <a:latin typeface="Cambria Math" panose="02040503050406030204" pitchFamily="18" charset="0"/>
                            <a:sym typeface="Symbol"/>
                          </a:rPr>
                        </m:ctrlPr>
                      </m:dPr>
                      <m:e>
                        <m:r>
                          <a:rPr lang="en-GB" b="0" i="1" smtClean="0">
                            <a:solidFill>
                              <a:srgbClr val="00B050"/>
                            </a:solidFill>
                            <a:latin typeface="Cambria Math"/>
                            <a:sym typeface="Symbol"/>
                          </a:rPr>
                          <m:t>𝐴</m:t>
                        </m:r>
                        <m:r>
                          <a:rPr lang="en-GB" b="0" i="1" smtClean="0">
                            <a:solidFill>
                              <a:srgbClr val="00B050"/>
                            </a:solidFill>
                            <a:latin typeface="Cambria Math"/>
                            <a:sym typeface="Symbol"/>
                          </a:rPr>
                          <m:t>,</m:t>
                        </m:r>
                        <m:r>
                          <a:rPr lang="en-GB" b="0" i="1" smtClean="0">
                            <a:solidFill>
                              <a:srgbClr val="00B050"/>
                            </a:solidFill>
                            <a:latin typeface="Cambria Math"/>
                            <a:sym typeface="Symbol"/>
                          </a:rPr>
                          <m:t>𝑍</m:t>
                        </m:r>
                        <m:r>
                          <a:rPr lang="en-GB" b="0" i="1" smtClean="0">
                            <a:solidFill>
                              <a:srgbClr val="00B050"/>
                            </a:solidFill>
                            <a:latin typeface="Cambria Math"/>
                            <a:sym typeface="Symbol"/>
                          </a:rPr>
                          <m:t>,</m:t>
                        </m:r>
                        <m:r>
                          <a:rPr lang="en-GB" b="0" i="1" smtClean="0">
                            <a:solidFill>
                              <a:srgbClr val="00B050"/>
                            </a:solidFill>
                            <a:latin typeface="Cambria Math" panose="02040503050406030204" pitchFamily="18" charset="0"/>
                            <a:sym typeface="Symbol"/>
                          </a:rPr>
                          <m:t>𝑚</m:t>
                        </m:r>
                        <m:r>
                          <a:rPr lang="en-GB" b="0" i="1" smtClean="0">
                            <a:solidFill>
                              <a:srgbClr val="00B050"/>
                            </a:solidFill>
                            <a:latin typeface="Cambria Math" panose="02040503050406030204" pitchFamily="18" charset="0"/>
                            <a:sym typeface="Symbol"/>
                          </a:rPr>
                          <m:t> </m:t>
                        </m:r>
                      </m:e>
                    </m:d>
                  </m:oMath>
                </a14:m>
                <a:r>
                  <a:rPr lang="en-GB" i="1" dirty="0">
                    <a:solidFill>
                      <a:srgbClr val="00B050"/>
                    </a:solidFill>
                    <a:latin typeface="Cambria Math" panose="02040503050406030204" pitchFamily="18" charset="0"/>
                    <a:sym typeface="Symbol"/>
                  </a:rPr>
                  <a:t> Cumulative Yields</a:t>
                </a:r>
              </a:p>
              <a:p>
                <a:pPr algn="ctr" defTabSz="457200"/>
                <a:r>
                  <a:rPr lang="en-GB" dirty="0">
                    <a:solidFill>
                      <a:srgbClr val="00B050"/>
                    </a:solidFill>
                    <a:latin typeface="Cambria Math" panose="02040503050406030204" pitchFamily="18" charset="0"/>
                    <a:cs typeface="Arial" panose="020B0604020202020204" pitchFamily="34" charset="0"/>
                    <a:sym typeface="Symbol"/>
                  </a:rPr>
                  <a:t>↓</a:t>
                </a:r>
                <a:endParaRPr lang="en-GB" i="1" dirty="0">
                  <a:solidFill>
                    <a:srgbClr val="00B050"/>
                  </a:solidFill>
                  <a:latin typeface="Cambria Math" panose="02040503050406030204" pitchFamily="18" charset="0"/>
                  <a:sym typeface="Symbol"/>
                </a:endParaRPr>
              </a:p>
              <a:p>
                <a:pPr algn="ctr" defTabSz="457200"/>
                <a14:m>
                  <m:oMath xmlns:m="http://schemas.openxmlformats.org/officeDocument/2006/math">
                    <m:r>
                      <a:rPr lang="en-GB" b="0" i="1" smtClean="0">
                        <a:solidFill>
                          <a:srgbClr val="00B050"/>
                        </a:solidFill>
                        <a:latin typeface="Cambria Math" panose="02040503050406030204" pitchFamily="18" charset="0"/>
                        <a:sym typeface="Symbol"/>
                      </a:rPr>
                      <m:t>𝐶</m:t>
                    </m:r>
                    <m:d>
                      <m:dPr>
                        <m:ctrlPr>
                          <a:rPr lang="en-GB" i="1" smtClean="0">
                            <a:solidFill>
                              <a:srgbClr val="00B050"/>
                            </a:solidFill>
                            <a:latin typeface="Cambria Math" panose="02040503050406030204" pitchFamily="18" charset="0"/>
                            <a:sym typeface="Symbol"/>
                          </a:rPr>
                        </m:ctrlPr>
                      </m:dPr>
                      <m:e>
                        <m:r>
                          <a:rPr lang="en-GB" b="0" i="1" smtClean="0">
                            <a:solidFill>
                              <a:srgbClr val="00B050"/>
                            </a:solidFill>
                            <a:latin typeface="Cambria Math" panose="02040503050406030204" pitchFamily="18" charset="0"/>
                            <a:sym typeface="Symbol"/>
                          </a:rPr>
                          <m:t>𝐴</m:t>
                        </m:r>
                      </m:e>
                    </m:d>
                  </m:oMath>
                </a14:m>
                <a:r>
                  <a:rPr lang="en-GB" i="1" dirty="0">
                    <a:solidFill>
                      <a:srgbClr val="00B050"/>
                    </a:solidFill>
                    <a:latin typeface="Cambria Math"/>
                    <a:sym typeface="Symbol"/>
                  </a:rPr>
                  <a:t> Chain Yields</a:t>
                </a:r>
              </a:p>
              <a:p>
                <a:pPr algn="ctr" defTabSz="457200"/>
                <a:r>
                  <a:rPr lang="en-GB" dirty="0">
                    <a:solidFill>
                      <a:srgbClr val="00B050"/>
                    </a:solidFill>
                    <a:latin typeface="Cambria Math" panose="02040503050406030204" pitchFamily="18" charset="0"/>
                    <a:cs typeface="Arial" panose="020B0604020202020204" pitchFamily="34" charset="0"/>
                    <a:sym typeface="Symbol"/>
                  </a:rPr>
                  <a:t>↓</a:t>
                </a:r>
                <a:endParaRPr lang="en-GB" i="1" dirty="0">
                  <a:solidFill>
                    <a:srgbClr val="00B050"/>
                  </a:solidFill>
                  <a:latin typeface="Cambria Math"/>
                  <a:sym typeface="Symbol"/>
                </a:endParaRPr>
              </a:p>
              <a:p>
                <a:pPr algn="ctr" defTabSz="457200"/>
                <a:r>
                  <a:rPr lang="en-GB" i="1" dirty="0">
                    <a:solidFill>
                      <a:srgbClr val="00B050"/>
                    </a:solidFill>
                    <a:latin typeface="Cambria Math"/>
                    <a:sym typeface="Symbol"/>
                  </a:rPr>
                  <a:t>Application</a:t>
                </a:r>
              </a:p>
              <a:p>
                <a:pPr algn="ctr" defTabSz="457200"/>
                <a:endParaRPr lang="en-GB" i="1" dirty="0">
                  <a:solidFill>
                    <a:srgbClr val="00B050"/>
                  </a:solidFill>
                  <a:latin typeface="Cambria Math"/>
                  <a:sym typeface="Symbol"/>
                </a:endParaRPr>
              </a:p>
              <a:p>
                <a:pPr marL="0" lvl="1" algn="ctr" defTabSz="457200"/>
                <a:endParaRPr lang="en-GB" dirty="0">
                  <a:solidFill>
                    <a:srgbClr val="00B050"/>
                  </a:solidFill>
                  <a:latin typeface="Calibri"/>
                </a:endParaRPr>
              </a:p>
            </p:txBody>
          </p:sp>
        </mc:Choice>
        <mc:Fallback xmlns="">
          <p:sp>
            <p:nvSpPr>
              <p:cNvPr id="17" name="ZoneTexte 16">
                <a:extLst>
                  <a:ext uri="{FF2B5EF4-FFF2-40B4-BE49-F238E27FC236}">
                    <a16:creationId xmlns:a16="http://schemas.microsoft.com/office/drawing/2014/main" id="{DE999CF0-133C-4F6B-9E06-9C53F3EEA092}"/>
                  </a:ext>
                </a:extLst>
              </p:cNvPr>
              <p:cNvSpPr txBox="1">
                <a:spLocks noRot="1" noChangeAspect="1" noMove="1" noResize="1" noEditPoints="1" noAdjustHandles="1" noChangeArrowheads="1" noChangeShapeType="1" noTextEdit="1"/>
              </p:cNvSpPr>
              <p:nvPr/>
            </p:nvSpPr>
            <p:spPr>
              <a:xfrm>
                <a:off x="8683361" y="842617"/>
                <a:ext cx="3807172" cy="2585323"/>
              </a:xfrm>
              <a:prstGeom prst="rect">
                <a:avLst/>
              </a:prstGeom>
              <a:blipFill>
                <a:blip r:embed="rId3"/>
                <a:stretch>
                  <a:fillRect t="-1415"/>
                </a:stretch>
              </a:blipFill>
            </p:spPr>
            <p:txBody>
              <a:bodyPr/>
              <a:lstStyle/>
              <a:p>
                <a:r>
                  <a:rPr lang="fr-FR">
                    <a:noFill/>
                  </a:rPr>
                  <a:t> </a:t>
                </a:r>
              </a:p>
            </p:txBody>
          </p:sp>
        </mc:Fallback>
      </mc:AlternateContent>
      <p:cxnSp>
        <p:nvCxnSpPr>
          <p:cNvPr id="19" name="Connecteur droit avec flèche 18">
            <a:extLst>
              <a:ext uri="{FF2B5EF4-FFF2-40B4-BE49-F238E27FC236}">
                <a16:creationId xmlns:a16="http://schemas.microsoft.com/office/drawing/2014/main" id="{9F05385C-4635-4E65-A970-E12D2C0FA57D}"/>
              </a:ext>
            </a:extLst>
          </p:cNvPr>
          <p:cNvCxnSpPr>
            <a:cxnSpLocks/>
          </p:cNvCxnSpPr>
          <p:nvPr/>
        </p:nvCxnSpPr>
        <p:spPr>
          <a:xfrm>
            <a:off x="10584337" y="3028840"/>
            <a:ext cx="0" cy="51536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0" name="ZoneTexte 19">
            <a:extLst>
              <a:ext uri="{FF2B5EF4-FFF2-40B4-BE49-F238E27FC236}">
                <a16:creationId xmlns:a16="http://schemas.microsoft.com/office/drawing/2014/main" id="{D7C6C720-0661-48E3-BF80-3CEAECA3E854}"/>
              </a:ext>
            </a:extLst>
          </p:cNvPr>
          <p:cNvSpPr txBox="1"/>
          <p:nvPr/>
        </p:nvSpPr>
        <p:spPr>
          <a:xfrm>
            <a:off x="8503806" y="866065"/>
            <a:ext cx="538823" cy="369844"/>
          </a:xfrm>
          <a:prstGeom prst="rect">
            <a:avLst/>
          </a:prstGeom>
          <a:noFill/>
        </p:spPr>
        <p:txBody>
          <a:bodyPr wrap="square">
            <a:spAutoFit/>
          </a:bodyPr>
          <a:lstStyle/>
          <a:p>
            <a:r>
              <a:rPr lang="en-US" sz="1800" b="1" i="1" dirty="0">
                <a:latin typeface="Cambria Math"/>
                <a:sym typeface="Symbol"/>
              </a:rPr>
              <a:t>↔</a:t>
            </a:r>
            <a:r>
              <a:rPr lang="en-US" sz="1800" b="1" i="1" dirty="0">
                <a:solidFill>
                  <a:srgbClr val="C00000"/>
                </a:solidFill>
                <a:latin typeface="Cambria Math"/>
                <a:sym typeface="Symbol"/>
              </a:rPr>
              <a:t> </a:t>
            </a:r>
            <a:endParaRPr lang="en-US" dirty="0"/>
          </a:p>
        </p:txBody>
      </p:sp>
      <p:sp>
        <p:nvSpPr>
          <p:cNvPr id="22" name="ZoneTexte 21">
            <a:extLst>
              <a:ext uri="{FF2B5EF4-FFF2-40B4-BE49-F238E27FC236}">
                <a16:creationId xmlns:a16="http://schemas.microsoft.com/office/drawing/2014/main" id="{BE80B5EE-FF39-4955-882B-BEC1A9183391}"/>
              </a:ext>
            </a:extLst>
          </p:cNvPr>
          <p:cNvSpPr txBox="1"/>
          <p:nvPr/>
        </p:nvSpPr>
        <p:spPr>
          <a:xfrm>
            <a:off x="9073341" y="4487555"/>
            <a:ext cx="3021991" cy="923330"/>
          </a:xfrm>
          <a:prstGeom prst="rect">
            <a:avLst/>
          </a:prstGeom>
          <a:solidFill>
            <a:schemeClr val="bg1"/>
          </a:solidFill>
          <a:ln>
            <a:solidFill>
              <a:schemeClr val="accent3">
                <a:lumMod val="50000"/>
              </a:schemeClr>
            </a:solidFill>
          </a:ln>
        </p:spPr>
        <p:txBody>
          <a:bodyPr wrap="square" rtlCol="0">
            <a:spAutoFit/>
          </a:bodyPr>
          <a:lstStyle/>
          <a:p>
            <a:r>
              <a:rPr lang="en-US" sz="1200" dirty="0">
                <a:solidFill>
                  <a:schemeClr val="accent3">
                    <a:lumMod val="75000"/>
                  </a:schemeClr>
                </a:solidFill>
              </a:rPr>
              <a:t>Fuel Cycle applications</a:t>
            </a:r>
          </a:p>
          <a:p>
            <a:pPr marL="285750" indent="-285750">
              <a:buFontTx/>
              <a:buChar char="-"/>
            </a:pPr>
            <a:r>
              <a:rPr lang="en-US" sz="1050" dirty="0">
                <a:solidFill>
                  <a:schemeClr val="accent3">
                    <a:lumMod val="75000"/>
                  </a:schemeClr>
                </a:solidFill>
              </a:rPr>
              <a:t>Reactivity losses (BU)</a:t>
            </a:r>
          </a:p>
          <a:p>
            <a:pPr marL="285750" indent="-285750">
              <a:buFontTx/>
              <a:buChar char="-"/>
            </a:pPr>
            <a:r>
              <a:rPr lang="en-US" sz="1050" dirty="0">
                <a:solidFill>
                  <a:schemeClr val="accent3">
                    <a:lumMod val="75000"/>
                  </a:schemeClr>
                </a:solidFill>
              </a:rPr>
              <a:t>PIE (BU) : Post-Irradiated Experiment</a:t>
            </a:r>
          </a:p>
          <a:p>
            <a:pPr marL="285750" indent="-285750">
              <a:buFontTx/>
              <a:buChar char="-"/>
            </a:pPr>
            <a:r>
              <a:rPr lang="en-US" sz="1050" dirty="0">
                <a:solidFill>
                  <a:schemeClr val="accent3">
                    <a:lumMod val="75000"/>
                  </a:schemeClr>
                </a:solidFill>
              </a:rPr>
              <a:t>CFE </a:t>
            </a:r>
          </a:p>
          <a:p>
            <a:pPr marL="285750" indent="-285750">
              <a:buFontTx/>
              <a:buChar char="-"/>
            </a:pPr>
            <a:r>
              <a:rPr lang="en-US" sz="1050" dirty="0">
                <a:solidFill>
                  <a:schemeClr val="accent3">
                    <a:lumMod val="75000"/>
                  </a:schemeClr>
                </a:solidFill>
              </a:rPr>
              <a:t>Decay Heat </a:t>
            </a:r>
          </a:p>
        </p:txBody>
      </p:sp>
      <p:sp>
        <p:nvSpPr>
          <p:cNvPr id="26" name="Espace réservé de la date 3">
            <a:extLst>
              <a:ext uri="{FF2B5EF4-FFF2-40B4-BE49-F238E27FC236}">
                <a16:creationId xmlns:a16="http://schemas.microsoft.com/office/drawing/2014/main" id="{1A8CD95D-635E-43E2-97EA-D53479CDCFE0}"/>
              </a:ext>
            </a:extLst>
          </p:cNvPr>
          <p:cNvSpPr>
            <a:spLocks noGrp="1"/>
          </p:cNvSpPr>
          <p:nvPr>
            <p:ph type="dt" sz="half" idx="10"/>
          </p:nvPr>
        </p:nvSpPr>
        <p:spPr>
          <a:xfrm>
            <a:off x="9626599" y="6343650"/>
            <a:ext cx="1090881" cy="365125"/>
          </a:xfrm>
        </p:spPr>
        <p:txBody>
          <a:bodyPr/>
          <a:lstStyle/>
          <a:p>
            <a:r>
              <a:rPr lang="fr-FR"/>
              <a:t>01/07/2026</a:t>
            </a:r>
            <a:endParaRPr lang="fr-FR" dirty="0"/>
          </a:p>
        </p:txBody>
      </p:sp>
      <p:sp>
        <p:nvSpPr>
          <p:cNvPr id="27" name="Espace réservé du pied de page 1">
            <a:extLst>
              <a:ext uri="{FF2B5EF4-FFF2-40B4-BE49-F238E27FC236}">
                <a16:creationId xmlns:a16="http://schemas.microsoft.com/office/drawing/2014/main" id="{00965306-6A83-4313-A041-D811C4449239}"/>
              </a:ext>
            </a:extLst>
          </p:cNvPr>
          <p:cNvSpPr>
            <a:spLocks noGrp="1"/>
          </p:cNvSpPr>
          <p:nvPr>
            <p:ph type="ftr" sz="quarter" idx="11"/>
          </p:nvPr>
        </p:nvSpPr>
        <p:spPr>
          <a:xfrm>
            <a:off x="736600" y="6343650"/>
            <a:ext cx="8839200" cy="365125"/>
          </a:xfrm>
        </p:spPr>
        <p:txBody>
          <a:bodyPr/>
          <a:lstStyle/>
          <a:p>
            <a:r>
              <a:rPr lang="en-US"/>
              <a:t>WONDER 2026 | A. Regonesi et al. </a:t>
            </a:r>
            <a:endParaRPr lang="fr-FR" dirty="0"/>
          </a:p>
        </p:txBody>
      </p:sp>
      <p:cxnSp>
        <p:nvCxnSpPr>
          <p:cNvPr id="24" name="Connecteur droit avec flèche 23">
            <a:extLst>
              <a:ext uri="{FF2B5EF4-FFF2-40B4-BE49-F238E27FC236}">
                <a16:creationId xmlns:a16="http://schemas.microsoft.com/office/drawing/2014/main" id="{E5FFAC59-F14F-49CA-A8E2-671F1D9EA8CA}"/>
              </a:ext>
            </a:extLst>
          </p:cNvPr>
          <p:cNvCxnSpPr>
            <a:cxnSpLocks/>
          </p:cNvCxnSpPr>
          <p:nvPr/>
        </p:nvCxnSpPr>
        <p:spPr>
          <a:xfrm>
            <a:off x="10584337" y="3028840"/>
            <a:ext cx="0" cy="51536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pic>
        <p:nvPicPr>
          <p:cNvPr id="25" name="Image 24">
            <a:extLst>
              <a:ext uri="{FF2B5EF4-FFF2-40B4-BE49-F238E27FC236}">
                <a16:creationId xmlns:a16="http://schemas.microsoft.com/office/drawing/2014/main" id="{C59E9D45-10FC-4716-A910-1531D07228A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852768" y="3087774"/>
            <a:ext cx="1242564" cy="1188973"/>
          </a:xfrm>
          <a:prstGeom prst="rect">
            <a:avLst/>
          </a:prstGeom>
        </p:spPr>
      </p:pic>
      <p:pic>
        <p:nvPicPr>
          <p:cNvPr id="28" name="Image 27">
            <a:extLst>
              <a:ext uri="{FF2B5EF4-FFF2-40B4-BE49-F238E27FC236}">
                <a16:creationId xmlns:a16="http://schemas.microsoft.com/office/drawing/2014/main" id="{615B279F-1972-4F89-87B2-F360E6372BEC}"/>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9809" t="7965" r="2194" b="6321"/>
          <a:stretch/>
        </p:blipFill>
        <p:spPr>
          <a:xfrm>
            <a:off x="9111414" y="2943827"/>
            <a:ext cx="1186144" cy="1129905"/>
          </a:xfrm>
          <a:prstGeom prst="rect">
            <a:avLst/>
          </a:prstGeom>
        </p:spPr>
      </p:pic>
      <p:sp>
        <p:nvSpPr>
          <p:cNvPr id="29" name="ZoneTexte 28">
            <a:extLst>
              <a:ext uri="{FF2B5EF4-FFF2-40B4-BE49-F238E27FC236}">
                <a16:creationId xmlns:a16="http://schemas.microsoft.com/office/drawing/2014/main" id="{BDF20876-BFB5-40C4-B5FA-DC59EF71111D}"/>
              </a:ext>
            </a:extLst>
          </p:cNvPr>
          <p:cNvSpPr txBox="1"/>
          <p:nvPr/>
        </p:nvSpPr>
        <p:spPr>
          <a:xfrm>
            <a:off x="9254141" y="491588"/>
            <a:ext cx="2702333" cy="253916"/>
          </a:xfrm>
          <a:prstGeom prst="rect">
            <a:avLst/>
          </a:prstGeom>
          <a:noFill/>
        </p:spPr>
        <p:txBody>
          <a:bodyPr wrap="square">
            <a:spAutoFit/>
          </a:bodyPr>
          <a:lstStyle/>
          <a:p>
            <a:r>
              <a:rPr lang="en-US" sz="1050" dirty="0">
                <a:solidFill>
                  <a:srgbClr val="00B0F0"/>
                </a:solidFill>
                <a:latin typeface="Arial" panose="020B0604020202020204" pitchFamily="34" charset="0"/>
                <a:cs typeface="Arial" panose="020B0604020202020204" pitchFamily="34" charset="0"/>
              </a:rPr>
              <a:t>→ S.-M. Cheikh ’s PhD thesis (2023)</a:t>
            </a:r>
          </a:p>
        </p:txBody>
      </p:sp>
      <p:sp>
        <p:nvSpPr>
          <p:cNvPr id="21" name="Titre 5">
            <a:extLst>
              <a:ext uri="{FF2B5EF4-FFF2-40B4-BE49-F238E27FC236}">
                <a16:creationId xmlns:a16="http://schemas.microsoft.com/office/drawing/2014/main" id="{0C4A9833-78E2-425F-9442-69B6D5481F6E}"/>
              </a:ext>
            </a:extLst>
          </p:cNvPr>
          <p:cNvSpPr txBox="1">
            <a:spLocks/>
          </p:cNvSpPr>
          <p:nvPr/>
        </p:nvSpPr>
        <p:spPr>
          <a:xfrm>
            <a:off x="148151" y="160480"/>
            <a:ext cx="10012162" cy="513034"/>
          </a:xfrm>
          <a:prstGeom prst="rect">
            <a:avLst/>
          </a:prstGeom>
        </p:spPr>
        <p:txBody>
          <a:bodyPr>
            <a:noAutofit/>
          </a:bodyPr>
          <a:lstStyle>
            <a:lvl1pPr algn="l" defTabSz="914400" rtl="0" eaLnBrk="1" latinLnBrk="0" hangingPunct="1">
              <a:lnSpc>
                <a:spcPct val="90000"/>
              </a:lnSpc>
              <a:spcBef>
                <a:spcPct val="0"/>
              </a:spcBef>
              <a:buNone/>
              <a:defRPr sz="3200" kern="1200">
                <a:solidFill>
                  <a:schemeClr val="tx2"/>
                </a:solidFill>
                <a:latin typeface="+mj-lt"/>
                <a:ea typeface="+mj-ea"/>
                <a:cs typeface="+mj-cs"/>
              </a:defRPr>
            </a:lvl1pPr>
          </a:lstStyle>
          <a:p>
            <a:r>
              <a:rPr lang="en-US" sz="2800" b="1" dirty="0"/>
              <a:t>Context: Methodology of (</a:t>
            </a:r>
            <a:r>
              <a:rPr lang="en-US" sz="2800" b="1" dirty="0" err="1"/>
              <a:t>n</a:t>
            </a:r>
            <a:r>
              <a:rPr lang="en-US" sz="2800" b="1" baseline="-25000" dirty="0" err="1"/>
              <a:t>th</a:t>
            </a:r>
            <a:r>
              <a:rPr lang="en-US" sz="2800" b="1" dirty="0" err="1"/>
              <a:t>,f</a:t>
            </a:r>
            <a:r>
              <a:rPr lang="en-US" sz="2800" b="1" dirty="0"/>
              <a:t>) FY evaluation</a:t>
            </a:r>
            <a:endParaRPr lang="fr-FR" sz="2800" dirty="0"/>
          </a:p>
        </p:txBody>
      </p:sp>
      <p:sp>
        <p:nvSpPr>
          <p:cNvPr id="23" name="Espace réservé du numéro de diapositive 4">
            <a:extLst>
              <a:ext uri="{FF2B5EF4-FFF2-40B4-BE49-F238E27FC236}">
                <a16:creationId xmlns:a16="http://schemas.microsoft.com/office/drawing/2014/main" id="{A81377E6-A9CE-4CF0-99CE-7F6B33E51051}"/>
              </a:ext>
            </a:extLst>
          </p:cNvPr>
          <p:cNvSpPr>
            <a:spLocks noGrp="1"/>
          </p:cNvSpPr>
          <p:nvPr>
            <p:ph type="sldNum" sz="quarter" idx="12"/>
          </p:nvPr>
        </p:nvSpPr>
        <p:spPr>
          <a:xfrm>
            <a:off x="10999334" y="6343650"/>
            <a:ext cx="693738" cy="365125"/>
          </a:xfrm>
        </p:spPr>
        <p:txBody>
          <a:bodyPr/>
          <a:lstStyle/>
          <a:p>
            <a:r>
              <a:rPr lang="fr-FR" dirty="0"/>
              <a:t>5</a:t>
            </a:r>
          </a:p>
        </p:txBody>
      </p:sp>
    </p:spTree>
    <p:extLst>
      <p:ext uri="{BB962C8B-B14F-4D97-AF65-F5344CB8AC3E}">
        <p14:creationId xmlns:p14="http://schemas.microsoft.com/office/powerpoint/2010/main" val="17551349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ZoneTexte 6">
            <a:extLst>
              <a:ext uri="{FF2B5EF4-FFF2-40B4-BE49-F238E27FC236}">
                <a16:creationId xmlns:a16="http://schemas.microsoft.com/office/drawing/2014/main" id="{1476552A-165F-4EBF-8CE0-06E8668639A7}"/>
              </a:ext>
            </a:extLst>
          </p:cNvPr>
          <p:cNvSpPr txBox="1"/>
          <p:nvPr/>
        </p:nvSpPr>
        <p:spPr>
          <a:xfrm>
            <a:off x="3032857" y="4044257"/>
            <a:ext cx="232756" cy="307777"/>
          </a:xfrm>
          <a:prstGeom prst="rect">
            <a:avLst/>
          </a:prstGeom>
          <a:noFill/>
        </p:spPr>
        <p:txBody>
          <a:bodyPr wrap="none" rtlCol="0">
            <a:spAutoFit/>
          </a:bodyPr>
          <a:lstStyle/>
          <a:p>
            <a:r>
              <a:rPr lang="en-GB" sz="1400" dirty="0"/>
              <a:t> </a:t>
            </a:r>
          </a:p>
        </p:txBody>
      </p:sp>
      <mc:AlternateContent xmlns:mc="http://schemas.openxmlformats.org/markup-compatibility/2006" xmlns:a14="http://schemas.microsoft.com/office/drawing/2010/main">
        <mc:Choice Requires="a14">
          <p:sp>
            <p:nvSpPr>
              <p:cNvPr id="8" name="ZoneTexte 7">
                <a:extLst>
                  <a:ext uri="{FF2B5EF4-FFF2-40B4-BE49-F238E27FC236}">
                    <a16:creationId xmlns:a16="http://schemas.microsoft.com/office/drawing/2014/main" id="{A35D8591-93AB-4C40-91B9-938DD96840F1}"/>
                  </a:ext>
                </a:extLst>
              </p:cNvPr>
              <p:cNvSpPr txBox="1"/>
              <p:nvPr/>
            </p:nvSpPr>
            <p:spPr>
              <a:xfrm>
                <a:off x="4720697" y="842617"/>
                <a:ext cx="4418069" cy="1384995"/>
              </a:xfrm>
              <a:prstGeom prst="rect">
                <a:avLst/>
              </a:prstGeom>
              <a:noFill/>
            </p:spPr>
            <p:txBody>
              <a:bodyPr wrap="square" rtlCol="0">
                <a:spAutoFit/>
              </a:bodyPr>
              <a:lstStyle/>
              <a:p>
                <a:pPr algn="ctr" defTabSz="457200"/>
                <a14:m>
                  <m:oMathPara xmlns:m="http://schemas.openxmlformats.org/officeDocument/2006/math">
                    <m:oMathParaPr>
                      <m:jc m:val="centerGroup"/>
                    </m:oMathParaPr>
                    <m:oMath xmlns:m="http://schemas.openxmlformats.org/officeDocument/2006/math">
                      <m:r>
                        <a:rPr lang="en-US" i="1" smtClean="0">
                          <a:solidFill>
                            <a:srgbClr val="C00000"/>
                          </a:solidFill>
                          <a:latin typeface="Cambria Math"/>
                          <a:sym typeface="Symbol"/>
                        </a:rPr>
                        <m:t>𝑌</m:t>
                      </m:r>
                      <m:d>
                        <m:dPr>
                          <m:ctrlPr>
                            <a:rPr lang="en-US" i="1" smtClean="0">
                              <a:solidFill>
                                <a:srgbClr val="C00000"/>
                              </a:solidFill>
                              <a:latin typeface="Cambria Math" panose="02040503050406030204" pitchFamily="18" charset="0"/>
                              <a:sym typeface="Symbol"/>
                            </a:rPr>
                          </m:ctrlPr>
                        </m:dPr>
                        <m:e>
                          <m:r>
                            <a:rPr lang="en-US" i="1" smtClean="0">
                              <a:solidFill>
                                <a:srgbClr val="C00000"/>
                              </a:solidFill>
                              <a:latin typeface="Cambria Math"/>
                              <a:sym typeface="Symbol"/>
                            </a:rPr>
                            <m:t>𝐴</m:t>
                          </m:r>
                          <m:r>
                            <a:rPr lang="en-US" i="1" smtClean="0">
                              <a:solidFill>
                                <a:srgbClr val="C00000"/>
                              </a:solidFill>
                              <a:latin typeface="Cambria Math"/>
                              <a:sym typeface="Symbol"/>
                            </a:rPr>
                            <m:t>,</m:t>
                          </m:r>
                          <m:r>
                            <a:rPr lang="en-US" i="1" smtClean="0">
                              <a:solidFill>
                                <a:srgbClr val="C00000"/>
                              </a:solidFill>
                              <a:latin typeface="Cambria Math"/>
                              <a:sym typeface="Symbol"/>
                            </a:rPr>
                            <m:t>𝑍</m:t>
                          </m:r>
                          <m:r>
                            <a:rPr lang="en-US" i="1" smtClean="0">
                              <a:solidFill>
                                <a:srgbClr val="C00000"/>
                              </a:solidFill>
                              <a:latin typeface="Cambria Math"/>
                              <a:sym typeface="Symbol"/>
                            </a:rPr>
                            <m:t>,</m:t>
                          </m:r>
                          <m:sSub>
                            <m:sSubPr>
                              <m:ctrlPr>
                                <a:rPr lang="en-US" i="1" smtClean="0">
                                  <a:solidFill>
                                    <a:srgbClr val="C00000"/>
                                  </a:solidFill>
                                  <a:latin typeface="Cambria Math" panose="02040503050406030204" pitchFamily="18" charset="0"/>
                                  <a:sym typeface="Symbol"/>
                                </a:rPr>
                              </m:ctrlPr>
                            </m:sSubPr>
                            <m:e>
                              <m:r>
                                <a:rPr lang="en-US" i="1" smtClean="0">
                                  <a:solidFill>
                                    <a:srgbClr val="C00000"/>
                                  </a:solidFill>
                                  <a:latin typeface="Cambria Math" panose="02040503050406030204" pitchFamily="18" charset="0"/>
                                  <a:sym typeface="Symbol"/>
                                </a:rPr>
                                <m:t>𝐸</m:t>
                              </m:r>
                            </m:e>
                            <m:sub>
                              <m:r>
                                <a:rPr lang="en-US" i="1" smtClean="0">
                                  <a:solidFill>
                                    <a:srgbClr val="C00000"/>
                                  </a:solidFill>
                                  <a:latin typeface="Cambria Math" panose="02040503050406030204" pitchFamily="18" charset="0"/>
                                  <a:sym typeface="Symbol"/>
                                </a:rPr>
                                <m:t>𝐾</m:t>
                              </m:r>
                            </m:sub>
                          </m:sSub>
                          <m:r>
                            <a:rPr lang="en-US" i="1" smtClean="0">
                              <a:solidFill>
                                <a:srgbClr val="C00000"/>
                              </a:solidFill>
                              <a:latin typeface="Cambria Math"/>
                              <a:sym typeface="Symbol"/>
                            </a:rPr>
                            <m:t>,</m:t>
                          </m:r>
                          <m:r>
                            <a:rPr lang="en-US" i="1" smtClean="0">
                              <a:solidFill>
                                <a:srgbClr val="C00000"/>
                              </a:solidFill>
                              <a:latin typeface="Cambria Math" panose="02040503050406030204" pitchFamily="18" charset="0"/>
                              <a:sym typeface="Symbol"/>
                            </a:rPr>
                            <m:t>𝐼</m:t>
                          </m:r>
                          <m:r>
                            <a:rPr lang="en-US" i="1" smtClean="0">
                              <a:solidFill>
                                <a:srgbClr val="C00000"/>
                              </a:solidFill>
                              <a:latin typeface="Cambria Math" panose="02040503050406030204" pitchFamily="18" charset="0"/>
                              <a:sym typeface="Symbol"/>
                            </a:rPr>
                            <m:t> </m:t>
                          </m:r>
                        </m:e>
                      </m:d>
                    </m:oMath>
                  </m:oMathPara>
                </a14:m>
                <a:endParaRPr lang="fr-FR" i="1" dirty="0">
                  <a:solidFill>
                    <a:srgbClr val="C00000"/>
                  </a:solidFill>
                  <a:latin typeface="Cambria Math" panose="02040503050406030204" pitchFamily="18" charset="0"/>
                  <a:sym typeface="Symbol"/>
                </a:endParaRPr>
              </a:p>
              <a:p>
                <a:pPr algn="ctr" defTabSz="457200"/>
                <a14:m>
                  <m:oMathPara xmlns:m="http://schemas.openxmlformats.org/officeDocument/2006/math">
                    <m:oMathParaPr>
                      <m:jc m:val="centerGroup"/>
                    </m:oMathParaPr>
                    <m:oMath xmlns:m="http://schemas.openxmlformats.org/officeDocument/2006/math">
                      <m:r>
                        <a:rPr lang="en-US" sz="1600" i="1" smtClean="0">
                          <a:solidFill>
                            <a:srgbClr val="C00000"/>
                          </a:solidFill>
                          <a:latin typeface="Cambria Math"/>
                          <a:sym typeface="Symbol"/>
                        </a:rPr>
                        <m:t>=</m:t>
                      </m:r>
                    </m:oMath>
                  </m:oMathPara>
                </a14:m>
                <a:endParaRPr lang="fr-FR" sz="1600" i="1" dirty="0">
                  <a:solidFill>
                    <a:srgbClr val="C00000"/>
                  </a:solidFill>
                  <a:latin typeface="Cambria Math"/>
                  <a:sym typeface="Symbol"/>
                </a:endParaRPr>
              </a:p>
              <a:p>
                <a:pPr algn="ctr" defTabSz="457200"/>
                <a14:m>
                  <m:oMath xmlns:m="http://schemas.openxmlformats.org/officeDocument/2006/math">
                    <m:r>
                      <a:rPr lang="en-US" sz="1600" i="1" smtClean="0">
                        <a:solidFill>
                          <a:srgbClr val="C00000"/>
                        </a:solidFill>
                        <a:latin typeface="Cambria Math"/>
                        <a:sym typeface="Symbol"/>
                      </a:rPr>
                      <m:t>𝑌</m:t>
                    </m:r>
                    <m:d>
                      <m:dPr>
                        <m:ctrlPr>
                          <a:rPr lang="en-US" sz="1600" i="1" smtClean="0">
                            <a:solidFill>
                              <a:srgbClr val="C00000"/>
                            </a:solidFill>
                            <a:latin typeface="Cambria Math" panose="02040503050406030204" pitchFamily="18" charset="0"/>
                            <a:sym typeface="Symbol"/>
                          </a:rPr>
                        </m:ctrlPr>
                      </m:dPr>
                      <m:e>
                        <m:r>
                          <a:rPr lang="en-US" sz="1600" i="1" smtClean="0">
                            <a:solidFill>
                              <a:srgbClr val="C00000"/>
                            </a:solidFill>
                            <a:latin typeface="Cambria Math"/>
                            <a:sym typeface="Symbol"/>
                          </a:rPr>
                          <m:t>𝐴</m:t>
                        </m:r>
                      </m:e>
                    </m:d>
                    <m:r>
                      <a:rPr lang="en-US" sz="1600" i="1">
                        <a:solidFill>
                          <a:srgbClr val="C00000"/>
                        </a:solidFill>
                        <a:latin typeface="Cambria Math" panose="02040503050406030204" pitchFamily="18" charset="0"/>
                        <a:ea typeface="Cambria Math" panose="02040503050406030204" pitchFamily="18" charset="0"/>
                        <a:sym typeface="Symbol"/>
                      </a:rPr>
                      <m:t>∙</m:t>
                    </m:r>
                    <m:r>
                      <a:rPr lang="en-US" sz="1600" i="1" smtClean="0">
                        <a:solidFill>
                          <a:srgbClr val="C00000"/>
                        </a:solidFill>
                        <a:latin typeface="Cambria Math" panose="02040503050406030204" pitchFamily="18" charset="0"/>
                        <a:sym typeface="Symbol"/>
                      </a:rPr>
                      <m:t>𝑃</m:t>
                    </m:r>
                    <m:d>
                      <m:dPr>
                        <m:ctrlPr>
                          <a:rPr lang="en-US" sz="1600" i="1" smtClean="0">
                            <a:solidFill>
                              <a:srgbClr val="C00000"/>
                            </a:solidFill>
                            <a:latin typeface="Cambria Math" panose="02040503050406030204" pitchFamily="18" charset="0"/>
                            <a:sym typeface="Symbol"/>
                          </a:rPr>
                        </m:ctrlPr>
                      </m:dPr>
                      <m:e>
                        <m:r>
                          <a:rPr lang="en-US" sz="1600" i="1" smtClean="0">
                            <a:solidFill>
                              <a:srgbClr val="C00000"/>
                            </a:solidFill>
                            <a:latin typeface="Cambria Math" panose="02040503050406030204" pitchFamily="18" charset="0"/>
                            <a:sym typeface="Symbol"/>
                          </a:rPr>
                          <m:t>𝑍</m:t>
                        </m:r>
                      </m:e>
                      <m:e>
                        <m:r>
                          <a:rPr lang="en-US" sz="1600" i="1" smtClean="0">
                            <a:solidFill>
                              <a:srgbClr val="C00000"/>
                            </a:solidFill>
                            <a:latin typeface="Cambria Math" panose="02040503050406030204" pitchFamily="18" charset="0"/>
                            <a:sym typeface="Symbol"/>
                          </a:rPr>
                          <m:t>𝐴</m:t>
                        </m:r>
                        <m:r>
                          <a:rPr lang="en-US" sz="1600" i="1" smtClean="0">
                            <a:solidFill>
                              <a:srgbClr val="C00000"/>
                            </a:solidFill>
                            <a:latin typeface="Cambria Math" panose="02040503050406030204" pitchFamily="18" charset="0"/>
                            <a:sym typeface="Symbol"/>
                          </a:rPr>
                          <m:t>, </m:t>
                        </m:r>
                        <m:sSub>
                          <m:sSubPr>
                            <m:ctrlPr>
                              <a:rPr lang="en-US" sz="1600" i="1" smtClean="0">
                                <a:solidFill>
                                  <a:srgbClr val="C00000"/>
                                </a:solidFill>
                                <a:latin typeface="Cambria Math" panose="02040503050406030204" pitchFamily="18" charset="0"/>
                                <a:sym typeface="Symbol"/>
                              </a:rPr>
                            </m:ctrlPr>
                          </m:sSubPr>
                          <m:e>
                            <m:r>
                              <a:rPr lang="en-US" sz="1600" i="1" smtClean="0">
                                <a:solidFill>
                                  <a:srgbClr val="C00000"/>
                                </a:solidFill>
                                <a:latin typeface="Cambria Math" panose="02040503050406030204" pitchFamily="18" charset="0"/>
                                <a:sym typeface="Symbol"/>
                              </a:rPr>
                              <m:t>𝐸</m:t>
                            </m:r>
                          </m:e>
                          <m:sub>
                            <m:r>
                              <a:rPr lang="en-US" sz="1600" i="1" smtClean="0">
                                <a:solidFill>
                                  <a:srgbClr val="C00000"/>
                                </a:solidFill>
                                <a:latin typeface="Cambria Math" panose="02040503050406030204" pitchFamily="18" charset="0"/>
                                <a:sym typeface="Symbol"/>
                              </a:rPr>
                              <m:t>𝐾</m:t>
                            </m:r>
                          </m:sub>
                        </m:sSub>
                      </m:e>
                    </m:d>
                    <m:r>
                      <a:rPr lang="en-US" sz="1600" i="1">
                        <a:solidFill>
                          <a:srgbClr val="C00000"/>
                        </a:solidFill>
                        <a:latin typeface="Cambria Math" panose="02040503050406030204" pitchFamily="18" charset="0"/>
                        <a:ea typeface="Cambria Math" panose="02040503050406030204" pitchFamily="18" charset="0"/>
                        <a:sym typeface="Symbol"/>
                      </a:rPr>
                      <m:t>∙</m:t>
                    </m:r>
                    <m:r>
                      <a:rPr lang="en-US" sz="1600" i="1" smtClean="0">
                        <a:solidFill>
                          <a:srgbClr val="C00000"/>
                        </a:solidFill>
                        <a:latin typeface="Cambria Math" panose="02040503050406030204" pitchFamily="18" charset="0"/>
                        <a:sym typeface="Symbol"/>
                      </a:rPr>
                      <m:t>𝑃</m:t>
                    </m:r>
                    <m:d>
                      <m:dPr>
                        <m:ctrlPr>
                          <a:rPr lang="en-US" sz="1600" i="1" smtClean="0">
                            <a:solidFill>
                              <a:srgbClr val="C00000"/>
                            </a:solidFill>
                            <a:latin typeface="Cambria Math" panose="02040503050406030204" pitchFamily="18" charset="0"/>
                            <a:sym typeface="Symbol"/>
                          </a:rPr>
                        </m:ctrlPr>
                      </m:dPr>
                      <m:e>
                        <m:sSub>
                          <m:sSubPr>
                            <m:ctrlPr>
                              <a:rPr lang="en-US" sz="1600" i="1" smtClean="0">
                                <a:solidFill>
                                  <a:srgbClr val="C00000"/>
                                </a:solidFill>
                                <a:latin typeface="Cambria Math" panose="02040503050406030204" pitchFamily="18" charset="0"/>
                                <a:sym typeface="Symbol"/>
                              </a:rPr>
                            </m:ctrlPr>
                          </m:sSubPr>
                          <m:e>
                            <m:r>
                              <a:rPr lang="en-US" sz="1600" i="1" smtClean="0">
                                <a:solidFill>
                                  <a:srgbClr val="C00000"/>
                                </a:solidFill>
                                <a:latin typeface="Cambria Math" panose="02040503050406030204" pitchFamily="18" charset="0"/>
                                <a:sym typeface="Symbol"/>
                              </a:rPr>
                              <m:t>𝐸</m:t>
                            </m:r>
                          </m:e>
                          <m:sub>
                            <m:r>
                              <a:rPr lang="en-US" sz="1600" i="1" smtClean="0">
                                <a:solidFill>
                                  <a:srgbClr val="C00000"/>
                                </a:solidFill>
                                <a:latin typeface="Cambria Math" panose="02040503050406030204" pitchFamily="18" charset="0"/>
                                <a:sym typeface="Symbol"/>
                              </a:rPr>
                              <m:t>𝑘</m:t>
                            </m:r>
                          </m:sub>
                        </m:sSub>
                      </m:e>
                      <m:e>
                        <m:r>
                          <a:rPr lang="en-US" sz="1600" i="1" smtClean="0">
                            <a:solidFill>
                              <a:srgbClr val="C00000"/>
                            </a:solidFill>
                            <a:latin typeface="Cambria Math" panose="02040503050406030204" pitchFamily="18" charset="0"/>
                            <a:sym typeface="Symbol"/>
                          </a:rPr>
                          <m:t>𝐴</m:t>
                        </m:r>
                        <m:r>
                          <a:rPr lang="en-US" sz="1600" i="1" smtClean="0">
                            <a:solidFill>
                              <a:srgbClr val="C00000"/>
                            </a:solidFill>
                            <a:latin typeface="Cambria Math" panose="02040503050406030204" pitchFamily="18" charset="0"/>
                            <a:sym typeface="Symbol"/>
                          </a:rPr>
                          <m:t>,</m:t>
                        </m:r>
                        <m:r>
                          <a:rPr lang="en-US" sz="1600" i="1" smtClean="0">
                            <a:solidFill>
                              <a:srgbClr val="C00000"/>
                            </a:solidFill>
                            <a:latin typeface="Cambria Math" panose="02040503050406030204" pitchFamily="18" charset="0"/>
                            <a:sym typeface="Symbol"/>
                          </a:rPr>
                          <m:t>𝑍</m:t>
                        </m:r>
                      </m:e>
                    </m:d>
                    <m:r>
                      <a:rPr lang="en-US" sz="1600" i="1">
                        <a:solidFill>
                          <a:srgbClr val="C00000"/>
                        </a:solidFill>
                        <a:latin typeface="Cambria Math" panose="02040503050406030204" pitchFamily="18" charset="0"/>
                        <a:ea typeface="Cambria Math" panose="02040503050406030204" pitchFamily="18" charset="0"/>
                        <a:sym typeface="Symbol"/>
                      </a:rPr>
                      <m:t>∙</m:t>
                    </m:r>
                    <m:r>
                      <a:rPr lang="en-US" sz="1600" i="1" smtClean="0">
                        <a:solidFill>
                          <a:srgbClr val="C00000"/>
                        </a:solidFill>
                        <a:latin typeface="Cambria Math"/>
                        <a:sym typeface="Symbol"/>
                      </a:rPr>
                      <m:t>𝑃</m:t>
                    </m:r>
                    <m:r>
                      <a:rPr lang="en-US" sz="1600" i="1" smtClean="0">
                        <a:solidFill>
                          <a:srgbClr val="C00000"/>
                        </a:solidFill>
                        <a:latin typeface="Cambria Math"/>
                        <a:sym typeface="Symbol"/>
                      </a:rPr>
                      <m:t>(</m:t>
                    </m:r>
                    <m:r>
                      <a:rPr lang="en-US" sz="1600" i="1" smtClean="0">
                        <a:solidFill>
                          <a:srgbClr val="C00000"/>
                        </a:solidFill>
                        <a:latin typeface="Cambria Math" panose="02040503050406030204" pitchFamily="18" charset="0"/>
                        <a:sym typeface="Symbol"/>
                      </a:rPr>
                      <m:t>𝑚</m:t>
                    </m:r>
                    <m:r>
                      <a:rPr lang="en-US" sz="1600" i="1" smtClean="0">
                        <a:solidFill>
                          <a:srgbClr val="C00000"/>
                        </a:solidFill>
                        <a:latin typeface="Cambria Math" panose="02040503050406030204" pitchFamily="18" charset="0"/>
                        <a:sym typeface="Symbol"/>
                      </a:rPr>
                      <m:t>|</m:t>
                    </m:r>
                    <m:sSub>
                      <m:sSubPr>
                        <m:ctrlPr>
                          <a:rPr lang="en-US" sz="1600" i="1" smtClean="0">
                            <a:solidFill>
                              <a:srgbClr val="C00000"/>
                            </a:solidFill>
                            <a:latin typeface="Cambria Math" panose="02040503050406030204" pitchFamily="18" charset="0"/>
                            <a:sym typeface="Symbol"/>
                          </a:rPr>
                        </m:ctrlPr>
                      </m:sSubPr>
                      <m:e>
                        <m:r>
                          <a:rPr lang="en-US" sz="1600" i="1" smtClean="0">
                            <a:solidFill>
                              <a:srgbClr val="C00000"/>
                            </a:solidFill>
                            <a:latin typeface="Cambria Math" panose="02040503050406030204" pitchFamily="18" charset="0"/>
                            <a:sym typeface="Symbol"/>
                          </a:rPr>
                          <m:t>𝐴</m:t>
                        </m:r>
                        <m:r>
                          <a:rPr lang="en-US" sz="1600" i="1" smtClean="0">
                            <a:solidFill>
                              <a:srgbClr val="C00000"/>
                            </a:solidFill>
                            <a:latin typeface="Cambria Math" panose="02040503050406030204" pitchFamily="18" charset="0"/>
                            <a:sym typeface="Symbol"/>
                          </a:rPr>
                          <m:t>,</m:t>
                        </m:r>
                        <m:r>
                          <a:rPr lang="en-US" sz="1600" i="1" smtClean="0">
                            <a:solidFill>
                              <a:srgbClr val="C00000"/>
                            </a:solidFill>
                            <a:latin typeface="Cambria Math" panose="02040503050406030204" pitchFamily="18" charset="0"/>
                            <a:sym typeface="Symbol"/>
                          </a:rPr>
                          <m:t>𝑍</m:t>
                        </m:r>
                        <m:r>
                          <a:rPr lang="en-US" sz="1600" i="1" smtClean="0">
                            <a:solidFill>
                              <a:srgbClr val="C00000"/>
                            </a:solidFill>
                            <a:latin typeface="Cambria Math" panose="02040503050406030204" pitchFamily="18" charset="0"/>
                            <a:sym typeface="Symbol"/>
                          </a:rPr>
                          <m:t>,</m:t>
                        </m:r>
                        <m:r>
                          <a:rPr lang="en-US" sz="1600" i="1" smtClean="0">
                            <a:solidFill>
                              <a:srgbClr val="C00000"/>
                            </a:solidFill>
                            <a:latin typeface="Cambria Math" panose="02040503050406030204" pitchFamily="18" charset="0"/>
                            <a:sym typeface="Symbol"/>
                          </a:rPr>
                          <m:t>𝐸</m:t>
                        </m:r>
                      </m:e>
                      <m:sub>
                        <m:r>
                          <a:rPr lang="en-US" sz="1600" i="1" smtClean="0">
                            <a:solidFill>
                              <a:srgbClr val="C00000"/>
                            </a:solidFill>
                            <a:latin typeface="Cambria Math" panose="02040503050406030204" pitchFamily="18" charset="0"/>
                            <a:sym typeface="Symbol"/>
                          </a:rPr>
                          <m:t>𝐾</m:t>
                        </m:r>
                      </m:sub>
                    </m:sSub>
                    <m:r>
                      <a:rPr lang="en-US" sz="1600" i="1" smtClean="0">
                        <a:solidFill>
                          <a:srgbClr val="C00000"/>
                        </a:solidFill>
                        <a:latin typeface="Cambria Math"/>
                        <a:sym typeface="Symbol"/>
                      </a:rPr>
                      <m:t>) </m:t>
                    </m:r>
                  </m:oMath>
                </a14:m>
                <a:r>
                  <a:rPr lang="en-US" sz="1600" b="1" i="1" dirty="0">
                    <a:solidFill>
                      <a:srgbClr val="C00000"/>
                    </a:solidFill>
                    <a:latin typeface="Cambria Math"/>
                    <a:sym typeface="Symbol"/>
                  </a:rPr>
                  <a:t>	</a:t>
                </a:r>
              </a:p>
              <a:p>
                <a:pPr algn="ctr" defTabSz="457200"/>
                <a:endParaRPr lang="en-US" sz="1600" i="1" dirty="0">
                  <a:solidFill>
                    <a:srgbClr val="C00000"/>
                  </a:solidFill>
                  <a:latin typeface="Cambria Math"/>
                  <a:sym typeface="Symbol"/>
                </a:endParaRPr>
              </a:p>
              <a:p>
                <a:pPr marL="0" lvl="1" algn="ctr" defTabSz="457200"/>
                <a:endParaRPr lang="en-US" b="1" dirty="0">
                  <a:solidFill>
                    <a:srgbClr val="C00000"/>
                  </a:solidFill>
                  <a:latin typeface="Calibri"/>
                </a:endParaRPr>
              </a:p>
            </p:txBody>
          </p:sp>
        </mc:Choice>
        <mc:Fallback xmlns="">
          <p:sp>
            <p:nvSpPr>
              <p:cNvPr id="8" name="ZoneTexte 7">
                <a:extLst>
                  <a:ext uri="{FF2B5EF4-FFF2-40B4-BE49-F238E27FC236}">
                    <a16:creationId xmlns:a16="http://schemas.microsoft.com/office/drawing/2014/main" id="{A35D8591-93AB-4C40-91B9-938DD96840F1}"/>
                  </a:ext>
                </a:extLst>
              </p:cNvPr>
              <p:cNvSpPr txBox="1">
                <a:spLocks noRot="1" noChangeAspect="1" noMove="1" noResize="1" noEditPoints="1" noAdjustHandles="1" noChangeArrowheads="1" noChangeShapeType="1" noTextEdit="1"/>
              </p:cNvSpPr>
              <p:nvPr/>
            </p:nvSpPr>
            <p:spPr>
              <a:xfrm>
                <a:off x="4720697" y="842617"/>
                <a:ext cx="4418069" cy="1384995"/>
              </a:xfrm>
              <a:prstGeom prst="rect">
                <a:avLst/>
              </a:prstGeom>
              <a:blipFill>
                <a:blip r:embed="rId2"/>
                <a:stretch>
                  <a:fillRect/>
                </a:stretch>
              </a:blipFill>
            </p:spPr>
            <p:txBody>
              <a:bodyPr/>
              <a:lstStyle/>
              <a:p>
                <a:r>
                  <a:rPr lang="fr-FR">
                    <a:noFill/>
                  </a:rPr>
                  <a:t> </a:t>
                </a:r>
              </a:p>
            </p:txBody>
          </p:sp>
        </mc:Fallback>
      </mc:AlternateContent>
      <p:grpSp>
        <p:nvGrpSpPr>
          <p:cNvPr id="9" name="Groupe 8">
            <a:extLst>
              <a:ext uri="{FF2B5EF4-FFF2-40B4-BE49-F238E27FC236}">
                <a16:creationId xmlns:a16="http://schemas.microsoft.com/office/drawing/2014/main" id="{B35ED9C9-08E1-46A9-8A3E-982B77B877D9}"/>
              </a:ext>
            </a:extLst>
          </p:cNvPr>
          <p:cNvGrpSpPr/>
          <p:nvPr/>
        </p:nvGrpSpPr>
        <p:grpSpPr>
          <a:xfrm>
            <a:off x="4909024" y="1940523"/>
            <a:ext cx="4188069" cy="523220"/>
            <a:chOff x="8016718" y="2017964"/>
            <a:chExt cx="4188069" cy="523220"/>
          </a:xfrm>
        </p:grpSpPr>
        <p:sp>
          <p:nvSpPr>
            <p:cNvPr id="10" name="Rectangle 9">
              <a:extLst>
                <a:ext uri="{FF2B5EF4-FFF2-40B4-BE49-F238E27FC236}">
                  <a16:creationId xmlns:a16="http://schemas.microsoft.com/office/drawing/2014/main" id="{2AEF41ED-9916-4840-BDEE-D991A63787A5}"/>
                </a:ext>
              </a:extLst>
            </p:cNvPr>
            <p:cNvSpPr/>
            <p:nvPr/>
          </p:nvSpPr>
          <p:spPr>
            <a:xfrm>
              <a:off x="8016718" y="2147424"/>
              <a:ext cx="628698" cy="307777"/>
            </a:xfrm>
            <a:prstGeom prst="rect">
              <a:avLst/>
            </a:prstGeom>
          </p:spPr>
          <p:txBody>
            <a:bodyPr wrap="none">
              <a:spAutoFit/>
            </a:bodyPr>
            <a:lstStyle/>
            <a:p>
              <a:pPr defTabSz="457200"/>
              <a:r>
                <a:rPr lang="en-US" sz="1400" dirty="0">
                  <a:solidFill>
                    <a:srgbClr val="C00000"/>
                  </a:solidFill>
                  <a:latin typeface="Verdana" pitchFamily="34" charset="0"/>
                </a:rPr>
                <a:t>Mass</a:t>
              </a:r>
              <a:endParaRPr lang="en-US" sz="1400" dirty="0">
                <a:solidFill>
                  <a:prstClr val="black"/>
                </a:solidFill>
                <a:latin typeface="Calibri"/>
              </a:endParaRPr>
            </a:p>
          </p:txBody>
        </p:sp>
        <p:sp>
          <p:nvSpPr>
            <p:cNvPr id="11" name="Rectangle 10">
              <a:extLst>
                <a:ext uri="{FF2B5EF4-FFF2-40B4-BE49-F238E27FC236}">
                  <a16:creationId xmlns:a16="http://schemas.microsoft.com/office/drawing/2014/main" id="{57771AFD-A113-4D88-A307-174F11055F4D}"/>
                </a:ext>
              </a:extLst>
            </p:cNvPr>
            <p:cNvSpPr/>
            <p:nvPr/>
          </p:nvSpPr>
          <p:spPr>
            <a:xfrm>
              <a:off x="8799252" y="2147424"/>
              <a:ext cx="827471" cy="307777"/>
            </a:xfrm>
            <a:prstGeom prst="rect">
              <a:avLst/>
            </a:prstGeom>
          </p:spPr>
          <p:txBody>
            <a:bodyPr wrap="none">
              <a:spAutoFit/>
            </a:bodyPr>
            <a:lstStyle/>
            <a:p>
              <a:pPr defTabSz="457200"/>
              <a:r>
                <a:rPr lang="en-US" sz="1400" dirty="0">
                  <a:solidFill>
                    <a:srgbClr val="C00000"/>
                  </a:solidFill>
                  <a:latin typeface="Verdana" pitchFamily="34" charset="0"/>
                </a:rPr>
                <a:t>Charge</a:t>
              </a:r>
              <a:endParaRPr lang="en-US" sz="1400" dirty="0">
                <a:solidFill>
                  <a:prstClr val="black"/>
                </a:solidFill>
                <a:latin typeface="Calibri"/>
              </a:endParaRPr>
            </a:p>
          </p:txBody>
        </p:sp>
        <p:sp>
          <p:nvSpPr>
            <p:cNvPr id="12" name="Rectangle 11">
              <a:extLst>
                <a:ext uri="{FF2B5EF4-FFF2-40B4-BE49-F238E27FC236}">
                  <a16:creationId xmlns:a16="http://schemas.microsoft.com/office/drawing/2014/main" id="{E578E4D8-04DC-454D-955D-76594D184035}"/>
                </a:ext>
              </a:extLst>
            </p:cNvPr>
            <p:cNvSpPr/>
            <p:nvPr/>
          </p:nvSpPr>
          <p:spPr>
            <a:xfrm>
              <a:off x="9934396" y="2017964"/>
              <a:ext cx="814647" cy="523220"/>
            </a:xfrm>
            <a:prstGeom prst="rect">
              <a:avLst/>
            </a:prstGeom>
          </p:spPr>
          <p:txBody>
            <a:bodyPr wrap="none">
              <a:spAutoFit/>
            </a:bodyPr>
            <a:lstStyle/>
            <a:p>
              <a:pPr defTabSz="457200"/>
              <a:r>
                <a:rPr lang="en-US" sz="1400" dirty="0">
                  <a:solidFill>
                    <a:srgbClr val="C00000"/>
                  </a:solidFill>
                  <a:latin typeface="Verdana" pitchFamily="34" charset="0"/>
                </a:rPr>
                <a:t>Kinetic</a:t>
              </a:r>
            </a:p>
            <a:p>
              <a:pPr defTabSz="457200"/>
              <a:r>
                <a:rPr lang="en-US" sz="1400" dirty="0">
                  <a:solidFill>
                    <a:srgbClr val="C00000"/>
                  </a:solidFill>
                  <a:latin typeface="Verdana" pitchFamily="34" charset="0"/>
                </a:rPr>
                <a:t>Energy</a:t>
              </a:r>
              <a:endParaRPr lang="en-US" sz="1400" dirty="0">
                <a:solidFill>
                  <a:prstClr val="black"/>
                </a:solidFill>
                <a:latin typeface="Calibri"/>
              </a:endParaRPr>
            </a:p>
          </p:txBody>
        </p:sp>
        <p:sp>
          <p:nvSpPr>
            <p:cNvPr id="13" name="Rectangle 12">
              <a:extLst>
                <a:ext uri="{FF2B5EF4-FFF2-40B4-BE49-F238E27FC236}">
                  <a16:creationId xmlns:a16="http://schemas.microsoft.com/office/drawing/2014/main" id="{9EA87B0B-6BC1-48DE-8E88-F9430660A857}"/>
                </a:ext>
              </a:extLst>
            </p:cNvPr>
            <p:cNvSpPr/>
            <p:nvPr/>
          </p:nvSpPr>
          <p:spPr>
            <a:xfrm>
              <a:off x="11056716" y="2147424"/>
              <a:ext cx="1148071" cy="307777"/>
            </a:xfrm>
            <a:prstGeom prst="rect">
              <a:avLst/>
            </a:prstGeom>
          </p:spPr>
          <p:txBody>
            <a:bodyPr wrap="none">
              <a:spAutoFit/>
            </a:bodyPr>
            <a:lstStyle/>
            <a:p>
              <a:pPr defTabSz="457200"/>
              <a:r>
                <a:rPr lang="en-US" sz="1400" dirty="0">
                  <a:solidFill>
                    <a:srgbClr val="C00000"/>
                  </a:solidFill>
                  <a:latin typeface="Verdana" pitchFamily="34" charset="0"/>
                </a:rPr>
                <a:t>Isomeric	</a:t>
              </a:r>
              <a:r>
                <a:rPr lang="en-US" sz="1400" dirty="0">
                  <a:solidFill>
                    <a:srgbClr val="C00000"/>
                  </a:solidFill>
                  <a:latin typeface="Calibri"/>
                  <a:sym typeface="Wingdings 3"/>
                </a:rPr>
                <a:t> </a:t>
              </a:r>
              <a:endParaRPr lang="en-US" sz="1400" dirty="0">
                <a:solidFill>
                  <a:prstClr val="black"/>
                </a:solidFill>
                <a:latin typeface="Calibri"/>
              </a:endParaRPr>
            </a:p>
          </p:txBody>
        </p:sp>
      </p:grpSp>
      <mc:AlternateContent xmlns:mc="http://schemas.openxmlformats.org/markup-compatibility/2006" xmlns:a14="http://schemas.microsoft.com/office/drawing/2010/main">
        <mc:Choice Requires="a14">
          <p:sp>
            <p:nvSpPr>
              <p:cNvPr id="17" name="ZoneTexte 16">
                <a:extLst>
                  <a:ext uri="{FF2B5EF4-FFF2-40B4-BE49-F238E27FC236}">
                    <a16:creationId xmlns:a16="http://schemas.microsoft.com/office/drawing/2014/main" id="{DE999CF0-133C-4F6B-9E06-9C53F3EEA092}"/>
                  </a:ext>
                </a:extLst>
              </p:cNvPr>
              <p:cNvSpPr txBox="1"/>
              <p:nvPr/>
            </p:nvSpPr>
            <p:spPr>
              <a:xfrm>
                <a:off x="8683361" y="842617"/>
                <a:ext cx="3807172" cy="2585323"/>
              </a:xfrm>
              <a:prstGeom prst="rect">
                <a:avLst/>
              </a:prstGeom>
              <a:noFill/>
            </p:spPr>
            <p:txBody>
              <a:bodyPr wrap="square" rtlCol="0">
                <a:spAutoFit/>
              </a:bodyPr>
              <a:lstStyle/>
              <a:p>
                <a:pPr algn="ctr" defTabSz="457200"/>
                <a14:m>
                  <m:oMath xmlns:m="http://schemas.openxmlformats.org/officeDocument/2006/math">
                    <m:r>
                      <a:rPr lang="en-GB" b="0" i="1" smtClean="0">
                        <a:solidFill>
                          <a:srgbClr val="00B050"/>
                        </a:solidFill>
                        <a:latin typeface="Cambria Math"/>
                        <a:sym typeface="Symbol"/>
                      </a:rPr>
                      <m:t>𝑌</m:t>
                    </m:r>
                    <m:d>
                      <m:dPr>
                        <m:ctrlPr>
                          <a:rPr lang="en-GB" i="1">
                            <a:solidFill>
                              <a:srgbClr val="00B050"/>
                            </a:solidFill>
                            <a:latin typeface="Cambria Math" panose="02040503050406030204" pitchFamily="18" charset="0"/>
                            <a:sym typeface="Symbol"/>
                          </a:rPr>
                        </m:ctrlPr>
                      </m:dPr>
                      <m:e>
                        <m:r>
                          <a:rPr lang="en-GB" b="0" i="1" smtClean="0">
                            <a:solidFill>
                              <a:srgbClr val="00B050"/>
                            </a:solidFill>
                            <a:latin typeface="Cambria Math"/>
                            <a:sym typeface="Symbol"/>
                          </a:rPr>
                          <m:t>𝐴</m:t>
                        </m:r>
                        <m:r>
                          <a:rPr lang="en-GB" b="0" i="1" smtClean="0">
                            <a:solidFill>
                              <a:srgbClr val="00B050"/>
                            </a:solidFill>
                            <a:latin typeface="Cambria Math"/>
                            <a:sym typeface="Symbol"/>
                          </a:rPr>
                          <m:t>,</m:t>
                        </m:r>
                        <m:r>
                          <a:rPr lang="en-GB" b="0" i="1" smtClean="0">
                            <a:solidFill>
                              <a:srgbClr val="00B050"/>
                            </a:solidFill>
                            <a:latin typeface="Cambria Math"/>
                            <a:sym typeface="Symbol"/>
                          </a:rPr>
                          <m:t>𝑍</m:t>
                        </m:r>
                        <m:r>
                          <a:rPr lang="en-GB" b="0" i="1" smtClean="0">
                            <a:solidFill>
                              <a:srgbClr val="00B050"/>
                            </a:solidFill>
                            <a:latin typeface="Cambria Math"/>
                            <a:sym typeface="Symbol"/>
                          </a:rPr>
                          <m:t>,</m:t>
                        </m:r>
                        <m:r>
                          <a:rPr lang="en-GB" b="0" i="1" smtClean="0">
                            <a:solidFill>
                              <a:srgbClr val="00B050"/>
                            </a:solidFill>
                            <a:latin typeface="Cambria Math" panose="02040503050406030204" pitchFamily="18" charset="0"/>
                            <a:sym typeface="Symbol"/>
                          </a:rPr>
                          <m:t>𝑚</m:t>
                        </m:r>
                        <m:r>
                          <a:rPr lang="en-GB" b="0" i="1" smtClean="0">
                            <a:solidFill>
                              <a:srgbClr val="00B050"/>
                            </a:solidFill>
                            <a:latin typeface="Cambria Math" panose="02040503050406030204" pitchFamily="18" charset="0"/>
                            <a:sym typeface="Symbol"/>
                          </a:rPr>
                          <m:t> </m:t>
                        </m:r>
                      </m:e>
                    </m:d>
                  </m:oMath>
                </a14:m>
                <a:r>
                  <a:rPr lang="en-GB" i="1" dirty="0">
                    <a:solidFill>
                      <a:srgbClr val="00B050"/>
                    </a:solidFill>
                    <a:latin typeface="Cambria Math" panose="02040503050406030204" pitchFamily="18" charset="0"/>
                    <a:sym typeface="Symbol"/>
                  </a:rPr>
                  <a:t> Independent Yields</a:t>
                </a:r>
              </a:p>
              <a:p>
                <a:pPr algn="ctr" defTabSz="457200"/>
                <a:r>
                  <a:rPr lang="en-GB" dirty="0">
                    <a:solidFill>
                      <a:srgbClr val="00B050"/>
                    </a:solidFill>
                    <a:latin typeface="Cambria Math" panose="02040503050406030204" pitchFamily="18" charset="0"/>
                    <a:cs typeface="Arial" panose="020B0604020202020204" pitchFamily="34" charset="0"/>
                    <a:sym typeface="Symbol"/>
                  </a:rPr>
                  <a:t>↓</a:t>
                </a:r>
                <a:endParaRPr lang="en-GB" i="1" dirty="0">
                  <a:solidFill>
                    <a:srgbClr val="00B050"/>
                  </a:solidFill>
                  <a:latin typeface="Cambria Math" panose="02040503050406030204" pitchFamily="18" charset="0"/>
                  <a:sym typeface="Symbol"/>
                </a:endParaRPr>
              </a:p>
              <a:p>
                <a:pPr algn="ctr" defTabSz="457200"/>
                <a14:m>
                  <m:oMath xmlns:m="http://schemas.openxmlformats.org/officeDocument/2006/math">
                    <m:r>
                      <a:rPr lang="en-GB" b="0" i="1" smtClean="0">
                        <a:solidFill>
                          <a:srgbClr val="00B050"/>
                        </a:solidFill>
                        <a:latin typeface="Cambria Math" panose="02040503050406030204" pitchFamily="18" charset="0"/>
                        <a:sym typeface="Symbol"/>
                      </a:rPr>
                      <m:t>𝐶</m:t>
                    </m:r>
                    <m:d>
                      <m:dPr>
                        <m:ctrlPr>
                          <a:rPr lang="en-GB" i="1" smtClean="0">
                            <a:solidFill>
                              <a:srgbClr val="00B050"/>
                            </a:solidFill>
                            <a:latin typeface="Cambria Math" panose="02040503050406030204" pitchFamily="18" charset="0"/>
                            <a:sym typeface="Symbol"/>
                          </a:rPr>
                        </m:ctrlPr>
                      </m:dPr>
                      <m:e>
                        <m:r>
                          <a:rPr lang="en-GB" b="0" i="1" smtClean="0">
                            <a:solidFill>
                              <a:srgbClr val="00B050"/>
                            </a:solidFill>
                            <a:latin typeface="Cambria Math"/>
                            <a:sym typeface="Symbol"/>
                          </a:rPr>
                          <m:t>𝐴</m:t>
                        </m:r>
                        <m:r>
                          <a:rPr lang="en-GB" b="0" i="1" smtClean="0">
                            <a:solidFill>
                              <a:srgbClr val="00B050"/>
                            </a:solidFill>
                            <a:latin typeface="Cambria Math"/>
                            <a:sym typeface="Symbol"/>
                          </a:rPr>
                          <m:t>,</m:t>
                        </m:r>
                        <m:r>
                          <a:rPr lang="en-GB" b="0" i="1" smtClean="0">
                            <a:solidFill>
                              <a:srgbClr val="00B050"/>
                            </a:solidFill>
                            <a:latin typeface="Cambria Math"/>
                            <a:sym typeface="Symbol"/>
                          </a:rPr>
                          <m:t>𝑍</m:t>
                        </m:r>
                        <m:r>
                          <a:rPr lang="en-GB" b="0" i="1" smtClean="0">
                            <a:solidFill>
                              <a:srgbClr val="00B050"/>
                            </a:solidFill>
                            <a:latin typeface="Cambria Math"/>
                            <a:sym typeface="Symbol"/>
                          </a:rPr>
                          <m:t>,</m:t>
                        </m:r>
                        <m:r>
                          <a:rPr lang="en-GB" b="0" i="1" smtClean="0">
                            <a:solidFill>
                              <a:srgbClr val="00B050"/>
                            </a:solidFill>
                            <a:latin typeface="Cambria Math" panose="02040503050406030204" pitchFamily="18" charset="0"/>
                            <a:sym typeface="Symbol"/>
                          </a:rPr>
                          <m:t>𝑚</m:t>
                        </m:r>
                        <m:r>
                          <a:rPr lang="en-GB" b="0" i="1" smtClean="0">
                            <a:solidFill>
                              <a:srgbClr val="00B050"/>
                            </a:solidFill>
                            <a:latin typeface="Cambria Math" panose="02040503050406030204" pitchFamily="18" charset="0"/>
                            <a:sym typeface="Symbol"/>
                          </a:rPr>
                          <m:t> </m:t>
                        </m:r>
                      </m:e>
                    </m:d>
                  </m:oMath>
                </a14:m>
                <a:r>
                  <a:rPr lang="en-GB" i="1" dirty="0">
                    <a:solidFill>
                      <a:srgbClr val="00B050"/>
                    </a:solidFill>
                    <a:latin typeface="Cambria Math" panose="02040503050406030204" pitchFamily="18" charset="0"/>
                    <a:sym typeface="Symbol"/>
                  </a:rPr>
                  <a:t> Cumulative Yields</a:t>
                </a:r>
              </a:p>
              <a:p>
                <a:pPr algn="ctr" defTabSz="457200"/>
                <a:r>
                  <a:rPr lang="en-GB" dirty="0">
                    <a:solidFill>
                      <a:srgbClr val="00B050"/>
                    </a:solidFill>
                    <a:latin typeface="Cambria Math" panose="02040503050406030204" pitchFamily="18" charset="0"/>
                    <a:cs typeface="Arial" panose="020B0604020202020204" pitchFamily="34" charset="0"/>
                    <a:sym typeface="Symbol"/>
                  </a:rPr>
                  <a:t>↓</a:t>
                </a:r>
                <a:endParaRPr lang="en-GB" i="1" dirty="0">
                  <a:solidFill>
                    <a:srgbClr val="00B050"/>
                  </a:solidFill>
                  <a:latin typeface="Cambria Math" panose="02040503050406030204" pitchFamily="18" charset="0"/>
                  <a:sym typeface="Symbol"/>
                </a:endParaRPr>
              </a:p>
              <a:p>
                <a:pPr algn="ctr" defTabSz="457200"/>
                <a14:m>
                  <m:oMath xmlns:m="http://schemas.openxmlformats.org/officeDocument/2006/math">
                    <m:r>
                      <a:rPr lang="en-GB" b="0" i="1" smtClean="0">
                        <a:solidFill>
                          <a:srgbClr val="00B050"/>
                        </a:solidFill>
                        <a:latin typeface="Cambria Math" panose="02040503050406030204" pitchFamily="18" charset="0"/>
                        <a:sym typeface="Symbol"/>
                      </a:rPr>
                      <m:t>𝐶</m:t>
                    </m:r>
                    <m:d>
                      <m:dPr>
                        <m:ctrlPr>
                          <a:rPr lang="en-GB" i="1" smtClean="0">
                            <a:solidFill>
                              <a:srgbClr val="00B050"/>
                            </a:solidFill>
                            <a:latin typeface="Cambria Math" panose="02040503050406030204" pitchFamily="18" charset="0"/>
                            <a:sym typeface="Symbol"/>
                          </a:rPr>
                        </m:ctrlPr>
                      </m:dPr>
                      <m:e>
                        <m:r>
                          <a:rPr lang="en-GB" b="0" i="1" smtClean="0">
                            <a:solidFill>
                              <a:srgbClr val="00B050"/>
                            </a:solidFill>
                            <a:latin typeface="Cambria Math" panose="02040503050406030204" pitchFamily="18" charset="0"/>
                            <a:sym typeface="Symbol"/>
                          </a:rPr>
                          <m:t>𝐴</m:t>
                        </m:r>
                      </m:e>
                    </m:d>
                  </m:oMath>
                </a14:m>
                <a:r>
                  <a:rPr lang="en-GB" i="1" dirty="0">
                    <a:solidFill>
                      <a:srgbClr val="00B050"/>
                    </a:solidFill>
                    <a:latin typeface="Cambria Math"/>
                    <a:sym typeface="Symbol"/>
                  </a:rPr>
                  <a:t> Chain Yields</a:t>
                </a:r>
              </a:p>
              <a:p>
                <a:pPr algn="ctr" defTabSz="457200"/>
                <a:r>
                  <a:rPr lang="en-GB" dirty="0">
                    <a:solidFill>
                      <a:srgbClr val="00B050"/>
                    </a:solidFill>
                    <a:latin typeface="Cambria Math" panose="02040503050406030204" pitchFamily="18" charset="0"/>
                    <a:cs typeface="Arial" panose="020B0604020202020204" pitchFamily="34" charset="0"/>
                    <a:sym typeface="Symbol"/>
                  </a:rPr>
                  <a:t>↓</a:t>
                </a:r>
                <a:endParaRPr lang="en-GB" i="1" dirty="0">
                  <a:solidFill>
                    <a:srgbClr val="00B050"/>
                  </a:solidFill>
                  <a:latin typeface="Cambria Math"/>
                  <a:sym typeface="Symbol"/>
                </a:endParaRPr>
              </a:p>
              <a:p>
                <a:pPr algn="ctr" defTabSz="457200"/>
                <a:r>
                  <a:rPr lang="en-GB" i="1" dirty="0">
                    <a:solidFill>
                      <a:srgbClr val="00B050"/>
                    </a:solidFill>
                    <a:latin typeface="Cambria Math"/>
                    <a:sym typeface="Symbol"/>
                  </a:rPr>
                  <a:t>Application</a:t>
                </a:r>
              </a:p>
              <a:p>
                <a:pPr algn="ctr" defTabSz="457200"/>
                <a:endParaRPr lang="en-GB" i="1" dirty="0">
                  <a:solidFill>
                    <a:srgbClr val="00B050"/>
                  </a:solidFill>
                  <a:latin typeface="Cambria Math"/>
                  <a:sym typeface="Symbol"/>
                </a:endParaRPr>
              </a:p>
              <a:p>
                <a:pPr marL="0" lvl="1" algn="ctr" defTabSz="457200"/>
                <a:endParaRPr lang="en-GB" dirty="0">
                  <a:solidFill>
                    <a:srgbClr val="00B050"/>
                  </a:solidFill>
                  <a:latin typeface="Calibri"/>
                </a:endParaRPr>
              </a:p>
            </p:txBody>
          </p:sp>
        </mc:Choice>
        <mc:Fallback xmlns="">
          <p:sp>
            <p:nvSpPr>
              <p:cNvPr id="17" name="ZoneTexte 16">
                <a:extLst>
                  <a:ext uri="{FF2B5EF4-FFF2-40B4-BE49-F238E27FC236}">
                    <a16:creationId xmlns:a16="http://schemas.microsoft.com/office/drawing/2014/main" id="{DE999CF0-133C-4F6B-9E06-9C53F3EEA092}"/>
                  </a:ext>
                </a:extLst>
              </p:cNvPr>
              <p:cNvSpPr txBox="1">
                <a:spLocks noRot="1" noChangeAspect="1" noMove="1" noResize="1" noEditPoints="1" noAdjustHandles="1" noChangeArrowheads="1" noChangeShapeType="1" noTextEdit="1"/>
              </p:cNvSpPr>
              <p:nvPr/>
            </p:nvSpPr>
            <p:spPr>
              <a:xfrm>
                <a:off x="8683361" y="842617"/>
                <a:ext cx="3807172" cy="2585323"/>
              </a:xfrm>
              <a:prstGeom prst="rect">
                <a:avLst/>
              </a:prstGeom>
              <a:blipFill>
                <a:blip r:embed="rId3"/>
                <a:stretch>
                  <a:fillRect t="-1415"/>
                </a:stretch>
              </a:blipFill>
            </p:spPr>
            <p:txBody>
              <a:bodyPr/>
              <a:lstStyle/>
              <a:p>
                <a:r>
                  <a:rPr lang="fr-FR">
                    <a:noFill/>
                  </a:rPr>
                  <a:t> </a:t>
                </a:r>
              </a:p>
            </p:txBody>
          </p:sp>
        </mc:Fallback>
      </mc:AlternateContent>
      <p:cxnSp>
        <p:nvCxnSpPr>
          <p:cNvPr id="19" name="Connecteur droit avec flèche 18">
            <a:extLst>
              <a:ext uri="{FF2B5EF4-FFF2-40B4-BE49-F238E27FC236}">
                <a16:creationId xmlns:a16="http://schemas.microsoft.com/office/drawing/2014/main" id="{9F05385C-4635-4E65-A970-E12D2C0FA57D}"/>
              </a:ext>
            </a:extLst>
          </p:cNvPr>
          <p:cNvCxnSpPr>
            <a:cxnSpLocks/>
          </p:cNvCxnSpPr>
          <p:nvPr/>
        </p:nvCxnSpPr>
        <p:spPr>
          <a:xfrm>
            <a:off x="10584337" y="3028840"/>
            <a:ext cx="0" cy="51536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0" name="ZoneTexte 19">
            <a:extLst>
              <a:ext uri="{FF2B5EF4-FFF2-40B4-BE49-F238E27FC236}">
                <a16:creationId xmlns:a16="http://schemas.microsoft.com/office/drawing/2014/main" id="{D7C6C720-0661-48E3-BF80-3CEAECA3E854}"/>
              </a:ext>
            </a:extLst>
          </p:cNvPr>
          <p:cNvSpPr txBox="1"/>
          <p:nvPr/>
        </p:nvSpPr>
        <p:spPr>
          <a:xfrm>
            <a:off x="8503806" y="866065"/>
            <a:ext cx="538823" cy="369844"/>
          </a:xfrm>
          <a:prstGeom prst="rect">
            <a:avLst/>
          </a:prstGeom>
          <a:noFill/>
        </p:spPr>
        <p:txBody>
          <a:bodyPr wrap="square">
            <a:spAutoFit/>
          </a:bodyPr>
          <a:lstStyle/>
          <a:p>
            <a:r>
              <a:rPr lang="en-US" sz="1800" b="1" i="1" dirty="0">
                <a:latin typeface="Cambria Math"/>
                <a:sym typeface="Symbol"/>
              </a:rPr>
              <a:t>↔</a:t>
            </a:r>
            <a:r>
              <a:rPr lang="en-US" sz="1800" b="1" i="1" dirty="0">
                <a:solidFill>
                  <a:srgbClr val="C00000"/>
                </a:solidFill>
                <a:latin typeface="Cambria Math"/>
                <a:sym typeface="Symbol"/>
              </a:rPr>
              <a:t> </a:t>
            </a:r>
            <a:endParaRPr lang="en-US" dirty="0"/>
          </a:p>
        </p:txBody>
      </p:sp>
      <p:sp>
        <p:nvSpPr>
          <p:cNvPr id="22" name="ZoneTexte 21">
            <a:extLst>
              <a:ext uri="{FF2B5EF4-FFF2-40B4-BE49-F238E27FC236}">
                <a16:creationId xmlns:a16="http://schemas.microsoft.com/office/drawing/2014/main" id="{BE80B5EE-FF39-4955-882B-BEC1A9183391}"/>
              </a:ext>
            </a:extLst>
          </p:cNvPr>
          <p:cNvSpPr txBox="1"/>
          <p:nvPr/>
        </p:nvSpPr>
        <p:spPr>
          <a:xfrm>
            <a:off x="9073341" y="4487555"/>
            <a:ext cx="3021991" cy="923330"/>
          </a:xfrm>
          <a:prstGeom prst="rect">
            <a:avLst/>
          </a:prstGeom>
          <a:solidFill>
            <a:schemeClr val="bg1"/>
          </a:solidFill>
          <a:ln>
            <a:solidFill>
              <a:schemeClr val="accent3">
                <a:lumMod val="50000"/>
              </a:schemeClr>
            </a:solidFill>
          </a:ln>
        </p:spPr>
        <p:txBody>
          <a:bodyPr wrap="square" rtlCol="0">
            <a:spAutoFit/>
          </a:bodyPr>
          <a:lstStyle/>
          <a:p>
            <a:r>
              <a:rPr lang="en-US" sz="1200" dirty="0">
                <a:solidFill>
                  <a:schemeClr val="accent3">
                    <a:lumMod val="75000"/>
                  </a:schemeClr>
                </a:solidFill>
              </a:rPr>
              <a:t>Fuel Cycle applications</a:t>
            </a:r>
          </a:p>
          <a:p>
            <a:pPr marL="285750" indent="-285750">
              <a:buFontTx/>
              <a:buChar char="-"/>
            </a:pPr>
            <a:r>
              <a:rPr lang="en-US" sz="1050" dirty="0">
                <a:solidFill>
                  <a:schemeClr val="accent3">
                    <a:lumMod val="75000"/>
                  </a:schemeClr>
                </a:solidFill>
              </a:rPr>
              <a:t>Reactivity losses (BU)</a:t>
            </a:r>
          </a:p>
          <a:p>
            <a:pPr marL="285750" indent="-285750">
              <a:buFontTx/>
              <a:buChar char="-"/>
            </a:pPr>
            <a:r>
              <a:rPr lang="en-US" sz="1050" dirty="0">
                <a:solidFill>
                  <a:schemeClr val="accent3">
                    <a:lumMod val="75000"/>
                  </a:schemeClr>
                </a:solidFill>
              </a:rPr>
              <a:t>PIE (BU) : Post-Irradiated Experiment</a:t>
            </a:r>
          </a:p>
          <a:p>
            <a:pPr marL="285750" indent="-285750">
              <a:buFontTx/>
              <a:buChar char="-"/>
            </a:pPr>
            <a:r>
              <a:rPr lang="en-US" sz="1050" dirty="0">
                <a:solidFill>
                  <a:schemeClr val="accent3">
                    <a:lumMod val="75000"/>
                  </a:schemeClr>
                </a:solidFill>
              </a:rPr>
              <a:t>CFE </a:t>
            </a:r>
          </a:p>
          <a:p>
            <a:pPr marL="285750" indent="-285750">
              <a:buFontTx/>
              <a:buChar char="-"/>
            </a:pPr>
            <a:r>
              <a:rPr lang="en-US" sz="1050" dirty="0">
                <a:solidFill>
                  <a:schemeClr val="accent3">
                    <a:lumMod val="75000"/>
                  </a:schemeClr>
                </a:solidFill>
              </a:rPr>
              <a:t>Decay Heat </a:t>
            </a:r>
          </a:p>
        </p:txBody>
      </p:sp>
      <p:sp>
        <p:nvSpPr>
          <p:cNvPr id="26" name="Espace réservé de la date 3">
            <a:extLst>
              <a:ext uri="{FF2B5EF4-FFF2-40B4-BE49-F238E27FC236}">
                <a16:creationId xmlns:a16="http://schemas.microsoft.com/office/drawing/2014/main" id="{1A8CD95D-635E-43E2-97EA-D53479CDCFE0}"/>
              </a:ext>
            </a:extLst>
          </p:cNvPr>
          <p:cNvSpPr>
            <a:spLocks noGrp="1"/>
          </p:cNvSpPr>
          <p:nvPr>
            <p:ph type="dt" sz="half" idx="10"/>
          </p:nvPr>
        </p:nvSpPr>
        <p:spPr>
          <a:xfrm>
            <a:off x="9626599" y="6343650"/>
            <a:ext cx="1090881" cy="365125"/>
          </a:xfrm>
        </p:spPr>
        <p:txBody>
          <a:bodyPr/>
          <a:lstStyle/>
          <a:p>
            <a:r>
              <a:rPr lang="fr-FR"/>
              <a:t>01/07/2026</a:t>
            </a:r>
            <a:endParaRPr lang="fr-FR" dirty="0"/>
          </a:p>
        </p:txBody>
      </p:sp>
      <p:sp>
        <p:nvSpPr>
          <p:cNvPr id="27" name="Espace réservé du pied de page 1">
            <a:extLst>
              <a:ext uri="{FF2B5EF4-FFF2-40B4-BE49-F238E27FC236}">
                <a16:creationId xmlns:a16="http://schemas.microsoft.com/office/drawing/2014/main" id="{00965306-6A83-4313-A041-D811C4449239}"/>
              </a:ext>
            </a:extLst>
          </p:cNvPr>
          <p:cNvSpPr>
            <a:spLocks noGrp="1"/>
          </p:cNvSpPr>
          <p:nvPr>
            <p:ph type="ftr" sz="quarter" idx="11"/>
          </p:nvPr>
        </p:nvSpPr>
        <p:spPr>
          <a:xfrm>
            <a:off x="736600" y="6343650"/>
            <a:ext cx="8839200" cy="365125"/>
          </a:xfrm>
        </p:spPr>
        <p:txBody>
          <a:bodyPr/>
          <a:lstStyle/>
          <a:p>
            <a:r>
              <a:rPr lang="en-US"/>
              <a:t>WONDER 2026 | A. Regonesi et al. </a:t>
            </a:r>
            <a:endParaRPr lang="fr-FR" dirty="0"/>
          </a:p>
        </p:txBody>
      </p:sp>
      <p:cxnSp>
        <p:nvCxnSpPr>
          <p:cNvPr id="24" name="Connecteur droit avec flèche 23">
            <a:extLst>
              <a:ext uri="{FF2B5EF4-FFF2-40B4-BE49-F238E27FC236}">
                <a16:creationId xmlns:a16="http://schemas.microsoft.com/office/drawing/2014/main" id="{E5FFAC59-F14F-49CA-A8E2-671F1D9EA8CA}"/>
              </a:ext>
            </a:extLst>
          </p:cNvPr>
          <p:cNvCxnSpPr>
            <a:cxnSpLocks/>
          </p:cNvCxnSpPr>
          <p:nvPr/>
        </p:nvCxnSpPr>
        <p:spPr>
          <a:xfrm>
            <a:off x="10584337" y="3028840"/>
            <a:ext cx="0" cy="51536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pic>
        <p:nvPicPr>
          <p:cNvPr id="25" name="Image 24">
            <a:extLst>
              <a:ext uri="{FF2B5EF4-FFF2-40B4-BE49-F238E27FC236}">
                <a16:creationId xmlns:a16="http://schemas.microsoft.com/office/drawing/2014/main" id="{C59E9D45-10FC-4716-A910-1531D07228A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852768" y="3087774"/>
            <a:ext cx="1242564" cy="1188973"/>
          </a:xfrm>
          <a:prstGeom prst="rect">
            <a:avLst/>
          </a:prstGeom>
        </p:spPr>
      </p:pic>
      <p:pic>
        <p:nvPicPr>
          <p:cNvPr id="28" name="Image 27">
            <a:extLst>
              <a:ext uri="{FF2B5EF4-FFF2-40B4-BE49-F238E27FC236}">
                <a16:creationId xmlns:a16="http://schemas.microsoft.com/office/drawing/2014/main" id="{615B279F-1972-4F89-87B2-F360E6372BEC}"/>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9809" t="7965" r="2194" b="6321"/>
          <a:stretch/>
        </p:blipFill>
        <p:spPr>
          <a:xfrm>
            <a:off x="9111414" y="2943827"/>
            <a:ext cx="1186144" cy="1129905"/>
          </a:xfrm>
          <a:prstGeom prst="rect">
            <a:avLst/>
          </a:prstGeom>
        </p:spPr>
      </p:pic>
      <p:pic>
        <p:nvPicPr>
          <p:cNvPr id="21" name="Image 20">
            <a:extLst>
              <a:ext uri="{FF2B5EF4-FFF2-40B4-BE49-F238E27FC236}">
                <a16:creationId xmlns:a16="http://schemas.microsoft.com/office/drawing/2014/main" id="{A224002C-914A-4E6C-851C-FF1B95E30455}"/>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910536" y="2536387"/>
            <a:ext cx="1936857" cy="1988968"/>
          </a:xfrm>
          <a:prstGeom prst="rect">
            <a:avLst/>
          </a:prstGeom>
        </p:spPr>
      </p:pic>
      <p:grpSp>
        <p:nvGrpSpPr>
          <p:cNvPr id="29" name="Groupe 28">
            <a:extLst>
              <a:ext uri="{FF2B5EF4-FFF2-40B4-BE49-F238E27FC236}">
                <a16:creationId xmlns:a16="http://schemas.microsoft.com/office/drawing/2014/main" id="{605A6D9F-EEC4-4B93-AF5A-09298A07F348}"/>
              </a:ext>
            </a:extLst>
          </p:cNvPr>
          <p:cNvGrpSpPr/>
          <p:nvPr/>
        </p:nvGrpSpPr>
        <p:grpSpPr>
          <a:xfrm>
            <a:off x="4512547" y="2565242"/>
            <a:ext cx="2457634" cy="2151895"/>
            <a:chOff x="3968114" y="2896884"/>
            <a:chExt cx="3843918" cy="3365719"/>
          </a:xfrm>
        </p:grpSpPr>
        <p:pic>
          <p:nvPicPr>
            <p:cNvPr id="30" name="Image 29">
              <a:extLst>
                <a:ext uri="{FF2B5EF4-FFF2-40B4-BE49-F238E27FC236}">
                  <a16:creationId xmlns:a16="http://schemas.microsoft.com/office/drawing/2014/main" id="{7F87AA24-53F7-45CF-9440-AD942D615643}"/>
                </a:ext>
              </a:extLst>
            </p:cNvPr>
            <p:cNvPicPr>
              <a:picLocks noChangeAspect="1"/>
            </p:cNvPicPr>
            <p:nvPr/>
          </p:nvPicPr>
          <p:blipFill rotWithShape="1">
            <a:blip r:embed="rId7">
              <a:extLst>
                <a:ext uri="{28A0092B-C50C-407E-A947-70E740481C1C}">
                  <a14:useLocalDpi xmlns:a14="http://schemas.microsoft.com/office/drawing/2010/main" val="0"/>
                </a:ext>
              </a:extLst>
            </a:blip>
            <a:srcRect t="9591"/>
            <a:stretch/>
          </p:blipFill>
          <p:spPr>
            <a:xfrm>
              <a:off x="3968114" y="2896884"/>
              <a:ext cx="3843918" cy="3365719"/>
            </a:xfrm>
            <a:prstGeom prst="rect">
              <a:avLst/>
            </a:prstGeom>
          </p:spPr>
        </p:pic>
        <p:pic>
          <p:nvPicPr>
            <p:cNvPr id="31" name="Image 30">
              <a:extLst>
                <a:ext uri="{FF2B5EF4-FFF2-40B4-BE49-F238E27FC236}">
                  <a16:creationId xmlns:a16="http://schemas.microsoft.com/office/drawing/2014/main" id="{4E10174C-FF85-4243-B2A8-8E0A522B05DD}"/>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714751" y="4805740"/>
              <a:ext cx="946470" cy="911649"/>
            </a:xfrm>
            <a:prstGeom prst="rect">
              <a:avLst/>
            </a:prstGeom>
            <a:effectLst>
              <a:outerShdw blurRad="50800" dist="38100" dir="2700000" algn="tl" rotWithShape="0">
                <a:prstClr val="black">
                  <a:alpha val="40000"/>
                </a:prstClr>
              </a:outerShdw>
            </a:effectLst>
          </p:spPr>
        </p:pic>
      </p:grpSp>
      <p:sp>
        <p:nvSpPr>
          <p:cNvPr id="37" name="ZoneTexte 36">
            <a:extLst>
              <a:ext uri="{FF2B5EF4-FFF2-40B4-BE49-F238E27FC236}">
                <a16:creationId xmlns:a16="http://schemas.microsoft.com/office/drawing/2014/main" id="{129BC7CA-D431-4AB1-86EA-A43E09F7B805}"/>
              </a:ext>
            </a:extLst>
          </p:cNvPr>
          <p:cNvSpPr txBox="1"/>
          <p:nvPr/>
        </p:nvSpPr>
        <p:spPr>
          <a:xfrm>
            <a:off x="9254141" y="491588"/>
            <a:ext cx="2702333" cy="253916"/>
          </a:xfrm>
          <a:prstGeom prst="rect">
            <a:avLst/>
          </a:prstGeom>
          <a:noFill/>
        </p:spPr>
        <p:txBody>
          <a:bodyPr wrap="square">
            <a:spAutoFit/>
          </a:bodyPr>
          <a:lstStyle/>
          <a:p>
            <a:r>
              <a:rPr lang="en-US" sz="1050" dirty="0">
                <a:solidFill>
                  <a:srgbClr val="00B0F0"/>
                </a:solidFill>
                <a:latin typeface="Arial" panose="020B0604020202020204" pitchFamily="34" charset="0"/>
                <a:cs typeface="Arial" panose="020B0604020202020204" pitchFamily="34" charset="0"/>
              </a:rPr>
              <a:t>→ S.-M. Cheikh ’s PhD thesis (2023)</a:t>
            </a:r>
          </a:p>
        </p:txBody>
      </p:sp>
      <p:sp>
        <p:nvSpPr>
          <p:cNvPr id="32" name="Titre 5">
            <a:extLst>
              <a:ext uri="{FF2B5EF4-FFF2-40B4-BE49-F238E27FC236}">
                <a16:creationId xmlns:a16="http://schemas.microsoft.com/office/drawing/2014/main" id="{ED348440-C9BC-4BBB-8982-65632DF8B8FB}"/>
              </a:ext>
            </a:extLst>
          </p:cNvPr>
          <p:cNvSpPr txBox="1">
            <a:spLocks/>
          </p:cNvSpPr>
          <p:nvPr/>
        </p:nvSpPr>
        <p:spPr>
          <a:xfrm>
            <a:off x="148151" y="160480"/>
            <a:ext cx="10012162" cy="513034"/>
          </a:xfrm>
          <a:prstGeom prst="rect">
            <a:avLst/>
          </a:prstGeom>
        </p:spPr>
        <p:txBody>
          <a:bodyPr>
            <a:noAutofit/>
          </a:bodyPr>
          <a:lstStyle>
            <a:lvl1pPr algn="l" defTabSz="914400" rtl="0" eaLnBrk="1" latinLnBrk="0" hangingPunct="1">
              <a:lnSpc>
                <a:spcPct val="90000"/>
              </a:lnSpc>
              <a:spcBef>
                <a:spcPct val="0"/>
              </a:spcBef>
              <a:buNone/>
              <a:defRPr sz="3200" kern="1200">
                <a:solidFill>
                  <a:schemeClr val="tx2"/>
                </a:solidFill>
                <a:latin typeface="+mj-lt"/>
                <a:ea typeface="+mj-ea"/>
                <a:cs typeface="+mj-cs"/>
              </a:defRPr>
            </a:lvl1pPr>
          </a:lstStyle>
          <a:p>
            <a:r>
              <a:rPr lang="en-US" sz="2800" b="1" dirty="0"/>
              <a:t>Context: Methodology of (</a:t>
            </a:r>
            <a:r>
              <a:rPr lang="en-US" sz="2800" b="1" dirty="0" err="1"/>
              <a:t>n</a:t>
            </a:r>
            <a:r>
              <a:rPr lang="en-US" sz="2800" b="1" baseline="-25000" dirty="0" err="1"/>
              <a:t>th</a:t>
            </a:r>
            <a:r>
              <a:rPr lang="en-US" sz="2800" b="1" dirty="0" err="1"/>
              <a:t>,f</a:t>
            </a:r>
            <a:r>
              <a:rPr lang="en-US" sz="2800" b="1" dirty="0"/>
              <a:t>) FY evaluation</a:t>
            </a:r>
            <a:endParaRPr lang="fr-FR" sz="2800" dirty="0"/>
          </a:p>
        </p:txBody>
      </p:sp>
      <p:sp>
        <p:nvSpPr>
          <p:cNvPr id="33" name="Espace réservé du numéro de diapositive 4">
            <a:extLst>
              <a:ext uri="{FF2B5EF4-FFF2-40B4-BE49-F238E27FC236}">
                <a16:creationId xmlns:a16="http://schemas.microsoft.com/office/drawing/2014/main" id="{A476CD1C-E1EE-4E95-9A21-57B7EE798626}"/>
              </a:ext>
            </a:extLst>
          </p:cNvPr>
          <p:cNvSpPr>
            <a:spLocks noGrp="1"/>
          </p:cNvSpPr>
          <p:nvPr>
            <p:ph type="sldNum" sz="quarter" idx="12"/>
          </p:nvPr>
        </p:nvSpPr>
        <p:spPr>
          <a:xfrm>
            <a:off x="10999334" y="6343650"/>
            <a:ext cx="693738" cy="365125"/>
          </a:xfrm>
        </p:spPr>
        <p:txBody>
          <a:bodyPr/>
          <a:lstStyle/>
          <a:p>
            <a:r>
              <a:rPr lang="fr-FR" dirty="0"/>
              <a:t>5</a:t>
            </a:r>
          </a:p>
        </p:txBody>
      </p:sp>
    </p:spTree>
    <p:extLst>
      <p:ext uri="{BB962C8B-B14F-4D97-AF65-F5344CB8AC3E}">
        <p14:creationId xmlns:p14="http://schemas.microsoft.com/office/powerpoint/2010/main" val="9880268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ZoneTexte 6">
            <a:extLst>
              <a:ext uri="{FF2B5EF4-FFF2-40B4-BE49-F238E27FC236}">
                <a16:creationId xmlns:a16="http://schemas.microsoft.com/office/drawing/2014/main" id="{1476552A-165F-4EBF-8CE0-06E8668639A7}"/>
              </a:ext>
            </a:extLst>
          </p:cNvPr>
          <p:cNvSpPr txBox="1"/>
          <p:nvPr/>
        </p:nvSpPr>
        <p:spPr>
          <a:xfrm>
            <a:off x="3032857" y="4044257"/>
            <a:ext cx="232756" cy="307777"/>
          </a:xfrm>
          <a:prstGeom prst="rect">
            <a:avLst/>
          </a:prstGeom>
          <a:noFill/>
        </p:spPr>
        <p:txBody>
          <a:bodyPr wrap="none" rtlCol="0">
            <a:spAutoFit/>
          </a:bodyPr>
          <a:lstStyle/>
          <a:p>
            <a:r>
              <a:rPr lang="en-GB" sz="1400" dirty="0"/>
              <a:t> </a:t>
            </a:r>
          </a:p>
        </p:txBody>
      </p:sp>
      <mc:AlternateContent xmlns:mc="http://schemas.openxmlformats.org/markup-compatibility/2006" xmlns:a14="http://schemas.microsoft.com/office/drawing/2010/main">
        <mc:Choice Requires="a14">
          <p:sp>
            <p:nvSpPr>
              <p:cNvPr id="8" name="ZoneTexte 7">
                <a:extLst>
                  <a:ext uri="{FF2B5EF4-FFF2-40B4-BE49-F238E27FC236}">
                    <a16:creationId xmlns:a16="http://schemas.microsoft.com/office/drawing/2014/main" id="{A35D8591-93AB-4C40-91B9-938DD96840F1}"/>
                  </a:ext>
                </a:extLst>
              </p:cNvPr>
              <p:cNvSpPr txBox="1"/>
              <p:nvPr/>
            </p:nvSpPr>
            <p:spPr>
              <a:xfrm>
                <a:off x="4720697" y="842617"/>
                <a:ext cx="4418069" cy="1384995"/>
              </a:xfrm>
              <a:prstGeom prst="rect">
                <a:avLst/>
              </a:prstGeom>
              <a:noFill/>
            </p:spPr>
            <p:txBody>
              <a:bodyPr wrap="square" rtlCol="0">
                <a:spAutoFit/>
              </a:bodyPr>
              <a:lstStyle/>
              <a:p>
                <a:pPr algn="ctr" defTabSz="457200"/>
                <a14:m>
                  <m:oMathPara xmlns:m="http://schemas.openxmlformats.org/officeDocument/2006/math">
                    <m:oMathParaPr>
                      <m:jc m:val="centerGroup"/>
                    </m:oMathParaPr>
                    <m:oMath xmlns:m="http://schemas.openxmlformats.org/officeDocument/2006/math">
                      <m:r>
                        <a:rPr lang="en-US" i="1" smtClean="0">
                          <a:solidFill>
                            <a:srgbClr val="C00000"/>
                          </a:solidFill>
                          <a:latin typeface="Cambria Math"/>
                          <a:sym typeface="Symbol"/>
                        </a:rPr>
                        <m:t>𝑌</m:t>
                      </m:r>
                      <m:d>
                        <m:dPr>
                          <m:ctrlPr>
                            <a:rPr lang="en-US" i="1" smtClean="0">
                              <a:solidFill>
                                <a:srgbClr val="C00000"/>
                              </a:solidFill>
                              <a:latin typeface="Cambria Math" panose="02040503050406030204" pitchFamily="18" charset="0"/>
                              <a:sym typeface="Symbol"/>
                            </a:rPr>
                          </m:ctrlPr>
                        </m:dPr>
                        <m:e>
                          <m:r>
                            <a:rPr lang="en-US" i="1" smtClean="0">
                              <a:solidFill>
                                <a:srgbClr val="C00000"/>
                              </a:solidFill>
                              <a:latin typeface="Cambria Math"/>
                              <a:sym typeface="Symbol"/>
                            </a:rPr>
                            <m:t>𝐴</m:t>
                          </m:r>
                          <m:r>
                            <a:rPr lang="en-US" i="1" smtClean="0">
                              <a:solidFill>
                                <a:srgbClr val="C00000"/>
                              </a:solidFill>
                              <a:latin typeface="Cambria Math"/>
                              <a:sym typeface="Symbol"/>
                            </a:rPr>
                            <m:t>,</m:t>
                          </m:r>
                          <m:r>
                            <a:rPr lang="en-US" i="1" smtClean="0">
                              <a:solidFill>
                                <a:srgbClr val="C00000"/>
                              </a:solidFill>
                              <a:latin typeface="Cambria Math"/>
                              <a:sym typeface="Symbol"/>
                            </a:rPr>
                            <m:t>𝑍</m:t>
                          </m:r>
                          <m:r>
                            <a:rPr lang="en-US" i="1" smtClean="0">
                              <a:solidFill>
                                <a:srgbClr val="C00000"/>
                              </a:solidFill>
                              <a:latin typeface="Cambria Math"/>
                              <a:sym typeface="Symbol"/>
                            </a:rPr>
                            <m:t>,</m:t>
                          </m:r>
                          <m:sSub>
                            <m:sSubPr>
                              <m:ctrlPr>
                                <a:rPr lang="en-US" i="1" smtClean="0">
                                  <a:solidFill>
                                    <a:srgbClr val="C00000"/>
                                  </a:solidFill>
                                  <a:latin typeface="Cambria Math" panose="02040503050406030204" pitchFamily="18" charset="0"/>
                                  <a:sym typeface="Symbol"/>
                                </a:rPr>
                              </m:ctrlPr>
                            </m:sSubPr>
                            <m:e>
                              <m:r>
                                <a:rPr lang="en-US" i="1" smtClean="0">
                                  <a:solidFill>
                                    <a:srgbClr val="C00000"/>
                                  </a:solidFill>
                                  <a:latin typeface="Cambria Math" panose="02040503050406030204" pitchFamily="18" charset="0"/>
                                  <a:sym typeface="Symbol"/>
                                </a:rPr>
                                <m:t>𝐸</m:t>
                              </m:r>
                            </m:e>
                            <m:sub>
                              <m:r>
                                <a:rPr lang="en-US" i="1" smtClean="0">
                                  <a:solidFill>
                                    <a:srgbClr val="C00000"/>
                                  </a:solidFill>
                                  <a:latin typeface="Cambria Math" panose="02040503050406030204" pitchFamily="18" charset="0"/>
                                  <a:sym typeface="Symbol"/>
                                </a:rPr>
                                <m:t>𝐾</m:t>
                              </m:r>
                            </m:sub>
                          </m:sSub>
                          <m:r>
                            <a:rPr lang="en-US" i="1" smtClean="0">
                              <a:solidFill>
                                <a:srgbClr val="C00000"/>
                              </a:solidFill>
                              <a:latin typeface="Cambria Math"/>
                              <a:sym typeface="Symbol"/>
                            </a:rPr>
                            <m:t>,</m:t>
                          </m:r>
                          <m:r>
                            <a:rPr lang="en-US" i="1" smtClean="0">
                              <a:solidFill>
                                <a:srgbClr val="C00000"/>
                              </a:solidFill>
                              <a:latin typeface="Cambria Math" panose="02040503050406030204" pitchFamily="18" charset="0"/>
                              <a:sym typeface="Symbol"/>
                            </a:rPr>
                            <m:t>𝐼</m:t>
                          </m:r>
                          <m:r>
                            <a:rPr lang="en-US" i="1" smtClean="0">
                              <a:solidFill>
                                <a:srgbClr val="C00000"/>
                              </a:solidFill>
                              <a:latin typeface="Cambria Math" panose="02040503050406030204" pitchFamily="18" charset="0"/>
                              <a:sym typeface="Symbol"/>
                            </a:rPr>
                            <m:t> </m:t>
                          </m:r>
                        </m:e>
                      </m:d>
                    </m:oMath>
                  </m:oMathPara>
                </a14:m>
                <a:endParaRPr lang="fr-FR" i="1" dirty="0">
                  <a:solidFill>
                    <a:srgbClr val="C00000"/>
                  </a:solidFill>
                  <a:latin typeface="Cambria Math" panose="02040503050406030204" pitchFamily="18" charset="0"/>
                  <a:sym typeface="Symbol"/>
                </a:endParaRPr>
              </a:p>
              <a:p>
                <a:pPr algn="ctr" defTabSz="457200"/>
                <a14:m>
                  <m:oMathPara xmlns:m="http://schemas.openxmlformats.org/officeDocument/2006/math">
                    <m:oMathParaPr>
                      <m:jc m:val="centerGroup"/>
                    </m:oMathParaPr>
                    <m:oMath xmlns:m="http://schemas.openxmlformats.org/officeDocument/2006/math">
                      <m:r>
                        <a:rPr lang="en-US" sz="1600" i="1" smtClean="0">
                          <a:solidFill>
                            <a:srgbClr val="C00000"/>
                          </a:solidFill>
                          <a:latin typeface="Cambria Math"/>
                          <a:sym typeface="Symbol"/>
                        </a:rPr>
                        <m:t>=</m:t>
                      </m:r>
                    </m:oMath>
                  </m:oMathPara>
                </a14:m>
                <a:endParaRPr lang="fr-FR" sz="1600" i="1" dirty="0">
                  <a:solidFill>
                    <a:srgbClr val="C00000"/>
                  </a:solidFill>
                  <a:latin typeface="Cambria Math"/>
                  <a:sym typeface="Symbol"/>
                </a:endParaRPr>
              </a:p>
              <a:p>
                <a:pPr algn="ctr" defTabSz="457200"/>
                <a14:m>
                  <m:oMath xmlns:m="http://schemas.openxmlformats.org/officeDocument/2006/math">
                    <m:r>
                      <a:rPr lang="en-US" sz="1600" i="1" smtClean="0">
                        <a:solidFill>
                          <a:srgbClr val="C00000"/>
                        </a:solidFill>
                        <a:latin typeface="Cambria Math"/>
                        <a:sym typeface="Symbol"/>
                      </a:rPr>
                      <m:t>𝑌</m:t>
                    </m:r>
                    <m:d>
                      <m:dPr>
                        <m:ctrlPr>
                          <a:rPr lang="en-US" sz="1600" i="1" smtClean="0">
                            <a:solidFill>
                              <a:srgbClr val="C00000"/>
                            </a:solidFill>
                            <a:latin typeface="Cambria Math" panose="02040503050406030204" pitchFamily="18" charset="0"/>
                            <a:sym typeface="Symbol"/>
                          </a:rPr>
                        </m:ctrlPr>
                      </m:dPr>
                      <m:e>
                        <m:r>
                          <a:rPr lang="en-US" sz="1600" i="1" smtClean="0">
                            <a:solidFill>
                              <a:srgbClr val="C00000"/>
                            </a:solidFill>
                            <a:latin typeface="Cambria Math"/>
                            <a:sym typeface="Symbol"/>
                          </a:rPr>
                          <m:t>𝐴</m:t>
                        </m:r>
                      </m:e>
                    </m:d>
                    <m:r>
                      <a:rPr lang="en-US" sz="1600" i="1">
                        <a:solidFill>
                          <a:srgbClr val="C00000"/>
                        </a:solidFill>
                        <a:latin typeface="Cambria Math" panose="02040503050406030204" pitchFamily="18" charset="0"/>
                        <a:ea typeface="Cambria Math" panose="02040503050406030204" pitchFamily="18" charset="0"/>
                        <a:sym typeface="Symbol"/>
                      </a:rPr>
                      <m:t>∙</m:t>
                    </m:r>
                    <m:r>
                      <a:rPr lang="en-US" sz="1600" i="1" smtClean="0">
                        <a:solidFill>
                          <a:srgbClr val="C00000"/>
                        </a:solidFill>
                        <a:latin typeface="Cambria Math" panose="02040503050406030204" pitchFamily="18" charset="0"/>
                        <a:sym typeface="Symbol"/>
                      </a:rPr>
                      <m:t>𝑃</m:t>
                    </m:r>
                    <m:d>
                      <m:dPr>
                        <m:ctrlPr>
                          <a:rPr lang="en-US" sz="1600" i="1" smtClean="0">
                            <a:solidFill>
                              <a:srgbClr val="C00000"/>
                            </a:solidFill>
                            <a:latin typeface="Cambria Math" panose="02040503050406030204" pitchFamily="18" charset="0"/>
                            <a:sym typeface="Symbol"/>
                          </a:rPr>
                        </m:ctrlPr>
                      </m:dPr>
                      <m:e>
                        <m:r>
                          <a:rPr lang="en-US" sz="1600" i="1" smtClean="0">
                            <a:solidFill>
                              <a:srgbClr val="C00000"/>
                            </a:solidFill>
                            <a:latin typeface="Cambria Math" panose="02040503050406030204" pitchFamily="18" charset="0"/>
                            <a:sym typeface="Symbol"/>
                          </a:rPr>
                          <m:t>𝑍</m:t>
                        </m:r>
                      </m:e>
                      <m:e>
                        <m:r>
                          <a:rPr lang="en-US" sz="1600" i="1" smtClean="0">
                            <a:solidFill>
                              <a:srgbClr val="C00000"/>
                            </a:solidFill>
                            <a:latin typeface="Cambria Math" panose="02040503050406030204" pitchFamily="18" charset="0"/>
                            <a:sym typeface="Symbol"/>
                          </a:rPr>
                          <m:t>𝐴</m:t>
                        </m:r>
                        <m:r>
                          <a:rPr lang="en-US" sz="1600" i="1" smtClean="0">
                            <a:solidFill>
                              <a:srgbClr val="C00000"/>
                            </a:solidFill>
                            <a:latin typeface="Cambria Math" panose="02040503050406030204" pitchFamily="18" charset="0"/>
                            <a:sym typeface="Symbol"/>
                          </a:rPr>
                          <m:t>, </m:t>
                        </m:r>
                        <m:sSub>
                          <m:sSubPr>
                            <m:ctrlPr>
                              <a:rPr lang="en-US" sz="1600" i="1" smtClean="0">
                                <a:solidFill>
                                  <a:srgbClr val="C00000"/>
                                </a:solidFill>
                                <a:latin typeface="Cambria Math" panose="02040503050406030204" pitchFamily="18" charset="0"/>
                                <a:sym typeface="Symbol"/>
                              </a:rPr>
                            </m:ctrlPr>
                          </m:sSubPr>
                          <m:e>
                            <m:r>
                              <a:rPr lang="en-US" sz="1600" i="1" smtClean="0">
                                <a:solidFill>
                                  <a:srgbClr val="C00000"/>
                                </a:solidFill>
                                <a:latin typeface="Cambria Math" panose="02040503050406030204" pitchFamily="18" charset="0"/>
                                <a:sym typeface="Symbol"/>
                              </a:rPr>
                              <m:t>𝐸</m:t>
                            </m:r>
                          </m:e>
                          <m:sub>
                            <m:r>
                              <a:rPr lang="en-US" sz="1600" i="1" smtClean="0">
                                <a:solidFill>
                                  <a:srgbClr val="C00000"/>
                                </a:solidFill>
                                <a:latin typeface="Cambria Math" panose="02040503050406030204" pitchFamily="18" charset="0"/>
                                <a:sym typeface="Symbol"/>
                              </a:rPr>
                              <m:t>𝐾</m:t>
                            </m:r>
                          </m:sub>
                        </m:sSub>
                      </m:e>
                    </m:d>
                    <m:r>
                      <a:rPr lang="en-US" sz="1600" i="1">
                        <a:solidFill>
                          <a:srgbClr val="C00000"/>
                        </a:solidFill>
                        <a:latin typeface="Cambria Math" panose="02040503050406030204" pitchFamily="18" charset="0"/>
                        <a:ea typeface="Cambria Math" panose="02040503050406030204" pitchFamily="18" charset="0"/>
                        <a:sym typeface="Symbol"/>
                      </a:rPr>
                      <m:t>∙</m:t>
                    </m:r>
                    <m:r>
                      <a:rPr lang="en-US" sz="1600" i="1" smtClean="0">
                        <a:solidFill>
                          <a:srgbClr val="C00000"/>
                        </a:solidFill>
                        <a:latin typeface="Cambria Math" panose="02040503050406030204" pitchFamily="18" charset="0"/>
                        <a:sym typeface="Symbol"/>
                      </a:rPr>
                      <m:t>𝑃</m:t>
                    </m:r>
                    <m:d>
                      <m:dPr>
                        <m:ctrlPr>
                          <a:rPr lang="en-US" sz="1600" i="1" smtClean="0">
                            <a:solidFill>
                              <a:srgbClr val="C00000"/>
                            </a:solidFill>
                            <a:latin typeface="Cambria Math" panose="02040503050406030204" pitchFamily="18" charset="0"/>
                            <a:sym typeface="Symbol"/>
                          </a:rPr>
                        </m:ctrlPr>
                      </m:dPr>
                      <m:e>
                        <m:sSub>
                          <m:sSubPr>
                            <m:ctrlPr>
                              <a:rPr lang="en-US" sz="1600" i="1" smtClean="0">
                                <a:solidFill>
                                  <a:srgbClr val="C00000"/>
                                </a:solidFill>
                                <a:latin typeface="Cambria Math" panose="02040503050406030204" pitchFamily="18" charset="0"/>
                                <a:sym typeface="Symbol"/>
                              </a:rPr>
                            </m:ctrlPr>
                          </m:sSubPr>
                          <m:e>
                            <m:r>
                              <a:rPr lang="en-US" sz="1600" i="1" smtClean="0">
                                <a:solidFill>
                                  <a:srgbClr val="C00000"/>
                                </a:solidFill>
                                <a:latin typeface="Cambria Math" panose="02040503050406030204" pitchFamily="18" charset="0"/>
                                <a:sym typeface="Symbol"/>
                              </a:rPr>
                              <m:t>𝐸</m:t>
                            </m:r>
                          </m:e>
                          <m:sub>
                            <m:r>
                              <a:rPr lang="en-US" sz="1600" i="1" smtClean="0">
                                <a:solidFill>
                                  <a:srgbClr val="C00000"/>
                                </a:solidFill>
                                <a:latin typeface="Cambria Math" panose="02040503050406030204" pitchFamily="18" charset="0"/>
                                <a:sym typeface="Symbol"/>
                              </a:rPr>
                              <m:t>𝑘</m:t>
                            </m:r>
                          </m:sub>
                        </m:sSub>
                      </m:e>
                      <m:e>
                        <m:r>
                          <a:rPr lang="en-US" sz="1600" i="1" smtClean="0">
                            <a:solidFill>
                              <a:srgbClr val="C00000"/>
                            </a:solidFill>
                            <a:latin typeface="Cambria Math" panose="02040503050406030204" pitchFamily="18" charset="0"/>
                            <a:sym typeface="Symbol"/>
                          </a:rPr>
                          <m:t>𝐴</m:t>
                        </m:r>
                        <m:r>
                          <a:rPr lang="en-US" sz="1600" i="1" smtClean="0">
                            <a:solidFill>
                              <a:srgbClr val="C00000"/>
                            </a:solidFill>
                            <a:latin typeface="Cambria Math" panose="02040503050406030204" pitchFamily="18" charset="0"/>
                            <a:sym typeface="Symbol"/>
                          </a:rPr>
                          <m:t>,</m:t>
                        </m:r>
                        <m:r>
                          <a:rPr lang="en-US" sz="1600" i="1" smtClean="0">
                            <a:solidFill>
                              <a:srgbClr val="C00000"/>
                            </a:solidFill>
                            <a:latin typeface="Cambria Math" panose="02040503050406030204" pitchFamily="18" charset="0"/>
                            <a:sym typeface="Symbol"/>
                          </a:rPr>
                          <m:t>𝑍</m:t>
                        </m:r>
                      </m:e>
                    </m:d>
                    <m:r>
                      <a:rPr lang="en-US" sz="1600" i="1">
                        <a:solidFill>
                          <a:srgbClr val="C00000"/>
                        </a:solidFill>
                        <a:latin typeface="Cambria Math" panose="02040503050406030204" pitchFamily="18" charset="0"/>
                        <a:ea typeface="Cambria Math" panose="02040503050406030204" pitchFamily="18" charset="0"/>
                        <a:sym typeface="Symbol"/>
                      </a:rPr>
                      <m:t>∙</m:t>
                    </m:r>
                    <m:r>
                      <a:rPr lang="en-US" sz="1600" i="1" smtClean="0">
                        <a:solidFill>
                          <a:srgbClr val="C00000"/>
                        </a:solidFill>
                        <a:latin typeface="Cambria Math"/>
                        <a:sym typeface="Symbol"/>
                      </a:rPr>
                      <m:t>𝑃</m:t>
                    </m:r>
                    <m:r>
                      <a:rPr lang="en-US" sz="1600" i="1" smtClean="0">
                        <a:solidFill>
                          <a:srgbClr val="C00000"/>
                        </a:solidFill>
                        <a:latin typeface="Cambria Math"/>
                        <a:sym typeface="Symbol"/>
                      </a:rPr>
                      <m:t>(</m:t>
                    </m:r>
                    <m:r>
                      <a:rPr lang="en-US" sz="1600" i="1" smtClean="0">
                        <a:solidFill>
                          <a:srgbClr val="C00000"/>
                        </a:solidFill>
                        <a:latin typeface="Cambria Math" panose="02040503050406030204" pitchFamily="18" charset="0"/>
                        <a:sym typeface="Symbol"/>
                      </a:rPr>
                      <m:t>𝑚</m:t>
                    </m:r>
                    <m:r>
                      <a:rPr lang="en-US" sz="1600" i="1" smtClean="0">
                        <a:solidFill>
                          <a:srgbClr val="C00000"/>
                        </a:solidFill>
                        <a:latin typeface="Cambria Math" panose="02040503050406030204" pitchFamily="18" charset="0"/>
                        <a:sym typeface="Symbol"/>
                      </a:rPr>
                      <m:t>|</m:t>
                    </m:r>
                    <m:sSub>
                      <m:sSubPr>
                        <m:ctrlPr>
                          <a:rPr lang="en-US" sz="1600" i="1" smtClean="0">
                            <a:solidFill>
                              <a:srgbClr val="C00000"/>
                            </a:solidFill>
                            <a:latin typeface="Cambria Math" panose="02040503050406030204" pitchFamily="18" charset="0"/>
                            <a:sym typeface="Symbol"/>
                          </a:rPr>
                        </m:ctrlPr>
                      </m:sSubPr>
                      <m:e>
                        <m:r>
                          <a:rPr lang="en-US" sz="1600" i="1" smtClean="0">
                            <a:solidFill>
                              <a:srgbClr val="C00000"/>
                            </a:solidFill>
                            <a:latin typeface="Cambria Math" panose="02040503050406030204" pitchFamily="18" charset="0"/>
                            <a:sym typeface="Symbol"/>
                          </a:rPr>
                          <m:t>𝐴</m:t>
                        </m:r>
                        <m:r>
                          <a:rPr lang="en-US" sz="1600" i="1" smtClean="0">
                            <a:solidFill>
                              <a:srgbClr val="C00000"/>
                            </a:solidFill>
                            <a:latin typeface="Cambria Math" panose="02040503050406030204" pitchFamily="18" charset="0"/>
                            <a:sym typeface="Symbol"/>
                          </a:rPr>
                          <m:t>,</m:t>
                        </m:r>
                        <m:r>
                          <a:rPr lang="en-US" sz="1600" i="1" smtClean="0">
                            <a:solidFill>
                              <a:srgbClr val="C00000"/>
                            </a:solidFill>
                            <a:latin typeface="Cambria Math" panose="02040503050406030204" pitchFamily="18" charset="0"/>
                            <a:sym typeface="Symbol"/>
                          </a:rPr>
                          <m:t>𝑍</m:t>
                        </m:r>
                        <m:r>
                          <a:rPr lang="en-US" sz="1600" i="1" smtClean="0">
                            <a:solidFill>
                              <a:srgbClr val="C00000"/>
                            </a:solidFill>
                            <a:latin typeface="Cambria Math" panose="02040503050406030204" pitchFamily="18" charset="0"/>
                            <a:sym typeface="Symbol"/>
                          </a:rPr>
                          <m:t>,</m:t>
                        </m:r>
                        <m:r>
                          <a:rPr lang="en-US" sz="1600" i="1" smtClean="0">
                            <a:solidFill>
                              <a:srgbClr val="C00000"/>
                            </a:solidFill>
                            <a:latin typeface="Cambria Math" panose="02040503050406030204" pitchFamily="18" charset="0"/>
                            <a:sym typeface="Symbol"/>
                          </a:rPr>
                          <m:t>𝐸</m:t>
                        </m:r>
                      </m:e>
                      <m:sub>
                        <m:r>
                          <a:rPr lang="en-US" sz="1600" i="1" smtClean="0">
                            <a:solidFill>
                              <a:srgbClr val="C00000"/>
                            </a:solidFill>
                            <a:latin typeface="Cambria Math" panose="02040503050406030204" pitchFamily="18" charset="0"/>
                            <a:sym typeface="Symbol"/>
                          </a:rPr>
                          <m:t>𝐾</m:t>
                        </m:r>
                      </m:sub>
                    </m:sSub>
                    <m:r>
                      <a:rPr lang="en-US" sz="1600" i="1" smtClean="0">
                        <a:solidFill>
                          <a:srgbClr val="C00000"/>
                        </a:solidFill>
                        <a:latin typeface="Cambria Math"/>
                        <a:sym typeface="Symbol"/>
                      </a:rPr>
                      <m:t>) </m:t>
                    </m:r>
                  </m:oMath>
                </a14:m>
                <a:r>
                  <a:rPr lang="en-US" sz="1600" b="1" i="1" dirty="0">
                    <a:solidFill>
                      <a:srgbClr val="C00000"/>
                    </a:solidFill>
                    <a:latin typeface="Cambria Math"/>
                    <a:sym typeface="Symbol"/>
                  </a:rPr>
                  <a:t>	</a:t>
                </a:r>
              </a:p>
              <a:p>
                <a:pPr algn="ctr" defTabSz="457200"/>
                <a:endParaRPr lang="en-US" sz="1600" i="1" dirty="0">
                  <a:solidFill>
                    <a:srgbClr val="C00000"/>
                  </a:solidFill>
                  <a:latin typeface="Cambria Math"/>
                  <a:sym typeface="Symbol"/>
                </a:endParaRPr>
              </a:p>
              <a:p>
                <a:pPr marL="0" lvl="1" algn="ctr" defTabSz="457200"/>
                <a:endParaRPr lang="en-US" b="1" dirty="0">
                  <a:solidFill>
                    <a:srgbClr val="C00000"/>
                  </a:solidFill>
                  <a:latin typeface="Calibri"/>
                </a:endParaRPr>
              </a:p>
            </p:txBody>
          </p:sp>
        </mc:Choice>
        <mc:Fallback xmlns="">
          <p:sp>
            <p:nvSpPr>
              <p:cNvPr id="8" name="ZoneTexte 7">
                <a:extLst>
                  <a:ext uri="{FF2B5EF4-FFF2-40B4-BE49-F238E27FC236}">
                    <a16:creationId xmlns:a16="http://schemas.microsoft.com/office/drawing/2014/main" id="{A35D8591-93AB-4C40-91B9-938DD96840F1}"/>
                  </a:ext>
                </a:extLst>
              </p:cNvPr>
              <p:cNvSpPr txBox="1">
                <a:spLocks noRot="1" noChangeAspect="1" noMove="1" noResize="1" noEditPoints="1" noAdjustHandles="1" noChangeArrowheads="1" noChangeShapeType="1" noTextEdit="1"/>
              </p:cNvSpPr>
              <p:nvPr/>
            </p:nvSpPr>
            <p:spPr>
              <a:xfrm>
                <a:off x="4720697" y="842617"/>
                <a:ext cx="4418069" cy="1384995"/>
              </a:xfrm>
              <a:prstGeom prst="rect">
                <a:avLst/>
              </a:prstGeom>
              <a:blipFill>
                <a:blip r:embed="rId2"/>
                <a:stretch>
                  <a:fillRect/>
                </a:stretch>
              </a:blipFill>
            </p:spPr>
            <p:txBody>
              <a:bodyPr/>
              <a:lstStyle/>
              <a:p>
                <a:r>
                  <a:rPr lang="fr-FR">
                    <a:noFill/>
                  </a:rPr>
                  <a:t> </a:t>
                </a:r>
              </a:p>
            </p:txBody>
          </p:sp>
        </mc:Fallback>
      </mc:AlternateContent>
      <p:grpSp>
        <p:nvGrpSpPr>
          <p:cNvPr id="9" name="Groupe 8">
            <a:extLst>
              <a:ext uri="{FF2B5EF4-FFF2-40B4-BE49-F238E27FC236}">
                <a16:creationId xmlns:a16="http://schemas.microsoft.com/office/drawing/2014/main" id="{B35ED9C9-08E1-46A9-8A3E-982B77B877D9}"/>
              </a:ext>
            </a:extLst>
          </p:cNvPr>
          <p:cNvGrpSpPr/>
          <p:nvPr/>
        </p:nvGrpSpPr>
        <p:grpSpPr>
          <a:xfrm>
            <a:off x="4909024" y="1940523"/>
            <a:ext cx="4188069" cy="523220"/>
            <a:chOff x="8016718" y="2017964"/>
            <a:chExt cx="4188069" cy="523220"/>
          </a:xfrm>
        </p:grpSpPr>
        <p:sp>
          <p:nvSpPr>
            <p:cNvPr id="10" name="Rectangle 9">
              <a:extLst>
                <a:ext uri="{FF2B5EF4-FFF2-40B4-BE49-F238E27FC236}">
                  <a16:creationId xmlns:a16="http://schemas.microsoft.com/office/drawing/2014/main" id="{2AEF41ED-9916-4840-BDEE-D991A63787A5}"/>
                </a:ext>
              </a:extLst>
            </p:cNvPr>
            <p:cNvSpPr/>
            <p:nvPr/>
          </p:nvSpPr>
          <p:spPr>
            <a:xfrm>
              <a:off x="8016718" y="2147424"/>
              <a:ext cx="628698" cy="307777"/>
            </a:xfrm>
            <a:prstGeom prst="rect">
              <a:avLst/>
            </a:prstGeom>
          </p:spPr>
          <p:txBody>
            <a:bodyPr wrap="none">
              <a:spAutoFit/>
            </a:bodyPr>
            <a:lstStyle/>
            <a:p>
              <a:pPr defTabSz="457200"/>
              <a:r>
                <a:rPr lang="en-US" sz="1400" dirty="0">
                  <a:solidFill>
                    <a:srgbClr val="C00000"/>
                  </a:solidFill>
                  <a:latin typeface="Verdana" pitchFamily="34" charset="0"/>
                </a:rPr>
                <a:t>Mass</a:t>
              </a:r>
              <a:endParaRPr lang="en-US" sz="1400" dirty="0">
                <a:solidFill>
                  <a:prstClr val="black"/>
                </a:solidFill>
                <a:latin typeface="Calibri"/>
              </a:endParaRPr>
            </a:p>
          </p:txBody>
        </p:sp>
        <p:sp>
          <p:nvSpPr>
            <p:cNvPr id="11" name="Rectangle 10">
              <a:extLst>
                <a:ext uri="{FF2B5EF4-FFF2-40B4-BE49-F238E27FC236}">
                  <a16:creationId xmlns:a16="http://schemas.microsoft.com/office/drawing/2014/main" id="{57771AFD-A113-4D88-A307-174F11055F4D}"/>
                </a:ext>
              </a:extLst>
            </p:cNvPr>
            <p:cNvSpPr/>
            <p:nvPr/>
          </p:nvSpPr>
          <p:spPr>
            <a:xfrm>
              <a:off x="8799252" y="2147424"/>
              <a:ext cx="827471" cy="307777"/>
            </a:xfrm>
            <a:prstGeom prst="rect">
              <a:avLst/>
            </a:prstGeom>
          </p:spPr>
          <p:txBody>
            <a:bodyPr wrap="none">
              <a:spAutoFit/>
            </a:bodyPr>
            <a:lstStyle/>
            <a:p>
              <a:pPr defTabSz="457200"/>
              <a:r>
                <a:rPr lang="en-US" sz="1400" dirty="0">
                  <a:solidFill>
                    <a:srgbClr val="C00000"/>
                  </a:solidFill>
                  <a:latin typeface="Verdana" pitchFamily="34" charset="0"/>
                </a:rPr>
                <a:t>Charge</a:t>
              </a:r>
              <a:endParaRPr lang="en-US" sz="1400" dirty="0">
                <a:solidFill>
                  <a:prstClr val="black"/>
                </a:solidFill>
                <a:latin typeface="Calibri"/>
              </a:endParaRPr>
            </a:p>
          </p:txBody>
        </p:sp>
        <p:sp>
          <p:nvSpPr>
            <p:cNvPr id="12" name="Rectangle 11">
              <a:extLst>
                <a:ext uri="{FF2B5EF4-FFF2-40B4-BE49-F238E27FC236}">
                  <a16:creationId xmlns:a16="http://schemas.microsoft.com/office/drawing/2014/main" id="{E578E4D8-04DC-454D-955D-76594D184035}"/>
                </a:ext>
              </a:extLst>
            </p:cNvPr>
            <p:cNvSpPr/>
            <p:nvPr/>
          </p:nvSpPr>
          <p:spPr>
            <a:xfrm>
              <a:off x="9934396" y="2017964"/>
              <a:ext cx="814647" cy="523220"/>
            </a:xfrm>
            <a:prstGeom prst="rect">
              <a:avLst/>
            </a:prstGeom>
          </p:spPr>
          <p:txBody>
            <a:bodyPr wrap="none">
              <a:spAutoFit/>
            </a:bodyPr>
            <a:lstStyle/>
            <a:p>
              <a:pPr defTabSz="457200"/>
              <a:r>
                <a:rPr lang="en-US" sz="1400" dirty="0">
                  <a:solidFill>
                    <a:srgbClr val="C00000"/>
                  </a:solidFill>
                  <a:latin typeface="Verdana" pitchFamily="34" charset="0"/>
                </a:rPr>
                <a:t>Kinetic</a:t>
              </a:r>
            </a:p>
            <a:p>
              <a:pPr defTabSz="457200"/>
              <a:r>
                <a:rPr lang="en-US" sz="1400" dirty="0">
                  <a:solidFill>
                    <a:srgbClr val="C00000"/>
                  </a:solidFill>
                  <a:latin typeface="Verdana" pitchFamily="34" charset="0"/>
                </a:rPr>
                <a:t>Energy</a:t>
              </a:r>
              <a:endParaRPr lang="en-US" sz="1400" dirty="0">
                <a:solidFill>
                  <a:prstClr val="black"/>
                </a:solidFill>
                <a:latin typeface="Calibri"/>
              </a:endParaRPr>
            </a:p>
          </p:txBody>
        </p:sp>
        <p:sp>
          <p:nvSpPr>
            <p:cNvPr id="13" name="Rectangle 12">
              <a:extLst>
                <a:ext uri="{FF2B5EF4-FFF2-40B4-BE49-F238E27FC236}">
                  <a16:creationId xmlns:a16="http://schemas.microsoft.com/office/drawing/2014/main" id="{9EA87B0B-6BC1-48DE-8E88-F9430660A857}"/>
                </a:ext>
              </a:extLst>
            </p:cNvPr>
            <p:cNvSpPr/>
            <p:nvPr/>
          </p:nvSpPr>
          <p:spPr>
            <a:xfrm>
              <a:off x="11056716" y="2147424"/>
              <a:ext cx="1148071" cy="307777"/>
            </a:xfrm>
            <a:prstGeom prst="rect">
              <a:avLst/>
            </a:prstGeom>
          </p:spPr>
          <p:txBody>
            <a:bodyPr wrap="none">
              <a:spAutoFit/>
            </a:bodyPr>
            <a:lstStyle/>
            <a:p>
              <a:pPr defTabSz="457200"/>
              <a:r>
                <a:rPr lang="en-US" sz="1400" dirty="0">
                  <a:solidFill>
                    <a:srgbClr val="C00000"/>
                  </a:solidFill>
                  <a:latin typeface="Verdana" pitchFamily="34" charset="0"/>
                </a:rPr>
                <a:t>Isomeric	</a:t>
              </a:r>
              <a:r>
                <a:rPr lang="en-US" sz="1400" dirty="0">
                  <a:solidFill>
                    <a:srgbClr val="C00000"/>
                  </a:solidFill>
                  <a:latin typeface="Calibri"/>
                  <a:sym typeface="Wingdings 3"/>
                </a:rPr>
                <a:t> </a:t>
              </a:r>
              <a:endParaRPr lang="en-US" sz="1400" dirty="0">
                <a:solidFill>
                  <a:prstClr val="black"/>
                </a:solidFill>
                <a:latin typeface="Calibri"/>
              </a:endParaRPr>
            </a:p>
          </p:txBody>
        </p:sp>
      </p:grpSp>
      <mc:AlternateContent xmlns:mc="http://schemas.openxmlformats.org/markup-compatibility/2006" xmlns:a14="http://schemas.microsoft.com/office/drawing/2010/main">
        <mc:Choice Requires="a14">
          <p:sp>
            <p:nvSpPr>
              <p:cNvPr id="17" name="ZoneTexte 16">
                <a:extLst>
                  <a:ext uri="{FF2B5EF4-FFF2-40B4-BE49-F238E27FC236}">
                    <a16:creationId xmlns:a16="http://schemas.microsoft.com/office/drawing/2014/main" id="{DE999CF0-133C-4F6B-9E06-9C53F3EEA092}"/>
                  </a:ext>
                </a:extLst>
              </p:cNvPr>
              <p:cNvSpPr txBox="1"/>
              <p:nvPr/>
            </p:nvSpPr>
            <p:spPr>
              <a:xfrm>
                <a:off x="8683361" y="842617"/>
                <a:ext cx="3807172" cy="2585323"/>
              </a:xfrm>
              <a:prstGeom prst="rect">
                <a:avLst/>
              </a:prstGeom>
              <a:noFill/>
            </p:spPr>
            <p:txBody>
              <a:bodyPr wrap="square" rtlCol="0">
                <a:spAutoFit/>
              </a:bodyPr>
              <a:lstStyle/>
              <a:p>
                <a:pPr algn="ctr" defTabSz="457200"/>
                <a14:m>
                  <m:oMath xmlns:m="http://schemas.openxmlformats.org/officeDocument/2006/math">
                    <m:r>
                      <a:rPr lang="en-GB" b="0" i="1" smtClean="0">
                        <a:solidFill>
                          <a:srgbClr val="00B050"/>
                        </a:solidFill>
                        <a:latin typeface="Cambria Math"/>
                        <a:sym typeface="Symbol"/>
                      </a:rPr>
                      <m:t>𝑌</m:t>
                    </m:r>
                    <m:d>
                      <m:dPr>
                        <m:ctrlPr>
                          <a:rPr lang="en-GB" i="1">
                            <a:solidFill>
                              <a:srgbClr val="00B050"/>
                            </a:solidFill>
                            <a:latin typeface="Cambria Math" panose="02040503050406030204" pitchFamily="18" charset="0"/>
                            <a:sym typeface="Symbol"/>
                          </a:rPr>
                        </m:ctrlPr>
                      </m:dPr>
                      <m:e>
                        <m:r>
                          <a:rPr lang="en-GB" b="0" i="1" smtClean="0">
                            <a:solidFill>
                              <a:srgbClr val="00B050"/>
                            </a:solidFill>
                            <a:latin typeface="Cambria Math"/>
                            <a:sym typeface="Symbol"/>
                          </a:rPr>
                          <m:t>𝐴</m:t>
                        </m:r>
                        <m:r>
                          <a:rPr lang="en-GB" b="0" i="1" smtClean="0">
                            <a:solidFill>
                              <a:srgbClr val="00B050"/>
                            </a:solidFill>
                            <a:latin typeface="Cambria Math"/>
                            <a:sym typeface="Symbol"/>
                          </a:rPr>
                          <m:t>,</m:t>
                        </m:r>
                        <m:r>
                          <a:rPr lang="en-GB" b="0" i="1" smtClean="0">
                            <a:solidFill>
                              <a:srgbClr val="00B050"/>
                            </a:solidFill>
                            <a:latin typeface="Cambria Math"/>
                            <a:sym typeface="Symbol"/>
                          </a:rPr>
                          <m:t>𝑍</m:t>
                        </m:r>
                        <m:r>
                          <a:rPr lang="en-GB" b="0" i="1" smtClean="0">
                            <a:solidFill>
                              <a:srgbClr val="00B050"/>
                            </a:solidFill>
                            <a:latin typeface="Cambria Math"/>
                            <a:sym typeface="Symbol"/>
                          </a:rPr>
                          <m:t>,</m:t>
                        </m:r>
                        <m:r>
                          <a:rPr lang="en-GB" b="0" i="1" smtClean="0">
                            <a:solidFill>
                              <a:srgbClr val="00B050"/>
                            </a:solidFill>
                            <a:latin typeface="Cambria Math" panose="02040503050406030204" pitchFamily="18" charset="0"/>
                            <a:sym typeface="Symbol"/>
                          </a:rPr>
                          <m:t>𝑚</m:t>
                        </m:r>
                        <m:r>
                          <a:rPr lang="en-GB" b="0" i="1" smtClean="0">
                            <a:solidFill>
                              <a:srgbClr val="00B050"/>
                            </a:solidFill>
                            <a:latin typeface="Cambria Math" panose="02040503050406030204" pitchFamily="18" charset="0"/>
                            <a:sym typeface="Symbol"/>
                          </a:rPr>
                          <m:t> </m:t>
                        </m:r>
                      </m:e>
                    </m:d>
                  </m:oMath>
                </a14:m>
                <a:r>
                  <a:rPr lang="en-GB" i="1" dirty="0">
                    <a:solidFill>
                      <a:srgbClr val="00B050"/>
                    </a:solidFill>
                    <a:latin typeface="Cambria Math" panose="02040503050406030204" pitchFamily="18" charset="0"/>
                    <a:sym typeface="Symbol"/>
                  </a:rPr>
                  <a:t> Independent Yields</a:t>
                </a:r>
              </a:p>
              <a:p>
                <a:pPr algn="ctr" defTabSz="457200"/>
                <a:r>
                  <a:rPr lang="en-GB" dirty="0">
                    <a:solidFill>
                      <a:srgbClr val="00B050"/>
                    </a:solidFill>
                    <a:latin typeface="Cambria Math" panose="02040503050406030204" pitchFamily="18" charset="0"/>
                    <a:cs typeface="Arial" panose="020B0604020202020204" pitchFamily="34" charset="0"/>
                    <a:sym typeface="Symbol"/>
                  </a:rPr>
                  <a:t>↓</a:t>
                </a:r>
                <a:endParaRPr lang="en-GB" i="1" dirty="0">
                  <a:solidFill>
                    <a:srgbClr val="00B050"/>
                  </a:solidFill>
                  <a:latin typeface="Cambria Math" panose="02040503050406030204" pitchFamily="18" charset="0"/>
                  <a:sym typeface="Symbol"/>
                </a:endParaRPr>
              </a:p>
              <a:p>
                <a:pPr algn="ctr" defTabSz="457200"/>
                <a14:m>
                  <m:oMath xmlns:m="http://schemas.openxmlformats.org/officeDocument/2006/math">
                    <m:r>
                      <a:rPr lang="en-GB" b="0" i="1" smtClean="0">
                        <a:solidFill>
                          <a:srgbClr val="00B050"/>
                        </a:solidFill>
                        <a:latin typeface="Cambria Math" panose="02040503050406030204" pitchFamily="18" charset="0"/>
                        <a:sym typeface="Symbol"/>
                      </a:rPr>
                      <m:t>𝐶</m:t>
                    </m:r>
                    <m:d>
                      <m:dPr>
                        <m:ctrlPr>
                          <a:rPr lang="en-GB" i="1" smtClean="0">
                            <a:solidFill>
                              <a:srgbClr val="00B050"/>
                            </a:solidFill>
                            <a:latin typeface="Cambria Math" panose="02040503050406030204" pitchFamily="18" charset="0"/>
                            <a:sym typeface="Symbol"/>
                          </a:rPr>
                        </m:ctrlPr>
                      </m:dPr>
                      <m:e>
                        <m:r>
                          <a:rPr lang="en-GB" b="0" i="1" smtClean="0">
                            <a:solidFill>
                              <a:srgbClr val="00B050"/>
                            </a:solidFill>
                            <a:latin typeface="Cambria Math"/>
                            <a:sym typeface="Symbol"/>
                          </a:rPr>
                          <m:t>𝐴</m:t>
                        </m:r>
                        <m:r>
                          <a:rPr lang="en-GB" b="0" i="1" smtClean="0">
                            <a:solidFill>
                              <a:srgbClr val="00B050"/>
                            </a:solidFill>
                            <a:latin typeface="Cambria Math"/>
                            <a:sym typeface="Symbol"/>
                          </a:rPr>
                          <m:t>,</m:t>
                        </m:r>
                        <m:r>
                          <a:rPr lang="en-GB" b="0" i="1" smtClean="0">
                            <a:solidFill>
                              <a:srgbClr val="00B050"/>
                            </a:solidFill>
                            <a:latin typeface="Cambria Math"/>
                            <a:sym typeface="Symbol"/>
                          </a:rPr>
                          <m:t>𝑍</m:t>
                        </m:r>
                        <m:r>
                          <a:rPr lang="en-GB" b="0" i="1" smtClean="0">
                            <a:solidFill>
                              <a:srgbClr val="00B050"/>
                            </a:solidFill>
                            <a:latin typeface="Cambria Math"/>
                            <a:sym typeface="Symbol"/>
                          </a:rPr>
                          <m:t>,</m:t>
                        </m:r>
                        <m:r>
                          <a:rPr lang="en-GB" b="0" i="1" smtClean="0">
                            <a:solidFill>
                              <a:srgbClr val="00B050"/>
                            </a:solidFill>
                            <a:latin typeface="Cambria Math" panose="02040503050406030204" pitchFamily="18" charset="0"/>
                            <a:sym typeface="Symbol"/>
                          </a:rPr>
                          <m:t>𝑚</m:t>
                        </m:r>
                        <m:r>
                          <a:rPr lang="en-GB" b="0" i="1" smtClean="0">
                            <a:solidFill>
                              <a:srgbClr val="00B050"/>
                            </a:solidFill>
                            <a:latin typeface="Cambria Math" panose="02040503050406030204" pitchFamily="18" charset="0"/>
                            <a:sym typeface="Symbol"/>
                          </a:rPr>
                          <m:t> </m:t>
                        </m:r>
                      </m:e>
                    </m:d>
                  </m:oMath>
                </a14:m>
                <a:r>
                  <a:rPr lang="en-GB" i="1" dirty="0">
                    <a:solidFill>
                      <a:srgbClr val="00B050"/>
                    </a:solidFill>
                    <a:latin typeface="Cambria Math" panose="02040503050406030204" pitchFamily="18" charset="0"/>
                    <a:sym typeface="Symbol"/>
                  </a:rPr>
                  <a:t> Cumulative Yields</a:t>
                </a:r>
              </a:p>
              <a:p>
                <a:pPr algn="ctr" defTabSz="457200"/>
                <a:r>
                  <a:rPr lang="en-GB" dirty="0">
                    <a:solidFill>
                      <a:srgbClr val="00B050"/>
                    </a:solidFill>
                    <a:latin typeface="Cambria Math" panose="02040503050406030204" pitchFamily="18" charset="0"/>
                    <a:cs typeface="Arial" panose="020B0604020202020204" pitchFamily="34" charset="0"/>
                    <a:sym typeface="Symbol"/>
                  </a:rPr>
                  <a:t>↓</a:t>
                </a:r>
                <a:endParaRPr lang="en-GB" i="1" dirty="0">
                  <a:solidFill>
                    <a:srgbClr val="00B050"/>
                  </a:solidFill>
                  <a:latin typeface="Cambria Math" panose="02040503050406030204" pitchFamily="18" charset="0"/>
                  <a:sym typeface="Symbol"/>
                </a:endParaRPr>
              </a:p>
              <a:p>
                <a:pPr algn="ctr" defTabSz="457200"/>
                <a14:m>
                  <m:oMath xmlns:m="http://schemas.openxmlformats.org/officeDocument/2006/math">
                    <m:r>
                      <a:rPr lang="en-GB" b="0" i="1" smtClean="0">
                        <a:solidFill>
                          <a:srgbClr val="00B050"/>
                        </a:solidFill>
                        <a:latin typeface="Cambria Math" panose="02040503050406030204" pitchFamily="18" charset="0"/>
                        <a:sym typeface="Symbol"/>
                      </a:rPr>
                      <m:t>𝐶</m:t>
                    </m:r>
                    <m:d>
                      <m:dPr>
                        <m:ctrlPr>
                          <a:rPr lang="en-GB" i="1" smtClean="0">
                            <a:solidFill>
                              <a:srgbClr val="00B050"/>
                            </a:solidFill>
                            <a:latin typeface="Cambria Math" panose="02040503050406030204" pitchFamily="18" charset="0"/>
                            <a:sym typeface="Symbol"/>
                          </a:rPr>
                        </m:ctrlPr>
                      </m:dPr>
                      <m:e>
                        <m:r>
                          <a:rPr lang="en-GB" b="0" i="1" smtClean="0">
                            <a:solidFill>
                              <a:srgbClr val="00B050"/>
                            </a:solidFill>
                            <a:latin typeface="Cambria Math" panose="02040503050406030204" pitchFamily="18" charset="0"/>
                            <a:sym typeface="Symbol"/>
                          </a:rPr>
                          <m:t>𝐴</m:t>
                        </m:r>
                      </m:e>
                    </m:d>
                  </m:oMath>
                </a14:m>
                <a:r>
                  <a:rPr lang="en-GB" i="1" dirty="0">
                    <a:solidFill>
                      <a:srgbClr val="00B050"/>
                    </a:solidFill>
                    <a:latin typeface="Cambria Math"/>
                    <a:sym typeface="Symbol"/>
                  </a:rPr>
                  <a:t> Chain Yields</a:t>
                </a:r>
              </a:p>
              <a:p>
                <a:pPr algn="ctr" defTabSz="457200"/>
                <a:r>
                  <a:rPr lang="en-GB" dirty="0">
                    <a:solidFill>
                      <a:srgbClr val="00B050"/>
                    </a:solidFill>
                    <a:latin typeface="Cambria Math" panose="02040503050406030204" pitchFamily="18" charset="0"/>
                    <a:cs typeface="Arial" panose="020B0604020202020204" pitchFamily="34" charset="0"/>
                    <a:sym typeface="Symbol"/>
                  </a:rPr>
                  <a:t>↓</a:t>
                </a:r>
                <a:endParaRPr lang="en-GB" i="1" dirty="0">
                  <a:solidFill>
                    <a:srgbClr val="00B050"/>
                  </a:solidFill>
                  <a:latin typeface="Cambria Math"/>
                  <a:sym typeface="Symbol"/>
                </a:endParaRPr>
              </a:p>
              <a:p>
                <a:pPr algn="ctr" defTabSz="457200"/>
                <a:r>
                  <a:rPr lang="en-GB" i="1" dirty="0">
                    <a:solidFill>
                      <a:srgbClr val="00B050"/>
                    </a:solidFill>
                    <a:latin typeface="Cambria Math"/>
                    <a:sym typeface="Symbol"/>
                  </a:rPr>
                  <a:t>Application</a:t>
                </a:r>
              </a:p>
              <a:p>
                <a:pPr algn="ctr" defTabSz="457200"/>
                <a:endParaRPr lang="en-GB" i="1" dirty="0">
                  <a:solidFill>
                    <a:srgbClr val="00B050"/>
                  </a:solidFill>
                  <a:latin typeface="Cambria Math"/>
                  <a:sym typeface="Symbol"/>
                </a:endParaRPr>
              </a:p>
              <a:p>
                <a:pPr marL="0" lvl="1" algn="ctr" defTabSz="457200"/>
                <a:endParaRPr lang="en-GB" dirty="0">
                  <a:solidFill>
                    <a:srgbClr val="00B050"/>
                  </a:solidFill>
                  <a:latin typeface="Calibri"/>
                </a:endParaRPr>
              </a:p>
            </p:txBody>
          </p:sp>
        </mc:Choice>
        <mc:Fallback xmlns="">
          <p:sp>
            <p:nvSpPr>
              <p:cNvPr id="17" name="ZoneTexte 16">
                <a:extLst>
                  <a:ext uri="{FF2B5EF4-FFF2-40B4-BE49-F238E27FC236}">
                    <a16:creationId xmlns:a16="http://schemas.microsoft.com/office/drawing/2014/main" id="{DE999CF0-133C-4F6B-9E06-9C53F3EEA092}"/>
                  </a:ext>
                </a:extLst>
              </p:cNvPr>
              <p:cNvSpPr txBox="1">
                <a:spLocks noRot="1" noChangeAspect="1" noMove="1" noResize="1" noEditPoints="1" noAdjustHandles="1" noChangeArrowheads="1" noChangeShapeType="1" noTextEdit="1"/>
              </p:cNvSpPr>
              <p:nvPr/>
            </p:nvSpPr>
            <p:spPr>
              <a:xfrm>
                <a:off x="8683361" y="842617"/>
                <a:ext cx="3807172" cy="2585323"/>
              </a:xfrm>
              <a:prstGeom prst="rect">
                <a:avLst/>
              </a:prstGeom>
              <a:blipFill>
                <a:blip r:embed="rId3"/>
                <a:stretch>
                  <a:fillRect t="-1415"/>
                </a:stretch>
              </a:blipFill>
            </p:spPr>
            <p:txBody>
              <a:bodyPr/>
              <a:lstStyle/>
              <a:p>
                <a:r>
                  <a:rPr lang="fr-FR">
                    <a:noFill/>
                  </a:rPr>
                  <a:t> </a:t>
                </a:r>
              </a:p>
            </p:txBody>
          </p:sp>
        </mc:Fallback>
      </mc:AlternateContent>
      <p:cxnSp>
        <p:nvCxnSpPr>
          <p:cNvPr id="19" name="Connecteur droit avec flèche 18">
            <a:extLst>
              <a:ext uri="{FF2B5EF4-FFF2-40B4-BE49-F238E27FC236}">
                <a16:creationId xmlns:a16="http://schemas.microsoft.com/office/drawing/2014/main" id="{9F05385C-4635-4E65-A970-E12D2C0FA57D}"/>
              </a:ext>
            </a:extLst>
          </p:cNvPr>
          <p:cNvCxnSpPr>
            <a:cxnSpLocks/>
          </p:cNvCxnSpPr>
          <p:nvPr/>
        </p:nvCxnSpPr>
        <p:spPr>
          <a:xfrm>
            <a:off x="10584337" y="3028840"/>
            <a:ext cx="0" cy="51536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0" name="ZoneTexte 19">
            <a:extLst>
              <a:ext uri="{FF2B5EF4-FFF2-40B4-BE49-F238E27FC236}">
                <a16:creationId xmlns:a16="http://schemas.microsoft.com/office/drawing/2014/main" id="{D7C6C720-0661-48E3-BF80-3CEAECA3E854}"/>
              </a:ext>
            </a:extLst>
          </p:cNvPr>
          <p:cNvSpPr txBox="1"/>
          <p:nvPr/>
        </p:nvSpPr>
        <p:spPr>
          <a:xfrm>
            <a:off x="8503806" y="866065"/>
            <a:ext cx="538823" cy="369844"/>
          </a:xfrm>
          <a:prstGeom prst="rect">
            <a:avLst/>
          </a:prstGeom>
          <a:noFill/>
        </p:spPr>
        <p:txBody>
          <a:bodyPr wrap="square">
            <a:spAutoFit/>
          </a:bodyPr>
          <a:lstStyle/>
          <a:p>
            <a:r>
              <a:rPr lang="en-US" sz="1800" b="1" i="1" dirty="0">
                <a:latin typeface="Cambria Math"/>
                <a:sym typeface="Symbol"/>
              </a:rPr>
              <a:t>↔</a:t>
            </a:r>
            <a:r>
              <a:rPr lang="en-US" sz="1800" b="1" i="1" dirty="0">
                <a:solidFill>
                  <a:srgbClr val="C00000"/>
                </a:solidFill>
                <a:latin typeface="Cambria Math"/>
                <a:sym typeface="Symbol"/>
              </a:rPr>
              <a:t> </a:t>
            </a:r>
            <a:endParaRPr lang="en-US" dirty="0"/>
          </a:p>
        </p:txBody>
      </p:sp>
      <p:sp>
        <p:nvSpPr>
          <p:cNvPr id="22" name="ZoneTexte 21">
            <a:extLst>
              <a:ext uri="{FF2B5EF4-FFF2-40B4-BE49-F238E27FC236}">
                <a16:creationId xmlns:a16="http://schemas.microsoft.com/office/drawing/2014/main" id="{BE80B5EE-FF39-4955-882B-BEC1A9183391}"/>
              </a:ext>
            </a:extLst>
          </p:cNvPr>
          <p:cNvSpPr txBox="1"/>
          <p:nvPr/>
        </p:nvSpPr>
        <p:spPr>
          <a:xfrm>
            <a:off x="9073341" y="4487555"/>
            <a:ext cx="3021991" cy="923330"/>
          </a:xfrm>
          <a:prstGeom prst="rect">
            <a:avLst/>
          </a:prstGeom>
          <a:solidFill>
            <a:schemeClr val="bg1"/>
          </a:solidFill>
          <a:ln>
            <a:solidFill>
              <a:schemeClr val="accent3">
                <a:lumMod val="50000"/>
              </a:schemeClr>
            </a:solidFill>
          </a:ln>
        </p:spPr>
        <p:txBody>
          <a:bodyPr wrap="square" rtlCol="0">
            <a:spAutoFit/>
          </a:bodyPr>
          <a:lstStyle/>
          <a:p>
            <a:r>
              <a:rPr lang="en-US" sz="1200" dirty="0">
                <a:solidFill>
                  <a:schemeClr val="accent3">
                    <a:lumMod val="75000"/>
                  </a:schemeClr>
                </a:solidFill>
              </a:rPr>
              <a:t>Fuel Cycle applications</a:t>
            </a:r>
          </a:p>
          <a:p>
            <a:pPr marL="285750" indent="-285750">
              <a:buFontTx/>
              <a:buChar char="-"/>
            </a:pPr>
            <a:r>
              <a:rPr lang="en-US" sz="1050" dirty="0">
                <a:solidFill>
                  <a:schemeClr val="accent3">
                    <a:lumMod val="75000"/>
                  </a:schemeClr>
                </a:solidFill>
              </a:rPr>
              <a:t>Reactivity losses (BU)</a:t>
            </a:r>
          </a:p>
          <a:p>
            <a:pPr marL="285750" indent="-285750">
              <a:buFontTx/>
              <a:buChar char="-"/>
            </a:pPr>
            <a:r>
              <a:rPr lang="en-US" sz="1050" dirty="0">
                <a:solidFill>
                  <a:schemeClr val="accent3">
                    <a:lumMod val="75000"/>
                  </a:schemeClr>
                </a:solidFill>
              </a:rPr>
              <a:t>PIE (BU) : Post-Irradiated Experiment</a:t>
            </a:r>
          </a:p>
          <a:p>
            <a:pPr marL="285750" indent="-285750">
              <a:buFontTx/>
              <a:buChar char="-"/>
            </a:pPr>
            <a:r>
              <a:rPr lang="en-US" sz="1050" dirty="0">
                <a:solidFill>
                  <a:schemeClr val="accent3">
                    <a:lumMod val="75000"/>
                  </a:schemeClr>
                </a:solidFill>
              </a:rPr>
              <a:t>CFE </a:t>
            </a:r>
          </a:p>
          <a:p>
            <a:pPr marL="285750" indent="-285750">
              <a:buFontTx/>
              <a:buChar char="-"/>
            </a:pPr>
            <a:r>
              <a:rPr lang="en-US" sz="1050" dirty="0">
                <a:solidFill>
                  <a:schemeClr val="accent3">
                    <a:lumMod val="75000"/>
                  </a:schemeClr>
                </a:solidFill>
              </a:rPr>
              <a:t>Decay Heat </a:t>
            </a:r>
          </a:p>
        </p:txBody>
      </p:sp>
      <p:sp>
        <p:nvSpPr>
          <p:cNvPr id="26" name="Espace réservé de la date 3">
            <a:extLst>
              <a:ext uri="{FF2B5EF4-FFF2-40B4-BE49-F238E27FC236}">
                <a16:creationId xmlns:a16="http://schemas.microsoft.com/office/drawing/2014/main" id="{1A8CD95D-635E-43E2-97EA-D53479CDCFE0}"/>
              </a:ext>
            </a:extLst>
          </p:cNvPr>
          <p:cNvSpPr>
            <a:spLocks noGrp="1"/>
          </p:cNvSpPr>
          <p:nvPr>
            <p:ph type="dt" sz="half" idx="10"/>
          </p:nvPr>
        </p:nvSpPr>
        <p:spPr>
          <a:xfrm>
            <a:off x="9626599" y="6343650"/>
            <a:ext cx="1090881" cy="365125"/>
          </a:xfrm>
        </p:spPr>
        <p:txBody>
          <a:bodyPr/>
          <a:lstStyle/>
          <a:p>
            <a:r>
              <a:rPr lang="fr-FR"/>
              <a:t>01/07/2026</a:t>
            </a:r>
            <a:endParaRPr lang="fr-FR" dirty="0"/>
          </a:p>
        </p:txBody>
      </p:sp>
      <p:sp>
        <p:nvSpPr>
          <p:cNvPr id="27" name="Espace réservé du pied de page 1">
            <a:extLst>
              <a:ext uri="{FF2B5EF4-FFF2-40B4-BE49-F238E27FC236}">
                <a16:creationId xmlns:a16="http://schemas.microsoft.com/office/drawing/2014/main" id="{00965306-6A83-4313-A041-D811C4449239}"/>
              </a:ext>
            </a:extLst>
          </p:cNvPr>
          <p:cNvSpPr>
            <a:spLocks noGrp="1"/>
          </p:cNvSpPr>
          <p:nvPr>
            <p:ph type="ftr" sz="quarter" idx="11"/>
          </p:nvPr>
        </p:nvSpPr>
        <p:spPr>
          <a:xfrm>
            <a:off x="736600" y="6343650"/>
            <a:ext cx="8839200" cy="365125"/>
          </a:xfrm>
        </p:spPr>
        <p:txBody>
          <a:bodyPr/>
          <a:lstStyle/>
          <a:p>
            <a:r>
              <a:rPr lang="en-US"/>
              <a:t>WONDER 2026 | A. Regonesi et al. </a:t>
            </a:r>
            <a:endParaRPr lang="fr-FR" dirty="0"/>
          </a:p>
        </p:txBody>
      </p:sp>
      <p:cxnSp>
        <p:nvCxnSpPr>
          <p:cNvPr id="24" name="Connecteur droit avec flèche 23">
            <a:extLst>
              <a:ext uri="{FF2B5EF4-FFF2-40B4-BE49-F238E27FC236}">
                <a16:creationId xmlns:a16="http://schemas.microsoft.com/office/drawing/2014/main" id="{E5FFAC59-F14F-49CA-A8E2-671F1D9EA8CA}"/>
              </a:ext>
            </a:extLst>
          </p:cNvPr>
          <p:cNvCxnSpPr>
            <a:cxnSpLocks/>
          </p:cNvCxnSpPr>
          <p:nvPr/>
        </p:nvCxnSpPr>
        <p:spPr>
          <a:xfrm>
            <a:off x="10584337" y="3028840"/>
            <a:ext cx="0" cy="51536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pic>
        <p:nvPicPr>
          <p:cNvPr id="25" name="Image 24">
            <a:extLst>
              <a:ext uri="{FF2B5EF4-FFF2-40B4-BE49-F238E27FC236}">
                <a16:creationId xmlns:a16="http://schemas.microsoft.com/office/drawing/2014/main" id="{C59E9D45-10FC-4716-A910-1531D07228A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852768" y="3087774"/>
            <a:ext cx="1242564" cy="1188973"/>
          </a:xfrm>
          <a:prstGeom prst="rect">
            <a:avLst/>
          </a:prstGeom>
        </p:spPr>
      </p:pic>
      <p:pic>
        <p:nvPicPr>
          <p:cNvPr id="28" name="Image 27">
            <a:extLst>
              <a:ext uri="{FF2B5EF4-FFF2-40B4-BE49-F238E27FC236}">
                <a16:creationId xmlns:a16="http://schemas.microsoft.com/office/drawing/2014/main" id="{615B279F-1972-4F89-87B2-F360E6372BEC}"/>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9809" t="7965" r="2194" b="6321"/>
          <a:stretch/>
        </p:blipFill>
        <p:spPr>
          <a:xfrm>
            <a:off x="9111414" y="2943827"/>
            <a:ext cx="1186144" cy="1129905"/>
          </a:xfrm>
          <a:prstGeom prst="rect">
            <a:avLst/>
          </a:prstGeom>
        </p:spPr>
      </p:pic>
      <p:pic>
        <p:nvPicPr>
          <p:cNvPr id="21" name="Image 20">
            <a:extLst>
              <a:ext uri="{FF2B5EF4-FFF2-40B4-BE49-F238E27FC236}">
                <a16:creationId xmlns:a16="http://schemas.microsoft.com/office/drawing/2014/main" id="{A224002C-914A-4E6C-851C-FF1B95E30455}"/>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910536" y="2536387"/>
            <a:ext cx="1936857" cy="1988968"/>
          </a:xfrm>
          <a:prstGeom prst="rect">
            <a:avLst/>
          </a:prstGeom>
        </p:spPr>
      </p:pic>
      <p:grpSp>
        <p:nvGrpSpPr>
          <p:cNvPr id="29" name="Groupe 28">
            <a:extLst>
              <a:ext uri="{FF2B5EF4-FFF2-40B4-BE49-F238E27FC236}">
                <a16:creationId xmlns:a16="http://schemas.microsoft.com/office/drawing/2014/main" id="{605A6D9F-EEC4-4B93-AF5A-09298A07F348}"/>
              </a:ext>
            </a:extLst>
          </p:cNvPr>
          <p:cNvGrpSpPr/>
          <p:nvPr/>
        </p:nvGrpSpPr>
        <p:grpSpPr>
          <a:xfrm>
            <a:off x="4512547" y="2565242"/>
            <a:ext cx="2457634" cy="2151895"/>
            <a:chOff x="3968114" y="2896884"/>
            <a:chExt cx="3843918" cy="3365719"/>
          </a:xfrm>
        </p:grpSpPr>
        <p:pic>
          <p:nvPicPr>
            <p:cNvPr id="30" name="Image 29">
              <a:extLst>
                <a:ext uri="{FF2B5EF4-FFF2-40B4-BE49-F238E27FC236}">
                  <a16:creationId xmlns:a16="http://schemas.microsoft.com/office/drawing/2014/main" id="{7F87AA24-53F7-45CF-9440-AD942D615643}"/>
                </a:ext>
              </a:extLst>
            </p:cNvPr>
            <p:cNvPicPr>
              <a:picLocks noChangeAspect="1"/>
            </p:cNvPicPr>
            <p:nvPr/>
          </p:nvPicPr>
          <p:blipFill rotWithShape="1">
            <a:blip r:embed="rId7">
              <a:extLst>
                <a:ext uri="{28A0092B-C50C-407E-A947-70E740481C1C}">
                  <a14:useLocalDpi xmlns:a14="http://schemas.microsoft.com/office/drawing/2010/main" val="0"/>
                </a:ext>
              </a:extLst>
            </a:blip>
            <a:srcRect t="9591"/>
            <a:stretch/>
          </p:blipFill>
          <p:spPr>
            <a:xfrm>
              <a:off x="3968114" y="2896884"/>
              <a:ext cx="3843918" cy="3365719"/>
            </a:xfrm>
            <a:prstGeom prst="rect">
              <a:avLst/>
            </a:prstGeom>
          </p:spPr>
        </p:pic>
        <p:pic>
          <p:nvPicPr>
            <p:cNvPr id="31" name="Image 30">
              <a:extLst>
                <a:ext uri="{FF2B5EF4-FFF2-40B4-BE49-F238E27FC236}">
                  <a16:creationId xmlns:a16="http://schemas.microsoft.com/office/drawing/2014/main" id="{4E10174C-FF85-4243-B2A8-8E0A522B05DD}"/>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714751" y="4805740"/>
              <a:ext cx="946470" cy="911649"/>
            </a:xfrm>
            <a:prstGeom prst="rect">
              <a:avLst/>
            </a:prstGeom>
            <a:effectLst>
              <a:outerShdw blurRad="50800" dist="38100" dir="2700000" algn="tl" rotWithShape="0">
                <a:prstClr val="black">
                  <a:alpha val="40000"/>
                </a:prstClr>
              </a:outerShdw>
            </a:effectLst>
          </p:spPr>
        </p:pic>
      </p:grpSp>
      <p:sp>
        <p:nvSpPr>
          <p:cNvPr id="32" name="Rectangle 31">
            <a:extLst>
              <a:ext uri="{FF2B5EF4-FFF2-40B4-BE49-F238E27FC236}">
                <a16:creationId xmlns:a16="http://schemas.microsoft.com/office/drawing/2014/main" id="{DAA9239D-7AE6-4748-A7BB-44912704ABE1}"/>
              </a:ext>
            </a:extLst>
          </p:cNvPr>
          <p:cNvSpPr/>
          <p:nvPr/>
        </p:nvSpPr>
        <p:spPr>
          <a:xfrm>
            <a:off x="302628" y="2087627"/>
            <a:ext cx="4418069" cy="307777"/>
          </a:xfrm>
          <a:prstGeom prst="rect">
            <a:avLst/>
          </a:prstGeom>
        </p:spPr>
        <p:txBody>
          <a:bodyPr wrap="none">
            <a:spAutoFit/>
          </a:bodyPr>
          <a:lstStyle/>
          <a:p>
            <a:pPr defTabSz="457200"/>
            <a:r>
              <a:rPr lang="en-US" sz="1400" dirty="0">
                <a:solidFill>
                  <a:srgbClr val="0070C0"/>
                </a:solidFill>
                <a:latin typeface="Verdana" pitchFamily="34" charset="0"/>
              </a:rPr>
              <a:t>Pre-neutron Mass, charge, excitation energy  </a:t>
            </a:r>
            <a:endParaRPr lang="en-US" sz="1400" dirty="0">
              <a:solidFill>
                <a:srgbClr val="0070C0"/>
              </a:solidFill>
              <a:latin typeface="Calibri"/>
            </a:endParaRPr>
          </a:p>
        </p:txBody>
      </p:sp>
      <mc:AlternateContent xmlns:mc="http://schemas.openxmlformats.org/markup-compatibility/2006" xmlns:a14="http://schemas.microsoft.com/office/drawing/2010/main">
        <mc:Choice Requires="a14">
          <p:sp>
            <p:nvSpPr>
              <p:cNvPr id="33" name="ZoneTexte 32">
                <a:extLst>
                  <a:ext uri="{FF2B5EF4-FFF2-40B4-BE49-F238E27FC236}">
                    <a16:creationId xmlns:a16="http://schemas.microsoft.com/office/drawing/2014/main" id="{C0F9C504-FA06-440E-B317-1C31300DBA59}"/>
                  </a:ext>
                </a:extLst>
              </p:cNvPr>
              <p:cNvSpPr txBox="1"/>
              <p:nvPr/>
            </p:nvSpPr>
            <p:spPr>
              <a:xfrm>
                <a:off x="33379" y="851023"/>
                <a:ext cx="5022522" cy="861774"/>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sz="1800" i="1" smtClean="0">
                          <a:solidFill>
                            <a:srgbClr val="0070C0"/>
                          </a:solidFill>
                          <a:latin typeface="Cambria Math"/>
                          <a:sym typeface="Symbol"/>
                        </a:rPr>
                        <m:t>𝑌</m:t>
                      </m:r>
                      <m:d>
                        <m:dPr>
                          <m:ctrlPr>
                            <a:rPr lang="en-US" sz="1800" i="1" smtClean="0">
                              <a:solidFill>
                                <a:srgbClr val="0070C0"/>
                              </a:solidFill>
                              <a:latin typeface="Cambria Math" panose="02040503050406030204" pitchFamily="18" charset="0"/>
                              <a:sym typeface="Symbol"/>
                            </a:rPr>
                          </m:ctrlPr>
                        </m:dPr>
                        <m:e>
                          <m:sSup>
                            <m:sSupPr>
                              <m:ctrlPr>
                                <a:rPr lang="en-US" sz="1800" i="1" smtClean="0">
                                  <a:solidFill>
                                    <a:srgbClr val="0070C0"/>
                                  </a:solidFill>
                                  <a:latin typeface="Cambria Math" panose="02040503050406030204" pitchFamily="18" charset="0"/>
                                  <a:sym typeface="Symbol"/>
                                </a:rPr>
                              </m:ctrlPr>
                            </m:sSupPr>
                            <m:e>
                              <m:r>
                                <a:rPr lang="en-US" sz="1800" i="1" smtClean="0">
                                  <a:solidFill>
                                    <a:srgbClr val="0070C0"/>
                                  </a:solidFill>
                                  <a:latin typeface="Cambria Math" panose="02040503050406030204" pitchFamily="18" charset="0"/>
                                  <a:sym typeface="Symbol"/>
                                </a:rPr>
                                <m:t>𝐴</m:t>
                              </m:r>
                            </m:e>
                            <m:sup>
                              <m:r>
                                <a:rPr lang="en-US" sz="1800" i="1" smtClean="0">
                                  <a:solidFill>
                                    <a:srgbClr val="0070C0"/>
                                  </a:solidFill>
                                  <a:latin typeface="Cambria Math" panose="02040503050406030204" pitchFamily="18" charset="0"/>
                                  <a:sym typeface="Symbol"/>
                                </a:rPr>
                                <m:t>∗</m:t>
                              </m:r>
                            </m:sup>
                          </m:sSup>
                          <m:r>
                            <a:rPr lang="en-US" sz="1800" i="1" smtClean="0">
                              <a:solidFill>
                                <a:srgbClr val="0070C0"/>
                              </a:solidFill>
                              <a:latin typeface="Cambria Math"/>
                              <a:sym typeface="Symbol"/>
                            </a:rPr>
                            <m:t>,</m:t>
                          </m:r>
                          <m:r>
                            <a:rPr lang="en-US" sz="1800" i="1" smtClean="0">
                              <a:solidFill>
                                <a:srgbClr val="0070C0"/>
                              </a:solidFill>
                              <a:latin typeface="Cambria Math"/>
                              <a:sym typeface="Symbol"/>
                            </a:rPr>
                            <m:t>𝑍</m:t>
                          </m:r>
                          <m:r>
                            <a:rPr lang="en-US" sz="1800" i="1" smtClean="0">
                              <a:solidFill>
                                <a:srgbClr val="0070C0"/>
                              </a:solidFill>
                              <a:latin typeface="Cambria Math"/>
                              <a:sym typeface="Symbol"/>
                            </a:rPr>
                            <m:t>,</m:t>
                          </m:r>
                          <m:sSup>
                            <m:sSupPr>
                              <m:ctrlPr>
                                <a:rPr lang="en-US" sz="1800" i="1" smtClean="0">
                                  <a:solidFill>
                                    <a:srgbClr val="0070C0"/>
                                  </a:solidFill>
                                  <a:latin typeface="Cambria Math" panose="02040503050406030204" pitchFamily="18" charset="0"/>
                                  <a:sym typeface="Symbol"/>
                                </a:rPr>
                              </m:ctrlPr>
                            </m:sSupPr>
                            <m:e>
                              <m:r>
                                <a:rPr lang="en-US" sz="1800" i="1" smtClean="0">
                                  <a:solidFill>
                                    <a:srgbClr val="0070C0"/>
                                  </a:solidFill>
                                  <a:latin typeface="Cambria Math"/>
                                  <a:sym typeface="Symbol"/>
                                </a:rPr>
                                <m:t>𝐸</m:t>
                              </m:r>
                            </m:e>
                            <m:sup>
                              <m:r>
                                <a:rPr lang="en-US" sz="1800" i="1" smtClean="0">
                                  <a:solidFill>
                                    <a:srgbClr val="0070C0"/>
                                  </a:solidFill>
                                  <a:latin typeface="Cambria Math"/>
                                  <a:sym typeface="Symbol"/>
                                </a:rPr>
                                <m:t>∗</m:t>
                              </m:r>
                            </m:sup>
                          </m:sSup>
                          <m:r>
                            <a:rPr lang="en-US" sz="1800" i="1" smtClean="0">
                              <a:solidFill>
                                <a:srgbClr val="0070C0"/>
                              </a:solidFill>
                              <a:latin typeface="Cambria Math"/>
                              <a:sym typeface="Symbol"/>
                            </a:rPr>
                            <m:t>,</m:t>
                          </m:r>
                          <m:sSup>
                            <m:sSupPr>
                              <m:ctrlPr>
                                <a:rPr lang="en-US" sz="1800" i="1" smtClean="0">
                                  <a:solidFill>
                                    <a:srgbClr val="0070C0"/>
                                  </a:solidFill>
                                  <a:latin typeface="Cambria Math" panose="02040503050406030204" pitchFamily="18" charset="0"/>
                                  <a:sym typeface="Symbol"/>
                                </a:rPr>
                              </m:ctrlPr>
                            </m:sSupPr>
                            <m:e>
                              <m:r>
                                <a:rPr lang="en-US" sz="1800" i="1" smtClean="0">
                                  <a:solidFill>
                                    <a:srgbClr val="0070C0"/>
                                  </a:solidFill>
                                  <a:latin typeface="Cambria Math"/>
                                  <a:sym typeface="Symbol"/>
                                </a:rPr>
                                <m:t>𝐽</m:t>
                              </m:r>
                            </m:e>
                            <m:sup>
                              <m:r>
                                <a:rPr lang="en-US" sz="1800" i="1" smtClean="0">
                                  <a:solidFill>
                                    <a:srgbClr val="0070C0"/>
                                  </a:solidFill>
                                  <a:latin typeface="Cambria Math"/>
                                  <a:sym typeface="Symbol"/>
                                </a:rPr>
                                <m:t>𝜋</m:t>
                              </m:r>
                            </m:sup>
                          </m:sSup>
                        </m:e>
                      </m:d>
                    </m:oMath>
                  </m:oMathPara>
                </a14:m>
                <a:endParaRPr lang="fr-FR" sz="1800" i="1" dirty="0">
                  <a:solidFill>
                    <a:srgbClr val="0070C0"/>
                  </a:solidFill>
                  <a:latin typeface="Cambria Math" panose="02040503050406030204" pitchFamily="18" charset="0"/>
                  <a:sym typeface="Symbol"/>
                </a:endParaRPr>
              </a:p>
              <a:p>
                <a:pPr/>
                <a14:m>
                  <m:oMathPara xmlns:m="http://schemas.openxmlformats.org/officeDocument/2006/math">
                    <m:oMathParaPr>
                      <m:jc m:val="centerGroup"/>
                    </m:oMathParaPr>
                    <m:oMath xmlns:m="http://schemas.openxmlformats.org/officeDocument/2006/math">
                      <m:r>
                        <a:rPr lang="en-US" sz="1600" i="1" smtClean="0">
                          <a:solidFill>
                            <a:srgbClr val="0070C0"/>
                          </a:solidFill>
                          <a:latin typeface="Cambria Math"/>
                          <a:sym typeface="Symbol"/>
                        </a:rPr>
                        <m:t>=</m:t>
                      </m:r>
                    </m:oMath>
                  </m:oMathPara>
                </a14:m>
                <a:endParaRPr lang="fr-FR" sz="1600" i="1" dirty="0">
                  <a:solidFill>
                    <a:srgbClr val="0070C0"/>
                  </a:solidFill>
                  <a:latin typeface="Cambria Math"/>
                  <a:sym typeface="Symbol"/>
                </a:endParaRPr>
              </a:p>
              <a:p>
                <a14:m>
                  <m:oMath xmlns:m="http://schemas.openxmlformats.org/officeDocument/2006/math">
                    <m:r>
                      <a:rPr lang="en-US" sz="1600" i="1" smtClean="0">
                        <a:solidFill>
                          <a:srgbClr val="0070C0"/>
                        </a:solidFill>
                        <a:latin typeface="Cambria Math"/>
                        <a:sym typeface="Symbol"/>
                      </a:rPr>
                      <m:t>𝑌</m:t>
                    </m:r>
                    <m:d>
                      <m:dPr>
                        <m:ctrlPr>
                          <a:rPr lang="en-US" sz="1600" i="1" smtClean="0">
                            <a:solidFill>
                              <a:srgbClr val="0070C0"/>
                            </a:solidFill>
                            <a:latin typeface="Cambria Math" panose="02040503050406030204" pitchFamily="18" charset="0"/>
                            <a:sym typeface="Symbol"/>
                          </a:rPr>
                        </m:ctrlPr>
                      </m:dPr>
                      <m:e>
                        <m:sSup>
                          <m:sSupPr>
                            <m:ctrlPr>
                              <a:rPr lang="en-US" sz="1600" i="1" smtClean="0">
                                <a:solidFill>
                                  <a:srgbClr val="0070C0"/>
                                </a:solidFill>
                                <a:latin typeface="Cambria Math" panose="02040503050406030204" pitchFamily="18" charset="0"/>
                                <a:sym typeface="Symbol"/>
                              </a:rPr>
                            </m:ctrlPr>
                          </m:sSupPr>
                          <m:e>
                            <m:r>
                              <a:rPr lang="en-US" sz="1600" i="1" smtClean="0">
                                <a:solidFill>
                                  <a:srgbClr val="0070C0"/>
                                </a:solidFill>
                                <a:latin typeface="Cambria Math" panose="02040503050406030204" pitchFamily="18" charset="0"/>
                                <a:sym typeface="Symbol"/>
                              </a:rPr>
                              <m:t>𝐴</m:t>
                            </m:r>
                          </m:e>
                          <m:sup>
                            <m:r>
                              <a:rPr lang="en-US" sz="1600" i="1" smtClean="0">
                                <a:solidFill>
                                  <a:srgbClr val="0070C0"/>
                                </a:solidFill>
                                <a:latin typeface="Cambria Math" panose="02040503050406030204" pitchFamily="18" charset="0"/>
                                <a:sym typeface="Symbol"/>
                              </a:rPr>
                              <m:t>∗</m:t>
                            </m:r>
                          </m:sup>
                        </m:sSup>
                      </m:e>
                    </m:d>
                    <m:r>
                      <a:rPr lang="en-US" sz="1600" i="1">
                        <a:solidFill>
                          <a:srgbClr val="0070C0"/>
                        </a:solidFill>
                        <a:latin typeface="Cambria Math" panose="02040503050406030204" pitchFamily="18" charset="0"/>
                        <a:ea typeface="Cambria Math" panose="02040503050406030204" pitchFamily="18" charset="0"/>
                        <a:sym typeface="Symbol"/>
                      </a:rPr>
                      <m:t>∙</m:t>
                    </m:r>
                    <m:r>
                      <a:rPr lang="en-US" sz="1600" i="1" smtClean="0">
                        <a:solidFill>
                          <a:srgbClr val="0070C0"/>
                        </a:solidFill>
                        <a:latin typeface="Cambria Math" panose="02040503050406030204" pitchFamily="18" charset="0"/>
                        <a:sym typeface="Symbol"/>
                      </a:rPr>
                      <m:t>𝑃</m:t>
                    </m:r>
                    <m:d>
                      <m:dPr>
                        <m:ctrlPr>
                          <a:rPr lang="en-US" sz="1600" i="1">
                            <a:solidFill>
                              <a:srgbClr val="0070C0"/>
                            </a:solidFill>
                            <a:latin typeface="Cambria Math" panose="02040503050406030204" pitchFamily="18" charset="0"/>
                            <a:sym typeface="Symbol"/>
                          </a:rPr>
                        </m:ctrlPr>
                      </m:dPr>
                      <m:e>
                        <m:r>
                          <a:rPr lang="en-US" sz="1600" i="1">
                            <a:solidFill>
                              <a:srgbClr val="0070C0"/>
                            </a:solidFill>
                            <a:latin typeface="Cambria Math" panose="02040503050406030204" pitchFamily="18" charset="0"/>
                            <a:sym typeface="Symbol"/>
                          </a:rPr>
                          <m:t>𝑍</m:t>
                        </m:r>
                      </m:e>
                      <m:e>
                        <m:r>
                          <a:rPr lang="en-US" sz="1600" i="1">
                            <a:solidFill>
                              <a:srgbClr val="0070C0"/>
                            </a:solidFill>
                            <a:latin typeface="Cambria Math" panose="02040503050406030204" pitchFamily="18" charset="0"/>
                            <a:sym typeface="Symbol"/>
                          </a:rPr>
                          <m:t>𝐴</m:t>
                        </m:r>
                        <m:r>
                          <a:rPr lang="fr-FR" sz="1600" b="0" i="1" smtClean="0">
                            <a:solidFill>
                              <a:srgbClr val="0070C0"/>
                            </a:solidFill>
                            <a:latin typeface="Cambria Math" panose="02040503050406030204" pitchFamily="18" charset="0"/>
                            <a:sym typeface="Symbol"/>
                          </a:rPr>
                          <m:t>∗</m:t>
                        </m:r>
                        <m:r>
                          <a:rPr lang="en-US" sz="1600" i="1">
                            <a:solidFill>
                              <a:srgbClr val="0070C0"/>
                            </a:solidFill>
                            <a:latin typeface="Cambria Math" panose="02040503050406030204" pitchFamily="18" charset="0"/>
                            <a:sym typeface="Symbol"/>
                          </a:rPr>
                          <m:t>, </m:t>
                        </m:r>
                        <m:sSup>
                          <m:sSupPr>
                            <m:ctrlPr>
                              <a:rPr lang="fr-FR" sz="1600" b="0" i="1" smtClean="0">
                                <a:solidFill>
                                  <a:srgbClr val="0070C0"/>
                                </a:solidFill>
                                <a:latin typeface="Cambria Math" panose="02040503050406030204" pitchFamily="18" charset="0"/>
                                <a:sym typeface="Symbol"/>
                              </a:rPr>
                            </m:ctrlPr>
                          </m:sSupPr>
                          <m:e>
                            <m:r>
                              <a:rPr lang="fr-FR" sz="1600" b="0" i="1" smtClean="0">
                                <a:solidFill>
                                  <a:srgbClr val="0070C0"/>
                                </a:solidFill>
                                <a:latin typeface="Cambria Math" panose="02040503050406030204" pitchFamily="18" charset="0"/>
                                <a:sym typeface="Symbol"/>
                              </a:rPr>
                              <m:t>𝐸</m:t>
                            </m:r>
                          </m:e>
                          <m:sup>
                            <m:r>
                              <a:rPr lang="fr-FR" sz="1600" b="0" i="1" smtClean="0">
                                <a:solidFill>
                                  <a:srgbClr val="0070C0"/>
                                </a:solidFill>
                                <a:latin typeface="Cambria Math" panose="02040503050406030204" pitchFamily="18" charset="0"/>
                                <a:sym typeface="Symbol"/>
                              </a:rPr>
                              <m:t>∗</m:t>
                            </m:r>
                          </m:sup>
                        </m:sSup>
                      </m:e>
                    </m:d>
                    <m:r>
                      <a:rPr lang="en-US" sz="1600" i="1">
                        <a:solidFill>
                          <a:srgbClr val="0070C0"/>
                        </a:solidFill>
                        <a:latin typeface="Cambria Math" panose="02040503050406030204" pitchFamily="18" charset="0"/>
                        <a:ea typeface="Cambria Math" panose="02040503050406030204" pitchFamily="18" charset="0"/>
                        <a:sym typeface="Symbol"/>
                      </a:rPr>
                      <m:t>∙</m:t>
                    </m:r>
                    <m:r>
                      <a:rPr lang="en-US" sz="1600" i="1" smtClean="0">
                        <a:solidFill>
                          <a:srgbClr val="0070C0"/>
                        </a:solidFill>
                        <a:latin typeface="Cambria Math" panose="02040503050406030204" pitchFamily="18" charset="0"/>
                        <a:sym typeface="Symbol"/>
                      </a:rPr>
                      <m:t>𝑃</m:t>
                    </m:r>
                    <m:d>
                      <m:dPr>
                        <m:ctrlPr>
                          <a:rPr lang="en-US" sz="1600" i="1" smtClean="0">
                            <a:solidFill>
                              <a:srgbClr val="0070C0"/>
                            </a:solidFill>
                            <a:latin typeface="Cambria Math" panose="02040503050406030204" pitchFamily="18" charset="0"/>
                            <a:sym typeface="Symbol"/>
                          </a:rPr>
                        </m:ctrlPr>
                      </m:dPr>
                      <m:e>
                        <m:sSub>
                          <m:sSubPr>
                            <m:ctrlPr>
                              <a:rPr lang="en-US" sz="1600" i="1" smtClean="0">
                                <a:solidFill>
                                  <a:srgbClr val="0070C0"/>
                                </a:solidFill>
                                <a:latin typeface="Cambria Math" panose="02040503050406030204" pitchFamily="18" charset="0"/>
                                <a:sym typeface="Symbol"/>
                              </a:rPr>
                            </m:ctrlPr>
                          </m:sSubPr>
                          <m:e>
                            <m:r>
                              <a:rPr lang="en-US" sz="1600" i="1" smtClean="0">
                                <a:solidFill>
                                  <a:srgbClr val="0070C0"/>
                                </a:solidFill>
                                <a:latin typeface="Cambria Math" panose="02040503050406030204" pitchFamily="18" charset="0"/>
                                <a:sym typeface="Symbol"/>
                              </a:rPr>
                              <m:t>𝐸</m:t>
                            </m:r>
                          </m:e>
                          <m:sub>
                            <m:r>
                              <a:rPr lang="en-US" sz="1600" i="1" smtClean="0">
                                <a:solidFill>
                                  <a:srgbClr val="0070C0"/>
                                </a:solidFill>
                                <a:latin typeface="Cambria Math" panose="02040503050406030204" pitchFamily="18" charset="0"/>
                                <a:sym typeface="Symbol"/>
                              </a:rPr>
                              <m:t>𝐾</m:t>
                            </m:r>
                          </m:sub>
                        </m:sSub>
                      </m:e>
                      <m:e>
                        <m:sSup>
                          <m:sSupPr>
                            <m:ctrlPr>
                              <a:rPr lang="en-US" sz="1600" i="1" smtClean="0">
                                <a:solidFill>
                                  <a:srgbClr val="0070C0"/>
                                </a:solidFill>
                                <a:latin typeface="Cambria Math" panose="02040503050406030204" pitchFamily="18" charset="0"/>
                                <a:sym typeface="Symbol"/>
                              </a:rPr>
                            </m:ctrlPr>
                          </m:sSupPr>
                          <m:e>
                            <m:r>
                              <a:rPr lang="en-US" sz="1600" i="1" smtClean="0">
                                <a:solidFill>
                                  <a:srgbClr val="0070C0"/>
                                </a:solidFill>
                                <a:latin typeface="Cambria Math" panose="02040503050406030204" pitchFamily="18" charset="0"/>
                                <a:sym typeface="Symbol"/>
                              </a:rPr>
                              <m:t>𝐴</m:t>
                            </m:r>
                          </m:e>
                          <m:sup>
                            <m:r>
                              <a:rPr lang="en-US" sz="1600" i="1" smtClean="0">
                                <a:solidFill>
                                  <a:srgbClr val="0070C0"/>
                                </a:solidFill>
                                <a:latin typeface="Cambria Math" panose="02040503050406030204" pitchFamily="18" charset="0"/>
                                <a:sym typeface="Symbol"/>
                              </a:rPr>
                              <m:t>∗</m:t>
                            </m:r>
                          </m:sup>
                        </m:sSup>
                        <m:r>
                          <a:rPr lang="en-US" sz="1600" i="1" smtClean="0">
                            <a:solidFill>
                              <a:srgbClr val="0070C0"/>
                            </a:solidFill>
                            <a:latin typeface="Cambria Math" panose="02040503050406030204" pitchFamily="18" charset="0"/>
                            <a:sym typeface="Symbol"/>
                          </a:rPr>
                          <m:t>,</m:t>
                        </m:r>
                        <m:r>
                          <a:rPr lang="en-US" sz="1600" i="1" smtClean="0">
                            <a:solidFill>
                              <a:srgbClr val="0070C0"/>
                            </a:solidFill>
                            <a:latin typeface="Cambria Math" panose="02040503050406030204" pitchFamily="18" charset="0"/>
                            <a:sym typeface="Symbol"/>
                          </a:rPr>
                          <m:t>𝑍</m:t>
                        </m:r>
                      </m:e>
                    </m:d>
                    <m:r>
                      <a:rPr lang="en-US" sz="1600" i="1" smtClean="0">
                        <a:solidFill>
                          <a:srgbClr val="0070C0"/>
                        </a:solidFill>
                        <a:latin typeface="Cambria Math" panose="02040503050406030204" pitchFamily="18" charset="0"/>
                        <a:ea typeface="Cambria Math" panose="02040503050406030204" pitchFamily="18" charset="0"/>
                        <a:sym typeface="Symbol"/>
                      </a:rPr>
                      <m:t>∙</m:t>
                    </m:r>
                    <m:r>
                      <a:rPr lang="en-US" sz="1600" i="1" smtClean="0">
                        <a:solidFill>
                          <a:srgbClr val="0070C0"/>
                        </a:solidFill>
                        <a:latin typeface="Cambria Math"/>
                        <a:sym typeface="Symbol"/>
                      </a:rPr>
                      <m:t>𝑃</m:t>
                    </m:r>
                    <m:r>
                      <a:rPr lang="en-US" sz="1600" i="1" smtClean="0">
                        <a:solidFill>
                          <a:srgbClr val="0070C0"/>
                        </a:solidFill>
                        <a:latin typeface="Cambria Math"/>
                        <a:sym typeface="Symbol"/>
                      </a:rPr>
                      <m:t>(</m:t>
                    </m:r>
                    <m:sSup>
                      <m:sSupPr>
                        <m:ctrlPr>
                          <a:rPr lang="en-US" sz="1600" i="1" smtClean="0">
                            <a:solidFill>
                              <a:srgbClr val="0070C0"/>
                            </a:solidFill>
                            <a:latin typeface="Cambria Math" panose="02040503050406030204" pitchFamily="18" charset="0"/>
                            <a:sym typeface="Symbol"/>
                          </a:rPr>
                        </m:ctrlPr>
                      </m:sSupPr>
                      <m:e>
                        <m:r>
                          <a:rPr lang="en-US" sz="1600" i="1" smtClean="0">
                            <a:solidFill>
                              <a:srgbClr val="0070C0"/>
                            </a:solidFill>
                            <a:latin typeface="Cambria Math"/>
                            <a:sym typeface="Symbol"/>
                          </a:rPr>
                          <m:t>𝐸</m:t>
                        </m:r>
                      </m:e>
                      <m:sup>
                        <m:r>
                          <a:rPr lang="en-US" sz="1600" i="1" smtClean="0">
                            <a:solidFill>
                              <a:srgbClr val="0070C0"/>
                            </a:solidFill>
                            <a:latin typeface="Cambria Math"/>
                            <a:sym typeface="Symbol"/>
                          </a:rPr>
                          <m:t>∗</m:t>
                        </m:r>
                      </m:sup>
                    </m:sSup>
                    <m:r>
                      <a:rPr lang="en-US" sz="1600" i="1" smtClean="0">
                        <a:solidFill>
                          <a:srgbClr val="0070C0"/>
                        </a:solidFill>
                        <a:latin typeface="Cambria Math"/>
                        <a:sym typeface="Symbol"/>
                      </a:rPr>
                      <m:t>,</m:t>
                    </m:r>
                    <m:sSup>
                      <m:sSupPr>
                        <m:ctrlPr>
                          <a:rPr lang="en-US" sz="1600" i="1" smtClean="0">
                            <a:solidFill>
                              <a:srgbClr val="0070C0"/>
                            </a:solidFill>
                            <a:latin typeface="Cambria Math" panose="02040503050406030204" pitchFamily="18" charset="0"/>
                            <a:sym typeface="Symbol"/>
                          </a:rPr>
                        </m:ctrlPr>
                      </m:sSupPr>
                      <m:e>
                        <m:r>
                          <a:rPr lang="en-US" sz="1600" i="1" smtClean="0">
                            <a:solidFill>
                              <a:srgbClr val="0070C0"/>
                            </a:solidFill>
                            <a:latin typeface="Cambria Math"/>
                            <a:sym typeface="Symbol"/>
                          </a:rPr>
                          <m:t>𝐽</m:t>
                        </m:r>
                      </m:e>
                      <m:sup>
                        <m:r>
                          <a:rPr lang="en-US" sz="1600" i="1" smtClean="0">
                            <a:solidFill>
                              <a:srgbClr val="0070C0"/>
                            </a:solidFill>
                            <a:latin typeface="Cambria Math"/>
                            <a:sym typeface="Symbol"/>
                          </a:rPr>
                          <m:t>𝜋</m:t>
                        </m:r>
                      </m:sup>
                    </m:sSup>
                    <m:r>
                      <a:rPr lang="en-US" sz="1600" i="1" smtClean="0">
                        <a:solidFill>
                          <a:srgbClr val="0070C0"/>
                        </a:solidFill>
                        <a:latin typeface="Cambria Math" panose="02040503050406030204" pitchFamily="18" charset="0"/>
                        <a:sym typeface="Symbol"/>
                      </a:rPr>
                      <m:t>|</m:t>
                    </m:r>
                    <m:sSup>
                      <m:sSupPr>
                        <m:ctrlPr>
                          <a:rPr lang="en-US" sz="1600" i="1" smtClean="0">
                            <a:solidFill>
                              <a:srgbClr val="0070C0"/>
                            </a:solidFill>
                            <a:latin typeface="Cambria Math" panose="02040503050406030204" pitchFamily="18" charset="0"/>
                            <a:sym typeface="Symbol"/>
                          </a:rPr>
                        </m:ctrlPr>
                      </m:sSupPr>
                      <m:e>
                        <m:r>
                          <a:rPr lang="en-US" sz="1600" i="1" smtClean="0">
                            <a:solidFill>
                              <a:srgbClr val="0070C0"/>
                            </a:solidFill>
                            <a:latin typeface="Cambria Math" panose="02040503050406030204" pitchFamily="18" charset="0"/>
                            <a:sym typeface="Symbol"/>
                          </a:rPr>
                          <m:t>𝐴</m:t>
                        </m:r>
                      </m:e>
                      <m:sup>
                        <m:r>
                          <a:rPr lang="en-US" sz="1600" i="1" smtClean="0">
                            <a:solidFill>
                              <a:srgbClr val="0070C0"/>
                            </a:solidFill>
                            <a:latin typeface="Cambria Math" panose="02040503050406030204" pitchFamily="18" charset="0"/>
                            <a:sym typeface="Symbol"/>
                          </a:rPr>
                          <m:t>∗</m:t>
                        </m:r>
                      </m:sup>
                    </m:sSup>
                    <m:r>
                      <a:rPr lang="en-US" sz="1600" i="1" smtClean="0">
                        <a:solidFill>
                          <a:srgbClr val="0070C0"/>
                        </a:solidFill>
                        <a:latin typeface="Cambria Math" panose="02040503050406030204" pitchFamily="18" charset="0"/>
                        <a:sym typeface="Symbol"/>
                      </a:rPr>
                      <m:t>,</m:t>
                    </m:r>
                    <m:r>
                      <a:rPr lang="en-US" sz="1600" i="1" smtClean="0">
                        <a:solidFill>
                          <a:srgbClr val="0070C0"/>
                        </a:solidFill>
                        <a:latin typeface="Cambria Math" panose="02040503050406030204" pitchFamily="18" charset="0"/>
                        <a:sym typeface="Symbol"/>
                      </a:rPr>
                      <m:t>𝑍</m:t>
                    </m:r>
                    <m:r>
                      <a:rPr lang="en-US" sz="1600" i="1" smtClean="0">
                        <a:solidFill>
                          <a:srgbClr val="0070C0"/>
                        </a:solidFill>
                        <a:latin typeface="Cambria Math" panose="02040503050406030204" pitchFamily="18" charset="0"/>
                        <a:sym typeface="Symbol"/>
                      </a:rPr>
                      <m:t>,</m:t>
                    </m:r>
                    <m:sSup>
                      <m:sSupPr>
                        <m:ctrlPr>
                          <a:rPr lang="fr-FR" sz="1600" b="0" i="1" smtClean="0">
                            <a:solidFill>
                              <a:srgbClr val="0070C0"/>
                            </a:solidFill>
                            <a:latin typeface="Cambria Math" panose="02040503050406030204" pitchFamily="18" charset="0"/>
                            <a:sym typeface="Symbol"/>
                          </a:rPr>
                        </m:ctrlPr>
                      </m:sSupPr>
                      <m:e>
                        <m:r>
                          <a:rPr lang="fr-FR" sz="1600" b="0" i="1" smtClean="0">
                            <a:solidFill>
                              <a:srgbClr val="0070C0"/>
                            </a:solidFill>
                            <a:latin typeface="Cambria Math" panose="02040503050406030204" pitchFamily="18" charset="0"/>
                            <a:sym typeface="Symbol"/>
                          </a:rPr>
                          <m:t>𝐸</m:t>
                        </m:r>
                      </m:e>
                      <m:sup>
                        <m:r>
                          <a:rPr lang="fr-FR" sz="1600" b="0" i="1" smtClean="0">
                            <a:solidFill>
                              <a:srgbClr val="0070C0"/>
                            </a:solidFill>
                            <a:latin typeface="Cambria Math" panose="02040503050406030204" pitchFamily="18" charset="0"/>
                            <a:sym typeface="Symbol"/>
                          </a:rPr>
                          <m:t>∗</m:t>
                        </m:r>
                      </m:sup>
                    </m:sSup>
                    <m:r>
                      <a:rPr lang="en-US" sz="1600" i="1" smtClean="0">
                        <a:solidFill>
                          <a:srgbClr val="0070C0"/>
                        </a:solidFill>
                        <a:latin typeface="Cambria Math"/>
                        <a:sym typeface="Symbol"/>
                      </a:rPr>
                      <m:t>)</m:t>
                    </m:r>
                  </m:oMath>
                </a14:m>
                <a:r>
                  <a:rPr lang="en-US" sz="1600" b="1" i="1" dirty="0">
                    <a:solidFill>
                      <a:srgbClr val="0070C0"/>
                    </a:solidFill>
                    <a:latin typeface="Cambria Math"/>
                    <a:sym typeface="Symbol"/>
                  </a:rPr>
                  <a:t> </a:t>
                </a:r>
                <a:endParaRPr lang="en-US" sz="1600" dirty="0">
                  <a:solidFill>
                    <a:srgbClr val="0070C0"/>
                  </a:solidFill>
                </a:endParaRPr>
              </a:p>
            </p:txBody>
          </p:sp>
        </mc:Choice>
        <mc:Fallback xmlns="">
          <p:sp>
            <p:nvSpPr>
              <p:cNvPr id="33" name="ZoneTexte 32">
                <a:extLst>
                  <a:ext uri="{FF2B5EF4-FFF2-40B4-BE49-F238E27FC236}">
                    <a16:creationId xmlns:a16="http://schemas.microsoft.com/office/drawing/2014/main" id="{C0F9C504-FA06-440E-B317-1C31300DBA59}"/>
                  </a:ext>
                </a:extLst>
              </p:cNvPr>
              <p:cNvSpPr txBox="1">
                <a:spLocks noRot="1" noChangeAspect="1" noMove="1" noResize="1" noEditPoints="1" noAdjustHandles="1" noChangeArrowheads="1" noChangeShapeType="1" noTextEdit="1"/>
              </p:cNvSpPr>
              <p:nvPr/>
            </p:nvSpPr>
            <p:spPr>
              <a:xfrm>
                <a:off x="33379" y="851023"/>
                <a:ext cx="5022522" cy="861774"/>
              </a:xfrm>
              <a:prstGeom prst="rect">
                <a:avLst/>
              </a:prstGeom>
              <a:blipFill>
                <a:blip r:embed="rId9"/>
                <a:stretch>
                  <a:fillRect b="-3546"/>
                </a:stretch>
              </a:blipFill>
            </p:spPr>
            <p:txBody>
              <a:bodyPr/>
              <a:lstStyle/>
              <a:p>
                <a:r>
                  <a:rPr lang="fr-FR">
                    <a:noFill/>
                  </a:rPr>
                  <a:t> </a:t>
                </a:r>
              </a:p>
            </p:txBody>
          </p:sp>
        </mc:Fallback>
      </mc:AlternateContent>
      <p:sp>
        <p:nvSpPr>
          <p:cNvPr id="34" name="ZoneTexte 33">
            <a:extLst>
              <a:ext uri="{FF2B5EF4-FFF2-40B4-BE49-F238E27FC236}">
                <a16:creationId xmlns:a16="http://schemas.microsoft.com/office/drawing/2014/main" id="{C320C5C4-B0BC-42F7-8ABA-AE53B59BF410}"/>
              </a:ext>
            </a:extLst>
          </p:cNvPr>
          <p:cNvSpPr txBox="1"/>
          <p:nvPr/>
        </p:nvSpPr>
        <p:spPr>
          <a:xfrm>
            <a:off x="4447063" y="919941"/>
            <a:ext cx="538823" cy="369844"/>
          </a:xfrm>
          <a:prstGeom prst="rect">
            <a:avLst/>
          </a:prstGeom>
          <a:noFill/>
        </p:spPr>
        <p:txBody>
          <a:bodyPr wrap="square">
            <a:spAutoFit/>
          </a:bodyPr>
          <a:lstStyle/>
          <a:p>
            <a:r>
              <a:rPr lang="en-US" sz="1800" b="1" i="1" dirty="0">
                <a:latin typeface="Cambria Math"/>
                <a:sym typeface="Symbol"/>
              </a:rPr>
              <a:t>↔</a:t>
            </a:r>
            <a:r>
              <a:rPr lang="en-US" sz="1800" b="1" i="1" dirty="0">
                <a:solidFill>
                  <a:srgbClr val="C00000"/>
                </a:solidFill>
                <a:latin typeface="Cambria Math"/>
                <a:sym typeface="Symbol"/>
              </a:rPr>
              <a:t> </a:t>
            </a:r>
            <a:endParaRPr lang="en-US" dirty="0"/>
          </a:p>
        </p:txBody>
      </p:sp>
      <p:cxnSp>
        <p:nvCxnSpPr>
          <p:cNvPr id="35" name="Connecteur droit avec flèche 34">
            <a:extLst>
              <a:ext uri="{FF2B5EF4-FFF2-40B4-BE49-F238E27FC236}">
                <a16:creationId xmlns:a16="http://schemas.microsoft.com/office/drawing/2014/main" id="{6374ABEF-221D-4733-ABE8-AA8AD6CA6E75}"/>
              </a:ext>
            </a:extLst>
          </p:cNvPr>
          <p:cNvCxnSpPr>
            <a:cxnSpLocks/>
          </p:cNvCxnSpPr>
          <p:nvPr/>
        </p:nvCxnSpPr>
        <p:spPr>
          <a:xfrm>
            <a:off x="2486262" y="2414593"/>
            <a:ext cx="0" cy="23495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36" name="ZoneTexte 35">
            <a:extLst>
              <a:ext uri="{FF2B5EF4-FFF2-40B4-BE49-F238E27FC236}">
                <a16:creationId xmlns:a16="http://schemas.microsoft.com/office/drawing/2014/main" id="{1884BEBB-45C9-4B86-8754-F25FD24E1343}"/>
              </a:ext>
            </a:extLst>
          </p:cNvPr>
          <p:cNvSpPr txBox="1"/>
          <p:nvPr/>
        </p:nvSpPr>
        <p:spPr>
          <a:xfrm>
            <a:off x="1618746" y="2659508"/>
            <a:ext cx="1851789" cy="369332"/>
          </a:xfrm>
          <a:prstGeom prst="rect">
            <a:avLst/>
          </a:prstGeom>
          <a:solidFill>
            <a:schemeClr val="bg1"/>
          </a:solidFill>
          <a:ln>
            <a:solidFill>
              <a:srgbClr val="FF0000"/>
            </a:solidFill>
          </a:ln>
        </p:spPr>
        <p:txBody>
          <a:bodyPr wrap="none" rtlCol="0">
            <a:spAutoFit/>
          </a:bodyPr>
          <a:lstStyle/>
          <a:p>
            <a:r>
              <a:rPr lang="en-US" dirty="0">
                <a:solidFill>
                  <a:srgbClr val="FF0000"/>
                </a:solidFill>
              </a:rPr>
              <a:t>Fission models  </a:t>
            </a:r>
          </a:p>
        </p:txBody>
      </p:sp>
      <p:sp>
        <p:nvSpPr>
          <p:cNvPr id="37" name="ZoneTexte 36">
            <a:extLst>
              <a:ext uri="{FF2B5EF4-FFF2-40B4-BE49-F238E27FC236}">
                <a16:creationId xmlns:a16="http://schemas.microsoft.com/office/drawing/2014/main" id="{2349A69B-B30A-4EA7-8E00-EFB20D115982}"/>
              </a:ext>
            </a:extLst>
          </p:cNvPr>
          <p:cNvSpPr txBox="1"/>
          <p:nvPr/>
        </p:nvSpPr>
        <p:spPr>
          <a:xfrm>
            <a:off x="9254141" y="491588"/>
            <a:ext cx="2702333" cy="253916"/>
          </a:xfrm>
          <a:prstGeom prst="rect">
            <a:avLst/>
          </a:prstGeom>
          <a:noFill/>
        </p:spPr>
        <p:txBody>
          <a:bodyPr wrap="square">
            <a:spAutoFit/>
          </a:bodyPr>
          <a:lstStyle/>
          <a:p>
            <a:r>
              <a:rPr lang="en-US" sz="1050" dirty="0">
                <a:solidFill>
                  <a:srgbClr val="00B0F0"/>
                </a:solidFill>
                <a:latin typeface="Arial" panose="020B0604020202020204" pitchFamily="34" charset="0"/>
                <a:cs typeface="Arial" panose="020B0604020202020204" pitchFamily="34" charset="0"/>
              </a:rPr>
              <a:t>→ S.-M. Cheikh ’s PhD thesis (2023)</a:t>
            </a:r>
          </a:p>
        </p:txBody>
      </p:sp>
      <p:sp>
        <p:nvSpPr>
          <p:cNvPr id="38" name="Titre 5">
            <a:extLst>
              <a:ext uri="{FF2B5EF4-FFF2-40B4-BE49-F238E27FC236}">
                <a16:creationId xmlns:a16="http://schemas.microsoft.com/office/drawing/2014/main" id="{4D1BF71E-5664-41EA-A976-2AD32755B433}"/>
              </a:ext>
            </a:extLst>
          </p:cNvPr>
          <p:cNvSpPr txBox="1">
            <a:spLocks/>
          </p:cNvSpPr>
          <p:nvPr/>
        </p:nvSpPr>
        <p:spPr>
          <a:xfrm>
            <a:off x="148151" y="160480"/>
            <a:ext cx="10012162" cy="513034"/>
          </a:xfrm>
          <a:prstGeom prst="rect">
            <a:avLst/>
          </a:prstGeom>
        </p:spPr>
        <p:txBody>
          <a:bodyPr>
            <a:noAutofit/>
          </a:bodyPr>
          <a:lstStyle>
            <a:lvl1pPr algn="l" defTabSz="914400" rtl="0" eaLnBrk="1" latinLnBrk="0" hangingPunct="1">
              <a:lnSpc>
                <a:spcPct val="90000"/>
              </a:lnSpc>
              <a:spcBef>
                <a:spcPct val="0"/>
              </a:spcBef>
              <a:buNone/>
              <a:defRPr sz="3200" kern="1200">
                <a:solidFill>
                  <a:schemeClr val="tx2"/>
                </a:solidFill>
                <a:latin typeface="+mj-lt"/>
                <a:ea typeface="+mj-ea"/>
                <a:cs typeface="+mj-cs"/>
              </a:defRPr>
            </a:lvl1pPr>
          </a:lstStyle>
          <a:p>
            <a:r>
              <a:rPr lang="en-US" sz="2800" b="1" dirty="0"/>
              <a:t>Context: Methodology of (</a:t>
            </a:r>
            <a:r>
              <a:rPr lang="en-US" sz="2800" b="1" dirty="0" err="1"/>
              <a:t>n</a:t>
            </a:r>
            <a:r>
              <a:rPr lang="en-US" sz="2800" b="1" baseline="-25000" dirty="0" err="1"/>
              <a:t>th</a:t>
            </a:r>
            <a:r>
              <a:rPr lang="en-US" sz="2800" b="1" dirty="0" err="1"/>
              <a:t>,f</a:t>
            </a:r>
            <a:r>
              <a:rPr lang="en-US" sz="2800" b="1" dirty="0"/>
              <a:t>) FY evaluation</a:t>
            </a:r>
            <a:endParaRPr lang="fr-FR" sz="2800" dirty="0"/>
          </a:p>
        </p:txBody>
      </p:sp>
      <p:sp>
        <p:nvSpPr>
          <p:cNvPr id="39" name="Espace réservé du numéro de diapositive 4">
            <a:extLst>
              <a:ext uri="{FF2B5EF4-FFF2-40B4-BE49-F238E27FC236}">
                <a16:creationId xmlns:a16="http://schemas.microsoft.com/office/drawing/2014/main" id="{600E67B6-75C3-4896-AC01-DDC053EF56BC}"/>
              </a:ext>
            </a:extLst>
          </p:cNvPr>
          <p:cNvSpPr>
            <a:spLocks noGrp="1"/>
          </p:cNvSpPr>
          <p:nvPr>
            <p:ph type="sldNum" sz="quarter" idx="12"/>
          </p:nvPr>
        </p:nvSpPr>
        <p:spPr>
          <a:xfrm>
            <a:off x="10999334" y="6343650"/>
            <a:ext cx="693738" cy="365125"/>
          </a:xfrm>
        </p:spPr>
        <p:txBody>
          <a:bodyPr/>
          <a:lstStyle/>
          <a:p>
            <a:r>
              <a:rPr lang="fr-FR" dirty="0"/>
              <a:t>5</a:t>
            </a:r>
          </a:p>
        </p:txBody>
      </p:sp>
    </p:spTree>
    <p:extLst>
      <p:ext uri="{BB962C8B-B14F-4D97-AF65-F5344CB8AC3E}">
        <p14:creationId xmlns:p14="http://schemas.microsoft.com/office/powerpoint/2010/main" val="2065367344"/>
      </p:ext>
    </p:extLst>
  </p:cSld>
  <p:clrMapOvr>
    <a:masterClrMapping/>
  </p:clrMapOvr>
</p:sld>
</file>

<file path=ppt/theme/theme1.xml><?xml version="1.0" encoding="utf-8"?>
<a:theme xmlns:a="http://schemas.openxmlformats.org/drawingml/2006/main" name="Thème Office">
  <a:themeElements>
    <a:clrScheme name="CEA 2023">
      <a:dk1>
        <a:srgbClr val="262626"/>
      </a:dk1>
      <a:lt1>
        <a:sysClr val="window" lastClr="FFFFFF"/>
      </a:lt1>
      <a:dk2>
        <a:srgbClr val="E50019"/>
      </a:dk2>
      <a:lt2>
        <a:srgbClr val="FFFFFF"/>
      </a:lt2>
      <a:accent1>
        <a:srgbClr val="3E4A83"/>
      </a:accent1>
      <a:accent2>
        <a:srgbClr val="7E9CBB"/>
      </a:accent2>
      <a:accent3>
        <a:srgbClr val="FFCD31"/>
      </a:accent3>
      <a:accent4>
        <a:srgbClr val="DA837B"/>
      </a:accent4>
      <a:accent5>
        <a:srgbClr val="0093A7"/>
      </a:accent5>
      <a:accent6>
        <a:srgbClr val="BD987A"/>
      </a:accent6>
      <a:hlink>
        <a:srgbClr val="E50019"/>
      </a:hlink>
      <a:folHlink>
        <a:srgbClr val="E50019"/>
      </a:folHlink>
    </a:clrScheme>
    <a:fontScheme name="CEA POPINS">
      <a:majorFont>
        <a:latin typeface="Poppins Black"/>
        <a:ea typeface=""/>
        <a:cs typeface=""/>
      </a:majorFont>
      <a:minorFont>
        <a:latin typeface="Poppi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solidFill>
        <a:ln>
          <a:noFill/>
        </a:ln>
      </a:spPr>
      <a:bodyPr lIns="144000" tIns="108000" rIns="144000" bIns="144000" rtlCol="0" anchor="ctr">
        <a:spAutoFit/>
      </a:bodyP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PPT-CEA final-V6 Popins.potx" id="{CEA50F67-8F53-45DA-B803-EE6BE10B31FD}" vid="{3F48513A-73ED-4410-AE75-75F2D02C2A7F}"/>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référentiel" ma:contentTypeID="0x010100108A61D7BE634F76874FDC084DD0BD15009E39C29C26594BAC90AC8ED3FDFD77E000BCE28098BA0F0B45BA4517838BD1AEEF" ma:contentTypeVersion="33" ma:contentTypeDescription="" ma:contentTypeScope="" ma:versionID="4c5be590388616a1b551115da05bc43b">
  <xsd:schema xmlns:xsd="http://www.w3.org/2001/XMLSchema" xmlns:xs="http://www.w3.org/2001/XMLSchema" xmlns:p="http://schemas.microsoft.com/office/2006/metadata/properties" xmlns:ns1="98091354-8d82-4ad1-b5dd-6b09eb5ff196" xmlns:ns3="91130d52-d7c5-4e9c-ae1e-8e8e5c28245c" targetNamespace="http://schemas.microsoft.com/office/2006/metadata/properties" ma:root="true" ma:fieldsID="44338b7d3fa432cfa170dc216eb8433d" ns1:_="" ns3:_="">
    <xsd:import namespace="98091354-8d82-4ad1-b5dd-6b09eb5ff196"/>
    <xsd:import namespace="91130d52-d7c5-4e9c-ae1e-8e8e5c28245c"/>
    <xsd:element name="properties">
      <xsd:complexType>
        <xsd:sequence>
          <xsd:element name="documentManagement">
            <xsd:complexType>
              <xsd:all>
                <xsd:element ref="ns1:CollabTypeDocument"/>
                <xsd:element ref="ns1:CollabObjetResume" minOccurs="0"/>
                <xsd:element ref="ns3:CollabExternalReferences"/>
                <xsd:element ref="ns3:CollabDate"/>
                <xsd:element ref="ns3:CollabComments" minOccurs="0"/>
                <xsd:element ref="ns1:CollabEnVigueur" minOccurs="0"/>
                <xsd:element ref="ns1:g65f1e9585ce45a29a8379f50f13cd0c" minOccurs="0"/>
                <xsd:element ref="ns1:TaxCatchAll" minOccurs="0"/>
                <xsd:element ref="ns1:TaxCatchAllLabe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8091354-8d82-4ad1-b5dd-6b09eb5ff196" elementFormDefault="qualified">
    <xsd:import namespace="http://schemas.microsoft.com/office/2006/documentManagement/types"/>
    <xsd:import namespace="http://schemas.microsoft.com/office/infopath/2007/PartnerControls"/>
    <xsd:element name="CollabTypeDocument" ma:index="0" ma:displayName="Type de document" ma:format="Dropdown" ma:internalName="CollabTypeDocument">
      <xsd:simpleType>
        <xsd:restriction base="dms:Choice">
          <xsd:enumeration value="Accord"/>
          <xsd:enumeration value="Circulaire"/>
          <xsd:enumeration value="Consigne"/>
          <xsd:enumeration value="Contrat objectifs"/>
          <xsd:enumeration value="Convention"/>
          <xsd:enumeration value="Dossier processus"/>
          <xsd:enumeration value="Fiche processus"/>
          <xsd:enumeration value="Formulaire"/>
          <xsd:enumeration value="Guide"/>
          <xsd:enumeration value="Lettre de mission"/>
          <xsd:enumeration value="Liste"/>
          <xsd:enumeration value="Liste Documents Applicables"/>
          <xsd:enumeration value="Logo"/>
          <xsd:enumeration value="Manuel opérateur"/>
          <xsd:enumeration value="Mode opératoire"/>
          <xsd:enumeration value="Note Instruction Générale (NIG)"/>
          <xsd:enumeration value="Note Instruction Générale CEA (NIGCEA)"/>
          <xsd:enumeration value="Note Instruction Générale groupe (NIGG)"/>
          <xsd:enumeration value="Note Instruction Particulière (NIP)"/>
          <xsd:enumeration value="Note"/>
          <xsd:enumeration value="Note Administrateur Général (Note AG)"/>
          <xsd:enumeration value="Note application"/>
          <xsd:enumeration value="Note nomination"/>
          <xsd:enumeration value="Note organisation"/>
          <xsd:enumeration value="Organigramme"/>
          <xsd:enumeration value="Plan Qualité"/>
          <xsd:enumeration value="Procédure"/>
          <xsd:enumeration value="Rapport"/>
          <xsd:enumeration value="Tableau de gestion"/>
        </xsd:restriction>
      </xsd:simpleType>
    </xsd:element>
    <xsd:element name="CollabObjetResume" ma:index="3" nillable="true" ma:displayName="Objet - Résumé" ma:internalName="CollabObjetResume" ma:readOnly="false">
      <xsd:simpleType>
        <xsd:restriction base="dms:Note"/>
      </xsd:simpleType>
    </xsd:element>
    <xsd:element name="CollabEnVigueur" ma:index="8" nillable="true" ma:displayName="En vigueur" ma:default="1" ma:internalName="CollabEnVigueur" ma:readOnly="false">
      <xsd:simpleType>
        <xsd:restriction base="dms:Boolean"/>
      </xsd:simpleType>
    </xsd:element>
    <xsd:element name="g65f1e9585ce45a29a8379f50f13cd0c" ma:index="14" ma:taxonomy="true" ma:internalName="g65f1e9585ce45a29a8379f50f13cd0c" ma:taxonomyFieldName="CollabEmetteur" ma:displayName="Emetteur" ma:readOnly="false" ma:default="" ma:fieldId="{065f1e95-85ce-45a2-9a83-79f50f13cd0c}" ma:taxonomyMulti="true" ma:sspId="ea6c1742-5521-40b5-9022-00c35f6f2763" ma:termSetId="b0eb54bb-5d02-4f03-af81-45912abcbe3a" ma:anchorId="00000000-0000-0000-0000-000000000000" ma:open="false" ma:isKeyword="false">
      <xsd:complexType>
        <xsd:sequence>
          <xsd:element ref="pc:Terms" minOccurs="0" maxOccurs="1"/>
        </xsd:sequence>
      </xsd:complexType>
    </xsd:element>
    <xsd:element name="TaxCatchAll" ma:index="15" nillable="true" ma:displayName="Taxonomy Catch All Column" ma:hidden="true" ma:list="{2fcd52ac-d771-4543-96ea-276209a03e87}" ma:internalName="TaxCatchAll" ma:showField="CatchAllData" ma:web="98091354-8d82-4ad1-b5dd-6b09eb5ff196">
      <xsd:complexType>
        <xsd:complexContent>
          <xsd:extension base="dms:MultiChoiceLookup">
            <xsd:sequence>
              <xsd:element name="Value" type="dms:Lookup" maxOccurs="unbounded" minOccurs="0" nillable="true"/>
            </xsd:sequence>
          </xsd:extension>
        </xsd:complexContent>
      </xsd:complexType>
    </xsd:element>
    <xsd:element name="TaxCatchAllLabel" ma:index="16" nillable="true" ma:displayName="Taxonomy Catch All Column1" ma:hidden="true" ma:list="{2fcd52ac-d771-4543-96ea-276209a03e87}" ma:internalName="TaxCatchAllLabel" ma:readOnly="true" ma:showField="CatchAllDataLabel" ma:web="98091354-8d82-4ad1-b5dd-6b09eb5ff196">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91130d52-d7c5-4e9c-ae1e-8e8e5c28245c" elementFormDefault="qualified">
    <xsd:import namespace="http://schemas.microsoft.com/office/2006/documentManagement/types"/>
    <xsd:import namespace="http://schemas.microsoft.com/office/infopath/2007/PartnerControls"/>
    <xsd:element name="CollabExternalReferences" ma:index="4" ma:displayName="Référence" ma:internalName="CollabExternalReferences" ma:readOnly="false">
      <xsd:simpleType>
        <xsd:restriction base="dms:Text">
          <xsd:maxLength value="255"/>
        </xsd:restriction>
      </xsd:simpleType>
    </xsd:element>
    <xsd:element name="CollabDate" ma:index="5" ma:displayName="Date édition" ma:format="DateOnly" ma:LCID="1036" ma:internalName="CollabDate" ma:readOnly="false">
      <xsd:simpleType>
        <xsd:restriction base="dms:DateTime"/>
      </xsd:simpleType>
    </xsd:element>
    <xsd:element name="CollabComments" ma:index="7" nillable="true" ma:displayName="Observation(s)" ma:internalName="CollabComments">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2" ma:displayName="Type de contenu"/>
        <xsd:element ref="dc:title" maxOccurs="1" ma:index="2"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CollabComments xmlns="91130d52-d7c5-4e9c-ae1e-8e8e5c28245c" xsi:nil="true"/>
    <CollabTypeDocument xmlns="98091354-8d82-4ad1-b5dd-6b09eb5ff196">Procédure</CollabTypeDocument>
    <CollabDate xmlns="91130d52-d7c5-4e9c-ae1e-8e8e5c28245c">2023-02-16T23:00:00+00:00</CollabDate>
    <CollabObjetResume xmlns="98091354-8d82-4ad1-b5dd-6b09eb5ff196" xsi:nil="true"/>
    <g65f1e9585ce45a29a8379f50f13cd0c xmlns="98091354-8d82-4ad1-b5dd-6b09eb5ff196">
      <Terms xmlns="http://schemas.microsoft.com/office/infopath/2007/PartnerControls">
        <TermInfo xmlns="http://schemas.microsoft.com/office/infopath/2007/PartnerControls">
          <TermName xmlns="http://schemas.microsoft.com/office/infopath/2007/PartnerControls">dcom</TermName>
          <TermId xmlns="http://schemas.microsoft.com/office/infopath/2007/PartnerControls">5d454b4e-7aaa-470d-be17-032317e26456</TermId>
        </TermInfo>
      </Terms>
    </g65f1e9585ce45a29a8379f50f13cd0c>
    <TaxCatchAll xmlns="98091354-8d82-4ad1-b5dd-6b09eb5ff196">
      <Value>16</Value>
    </TaxCatchAll>
    <CollabExternalReferences xmlns="91130d52-d7c5-4e9c-ae1e-8e8e5c28245c">PowerPoint-Charte-CEA-Poppins-17-02-2023</CollabExternalReferences>
    <CollabEnVigueur xmlns="98091354-8d82-4ad1-b5dd-6b09eb5ff196">true</CollabEnVigueur>
  </documentManagement>
</p:properties>
</file>

<file path=customXml/itemProps1.xml><?xml version="1.0" encoding="utf-8"?>
<ds:datastoreItem xmlns:ds="http://schemas.openxmlformats.org/officeDocument/2006/customXml" ds:itemID="{CF37936C-A9A0-4A97-87D2-823E5BB5AD2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8091354-8d82-4ad1-b5dd-6b09eb5ff196"/>
    <ds:schemaRef ds:uri="91130d52-d7c5-4e9c-ae1e-8e8e5c28245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3DE924A-235B-4887-8F5E-1C2F82EBB8CC}">
  <ds:schemaRefs>
    <ds:schemaRef ds:uri="http://schemas.microsoft.com/sharepoint/v3/contenttype/forms"/>
  </ds:schemaRefs>
</ds:datastoreItem>
</file>

<file path=customXml/itemProps3.xml><?xml version="1.0" encoding="utf-8"?>
<ds:datastoreItem xmlns:ds="http://schemas.openxmlformats.org/officeDocument/2006/customXml" ds:itemID="{620CE95C-F78F-485E-AA62-8FD5FE680C59}">
  <ds:schemaRefs>
    <ds:schemaRef ds:uri="http://purl.org/dc/terms/"/>
    <ds:schemaRef ds:uri="http://schemas.microsoft.com/office/2006/documentManagement/types"/>
    <ds:schemaRef ds:uri="http://purl.org/dc/dcmitype/"/>
    <ds:schemaRef ds:uri="http://schemas.microsoft.com/office/infopath/2007/PartnerControls"/>
    <ds:schemaRef ds:uri="http://purl.org/dc/elements/1.1/"/>
    <ds:schemaRef ds:uri="91130d52-d7c5-4e9c-ae1e-8e8e5c28245c"/>
    <ds:schemaRef ds:uri="http://schemas.microsoft.com/office/2006/metadata/properties"/>
    <ds:schemaRef ds:uri="98091354-8d82-4ad1-b5dd-6b09eb5ff196"/>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PPT-CEA final-V6 Poppins</Template>
  <TotalTime>10103</TotalTime>
  <Words>6450</Words>
  <Application>Microsoft Office PowerPoint</Application>
  <PresentationFormat>Grand écran</PresentationFormat>
  <Paragraphs>1244</Paragraphs>
  <Slides>68</Slides>
  <Notes>3</Notes>
  <HiddenSlides>0</HiddenSlides>
  <MMClips>0</MMClips>
  <ScaleCrop>false</ScaleCrop>
  <HeadingPairs>
    <vt:vector size="6" baseType="variant">
      <vt:variant>
        <vt:lpstr>Polices utilisées</vt:lpstr>
      </vt:variant>
      <vt:variant>
        <vt:i4>11</vt:i4>
      </vt:variant>
      <vt:variant>
        <vt:lpstr>Thème</vt:lpstr>
      </vt:variant>
      <vt:variant>
        <vt:i4>1</vt:i4>
      </vt:variant>
      <vt:variant>
        <vt:lpstr>Titres des diapositives</vt:lpstr>
      </vt:variant>
      <vt:variant>
        <vt:i4>68</vt:i4>
      </vt:variant>
    </vt:vector>
  </HeadingPairs>
  <TitlesOfParts>
    <vt:vector size="80" baseType="lpstr">
      <vt:lpstr>Arial Black</vt:lpstr>
      <vt:lpstr>Poppins</vt:lpstr>
      <vt:lpstr>Verdana</vt:lpstr>
      <vt:lpstr>Calibri</vt:lpstr>
      <vt:lpstr>Cambria Math</vt:lpstr>
      <vt:lpstr>Abadi</vt:lpstr>
      <vt:lpstr>Wingdings</vt:lpstr>
      <vt:lpstr>Poppins Black</vt:lpstr>
      <vt:lpstr>Bradley Hand ITC</vt:lpstr>
      <vt:lpstr>Arial</vt:lpstr>
      <vt:lpstr>Times New Roman</vt:lpstr>
      <vt:lpstr>Thème Office</vt:lpstr>
      <vt:lpstr>New 235U(nth,f) Evaluation of  pre-neutron emission mass yields and neutron multiplicity</vt:lpstr>
      <vt:lpstr>Content of the presentation</vt:lpstr>
      <vt:lpstr>Mass Yields</vt:lpstr>
      <vt:lpstr>FY evaluation program  @ CEA Cadarache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Methods 2E and 2E-2v</vt:lpstr>
      <vt:lpstr>Methods 2E and 2E-2v</vt:lpstr>
      <vt:lpstr>Methods 2E and 2E-2v</vt:lpstr>
      <vt:lpstr>Methods 2E and 2E-2v</vt:lpstr>
      <vt:lpstr>New methodology for evaluation of Pre-neutron  mass yields </vt:lpstr>
      <vt:lpstr>235U(nth,f) evaluation of Pre-neutron fission yields  </vt:lpstr>
      <vt:lpstr>235U(nth,f) evaluation of Pre-neutron fission yields</vt:lpstr>
      <vt:lpstr>235U(nth,f) evaluation of Pre-neutron fission yields  </vt:lpstr>
      <vt:lpstr>235U(nth,f) evaluation of Pre-neutron fission yields  </vt:lpstr>
      <vt:lpstr>235U(nth,f) evaluation of Pre-neutron fission yields  </vt:lpstr>
      <vt:lpstr>235U(nth,f) evaluation of Pre-neutron fission yields  </vt:lpstr>
      <vt:lpstr>235U(nth,f) evaluation of Pre-neutron fission yields  </vt:lpstr>
      <vt:lpstr>235U(nth,f) evaluation of Pre-neutron fission yields  </vt:lpstr>
      <vt:lpstr>235U(nth,f) evaluation of Pre-neutron fission yields  </vt:lpstr>
      <vt:lpstr>Prompt neutron multiplicity  analysis </vt:lpstr>
      <vt:lpstr>Prompt neutrons multiplicity analysis  </vt:lpstr>
      <vt:lpstr>Prompt neutrons multiplicity analysis  </vt:lpstr>
      <vt:lpstr>Prompt neutrons multiplicity analysis  </vt:lpstr>
      <vt:lpstr>Prompt neutrons multiplicity analysis   </vt:lpstr>
      <vt:lpstr>Prompt neutrons multiplicity analysis  </vt:lpstr>
      <vt:lpstr>Présentation PowerPoint</vt:lpstr>
      <vt:lpstr>Présentation PowerPoint</vt:lpstr>
      <vt:lpstr>Présentation PowerPoint</vt:lpstr>
      <vt:lpstr>Conclusion and perspective</vt:lpstr>
      <vt:lpstr>Présentation PowerPoint</vt:lpstr>
      <vt:lpstr>Présentation PowerPoint</vt:lpstr>
      <vt:lpstr>Thank you for your attention </vt:lpstr>
      <vt:lpstr>Backup</vt:lpstr>
      <vt:lpstr>Mass Yields</vt:lpstr>
      <vt:lpstr>Mass Yields</vt:lpstr>
      <vt:lpstr>Mass Yields</vt:lpstr>
      <vt:lpstr>Upgraded methodology</vt:lpstr>
      <vt:lpstr>Upgraded methodology</vt:lpstr>
      <vt:lpstr>Upgraded methodology</vt:lpstr>
      <vt:lpstr>Assignment of a priori correlation matrix</vt:lpstr>
      <vt:lpstr>Assignment of a priori correlation matrix</vt:lpstr>
      <vt:lpstr>Présentation PowerPoint</vt:lpstr>
      <vt:lpstr>Components of the Matrix of Covariances</vt:lpstr>
      <vt:lpstr>235U(nth,f) Pre-neutrons fission yields evaluation  </vt:lpstr>
      <vt:lpstr>Prompt neutrons multiplicity analysis from : Experimental data</vt:lpstr>
      <vt:lpstr>Prompt neutrons multiplicity analysis from :     Calculation using YEval(A*) and YJEFF4.0(A)  </vt:lpstr>
      <vt:lpstr>Prompt neutrons multiplicity analysis from :     Calculation using YEval(A*) and YJEFF4.0(A)  </vt:lpstr>
      <vt:lpstr>Prompt neutrons multiplicity analysis from :     Calculation using YEval(A*) and YJEFF4.0(A)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CEA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PowerPoint-Poppins-CEA-2023</dc:title>
  <dc:creator>HARTMANN Marion</dc:creator>
  <cp:lastModifiedBy>REGONESI Alessandro</cp:lastModifiedBy>
  <cp:revision>162</cp:revision>
  <dcterms:created xsi:type="dcterms:W3CDTF">2023-02-14T14:24:13Z</dcterms:created>
  <dcterms:modified xsi:type="dcterms:W3CDTF">2026-07-01T06:23:45Z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0x010100108A61D7BE634F76874FDC084DD0BD15009E39C29C26594BAC90AC8ED3FDFD77E000BCE28098BA0F0B45BA4517838BD1AEEF</vt:lpwstr>
  </property>
  <property fmtid="{D5CDD505-2E9C-101B-9397-08002B2CF9AE}" pid="3" name="CollabXmlContent">
    <vt:lpwstr>&lt;CollabItems&gt;_x000d_
  &lt;CollabItem&gt;_x000d_
    &lt;FileLeafRef&gt;Modele-PPT-CEA-POPPINS-VF.pptx&lt;/FileLeafRef&gt;_x000d_
    &lt;Title&gt;PowerPoint-Poppins-CEA-2023&lt;/Title&gt;_x000d_
    &lt;CollabTypeDocument&gt;Procédure&lt;/CollabTypeDocument&gt;_x000d_
    &lt;CollabObjetResume /&gt;_x000d_
    &lt;CollabExternalReferences&gt;</vt:lpwstr>
  </property>
  <property fmtid="{D5CDD505-2E9C-101B-9397-08002B2CF9AE}" pid="4" name="IsCollabDocument">
    <vt:bool>true</vt:bool>
  </property>
  <property fmtid="{D5CDD505-2E9C-101B-9397-08002B2CF9AE}" pid="5" name="CollabEmetteur">
    <vt:lpwstr>16;#dcom|5d454b4e-7aaa-470d-be17-032317e26456</vt:lpwstr>
  </property>
  <property fmtid="{D5CDD505-2E9C-101B-9397-08002B2CF9AE}" pid="6" name="I2ICODE">
    <vt:lpwstr>COLLAB</vt:lpwstr>
  </property>
  <property fmtid="{D5CDD505-2E9C-101B-9397-08002B2CF9AE}" pid="7" name="WebApplicationID">
    <vt:lpwstr>bb36ce6d-0f69-46d8-b0d4-d9bf5a87d995</vt:lpwstr>
  </property>
  <property fmtid="{D5CDD505-2E9C-101B-9397-08002B2CF9AE}" pid="8" name="I2ISITECODE">
    <vt:lpwstr/>
  </property>
</Properties>
</file>