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3B5EA21-5E5F-47D4-A303-15AD1CA41211}">
  <a:tblStyle styleId="{23B5EA21-5E5F-47D4-A303-15AD1CA4121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ee72a2741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3ee72a2741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ae1f7c38b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3ae1f7c38b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opisać czemu każdy cel tu jest (1500 podkreślić o gamma flashu)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ee72a27418_0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ee72a27418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a6bae4b336_1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3a6bae4b336_1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ef1e2aecf8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3ef1e2aecf8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ef1e2aecf8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ef1e2aecf8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ee1c6433d0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3ee1c6433d0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a484e7a133_1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3a484e7a133_1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a64ee83976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3a64ee83976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afedc151d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3afedc151d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pamiętać żeby powiedzieć że jest to najbardziej strict przypadek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a484e7a13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a484e7a13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dodać literature na dole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3edad898639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3edad898639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edad898639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3edad898639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3ee72a27418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3ee72a27418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3a64ee83976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3a64ee83976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39175ff96b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39175ff96b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3abc420c097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3abc420c097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3abc420c097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3abc420c097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3a64ee83976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3a64ee83976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a484e7a133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3a484e7a133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a484e7a133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a484e7a133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a484e7a133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a484e7a133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ef49f9c3db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ef49f9c3db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a64ee83976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a64ee83976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powiedzieć że pierwszy układ odrzucamy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ee72a27418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ee72a27418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a484e7a133_1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a484e7a133_1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tuł i treść 1">
  <p:cSld name="TITLE_AND_BODY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1.png"/><Relationship Id="rId5" Type="http://schemas.openxmlformats.org/officeDocument/2006/relationships/image" Target="../media/image6.png"/><Relationship Id="rId6" Type="http://schemas.openxmlformats.org/officeDocument/2006/relationships/image" Target="../media/image5.png"/><Relationship Id="rId7" Type="http://schemas.openxmlformats.org/officeDocument/2006/relationships/image" Target="../media/image2.png"/><Relationship Id="rId8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5.png"/><Relationship Id="rId4" Type="http://schemas.openxmlformats.org/officeDocument/2006/relationships/image" Target="../media/image19.png"/><Relationship Id="rId5" Type="http://schemas.openxmlformats.org/officeDocument/2006/relationships/image" Target="../media/image2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6.png"/><Relationship Id="rId4" Type="http://schemas.openxmlformats.org/officeDocument/2006/relationships/image" Target="../media/image2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1.png"/><Relationship Id="rId4" Type="http://schemas.openxmlformats.org/officeDocument/2006/relationships/image" Target="../media/image45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7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4.png"/><Relationship Id="rId4" Type="http://schemas.openxmlformats.org/officeDocument/2006/relationships/image" Target="../media/image3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2.png"/><Relationship Id="rId4" Type="http://schemas.openxmlformats.org/officeDocument/2006/relationships/image" Target="../media/image2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oecd-nea.org/jcms/pl_68831/19-k-39-n-p-n-np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0.png"/></Relationships>
</file>

<file path=ppt/slides/_rels/slide23.xml.rels><?xml version="1.0" encoding="UTF-8" standalone="yes"?><Relationships xmlns="http://schemas.openxmlformats.org/package/2006/relationships"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1.png"/><Relationship Id="rId5" Type="http://schemas.openxmlformats.org/officeDocument/2006/relationships/image" Target="../media/image6.png"/><Relationship Id="rId6" Type="http://schemas.openxmlformats.org/officeDocument/2006/relationships/image" Target="../media/image5.png"/><Relationship Id="rId7" Type="http://schemas.openxmlformats.org/officeDocument/2006/relationships/image" Target="../media/image2.png"/><Relationship Id="rId8" Type="http://schemas.openxmlformats.org/officeDocument/2006/relationships/image" Target="../media/image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7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3.png"/><Relationship Id="rId4" Type="http://schemas.openxmlformats.org/officeDocument/2006/relationships/image" Target="../media/image3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2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8.png"/><Relationship Id="rId4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2.png"/><Relationship Id="rId4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Relationship Id="rId4" Type="http://schemas.openxmlformats.org/officeDocument/2006/relationships/image" Target="../media/image11.png"/><Relationship Id="rId5" Type="http://schemas.openxmlformats.org/officeDocument/2006/relationships/image" Target="../media/image16.png"/><Relationship Id="rId6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ctrTitle"/>
          </p:nvPr>
        </p:nvSpPr>
        <p:spPr>
          <a:xfrm>
            <a:off x="-41400" y="0"/>
            <a:ext cx="9185400" cy="9801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" sz="2600">
                <a:solidFill>
                  <a:srgbClr val="FF0000"/>
                </a:solidFill>
              </a:rPr>
              <a:t>Preparation of the measurement of the </a:t>
            </a:r>
            <a:r>
              <a:rPr baseline="30000" lang="pl" sz="2600">
                <a:solidFill>
                  <a:srgbClr val="FF0000"/>
                </a:solidFill>
              </a:rPr>
              <a:t>39</a:t>
            </a:r>
            <a:r>
              <a:rPr lang="pl" sz="2600">
                <a:solidFill>
                  <a:srgbClr val="FF0000"/>
                </a:solidFill>
              </a:rPr>
              <a:t>K(n, cp) reaction cross section at n_TOF </a:t>
            </a:r>
            <a:endParaRPr sz="2600">
              <a:solidFill>
                <a:srgbClr val="FF0000"/>
              </a:solidFill>
            </a:endParaRPr>
          </a:p>
        </p:txBody>
      </p:sp>
      <p:sp>
        <p:nvSpPr>
          <p:cNvPr id="59" name="Google Shape;59;p14"/>
          <p:cNvSpPr txBox="1"/>
          <p:nvPr/>
        </p:nvSpPr>
        <p:spPr>
          <a:xfrm>
            <a:off x="-41400" y="1159893"/>
            <a:ext cx="91854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300">
                <a:solidFill>
                  <a:schemeClr val="dk1"/>
                </a:solidFill>
              </a:rPr>
              <a:t>K. Stasiak</a:t>
            </a:r>
            <a:r>
              <a:rPr baseline="30000" lang="pl" sz="1300">
                <a:solidFill>
                  <a:schemeClr val="dk1"/>
                </a:solidFill>
              </a:rPr>
              <a:t>1</a:t>
            </a:r>
            <a:r>
              <a:rPr lang="pl" sz="1300">
                <a:solidFill>
                  <a:schemeClr val="dk1"/>
                </a:solidFill>
              </a:rPr>
              <a:t>, </a:t>
            </a:r>
            <a:r>
              <a:rPr lang="pl" sz="1300"/>
              <a:t>J. Perkowski</a:t>
            </a:r>
            <a:r>
              <a:rPr baseline="30000" lang="pl" sz="1300"/>
              <a:t>1</a:t>
            </a:r>
            <a:r>
              <a:rPr lang="pl" sz="1300"/>
              <a:t>, V. Alcayne</a:t>
            </a:r>
            <a:r>
              <a:rPr baseline="30000" lang="pl" sz="1300"/>
              <a:t>2</a:t>
            </a:r>
            <a:r>
              <a:rPr lang="pl" sz="1300"/>
              <a:t>, M. Bacak</a:t>
            </a:r>
            <a:r>
              <a:rPr baseline="30000" lang="pl" sz="1300"/>
              <a:t>3</a:t>
            </a:r>
            <a:r>
              <a:rPr lang="pl" sz="1300"/>
              <a:t>, D. Cano-Ott</a:t>
            </a:r>
            <a:r>
              <a:rPr baseline="30000" lang="pl" sz="1300"/>
              <a:t>2</a:t>
            </a:r>
            <a:r>
              <a:rPr lang="pl" sz="1300"/>
              <a:t>, Ch. E. Düllmann</a:t>
            </a:r>
            <a:r>
              <a:rPr baseline="30000" lang="pl" sz="1300"/>
              <a:t>5,6,7</a:t>
            </a:r>
            <a:r>
              <a:rPr lang="pl" sz="1300"/>
              <a:t>, A. Gawlik-Ramięga</a:t>
            </a:r>
            <a:r>
              <a:rPr baseline="30000" lang="pl" sz="1300"/>
              <a:t>1</a:t>
            </a:r>
            <a:r>
              <a:rPr lang="pl" sz="1300"/>
              <a:t>, E. González-Romero</a:t>
            </a:r>
            <a:r>
              <a:rPr baseline="30000" lang="pl" sz="1300"/>
              <a:t>2</a:t>
            </a:r>
            <a:r>
              <a:rPr lang="pl" sz="1300"/>
              <a:t>, T. Martınez</a:t>
            </a:r>
            <a:r>
              <a:rPr baseline="30000" lang="pl" sz="1300"/>
              <a:t>2</a:t>
            </a:r>
            <a:r>
              <a:rPr lang="pl" sz="1300"/>
              <a:t>, E. Mendoza</a:t>
            </a:r>
            <a:r>
              <a:rPr baseline="30000" lang="pl" sz="1300"/>
              <a:t>2</a:t>
            </a:r>
            <a:r>
              <a:rPr lang="pl" sz="1300"/>
              <a:t>, A. Pérez de Rada Fiol</a:t>
            </a:r>
            <a:r>
              <a:rPr baseline="30000" lang="pl" sz="1300"/>
              <a:t>2</a:t>
            </a:r>
            <a:r>
              <a:rPr lang="pl" sz="1300"/>
              <a:t>, D. Renisch</a:t>
            </a:r>
            <a:r>
              <a:rPr baseline="30000" lang="pl" sz="1300"/>
              <a:t>5,6</a:t>
            </a:r>
            <a:r>
              <a:rPr lang="pl" sz="1300"/>
              <a:t>, A. Sánchez-Caballero</a:t>
            </a:r>
            <a:r>
              <a:rPr baseline="30000" lang="pl" sz="1300"/>
              <a:t>2</a:t>
            </a:r>
            <a:r>
              <a:rPr lang="pl" sz="1300"/>
              <a:t>, P. Žugec</a:t>
            </a:r>
            <a:r>
              <a:rPr baseline="30000" lang="pl" sz="1300"/>
              <a:t>4</a:t>
            </a:r>
            <a:r>
              <a:rPr lang="pl" sz="1300"/>
              <a:t> and the n_TOF Collaboration</a:t>
            </a:r>
            <a:r>
              <a:rPr baseline="30000" lang="pl" sz="1300"/>
              <a:t>8</a:t>
            </a:r>
            <a:endParaRPr baseline="30000" sz="1300"/>
          </a:p>
        </p:txBody>
      </p:sp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197409"/>
            <a:ext cx="2605692" cy="80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95784" y="3351044"/>
            <a:ext cx="2605700" cy="651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04360" y="3351034"/>
            <a:ext cx="1725016" cy="65145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89951" y="3333633"/>
            <a:ext cx="686849" cy="686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76800" y="3368433"/>
            <a:ext cx="1053730" cy="65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399675" y="3256821"/>
            <a:ext cx="706425" cy="6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0" y="3956587"/>
            <a:ext cx="9144000" cy="5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300">
                <a:solidFill>
                  <a:srgbClr val="3C78D8"/>
                </a:solidFill>
              </a:rPr>
              <a:t>This measurement is a part of new EU project – </a:t>
            </a:r>
            <a:r>
              <a:rPr lang="pl" sz="1300">
                <a:solidFill>
                  <a:srgbClr val="FF0000"/>
                </a:solidFill>
              </a:rPr>
              <a:t>APRENDE</a:t>
            </a:r>
            <a:r>
              <a:rPr lang="pl" sz="1300">
                <a:solidFill>
                  <a:srgbClr val="3C78D8"/>
                </a:solidFill>
              </a:rPr>
              <a:t> (Addressing PRiorities of Evaluated Nuclear Data in Europe), HORIZON-EURATOM-2023 </a:t>
            </a:r>
            <a:endParaRPr sz="1300">
              <a:solidFill>
                <a:srgbClr val="3C78D8"/>
              </a:solidFill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311925" y="4549063"/>
            <a:ext cx="2400300" cy="60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652275" y="4457245"/>
            <a:ext cx="3164690" cy="6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-20700" y="1840525"/>
            <a:ext cx="8936100" cy="18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aseline="30000" lang="pl" sz="1100">
                <a:solidFill>
                  <a:schemeClr val="dk2"/>
                </a:solidFill>
              </a:rPr>
              <a:t>1</a:t>
            </a:r>
            <a:r>
              <a:rPr lang="pl" sz="1100">
                <a:solidFill>
                  <a:schemeClr val="dk2"/>
                </a:solidFill>
              </a:rPr>
              <a:t>University of Lodz, Poland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aseline="30000" lang="pl" sz="1100">
                <a:solidFill>
                  <a:schemeClr val="dk2"/>
                </a:solidFill>
              </a:rPr>
              <a:t>2</a:t>
            </a:r>
            <a:r>
              <a:rPr lang="pl" sz="1100">
                <a:solidFill>
                  <a:schemeClr val="dk2"/>
                </a:solidFill>
              </a:rPr>
              <a:t>Centro de Investigaciones Energéticas Medioambientales y Tecnológicas (CIEMAT), Spain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aseline="30000" lang="pl" sz="1100">
                <a:solidFill>
                  <a:schemeClr val="dk2"/>
                </a:solidFill>
              </a:rPr>
              <a:t>3</a:t>
            </a:r>
            <a:r>
              <a:rPr lang="pl" sz="1100">
                <a:solidFill>
                  <a:schemeClr val="dk2"/>
                </a:solidFill>
              </a:rPr>
              <a:t>Technische Universität Wien (TU Wien), Austria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aseline="30000" lang="pl" sz="1100">
                <a:solidFill>
                  <a:schemeClr val="dk2"/>
                </a:solidFill>
              </a:rPr>
              <a:t>4</a:t>
            </a:r>
            <a:r>
              <a:rPr lang="pl" sz="1100">
                <a:solidFill>
                  <a:schemeClr val="dk2"/>
                </a:solidFill>
              </a:rPr>
              <a:t>University of Zagreb, Croatia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aseline="30000" lang="pl" sz="1100">
                <a:solidFill>
                  <a:schemeClr val="dk2"/>
                </a:solidFill>
              </a:rPr>
              <a:t>5</a:t>
            </a:r>
            <a:r>
              <a:rPr lang="pl" sz="1100">
                <a:solidFill>
                  <a:schemeClr val="dk2"/>
                </a:solidFill>
              </a:rPr>
              <a:t>Johannes Gutenberg University Mainz, Germany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aseline="30000" lang="pl" sz="1100">
                <a:solidFill>
                  <a:schemeClr val="dk2"/>
                </a:solidFill>
              </a:rPr>
              <a:t>6</a:t>
            </a:r>
            <a:r>
              <a:rPr lang="pl" sz="1100">
                <a:solidFill>
                  <a:schemeClr val="dk2"/>
                </a:solidFill>
              </a:rPr>
              <a:t>Helmholtz Institute Mainz, Germany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aseline="30000" lang="pl" sz="1100">
                <a:solidFill>
                  <a:schemeClr val="dk2"/>
                </a:solidFill>
              </a:rPr>
              <a:t>7</a:t>
            </a:r>
            <a:r>
              <a:rPr lang="pl" sz="1100">
                <a:solidFill>
                  <a:schemeClr val="dk2"/>
                </a:solidFill>
              </a:rPr>
              <a:t>GSI Helmholtzzentrum für Schwerionenforschung GmbH Darmstadt, Germany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pl" sz="1100">
                <a:solidFill>
                  <a:schemeClr val="dk2"/>
                </a:solidFill>
              </a:rPr>
              <a:t>8</a:t>
            </a:r>
            <a:r>
              <a:rPr lang="pl" sz="1100">
                <a:solidFill>
                  <a:schemeClr val="dk2"/>
                </a:solidFill>
              </a:rPr>
              <a:t>www.cern.ch/ntof</a:t>
            </a:r>
            <a:endParaRPr sz="1100">
              <a:solidFill>
                <a:schemeClr val="dk2"/>
              </a:solidFill>
            </a:endParaRPr>
          </a:p>
        </p:txBody>
      </p:sp>
      <p:sp>
        <p:nvSpPr>
          <p:cNvPr id="70" name="Google Shape;70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8198" y="0"/>
            <a:ext cx="6435804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3550" y="540775"/>
            <a:ext cx="2403397" cy="2030986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3"/>
          <p:cNvSpPr txBox="1"/>
          <p:nvPr/>
        </p:nvSpPr>
        <p:spPr>
          <a:xfrm>
            <a:off x="0" y="2657500"/>
            <a:ext cx="3134100" cy="18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dk1"/>
                </a:solidFill>
              </a:rPr>
              <a:t>KI: (7.1 ± 0.3) mg/cm</a:t>
            </a:r>
            <a:r>
              <a:rPr baseline="30000" lang="pl" sz="2000">
                <a:solidFill>
                  <a:schemeClr val="dk1"/>
                </a:solidFill>
              </a:rPr>
              <a:t>2</a:t>
            </a:r>
            <a:r>
              <a:rPr lang="pl" sz="2000">
                <a:solidFill>
                  <a:schemeClr val="dk1"/>
                </a:solidFill>
              </a:rPr>
              <a:t> 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dk1"/>
                </a:solidFill>
              </a:rPr>
              <a:t>3x6 cm</a:t>
            </a:r>
            <a:r>
              <a:rPr baseline="30000" lang="pl" sz="2000">
                <a:solidFill>
                  <a:schemeClr val="dk1"/>
                </a:solidFill>
              </a:rPr>
              <a:t>2</a:t>
            </a:r>
            <a:endParaRPr baseline="30000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30000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dk1"/>
                </a:solidFill>
              </a:rPr>
              <a:t>Ti: 22 μm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dk1"/>
                </a:solidFill>
              </a:rPr>
              <a:t>4x7 cm</a:t>
            </a:r>
            <a:r>
              <a:rPr baseline="30000" lang="pl" sz="2000">
                <a:solidFill>
                  <a:schemeClr val="dk1"/>
                </a:solidFill>
              </a:rPr>
              <a:t>2</a:t>
            </a:r>
            <a:endParaRPr baseline="30000" sz="2000">
              <a:solidFill>
                <a:schemeClr val="dk1"/>
              </a:solidFill>
            </a:endParaRPr>
          </a:p>
        </p:txBody>
      </p:sp>
      <p:cxnSp>
        <p:nvCxnSpPr>
          <p:cNvPr id="149" name="Google Shape;149;p23"/>
          <p:cNvCxnSpPr/>
          <p:nvPr/>
        </p:nvCxnSpPr>
        <p:spPr>
          <a:xfrm>
            <a:off x="3055550" y="179175"/>
            <a:ext cx="660300" cy="45834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0" name="Google Shape;150;p23"/>
          <p:cNvCxnSpPr/>
          <p:nvPr/>
        </p:nvCxnSpPr>
        <p:spPr>
          <a:xfrm flipH="1">
            <a:off x="3057575" y="169750"/>
            <a:ext cx="686400" cy="4585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51" name="Google Shape;151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" y="4457258"/>
            <a:ext cx="686849" cy="686249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3"/>
          <p:cNvSpPr txBox="1"/>
          <p:nvPr/>
        </p:nvSpPr>
        <p:spPr>
          <a:xfrm>
            <a:off x="686850" y="4492575"/>
            <a:ext cx="2642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2"/>
                </a:solidFill>
              </a:rPr>
              <a:t>Johannes Gutenberg University Mainz, Germany</a:t>
            </a:r>
            <a:endParaRPr/>
          </a:p>
        </p:txBody>
      </p:sp>
      <p:sp>
        <p:nvSpPr>
          <p:cNvPr id="153" name="Google Shape;153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Test goals</a:t>
            </a:r>
            <a:endParaRPr/>
          </a:p>
        </p:txBody>
      </p:sp>
      <p:sp>
        <p:nvSpPr>
          <p:cNvPr id="159" name="Google Shape;159;p24"/>
          <p:cNvSpPr txBox="1"/>
          <p:nvPr>
            <p:ph idx="1" type="body"/>
          </p:nvPr>
        </p:nvSpPr>
        <p:spPr>
          <a:xfrm>
            <a:off x="311700" y="11431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pl">
                <a:solidFill>
                  <a:srgbClr val="000000"/>
                </a:solidFill>
              </a:rPr>
              <a:t>Check if Ti backing is not giving too high noise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pl">
                <a:solidFill>
                  <a:srgbClr val="000000"/>
                </a:solidFill>
              </a:rPr>
              <a:t>Determine which one of 2 setups to use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pl">
                <a:solidFill>
                  <a:srgbClr val="000000"/>
                </a:solidFill>
              </a:rPr>
              <a:t>Check if we can use 1500 µm detector in this experiment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pl">
                <a:solidFill>
                  <a:srgbClr val="000000"/>
                </a:solidFill>
              </a:rPr>
              <a:t>Calculate the beam requirements for the experiment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60" name="Google Shape;160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375" y="109900"/>
            <a:ext cx="8565924" cy="4918625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5"/>
          <p:cNvSpPr/>
          <p:nvPr/>
        </p:nvSpPr>
        <p:spPr>
          <a:xfrm>
            <a:off x="255550" y="652100"/>
            <a:ext cx="4375200" cy="25770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5"/>
          <p:cNvSpPr txBox="1"/>
          <p:nvPr/>
        </p:nvSpPr>
        <p:spPr>
          <a:xfrm>
            <a:off x="3493384" y="8814"/>
            <a:ext cx="6405900" cy="13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500">
                <a:solidFill>
                  <a:srgbClr val="FF0000"/>
                </a:solidFill>
                <a:highlight>
                  <a:srgbClr val="FFFF00"/>
                </a:highlight>
              </a:rPr>
              <a:t>Proton Energy</a:t>
            </a:r>
            <a:r>
              <a:rPr lang="pl" sz="2500">
                <a:solidFill>
                  <a:srgbClr val="FF0000"/>
                </a:solidFill>
                <a:highlight>
                  <a:srgbClr val="FFFF00"/>
                </a:highlight>
              </a:rPr>
              <a:t> 20 GeV</a:t>
            </a:r>
            <a:endParaRPr sz="250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500">
                <a:solidFill>
                  <a:srgbClr val="FF0000"/>
                </a:solidFill>
                <a:highlight>
                  <a:srgbClr val="FFFF00"/>
                </a:highlight>
              </a:rPr>
              <a:t>R.M.S. 7 ns</a:t>
            </a:r>
            <a:endParaRPr sz="250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500">
                <a:solidFill>
                  <a:srgbClr val="FF0000"/>
                </a:solidFill>
                <a:highlight>
                  <a:srgbClr val="FFFF00"/>
                </a:highlight>
              </a:rPr>
              <a:t>Protons per pulse 8.5 · 10</a:t>
            </a:r>
            <a:r>
              <a:rPr baseline="30000" lang="pl" sz="2500">
                <a:solidFill>
                  <a:srgbClr val="FF0000"/>
                </a:solidFill>
                <a:highlight>
                  <a:srgbClr val="FFFF00"/>
                </a:highlight>
              </a:rPr>
              <a:t>12</a:t>
            </a:r>
            <a:endParaRPr baseline="30000" sz="250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pic>
        <p:nvPicPr>
          <p:cNvPr id="168" name="Google Shape;168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35306" y="2816150"/>
            <a:ext cx="3308702" cy="2327349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7488" y="72480"/>
            <a:ext cx="7109023" cy="499855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4014" y="898750"/>
            <a:ext cx="4443986" cy="334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7"/>
          <p:cNvPicPr preferRelativeResize="0"/>
          <p:nvPr/>
        </p:nvPicPr>
        <p:blipFill rotWithShape="1">
          <a:blip r:embed="rId4">
            <a:alphaModFix/>
          </a:blip>
          <a:srcRect b="7621" l="15896" r="3982" t="0"/>
          <a:stretch/>
        </p:blipFill>
        <p:spPr>
          <a:xfrm>
            <a:off x="249275" y="898738"/>
            <a:ext cx="3854500" cy="3346024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7"/>
          <p:cNvSpPr txBox="1"/>
          <p:nvPr/>
        </p:nvSpPr>
        <p:spPr>
          <a:xfrm>
            <a:off x="2726700" y="151975"/>
            <a:ext cx="3690600" cy="65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pl" sz="3000">
                <a:solidFill>
                  <a:srgbClr val="FF0000"/>
                </a:solidFill>
              </a:rPr>
              <a:t>6</a:t>
            </a:r>
            <a:r>
              <a:rPr lang="pl" sz="3000">
                <a:solidFill>
                  <a:srgbClr val="FF0000"/>
                </a:solidFill>
              </a:rPr>
              <a:t>Li + </a:t>
            </a:r>
            <a:r>
              <a:rPr baseline="30000" lang="pl" sz="3000">
                <a:solidFill>
                  <a:srgbClr val="FF0000"/>
                </a:solidFill>
              </a:rPr>
              <a:t>1</a:t>
            </a:r>
            <a:r>
              <a:rPr lang="pl" sz="3000">
                <a:solidFill>
                  <a:srgbClr val="FF0000"/>
                </a:solidFill>
              </a:rPr>
              <a:t>n -&gt; </a:t>
            </a:r>
            <a:r>
              <a:rPr baseline="30000" lang="pl" sz="3000">
                <a:solidFill>
                  <a:srgbClr val="FF0000"/>
                </a:solidFill>
              </a:rPr>
              <a:t>4</a:t>
            </a:r>
            <a:r>
              <a:rPr lang="pl" sz="3000">
                <a:solidFill>
                  <a:srgbClr val="FF0000"/>
                </a:solidFill>
              </a:rPr>
              <a:t>He + </a:t>
            </a:r>
            <a:r>
              <a:rPr baseline="30000" lang="pl" sz="3000">
                <a:solidFill>
                  <a:srgbClr val="FF0000"/>
                </a:solidFill>
              </a:rPr>
              <a:t>3</a:t>
            </a:r>
            <a:r>
              <a:rPr lang="pl" sz="3000">
                <a:solidFill>
                  <a:srgbClr val="FF0000"/>
                </a:solidFill>
              </a:rPr>
              <a:t>H</a:t>
            </a:r>
            <a:endParaRPr sz="3000">
              <a:solidFill>
                <a:srgbClr val="FF0000"/>
              </a:solidFill>
            </a:endParaRPr>
          </a:p>
        </p:txBody>
      </p:sp>
      <p:sp>
        <p:nvSpPr>
          <p:cNvPr id="183" name="Google Shape;183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8" name="Google Shape;188;p28"/>
          <p:cNvGraphicFramePr/>
          <p:nvPr/>
        </p:nvGraphicFramePr>
        <p:xfrm>
          <a:off x="4788263" y="1200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{23B5EA21-5E5F-47D4-A303-15AD1CA41211}</a:tableStyleId>
              </a:tblPr>
              <a:tblGrid>
                <a:gridCol w="2141850"/>
                <a:gridCol w="16213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400">
                          <a:solidFill>
                            <a:schemeClr val="dk1"/>
                          </a:solidFill>
                        </a:rPr>
                        <a:t>measurement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400">
                          <a:solidFill>
                            <a:schemeClr val="dk1"/>
                          </a:solidFill>
                        </a:rPr>
                        <a:t>protons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400">
                          <a:solidFill>
                            <a:schemeClr val="dk1"/>
                          </a:solidFill>
                        </a:rPr>
                        <a:t>V-setup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400">
                          <a:solidFill>
                            <a:schemeClr val="dk1"/>
                          </a:solidFill>
                        </a:rPr>
                        <a:t>3</a:t>
                      </a:r>
                      <a:r>
                        <a:rPr lang="pl" sz="2400">
                          <a:solidFill>
                            <a:schemeClr val="dk1"/>
                          </a:solidFill>
                        </a:rPr>
                        <a:t>.8 · 10</a:t>
                      </a:r>
                      <a:r>
                        <a:rPr baseline="30000" lang="pl" sz="2400">
                          <a:solidFill>
                            <a:schemeClr val="dk1"/>
                          </a:solidFill>
                        </a:rPr>
                        <a:t>17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400">
                          <a:solidFill>
                            <a:schemeClr val="dk1"/>
                          </a:solidFill>
                        </a:rPr>
                        <a:t>N-setup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400">
                          <a:solidFill>
                            <a:schemeClr val="dk1"/>
                          </a:solidFill>
                        </a:rPr>
                        <a:t>4.5</a:t>
                      </a:r>
                      <a:r>
                        <a:rPr lang="pl" sz="2400">
                          <a:solidFill>
                            <a:schemeClr val="dk1"/>
                          </a:solidFill>
                        </a:rPr>
                        <a:t> · 10</a:t>
                      </a:r>
                      <a:r>
                        <a:rPr baseline="30000" lang="pl" sz="2400">
                          <a:solidFill>
                            <a:schemeClr val="dk1"/>
                          </a:solidFill>
                        </a:rPr>
                        <a:t>17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400">
                          <a:solidFill>
                            <a:schemeClr val="dk1"/>
                          </a:solidFill>
                        </a:rPr>
                        <a:t>Ti backing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400">
                          <a:solidFill>
                            <a:schemeClr val="dk1"/>
                          </a:solidFill>
                        </a:rPr>
                        <a:t>2.5 · 10</a:t>
                      </a:r>
                      <a:r>
                        <a:rPr baseline="30000" lang="pl" sz="2400">
                          <a:solidFill>
                            <a:schemeClr val="dk1"/>
                          </a:solidFill>
                        </a:rPr>
                        <a:t>17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400">
                          <a:solidFill>
                            <a:schemeClr val="dk1"/>
                          </a:solidFill>
                        </a:rPr>
                        <a:t>sum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400">
                          <a:solidFill>
                            <a:schemeClr val="dk1"/>
                          </a:solidFill>
                        </a:rPr>
                        <a:t>1</a:t>
                      </a:r>
                      <a:r>
                        <a:rPr lang="pl" sz="2400">
                          <a:solidFill>
                            <a:schemeClr val="dk1"/>
                          </a:solidFill>
                        </a:rPr>
                        <a:t>.1 · 10</a:t>
                      </a:r>
                      <a:r>
                        <a:rPr baseline="30000" lang="pl" sz="2400">
                          <a:solidFill>
                            <a:schemeClr val="dk1"/>
                          </a:solidFill>
                        </a:rPr>
                        <a:t>18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89" name="Google Shape;189;p28"/>
          <p:cNvSpPr txBox="1"/>
          <p:nvPr/>
        </p:nvSpPr>
        <p:spPr>
          <a:xfrm>
            <a:off x="4788265" y="152400"/>
            <a:ext cx="3763200" cy="5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2200">
                <a:solidFill>
                  <a:srgbClr val="FF0000"/>
                </a:solidFill>
              </a:rPr>
              <a:t>1st </a:t>
            </a:r>
            <a:r>
              <a:rPr lang="pl" sz="2200">
                <a:solidFill>
                  <a:srgbClr val="FF0000"/>
                </a:solidFill>
              </a:rPr>
              <a:t>- 9th july 2025</a:t>
            </a:r>
            <a:endParaRPr sz="2800">
              <a:solidFill>
                <a:srgbClr val="FF0000"/>
              </a:solidFill>
            </a:endParaRPr>
          </a:p>
        </p:txBody>
      </p:sp>
      <p:pic>
        <p:nvPicPr>
          <p:cNvPr id="190" name="Google Shape;190;p28" title="IMG_20250701_123803515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3643202" cy="4838702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9"/>
          <p:cNvSpPr txBox="1"/>
          <p:nvPr/>
        </p:nvSpPr>
        <p:spPr>
          <a:xfrm>
            <a:off x="1028850" y="97276"/>
            <a:ext cx="7086300" cy="7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chemeClr val="dk1"/>
                </a:solidFill>
              </a:rPr>
              <a:t>20 µm detector</a:t>
            </a:r>
            <a:endParaRPr sz="3000">
              <a:solidFill>
                <a:schemeClr val="dk1"/>
              </a:solidFill>
            </a:endParaRPr>
          </a:p>
        </p:txBody>
      </p:sp>
      <p:pic>
        <p:nvPicPr>
          <p:cNvPr id="197" name="Google Shape;19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9575" y="704025"/>
            <a:ext cx="7364850" cy="4439475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0"/>
          <p:cNvSpPr txBox="1"/>
          <p:nvPr/>
        </p:nvSpPr>
        <p:spPr>
          <a:xfrm>
            <a:off x="648100" y="1022750"/>
            <a:ext cx="31143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600">
                <a:solidFill>
                  <a:schemeClr val="dk1"/>
                </a:solidFill>
              </a:rPr>
              <a:t>KI+Ti</a:t>
            </a:r>
            <a:endParaRPr sz="2600">
              <a:solidFill>
                <a:schemeClr val="dk1"/>
              </a:solidFill>
            </a:endParaRPr>
          </a:p>
        </p:txBody>
      </p:sp>
      <p:sp>
        <p:nvSpPr>
          <p:cNvPr id="204" name="Google Shape;204;p30"/>
          <p:cNvSpPr txBox="1"/>
          <p:nvPr/>
        </p:nvSpPr>
        <p:spPr>
          <a:xfrm>
            <a:off x="5252250" y="1022750"/>
            <a:ext cx="31143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600">
                <a:solidFill>
                  <a:schemeClr val="dk1"/>
                </a:solidFill>
              </a:rPr>
              <a:t>Ti</a:t>
            </a:r>
            <a:endParaRPr sz="2600">
              <a:solidFill>
                <a:schemeClr val="dk1"/>
              </a:solidFill>
            </a:endParaRPr>
          </a:p>
        </p:txBody>
      </p:sp>
      <p:sp>
        <p:nvSpPr>
          <p:cNvPr id="205" name="Google Shape;205;p30"/>
          <p:cNvSpPr txBox="1"/>
          <p:nvPr/>
        </p:nvSpPr>
        <p:spPr>
          <a:xfrm>
            <a:off x="1028850" y="97276"/>
            <a:ext cx="7086300" cy="7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chemeClr val="dk1"/>
                </a:solidFill>
              </a:rPr>
              <a:t>The first </a:t>
            </a:r>
            <a:r>
              <a:rPr lang="pl" sz="3000">
                <a:solidFill>
                  <a:schemeClr val="dk1"/>
                </a:solidFill>
              </a:rPr>
              <a:t>300 µm detector</a:t>
            </a:r>
            <a:endParaRPr sz="3000">
              <a:solidFill>
                <a:schemeClr val="dk1"/>
              </a:solidFill>
            </a:endParaRPr>
          </a:p>
        </p:txBody>
      </p:sp>
      <p:pic>
        <p:nvPicPr>
          <p:cNvPr id="206" name="Google Shape;20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3" y="1481064"/>
            <a:ext cx="4407075" cy="3525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05863" y="1481054"/>
            <a:ext cx="4407075" cy="3525672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1"/>
          <p:cNvSpPr txBox="1"/>
          <p:nvPr/>
        </p:nvSpPr>
        <p:spPr>
          <a:xfrm>
            <a:off x="648100" y="1022750"/>
            <a:ext cx="31143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600">
                <a:solidFill>
                  <a:schemeClr val="dk1"/>
                </a:solidFill>
              </a:rPr>
              <a:t>KI+Ti</a:t>
            </a:r>
            <a:endParaRPr sz="2600">
              <a:solidFill>
                <a:schemeClr val="dk1"/>
              </a:solidFill>
            </a:endParaRPr>
          </a:p>
        </p:txBody>
      </p:sp>
      <p:sp>
        <p:nvSpPr>
          <p:cNvPr id="214" name="Google Shape;214;p31"/>
          <p:cNvSpPr txBox="1"/>
          <p:nvPr/>
        </p:nvSpPr>
        <p:spPr>
          <a:xfrm>
            <a:off x="5252250" y="1022750"/>
            <a:ext cx="31143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600">
                <a:solidFill>
                  <a:schemeClr val="dk1"/>
                </a:solidFill>
              </a:rPr>
              <a:t>Ti</a:t>
            </a:r>
            <a:endParaRPr sz="2600">
              <a:solidFill>
                <a:schemeClr val="dk1"/>
              </a:solidFill>
            </a:endParaRPr>
          </a:p>
        </p:txBody>
      </p:sp>
      <p:sp>
        <p:nvSpPr>
          <p:cNvPr id="215" name="Google Shape;215;p31"/>
          <p:cNvSpPr txBox="1"/>
          <p:nvPr/>
        </p:nvSpPr>
        <p:spPr>
          <a:xfrm>
            <a:off x="1028850" y="97276"/>
            <a:ext cx="7086300" cy="7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chemeClr val="dk1"/>
                </a:solidFill>
              </a:rPr>
              <a:t>The 2nd </a:t>
            </a:r>
            <a:r>
              <a:rPr lang="pl" sz="3000">
                <a:solidFill>
                  <a:schemeClr val="dk1"/>
                </a:solidFill>
              </a:rPr>
              <a:t>300 µm detector</a:t>
            </a:r>
            <a:endParaRPr sz="3000">
              <a:solidFill>
                <a:schemeClr val="dk1"/>
              </a:solidFill>
            </a:endParaRPr>
          </a:p>
        </p:txBody>
      </p:sp>
      <p:pic>
        <p:nvPicPr>
          <p:cNvPr id="216" name="Google Shape;21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8" y="1491889"/>
            <a:ext cx="4407100" cy="3525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05850" y="1491894"/>
            <a:ext cx="4407100" cy="35256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8" name="Google Shape;218;p31"/>
          <p:cNvCxnSpPr/>
          <p:nvPr/>
        </p:nvCxnSpPr>
        <p:spPr>
          <a:xfrm flipH="1">
            <a:off x="2473025" y="1698900"/>
            <a:ext cx="5700" cy="28353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9" name="Google Shape;219;p31"/>
          <p:cNvSpPr txBox="1"/>
          <p:nvPr/>
        </p:nvSpPr>
        <p:spPr>
          <a:xfrm>
            <a:off x="1373925" y="1650950"/>
            <a:ext cx="1476000" cy="7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400">
                <a:solidFill>
                  <a:srgbClr val="FF0000"/>
                </a:solidFill>
              </a:rPr>
              <a:t>7</a:t>
            </a:r>
            <a:r>
              <a:rPr lang="pl" sz="2400">
                <a:solidFill>
                  <a:srgbClr val="FF0000"/>
                </a:solidFill>
              </a:rPr>
              <a:t> MeV</a:t>
            </a:r>
            <a:endParaRPr sz="2400">
              <a:solidFill>
                <a:srgbClr val="FF0000"/>
              </a:solidFill>
            </a:endParaRPr>
          </a:p>
        </p:txBody>
      </p:sp>
      <p:sp>
        <p:nvSpPr>
          <p:cNvPr id="220" name="Google Shape;220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Google Shape;225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550" y="1419730"/>
            <a:ext cx="4239450" cy="3179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419725"/>
            <a:ext cx="4239450" cy="3179588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32"/>
          <p:cNvSpPr txBox="1"/>
          <p:nvPr/>
        </p:nvSpPr>
        <p:spPr>
          <a:xfrm>
            <a:off x="1028850" y="97276"/>
            <a:ext cx="7086300" cy="7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3000">
                <a:solidFill>
                  <a:schemeClr val="dk1"/>
                </a:solidFill>
              </a:rPr>
              <a:t>Proton coincidence</a:t>
            </a:r>
            <a:endParaRPr sz="30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</a:endParaRPr>
          </a:p>
        </p:txBody>
      </p:sp>
      <p:sp>
        <p:nvSpPr>
          <p:cNvPr id="228" name="Google Shape;228;p32"/>
          <p:cNvSpPr txBox="1"/>
          <p:nvPr/>
        </p:nvSpPr>
        <p:spPr>
          <a:xfrm>
            <a:off x="648100" y="1022750"/>
            <a:ext cx="31143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600">
                <a:solidFill>
                  <a:schemeClr val="dk1"/>
                </a:solidFill>
              </a:rPr>
              <a:t>KI+Ti</a:t>
            </a:r>
            <a:endParaRPr sz="2600">
              <a:solidFill>
                <a:schemeClr val="dk1"/>
              </a:solidFill>
            </a:endParaRPr>
          </a:p>
        </p:txBody>
      </p:sp>
      <p:sp>
        <p:nvSpPr>
          <p:cNvPr id="229" name="Google Shape;229;p32"/>
          <p:cNvSpPr txBox="1"/>
          <p:nvPr/>
        </p:nvSpPr>
        <p:spPr>
          <a:xfrm>
            <a:off x="5252250" y="1022750"/>
            <a:ext cx="31143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600">
                <a:solidFill>
                  <a:schemeClr val="dk1"/>
                </a:solidFill>
              </a:rPr>
              <a:t>Ti</a:t>
            </a:r>
            <a:endParaRPr sz="2600">
              <a:solidFill>
                <a:schemeClr val="dk1"/>
              </a:solidFill>
            </a:endParaRPr>
          </a:p>
        </p:txBody>
      </p:sp>
      <p:sp>
        <p:nvSpPr>
          <p:cNvPr id="230" name="Google Shape;230;p32"/>
          <p:cNvSpPr txBox="1"/>
          <p:nvPr/>
        </p:nvSpPr>
        <p:spPr>
          <a:xfrm>
            <a:off x="2705850" y="702374"/>
            <a:ext cx="3732300" cy="6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1800">
                <a:solidFill>
                  <a:schemeClr val="dk1"/>
                </a:solidFill>
              </a:rPr>
              <a:t>For neutron energies 5-15 MeV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31" name="Google Shape;231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Motivation</a:t>
            </a:r>
            <a:endParaRPr/>
          </a:p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311700" y="1152475"/>
            <a:ext cx="8666400" cy="392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l">
                <a:solidFill>
                  <a:schemeClr val="dk1"/>
                </a:solidFill>
              </a:rPr>
              <a:t>NEA high priority </a:t>
            </a:r>
            <a:r>
              <a:rPr lang="pl">
                <a:solidFill>
                  <a:schemeClr val="dk1"/>
                </a:solidFill>
              </a:rPr>
              <a:t>request</a:t>
            </a:r>
            <a:r>
              <a:rPr lang="pl">
                <a:solidFill>
                  <a:schemeClr val="dk1"/>
                </a:solidFill>
              </a:rPr>
              <a:t> – differential cross section measurements for </a:t>
            </a:r>
            <a:r>
              <a:rPr baseline="30000" lang="pl">
                <a:solidFill>
                  <a:schemeClr val="dk1"/>
                </a:solidFill>
              </a:rPr>
              <a:t>39</a:t>
            </a:r>
            <a:r>
              <a:rPr lang="pl">
                <a:solidFill>
                  <a:schemeClr val="dk1"/>
                </a:solidFill>
              </a:rPr>
              <a:t>K(n,p) oraz </a:t>
            </a:r>
            <a:r>
              <a:rPr baseline="30000" lang="pl">
                <a:solidFill>
                  <a:schemeClr val="dk1"/>
                </a:solidFill>
              </a:rPr>
              <a:t>39</a:t>
            </a:r>
            <a:r>
              <a:rPr lang="pl">
                <a:solidFill>
                  <a:schemeClr val="dk1"/>
                </a:solidFill>
              </a:rPr>
              <a:t>K</a:t>
            </a:r>
            <a:r>
              <a:rPr lang="pl">
                <a:solidFill>
                  <a:schemeClr val="dk1"/>
                </a:solidFill>
              </a:rPr>
              <a:t>(n,np) for energies 10-20 MeV with 10% accuracy </a:t>
            </a:r>
            <a:r>
              <a:rPr baseline="30000" lang="pl" u="sng">
                <a:solidFill>
                  <a:schemeClr val="hlink"/>
                </a:solidFill>
                <a:hlinkClick r:id="rId3"/>
              </a:rPr>
              <a:t>[1]</a:t>
            </a:r>
            <a:endParaRPr baseline="300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l">
                <a:solidFill>
                  <a:schemeClr val="dk1"/>
                </a:solidFill>
              </a:rPr>
              <a:t>the results are crucial for the development of fast-neutron and fusion reactors that will use a sodium-potassium alloy as coolant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l">
                <a:solidFill>
                  <a:schemeClr val="dk1"/>
                </a:solidFill>
              </a:rPr>
              <a:t>the current experimental and evaluation data in the high energy region is scarce and inconsistent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77" name="Google Shape;77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sp>
        <p:nvSpPr>
          <p:cNvPr id="78" name="Google Shape;78;p15"/>
          <p:cNvSpPr txBox="1"/>
          <p:nvPr/>
        </p:nvSpPr>
        <p:spPr>
          <a:xfrm>
            <a:off x="0" y="4803200"/>
            <a:ext cx="8337600" cy="3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999999"/>
                </a:solidFill>
              </a:rPr>
              <a:t>[1] https://www.oecd-nea.org/jcms/pl_68831/19-k-39-n-p-n-np</a:t>
            </a:r>
            <a:endParaRPr>
              <a:solidFill>
                <a:srgbClr val="999999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Google Shape;23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225" y="152400"/>
            <a:ext cx="3629027" cy="483870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37" name="Google Shape;237;p33"/>
          <p:cNvGraphicFramePr/>
          <p:nvPr/>
        </p:nvGraphicFramePr>
        <p:xfrm>
          <a:off x="4788263" y="1200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{23B5EA21-5E5F-47D4-A303-15AD1CA41211}</a:tableStyleId>
              </a:tblPr>
              <a:tblGrid>
                <a:gridCol w="2141850"/>
                <a:gridCol w="16213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400">
                          <a:solidFill>
                            <a:schemeClr val="dk1"/>
                          </a:solidFill>
                        </a:rPr>
                        <a:t>measurement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400">
                          <a:solidFill>
                            <a:schemeClr val="dk1"/>
                          </a:solidFill>
                        </a:rPr>
                        <a:t>protons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400">
                          <a:solidFill>
                            <a:schemeClr val="dk1"/>
                          </a:solidFill>
                        </a:rPr>
                        <a:t>Li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400">
                          <a:solidFill>
                            <a:schemeClr val="dk1"/>
                          </a:solidFill>
                        </a:rPr>
                        <a:t>0.25 · 10</a:t>
                      </a:r>
                      <a:r>
                        <a:rPr baseline="30000" lang="pl" sz="2400">
                          <a:solidFill>
                            <a:schemeClr val="dk1"/>
                          </a:solidFill>
                        </a:rPr>
                        <a:t>18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400">
                          <a:solidFill>
                            <a:schemeClr val="dk1"/>
                          </a:solidFill>
                        </a:rPr>
                        <a:t>KI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400">
                          <a:solidFill>
                            <a:schemeClr val="dk1"/>
                          </a:solidFill>
                        </a:rPr>
                        <a:t>5 · 10</a:t>
                      </a:r>
                      <a:r>
                        <a:rPr baseline="30000" lang="pl" sz="2400">
                          <a:solidFill>
                            <a:schemeClr val="dk1"/>
                          </a:solidFill>
                        </a:rPr>
                        <a:t>18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400">
                          <a:solidFill>
                            <a:schemeClr val="dk1"/>
                          </a:solidFill>
                        </a:rPr>
                        <a:t>Ti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400">
                          <a:solidFill>
                            <a:schemeClr val="dk1"/>
                          </a:solidFill>
                        </a:rPr>
                        <a:t>2.5 · 10</a:t>
                      </a:r>
                      <a:r>
                        <a:rPr baseline="30000" lang="pl" sz="2400">
                          <a:solidFill>
                            <a:schemeClr val="dk1"/>
                          </a:solidFill>
                        </a:rPr>
                        <a:t>18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400">
                          <a:solidFill>
                            <a:schemeClr val="dk1"/>
                          </a:solidFill>
                        </a:rPr>
                        <a:t>sum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400">
                          <a:solidFill>
                            <a:schemeClr val="dk1"/>
                          </a:solidFill>
                        </a:rPr>
                        <a:t>7.75 · 10</a:t>
                      </a:r>
                      <a:r>
                        <a:rPr baseline="30000" lang="pl" sz="2400">
                          <a:solidFill>
                            <a:schemeClr val="dk1"/>
                          </a:solidFill>
                        </a:rPr>
                        <a:t>18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38" name="Google Shape;238;p33"/>
          <p:cNvSpPr txBox="1"/>
          <p:nvPr/>
        </p:nvSpPr>
        <p:spPr>
          <a:xfrm>
            <a:off x="4788265" y="152400"/>
            <a:ext cx="3763200" cy="5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2200">
                <a:solidFill>
                  <a:srgbClr val="FF0000"/>
                </a:solidFill>
              </a:rPr>
              <a:t>10th march - 5th may 2026</a:t>
            </a:r>
            <a:endParaRPr sz="2800">
              <a:solidFill>
                <a:srgbClr val="FF0000"/>
              </a:solidFill>
            </a:endParaRPr>
          </a:p>
        </p:txBody>
      </p:sp>
      <p:sp>
        <p:nvSpPr>
          <p:cNvPr id="239" name="Google Shape;239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2220" y="525900"/>
            <a:ext cx="7349061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4"/>
          <p:cNvSpPr txBox="1"/>
          <p:nvPr/>
        </p:nvSpPr>
        <p:spPr>
          <a:xfrm>
            <a:off x="0" y="9"/>
            <a:ext cx="9144000" cy="52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3000">
                <a:solidFill>
                  <a:schemeClr val="dk1"/>
                </a:solidFill>
              </a:rPr>
              <a:t>First</a:t>
            </a:r>
            <a:r>
              <a:rPr lang="pl" sz="3000">
                <a:solidFill>
                  <a:schemeClr val="dk1"/>
                </a:solidFill>
              </a:rPr>
              <a:t> 300 µm detector</a:t>
            </a:r>
            <a:endParaRPr sz="30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</a:endParaRPr>
          </a:p>
        </p:txBody>
      </p:sp>
      <p:sp>
        <p:nvSpPr>
          <p:cNvPr id="246" name="Google Shape;246;p34"/>
          <p:cNvSpPr/>
          <p:nvPr/>
        </p:nvSpPr>
        <p:spPr>
          <a:xfrm rot="-3021500">
            <a:off x="2768376" y="3282081"/>
            <a:ext cx="2255699" cy="537988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34"/>
          <p:cNvSpPr/>
          <p:nvPr/>
        </p:nvSpPr>
        <p:spPr>
          <a:xfrm rot="-3527053">
            <a:off x="3627464" y="2540895"/>
            <a:ext cx="3239863" cy="808691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34"/>
          <p:cNvSpPr txBox="1"/>
          <p:nvPr/>
        </p:nvSpPr>
        <p:spPr>
          <a:xfrm>
            <a:off x="4108575" y="2194500"/>
            <a:ext cx="1045200" cy="7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rgbClr val="FF0000"/>
                </a:solidFill>
              </a:rPr>
              <a:t>protons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9" name="Google Shape;249;p34"/>
          <p:cNvSpPr txBox="1"/>
          <p:nvPr/>
        </p:nvSpPr>
        <p:spPr>
          <a:xfrm>
            <a:off x="5486450" y="1064700"/>
            <a:ext cx="1045200" cy="6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rgbClr val="FF0000"/>
                </a:solidFill>
              </a:rPr>
              <a:t>alphas</a:t>
            </a:r>
            <a:endParaRPr sz="1800">
              <a:solidFill>
                <a:srgbClr val="FF0000"/>
              </a:solidFill>
            </a:endParaRPr>
          </a:p>
        </p:txBody>
      </p:sp>
      <p:cxnSp>
        <p:nvCxnSpPr>
          <p:cNvPr id="250" name="Google Shape;250;p34"/>
          <p:cNvCxnSpPr/>
          <p:nvPr/>
        </p:nvCxnSpPr>
        <p:spPr>
          <a:xfrm rot="10800000">
            <a:off x="4021783" y="1662152"/>
            <a:ext cx="3600" cy="2884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1" name="Google Shape;251;p34"/>
          <p:cNvSpPr txBox="1"/>
          <p:nvPr/>
        </p:nvSpPr>
        <p:spPr>
          <a:xfrm>
            <a:off x="3970727" y="1621252"/>
            <a:ext cx="1476000" cy="7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400">
                <a:solidFill>
                  <a:srgbClr val="FF0000"/>
                </a:solidFill>
              </a:rPr>
              <a:t>4 MeV</a:t>
            </a:r>
            <a:endParaRPr sz="2400">
              <a:solidFill>
                <a:srgbClr val="FF0000"/>
              </a:solidFill>
            </a:endParaRPr>
          </a:p>
        </p:txBody>
      </p:sp>
      <p:sp>
        <p:nvSpPr>
          <p:cNvPr id="252" name="Google Shape;252;p34"/>
          <p:cNvSpPr txBox="1"/>
          <p:nvPr/>
        </p:nvSpPr>
        <p:spPr>
          <a:xfrm rot="519686">
            <a:off x="618147" y="680545"/>
            <a:ext cx="3531981" cy="13591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200">
                <a:solidFill>
                  <a:srgbClr val="FF0000"/>
                </a:solidFill>
              </a:rPr>
              <a:t>VERY preliminary</a:t>
            </a:r>
            <a:endParaRPr sz="3200">
              <a:solidFill>
                <a:srgbClr val="FF0000"/>
              </a:solidFill>
            </a:endParaRPr>
          </a:p>
        </p:txBody>
      </p:sp>
      <p:sp>
        <p:nvSpPr>
          <p:cNvPr id="253" name="Google Shape;253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2601" y="515175"/>
            <a:ext cx="7903749" cy="4628325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35"/>
          <p:cNvSpPr txBox="1"/>
          <p:nvPr/>
        </p:nvSpPr>
        <p:spPr>
          <a:xfrm>
            <a:off x="1028850" y="97276"/>
            <a:ext cx="7086300" cy="7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chemeClr val="dk1"/>
                </a:solidFill>
              </a:rPr>
              <a:t>20 µm detector</a:t>
            </a:r>
            <a:endParaRPr sz="3000">
              <a:solidFill>
                <a:schemeClr val="dk1"/>
              </a:solidFill>
            </a:endParaRPr>
          </a:p>
        </p:txBody>
      </p:sp>
      <p:sp>
        <p:nvSpPr>
          <p:cNvPr id="260" name="Google Shape;260;p35"/>
          <p:cNvSpPr/>
          <p:nvPr/>
        </p:nvSpPr>
        <p:spPr>
          <a:xfrm>
            <a:off x="3560150" y="2262600"/>
            <a:ext cx="3076200" cy="2880900"/>
          </a:xfrm>
          <a:prstGeom prst="blockArc">
            <a:avLst>
              <a:gd fmla="val 10800000" name="adj1"/>
              <a:gd fmla="val 0" name="adj2"/>
              <a:gd fmla="val 25000" name="adj3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35"/>
          <p:cNvSpPr txBox="1"/>
          <p:nvPr/>
        </p:nvSpPr>
        <p:spPr>
          <a:xfrm>
            <a:off x="4635450" y="3047775"/>
            <a:ext cx="1045200" cy="6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rgbClr val="FF0000"/>
                </a:solidFill>
              </a:rPr>
              <a:t>alphas</a:t>
            </a:r>
            <a:endParaRPr sz="1800">
              <a:solidFill>
                <a:srgbClr val="FF0000"/>
              </a:solidFill>
            </a:endParaRPr>
          </a:p>
        </p:txBody>
      </p:sp>
      <p:cxnSp>
        <p:nvCxnSpPr>
          <p:cNvPr id="262" name="Google Shape;262;p35"/>
          <p:cNvCxnSpPr/>
          <p:nvPr/>
        </p:nvCxnSpPr>
        <p:spPr>
          <a:xfrm rot="10800000">
            <a:off x="4014881" y="1479802"/>
            <a:ext cx="3600" cy="2884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3" name="Google Shape;263;p35"/>
          <p:cNvSpPr txBox="1"/>
          <p:nvPr/>
        </p:nvSpPr>
        <p:spPr>
          <a:xfrm>
            <a:off x="4018475" y="1309688"/>
            <a:ext cx="1476000" cy="7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400">
                <a:solidFill>
                  <a:srgbClr val="FF0000"/>
                </a:solidFill>
              </a:rPr>
              <a:t>4 MeV</a:t>
            </a:r>
            <a:endParaRPr sz="2400">
              <a:solidFill>
                <a:srgbClr val="FF0000"/>
              </a:solidFill>
            </a:endParaRPr>
          </a:p>
        </p:txBody>
      </p:sp>
      <p:sp>
        <p:nvSpPr>
          <p:cNvPr id="264" name="Google Shape;264;p35"/>
          <p:cNvSpPr txBox="1"/>
          <p:nvPr/>
        </p:nvSpPr>
        <p:spPr>
          <a:xfrm rot="780487">
            <a:off x="440506" y="704859"/>
            <a:ext cx="3531936" cy="13593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200">
                <a:solidFill>
                  <a:srgbClr val="FF0000"/>
                </a:solidFill>
              </a:rPr>
              <a:t>VERY preliminary</a:t>
            </a:r>
            <a:endParaRPr sz="3200">
              <a:solidFill>
                <a:srgbClr val="FF0000"/>
              </a:solidFill>
            </a:endParaRPr>
          </a:p>
        </p:txBody>
      </p:sp>
      <p:sp>
        <p:nvSpPr>
          <p:cNvPr id="265" name="Google Shape;265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6"/>
          <p:cNvSpPr txBox="1"/>
          <p:nvPr>
            <p:ph type="title"/>
          </p:nvPr>
        </p:nvSpPr>
        <p:spPr>
          <a:xfrm>
            <a:off x="280050" y="1342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Conclusions</a:t>
            </a:r>
            <a:endParaRPr/>
          </a:p>
        </p:txBody>
      </p:sp>
      <p:pic>
        <p:nvPicPr>
          <p:cNvPr id="271" name="Google Shape;27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197409"/>
            <a:ext cx="2605692" cy="80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95784" y="3351044"/>
            <a:ext cx="2605700" cy="651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04360" y="3351034"/>
            <a:ext cx="1725016" cy="65145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74" name="Google Shape;274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89951" y="3333633"/>
            <a:ext cx="686849" cy="686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3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76800" y="3368433"/>
            <a:ext cx="1053730" cy="65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3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399675" y="3256821"/>
            <a:ext cx="706425" cy="6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36"/>
          <p:cNvSpPr txBox="1"/>
          <p:nvPr/>
        </p:nvSpPr>
        <p:spPr>
          <a:xfrm>
            <a:off x="0" y="3956587"/>
            <a:ext cx="9144000" cy="5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300">
                <a:solidFill>
                  <a:srgbClr val="3C78D8"/>
                </a:solidFill>
              </a:rPr>
              <a:t>This measurement is a part of new EU project – </a:t>
            </a:r>
            <a:r>
              <a:rPr lang="pl" sz="1300">
                <a:solidFill>
                  <a:srgbClr val="FF0000"/>
                </a:solidFill>
              </a:rPr>
              <a:t>APRENDE</a:t>
            </a:r>
            <a:r>
              <a:rPr lang="pl" sz="1300">
                <a:solidFill>
                  <a:srgbClr val="3C78D8"/>
                </a:solidFill>
              </a:rPr>
              <a:t> (Addressing PRiorities of Evaluated Nuclear Data in Europe), HORIZON-EURATOM-2023 </a:t>
            </a:r>
            <a:endParaRPr sz="1300">
              <a:solidFill>
                <a:srgbClr val="3C78D8"/>
              </a:solidFill>
            </a:endParaRPr>
          </a:p>
        </p:txBody>
      </p:sp>
      <p:pic>
        <p:nvPicPr>
          <p:cNvPr id="278" name="Google Shape;278;p3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311925" y="4549063"/>
            <a:ext cx="2400300" cy="60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3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652275" y="4457245"/>
            <a:ext cx="3164690" cy="6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36"/>
          <p:cNvSpPr txBox="1"/>
          <p:nvPr>
            <p:ph idx="1" type="body"/>
          </p:nvPr>
        </p:nvSpPr>
        <p:spPr>
          <a:xfrm>
            <a:off x="280050" y="706975"/>
            <a:ext cx="8583900" cy="384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pl">
                <a:solidFill>
                  <a:schemeClr val="dk1"/>
                </a:solidFill>
              </a:rPr>
              <a:t>The experiment was successfully conducted</a:t>
            </a:r>
            <a:endParaRPr b="1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l">
                <a:solidFill>
                  <a:schemeClr val="dk1"/>
                </a:solidFill>
              </a:rPr>
              <a:t>We selected the “normal” setup due to additional measurement capabilities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l">
                <a:solidFill>
                  <a:schemeClr val="dk1"/>
                </a:solidFill>
              </a:rPr>
              <a:t>1500 µm detector did not meet our neutron energy </a:t>
            </a:r>
            <a:r>
              <a:rPr lang="pl">
                <a:solidFill>
                  <a:schemeClr val="dk1"/>
                </a:solidFill>
              </a:rPr>
              <a:t>requirements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l">
                <a:solidFill>
                  <a:schemeClr val="dk1"/>
                </a:solidFill>
              </a:rPr>
              <a:t>The E2-E3 </a:t>
            </a:r>
            <a:r>
              <a:rPr lang="pl">
                <a:solidFill>
                  <a:schemeClr val="dk1"/>
                </a:solidFill>
              </a:rPr>
              <a:t>coincidence </a:t>
            </a:r>
            <a:r>
              <a:rPr lang="pl">
                <a:solidFill>
                  <a:schemeClr val="dk1"/>
                </a:solidFill>
              </a:rPr>
              <a:t>selection is used for </a:t>
            </a:r>
            <a:r>
              <a:rPr lang="pl">
                <a:solidFill>
                  <a:schemeClr val="dk1"/>
                </a:solidFill>
              </a:rPr>
              <a:t>calculating</a:t>
            </a:r>
            <a:r>
              <a:rPr lang="pl">
                <a:solidFill>
                  <a:schemeClr val="dk1"/>
                </a:solidFill>
              </a:rPr>
              <a:t> required statistics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l">
                <a:solidFill>
                  <a:schemeClr val="dk1"/>
                </a:solidFill>
              </a:rPr>
              <a:t>Used KI target with Ti backing </a:t>
            </a:r>
            <a:r>
              <a:rPr lang="pl">
                <a:solidFill>
                  <a:schemeClr val="dk1"/>
                </a:solidFill>
              </a:rPr>
              <a:t>fulfils</a:t>
            </a:r>
            <a:r>
              <a:rPr lang="pl">
                <a:solidFill>
                  <a:schemeClr val="dk1"/>
                </a:solidFill>
              </a:rPr>
              <a:t> </a:t>
            </a:r>
            <a:r>
              <a:rPr lang="pl">
                <a:solidFill>
                  <a:schemeClr val="dk1"/>
                </a:solidFill>
              </a:rPr>
              <a:t>requirements</a:t>
            </a:r>
            <a:r>
              <a:rPr lang="pl">
                <a:solidFill>
                  <a:schemeClr val="dk1"/>
                </a:solidFill>
              </a:rPr>
              <a:t> of the conducted experiment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l">
                <a:solidFill>
                  <a:schemeClr val="dk1"/>
                </a:solidFill>
              </a:rPr>
              <a:t>The results from the test and the experiment are consistent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81" name="Google Shape;281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7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Thank you for your attention</a:t>
            </a:r>
            <a:endParaRPr/>
          </a:p>
        </p:txBody>
      </p:sp>
      <p:sp>
        <p:nvSpPr>
          <p:cNvPr id="287" name="Google Shape;287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Google Shape;29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2975" y="152400"/>
            <a:ext cx="3041873" cy="483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61223" y="152400"/>
            <a:ext cx="4888832" cy="4838702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Google Shape;299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6200" y="152400"/>
            <a:ext cx="6451600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Google Shape;305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025" y="1467575"/>
            <a:ext cx="4449975" cy="3433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9994" y="1467576"/>
            <a:ext cx="3901607" cy="3433175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40"/>
          <p:cNvSpPr txBox="1"/>
          <p:nvPr/>
        </p:nvSpPr>
        <p:spPr>
          <a:xfrm>
            <a:off x="1028850" y="1"/>
            <a:ext cx="7086300" cy="7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chemeClr val="dk1"/>
                </a:solidFill>
              </a:rPr>
              <a:t>Calibration</a:t>
            </a:r>
            <a:endParaRPr sz="3000">
              <a:solidFill>
                <a:schemeClr val="dk1"/>
              </a:solidFill>
            </a:endParaRPr>
          </a:p>
        </p:txBody>
      </p:sp>
      <p:sp>
        <p:nvSpPr>
          <p:cNvPr id="308" name="Google Shape;308;p40"/>
          <p:cNvSpPr txBox="1"/>
          <p:nvPr/>
        </p:nvSpPr>
        <p:spPr>
          <a:xfrm>
            <a:off x="679588" y="1072475"/>
            <a:ext cx="3423000" cy="3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chemeClr val="dk1"/>
                </a:solidFill>
              </a:rPr>
              <a:t>The first 300 µm detector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09" name="Google Shape;309;p40"/>
          <p:cNvSpPr txBox="1"/>
          <p:nvPr/>
        </p:nvSpPr>
        <p:spPr>
          <a:xfrm>
            <a:off x="5329300" y="1014600"/>
            <a:ext cx="3423000" cy="3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chemeClr val="dk1"/>
                </a:solidFill>
              </a:rPr>
              <a:t>20</a:t>
            </a:r>
            <a:r>
              <a:rPr lang="pl" sz="1800">
                <a:solidFill>
                  <a:schemeClr val="dk1"/>
                </a:solidFill>
              </a:rPr>
              <a:t> µm detector</a:t>
            </a:r>
            <a:endParaRPr sz="1800">
              <a:solidFill>
                <a:schemeClr val="dk1"/>
              </a:solidFill>
            </a:endParaRPr>
          </a:p>
        </p:txBody>
      </p:sp>
      <p:cxnSp>
        <p:nvCxnSpPr>
          <p:cNvPr id="310" name="Google Shape;310;p40"/>
          <p:cNvCxnSpPr/>
          <p:nvPr/>
        </p:nvCxnSpPr>
        <p:spPr>
          <a:xfrm>
            <a:off x="3273450" y="2771375"/>
            <a:ext cx="577500" cy="1045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11" name="Google Shape;311;p40"/>
          <p:cNvSpPr txBox="1"/>
          <p:nvPr/>
        </p:nvSpPr>
        <p:spPr>
          <a:xfrm>
            <a:off x="2379725" y="2313300"/>
            <a:ext cx="1775400" cy="5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pl" sz="1800">
                <a:solidFill>
                  <a:srgbClr val="FF0000"/>
                </a:solidFill>
              </a:rPr>
              <a:t>3</a:t>
            </a:r>
            <a:r>
              <a:rPr lang="pl" sz="1800">
                <a:solidFill>
                  <a:srgbClr val="FF0000"/>
                </a:solidFill>
              </a:rPr>
              <a:t>H, ~2.7 MeV</a:t>
            </a:r>
            <a:endParaRPr sz="1800">
              <a:solidFill>
                <a:srgbClr val="FF0000"/>
              </a:solidFill>
            </a:endParaRPr>
          </a:p>
        </p:txBody>
      </p:sp>
      <p:cxnSp>
        <p:nvCxnSpPr>
          <p:cNvPr id="312" name="Google Shape;312;p40"/>
          <p:cNvCxnSpPr/>
          <p:nvPr/>
        </p:nvCxnSpPr>
        <p:spPr>
          <a:xfrm flipH="1">
            <a:off x="622650" y="2467375"/>
            <a:ext cx="340500" cy="814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13" name="Google Shape;313;p40"/>
          <p:cNvSpPr txBox="1"/>
          <p:nvPr/>
        </p:nvSpPr>
        <p:spPr>
          <a:xfrm>
            <a:off x="622650" y="1950475"/>
            <a:ext cx="1775400" cy="5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rgbClr val="FF0000"/>
                </a:solidFill>
              </a:rPr>
              <a:t>pulser</a:t>
            </a:r>
            <a:endParaRPr sz="1800">
              <a:solidFill>
                <a:srgbClr val="FF0000"/>
              </a:solidFill>
            </a:endParaRPr>
          </a:p>
        </p:txBody>
      </p:sp>
      <p:cxnSp>
        <p:nvCxnSpPr>
          <p:cNvPr id="314" name="Google Shape;314;p40"/>
          <p:cNvCxnSpPr/>
          <p:nvPr/>
        </p:nvCxnSpPr>
        <p:spPr>
          <a:xfrm>
            <a:off x="8081285" y="3281865"/>
            <a:ext cx="221100" cy="3663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15" name="Google Shape;315;p40"/>
          <p:cNvSpPr txBox="1"/>
          <p:nvPr/>
        </p:nvSpPr>
        <p:spPr>
          <a:xfrm>
            <a:off x="7466425" y="2847839"/>
            <a:ext cx="1450800" cy="5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pl" sz="1800">
                <a:solidFill>
                  <a:srgbClr val="FF0000"/>
                </a:solidFill>
              </a:rPr>
              <a:t>3</a:t>
            </a:r>
            <a:r>
              <a:rPr lang="pl" sz="1800">
                <a:solidFill>
                  <a:srgbClr val="FF0000"/>
                </a:solidFill>
              </a:rPr>
              <a:t>H, ~2 MeV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316" name="Google Shape;316;p40"/>
          <p:cNvSpPr txBox="1"/>
          <p:nvPr/>
        </p:nvSpPr>
        <p:spPr>
          <a:xfrm>
            <a:off x="6004642" y="1627192"/>
            <a:ext cx="1191600" cy="5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rgbClr val="FF0000"/>
                </a:solidFill>
              </a:rPr>
              <a:t>pulser</a:t>
            </a:r>
            <a:endParaRPr sz="1800">
              <a:solidFill>
                <a:srgbClr val="FF0000"/>
              </a:solidFill>
            </a:endParaRPr>
          </a:p>
        </p:txBody>
      </p:sp>
      <p:cxnSp>
        <p:nvCxnSpPr>
          <p:cNvPr id="317" name="Google Shape;317;p40"/>
          <p:cNvCxnSpPr/>
          <p:nvPr/>
        </p:nvCxnSpPr>
        <p:spPr>
          <a:xfrm>
            <a:off x="6650625" y="2011800"/>
            <a:ext cx="548700" cy="2244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18" name="Google Shape;318;p40"/>
          <p:cNvSpPr txBox="1"/>
          <p:nvPr/>
        </p:nvSpPr>
        <p:spPr>
          <a:xfrm>
            <a:off x="2968350" y="502722"/>
            <a:ext cx="3207300" cy="65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pl" sz="2700">
                <a:solidFill>
                  <a:srgbClr val="FF0000"/>
                </a:solidFill>
              </a:rPr>
              <a:t>6</a:t>
            </a:r>
            <a:r>
              <a:rPr lang="pl" sz="2700">
                <a:solidFill>
                  <a:srgbClr val="FF0000"/>
                </a:solidFill>
              </a:rPr>
              <a:t>Li + </a:t>
            </a:r>
            <a:r>
              <a:rPr baseline="30000" lang="pl" sz="2700">
                <a:solidFill>
                  <a:srgbClr val="FF0000"/>
                </a:solidFill>
              </a:rPr>
              <a:t>1</a:t>
            </a:r>
            <a:r>
              <a:rPr lang="pl" sz="2700">
                <a:solidFill>
                  <a:srgbClr val="FF0000"/>
                </a:solidFill>
              </a:rPr>
              <a:t>n -&gt; </a:t>
            </a:r>
            <a:r>
              <a:rPr baseline="30000" lang="pl" sz="2700">
                <a:solidFill>
                  <a:srgbClr val="FF0000"/>
                </a:solidFill>
              </a:rPr>
              <a:t>4</a:t>
            </a:r>
            <a:r>
              <a:rPr lang="pl" sz="2700">
                <a:solidFill>
                  <a:srgbClr val="FF0000"/>
                </a:solidFill>
              </a:rPr>
              <a:t>He + </a:t>
            </a:r>
            <a:r>
              <a:rPr baseline="30000" lang="pl" sz="2700">
                <a:solidFill>
                  <a:srgbClr val="FF0000"/>
                </a:solidFill>
              </a:rPr>
              <a:t>3</a:t>
            </a:r>
            <a:r>
              <a:rPr lang="pl" sz="2700">
                <a:solidFill>
                  <a:srgbClr val="FF0000"/>
                </a:solidFill>
              </a:rPr>
              <a:t>H</a:t>
            </a:r>
            <a:endParaRPr sz="2700">
              <a:solidFill>
                <a:srgbClr val="FF0000"/>
              </a:solidFill>
            </a:endParaRPr>
          </a:p>
        </p:txBody>
      </p:sp>
      <p:sp>
        <p:nvSpPr>
          <p:cNvPr id="319" name="Google Shape;319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title"/>
          </p:nvPr>
        </p:nvSpPr>
        <p:spPr>
          <a:xfrm>
            <a:off x="311700" y="2619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pl"/>
              <a:t>39</a:t>
            </a:r>
            <a:r>
              <a:rPr lang="pl"/>
              <a:t>K (n,p)</a:t>
            </a:r>
            <a:endParaRPr/>
          </a:p>
        </p:txBody>
      </p:sp>
      <p:pic>
        <p:nvPicPr>
          <p:cNvPr id="84" name="Google Shape;8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8625" y="1017725"/>
            <a:ext cx="5486748" cy="382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6" title="{&quot;red&quot;:0,&quot;green&quot;:0,&quot;blue&quot;:0,&quot;origURL&quot;:&quot;https://www.codecogs.com/eqnedit.php?latex=Q_%7B(n%2Cp)%7D%20%5Capprox%200.2%20%5C%2C%5Cmathrm%7BMeV%7D#0&quot;,&quot;size&quot;:18,&quot;width&quot;:253.20472440944883,&quot;height&quot;:82.44094488188976}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06683" y="598900"/>
            <a:ext cx="2712301" cy="39112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>
            <p:ph type="title"/>
          </p:nvPr>
        </p:nvSpPr>
        <p:spPr>
          <a:xfrm>
            <a:off x="311700" y="11401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pl"/>
              <a:t>39</a:t>
            </a:r>
            <a:r>
              <a:rPr lang="pl"/>
              <a:t>K </a:t>
            </a:r>
            <a:r>
              <a:rPr lang="pl"/>
              <a:t>(n,p) vs </a:t>
            </a:r>
            <a:r>
              <a:rPr baseline="30000" lang="pl"/>
              <a:t>39</a:t>
            </a:r>
            <a:r>
              <a:rPr lang="pl"/>
              <a:t>K </a:t>
            </a:r>
            <a:r>
              <a:rPr lang="pl"/>
              <a:t>(n,np)</a:t>
            </a:r>
            <a:endParaRPr/>
          </a:p>
        </p:txBody>
      </p:sp>
      <p:pic>
        <p:nvPicPr>
          <p:cNvPr id="92" name="Google Shape;9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6025" y="1221803"/>
            <a:ext cx="5411949" cy="3612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7" title="{&quot;red&quot;:0,&quot;green&quot;:0,&quot;blue&quot;:0,&quot;origURL&quot;:&quot;https://www.codecogs.com/eqnedit.php?latex=Q_%7B(n%2Cnp)%7D%20%5Capprox%20-6.4%20%5C%2C%5Cmathrm%7BMeV%7D#0&quot;,&quot;size&quot;:18,&quot;width&quot;:97.98425196850394,&quot;height&quot;:73.18110236220473}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27075" y="739125"/>
            <a:ext cx="3489860" cy="430262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/>
          <p:nvPr>
            <p:ph type="title"/>
          </p:nvPr>
        </p:nvSpPr>
        <p:spPr>
          <a:xfrm>
            <a:off x="311700" y="2619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pl"/>
              <a:t>39</a:t>
            </a:r>
            <a:r>
              <a:rPr lang="pl"/>
              <a:t>K </a:t>
            </a:r>
            <a:r>
              <a:rPr lang="pl"/>
              <a:t>(n,α)</a:t>
            </a:r>
            <a:endParaRPr/>
          </a:p>
        </p:txBody>
      </p:sp>
      <p:pic>
        <p:nvPicPr>
          <p:cNvPr id="100" name="Google Shape;10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6350" y="1160925"/>
            <a:ext cx="5705212" cy="382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8" title="{&quot;red&quot;:0,&quot;green&quot;:0,&quot;blue&quot;:0,&quot;origURL&quot;:&quot;https://www.codecogs.com/eqnedit.php?latex=Q_%7B(n%2C%5Calpha%20)%7D%20%5Capprox%201.4%20%5C%2C%5Cmathrm%7BMeV%7D#0&quot;,&quot;size&quot;:18,&quot;width&quot;:156.92125984251967,&quot;height&quot;:51.07086614173228}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82307" y="696525"/>
            <a:ext cx="2579401" cy="36677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l" sz="2820"/>
              <a:t>Aim</a:t>
            </a:r>
            <a:endParaRPr sz="2820"/>
          </a:p>
        </p:txBody>
      </p:sp>
      <p:sp>
        <p:nvSpPr>
          <p:cNvPr id="108" name="Google Shape;108;p19"/>
          <p:cNvSpPr txBox="1"/>
          <p:nvPr>
            <p:ph idx="1" type="body"/>
          </p:nvPr>
        </p:nvSpPr>
        <p:spPr>
          <a:xfrm>
            <a:off x="311700" y="1152475"/>
            <a:ext cx="8666400" cy="392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aseline="30000" lang="pl">
                <a:solidFill>
                  <a:schemeClr val="dk1"/>
                </a:solidFill>
              </a:rPr>
              <a:t>39</a:t>
            </a:r>
            <a:r>
              <a:rPr lang="pl">
                <a:solidFill>
                  <a:schemeClr val="dk1"/>
                </a:solidFill>
              </a:rPr>
              <a:t>K(n,p) reaction cross section measurement for 5-15 MeV neutron energies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l">
                <a:solidFill>
                  <a:schemeClr val="dk1"/>
                </a:solidFill>
              </a:rPr>
              <a:t>potentially also </a:t>
            </a:r>
            <a:r>
              <a:rPr baseline="30000" lang="pl">
                <a:solidFill>
                  <a:schemeClr val="dk1"/>
                </a:solidFill>
              </a:rPr>
              <a:t>39</a:t>
            </a:r>
            <a:r>
              <a:rPr lang="pl">
                <a:solidFill>
                  <a:schemeClr val="dk1"/>
                </a:solidFill>
              </a:rPr>
              <a:t>K(n,α)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l">
                <a:solidFill>
                  <a:schemeClr val="dk1"/>
                </a:solidFill>
              </a:rPr>
              <a:t>potentially also </a:t>
            </a:r>
            <a:r>
              <a:rPr baseline="30000" lang="pl">
                <a:solidFill>
                  <a:schemeClr val="dk1"/>
                </a:solidFill>
              </a:rPr>
              <a:t>39</a:t>
            </a:r>
            <a:r>
              <a:rPr lang="pl">
                <a:solidFill>
                  <a:schemeClr val="dk1"/>
                </a:solidFill>
              </a:rPr>
              <a:t>K(n,np) and up to 20 MeV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l">
                <a:solidFill>
                  <a:schemeClr val="dk1"/>
                </a:solidFill>
              </a:rPr>
              <a:t>potentially also angular distribution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l" sz="2500">
                <a:solidFill>
                  <a:schemeClr val="dk1"/>
                </a:solidFill>
              </a:rPr>
              <a:t>Preparation plan</a:t>
            </a:r>
            <a:endParaRPr sz="25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l">
                <a:solidFill>
                  <a:schemeClr val="dk1"/>
                </a:solidFill>
              </a:rPr>
              <a:t>construct setup prioritizing efficiency and particle differentiation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l">
                <a:solidFill>
                  <a:schemeClr val="dk1"/>
                </a:solidFill>
              </a:rPr>
              <a:t>prepare the target for the experiment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l">
                <a:solidFill>
                  <a:schemeClr val="dk1"/>
                </a:solidFill>
              </a:rPr>
              <a:t>conduct a test experiment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109" name="Google Shape;109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95575" y="151975"/>
            <a:ext cx="5417913" cy="248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0"/>
          <p:cNvSpPr txBox="1"/>
          <p:nvPr/>
        </p:nvSpPr>
        <p:spPr>
          <a:xfrm>
            <a:off x="408637" y="100175"/>
            <a:ext cx="2003400" cy="55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rgbClr val="FF0000"/>
                </a:solidFill>
              </a:rPr>
              <a:t>V setup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16" name="Google Shape;116;p20"/>
          <p:cNvSpPr txBox="1"/>
          <p:nvPr/>
        </p:nvSpPr>
        <p:spPr>
          <a:xfrm>
            <a:off x="339587" y="2742400"/>
            <a:ext cx="2003400" cy="55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rgbClr val="FF0000"/>
                </a:solidFill>
              </a:rPr>
              <a:t>“Normal” setup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17" name="Google Shape;117;p20"/>
          <p:cNvSpPr txBox="1"/>
          <p:nvPr/>
        </p:nvSpPr>
        <p:spPr>
          <a:xfrm>
            <a:off x="339587" y="459850"/>
            <a:ext cx="2600100" cy="139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chemeClr val="dk1"/>
                </a:solidFill>
              </a:rPr>
              <a:t>Geometric </a:t>
            </a:r>
            <a:r>
              <a:rPr lang="pl" sz="1800">
                <a:solidFill>
                  <a:schemeClr val="dk1"/>
                </a:solidFill>
              </a:rPr>
              <a:t>efficiency</a:t>
            </a:r>
            <a:r>
              <a:rPr lang="pl" sz="1800">
                <a:solidFill>
                  <a:schemeClr val="dk1"/>
                </a:solidFill>
              </a:rPr>
              <a:t>: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chemeClr val="dk1"/>
                </a:solidFill>
              </a:rPr>
              <a:t>7.5-10%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18" name="Google Shape;118;p20"/>
          <p:cNvSpPr txBox="1"/>
          <p:nvPr/>
        </p:nvSpPr>
        <p:spPr>
          <a:xfrm>
            <a:off x="339587" y="3199563"/>
            <a:ext cx="2600100" cy="139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chemeClr val="dk1"/>
                </a:solidFill>
              </a:rPr>
              <a:t>Geometric efficiency: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chemeClr val="dk1"/>
                </a:solidFill>
              </a:rPr>
              <a:t>5.5-7%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119" name="Google Shape;11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54051" y="2808600"/>
            <a:ext cx="3108249" cy="217665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0"/>
          <p:cNvSpPr txBox="1"/>
          <p:nvPr/>
        </p:nvSpPr>
        <p:spPr>
          <a:xfrm>
            <a:off x="5847725" y="62475"/>
            <a:ext cx="3263400" cy="23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800">
                <a:solidFill>
                  <a:schemeClr val="dk1"/>
                </a:solidFill>
              </a:rPr>
              <a:t>Pros: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chemeClr val="dk1"/>
                </a:solidFill>
              </a:rPr>
              <a:t>Higher geometrical </a:t>
            </a:r>
            <a:r>
              <a:rPr lang="pl" sz="1800">
                <a:solidFill>
                  <a:schemeClr val="dk1"/>
                </a:solidFill>
              </a:rPr>
              <a:t>efficiency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21" name="Google Shape;121;p20"/>
          <p:cNvSpPr txBox="1"/>
          <p:nvPr/>
        </p:nvSpPr>
        <p:spPr>
          <a:xfrm>
            <a:off x="5675975" y="2808600"/>
            <a:ext cx="3997500" cy="23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800">
                <a:solidFill>
                  <a:schemeClr val="dk1"/>
                </a:solidFill>
              </a:rPr>
              <a:t>Pros: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chemeClr val="dk1"/>
                </a:solidFill>
              </a:rPr>
              <a:t>Better particle </a:t>
            </a:r>
            <a:r>
              <a:rPr lang="pl" sz="1800">
                <a:solidFill>
                  <a:schemeClr val="dk1"/>
                </a:solidFill>
              </a:rPr>
              <a:t>differentiation</a:t>
            </a:r>
            <a:r>
              <a:rPr lang="pl" sz="1800">
                <a:solidFill>
                  <a:schemeClr val="dk2"/>
                </a:solidFill>
              </a:rPr>
              <a:t> 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22" name="Google Shape;122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600" y="250500"/>
            <a:ext cx="4770137" cy="4733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83026" y="250500"/>
            <a:ext cx="3563724" cy="4733102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7163" y="152400"/>
            <a:ext cx="6909664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2" title="{&quot;red&quot;:0,&quot;green&quot;:0,&quot;blue&quot;:0,&quot;origURL&quot;:&quot;https://www.codecogs.com/eqnedit.php?latex=%5CDelta%20E_%7Bp300%7D%20%3D%206%5C%2C%5Cmathrm%7BMeV%7D#0&quot;,&quot;size&quot;:18,&quot;width&quot;:248.33858267716536,&quot;height&quot;:75.56692913385827}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52450" y="1202261"/>
            <a:ext cx="2868633" cy="40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2" title="{&quot;red&quot;:0,&quot;green&quot;:0,&quot;blue&quot;:0,&quot;origURL&quot;:&quot;https://www.codecogs.com/eqnedit.php?latex=%5CDelta%20E_%7B%5Calpha%2020%7D%20%3D%204%5C%2C%5Cmathrm%7BMeV%7D#0&quot;,&quot;size&quot;:18,&quot;width&quot;:202.77165354330708,&quot;height&quot;:57.77952755905512}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52450" y="1843136"/>
            <a:ext cx="2868624" cy="376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2" title="{&quot;red&quot;:0,&quot;green&quot;:0,&quot;blue&quot;:0,&quot;origURL&quot;:&quot;https://www.codecogs.com/eqnedit.php?latex=%5CDelta%20E_%7Bp20%7D%20%3D%201%5C%2C%5Cmathrm%7BMeV%7D#0&quot;,&quot;size&quot;:18,&quot;width&quot;:185.5511811023622,&quot;height&quot;:72.21259842519684}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52450" y="539031"/>
            <a:ext cx="2720394" cy="409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2"/>
          <p:cNvSpPr txBox="1"/>
          <p:nvPr/>
        </p:nvSpPr>
        <p:spPr>
          <a:xfrm>
            <a:off x="885950" y="2814575"/>
            <a:ext cx="519000" cy="4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rgbClr val="FF0000"/>
                </a:solidFill>
              </a:rPr>
              <a:t>1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39" name="Google Shape;139;p22"/>
          <p:cNvSpPr txBox="1"/>
          <p:nvPr/>
        </p:nvSpPr>
        <p:spPr>
          <a:xfrm>
            <a:off x="834700" y="3492500"/>
            <a:ext cx="519000" cy="4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rgbClr val="FF0000"/>
                </a:solidFill>
              </a:rPr>
              <a:t>2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40" name="Google Shape;140;p22"/>
          <p:cNvSpPr txBox="1"/>
          <p:nvPr/>
        </p:nvSpPr>
        <p:spPr>
          <a:xfrm>
            <a:off x="834700" y="4262376"/>
            <a:ext cx="519000" cy="4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rgbClr val="FF0000"/>
                </a:solidFill>
              </a:rPr>
              <a:t>3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41" name="Google Shape;141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