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20" r:id="rId1"/>
  </p:sldMasterIdLst>
  <p:notesMasterIdLst>
    <p:notesMasterId r:id="rId18"/>
  </p:notesMasterIdLst>
  <p:sldIdLst>
    <p:sldId id="256" r:id="rId2"/>
    <p:sldId id="260" r:id="rId3"/>
    <p:sldId id="273" r:id="rId4"/>
    <p:sldId id="311" r:id="rId5"/>
    <p:sldId id="314" r:id="rId6"/>
    <p:sldId id="296" r:id="rId7"/>
    <p:sldId id="312" r:id="rId8"/>
    <p:sldId id="297" r:id="rId9"/>
    <p:sldId id="298" r:id="rId10"/>
    <p:sldId id="299" r:id="rId11"/>
    <p:sldId id="300" r:id="rId12"/>
    <p:sldId id="301" r:id="rId13"/>
    <p:sldId id="305" r:id="rId14"/>
    <p:sldId id="306" r:id="rId15"/>
    <p:sldId id="307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C22"/>
    <a:srgbClr val="1BB7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58"/>
    <p:restoredTop sz="94618"/>
  </p:normalViewPr>
  <p:slideViewPr>
    <p:cSldViewPr snapToGrid="0" snapToObjects="1" showGuides="1">
      <p:cViewPr varScale="1">
        <p:scale>
          <a:sx n="105" d="100"/>
          <a:sy n="105" d="100"/>
        </p:scale>
        <p:origin x="200" y="424"/>
      </p:cViewPr>
      <p:guideLst>
        <p:guide orient="horz" pos="2160"/>
        <p:guide pos="384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5632B-9639-F146-B3A8-282F4BB4A575}" type="datetimeFigureOut">
              <a:rPr lang="fr-FR" smtClean="0"/>
              <a:t>02/07/2026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E2A42-5987-7144-8237-22920F84CE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49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Hello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everybody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I’m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… And i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am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PhD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student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at LP2i at Gradignan. And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present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side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activity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I carry out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my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thesis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about the emission of scission neutron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the thermal neutron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induced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fission of 235 uranium by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Let’s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go to the content of </a:t>
            </a:r>
            <a:r>
              <a:rPr lang="fr-FR" sz="20000" dirty="0" err="1">
                <a:latin typeface="Calibri" panose="020F0502020204030204" pitchFamily="34" charset="0"/>
                <a:cs typeface="Calibri" panose="020F0502020204030204" pitchFamily="34" charset="0"/>
              </a:rPr>
              <a:t>my</a:t>
            </a:r>
            <a:r>
              <a:rPr lang="fr-FR" sz="20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09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Now, </a:t>
            </a:r>
            <a:r>
              <a:rPr lang="fr-FR" dirty="0" err="1"/>
              <a:t>let's</a:t>
            </a:r>
            <a:r>
              <a:rPr lang="fr-FR" dirty="0"/>
              <a:t> go to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. ....</a:t>
            </a:r>
          </a:p>
          <a:p>
            <a:r>
              <a:rPr lang="fr-FR" dirty="0"/>
              <a:t>In </a:t>
            </a:r>
            <a:r>
              <a:rPr lang="fr-FR" dirty="0" err="1"/>
              <a:t>this</a:t>
            </a:r>
            <a:r>
              <a:rPr lang="fr-FR" dirty="0"/>
              <a:t> plot, for </a:t>
            </a:r>
            <a:r>
              <a:rPr lang="fr-FR" dirty="0" err="1"/>
              <a:t>sudden</a:t>
            </a:r>
            <a:r>
              <a:rPr lang="fr-FR" dirty="0"/>
              <a:t> approx. i Plot these probabilities in the initial </a:t>
            </a:r>
            <a:r>
              <a:rPr lang="fr-FR" dirty="0" err="1"/>
              <a:t>potential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and </a:t>
            </a:r>
            <a:r>
              <a:rPr lang="fr-FR" dirty="0" err="1"/>
              <a:t>we</a:t>
            </a:r>
            <a:r>
              <a:rPr lang="fr-FR" dirty="0"/>
              <a:t> have the Fermi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see</a:t>
            </a:r>
            <a:r>
              <a:rPr lang="fr-FR" dirty="0"/>
              <a:t> in the plot, ....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316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If I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resultats</a:t>
            </a:r>
            <a:r>
              <a:rPr lang="fr-FR" dirty="0"/>
              <a:t> to the </a:t>
            </a:r>
            <a:r>
              <a:rPr lang="fr-FR" dirty="0" err="1"/>
              <a:t>previous</a:t>
            </a:r>
            <a:r>
              <a:rPr lang="fr-FR" dirty="0"/>
              <a:t> plot for the SN </a:t>
            </a:r>
            <a:r>
              <a:rPr lang="fr-FR" dirty="0" err="1"/>
              <a:t>yield</a:t>
            </a:r>
            <a:r>
              <a:rPr lang="fr-FR" dirty="0"/>
              <a:t>, the </a:t>
            </a:r>
            <a:r>
              <a:rPr lang="fr-FR" dirty="0" err="1"/>
              <a:t>yield</a:t>
            </a:r>
            <a:r>
              <a:rPr lang="fr-FR" dirty="0"/>
              <a:t> for ∆</a:t>
            </a:r>
            <a:r>
              <a:rPr lang="fr-FR" dirty="0" err="1"/>
              <a:t>T</a:t>
            </a:r>
            <a:r>
              <a:rPr lang="fr-FR" dirty="0"/>
              <a:t> = 2 </a:t>
            </a:r>
            <a:r>
              <a:rPr lang="fr-FR" dirty="0" err="1"/>
              <a:t>is</a:t>
            </a:r>
            <a:r>
              <a:rPr lang="fr-FR" dirty="0"/>
              <a:t> in agreement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097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Avec les SN, regardons </a:t>
            </a:r>
            <a:r>
              <a:rPr lang="fr-FR" dirty="0" err="1"/>
              <a:t>maitenant</a:t>
            </a:r>
            <a:r>
              <a:rPr lang="fr-FR" dirty="0"/>
              <a:t> la partie émise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760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Partie intrinsèque et j'ajoute les valeurs liées à la forme </a:t>
            </a:r>
            <a:r>
              <a:rPr lang="fr-FR" dirty="0" err="1"/>
              <a:t>from</a:t>
            </a:r>
            <a:r>
              <a:rPr lang="fr-FR" dirty="0"/>
              <a:t> GEF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487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Let’s have a look on the kinetic energy of SN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Observe a difference at high-energy</a:t>
            </a:r>
          </a:p>
          <a:p>
            <a:endParaRPr lang="fr-FR" dirty="0"/>
          </a:p>
          <a:p>
            <a:r>
              <a:rPr lang="fr-FR" dirty="0"/>
              <a:t>Préciser que j'ai calculé les distributions en bleu pour chaque ∆</a:t>
            </a:r>
            <a:r>
              <a:rPr lang="fr-FR" dirty="0" err="1"/>
              <a:t>T</a:t>
            </a:r>
            <a:r>
              <a:rPr lang="fr-FR" dirty="0"/>
              <a:t>. </a:t>
            </a:r>
          </a:p>
          <a:p>
            <a:endParaRPr lang="fr-FR" dirty="0"/>
          </a:p>
          <a:p>
            <a:r>
              <a:rPr lang="fr-FR" dirty="0"/>
              <a:t>With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, I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.... </a:t>
            </a:r>
          </a:p>
          <a:p>
            <a:endParaRPr lang="fr-FR" dirty="0"/>
          </a:p>
          <a:p>
            <a:r>
              <a:rPr lang="fr-FR" dirty="0" err="1"/>
              <a:t>We</a:t>
            </a:r>
            <a:r>
              <a:rPr lang="fr-FR" dirty="0"/>
              <a:t> observe </a:t>
            </a:r>
            <a:r>
              <a:rPr lang="fr-FR" dirty="0" err="1"/>
              <a:t>also</a:t>
            </a:r>
            <a:r>
              <a:rPr lang="fr-FR" dirty="0"/>
              <a:t> a </a:t>
            </a:r>
            <a:r>
              <a:rPr lang="fr-FR" dirty="0" err="1"/>
              <a:t>deviation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these </a:t>
            </a:r>
            <a:r>
              <a:rPr lang="fr-FR" dirty="0" err="1"/>
              <a:t>libraries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12 MeV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cannot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explained</a:t>
            </a:r>
            <a:r>
              <a:rPr lang="fr-FR" dirty="0"/>
              <a:t> by an evaporation process.</a:t>
            </a:r>
          </a:p>
          <a:p>
            <a:endParaRPr lang="fr-FR" dirty="0"/>
          </a:p>
          <a:p>
            <a:r>
              <a:rPr lang="fr-FR" dirty="0"/>
              <a:t>...</a:t>
            </a:r>
          </a:p>
          <a:p>
            <a:endParaRPr lang="fr-FR" dirty="0"/>
          </a:p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even</a:t>
            </a:r>
            <a:r>
              <a:rPr lang="fr-FR" dirty="0"/>
              <a:t> the scission time changes, the high 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kinetic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part </a:t>
            </a:r>
            <a:r>
              <a:rPr lang="fr-FR" dirty="0" err="1"/>
              <a:t>rest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73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327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Firstly</a:t>
            </a:r>
            <a:r>
              <a:rPr lang="fr-FR" dirty="0"/>
              <a:t>, 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elements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motivates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. Then, I </a:t>
            </a:r>
            <a:r>
              <a:rPr lang="fr-FR" dirty="0" err="1"/>
              <a:t>introduce</a:t>
            </a:r>
            <a:r>
              <a:rPr lang="fr-FR" dirty="0"/>
              <a:t> the </a:t>
            </a:r>
            <a:r>
              <a:rPr lang="fr-FR" dirty="0" err="1"/>
              <a:t>formalism</a:t>
            </a:r>
            <a:r>
              <a:rPr lang="fr-FR" dirty="0"/>
              <a:t> of the model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allow</a:t>
            </a:r>
            <a:r>
              <a:rPr lang="fr-FR" dirty="0"/>
              <a:t> me to tell </a:t>
            </a:r>
            <a:r>
              <a:rPr lang="fr-FR" dirty="0" err="1"/>
              <a:t>you</a:t>
            </a:r>
            <a:r>
              <a:rPr lang="fr-FR" dirty="0"/>
              <a:t> about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on … </a:t>
            </a:r>
            <a:r>
              <a:rPr lang="fr-FR" dirty="0" err="1"/>
              <a:t>Finally</a:t>
            </a:r>
            <a:r>
              <a:rPr lang="fr-FR" dirty="0"/>
              <a:t> I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conclusions and perspectives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work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Firstly</a:t>
            </a:r>
            <a:r>
              <a:rPr lang="fr-FR" dirty="0"/>
              <a:t> ... Then I </a:t>
            </a:r>
            <a:r>
              <a:rPr lang="fr-FR" dirty="0" err="1"/>
              <a:t>introduce</a:t>
            </a:r>
            <a:r>
              <a:rPr lang="fr-FR" dirty="0"/>
              <a:t> the </a:t>
            </a:r>
            <a:r>
              <a:rPr lang="fr-FR" dirty="0" err="1"/>
              <a:t>formalism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allowed</a:t>
            </a:r>
            <a:r>
              <a:rPr lang="fr-FR" dirty="0"/>
              <a:t> me to </a:t>
            </a:r>
            <a:r>
              <a:rPr lang="fr-FR" dirty="0" err="1"/>
              <a:t>calculate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quantities</a:t>
            </a:r>
            <a:r>
              <a:rPr lang="fr-FR" dirty="0"/>
              <a:t> and </a:t>
            </a:r>
            <a:r>
              <a:rPr lang="fr-FR" dirty="0" err="1"/>
              <a:t>finally</a:t>
            </a:r>
            <a:r>
              <a:rPr lang="fr-FR" dirty="0"/>
              <a:t> I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conclusions and perspectives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work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700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1161F-BA61-4D28-6688-FFDC5E01C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BF015C8-DF70-472A-D427-566C179438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2D38052-3C7E-011F-4B2C-06DD414E44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Few </a:t>
            </a:r>
            <a:r>
              <a:rPr lang="fr-FR" dirty="0" err="1"/>
              <a:t>months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, observation of neutron </a:t>
            </a:r>
            <a:r>
              <a:rPr lang="fr-FR" dirty="0" err="1"/>
              <a:t>delayed</a:t>
            </a:r>
            <a:r>
              <a:rPr lang="fr-FR" dirty="0"/>
              <a:t> and fast</a:t>
            </a:r>
          </a:p>
          <a:p>
            <a:r>
              <a:rPr lang="fr-FR" dirty="0"/>
              <a:t>And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, a first </a:t>
            </a:r>
            <a:r>
              <a:rPr lang="fr-FR" dirty="0" err="1"/>
              <a:t>theoretical</a:t>
            </a:r>
            <a:r>
              <a:rPr lang="fr-FR" dirty="0"/>
              <a:t> ....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E41338-0287-0844-5BC2-2E15476AFC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994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45B13-CF0B-61B5-C825-D4598F8EC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A5759A-D480-B0EC-60C8-2EB858A1F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50C9155-5737-5816-9A85-9AF5D57AF8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1st </a:t>
            </a:r>
            <a:r>
              <a:rPr lang="fr-FR" dirty="0" err="1"/>
              <a:t>hint</a:t>
            </a:r>
            <a:r>
              <a:rPr lang="fr-FR" dirty="0"/>
              <a:t> of the existence of SN in ….</a:t>
            </a:r>
          </a:p>
          <a:p>
            <a:endParaRPr lang="fr-FR" dirty="0"/>
          </a:p>
          <a:p>
            <a:r>
              <a:rPr lang="fr-FR" dirty="0" err="1"/>
              <a:t>Here</a:t>
            </a:r>
            <a:r>
              <a:rPr lang="fr-FR" dirty="0"/>
              <a:t>, </a:t>
            </a:r>
            <a:r>
              <a:rPr lang="fr-FR" dirty="0" err="1"/>
              <a:t>it's</a:t>
            </a:r>
            <a:r>
              <a:rPr lang="fr-FR" dirty="0"/>
              <a:t> important to note </a:t>
            </a:r>
            <a:r>
              <a:rPr lang="fr-FR" dirty="0" err="1"/>
              <a:t>that</a:t>
            </a:r>
            <a:r>
              <a:rPr lang="fr-FR" dirty="0"/>
              <a:t> the part of SN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small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lower</a:t>
            </a:r>
            <a:r>
              <a:rPr lang="fr-FR" dirty="0"/>
              <a:t> part = </a:t>
            </a:r>
            <a:r>
              <a:rPr lang="fr-FR" dirty="0" err="1"/>
              <a:t>anisotropy</a:t>
            </a:r>
            <a:r>
              <a:rPr lang="fr-FR" dirty="0"/>
              <a:t> of </a:t>
            </a:r>
            <a:r>
              <a:rPr lang="fr-FR" dirty="0" err="1"/>
              <a:t>angular</a:t>
            </a:r>
            <a:r>
              <a:rPr lang="fr-FR" dirty="0"/>
              <a:t> distribution of </a:t>
            </a:r>
            <a:r>
              <a:rPr lang="fr-FR" dirty="0" err="1"/>
              <a:t>PFNs</a:t>
            </a:r>
            <a:r>
              <a:rPr lang="fr-FR" dirty="0"/>
              <a:t> in the center-of-</a:t>
            </a:r>
          </a:p>
          <a:p>
            <a:r>
              <a:rPr lang="fr-FR" dirty="0"/>
              <a:t>mass system of fission fragments.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9727E57-17D7-1AEB-1473-8ABBCB554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487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B3317-9CF6-0966-6CFD-CB23B46DA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946E4B0-BBA1-2C41-5EDD-B7B868DED9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103E70-BA4F-37EB-02FE-C5776A0B67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Fuller can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his</a:t>
            </a:r>
            <a:r>
              <a:rPr lang="fr-FR" dirty="0"/>
              <a:t> model for the </a:t>
            </a:r>
            <a:r>
              <a:rPr lang="fr-FR" dirty="0" err="1"/>
              <a:t>limiting</a:t>
            </a:r>
            <a:r>
              <a:rPr lang="fr-FR" dirty="0"/>
              <a:t> cases : </a:t>
            </a:r>
            <a:r>
              <a:rPr lang="fr-FR" dirty="0" err="1"/>
              <a:t>adiabatic</a:t>
            </a:r>
            <a:r>
              <a:rPr lang="fr-FR" dirty="0"/>
              <a:t> </a:t>
            </a:r>
            <a:r>
              <a:rPr lang="fr-FR" dirty="0" err="1"/>
              <a:t>limit</a:t>
            </a:r>
            <a:r>
              <a:rPr lang="fr-FR" dirty="0"/>
              <a:t> and </a:t>
            </a:r>
            <a:r>
              <a:rPr lang="fr-FR" dirty="0" err="1"/>
              <a:t>sudden</a:t>
            </a:r>
            <a:r>
              <a:rPr lang="fr-FR" dirty="0"/>
              <a:t> rupture of the neck, TDDFT </a:t>
            </a:r>
            <a:r>
              <a:rPr lang="fr-FR" dirty="0" err="1"/>
              <a:t>demands</a:t>
            </a:r>
            <a:r>
              <a:rPr lang="fr-FR" dirty="0"/>
              <a:t> </a:t>
            </a:r>
            <a:r>
              <a:rPr lang="fr-FR" dirty="0" err="1"/>
              <a:t>many</a:t>
            </a:r>
            <a:r>
              <a:rPr lang="fr-FR" dirty="0"/>
              <a:t> computer ressources =&gt; </a:t>
            </a:r>
            <a:r>
              <a:rPr lang="fr-FR" dirty="0" err="1"/>
              <a:t>Impractical</a:t>
            </a:r>
            <a:r>
              <a:rPr lang="fr-FR" dirty="0"/>
              <a:t> to carry out </a:t>
            </a:r>
            <a:r>
              <a:rPr lang="fr-FR" dirty="0" err="1"/>
              <a:t>detailed</a:t>
            </a:r>
            <a:r>
              <a:rPr lang="fr-FR" dirty="0"/>
              <a:t> </a:t>
            </a:r>
            <a:r>
              <a:rPr lang="fr-FR" dirty="0" err="1"/>
              <a:t>study</a:t>
            </a:r>
            <a:endParaRPr lang="fr-FR" dirty="0"/>
          </a:p>
          <a:p>
            <a:endParaRPr lang="fr-FR" dirty="0"/>
          </a:p>
          <a:p>
            <a:r>
              <a:rPr lang="fr-FR" dirty="0"/>
              <a:t>One </a:t>
            </a:r>
            <a:r>
              <a:rPr lang="fr-FR" dirty="0" err="1"/>
              <a:t>approach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seen</a:t>
            </a:r>
            <a:r>
              <a:rPr lang="fr-FR" dirty="0"/>
              <a:t> in the </a:t>
            </a:r>
            <a:r>
              <a:rPr lang="fr-FR" dirty="0" err="1"/>
              <a:t>previous</a:t>
            </a:r>
            <a:r>
              <a:rPr lang="fr-FR" dirty="0"/>
              <a:t> talk</a:t>
            </a:r>
          </a:p>
          <a:p>
            <a:endParaRPr lang="fr-FR" dirty="0"/>
          </a:p>
          <a:p>
            <a:r>
              <a:rPr lang="fr-FR" dirty="0"/>
              <a:t>And a global conclusion of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historical</a:t>
            </a:r>
            <a:r>
              <a:rPr lang="fr-FR" dirty="0"/>
              <a:t> </a:t>
            </a:r>
            <a:r>
              <a:rPr lang="fr-FR" dirty="0" err="1"/>
              <a:t>review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both</a:t>
            </a:r>
            <a:r>
              <a:rPr lang="fr-FR" dirty="0"/>
              <a:t> ....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52AABB-180E-2CD4-0AF8-D540D9A5C6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80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To the </a:t>
            </a:r>
            <a:r>
              <a:rPr lang="fr-FR" dirty="0" err="1"/>
              <a:t>most</a:t>
            </a:r>
            <a:r>
              <a:rPr lang="fr-FR" dirty="0"/>
              <a:t> probable mass split of the fission of Uranium. (pas besoin de dire la réaction)</a:t>
            </a:r>
          </a:p>
          <a:p>
            <a:endParaRPr lang="fr-FR" dirty="0"/>
          </a:p>
          <a:p>
            <a:r>
              <a:rPr lang="fr-FR" dirty="0"/>
              <a:t>...</a:t>
            </a:r>
          </a:p>
          <a:p>
            <a:endParaRPr lang="fr-FR" dirty="0"/>
          </a:p>
          <a:p>
            <a:r>
              <a:rPr lang="fr-FR" dirty="0"/>
              <a:t>So, </a:t>
            </a:r>
            <a:r>
              <a:rPr lang="fr-FR" dirty="0" err="1"/>
              <a:t>contrary</a:t>
            </a:r>
            <a:r>
              <a:rPr lang="fr-FR" dirty="0"/>
              <a:t> to the </a:t>
            </a:r>
            <a:r>
              <a:rPr lang="fr-FR" dirty="0" err="1"/>
              <a:t>previous</a:t>
            </a:r>
            <a:r>
              <a:rPr lang="fr-FR" dirty="0"/>
              <a:t> talk, </a:t>
            </a:r>
            <a:r>
              <a:rPr lang="fr-FR" dirty="0" err="1"/>
              <a:t>my</a:t>
            </a:r>
            <a:r>
              <a:rPr lang="fr-FR" dirty="0"/>
              <a:t> scission neutrons are </a:t>
            </a:r>
            <a:r>
              <a:rPr lang="fr-FR" dirty="0" err="1"/>
              <a:t>emitted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scission process, not </a:t>
            </a:r>
            <a:r>
              <a:rPr lang="fr-FR" dirty="0" err="1"/>
              <a:t>after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01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parler Cassini</a:t>
            </a:r>
          </a:p>
          <a:p>
            <a:r>
              <a:rPr lang="fr-FR" dirty="0"/>
              <a:t>préciser que forme scission sont comme la figure de bas </a:t>
            </a:r>
          </a:p>
          <a:p>
            <a:r>
              <a:rPr lang="fr-FR" dirty="0"/>
              <a:t>The configuration </a:t>
            </a:r>
            <a:r>
              <a:rPr lang="fr-FR" dirty="0" err="1"/>
              <a:t>alpha_i</a:t>
            </a:r>
            <a:r>
              <a:rPr lang="fr-FR" dirty="0"/>
              <a:t> </a:t>
            </a:r>
            <a:r>
              <a:rPr lang="fr-FR" dirty="0" err="1"/>
              <a:t>comes</a:t>
            </a:r>
            <a:r>
              <a:rPr lang="fr-FR" dirty="0"/>
              <a:t> to the minimal neck radius. 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neck collapses for a radius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2 </a:t>
            </a:r>
            <a:r>
              <a:rPr lang="fr-FR" dirty="0" err="1"/>
              <a:t>fm</a:t>
            </a:r>
            <a:r>
              <a:rPr lang="fr-FR" dirty="0"/>
              <a:t> (size of an alpha </a:t>
            </a:r>
            <a:r>
              <a:rPr lang="fr-FR" dirty="0" err="1"/>
              <a:t>particle</a:t>
            </a:r>
            <a:r>
              <a:rPr lang="fr-FR" dirty="0"/>
              <a:t>). For the final configuration </a:t>
            </a:r>
            <a:r>
              <a:rPr lang="fr-FR" dirty="0" err="1"/>
              <a:t>alpha_f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consider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distance </a:t>
            </a:r>
            <a:r>
              <a:rPr lang="fr-FR" dirty="0" err="1"/>
              <a:t>between</a:t>
            </a:r>
            <a:r>
              <a:rPr lang="fr-FR" dirty="0"/>
              <a:t> the fragments </a:t>
            </a:r>
            <a:r>
              <a:rPr lang="fr-FR" dirty="0" err="1"/>
              <a:t>its</a:t>
            </a:r>
            <a:r>
              <a:rPr lang="fr-FR" dirty="0"/>
              <a:t> 0.6 </a:t>
            </a:r>
            <a:r>
              <a:rPr lang="fr-FR" dirty="0" err="1"/>
              <a:t>fm</a:t>
            </a:r>
            <a:r>
              <a:rPr lang="fr-FR" dirty="0"/>
              <a:t>, and </a:t>
            </a:r>
            <a:r>
              <a:rPr lang="fr-FR" dirty="0" err="1"/>
              <a:t>this</a:t>
            </a:r>
            <a:r>
              <a:rPr lang="fr-FR" dirty="0"/>
              <a:t> imposes the value of </a:t>
            </a:r>
            <a:r>
              <a:rPr lang="fr-FR" dirty="0" err="1"/>
              <a:t>alpha_f</a:t>
            </a:r>
            <a:r>
              <a:rPr lang="fr-FR" dirty="0"/>
              <a:t> but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 indication for </a:t>
            </a:r>
            <a:r>
              <a:rPr lang="fr-FR" dirty="0" err="1"/>
              <a:t>this</a:t>
            </a:r>
            <a:r>
              <a:rPr lang="fr-FR" dirty="0"/>
              <a:t> distance.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take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like 0.6 </a:t>
            </a:r>
            <a:r>
              <a:rPr lang="fr-FR" dirty="0" err="1"/>
              <a:t>fm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To </a:t>
            </a:r>
            <a:r>
              <a:rPr lang="fr-FR" dirty="0" err="1"/>
              <a:t>represent</a:t>
            </a:r>
            <a:r>
              <a:rPr lang="fr-FR" dirty="0"/>
              <a:t> the </a:t>
            </a:r>
            <a:r>
              <a:rPr lang="fr-FR" dirty="0" err="1"/>
              <a:t>shape</a:t>
            </a:r>
            <a:r>
              <a:rPr lang="fr-FR" dirty="0"/>
              <a:t> of the </a:t>
            </a:r>
            <a:r>
              <a:rPr lang="fr-FR" dirty="0" err="1"/>
              <a:t>nuclei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consider</a:t>
            </a:r>
            <a:r>
              <a:rPr lang="fr-FR" dirty="0"/>
              <a:t> at scission,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axially</a:t>
            </a:r>
            <a:r>
              <a:rPr lang="fr-FR" dirty="0"/>
              <a:t> </a:t>
            </a:r>
            <a:r>
              <a:rPr lang="fr-FR" dirty="0" err="1"/>
              <a:t>symmetric</a:t>
            </a:r>
            <a:r>
              <a:rPr lang="fr-FR" dirty="0"/>
              <a:t> </a:t>
            </a:r>
            <a:r>
              <a:rPr lang="fr-FR" dirty="0" err="1"/>
              <a:t>shapes</a:t>
            </a:r>
            <a:r>
              <a:rPr lang="fr-FR" dirty="0"/>
              <a:t> in </a:t>
            </a:r>
            <a:r>
              <a:rPr lang="fr-FR" dirty="0" err="1"/>
              <a:t>cylindrical</a:t>
            </a:r>
            <a:r>
              <a:rPr lang="fr-FR" dirty="0"/>
              <a:t> </a:t>
            </a:r>
            <a:r>
              <a:rPr lang="fr-FR" dirty="0" err="1"/>
              <a:t>coord</a:t>
            </a:r>
            <a:r>
              <a:rPr lang="fr-FR" dirty="0"/>
              <a:t>. , </a:t>
            </a:r>
            <a:r>
              <a:rPr lang="fr-FR" dirty="0" err="1"/>
              <a:t>they</a:t>
            </a:r>
            <a:r>
              <a:rPr lang="fr-FR" dirty="0"/>
              <a:t> are </a:t>
            </a:r>
            <a:r>
              <a:rPr lang="fr-FR" dirty="0" err="1"/>
              <a:t>represent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(</a:t>
            </a:r>
            <a:r>
              <a:rPr lang="fr-FR" dirty="0" err="1"/>
              <a:t>fig</a:t>
            </a:r>
            <a:r>
              <a:rPr lang="fr-FR" dirty="0"/>
              <a:t> bas) and to </a:t>
            </a:r>
            <a:r>
              <a:rPr lang="fr-FR" dirty="0" err="1"/>
              <a:t>obtained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2 </a:t>
            </a:r>
            <a:r>
              <a:rPr lang="fr-FR" dirty="0" err="1"/>
              <a:t>deformation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. Alpha for the </a:t>
            </a:r>
            <a:r>
              <a:rPr lang="fr-FR" dirty="0" err="1"/>
              <a:t>elongation</a:t>
            </a:r>
            <a:r>
              <a:rPr lang="fr-FR" dirty="0"/>
              <a:t> of the nucleus, and alpha1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represent</a:t>
            </a:r>
            <a:r>
              <a:rPr lang="fr-FR" dirty="0"/>
              <a:t> the mass </a:t>
            </a:r>
            <a:r>
              <a:rPr lang="fr-FR" dirty="0" err="1"/>
              <a:t>asymetry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the fragments. In </a:t>
            </a:r>
            <a:r>
              <a:rPr lang="fr-FR" dirty="0" err="1"/>
              <a:t>this</a:t>
            </a:r>
            <a:r>
              <a:rPr lang="fr-FR" dirty="0"/>
              <a:t> table, I </a:t>
            </a:r>
            <a:r>
              <a:rPr lang="fr-FR" dirty="0" err="1"/>
              <a:t>summarized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caracteric</a:t>
            </a:r>
            <a:r>
              <a:rPr lang="fr-FR" dirty="0"/>
              <a:t> values for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shape</a:t>
            </a:r>
            <a:r>
              <a:rPr lang="fr-FR" dirty="0"/>
              <a:t>. Note </a:t>
            </a:r>
            <a:r>
              <a:rPr lang="fr-FR" dirty="0" err="1"/>
              <a:t>that</a:t>
            </a:r>
            <a:r>
              <a:rPr lang="fr-FR" dirty="0"/>
              <a:t> at </a:t>
            </a:r>
            <a:r>
              <a:rPr lang="fr-FR" dirty="0" err="1"/>
              <a:t>left</a:t>
            </a:r>
            <a:r>
              <a:rPr lang="fr-FR" dirty="0"/>
              <a:t> of the neck, </a:t>
            </a:r>
            <a:r>
              <a:rPr lang="fr-FR" dirty="0" err="1"/>
              <a:t>we</a:t>
            </a:r>
            <a:r>
              <a:rPr lang="fr-FR" dirty="0"/>
              <a:t> have the light fragment and at the right, </a:t>
            </a:r>
            <a:r>
              <a:rPr lang="fr-FR" dirty="0" err="1"/>
              <a:t>we</a:t>
            </a:r>
            <a:r>
              <a:rPr lang="fr-FR" dirty="0"/>
              <a:t> have the </a:t>
            </a:r>
            <a:r>
              <a:rPr lang="fr-FR" dirty="0" err="1"/>
              <a:t>heavy</a:t>
            </a:r>
            <a:r>
              <a:rPr lang="fr-FR" dirty="0"/>
              <a:t> one.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113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Omega = projection of the total </a:t>
            </a:r>
            <a:r>
              <a:rPr lang="fr-FR" dirty="0" err="1"/>
              <a:t>angular</a:t>
            </a:r>
            <a:r>
              <a:rPr lang="fr-FR" dirty="0"/>
              <a:t> </a:t>
            </a:r>
            <a:r>
              <a:rPr lang="fr-FR" dirty="0" err="1"/>
              <a:t>momentum</a:t>
            </a:r>
            <a:r>
              <a:rPr lang="fr-FR" dirty="0"/>
              <a:t> on the </a:t>
            </a:r>
            <a:r>
              <a:rPr lang="fr-FR" dirty="0" err="1"/>
              <a:t>symmetry</a:t>
            </a:r>
            <a:r>
              <a:rPr lang="fr-FR" dirty="0"/>
              <a:t> axis</a:t>
            </a:r>
          </a:p>
          <a:p>
            <a:r>
              <a:rPr lang="fr-FR" dirty="0"/>
              <a:t>Omega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only</a:t>
            </a:r>
            <a:r>
              <a:rPr lang="fr-FR" dirty="0"/>
              <a:t> quantum </a:t>
            </a:r>
            <a:r>
              <a:rPr lang="fr-FR" dirty="0" err="1"/>
              <a:t>number</a:t>
            </a:r>
            <a:r>
              <a:rPr lang="fr-FR" dirty="0"/>
              <a:t> </a:t>
            </a:r>
            <a:r>
              <a:rPr lang="fr-FR" dirty="0" err="1"/>
              <a:t>used</a:t>
            </a:r>
            <a:endParaRPr lang="fr-FR" dirty="0"/>
          </a:p>
          <a:p>
            <a:r>
              <a:rPr lang="fr-FR" dirty="0"/>
              <a:t>S S eq = </a:t>
            </a:r>
            <a:r>
              <a:rPr lang="fr-FR" dirty="0" err="1"/>
              <a:t>Nlike</a:t>
            </a:r>
            <a:r>
              <a:rPr lang="fr-FR" dirty="0"/>
              <a:t> Nilsson model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deformed</a:t>
            </a:r>
            <a:r>
              <a:rPr lang="fr-FR" dirty="0"/>
              <a:t> </a:t>
            </a:r>
            <a:r>
              <a:rPr lang="fr-FR" dirty="0" err="1"/>
              <a:t>potential</a:t>
            </a:r>
            <a:r>
              <a:rPr lang="fr-FR" dirty="0"/>
              <a:t> </a:t>
            </a:r>
          </a:p>
          <a:p>
            <a:endParaRPr lang="fr-FR" dirty="0"/>
          </a:p>
          <a:p>
            <a:r>
              <a:rPr lang="fr-FR" dirty="0"/>
              <a:t>With a time and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dependant</a:t>
            </a:r>
            <a:r>
              <a:rPr lang="fr-FR" dirty="0"/>
              <a:t> </a:t>
            </a:r>
            <a:r>
              <a:rPr lang="fr-FR" dirty="0" err="1"/>
              <a:t>Hamiltonian</a:t>
            </a:r>
            <a:endParaRPr lang="fr-FR" dirty="0"/>
          </a:p>
          <a:p>
            <a:endParaRPr lang="fr-FR" dirty="0"/>
          </a:p>
          <a:p>
            <a:r>
              <a:rPr lang="fr-FR" dirty="0"/>
              <a:t>Thanks to </a:t>
            </a:r>
            <a:r>
              <a:rPr lang="fr-FR" dirty="0" err="1"/>
              <a:t>this</a:t>
            </a:r>
            <a:r>
              <a:rPr lang="fr-FR" dirty="0"/>
              <a:t> SO </a:t>
            </a:r>
            <a:r>
              <a:rPr lang="fr-FR" dirty="0" err="1"/>
              <a:t>term</a:t>
            </a:r>
            <a:r>
              <a:rPr lang="fr-FR" dirty="0"/>
              <a:t> and the </a:t>
            </a:r>
            <a:r>
              <a:rPr lang="fr-FR" dirty="0" err="1"/>
              <a:t>assumption</a:t>
            </a:r>
            <a:r>
              <a:rPr lang="fr-FR" dirty="0"/>
              <a:t> of the </a:t>
            </a:r>
            <a:r>
              <a:rPr lang="fr-FR" dirty="0" err="1"/>
              <a:t>axially</a:t>
            </a:r>
            <a:r>
              <a:rPr lang="fr-FR" dirty="0"/>
              <a:t> </a:t>
            </a:r>
            <a:r>
              <a:rPr lang="fr-FR" dirty="0" err="1"/>
              <a:t>symmetric</a:t>
            </a:r>
            <a:r>
              <a:rPr lang="fr-FR" dirty="0"/>
              <a:t> nucleus, ...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87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es not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err="1"/>
                  <a:t>a_if</a:t>
                </a:r>
                <a:r>
                  <a:rPr lang="en-US" sz="1200" baseline="0" dirty="0"/>
                  <a:t> = </a:t>
                </a:r>
                <a:r>
                  <a:rPr lang="en-US" sz="1200" dirty="0"/>
                  <a:t>overlap between final wave-packet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𝛹</m:t>
                            </m:r>
                          </m:e>
                          <m:sup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acc>
                    <m:r>
                      <a:rPr lang="fr-FR" sz="1200" i="1">
                        <a:latin typeface="Cambria Math" panose="02040503050406030204" pitchFamily="18" charset="0"/>
                      </a:rPr>
                      <m:t>(∆</m:t>
                    </m:r>
                    <m:r>
                      <a:rPr lang="fr-FR" sz="12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noProof="0" dirty="0"/>
                  <a:t> and eigenstates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fr-FR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𝛹</m:t>
                            </m:r>
                          </m:e>
                          <m:sup>
                            <m:r>
                              <a:rPr lang="fr-FR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sz="1200" noProof="0" dirty="0"/>
                  <a:t> at final configuration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200" b="0" i="1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1200" noProof="0" dirty="0"/>
                  <a:t>  	</a:t>
                </a:r>
              </a:p>
              <a:p>
                <a:r>
                  <a:rPr lang="fr-FR" dirty="0"/>
                  <a:t>appuyer sur la population d'états positifs pendant la scission (</a:t>
                </a:r>
                <a:r>
                  <a:rPr lang="fr-FR" dirty="0" err="1"/>
                  <a:t>cf</a:t>
                </a:r>
                <a:r>
                  <a:rPr lang="fr-FR" dirty="0"/>
                  <a:t> figure)</a:t>
                </a:r>
              </a:p>
            </p:txBody>
          </p:sp>
        </mc:Choice>
        <mc:Fallback xmlns="">
          <p:sp>
            <p:nvSpPr>
              <p:cNvPr id="3" name="Espace réservé des not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 err="1"/>
                  <a:t>a_if</a:t>
                </a:r>
                <a:r>
                  <a:rPr lang="en-US" sz="1200" baseline="0" dirty="0"/>
                  <a:t> = </a:t>
                </a:r>
                <a:r>
                  <a:rPr lang="en-US" sz="1200" dirty="0"/>
                  <a:t>overlap between final wave-packet </a:t>
                </a:r>
                <a:r>
                  <a:rPr lang="en-US" sz="1200" i="0">
                    <a:latin typeface="Cambria Math" panose="02040503050406030204" pitchFamily="18" charset="0"/>
                  </a:rPr>
                  <a:t>(𝛹^𝑖 ) ̂</a:t>
                </a:r>
                <a:r>
                  <a:rPr lang="fr-FR" sz="1200" i="0">
                    <a:latin typeface="Cambria Math" panose="02040503050406030204" pitchFamily="18" charset="0"/>
                  </a:rPr>
                  <a:t>(∆𝑇</a:t>
                </a:r>
                <a:r>
                  <a:rPr lang="fr-FR" sz="1200" b="0" i="0">
                    <a:latin typeface="Cambria Math" panose="02040503050406030204" pitchFamily="18" charset="0"/>
                  </a:rPr>
                  <a:t>)</a:t>
                </a:r>
                <a:r>
                  <a:rPr lang="en-US" sz="1200" noProof="0" dirty="0"/>
                  <a:t> and eigenstates </a:t>
                </a:r>
                <a:r>
                  <a:rPr lang="fr-FR" sz="1200" i="0">
                    <a:latin typeface="Cambria Math" panose="02040503050406030204" pitchFamily="18" charset="0"/>
                  </a:rPr>
                  <a:t>(</a:t>
                </a:r>
                <a:r>
                  <a:rPr lang="en-US" sz="1200" i="0">
                    <a:latin typeface="Cambria Math" panose="02040503050406030204" pitchFamily="18" charset="0"/>
                  </a:rPr>
                  <a:t>𝛹</a:t>
                </a:r>
                <a:r>
                  <a:rPr lang="fr-FR" sz="1200" i="0">
                    <a:latin typeface="Cambria Math" panose="02040503050406030204" pitchFamily="18" charset="0"/>
                  </a:rPr>
                  <a:t>^𝑓 ) ̂</a:t>
                </a:r>
                <a:r>
                  <a:rPr lang="en-US" sz="1200" noProof="0" dirty="0"/>
                  <a:t> at final configuration </a:t>
                </a:r>
                <a:r>
                  <a:rPr lang="fr-FR" sz="1200" i="0">
                    <a:latin typeface="Cambria Math" panose="02040503050406030204" pitchFamily="18" charset="0"/>
                  </a:rPr>
                  <a:t>𝛼_</a:t>
                </a:r>
                <a:r>
                  <a:rPr lang="fr-FR" sz="1200" b="0" i="0">
                    <a:latin typeface="Cambria Math" panose="02040503050406030204" pitchFamily="18" charset="0"/>
                  </a:rPr>
                  <a:t>f</a:t>
                </a:r>
                <a:r>
                  <a:rPr lang="en-US" sz="1200" noProof="0" dirty="0"/>
                  <a:t>  </a:t>
                </a:r>
              </a:p>
              <a:p>
                <a:endParaRPr lang="fr-FR" dirty="0"/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5E2A42-5987-7144-8237-22920F84CED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46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97FF-5545-6D40-BB5E-EB655396EEAD}" type="datetime1">
              <a:rPr lang="fr-FR" smtClean="0"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01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6B-023B-F649-8FC9-F6D8A76C4C9E}" type="datetime1">
              <a:rPr lang="fr-FR" smtClean="0"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732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36692-CC8A-F34F-BDFB-BCC19B70796E}" type="datetime1">
              <a:rPr lang="fr-FR" smtClean="0"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941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 : avec coin arrondi 13">
            <a:extLst>
              <a:ext uri="{FF2B5EF4-FFF2-40B4-BE49-F238E27FC236}">
                <a16:creationId xmlns:a16="http://schemas.microsoft.com/office/drawing/2014/main" id="{8F1B6DBF-87A0-2C10-0087-921715AAB817}"/>
              </a:ext>
            </a:extLst>
          </p:cNvPr>
          <p:cNvSpPr/>
          <p:nvPr userDrawn="1"/>
        </p:nvSpPr>
        <p:spPr>
          <a:xfrm>
            <a:off x="11296560" y="5697"/>
            <a:ext cx="889089" cy="492895"/>
          </a:xfrm>
          <a:custGeom>
            <a:avLst/>
            <a:gdLst>
              <a:gd name="csX0" fmla="*/ 0 w 934191"/>
              <a:gd name="csY0" fmla="*/ 0 h 482562"/>
              <a:gd name="csX1" fmla="*/ 934191 w 934191"/>
              <a:gd name="csY1" fmla="*/ 0 h 482562"/>
              <a:gd name="csX2" fmla="*/ 934191 w 934191"/>
              <a:gd name="csY2" fmla="*/ 0 h 482562"/>
              <a:gd name="csX3" fmla="*/ 934191 w 934191"/>
              <a:gd name="csY3" fmla="*/ 482562 h 482562"/>
              <a:gd name="csX4" fmla="*/ 0 w 934191"/>
              <a:gd name="csY4" fmla="*/ 482562 h 482562"/>
              <a:gd name="csX5" fmla="*/ 0 w 934191"/>
              <a:gd name="csY5" fmla="*/ 0 h 482562"/>
              <a:gd name="csX0" fmla="*/ 0 w 934191"/>
              <a:gd name="csY0" fmla="*/ 0 h 482562"/>
              <a:gd name="csX1" fmla="*/ 934191 w 934191"/>
              <a:gd name="csY1" fmla="*/ 0 h 482562"/>
              <a:gd name="csX2" fmla="*/ 934191 w 934191"/>
              <a:gd name="csY2" fmla="*/ 0 h 482562"/>
              <a:gd name="csX3" fmla="*/ 934191 w 934191"/>
              <a:gd name="csY3" fmla="*/ 482562 h 482562"/>
              <a:gd name="csX4" fmla="*/ 28575 w 934191"/>
              <a:gd name="csY4" fmla="*/ 473037 h 482562"/>
              <a:gd name="csX5" fmla="*/ 0 w 934191"/>
              <a:gd name="csY5" fmla="*/ 0 h 482562"/>
              <a:gd name="csX0" fmla="*/ 0 w 934191"/>
              <a:gd name="csY0" fmla="*/ 0 h 482562"/>
              <a:gd name="csX1" fmla="*/ 934191 w 934191"/>
              <a:gd name="csY1" fmla="*/ 0 h 482562"/>
              <a:gd name="csX2" fmla="*/ 934191 w 934191"/>
              <a:gd name="csY2" fmla="*/ 0 h 482562"/>
              <a:gd name="csX3" fmla="*/ 934191 w 934191"/>
              <a:gd name="csY3" fmla="*/ 482562 h 482562"/>
              <a:gd name="csX4" fmla="*/ 73025 w 934191"/>
              <a:gd name="csY4" fmla="*/ 444462 h 482562"/>
              <a:gd name="csX5" fmla="*/ 0 w 934191"/>
              <a:gd name="csY5" fmla="*/ 0 h 482562"/>
              <a:gd name="csX0" fmla="*/ 0 w 934191"/>
              <a:gd name="csY0" fmla="*/ 0 h 482562"/>
              <a:gd name="csX1" fmla="*/ 934191 w 934191"/>
              <a:gd name="csY1" fmla="*/ 0 h 482562"/>
              <a:gd name="csX2" fmla="*/ 934191 w 934191"/>
              <a:gd name="csY2" fmla="*/ 0 h 482562"/>
              <a:gd name="csX3" fmla="*/ 934191 w 934191"/>
              <a:gd name="csY3" fmla="*/ 482562 h 482562"/>
              <a:gd name="csX4" fmla="*/ 73025 w 934191"/>
              <a:gd name="csY4" fmla="*/ 444462 h 482562"/>
              <a:gd name="csX5" fmla="*/ 0 w 934191"/>
              <a:gd name="csY5" fmla="*/ 0 h 482562"/>
              <a:gd name="csX0" fmla="*/ 13001 w 947192"/>
              <a:gd name="csY0" fmla="*/ 0 h 482562"/>
              <a:gd name="csX1" fmla="*/ 947192 w 947192"/>
              <a:gd name="csY1" fmla="*/ 0 h 482562"/>
              <a:gd name="csX2" fmla="*/ 947192 w 947192"/>
              <a:gd name="csY2" fmla="*/ 0 h 482562"/>
              <a:gd name="csX3" fmla="*/ 947192 w 947192"/>
              <a:gd name="csY3" fmla="*/ 482562 h 482562"/>
              <a:gd name="csX4" fmla="*/ 86026 w 947192"/>
              <a:gd name="csY4" fmla="*/ 444462 h 482562"/>
              <a:gd name="csX5" fmla="*/ 13001 w 947192"/>
              <a:gd name="csY5" fmla="*/ 0 h 482562"/>
              <a:gd name="csX0" fmla="*/ 11179 w 945370"/>
              <a:gd name="csY0" fmla="*/ 0 h 482562"/>
              <a:gd name="csX1" fmla="*/ 945370 w 945370"/>
              <a:gd name="csY1" fmla="*/ 0 h 482562"/>
              <a:gd name="csX2" fmla="*/ 945370 w 945370"/>
              <a:gd name="csY2" fmla="*/ 0 h 482562"/>
              <a:gd name="csX3" fmla="*/ 945370 w 945370"/>
              <a:gd name="csY3" fmla="*/ 482562 h 482562"/>
              <a:gd name="csX4" fmla="*/ 87379 w 945370"/>
              <a:gd name="csY4" fmla="*/ 482562 h 482562"/>
              <a:gd name="csX5" fmla="*/ 11179 w 945370"/>
              <a:gd name="csY5" fmla="*/ 0 h 482562"/>
              <a:gd name="csX0" fmla="*/ 18263 w 952454"/>
              <a:gd name="csY0" fmla="*/ 0 h 483384"/>
              <a:gd name="csX1" fmla="*/ 952454 w 952454"/>
              <a:gd name="csY1" fmla="*/ 0 h 483384"/>
              <a:gd name="csX2" fmla="*/ 952454 w 952454"/>
              <a:gd name="csY2" fmla="*/ 0 h 483384"/>
              <a:gd name="csX3" fmla="*/ 952454 w 952454"/>
              <a:gd name="csY3" fmla="*/ 482562 h 483384"/>
              <a:gd name="csX4" fmla="*/ 94463 w 952454"/>
              <a:gd name="csY4" fmla="*/ 482562 h 483384"/>
              <a:gd name="csX5" fmla="*/ 18263 w 952454"/>
              <a:gd name="csY5" fmla="*/ 0 h 483384"/>
              <a:gd name="csX0" fmla="*/ 24588 w 958779"/>
              <a:gd name="csY0" fmla="*/ 0 h 499225"/>
              <a:gd name="csX1" fmla="*/ 958779 w 958779"/>
              <a:gd name="csY1" fmla="*/ 0 h 499225"/>
              <a:gd name="csX2" fmla="*/ 958779 w 958779"/>
              <a:gd name="csY2" fmla="*/ 0 h 499225"/>
              <a:gd name="csX3" fmla="*/ 958779 w 958779"/>
              <a:gd name="csY3" fmla="*/ 482562 h 499225"/>
              <a:gd name="csX4" fmla="*/ 90437 w 958779"/>
              <a:gd name="csY4" fmla="*/ 498437 h 499225"/>
              <a:gd name="csX5" fmla="*/ 24588 w 958779"/>
              <a:gd name="csY5" fmla="*/ 0 h 499225"/>
              <a:gd name="csX0" fmla="*/ 20333 w 954524"/>
              <a:gd name="csY0" fmla="*/ 0 h 492888"/>
              <a:gd name="csX1" fmla="*/ 954524 w 954524"/>
              <a:gd name="csY1" fmla="*/ 0 h 492888"/>
              <a:gd name="csX2" fmla="*/ 954524 w 954524"/>
              <a:gd name="csY2" fmla="*/ 0 h 492888"/>
              <a:gd name="csX3" fmla="*/ 954524 w 954524"/>
              <a:gd name="csY3" fmla="*/ 482562 h 492888"/>
              <a:gd name="csX4" fmla="*/ 93082 w 954524"/>
              <a:gd name="csY4" fmla="*/ 492087 h 492888"/>
              <a:gd name="csX5" fmla="*/ 20333 w 954524"/>
              <a:gd name="csY5" fmla="*/ 0 h 492888"/>
              <a:gd name="csX0" fmla="*/ 31978 w 966169"/>
              <a:gd name="csY0" fmla="*/ 0 h 492895"/>
              <a:gd name="csX1" fmla="*/ 966169 w 966169"/>
              <a:gd name="csY1" fmla="*/ 0 h 492895"/>
              <a:gd name="csX2" fmla="*/ 966169 w 966169"/>
              <a:gd name="csY2" fmla="*/ 0 h 492895"/>
              <a:gd name="csX3" fmla="*/ 966169 w 966169"/>
              <a:gd name="csY3" fmla="*/ 482562 h 492895"/>
              <a:gd name="csX4" fmla="*/ 104727 w 966169"/>
              <a:gd name="csY4" fmla="*/ 492087 h 492895"/>
              <a:gd name="csX5" fmla="*/ 31978 w 966169"/>
              <a:gd name="csY5" fmla="*/ 0 h 49289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66169" h="492895">
                <a:moveTo>
                  <a:pt x="31978" y="0"/>
                </a:moveTo>
                <a:lnTo>
                  <a:pt x="966169" y="0"/>
                </a:lnTo>
                <a:lnTo>
                  <a:pt x="966169" y="0"/>
                </a:lnTo>
                <a:lnTo>
                  <a:pt x="966169" y="482562"/>
                </a:lnTo>
                <a:lnTo>
                  <a:pt x="104727" y="492087"/>
                </a:lnTo>
                <a:cubicBezTo>
                  <a:pt x="-67041" y="512208"/>
                  <a:pt x="21818" y="151329"/>
                  <a:pt x="31978" y="0"/>
                </a:cubicBezTo>
                <a:close/>
              </a:path>
            </a:pathLst>
          </a:custGeom>
          <a:solidFill>
            <a:srgbClr val="1BB7D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BC7A82-F7A9-D043-B241-FBEB83A19163}" type="slidenum">
              <a:rPr kumimoji="0" lang="fr-FR" sz="3000" b="1" i="0" u="none" strike="noStrike" kern="1200" cap="none" spc="0" normalizeH="0" baseline="0" noProof="0" smtClean="0">
                <a:ln>
                  <a:noFill/>
                </a:ln>
                <a:solidFill>
                  <a:srgbClr val="101C2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fr-FR" dirty="0">
              <a:solidFill>
                <a:srgbClr val="101C2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788"/>
            <a:ext cx="10515600" cy="490738"/>
          </a:xfrm>
        </p:spPr>
        <p:txBody>
          <a:bodyPr lIns="90000">
            <a:noAutofit/>
          </a:bodyPr>
          <a:lstStyle>
            <a:lvl1pPr>
              <a:defRPr sz="3600" b="1" u="none">
                <a:solidFill>
                  <a:srgbClr val="101C2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74087"/>
            <a:ext cx="2743200" cy="365125"/>
          </a:xfrm>
        </p:spPr>
        <p:txBody>
          <a:bodyPr/>
          <a:lstStyle/>
          <a:p>
            <a:fld id="{1D0E20BF-D245-394D-B78A-915824A9CF5D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ADBB74D-E533-4B58-3714-808B83CEBB48}"/>
              </a:ext>
            </a:extLst>
          </p:cNvPr>
          <p:cNvCxnSpPr>
            <a:cxnSpLocks/>
          </p:cNvCxnSpPr>
          <p:nvPr userDrawn="1"/>
        </p:nvCxnSpPr>
        <p:spPr>
          <a:xfrm>
            <a:off x="1295" y="498892"/>
            <a:ext cx="12190705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04165E2E-98E7-A689-D150-CDB4C9E12489}"/>
              </a:ext>
            </a:extLst>
          </p:cNvPr>
          <p:cNvSpPr txBox="1">
            <a:spLocks/>
          </p:cNvSpPr>
          <p:nvPr userDrawn="1"/>
        </p:nvSpPr>
        <p:spPr>
          <a:xfrm>
            <a:off x="9358745" y="20217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4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FE04-DCBE-EF46-A118-38912C7AB483}" type="datetime1">
              <a:rPr lang="fr-FR" smtClean="0"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911A0-6A96-654F-9177-603DCDE8F409}" type="datetime1">
              <a:rPr lang="fr-FR" smtClean="0"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6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F1C3-02A3-6C43-98C7-3C786B5ED18A}" type="datetime1">
              <a:rPr lang="fr-FR" smtClean="0"/>
              <a:t>02/07/2026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39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91F4-433E-8040-B683-AE831753CCB6}" type="datetime1">
              <a:rPr lang="fr-FR" smtClean="0"/>
              <a:t>02/07/2026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69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78C1-0642-8C4C-B790-975875E04FA3}" type="datetime1">
              <a:rPr lang="fr-FR" smtClean="0"/>
              <a:t>02/07/2026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30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E911A-5970-AF40-9C69-87EF17B31D93}" type="datetime1">
              <a:rPr lang="fr-FR" smtClean="0"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36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640DB-F3BC-DF41-8EA9-15CA1F64E940}" type="datetime1">
              <a:rPr lang="fr-FR" smtClean="0"/>
              <a:t>02/07/2026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12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D209-31CB-9548-845D-1EB4E495D2CD}" type="datetime1">
              <a:rPr lang="fr-FR" smtClean="0"/>
              <a:t>02/07/2026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4FBD9-34D2-F649-B19E-694AF723A3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2.png"/><Relationship Id="rId7" Type="http://schemas.openxmlformats.org/officeDocument/2006/relationships/image" Target="../media/image470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11" Type="http://schemas.openxmlformats.org/officeDocument/2006/relationships/image" Target="../media/image58.png"/><Relationship Id="rId5" Type="http://schemas.openxmlformats.org/officeDocument/2006/relationships/image" Target="../media/image54.png"/><Relationship Id="rId10" Type="http://schemas.openxmlformats.org/officeDocument/2006/relationships/image" Target="../media/image57.png"/><Relationship Id="rId4" Type="http://schemas.openxmlformats.org/officeDocument/2006/relationships/image" Target="../media/image53.png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6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74.png"/><Relationship Id="rId4" Type="http://schemas.openxmlformats.org/officeDocument/2006/relationships/image" Target="../media/image7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110.png"/><Relationship Id="rId4" Type="http://schemas.openxmlformats.org/officeDocument/2006/relationships/image" Target="../media/image10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5.png"/><Relationship Id="rId1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.png"/><Relationship Id="rId15" Type="http://schemas.openxmlformats.org/officeDocument/2006/relationships/image" Target="../media/image18.png"/><Relationship Id="rId10" Type="http://schemas.openxmlformats.org/officeDocument/2006/relationships/image" Target="../media/image17.png"/><Relationship Id="rId19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16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00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7.png"/><Relationship Id="rId10" Type="http://schemas.openxmlformats.org/officeDocument/2006/relationships/image" Target="../media/image33.png"/><Relationship Id="rId4" Type="http://schemas.openxmlformats.org/officeDocument/2006/relationships/image" Target="../media/image210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8C34C6-5B83-854D-8CFA-8017C05681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307" y="1472903"/>
            <a:ext cx="11571383" cy="3103775"/>
          </a:xfrm>
        </p:spPr>
        <p:txBody>
          <a:bodyPr>
            <a:normAutofit fontScale="90000"/>
          </a:bodyPr>
          <a:lstStyle/>
          <a:p>
            <a:r>
              <a:rPr lang="en-US" b="1" noProof="0" dirty="0">
                <a:solidFill>
                  <a:srgbClr val="101C22"/>
                </a:solidFill>
              </a:rPr>
              <a:t>From Sudden </a:t>
            </a:r>
            <a:r>
              <a:rPr lang="en-US" b="1" dirty="0">
                <a:solidFill>
                  <a:srgbClr val="101C22"/>
                </a:solidFill>
              </a:rPr>
              <a:t>A</a:t>
            </a:r>
            <a:r>
              <a:rPr lang="en-US" b="1" noProof="0" dirty="0" err="1">
                <a:solidFill>
                  <a:srgbClr val="101C22"/>
                </a:solidFill>
              </a:rPr>
              <a:t>pproximation</a:t>
            </a:r>
            <a:r>
              <a:rPr lang="en-US" b="1" noProof="0" dirty="0">
                <a:solidFill>
                  <a:srgbClr val="101C22"/>
                </a:solidFill>
              </a:rPr>
              <a:t> to </a:t>
            </a:r>
            <a:br>
              <a:rPr lang="en-US" b="1" noProof="0" dirty="0">
                <a:solidFill>
                  <a:srgbClr val="101C22"/>
                </a:solidFill>
              </a:rPr>
            </a:br>
            <a:r>
              <a:rPr lang="en-US" b="1" noProof="0" dirty="0">
                <a:solidFill>
                  <a:srgbClr val="101C22"/>
                </a:solidFill>
              </a:rPr>
              <a:t>Dynamical Model: </a:t>
            </a:r>
            <a:br>
              <a:rPr lang="en-US" b="1" noProof="0" dirty="0">
                <a:solidFill>
                  <a:srgbClr val="101C22"/>
                </a:solidFill>
              </a:rPr>
            </a:br>
            <a:r>
              <a:rPr lang="en-US" b="1" noProof="0" dirty="0">
                <a:solidFill>
                  <a:srgbClr val="101C22"/>
                </a:solidFill>
              </a:rPr>
              <a:t>Emission of Scission Neutrons </a:t>
            </a:r>
            <a:br>
              <a:rPr lang="en-US" b="1" noProof="0" dirty="0">
                <a:solidFill>
                  <a:srgbClr val="101C22"/>
                </a:solidFill>
              </a:rPr>
            </a:br>
            <a:r>
              <a:rPr lang="en-US" b="1" noProof="0" dirty="0">
                <a:solidFill>
                  <a:srgbClr val="101C22"/>
                </a:solidFill>
              </a:rPr>
              <a:t>from </a:t>
            </a:r>
            <a:r>
              <a:rPr lang="en-US" b="1" baseline="30000" noProof="0" dirty="0">
                <a:solidFill>
                  <a:srgbClr val="101C22"/>
                </a:solidFill>
              </a:rPr>
              <a:t>235</a:t>
            </a:r>
            <a:r>
              <a:rPr lang="en-US" b="1" noProof="0" dirty="0">
                <a:solidFill>
                  <a:srgbClr val="101C22"/>
                </a:solidFill>
              </a:rPr>
              <a:t>U(</a:t>
            </a:r>
            <a:r>
              <a:rPr lang="en-US" b="1" noProof="0" dirty="0" err="1">
                <a:solidFill>
                  <a:srgbClr val="101C22"/>
                </a:solidFill>
              </a:rPr>
              <a:t>n</a:t>
            </a:r>
            <a:r>
              <a:rPr lang="en-US" b="1" baseline="-25000" noProof="0" dirty="0" err="1">
                <a:solidFill>
                  <a:srgbClr val="101C22"/>
                </a:solidFill>
              </a:rPr>
              <a:t>th</a:t>
            </a:r>
            <a:r>
              <a:rPr lang="en-US" b="1" noProof="0" dirty="0" err="1">
                <a:solidFill>
                  <a:srgbClr val="101C22"/>
                </a:solidFill>
              </a:rPr>
              <a:t>,f</a:t>
            </a:r>
            <a:r>
              <a:rPr lang="en-US" b="1" noProof="0" dirty="0">
                <a:solidFill>
                  <a:srgbClr val="101C22"/>
                </a:solidFill>
              </a:rPr>
              <a:t>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9D2DBAF-03E4-AB46-8FCF-9A3DDF451D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5" y="4970642"/>
            <a:ext cx="9144000" cy="949135"/>
          </a:xfrm>
        </p:spPr>
        <p:txBody>
          <a:bodyPr>
            <a:normAutofit lnSpcReduction="10000"/>
          </a:bodyPr>
          <a:lstStyle/>
          <a:p>
            <a:r>
              <a:rPr lang="en-US" sz="2800" b="1" noProof="0" dirty="0">
                <a:solidFill>
                  <a:srgbClr val="101C22"/>
                </a:solidFill>
              </a:rPr>
              <a:t>Wonder 2026</a:t>
            </a:r>
          </a:p>
          <a:p>
            <a:r>
              <a:rPr lang="en-US" sz="2800" b="1" noProof="0" dirty="0">
                <a:solidFill>
                  <a:srgbClr val="101C22"/>
                </a:solidFill>
              </a:rPr>
              <a:t>Florian Guezet</a:t>
            </a:r>
            <a:r>
              <a:rPr lang="en-US" noProof="0" dirty="0">
                <a:solidFill>
                  <a:srgbClr val="101C22"/>
                </a:solidFill>
              </a:rPr>
              <a:t>, PhD Student, LP2i, </a:t>
            </a:r>
            <a:r>
              <a:rPr lang="en-US" noProof="0" dirty="0" err="1">
                <a:solidFill>
                  <a:srgbClr val="101C22"/>
                </a:solidFill>
              </a:rPr>
              <a:t>Gradignan</a:t>
            </a:r>
            <a:r>
              <a:rPr lang="en-US" noProof="0" dirty="0">
                <a:solidFill>
                  <a:srgbClr val="101C22"/>
                </a:solidFill>
              </a:rPr>
              <a:t>, France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5E3A3B-94E9-0592-8085-7CCAE21CCAC5}"/>
              </a:ext>
            </a:extLst>
          </p:cNvPr>
          <p:cNvSpPr/>
          <p:nvPr/>
        </p:nvSpPr>
        <p:spPr>
          <a:xfrm>
            <a:off x="9215251" y="6236254"/>
            <a:ext cx="2666439" cy="621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85D21C3-C6DE-64B6-5363-56E63BCB4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5640" y="282485"/>
            <a:ext cx="2666439" cy="10683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F0A6C5C-EBDE-F068-7A31-187AC45934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727" y="387690"/>
            <a:ext cx="857973" cy="857973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B550EF1F-DB13-8916-2069-59F78E5CB57B}"/>
              </a:ext>
            </a:extLst>
          </p:cNvPr>
          <p:cNvSpPr>
            <a:spLocks noGrp="1" noChangeAspect="1"/>
          </p:cNvSpPr>
          <p:nvPr>
            <p:ph type="dt" sz="half" idx="10"/>
          </p:nvPr>
        </p:nvSpPr>
        <p:spPr>
          <a:xfrm>
            <a:off x="5279087" y="6147017"/>
            <a:ext cx="1633817" cy="400110"/>
          </a:xfrm>
        </p:spPr>
        <p:txBody>
          <a:bodyPr>
            <a:spAutoFit/>
          </a:bodyPr>
          <a:lstStyle/>
          <a:p>
            <a:fld id="{1CC02977-20D9-894A-88CE-4B5C6A695CD6}" type="datetime4">
              <a:rPr lang="en-US" sz="2000" noProof="0" smtClean="0">
                <a:solidFill>
                  <a:srgbClr val="101C22"/>
                </a:solidFill>
              </a:rPr>
              <a:t>July 2, 2026</a:t>
            </a:fld>
            <a:endParaRPr lang="en-US" sz="2000" noProof="0" dirty="0">
              <a:solidFill>
                <a:srgbClr val="101C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15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53265-5379-68C3-D6A4-64DDF88C9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7FA6C3-5120-F449-B133-C5561F355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Scission neutrons multiplicity: SN emission probability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724AE7E6-0321-438A-E4BE-BFF19083D3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2696" y="6152391"/>
                <a:ext cx="10283687" cy="50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fr-FR" sz="2200" b="0" noProof="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200" b="0" i="1" noProof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200" b="0" i="1" noProof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200" b="0" i="1" noProof="0" smtClean="0">
                            <a:latin typeface="Cambria Math" panose="02040503050406030204" pitchFamily="18" charset="0"/>
                          </a:rPr>
                          <m:t>𝑒𝑚</m:t>
                        </m:r>
                      </m:sub>
                      <m:sup>
                        <m:r>
                          <a:rPr lang="fr-FR" sz="2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200" noProof="0" dirty="0"/>
                  <a:t> </a:t>
                </a:r>
                <a:r>
                  <a:rPr lang="en-US" sz="2200" b="1" noProof="0" dirty="0"/>
                  <a:t>significant just below</a:t>
                </a:r>
                <a:r>
                  <a:rPr lang="en-US" sz="2200" b="1" dirty="0"/>
                  <a:t> </a:t>
                </a:r>
                <a:r>
                  <a:rPr lang="en-US" sz="2200" b="1" noProof="0" dirty="0"/>
                  <a:t>and above the Fermi level </a:t>
                </a:r>
                <a:r>
                  <a:rPr lang="en-US" sz="2200" noProof="0" dirty="0"/>
                  <a:t>(less bound) =&gt; Easy to emit</a:t>
                </a:r>
              </a:p>
            </p:txBody>
          </p:sp>
        </mc:Choice>
        <mc:Fallback xmlns="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724AE7E6-0321-438A-E4BE-BFF19083D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696" y="6152391"/>
                <a:ext cx="10283687" cy="504258"/>
              </a:xfrm>
              <a:prstGeom prst="rect">
                <a:avLst/>
              </a:prstGeom>
              <a:blipFill>
                <a:blip r:embed="rId3"/>
                <a:stretch>
                  <a:fillRect l="-741" t="-12195" b="-48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F2DF070A-18EB-6462-1537-5EBC63B0F0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" y="738389"/>
                <a:ext cx="3793402" cy="50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Each initial n wave-function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F2DF070A-18EB-6462-1537-5EBC63B0F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738389"/>
                <a:ext cx="3793402" cy="504258"/>
              </a:xfrm>
              <a:prstGeom prst="rect">
                <a:avLst/>
              </a:prstGeom>
              <a:blipFill>
                <a:blip r:embed="rId4"/>
                <a:stretch>
                  <a:fillRect l="-1338" t="-137500" r="-10702" b="-18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D3B7D57-472F-5CE8-D129-21657F25413B}"/>
              </a:ext>
            </a:extLst>
          </p:cNvPr>
          <p:cNvCxnSpPr>
            <a:cxnSpLocks/>
          </p:cNvCxnSpPr>
          <p:nvPr/>
        </p:nvCxnSpPr>
        <p:spPr>
          <a:xfrm>
            <a:off x="3711925" y="971359"/>
            <a:ext cx="380241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98B04B5-D2AA-A84A-3FCC-6893E466B251}"/>
              </a:ext>
            </a:extLst>
          </p:cNvPr>
          <p:cNvSpPr txBox="1">
            <a:spLocks/>
          </p:cNvSpPr>
          <p:nvPr/>
        </p:nvSpPr>
        <p:spPr>
          <a:xfrm>
            <a:off x="4055954" y="785476"/>
            <a:ext cx="2963234" cy="3813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SN emission probability:</a:t>
            </a:r>
            <a:endParaRPr lang="en-US" sz="2000" b="1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ED198E3-3889-9F57-D7E6-0308338CAC20}"/>
                  </a:ext>
                </a:extLst>
              </p:cNvPr>
              <p:cNvSpPr txBox="1"/>
              <p:nvPr/>
            </p:nvSpPr>
            <p:spPr>
              <a:xfrm>
                <a:off x="6755807" y="659114"/>
                <a:ext cx="5389424" cy="861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𝑒𝑚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(∆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𝑢𝑛𝑏𝑜𝑢𝑛𝑑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𝑠𝑡𝑎𝑡𝑒𝑠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eqArr>
                        </m:sub>
                        <m:sup/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𝑖𝑓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(∆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𝑏𝑜𝑢𝑛𝑑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𝑠𝑡𝑎𝑡𝑒𝑠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eqArr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𝑖𝑓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(∆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i="1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ED198E3-3889-9F57-D7E6-0308338CAC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5807" y="659114"/>
                <a:ext cx="5389424" cy="861133"/>
              </a:xfrm>
              <a:prstGeom prst="rect">
                <a:avLst/>
              </a:prstGeom>
              <a:blipFill>
                <a:blip r:embed="rId5"/>
                <a:stretch>
                  <a:fillRect l="-469" t="-113043" b="-1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:a16="http://schemas.microsoft.com/office/drawing/2014/main" id="{BD272C3A-2520-1DFA-DA77-073C7C0E7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68" y="1634892"/>
            <a:ext cx="12098463" cy="38433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334CC4B-7333-A1AE-D6F8-E49BBE7FD166}"/>
                  </a:ext>
                </a:extLst>
              </p:cNvPr>
              <p:cNvSpPr txBox="1"/>
              <p:nvPr/>
            </p:nvSpPr>
            <p:spPr>
              <a:xfrm>
                <a:off x="1251288" y="2273367"/>
                <a:ext cx="269566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Sudden approx. </a:t>
                </a:r>
                <a14:m>
                  <m:oMath xmlns:m="http://schemas.openxmlformats.org/officeDocument/2006/math">
                    <m:r>
                      <a:rPr lang="fr-FR" sz="1800" b="1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fr-FR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fr-FR" sz="1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b="1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334CC4B-7333-A1AE-D6F8-E49BBE7FD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288" y="2273367"/>
                <a:ext cx="2695669" cy="369332"/>
              </a:xfrm>
              <a:prstGeom prst="rect">
                <a:avLst/>
              </a:prstGeom>
              <a:blipFill>
                <a:blip r:embed="rId7"/>
                <a:stretch>
                  <a:fillRect l="-1878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>
                <a:extLst>
                  <a:ext uri="{FF2B5EF4-FFF2-40B4-BE49-F238E27FC236}">
                    <a16:creationId xmlns:a16="http://schemas.microsoft.com/office/drawing/2014/main" id="{52EE5CB6-E70D-B8CE-4D10-5BB78313ED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05948" y="5529109"/>
                <a:ext cx="7019189" cy="50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Ø"/>
                </a:pPr>
                <a:r>
                  <a:rPr lang="en-US" sz="2200" dirty="0"/>
                  <a:t> </a:t>
                </a:r>
                <a:r>
                  <a:rPr lang="en-US" sz="2200" noProof="0" dirty="0"/>
                  <a:t>States with </a:t>
                </a:r>
                <a:r>
                  <a:rPr lang="en-US" sz="2200" b="1" noProof="0" dirty="0">
                    <a:solidFill>
                      <a:srgbClr val="1BB7D1"/>
                    </a:solidFill>
                  </a:rPr>
                  <a:t>low </a:t>
                </a:r>
                <a14:m>
                  <m:oMath xmlns:m="http://schemas.openxmlformats.org/officeDocument/2006/math">
                    <m:r>
                      <a:rPr lang="fr-FR" sz="2200" b="1" i="0" noProof="0" dirty="0" smtClean="0">
                        <a:solidFill>
                          <a:srgbClr val="1BB7D1"/>
                        </a:solidFill>
                        <a:latin typeface="Cambria Math" panose="02040503050406030204" pitchFamily="18" charset="0"/>
                      </a:rPr>
                      <m:t>𝛀</m:t>
                    </m:r>
                    <m:d>
                      <m:dPr>
                        <m:ctrlPr>
                          <a:rPr lang="fr-FR" sz="2200" b="0" i="1" noProof="0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fr-FR" sz="2200" b="0" i="1" noProof="0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fr-FR" sz="2200" b="0" i="1" noProof="0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200" noProof="0" dirty="0"/>
                  <a:t> have </a:t>
                </a:r>
                <a:r>
                  <a:rPr lang="en-US" sz="2200" b="1" noProof="0" dirty="0"/>
                  <a:t>more chances to emit SN</a:t>
                </a:r>
              </a:p>
            </p:txBody>
          </p:sp>
        </mc:Choice>
        <mc:Fallback xmlns="">
          <p:sp>
            <p:nvSpPr>
              <p:cNvPr id="12" name="Espace réservé du contenu 2">
                <a:extLst>
                  <a:ext uri="{FF2B5EF4-FFF2-40B4-BE49-F238E27FC236}">
                    <a16:creationId xmlns:a16="http://schemas.microsoft.com/office/drawing/2014/main" id="{52EE5CB6-E70D-B8CE-4D10-5BB78313E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5948" y="5529109"/>
                <a:ext cx="7019189" cy="504258"/>
              </a:xfrm>
              <a:prstGeom prst="rect">
                <a:avLst/>
              </a:prstGeom>
              <a:blipFill>
                <a:blip r:embed="rId8"/>
                <a:stretch>
                  <a:fillRect l="-1085" b="-195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57A0A8F8-ADE2-39B4-013A-43E08F0C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4087"/>
            <a:ext cx="2743200" cy="365125"/>
          </a:xfrm>
        </p:spPr>
        <p:txBody>
          <a:bodyPr/>
          <a:lstStyle/>
          <a:p>
            <a:fld id="{1D0E20BF-D245-394D-B78A-915824A9CF5D}" type="datetime1">
              <a:rPr lang="en-US" noProof="0" smtClean="0"/>
              <a:t>7/2/26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522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6BFAD-2ECF-EBBB-4685-668C0AED1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 48">
            <a:extLst>
              <a:ext uri="{FF2B5EF4-FFF2-40B4-BE49-F238E27FC236}">
                <a16:creationId xmlns:a16="http://schemas.microsoft.com/office/drawing/2014/main" id="{B11B82E7-FF5F-C678-2DD2-B6A049AA67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59" t="1445" r="764" b="2808"/>
          <a:stretch>
            <a:fillRect/>
          </a:stretch>
        </p:blipFill>
        <p:spPr>
          <a:xfrm>
            <a:off x="8243199" y="565102"/>
            <a:ext cx="3920616" cy="264923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DCD606C-9FAA-9BD8-A6C9-E0BAB5768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Scission neutrons multiplicity: SN yield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6FD699-2E55-EA95-08E2-1C501B46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en-US" smtClean="0"/>
              <a:t>7/2/26</a:t>
            </a:fld>
            <a:endParaRPr lang="en-US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459BED5-6043-A401-2513-7F6042EC51AC}"/>
              </a:ext>
            </a:extLst>
          </p:cNvPr>
          <p:cNvSpPr txBox="1">
            <a:spLocks/>
          </p:cNvSpPr>
          <p:nvPr/>
        </p:nvSpPr>
        <p:spPr>
          <a:xfrm>
            <a:off x="0" y="3037208"/>
            <a:ext cx="2338598" cy="504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1BB7D1"/>
                </a:solidFill>
              </a:rPr>
              <a:t>Y</a:t>
            </a:r>
            <a:r>
              <a:rPr lang="en-US" sz="2000" b="1" noProof="0" dirty="0" err="1">
                <a:solidFill>
                  <a:srgbClr val="1BB7D1"/>
                </a:solidFill>
              </a:rPr>
              <a:t>ield</a:t>
            </a:r>
            <a:r>
              <a:rPr lang="en-US" sz="2000" b="1" noProof="0" dirty="0">
                <a:solidFill>
                  <a:srgbClr val="1BB7D1"/>
                </a:solidFill>
              </a:rPr>
              <a:t> of SN: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B2878B7-C90D-CFBF-F2EE-C483F952D044}"/>
                  </a:ext>
                </a:extLst>
              </p:cNvPr>
              <p:cNvSpPr txBox="1"/>
              <p:nvPr/>
            </p:nvSpPr>
            <p:spPr>
              <a:xfrm>
                <a:off x="1549211" y="2884059"/>
                <a:ext cx="2703625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B2878B7-C90D-CFBF-F2EE-C483F952D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211" y="2884059"/>
                <a:ext cx="2703625" cy="672235"/>
              </a:xfrm>
              <a:prstGeom prst="rect">
                <a:avLst/>
              </a:prstGeom>
              <a:blipFill>
                <a:blip r:embed="rId4"/>
                <a:stretch>
                  <a:fillRect l="-465" t="-149057" b="-2037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909BE49-D08D-C697-FAE3-ED22B1448A96}"/>
              </a:ext>
            </a:extLst>
          </p:cNvPr>
          <p:cNvSpPr txBox="1">
            <a:spLocks/>
          </p:cNvSpPr>
          <p:nvPr/>
        </p:nvSpPr>
        <p:spPr>
          <a:xfrm>
            <a:off x="1549211" y="2141185"/>
            <a:ext cx="851588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Spin factor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CE779C9-6070-4927-DD7D-09024A045300}"/>
              </a:ext>
            </a:extLst>
          </p:cNvPr>
          <p:cNvCxnSpPr>
            <a:cxnSpLocks/>
          </p:cNvCxnSpPr>
          <p:nvPr/>
        </p:nvCxnSpPr>
        <p:spPr>
          <a:xfrm>
            <a:off x="2294665" y="2652461"/>
            <a:ext cx="374573" cy="349803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916B8BB4-2689-18A1-13B2-56C7C994B9AD}"/>
              </a:ext>
            </a:extLst>
          </p:cNvPr>
          <p:cNvSpPr txBox="1">
            <a:spLocks/>
          </p:cNvSpPr>
          <p:nvPr/>
        </p:nvSpPr>
        <p:spPr>
          <a:xfrm>
            <a:off x="-1" y="1440672"/>
            <a:ext cx="4068417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Two-</a:t>
            </a:r>
            <a:r>
              <a:rPr lang="en-US" sz="2000" b="1" noProof="0" dirty="0"/>
              <a:t>neutron correlations </a:t>
            </a:r>
            <a:r>
              <a:rPr lang="en-US" sz="2000" noProof="0" dirty="0"/>
              <a:t>studied: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8DB548DA-4174-62E0-337D-7E42F0A139DC}"/>
              </a:ext>
            </a:extLst>
          </p:cNvPr>
          <p:cNvCxnSpPr>
            <a:cxnSpLocks/>
            <a:stCxn id="21" idx="3"/>
            <a:endCxn id="25" idx="1"/>
          </p:cNvCxnSpPr>
          <p:nvPr/>
        </p:nvCxnSpPr>
        <p:spPr>
          <a:xfrm flipV="1">
            <a:off x="4068416" y="1351206"/>
            <a:ext cx="335575" cy="272029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F5C3E520-C100-C901-8092-1BBFBFED404E}"/>
                  </a:ext>
                </a:extLst>
              </p:cNvPr>
              <p:cNvSpPr txBox="1"/>
              <p:nvPr/>
            </p:nvSpPr>
            <p:spPr>
              <a:xfrm>
                <a:off x="4403991" y="1734668"/>
                <a:ext cx="2769413" cy="416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noProof="0" dirty="0"/>
                  <a:t>Paired (BCS)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r-FR" sz="2000" dirty="0"/>
                  <a:t> smooth</a:t>
                </a: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F5C3E520-C100-C901-8092-1BBFBFED4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991" y="1734668"/>
                <a:ext cx="2769413" cy="416781"/>
              </a:xfrm>
              <a:prstGeom prst="rect">
                <a:avLst/>
              </a:prstGeom>
              <a:blipFill>
                <a:blip r:embed="rId5"/>
                <a:stretch>
                  <a:fillRect l="-2283" t="-5882" b="-235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3BE355D7-BA03-9037-DA92-546730FA0C9F}"/>
              </a:ext>
            </a:extLst>
          </p:cNvPr>
          <p:cNvCxnSpPr>
            <a:cxnSpLocks/>
            <a:stCxn id="21" idx="3"/>
            <a:endCxn id="30" idx="1"/>
          </p:cNvCxnSpPr>
          <p:nvPr/>
        </p:nvCxnSpPr>
        <p:spPr>
          <a:xfrm>
            <a:off x="4068416" y="1623235"/>
            <a:ext cx="335575" cy="319824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B03BB82-001A-FEC4-3385-0C00DEAD0874}"/>
              </a:ext>
            </a:extLst>
          </p:cNvPr>
          <p:cNvCxnSpPr>
            <a:cxnSpLocks/>
          </p:cNvCxnSpPr>
          <p:nvPr/>
        </p:nvCxnSpPr>
        <p:spPr>
          <a:xfrm>
            <a:off x="11156221" y="1623235"/>
            <a:ext cx="246474" cy="0"/>
          </a:xfrm>
          <a:prstGeom prst="straightConnector1">
            <a:avLst/>
          </a:prstGeom>
          <a:ln w="28575">
            <a:solidFill>
              <a:srgbClr val="101C2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DB37837-6637-1C08-4106-D2ACD508ECD4}"/>
                  </a:ext>
                </a:extLst>
              </p:cNvPr>
              <p:cNvSpPr txBox="1"/>
              <p:nvPr/>
            </p:nvSpPr>
            <p:spPr>
              <a:xfrm>
                <a:off x="11107951" y="1302089"/>
                <a:ext cx="3064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DB37837-6637-1C08-4106-D2ACD508E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7951" y="1302089"/>
                <a:ext cx="306448" cy="369332"/>
              </a:xfrm>
              <a:prstGeom prst="rect">
                <a:avLst/>
              </a:prstGeom>
              <a:blipFill>
                <a:blip r:embed="rId6"/>
                <a:stretch>
                  <a:fillRect r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97AE583C-5CF3-E517-DE7F-F179681DB770}"/>
                  </a:ext>
                </a:extLst>
              </p:cNvPr>
              <p:cNvSpPr txBox="1"/>
              <p:nvPr/>
            </p:nvSpPr>
            <p:spPr>
              <a:xfrm>
                <a:off x="4403991" y="1142815"/>
                <a:ext cx="3643700" cy="416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noProof="0" dirty="0"/>
                  <a:t>Independent</a:t>
                </a:r>
                <a:r>
                  <a:rPr lang="en-US" sz="2000" noProof="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Step function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97AE583C-5CF3-E517-DE7F-F179681DB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991" y="1142815"/>
                <a:ext cx="3643700" cy="416781"/>
              </a:xfrm>
              <a:prstGeom prst="rect">
                <a:avLst/>
              </a:prstGeom>
              <a:blipFill>
                <a:blip r:embed="rId7"/>
                <a:stretch>
                  <a:fillRect l="-1736" t="-2941" b="-264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F74A69DE-10C1-5957-5274-0F4F6BA3BA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656339"/>
                <a:ext cx="7872761" cy="50425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Each </a:t>
                </a:r>
                <a:r>
                  <a:rPr lang="en-US" sz="2000" dirty="0"/>
                  <a:t>individual </a:t>
                </a:r>
                <a:r>
                  <a:rPr lang="en-US" sz="2000" noProof="0" dirty="0"/>
                  <a:t>state has an </a:t>
                </a:r>
                <a:r>
                  <a:rPr lang="en-US" sz="2000" b="1" noProof="0" dirty="0">
                    <a:solidFill>
                      <a:srgbClr val="1BB7D1"/>
                    </a:solidFill>
                  </a:rPr>
                  <a:t>occupation probability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endParaRPr lang="en-US" sz="2000" b="1" noProof="0" dirty="0"/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F74A69DE-10C1-5957-5274-0F4F6BA3B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6339"/>
                <a:ext cx="7872761" cy="504258"/>
              </a:xfrm>
              <a:prstGeom prst="rect">
                <a:avLst/>
              </a:prstGeom>
              <a:blipFill>
                <a:blip r:embed="rId8"/>
                <a:stretch>
                  <a:fillRect l="-645" t="-73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72DFCC07-7FDD-B4F7-43C2-76699C550543}"/>
                  </a:ext>
                </a:extLst>
              </p:cNvPr>
              <p:cNvSpPr txBox="1"/>
              <p:nvPr/>
            </p:nvSpPr>
            <p:spPr>
              <a:xfrm>
                <a:off x="4687033" y="2151449"/>
                <a:ext cx="3556166" cy="6818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𝛥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p>
                                          </m:sSup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72DFCC07-7FDD-B4F7-43C2-76699C550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033" y="2151449"/>
                <a:ext cx="3556166" cy="681853"/>
              </a:xfrm>
              <a:prstGeom prst="rect">
                <a:avLst/>
              </a:prstGeom>
              <a:blipFill>
                <a:blip r:embed="rId9"/>
                <a:stretch>
                  <a:fillRect l="-357" b="-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>
                <a:extLst>
                  <a:ext uri="{FF2B5EF4-FFF2-40B4-BE49-F238E27FC236}">
                    <a16:creationId xmlns:a16="http://schemas.microsoft.com/office/drawing/2014/main" id="{B2C5DE6B-6F35-A46B-153F-8AB531DCA96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268812"/>
                  </p:ext>
                </p:extLst>
              </p:nvPr>
            </p:nvGraphicFramePr>
            <p:xfrm>
              <a:off x="733456" y="3848611"/>
              <a:ext cx="4019487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5847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(1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−22</m:t>
                                    </m:r>
                                  </m:sup>
                                </m:s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𝑆𝑡𝑒𝑝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0.757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0.637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0.466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𝐵𝐶𝑆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0.736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0.618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0.452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>
                <a:extLst>
                  <a:ext uri="{FF2B5EF4-FFF2-40B4-BE49-F238E27FC236}">
                    <a16:creationId xmlns:a16="http://schemas.microsoft.com/office/drawing/2014/main" id="{B2C5DE6B-6F35-A46B-153F-8AB531DCA96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3268812"/>
                  </p:ext>
                </p:extLst>
              </p:nvPr>
            </p:nvGraphicFramePr>
            <p:xfrm>
              <a:off x="733456" y="3848611"/>
              <a:ext cx="4019487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5847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t="-3226" r="-158065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l="-190769" t="-3226" r="-201538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l="-295313" t="-3226" r="-104688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l="-389231" t="-3226" r="-3077" b="-232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t="-100000" r="-158065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0.757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0.637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0.466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t="-206452" r="-158065" b="-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0.736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0.618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0.452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8632914-0A7F-4A8A-FA36-25D3369EC3B4}"/>
                  </a:ext>
                </a:extLst>
              </p:cNvPr>
              <p:cNvSpPr txBox="1"/>
              <p:nvPr/>
            </p:nvSpPr>
            <p:spPr>
              <a:xfrm>
                <a:off x="0" y="5250024"/>
                <a:ext cx="5267915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b="0" dirty="0"/>
                  <a:t>For our mass division</a:t>
                </a:r>
                <a:r>
                  <a:rPr lang="fr-FR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=2.425 </m:t>
                    </m:r>
                    <m:r>
                      <m:rPr>
                        <m:nor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lit/>
                        <m:nor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fission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B8632914-0A7F-4A8A-FA36-25D3369EC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50024"/>
                <a:ext cx="5267915" cy="423770"/>
              </a:xfrm>
              <a:prstGeom prst="rect">
                <a:avLst/>
              </a:prstGeom>
              <a:blipFill>
                <a:blip r:embed="rId11"/>
                <a:stretch>
                  <a:fillRect l="-964" t="-8824" b="-205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Image 30">
            <a:extLst>
              <a:ext uri="{FF2B5EF4-FFF2-40B4-BE49-F238E27FC236}">
                <a16:creationId xmlns:a16="http://schemas.microsoft.com/office/drawing/2014/main" id="{42A10E63-4AA9-ABD1-9765-A239A7BA38F5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1727" r="851" b="2012"/>
          <a:stretch>
            <a:fillRect/>
          </a:stretch>
        </p:blipFill>
        <p:spPr>
          <a:xfrm>
            <a:off x="5282020" y="3513742"/>
            <a:ext cx="6877761" cy="3338709"/>
          </a:xfrm>
          <a:prstGeom prst="rect">
            <a:avLst/>
          </a:prstGeom>
        </p:spPr>
      </p:pic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043BFAA4-96C4-629F-C121-9A1A5356ED8D}"/>
              </a:ext>
            </a:extLst>
          </p:cNvPr>
          <p:cNvSpPr txBox="1">
            <a:spLocks/>
          </p:cNvSpPr>
          <p:nvPr/>
        </p:nvSpPr>
        <p:spPr>
          <a:xfrm>
            <a:off x="397153" y="5815079"/>
            <a:ext cx="4886266" cy="891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sz="2400" b="1" noProof="1">
                <a:solidFill>
                  <a:srgbClr val="00B050"/>
                </a:solidFill>
              </a:rPr>
              <a:t>Scission neutron yield: </a:t>
            </a:r>
          </a:p>
          <a:p>
            <a:pPr marL="0" indent="0" algn="ctr">
              <a:buNone/>
            </a:pPr>
            <a:r>
              <a:rPr lang="en-US" sz="2400" b="1" noProof="1">
                <a:solidFill>
                  <a:srgbClr val="1BB7D1"/>
                </a:solidFill>
              </a:rPr>
              <a:t>20-30% of the total n measured</a:t>
            </a:r>
            <a:endParaRPr lang="en-US" sz="2400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390CCD-1879-00AC-D693-606D22A0AC35}"/>
              </a:ext>
            </a:extLst>
          </p:cNvPr>
          <p:cNvSpPr txBox="1">
            <a:spLocks/>
          </p:cNvSpPr>
          <p:nvPr/>
        </p:nvSpPr>
        <p:spPr>
          <a:xfrm>
            <a:off x="6323878" y="2944128"/>
            <a:ext cx="851588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Fermi Level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5B32F8E4-C96C-7DE9-12FD-48D9B4AE17E7}"/>
              </a:ext>
            </a:extLst>
          </p:cNvPr>
          <p:cNvCxnSpPr>
            <a:cxnSpLocks/>
          </p:cNvCxnSpPr>
          <p:nvPr/>
        </p:nvCxnSpPr>
        <p:spPr>
          <a:xfrm flipH="1" flipV="1">
            <a:off x="7891848" y="2859340"/>
            <a:ext cx="443490" cy="33205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576F4BE-CD34-B3A0-D52B-3C29EBCC142D}"/>
              </a:ext>
            </a:extLst>
          </p:cNvPr>
          <p:cNvSpPr txBox="1">
            <a:spLocks/>
          </p:cNvSpPr>
          <p:nvPr/>
        </p:nvSpPr>
        <p:spPr>
          <a:xfrm>
            <a:off x="7937972" y="3130659"/>
            <a:ext cx="851588" cy="430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Gap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42B9DF6-C99D-740C-B7C1-BB79F314716F}"/>
              </a:ext>
            </a:extLst>
          </p:cNvPr>
          <p:cNvCxnSpPr>
            <a:cxnSpLocks/>
          </p:cNvCxnSpPr>
          <p:nvPr/>
        </p:nvCxnSpPr>
        <p:spPr>
          <a:xfrm flipV="1">
            <a:off x="6892424" y="2844333"/>
            <a:ext cx="404304" cy="181032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A88518F-78BF-E2AB-7034-3E406BBC4569}"/>
              </a:ext>
            </a:extLst>
          </p:cNvPr>
          <p:cNvSpPr/>
          <p:nvPr/>
        </p:nvSpPr>
        <p:spPr>
          <a:xfrm>
            <a:off x="3936380" y="4256791"/>
            <a:ext cx="824327" cy="7871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5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4" grpId="0"/>
      <p:bldP spid="10" grpId="0"/>
      <p:bldP spid="20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183EEA4-C5E0-5807-3575-D14E27C1C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76" y="1582044"/>
            <a:ext cx="4980376" cy="344322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60CC727-2337-8F3E-EAA1-09B9EBA46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IV. </a:t>
            </a:r>
            <a:r>
              <a:rPr lang="fr-FR" sz="2500" dirty="0"/>
              <a:t>Estimation of prompt neutrons evaporation: </a:t>
            </a:r>
            <a:r>
              <a:rPr lang="fr-FR" sz="2500" dirty="0" err="1"/>
              <a:t>Intrinsic</a:t>
            </a:r>
            <a:r>
              <a:rPr lang="fr-FR" sz="2500" dirty="0"/>
              <a:t> excitation </a:t>
            </a:r>
            <a:r>
              <a:rPr lang="fr-FR" sz="2500" dirty="0" err="1"/>
              <a:t>energy</a:t>
            </a:r>
            <a:r>
              <a:rPr lang="fr-FR" sz="2500" dirty="0"/>
              <a:t> of </a:t>
            </a:r>
            <a:r>
              <a:rPr lang="fr-FR" sz="2500" dirty="0" err="1"/>
              <a:t>FFs</a:t>
            </a:r>
            <a:endParaRPr lang="fr-FR" sz="25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ED7960A-E537-9CBE-F7E6-CD5F0AAF9218}"/>
              </a:ext>
            </a:extLst>
          </p:cNvPr>
          <p:cNvSpPr txBox="1">
            <a:spLocks/>
          </p:cNvSpPr>
          <p:nvPr/>
        </p:nvSpPr>
        <p:spPr>
          <a:xfrm>
            <a:off x="-27684" y="611602"/>
            <a:ext cx="4025253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noProof="0" dirty="0"/>
              <a:t>After </a:t>
            </a:r>
            <a:r>
              <a:rPr lang="en-US" sz="2000" b="1" noProof="0" dirty="0" err="1"/>
              <a:t>scissio</a:t>
            </a:r>
            <a:r>
              <a:rPr lang="en-US" sz="2000" b="1" dirty="0"/>
              <a:t>n: FFs in excited state  </a:t>
            </a:r>
            <a:endParaRPr lang="en-US" sz="2000" b="1" noProof="0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97F0970-FF7A-376D-0D00-29B10AF98267}"/>
              </a:ext>
            </a:extLst>
          </p:cNvPr>
          <p:cNvCxnSpPr>
            <a:cxnSpLocks/>
          </p:cNvCxnSpPr>
          <p:nvPr/>
        </p:nvCxnSpPr>
        <p:spPr>
          <a:xfrm>
            <a:off x="3893045" y="778411"/>
            <a:ext cx="556754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5EFDE8F-E6D2-6441-2F0F-F6C8FD58951B}"/>
                  </a:ext>
                </a:extLst>
              </p:cNvPr>
              <p:cNvSpPr txBox="1"/>
              <p:nvPr/>
            </p:nvSpPr>
            <p:spPr>
              <a:xfrm>
                <a:off x="4449799" y="557571"/>
                <a:ext cx="644841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Evaporation of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fr-F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) during acceleration phase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5EFDE8F-E6D2-6441-2F0F-F6C8FD589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799" y="557571"/>
                <a:ext cx="6448419" cy="400110"/>
              </a:xfrm>
              <a:prstGeom prst="rect">
                <a:avLst/>
              </a:prstGeom>
              <a:blipFill>
                <a:blip r:embed="rId4"/>
                <a:stretch>
                  <a:fillRect l="-982" t="-6061" b="-242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896F491-A5C2-EAA9-9FAB-122CD27B9537}"/>
              </a:ext>
            </a:extLst>
          </p:cNvPr>
          <p:cNvSpPr txBox="1">
            <a:spLocks/>
          </p:cNvSpPr>
          <p:nvPr/>
        </p:nvSpPr>
        <p:spPr>
          <a:xfrm>
            <a:off x="-27684" y="1185006"/>
            <a:ext cx="7145267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Occupation probabilities of each final bound state after scission:</a:t>
            </a:r>
            <a:endParaRPr lang="en-US" sz="20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E3C4899-C704-5B89-F417-5F876149E238}"/>
                  </a:ext>
                </a:extLst>
              </p:cNvPr>
              <p:cNvSpPr txBox="1"/>
              <p:nvPr/>
            </p:nvSpPr>
            <p:spPr>
              <a:xfrm>
                <a:off x="6901804" y="1075509"/>
                <a:ext cx="3260316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(∆</m:t>
                      </m:r>
                      <m:r>
                        <m:rPr>
                          <m:sty m:val="p"/>
                        </m:rPr>
                        <a:rPr lang="fr-FR" b="0" i="1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𝑖𝑓</m:t>
                                      </m:r>
                                    </m:sub>
                                  </m:s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(∆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fr-FR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E3C4899-C704-5B89-F417-5F876149E2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804" y="1075509"/>
                <a:ext cx="3260316" cy="672235"/>
              </a:xfrm>
              <a:prstGeom prst="rect">
                <a:avLst/>
              </a:prstGeom>
              <a:blipFill>
                <a:blip r:embed="rId5"/>
                <a:stretch>
                  <a:fillRect l="-388" t="-144444" b="-1981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F2EE930D-BE36-204D-D4FD-7256CE7B9957}"/>
              </a:ext>
            </a:extLst>
          </p:cNvPr>
          <p:cNvCxnSpPr>
            <a:cxnSpLocks/>
          </p:cNvCxnSpPr>
          <p:nvPr/>
        </p:nvCxnSpPr>
        <p:spPr>
          <a:xfrm flipH="1" flipV="1">
            <a:off x="9962647" y="1579131"/>
            <a:ext cx="318491" cy="199562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2F05C69C-DD47-57D7-5BAF-062B5FB981D9}"/>
              </a:ext>
            </a:extLst>
          </p:cNvPr>
          <p:cNvSpPr txBox="1">
            <a:spLocks/>
          </p:cNvSpPr>
          <p:nvPr/>
        </p:nvSpPr>
        <p:spPr>
          <a:xfrm>
            <a:off x="10162120" y="1619412"/>
            <a:ext cx="2012503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Final occupation in ground state (no excitation)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3D004FF8-3B91-65FB-E891-18342E0EA4D5}"/>
              </a:ext>
            </a:extLst>
          </p:cNvPr>
          <p:cNvSpPr txBox="1">
            <a:spLocks/>
          </p:cNvSpPr>
          <p:nvPr/>
        </p:nvSpPr>
        <p:spPr>
          <a:xfrm>
            <a:off x="5668482" y="3050202"/>
            <a:ext cx="6262118" cy="721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Diabatic coupling leads to </a:t>
            </a:r>
            <a:r>
              <a:rPr lang="en-US" sz="2000" b="1" noProof="0" dirty="0"/>
              <a:t>the population of states above Fermi level</a:t>
            </a:r>
            <a:r>
              <a:rPr lang="en-US" sz="2000" noProof="0" dirty="0"/>
              <a:t>, at the expanse of lower energy states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857B3AC-602F-C6D1-5DE8-BDCD56939468}"/>
                  </a:ext>
                </a:extLst>
              </p:cNvPr>
              <p:cNvSpPr txBox="1"/>
              <p:nvPr/>
            </p:nvSpPr>
            <p:spPr>
              <a:xfrm>
                <a:off x="1290739" y="2978733"/>
                <a:ext cx="1963793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fr-FR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sup>
                      </m:sSup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1" i="1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857B3AC-602F-C6D1-5DE8-BDCD56939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739" y="2978733"/>
                <a:ext cx="1963793" cy="37555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BD94885E-A814-1DBE-7FFB-28516883E9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4087"/>
            <a:ext cx="2743200" cy="365125"/>
          </a:xfrm>
        </p:spPr>
        <p:txBody>
          <a:bodyPr/>
          <a:lstStyle/>
          <a:p>
            <a:fld id="{1D0E20BF-D245-394D-B78A-915824A9CF5D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69C49914-222F-839B-4B21-DEFBAF321AB4}"/>
              </a:ext>
            </a:extLst>
          </p:cNvPr>
          <p:cNvSpPr txBox="1">
            <a:spLocks/>
          </p:cNvSpPr>
          <p:nvPr/>
        </p:nvSpPr>
        <p:spPr>
          <a:xfrm>
            <a:off x="-5986" y="5047010"/>
            <a:ext cx="5771745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Excitation of the system immediately-after scission:</a:t>
            </a:r>
            <a:endParaRPr lang="en-US" sz="20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AB3BEF7-6BD3-93EF-1E7D-83B0769AFB27}"/>
                  </a:ext>
                </a:extLst>
              </p:cNvPr>
              <p:cNvSpPr txBox="1"/>
              <p:nvPr/>
            </p:nvSpPr>
            <p:spPr>
              <a:xfrm>
                <a:off x="5668482" y="4938669"/>
                <a:ext cx="3772251" cy="8611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𝑏𝑜𝑢𝑛𝑑</m:t>
                              </m:r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𝑠𝑡𝑎𝑡𝑒𝑠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eqArr>
                        </m:sub>
                        <m:sup/>
                        <m:e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(∆</m:t>
                          </m:r>
                          <m:r>
                            <m:rPr>
                              <m:sty m:val="p"/>
                            </m:rPr>
                            <a:rPr lang="fr-FR" b="0" i="1" smtClean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)–</m:t>
                          </m:r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AB3BEF7-6BD3-93EF-1E7D-83B0769AF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482" y="4938669"/>
                <a:ext cx="3772251" cy="861133"/>
              </a:xfrm>
              <a:prstGeom prst="rect">
                <a:avLst/>
              </a:prstGeom>
              <a:blipFill>
                <a:blip r:embed="rId7"/>
                <a:stretch>
                  <a:fillRect l="-1007" t="-113043" b="-1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87DFB97B-EBD6-378C-89B2-92CEEC56782F}"/>
              </a:ext>
            </a:extLst>
          </p:cNvPr>
          <p:cNvSpPr txBox="1">
            <a:spLocks/>
          </p:cNvSpPr>
          <p:nvPr/>
        </p:nvSpPr>
        <p:spPr>
          <a:xfrm>
            <a:off x="9159853" y="5928153"/>
            <a:ext cx="2026596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G. S. energy of final conf.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9213AECE-8C78-330D-AD4B-EF74D5CEFA3D}"/>
              </a:ext>
            </a:extLst>
          </p:cNvPr>
          <p:cNvSpPr/>
          <p:nvPr/>
        </p:nvSpPr>
        <p:spPr>
          <a:xfrm rot="5400000">
            <a:off x="9105150" y="5349681"/>
            <a:ext cx="234761" cy="434502"/>
          </a:xfrm>
          <a:prstGeom prst="rightBrace">
            <a:avLst>
              <a:gd name="adj1" fmla="val 115964"/>
              <a:gd name="adj2" fmla="val 50000"/>
            </a:avLst>
          </a:prstGeom>
          <a:ln w="38100">
            <a:solidFill>
              <a:srgbClr val="1BB7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138B3E9-FE33-D319-3F3E-ED2988C60B14}"/>
              </a:ext>
            </a:extLst>
          </p:cNvPr>
          <p:cNvCxnSpPr>
            <a:cxnSpLocks/>
            <a:stCxn id="22" idx="1"/>
          </p:cNvCxnSpPr>
          <p:nvPr/>
        </p:nvCxnSpPr>
        <p:spPr>
          <a:xfrm>
            <a:off x="9222531" y="5684313"/>
            <a:ext cx="217251" cy="210764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ccolade fermante 23">
            <a:extLst>
              <a:ext uri="{FF2B5EF4-FFF2-40B4-BE49-F238E27FC236}">
                <a16:creationId xmlns:a16="http://schemas.microsoft.com/office/drawing/2014/main" id="{DDA581D7-00D3-29BF-A689-9158C8B4D4A1}"/>
              </a:ext>
            </a:extLst>
          </p:cNvPr>
          <p:cNvSpPr/>
          <p:nvPr/>
        </p:nvSpPr>
        <p:spPr>
          <a:xfrm rot="5400000">
            <a:off x="8378934" y="5211981"/>
            <a:ext cx="234761" cy="709900"/>
          </a:xfrm>
          <a:prstGeom prst="rightBrace">
            <a:avLst>
              <a:gd name="adj1" fmla="val 115964"/>
              <a:gd name="adj2" fmla="val 50000"/>
            </a:avLst>
          </a:prstGeom>
          <a:ln w="38100">
            <a:solidFill>
              <a:srgbClr val="1BB7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5605F19F-8902-D661-D861-4DA0DD4C63F1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8358616" y="5684312"/>
            <a:ext cx="137699" cy="278826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2">
            <a:extLst>
              <a:ext uri="{FF2B5EF4-FFF2-40B4-BE49-F238E27FC236}">
                <a16:creationId xmlns:a16="http://schemas.microsoft.com/office/drawing/2014/main" id="{77B15843-A77F-533D-9E02-2E413995D916}"/>
              </a:ext>
            </a:extLst>
          </p:cNvPr>
          <p:cNvSpPr txBox="1">
            <a:spLocks/>
          </p:cNvSpPr>
          <p:nvPr/>
        </p:nvSpPr>
        <p:spPr>
          <a:xfrm>
            <a:off x="7117583" y="5919074"/>
            <a:ext cx="2026596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E* energy of final conf.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au 26">
                <a:extLst>
                  <a:ext uri="{FF2B5EF4-FFF2-40B4-BE49-F238E27FC236}">
                    <a16:creationId xmlns:a16="http://schemas.microsoft.com/office/drawing/2014/main" id="{A9B4EA9A-B92E-C783-A213-7F5E27E114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701159"/>
                  </p:ext>
                </p:extLst>
              </p:nvPr>
            </p:nvGraphicFramePr>
            <p:xfrm>
              <a:off x="1000676" y="5520476"/>
              <a:ext cx="4502975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9335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(1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−22</m:t>
                                    </m:r>
                                  </m:sup>
                                </m:s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  <m:sup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𝑆𝑡𝑒𝑝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 (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14.49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12.79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𝑠𝑐</m:t>
                                    </m:r>
                                  </m:sub>
                                  <m:sup>
                                    <m:r>
                                      <a:rPr lang="fr-FR" sz="20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𝐵𝐶𝑆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 (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  <m:r>
                                  <a:rPr lang="fr-FR" sz="20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13.57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12.25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9.61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au 26">
                <a:extLst>
                  <a:ext uri="{FF2B5EF4-FFF2-40B4-BE49-F238E27FC236}">
                    <a16:creationId xmlns:a16="http://schemas.microsoft.com/office/drawing/2014/main" id="{A9B4EA9A-B92E-C783-A213-7F5E27E1143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8701159"/>
                  </p:ext>
                </p:extLst>
              </p:nvPr>
            </p:nvGraphicFramePr>
            <p:xfrm>
              <a:off x="1000676" y="5520476"/>
              <a:ext cx="4502975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9335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t="-3125" r="-120988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l="-249231" t="-3125" r="-201538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l="-354688" t="-3125" r="-104688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l="-447692" t="-3125" r="-3077" b="-2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t="-106452" r="-120988" b="-1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14.49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12.79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t="-200000" r="-120988" b="-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13.57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12.25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9.61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9163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9" grpId="0"/>
      <p:bldP spid="16" grpId="0"/>
      <p:bldP spid="18" grpId="0"/>
      <p:bldP spid="20" grpId="0"/>
      <p:bldP spid="21" grpId="0"/>
      <p:bldP spid="22" grpId="0" animBg="1"/>
      <p:bldP spid="24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EABBC-1529-9692-4060-50E85AB9C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05B106-9A81-CFB4-143F-B42840A4D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IV. Estimation of prompt neutrons evaporation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A09E7C-D170-2131-417B-D852E5F93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fr-FR" smtClean="0"/>
              <a:t>02/07/2026</a:t>
            </a:fld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8E5F8EF3-76DF-E5A9-3EAB-D972482AB59E}"/>
              </a:ext>
            </a:extLst>
          </p:cNvPr>
          <p:cNvSpPr txBox="1">
            <a:spLocks/>
          </p:cNvSpPr>
          <p:nvPr/>
        </p:nvSpPr>
        <p:spPr>
          <a:xfrm>
            <a:off x="-1" y="645479"/>
            <a:ext cx="11286309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For each fragment, with intrinsic excited energy + energy stored in deformed fragment shape (from </a:t>
            </a:r>
            <a:r>
              <a:rPr lang="en-US" sz="2000" i="1" noProof="0" dirty="0"/>
              <a:t>GEF</a:t>
            </a:r>
            <a:r>
              <a:rPr lang="en-US" sz="2000" noProof="0" dirty="0"/>
              <a:t>) 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CD8E30FA-76C5-20D5-CFF0-C312FB2D5EF8}"/>
              </a:ext>
            </a:extLst>
          </p:cNvPr>
          <p:cNvCxnSpPr>
            <a:cxnSpLocks/>
          </p:cNvCxnSpPr>
          <p:nvPr/>
        </p:nvCxnSpPr>
        <p:spPr>
          <a:xfrm>
            <a:off x="291986" y="1400299"/>
            <a:ext cx="772403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546E0B62-CEA5-FD40-2A9E-E5E4B9800881}"/>
              </a:ext>
            </a:extLst>
          </p:cNvPr>
          <p:cNvSpPr txBox="1"/>
          <p:nvPr/>
        </p:nvSpPr>
        <p:spPr>
          <a:xfrm>
            <a:off x="1064389" y="1188004"/>
            <a:ext cx="70800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noProof="1"/>
              <a:t>Total excitation energy of fragments immediately-after scission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C843C7F7-5841-5288-28DC-549C026533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" y="1872221"/>
                <a:ext cx="12011894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Correction for</a:t>
                </a:r>
                <a:r>
                  <a:rPr lang="en-US" sz="2000" noProof="0" dirty="0"/>
                  <a:t> energy released by emission of </a:t>
                </a:r>
                <a14:m>
                  <m:oMath xmlns:m="http://schemas.openxmlformats.org/officeDocument/2006/math">
                    <m:r>
                      <a:rPr lang="en-US" sz="20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noProof="0" dirty="0"/>
                  <a:t> rays (</a:t>
                </a:r>
                <a14:m>
                  <m:oMath xmlns:m="http://schemas.openxmlformats.org/officeDocument/2006/math">
                    <m:r>
                      <a:rPr lang="fr-FR" sz="20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36.63 % 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=96)</m:t>
                    </m:r>
                    <m:r>
                      <a:rPr lang="fr-FR" sz="20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25.70 % 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fr-FR" sz="2000" b="0" i="0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140)</m:t>
                    </m:r>
                  </m:oMath>
                </a14:m>
                <a:r>
                  <a:rPr lang="en-US" sz="2000" noProof="0" dirty="0"/>
                  <a:t>)</a:t>
                </a:r>
              </a:p>
            </p:txBody>
          </p:sp>
        </mc:Choice>
        <mc:Fallback xmlns="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C843C7F7-5841-5288-28DC-549C02653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" y="1872221"/>
                <a:ext cx="12011894" cy="365125"/>
              </a:xfrm>
              <a:prstGeom prst="rect">
                <a:avLst/>
              </a:prstGeom>
              <a:blipFill>
                <a:blip r:embed="rId3"/>
                <a:stretch>
                  <a:fillRect l="-423" t="-2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>
            <a:extLst>
              <a:ext uri="{FF2B5EF4-FFF2-40B4-BE49-F238E27FC236}">
                <a16:creationId xmlns:a16="http://schemas.microsoft.com/office/drawing/2014/main" id="{73D0D5EE-EC06-AA27-1B84-CDDCFC006DC6}"/>
              </a:ext>
            </a:extLst>
          </p:cNvPr>
          <p:cNvSpPr txBox="1"/>
          <p:nvPr/>
        </p:nvSpPr>
        <p:spPr>
          <a:xfrm>
            <a:off x="1063891" y="2571594"/>
            <a:ext cx="47568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noProof="1">
                <a:solidFill>
                  <a:srgbClr val="1BB7D1"/>
                </a:solidFill>
              </a:rPr>
              <a:t>Estimates prompt neutron multiplicity: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9B00DC5-B5A4-82C5-2E28-F6F8F6355A8A}"/>
                  </a:ext>
                </a:extLst>
              </p:cNvPr>
              <p:cNvSpPr txBox="1"/>
              <p:nvPr/>
            </p:nvSpPr>
            <p:spPr>
              <a:xfrm>
                <a:off x="9068627" y="1075336"/>
                <a:ext cx="3050515" cy="640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𝑑𝑒𝑓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=7.28 </m:t>
                      </m:r>
                      <m:r>
                        <m:rPr>
                          <m:nor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m:rPr>
                          <m:nor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nor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 =96) </m:t>
                      </m:r>
                    </m:oMath>
                  </m:oMathPara>
                </a14:m>
                <a:endParaRPr lang="fr-FR" sz="2000" b="0" i="0" dirty="0">
                  <a:latin typeface="Cambria Math" panose="02040503050406030204" pitchFamily="18" charset="0"/>
                </a:endParaRPr>
              </a:p>
              <a:p>
                <a:r>
                  <a:rPr lang="fr-FR" sz="2000" b="0" dirty="0"/>
                  <a:t>              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4.72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 </m:t>
                    </m:r>
                    <m:r>
                      <m:rPr>
                        <m:nor/>
                      </m:rPr>
                      <a:rPr lang="fr-FR" sz="2000" i="0">
                        <a:latin typeface="Cambria Math" panose="02040503050406030204" pitchFamily="18" charset="0"/>
                      </a:rPr>
                      <m:t>MeV</m:t>
                    </m:r>
                    <m:r>
                      <m:rPr>
                        <m:nor/>
                      </m:rPr>
                      <a:rPr lang="fr-FR" sz="2000" i="0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fr-FR" sz="2000" i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nor/>
                      </m:rPr>
                      <a:rPr lang="fr-FR" sz="2000" i="0">
                        <a:latin typeface="Cambria Math" panose="02040503050406030204" pitchFamily="18" charset="0"/>
                      </a:rPr>
                      <m:t> =140)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79B00DC5-B5A4-82C5-2E28-F6F8F6355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8627" y="1075336"/>
                <a:ext cx="3050515" cy="640175"/>
              </a:xfrm>
              <a:prstGeom prst="rect">
                <a:avLst/>
              </a:prstGeom>
              <a:blipFill>
                <a:blip r:embed="rId4"/>
                <a:stretch>
                  <a:fillRect t="-1961" r="-2490" b="-196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83540185-AA1D-60EE-7A78-A8DF948B20B5}"/>
              </a:ext>
            </a:extLst>
          </p:cNvPr>
          <p:cNvSpPr txBox="1"/>
          <p:nvPr/>
        </p:nvSpPr>
        <p:spPr>
          <a:xfrm>
            <a:off x="9935004" y="1934522"/>
            <a:ext cx="21082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</a:t>
            </a:r>
            <a:r>
              <a:rPr lang="fr-FR" sz="1000" i="1" dirty="0" err="1"/>
              <a:t>Pleasonton</a:t>
            </a:r>
            <a:r>
              <a:rPr lang="fr-FR" sz="1000" i="1" dirty="0"/>
              <a:t> et al., Phys. Rev. C, 1972)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8BAD3FC-53CE-A70E-7830-125DCE0CE56B}"/>
              </a:ext>
            </a:extLst>
          </p:cNvPr>
          <p:cNvCxnSpPr>
            <a:cxnSpLocks/>
          </p:cNvCxnSpPr>
          <p:nvPr/>
        </p:nvCxnSpPr>
        <p:spPr>
          <a:xfrm>
            <a:off x="291488" y="2799611"/>
            <a:ext cx="772403" cy="0"/>
          </a:xfrm>
          <a:prstGeom prst="straightConnector1">
            <a:avLst/>
          </a:prstGeom>
          <a:ln w="5715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0AFA6C3F-31D5-04BC-ECEB-6599963BCB13}"/>
                  </a:ext>
                </a:extLst>
              </p:cNvPr>
              <p:cNvSpPr txBox="1"/>
              <p:nvPr/>
            </p:nvSpPr>
            <p:spPr>
              <a:xfrm>
                <a:off x="5331017" y="2323218"/>
                <a:ext cx="4249305" cy="738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𝑃𝐹𝑁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𝑠𝑐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𝑑𝑒𝑓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𝑟𝑎𝑦𝑠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acc>
                            <m:accPr>
                              <m:chr m:val="̅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acc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i="1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0AFA6C3F-31D5-04BC-ECEB-6599963BCB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017" y="2323218"/>
                <a:ext cx="4249305" cy="738792"/>
              </a:xfrm>
              <a:prstGeom prst="rect">
                <a:avLst/>
              </a:prstGeom>
              <a:blipFill>
                <a:blip r:embed="rId5"/>
                <a:stretch>
                  <a:fillRect l="-597" b="-152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3C25898-AB9F-6B82-6626-F939C5AFBC81}"/>
              </a:ext>
            </a:extLst>
          </p:cNvPr>
          <p:cNvCxnSpPr>
            <a:cxnSpLocks/>
          </p:cNvCxnSpPr>
          <p:nvPr/>
        </p:nvCxnSpPr>
        <p:spPr>
          <a:xfrm flipH="1" flipV="1">
            <a:off x="8651631" y="3062010"/>
            <a:ext cx="1134834" cy="447405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B64970D1-0EB8-F74C-183F-EDA39E857CDF}"/>
              </a:ext>
            </a:extLst>
          </p:cNvPr>
          <p:cNvSpPr txBox="1">
            <a:spLocks/>
          </p:cNvSpPr>
          <p:nvPr/>
        </p:nvSpPr>
        <p:spPr>
          <a:xfrm>
            <a:off x="9786465" y="3424096"/>
            <a:ext cx="1753761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noProof="0" dirty="0">
                <a:solidFill>
                  <a:srgbClr val="1BB7D1"/>
                </a:solidFill>
              </a:rPr>
              <a:t>Kinetic energy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6592741-EF87-E799-0216-4E8905990028}"/>
              </a:ext>
            </a:extLst>
          </p:cNvPr>
          <p:cNvCxnSpPr>
            <a:cxnSpLocks/>
          </p:cNvCxnSpPr>
          <p:nvPr/>
        </p:nvCxnSpPr>
        <p:spPr>
          <a:xfrm flipV="1">
            <a:off x="7071539" y="3107323"/>
            <a:ext cx="527309" cy="358763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DB3A9172-E4CA-B75F-C174-2B04754869B1}"/>
              </a:ext>
            </a:extLst>
          </p:cNvPr>
          <p:cNvSpPr txBox="1">
            <a:spLocks/>
          </p:cNvSpPr>
          <p:nvPr/>
        </p:nvSpPr>
        <p:spPr>
          <a:xfrm>
            <a:off x="4883922" y="3419109"/>
            <a:ext cx="3920109" cy="356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noProof="0" dirty="0">
                <a:solidFill>
                  <a:srgbClr val="1BB7D1"/>
                </a:solidFill>
              </a:rPr>
              <a:t>Mean n separation energy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7F36E4E-A246-1A08-D7E3-E4906F580E67}"/>
              </a:ext>
            </a:extLst>
          </p:cNvPr>
          <p:cNvSpPr txBox="1"/>
          <p:nvPr/>
        </p:nvSpPr>
        <p:spPr>
          <a:xfrm>
            <a:off x="6134233" y="4016719"/>
            <a:ext cx="14153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(Lang et al., NPA, 1980)</a:t>
            </a:r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33FF75DE-635F-2D71-3E2A-871515710A67}"/>
              </a:ext>
            </a:extLst>
          </p:cNvPr>
          <p:cNvSpPr txBox="1">
            <a:spLocks/>
          </p:cNvSpPr>
          <p:nvPr/>
        </p:nvSpPr>
        <p:spPr>
          <a:xfrm>
            <a:off x="9349971" y="3706717"/>
            <a:ext cx="2708743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noProof="0" dirty="0">
                <a:solidFill>
                  <a:srgbClr val="1BB7D1"/>
                </a:solidFill>
              </a:rPr>
              <a:t>(mean value = 2 MeV)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leau 32">
                <a:extLst>
                  <a:ext uri="{FF2B5EF4-FFF2-40B4-BE49-F238E27FC236}">
                    <a16:creationId xmlns:a16="http://schemas.microsoft.com/office/drawing/2014/main" id="{71931675-4234-18D0-A48C-40012F03EA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834634"/>
                  </p:ext>
                </p:extLst>
              </p:nvPr>
            </p:nvGraphicFramePr>
            <p:xfrm>
              <a:off x="4454769" y="4444202"/>
              <a:ext cx="4342829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9189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(1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−22</m:t>
                                    </m:r>
                                  </m:sup>
                                </m:s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sz="2000" i="1" dirty="0"/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𝑆𝑡𝑒𝑝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2000" i="1" dirty="0">
                              <a:solidFill>
                                <a:schemeClr val="bg1"/>
                              </a:solidFill>
                            </a:rPr>
                            <a:t> (n/f)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3.415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3.195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2.743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  <m:r>
                                <a:rPr lang="fr-F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𝐵𝐶𝑆</m:t>
                              </m:r>
                              <m:r>
                                <a:rPr lang="fr-FR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fr-FR" sz="2000" i="1" dirty="0">
                              <a:solidFill>
                                <a:schemeClr val="bg1"/>
                              </a:solidFill>
                            </a:rPr>
                            <a:t> (n/f)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3.371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3.074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2.653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leau 32">
                <a:extLst>
                  <a:ext uri="{FF2B5EF4-FFF2-40B4-BE49-F238E27FC236}">
                    <a16:creationId xmlns:a16="http://schemas.microsoft.com/office/drawing/2014/main" id="{71931675-4234-18D0-A48C-40012F03EA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834634"/>
                  </p:ext>
                </p:extLst>
              </p:nvPr>
            </p:nvGraphicFramePr>
            <p:xfrm>
              <a:off x="4454769" y="4444202"/>
              <a:ext cx="4342829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9189">
                      <a:extLst>
                        <a:ext uri="{9D8B030D-6E8A-4147-A177-3AD203B41FA5}">
                          <a16:colId xmlns:a16="http://schemas.microsoft.com/office/drawing/2014/main" val="4089589517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1854701443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205847620"/>
                        </a:ext>
                      </a:extLst>
                    </a:gridCol>
                    <a:gridCol w="817880">
                      <a:extLst>
                        <a:ext uri="{9D8B030D-6E8A-4147-A177-3AD203B41FA5}">
                          <a16:colId xmlns:a16="http://schemas.microsoft.com/office/drawing/2014/main" val="3969594798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671" t="-3125" r="-132215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230769" t="-3125" r="-203077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335938" t="-3125" r="-106250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429231" t="-3125" r="-4615" b="-2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869281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671" t="-106452" r="-132215" b="-1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3.415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3.195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2.743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43700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6"/>
                          <a:stretch>
                            <a:fillRect l="-671" t="-200000" r="-132215" b="-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3.371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3.074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2.653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56901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EE2698C7-F819-9CFE-A183-91172A9E35AC}"/>
              </a:ext>
            </a:extLst>
          </p:cNvPr>
          <p:cNvSpPr txBox="1">
            <a:spLocks/>
          </p:cNvSpPr>
          <p:nvPr/>
        </p:nvSpPr>
        <p:spPr>
          <a:xfrm>
            <a:off x="-3" y="4393022"/>
            <a:ext cx="4454772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noProof="0" dirty="0"/>
              <a:t>SN + PFN yields =&gt; </a:t>
            </a:r>
            <a:r>
              <a:rPr lang="en-GB" sz="2000" b="1" dirty="0"/>
              <a:t>T</a:t>
            </a:r>
            <a:r>
              <a:rPr lang="en-GB" sz="2000" b="1" noProof="0" dirty="0" err="1"/>
              <a:t>otal</a:t>
            </a:r>
            <a:r>
              <a:rPr lang="en-GB" sz="2000" b="1" noProof="0" dirty="0"/>
              <a:t> neutron yield:</a:t>
            </a:r>
          </a:p>
        </p:txBody>
      </p: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A3FB1C58-DF0B-692F-C6FF-CA26A7C53795}"/>
              </a:ext>
            </a:extLst>
          </p:cNvPr>
          <p:cNvSpPr txBox="1">
            <a:spLocks/>
          </p:cNvSpPr>
          <p:nvPr/>
        </p:nvSpPr>
        <p:spPr>
          <a:xfrm>
            <a:off x="3238152" y="5727657"/>
            <a:ext cx="6955983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noProof="1"/>
              <a:t>=&gt; Estimated values higher than the experimental one (2.425 n/f)</a:t>
            </a:r>
          </a:p>
        </p:txBody>
      </p:sp>
      <p:sp>
        <p:nvSpPr>
          <p:cNvPr id="37" name="Espace réservé du contenu 2">
            <a:extLst>
              <a:ext uri="{FF2B5EF4-FFF2-40B4-BE49-F238E27FC236}">
                <a16:creationId xmlns:a16="http://schemas.microsoft.com/office/drawing/2014/main" id="{9CC3B68B-2154-31F6-C3FC-6778B7AF2937}"/>
              </a:ext>
            </a:extLst>
          </p:cNvPr>
          <p:cNvSpPr txBox="1">
            <a:spLocks/>
          </p:cNvSpPr>
          <p:nvPr/>
        </p:nvSpPr>
        <p:spPr>
          <a:xfrm>
            <a:off x="2672862" y="6212521"/>
            <a:ext cx="5755101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1">
                <a:solidFill>
                  <a:srgbClr val="FF0000"/>
                </a:solidFill>
              </a:rPr>
              <a:t>Upper limit due to reabsorption of SN by fragments</a:t>
            </a:r>
          </a:p>
        </p:txBody>
      </p:sp>
      <p:pic>
        <p:nvPicPr>
          <p:cNvPr id="39" name="Graphique 38" descr="Avertissement avec un remplissage uni">
            <a:extLst>
              <a:ext uri="{FF2B5EF4-FFF2-40B4-BE49-F238E27FC236}">
                <a16:creationId xmlns:a16="http://schemas.microsoft.com/office/drawing/2014/main" id="{C320C068-3905-C908-6FE0-4A6682A78E9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97865" y="6021141"/>
            <a:ext cx="673436" cy="673436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13A456-16BE-468E-4427-214A01771CF9}"/>
              </a:ext>
            </a:extLst>
          </p:cNvPr>
          <p:cNvSpPr txBox="1">
            <a:spLocks/>
          </p:cNvSpPr>
          <p:nvPr/>
        </p:nvSpPr>
        <p:spPr>
          <a:xfrm>
            <a:off x="4881860" y="3686121"/>
            <a:ext cx="3920109" cy="356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noProof="0" dirty="0">
                <a:solidFill>
                  <a:srgbClr val="1BB7D1"/>
                </a:solidFill>
              </a:rPr>
              <a:t>(from nuclear charge distribution) 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29E363-40E2-FFFE-C9C8-D8564DD2A729}"/>
              </a:ext>
            </a:extLst>
          </p:cNvPr>
          <p:cNvSpPr/>
          <p:nvPr/>
        </p:nvSpPr>
        <p:spPr>
          <a:xfrm>
            <a:off x="7973271" y="4845798"/>
            <a:ext cx="824327" cy="7871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22B1EC6-C46F-B5B3-0941-6D43AAC98539}"/>
              </a:ext>
            </a:extLst>
          </p:cNvPr>
          <p:cNvCxnSpPr>
            <a:cxnSpLocks/>
          </p:cNvCxnSpPr>
          <p:nvPr/>
        </p:nvCxnSpPr>
        <p:spPr>
          <a:xfrm flipH="1">
            <a:off x="8892772" y="5233611"/>
            <a:ext cx="67078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D25D2C6B-1145-FEE9-C2F0-FAC3329DF1E5}"/>
              </a:ext>
            </a:extLst>
          </p:cNvPr>
          <p:cNvSpPr txBox="1">
            <a:spLocks/>
          </p:cNvSpPr>
          <p:nvPr/>
        </p:nvSpPr>
        <p:spPr>
          <a:xfrm>
            <a:off x="9580322" y="4930590"/>
            <a:ext cx="2549749" cy="6786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0" dirty="0">
                <a:solidFill>
                  <a:srgbClr val="FF0000"/>
                </a:solidFill>
              </a:rPr>
              <a:t>Good agreement with experimental yield</a:t>
            </a:r>
            <a:endParaRPr lang="en-US" sz="2000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7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12" grpId="0"/>
      <p:bldP spid="14" grpId="0"/>
      <p:bldP spid="17" grpId="0"/>
      <p:bldP spid="20" grpId="0"/>
      <p:bldP spid="23" grpId="0"/>
      <p:bldP spid="27" grpId="0"/>
      <p:bldP spid="34" grpId="0"/>
      <p:bldP spid="36" grpId="0"/>
      <p:bldP spid="37" grpId="0"/>
      <p:bldP spid="3" grpId="0"/>
      <p:bldP spid="18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64EA18AA-63BA-380F-42CE-9B14D72FE6E7}"/>
              </a:ext>
            </a:extLst>
          </p:cNvPr>
          <p:cNvSpPr txBox="1">
            <a:spLocks/>
          </p:cNvSpPr>
          <p:nvPr/>
        </p:nvSpPr>
        <p:spPr>
          <a:xfrm>
            <a:off x="6229838" y="2561267"/>
            <a:ext cx="5783538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noProof="0" dirty="0"/>
              <a:t>ENDF/B.VII.1 </a:t>
            </a:r>
            <a:r>
              <a:rPr lang="en-US" sz="2000" dirty="0"/>
              <a:t>and </a:t>
            </a:r>
            <a:r>
              <a:rPr lang="en-US" sz="2000" i="1" dirty="0"/>
              <a:t>JEFF3.3 </a:t>
            </a:r>
            <a:r>
              <a:rPr lang="en-US" sz="2000" noProof="0" dirty="0"/>
              <a:t>=&gt; Based o</a:t>
            </a:r>
            <a:r>
              <a:rPr lang="en-US" sz="2000" dirty="0"/>
              <a:t>n evaporation model (Los Alamos) </a:t>
            </a:r>
            <a:endParaRPr lang="en-US" sz="2000" noProof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BBA9B53-C2B0-1899-571E-B276A95FE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0" y="509526"/>
            <a:ext cx="6306069" cy="632968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E96C0C7-2D1A-68A4-A96C-D25B56000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1"/>
              <a:t>V. Mean kinetic energy distribution of scission neutrons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A9D6D57-44E2-C915-4E82-0FC90044DDDB}"/>
                  </a:ext>
                </a:extLst>
              </p:cNvPr>
              <p:cNvSpPr txBox="1"/>
              <p:nvPr/>
            </p:nvSpPr>
            <p:spPr>
              <a:xfrm>
                <a:off x="7738064" y="846894"/>
                <a:ext cx="2859437" cy="479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em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p>
                          </m:sSubSup>
                        </m:e>
                      </m:d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em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e>
                          </m:acc>
                        </m:e>
                        <m:e>
                          <m:acc>
                            <m:accPr>
                              <m:chr m:val="̂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e>
                          <m:acc>
                            <m:accPr>
                              <m:chr m:val="̂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em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fr-FR" i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p>
                              </m:sSubSup>
                            </m:e>
                          </m:acc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A9D6D57-44E2-C915-4E82-0FC90044D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064" y="846894"/>
                <a:ext cx="2859437" cy="479811"/>
              </a:xfrm>
              <a:prstGeom prst="rect">
                <a:avLst/>
              </a:prstGeom>
              <a:blipFill>
                <a:blip r:embed="rId4"/>
                <a:stretch>
                  <a:fillRect t="-2564" b="-25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5B3626D-AB71-8F6A-E06C-019996CDEA38}"/>
              </a:ext>
            </a:extLst>
          </p:cNvPr>
          <p:cNvSpPr txBox="1">
            <a:spLocks/>
          </p:cNvSpPr>
          <p:nvPr/>
        </p:nvSpPr>
        <p:spPr>
          <a:xfrm>
            <a:off x="7047111" y="1452042"/>
            <a:ext cx="2378873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Hamiltonian of the final configuration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5B069FB-1595-AC20-C6D8-E185D421497C}"/>
              </a:ext>
            </a:extLst>
          </p:cNvPr>
          <p:cNvSpPr txBox="1">
            <a:spLocks/>
          </p:cNvSpPr>
          <p:nvPr/>
        </p:nvSpPr>
        <p:spPr>
          <a:xfrm>
            <a:off x="10263352" y="1470961"/>
            <a:ext cx="176561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Emitted SN wave-function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F85A65FA-A33B-75B3-7FB7-969AABF6BF2D}"/>
              </a:ext>
            </a:extLst>
          </p:cNvPr>
          <p:cNvCxnSpPr>
            <a:cxnSpLocks/>
          </p:cNvCxnSpPr>
          <p:nvPr/>
        </p:nvCxnSpPr>
        <p:spPr>
          <a:xfrm flipH="1" flipV="1">
            <a:off x="10263352" y="1321019"/>
            <a:ext cx="292499" cy="229964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A836734-034B-6B3A-EDC4-CE77E9C39A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4087"/>
            <a:ext cx="2743200" cy="365125"/>
          </a:xfrm>
        </p:spPr>
        <p:txBody>
          <a:bodyPr/>
          <a:lstStyle/>
          <a:p>
            <a:fld id="{1D0E20BF-D245-394D-B78A-915824A9CF5D}" type="datetime1">
              <a:rPr lang="en-US" noProof="0" smtClean="0"/>
              <a:t>7/2/26</a:t>
            </a:fld>
            <a:endParaRPr lang="en-US" noProof="0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887885B4-5B7A-634D-3DCA-C5DFA2A2C2AE}"/>
              </a:ext>
            </a:extLst>
          </p:cNvPr>
          <p:cNvCxnSpPr>
            <a:cxnSpLocks/>
          </p:cNvCxnSpPr>
          <p:nvPr/>
        </p:nvCxnSpPr>
        <p:spPr>
          <a:xfrm flipV="1">
            <a:off x="8395138" y="1259948"/>
            <a:ext cx="1167484" cy="259862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013EB3E-3F3D-3DB7-7C45-560A2FC97719}"/>
              </a:ext>
            </a:extLst>
          </p:cNvPr>
          <p:cNvSpPr txBox="1">
            <a:spLocks/>
          </p:cNvSpPr>
          <p:nvPr/>
        </p:nvSpPr>
        <p:spPr>
          <a:xfrm>
            <a:off x="6094746" y="586348"/>
            <a:ext cx="6097254" cy="6291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Each SN has its own spectrum and the </a:t>
            </a:r>
            <a:r>
              <a:rPr lang="en-US" sz="2000" b="1" dirty="0">
                <a:solidFill>
                  <a:srgbClr val="1BB7D1"/>
                </a:solidFill>
              </a:rPr>
              <a:t>associated mean value:</a:t>
            </a:r>
            <a:endParaRPr lang="en-US" sz="2000" noProof="0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6786EB07-5546-F207-824F-7F1486231565}"/>
              </a:ext>
            </a:extLst>
          </p:cNvPr>
          <p:cNvSpPr txBox="1">
            <a:spLocks/>
          </p:cNvSpPr>
          <p:nvPr/>
        </p:nvSpPr>
        <p:spPr>
          <a:xfrm>
            <a:off x="6229838" y="3673457"/>
            <a:ext cx="5930801" cy="607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noProof="0" dirty="0"/>
              <a:t>ENDF/B.VIII.0 </a:t>
            </a:r>
            <a:r>
              <a:rPr lang="en-US" sz="2000" noProof="0" dirty="0"/>
              <a:t>=&gt; More realistic and takes into account high-energy </a:t>
            </a:r>
            <a:r>
              <a:rPr lang="en-US" sz="2000" i="1" noProof="0" dirty="0"/>
              <a:t>n</a:t>
            </a:r>
            <a:r>
              <a:rPr lang="en-US" sz="2000" noProof="0" dirty="0"/>
              <a:t> from dosimetry reactions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FF3B00D-7E80-967B-F077-1B7CE68F9AEB}"/>
              </a:ext>
            </a:extLst>
          </p:cNvPr>
          <p:cNvSpPr txBox="1"/>
          <p:nvPr/>
        </p:nvSpPr>
        <p:spPr>
          <a:xfrm>
            <a:off x="6229838" y="5068486"/>
            <a:ext cx="57835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b="1" i="1" dirty="0">
                <a:solidFill>
                  <a:srgbClr val="FF0000"/>
                </a:solidFill>
              </a:rPr>
              <a:t>Scission neutrons </a:t>
            </a:r>
            <a:r>
              <a:rPr lang="en-US" sz="2400" b="1" i="1" noProof="1">
                <a:solidFill>
                  <a:srgbClr val="FF0000"/>
                </a:solidFill>
              </a:rPr>
              <a:t>contribute</a:t>
            </a:r>
            <a:r>
              <a:rPr lang="en-US" sz="2400" b="1" i="1" dirty="0">
                <a:solidFill>
                  <a:srgbClr val="FF0000"/>
                </a:solidFill>
              </a:rPr>
              <a:t> to the high energy tail of n spectrum that cannot be explained by evaporation</a:t>
            </a:r>
            <a:endParaRPr lang="en-US" sz="2400" b="1" i="1" noProof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56C7E01F-1EC4-E579-5993-622003F4E0FC}"/>
                  </a:ext>
                </a:extLst>
              </p:cNvPr>
              <p:cNvSpPr txBox="1"/>
              <p:nvPr/>
            </p:nvSpPr>
            <p:spPr>
              <a:xfrm>
                <a:off x="2124748" y="2691755"/>
                <a:ext cx="1996463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fr-FR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sup>
                      </m:sSup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1" i="1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56C7E01F-1EC4-E579-5993-622003F4E0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748" y="2691755"/>
                <a:ext cx="1996463" cy="37555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1C89428-9AE5-2694-9189-302099CDC0D3}"/>
                  </a:ext>
                </a:extLst>
              </p:cNvPr>
              <p:cNvSpPr txBox="1"/>
              <p:nvPr/>
            </p:nvSpPr>
            <p:spPr>
              <a:xfrm>
                <a:off x="4964873" y="846894"/>
                <a:ext cx="11786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1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1C89428-9AE5-2694-9189-302099CDC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4873" y="846894"/>
                <a:ext cx="1178692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AA63E033-66EB-19CA-1AC2-BCE7CDFD51D0}"/>
                  </a:ext>
                </a:extLst>
              </p:cNvPr>
              <p:cNvSpPr txBox="1"/>
              <p:nvPr/>
            </p:nvSpPr>
            <p:spPr>
              <a:xfrm>
                <a:off x="2124748" y="4582921"/>
                <a:ext cx="1970118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fr-FR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1" i="1" smtClean="0">
                              <a:latin typeface="Cambria Math" panose="02040503050406030204" pitchFamily="18" charset="0"/>
                            </a:rPr>
                            <m:t>𝟐𝟐</m:t>
                          </m:r>
                        </m:sup>
                      </m:sSup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fr-FR" sz="18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1" i="1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AA63E033-66EB-19CA-1AC2-BCE7CDFD5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748" y="4582921"/>
                <a:ext cx="1970118" cy="375552"/>
              </a:xfrm>
              <a:prstGeom prst="rect">
                <a:avLst/>
              </a:prstGeom>
              <a:blipFill>
                <a:blip r:embed="rId7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2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152B62-A961-1B93-A65D-8B9456E35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VI. Conclusion and perspectives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8B09637-0507-74EC-F7C8-0B4F1A044B0F}"/>
              </a:ext>
            </a:extLst>
          </p:cNvPr>
          <p:cNvSpPr txBox="1">
            <a:spLocks/>
          </p:cNvSpPr>
          <p:nvPr/>
        </p:nvSpPr>
        <p:spPr>
          <a:xfrm>
            <a:off x="-1" y="645479"/>
            <a:ext cx="1210121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With a ”simple” microscopic model depending of the scission time, for the most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probable mass division </a:t>
            </a:r>
            <a:r>
              <a:rPr kumimoji="0" lang="en-US" sz="200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235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U(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200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,f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lang="en-US" sz="2000" noProof="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AFB6D0C-3C02-2527-9CAC-AD31D93F1711}"/>
              </a:ext>
            </a:extLst>
          </p:cNvPr>
          <p:cNvSpPr txBox="1"/>
          <p:nvPr/>
        </p:nvSpPr>
        <p:spPr>
          <a:xfrm>
            <a:off x="222770" y="1271577"/>
            <a:ext cx="12006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BB7D1"/>
                </a:solidFill>
              </a:rPr>
              <a:t>=&gt; Estimates for the SN and PFN multiplicities (good agreement with experiment for ∆T = 2)</a:t>
            </a:r>
            <a:endParaRPr lang="fr-FR" sz="2000" b="1" dirty="0">
              <a:solidFill>
                <a:srgbClr val="1BB7D1"/>
              </a:solidFill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31411652-9879-4489-23C5-34F3AB6F5767}"/>
              </a:ext>
            </a:extLst>
          </p:cNvPr>
          <p:cNvSpPr txBox="1">
            <a:spLocks/>
          </p:cNvSpPr>
          <p:nvPr/>
        </p:nvSpPr>
        <p:spPr>
          <a:xfrm>
            <a:off x="-1" y="2062457"/>
            <a:ext cx="1210121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Mean kinetic energy distribution of SN </a:t>
            </a:r>
            <a:r>
              <a:rPr lang="en-US" sz="2000" b="1" dirty="0">
                <a:solidFill>
                  <a:srgbClr val="1BB7D1"/>
                </a:solidFill>
              </a:rPr>
              <a:t>=&gt; Presence of </a:t>
            </a:r>
            <a:r>
              <a:rPr lang="en-US" sz="2000" b="1" i="1" dirty="0">
                <a:solidFill>
                  <a:srgbClr val="1BB7D1"/>
                </a:solidFill>
              </a:rPr>
              <a:t>n</a:t>
            </a:r>
            <a:r>
              <a:rPr lang="en-US" sz="2000" b="1" dirty="0">
                <a:solidFill>
                  <a:srgbClr val="1BB7D1"/>
                </a:solidFill>
              </a:rPr>
              <a:t> with kinetic energy beyond the evaporation limit</a:t>
            </a:r>
            <a:endParaRPr lang="en-US" sz="2000" b="1" noProof="0" dirty="0">
              <a:solidFill>
                <a:srgbClr val="1BB7D1"/>
              </a:solidFill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28FF48-4BA5-8FFA-8E6F-85A3F060F4F0}"/>
              </a:ext>
            </a:extLst>
          </p:cNvPr>
          <p:cNvSpPr txBox="1">
            <a:spLocks/>
          </p:cNvSpPr>
          <p:nvPr/>
        </p:nvSpPr>
        <p:spPr>
          <a:xfrm>
            <a:off x="-1" y="2802979"/>
            <a:ext cx="11459689" cy="6552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But, after scission, a need to </a:t>
            </a:r>
            <a:r>
              <a:rPr lang="en-US" sz="2000" b="1" dirty="0"/>
              <a:t>propagate the wave-packets far from the fragments, taking into account the optical potential model</a:t>
            </a:r>
            <a:endParaRPr lang="en-US" sz="2000" b="1" noProof="0" dirty="0">
              <a:solidFill>
                <a:srgbClr val="1BB7D1"/>
              </a:solidFill>
            </a:endParaRP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6FE8DA92-D76F-D840-5B78-0A6DAB09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74087"/>
            <a:ext cx="2743200" cy="365125"/>
          </a:xfrm>
        </p:spPr>
        <p:txBody>
          <a:bodyPr/>
          <a:lstStyle/>
          <a:p>
            <a:fld id="{1D0E20BF-D245-394D-B78A-915824A9CF5D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32CA6A-E3D0-D096-05E6-5C80DB3CEC1B}"/>
              </a:ext>
            </a:extLst>
          </p:cNvPr>
          <p:cNvSpPr txBox="1"/>
          <p:nvPr/>
        </p:nvSpPr>
        <p:spPr>
          <a:xfrm>
            <a:off x="222770" y="3833646"/>
            <a:ext cx="62112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BB7D1"/>
                </a:solidFill>
              </a:rPr>
              <a:t>=&gt; Study of reabsorption impact of SN by fragments on: </a:t>
            </a:r>
            <a:endParaRPr lang="fr-FR" sz="2000" b="1" dirty="0">
              <a:solidFill>
                <a:srgbClr val="1BB7D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E30626C-96BD-F959-3AB7-135BF153047C}"/>
              </a:ext>
            </a:extLst>
          </p:cNvPr>
          <p:cNvSpPr txBox="1"/>
          <p:nvPr/>
        </p:nvSpPr>
        <p:spPr>
          <a:xfrm>
            <a:off x="945931" y="4243918"/>
            <a:ext cx="59987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BB7D1"/>
                </a:solidFill>
              </a:rPr>
              <a:t>- SN and total neutron yield (more realistic) </a:t>
            </a:r>
            <a:endParaRPr lang="fr-FR" sz="2000" b="1" dirty="0">
              <a:solidFill>
                <a:srgbClr val="1BB7D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A9DDBF3-F44D-FF69-2093-4A3B71FED2DE}"/>
              </a:ext>
            </a:extLst>
          </p:cNvPr>
          <p:cNvSpPr txBox="1"/>
          <p:nvPr/>
        </p:nvSpPr>
        <p:spPr>
          <a:xfrm>
            <a:off x="945931" y="4734860"/>
            <a:ext cx="3573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BB7D1"/>
                </a:solidFill>
              </a:rPr>
              <a:t>- Mean kinetic energy</a:t>
            </a:r>
            <a:endParaRPr lang="fr-FR" sz="2000" b="1" dirty="0">
              <a:solidFill>
                <a:srgbClr val="1BB7D1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361BE7F8-B181-E9E4-B809-BF77C6985B9A}"/>
              </a:ext>
            </a:extLst>
          </p:cNvPr>
          <p:cNvSpPr txBox="1">
            <a:spLocks/>
          </p:cNvSpPr>
          <p:nvPr/>
        </p:nvSpPr>
        <p:spPr>
          <a:xfrm>
            <a:off x="-1" y="5408545"/>
            <a:ext cx="11987561" cy="8039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Future: determine the </a:t>
            </a:r>
            <a:r>
              <a:rPr lang="en-US" sz="2000" b="1" dirty="0"/>
              <a:t>unknown shape of SN spectrum</a:t>
            </a:r>
            <a:r>
              <a:rPr lang="en-US" sz="2000" dirty="0"/>
              <a:t> and summing it to a typical PFN Spectrum </a:t>
            </a:r>
          </a:p>
          <a:p>
            <a:pPr marL="0" indent="0">
              <a:buNone/>
            </a:pPr>
            <a:r>
              <a:rPr lang="en-US" sz="2000" dirty="0"/>
              <a:t>	     =&gt; Comparison with the experimental spectrum (ENDF/B.VIII.0)  </a:t>
            </a:r>
            <a:endParaRPr lang="en-US" sz="2000" b="1" noProof="0" dirty="0">
              <a:solidFill>
                <a:srgbClr val="1BB7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58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3">
                <a:lumMod val="5000"/>
                <a:lumOff val="95000"/>
                <a:alpha val="75000"/>
              </a:schemeClr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81DB4B3-FBDD-1ADF-1BE5-8F9C6C59E8D3}"/>
              </a:ext>
            </a:extLst>
          </p:cNvPr>
          <p:cNvSpPr txBox="1"/>
          <p:nvPr/>
        </p:nvSpPr>
        <p:spPr>
          <a:xfrm>
            <a:off x="1670292" y="2921168"/>
            <a:ext cx="8851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Thank you for your listening</a:t>
            </a:r>
            <a:endParaRPr lang="en-US" sz="6000" noProof="0" dirty="0"/>
          </a:p>
        </p:txBody>
      </p:sp>
    </p:spTree>
    <p:extLst>
      <p:ext uri="{BB962C8B-B14F-4D97-AF65-F5344CB8AC3E}">
        <p14:creationId xmlns:p14="http://schemas.microsoft.com/office/powerpoint/2010/main" val="1507294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55636EE-2D3B-B084-A78E-5EAC1B6C72CD}"/>
              </a:ext>
            </a:extLst>
          </p:cNvPr>
          <p:cNvSpPr txBox="1">
            <a:spLocks/>
          </p:cNvSpPr>
          <p:nvPr/>
        </p:nvSpPr>
        <p:spPr>
          <a:xfrm>
            <a:off x="177800" y="1253331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+mj-lt"/>
              <a:buAutoNum type="romanUcPeriod"/>
            </a:pPr>
            <a:r>
              <a:rPr lang="en-US" noProof="0" dirty="0"/>
              <a:t>Motivation</a:t>
            </a:r>
          </a:p>
          <a:p>
            <a:pPr marL="514350" indent="-514350">
              <a:buFont typeface="+mj-lt"/>
              <a:buAutoNum type="romanUcPeriod"/>
            </a:pPr>
            <a:r>
              <a:rPr lang="en-US" noProof="0" dirty="0"/>
              <a:t>Formalism</a:t>
            </a:r>
          </a:p>
          <a:p>
            <a:pPr marL="514350" indent="-514350">
              <a:buFont typeface="+mj-lt"/>
              <a:buAutoNum type="romanUcPeriod"/>
            </a:pPr>
            <a:r>
              <a:rPr lang="en-US" noProof="0" dirty="0"/>
              <a:t>Scission neutrons multiplicity</a:t>
            </a:r>
          </a:p>
          <a:p>
            <a:pPr marL="514350" indent="-514350">
              <a:buFont typeface="+mj-lt"/>
              <a:buAutoNum type="romanUcPeriod"/>
            </a:pPr>
            <a:r>
              <a:rPr lang="en-US" dirty="0"/>
              <a:t>Estimation of prompt neutron evaporation</a:t>
            </a:r>
          </a:p>
          <a:p>
            <a:pPr marL="514350" indent="-514350">
              <a:buFont typeface="+mj-lt"/>
              <a:buAutoNum type="romanUcPeriod"/>
            </a:pPr>
            <a:r>
              <a:rPr lang="en-US" dirty="0"/>
              <a:t>Mean kinetic energy distribution of scission neutrons </a:t>
            </a:r>
            <a:endParaRPr lang="en-US" noProof="0" dirty="0"/>
          </a:p>
          <a:p>
            <a:pPr marL="514350" indent="-514350">
              <a:buFont typeface="+mj-lt"/>
              <a:buAutoNum type="romanUcPeriod"/>
            </a:pPr>
            <a:r>
              <a:rPr lang="en-US" noProof="0" dirty="0"/>
              <a:t>Conclusion and perspectives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F09498B-D1EF-5915-7B01-6206A530A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AE573-95E3-1D41-95B0-2593BEA4BA72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C6D64C66-3C0E-2A6D-D911-B5A66FDAB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788"/>
            <a:ext cx="10515600" cy="490738"/>
          </a:xfrm>
        </p:spPr>
        <p:txBody>
          <a:bodyPr/>
          <a:lstStyle/>
          <a:p>
            <a:r>
              <a:rPr lang="en-US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84144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D6C7E-BDA5-26C8-F3A5-B819727C4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E17CC160-0EF8-75F6-A5AB-DAF380C4E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432" y="2859244"/>
            <a:ext cx="4131728" cy="10474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8E22C7D-27F6-265D-5377-CB5CF5F34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I. Motivation: a bit of history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FEFAFD-67F7-BF0A-C2A9-87700BC1A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E918-B847-0043-B1E1-76FD0C6DC75D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1B92317-9B46-45B4-4008-2A32BEF4BD26}"/>
              </a:ext>
            </a:extLst>
          </p:cNvPr>
          <p:cNvSpPr/>
          <p:nvPr/>
        </p:nvSpPr>
        <p:spPr>
          <a:xfrm>
            <a:off x="9958873" y="4925785"/>
            <a:ext cx="326772" cy="348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E49C10E4-1E1B-C441-32BF-CE7DD3D4EC3B}"/>
              </a:ext>
            </a:extLst>
          </p:cNvPr>
          <p:cNvSpPr txBox="1">
            <a:spLocks/>
          </p:cNvSpPr>
          <p:nvPr/>
        </p:nvSpPr>
        <p:spPr>
          <a:xfrm>
            <a:off x="-2" y="634171"/>
            <a:ext cx="12136042" cy="427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1">
                <a:solidFill>
                  <a:srgbClr val="101C22"/>
                </a:solidFill>
              </a:rPr>
              <a:t>End 1938: </a:t>
            </a:r>
            <a:r>
              <a:rPr lang="en-GB" sz="2000" b="1" noProof="1">
                <a:solidFill>
                  <a:srgbClr val="00B050"/>
                </a:solidFill>
              </a:rPr>
              <a:t>Discovery</a:t>
            </a:r>
            <a:r>
              <a:rPr lang="en-GB" sz="2000" noProof="1">
                <a:solidFill>
                  <a:srgbClr val="00B050"/>
                </a:solidFill>
              </a:rPr>
              <a:t> </a:t>
            </a:r>
            <a:r>
              <a:rPr lang="en-GB" sz="2000" b="1" noProof="1">
                <a:solidFill>
                  <a:srgbClr val="00B050"/>
                </a:solidFill>
              </a:rPr>
              <a:t>of fission </a:t>
            </a:r>
            <a:r>
              <a:rPr lang="en-GB" sz="2000" noProof="1">
                <a:solidFill>
                  <a:srgbClr val="101C22"/>
                </a:solidFill>
              </a:rPr>
              <a:t>by O. Hahn &amp; F. Strassman (interpreted Feb. 1939 by L. Meitner &amp; O.R. Frisch) 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5C511E2-32F6-6F39-371D-18AE169EED32}"/>
              </a:ext>
            </a:extLst>
          </p:cNvPr>
          <p:cNvSpPr txBox="1">
            <a:spLocks/>
          </p:cNvSpPr>
          <p:nvPr/>
        </p:nvSpPr>
        <p:spPr>
          <a:xfrm>
            <a:off x="-1" y="3072872"/>
            <a:ext cx="8004313" cy="395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noProof="1">
                <a:solidFill>
                  <a:srgbClr val="101C22"/>
                </a:solidFill>
              </a:rPr>
              <a:t>Sept. 1939: </a:t>
            </a:r>
            <a:r>
              <a:rPr lang="en-GB" sz="2000" b="1" noProof="1">
                <a:solidFill>
                  <a:srgbClr val="00B050"/>
                </a:solidFill>
              </a:rPr>
              <a:t>Theoretical description of fission </a:t>
            </a:r>
            <a:r>
              <a:rPr lang="en-GB" sz="2000" noProof="1">
                <a:solidFill>
                  <a:srgbClr val="101C22"/>
                </a:solidFill>
              </a:rPr>
              <a:t>based on </a:t>
            </a:r>
            <a:r>
              <a:rPr lang="en-GB" sz="2000" b="1" noProof="1">
                <a:solidFill>
                  <a:srgbClr val="101C22"/>
                </a:solidFill>
              </a:rPr>
              <a:t>liquid drop model </a:t>
            </a:r>
            <a:endParaRPr lang="en-GB" sz="2000" noProof="1">
              <a:solidFill>
                <a:srgbClr val="101C22"/>
              </a:solidFill>
            </a:endParaRP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AEF43666-242F-85B7-65A0-C1268B8B6AA3}"/>
              </a:ext>
            </a:extLst>
          </p:cNvPr>
          <p:cNvSpPr txBox="1">
            <a:spLocks/>
          </p:cNvSpPr>
          <p:nvPr/>
        </p:nvSpPr>
        <p:spPr>
          <a:xfrm>
            <a:off x="207940" y="3811436"/>
            <a:ext cx="11928100" cy="707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000" i="1" noProof="1">
                <a:solidFill>
                  <a:srgbClr val="101C22"/>
                </a:solidFill>
              </a:rPr>
              <a:t>- </a:t>
            </a:r>
            <a:r>
              <a:rPr lang="en-GB" sz="2000" noProof="1">
                <a:solidFill>
                  <a:srgbClr val="101C22"/>
                </a:solidFill>
              </a:rPr>
              <a:t>Analogy for fission: </a:t>
            </a:r>
            <a:r>
              <a:rPr lang="en-GB" sz="1800" i="1" noProof="1">
                <a:solidFill>
                  <a:srgbClr val="101C22"/>
                </a:solidFill>
              </a:rPr>
              <a:t>“fluid mass of unstable form divides into two smaller masses of greater stability […] </a:t>
            </a:r>
            <a:r>
              <a:rPr lang="en-GB" sz="1800" i="1" noProof="1">
                <a:solidFill>
                  <a:srgbClr val="1BB7D1"/>
                </a:solidFill>
              </a:rPr>
              <a:t>tiny droplets are generally formed</a:t>
            </a:r>
            <a:r>
              <a:rPr lang="en-GB" sz="1800" i="1" noProof="1">
                <a:solidFill>
                  <a:srgbClr val="101C22"/>
                </a:solidFill>
              </a:rPr>
              <a:t>”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982A7E6-280C-76F5-B76F-D629F006E413}"/>
              </a:ext>
            </a:extLst>
          </p:cNvPr>
          <p:cNvCxnSpPr>
            <a:cxnSpLocks/>
          </p:cNvCxnSpPr>
          <p:nvPr/>
        </p:nvCxnSpPr>
        <p:spPr>
          <a:xfrm>
            <a:off x="54435" y="6230735"/>
            <a:ext cx="416719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Espace réservé du contenu 2">
                <a:extLst>
                  <a:ext uri="{FF2B5EF4-FFF2-40B4-BE49-F238E27FC236}">
                    <a16:creationId xmlns:a16="http://schemas.microsoft.com/office/drawing/2014/main" id="{88791BE6-2400-8DBE-30DA-ED5A8758E6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1154" y="6046304"/>
                <a:ext cx="11616785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noProof="0" dirty="0"/>
                  <a:t>Liquid drop model </a:t>
                </a:r>
                <a:r>
                  <a:rPr lang="en-US" sz="2000" b="1" noProof="0" dirty="0">
                    <a:solidFill>
                      <a:srgbClr val="1BB7D1"/>
                    </a:solidFill>
                  </a:rPr>
                  <a:t>suggests </a:t>
                </a:r>
                <a:r>
                  <a:rPr lang="en-US" sz="2000" b="1" dirty="0">
                    <a:solidFill>
                      <a:srgbClr val="1BB7D1"/>
                    </a:solidFill>
                  </a:rPr>
                  <a:t>neutron production during </a:t>
                </a:r>
                <a:r>
                  <a:rPr lang="en-US" sz="2000" b="1" noProof="0" dirty="0">
                    <a:solidFill>
                      <a:srgbClr val="1BB7D1"/>
                    </a:solidFill>
                  </a:rPr>
                  <a:t>scission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000" noProof="0" dirty="0"/>
                  <a:t> those emitted from excited fragments</a:t>
                </a:r>
              </a:p>
            </p:txBody>
          </p:sp>
        </mc:Choice>
        <mc:Fallback xmlns="">
          <p:sp>
            <p:nvSpPr>
              <p:cNvPr id="26" name="Espace réservé du contenu 2">
                <a:extLst>
                  <a:ext uri="{FF2B5EF4-FFF2-40B4-BE49-F238E27FC236}">
                    <a16:creationId xmlns:a16="http://schemas.microsoft.com/office/drawing/2014/main" id="{88791BE6-2400-8DBE-30DA-ED5A8758E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54" y="6046304"/>
                <a:ext cx="11616785" cy="365125"/>
              </a:xfrm>
              <a:prstGeom prst="rect">
                <a:avLst/>
              </a:prstGeom>
              <a:blipFill>
                <a:blip r:embed="rId4"/>
                <a:stretch>
                  <a:fillRect l="-437" t="-20690" b="-310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:a16="http://schemas.microsoft.com/office/drawing/2014/main" id="{D4FA2A75-1963-F962-7357-F51A189ED4DF}"/>
              </a:ext>
            </a:extLst>
          </p:cNvPr>
          <p:cNvSpPr txBox="1"/>
          <p:nvPr/>
        </p:nvSpPr>
        <p:spPr>
          <a:xfrm>
            <a:off x="2436626" y="3478282"/>
            <a:ext cx="40369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i="1" dirty="0"/>
              <a:t>N. Bohr and J.A. Wheeler, Phys. Rev., 1939: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F69CFE5-66DF-43E2-688A-247C91EFE062}"/>
              </a:ext>
            </a:extLst>
          </p:cNvPr>
          <p:cNvSpPr txBox="1">
            <a:spLocks/>
          </p:cNvSpPr>
          <p:nvPr/>
        </p:nvSpPr>
        <p:spPr>
          <a:xfrm>
            <a:off x="0" y="1213790"/>
            <a:ext cx="8910205" cy="9493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noProof="1">
                <a:solidFill>
                  <a:srgbClr val="101C22"/>
                </a:solidFill>
              </a:rPr>
              <a:t>Feb. 1939: - </a:t>
            </a:r>
            <a:r>
              <a:rPr lang="en-GB" sz="2000" b="1" noProof="1">
                <a:solidFill>
                  <a:srgbClr val="101C22"/>
                </a:solidFill>
              </a:rPr>
              <a:t>fission fragments (FF) are </a:t>
            </a:r>
            <a:r>
              <a:rPr lang="en-GB" sz="2000" b="1" noProof="1">
                <a:solidFill>
                  <a:srgbClr val="FF0000"/>
                </a:solidFill>
              </a:rPr>
              <a:t>radioactive</a:t>
            </a:r>
            <a:r>
              <a:rPr lang="en-GB" sz="2000" b="1" noProof="1">
                <a:solidFill>
                  <a:srgbClr val="101C22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1" noProof="1">
                <a:solidFill>
                  <a:srgbClr val="101C22"/>
                </a:solidFill>
              </a:rPr>
              <a:t>	        </a:t>
            </a:r>
            <a:r>
              <a:rPr lang="en-GB" sz="2000" noProof="1">
                <a:solidFill>
                  <a:srgbClr val="101C22"/>
                </a:solidFill>
              </a:rPr>
              <a:t>-</a:t>
            </a:r>
            <a:r>
              <a:rPr lang="en-GB" sz="2000" b="1" noProof="1">
                <a:solidFill>
                  <a:srgbClr val="101C22"/>
                </a:solidFill>
              </a:rPr>
              <a:t> </a:t>
            </a:r>
            <a:r>
              <a:rPr lang="en-GB" sz="2000" noProof="1">
                <a:solidFill>
                  <a:srgbClr val="101C22"/>
                </a:solidFill>
              </a:rPr>
              <a:t>observation of </a:t>
            </a:r>
            <a:r>
              <a:rPr lang="en-GB" sz="2000" b="1" noProof="1">
                <a:solidFill>
                  <a:srgbClr val="1BB7D1"/>
                </a:solidFill>
              </a:rPr>
              <a:t>delayed emission of neutrons by fragments</a:t>
            </a:r>
            <a:r>
              <a:rPr lang="en-GB" sz="2000" noProof="1">
                <a:solidFill>
                  <a:srgbClr val="1BB7D1"/>
                </a:solidFill>
              </a:rPr>
              <a:t> </a:t>
            </a:r>
            <a:r>
              <a:rPr lang="en-GB" sz="2000" noProof="1">
                <a:solidFill>
                  <a:srgbClr val="101C22"/>
                </a:solidFill>
              </a:rPr>
              <a:t> </a:t>
            </a:r>
            <a:endParaRPr lang="en-GB" sz="2000" b="1" noProof="1">
              <a:solidFill>
                <a:srgbClr val="101C22"/>
              </a:solidFill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2099043-F1D0-E5F1-16F9-BF02B69585E9}"/>
              </a:ext>
            </a:extLst>
          </p:cNvPr>
          <p:cNvSpPr txBox="1">
            <a:spLocks/>
          </p:cNvSpPr>
          <p:nvPr/>
        </p:nvSpPr>
        <p:spPr>
          <a:xfrm>
            <a:off x="-1" y="2281394"/>
            <a:ext cx="8534401" cy="403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noProof="1">
                <a:solidFill>
                  <a:srgbClr val="101C22"/>
                </a:solidFill>
              </a:rPr>
              <a:t>March - May 1939: evidence of</a:t>
            </a:r>
            <a:r>
              <a:rPr lang="en-GB" sz="2000" b="1" noProof="1">
                <a:solidFill>
                  <a:srgbClr val="1BB7D1"/>
                </a:solidFill>
              </a:rPr>
              <a:t> fast n emission (&lt; 10</a:t>
            </a:r>
            <a:r>
              <a:rPr lang="en-GB" sz="2000" b="1" baseline="30000" noProof="1">
                <a:solidFill>
                  <a:srgbClr val="1BB7D1"/>
                </a:solidFill>
              </a:rPr>
              <a:t>-14</a:t>
            </a:r>
            <a:r>
              <a:rPr lang="en-GB" sz="2000" b="1" noProof="1">
                <a:solidFill>
                  <a:srgbClr val="1BB7D1"/>
                </a:solidFill>
              </a:rPr>
              <a:t> s)</a:t>
            </a:r>
            <a:endParaRPr lang="en-GB" sz="2000" b="1" noProof="1">
              <a:solidFill>
                <a:srgbClr val="101C22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4DD9735-20A4-03C1-FB82-FD12C090CB07}"/>
              </a:ext>
            </a:extLst>
          </p:cNvPr>
          <p:cNvSpPr txBox="1"/>
          <p:nvPr/>
        </p:nvSpPr>
        <p:spPr>
          <a:xfrm>
            <a:off x="5521153" y="1311037"/>
            <a:ext cx="4826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(E. McMillan, Phys. Rev., 1939)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1062C07-32B3-F626-E5E4-772B606E054D}"/>
              </a:ext>
            </a:extLst>
          </p:cNvPr>
          <p:cNvSpPr txBox="1"/>
          <p:nvPr/>
        </p:nvSpPr>
        <p:spPr>
          <a:xfrm>
            <a:off x="7751569" y="1734683"/>
            <a:ext cx="32817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(R.B. Roberts, R.C. Meyer, P. Wang, Phys. Rev., 1939)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F9FA113-D575-B5BB-F638-A0090A3121DF}"/>
              </a:ext>
            </a:extLst>
          </p:cNvPr>
          <p:cNvSpPr txBox="1"/>
          <p:nvPr/>
        </p:nvSpPr>
        <p:spPr>
          <a:xfrm>
            <a:off x="6279546" y="2224521"/>
            <a:ext cx="321334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(L. Szilard, W.H. Zinn, Phys. Rev., 1939)</a:t>
            </a:r>
          </a:p>
          <a:p>
            <a:r>
              <a:rPr lang="fr-FR" sz="1000" i="1" dirty="0"/>
              <a:t>(H.L. Anderson, E. Fermi, H.B. Hanstein, Phys. Rev., 1939)</a:t>
            </a:r>
          </a:p>
          <a:p>
            <a:r>
              <a:rPr lang="fr-FR" sz="1000" i="1" dirty="0"/>
              <a:t>(H. von </a:t>
            </a:r>
            <a:r>
              <a:rPr lang="fr-FR" sz="1000" i="1" dirty="0" err="1"/>
              <a:t>Halban</a:t>
            </a:r>
            <a:r>
              <a:rPr lang="fr-FR" sz="1000" i="1" dirty="0"/>
              <a:t>, F. Joliot, L. Kowarski, Nature, 1939)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BD4AD39-E823-5632-7E70-726205F23F4E}"/>
                  </a:ext>
                </a:extLst>
              </p:cNvPr>
              <p:cNvSpPr txBox="1"/>
              <p:nvPr/>
            </p:nvSpPr>
            <p:spPr>
              <a:xfrm>
                <a:off x="191595" y="4615531"/>
                <a:ext cx="950214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noProof="1">
                    <a:solidFill>
                      <a:srgbClr val="101C22"/>
                    </a:solidFill>
                  </a:rPr>
                  <a:t>- Delayed n from </a:t>
                </a:r>
                <a:r>
                  <a:rPr lang="en-GB" i="1" noProof="1">
                    <a:solidFill>
                      <a:srgbClr val="101C22"/>
                    </a:solidFill>
                  </a:rPr>
                  <a:t>“high nuclear excitation following </a:t>
                </a:r>
                <a14:m>
                  <m:oMath xmlns:m="http://schemas.openxmlformats.org/officeDocument/2006/math">
                    <m:r>
                      <a:rPr lang="en-GB" i="1" noProof="1" smtClean="0">
                        <a:solidFill>
                          <a:srgbClr val="101C2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i="1" noProof="1">
                    <a:solidFill>
                      <a:srgbClr val="101C22"/>
                    </a:solidFill>
                  </a:rPr>
                  <a:t>-ray emission from fission fragment”</a:t>
                </a:r>
                <a:endParaRPr lang="fr-FR" i="1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BD4AD39-E823-5632-7E70-726205F23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95" y="4615531"/>
                <a:ext cx="9502140" cy="400110"/>
              </a:xfrm>
              <a:prstGeom prst="rect">
                <a:avLst/>
              </a:prstGeom>
              <a:blipFill>
                <a:blip r:embed="rId5"/>
                <a:stretch>
                  <a:fillRect l="-533" t="-9091" b="-242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>
            <a:extLst>
              <a:ext uri="{FF2B5EF4-FFF2-40B4-BE49-F238E27FC236}">
                <a16:creationId xmlns:a16="http://schemas.microsoft.com/office/drawing/2014/main" id="{8DA318F7-6F7D-366F-9944-09450F0EC72F}"/>
              </a:ext>
            </a:extLst>
          </p:cNvPr>
          <p:cNvSpPr txBox="1"/>
          <p:nvPr/>
        </p:nvSpPr>
        <p:spPr>
          <a:xfrm>
            <a:off x="191595" y="5192418"/>
            <a:ext cx="11896344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Emission of prompt n </a:t>
            </a:r>
            <a:r>
              <a:rPr lang="en-GB" noProof="1">
                <a:solidFill>
                  <a:srgbClr val="101C22"/>
                </a:solidFill>
              </a:rPr>
              <a:t>”arise </a:t>
            </a:r>
            <a:r>
              <a:rPr lang="en-GB" noProof="1">
                <a:solidFill>
                  <a:srgbClr val="1BB7D1"/>
                </a:solidFill>
              </a:rPr>
              <a:t>either from the </a:t>
            </a:r>
            <a:r>
              <a:rPr lang="en-GB" u="sng" noProof="1">
                <a:solidFill>
                  <a:srgbClr val="1BB7D1"/>
                </a:solidFill>
              </a:rPr>
              <a:t>compound nucleus at the moment of fission</a:t>
            </a:r>
            <a:r>
              <a:rPr lang="en-GB" noProof="1">
                <a:solidFill>
                  <a:srgbClr val="1BB7D1"/>
                </a:solidFill>
              </a:rPr>
              <a:t> or by evaporation from the fragment</a:t>
            </a:r>
            <a:r>
              <a:rPr lang="en-GB" noProof="1">
                <a:solidFill>
                  <a:srgbClr val="101C22"/>
                </a:solidFill>
              </a:rPr>
              <a:t> as a result of excitation imparted to them as they separate”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57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1B5A0-A730-7DAE-C30B-30709CAF4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9144F8-F946-3A56-ECEA-352692C36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I. Motivation</a:t>
            </a:r>
            <a:r>
              <a:rPr lang="en-US" dirty="0"/>
              <a:t>: experimental efforts : summary</a:t>
            </a:r>
            <a:endParaRPr lang="en-US" noProof="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6CFB290-8A37-B4A6-1DA2-1E91D8FFE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E918-B847-0043-B1E1-76FD0C6DC75D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C70F83-8358-24B8-52FD-DE87A140CFA1}"/>
              </a:ext>
            </a:extLst>
          </p:cNvPr>
          <p:cNvSpPr/>
          <p:nvPr/>
        </p:nvSpPr>
        <p:spPr>
          <a:xfrm>
            <a:off x="9958873" y="4925785"/>
            <a:ext cx="326772" cy="348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E6B3E120-8333-FE62-33B2-EF99E794D649}"/>
              </a:ext>
            </a:extLst>
          </p:cNvPr>
          <p:cNvSpPr txBox="1">
            <a:spLocks/>
          </p:cNvSpPr>
          <p:nvPr/>
        </p:nvSpPr>
        <p:spPr>
          <a:xfrm>
            <a:off x="0" y="648790"/>
            <a:ext cx="12136042" cy="734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1">
                <a:solidFill>
                  <a:srgbClr val="101C22"/>
                </a:solidFill>
              </a:rPr>
              <a:t>1962 : </a:t>
            </a:r>
            <a:r>
              <a:rPr lang="en-GB" sz="2000" baseline="30000" noProof="1">
                <a:solidFill>
                  <a:srgbClr val="101C22"/>
                </a:solidFill>
              </a:rPr>
              <a:t>252</a:t>
            </a:r>
            <a:r>
              <a:rPr lang="en-GB" sz="2000" noProof="1">
                <a:solidFill>
                  <a:srgbClr val="101C22"/>
                </a:solidFill>
              </a:rPr>
              <a:t>Cf(SF) and 1965 (</a:t>
            </a:r>
            <a:r>
              <a:rPr lang="en-GB" sz="2000" baseline="30000" noProof="1">
                <a:solidFill>
                  <a:srgbClr val="101C22"/>
                </a:solidFill>
              </a:rPr>
              <a:t>235</a:t>
            </a:r>
            <a:r>
              <a:rPr lang="en-GB" sz="2000" noProof="1">
                <a:solidFill>
                  <a:srgbClr val="101C22"/>
                </a:solidFill>
              </a:rPr>
              <a:t>U(n</a:t>
            </a:r>
            <a:r>
              <a:rPr lang="en-GB" sz="2000" baseline="-25000" noProof="1">
                <a:solidFill>
                  <a:srgbClr val="101C22"/>
                </a:solidFill>
              </a:rPr>
              <a:t>th</a:t>
            </a:r>
            <a:r>
              <a:rPr lang="en-GB" sz="2000" noProof="1">
                <a:solidFill>
                  <a:srgbClr val="101C22"/>
                </a:solidFill>
              </a:rPr>
              <a:t>,f) : </a:t>
            </a:r>
            <a:r>
              <a:rPr lang="en-GB" sz="2000" b="1" i="1" noProof="1">
                <a:solidFill>
                  <a:srgbClr val="FF0000"/>
                </a:solidFill>
              </a:rPr>
              <a:t>deviations</a:t>
            </a:r>
            <a:r>
              <a:rPr lang="en-GB" sz="2000" noProof="1">
                <a:solidFill>
                  <a:srgbClr val="101C22"/>
                </a:solidFill>
              </a:rPr>
              <a:t> (10%) from the hypothesis of isotropic neutron emission</a:t>
            </a:r>
            <a:r>
              <a:rPr lang="en-GB" sz="2000" b="1" noProof="1">
                <a:solidFill>
                  <a:srgbClr val="101C22"/>
                </a:solidFill>
              </a:rPr>
              <a:t> by 											  accelerated fragments  </a:t>
            </a:r>
            <a:endParaRPr lang="en-GB" sz="1800" b="1" noProof="1">
              <a:solidFill>
                <a:srgbClr val="101C22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E77B6A6-EB66-2559-C97E-E5FBFEC4B773}"/>
              </a:ext>
            </a:extLst>
          </p:cNvPr>
          <p:cNvSpPr txBox="1"/>
          <p:nvPr/>
        </p:nvSpPr>
        <p:spPr>
          <a:xfrm>
            <a:off x="3234586" y="6600620"/>
            <a:ext cx="92235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 err="1"/>
              <a:t>Adapted</a:t>
            </a:r>
            <a:r>
              <a:rPr lang="fr-FR" sz="1000" i="1" dirty="0"/>
              <a:t> from : A. S. Vorobyev, O.A. Shcherbakov, </a:t>
            </a:r>
            <a:r>
              <a:rPr lang="fr-FR" sz="1000" i="1" dirty="0" err="1"/>
              <a:t>Exp</a:t>
            </a:r>
            <a:r>
              <a:rPr lang="fr-FR" sz="1000" i="1" dirty="0"/>
              <a:t>. Investigation of </a:t>
            </a:r>
            <a:r>
              <a:rPr lang="fr-FR" sz="1000" i="1" dirty="0" err="1"/>
              <a:t>Properties</a:t>
            </a:r>
            <a:r>
              <a:rPr lang="fr-FR" sz="1000" i="1" dirty="0"/>
              <a:t> of Scission Neutrons In Thermal-Neutron </a:t>
            </a:r>
            <a:r>
              <a:rPr lang="fr-FR" sz="1000" i="1" dirty="0" err="1"/>
              <a:t>Induced</a:t>
            </a:r>
            <a:r>
              <a:rPr lang="fr-FR" sz="1000" i="1" dirty="0"/>
              <a:t> Fission of </a:t>
            </a:r>
            <a:r>
              <a:rPr lang="fr-FR" sz="1000" i="1" baseline="30000" dirty="0"/>
              <a:t>233</a:t>
            </a:r>
            <a:r>
              <a:rPr lang="fr-FR" sz="1000" i="1" dirty="0"/>
              <a:t>U and </a:t>
            </a:r>
            <a:r>
              <a:rPr lang="fr-FR" sz="1000" i="1" baseline="30000" dirty="0"/>
              <a:t>235</a:t>
            </a:r>
            <a:r>
              <a:rPr lang="fr-FR" sz="1000" i="1" dirty="0"/>
              <a:t>U, INDC, IAEA, 2020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41D4E19-A383-2359-2D60-3FECCF6746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35" t="1607" r="1164" b="2412"/>
          <a:stretch>
            <a:fillRect/>
          </a:stretch>
        </p:blipFill>
        <p:spPr>
          <a:xfrm>
            <a:off x="4250759" y="2261094"/>
            <a:ext cx="4847209" cy="426336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BB3839A-936F-D7CD-F2D3-2DBE9D894B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88" t="1608" r="2006" b="1844"/>
          <a:stretch>
            <a:fillRect/>
          </a:stretch>
        </p:blipFill>
        <p:spPr>
          <a:xfrm>
            <a:off x="9110760" y="2246682"/>
            <a:ext cx="3025281" cy="4060737"/>
          </a:xfrm>
          <a:prstGeom prst="rect">
            <a:avLst/>
          </a:prstGeom>
        </p:spPr>
      </p:pic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4A5DFAEF-1BAC-CD86-804D-89AEAFD0F5A7}"/>
              </a:ext>
            </a:extLst>
          </p:cNvPr>
          <p:cNvSpPr txBox="1">
            <a:spLocks/>
          </p:cNvSpPr>
          <p:nvPr/>
        </p:nvSpPr>
        <p:spPr>
          <a:xfrm>
            <a:off x="0" y="2286132"/>
            <a:ext cx="4434435" cy="1291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1">
                <a:solidFill>
                  <a:srgbClr val="101C22"/>
                </a:solidFill>
              </a:rPr>
              <a:t>Since 1962: </a:t>
            </a:r>
            <a:r>
              <a:rPr lang="en-GB" sz="2000" b="1" noProof="1">
                <a:solidFill>
                  <a:srgbClr val="101C22"/>
                </a:solidFill>
              </a:rPr>
              <a:t>experiments to measure this deviation and estimate the yield of Scission Neutrons</a:t>
            </a:r>
            <a:endParaRPr lang="en-GB" sz="1800" noProof="1">
              <a:solidFill>
                <a:srgbClr val="101C22"/>
              </a:solidFill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B208B51-67B5-B2DF-2E09-483E70E18895}"/>
              </a:ext>
            </a:extLst>
          </p:cNvPr>
          <p:cNvCxnSpPr>
            <a:cxnSpLocks/>
          </p:cNvCxnSpPr>
          <p:nvPr/>
        </p:nvCxnSpPr>
        <p:spPr>
          <a:xfrm>
            <a:off x="314168" y="1761375"/>
            <a:ext cx="429660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5F0AAD8F-65FF-977F-5858-FDF2C576B061}"/>
              </a:ext>
            </a:extLst>
          </p:cNvPr>
          <p:cNvSpPr txBox="1">
            <a:spLocks/>
          </p:cNvSpPr>
          <p:nvPr/>
        </p:nvSpPr>
        <p:spPr>
          <a:xfrm>
            <a:off x="767075" y="1578813"/>
            <a:ext cx="10853088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1">
                <a:solidFill>
                  <a:srgbClr val="1BB7D1"/>
                </a:solidFill>
              </a:rPr>
              <a:t>Suggest</a:t>
            </a:r>
            <a:r>
              <a:rPr lang="en-US" sz="2000" b="1" noProof="0" dirty="0">
                <a:solidFill>
                  <a:srgbClr val="1BB7D1"/>
                </a:solidFill>
              </a:rPr>
              <a:t> existence of energetic and isotropic neutron source during scission =&gt; Scission Neutrons (SN)  </a:t>
            </a:r>
            <a:endParaRPr lang="en-US" sz="2000" noProof="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9E44EA6-251E-CC4D-6A33-A25498D6413C}"/>
              </a:ext>
            </a:extLst>
          </p:cNvPr>
          <p:cNvSpPr txBox="1"/>
          <p:nvPr/>
        </p:nvSpPr>
        <p:spPr>
          <a:xfrm>
            <a:off x="767075" y="983282"/>
            <a:ext cx="2807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(H.R. Bowman et al., Phys. Rev., 1962)</a:t>
            </a:r>
          </a:p>
          <a:p>
            <a:r>
              <a:rPr lang="fr-FR" sz="1000" i="1" dirty="0"/>
              <a:t>(J.C.D. Milton, J.S. Fraser, vol. II, 39-55, IAEA, 1965)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5675FD4-840E-71CB-BBAB-759E443F8EB1}"/>
              </a:ext>
            </a:extLst>
          </p:cNvPr>
          <p:cNvCxnSpPr>
            <a:cxnSpLocks/>
          </p:cNvCxnSpPr>
          <p:nvPr/>
        </p:nvCxnSpPr>
        <p:spPr>
          <a:xfrm>
            <a:off x="79499" y="5405754"/>
            <a:ext cx="435713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D3CDD7F8-425C-6D79-8C59-1D3C1596D656}"/>
              </a:ext>
            </a:extLst>
          </p:cNvPr>
          <p:cNvSpPr txBox="1">
            <a:spLocks/>
          </p:cNvSpPr>
          <p:nvPr/>
        </p:nvSpPr>
        <p:spPr>
          <a:xfrm>
            <a:off x="528004" y="5217964"/>
            <a:ext cx="3722755" cy="822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1">
                <a:solidFill>
                  <a:srgbClr val="1BB7D1"/>
                </a:solidFill>
              </a:rPr>
              <a:t>Part of scission neutrons should be </a:t>
            </a:r>
            <a:r>
              <a:rPr lang="en-US" sz="2400" b="1" noProof="1">
                <a:solidFill>
                  <a:srgbClr val="FF0000"/>
                </a:solidFill>
              </a:rPr>
              <a:t>small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BF3EFE3F-EC5F-0E1C-8E62-FF9B2888E469}"/>
              </a:ext>
            </a:extLst>
          </p:cNvPr>
          <p:cNvCxnSpPr>
            <a:cxnSpLocks/>
          </p:cNvCxnSpPr>
          <p:nvPr/>
        </p:nvCxnSpPr>
        <p:spPr>
          <a:xfrm>
            <a:off x="79499" y="3852205"/>
            <a:ext cx="435713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71BBE42D-AFE7-1922-A3C5-10F62762DB75}"/>
              </a:ext>
            </a:extLst>
          </p:cNvPr>
          <p:cNvSpPr txBox="1">
            <a:spLocks/>
          </p:cNvSpPr>
          <p:nvPr/>
        </p:nvSpPr>
        <p:spPr>
          <a:xfrm>
            <a:off x="528004" y="3677667"/>
            <a:ext cx="3644433" cy="11635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1">
                <a:solidFill>
                  <a:srgbClr val="1BB7D1"/>
                </a:solidFill>
              </a:rPr>
              <a:t>Disparate values because yield of SN depends to the parameters used for model calculation </a:t>
            </a:r>
          </a:p>
        </p:txBody>
      </p:sp>
    </p:spTree>
    <p:extLst>
      <p:ext uri="{BB962C8B-B14F-4D97-AF65-F5344CB8AC3E}">
        <p14:creationId xmlns:p14="http://schemas.microsoft.com/office/powerpoint/2010/main" val="364305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B64AB-1FEB-D28D-47E2-3E7494B26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8665C-18BD-8502-E5A2-973B4B54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I. Motivation</a:t>
            </a:r>
            <a:r>
              <a:rPr lang="en-US" dirty="0"/>
              <a:t>: theory efforts</a:t>
            </a:r>
            <a:endParaRPr lang="en-US" noProof="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4FD6F12-AD3D-5001-81FB-D2904C270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1E918-B847-0043-B1E1-76FD0C6DC75D}" type="datetime1">
              <a:rPr lang="en-US" noProof="0" smtClean="0"/>
              <a:t>7/2/26</a:t>
            </a:fld>
            <a:endParaRPr lang="en-US" noProof="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2488C6-52BE-4EAD-E5AC-68524E25D6BB}"/>
              </a:ext>
            </a:extLst>
          </p:cNvPr>
          <p:cNvSpPr/>
          <p:nvPr/>
        </p:nvSpPr>
        <p:spPr>
          <a:xfrm>
            <a:off x="9958873" y="4925785"/>
            <a:ext cx="326772" cy="348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7599DE13-D56F-148D-F121-F4194E5A1C2E}"/>
              </a:ext>
            </a:extLst>
          </p:cNvPr>
          <p:cNvSpPr txBox="1">
            <a:spLocks/>
          </p:cNvSpPr>
          <p:nvPr/>
        </p:nvSpPr>
        <p:spPr>
          <a:xfrm>
            <a:off x="-1" y="699255"/>
            <a:ext cx="11658601" cy="427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0" dirty="0">
                <a:solidFill>
                  <a:srgbClr val="101C22"/>
                </a:solidFill>
              </a:rPr>
              <a:t>For</a:t>
            </a:r>
            <a:r>
              <a:rPr lang="en-GB" sz="2000" noProof="1">
                <a:solidFill>
                  <a:srgbClr val="101C22"/>
                </a:solidFill>
              </a:rPr>
              <a:t> 70 years, different approaches for the emission mechanism of scission neutrons: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F645A87-5A3A-4A42-1C30-A2063E9DD8EA}"/>
              </a:ext>
            </a:extLst>
          </p:cNvPr>
          <p:cNvSpPr txBox="1"/>
          <p:nvPr/>
        </p:nvSpPr>
        <p:spPr>
          <a:xfrm>
            <a:off x="-2" y="1336229"/>
            <a:ext cx="96846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Stavinskii: </a:t>
            </a:r>
            <a:r>
              <a:rPr lang="en-GB" sz="2000" b="1" noProof="1">
                <a:solidFill>
                  <a:srgbClr val="1BB7D1"/>
                </a:solidFill>
              </a:rPr>
              <a:t>shock wave </a:t>
            </a:r>
            <a:r>
              <a:rPr lang="en-GB" sz="2000" noProof="1">
                <a:solidFill>
                  <a:srgbClr val="101C22"/>
                </a:solidFill>
              </a:rPr>
              <a:t>created by the absorption of the outgrowth of each fragment which 		     can eject nucleons (less than 1 neutron due to damping)</a:t>
            </a:r>
            <a:endParaRPr lang="fr-FR" sz="2000" i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34E2BA8-437E-213E-D323-AC99D04A749E}"/>
              </a:ext>
            </a:extLst>
          </p:cNvPr>
          <p:cNvSpPr txBox="1"/>
          <p:nvPr/>
        </p:nvSpPr>
        <p:spPr>
          <a:xfrm>
            <a:off x="7072937" y="1740449"/>
            <a:ext cx="168234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(V.S. </a:t>
            </a:r>
            <a:r>
              <a:rPr lang="fr-FR" sz="1000" i="1" dirty="0" err="1"/>
              <a:t>Stavinskii</a:t>
            </a:r>
            <a:r>
              <a:rPr lang="fr-FR" sz="1000" i="1" dirty="0"/>
              <a:t>, JETP, 1958)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C8C5D4-90D3-0052-98E1-44BBDE18AA54}"/>
              </a:ext>
            </a:extLst>
          </p:cNvPr>
          <p:cNvSpPr txBox="1"/>
          <p:nvPr/>
        </p:nvSpPr>
        <p:spPr>
          <a:xfrm>
            <a:off x="-5305" y="2290672"/>
            <a:ext cx="121177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Fuller: -&gt; </a:t>
            </a:r>
            <a:r>
              <a:rPr lang="en-GB" sz="2000" b="1" noProof="1">
                <a:solidFill>
                  <a:srgbClr val="1BB7D1"/>
                </a:solidFill>
              </a:rPr>
              <a:t>diabatic change of nuclear potential during scission: energy transfer to nucleons and SN emission</a:t>
            </a:r>
            <a:endParaRPr lang="fr-FR" sz="2000" dirty="0">
              <a:solidFill>
                <a:srgbClr val="101C22"/>
              </a:solidFill>
            </a:endParaRPr>
          </a:p>
          <a:p>
            <a:r>
              <a:rPr lang="fr-FR" sz="2000" dirty="0">
                <a:solidFill>
                  <a:srgbClr val="101C22"/>
                </a:solidFill>
              </a:rPr>
              <a:t>	       -&gt; imagine </a:t>
            </a:r>
            <a:r>
              <a:rPr lang="fr-FR" sz="2000" dirty="0" err="1">
                <a:solidFill>
                  <a:srgbClr val="101C22"/>
                </a:solidFill>
              </a:rPr>
              <a:t>rises</a:t>
            </a:r>
            <a:r>
              <a:rPr lang="fr-FR" sz="2000" dirty="0">
                <a:solidFill>
                  <a:srgbClr val="101C22"/>
                </a:solidFill>
              </a:rPr>
              <a:t> of an inverse square </a:t>
            </a:r>
            <a:r>
              <a:rPr lang="fr-FR" sz="2000" dirty="0" err="1">
                <a:solidFill>
                  <a:srgbClr val="101C22"/>
                </a:solidFill>
              </a:rPr>
              <a:t>well</a:t>
            </a:r>
            <a:r>
              <a:rPr lang="fr-FR" sz="2000" dirty="0">
                <a:solidFill>
                  <a:srgbClr val="101C22"/>
                </a:solidFill>
              </a:rPr>
              <a:t> </a:t>
            </a:r>
            <a:r>
              <a:rPr lang="en-GB" sz="2000" i="1" noProof="1">
                <a:solidFill>
                  <a:srgbClr val="101C22"/>
                </a:solidFill>
              </a:rPr>
              <a:t>“</a:t>
            </a:r>
            <a:r>
              <a:rPr lang="fr-FR" sz="2000" dirty="0" err="1">
                <a:solidFill>
                  <a:srgbClr val="101C22"/>
                </a:solidFill>
              </a:rPr>
              <a:t>volcano</a:t>
            </a:r>
            <a:r>
              <a:rPr lang="en-GB" sz="2000" i="1" noProof="1">
                <a:solidFill>
                  <a:srgbClr val="101C22"/>
                </a:solidFill>
              </a:rPr>
              <a:t>” </a:t>
            </a:r>
            <a:r>
              <a:rPr lang="en-GB" sz="2000" noProof="1">
                <a:solidFill>
                  <a:srgbClr val="101C22"/>
                </a:solidFill>
              </a:rPr>
              <a:t>in initial square well that splits it in two wells (FF) </a:t>
            </a:r>
            <a:endParaRPr lang="fr-FR" dirty="0">
              <a:solidFill>
                <a:srgbClr val="101C22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BF75189-AAE6-B36E-8991-D18F92888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4630" y="1098349"/>
            <a:ext cx="2073541" cy="101768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C927A52-BF47-E923-C56A-7617AD63C210}"/>
              </a:ext>
            </a:extLst>
          </p:cNvPr>
          <p:cNvSpPr txBox="1"/>
          <p:nvPr/>
        </p:nvSpPr>
        <p:spPr>
          <a:xfrm>
            <a:off x="-42418" y="2652566"/>
            <a:ext cx="1083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(R.W. Fuller, Phys. Rev., 1962)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F7FAC1F-961F-18BE-C0AE-8F9187DD1D96}"/>
              </a:ext>
            </a:extLst>
          </p:cNvPr>
          <p:cNvSpPr txBox="1"/>
          <p:nvPr/>
        </p:nvSpPr>
        <p:spPr>
          <a:xfrm>
            <a:off x="112913" y="3600522"/>
            <a:ext cx="25173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(Y. </a:t>
            </a:r>
            <a:r>
              <a:rPr lang="fr-FR" sz="1000" i="1" dirty="0" err="1"/>
              <a:t>Boneh</a:t>
            </a:r>
            <a:r>
              <a:rPr lang="fr-FR" sz="1000" i="1" dirty="0"/>
              <a:t> and Z. Fraenkel, Phys. Rev. C, 1974)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34DE4E4-9F36-555E-D6EE-B5E74BB247AB}"/>
              </a:ext>
            </a:extLst>
          </p:cNvPr>
          <p:cNvSpPr txBox="1"/>
          <p:nvPr/>
        </p:nvSpPr>
        <p:spPr>
          <a:xfrm>
            <a:off x="-5305" y="3244629"/>
            <a:ext cx="12117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Boneh &amp; Fraenkel: single-part. excitation during transition saddle to scission =&gt; probability and number of SN </a:t>
            </a:r>
            <a:endParaRPr lang="fr-FR" b="1" i="1" dirty="0">
              <a:solidFill>
                <a:srgbClr val="1BB7D1"/>
              </a:solidFill>
            </a:endParaRP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B3EDB01F-8E51-C978-6BF7-0BD9D791AB22}"/>
              </a:ext>
            </a:extLst>
          </p:cNvPr>
          <p:cNvSpPr txBox="1">
            <a:spLocks/>
          </p:cNvSpPr>
          <p:nvPr/>
        </p:nvSpPr>
        <p:spPr>
          <a:xfrm>
            <a:off x="-5305" y="5452020"/>
            <a:ext cx="11658601" cy="427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1">
                <a:solidFill>
                  <a:srgbClr val="101C22"/>
                </a:solidFill>
              </a:rPr>
              <a:t>Each model have its strengths and weaknesses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9B6D0E2-1194-A207-0CCD-81F04E9E6E8C}"/>
              </a:ext>
            </a:extLst>
          </p:cNvPr>
          <p:cNvSpPr txBox="1"/>
          <p:nvPr/>
        </p:nvSpPr>
        <p:spPr>
          <a:xfrm>
            <a:off x="-5305" y="3973709"/>
            <a:ext cx="121177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Mädler: moving inner potential increase the energy of a moving nucleon on the fragment by reflection, if his 		  		  energy is sufficient =&gt; </a:t>
            </a:r>
            <a:r>
              <a:rPr lang="en-GB" sz="2000" b="1" noProof="1">
                <a:solidFill>
                  <a:srgbClr val="101C22"/>
                </a:solidFill>
              </a:rPr>
              <a:t>“Catapult particles”</a:t>
            </a:r>
            <a:r>
              <a:rPr lang="en-GB" sz="2000" noProof="1">
                <a:solidFill>
                  <a:srgbClr val="101C22"/>
                </a:solidFill>
              </a:rPr>
              <a:t> (Model use by R. Capote, cf previous talk) </a:t>
            </a:r>
            <a:endParaRPr lang="fr-FR" b="1" i="1" dirty="0">
              <a:solidFill>
                <a:srgbClr val="1BB7D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9095538-F0D7-EF02-F1E9-DF3EF86751B8}"/>
              </a:ext>
            </a:extLst>
          </p:cNvPr>
          <p:cNvSpPr txBox="1"/>
          <p:nvPr/>
        </p:nvSpPr>
        <p:spPr>
          <a:xfrm>
            <a:off x="9824630" y="4355554"/>
            <a:ext cx="25173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(P. </a:t>
            </a:r>
            <a:r>
              <a:rPr lang="fr-FR" sz="1000" i="1" dirty="0" err="1"/>
              <a:t>Mädler</a:t>
            </a:r>
            <a:r>
              <a:rPr lang="fr-FR" sz="1000" i="1" dirty="0"/>
              <a:t>, Z. Phys. A, 1985)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0B2A2AD-30B4-6F0C-86E5-35C2BEF2BE08}"/>
              </a:ext>
            </a:extLst>
          </p:cNvPr>
          <p:cNvSpPr txBox="1"/>
          <p:nvPr/>
        </p:nvSpPr>
        <p:spPr>
          <a:xfrm>
            <a:off x="0" y="4888947"/>
            <a:ext cx="12117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rgbClr val="101C22"/>
                </a:solidFill>
              </a:rPr>
              <a:t>- Abdurrahman et al.: apply </a:t>
            </a:r>
            <a:r>
              <a:rPr lang="en-GB" sz="2000" b="1" noProof="1">
                <a:solidFill>
                  <a:srgbClr val="101C22"/>
                </a:solidFill>
              </a:rPr>
              <a:t>TDDFT</a:t>
            </a:r>
            <a:r>
              <a:rPr lang="en-GB" sz="2000" noProof="1">
                <a:solidFill>
                  <a:srgbClr val="101C22"/>
                </a:solidFill>
              </a:rPr>
              <a:t> to the scission process </a:t>
            </a:r>
            <a:endParaRPr lang="fr-FR" b="1" i="1" dirty="0">
              <a:solidFill>
                <a:srgbClr val="1BB7D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A6EC469-52B3-9D3C-5F6F-05D134188F37}"/>
              </a:ext>
            </a:extLst>
          </p:cNvPr>
          <p:cNvSpPr txBox="1"/>
          <p:nvPr/>
        </p:nvSpPr>
        <p:spPr>
          <a:xfrm>
            <a:off x="6053589" y="4994651"/>
            <a:ext cx="25173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(I. Abdurrahman et al., Phys. Rev. Lett, 2024)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02450C35-4A56-3FB7-E5DB-49EB0857EAB2}"/>
              </a:ext>
            </a:extLst>
          </p:cNvPr>
          <p:cNvSpPr txBox="1">
            <a:spLocks/>
          </p:cNvSpPr>
          <p:nvPr/>
        </p:nvSpPr>
        <p:spPr>
          <a:xfrm>
            <a:off x="1137694" y="5869468"/>
            <a:ext cx="10515602" cy="898919"/>
          </a:xfrm>
          <a:prstGeom prst="rect">
            <a:avLst/>
          </a:prstGeom>
          <a:ln w="38100">
            <a:solidFill>
              <a:srgbClr val="1BB7D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i="1" u="sng" noProof="1">
                <a:solidFill>
                  <a:srgbClr val="0070C0"/>
                </a:solidFill>
              </a:rPr>
              <a:t>Global conclusion:</a:t>
            </a:r>
            <a:r>
              <a:rPr lang="en-GB" sz="2400" b="1" i="1" noProof="1">
                <a:solidFill>
                  <a:srgbClr val="0070C0"/>
                </a:solidFill>
              </a:rPr>
              <a:t> </a:t>
            </a:r>
            <a:r>
              <a:rPr lang="en-GB" sz="2200" b="1" noProof="1">
                <a:solidFill>
                  <a:srgbClr val="101C22"/>
                </a:solidFill>
              </a:rPr>
              <a:t>both theory and experiment, give hints on existence of SN, </a:t>
            </a:r>
          </a:p>
          <a:p>
            <a:pPr marL="0" indent="0">
              <a:buNone/>
            </a:pPr>
            <a:r>
              <a:rPr lang="en-GB" sz="2200" b="1" noProof="1">
                <a:solidFill>
                  <a:srgbClr val="101C22"/>
                </a:solidFill>
              </a:rPr>
              <a:t>				          but cannot quantify it</a:t>
            </a:r>
          </a:p>
        </p:txBody>
      </p:sp>
    </p:spTree>
    <p:extLst>
      <p:ext uri="{BB962C8B-B14F-4D97-AF65-F5344CB8AC3E}">
        <p14:creationId xmlns:p14="http://schemas.microsoft.com/office/powerpoint/2010/main" val="224712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F507-CD5D-BB14-2E5C-C0FC47FAC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used approach formalism: general aspects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EDF598-C794-23D7-09C0-28152047F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en-US" smtClean="0"/>
              <a:t>7/2/26</a:t>
            </a:fld>
            <a:endParaRPr lang="en-US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9EA70CE-790C-8A17-5806-C60DC4D05FC7}"/>
              </a:ext>
            </a:extLst>
          </p:cNvPr>
          <p:cNvSpPr txBox="1">
            <a:spLocks/>
          </p:cNvSpPr>
          <p:nvPr/>
        </p:nvSpPr>
        <p:spPr>
          <a:xfrm>
            <a:off x="0" y="616647"/>
            <a:ext cx="12271242" cy="504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Applied microscopic model SN </a:t>
            </a:r>
            <a:r>
              <a:rPr lang="en-US" sz="2000" b="1" noProof="0" dirty="0"/>
              <a:t>emission</a:t>
            </a:r>
            <a:r>
              <a:rPr lang="en-US" sz="2000" dirty="0"/>
              <a:t> (N. </a:t>
            </a:r>
            <a:r>
              <a:rPr lang="en-US" sz="2000" dirty="0" err="1"/>
              <a:t>Carjan</a:t>
            </a:r>
            <a:r>
              <a:rPr lang="en-US" sz="2000" dirty="0"/>
              <a:t> &amp; collaborators)</a:t>
            </a:r>
            <a:r>
              <a:rPr lang="en-US" sz="2000" b="1" noProof="0" dirty="0"/>
              <a:t> to the most probable mass division </a:t>
            </a:r>
            <a:r>
              <a:rPr lang="en-US" sz="2000" b="1" baseline="30000" noProof="0" dirty="0"/>
              <a:t>235</a:t>
            </a:r>
            <a:r>
              <a:rPr lang="en-US" sz="2000" b="1" noProof="0" dirty="0"/>
              <a:t>U(</a:t>
            </a:r>
            <a:r>
              <a:rPr lang="en-US" sz="2000" b="1" noProof="0" dirty="0" err="1"/>
              <a:t>n</a:t>
            </a:r>
            <a:r>
              <a:rPr lang="en-US" sz="2000" b="1" baseline="-25000" noProof="0" dirty="0" err="1"/>
              <a:t>th</a:t>
            </a:r>
            <a:r>
              <a:rPr lang="en-US" sz="2000" b="1" noProof="0" dirty="0" err="1"/>
              <a:t>,f</a:t>
            </a:r>
            <a:r>
              <a:rPr lang="en-US" sz="2000" b="1" noProof="0" dirty="0"/>
              <a:t>)</a:t>
            </a:r>
            <a:endParaRPr lang="en-US" sz="2000" noProof="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3B2BC45-AE51-6F16-6E1E-E9D13349EC6A}"/>
              </a:ext>
            </a:extLst>
          </p:cNvPr>
          <p:cNvSpPr txBox="1"/>
          <p:nvPr/>
        </p:nvSpPr>
        <p:spPr>
          <a:xfrm>
            <a:off x="0" y="3695948"/>
            <a:ext cx="3581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i="1" dirty="0"/>
              <a:t>Ref : K. S. Krane, D. Halliday, </a:t>
            </a:r>
            <a:r>
              <a:rPr lang="fr-FR" sz="1000" i="1" dirty="0" err="1"/>
              <a:t>Introductory</a:t>
            </a:r>
            <a:r>
              <a:rPr lang="fr-FR" sz="1000" i="1" dirty="0"/>
              <a:t> </a:t>
            </a:r>
            <a:r>
              <a:rPr lang="fr-FR" sz="1000" i="1" dirty="0" err="1"/>
              <a:t>Nuclear</a:t>
            </a:r>
            <a:r>
              <a:rPr lang="fr-FR" sz="1000" i="1" dirty="0"/>
              <a:t> Physics, vol. 465, Wiley New-York, 1988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A7A2CD2-A48E-EFBF-350E-1885B6BD1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4027"/>
            <a:ext cx="3462058" cy="2724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C8DCCCF-DCDF-7FE1-74BF-D2E198BD5146}"/>
                  </a:ext>
                </a:extLst>
              </p:cNvPr>
              <p:cNvSpPr txBox="1"/>
              <p:nvPr/>
            </p:nvSpPr>
            <p:spPr>
              <a:xfrm>
                <a:off x="897593" y="1802587"/>
                <a:ext cx="474007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𝟗𝟔</m:t>
                          </m:r>
                        </m:sup>
                        <m:e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sPre>
                    </m:oMath>
                  </m:oMathPara>
                </a14:m>
                <a:endParaRPr lang="fr-FR" b="1" dirty="0">
                  <a:solidFill>
                    <a:srgbClr val="1BB7D1"/>
                  </a:solidFill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C8DCCCF-DCDF-7FE1-74BF-D2E198BD5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593" y="1802587"/>
                <a:ext cx="474007" cy="283219"/>
              </a:xfrm>
              <a:prstGeom prst="rect">
                <a:avLst/>
              </a:prstGeom>
              <a:blipFill>
                <a:blip r:embed="rId4"/>
                <a:stretch>
                  <a:fillRect t="-8696" r="-2564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B7EC019-C3E3-7D3E-1C18-F640F539DC1B}"/>
                  </a:ext>
                </a:extLst>
              </p:cNvPr>
              <p:cNvSpPr txBox="1"/>
              <p:nvPr/>
            </p:nvSpPr>
            <p:spPr>
              <a:xfrm>
                <a:off x="2326749" y="1802587"/>
                <a:ext cx="570611" cy="283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𝟏𝟒𝟎</m:t>
                          </m:r>
                        </m:sup>
                        <m:e>
                          <m:r>
                            <a:rPr lang="fr-FR" b="1" i="1" smtClean="0">
                              <a:solidFill>
                                <a:srgbClr val="1BB7D1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sPre>
                    </m:oMath>
                  </m:oMathPara>
                </a14:m>
                <a:endParaRPr lang="fr-FR" b="1" dirty="0">
                  <a:solidFill>
                    <a:srgbClr val="1BB7D1"/>
                  </a:solidFill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B7EC019-C3E3-7D3E-1C18-F640F539D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6749" y="1802587"/>
                <a:ext cx="570611" cy="283219"/>
              </a:xfrm>
              <a:prstGeom prst="rect">
                <a:avLst/>
              </a:prstGeom>
              <a:blipFill>
                <a:blip r:embed="rId5"/>
                <a:stretch>
                  <a:fillRect t="-8696" r="-2174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811FBED-3DE3-9812-ED50-610086C12C58}"/>
              </a:ext>
            </a:extLst>
          </p:cNvPr>
          <p:cNvCxnSpPr>
            <a:cxnSpLocks/>
          </p:cNvCxnSpPr>
          <p:nvPr/>
        </p:nvCxnSpPr>
        <p:spPr>
          <a:xfrm flipV="1">
            <a:off x="1148749" y="1294525"/>
            <a:ext cx="0" cy="43200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3B5619A-6F45-B8F6-C71D-38CF87B0E1E9}"/>
              </a:ext>
            </a:extLst>
          </p:cNvPr>
          <p:cNvCxnSpPr>
            <a:cxnSpLocks/>
          </p:cNvCxnSpPr>
          <p:nvPr/>
        </p:nvCxnSpPr>
        <p:spPr>
          <a:xfrm flipV="1">
            <a:off x="2612055" y="1305784"/>
            <a:ext cx="0" cy="420741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contenu 2">
            <a:extLst>
              <a:ext uri="{FF2B5EF4-FFF2-40B4-BE49-F238E27FC236}">
                <a16:creationId xmlns:a16="http://schemas.microsoft.com/office/drawing/2014/main" id="{9771C478-9B88-EFB0-DB82-8C5F60FFF200}"/>
              </a:ext>
            </a:extLst>
          </p:cNvPr>
          <p:cNvSpPr txBox="1">
            <a:spLocks/>
          </p:cNvSpPr>
          <p:nvPr/>
        </p:nvSpPr>
        <p:spPr>
          <a:xfrm>
            <a:off x="3742090" y="1705068"/>
            <a:ext cx="8264377" cy="440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Transition</a:t>
            </a:r>
            <a:r>
              <a:rPr lang="en-US" sz="2000" dirty="0"/>
              <a:t> between 2 steps: </a:t>
            </a:r>
            <a:r>
              <a:rPr lang="en-US" sz="2000" b="1" noProof="0" dirty="0">
                <a:solidFill>
                  <a:srgbClr val="1BB7D1"/>
                </a:solidFill>
              </a:rPr>
              <a:t>just-before and </a:t>
            </a:r>
            <a:r>
              <a:rPr lang="en-US" sz="2000" b="1" noProof="0" dirty="0" err="1">
                <a:solidFill>
                  <a:srgbClr val="1BB7D1"/>
                </a:solidFill>
              </a:rPr>
              <a:t>immediately-after</a:t>
            </a:r>
            <a:r>
              <a:rPr lang="en-US" sz="2000" b="1" noProof="0" dirty="0">
                <a:solidFill>
                  <a:srgbClr val="1BB7D1"/>
                </a:solidFill>
              </a:rPr>
              <a:t> scission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1230CCF-2C15-389F-F068-CFB6FF92A1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764" y="2352639"/>
            <a:ext cx="5064482" cy="849323"/>
          </a:xfrm>
          <a:prstGeom prst="rect">
            <a:avLst/>
          </a:prstGeom>
        </p:spPr>
      </p:pic>
      <p:sp>
        <p:nvSpPr>
          <p:cNvPr id="31" name="Espace réservé du contenu 2">
            <a:extLst>
              <a:ext uri="{FF2B5EF4-FFF2-40B4-BE49-F238E27FC236}">
                <a16:creationId xmlns:a16="http://schemas.microsoft.com/office/drawing/2014/main" id="{B2AB0A04-5537-9A57-D1A4-07337C91DCDE}"/>
              </a:ext>
            </a:extLst>
          </p:cNvPr>
          <p:cNvSpPr txBox="1">
            <a:spLocks/>
          </p:cNvSpPr>
          <p:nvPr/>
        </p:nvSpPr>
        <p:spPr>
          <a:xfrm>
            <a:off x="-1" y="4045042"/>
            <a:ext cx="12192001" cy="8004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noProof="0" dirty="0">
                <a:solidFill>
                  <a:srgbClr val="1BB7D1"/>
                </a:solidFill>
              </a:rPr>
              <a:t>Coupling </a:t>
            </a:r>
            <a:r>
              <a:rPr lang="en-US" sz="2000" b="1" dirty="0">
                <a:solidFill>
                  <a:srgbClr val="1BB7D1"/>
                </a:solidFill>
              </a:rPr>
              <a:t>strength between </a:t>
            </a:r>
            <a:r>
              <a:rPr lang="en-US" sz="2000" b="1" noProof="0" dirty="0">
                <a:solidFill>
                  <a:srgbClr val="1BB7D1"/>
                </a:solidFill>
              </a:rPr>
              <a:t>neutron degrees of freedom and rapidly changing nuclear potential depends on ∆T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101C22"/>
                </a:solidFill>
              </a:rPr>
              <a:t>    (Scission time </a:t>
            </a:r>
            <a:r>
              <a:rPr lang="en-US" sz="2000" dirty="0"/>
              <a:t>∆T increases =&gt; Coupling less diabatic)</a:t>
            </a:r>
          </a:p>
        </p:txBody>
      </p: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407114EA-E81E-22F6-CCA2-EEF0EB24D11B}"/>
              </a:ext>
            </a:extLst>
          </p:cNvPr>
          <p:cNvSpPr txBox="1">
            <a:spLocks/>
          </p:cNvSpPr>
          <p:nvPr/>
        </p:nvSpPr>
        <p:spPr>
          <a:xfrm>
            <a:off x="0" y="6113217"/>
            <a:ext cx="8295721" cy="395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101C22"/>
                </a:solidFill>
              </a:rPr>
              <a:t>This work:</a:t>
            </a:r>
            <a:r>
              <a:rPr lang="en-US" sz="2000" b="1" noProof="0" dirty="0">
                <a:solidFill>
                  <a:srgbClr val="1BB7D1"/>
                </a:solidFill>
              </a:rPr>
              <a:t> different scission times are </a:t>
            </a:r>
            <a:r>
              <a:rPr lang="en-US" sz="2000" b="1" dirty="0">
                <a:solidFill>
                  <a:srgbClr val="1BB7D1"/>
                </a:solidFill>
              </a:rPr>
              <a:t>considered </a:t>
            </a:r>
            <a:r>
              <a:rPr lang="en-US" sz="2000" b="1" noProof="0" dirty="0">
                <a:solidFill>
                  <a:srgbClr val="1BB7D1"/>
                </a:solidFill>
              </a:rPr>
              <a:t>: ∆T = 0, 1 or 2.10</a:t>
            </a:r>
            <a:r>
              <a:rPr lang="en-US" sz="2000" b="1" baseline="30000" noProof="0" dirty="0">
                <a:solidFill>
                  <a:srgbClr val="1BB7D1"/>
                </a:solidFill>
              </a:rPr>
              <a:t>-22</a:t>
            </a:r>
            <a:r>
              <a:rPr lang="en-US" sz="2000" b="1" noProof="0" dirty="0">
                <a:solidFill>
                  <a:srgbClr val="1BB7D1"/>
                </a:solidFill>
              </a:rPr>
              <a:t> s</a:t>
            </a:r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FE706B72-37F4-A0B2-CC4B-A85AD219561E}"/>
              </a:ext>
            </a:extLst>
          </p:cNvPr>
          <p:cNvSpPr txBox="1">
            <a:spLocks/>
          </p:cNvSpPr>
          <p:nvPr/>
        </p:nvSpPr>
        <p:spPr>
          <a:xfrm>
            <a:off x="0" y="5280437"/>
            <a:ext cx="3777343" cy="395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101C22"/>
                </a:solidFill>
              </a:rPr>
              <a:t>Time evolution between shapes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498C1BA-1CE5-73B8-FA6B-9D74DEF2F9C0}"/>
              </a:ext>
            </a:extLst>
          </p:cNvPr>
          <p:cNvSpPr txBox="1"/>
          <p:nvPr/>
        </p:nvSpPr>
        <p:spPr>
          <a:xfrm>
            <a:off x="4636508" y="5000291"/>
            <a:ext cx="5073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101C22"/>
                </a:solidFill>
              </a:rPr>
              <a:t>∆T = 0 for Sudden Approximation (limiting case)</a:t>
            </a:r>
            <a:endParaRPr lang="fr-FR" dirty="0"/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41FD8821-5C80-3F68-6D69-ECD0DADE5F6A}"/>
              </a:ext>
            </a:extLst>
          </p:cNvPr>
          <p:cNvCxnSpPr>
            <a:cxnSpLocks/>
            <a:stCxn id="34" idx="3"/>
            <a:endCxn id="36" idx="1"/>
          </p:cNvCxnSpPr>
          <p:nvPr/>
        </p:nvCxnSpPr>
        <p:spPr>
          <a:xfrm flipV="1">
            <a:off x="3777343" y="5184957"/>
            <a:ext cx="859165" cy="29302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50233A0-CF65-1EAC-C522-B22222B40450}"/>
                  </a:ext>
                </a:extLst>
              </p:cNvPr>
              <p:cNvSpPr txBox="1"/>
              <p:nvPr/>
            </p:nvSpPr>
            <p:spPr>
              <a:xfrm>
                <a:off x="4636508" y="5543957"/>
                <a:ext cx="43064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101C22"/>
                    </a:solidFill>
                  </a:rPr>
                  <a:t>∆T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101C2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1800" dirty="0">
                    <a:solidFill>
                      <a:srgbClr val="101C22"/>
                    </a:solidFill>
                  </a:rPr>
                  <a:t> 0 for Dynamical process (</a:t>
                </a:r>
                <a:r>
                  <a:rPr lang="en-US" dirty="0">
                    <a:solidFill>
                      <a:srgbClr val="101C22"/>
                    </a:solidFill>
                  </a:rPr>
                  <a:t>realistic</a:t>
                </a:r>
                <a:r>
                  <a:rPr lang="en-US" sz="1800" dirty="0">
                    <a:solidFill>
                      <a:srgbClr val="101C22"/>
                    </a:solidFill>
                  </a:rPr>
                  <a:t> case)</a:t>
                </a:r>
                <a:endParaRPr lang="fr-FR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50233A0-CF65-1EAC-C522-B22222B40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6508" y="5543957"/>
                <a:ext cx="4306454" cy="369332"/>
              </a:xfrm>
              <a:prstGeom prst="rect">
                <a:avLst/>
              </a:prstGeom>
              <a:blipFill>
                <a:blip r:embed="rId7"/>
                <a:stretch>
                  <a:fillRect l="-1471" t="-6667" r="-588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BD597F22-4FBB-E03F-414B-B9BEADC33698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3777343" y="5477977"/>
            <a:ext cx="859165" cy="316991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0C2A9D5-253B-0E89-9030-5E7FE7E7A01A}"/>
              </a:ext>
            </a:extLst>
          </p:cNvPr>
          <p:cNvSpPr txBox="1"/>
          <p:nvPr/>
        </p:nvSpPr>
        <p:spPr>
          <a:xfrm>
            <a:off x="9098562" y="5017473"/>
            <a:ext cx="3093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i="1" dirty="0">
                <a:solidFill>
                  <a:srgbClr val="000000"/>
                </a:solidFill>
                <a:effectLst/>
              </a:rPr>
              <a:t>(N. </a:t>
            </a:r>
            <a:r>
              <a:rPr lang="fr-FR" sz="1200" i="1" dirty="0" err="1">
                <a:solidFill>
                  <a:srgbClr val="000000"/>
                </a:solidFill>
                <a:effectLst/>
              </a:rPr>
              <a:t>Carjan</a:t>
            </a:r>
            <a:r>
              <a:rPr lang="fr-FR" sz="1200" i="1" dirty="0">
                <a:solidFill>
                  <a:srgbClr val="000000"/>
                </a:solidFill>
                <a:effectLst/>
              </a:rPr>
              <a:t>, P. </a:t>
            </a:r>
            <a:r>
              <a:rPr lang="fr-FR" sz="1200" i="1" dirty="0" err="1">
                <a:solidFill>
                  <a:srgbClr val="000000"/>
                </a:solidFill>
                <a:effectLst/>
              </a:rPr>
              <a:t>Talou</a:t>
            </a:r>
            <a:r>
              <a:rPr lang="fr-FR" sz="1200" i="1" dirty="0">
                <a:solidFill>
                  <a:srgbClr val="000000"/>
                </a:solidFill>
                <a:effectLst/>
              </a:rPr>
              <a:t>, O. Serot, NPA, 792, 102–121, 2007)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D26F089-8D87-75A9-31D0-A585D8C0CAE4}"/>
              </a:ext>
            </a:extLst>
          </p:cNvPr>
          <p:cNvSpPr txBox="1"/>
          <p:nvPr/>
        </p:nvSpPr>
        <p:spPr>
          <a:xfrm>
            <a:off x="8787687" y="5588653"/>
            <a:ext cx="33238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200" i="1" dirty="0">
                <a:solidFill>
                  <a:srgbClr val="000000"/>
                </a:solidFill>
                <a:effectLst/>
              </a:rPr>
              <a:t>(M. Rizea, N. </a:t>
            </a:r>
            <a:r>
              <a:rPr lang="fr-FR" sz="1200" i="1" dirty="0" err="1">
                <a:solidFill>
                  <a:srgbClr val="000000"/>
                </a:solidFill>
                <a:effectLst/>
              </a:rPr>
              <a:t>Carjan</a:t>
            </a:r>
            <a:r>
              <a:rPr lang="fr-FR" sz="1200" i="1" dirty="0">
                <a:solidFill>
                  <a:srgbClr val="000000"/>
                </a:solidFill>
                <a:effectLst/>
              </a:rPr>
              <a:t>, NPA, 909, 50–68, 2013)</a:t>
            </a:r>
          </a:p>
        </p:txBody>
      </p:sp>
    </p:spTree>
    <p:extLst>
      <p:ext uri="{BB962C8B-B14F-4D97-AF65-F5344CB8AC3E}">
        <p14:creationId xmlns:p14="http://schemas.microsoft.com/office/powerpoint/2010/main" val="3046133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DDCA0-48F3-69AC-3AF0-CF9437C64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AB94D-06AF-22F6-D8C4-000C4D93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used approach formalism: shape of the nuclei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1C6B54-14BC-B27B-DD7C-6E755B84C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en-US" smtClean="0"/>
              <a:t>7/2/26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5" name="Tableau 54">
                <a:extLst>
                  <a:ext uri="{FF2B5EF4-FFF2-40B4-BE49-F238E27FC236}">
                    <a16:creationId xmlns:a16="http://schemas.microsoft.com/office/drawing/2014/main" id="{65F1C0E4-8E97-64AA-5FEE-AE0F438626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3107897"/>
                  </p:ext>
                </p:extLst>
              </p:nvPr>
            </p:nvGraphicFramePr>
            <p:xfrm>
              <a:off x="6545022" y="4316426"/>
              <a:ext cx="5302694" cy="1691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41964">
                      <a:extLst>
                        <a:ext uri="{9D8B030D-6E8A-4147-A177-3AD203B41FA5}">
                          <a16:colId xmlns:a16="http://schemas.microsoft.com/office/drawing/2014/main" val="1202211495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29545898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noProof="1"/>
                            <a:t>Some caracteristic values for each shape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noProof="1"/>
                            <a:t>(fm)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9658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noProof="1"/>
                            <a:t>Minimal neck radius</a:t>
                          </a:r>
                          <a:r>
                            <a:rPr lang="en-US" sz="1600" noProof="1"/>
                            <a:t> (just-before scission)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oMath>
                          </a14:m>
                          <a:endParaRPr lang="en-US" sz="1600" noProof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1.6</m:t>
                                </m:r>
                              </m:oMath>
                            </m:oMathPara>
                          </a14:m>
                          <a:endParaRPr lang="en-US" sz="1600" noProof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2742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noProof="1"/>
                            <a:t>Axial position of the neck </a:t>
                          </a:r>
                          <a:r>
                            <a:rPr lang="en-US" sz="1600" noProof="1"/>
                            <a:t>(just-before scission)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noProof="1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−2.04</m:t>
                                </m:r>
                              </m:oMath>
                            </m:oMathPara>
                          </a14:m>
                          <a:endParaRPr lang="en-US" sz="1600" noProof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246564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noProof="1"/>
                            <a:t>Minimal distance between 2 fragments</a:t>
                          </a:r>
                          <a:r>
                            <a:rPr lang="en-US" sz="1600" noProof="1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noProof="1"/>
                            <a:t> (immediately-after scission)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en-US" sz="1600" noProof="1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24161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5" name="Tableau 54">
                <a:extLst>
                  <a:ext uri="{FF2B5EF4-FFF2-40B4-BE49-F238E27FC236}">
                    <a16:creationId xmlns:a16="http://schemas.microsoft.com/office/drawing/2014/main" id="{65F1C0E4-8E97-64AA-5FEE-AE0F438626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3107897"/>
                  </p:ext>
                </p:extLst>
              </p:nvPr>
            </p:nvGraphicFramePr>
            <p:xfrm>
              <a:off x="6545022" y="4316426"/>
              <a:ext cx="5302694" cy="1691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41964">
                      <a:extLst>
                        <a:ext uri="{9D8B030D-6E8A-4147-A177-3AD203B41FA5}">
                          <a16:colId xmlns:a16="http://schemas.microsoft.com/office/drawing/2014/main" val="1202211495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29545898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noProof="1"/>
                            <a:t>Some caracteristic values for each shape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noProof="1"/>
                            <a:t>(fm)</a:t>
                          </a:r>
                        </a:p>
                      </a:txBody>
                      <a:tcPr>
                        <a:solidFill>
                          <a:srgbClr val="1BB7D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096581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279" t="-106897" r="-17598" b="-2827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598333" t="-106897" r="-5000" b="-2827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27429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279" t="-200000" r="-17598" b="-17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598333" t="-200000" r="-5000" b="-17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465642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279" t="-195652" r="-17598" b="-130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3"/>
                          <a:stretch>
                            <a:fillRect l="-598333" t="-195652" r="-5000" b="-130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241619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E249E295-D063-0C14-97F7-40933E14E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324" y="3838128"/>
            <a:ext cx="5490676" cy="3019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2">
                <a:extLst>
                  <a:ext uri="{FF2B5EF4-FFF2-40B4-BE49-F238E27FC236}">
                    <a16:creationId xmlns:a16="http://schemas.microsoft.com/office/drawing/2014/main" id="{960C120B-19BC-D388-D5B8-3866B6683F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603116"/>
                <a:ext cx="10971034" cy="34672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/>
                  <a:t>A</a:t>
                </a:r>
                <a:r>
                  <a:rPr lang="en-US" sz="2000" b="1" noProof="0" dirty="0" err="1"/>
                  <a:t>xially</a:t>
                </a:r>
                <a:r>
                  <a:rPr lang="en-US" sz="2000" b="1" dirty="0"/>
                  <a:t> symmetric shapes </a:t>
                </a:r>
                <a:r>
                  <a:rPr lang="en-US" sz="2000" dirty="0"/>
                  <a:t>in cylindrical coord. + 2 deformation parameters (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) for each shape</a:t>
                </a:r>
              </a:p>
            </p:txBody>
          </p:sp>
        </mc:Choice>
        <mc:Fallback xmlns="">
          <p:sp>
            <p:nvSpPr>
              <p:cNvPr id="12" name="Espace réservé du contenu 2">
                <a:extLst>
                  <a:ext uri="{FF2B5EF4-FFF2-40B4-BE49-F238E27FC236}">
                    <a16:creationId xmlns:a16="http://schemas.microsoft.com/office/drawing/2014/main" id="{960C120B-19BC-D388-D5B8-3866B6683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3116"/>
                <a:ext cx="10971034" cy="346728"/>
              </a:xfrm>
              <a:prstGeom prst="rect">
                <a:avLst/>
              </a:prstGeom>
              <a:blipFill>
                <a:blip r:embed="rId7"/>
                <a:stretch>
                  <a:fillRect l="-462" t="-21429" b="-35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 13">
            <a:extLst>
              <a:ext uri="{FF2B5EF4-FFF2-40B4-BE49-F238E27FC236}">
                <a16:creationId xmlns:a16="http://schemas.microsoft.com/office/drawing/2014/main" id="{47E3127E-953B-14BE-1A57-DEF0189753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16" y="970744"/>
            <a:ext cx="1898660" cy="13650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2BB4C64-CDCA-76A7-3A41-0065D57369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8161" y="1019860"/>
            <a:ext cx="3167839" cy="26367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98ABA449-AEF1-4E25-509F-F3BD672FDA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5303" y="1995950"/>
                <a:ext cx="1975104" cy="6094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2000" b="1" i="1" smtClean="0">
                        <a:solidFill>
                          <a:srgbClr val="1BB7D1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fr-FR" sz="2000" b="1" dirty="0">
                    <a:solidFill>
                      <a:srgbClr val="1BB7D1"/>
                    </a:solidFill>
                  </a:rPr>
                  <a:t> = Elongation of the nucleus</a:t>
                </a:r>
              </a:p>
            </p:txBody>
          </p:sp>
        </mc:Choice>
        <mc:Fallback xmlns="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98ABA449-AEF1-4E25-509F-F3BD672F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303" y="1995950"/>
                <a:ext cx="1975104" cy="609409"/>
              </a:xfrm>
              <a:prstGeom prst="rect">
                <a:avLst/>
              </a:prstGeom>
              <a:blipFill>
                <a:blip r:embed="rId10"/>
                <a:stretch>
                  <a:fillRect t="-10204" b="-244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ce réservé du contenu 2">
                <a:extLst>
                  <a:ext uri="{FF2B5EF4-FFF2-40B4-BE49-F238E27FC236}">
                    <a16:creationId xmlns:a16="http://schemas.microsoft.com/office/drawing/2014/main" id="{F4E0A3EC-BF2F-3940-6BF4-A194DAE21C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60600" y="1478986"/>
                <a:ext cx="1975104" cy="6094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noProof="1" dirty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noProof="1" dirty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 noProof="1" dirty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b="1" noProof="1">
                    <a:solidFill>
                      <a:srgbClr val="1BB7D1"/>
                    </a:solidFill>
                  </a:rPr>
                  <a:t> = Mass asymmetry</a:t>
                </a:r>
              </a:p>
            </p:txBody>
          </p:sp>
        </mc:Choice>
        <mc:Fallback xmlns="">
          <p:sp>
            <p:nvSpPr>
              <p:cNvPr id="18" name="Espace réservé du contenu 2">
                <a:extLst>
                  <a:ext uri="{FF2B5EF4-FFF2-40B4-BE49-F238E27FC236}">
                    <a16:creationId xmlns:a16="http://schemas.microsoft.com/office/drawing/2014/main" id="{F4E0A3EC-BF2F-3940-6BF4-A194DAE21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600" y="1478986"/>
                <a:ext cx="1975104" cy="609409"/>
              </a:xfrm>
              <a:prstGeom prst="rect">
                <a:avLst/>
              </a:prstGeom>
              <a:blipFill>
                <a:blip r:embed="rId11"/>
                <a:stretch>
                  <a:fillRect t="-12245" b="-22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217DAE3-D44A-EF70-60C6-EECDC20DC236}"/>
                  </a:ext>
                </a:extLst>
              </p:cNvPr>
              <p:cNvSpPr txBox="1"/>
              <p:nvPr/>
            </p:nvSpPr>
            <p:spPr>
              <a:xfrm>
                <a:off x="10252217" y="2439462"/>
                <a:ext cx="1791869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101C22"/>
                    </a:solidFill>
                  </a:rPr>
                  <a:t>Mass asymmetry increase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101C22"/>
                    </a:solidFill>
                  </a:rPr>
                  <a:t> increase </a:t>
                </a:r>
                <a:endParaRPr lang="fr-FR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7217DAE3-D44A-EF70-60C6-EECDC20DC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2217" y="2439462"/>
                <a:ext cx="1791869" cy="923330"/>
              </a:xfrm>
              <a:prstGeom prst="rect">
                <a:avLst/>
              </a:prstGeom>
              <a:blipFill>
                <a:blip r:embed="rId12"/>
                <a:stretch>
                  <a:fillRect l="-2113" t="-2740" r="-4930" b="-10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2DA0BC45-423A-8752-8C34-7CD2C6944DB9}"/>
                  </a:ext>
                </a:extLst>
              </p:cNvPr>
              <p:cNvSpPr txBox="1"/>
              <p:nvPr/>
            </p:nvSpPr>
            <p:spPr>
              <a:xfrm>
                <a:off x="779291" y="3010290"/>
                <a:ext cx="216712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101C22"/>
                    </a:solidFill>
                  </a:rPr>
                  <a:t>Neck appears for high value of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800" dirty="0">
                    <a:solidFill>
                      <a:srgbClr val="101C22"/>
                    </a:solidFill>
                  </a:rPr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2DA0BC45-423A-8752-8C34-7CD2C6944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291" y="3010290"/>
                <a:ext cx="2167128" cy="646331"/>
              </a:xfrm>
              <a:prstGeom prst="rect">
                <a:avLst/>
              </a:prstGeom>
              <a:blipFill>
                <a:blip r:embed="rId13"/>
                <a:stretch>
                  <a:fillRect t="-5882" b="-156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9598024-BA82-5D61-A434-284E670FE672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11148152" y="2088395"/>
            <a:ext cx="0" cy="351067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F140B0B3-E41A-99A9-9D33-88D6914D49A1}"/>
              </a:ext>
            </a:extLst>
          </p:cNvPr>
          <p:cNvCxnSpPr>
            <a:cxnSpLocks/>
            <a:stCxn id="16" idx="2"/>
            <a:endCxn id="20" idx="0"/>
          </p:cNvCxnSpPr>
          <p:nvPr/>
        </p:nvCxnSpPr>
        <p:spPr>
          <a:xfrm>
            <a:off x="1862855" y="2605359"/>
            <a:ext cx="0" cy="404931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B8CD886-2045-B2BF-B3AD-F39702B2F7C0}"/>
                  </a:ext>
                </a:extLst>
              </p:cNvPr>
              <p:cNvSpPr txBox="1"/>
              <p:nvPr/>
            </p:nvSpPr>
            <p:spPr>
              <a:xfrm>
                <a:off x="3325953" y="1458429"/>
                <a:ext cx="7223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7B8CD886-2045-B2BF-B3AD-F39702B2F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953" y="1458429"/>
                <a:ext cx="722377" cy="276999"/>
              </a:xfrm>
              <a:prstGeom prst="rect">
                <a:avLst/>
              </a:prstGeom>
              <a:blipFill>
                <a:blip r:embed="rId14"/>
                <a:stretch>
                  <a:fillRect l="-5263" r="-7018" b="-130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Image 23">
            <a:extLst>
              <a:ext uri="{FF2B5EF4-FFF2-40B4-BE49-F238E27FC236}">
                <a16:creationId xmlns:a16="http://schemas.microsoft.com/office/drawing/2014/main" id="{C0BDBD04-2C79-07EB-FEBE-CA1764A2422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39743" y="1019860"/>
            <a:ext cx="3799868" cy="2687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DC98787-4E50-6B93-3F94-941226414893}"/>
                  </a:ext>
                </a:extLst>
              </p:cNvPr>
              <p:cNvSpPr txBox="1"/>
              <p:nvPr/>
            </p:nvSpPr>
            <p:spPr>
              <a:xfrm>
                <a:off x="8264447" y="1389192"/>
                <a:ext cx="9319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=0.75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DC98787-4E50-6B93-3F94-9412264148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4447" y="1389192"/>
                <a:ext cx="931922" cy="276999"/>
              </a:xfrm>
              <a:prstGeom prst="rect">
                <a:avLst/>
              </a:prstGeom>
              <a:blipFill>
                <a:blip r:embed="rId16"/>
                <a:stretch>
                  <a:fillRect l="-2667" r="-5333" b="-43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E6F4D5CD-563C-82F5-3E7E-AEE67A5ECF2C}"/>
                  </a:ext>
                </a:extLst>
              </p:cNvPr>
              <p:cNvSpPr txBox="1"/>
              <p:nvPr/>
            </p:nvSpPr>
            <p:spPr>
              <a:xfrm>
                <a:off x="1938276" y="5466978"/>
                <a:ext cx="474007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𝟗𝟔</m:t>
                          </m:r>
                        </m:sup>
                        <m:e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sPre>
                    </m:oMath>
                  </m:oMathPara>
                </a14:m>
                <a:endParaRPr lang="fr-FR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E6F4D5CD-563C-82F5-3E7E-AEE67A5EC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276" y="5466978"/>
                <a:ext cx="474007" cy="377667"/>
              </a:xfrm>
              <a:prstGeom prst="rect">
                <a:avLst/>
              </a:prstGeom>
              <a:blipFill>
                <a:blip r:embed="rId17"/>
                <a:stretch>
                  <a:fillRect l="-12821" t="-3226" r="-23077" b="-354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C454492-91DD-DD3E-1D53-F78904784C00}"/>
                  </a:ext>
                </a:extLst>
              </p:cNvPr>
              <p:cNvSpPr txBox="1"/>
              <p:nvPr/>
            </p:nvSpPr>
            <p:spPr>
              <a:xfrm>
                <a:off x="4554636" y="5466978"/>
                <a:ext cx="570611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𝟏𝟒𝟎</m:t>
                          </m:r>
                        </m:sup>
                        <m:e>
                          <m:r>
                            <a:rPr lang="fr-FR" sz="24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sPre>
                    </m:oMath>
                  </m:oMathPara>
                </a14:m>
                <a:endParaRPr lang="fr-FR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C454492-91DD-DD3E-1D53-F78904784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636" y="5466978"/>
                <a:ext cx="570611" cy="377667"/>
              </a:xfrm>
              <a:prstGeom prst="rect">
                <a:avLst/>
              </a:prstGeom>
              <a:blipFill>
                <a:blip r:embed="rId18"/>
                <a:stretch>
                  <a:fillRect l="-10870" t="-3226" r="-23913" b="-354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0EF20030-1086-075A-5DFB-F91F91732B05}"/>
              </a:ext>
            </a:extLst>
          </p:cNvPr>
          <p:cNvSpPr/>
          <p:nvPr/>
        </p:nvSpPr>
        <p:spPr>
          <a:xfrm>
            <a:off x="3302000" y="6442075"/>
            <a:ext cx="434975" cy="214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D41F85-81ED-E8E3-5C48-0DFFE1338DE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69897" y="6390281"/>
            <a:ext cx="403510" cy="16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58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94B8C-C1A3-50D9-A32D-ED200404C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3EA578-FA20-703D-C649-D7DC9B746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used approach formalism: calculation method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E4FE3-4A69-51A5-7C96-F7A4AE2D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en-US" smtClean="0"/>
              <a:t>7/2/26</a:t>
            </a:fld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449A84-3300-39B4-FC4B-A3AA91987498}"/>
              </a:ext>
            </a:extLst>
          </p:cNvPr>
          <p:cNvSpPr txBox="1">
            <a:spLocks/>
          </p:cNvSpPr>
          <p:nvPr/>
        </p:nvSpPr>
        <p:spPr>
          <a:xfrm>
            <a:off x="1" y="761655"/>
            <a:ext cx="6708618" cy="365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Calculation method </a:t>
            </a:r>
            <a:r>
              <a:rPr lang="en-US" sz="2000" noProof="0" dirty="0"/>
              <a:t>of each single-particle wave-function: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2A79253-51C6-D5D3-8516-38D2B008C335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130629" y="1487786"/>
            <a:ext cx="556755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A81D75A-2CA9-B39C-CF86-B42FE798E159}"/>
              </a:ext>
            </a:extLst>
          </p:cNvPr>
          <p:cNvSpPr txBox="1">
            <a:spLocks/>
          </p:cNvSpPr>
          <p:nvPr/>
        </p:nvSpPr>
        <p:spPr>
          <a:xfrm>
            <a:off x="687384" y="1305223"/>
            <a:ext cx="439161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0" dirty="0"/>
              <a:t>Time Dependent Schrödinger equation:</a:t>
            </a:r>
            <a:endParaRPr lang="en-US" sz="20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D05D19D-E6A2-1B79-5024-1C3C9CB4D6F7}"/>
                  </a:ext>
                </a:extLst>
              </p:cNvPr>
              <p:cNvSpPr txBox="1"/>
              <p:nvPr/>
            </p:nvSpPr>
            <p:spPr>
              <a:xfrm>
                <a:off x="7322725" y="1394622"/>
                <a:ext cx="4620624" cy="284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noProof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𝑠h𝑎𝑝𝑒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)=</m:t>
                      </m:r>
                      <m:acc>
                        <m:accPr>
                          <m:chr m:val="̂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en-US" i="1" noProof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noProof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𝑠h𝑎𝑝𝑒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)+</m:t>
                      </m:r>
                      <m:acc>
                        <m:accPr>
                          <m:chr m:val="̂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 noProof="0" smtClean="0">
                                  <a:latin typeface="Cambria Math" panose="02040503050406030204" pitchFamily="18" charset="0"/>
                                </a:rPr>
                                <m:t>𝑠𝑜</m:t>
                              </m:r>
                            </m:sub>
                          </m:sSub>
                        </m:e>
                      </m:acc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𝑠h𝑎𝑝𝑒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noProof="0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D05D19D-E6A2-1B79-5024-1C3C9CB4D6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725" y="1394622"/>
                <a:ext cx="4620624" cy="284437"/>
              </a:xfrm>
              <a:prstGeom prst="rect">
                <a:avLst/>
              </a:prstGeom>
              <a:blipFill>
                <a:blip r:embed="rId3"/>
                <a:stretch>
                  <a:fillRect l="-548" t="-17391" r="-1370" b="-391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8B5B20E7-EA7C-465D-9129-06475AA6EA4A}"/>
              </a:ext>
            </a:extLst>
          </p:cNvPr>
          <p:cNvSpPr txBox="1">
            <a:spLocks/>
          </p:cNvSpPr>
          <p:nvPr/>
        </p:nvSpPr>
        <p:spPr>
          <a:xfrm>
            <a:off x="6705217" y="1351964"/>
            <a:ext cx="78486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noProof="0" dirty="0"/>
              <a:t>with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A0187E32-4406-3B72-DD0A-F0EB85DAE069}"/>
              </a:ext>
            </a:extLst>
          </p:cNvPr>
          <p:cNvSpPr txBox="1">
            <a:spLocks/>
          </p:cNvSpPr>
          <p:nvPr/>
        </p:nvSpPr>
        <p:spPr>
          <a:xfrm>
            <a:off x="704590" y="2000516"/>
            <a:ext cx="4305713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noProof="0" dirty="0"/>
              <a:t>Axially symmetric nucleus + Spin-Orbit:</a:t>
            </a:r>
            <a:endParaRPr lang="en-US" sz="20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9F9A9F4-D6BC-9F73-CB40-FD11E7B1520A}"/>
                  </a:ext>
                </a:extLst>
              </p:cNvPr>
              <p:cNvSpPr txBox="1"/>
              <p:nvPr/>
            </p:nvSpPr>
            <p:spPr>
              <a:xfrm>
                <a:off x="4962422" y="2020049"/>
                <a:ext cx="5837111" cy="319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𝛹</m:t>
                          </m:r>
                        </m:e>
                      </m:acc>
                      <m:d>
                        <m:d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d>
                        <m:dPr>
                          <m:begChr m:val="|"/>
                          <m:endChr m:val="⟩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↑</m:t>
                          </m:r>
                        </m:e>
                      </m:d>
                      <m:r>
                        <a:rPr lang="en-US" sz="2000" i="1" noProof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0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sz="200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d>
                        <m:dPr>
                          <m:begChr m:val="|"/>
                          <m:endChr m:val="⟩"/>
                          <m:ctrlP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noProof="0" smtClean="0">
                              <a:latin typeface="Cambria Math" panose="02040503050406030204" pitchFamily="18" charset="0"/>
                            </a:rPr>
                            <m:t>↓</m:t>
                          </m:r>
                        </m:e>
                      </m:d>
                    </m:oMath>
                  </m:oMathPara>
                </a14:m>
                <a:endParaRPr lang="en-US" sz="2000" i="1" noProof="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29F9A9F4-D6BC-9F73-CB40-FD11E7B15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2422" y="2020049"/>
                <a:ext cx="5837111" cy="319703"/>
              </a:xfrm>
              <a:prstGeom prst="rect">
                <a:avLst/>
              </a:prstGeom>
              <a:blipFill>
                <a:blip r:embed="rId4"/>
                <a:stretch>
                  <a:fillRect l="-434" t="-11111" b="-296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Espace réservé du contenu 2">
                <a:extLst>
                  <a:ext uri="{FF2B5EF4-FFF2-40B4-BE49-F238E27FC236}">
                    <a16:creationId xmlns:a16="http://schemas.microsoft.com/office/drawing/2014/main" id="{A8E4CEA6-7B53-4266-7813-B48E9C7F3B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4156" y="3698807"/>
                <a:ext cx="2334194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/>
                  <a:t>B</a:t>
                </a:r>
                <a:r>
                  <a:rPr lang="en-US" sz="2000" b="1" noProof="0" dirty="0" err="1"/>
                  <a:t>ound</a:t>
                </a:r>
                <a:r>
                  <a:rPr lang="en-US" sz="2000" b="1" noProof="0" dirty="0"/>
                  <a:t> states (E </a:t>
                </a:r>
                <a14:m>
                  <m:oMath xmlns:m="http://schemas.openxmlformats.org/officeDocument/2006/math">
                    <m:r>
                      <a:rPr lang="en-US" sz="2000" b="1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2000" b="1" noProof="0" dirty="0"/>
                  <a:t> 0) </a:t>
                </a:r>
                <a:endParaRPr lang="en-US" sz="2000" noProof="0" dirty="0"/>
              </a:p>
            </p:txBody>
          </p:sp>
        </mc:Choice>
        <mc:Fallback xmlns="">
          <p:sp>
            <p:nvSpPr>
              <p:cNvPr id="25" name="Espace réservé du contenu 2">
                <a:extLst>
                  <a:ext uri="{FF2B5EF4-FFF2-40B4-BE49-F238E27FC236}">
                    <a16:creationId xmlns:a16="http://schemas.microsoft.com/office/drawing/2014/main" id="{A8E4CEA6-7B53-4266-7813-B48E9C7F3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156" y="3698807"/>
                <a:ext cx="2334194" cy="365125"/>
              </a:xfrm>
              <a:prstGeom prst="rect">
                <a:avLst/>
              </a:prstGeom>
              <a:blipFill>
                <a:blip r:embed="rId5"/>
                <a:stretch>
                  <a:fillRect l="-2703" t="-20000" r="-4324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AA441EBE-1063-C369-87F4-3C42AD9C5216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 flipV="1">
            <a:off x="3038350" y="3614580"/>
            <a:ext cx="1142548" cy="26679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Espace réservé du contenu 2">
                <a:extLst>
                  <a:ext uri="{FF2B5EF4-FFF2-40B4-BE49-F238E27FC236}">
                    <a16:creationId xmlns:a16="http://schemas.microsoft.com/office/drawing/2014/main" id="{290B8A38-E002-0D09-8127-1BFD8E7442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80898" y="3392206"/>
                <a:ext cx="3324651" cy="4447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>
                    <a:solidFill>
                      <a:srgbClr val="1BB7D1"/>
                    </a:solidFill>
                  </a:rPr>
                  <a:t>just-b</a:t>
                </a:r>
                <a:r>
                  <a:rPr lang="en-US" sz="2000" b="1" noProof="0" dirty="0" err="1">
                    <a:solidFill>
                      <a:srgbClr val="1BB7D1"/>
                    </a:solidFill>
                  </a:rPr>
                  <a:t>efore</a:t>
                </a:r>
                <a:r>
                  <a:rPr lang="en-US" sz="2000" b="1" noProof="0" dirty="0">
                    <a:solidFill>
                      <a:srgbClr val="1BB7D1"/>
                    </a:solidFill>
                  </a:rPr>
                  <a:t> scission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000" b="1" i="1" noProof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1" i="1" noProof="0" smtClean="0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noProof="0" smtClean="0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2000" b="1" i="1" noProof="0" smtClean="0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p>
                        </m:sSup>
                        <m:r>
                          <a:rPr lang="en-US" sz="2000" b="1" i="1" noProof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b="1" i="1" noProof="0" smtClean="0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000" b="1" i="1" noProof="0" smtClean="0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noProof="0" smtClean="0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p>
                                  <m:sSupPr>
                                    <m:ctrlPr>
                                      <a:rPr lang="en-US" sz="2000" b="1" i="1" noProof="0" smtClean="0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noProof="0" smtClean="0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𝜳</m:t>
                                    </m:r>
                                  </m:e>
                                  <m:sup>
                                    <m:r>
                                      <a:rPr lang="en-US" sz="2000" b="1" i="1" noProof="0" smtClean="0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p>
                                </m:sSup>
                              </m:e>
                            </m:acc>
                          </m:e>
                        </m:d>
                        <m:r>
                          <a:rPr lang="en-US" sz="2000" b="1" i="1" noProof="0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fr-FR" sz="2000" b="1" dirty="0">
                  <a:solidFill>
                    <a:srgbClr val="1BB7D1"/>
                  </a:solidFill>
                </a:endParaRPr>
              </a:p>
            </p:txBody>
          </p:sp>
        </mc:Choice>
        <mc:Fallback xmlns="">
          <p:sp>
            <p:nvSpPr>
              <p:cNvPr id="27" name="Espace réservé du contenu 2">
                <a:extLst>
                  <a:ext uri="{FF2B5EF4-FFF2-40B4-BE49-F238E27FC236}">
                    <a16:creationId xmlns:a16="http://schemas.microsoft.com/office/drawing/2014/main" id="{290B8A38-E002-0D09-8127-1BFD8E74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0898" y="3392206"/>
                <a:ext cx="3324651" cy="444748"/>
              </a:xfrm>
              <a:prstGeom prst="rect">
                <a:avLst/>
              </a:prstGeom>
              <a:blipFill>
                <a:blip r:embed="rId6"/>
                <a:stretch>
                  <a:fillRect l="-1908" t="-150000" r="-7634" b="-22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7E7D785-6332-0F11-3B88-4382D8C11B8B}"/>
                  </a:ext>
                </a:extLst>
              </p:cNvPr>
              <p:cNvSpPr txBox="1"/>
              <p:nvPr/>
            </p:nvSpPr>
            <p:spPr>
              <a:xfrm>
                <a:off x="5000509" y="1195570"/>
                <a:ext cx="1715791" cy="5266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d>
                        <m:dPr>
                          <m:begChr m:val="|"/>
                          <m:endChr m:val="⟩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𝛹</m:t>
                              </m:r>
                            </m:e>
                          </m:acc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fr-FR" b="0" i="1" noProof="0" smtClean="0">
                          <a:latin typeface="Cambria Math" panose="02040503050406030204" pitchFamily="18" charset="0"/>
                        </a:rPr>
                        <m:t>ℏ</m:t>
                      </m:r>
                      <m:f>
                        <m:fPr>
                          <m:ctrlPr>
                            <a:rPr lang="fr-FR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fr-FR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d>
                        <m:dPr>
                          <m:begChr m:val="|"/>
                          <m:endChr m:val="⟩"/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𝛹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i="1" noProof="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7E7D785-6332-0F11-3B88-4382D8C11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509" y="1195570"/>
                <a:ext cx="1715791" cy="526683"/>
              </a:xfrm>
              <a:prstGeom prst="rect">
                <a:avLst/>
              </a:prstGeom>
              <a:blipFill>
                <a:blip r:embed="rId7"/>
                <a:stretch>
                  <a:fillRect l="-2941" t="-2381"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3A576985-908A-31A4-3B4F-C230A5343A00}"/>
              </a:ext>
            </a:extLst>
          </p:cNvPr>
          <p:cNvCxnSpPr>
            <a:cxnSpLocks/>
          </p:cNvCxnSpPr>
          <p:nvPr/>
        </p:nvCxnSpPr>
        <p:spPr>
          <a:xfrm>
            <a:off x="147401" y="2183078"/>
            <a:ext cx="556754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848CB56C-5FE5-7AF3-FA73-22D3478DD67F}"/>
              </a:ext>
            </a:extLst>
          </p:cNvPr>
          <p:cNvCxnSpPr>
            <a:cxnSpLocks/>
          </p:cNvCxnSpPr>
          <p:nvPr/>
        </p:nvCxnSpPr>
        <p:spPr>
          <a:xfrm>
            <a:off x="147402" y="3881370"/>
            <a:ext cx="556754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11BA8FBE-2C4F-5458-EFFE-C7F8F9E337F3}"/>
                  </a:ext>
                </a:extLst>
              </p:cNvPr>
              <p:cNvSpPr txBox="1"/>
              <p:nvPr/>
            </p:nvSpPr>
            <p:spPr>
              <a:xfrm>
                <a:off x="10751651" y="2000278"/>
                <a:ext cx="1276632" cy="4346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000" b="0" i="1" dirty="0"/>
                  <a:t>, 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𝛬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𝛺</m:t>
                    </m:r>
                  </m:oMath>
                </a14:m>
                <a:endParaRPr lang="fr-FR" sz="2000" i="1" dirty="0"/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11BA8FBE-2C4F-5458-EFFE-C7F8F9E33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1651" y="2000278"/>
                <a:ext cx="1276632" cy="434606"/>
              </a:xfrm>
              <a:prstGeom prst="rect">
                <a:avLst/>
              </a:prstGeom>
              <a:blipFill>
                <a:blip r:embed="rId8"/>
                <a:stretch>
                  <a:fillRect l="-11765" t="-2857" r="-4902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0A15075C-6A54-A0F9-C864-B01A268821B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05" r="-1"/>
          <a:stretch>
            <a:fillRect/>
          </a:stretch>
        </p:blipFill>
        <p:spPr>
          <a:xfrm>
            <a:off x="9025691" y="2453420"/>
            <a:ext cx="3161990" cy="22063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CCBD9061-A4C7-41AA-D88C-67761B2FD1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2802432"/>
                <a:ext cx="9823010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Solving stationary Schrödinger eq.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d>
                      <m:dPr>
                        <m:begChr m:val="|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𝛹</m:t>
                            </m:r>
                          </m:e>
                        </m:acc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|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𝛹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000" i="1" noProof="0" dirty="0"/>
                  <a:t> </a:t>
                </a:r>
                <a:r>
                  <a:rPr lang="en-US" sz="2000" noProof="0" dirty="0"/>
                  <a:t>with </a:t>
                </a:r>
                <a:r>
                  <a:rPr lang="fr-FR" sz="2000" dirty="0"/>
                  <a:t>Fortran Package (ARPACK):</a:t>
                </a:r>
                <a:endParaRPr lang="en-US" sz="2000" noProof="0" dirty="0"/>
              </a:p>
            </p:txBody>
          </p:sp>
        </mc:Choice>
        <mc:Fallback xmlns="">
          <p:sp>
            <p:nvSpPr>
              <p:cNvPr id="16" name="Espace réservé du contenu 2">
                <a:extLst>
                  <a:ext uri="{FF2B5EF4-FFF2-40B4-BE49-F238E27FC236}">
                    <a16:creationId xmlns:a16="http://schemas.microsoft.com/office/drawing/2014/main" id="{CCBD9061-A4C7-41AA-D88C-67761B2FD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02432"/>
                <a:ext cx="9823010" cy="365125"/>
              </a:xfrm>
              <a:prstGeom prst="rect">
                <a:avLst/>
              </a:prstGeom>
              <a:blipFill>
                <a:blip r:embed="rId10"/>
                <a:stretch>
                  <a:fillRect l="-517" t="-13333" b="-3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9888598E-ECB5-0A9A-88AA-892EB2BBCAEF}"/>
              </a:ext>
            </a:extLst>
          </p:cNvPr>
          <p:cNvCxnSpPr>
            <a:cxnSpLocks/>
          </p:cNvCxnSpPr>
          <p:nvPr/>
        </p:nvCxnSpPr>
        <p:spPr>
          <a:xfrm>
            <a:off x="147401" y="5408046"/>
            <a:ext cx="556753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Espace réservé du contenu 2">
                <a:extLst>
                  <a:ext uri="{FF2B5EF4-FFF2-40B4-BE49-F238E27FC236}">
                    <a16:creationId xmlns:a16="http://schemas.microsoft.com/office/drawing/2014/main" id="{EC4A997D-C5B8-D633-9974-B932CD63E2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633227"/>
                <a:ext cx="11943349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If Dynamical scission (∆T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000" dirty="0"/>
                  <a:t> 0) =&gt; </a:t>
                </a:r>
                <a:r>
                  <a:rPr lang="en-US" sz="2000" noProof="0" dirty="0"/>
                  <a:t>Solving TDSE with Time Dependent Potential by </a:t>
                </a:r>
                <a:r>
                  <a:rPr lang="en-US" sz="2000" b="1" noProof="0" dirty="0" err="1"/>
                  <a:t>Cranck</a:t>
                </a:r>
                <a:r>
                  <a:rPr lang="en-US" sz="2000" b="1" noProof="0" dirty="0"/>
                  <a:t>-Nicolson algorithm:</a:t>
                </a:r>
                <a:endParaRPr lang="en-US" sz="2000" noProof="0" dirty="0"/>
              </a:p>
            </p:txBody>
          </p:sp>
        </mc:Choice>
        <mc:Fallback xmlns="">
          <p:sp>
            <p:nvSpPr>
              <p:cNvPr id="40" name="Espace réservé du contenu 2">
                <a:extLst>
                  <a:ext uri="{FF2B5EF4-FFF2-40B4-BE49-F238E27FC236}">
                    <a16:creationId xmlns:a16="http://schemas.microsoft.com/office/drawing/2014/main" id="{EC4A997D-C5B8-D633-9974-B932CD63E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33227"/>
                <a:ext cx="11943349" cy="365125"/>
              </a:xfrm>
              <a:prstGeom prst="rect">
                <a:avLst/>
              </a:prstGeom>
              <a:blipFill>
                <a:blip r:embed="rId11"/>
                <a:stretch>
                  <a:fillRect l="-425" t="-16667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Espace réservé du contenu 2">
                <a:extLst>
                  <a:ext uri="{FF2B5EF4-FFF2-40B4-BE49-F238E27FC236}">
                    <a16:creationId xmlns:a16="http://schemas.microsoft.com/office/drawing/2014/main" id="{C229E82B-C963-9278-A2D3-4449929016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6948" y="5180216"/>
                <a:ext cx="7740162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/>
                  <a:t>At t = 0:    solution of Stationary S. eq.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  <m:t>𝜳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p>
                            </m:sSup>
                          </m:e>
                        </m:acc>
                      </m:e>
                    </m:d>
                    <m:r>
                      <a:rPr lang="en-US" sz="2000" b="1" i="1">
                        <a:solidFill>
                          <a:srgbClr val="1BB7D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noProof="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noProof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b="0" i="1" noProof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noProof="0" dirty="0"/>
                  <a:t> (just-before scission)</a:t>
                </a:r>
              </a:p>
            </p:txBody>
          </p:sp>
        </mc:Choice>
        <mc:Fallback xmlns="">
          <p:sp>
            <p:nvSpPr>
              <p:cNvPr id="41" name="Espace réservé du contenu 2">
                <a:extLst>
                  <a:ext uri="{FF2B5EF4-FFF2-40B4-BE49-F238E27FC236}">
                    <a16:creationId xmlns:a16="http://schemas.microsoft.com/office/drawing/2014/main" id="{C229E82B-C963-9278-A2D3-444992901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48" y="5180216"/>
                <a:ext cx="7740162" cy="365125"/>
              </a:xfrm>
              <a:prstGeom prst="rect">
                <a:avLst/>
              </a:prstGeom>
              <a:blipFill>
                <a:blip r:embed="rId12"/>
                <a:stretch>
                  <a:fillRect l="-984" t="-189655" b="-2931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440ACA70-1A9B-3F4F-C95C-67E74B929BDB}"/>
              </a:ext>
            </a:extLst>
          </p:cNvPr>
          <p:cNvCxnSpPr>
            <a:cxnSpLocks/>
          </p:cNvCxnSpPr>
          <p:nvPr/>
        </p:nvCxnSpPr>
        <p:spPr>
          <a:xfrm>
            <a:off x="130629" y="6018727"/>
            <a:ext cx="574396" cy="0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Espace réservé du contenu 2">
                <a:extLst>
                  <a:ext uri="{FF2B5EF4-FFF2-40B4-BE49-F238E27FC236}">
                    <a16:creationId xmlns:a16="http://schemas.microsoft.com/office/drawing/2014/main" id="{A8AEB8AF-62F2-83AD-93CC-1D8913F926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4590" y="5799950"/>
                <a:ext cx="10387480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/>
                  <a:t>At t = ∆T: construction of neutron wave-function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  <m:t>𝜳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p>
                            </m:sSup>
                          </m:e>
                        </m:acc>
                        <m:r>
                          <a:rPr lang="fr-FR" sz="2000" b="1" i="1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fr-FR" sz="2000" b="1" i="1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fr-FR" sz="2000" b="1" i="1" smtClean="0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000" b="1" i="1">
                        <a:solidFill>
                          <a:srgbClr val="1BB7D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noProof="0" dirty="0"/>
                  <a:t> </a:t>
                </a:r>
                <a:r>
                  <a:rPr lang="en-US" sz="2000" noProof="0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noProof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000" b="0" i="1" noProof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sz="2000" noProof="0" dirty="0"/>
                  <a:t> (immediately-after scission)</a:t>
                </a:r>
              </a:p>
            </p:txBody>
          </p:sp>
        </mc:Choice>
        <mc:Fallback xmlns="">
          <p:sp>
            <p:nvSpPr>
              <p:cNvPr id="44" name="Espace réservé du contenu 2">
                <a:extLst>
                  <a:ext uri="{FF2B5EF4-FFF2-40B4-BE49-F238E27FC236}">
                    <a16:creationId xmlns:a16="http://schemas.microsoft.com/office/drawing/2014/main" id="{A8AEB8AF-62F2-83AD-93CC-1D8913F926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90" y="5799950"/>
                <a:ext cx="10387480" cy="365125"/>
              </a:xfrm>
              <a:prstGeom prst="rect">
                <a:avLst/>
              </a:prstGeom>
              <a:blipFill>
                <a:blip r:embed="rId13"/>
                <a:stretch>
                  <a:fillRect l="-611" t="-180000" b="-28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42A2E03-84B5-13CB-F0F3-E5D38D03B213}"/>
                  </a:ext>
                </a:extLst>
              </p:cNvPr>
              <p:cNvSpPr txBox="1"/>
              <p:nvPr/>
            </p:nvSpPr>
            <p:spPr>
              <a:xfrm>
                <a:off x="4180898" y="3932861"/>
                <a:ext cx="4139237" cy="469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noProof="0" dirty="0">
                    <a:solidFill>
                      <a:srgbClr val="1BB7D1"/>
                    </a:solidFill>
                  </a:rPr>
                  <a:t>immediately-a</a:t>
                </a:r>
                <a:r>
                  <a:rPr lang="en-US" sz="2000" b="1" dirty="0" err="1">
                    <a:solidFill>
                      <a:srgbClr val="1BB7D1"/>
                    </a:solidFill>
                  </a:rPr>
                  <a:t>fter</a:t>
                </a:r>
                <a:r>
                  <a:rPr lang="en-US" sz="2000" b="1" dirty="0">
                    <a:solidFill>
                      <a:srgbClr val="1BB7D1"/>
                    </a:solidFill>
                  </a:rPr>
                  <a:t> scission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sup>
                        </m:sSup>
                        <m: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sz="2000" b="1" i="1" smtClean="0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rgbClr val="1BB7D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acc>
                              <m:accPr>
                                <m:chr m:val="̂"/>
                                <m:ctrlPr>
                                  <a:rPr lang="en-US" sz="2000" b="1" i="1">
                                    <a:solidFill>
                                      <a:srgbClr val="1BB7D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𝜳</m:t>
                                    </m:r>
                                  </m:e>
                                  <m:sup>
                                    <m:r>
                                      <a:rPr lang="en-US" sz="2000" b="1" i="1">
                                        <a:solidFill>
                                          <a:srgbClr val="1BB7D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sup>
                                </m:sSup>
                              </m:e>
                            </m:acc>
                          </m:e>
                        </m:d>
                        <m:r>
                          <a:rPr lang="en-US" sz="2000" b="1" i="1">
                            <a:solidFill>
                              <a:srgbClr val="1BB7D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642A2E03-84B5-13CB-F0F3-E5D38D03B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0898" y="3932861"/>
                <a:ext cx="4139237" cy="469424"/>
              </a:xfrm>
              <a:prstGeom prst="rect">
                <a:avLst/>
              </a:prstGeom>
              <a:blipFill>
                <a:blip r:embed="rId14"/>
                <a:stretch>
                  <a:fillRect l="-1529" t="-134211" r="-5810" b="-2105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70E9536-443F-3650-E3A8-8FB1E86CCDAE}"/>
              </a:ext>
            </a:extLst>
          </p:cNvPr>
          <p:cNvCxnSpPr>
            <a:cxnSpLocks/>
            <a:stCxn id="25" idx="3"/>
            <a:endCxn id="20" idx="1"/>
          </p:cNvCxnSpPr>
          <p:nvPr/>
        </p:nvCxnSpPr>
        <p:spPr>
          <a:xfrm>
            <a:off x="3038350" y="3881370"/>
            <a:ext cx="1142548" cy="286203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51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16" grpId="0"/>
      <p:bldP spid="40" grpId="0"/>
      <p:bldP spid="41" grpId="0"/>
      <p:bldP spid="44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00199-C41F-D5BC-1F0D-E7CD7217E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used approach formalism: impact of coupling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65692F-267D-A34F-4303-45F684C61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E20BF-D245-394D-B78A-915824A9CF5D}" type="datetime1">
              <a:rPr lang="en-US" noProof="0" smtClean="0"/>
              <a:t>7/2/26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Espace réservé du contenu 2">
                <a:extLst>
                  <a:ext uri="{FF2B5EF4-FFF2-40B4-BE49-F238E27FC236}">
                    <a16:creationId xmlns:a16="http://schemas.microsoft.com/office/drawing/2014/main" id="{BBA9300D-78EF-FDDE-AD82-81F967C171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740176"/>
                <a:ext cx="11155680" cy="4318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/>
                  <a:t>Diabatic c</a:t>
                </a:r>
                <a:r>
                  <a:rPr lang="en-US" sz="2000" b="1" noProof="0" dirty="0" err="1"/>
                  <a:t>oupling</a:t>
                </a:r>
                <a:r>
                  <a:rPr lang="en-US" sz="2000" b="1" noProof="0" dirty="0"/>
                  <a:t> </a:t>
                </a:r>
                <a:r>
                  <a:rPr lang="en-US" sz="2000" noProof="0" dirty="0"/>
                  <a:t>transforms each initial wave-function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r>
                  <a:rPr lang="en-US" sz="2000" i="1" dirty="0"/>
                  <a:t> </a:t>
                </a:r>
                <a:r>
                  <a:rPr lang="en-US" sz="2000" noProof="0" dirty="0"/>
                  <a:t>into a </a:t>
                </a:r>
                <a:r>
                  <a:rPr lang="en-US" sz="2000" b="1" noProof="0" dirty="0">
                    <a:solidFill>
                      <a:srgbClr val="1BB7D1"/>
                    </a:solidFill>
                  </a:rPr>
                  <a:t>wave-packet after scission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2000" noProof="0" dirty="0"/>
                  <a:t> </a:t>
                </a:r>
              </a:p>
            </p:txBody>
          </p:sp>
        </mc:Choice>
        <mc:Fallback xmlns="">
          <p:sp>
            <p:nvSpPr>
              <p:cNvPr id="7" name="Espace réservé du contenu 2">
                <a:extLst>
                  <a:ext uri="{FF2B5EF4-FFF2-40B4-BE49-F238E27FC236}">
                    <a16:creationId xmlns:a16="http://schemas.microsoft.com/office/drawing/2014/main" id="{BBA9300D-78EF-FDDE-AD82-81F967C17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40176"/>
                <a:ext cx="11155680" cy="431842"/>
              </a:xfrm>
              <a:prstGeom prst="rect">
                <a:avLst/>
              </a:prstGeom>
              <a:blipFill>
                <a:blip r:embed="rId3"/>
                <a:stretch>
                  <a:fillRect l="-455" t="-157143" r="-3641" b="-228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7889B21-7854-F6B0-03DC-B7A83FEC62D1}"/>
                  </a:ext>
                </a:extLst>
              </p:cNvPr>
              <p:cNvSpPr txBox="1"/>
              <p:nvPr/>
            </p:nvSpPr>
            <p:spPr>
              <a:xfrm>
                <a:off x="3331299" y="2421965"/>
                <a:ext cx="4475712" cy="86113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𝛹</m:t>
                                  </m:r>
                                </m:e>
                                <m:sup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acc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(∆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fr-FR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b="0" i="1" noProof="0" smtClean="0">
                                  <a:latin typeface="Cambria Math" panose="02040503050406030204" pitchFamily="18" charset="0"/>
                                </a:rPr>
                                <m:t>𝑏𝑜𝑢𝑛𝑑</m:t>
                              </m:r>
                              <m:r>
                                <a:rPr lang="fr-FR" b="0" i="1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b="0" i="1" noProof="0" smtClean="0">
                                  <a:latin typeface="Cambria Math" panose="02040503050406030204" pitchFamily="18" charset="0"/>
                                </a:rPr>
                                <m:t>𝑠𝑡𝑎𝑡𝑒𝑠</m:t>
                              </m:r>
                              <m:r>
                                <a:rPr lang="fr-FR" b="0" i="1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eqArr>
                        </m:sub>
                        <m:sup/>
                        <m:e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𝑖𝑓</m:t>
                              </m:r>
                            </m:sub>
                          </m:sSub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(∆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begChr m:val="|"/>
                              <m:endChr m:val="⟩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 noProof="0" smtClean="0">
                                          <a:latin typeface="Cambria Math" panose="02040503050406030204" pitchFamily="18" charset="0"/>
                                        </a:rPr>
                                        <m:t>𝛹</m:t>
                                      </m:r>
                                    </m:e>
                                    <m:sup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p>
                                  </m:sSup>
                                </m:e>
                              </m:acc>
                            </m:e>
                          </m:d>
                        </m:e>
                      </m:nary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Sup>
                                <m:sSubSup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  <m:t>𝛹</m:t>
                                  </m:r>
                                </m:e>
                                <m:sub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𝑒𝑚</m:t>
                                  </m:r>
                                </m:sub>
                                <m:sup>
                                  <m: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acc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(∆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b="0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i="1" noProof="0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17889B21-7854-F6B0-03DC-B7A83FEC6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299" y="2421965"/>
                <a:ext cx="4475712" cy="861133"/>
              </a:xfrm>
              <a:prstGeom prst="rect">
                <a:avLst/>
              </a:prstGeom>
              <a:blipFill>
                <a:blip r:embed="rId4"/>
                <a:stretch>
                  <a:fillRect t="-113043" b="-133333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DA70FF3-077A-9D7C-ABF2-1EF8BA03E825}"/>
              </a:ext>
            </a:extLst>
          </p:cNvPr>
          <p:cNvSpPr txBox="1">
            <a:spLocks/>
          </p:cNvSpPr>
          <p:nvPr/>
        </p:nvSpPr>
        <p:spPr>
          <a:xfrm>
            <a:off x="3964481" y="3376368"/>
            <a:ext cx="1995652" cy="636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noProof="0" dirty="0">
                <a:solidFill>
                  <a:srgbClr val="1BB7D1"/>
                </a:solidFill>
              </a:rPr>
              <a:t>Neutron remains in fragments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EBDDE99-A835-B540-B1F2-AF1FA4624BFB}"/>
              </a:ext>
            </a:extLst>
          </p:cNvPr>
          <p:cNvCxnSpPr>
            <a:cxnSpLocks/>
          </p:cNvCxnSpPr>
          <p:nvPr/>
        </p:nvCxnSpPr>
        <p:spPr>
          <a:xfrm flipV="1">
            <a:off x="7204088" y="3156495"/>
            <a:ext cx="86990" cy="616764"/>
          </a:xfrm>
          <a:prstGeom prst="straightConnector1">
            <a:avLst/>
          </a:prstGeom>
          <a:ln w="38100">
            <a:solidFill>
              <a:srgbClr val="1BB7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0AE5722A-3948-E9B1-7A3A-1C3F9FED6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027" y="1226863"/>
            <a:ext cx="3978874" cy="29793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ce réservé du contenu 2">
                <a:extLst>
                  <a:ext uri="{FF2B5EF4-FFF2-40B4-BE49-F238E27FC236}">
                    <a16:creationId xmlns:a16="http://schemas.microsoft.com/office/drawing/2014/main" id="{27063450-B950-0347-F5C3-1BBB7B5C7E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266" y="1568202"/>
                <a:ext cx="8090613" cy="4264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noProof="0" dirty="0"/>
                  <a:t>Development of wave-packet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2000" noProof="0" dirty="0"/>
                  <a:t> on final bound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 smtClean="0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̂"/>
                            <m:ctrlPr>
                              <a:rPr lang="en-US" sz="2000" i="1">
                                <a:solidFill>
                                  <a:srgbClr val="101C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en-US" sz="2000" b="0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r>
                  <a:rPr lang="en-US" sz="2000" noProof="0" dirty="0"/>
                  <a:t> </a:t>
                </a:r>
              </a:p>
            </p:txBody>
          </p:sp>
        </mc:Choice>
        <mc:Fallback xmlns="">
          <p:sp>
            <p:nvSpPr>
              <p:cNvPr id="18" name="Espace réservé du contenu 2">
                <a:extLst>
                  <a:ext uri="{FF2B5EF4-FFF2-40B4-BE49-F238E27FC236}">
                    <a16:creationId xmlns:a16="http://schemas.microsoft.com/office/drawing/2014/main" id="{27063450-B950-0347-F5C3-1BBB7B5C7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66" y="1568202"/>
                <a:ext cx="8090613" cy="426452"/>
              </a:xfrm>
              <a:prstGeom prst="rect">
                <a:avLst/>
              </a:prstGeom>
              <a:blipFill>
                <a:blip r:embed="rId6"/>
                <a:stretch>
                  <a:fillRect l="-785" t="-161765" b="-238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9E367AFD-1C82-2CD9-0A2F-8E1BFEE76905}"/>
              </a:ext>
            </a:extLst>
          </p:cNvPr>
          <p:cNvSpPr txBox="1"/>
          <p:nvPr/>
        </p:nvSpPr>
        <p:spPr>
          <a:xfrm>
            <a:off x="80269" y="2442267"/>
            <a:ext cx="33064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Symbol" pitchFamily="2" charset="2"/>
              <a:buChar char="Þ"/>
            </a:pPr>
            <a:r>
              <a:rPr lang="en-US" sz="2000" b="1" noProof="0" dirty="0"/>
              <a:t>Extraction of emitted part of </a:t>
            </a:r>
            <a:r>
              <a:rPr lang="en-US" sz="2000" b="1" dirty="0"/>
              <a:t>the </a:t>
            </a:r>
            <a:r>
              <a:rPr lang="en-US" sz="2000" b="1" noProof="0" dirty="0"/>
              <a:t>wave-packet</a:t>
            </a:r>
            <a:r>
              <a:rPr lang="en-US" sz="2000" noProof="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814C4F9-F871-4970-4C81-37A5F434F2CE}"/>
                  </a:ext>
                </a:extLst>
              </p:cNvPr>
              <p:cNvSpPr txBox="1"/>
              <p:nvPr/>
            </p:nvSpPr>
            <p:spPr>
              <a:xfrm>
                <a:off x="521392" y="3397435"/>
                <a:ext cx="2997615" cy="344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dirty="0" err="1"/>
                  <a:t>where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(∆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)=</m:t>
                    </m:r>
                    <m:d>
                      <m:dPr>
                        <m:begChr m:val="⟨"/>
                        <m:endChr m:val="⟩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endParaRPr lang="fr-FR" i="1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814C4F9-F871-4970-4C81-37A5F434F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92" y="3397435"/>
                <a:ext cx="2997615" cy="344582"/>
              </a:xfrm>
              <a:prstGeom prst="rect">
                <a:avLst/>
              </a:prstGeom>
              <a:blipFill>
                <a:blip r:embed="rId7"/>
                <a:stretch>
                  <a:fillRect l="-5085" t="-14286" b="-35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45A98E6-C132-84E8-F1EE-A99CEA6645B7}"/>
              </a:ext>
            </a:extLst>
          </p:cNvPr>
          <p:cNvSpPr txBox="1">
            <a:spLocks/>
          </p:cNvSpPr>
          <p:nvPr/>
        </p:nvSpPr>
        <p:spPr>
          <a:xfrm>
            <a:off x="5960133" y="3742017"/>
            <a:ext cx="2487910" cy="6365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1BB7D1"/>
                </a:solidFill>
              </a:rPr>
              <a:t>Continuum Part = S</a:t>
            </a:r>
            <a:r>
              <a:rPr lang="en-US" sz="2000" b="1" noProof="0" dirty="0" err="1">
                <a:solidFill>
                  <a:srgbClr val="1BB7D1"/>
                </a:solidFill>
              </a:rPr>
              <a:t>cission</a:t>
            </a:r>
            <a:r>
              <a:rPr lang="en-US" sz="2000" b="1" dirty="0">
                <a:solidFill>
                  <a:srgbClr val="1BB7D1"/>
                </a:solidFill>
              </a:rPr>
              <a:t> </a:t>
            </a:r>
            <a:r>
              <a:rPr lang="en-US" sz="2000" b="1" noProof="0" dirty="0">
                <a:solidFill>
                  <a:srgbClr val="1BB7D1"/>
                </a:solidFill>
              </a:rPr>
              <a:t>neutron (SN)</a:t>
            </a:r>
            <a:endParaRPr lang="en-US" sz="2000" noProof="0" dirty="0">
              <a:solidFill>
                <a:srgbClr val="1BB7D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9625956A-EF0E-2851-1162-1609208B66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540408"/>
                <a:ext cx="12087922" cy="4264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noProof="0" dirty="0"/>
                  <a:t>Adiabatic coupling </a:t>
                </a:r>
                <a:r>
                  <a:rPr lang="en-US" sz="2000" noProof="0" dirty="0"/>
                  <a:t>(« high » ∆T) =&gt; Wave-packet closed to the final bound state after scission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𝜳</m:t>
                                </m:r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</m:sup>
                            </m:sSup>
                          </m:e>
                        </m:acc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d>
                      <m:dPr>
                        <m:begChr m:val=""/>
                        <m:endChr m:val="⟩"/>
                        <m:ctrlPr>
                          <a:rPr lang="en-US" sz="2000" b="1" i="1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̂"/>
                            <m:ctrlPr>
                              <a:rPr lang="en-US" sz="2000" b="1" i="1">
                                <a:solidFill>
                                  <a:srgbClr val="101C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𝜳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9625956A-EF0E-2851-1162-1609208B6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40408"/>
                <a:ext cx="12087922" cy="426452"/>
              </a:xfrm>
              <a:prstGeom prst="rect">
                <a:avLst/>
              </a:prstGeom>
              <a:blipFill>
                <a:blip r:embed="rId8"/>
                <a:stretch>
                  <a:fillRect l="-420" t="-161765" r="-1891" b="-238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007C0E28-2593-A314-94E0-F4AF8CFF6500}"/>
              </a:ext>
            </a:extLst>
          </p:cNvPr>
          <p:cNvSpPr txBox="1">
            <a:spLocks/>
          </p:cNvSpPr>
          <p:nvPr/>
        </p:nvSpPr>
        <p:spPr>
          <a:xfrm>
            <a:off x="3417521" y="6034280"/>
            <a:ext cx="4394993" cy="439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1BB7D1"/>
                </a:solidFill>
              </a:rPr>
              <a:t>=&gt; SN emission is negligeable !</a:t>
            </a:r>
            <a:endParaRPr lang="en-US" sz="2400" noProof="0" dirty="0">
              <a:solidFill>
                <a:srgbClr val="1BB7D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2A4A2B68-BE78-889B-8EF3-4D21FF1353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266" y="4868707"/>
                <a:ext cx="12087922" cy="4478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/>
                  <a:t>Special case of Sudden approx. </a:t>
                </a:r>
                <a:r>
                  <a:rPr lang="en-US" sz="2000" noProof="0" dirty="0"/>
                  <a:t>(∆T = 0):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en-US" sz="2000" b="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2000" i="1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rgbClr val="101C22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̂"/>
                            <m:ctrlPr>
                              <a:rPr lang="en-US" sz="2000" i="1">
                                <a:solidFill>
                                  <a:srgbClr val="101C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𝛹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solidFill>
                                      <a:srgbClr val="101C22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</m:e>
                        </m:acc>
                      </m:e>
                    </m:d>
                  </m:oMath>
                </a14:m>
                <a:r>
                  <a:rPr lang="en-US" sz="2000" dirty="0"/>
                  <a:t> (bound state of initial configuration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) </a:t>
                </a: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2A4A2B68-BE78-889B-8EF3-4D21FF135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66" y="4868707"/>
                <a:ext cx="12087922" cy="447889"/>
              </a:xfrm>
              <a:prstGeom prst="rect">
                <a:avLst/>
              </a:prstGeom>
              <a:blipFill>
                <a:blip r:embed="rId9"/>
                <a:stretch>
                  <a:fillRect l="-525" t="-152778" b="-219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F7C64457-A60F-16B5-E279-EDE2CD5ED152}"/>
                  </a:ext>
                </a:extLst>
              </p:cNvPr>
              <p:cNvSpPr txBox="1"/>
              <p:nvPr/>
            </p:nvSpPr>
            <p:spPr>
              <a:xfrm>
                <a:off x="80269" y="4186621"/>
                <a:ext cx="316022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b="0" dirty="0"/>
                  <a:t>Remark: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𝑖𝑓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=0 </m:t>
                    </m:r>
                    <m:r>
                      <m:rPr>
                        <m:nor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if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 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F7C64457-A60F-16B5-E279-EDE2CD5ED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9" y="4186621"/>
                <a:ext cx="3160224" cy="332399"/>
              </a:xfrm>
              <a:prstGeom prst="rect">
                <a:avLst/>
              </a:prstGeom>
              <a:blipFill>
                <a:blip r:embed="rId10"/>
                <a:stretch>
                  <a:fillRect l="-4400" t="-22222" r="-1200" b="-370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E1D046B4-6163-75AB-AFE7-09EBCC118008}"/>
              </a:ext>
            </a:extLst>
          </p:cNvPr>
          <p:cNvSpPr/>
          <p:nvPr/>
        </p:nvSpPr>
        <p:spPr>
          <a:xfrm>
            <a:off x="6711656" y="2416217"/>
            <a:ext cx="1095356" cy="676052"/>
          </a:xfrm>
          <a:prstGeom prst="rect">
            <a:avLst/>
          </a:prstGeom>
          <a:noFill/>
          <a:ln w="38100">
            <a:solidFill>
              <a:srgbClr val="1BB7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DF2FED-072E-D4A3-958F-062633ACE27C}"/>
              </a:ext>
            </a:extLst>
          </p:cNvPr>
          <p:cNvSpPr/>
          <p:nvPr/>
        </p:nvSpPr>
        <p:spPr>
          <a:xfrm>
            <a:off x="4518532" y="2436532"/>
            <a:ext cx="1961219" cy="909920"/>
          </a:xfrm>
          <a:prstGeom prst="rect">
            <a:avLst/>
          </a:prstGeom>
          <a:noFill/>
          <a:ln w="38100">
            <a:solidFill>
              <a:srgbClr val="1BB7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2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8" grpId="0"/>
      <p:bldP spid="20" grpId="0"/>
      <p:bldP spid="22" grpId="0"/>
      <p:bldP spid="12" grpId="0"/>
      <p:bldP spid="5" grpId="0"/>
      <p:bldP spid="13" grpId="0"/>
      <p:bldP spid="6" grpId="0"/>
      <p:bldP spid="16" grpId="0"/>
      <p:bldP spid="23" grpId="0" animBg="1"/>
      <p:bldP spid="27" grpId="0" animBg="1"/>
    </p:bldLst>
  </p:timing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44997</TotalTime>
  <Words>2885</Words>
  <Application>Microsoft Macintosh PowerPoint</Application>
  <PresentationFormat>Grand écran</PresentationFormat>
  <Paragraphs>306</Paragraphs>
  <Slides>16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Aptos</vt:lpstr>
      <vt:lpstr>Arial</vt:lpstr>
      <vt:lpstr>Calibri</vt:lpstr>
      <vt:lpstr>Calibri Light</vt:lpstr>
      <vt:lpstr>Cambria Math</vt:lpstr>
      <vt:lpstr>Symbol</vt:lpstr>
      <vt:lpstr>Wingdings</vt:lpstr>
      <vt:lpstr>Thème Office 2013 – 2022</vt:lpstr>
      <vt:lpstr>From Sudden Approximation to  Dynamical Model:  Emission of Scission Neutrons  from 235U(nth,f)</vt:lpstr>
      <vt:lpstr>Content</vt:lpstr>
      <vt:lpstr>I. Motivation: a bit of history</vt:lpstr>
      <vt:lpstr>I. Motivation: experimental efforts : summary</vt:lpstr>
      <vt:lpstr>I. Motivation: theory efforts</vt:lpstr>
      <vt:lpstr>II. The used approach formalism: general aspects</vt:lpstr>
      <vt:lpstr>II. The used approach formalism: shape of the nuclei</vt:lpstr>
      <vt:lpstr>II. The used approach formalism: calculation method</vt:lpstr>
      <vt:lpstr>II. The used approach formalism: impact of coupling</vt:lpstr>
      <vt:lpstr>III. Scission neutrons multiplicity: SN emission probability</vt:lpstr>
      <vt:lpstr>III. Scission neutrons multiplicity: SN yield</vt:lpstr>
      <vt:lpstr>IV. Estimation of prompt neutrons evaporation: Intrinsic excitation energy of FFs</vt:lpstr>
      <vt:lpstr>IV. Estimation of prompt neutrons evaporation</vt:lpstr>
      <vt:lpstr>V. Mean kinetic energy distribution of scission neutrons</vt:lpstr>
      <vt:lpstr>VI. Conclusion and perspectives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guezet</cp:lastModifiedBy>
  <cp:revision>1874</cp:revision>
  <dcterms:created xsi:type="dcterms:W3CDTF">2022-02-14T10:53:55Z</dcterms:created>
  <dcterms:modified xsi:type="dcterms:W3CDTF">2026-07-02T06:37:01Z</dcterms:modified>
</cp:coreProperties>
</file>