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0" r:id="rId1"/>
  </p:sldMasterIdLst>
  <p:notesMasterIdLst>
    <p:notesMasterId r:id="rId26"/>
  </p:notesMasterIdLst>
  <p:sldIdLst>
    <p:sldId id="271" r:id="rId2"/>
    <p:sldId id="280" r:id="rId3"/>
    <p:sldId id="281" r:id="rId4"/>
    <p:sldId id="282" r:id="rId5"/>
    <p:sldId id="284" r:id="rId6"/>
    <p:sldId id="285" r:id="rId7"/>
    <p:sldId id="286" r:id="rId8"/>
    <p:sldId id="287" r:id="rId9"/>
    <p:sldId id="288" r:id="rId10"/>
    <p:sldId id="276" r:id="rId11"/>
    <p:sldId id="265" r:id="rId12"/>
    <p:sldId id="266" r:id="rId13"/>
    <p:sldId id="278" r:id="rId14"/>
    <p:sldId id="277" r:id="rId15"/>
    <p:sldId id="279" r:id="rId16"/>
    <p:sldId id="300" r:id="rId17"/>
    <p:sldId id="301" r:id="rId18"/>
    <p:sldId id="290" r:id="rId19"/>
    <p:sldId id="291" r:id="rId20"/>
    <p:sldId id="292" r:id="rId21"/>
    <p:sldId id="293" r:id="rId22"/>
    <p:sldId id="275" r:id="rId23"/>
    <p:sldId id="299" r:id="rId24"/>
    <p:sldId id="294" r:id="rId25"/>
  </p:sldIdLst>
  <p:sldSz cx="9144000" cy="5143500" type="screen16x9"/>
  <p:notesSz cx="51435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0096"/>
    <a:srgbClr val="639BED"/>
    <a:srgbClr val="95BDFF"/>
    <a:srgbClr val="C0E7FA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12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959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U-235 radiative capture. The bottom panel shows the relative difference. V1 shows local differences exceeding 1-2% at individual resonance peaks. V2 is mostly below 0.5%. V4 and V5 are indistinguishable from V3 — the NJOY default is converged. The effect is purely local, at each resonance peak, not systematic over the full energy range.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Pu-239 fission with BROADR variation. The key observation here is that BROADR affects the Doppler wings — the energy regions around resonance peaks — rather than the peak heights themselves. V1 shows &gt;2% differences in the wings. V4 and V5 add nothing over V3.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Four lessons: defaults are good, coarse tolerances are not free, the effect stays local to the resonance region, and there is a real computational cost to chasing unnecessary accuracy. The bigger lesson is methodological — this kind of focused exercise answers a real question cheaply.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A360A69B-B1D3-4396-8D60-2819F7B1A41F}"/>
              </a:ext>
            </a:extLst>
          </p:cNvPr>
          <p:cNvGrpSpPr/>
          <p:nvPr/>
        </p:nvGrpSpPr>
        <p:grpSpPr>
          <a:xfrm>
            <a:off x="4246456" y="319171"/>
            <a:ext cx="5791713" cy="5076371"/>
            <a:chOff x="5661941" y="425562"/>
            <a:chExt cx="7722284" cy="6768494"/>
          </a:xfrm>
        </p:grpSpPr>
        <p:sp>
          <p:nvSpPr>
            <p:cNvPr id="13" name="Ellipse 4">
              <a:extLst>
                <a:ext uri="{FF2B5EF4-FFF2-40B4-BE49-F238E27FC236}">
                  <a16:creationId xmlns:a16="http://schemas.microsoft.com/office/drawing/2014/main" id="{F802BDB3-2C2E-41CC-969B-BB991D478F09}"/>
                </a:ext>
              </a:extLst>
            </p:cNvPr>
            <p:cNvSpPr/>
            <p:nvPr userDrawn="1"/>
          </p:nvSpPr>
          <p:spPr>
            <a:xfrm>
              <a:off x="9995566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3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4" name="Ellipse 4">
              <a:extLst>
                <a:ext uri="{FF2B5EF4-FFF2-40B4-BE49-F238E27FC236}">
                  <a16:creationId xmlns:a16="http://schemas.microsoft.com/office/drawing/2014/main" id="{4F32FE51-9873-4501-9E2D-52FBB38BB1FD}"/>
                </a:ext>
              </a:extLst>
            </p:cNvPr>
            <p:cNvSpPr/>
            <p:nvPr userDrawn="1"/>
          </p:nvSpPr>
          <p:spPr>
            <a:xfrm>
              <a:off x="7812859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3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6" name="Ellipse 4">
              <a:extLst>
                <a:ext uri="{FF2B5EF4-FFF2-40B4-BE49-F238E27FC236}">
                  <a16:creationId xmlns:a16="http://schemas.microsoft.com/office/drawing/2014/main" id="{ED5D7A05-24EF-4517-A978-56427D0E8AD8}"/>
                </a:ext>
              </a:extLst>
            </p:cNvPr>
            <p:cNvSpPr/>
            <p:nvPr userDrawn="1"/>
          </p:nvSpPr>
          <p:spPr>
            <a:xfrm>
              <a:off x="5661941" y="425562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AFE1FA">
                    <a:alpha val="29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31C8AB23-2298-2D36-4677-E5F23760C8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7169" y="3287485"/>
            <a:ext cx="7193756" cy="922565"/>
          </a:xfrm>
        </p:spPr>
        <p:txBody>
          <a:bodyPr tIns="0" bIns="0" anchor="b">
            <a:normAutofit/>
          </a:bodyPr>
          <a:lstStyle>
            <a:lvl1pPr algn="l">
              <a:lnSpc>
                <a:spcPct val="80000"/>
              </a:lnSpc>
              <a:defRPr sz="3300" b="1" cap="all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7B351B4-CE1E-3D65-F381-1CF3259F70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7169" y="4213619"/>
            <a:ext cx="7193756" cy="501253"/>
          </a:xfrm>
        </p:spPr>
        <p:txBody>
          <a:bodyPr lIns="122400" tIns="36000" bIns="3600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dirty="0"/>
              <a:t>Modifiez le style </a:t>
            </a:r>
            <a:br>
              <a:rPr lang="fr-FR" dirty="0"/>
            </a:br>
            <a:r>
              <a:rPr lang="fr-FR" dirty="0"/>
              <a:t>des sous-titres du masque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BF99C0F-86DA-4D2D-7A27-0360F1C0CF7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7169" y="3050212"/>
            <a:ext cx="2143125" cy="221456"/>
          </a:xfrm>
        </p:spPr>
        <p:txBody>
          <a:bodyPr lIns="126000" tIns="3600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050" b="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00454B7-9325-376A-B9D8-9DFC16C1C4F1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Titre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1AF61D9-341C-4FE9-8EF1-590EA839AF99}"/>
              </a:ext>
            </a:extLst>
          </p:cNvPr>
          <p:cNvPicPr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85750" y="314329"/>
            <a:ext cx="2266950" cy="56595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E5BAA13-B058-4824-9BB9-02D3C74387DB}"/>
              </a:ext>
            </a:extLst>
          </p:cNvPr>
          <p:cNvSpPr/>
          <p:nvPr/>
        </p:nvSpPr>
        <p:spPr>
          <a:xfrm>
            <a:off x="4246456" y="5143500"/>
            <a:ext cx="4902307" cy="123673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692714-4005-4120-A054-B4FF979783B1}"/>
              </a:ext>
            </a:extLst>
          </p:cNvPr>
          <p:cNvSpPr/>
          <p:nvPr/>
        </p:nvSpPr>
        <p:spPr>
          <a:xfrm>
            <a:off x="9148762" y="-15121"/>
            <a:ext cx="1193909" cy="515862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B1299D-A8A2-4AC5-8261-4047C527F353}"/>
              </a:ext>
            </a:extLst>
          </p:cNvPr>
          <p:cNvSpPr/>
          <p:nvPr/>
        </p:nvSpPr>
        <p:spPr>
          <a:xfrm>
            <a:off x="83975" y="4714872"/>
            <a:ext cx="909735" cy="337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</p:spTree>
    <p:extLst>
      <p:ext uri="{BB962C8B-B14F-4D97-AF65-F5344CB8AC3E}">
        <p14:creationId xmlns:p14="http://schemas.microsoft.com/office/powerpoint/2010/main" val="1676170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ô et un contenu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4">
            <a:extLst>
              <a:ext uri="{FF2B5EF4-FFF2-40B4-BE49-F238E27FC236}">
                <a16:creationId xmlns:a16="http://schemas.microsoft.com/office/drawing/2014/main" id="{CDFEAEB4-66E9-436E-9FF5-CADF82DF0EF6}"/>
              </a:ext>
            </a:extLst>
          </p:cNvPr>
          <p:cNvSpPr/>
          <p:nvPr/>
        </p:nvSpPr>
        <p:spPr>
          <a:xfrm>
            <a:off x="288131" y="776323"/>
            <a:ext cx="622829" cy="1244036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363" y="1847851"/>
            <a:ext cx="5688609" cy="2762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Chapô et un contenu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168" y="1053122"/>
            <a:ext cx="5439386" cy="669489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/>
        </p:nvCxnSpPr>
        <p:spPr>
          <a:xfrm>
            <a:off x="288131" y="2248496"/>
            <a:ext cx="621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5028" y="2326481"/>
            <a:ext cx="2802527" cy="2281760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AA0EB-0B3B-E5DD-5F68-04C2FA65CB3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6" name="Espace réservé du pied de page 15">
            <a:extLst>
              <a:ext uri="{FF2B5EF4-FFF2-40B4-BE49-F238E27FC236}">
                <a16:creationId xmlns:a16="http://schemas.microsoft.com/office/drawing/2014/main" id="{6A72A802-6410-44AC-126F-2A57B2C262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4BB9F86F-E7D7-6C0F-BEE0-D28F4E1F4C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77B3CD0F-7D29-4922-B49A-7FE9712C49BB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2245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ô et deux contenus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D69E61D2-4013-431A-8AA7-5C13B1706FDC}"/>
              </a:ext>
            </a:extLst>
          </p:cNvPr>
          <p:cNvSpPr/>
          <p:nvPr/>
        </p:nvSpPr>
        <p:spPr>
          <a:xfrm>
            <a:off x="288131" y="776323"/>
            <a:ext cx="621000" cy="1240383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363" y="1847851"/>
            <a:ext cx="2673000" cy="2762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5972" y="1847851"/>
            <a:ext cx="2673000" cy="2762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Chapô et deux contenus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168" y="1053122"/>
            <a:ext cx="5439386" cy="669489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/>
        </p:nvCxnSpPr>
        <p:spPr>
          <a:xfrm>
            <a:off x="288131" y="2248496"/>
            <a:ext cx="621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5028" y="2326481"/>
            <a:ext cx="2802527" cy="2281760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0ED838B-0701-DA2D-6EBE-48108FD557D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27627DFB-5866-F613-A82B-79C6381A6B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F865D005-83D2-9C28-13DB-4A21C8FD8A2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D3EE74B-0656-4BB6-AE28-A35F9B6528B7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3209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ô et un contenu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0832A131-AE8F-4964-8081-09A9C858CA1F}"/>
              </a:ext>
            </a:extLst>
          </p:cNvPr>
          <p:cNvSpPr/>
          <p:nvPr/>
        </p:nvSpPr>
        <p:spPr>
          <a:xfrm>
            <a:off x="288131" y="776323"/>
            <a:ext cx="621000" cy="1240383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Chapô et un contenu / bleu</a:t>
            </a:r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633BAC3E-2A63-9F2D-3B46-F5FEBDF95C63}"/>
              </a:ext>
            </a:extLst>
          </p:cNvPr>
          <p:cNvSpPr>
            <a:spLocks noChangeAspect="1"/>
          </p:cNvSpPr>
          <p:nvPr/>
        </p:nvSpPr>
        <p:spPr bwMode="auto">
          <a:xfrm>
            <a:off x="288131" y="755374"/>
            <a:ext cx="634500" cy="1264985"/>
          </a:xfrm>
          <a:custGeom>
            <a:avLst/>
            <a:gdLst>
              <a:gd name="T0" fmla="*/ 0 w 530"/>
              <a:gd name="T1" fmla="*/ 1060 h 1060"/>
              <a:gd name="T2" fmla="*/ 530 w 530"/>
              <a:gd name="T3" fmla="*/ 530 h 1060"/>
              <a:gd name="T4" fmla="*/ 0 w 530"/>
              <a:gd name="T5" fmla="*/ 0 h 1060"/>
              <a:gd name="T6" fmla="*/ 0 w 530"/>
              <a:gd name="T7" fmla="*/ 106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0" h="1060">
                <a:moveTo>
                  <a:pt x="0" y="1060"/>
                </a:moveTo>
                <a:cubicBezTo>
                  <a:pt x="293" y="1060"/>
                  <a:pt x="530" y="823"/>
                  <a:pt x="530" y="530"/>
                </a:cubicBezTo>
                <a:cubicBezTo>
                  <a:pt x="530" y="237"/>
                  <a:pt x="293" y="0"/>
                  <a:pt x="0" y="0"/>
                </a:cubicBezTo>
                <a:lnTo>
                  <a:pt x="0" y="10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168" y="1053122"/>
            <a:ext cx="5439386" cy="669489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77B467-9962-95F7-B383-8E982725140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91224123-78A1-B644-4392-2E34DFA5F4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2A5C5FFF-EC52-33E9-507F-25AB8C7916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9631BDD6-BC1E-45A5-B7DD-A420B2402AC2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3341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, deux contenus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llipse 4">
            <a:extLst>
              <a:ext uri="{FF2B5EF4-FFF2-40B4-BE49-F238E27FC236}">
                <a16:creationId xmlns:a16="http://schemas.microsoft.com/office/drawing/2014/main" id="{65B7AFDD-17FE-43E7-B9D2-5D0128DBFC32}"/>
              </a:ext>
            </a:extLst>
          </p:cNvPr>
          <p:cNvSpPr/>
          <p:nvPr/>
        </p:nvSpPr>
        <p:spPr>
          <a:xfrm>
            <a:off x="3330581" y="469625"/>
            <a:ext cx="621000" cy="1240383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363" y="1847851"/>
            <a:ext cx="2673000" cy="2762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5972" y="1847851"/>
            <a:ext cx="2673000" cy="2762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Image, deux contenus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9118" y="767372"/>
            <a:ext cx="5379854" cy="669489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85750"/>
            <a:ext cx="2819400" cy="4295775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9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31DBAB69-A6B0-A82C-6990-1D9B454B492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E0F81F29-67C2-635E-7130-2E8BEEB570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FAE5915-72E3-4A02-B255-6AF7B7B7226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60510C90-F5B2-4311-B5BF-EDC24968B895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998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, un contenu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027F06CF-15FA-4273-B131-359FD19E4030}"/>
              </a:ext>
            </a:extLst>
          </p:cNvPr>
          <p:cNvSpPr/>
          <p:nvPr/>
        </p:nvSpPr>
        <p:spPr>
          <a:xfrm>
            <a:off x="3330581" y="469625"/>
            <a:ext cx="621000" cy="1240383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AFE1FA">
                  <a:alpha val="29000"/>
                </a:srgbClr>
              </a:gs>
              <a:gs pos="80000">
                <a:srgbClr val="AFE1FA">
                  <a:alpha val="7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363" y="1847851"/>
            <a:ext cx="5688609" cy="2762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Image, un contenu / bleu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9118" y="767372"/>
            <a:ext cx="5379854" cy="669489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85750"/>
            <a:ext cx="2819400" cy="4295775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9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3A98EA-EBEB-C768-8844-A0D302095B4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7" name="Espace réservé du pied de page 16">
            <a:extLst>
              <a:ext uri="{FF2B5EF4-FFF2-40B4-BE49-F238E27FC236}">
                <a16:creationId xmlns:a16="http://schemas.microsoft.com/office/drawing/2014/main" id="{A9C4B9CD-BF2A-3C47-F6AF-6F81AFA5CC3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930A45A9-7C41-B64B-BB3C-1BFD46A14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20FE8FAF-D0CB-47EC-A261-402A108459C0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010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, deux contenus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4">
            <a:extLst>
              <a:ext uri="{FF2B5EF4-FFF2-40B4-BE49-F238E27FC236}">
                <a16:creationId xmlns:a16="http://schemas.microsoft.com/office/drawing/2014/main" id="{796B3ACE-DD57-49AB-840A-2F14A9572515}"/>
              </a:ext>
            </a:extLst>
          </p:cNvPr>
          <p:cNvSpPr/>
          <p:nvPr/>
        </p:nvSpPr>
        <p:spPr>
          <a:xfrm>
            <a:off x="3330581" y="469625"/>
            <a:ext cx="622829" cy="1244036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363" y="1847851"/>
            <a:ext cx="2673000" cy="2762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5972" y="1847851"/>
            <a:ext cx="2673000" cy="2762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Image, deux contenus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9118" y="767372"/>
            <a:ext cx="5379854" cy="669489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85750"/>
            <a:ext cx="2819400" cy="4295775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9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9CD0B7EE-E48E-5044-A48F-2CFD8EA7342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3C67DCB9-2C9A-B957-CE95-6FD303F6BC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1C188222-B36F-7C89-181C-E3DF7BCCCF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5F7CCF01-3271-4B53-BC63-8EB2766FB095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85010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, un contenu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6FB9C2A6-6B52-4AFC-AC2D-1BEF6D867B9A}"/>
              </a:ext>
            </a:extLst>
          </p:cNvPr>
          <p:cNvSpPr/>
          <p:nvPr/>
        </p:nvSpPr>
        <p:spPr>
          <a:xfrm>
            <a:off x="3330581" y="469625"/>
            <a:ext cx="622829" cy="1244036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363" y="1847851"/>
            <a:ext cx="5688609" cy="2762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Image, un contenu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9118" y="767372"/>
            <a:ext cx="5379854" cy="669489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F8812AE-F14C-9241-5B73-8A0E4B30EC2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85750"/>
            <a:ext cx="2819400" cy="4295775"/>
          </a:xfrm>
          <a:solidFill>
            <a:schemeClr val="bg2"/>
          </a:solidFill>
        </p:spPr>
        <p:txBody>
          <a:bodyPr tIns="252000">
            <a:normAutofit/>
          </a:bodyPr>
          <a:lstStyle>
            <a:lvl1pPr algn="ctr">
              <a:defRPr sz="900" b="1" i="1"/>
            </a:lvl1pPr>
          </a:lstStyle>
          <a:p>
            <a:r>
              <a:rPr lang="fr-FR" dirty="0"/>
              <a:t>Insérez ou glissez une image ici</a:t>
            </a:r>
          </a:p>
        </p:txBody>
      </p:sp>
      <p:sp>
        <p:nvSpPr>
          <p:cNvPr id="17" name="Espace réservé de la date 16">
            <a:extLst>
              <a:ext uri="{FF2B5EF4-FFF2-40B4-BE49-F238E27FC236}">
                <a16:creationId xmlns:a16="http://schemas.microsoft.com/office/drawing/2014/main" id="{0537FFA6-6DAE-4124-F9EF-AB94AAAEC2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8" name="Espace réservé du pied de page 17">
            <a:extLst>
              <a:ext uri="{FF2B5EF4-FFF2-40B4-BE49-F238E27FC236}">
                <a16:creationId xmlns:a16="http://schemas.microsoft.com/office/drawing/2014/main" id="{E95FCA02-6689-EE08-9D5B-8F92C5B128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EEF82E77-C672-CB2A-F918-754E2836A2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6BB813A6-D16D-4002-9614-7244213EB088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43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0241C-51D2-2FFA-F53D-66D568CE4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851D832-664D-C6D0-E236-B729038DB91E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Titre seul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593F00-DC01-134D-F1AA-36F52C8A9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7BCC843-51FC-A0FD-0230-A491E816E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1C6382B-D6FB-A3C8-04B6-8F359C410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2F7F75A-C9C5-421B-B865-69B99056491D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869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8C905DC9-B6F2-AF41-D8E3-B345099E2A44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Vide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6119283-EC88-4E97-E536-B0D3CD0BF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38E4DB9-5E66-11B0-ADC1-898A9C9F9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F693625-684F-DD41-DD5A-4FC3AE873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7F94B16-A2F7-4325-93C8-8C64431E0644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837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C272CEC0-E634-4E72-ADD0-E520AEFAC9B9}"/>
              </a:ext>
            </a:extLst>
          </p:cNvPr>
          <p:cNvGrpSpPr/>
          <p:nvPr/>
        </p:nvGrpSpPr>
        <p:grpSpPr>
          <a:xfrm>
            <a:off x="0" y="-502059"/>
            <a:ext cx="10361034" cy="6641882"/>
            <a:chOff x="0" y="-669412"/>
            <a:chExt cx="13814712" cy="885584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BAAB452-DBEA-45AB-8CE4-9428B65D2D74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A0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pic>
          <p:nvPicPr>
            <p:cNvPr id="13" name="Graphique 12">
              <a:extLst>
                <a:ext uri="{FF2B5EF4-FFF2-40B4-BE49-F238E27FC236}">
                  <a16:creationId xmlns:a16="http://schemas.microsoft.com/office/drawing/2014/main" id="{0DCD4D58-EBBD-4608-A857-93B40A95EB00}"/>
                </a:ext>
              </a:extLst>
            </p:cNvPr>
            <p:cNvPicPr>
              <a:picLocks noChangeAspect="1"/>
            </p:cNvPicPr>
            <p:nvPr/>
          </p:nvPicPr>
          <p:blipFill>
            <a:blip cstate="screen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246879" y="6288893"/>
              <a:ext cx="837247" cy="453600"/>
            </a:xfrm>
            <a:prstGeom prst="rect">
              <a:avLst/>
            </a:prstGeom>
          </p:spPr>
        </p:pic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CAE914F-77D1-4D2E-B603-CC89B72609B2}"/>
                </a:ext>
              </a:extLst>
            </p:cNvPr>
            <p:cNvSpPr/>
            <p:nvPr/>
          </p:nvSpPr>
          <p:spPr>
            <a:xfrm rot="9503028">
              <a:off x="5295772" y="-669412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25677D54-B4A1-4E83-B154-D89F49820429}"/>
                </a:ext>
              </a:extLst>
            </p:cNvPr>
            <p:cNvSpPr/>
            <p:nvPr/>
          </p:nvSpPr>
          <p:spPr>
            <a:xfrm rot="18559918">
              <a:off x="7562186" y="2427473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8D0ADAE5-4B7D-4857-B814-74CB3BBC9D71}"/>
                </a:ext>
              </a:extLst>
            </p:cNvPr>
            <p:cNvSpPr/>
            <p:nvPr/>
          </p:nvSpPr>
          <p:spPr>
            <a:xfrm rot="2272019">
              <a:off x="4932089" y="1992659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33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dirty="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6B1013BA-2378-47C6-9E39-6832EC0C2842}"/>
                </a:ext>
              </a:extLst>
            </p:cNvPr>
            <p:cNvSpPr/>
            <p:nvPr/>
          </p:nvSpPr>
          <p:spPr>
            <a:xfrm rot="15181930">
              <a:off x="8055755" y="-222604"/>
              <a:ext cx="5758957" cy="5758957"/>
            </a:xfrm>
            <a:prstGeom prst="ellipse">
              <a:avLst/>
            </a:prstGeom>
            <a:gradFill>
              <a:gsLst>
                <a:gs pos="0">
                  <a:srgbClr val="0A0096">
                    <a:alpha val="40000"/>
                  </a:srgbClr>
                </a:gs>
                <a:gs pos="90000">
                  <a:srgbClr val="FFE6BE">
                    <a:alpha val="6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29" y="3069432"/>
            <a:ext cx="4129802" cy="1493044"/>
          </a:xfrm>
        </p:spPr>
        <p:txBody>
          <a:bodyPr tIns="0" anchor="t">
            <a:normAutofit/>
          </a:bodyPr>
          <a:lstStyle>
            <a:lvl1pPr>
              <a:defRPr sz="1800" u="none">
                <a:solidFill>
                  <a:srgbClr val="FFE6B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0267" y="1171576"/>
            <a:ext cx="2555591" cy="1881188"/>
          </a:xfrm>
        </p:spPr>
        <p:txBody>
          <a:bodyPr bIns="0" anchor="b">
            <a:normAutofit/>
          </a:bodyPr>
          <a:lstStyle>
            <a:lvl1pPr marL="0" indent="0">
              <a:buNone/>
              <a:defRPr sz="10350" b="0">
                <a:solidFill>
                  <a:srgbClr val="FFE6BE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Titre de section / bleu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355AA99D-022F-D415-80D1-BC08D868D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7B540C3E-C5E6-3328-A566-25E43C336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D631FB3-853F-6F1D-B00B-99F1BAD9E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F114EC-ED72-42F0-B640-9AD7930EE862}"/>
              </a:ext>
            </a:extLst>
          </p:cNvPr>
          <p:cNvSpPr/>
          <p:nvPr/>
        </p:nvSpPr>
        <p:spPr>
          <a:xfrm>
            <a:off x="4572000" y="-1247095"/>
            <a:ext cx="4576763" cy="123673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899F6F-272C-4E55-9BEA-DD5033A54D45}"/>
              </a:ext>
            </a:extLst>
          </p:cNvPr>
          <p:cNvSpPr/>
          <p:nvPr/>
        </p:nvSpPr>
        <p:spPr>
          <a:xfrm>
            <a:off x="4272064" y="5143500"/>
            <a:ext cx="6070607" cy="123673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745DCC-9A36-4AAC-9C6B-1B7929FB2A01}"/>
              </a:ext>
            </a:extLst>
          </p:cNvPr>
          <p:cNvSpPr/>
          <p:nvPr/>
        </p:nvSpPr>
        <p:spPr>
          <a:xfrm>
            <a:off x="9148762" y="0"/>
            <a:ext cx="1249873" cy="51435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103BAFC-5058-4E81-BEA6-1023712D3DAA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  <a:ln>
            <a:solidFill>
              <a:srgbClr val="FFE6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065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bleu lé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>
            <a:extLst>
              <a:ext uri="{FF2B5EF4-FFF2-40B4-BE49-F238E27FC236}">
                <a16:creationId xmlns:a16="http://schemas.microsoft.com/office/drawing/2014/main" id="{0EAD7755-449E-4D5F-98DF-8F06D528C131}"/>
              </a:ext>
            </a:extLst>
          </p:cNvPr>
          <p:cNvGrpSpPr/>
          <p:nvPr/>
        </p:nvGrpSpPr>
        <p:grpSpPr>
          <a:xfrm>
            <a:off x="3699067" y="-502059"/>
            <a:ext cx="6661967" cy="6641882"/>
            <a:chOff x="4932089" y="-669412"/>
            <a:chExt cx="8882623" cy="8855842"/>
          </a:xfrm>
        </p:grpSpPr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E7A766B-3BA1-4C92-AED7-7D07D8630864}"/>
                </a:ext>
              </a:extLst>
            </p:cNvPr>
            <p:cNvSpPr/>
            <p:nvPr/>
          </p:nvSpPr>
          <p:spPr>
            <a:xfrm rot="7456679">
              <a:off x="5295772" y="-669412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07719DC8-A262-4B79-A89B-AA3EF3EBF655}"/>
                </a:ext>
              </a:extLst>
            </p:cNvPr>
            <p:cNvSpPr/>
            <p:nvPr/>
          </p:nvSpPr>
          <p:spPr>
            <a:xfrm rot="18517910">
              <a:off x="7562186" y="2427473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4E7FDF70-7A82-4229-85EF-C8FCF1D49465}"/>
                </a:ext>
              </a:extLst>
            </p:cNvPr>
            <p:cNvSpPr/>
            <p:nvPr/>
          </p:nvSpPr>
          <p:spPr>
            <a:xfrm rot="2200434">
              <a:off x="4932089" y="1992659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40000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055FCBDB-E30C-4179-95CC-3C8BB7B5749F}"/>
                </a:ext>
              </a:extLst>
            </p:cNvPr>
            <p:cNvSpPr/>
            <p:nvPr/>
          </p:nvSpPr>
          <p:spPr>
            <a:xfrm rot="13087286">
              <a:off x="8055755" y="-222604"/>
              <a:ext cx="5758957" cy="5758957"/>
            </a:xfrm>
            <a:prstGeom prst="ellipse">
              <a:avLst/>
            </a:prstGeom>
            <a:gradFill>
              <a:gsLst>
                <a:gs pos="40000">
                  <a:srgbClr val="E3F4FD">
                    <a:alpha val="14902"/>
                  </a:srgbClr>
                </a:gs>
                <a:gs pos="80000">
                  <a:srgbClr val="AFE1FA">
                    <a:alpha val="7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29" y="3069432"/>
            <a:ext cx="4268390" cy="1493044"/>
          </a:xfrm>
        </p:spPr>
        <p:txBody>
          <a:bodyPr tIns="0" anchor="t">
            <a:normAutofit/>
          </a:bodyPr>
          <a:lstStyle>
            <a:lvl1pPr>
              <a:defRPr sz="1800" b="0" u="none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0267" y="1171576"/>
            <a:ext cx="2555591" cy="1881188"/>
          </a:xfrm>
        </p:spPr>
        <p:txBody>
          <a:bodyPr bIns="0" anchor="b">
            <a:normAutofit/>
          </a:bodyPr>
          <a:lstStyle>
            <a:lvl1pPr marL="0" indent="0">
              <a:buNone/>
              <a:defRPr sz="10350" b="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Titre de section / bleu léger</a:t>
            </a:r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DD4DB2E4-54E2-44EB-E4C3-44DE5662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2" name="Espace réservé du pied de page 11">
            <a:extLst>
              <a:ext uri="{FF2B5EF4-FFF2-40B4-BE49-F238E27FC236}">
                <a16:creationId xmlns:a16="http://schemas.microsoft.com/office/drawing/2014/main" id="{C7BCD7BB-82F6-34FE-A8C9-A212E1E1F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459099F2-3B59-95A2-F75D-C38A1DF1F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476722-E9C7-470B-AC4D-66B903A3F147}"/>
              </a:ext>
            </a:extLst>
          </p:cNvPr>
          <p:cNvSpPr/>
          <p:nvPr/>
        </p:nvSpPr>
        <p:spPr>
          <a:xfrm>
            <a:off x="4572000" y="-1247095"/>
            <a:ext cx="4576763" cy="123673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AC53F2-8C82-4DA5-8055-B51F2A896B53}"/>
              </a:ext>
            </a:extLst>
          </p:cNvPr>
          <p:cNvSpPr/>
          <p:nvPr/>
        </p:nvSpPr>
        <p:spPr>
          <a:xfrm>
            <a:off x="4272064" y="5143500"/>
            <a:ext cx="6070607" cy="123673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796155-EB59-4CB6-A9AD-3D954D609B21}"/>
              </a:ext>
            </a:extLst>
          </p:cNvPr>
          <p:cNvSpPr/>
          <p:nvPr/>
        </p:nvSpPr>
        <p:spPr>
          <a:xfrm>
            <a:off x="9148762" y="0"/>
            <a:ext cx="1193909" cy="51435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80DEC7FE-F935-4FFE-AA15-2CFAF106CA40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146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3A3D7B77-27AD-4508-997F-7DE4D5F75EF9}"/>
              </a:ext>
            </a:extLst>
          </p:cNvPr>
          <p:cNvGrpSpPr/>
          <p:nvPr/>
        </p:nvGrpSpPr>
        <p:grpSpPr>
          <a:xfrm>
            <a:off x="-289176" y="-467940"/>
            <a:ext cx="9427139" cy="5611440"/>
            <a:chOff x="-385569" y="-623920"/>
            <a:chExt cx="12569519" cy="748192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155C174-1195-4F23-9C76-9B5627A031ED}"/>
                </a:ext>
              </a:extLst>
            </p:cNvPr>
            <p:cNvSpPr/>
            <p:nvPr userDrawn="1"/>
          </p:nvSpPr>
          <p:spPr>
            <a:xfrm>
              <a:off x="-8050" y="0"/>
              <a:ext cx="12192000" cy="6858000"/>
            </a:xfrm>
            <a:prstGeom prst="rect">
              <a:avLst/>
            </a:prstGeom>
            <a:solidFill>
              <a:srgbClr val="FF73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dirty="0"/>
            </a:p>
          </p:txBody>
        </p:sp>
        <p:sp>
          <p:nvSpPr>
            <p:cNvPr id="13" name="Ellipse 4">
              <a:extLst>
                <a:ext uri="{FF2B5EF4-FFF2-40B4-BE49-F238E27FC236}">
                  <a16:creationId xmlns:a16="http://schemas.microsoft.com/office/drawing/2014/main" id="{0BFD6B91-D38F-4ED0-9E21-77B5883A217A}"/>
                </a:ext>
              </a:extLst>
            </p:cNvPr>
            <p:cNvSpPr/>
            <p:nvPr/>
          </p:nvSpPr>
          <p:spPr>
            <a:xfrm>
              <a:off x="3948056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9F7D2914-B50C-4BED-BE2C-8A97D5BCD50A}"/>
                </a:ext>
              </a:extLst>
            </p:cNvPr>
            <p:cNvPicPr>
              <a:picLocks noChangeAspect="1"/>
            </p:cNvPicPr>
            <p:nvPr/>
          </p:nvPicPr>
          <p:blipFill>
            <a:blip cstate="screen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246879" y="6288893"/>
              <a:ext cx="837248" cy="453600"/>
            </a:xfrm>
            <a:prstGeom prst="rect">
              <a:avLst/>
            </a:prstGeom>
          </p:spPr>
        </p:pic>
        <p:sp>
          <p:nvSpPr>
            <p:cNvPr id="15" name="Ellipse 4">
              <a:extLst>
                <a:ext uri="{FF2B5EF4-FFF2-40B4-BE49-F238E27FC236}">
                  <a16:creationId xmlns:a16="http://schemas.microsoft.com/office/drawing/2014/main" id="{CE1259DB-C09A-4D93-ACB9-23720556B8E8}"/>
                </a:ext>
              </a:extLst>
            </p:cNvPr>
            <p:cNvSpPr/>
            <p:nvPr/>
          </p:nvSpPr>
          <p:spPr>
            <a:xfrm>
              <a:off x="1765349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6" name="Ellipse 4">
              <a:extLst>
                <a:ext uri="{FF2B5EF4-FFF2-40B4-BE49-F238E27FC236}">
                  <a16:creationId xmlns:a16="http://schemas.microsoft.com/office/drawing/2014/main" id="{F915509F-6EF1-45F9-AAB8-F693D4726B5D}"/>
                </a:ext>
              </a:extLst>
            </p:cNvPr>
            <p:cNvSpPr/>
            <p:nvPr/>
          </p:nvSpPr>
          <p:spPr>
            <a:xfrm>
              <a:off x="-385569" y="-623920"/>
              <a:ext cx="3388659" cy="6768494"/>
            </a:xfrm>
            <a:custGeom>
              <a:avLst/>
              <a:gdLst>
                <a:gd name="connsiteX0" fmla="*/ 0 w 6833062"/>
                <a:gd name="connsiteY0" fmla="*/ 3416531 h 6833062"/>
                <a:gd name="connsiteX1" fmla="*/ 3416531 w 6833062"/>
                <a:gd name="connsiteY1" fmla="*/ 0 h 6833062"/>
                <a:gd name="connsiteX2" fmla="*/ 6833062 w 6833062"/>
                <a:gd name="connsiteY2" fmla="*/ 3416531 h 6833062"/>
                <a:gd name="connsiteX3" fmla="*/ 3416531 w 6833062"/>
                <a:gd name="connsiteY3" fmla="*/ 6833062 h 6833062"/>
                <a:gd name="connsiteX4" fmla="*/ 0 w 6833062"/>
                <a:gd name="connsiteY4" fmla="*/ 3416531 h 6833062"/>
                <a:gd name="connsiteX0" fmla="*/ 427067 w 3843598"/>
                <a:gd name="connsiteY0" fmla="*/ 6928034 h 7023006"/>
                <a:gd name="connsiteX1" fmla="*/ 427067 w 3843598"/>
                <a:gd name="connsiteY1" fmla="*/ 94972 h 7023006"/>
                <a:gd name="connsiteX2" fmla="*/ 3843598 w 3843598"/>
                <a:gd name="connsiteY2" fmla="*/ 3511503 h 7023006"/>
                <a:gd name="connsiteX3" fmla="*/ 427067 w 3843598"/>
                <a:gd name="connsiteY3" fmla="*/ 6928034 h 7023006"/>
                <a:gd name="connsiteX0" fmla="*/ 257759 w 3674290"/>
                <a:gd name="connsiteY0" fmla="*/ 7136852 h 7231824"/>
                <a:gd name="connsiteX1" fmla="*/ 257759 w 3674290"/>
                <a:gd name="connsiteY1" fmla="*/ 303790 h 7231824"/>
                <a:gd name="connsiteX2" fmla="*/ 3674290 w 3674290"/>
                <a:gd name="connsiteY2" fmla="*/ 3720321 h 7231824"/>
                <a:gd name="connsiteX3" fmla="*/ 257759 w 3674290"/>
                <a:gd name="connsiteY3" fmla="*/ 7136852 h 7231824"/>
                <a:gd name="connsiteX0" fmla="*/ 856178 w 4272709"/>
                <a:gd name="connsiteY0" fmla="*/ 6833192 h 6928164"/>
                <a:gd name="connsiteX1" fmla="*/ 856178 w 4272709"/>
                <a:gd name="connsiteY1" fmla="*/ 130 h 6928164"/>
                <a:gd name="connsiteX2" fmla="*/ 4272709 w 4272709"/>
                <a:gd name="connsiteY2" fmla="*/ 3416661 h 6928164"/>
                <a:gd name="connsiteX3" fmla="*/ 856178 w 4272709"/>
                <a:gd name="connsiteY3" fmla="*/ 6833192 h 6928164"/>
                <a:gd name="connsiteX0" fmla="*/ 361709 w 3778240"/>
                <a:gd name="connsiteY0" fmla="*/ 7235252 h 7330224"/>
                <a:gd name="connsiteX1" fmla="*/ 361709 w 3778240"/>
                <a:gd name="connsiteY1" fmla="*/ 402190 h 7330224"/>
                <a:gd name="connsiteX2" fmla="*/ 3778240 w 3778240"/>
                <a:gd name="connsiteY2" fmla="*/ 3818721 h 7330224"/>
                <a:gd name="connsiteX3" fmla="*/ 361709 w 3778240"/>
                <a:gd name="connsiteY3" fmla="*/ 7235252 h 7330224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603768 w 4020299"/>
                <a:gd name="connsiteY0" fmla="*/ 6849183 h 6944155"/>
                <a:gd name="connsiteX1" fmla="*/ 603768 w 4020299"/>
                <a:gd name="connsiteY1" fmla="*/ 16121 h 6944155"/>
                <a:gd name="connsiteX2" fmla="*/ 4020299 w 4020299"/>
                <a:gd name="connsiteY2" fmla="*/ 3432652 h 6944155"/>
                <a:gd name="connsiteX3" fmla="*/ 603768 w 4020299"/>
                <a:gd name="connsiteY3" fmla="*/ 6849183 h 6944155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928034"/>
                <a:gd name="connsiteX1" fmla="*/ 257854 w 3674385"/>
                <a:gd name="connsiteY1" fmla="*/ 0 h 6928034"/>
                <a:gd name="connsiteX2" fmla="*/ 3674385 w 3674385"/>
                <a:gd name="connsiteY2" fmla="*/ 3416531 h 6928034"/>
                <a:gd name="connsiteX3" fmla="*/ 257854 w 3674385"/>
                <a:gd name="connsiteY3" fmla="*/ 6833062 h 6928034"/>
                <a:gd name="connsiteX0" fmla="*/ 257854 w 3674385"/>
                <a:gd name="connsiteY0" fmla="*/ 6833062 h 6833062"/>
                <a:gd name="connsiteX1" fmla="*/ 257854 w 3674385"/>
                <a:gd name="connsiteY1" fmla="*/ 0 h 6833062"/>
                <a:gd name="connsiteX2" fmla="*/ 3674385 w 3674385"/>
                <a:gd name="connsiteY2" fmla="*/ 3416531 h 6833062"/>
                <a:gd name="connsiteX3" fmla="*/ 257854 w 367438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15744 w 3432275"/>
                <a:gd name="connsiteY0" fmla="*/ 6833062 h 6833062"/>
                <a:gd name="connsiteX1" fmla="*/ 15744 w 3432275"/>
                <a:gd name="connsiteY1" fmla="*/ 0 h 6833062"/>
                <a:gd name="connsiteX2" fmla="*/ 3432275 w 3432275"/>
                <a:gd name="connsiteY2" fmla="*/ 3416531 h 6833062"/>
                <a:gd name="connsiteX3" fmla="*/ 15744 w 3432275"/>
                <a:gd name="connsiteY3" fmla="*/ 6833062 h 6833062"/>
                <a:gd name="connsiteX0" fmla="*/ 9167 w 3425698"/>
                <a:gd name="connsiteY0" fmla="*/ 6833062 h 6833062"/>
                <a:gd name="connsiteX1" fmla="*/ 9167 w 3425698"/>
                <a:gd name="connsiteY1" fmla="*/ 0 h 6833062"/>
                <a:gd name="connsiteX2" fmla="*/ 3425698 w 3425698"/>
                <a:gd name="connsiteY2" fmla="*/ 3416531 h 6833062"/>
                <a:gd name="connsiteX3" fmla="*/ 9167 w 3425698"/>
                <a:gd name="connsiteY3" fmla="*/ 6833062 h 6833062"/>
                <a:gd name="connsiteX0" fmla="*/ 4386 w 3420917"/>
                <a:gd name="connsiteY0" fmla="*/ 6833062 h 6833062"/>
                <a:gd name="connsiteX1" fmla="*/ 4386 w 3420917"/>
                <a:gd name="connsiteY1" fmla="*/ 0 h 6833062"/>
                <a:gd name="connsiteX2" fmla="*/ 3420917 w 3420917"/>
                <a:gd name="connsiteY2" fmla="*/ 3416531 h 6833062"/>
                <a:gd name="connsiteX3" fmla="*/ 4386 w 3420917"/>
                <a:gd name="connsiteY3" fmla="*/ 6833062 h 6833062"/>
                <a:gd name="connsiteX0" fmla="*/ 4386 w 3420985"/>
                <a:gd name="connsiteY0" fmla="*/ 6833062 h 6833062"/>
                <a:gd name="connsiteX1" fmla="*/ 4386 w 3420985"/>
                <a:gd name="connsiteY1" fmla="*/ 0 h 6833062"/>
                <a:gd name="connsiteX2" fmla="*/ 3420917 w 3420985"/>
                <a:gd name="connsiteY2" fmla="*/ 3416531 h 6833062"/>
                <a:gd name="connsiteX3" fmla="*/ 4386 w 3420985"/>
                <a:gd name="connsiteY3" fmla="*/ 6833062 h 68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0985" h="6833062">
                  <a:moveTo>
                    <a:pt x="4386" y="6833062"/>
                  </a:moveTo>
                  <a:cubicBezTo>
                    <a:pt x="-5638" y="2756647"/>
                    <a:pt x="4702" y="1690776"/>
                    <a:pt x="4386" y="0"/>
                  </a:cubicBezTo>
                  <a:cubicBezTo>
                    <a:pt x="2179819" y="9346"/>
                    <a:pt x="3431675" y="1927666"/>
                    <a:pt x="3420917" y="3416531"/>
                  </a:cubicBezTo>
                  <a:cubicBezTo>
                    <a:pt x="3410159" y="4905396"/>
                    <a:pt x="2370335" y="6800056"/>
                    <a:pt x="4386" y="6833062"/>
                  </a:cubicBezTo>
                  <a:close/>
                </a:path>
              </a:pathLst>
            </a:custGeom>
            <a:gradFill>
              <a:gsLst>
                <a:gs pos="40000">
                  <a:srgbClr val="FFE6BE">
                    <a:alpha val="20000"/>
                  </a:srgbClr>
                </a:gs>
                <a:gs pos="80000">
                  <a:srgbClr val="FFE6BE">
                    <a:alpha val="4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3258026"/>
            <a:ext cx="3661172" cy="1493044"/>
          </a:xfrm>
        </p:spPr>
        <p:txBody>
          <a:bodyPr tIns="0" anchor="t">
            <a:normAutofit/>
          </a:bodyPr>
          <a:lstStyle>
            <a:lvl1pPr algn="r">
              <a:defRPr sz="1800" u="none">
                <a:solidFill>
                  <a:srgbClr val="FFE6B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63382" y="1360171"/>
            <a:ext cx="2555591" cy="1881188"/>
          </a:xfrm>
        </p:spPr>
        <p:txBody>
          <a:bodyPr bIns="0" anchor="b">
            <a:normAutofit/>
          </a:bodyPr>
          <a:lstStyle>
            <a:lvl1pPr marL="0" indent="0" algn="r">
              <a:buNone/>
              <a:defRPr sz="10350" b="0">
                <a:solidFill>
                  <a:srgbClr val="FFE6BE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Titre de section / orange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34DE0B3F-7C66-ACD6-E8EA-FD0A70CBE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21D34729-2511-E209-EA8A-77FE7A2CF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7FC75202-5109-7898-C139-6A1041C58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6BE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3C8145-EFC3-49F0-AE6C-522458152F22}"/>
              </a:ext>
            </a:extLst>
          </p:cNvPr>
          <p:cNvSpPr/>
          <p:nvPr/>
        </p:nvSpPr>
        <p:spPr>
          <a:xfrm>
            <a:off x="-1175657" y="-1247095"/>
            <a:ext cx="5747657" cy="123673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DB07F9-22AE-4069-87B4-87011D8E3F20}"/>
              </a:ext>
            </a:extLst>
          </p:cNvPr>
          <p:cNvSpPr/>
          <p:nvPr/>
        </p:nvSpPr>
        <p:spPr>
          <a:xfrm>
            <a:off x="-1199946" y="-15120"/>
            <a:ext cx="1193909" cy="473179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64DE0E5-1FB6-476E-B938-65C8A224870C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  <a:ln>
            <a:solidFill>
              <a:srgbClr val="FFE6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670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 / orange lé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68505C-9D07-E2BA-5E67-052690AE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3516" y="3258026"/>
            <a:ext cx="3655457" cy="1493044"/>
          </a:xfrm>
        </p:spPr>
        <p:txBody>
          <a:bodyPr tIns="0" anchor="t">
            <a:normAutofit/>
          </a:bodyPr>
          <a:lstStyle>
            <a:lvl1pPr algn="r">
              <a:defRPr sz="1800" u="none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D962-C3DA-DBD4-0BF6-2D6C25E8F32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63382" y="1360171"/>
            <a:ext cx="2555591" cy="1881188"/>
          </a:xfrm>
        </p:spPr>
        <p:txBody>
          <a:bodyPr bIns="0" anchor="b">
            <a:normAutofit/>
          </a:bodyPr>
          <a:lstStyle>
            <a:lvl1pPr marL="0" indent="0" algn="r">
              <a:buNone/>
              <a:defRPr sz="10350" b="0">
                <a:solidFill>
                  <a:schemeClr val="accent4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990F81-943E-8772-8E7E-5B7D728D364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Titre de section / orange léger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8277B13-27A5-C03D-3259-683AB9F5B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C8115B6-C5F8-4D71-A12C-0BF3EE190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359FDEF-1075-ED0A-50AB-EFD7CFC8A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llipse 4">
            <a:extLst>
              <a:ext uri="{FF2B5EF4-FFF2-40B4-BE49-F238E27FC236}">
                <a16:creationId xmlns:a16="http://schemas.microsoft.com/office/drawing/2014/main" id="{C89D9976-949A-42EB-859D-E80B4CC10A95}"/>
              </a:ext>
            </a:extLst>
          </p:cNvPr>
          <p:cNvSpPr/>
          <p:nvPr/>
        </p:nvSpPr>
        <p:spPr>
          <a:xfrm>
            <a:off x="2961043" y="-467940"/>
            <a:ext cx="2541494" cy="5076371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6" name="Ellipse 4">
            <a:extLst>
              <a:ext uri="{FF2B5EF4-FFF2-40B4-BE49-F238E27FC236}">
                <a16:creationId xmlns:a16="http://schemas.microsoft.com/office/drawing/2014/main" id="{CC2B5E55-9B96-4B32-A1EE-10B5F4F5DA4D}"/>
              </a:ext>
            </a:extLst>
          </p:cNvPr>
          <p:cNvSpPr/>
          <p:nvPr/>
        </p:nvSpPr>
        <p:spPr>
          <a:xfrm>
            <a:off x="1324012" y="-467940"/>
            <a:ext cx="2541494" cy="5076371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7" name="Ellipse 4">
            <a:extLst>
              <a:ext uri="{FF2B5EF4-FFF2-40B4-BE49-F238E27FC236}">
                <a16:creationId xmlns:a16="http://schemas.microsoft.com/office/drawing/2014/main" id="{4304B1BE-B040-428D-BC18-2E34F6E82E71}"/>
              </a:ext>
            </a:extLst>
          </p:cNvPr>
          <p:cNvSpPr/>
          <p:nvPr/>
        </p:nvSpPr>
        <p:spPr>
          <a:xfrm>
            <a:off x="-289176" y="-467940"/>
            <a:ext cx="2541494" cy="5076371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7E136B-58DD-4E47-936D-12355A226BA9}"/>
              </a:ext>
            </a:extLst>
          </p:cNvPr>
          <p:cNvSpPr/>
          <p:nvPr/>
        </p:nvSpPr>
        <p:spPr>
          <a:xfrm>
            <a:off x="-455394" y="-1247095"/>
            <a:ext cx="5027394" cy="123673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B954AD-206C-4152-B630-B00798AA4F40}"/>
              </a:ext>
            </a:extLst>
          </p:cNvPr>
          <p:cNvSpPr/>
          <p:nvPr/>
        </p:nvSpPr>
        <p:spPr>
          <a:xfrm>
            <a:off x="-1195660" y="-15121"/>
            <a:ext cx="1193909" cy="470142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BD763B6C-E7D6-46D1-885B-9B8BDFBAEEFE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312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hidden="1">
            <a:extLst>
              <a:ext uri="{FF2B5EF4-FFF2-40B4-BE49-F238E27FC236}">
                <a16:creationId xmlns:a16="http://schemas.microsoft.com/office/drawing/2014/main" id="{BE51FE69-4C0C-6AC8-1192-B4228D478D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F445ED-6B20-7F3A-D030-EF341BB0C02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226820" y="893684"/>
            <a:ext cx="6688120" cy="3792856"/>
          </a:xfrm>
        </p:spPr>
        <p:txBody>
          <a:bodyPr numCol="2" spcCol="1260000"/>
          <a:lstStyle>
            <a:lvl1pPr>
              <a:lnSpc>
                <a:spcPct val="80000"/>
              </a:lnSpc>
              <a:spcBef>
                <a:spcPts val="2250"/>
              </a:spcBef>
              <a:spcAft>
                <a:spcPts val="0"/>
              </a:spcAft>
              <a:defRPr sz="4050" b="0">
                <a:solidFill>
                  <a:schemeClr val="accent2"/>
                </a:solidFill>
              </a:defRPr>
            </a:lvl1pPr>
            <a:lvl2pPr defTabSz="24241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tabLst>
                <a:tab pos="2700000" algn="r"/>
              </a:tabLst>
              <a:defRPr sz="1050" u="none" cap="all" baseline="0">
                <a:solidFill>
                  <a:schemeClr val="accent2"/>
                </a:solidFill>
                <a:effectLst/>
                <a:latin typeface="+mj-lt"/>
              </a:defRPr>
            </a:lvl2pPr>
            <a:lvl3pPr defTabSz="2286000">
              <a:tabLst>
                <a:tab pos="2700000" algn="r"/>
              </a:tabLst>
              <a:defRPr b="1"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Deuxième </a:t>
            </a:r>
            <a:br>
              <a:rPr lang="fr-FR" dirty="0"/>
            </a:br>
            <a:r>
              <a:rPr lang="fr-FR" dirty="0"/>
              <a:t>niveau	P.02</a:t>
            </a:r>
          </a:p>
          <a:p>
            <a:pPr lvl="2"/>
            <a:r>
              <a:rPr lang="fr-FR" dirty="0"/>
              <a:t>Troisième niveau	p.03</a:t>
            </a:r>
          </a:p>
          <a:p>
            <a:pPr lvl="2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1FEA92C-9CC8-7351-399C-B816654F3F8C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Sommaire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44ADB92B-4618-C703-95BA-24C9DB27A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334C9847-20A6-D0EC-1FE7-899CE047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4A8358FF-1CDA-FAA6-F39C-6ECA0B97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175FDDF4-7705-F2E3-76D5-C0AABC174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E9B6D4D-1BD9-45C8-8907-0934C093DFBB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436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87D8E0-EBB2-5681-E8C3-2011B4FF1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F445ED-6B20-7F3A-D030-EF341BB0C0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350"/>
              </a:spcBef>
              <a:spcAft>
                <a:spcPts val="0"/>
              </a:spcAft>
              <a:defRPr/>
            </a:lvl1pPr>
            <a:lvl2pPr>
              <a:spcBef>
                <a:spcPts val="900"/>
              </a:spcBef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1FEA92C-9CC8-7351-399C-B816654F3F8C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Titre et contenu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77567A1-1008-9B84-316D-5F291ADF4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606E962-99E9-D48A-99A5-3B6954ECA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38A99CB-CD44-2A53-6119-C8319131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9AC0E0A-B2D4-4662-AAC0-B85239E046B4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648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5029" y="867490"/>
            <a:ext cx="4131000" cy="37426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7972" y="867490"/>
            <a:ext cx="4131000" cy="37426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Deux contenus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2A2FAD20-A158-272A-6AE1-0B6593A6C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212537E4-8A7D-E22D-D3F0-7B8AF0126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EE0CEB0E-675F-1DC4-59D9-5AC090DBC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AE7FA85B-C05D-4CE3-A351-A8426067B51E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4028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ô et deux contenus /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4">
            <a:extLst>
              <a:ext uri="{FF2B5EF4-FFF2-40B4-BE49-F238E27FC236}">
                <a16:creationId xmlns:a16="http://schemas.microsoft.com/office/drawing/2014/main" id="{B3B40885-1835-49FD-AEB3-484D14018BA3}"/>
              </a:ext>
            </a:extLst>
          </p:cNvPr>
          <p:cNvSpPr/>
          <p:nvPr/>
        </p:nvSpPr>
        <p:spPr>
          <a:xfrm>
            <a:off x="288131" y="776323"/>
            <a:ext cx="622829" cy="1244036"/>
          </a:xfrm>
          <a:custGeom>
            <a:avLst/>
            <a:gdLst>
              <a:gd name="connsiteX0" fmla="*/ 0 w 6833062"/>
              <a:gd name="connsiteY0" fmla="*/ 3416531 h 6833062"/>
              <a:gd name="connsiteX1" fmla="*/ 3416531 w 6833062"/>
              <a:gd name="connsiteY1" fmla="*/ 0 h 6833062"/>
              <a:gd name="connsiteX2" fmla="*/ 6833062 w 6833062"/>
              <a:gd name="connsiteY2" fmla="*/ 3416531 h 6833062"/>
              <a:gd name="connsiteX3" fmla="*/ 3416531 w 6833062"/>
              <a:gd name="connsiteY3" fmla="*/ 6833062 h 6833062"/>
              <a:gd name="connsiteX4" fmla="*/ 0 w 6833062"/>
              <a:gd name="connsiteY4" fmla="*/ 3416531 h 6833062"/>
              <a:gd name="connsiteX0" fmla="*/ 427067 w 3843598"/>
              <a:gd name="connsiteY0" fmla="*/ 6928034 h 7023006"/>
              <a:gd name="connsiteX1" fmla="*/ 427067 w 3843598"/>
              <a:gd name="connsiteY1" fmla="*/ 94972 h 7023006"/>
              <a:gd name="connsiteX2" fmla="*/ 3843598 w 3843598"/>
              <a:gd name="connsiteY2" fmla="*/ 3511503 h 7023006"/>
              <a:gd name="connsiteX3" fmla="*/ 427067 w 3843598"/>
              <a:gd name="connsiteY3" fmla="*/ 6928034 h 7023006"/>
              <a:gd name="connsiteX0" fmla="*/ 257759 w 3674290"/>
              <a:gd name="connsiteY0" fmla="*/ 7136852 h 7231824"/>
              <a:gd name="connsiteX1" fmla="*/ 257759 w 3674290"/>
              <a:gd name="connsiteY1" fmla="*/ 303790 h 7231824"/>
              <a:gd name="connsiteX2" fmla="*/ 3674290 w 3674290"/>
              <a:gd name="connsiteY2" fmla="*/ 3720321 h 7231824"/>
              <a:gd name="connsiteX3" fmla="*/ 257759 w 3674290"/>
              <a:gd name="connsiteY3" fmla="*/ 7136852 h 7231824"/>
              <a:gd name="connsiteX0" fmla="*/ 856178 w 4272709"/>
              <a:gd name="connsiteY0" fmla="*/ 6833192 h 6928164"/>
              <a:gd name="connsiteX1" fmla="*/ 856178 w 4272709"/>
              <a:gd name="connsiteY1" fmla="*/ 130 h 6928164"/>
              <a:gd name="connsiteX2" fmla="*/ 4272709 w 4272709"/>
              <a:gd name="connsiteY2" fmla="*/ 3416661 h 6928164"/>
              <a:gd name="connsiteX3" fmla="*/ 856178 w 4272709"/>
              <a:gd name="connsiteY3" fmla="*/ 6833192 h 6928164"/>
              <a:gd name="connsiteX0" fmla="*/ 361709 w 3778240"/>
              <a:gd name="connsiteY0" fmla="*/ 7235252 h 7330224"/>
              <a:gd name="connsiteX1" fmla="*/ 361709 w 3778240"/>
              <a:gd name="connsiteY1" fmla="*/ 402190 h 7330224"/>
              <a:gd name="connsiteX2" fmla="*/ 3778240 w 3778240"/>
              <a:gd name="connsiteY2" fmla="*/ 3818721 h 7330224"/>
              <a:gd name="connsiteX3" fmla="*/ 361709 w 3778240"/>
              <a:gd name="connsiteY3" fmla="*/ 7235252 h 7330224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603768 w 4020299"/>
              <a:gd name="connsiteY0" fmla="*/ 6849183 h 6944155"/>
              <a:gd name="connsiteX1" fmla="*/ 603768 w 4020299"/>
              <a:gd name="connsiteY1" fmla="*/ 16121 h 6944155"/>
              <a:gd name="connsiteX2" fmla="*/ 4020299 w 4020299"/>
              <a:gd name="connsiteY2" fmla="*/ 3432652 h 6944155"/>
              <a:gd name="connsiteX3" fmla="*/ 603768 w 4020299"/>
              <a:gd name="connsiteY3" fmla="*/ 6849183 h 6944155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928034"/>
              <a:gd name="connsiteX1" fmla="*/ 257854 w 3674385"/>
              <a:gd name="connsiteY1" fmla="*/ 0 h 6928034"/>
              <a:gd name="connsiteX2" fmla="*/ 3674385 w 3674385"/>
              <a:gd name="connsiteY2" fmla="*/ 3416531 h 6928034"/>
              <a:gd name="connsiteX3" fmla="*/ 257854 w 3674385"/>
              <a:gd name="connsiteY3" fmla="*/ 6833062 h 6928034"/>
              <a:gd name="connsiteX0" fmla="*/ 257854 w 3674385"/>
              <a:gd name="connsiteY0" fmla="*/ 6833062 h 6833062"/>
              <a:gd name="connsiteX1" fmla="*/ 257854 w 3674385"/>
              <a:gd name="connsiteY1" fmla="*/ 0 h 6833062"/>
              <a:gd name="connsiteX2" fmla="*/ 3674385 w 3674385"/>
              <a:gd name="connsiteY2" fmla="*/ 3416531 h 6833062"/>
              <a:gd name="connsiteX3" fmla="*/ 257854 w 367438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15744 w 3432275"/>
              <a:gd name="connsiteY0" fmla="*/ 6833062 h 6833062"/>
              <a:gd name="connsiteX1" fmla="*/ 15744 w 3432275"/>
              <a:gd name="connsiteY1" fmla="*/ 0 h 6833062"/>
              <a:gd name="connsiteX2" fmla="*/ 3432275 w 3432275"/>
              <a:gd name="connsiteY2" fmla="*/ 3416531 h 6833062"/>
              <a:gd name="connsiteX3" fmla="*/ 15744 w 3432275"/>
              <a:gd name="connsiteY3" fmla="*/ 6833062 h 6833062"/>
              <a:gd name="connsiteX0" fmla="*/ 9167 w 3425698"/>
              <a:gd name="connsiteY0" fmla="*/ 6833062 h 6833062"/>
              <a:gd name="connsiteX1" fmla="*/ 9167 w 3425698"/>
              <a:gd name="connsiteY1" fmla="*/ 0 h 6833062"/>
              <a:gd name="connsiteX2" fmla="*/ 3425698 w 3425698"/>
              <a:gd name="connsiteY2" fmla="*/ 3416531 h 6833062"/>
              <a:gd name="connsiteX3" fmla="*/ 9167 w 3425698"/>
              <a:gd name="connsiteY3" fmla="*/ 6833062 h 6833062"/>
              <a:gd name="connsiteX0" fmla="*/ 4386 w 3420917"/>
              <a:gd name="connsiteY0" fmla="*/ 6833062 h 6833062"/>
              <a:gd name="connsiteX1" fmla="*/ 4386 w 3420917"/>
              <a:gd name="connsiteY1" fmla="*/ 0 h 6833062"/>
              <a:gd name="connsiteX2" fmla="*/ 3420917 w 3420917"/>
              <a:gd name="connsiteY2" fmla="*/ 3416531 h 6833062"/>
              <a:gd name="connsiteX3" fmla="*/ 4386 w 3420917"/>
              <a:gd name="connsiteY3" fmla="*/ 6833062 h 6833062"/>
              <a:gd name="connsiteX0" fmla="*/ 4386 w 3420985"/>
              <a:gd name="connsiteY0" fmla="*/ 6833062 h 6833062"/>
              <a:gd name="connsiteX1" fmla="*/ 4386 w 3420985"/>
              <a:gd name="connsiteY1" fmla="*/ 0 h 6833062"/>
              <a:gd name="connsiteX2" fmla="*/ 3420917 w 3420985"/>
              <a:gd name="connsiteY2" fmla="*/ 3416531 h 6833062"/>
              <a:gd name="connsiteX3" fmla="*/ 4386 w 3420985"/>
              <a:gd name="connsiteY3" fmla="*/ 6833062 h 68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985" h="6833062">
                <a:moveTo>
                  <a:pt x="4386" y="6833062"/>
                </a:moveTo>
                <a:cubicBezTo>
                  <a:pt x="-5638" y="2756647"/>
                  <a:pt x="4702" y="1690776"/>
                  <a:pt x="4386" y="0"/>
                </a:cubicBezTo>
                <a:cubicBezTo>
                  <a:pt x="2179819" y="9346"/>
                  <a:pt x="3431675" y="1927666"/>
                  <a:pt x="3420917" y="3416531"/>
                </a:cubicBezTo>
                <a:cubicBezTo>
                  <a:pt x="3410159" y="4905396"/>
                  <a:pt x="2370335" y="6800056"/>
                  <a:pt x="4386" y="6833062"/>
                </a:cubicBezTo>
                <a:close/>
              </a:path>
            </a:pathLst>
          </a:custGeom>
          <a:gradFill>
            <a:gsLst>
              <a:gs pos="40000">
                <a:srgbClr val="FF735F">
                  <a:alpha val="20000"/>
                </a:srgbClr>
              </a:gs>
              <a:gs pos="80000">
                <a:srgbClr val="FF735F">
                  <a:alpha val="4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89CF-36F3-AD48-0848-06495FBB4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0363" y="1847851"/>
            <a:ext cx="2673000" cy="2762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DB4592-6F76-7CE8-63C8-601B84B7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5972" y="1847851"/>
            <a:ext cx="2673000" cy="2762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F05B394-29DE-4741-92A9-79BF6F62F595}"/>
              </a:ext>
            </a:extLst>
          </p:cNvPr>
          <p:cNvSpPr txBox="1"/>
          <p:nvPr/>
        </p:nvSpPr>
        <p:spPr>
          <a:xfrm>
            <a:off x="571500" y="-207749"/>
            <a:ext cx="47672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Chapô et deux contenus / orange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09B117-1399-764B-2B53-7E757DD9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168" y="1053122"/>
            <a:ext cx="5439386" cy="669489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30F1B13-841A-45E6-40A7-42F527B8D944}"/>
              </a:ext>
            </a:extLst>
          </p:cNvPr>
          <p:cNvCxnSpPr>
            <a:cxnSpLocks/>
          </p:cNvCxnSpPr>
          <p:nvPr/>
        </p:nvCxnSpPr>
        <p:spPr>
          <a:xfrm>
            <a:off x="288131" y="2248496"/>
            <a:ext cx="621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8A3C3E56-E871-A5B9-C67A-B216796E4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5028" y="2326481"/>
            <a:ext cx="2802527" cy="2281760"/>
          </a:xfrm>
        </p:spPr>
        <p:txBody>
          <a:bodyPr/>
          <a:lstStyle>
            <a:lvl1pPr>
              <a:lnSpc>
                <a:spcPct val="100000"/>
              </a:lnSpc>
              <a:defRPr cap="none">
                <a:solidFill>
                  <a:schemeClr val="accent1"/>
                </a:solidFill>
              </a:defRPr>
            </a:lvl1pPr>
            <a:lvl2pPr>
              <a:defRPr cap="none"/>
            </a:lvl2pPr>
            <a:lvl3pPr>
              <a:defRPr cap="none"/>
            </a:lvl3pPr>
            <a:lvl4pPr>
              <a:defRPr cap="none"/>
            </a:lvl4pPr>
            <a:lvl5pPr>
              <a:defRPr cap="none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58B4BA78-7FE0-6F46-368E-BBB79DC34C4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250B8C9-3217-B934-96E6-FA5FB64AD7E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520962DC-2A30-4E81-EAF0-6FC53D9B0D2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467FD9F-5E67-4BE1-A692-264F6CDFA138}"/>
              </a:ext>
            </a:extLst>
          </p:cNvPr>
          <p:cNvCxnSpPr>
            <a:cxnSpLocks/>
          </p:cNvCxnSpPr>
          <p:nvPr/>
        </p:nvCxnSpPr>
        <p:spPr>
          <a:xfrm>
            <a:off x="1030129" y="4830842"/>
            <a:ext cx="78248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598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4BAF59E-17A3-41AC-24BF-429F30ED8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842" y="91440"/>
            <a:ext cx="8694131" cy="6694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dirty="0"/>
              <a:t>Modifiez le </a:t>
            </a:r>
            <a:br>
              <a:rPr lang="fr-FR" dirty="0"/>
            </a:br>
            <a:r>
              <a:rPr lang="fr-FR" dirty="0"/>
              <a:t>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7A96AB-5B27-E176-1466-AF4DEA164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5028" y="867490"/>
            <a:ext cx="8693945" cy="37928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 </a:t>
            </a:r>
          </a:p>
          <a:p>
            <a:pPr lvl="4"/>
            <a:r>
              <a:rPr lang="fr-FR" dirty="0"/>
              <a:t>Cinquième niveau</a:t>
            </a:r>
          </a:p>
          <a:p>
            <a:pPr lvl="5"/>
            <a:r>
              <a:rPr lang="fr-FR" dirty="0"/>
              <a:t>Sixième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C2C77E-9AC3-43F0-6CCE-D6C322F73C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347660" y="4827389"/>
            <a:ext cx="2057400" cy="16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5" b="1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9D3041-26AC-BE20-310D-04E52721B1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3481" y="4827389"/>
            <a:ext cx="5257019" cy="16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5" b="1" cap="all" baseline="0">
                <a:solidFill>
                  <a:schemeClr val="tx2"/>
                </a:solidFill>
              </a:defRPr>
            </a:lvl1pPr>
          </a:lstStyle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376189-E8CE-016C-5DE6-0CEFA6260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50342" y="4827389"/>
            <a:ext cx="468630" cy="16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1" cap="all" baseline="0">
                <a:solidFill>
                  <a:schemeClr val="tx2"/>
                </a:solidFill>
              </a:defRPr>
            </a:lvl1pPr>
          </a:lstStyle>
          <a:p>
            <a:fld id="{963E9002-E6CB-4983-8B51-5C3EA949C33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1DB57BB-4944-E60F-E0B1-BFF5945D61A8}"/>
              </a:ext>
            </a:extLst>
          </p:cNvPr>
          <p:cNvSpPr txBox="1"/>
          <p:nvPr/>
        </p:nvSpPr>
        <p:spPr>
          <a:xfrm>
            <a:off x="-85725" y="-207749"/>
            <a:ext cx="19240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>
                    <a:lumMod val="50000"/>
                  </a:schemeClr>
                </a:solidFill>
              </a:rPr>
              <a:t>Disposition :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B7E3FFC8-C2E9-48AD-8A40-DC39C76FCA83}"/>
              </a:ext>
            </a:extLst>
          </p:cNvPr>
          <p:cNvPicPr>
            <a:picLocks noChangeAspect="1"/>
          </p:cNvPicPr>
          <p:nvPr/>
        </p:nvPicPr>
        <p:blipFill>
          <a:blip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185160" y="4716670"/>
            <a:ext cx="627935" cy="3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99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900"/>
        </a:spcBef>
        <a:spcAft>
          <a:spcPts val="450"/>
        </a:spcAft>
        <a:buFont typeface="Arial" panose="020B0604020202020204" pitchFamily="34" charset="0"/>
        <a:buNone/>
        <a:defRPr sz="1050" b="1" kern="1200" cap="all" baseline="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450"/>
        </a:spcBef>
        <a:buFont typeface="Arial" panose="020B0604020202020204" pitchFamily="34" charset="0"/>
        <a:buNone/>
        <a:defRPr sz="9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0" indent="0" algn="l" defTabSz="68580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6675" indent="-66675" algn="l" defTabSz="685800" rtl="0" eaLnBrk="1" latinLnBrk="0" hangingPunct="1">
        <a:lnSpc>
          <a:spcPct val="90000"/>
        </a:lnSpc>
        <a:spcBef>
          <a:spcPts val="450"/>
        </a:spcBef>
        <a:buClr>
          <a:schemeClr val="accent2"/>
        </a:buClr>
        <a:buFont typeface="Wingdings 2" panose="05020102010507070707" pitchFamily="18" charset="2"/>
        <a:buChar char="»"/>
        <a:defRPr sz="900" kern="1200">
          <a:solidFill>
            <a:schemeClr val="tx1"/>
          </a:solidFill>
          <a:latin typeface="+mn-lt"/>
          <a:ea typeface="+mn-ea"/>
          <a:cs typeface="+mn-cs"/>
          <a:sym typeface="Wingdings 2" panose="05020102010507070707" pitchFamily="18" charset="2"/>
        </a:defRPr>
      </a:lvl4pPr>
      <a:lvl5pPr marL="134541" indent="-67866" algn="l" defTabSz="685800" rtl="0" eaLnBrk="1" latinLnBrk="0" hangingPunct="1">
        <a:lnSpc>
          <a:spcPct val="90000"/>
        </a:lnSpc>
        <a:spcBef>
          <a:spcPts val="450"/>
        </a:spcBef>
        <a:buClr>
          <a:schemeClr val="accent2"/>
        </a:buClr>
        <a:buSzPct val="100000"/>
        <a:buFont typeface="Symbol" panose="05050102010706020507" pitchFamily="18" charset="2"/>
        <a:buChar char="·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00025" indent="-65485" algn="l" defTabSz="68580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>
          <p15:clr>
            <a:srgbClr val="F26B43"/>
          </p15:clr>
        </p15:guide>
        <p15:guide id="2" pos="7491">
          <p15:clr>
            <a:srgbClr val="F26B43"/>
          </p15:clr>
        </p15:guide>
        <p15:guide id="3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6">
            <a:extLst>
              <a:ext uri="{FF2B5EF4-FFF2-40B4-BE49-F238E27FC236}">
                <a16:creationId xmlns:a16="http://schemas.microsoft.com/office/drawing/2014/main" id="{8F169BFC-D734-ABA2-0C08-4C22F22F47E9}"/>
              </a:ext>
            </a:extLst>
          </p:cNvPr>
          <p:cNvSpPr/>
          <p:nvPr/>
        </p:nvSpPr>
        <p:spPr>
          <a:xfrm>
            <a:off x="7090064" y="4668409"/>
            <a:ext cx="289048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400" b="1" dirty="0">
                <a:solidFill>
                  <a:schemeClr val="tx2"/>
                </a:solidFill>
                <a:latin typeface="Calibri" pitchFamily="34" charset="0"/>
                <a:cs typeface="Calibri" pitchFamily="34" charset="-120"/>
              </a:rPr>
              <a:t>Vaibhav JAISWAL</a:t>
            </a:r>
            <a:endParaRPr lang="en-US" sz="1400" b="1" u="sng" dirty="0">
              <a:solidFill>
                <a:schemeClr val="tx2"/>
              </a:solidFill>
              <a:latin typeface="Calibri" pitchFamily="34" charset="0"/>
              <a:cs typeface="Calibri" pitchFamily="34" charset="-120"/>
            </a:endParaRPr>
          </a:p>
          <a:p>
            <a:r>
              <a:rPr lang="en-US" sz="1400" b="1" dirty="0">
                <a:solidFill>
                  <a:schemeClr val="tx2"/>
                </a:solidFill>
                <a:latin typeface="Calibri" pitchFamily="34" charset="0"/>
                <a:cs typeface="Calibri" pitchFamily="34" charset="-120"/>
              </a:rPr>
              <a:t>ASNR/PSN-RES/SNC/LN	</a:t>
            </a:r>
          </a:p>
        </p:txBody>
      </p:sp>
      <p:sp>
        <p:nvSpPr>
          <p:cNvPr id="3" name="Text 4">
            <a:extLst>
              <a:ext uri="{FF2B5EF4-FFF2-40B4-BE49-F238E27FC236}">
                <a16:creationId xmlns:a16="http://schemas.microsoft.com/office/drawing/2014/main" id="{DA3E41F7-9BEE-114F-4A06-5C880DDD7C05}"/>
              </a:ext>
            </a:extLst>
          </p:cNvPr>
          <p:cNvSpPr/>
          <p:nvPr/>
        </p:nvSpPr>
        <p:spPr>
          <a:xfrm>
            <a:off x="167950" y="3095615"/>
            <a:ext cx="3952702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r"/>
            <a:r>
              <a:rPr lang="en-US" sz="1200" i="1" dirty="0">
                <a:solidFill>
                  <a:srgbClr val="6B6F9A"/>
                </a:solidFill>
                <a:latin typeface="Calibri" pitchFamily="34" charset="0"/>
                <a:cs typeface="Calibri" pitchFamily="34" charset="-120"/>
              </a:rPr>
              <a:t>An intra-code </a:t>
            </a:r>
            <a:r>
              <a:rPr lang="en-US" sz="1200" i="1">
                <a:solidFill>
                  <a:srgbClr val="6B6F9A"/>
                </a:solidFill>
                <a:latin typeface="Calibri" pitchFamily="34" charset="0"/>
                <a:cs typeface="Calibri" pitchFamily="34" charset="-120"/>
              </a:rPr>
              <a:t>sensitivity </a:t>
            </a:r>
            <a:r>
              <a:rPr lang="en-US" sz="1200" i="1" dirty="0">
                <a:solidFill>
                  <a:srgbClr val="6B6F9A"/>
                </a:solidFill>
                <a:latin typeface="Calibri" pitchFamily="34" charset="0"/>
                <a:cs typeface="Calibri" pitchFamily="34" charset="-120"/>
              </a:rPr>
              <a:t>study : </a:t>
            </a:r>
            <a:r>
              <a:rPr lang="en-US" sz="1200" i="1">
                <a:solidFill>
                  <a:srgbClr val="6B6F9A"/>
                </a:solidFill>
                <a:latin typeface="Calibri" pitchFamily="34" charset="0"/>
                <a:cs typeface="Calibri" pitchFamily="34" charset="-120"/>
              </a:rPr>
              <a:t>same </a:t>
            </a:r>
            <a:r>
              <a:rPr lang="en-US" sz="1200" i="1" dirty="0">
                <a:solidFill>
                  <a:srgbClr val="6B6F9A"/>
                </a:solidFill>
                <a:latin typeface="Calibri" pitchFamily="34" charset="0"/>
                <a:cs typeface="Calibri" pitchFamily="34" charset="-120"/>
              </a:rPr>
              <a:t>evaluation, same code, only </a:t>
            </a:r>
            <a:r>
              <a:rPr lang="en-US" sz="1200" i="1">
                <a:solidFill>
                  <a:srgbClr val="6B6F9A"/>
                </a:solidFill>
                <a:latin typeface="Calibri" pitchFamily="34" charset="0"/>
                <a:cs typeface="Calibri" pitchFamily="34" charset="-120"/>
              </a:rPr>
              <a:t>the </a:t>
            </a:r>
            <a:r>
              <a:rPr lang="en-US" sz="1200" i="1" dirty="0">
                <a:solidFill>
                  <a:srgbClr val="6B6F9A"/>
                </a:solidFill>
                <a:latin typeface="Calibri" pitchFamily="34" charset="0"/>
                <a:cs typeface="Calibri" pitchFamily="34" charset="-120"/>
              </a:rPr>
              <a:t>nuclear data processing </a:t>
            </a:r>
            <a:r>
              <a:rPr lang="en-US" sz="1200" i="1">
                <a:solidFill>
                  <a:srgbClr val="6B6F9A"/>
                </a:solidFill>
                <a:latin typeface="Calibri" pitchFamily="34" charset="0"/>
                <a:cs typeface="Calibri" pitchFamily="34" charset="-120"/>
              </a:rPr>
              <a:t>parameters change</a:t>
            </a:r>
            <a:endParaRPr lang="en-US" sz="1200" i="1" dirty="0">
              <a:solidFill>
                <a:srgbClr val="6B6F9A"/>
              </a:solidFill>
              <a:latin typeface="Calibri" pitchFamily="34" charset="0"/>
              <a:cs typeface="Calibri" pitchFamily="34" charset="-120"/>
            </a:endParaRPr>
          </a:p>
        </p:txBody>
      </p:sp>
      <p:sp>
        <p:nvSpPr>
          <p:cNvPr id="4" name="Text 3">
            <a:extLst>
              <a:ext uri="{FF2B5EF4-FFF2-40B4-BE49-F238E27FC236}">
                <a16:creationId xmlns:a16="http://schemas.microsoft.com/office/drawing/2014/main" id="{C90965EF-A46E-EFD2-0067-66F367B3B26E}"/>
              </a:ext>
            </a:extLst>
          </p:cNvPr>
          <p:cNvSpPr/>
          <p:nvPr/>
        </p:nvSpPr>
        <p:spPr>
          <a:xfrm>
            <a:off x="133315" y="1153900"/>
            <a:ext cx="3952702" cy="14173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buNone/>
            </a:pPr>
            <a:r>
              <a:rPr lang="en-US" sz="2800" b="1" dirty="0">
                <a:solidFill>
                  <a:schemeClr val="tx2"/>
                </a:solidFill>
                <a:ea typeface="Cambria" pitchFamily="34" charset="-122"/>
                <a:cs typeface="Cambria" pitchFamily="34" charset="-120"/>
              </a:rPr>
              <a:t>Impact of Nuclear Data Processing</a:t>
            </a:r>
            <a:r>
              <a:rPr lang="en-US" sz="2800" b="1" dirty="0">
                <a:solidFill>
                  <a:srgbClr val="FFFFFF"/>
                </a:solidFill>
                <a:ea typeface="Cambria" pitchFamily="34" charset="-122"/>
                <a:cs typeface="Cambria" pitchFamily="34" charset="-120"/>
              </a:rPr>
              <a:t>
</a:t>
            </a:r>
            <a:r>
              <a:rPr lang="en-US" sz="2800" b="1" dirty="0">
                <a:solidFill>
                  <a:schemeClr val="accent1"/>
                </a:solidFill>
                <a:ea typeface="Cambria" pitchFamily="34" charset="-122"/>
                <a:cs typeface="Cambria" pitchFamily="34" charset="-120"/>
              </a:rPr>
              <a:t>Parameters on Cross Sections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8" name="Text 7">
            <a:extLst>
              <a:ext uri="{FF2B5EF4-FFF2-40B4-BE49-F238E27FC236}">
                <a16:creationId xmlns:a16="http://schemas.microsoft.com/office/drawing/2014/main" id="{D44C5D84-20D8-4337-BED9-0CEF389D6509}"/>
              </a:ext>
            </a:extLst>
          </p:cNvPr>
          <p:cNvSpPr/>
          <p:nvPr/>
        </p:nvSpPr>
        <p:spPr>
          <a:xfrm>
            <a:off x="597441" y="4576969"/>
            <a:ext cx="3523211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r">
              <a:buNone/>
            </a:pPr>
            <a:r>
              <a:rPr lang="en-US" sz="1200" i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Part of the Nuclear Criticality Safety Program (NCSP)</a:t>
            </a:r>
            <a:endParaRPr lang="en-US" sz="1200" dirty="0"/>
          </a:p>
          <a:p>
            <a:pPr marL="0" indent="0" algn="r">
              <a:buNone/>
            </a:pPr>
            <a:r>
              <a:rPr lang="en-US" sz="1200" i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international ND inter-code comparison exercise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0440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28A105-35F7-A283-8B2F-DDBE3E485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680F2A-D7F2-AC3B-BD13-202AFA730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B567FC-9C9C-7041-E225-3018F1A06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F39BBD46-A2FF-E004-77F8-364FD3CD47E5}"/>
              </a:ext>
            </a:extLst>
          </p:cNvPr>
          <p:cNvSpPr/>
          <p:nvPr/>
        </p:nvSpPr>
        <p:spPr>
          <a:xfrm>
            <a:off x="54032" y="85761"/>
            <a:ext cx="9283931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Pu-239  |  RECONR Sensitivity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67F1B1-43B7-AC30-DAAA-93D9275A2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618118"/>
            <a:ext cx="4670368" cy="39367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3E4189-9742-6841-EE19-17FA4703E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7562"/>
            <a:ext cx="4349919" cy="39367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F0B07A-9D73-AB7E-E3B8-27D1A3A9A97D}"/>
              </a:ext>
            </a:extLst>
          </p:cNvPr>
          <p:cNvSpPr txBox="1"/>
          <p:nvPr/>
        </p:nvSpPr>
        <p:spPr>
          <a:xfrm>
            <a:off x="5006340" y="4514486"/>
            <a:ext cx="36957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ea typeface="Cambria" pitchFamily="34" charset="-122"/>
              </a:rPr>
              <a:t>Pu239 ENDFB-VIII.1 : LRF = 7, R-Matrix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63294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1"/>
          <p:cNvSpPr/>
          <p:nvPr/>
        </p:nvSpPr>
        <p:spPr>
          <a:xfrm>
            <a:off x="54032" y="85761"/>
            <a:ext cx="9283931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Pu-240  |  RECONR Sensitivity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D1BB51-4D16-8120-8FA4-87E24BFD7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964" y="502229"/>
            <a:ext cx="4691435" cy="41258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6887F4-2B47-1C2A-678A-F474DCDC55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73" y="502230"/>
            <a:ext cx="4081291" cy="41258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286AC5-0B58-B870-8C4A-7D5619312938}"/>
              </a:ext>
            </a:extLst>
          </p:cNvPr>
          <p:cNvSpPr txBox="1"/>
          <p:nvPr/>
        </p:nvSpPr>
        <p:spPr>
          <a:xfrm>
            <a:off x="4572000" y="4552586"/>
            <a:ext cx="45179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ea typeface="Cambria" pitchFamily="34" charset="-122"/>
              </a:rPr>
              <a:t>Pu-240 ENDFB-VIII.1 : LRF = 3, Reich-Moore formalism</a:t>
            </a:r>
            <a:endParaRPr lang="en-US" sz="1200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ED6DE263-B547-CEE9-6F37-4E5969D05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476E559-CB62-733B-C6DE-AFAE04C34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7F7F72E-5159-14C7-2A20-69077FD48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11</a:t>
            </a:fld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946C3F-4AAA-89F0-72FF-6C0F7DF7B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651796"/>
            <a:ext cx="4517968" cy="40102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DEEB13-8F63-65E6-305A-E40E0183F9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2" y="651797"/>
            <a:ext cx="4517968" cy="4010257"/>
          </a:xfrm>
          <a:prstGeom prst="rect">
            <a:avLst/>
          </a:prstGeom>
        </p:spPr>
      </p:pic>
      <p:sp>
        <p:nvSpPr>
          <p:cNvPr id="7" name="Text 1">
            <a:extLst>
              <a:ext uri="{FF2B5EF4-FFF2-40B4-BE49-F238E27FC236}">
                <a16:creationId xmlns:a16="http://schemas.microsoft.com/office/drawing/2014/main" id="{CA20B67E-4355-35A7-2F34-37FA95446109}"/>
              </a:ext>
            </a:extLst>
          </p:cNvPr>
          <p:cNvSpPr/>
          <p:nvPr/>
        </p:nvSpPr>
        <p:spPr>
          <a:xfrm>
            <a:off x="54032" y="85761"/>
            <a:ext cx="9283931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Fe-56  |  RECONR Sensitivity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1973FC-8D3D-13A4-7D4F-FEB3CE950BD4}"/>
              </a:ext>
            </a:extLst>
          </p:cNvPr>
          <p:cNvSpPr txBox="1"/>
          <p:nvPr/>
        </p:nvSpPr>
        <p:spPr>
          <a:xfrm>
            <a:off x="5006340" y="4826906"/>
            <a:ext cx="40836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ea typeface="Cambria" pitchFamily="34" charset="-122"/>
              </a:rPr>
              <a:t>Fe-56 ENDFB-VIII.1 : LRF = 3, Reich-Moore formalism</a:t>
            </a:r>
            <a:endParaRPr lang="en-US" sz="1200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9B9991C-9AA3-9438-59CA-1C3F13A06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E7B8D73-38D7-6301-4E1F-1947DDF3E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475AE28-8DCE-1A12-E6CB-4EB1F8114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12</a:t>
            </a:fld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>
            <a:extLst>
              <a:ext uri="{FF2B5EF4-FFF2-40B4-BE49-F238E27FC236}">
                <a16:creationId xmlns:a16="http://schemas.microsoft.com/office/drawing/2014/main" id="{5B779FE3-32F4-EB25-419C-969C958B73FE}"/>
              </a:ext>
            </a:extLst>
          </p:cNvPr>
          <p:cNvSpPr/>
          <p:nvPr/>
        </p:nvSpPr>
        <p:spPr>
          <a:xfrm>
            <a:off x="54032" y="85761"/>
            <a:ext cx="9283931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Pu-239  |  BROADR Sensitivity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393EEB-1A01-AA66-D3CB-8DA891384C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0082" y="757844"/>
            <a:ext cx="4683030" cy="38661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9D6F96-B58F-11A9-1342-AA06BDBB21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57844"/>
            <a:ext cx="4454912" cy="3866115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37612F-CCE5-3700-F5D2-E4214D9A8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76691E-8928-275E-71AD-2332FCE74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E8F252-E917-46F0-482F-BD329B0CE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91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>
            <a:extLst>
              <a:ext uri="{FF2B5EF4-FFF2-40B4-BE49-F238E27FC236}">
                <a16:creationId xmlns:a16="http://schemas.microsoft.com/office/drawing/2014/main" id="{1FEE1E8D-6AEA-3ADB-353D-8A85C948AFA3}"/>
              </a:ext>
            </a:extLst>
          </p:cNvPr>
          <p:cNvSpPr/>
          <p:nvPr/>
        </p:nvSpPr>
        <p:spPr>
          <a:xfrm>
            <a:off x="54032" y="85761"/>
            <a:ext cx="9283931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Pu-240  |  BROADR Sensitivity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5ACCF4-3D39-76E4-747F-DC1EB8053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545" y="727503"/>
            <a:ext cx="4814456" cy="40800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8724DF-3942-C152-DE26-68FF90427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727502"/>
            <a:ext cx="4329545" cy="4080023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C84708-EF37-95B1-6EB8-D1B485816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7E0DF8-26E5-F18D-D6D6-E421678A9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F197DA-13F6-ACF2-DF6F-4DA48F24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0295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>
            <a:extLst>
              <a:ext uri="{FF2B5EF4-FFF2-40B4-BE49-F238E27FC236}">
                <a16:creationId xmlns:a16="http://schemas.microsoft.com/office/drawing/2014/main" id="{E95B4015-4E5E-C7C2-8C8D-D3AF9A5F3B1F}"/>
              </a:ext>
            </a:extLst>
          </p:cNvPr>
          <p:cNvSpPr/>
          <p:nvPr/>
        </p:nvSpPr>
        <p:spPr>
          <a:xfrm>
            <a:off x="54032" y="85761"/>
            <a:ext cx="9283931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Fe-56  |  BROADR Sensitivity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2CF204-8EE7-BC4B-9DD7-65CAFFC1F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1" y="818135"/>
            <a:ext cx="4517124" cy="38391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04EFB5-8E4B-21D0-66A4-ECE2394A8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" y="817417"/>
            <a:ext cx="4517968" cy="3839905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5D24E1-F92E-C8E9-D646-6BAFDB346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D4F365-2EDE-BAEC-0DE4-0C0B7754F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751DE7-0277-FC06-CE9E-0EF4C0BFA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164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D7FBF6-57F8-C529-81E9-6E8268CAE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3F17C7-66B1-85C1-3813-24A3A6086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91D28-F35F-1A0D-E4BE-D62DFDB84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CC845D41-C551-A08A-31E4-DF00842C4CA3}"/>
              </a:ext>
            </a:extLst>
          </p:cNvPr>
          <p:cNvSpPr/>
          <p:nvPr/>
        </p:nvSpPr>
        <p:spPr>
          <a:xfrm>
            <a:off x="130232" y="90750"/>
            <a:ext cx="9283931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Is V5 (finest tolerance) actually better?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E1A3CE-4140-6891-20E9-96426F966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847" y="643294"/>
            <a:ext cx="5766513" cy="410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1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68B2F6-9525-E155-8988-A4C7537AE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1BF0BF-4396-0F8D-8BE3-BEFC5B9EE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017A58-FF09-A571-DA60-C033EAF5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141A34-5B52-1D85-64EC-6705791F7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609" y="668123"/>
            <a:ext cx="5687295" cy="4057380"/>
          </a:xfrm>
          <a:prstGeom prst="rect">
            <a:avLst/>
          </a:prstGeom>
        </p:spPr>
      </p:pic>
      <p:sp>
        <p:nvSpPr>
          <p:cNvPr id="10" name="Text 1">
            <a:extLst>
              <a:ext uri="{FF2B5EF4-FFF2-40B4-BE49-F238E27FC236}">
                <a16:creationId xmlns:a16="http://schemas.microsoft.com/office/drawing/2014/main" id="{31CA4A47-F3D0-C2A6-9688-A0E29B107679}"/>
              </a:ext>
            </a:extLst>
          </p:cNvPr>
          <p:cNvSpPr/>
          <p:nvPr/>
        </p:nvSpPr>
        <p:spPr>
          <a:xfrm>
            <a:off x="130232" y="90750"/>
            <a:ext cx="9283931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Is V5 (finest tolerance) actually better?</a:t>
            </a:r>
          </a:p>
        </p:txBody>
      </p:sp>
    </p:spTree>
    <p:extLst>
      <p:ext uri="{BB962C8B-B14F-4D97-AF65-F5344CB8AC3E}">
        <p14:creationId xmlns:p14="http://schemas.microsoft.com/office/powerpoint/2010/main" val="2864404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368674-CFAE-31C2-308E-4A381CAB4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242F7D-3E89-8F41-0BD1-0D58C6CF2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2B52FD-1150-4FDD-32AE-D09BCAE47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Text 0"/>
          <p:cNvSpPr/>
          <p:nvPr/>
        </p:nvSpPr>
        <p:spPr>
          <a:xfrm>
            <a:off x="365760" y="91440"/>
            <a:ext cx="84124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BROADR | PENDF File Size comparison</a:t>
            </a:r>
            <a:endParaRPr lang="en-US" sz="2400" dirty="0"/>
          </a:p>
        </p:txBody>
      </p:sp>
      <p:sp>
        <p:nvSpPr>
          <p:cNvPr id="6" name="Text 1"/>
          <p:cNvSpPr/>
          <p:nvPr/>
        </p:nvSpPr>
        <p:spPr>
          <a:xfrm>
            <a:off x="365760" y="548640"/>
            <a:ext cx="841248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errthn varied  |  thnmax fixed at 1 MeV  |  % change in PENDF file size relative to V3 (errthn = 1×10⁻³)</a:t>
            </a:r>
            <a:endParaRPr lang="en-US" sz="1100" dirty="0"/>
          </a:p>
        </p:txBody>
      </p:sp>
      <p:sp>
        <p:nvSpPr>
          <p:cNvPr id="7" name="Shape 3"/>
          <p:cNvSpPr/>
          <p:nvPr/>
        </p:nvSpPr>
        <p:spPr>
          <a:xfrm>
            <a:off x="329184" y="896112"/>
            <a:ext cx="1371600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4"/>
          <p:cNvSpPr/>
          <p:nvPr/>
        </p:nvSpPr>
        <p:spPr>
          <a:xfrm>
            <a:off x="329184" y="896112"/>
            <a:ext cx="1371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Isotope</a:t>
            </a:r>
            <a:endParaRPr lang="en-US" sz="1050" dirty="0"/>
          </a:p>
        </p:txBody>
      </p:sp>
      <p:sp>
        <p:nvSpPr>
          <p:cNvPr id="9" name="Shape 5"/>
          <p:cNvSpPr/>
          <p:nvPr/>
        </p:nvSpPr>
        <p:spPr>
          <a:xfrm>
            <a:off x="1700784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 6"/>
          <p:cNvSpPr/>
          <p:nvPr/>
        </p:nvSpPr>
        <p:spPr>
          <a:xfrm>
            <a:off x="1700784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V1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(errthn=1e-1)</a:t>
            </a:r>
            <a:endParaRPr lang="en-US" sz="1050" dirty="0"/>
          </a:p>
        </p:txBody>
      </p:sp>
      <p:sp>
        <p:nvSpPr>
          <p:cNvPr id="11" name="Shape 7"/>
          <p:cNvSpPr/>
          <p:nvPr/>
        </p:nvSpPr>
        <p:spPr>
          <a:xfrm>
            <a:off x="3145536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8"/>
          <p:cNvSpPr/>
          <p:nvPr/>
        </p:nvSpPr>
        <p:spPr>
          <a:xfrm>
            <a:off x="3145536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V2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(errthn=1e-2)</a:t>
            </a:r>
            <a:endParaRPr lang="en-US" sz="1050" dirty="0"/>
          </a:p>
        </p:txBody>
      </p:sp>
      <p:sp>
        <p:nvSpPr>
          <p:cNvPr id="13" name="Shape 9"/>
          <p:cNvSpPr/>
          <p:nvPr/>
        </p:nvSpPr>
        <p:spPr>
          <a:xfrm>
            <a:off x="4590288" y="896112"/>
            <a:ext cx="1335024" cy="457200"/>
          </a:xfrm>
          <a:prstGeom prst="rect">
            <a:avLst/>
          </a:prstGeom>
          <a:solidFill>
            <a:srgbClr val="0D0D6E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10"/>
          <p:cNvSpPr/>
          <p:nvPr/>
        </p:nvSpPr>
        <p:spPr>
          <a:xfrm>
            <a:off x="4590288" y="896112"/>
            <a:ext cx="1335024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V3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REFERENCE</a:t>
            </a:r>
            <a:endParaRPr lang="en-US" sz="1050" dirty="0"/>
          </a:p>
        </p:txBody>
      </p:sp>
      <p:sp>
        <p:nvSpPr>
          <p:cNvPr id="15" name="Shape 11"/>
          <p:cNvSpPr/>
          <p:nvPr/>
        </p:nvSpPr>
        <p:spPr>
          <a:xfrm>
            <a:off x="5925312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6" name="Text 12"/>
          <p:cNvSpPr/>
          <p:nvPr/>
        </p:nvSpPr>
        <p:spPr>
          <a:xfrm>
            <a:off x="5925312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V4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(errthn=1e-4)</a:t>
            </a:r>
            <a:endParaRPr lang="en-US" sz="1050" dirty="0"/>
          </a:p>
        </p:txBody>
      </p:sp>
      <p:sp>
        <p:nvSpPr>
          <p:cNvPr id="17" name="Shape 13"/>
          <p:cNvSpPr/>
          <p:nvPr/>
        </p:nvSpPr>
        <p:spPr>
          <a:xfrm>
            <a:off x="7370064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 14"/>
          <p:cNvSpPr/>
          <p:nvPr/>
        </p:nvSpPr>
        <p:spPr>
          <a:xfrm>
            <a:off x="7370064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V5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(errthn=1e-5)</a:t>
            </a:r>
            <a:endParaRPr lang="en-US" sz="1050" dirty="0"/>
          </a:p>
        </p:txBody>
      </p:sp>
      <p:sp>
        <p:nvSpPr>
          <p:cNvPr id="19" name="Shape 15"/>
          <p:cNvSpPr/>
          <p:nvPr/>
        </p:nvSpPr>
        <p:spPr>
          <a:xfrm>
            <a:off x="329184" y="1353312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16"/>
          <p:cNvSpPr/>
          <p:nvPr/>
        </p:nvSpPr>
        <p:spPr>
          <a:xfrm>
            <a:off x="329184" y="1353312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U235</a:t>
            </a:r>
            <a:endParaRPr lang="en-US" sz="1300" dirty="0"/>
          </a:p>
        </p:txBody>
      </p:sp>
      <p:sp>
        <p:nvSpPr>
          <p:cNvPr id="21" name="Shape 17"/>
          <p:cNvSpPr/>
          <p:nvPr/>
        </p:nvSpPr>
        <p:spPr>
          <a:xfrm>
            <a:off x="1700784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18"/>
          <p:cNvSpPr/>
          <p:nvPr/>
        </p:nvSpPr>
        <p:spPr>
          <a:xfrm>
            <a:off x="1700784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-46.2%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52.22 MB</a:t>
            </a:r>
            <a:endParaRPr lang="en-US" sz="1250" dirty="0"/>
          </a:p>
        </p:txBody>
      </p:sp>
      <p:sp>
        <p:nvSpPr>
          <p:cNvPr id="23" name="Shape 19"/>
          <p:cNvSpPr/>
          <p:nvPr/>
        </p:nvSpPr>
        <p:spPr>
          <a:xfrm>
            <a:off x="3145536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 20"/>
          <p:cNvSpPr/>
          <p:nvPr/>
        </p:nvSpPr>
        <p:spPr>
          <a:xfrm>
            <a:off x="3145536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-39.8%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58.49 MB</a:t>
            </a:r>
            <a:endParaRPr lang="en-US" sz="1250" dirty="0"/>
          </a:p>
        </p:txBody>
      </p:sp>
      <p:sp>
        <p:nvSpPr>
          <p:cNvPr id="25" name="Shape 21"/>
          <p:cNvSpPr/>
          <p:nvPr/>
        </p:nvSpPr>
        <p:spPr>
          <a:xfrm>
            <a:off x="4590288" y="1353312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6" name="Text 22"/>
          <p:cNvSpPr/>
          <p:nvPr/>
        </p:nvSpPr>
        <p:spPr>
          <a:xfrm>
            <a:off x="4590288" y="1353312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97.12 MB</a:t>
            </a:r>
            <a:endParaRPr lang="en-US" sz="1050" dirty="0"/>
          </a:p>
        </p:txBody>
      </p:sp>
      <p:sp>
        <p:nvSpPr>
          <p:cNvPr id="27" name="Shape 23"/>
          <p:cNvSpPr/>
          <p:nvPr/>
        </p:nvSpPr>
        <p:spPr>
          <a:xfrm>
            <a:off x="5925312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24"/>
          <p:cNvSpPr/>
          <p:nvPr/>
        </p:nvSpPr>
        <p:spPr>
          <a:xfrm>
            <a:off x="5925312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+140.5%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233.56 MB</a:t>
            </a:r>
            <a:endParaRPr lang="en-US" sz="1250" dirty="0"/>
          </a:p>
        </p:txBody>
      </p:sp>
      <p:sp>
        <p:nvSpPr>
          <p:cNvPr id="29" name="Shape 25"/>
          <p:cNvSpPr/>
          <p:nvPr/>
        </p:nvSpPr>
        <p:spPr>
          <a:xfrm>
            <a:off x="7370064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26"/>
          <p:cNvSpPr/>
          <p:nvPr/>
        </p:nvSpPr>
        <p:spPr>
          <a:xfrm>
            <a:off x="7370064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+510.2%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592.61 MB</a:t>
            </a:r>
            <a:endParaRPr lang="en-US" sz="1250" dirty="0"/>
          </a:p>
        </p:txBody>
      </p:sp>
      <p:sp>
        <p:nvSpPr>
          <p:cNvPr id="31" name="Shape 27"/>
          <p:cNvSpPr/>
          <p:nvPr/>
        </p:nvSpPr>
        <p:spPr>
          <a:xfrm>
            <a:off x="329184" y="1865376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2" name="Text 28"/>
          <p:cNvSpPr/>
          <p:nvPr/>
        </p:nvSpPr>
        <p:spPr>
          <a:xfrm>
            <a:off x="329184" y="1865376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Pu239</a:t>
            </a:r>
            <a:endParaRPr lang="en-US" sz="1300" dirty="0"/>
          </a:p>
        </p:txBody>
      </p:sp>
      <p:sp>
        <p:nvSpPr>
          <p:cNvPr id="33" name="Shape 29"/>
          <p:cNvSpPr/>
          <p:nvPr/>
        </p:nvSpPr>
        <p:spPr>
          <a:xfrm>
            <a:off x="1700784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 30"/>
          <p:cNvSpPr/>
          <p:nvPr/>
        </p:nvSpPr>
        <p:spPr>
          <a:xfrm>
            <a:off x="1700784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-41.7%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10.04 MB</a:t>
            </a:r>
            <a:endParaRPr lang="en-US" sz="1250" dirty="0"/>
          </a:p>
        </p:txBody>
      </p:sp>
      <p:sp>
        <p:nvSpPr>
          <p:cNvPr id="35" name="Shape 31"/>
          <p:cNvSpPr/>
          <p:nvPr/>
        </p:nvSpPr>
        <p:spPr>
          <a:xfrm>
            <a:off x="3145536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6" name="Text 32"/>
          <p:cNvSpPr/>
          <p:nvPr/>
        </p:nvSpPr>
        <p:spPr>
          <a:xfrm>
            <a:off x="3145536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-32.5%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11.62 MB</a:t>
            </a:r>
            <a:endParaRPr lang="en-US" sz="1250" dirty="0"/>
          </a:p>
        </p:txBody>
      </p:sp>
      <p:sp>
        <p:nvSpPr>
          <p:cNvPr id="37" name="Shape 33"/>
          <p:cNvSpPr/>
          <p:nvPr/>
        </p:nvSpPr>
        <p:spPr>
          <a:xfrm>
            <a:off x="4590288" y="1865376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 34"/>
          <p:cNvSpPr/>
          <p:nvPr/>
        </p:nvSpPr>
        <p:spPr>
          <a:xfrm>
            <a:off x="4590288" y="1865376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17.20 MB</a:t>
            </a:r>
            <a:endParaRPr lang="en-US" sz="1050" dirty="0"/>
          </a:p>
        </p:txBody>
      </p:sp>
      <p:sp>
        <p:nvSpPr>
          <p:cNvPr id="39" name="Shape 35"/>
          <p:cNvSpPr/>
          <p:nvPr/>
        </p:nvSpPr>
        <p:spPr>
          <a:xfrm>
            <a:off x="5925312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 36"/>
          <p:cNvSpPr/>
          <p:nvPr/>
        </p:nvSpPr>
        <p:spPr>
          <a:xfrm>
            <a:off x="5925312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+92.0%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33.04 MB</a:t>
            </a:r>
            <a:endParaRPr lang="en-US" sz="1250" dirty="0"/>
          </a:p>
        </p:txBody>
      </p:sp>
      <p:sp>
        <p:nvSpPr>
          <p:cNvPr id="41" name="Shape 37"/>
          <p:cNvSpPr/>
          <p:nvPr/>
        </p:nvSpPr>
        <p:spPr>
          <a:xfrm>
            <a:off x="7370064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2" name="Text 38"/>
          <p:cNvSpPr/>
          <p:nvPr/>
        </p:nvSpPr>
        <p:spPr>
          <a:xfrm>
            <a:off x="7370064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+338.6%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75.45 MB</a:t>
            </a:r>
            <a:endParaRPr lang="en-US" sz="1250" dirty="0"/>
          </a:p>
        </p:txBody>
      </p:sp>
      <p:sp>
        <p:nvSpPr>
          <p:cNvPr id="43" name="Shape 39"/>
          <p:cNvSpPr/>
          <p:nvPr/>
        </p:nvSpPr>
        <p:spPr>
          <a:xfrm>
            <a:off x="329184" y="2377440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4" name="Text 40"/>
          <p:cNvSpPr/>
          <p:nvPr/>
        </p:nvSpPr>
        <p:spPr>
          <a:xfrm>
            <a:off x="329184" y="2377440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Fe57</a:t>
            </a:r>
            <a:endParaRPr lang="en-US" sz="1300" dirty="0"/>
          </a:p>
        </p:txBody>
      </p:sp>
      <p:sp>
        <p:nvSpPr>
          <p:cNvPr id="45" name="Shape 41"/>
          <p:cNvSpPr/>
          <p:nvPr/>
        </p:nvSpPr>
        <p:spPr>
          <a:xfrm>
            <a:off x="1700784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6" name="Text 42"/>
          <p:cNvSpPr/>
          <p:nvPr/>
        </p:nvSpPr>
        <p:spPr>
          <a:xfrm>
            <a:off x="1700784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-54.5%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1.72 MB</a:t>
            </a:r>
            <a:endParaRPr lang="en-US" sz="1250" dirty="0"/>
          </a:p>
        </p:txBody>
      </p:sp>
      <p:sp>
        <p:nvSpPr>
          <p:cNvPr id="47" name="Shape 43"/>
          <p:cNvSpPr/>
          <p:nvPr/>
        </p:nvSpPr>
        <p:spPr>
          <a:xfrm>
            <a:off x="3145536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8" name="Text 44"/>
          <p:cNvSpPr/>
          <p:nvPr/>
        </p:nvSpPr>
        <p:spPr>
          <a:xfrm>
            <a:off x="3145536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-45.4%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2.06 MB</a:t>
            </a:r>
            <a:endParaRPr lang="en-US" sz="1250" dirty="0"/>
          </a:p>
        </p:txBody>
      </p:sp>
      <p:sp>
        <p:nvSpPr>
          <p:cNvPr id="49" name="Shape 45"/>
          <p:cNvSpPr/>
          <p:nvPr/>
        </p:nvSpPr>
        <p:spPr>
          <a:xfrm>
            <a:off x="4590288" y="2377440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0" name="Text 46"/>
          <p:cNvSpPr/>
          <p:nvPr/>
        </p:nvSpPr>
        <p:spPr>
          <a:xfrm>
            <a:off x="4590288" y="2377440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3.78 MB</a:t>
            </a:r>
            <a:endParaRPr lang="en-US" sz="1050" dirty="0"/>
          </a:p>
        </p:txBody>
      </p:sp>
      <p:sp>
        <p:nvSpPr>
          <p:cNvPr id="51" name="Shape 47"/>
          <p:cNvSpPr/>
          <p:nvPr/>
        </p:nvSpPr>
        <p:spPr>
          <a:xfrm>
            <a:off x="5925312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2" name="Text 48"/>
          <p:cNvSpPr/>
          <p:nvPr/>
        </p:nvSpPr>
        <p:spPr>
          <a:xfrm>
            <a:off x="5925312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+141.5%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9.12 MB</a:t>
            </a:r>
            <a:endParaRPr lang="en-US" sz="1250" dirty="0"/>
          </a:p>
        </p:txBody>
      </p:sp>
      <p:sp>
        <p:nvSpPr>
          <p:cNvPr id="53" name="Shape 49"/>
          <p:cNvSpPr/>
          <p:nvPr/>
        </p:nvSpPr>
        <p:spPr>
          <a:xfrm>
            <a:off x="7370064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4" name="Text 50"/>
          <p:cNvSpPr/>
          <p:nvPr/>
        </p:nvSpPr>
        <p:spPr>
          <a:xfrm>
            <a:off x="7370064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+564.6%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25.11 MB</a:t>
            </a:r>
            <a:endParaRPr lang="en-US" sz="1250" dirty="0"/>
          </a:p>
        </p:txBody>
      </p:sp>
      <p:sp>
        <p:nvSpPr>
          <p:cNvPr id="55" name="Shape 51"/>
          <p:cNvSpPr/>
          <p:nvPr/>
        </p:nvSpPr>
        <p:spPr>
          <a:xfrm>
            <a:off x="329184" y="2889504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6" name="Text 52"/>
          <p:cNvSpPr/>
          <p:nvPr/>
        </p:nvSpPr>
        <p:spPr>
          <a:xfrm>
            <a:off x="329184" y="2889504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Cu63</a:t>
            </a:r>
            <a:endParaRPr lang="en-US" sz="1300" dirty="0"/>
          </a:p>
        </p:txBody>
      </p:sp>
      <p:sp>
        <p:nvSpPr>
          <p:cNvPr id="57" name="Shape 53"/>
          <p:cNvSpPr/>
          <p:nvPr/>
        </p:nvSpPr>
        <p:spPr>
          <a:xfrm>
            <a:off x="1700784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8" name="Text 54"/>
          <p:cNvSpPr/>
          <p:nvPr/>
        </p:nvSpPr>
        <p:spPr>
          <a:xfrm>
            <a:off x="1700784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-39.1%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2.43 MB</a:t>
            </a:r>
            <a:endParaRPr lang="en-US" sz="1250" dirty="0"/>
          </a:p>
        </p:txBody>
      </p:sp>
      <p:sp>
        <p:nvSpPr>
          <p:cNvPr id="59" name="Shape 55"/>
          <p:cNvSpPr/>
          <p:nvPr/>
        </p:nvSpPr>
        <p:spPr>
          <a:xfrm>
            <a:off x="3145536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0" name="Text 56"/>
          <p:cNvSpPr/>
          <p:nvPr/>
        </p:nvSpPr>
        <p:spPr>
          <a:xfrm>
            <a:off x="3145536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-31.2%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2.74 MB</a:t>
            </a:r>
            <a:endParaRPr lang="en-US" sz="1250" dirty="0"/>
          </a:p>
        </p:txBody>
      </p:sp>
      <p:sp>
        <p:nvSpPr>
          <p:cNvPr id="61" name="Shape 57"/>
          <p:cNvSpPr/>
          <p:nvPr/>
        </p:nvSpPr>
        <p:spPr>
          <a:xfrm>
            <a:off x="4590288" y="2889504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2" name="Text 58"/>
          <p:cNvSpPr/>
          <p:nvPr/>
        </p:nvSpPr>
        <p:spPr>
          <a:xfrm>
            <a:off x="4590288" y="2889504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3.98 MB</a:t>
            </a:r>
            <a:endParaRPr lang="en-US" sz="1050" dirty="0"/>
          </a:p>
        </p:txBody>
      </p:sp>
      <p:sp>
        <p:nvSpPr>
          <p:cNvPr id="63" name="Shape 59"/>
          <p:cNvSpPr/>
          <p:nvPr/>
        </p:nvSpPr>
        <p:spPr>
          <a:xfrm>
            <a:off x="5925312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4" name="Text 60"/>
          <p:cNvSpPr/>
          <p:nvPr/>
        </p:nvSpPr>
        <p:spPr>
          <a:xfrm>
            <a:off x="5925312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+96.5%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7.82 MB</a:t>
            </a:r>
            <a:endParaRPr lang="en-US" sz="1250" dirty="0"/>
          </a:p>
        </p:txBody>
      </p:sp>
      <p:sp>
        <p:nvSpPr>
          <p:cNvPr id="65" name="Shape 61"/>
          <p:cNvSpPr/>
          <p:nvPr/>
        </p:nvSpPr>
        <p:spPr>
          <a:xfrm>
            <a:off x="7370064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6" name="Text 62"/>
          <p:cNvSpPr/>
          <p:nvPr/>
        </p:nvSpPr>
        <p:spPr>
          <a:xfrm>
            <a:off x="7370064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+375.1%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18.92 MB</a:t>
            </a:r>
            <a:endParaRPr lang="en-US" sz="1250" dirty="0"/>
          </a:p>
        </p:txBody>
      </p:sp>
      <p:sp>
        <p:nvSpPr>
          <p:cNvPr id="67" name="Shape 63"/>
          <p:cNvSpPr/>
          <p:nvPr/>
        </p:nvSpPr>
        <p:spPr>
          <a:xfrm>
            <a:off x="329184" y="3529584"/>
            <a:ext cx="8485632" cy="384048"/>
          </a:xfrm>
          <a:prstGeom prst="roundRect">
            <a:avLst>
              <a:gd name="adj" fmla="val 11905"/>
            </a:avLst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8" name="Text 64"/>
          <p:cNvSpPr/>
          <p:nvPr/>
        </p:nvSpPr>
        <p:spPr>
          <a:xfrm>
            <a:off x="420624" y="3529584"/>
            <a:ext cx="8302752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 </a:t>
            </a:r>
            <a:r>
              <a:rPr lang="en-US" sz="100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red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increase vs V3      </a:t>
            </a:r>
            <a:r>
              <a:rPr lang="en-US" sz="1000" b="1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green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decrease vs V3      </a:t>
            </a:r>
            <a:r>
              <a:rPr lang="en-US" sz="1000" b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bold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change exceeds 200%</a:t>
            </a:r>
            <a:endParaRPr lang="en-US" sz="1000" dirty="0"/>
          </a:p>
        </p:txBody>
      </p:sp>
      <p:sp>
        <p:nvSpPr>
          <p:cNvPr id="69" name="Shape 65"/>
          <p:cNvSpPr/>
          <p:nvPr/>
        </p:nvSpPr>
        <p:spPr>
          <a:xfrm>
            <a:off x="329184" y="3986784"/>
            <a:ext cx="8485632" cy="713232"/>
          </a:xfrm>
          <a:prstGeom prst="roundRect">
            <a:avLst>
              <a:gd name="adj" fmla="val 10256"/>
            </a:avLst>
          </a:prstGeom>
          <a:solidFill>
            <a:srgbClr val="1414A0"/>
          </a:solidFill>
          <a:ln/>
          <a:effectLst>
            <a:outerShdw blurRad="50800" dist="12700" dir="2700000" algn="bl" rotWithShape="0">
              <a:srgbClr val="000000">
                <a:alpha val="8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0" name="Text 66"/>
          <p:cNvSpPr/>
          <p:nvPr/>
        </p:nvSpPr>
        <p:spPr>
          <a:xfrm>
            <a:off x="493776" y="4041648"/>
            <a:ext cx="8156448" cy="60350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lnSpc>
                <a:spcPct val="125000"/>
              </a:lnSpc>
              <a:buNone/>
            </a:pPr>
            <a:r>
              <a:rPr lang="en-US" sz="1150" b="1" dirty="0">
                <a:solidFill>
                  <a:srgbClr val="00B5B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pattern:  </a:t>
            </a:r>
            <a:r>
              <a:rPr lang="en-US" sz="105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coarser thinning (V1, V2) shrinks PENDF files 26–54%. Tighter thinning (V5) inflates files 223–565%, with Fe57 the most sensitive and Pu239 the least.</a:t>
            </a:r>
            <a:endParaRPr lang="en-US" sz="1150" dirty="0"/>
          </a:p>
        </p:txBody>
      </p:sp>
    </p:spTree>
    <p:extLst>
      <p:ext uri="{BB962C8B-B14F-4D97-AF65-F5344CB8AC3E}">
        <p14:creationId xmlns:p14="http://schemas.microsoft.com/office/powerpoint/2010/main" val="1309017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6AE462-ADEC-E47C-62F6-608679E9C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9B6F05-DC04-DDDA-7BD5-75569B225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34B417-ABF1-6B6D-903A-E3DEFAC4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Text 0"/>
          <p:cNvSpPr/>
          <p:nvPr/>
        </p:nvSpPr>
        <p:spPr>
          <a:xfrm>
            <a:off x="365760" y="91440"/>
            <a:ext cx="84124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BROADR | NJOY Runtime comparison</a:t>
            </a:r>
            <a:endParaRPr lang="en-US" sz="2400" dirty="0"/>
          </a:p>
        </p:txBody>
      </p:sp>
      <p:sp>
        <p:nvSpPr>
          <p:cNvPr id="6" name="Text 1"/>
          <p:cNvSpPr/>
          <p:nvPr/>
        </p:nvSpPr>
        <p:spPr>
          <a:xfrm>
            <a:off x="365760" y="548640"/>
            <a:ext cx="841248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errthn varied  |  thnmax fixed at 1 MeV  |  % change in NJOY runtime relative to V3 (errthn = 1×10⁻³)</a:t>
            </a:r>
            <a:endParaRPr lang="en-US" sz="1100" dirty="0"/>
          </a:p>
        </p:txBody>
      </p:sp>
      <p:sp>
        <p:nvSpPr>
          <p:cNvPr id="7" name="Shape 3"/>
          <p:cNvSpPr/>
          <p:nvPr/>
        </p:nvSpPr>
        <p:spPr>
          <a:xfrm>
            <a:off x="329184" y="896112"/>
            <a:ext cx="1371600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4"/>
          <p:cNvSpPr/>
          <p:nvPr/>
        </p:nvSpPr>
        <p:spPr>
          <a:xfrm>
            <a:off x="329184" y="896112"/>
            <a:ext cx="1371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Isotope</a:t>
            </a:r>
            <a:endParaRPr lang="en-US" sz="1050" dirty="0"/>
          </a:p>
        </p:txBody>
      </p:sp>
      <p:sp>
        <p:nvSpPr>
          <p:cNvPr id="9" name="Shape 5"/>
          <p:cNvSpPr/>
          <p:nvPr/>
        </p:nvSpPr>
        <p:spPr>
          <a:xfrm>
            <a:off x="1700784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 6"/>
          <p:cNvSpPr/>
          <p:nvPr/>
        </p:nvSpPr>
        <p:spPr>
          <a:xfrm>
            <a:off x="1700784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V1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(errthn=1e-1)</a:t>
            </a:r>
            <a:endParaRPr lang="en-US" sz="1050" dirty="0"/>
          </a:p>
        </p:txBody>
      </p:sp>
      <p:sp>
        <p:nvSpPr>
          <p:cNvPr id="11" name="Shape 7"/>
          <p:cNvSpPr/>
          <p:nvPr/>
        </p:nvSpPr>
        <p:spPr>
          <a:xfrm>
            <a:off x="3145536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8"/>
          <p:cNvSpPr/>
          <p:nvPr/>
        </p:nvSpPr>
        <p:spPr>
          <a:xfrm>
            <a:off x="3145536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V2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(errthn=1e-2)</a:t>
            </a:r>
            <a:endParaRPr lang="en-US" sz="1050" dirty="0"/>
          </a:p>
        </p:txBody>
      </p:sp>
      <p:sp>
        <p:nvSpPr>
          <p:cNvPr id="13" name="Shape 9"/>
          <p:cNvSpPr/>
          <p:nvPr/>
        </p:nvSpPr>
        <p:spPr>
          <a:xfrm>
            <a:off x="4590288" y="896112"/>
            <a:ext cx="1335024" cy="457200"/>
          </a:xfrm>
          <a:prstGeom prst="rect">
            <a:avLst/>
          </a:prstGeom>
          <a:solidFill>
            <a:srgbClr val="0D0D6E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10"/>
          <p:cNvSpPr/>
          <p:nvPr/>
        </p:nvSpPr>
        <p:spPr>
          <a:xfrm>
            <a:off x="4590288" y="896112"/>
            <a:ext cx="1335024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V3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REFERENCE</a:t>
            </a:r>
            <a:endParaRPr lang="en-US" sz="1050" dirty="0"/>
          </a:p>
        </p:txBody>
      </p:sp>
      <p:sp>
        <p:nvSpPr>
          <p:cNvPr id="15" name="Shape 11"/>
          <p:cNvSpPr/>
          <p:nvPr/>
        </p:nvSpPr>
        <p:spPr>
          <a:xfrm>
            <a:off x="5925312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6" name="Text 12"/>
          <p:cNvSpPr/>
          <p:nvPr/>
        </p:nvSpPr>
        <p:spPr>
          <a:xfrm>
            <a:off x="5925312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V4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(errthn=1e-4)</a:t>
            </a:r>
            <a:endParaRPr lang="en-US" sz="1050" dirty="0"/>
          </a:p>
        </p:txBody>
      </p:sp>
      <p:sp>
        <p:nvSpPr>
          <p:cNvPr id="17" name="Shape 13"/>
          <p:cNvSpPr/>
          <p:nvPr/>
        </p:nvSpPr>
        <p:spPr>
          <a:xfrm>
            <a:off x="7370064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 14"/>
          <p:cNvSpPr/>
          <p:nvPr/>
        </p:nvSpPr>
        <p:spPr>
          <a:xfrm>
            <a:off x="7370064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V5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(errthn=1e-5)</a:t>
            </a:r>
            <a:endParaRPr lang="en-US" sz="1050" dirty="0"/>
          </a:p>
        </p:txBody>
      </p:sp>
      <p:sp>
        <p:nvSpPr>
          <p:cNvPr id="19" name="Shape 15"/>
          <p:cNvSpPr/>
          <p:nvPr/>
        </p:nvSpPr>
        <p:spPr>
          <a:xfrm>
            <a:off x="329184" y="1353312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16"/>
          <p:cNvSpPr/>
          <p:nvPr/>
        </p:nvSpPr>
        <p:spPr>
          <a:xfrm>
            <a:off x="329184" y="1353312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U235</a:t>
            </a:r>
            <a:endParaRPr lang="en-US" sz="1300" dirty="0"/>
          </a:p>
        </p:txBody>
      </p:sp>
      <p:sp>
        <p:nvSpPr>
          <p:cNvPr id="21" name="Shape 17"/>
          <p:cNvSpPr/>
          <p:nvPr/>
        </p:nvSpPr>
        <p:spPr>
          <a:xfrm>
            <a:off x="1700784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18"/>
          <p:cNvSpPr/>
          <p:nvPr/>
        </p:nvSpPr>
        <p:spPr>
          <a:xfrm>
            <a:off x="1700784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-20.0%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0.82 min</a:t>
            </a:r>
            <a:endParaRPr lang="en-US" sz="1250" dirty="0"/>
          </a:p>
        </p:txBody>
      </p:sp>
      <p:sp>
        <p:nvSpPr>
          <p:cNvPr id="23" name="Shape 19"/>
          <p:cNvSpPr/>
          <p:nvPr/>
        </p:nvSpPr>
        <p:spPr>
          <a:xfrm>
            <a:off x="3145536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 20"/>
          <p:cNvSpPr/>
          <p:nvPr/>
        </p:nvSpPr>
        <p:spPr>
          <a:xfrm>
            <a:off x="3145536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-17.4%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0.85 min</a:t>
            </a:r>
            <a:endParaRPr lang="en-US" sz="1250" dirty="0"/>
          </a:p>
        </p:txBody>
      </p:sp>
      <p:sp>
        <p:nvSpPr>
          <p:cNvPr id="25" name="Shape 21"/>
          <p:cNvSpPr/>
          <p:nvPr/>
        </p:nvSpPr>
        <p:spPr>
          <a:xfrm>
            <a:off x="4590288" y="1353312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6" name="Text 22"/>
          <p:cNvSpPr/>
          <p:nvPr/>
        </p:nvSpPr>
        <p:spPr>
          <a:xfrm>
            <a:off x="4590288" y="1353312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1.03 min</a:t>
            </a:r>
            <a:endParaRPr lang="en-US" sz="1050" dirty="0"/>
          </a:p>
        </p:txBody>
      </p:sp>
      <p:sp>
        <p:nvSpPr>
          <p:cNvPr id="27" name="Shape 23"/>
          <p:cNvSpPr/>
          <p:nvPr/>
        </p:nvSpPr>
        <p:spPr>
          <a:xfrm>
            <a:off x="5925312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24"/>
          <p:cNvSpPr/>
          <p:nvPr/>
        </p:nvSpPr>
        <p:spPr>
          <a:xfrm>
            <a:off x="5925312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+60.4%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1.65 min</a:t>
            </a:r>
            <a:endParaRPr lang="en-US" sz="1250" dirty="0"/>
          </a:p>
        </p:txBody>
      </p:sp>
      <p:sp>
        <p:nvSpPr>
          <p:cNvPr id="29" name="Shape 25"/>
          <p:cNvSpPr/>
          <p:nvPr/>
        </p:nvSpPr>
        <p:spPr>
          <a:xfrm>
            <a:off x="7370064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26"/>
          <p:cNvSpPr/>
          <p:nvPr/>
        </p:nvSpPr>
        <p:spPr>
          <a:xfrm>
            <a:off x="7370064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+225.5%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3.35 min</a:t>
            </a:r>
            <a:endParaRPr lang="en-US" sz="1250" dirty="0"/>
          </a:p>
        </p:txBody>
      </p:sp>
      <p:sp>
        <p:nvSpPr>
          <p:cNvPr id="31" name="Shape 27"/>
          <p:cNvSpPr/>
          <p:nvPr/>
        </p:nvSpPr>
        <p:spPr>
          <a:xfrm>
            <a:off x="329184" y="1865376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2" name="Text 28"/>
          <p:cNvSpPr/>
          <p:nvPr/>
        </p:nvSpPr>
        <p:spPr>
          <a:xfrm>
            <a:off x="329184" y="1865376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Pu239</a:t>
            </a:r>
            <a:endParaRPr lang="en-US" sz="1300" dirty="0"/>
          </a:p>
        </p:txBody>
      </p:sp>
      <p:sp>
        <p:nvSpPr>
          <p:cNvPr id="33" name="Shape 29"/>
          <p:cNvSpPr/>
          <p:nvPr/>
        </p:nvSpPr>
        <p:spPr>
          <a:xfrm>
            <a:off x="1700784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 30"/>
          <p:cNvSpPr/>
          <p:nvPr/>
        </p:nvSpPr>
        <p:spPr>
          <a:xfrm>
            <a:off x="1700784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-26.5%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0.23 min</a:t>
            </a:r>
            <a:endParaRPr lang="en-US" sz="1250" dirty="0"/>
          </a:p>
        </p:txBody>
      </p:sp>
      <p:sp>
        <p:nvSpPr>
          <p:cNvPr id="35" name="Shape 31"/>
          <p:cNvSpPr/>
          <p:nvPr/>
        </p:nvSpPr>
        <p:spPr>
          <a:xfrm>
            <a:off x="3145536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6" name="Text 32"/>
          <p:cNvSpPr/>
          <p:nvPr/>
        </p:nvSpPr>
        <p:spPr>
          <a:xfrm>
            <a:off x="3145536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-21.6%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0.24 min</a:t>
            </a:r>
            <a:endParaRPr lang="en-US" sz="1250" dirty="0"/>
          </a:p>
        </p:txBody>
      </p:sp>
      <p:sp>
        <p:nvSpPr>
          <p:cNvPr id="37" name="Shape 33"/>
          <p:cNvSpPr/>
          <p:nvPr/>
        </p:nvSpPr>
        <p:spPr>
          <a:xfrm>
            <a:off x="4590288" y="1865376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 34"/>
          <p:cNvSpPr/>
          <p:nvPr/>
        </p:nvSpPr>
        <p:spPr>
          <a:xfrm>
            <a:off x="4590288" y="1865376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0.31 min</a:t>
            </a:r>
            <a:endParaRPr lang="en-US" sz="1050" dirty="0"/>
          </a:p>
        </p:txBody>
      </p:sp>
      <p:sp>
        <p:nvSpPr>
          <p:cNvPr id="39" name="Shape 35"/>
          <p:cNvSpPr/>
          <p:nvPr/>
        </p:nvSpPr>
        <p:spPr>
          <a:xfrm>
            <a:off x="5925312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 36"/>
          <p:cNvSpPr/>
          <p:nvPr/>
        </p:nvSpPr>
        <p:spPr>
          <a:xfrm>
            <a:off x="5925312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+66.5%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0.51 min</a:t>
            </a:r>
            <a:endParaRPr lang="en-US" sz="1250" dirty="0"/>
          </a:p>
        </p:txBody>
      </p:sp>
      <p:sp>
        <p:nvSpPr>
          <p:cNvPr id="41" name="Shape 37"/>
          <p:cNvSpPr/>
          <p:nvPr/>
        </p:nvSpPr>
        <p:spPr>
          <a:xfrm>
            <a:off x="7370064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2" name="Text 38"/>
          <p:cNvSpPr/>
          <p:nvPr/>
        </p:nvSpPr>
        <p:spPr>
          <a:xfrm>
            <a:off x="7370064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+237.8%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1.04 min</a:t>
            </a:r>
            <a:endParaRPr lang="en-US" sz="1250" dirty="0"/>
          </a:p>
        </p:txBody>
      </p:sp>
      <p:sp>
        <p:nvSpPr>
          <p:cNvPr id="43" name="Shape 39"/>
          <p:cNvSpPr/>
          <p:nvPr/>
        </p:nvSpPr>
        <p:spPr>
          <a:xfrm>
            <a:off x="329184" y="2377440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4" name="Text 40"/>
          <p:cNvSpPr/>
          <p:nvPr/>
        </p:nvSpPr>
        <p:spPr>
          <a:xfrm>
            <a:off x="329184" y="2377440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Fe57</a:t>
            </a:r>
            <a:endParaRPr lang="en-US" sz="1300" dirty="0"/>
          </a:p>
        </p:txBody>
      </p:sp>
      <p:sp>
        <p:nvSpPr>
          <p:cNvPr id="45" name="Shape 41"/>
          <p:cNvSpPr/>
          <p:nvPr/>
        </p:nvSpPr>
        <p:spPr>
          <a:xfrm>
            <a:off x="1700784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6" name="Text 42"/>
          <p:cNvSpPr/>
          <p:nvPr/>
        </p:nvSpPr>
        <p:spPr>
          <a:xfrm>
            <a:off x="1700784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-6.5%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0.14 min</a:t>
            </a:r>
            <a:endParaRPr lang="en-US" sz="1250" dirty="0"/>
          </a:p>
        </p:txBody>
      </p:sp>
      <p:sp>
        <p:nvSpPr>
          <p:cNvPr id="47" name="Shape 43"/>
          <p:cNvSpPr/>
          <p:nvPr/>
        </p:nvSpPr>
        <p:spPr>
          <a:xfrm>
            <a:off x="3145536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8" name="Text 44"/>
          <p:cNvSpPr/>
          <p:nvPr/>
        </p:nvSpPr>
        <p:spPr>
          <a:xfrm>
            <a:off x="3145536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-6.5%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0.14 min</a:t>
            </a:r>
            <a:endParaRPr lang="en-US" sz="1250" dirty="0"/>
          </a:p>
        </p:txBody>
      </p:sp>
      <p:sp>
        <p:nvSpPr>
          <p:cNvPr id="49" name="Shape 45"/>
          <p:cNvSpPr/>
          <p:nvPr/>
        </p:nvSpPr>
        <p:spPr>
          <a:xfrm>
            <a:off x="4590288" y="2377440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0" name="Text 46"/>
          <p:cNvSpPr/>
          <p:nvPr/>
        </p:nvSpPr>
        <p:spPr>
          <a:xfrm>
            <a:off x="4590288" y="2377440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0.15 min</a:t>
            </a:r>
            <a:endParaRPr lang="en-US" sz="1050" dirty="0"/>
          </a:p>
        </p:txBody>
      </p:sp>
      <p:sp>
        <p:nvSpPr>
          <p:cNvPr id="51" name="Shape 47"/>
          <p:cNvSpPr/>
          <p:nvPr/>
        </p:nvSpPr>
        <p:spPr>
          <a:xfrm>
            <a:off x="5925312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2" name="Text 48"/>
          <p:cNvSpPr/>
          <p:nvPr/>
        </p:nvSpPr>
        <p:spPr>
          <a:xfrm>
            <a:off x="5925312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+19.6%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0.18 min</a:t>
            </a:r>
            <a:endParaRPr lang="en-US" sz="1250" dirty="0"/>
          </a:p>
        </p:txBody>
      </p:sp>
      <p:sp>
        <p:nvSpPr>
          <p:cNvPr id="53" name="Shape 49"/>
          <p:cNvSpPr/>
          <p:nvPr/>
        </p:nvSpPr>
        <p:spPr>
          <a:xfrm>
            <a:off x="7370064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4" name="Text 50"/>
          <p:cNvSpPr/>
          <p:nvPr/>
        </p:nvSpPr>
        <p:spPr>
          <a:xfrm>
            <a:off x="7370064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+76.1%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0.27 min</a:t>
            </a:r>
            <a:endParaRPr lang="en-US" sz="1250" dirty="0"/>
          </a:p>
        </p:txBody>
      </p:sp>
      <p:sp>
        <p:nvSpPr>
          <p:cNvPr id="55" name="Shape 51"/>
          <p:cNvSpPr/>
          <p:nvPr/>
        </p:nvSpPr>
        <p:spPr>
          <a:xfrm>
            <a:off x="329184" y="2889504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6" name="Text 52"/>
          <p:cNvSpPr/>
          <p:nvPr/>
        </p:nvSpPr>
        <p:spPr>
          <a:xfrm>
            <a:off x="329184" y="2889504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Cu63</a:t>
            </a:r>
            <a:endParaRPr lang="en-US" sz="1300" dirty="0"/>
          </a:p>
        </p:txBody>
      </p:sp>
      <p:sp>
        <p:nvSpPr>
          <p:cNvPr id="57" name="Shape 53"/>
          <p:cNvSpPr/>
          <p:nvPr/>
        </p:nvSpPr>
        <p:spPr>
          <a:xfrm>
            <a:off x="1700784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8" name="Text 54"/>
          <p:cNvSpPr/>
          <p:nvPr/>
        </p:nvSpPr>
        <p:spPr>
          <a:xfrm>
            <a:off x="1700784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-15.9%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0.06 min</a:t>
            </a:r>
            <a:endParaRPr lang="en-US" sz="1250" dirty="0"/>
          </a:p>
        </p:txBody>
      </p:sp>
      <p:sp>
        <p:nvSpPr>
          <p:cNvPr id="59" name="Shape 55"/>
          <p:cNvSpPr/>
          <p:nvPr/>
        </p:nvSpPr>
        <p:spPr>
          <a:xfrm>
            <a:off x="3145536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0" name="Text 56"/>
          <p:cNvSpPr/>
          <p:nvPr/>
        </p:nvSpPr>
        <p:spPr>
          <a:xfrm>
            <a:off x="3145536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-13.6%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0.06 min</a:t>
            </a:r>
            <a:endParaRPr lang="en-US" sz="1250" dirty="0"/>
          </a:p>
        </p:txBody>
      </p:sp>
      <p:sp>
        <p:nvSpPr>
          <p:cNvPr id="61" name="Shape 57"/>
          <p:cNvSpPr/>
          <p:nvPr/>
        </p:nvSpPr>
        <p:spPr>
          <a:xfrm>
            <a:off x="4590288" y="2889504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2" name="Text 58"/>
          <p:cNvSpPr/>
          <p:nvPr/>
        </p:nvSpPr>
        <p:spPr>
          <a:xfrm>
            <a:off x="4590288" y="2889504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0.07 min</a:t>
            </a:r>
            <a:endParaRPr lang="en-US" sz="1050" dirty="0"/>
          </a:p>
        </p:txBody>
      </p:sp>
      <p:sp>
        <p:nvSpPr>
          <p:cNvPr id="63" name="Shape 59"/>
          <p:cNvSpPr/>
          <p:nvPr/>
        </p:nvSpPr>
        <p:spPr>
          <a:xfrm>
            <a:off x="5925312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4" name="Text 60"/>
          <p:cNvSpPr/>
          <p:nvPr/>
        </p:nvSpPr>
        <p:spPr>
          <a:xfrm>
            <a:off x="5925312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+43.2%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0.10 min</a:t>
            </a:r>
            <a:endParaRPr lang="en-US" sz="1250" dirty="0"/>
          </a:p>
        </p:txBody>
      </p:sp>
      <p:sp>
        <p:nvSpPr>
          <p:cNvPr id="65" name="Shape 61"/>
          <p:cNvSpPr/>
          <p:nvPr/>
        </p:nvSpPr>
        <p:spPr>
          <a:xfrm>
            <a:off x="7370064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6" name="Text 62"/>
          <p:cNvSpPr/>
          <p:nvPr/>
        </p:nvSpPr>
        <p:spPr>
          <a:xfrm>
            <a:off x="7370064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+163.6%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0.19 min</a:t>
            </a:r>
            <a:endParaRPr lang="en-US" sz="1250" dirty="0"/>
          </a:p>
        </p:txBody>
      </p:sp>
      <p:sp>
        <p:nvSpPr>
          <p:cNvPr id="67" name="Shape 63"/>
          <p:cNvSpPr/>
          <p:nvPr/>
        </p:nvSpPr>
        <p:spPr>
          <a:xfrm>
            <a:off x="329184" y="3529584"/>
            <a:ext cx="8485632" cy="384048"/>
          </a:xfrm>
          <a:prstGeom prst="roundRect">
            <a:avLst>
              <a:gd name="adj" fmla="val 11905"/>
            </a:avLst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8" name="Text 64"/>
          <p:cNvSpPr/>
          <p:nvPr/>
        </p:nvSpPr>
        <p:spPr>
          <a:xfrm>
            <a:off x="420624" y="3529584"/>
            <a:ext cx="8302752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 </a:t>
            </a:r>
            <a:r>
              <a:rPr lang="en-US" sz="100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red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increase vs V3      </a:t>
            </a:r>
            <a:r>
              <a:rPr lang="en-US" sz="1000" b="1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green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decrease vs V3      </a:t>
            </a:r>
            <a:r>
              <a:rPr lang="en-US" sz="1000" b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bold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change exceeds 200%</a:t>
            </a:r>
            <a:endParaRPr lang="en-US" sz="1000" dirty="0"/>
          </a:p>
        </p:txBody>
      </p:sp>
      <p:sp>
        <p:nvSpPr>
          <p:cNvPr id="69" name="Shape 65"/>
          <p:cNvSpPr/>
          <p:nvPr/>
        </p:nvSpPr>
        <p:spPr>
          <a:xfrm>
            <a:off x="329184" y="4005072"/>
            <a:ext cx="8485632" cy="713232"/>
          </a:xfrm>
          <a:prstGeom prst="roundRect">
            <a:avLst>
              <a:gd name="adj" fmla="val 10256"/>
            </a:avLst>
          </a:prstGeom>
          <a:solidFill>
            <a:srgbClr val="1414A0"/>
          </a:solidFill>
          <a:ln/>
          <a:effectLst>
            <a:outerShdw blurRad="50800" dist="12700" dir="2700000" algn="bl" rotWithShape="0">
              <a:srgbClr val="000000">
                <a:alpha val="8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0" name="Text 66"/>
          <p:cNvSpPr/>
          <p:nvPr/>
        </p:nvSpPr>
        <p:spPr>
          <a:xfrm>
            <a:off x="493776" y="4059936"/>
            <a:ext cx="8156448" cy="60350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lnSpc>
                <a:spcPct val="125000"/>
              </a:lnSpc>
              <a:buNone/>
            </a:pPr>
            <a:r>
              <a:rPr lang="en-US" sz="1150" b="1" dirty="0">
                <a:solidFill>
                  <a:srgbClr val="00B5B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pattern:  </a:t>
            </a:r>
            <a:r>
              <a:rPr lang="en-US" sz="105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runtime tracks file size for most isotopes but grows less steeply (U235: +226% runtime vs +510% file size). Pu239 is the exception — runtime (+238%) grows nearly as fast as file size (+339%).</a:t>
            </a:r>
            <a:endParaRPr lang="en-US" sz="1150" dirty="0"/>
          </a:p>
        </p:txBody>
      </p:sp>
    </p:spTree>
    <p:extLst>
      <p:ext uri="{BB962C8B-B14F-4D97-AF65-F5344CB8AC3E}">
        <p14:creationId xmlns:p14="http://schemas.microsoft.com/office/powerpoint/2010/main" val="3232805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D408BE-BF24-7547-4E6D-BB6D10ADF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F0F2F3-63AE-2CA7-32B4-B71F73253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ABDAC4-B59C-10F6-4905-BDF6AEDCB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Text 0"/>
          <p:cNvSpPr/>
          <p:nvPr/>
        </p:nvSpPr>
        <p:spPr>
          <a:xfrm>
            <a:off x="37862" y="44474"/>
            <a:ext cx="84124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Where This Fits | The NCSP Inter-Code Comparison</a:t>
            </a:r>
          </a:p>
        </p:txBody>
      </p:sp>
      <p:sp>
        <p:nvSpPr>
          <p:cNvPr id="6" name="Text 1"/>
          <p:cNvSpPr/>
          <p:nvPr/>
        </p:nvSpPr>
        <p:spPr>
          <a:xfrm>
            <a:off x="157944" y="604752"/>
            <a:ext cx="841248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This study is one building block inside a larger international collaboration</a:t>
            </a:r>
            <a:endParaRPr lang="en-US" sz="1200" b="1" dirty="0"/>
          </a:p>
        </p:txBody>
      </p:sp>
      <p:sp>
        <p:nvSpPr>
          <p:cNvPr id="7" name="Shape 3"/>
          <p:cNvSpPr/>
          <p:nvPr/>
        </p:nvSpPr>
        <p:spPr>
          <a:xfrm>
            <a:off x="209203" y="1025651"/>
            <a:ext cx="4160520" cy="3109928"/>
          </a:xfrm>
          <a:prstGeom prst="roundRect">
            <a:avLst>
              <a:gd name="adj" fmla="val 2500"/>
            </a:avLst>
          </a:prstGeom>
          <a:solidFill>
            <a:srgbClr val="1414A0"/>
          </a:solidFill>
          <a:ln/>
          <a:effectLst>
            <a:outerShdw blurRad="88900" dist="25400" dir="27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8" name="Text 4"/>
          <p:cNvSpPr/>
          <p:nvPr/>
        </p:nvSpPr>
        <p:spPr>
          <a:xfrm>
            <a:off x="392083" y="1025651"/>
            <a:ext cx="37947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0B5B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Nuclear Criticality Safety Program (NCSP)</a:t>
            </a:r>
            <a:endParaRPr lang="en-US" sz="1400" dirty="0"/>
          </a:p>
        </p:txBody>
      </p:sp>
      <p:sp>
        <p:nvSpPr>
          <p:cNvPr id="9" name="Text 5"/>
          <p:cNvSpPr/>
          <p:nvPr/>
        </p:nvSpPr>
        <p:spPr>
          <a:xfrm>
            <a:off x="300643" y="1422029"/>
            <a:ext cx="3916681" cy="2515707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lnSpc>
                <a:spcPct val="135000"/>
              </a:lnSpc>
              <a:spcAft>
                <a:spcPts val="10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DCE2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NCSP Inter-Code Comparison exercise led by ASNR, with several institutions in the United States.</a:t>
            </a:r>
            <a:endParaRPr lang="en-US" sz="1200" dirty="0"/>
          </a:p>
          <a:p>
            <a:pPr marL="342900" indent="-342900" algn="just">
              <a:lnSpc>
                <a:spcPct val="135000"/>
              </a:lnSpc>
              <a:spcAft>
                <a:spcPts val="10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DCE2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Goal: understand and quantify uncertainty introduced at every step of the nuclear data processing pipeline.</a:t>
            </a:r>
            <a:endParaRPr lang="en-US" sz="1200" dirty="0"/>
          </a:p>
          <a:p>
            <a:pPr marL="342900" indent="-342900" algn="just">
              <a:lnSpc>
                <a:spcPct val="135000"/>
              </a:lnSpc>
              <a:spcAft>
                <a:spcPts val="10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DCE2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ND inter-code comparison : NJOY vs PREPRO vs AMPX vs GAIA vs FUDGE, etc.</a:t>
            </a:r>
            <a:endParaRPr lang="en-US" sz="1200" dirty="0"/>
          </a:p>
          <a:p>
            <a:pPr marL="342900" indent="-342900" algn="just">
              <a:lnSpc>
                <a:spcPct val="135000"/>
              </a:lnSpc>
              <a:spcAft>
                <a:spcPts val="10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DCE2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This work: the intra-code piece — same evaluation, same code (NJOY2016), only internal tolerances vary</a:t>
            </a:r>
            <a:endParaRPr lang="en-US" sz="1200" dirty="0"/>
          </a:p>
        </p:txBody>
      </p:sp>
      <p:sp>
        <p:nvSpPr>
          <p:cNvPr id="10" name="Text 6"/>
          <p:cNvSpPr/>
          <p:nvPr/>
        </p:nvSpPr>
        <p:spPr>
          <a:xfrm>
            <a:off x="4552603" y="1020804"/>
            <a:ext cx="416052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0D0D6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Scope of the comparison effort</a:t>
            </a:r>
            <a:endParaRPr lang="en-US" sz="1300" dirty="0"/>
          </a:p>
        </p:txBody>
      </p:sp>
      <p:sp>
        <p:nvSpPr>
          <p:cNvPr id="11" name="Shape 7"/>
          <p:cNvSpPr/>
          <p:nvPr/>
        </p:nvSpPr>
        <p:spPr>
          <a:xfrm>
            <a:off x="4552603" y="1423140"/>
            <a:ext cx="4160520" cy="548640"/>
          </a:xfrm>
          <a:prstGeom prst="roundRect">
            <a:avLst>
              <a:gd name="adj" fmla="val 11667"/>
            </a:avLst>
          </a:prstGeom>
          <a:solidFill>
            <a:srgbClr val="E7E9F7"/>
          </a:solidFill>
          <a:ln w="12700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8"/>
          <p:cNvSpPr/>
          <p:nvPr/>
        </p:nvSpPr>
        <p:spPr>
          <a:xfrm>
            <a:off x="4689763" y="1459716"/>
            <a:ext cx="3886200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0D0D6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INTER-CODE</a:t>
            </a:r>
            <a:endParaRPr lang="en-US" sz="1100" dirty="0"/>
          </a:p>
        </p:txBody>
      </p:sp>
      <p:sp>
        <p:nvSpPr>
          <p:cNvPr id="13" name="Text 9"/>
          <p:cNvSpPr/>
          <p:nvPr/>
        </p:nvSpPr>
        <p:spPr>
          <a:xfrm>
            <a:off x="4689763" y="1688316"/>
            <a:ext cx="397764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buNone/>
            </a:pPr>
            <a:r>
              <a:rPr lang="en-US" sz="1000" i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NJOY vs PREPRO vs AMPX vs FRENDY : different codes, same evaluation</a:t>
            </a:r>
            <a:endParaRPr lang="en-US" sz="1000" dirty="0"/>
          </a:p>
        </p:txBody>
      </p:sp>
      <p:sp>
        <p:nvSpPr>
          <p:cNvPr id="14" name="Shape 10"/>
          <p:cNvSpPr/>
          <p:nvPr/>
        </p:nvSpPr>
        <p:spPr>
          <a:xfrm>
            <a:off x="4552603" y="2081508"/>
            <a:ext cx="4160520" cy="548640"/>
          </a:xfrm>
          <a:prstGeom prst="roundRect">
            <a:avLst>
              <a:gd name="adj" fmla="val 11667"/>
            </a:avLst>
          </a:prstGeom>
          <a:solidFill>
            <a:srgbClr val="1414A0"/>
          </a:solidFill>
          <a:ln w="12700">
            <a:solidFill>
              <a:srgbClr val="1414A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11"/>
          <p:cNvSpPr/>
          <p:nvPr/>
        </p:nvSpPr>
        <p:spPr>
          <a:xfrm>
            <a:off x="4689763" y="2118084"/>
            <a:ext cx="3886200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INTRA-CODE  ←  WE ARE HERE</a:t>
            </a:r>
            <a:endParaRPr lang="en-US" sz="1100" dirty="0"/>
          </a:p>
        </p:txBody>
      </p:sp>
      <p:sp>
        <p:nvSpPr>
          <p:cNvPr id="16" name="Text 12"/>
          <p:cNvSpPr/>
          <p:nvPr/>
        </p:nvSpPr>
        <p:spPr>
          <a:xfrm>
            <a:off x="4689763" y="2346684"/>
            <a:ext cx="397764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buNone/>
            </a:pPr>
            <a:r>
              <a:rPr lang="en-US" sz="1000" i="1" dirty="0">
                <a:solidFill>
                  <a:srgbClr val="C8D0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Same code (NJOY2016), same evaluation, only RECONR/BROADR parameters vary</a:t>
            </a:r>
            <a:endParaRPr lang="en-US" sz="1000" dirty="0"/>
          </a:p>
        </p:txBody>
      </p:sp>
      <p:sp>
        <p:nvSpPr>
          <p:cNvPr id="17" name="Shape 13"/>
          <p:cNvSpPr/>
          <p:nvPr/>
        </p:nvSpPr>
        <p:spPr>
          <a:xfrm>
            <a:off x="4552603" y="2739876"/>
            <a:ext cx="4160520" cy="548640"/>
          </a:xfrm>
          <a:prstGeom prst="roundRect">
            <a:avLst>
              <a:gd name="adj" fmla="val 11667"/>
            </a:avLst>
          </a:prstGeom>
          <a:solidFill>
            <a:srgbClr val="1414A0"/>
          </a:solidFill>
          <a:ln w="12700">
            <a:solidFill>
              <a:srgbClr val="1414A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 14"/>
          <p:cNvSpPr/>
          <p:nvPr/>
        </p:nvSpPr>
        <p:spPr>
          <a:xfrm>
            <a:off x="4689763" y="2776452"/>
            <a:ext cx="3886200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CROSS SECTIONS</a:t>
            </a:r>
            <a:endParaRPr lang="en-US" sz="1100" dirty="0"/>
          </a:p>
        </p:txBody>
      </p:sp>
      <p:sp>
        <p:nvSpPr>
          <p:cNvPr id="19" name="Text 15"/>
          <p:cNvSpPr/>
          <p:nvPr/>
        </p:nvSpPr>
        <p:spPr>
          <a:xfrm>
            <a:off x="4689763" y="3005052"/>
            <a:ext cx="397764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buNone/>
            </a:pPr>
            <a:r>
              <a:rPr lang="en-US" sz="1000" i="1" dirty="0">
                <a:solidFill>
                  <a:srgbClr val="C8D0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Direct, fast, no benchmark dependency, what this talk shows today</a:t>
            </a:r>
            <a:endParaRPr lang="en-US" sz="1000" dirty="0"/>
          </a:p>
        </p:txBody>
      </p:sp>
      <p:sp>
        <p:nvSpPr>
          <p:cNvPr id="20" name="Shape 16"/>
          <p:cNvSpPr/>
          <p:nvPr/>
        </p:nvSpPr>
        <p:spPr>
          <a:xfrm>
            <a:off x="4552603" y="3398244"/>
            <a:ext cx="4160520" cy="548640"/>
          </a:xfrm>
          <a:prstGeom prst="roundRect">
            <a:avLst>
              <a:gd name="adj" fmla="val 11667"/>
            </a:avLst>
          </a:prstGeom>
          <a:solidFill>
            <a:srgbClr val="E7E9F7"/>
          </a:solidFill>
          <a:ln w="12700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1" name="Text 17"/>
          <p:cNvSpPr/>
          <p:nvPr/>
        </p:nvSpPr>
        <p:spPr>
          <a:xfrm>
            <a:off x="4689763" y="3434820"/>
            <a:ext cx="3886200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0D0D6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CRITICALITY BENCHMARKS (k_eff)</a:t>
            </a:r>
            <a:endParaRPr lang="en-US" sz="1100" dirty="0"/>
          </a:p>
        </p:txBody>
      </p:sp>
      <p:sp>
        <p:nvSpPr>
          <p:cNvPr id="22" name="Text 18"/>
          <p:cNvSpPr/>
          <p:nvPr/>
        </p:nvSpPr>
        <p:spPr>
          <a:xfrm>
            <a:off x="4689763" y="3663420"/>
            <a:ext cx="397764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buNone/>
            </a:pPr>
            <a:r>
              <a:rPr lang="en-US" sz="1000" i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Propagate to ICSBEP — Phase 2, not covered today</a:t>
            </a:r>
            <a:endParaRPr lang="en-US" sz="1000" dirty="0"/>
          </a:p>
        </p:txBody>
      </p:sp>
      <p:sp>
        <p:nvSpPr>
          <p:cNvPr id="23" name="Shape 19"/>
          <p:cNvSpPr/>
          <p:nvPr/>
        </p:nvSpPr>
        <p:spPr>
          <a:xfrm>
            <a:off x="209203" y="4297126"/>
            <a:ext cx="8503920" cy="292608"/>
          </a:xfrm>
          <a:prstGeom prst="roundRect">
            <a:avLst>
              <a:gd name="adj" fmla="val 15625"/>
            </a:avLst>
          </a:prstGeom>
          <a:solidFill>
            <a:schemeClr val="tx2"/>
          </a:solidFill>
          <a:ln w="12700">
            <a:solidFill>
              <a:srgbClr val="00B5B0"/>
            </a:solidFill>
            <a:prstDash val="soli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4" name="Text 20"/>
          <p:cNvSpPr/>
          <p:nvPr/>
        </p:nvSpPr>
        <p:spPr>
          <a:xfrm>
            <a:off x="300643" y="4287982"/>
            <a:ext cx="832104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chemeClr val="bg1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A simple exercise, deliberately scoped ! A necessary and powerful first step before touching benchmarks !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80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4016DA-6985-170C-EF47-B20FEB7A6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02C06-4D15-48B1-BDB8-8D72C27DF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32F52-DEDD-3A79-FC43-63129E8B8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Text 0"/>
          <p:cNvSpPr/>
          <p:nvPr/>
        </p:nvSpPr>
        <p:spPr>
          <a:xfrm>
            <a:off x="365760" y="91440"/>
            <a:ext cx="84124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RECONR | PENDF File Size comparison</a:t>
            </a:r>
            <a:endParaRPr lang="en-US" sz="2400" dirty="0"/>
          </a:p>
        </p:txBody>
      </p:sp>
      <p:sp>
        <p:nvSpPr>
          <p:cNvPr id="6" name="Text 1"/>
          <p:cNvSpPr/>
          <p:nvPr/>
        </p:nvSpPr>
        <p:spPr>
          <a:xfrm>
            <a:off x="365760" y="548640"/>
            <a:ext cx="841248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err varied  |  errmax=10×err, errint=err/20000  |  % change in PENDF file size relative to V3 (err = 1×10⁻³)</a:t>
            </a:r>
            <a:endParaRPr lang="en-US" sz="1100" dirty="0"/>
          </a:p>
        </p:txBody>
      </p:sp>
      <p:sp>
        <p:nvSpPr>
          <p:cNvPr id="7" name="Shape 3"/>
          <p:cNvSpPr/>
          <p:nvPr/>
        </p:nvSpPr>
        <p:spPr>
          <a:xfrm>
            <a:off x="329184" y="896112"/>
            <a:ext cx="1371600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4"/>
          <p:cNvSpPr/>
          <p:nvPr/>
        </p:nvSpPr>
        <p:spPr>
          <a:xfrm>
            <a:off x="329184" y="896112"/>
            <a:ext cx="1371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Isotope</a:t>
            </a:r>
            <a:endParaRPr lang="en-US" sz="1050" dirty="0"/>
          </a:p>
        </p:txBody>
      </p:sp>
      <p:sp>
        <p:nvSpPr>
          <p:cNvPr id="9" name="Shape 5"/>
          <p:cNvSpPr/>
          <p:nvPr/>
        </p:nvSpPr>
        <p:spPr>
          <a:xfrm>
            <a:off x="1700784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 6"/>
          <p:cNvSpPr/>
          <p:nvPr/>
        </p:nvSpPr>
        <p:spPr>
          <a:xfrm>
            <a:off x="1700784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V1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(err=1e-1)</a:t>
            </a:r>
            <a:endParaRPr lang="en-US" sz="1050" dirty="0"/>
          </a:p>
        </p:txBody>
      </p:sp>
      <p:sp>
        <p:nvSpPr>
          <p:cNvPr id="11" name="Shape 7"/>
          <p:cNvSpPr/>
          <p:nvPr/>
        </p:nvSpPr>
        <p:spPr>
          <a:xfrm>
            <a:off x="3145536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8"/>
          <p:cNvSpPr/>
          <p:nvPr/>
        </p:nvSpPr>
        <p:spPr>
          <a:xfrm>
            <a:off x="3145536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V2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(err=1e-2)</a:t>
            </a:r>
            <a:endParaRPr lang="en-US" sz="1050" dirty="0"/>
          </a:p>
        </p:txBody>
      </p:sp>
      <p:sp>
        <p:nvSpPr>
          <p:cNvPr id="13" name="Shape 9"/>
          <p:cNvSpPr/>
          <p:nvPr/>
        </p:nvSpPr>
        <p:spPr>
          <a:xfrm>
            <a:off x="4590288" y="896112"/>
            <a:ext cx="1335024" cy="457200"/>
          </a:xfrm>
          <a:prstGeom prst="rect">
            <a:avLst/>
          </a:prstGeom>
          <a:solidFill>
            <a:srgbClr val="0D0D6E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10"/>
          <p:cNvSpPr/>
          <p:nvPr/>
        </p:nvSpPr>
        <p:spPr>
          <a:xfrm>
            <a:off x="4590288" y="896112"/>
            <a:ext cx="1335024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V3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REFERENCE</a:t>
            </a:r>
            <a:endParaRPr lang="en-US" sz="1050" dirty="0"/>
          </a:p>
        </p:txBody>
      </p:sp>
      <p:sp>
        <p:nvSpPr>
          <p:cNvPr id="15" name="Shape 11"/>
          <p:cNvSpPr/>
          <p:nvPr/>
        </p:nvSpPr>
        <p:spPr>
          <a:xfrm>
            <a:off x="5925312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6" name="Text 12"/>
          <p:cNvSpPr/>
          <p:nvPr/>
        </p:nvSpPr>
        <p:spPr>
          <a:xfrm>
            <a:off x="5925312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V4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(err=1e-4)</a:t>
            </a:r>
            <a:endParaRPr lang="en-US" sz="1050" dirty="0"/>
          </a:p>
        </p:txBody>
      </p:sp>
      <p:sp>
        <p:nvSpPr>
          <p:cNvPr id="17" name="Shape 13"/>
          <p:cNvSpPr/>
          <p:nvPr/>
        </p:nvSpPr>
        <p:spPr>
          <a:xfrm>
            <a:off x="7370064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 14"/>
          <p:cNvSpPr/>
          <p:nvPr/>
        </p:nvSpPr>
        <p:spPr>
          <a:xfrm>
            <a:off x="7370064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V5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(err=1e-5)</a:t>
            </a:r>
            <a:endParaRPr lang="en-US" sz="1050" dirty="0"/>
          </a:p>
        </p:txBody>
      </p:sp>
      <p:sp>
        <p:nvSpPr>
          <p:cNvPr id="19" name="Shape 15"/>
          <p:cNvSpPr/>
          <p:nvPr/>
        </p:nvSpPr>
        <p:spPr>
          <a:xfrm>
            <a:off x="329184" y="1353312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16"/>
          <p:cNvSpPr/>
          <p:nvPr/>
        </p:nvSpPr>
        <p:spPr>
          <a:xfrm>
            <a:off x="329184" y="1353312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U235</a:t>
            </a:r>
            <a:endParaRPr lang="en-US" sz="1300" dirty="0"/>
          </a:p>
        </p:txBody>
      </p:sp>
      <p:sp>
        <p:nvSpPr>
          <p:cNvPr id="21" name="Shape 17"/>
          <p:cNvSpPr/>
          <p:nvPr/>
        </p:nvSpPr>
        <p:spPr>
          <a:xfrm>
            <a:off x="1700784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18"/>
          <p:cNvSpPr/>
          <p:nvPr/>
        </p:nvSpPr>
        <p:spPr>
          <a:xfrm>
            <a:off x="1700784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-19.7%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78.03 MB</a:t>
            </a:r>
            <a:endParaRPr lang="en-US" sz="1250" dirty="0"/>
          </a:p>
        </p:txBody>
      </p:sp>
      <p:sp>
        <p:nvSpPr>
          <p:cNvPr id="23" name="Shape 19"/>
          <p:cNvSpPr/>
          <p:nvPr/>
        </p:nvSpPr>
        <p:spPr>
          <a:xfrm>
            <a:off x="3145536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 20"/>
          <p:cNvSpPr/>
          <p:nvPr/>
        </p:nvSpPr>
        <p:spPr>
          <a:xfrm>
            <a:off x="3145536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-13.7%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83.84 MB</a:t>
            </a:r>
            <a:endParaRPr lang="en-US" sz="1250" dirty="0"/>
          </a:p>
        </p:txBody>
      </p:sp>
      <p:sp>
        <p:nvSpPr>
          <p:cNvPr id="25" name="Shape 21"/>
          <p:cNvSpPr/>
          <p:nvPr/>
        </p:nvSpPr>
        <p:spPr>
          <a:xfrm>
            <a:off x="4590288" y="1353312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6" name="Text 22"/>
          <p:cNvSpPr/>
          <p:nvPr/>
        </p:nvSpPr>
        <p:spPr>
          <a:xfrm>
            <a:off x="4590288" y="1353312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97.12 MB</a:t>
            </a:r>
            <a:endParaRPr lang="en-US" sz="1050" dirty="0"/>
          </a:p>
        </p:txBody>
      </p:sp>
      <p:sp>
        <p:nvSpPr>
          <p:cNvPr id="27" name="Shape 23"/>
          <p:cNvSpPr/>
          <p:nvPr/>
        </p:nvSpPr>
        <p:spPr>
          <a:xfrm>
            <a:off x="5925312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24"/>
          <p:cNvSpPr/>
          <p:nvPr/>
        </p:nvSpPr>
        <p:spPr>
          <a:xfrm>
            <a:off x="5925312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+42.3%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138.24 MB</a:t>
            </a:r>
            <a:endParaRPr lang="en-US" sz="1250" dirty="0"/>
          </a:p>
        </p:txBody>
      </p:sp>
      <p:sp>
        <p:nvSpPr>
          <p:cNvPr id="29" name="Shape 25"/>
          <p:cNvSpPr/>
          <p:nvPr/>
        </p:nvSpPr>
        <p:spPr>
          <a:xfrm>
            <a:off x="7370064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26"/>
          <p:cNvSpPr/>
          <p:nvPr/>
        </p:nvSpPr>
        <p:spPr>
          <a:xfrm>
            <a:off x="7370064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+257.1%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346.83 MB</a:t>
            </a:r>
            <a:endParaRPr lang="en-US" sz="1250" dirty="0"/>
          </a:p>
        </p:txBody>
      </p:sp>
      <p:sp>
        <p:nvSpPr>
          <p:cNvPr id="31" name="Shape 27"/>
          <p:cNvSpPr/>
          <p:nvPr/>
        </p:nvSpPr>
        <p:spPr>
          <a:xfrm>
            <a:off x="329184" y="1865376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2" name="Text 28"/>
          <p:cNvSpPr/>
          <p:nvPr/>
        </p:nvSpPr>
        <p:spPr>
          <a:xfrm>
            <a:off x="329184" y="1865376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Pu239</a:t>
            </a:r>
            <a:endParaRPr lang="en-US" sz="1300" dirty="0"/>
          </a:p>
        </p:txBody>
      </p:sp>
      <p:sp>
        <p:nvSpPr>
          <p:cNvPr id="33" name="Shape 29"/>
          <p:cNvSpPr/>
          <p:nvPr/>
        </p:nvSpPr>
        <p:spPr>
          <a:xfrm>
            <a:off x="1700784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 30"/>
          <p:cNvSpPr/>
          <p:nvPr/>
        </p:nvSpPr>
        <p:spPr>
          <a:xfrm>
            <a:off x="1700784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-34.0%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11.36 MB</a:t>
            </a:r>
            <a:endParaRPr lang="en-US" sz="1250" dirty="0"/>
          </a:p>
        </p:txBody>
      </p:sp>
      <p:sp>
        <p:nvSpPr>
          <p:cNvPr id="35" name="Shape 31"/>
          <p:cNvSpPr/>
          <p:nvPr/>
        </p:nvSpPr>
        <p:spPr>
          <a:xfrm>
            <a:off x="3145536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6" name="Text 32"/>
          <p:cNvSpPr/>
          <p:nvPr/>
        </p:nvSpPr>
        <p:spPr>
          <a:xfrm>
            <a:off x="3145536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-23.8%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13.11 MB</a:t>
            </a:r>
            <a:endParaRPr lang="en-US" sz="1250" dirty="0"/>
          </a:p>
        </p:txBody>
      </p:sp>
      <p:sp>
        <p:nvSpPr>
          <p:cNvPr id="37" name="Shape 33"/>
          <p:cNvSpPr/>
          <p:nvPr/>
        </p:nvSpPr>
        <p:spPr>
          <a:xfrm>
            <a:off x="4590288" y="1865376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 34"/>
          <p:cNvSpPr/>
          <p:nvPr/>
        </p:nvSpPr>
        <p:spPr>
          <a:xfrm>
            <a:off x="4590288" y="1865376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17.20 MB</a:t>
            </a:r>
            <a:endParaRPr lang="en-US" sz="1050" dirty="0"/>
          </a:p>
        </p:txBody>
      </p:sp>
      <p:sp>
        <p:nvSpPr>
          <p:cNvPr id="39" name="Shape 35"/>
          <p:cNvSpPr/>
          <p:nvPr/>
        </p:nvSpPr>
        <p:spPr>
          <a:xfrm>
            <a:off x="5925312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 36"/>
          <p:cNvSpPr/>
          <p:nvPr/>
        </p:nvSpPr>
        <p:spPr>
          <a:xfrm>
            <a:off x="5925312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+65.1%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28.41 MB</a:t>
            </a:r>
            <a:endParaRPr lang="en-US" sz="1250" dirty="0"/>
          </a:p>
        </p:txBody>
      </p:sp>
      <p:sp>
        <p:nvSpPr>
          <p:cNvPr id="41" name="Shape 37"/>
          <p:cNvSpPr/>
          <p:nvPr/>
        </p:nvSpPr>
        <p:spPr>
          <a:xfrm>
            <a:off x="7370064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2" name="Text 38"/>
          <p:cNvSpPr/>
          <p:nvPr/>
        </p:nvSpPr>
        <p:spPr>
          <a:xfrm>
            <a:off x="7370064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+362.9%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79.64 MB</a:t>
            </a:r>
            <a:endParaRPr lang="en-US" sz="1250" dirty="0"/>
          </a:p>
        </p:txBody>
      </p:sp>
      <p:sp>
        <p:nvSpPr>
          <p:cNvPr id="43" name="Shape 39"/>
          <p:cNvSpPr/>
          <p:nvPr/>
        </p:nvSpPr>
        <p:spPr>
          <a:xfrm>
            <a:off x="329184" y="2377440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4" name="Text 40"/>
          <p:cNvSpPr/>
          <p:nvPr/>
        </p:nvSpPr>
        <p:spPr>
          <a:xfrm>
            <a:off x="329184" y="2377440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Fe57</a:t>
            </a:r>
            <a:endParaRPr lang="en-US" sz="1300" dirty="0"/>
          </a:p>
        </p:txBody>
      </p:sp>
      <p:sp>
        <p:nvSpPr>
          <p:cNvPr id="45" name="Shape 41"/>
          <p:cNvSpPr/>
          <p:nvPr/>
        </p:nvSpPr>
        <p:spPr>
          <a:xfrm>
            <a:off x="1700784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6" name="Text 42"/>
          <p:cNvSpPr/>
          <p:nvPr/>
        </p:nvSpPr>
        <p:spPr>
          <a:xfrm>
            <a:off x="1700784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-7.3%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3.50 MB</a:t>
            </a:r>
            <a:endParaRPr lang="en-US" sz="1250" dirty="0"/>
          </a:p>
        </p:txBody>
      </p:sp>
      <p:sp>
        <p:nvSpPr>
          <p:cNvPr id="47" name="Shape 43"/>
          <p:cNvSpPr/>
          <p:nvPr/>
        </p:nvSpPr>
        <p:spPr>
          <a:xfrm>
            <a:off x="3145536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8" name="Text 44"/>
          <p:cNvSpPr/>
          <p:nvPr/>
        </p:nvSpPr>
        <p:spPr>
          <a:xfrm>
            <a:off x="3145536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-3.8%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3.63 MB</a:t>
            </a:r>
            <a:endParaRPr lang="en-US" sz="1250" dirty="0"/>
          </a:p>
        </p:txBody>
      </p:sp>
      <p:sp>
        <p:nvSpPr>
          <p:cNvPr id="49" name="Shape 45"/>
          <p:cNvSpPr/>
          <p:nvPr/>
        </p:nvSpPr>
        <p:spPr>
          <a:xfrm>
            <a:off x="4590288" y="2377440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0" name="Text 46"/>
          <p:cNvSpPr/>
          <p:nvPr/>
        </p:nvSpPr>
        <p:spPr>
          <a:xfrm>
            <a:off x="4590288" y="2377440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3.78 MB</a:t>
            </a:r>
            <a:endParaRPr lang="en-US" sz="1050" dirty="0"/>
          </a:p>
        </p:txBody>
      </p:sp>
      <p:sp>
        <p:nvSpPr>
          <p:cNvPr id="51" name="Shape 47"/>
          <p:cNvSpPr/>
          <p:nvPr/>
        </p:nvSpPr>
        <p:spPr>
          <a:xfrm>
            <a:off x="5925312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2" name="Text 48"/>
          <p:cNvSpPr/>
          <p:nvPr/>
        </p:nvSpPr>
        <p:spPr>
          <a:xfrm>
            <a:off x="5925312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+7.8%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4.07 MB</a:t>
            </a:r>
            <a:endParaRPr lang="en-US" sz="1250" dirty="0"/>
          </a:p>
        </p:txBody>
      </p:sp>
      <p:sp>
        <p:nvSpPr>
          <p:cNvPr id="53" name="Shape 49"/>
          <p:cNvSpPr/>
          <p:nvPr/>
        </p:nvSpPr>
        <p:spPr>
          <a:xfrm>
            <a:off x="7370064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4" name="Text 50"/>
          <p:cNvSpPr/>
          <p:nvPr/>
        </p:nvSpPr>
        <p:spPr>
          <a:xfrm>
            <a:off x="7370064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+39.9%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5.28 MB</a:t>
            </a:r>
            <a:endParaRPr lang="en-US" sz="1250" dirty="0"/>
          </a:p>
        </p:txBody>
      </p:sp>
      <p:sp>
        <p:nvSpPr>
          <p:cNvPr id="55" name="Shape 51"/>
          <p:cNvSpPr/>
          <p:nvPr/>
        </p:nvSpPr>
        <p:spPr>
          <a:xfrm>
            <a:off x="329184" y="2889504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6" name="Text 52"/>
          <p:cNvSpPr/>
          <p:nvPr/>
        </p:nvSpPr>
        <p:spPr>
          <a:xfrm>
            <a:off x="329184" y="2889504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Cu63</a:t>
            </a:r>
            <a:endParaRPr lang="en-US" sz="1300" dirty="0"/>
          </a:p>
        </p:txBody>
      </p:sp>
      <p:sp>
        <p:nvSpPr>
          <p:cNvPr id="57" name="Shape 53"/>
          <p:cNvSpPr/>
          <p:nvPr/>
        </p:nvSpPr>
        <p:spPr>
          <a:xfrm>
            <a:off x="1700784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8" name="Text 54"/>
          <p:cNvSpPr/>
          <p:nvPr/>
        </p:nvSpPr>
        <p:spPr>
          <a:xfrm>
            <a:off x="1700784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-3.2%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3.85 MB</a:t>
            </a:r>
            <a:endParaRPr lang="en-US" sz="1250" dirty="0"/>
          </a:p>
        </p:txBody>
      </p:sp>
      <p:sp>
        <p:nvSpPr>
          <p:cNvPr id="59" name="Shape 55"/>
          <p:cNvSpPr/>
          <p:nvPr/>
        </p:nvSpPr>
        <p:spPr>
          <a:xfrm>
            <a:off x="3145536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0" name="Text 56"/>
          <p:cNvSpPr/>
          <p:nvPr/>
        </p:nvSpPr>
        <p:spPr>
          <a:xfrm>
            <a:off x="3145536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-1.2%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3.93 MB</a:t>
            </a:r>
            <a:endParaRPr lang="en-US" sz="1250" dirty="0"/>
          </a:p>
        </p:txBody>
      </p:sp>
      <p:sp>
        <p:nvSpPr>
          <p:cNvPr id="61" name="Shape 57"/>
          <p:cNvSpPr/>
          <p:nvPr/>
        </p:nvSpPr>
        <p:spPr>
          <a:xfrm>
            <a:off x="4590288" y="2889504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2" name="Text 58"/>
          <p:cNvSpPr/>
          <p:nvPr/>
        </p:nvSpPr>
        <p:spPr>
          <a:xfrm>
            <a:off x="4590288" y="2889504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3.98 MB</a:t>
            </a:r>
            <a:endParaRPr lang="en-US" sz="1050" dirty="0"/>
          </a:p>
        </p:txBody>
      </p:sp>
      <p:sp>
        <p:nvSpPr>
          <p:cNvPr id="63" name="Shape 59"/>
          <p:cNvSpPr/>
          <p:nvPr/>
        </p:nvSpPr>
        <p:spPr>
          <a:xfrm>
            <a:off x="5925312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4" name="Text 60"/>
          <p:cNvSpPr/>
          <p:nvPr/>
        </p:nvSpPr>
        <p:spPr>
          <a:xfrm>
            <a:off x="5925312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+4.2%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4.15 MB</a:t>
            </a:r>
            <a:endParaRPr lang="en-US" sz="1250" dirty="0"/>
          </a:p>
        </p:txBody>
      </p:sp>
      <p:sp>
        <p:nvSpPr>
          <p:cNvPr id="65" name="Shape 61"/>
          <p:cNvSpPr/>
          <p:nvPr/>
        </p:nvSpPr>
        <p:spPr>
          <a:xfrm>
            <a:off x="7370064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6" name="Text 62"/>
          <p:cNvSpPr/>
          <p:nvPr/>
        </p:nvSpPr>
        <p:spPr>
          <a:xfrm>
            <a:off x="7370064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+26.6%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5.04 MB</a:t>
            </a:r>
            <a:endParaRPr lang="en-US" sz="1250" dirty="0"/>
          </a:p>
        </p:txBody>
      </p:sp>
      <p:sp>
        <p:nvSpPr>
          <p:cNvPr id="67" name="Shape 63"/>
          <p:cNvSpPr/>
          <p:nvPr/>
        </p:nvSpPr>
        <p:spPr>
          <a:xfrm>
            <a:off x="329184" y="3529584"/>
            <a:ext cx="8485632" cy="384048"/>
          </a:xfrm>
          <a:prstGeom prst="roundRect">
            <a:avLst>
              <a:gd name="adj" fmla="val 11905"/>
            </a:avLst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8" name="Text 64"/>
          <p:cNvSpPr/>
          <p:nvPr/>
        </p:nvSpPr>
        <p:spPr>
          <a:xfrm>
            <a:off x="420624" y="3529584"/>
            <a:ext cx="8302752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 </a:t>
            </a:r>
            <a:r>
              <a:rPr lang="en-US" sz="100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red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increase vs V3      </a:t>
            </a:r>
            <a:r>
              <a:rPr lang="en-US" sz="1000" b="1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green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decrease vs V3      </a:t>
            </a:r>
            <a:r>
              <a:rPr lang="en-US" sz="1000" b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bold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change exceeds 200%</a:t>
            </a:r>
            <a:endParaRPr lang="en-US" sz="1000" dirty="0"/>
          </a:p>
        </p:txBody>
      </p:sp>
      <p:sp>
        <p:nvSpPr>
          <p:cNvPr id="69" name="Shape 65"/>
          <p:cNvSpPr/>
          <p:nvPr/>
        </p:nvSpPr>
        <p:spPr>
          <a:xfrm>
            <a:off x="329184" y="4005072"/>
            <a:ext cx="8485632" cy="713232"/>
          </a:xfrm>
          <a:prstGeom prst="roundRect">
            <a:avLst>
              <a:gd name="adj" fmla="val 10256"/>
            </a:avLst>
          </a:prstGeom>
          <a:solidFill>
            <a:srgbClr val="1414A0"/>
          </a:solidFill>
          <a:ln/>
          <a:effectLst>
            <a:outerShdw blurRad="50800" dist="12700" dir="2700000" algn="bl" rotWithShape="0">
              <a:srgbClr val="000000">
                <a:alpha val="8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0" name="Text 66"/>
          <p:cNvSpPr/>
          <p:nvPr/>
        </p:nvSpPr>
        <p:spPr>
          <a:xfrm>
            <a:off x="493776" y="4059936"/>
            <a:ext cx="8156448" cy="60350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lnSpc>
                <a:spcPct val="125000"/>
              </a:lnSpc>
              <a:buNone/>
            </a:pPr>
            <a:r>
              <a:rPr lang="en-US" sz="1150" b="1" dirty="0">
                <a:solidFill>
                  <a:srgbClr val="00B5B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pattern:  </a:t>
            </a:r>
            <a:r>
              <a:rPr lang="en-US" sz="105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RECONR's file-size impact is consistently smaller than BROADR's for the same isotope (Cu63: ±27% vs ±375%), but remains large for fissile isotopes — Pu239 V5 still reaches +363%.</a:t>
            </a:r>
            <a:endParaRPr lang="en-US" sz="1150" dirty="0"/>
          </a:p>
        </p:txBody>
      </p:sp>
    </p:spTree>
    <p:extLst>
      <p:ext uri="{BB962C8B-B14F-4D97-AF65-F5344CB8AC3E}">
        <p14:creationId xmlns:p14="http://schemas.microsoft.com/office/powerpoint/2010/main" val="3980769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604A3F-FD5F-7F7F-6838-ADC1CF7E0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AB2075-2F3F-9932-1694-9B3F34EEA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5F656-6FC1-F791-241F-FA2C6B2B2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5" name="Text 0"/>
          <p:cNvSpPr/>
          <p:nvPr/>
        </p:nvSpPr>
        <p:spPr>
          <a:xfrm>
            <a:off x="365760" y="91440"/>
            <a:ext cx="84124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RECONR | NJOY Runtime comparison</a:t>
            </a:r>
            <a:endParaRPr lang="en-US" sz="2400" dirty="0"/>
          </a:p>
        </p:txBody>
      </p:sp>
      <p:sp>
        <p:nvSpPr>
          <p:cNvPr id="6" name="Text 1"/>
          <p:cNvSpPr/>
          <p:nvPr/>
        </p:nvSpPr>
        <p:spPr>
          <a:xfrm>
            <a:off x="365760" y="548640"/>
            <a:ext cx="841248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err varied  |  errmax=10×err, errint=err/20000  |  % change in NJOY runtime relative to V3 (err = 1×10⁻³)</a:t>
            </a:r>
            <a:endParaRPr lang="en-US" sz="1100" dirty="0"/>
          </a:p>
        </p:txBody>
      </p:sp>
      <p:sp>
        <p:nvSpPr>
          <p:cNvPr id="7" name="Shape 3"/>
          <p:cNvSpPr/>
          <p:nvPr/>
        </p:nvSpPr>
        <p:spPr>
          <a:xfrm>
            <a:off x="329184" y="896112"/>
            <a:ext cx="1371600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4"/>
          <p:cNvSpPr/>
          <p:nvPr/>
        </p:nvSpPr>
        <p:spPr>
          <a:xfrm>
            <a:off x="329184" y="896112"/>
            <a:ext cx="1371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Isotope</a:t>
            </a:r>
            <a:endParaRPr lang="en-US" sz="1050" dirty="0"/>
          </a:p>
        </p:txBody>
      </p:sp>
      <p:sp>
        <p:nvSpPr>
          <p:cNvPr id="9" name="Shape 5"/>
          <p:cNvSpPr/>
          <p:nvPr/>
        </p:nvSpPr>
        <p:spPr>
          <a:xfrm>
            <a:off x="1700784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 6"/>
          <p:cNvSpPr/>
          <p:nvPr/>
        </p:nvSpPr>
        <p:spPr>
          <a:xfrm>
            <a:off x="1700784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V1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(err=1e-1)</a:t>
            </a:r>
            <a:endParaRPr lang="en-US" sz="1050" dirty="0"/>
          </a:p>
        </p:txBody>
      </p:sp>
      <p:sp>
        <p:nvSpPr>
          <p:cNvPr id="11" name="Shape 7"/>
          <p:cNvSpPr/>
          <p:nvPr/>
        </p:nvSpPr>
        <p:spPr>
          <a:xfrm>
            <a:off x="3145536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8"/>
          <p:cNvSpPr/>
          <p:nvPr/>
        </p:nvSpPr>
        <p:spPr>
          <a:xfrm>
            <a:off x="3145536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V2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(err=1e-2)</a:t>
            </a:r>
            <a:endParaRPr lang="en-US" sz="1050" dirty="0"/>
          </a:p>
        </p:txBody>
      </p:sp>
      <p:sp>
        <p:nvSpPr>
          <p:cNvPr id="13" name="Shape 9"/>
          <p:cNvSpPr/>
          <p:nvPr/>
        </p:nvSpPr>
        <p:spPr>
          <a:xfrm>
            <a:off x="4590288" y="896112"/>
            <a:ext cx="1335024" cy="457200"/>
          </a:xfrm>
          <a:prstGeom prst="rect">
            <a:avLst/>
          </a:prstGeom>
          <a:solidFill>
            <a:srgbClr val="0D0D6E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10"/>
          <p:cNvSpPr/>
          <p:nvPr/>
        </p:nvSpPr>
        <p:spPr>
          <a:xfrm>
            <a:off x="4590288" y="896112"/>
            <a:ext cx="1335024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V3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REFERENCE</a:t>
            </a:r>
            <a:endParaRPr lang="en-US" sz="1050" dirty="0"/>
          </a:p>
        </p:txBody>
      </p:sp>
      <p:sp>
        <p:nvSpPr>
          <p:cNvPr id="15" name="Shape 11"/>
          <p:cNvSpPr/>
          <p:nvPr/>
        </p:nvSpPr>
        <p:spPr>
          <a:xfrm>
            <a:off x="5925312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6" name="Text 12"/>
          <p:cNvSpPr/>
          <p:nvPr/>
        </p:nvSpPr>
        <p:spPr>
          <a:xfrm>
            <a:off x="5925312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V4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(err=1e-4)</a:t>
            </a:r>
            <a:endParaRPr lang="en-US" sz="1050" dirty="0"/>
          </a:p>
        </p:txBody>
      </p:sp>
      <p:sp>
        <p:nvSpPr>
          <p:cNvPr id="17" name="Shape 13"/>
          <p:cNvSpPr/>
          <p:nvPr/>
        </p:nvSpPr>
        <p:spPr>
          <a:xfrm>
            <a:off x="7370064" y="896112"/>
            <a:ext cx="1444752" cy="457200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 14"/>
          <p:cNvSpPr/>
          <p:nvPr/>
        </p:nvSpPr>
        <p:spPr>
          <a:xfrm>
            <a:off x="7370064" y="896112"/>
            <a:ext cx="1444752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V5</a:t>
            </a:r>
            <a:endParaRPr lang="en-US" sz="1050" dirty="0"/>
          </a:p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(err=1e-5)</a:t>
            </a:r>
            <a:endParaRPr lang="en-US" sz="1050" dirty="0"/>
          </a:p>
        </p:txBody>
      </p:sp>
      <p:sp>
        <p:nvSpPr>
          <p:cNvPr id="19" name="Shape 15"/>
          <p:cNvSpPr/>
          <p:nvPr/>
        </p:nvSpPr>
        <p:spPr>
          <a:xfrm>
            <a:off x="329184" y="1353312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16"/>
          <p:cNvSpPr/>
          <p:nvPr/>
        </p:nvSpPr>
        <p:spPr>
          <a:xfrm>
            <a:off x="329184" y="1353312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U235</a:t>
            </a:r>
            <a:endParaRPr lang="en-US" sz="1300" dirty="0"/>
          </a:p>
        </p:txBody>
      </p:sp>
      <p:sp>
        <p:nvSpPr>
          <p:cNvPr id="21" name="Shape 17"/>
          <p:cNvSpPr/>
          <p:nvPr/>
        </p:nvSpPr>
        <p:spPr>
          <a:xfrm>
            <a:off x="1700784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18"/>
          <p:cNvSpPr/>
          <p:nvPr/>
        </p:nvSpPr>
        <p:spPr>
          <a:xfrm>
            <a:off x="1700784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-60.7%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0.46 min</a:t>
            </a:r>
            <a:endParaRPr lang="en-US" sz="1250" dirty="0"/>
          </a:p>
        </p:txBody>
      </p:sp>
      <p:sp>
        <p:nvSpPr>
          <p:cNvPr id="23" name="Shape 19"/>
          <p:cNvSpPr/>
          <p:nvPr/>
        </p:nvSpPr>
        <p:spPr>
          <a:xfrm>
            <a:off x="3145536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 20"/>
          <p:cNvSpPr/>
          <p:nvPr/>
        </p:nvSpPr>
        <p:spPr>
          <a:xfrm>
            <a:off x="3145536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-47.5%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0.61 min</a:t>
            </a:r>
            <a:endParaRPr lang="en-US" sz="1250" dirty="0"/>
          </a:p>
        </p:txBody>
      </p:sp>
      <p:sp>
        <p:nvSpPr>
          <p:cNvPr id="25" name="Shape 21"/>
          <p:cNvSpPr/>
          <p:nvPr/>
        </p:nvSpPr>
        <p:spPr>
          <a:xfrm>
            <a:off x="4590288" y="1353312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6" name="Text 22"/>
          <p:cNvSpPr/>
          <p:nvPr/>
        </p:nvSpPr>
        <p:spPr>
          <a:xfrm>
            <a:off x="4590288" y="1353312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1.16 min</a:t>
            </a:r>
            <a:endParaRPr lang="en-US" sz="1050" dirty="0"/>
          </a:p>
        </p:txBody>
      </p:sp>
      <p:sp>
        <p:nvSpPr>
          <p:cNvPr id="27" name="Shape 23"/>
          <p:cNvSpPr/>
          <p:nvPr/>
        </p:nvSpPr>
        <p:spPr>
          <a:xfrm>
            <a:off x="5925312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24"/>
          <p:cNvSpPr/>
          <p:nvPr/>
        </p:nvSpPr>
        <p:spPr>
          <a:xfrm>
            <a:off x="5925312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+95.5%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2.27 min</a:t>
            </a:r>
            <a:endParaRPr lang="en-US" sz="1250" dirty="0"/>
          </a:p>
        </p:txBody>
      </p:sp>
      <p:sp>
        <p:nvSpPr>
          <p:cNvPr id="29" name="Shape 25"/>
          <p:cNvSpPr/>
          <p:nvPr/>
        </p:nvSpPr>
        <p:spPr>
          <a:xfrm>
            <a:off x="7370064" y="1353312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26"/>
          <p:cNvSpPr/>
          <p:nvPr/>
        </p:nvSpPr>
        <p:spPr>
          <a:xfrm>
            <a:off x="7370064" y="1353312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+485.2%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6.79 min</a:t>
            </a:r>
            <a:endParaRPr lang="en-US" sz="1250" dirty="0"/>
          </a:p>
        </p:txBody>
      </p:sp>
      <p:sp>
        <p:nvSpPr>
          <p:cNvPr id="31" name="Shape 27"/>
          <p:cNvSpPr/>
          <p:nvPr/>
        </p:nvSpPr>
        <p:spPr>
          <a:xfrm>
            <a:off x="329184" y="1865376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2" name="Text 28"/>
          <p:cNvSpPr/>
          <p:nvPr/>
        </p:nvSpPr>
        <p:spPr>
          <a:xfrm>
            <a:off x="329184" y="1865376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Pu239</a:t>
            </a:r>
            <a:endParaRPr lang="en-US" sz="1300" dirty="0"/>
          </a:p>
        </p:txBody>
      </p:sp>
      <p:sp>
        <p:nvSpPr>
          <p:cNvPr id="33" name="Shape 29"/>
          <p:cNvSpPr/>
          <p:nvPr/>
        </p:nvSpPr>
        <p:spPr>
          <a:xfrm>
            <a:off x="1700784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 30"/>
          <p:cNvSpPr/>
          <p:nvPr/>
        </p:nvSpPr>
        <p:spPr>
          <a:xfrm>
            <a:off x="1700784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-65.1%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0.11 min</a:t>
            </a:r>
            <a:endParaRPr lang="en-US" sz="1250" dirty="0"/>
          </a:p>
        </p:txBody>
      </p:sp>
      <p:sp>
        <p:nvSpPr>
          <p:cNvPr id="35" name="Shape 31"/>
          <p:cNvSpPr/>
          <p:nvPr/>
        </p:nvSpPr>
        <p:spPr>
          <a:xfrm>
            <a:off x="3145536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6" name="Text 32"/>
          <p:cNvSpPr/>
          <p:nvPr/>
        </p:nvSpPr>
        <p:spPr>
          <a:xfrm>
            <a:off x="3145536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-45.8%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0.17 min</a:t>
            </a:r>
            <a:endParaRPr lang="en-US" sz="1250" dirty="0"/>
          </a:p>
        </p:txBody>
      </p:sp>
      <p:sp>
        <p:nvSpPr>
          <p:cNvPr id="37" name="Shape 33"/>
          <p:cNvSpPr/>
          <p:nvPr/>
        </p:nvSpPr>
        <p:spPr>
          <a:xfrm>
            <a:off x="4590288" y="1865376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 34"/>
          <p:cNvSpPr/>
          <p:nvPr/>
        </p:nvSpPr>
        <p:spPr>
          <a:xfrm>
            <a:off x="4590288" y="1865376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0.32 min</a:t>
            </a:r>
            <a:endParaRPr lang="en-US" sz="1050" dirty="0"/>
          </a:p>
        </p:txBody>
      </p:sp>
      <p:sp>
        <p:nvSpPr>
          <p:cNvPr id="39" name="Shape 35"/>
          <p:cNvSpPr/>
          <p:nvPr/>
        </p:nvSpPr>
        <p:spPr>
          <a:xfrm>
            <a:off x="5925312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 36"/>
          <p:cNvSpPr/>
          <p:nvPr/>
        </p:nvSpPr>
        <p:spPr>
          <a:xfrm>
            <a:off x="5925312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+124.5%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0.72 min</a:t>
            </a:r>
            <a:endParaRPr lang="en-US" sz="1250" dirty="0"/>
          </a:p>
        </p:txBody>
      </p:sp>
      <p:sp>
        <p:nvSpPr>
          <p:cNvPr id="41" name="Shape 37"/>
          <p:cNvSpPr/>
          <p:nvPr/>
        </p:nvSpPr>
        <p:spPr>
          <a:xfrm>
            <a:off x="7370064" y="1865376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2" name="Text 38"/>
          <p:cNvSpPr/>
          <p:nvPr/>
        </p:nvSpPr>
        <p:spPr>
          <a:xfrm>
            <a:off x="7370064" y="1865376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+691.1%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2.53 min</a:t>
            </a:r>
            <a:endParaRPr lang="en-US" sz="1250" dirty="0"/>
          </a:p>
        </p:txBody>
      </p:sp>
      <p:sp>
        <p:nvSpPr>
          <p:cNvPr id="43" name="Shape 39"/>
          <p:cNvSpPr/>
          <p:nvPr/>
        </p:nvSpPr>
        <p:spPr>
          <a:xfrm>
            <a:off x="329184" y="2377440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4" name="Text 40"/>
          <p:cNvSpPr/>
          <p:nvPr/>
        </p:nvSpPr>
        <p:spPr>
          <a:xfrm>
            <a:off x="329184" y="2377440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Fe57</a:t>
            </a:r>
            <a:endParaRPr lang="en-US" sz="1300" dirty="0"/>
          </a:p>
        </p:txBody>
      </p:sp>
      <p:sp>
        <p:nvSpPr>
          <p:cNvPr id="45" name="Shape 41"/>
          <p:cNvSpPr/>
          <p:nvPr/>
        </p:nvSpPr>
        <p:spPr>
          <a:xfrm>
            <a:off x="1700784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6" name="Text 42"/>
          <p:cNvSpPr/>
          <p:nvPr/>
        </p:nvSpPr>
        <p:spPr>
          <a:xfrm>
            <a:off x="1700784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-3.3%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0.15 min</a:t>
            </a:r>
            <a:endParaRPr lang="en-US" sz="1250" dirty="0"/>
          </a:p>
        </p:txBody>
      </p:sp>
      <p:sp>
        <p:nvSpPr>
          <p:cNvPr id="47" name="Shape 43"/>
          <p:cNvSpPr/>
          <p:nvPr/>
        </p:nvSpPr>
        <p:spPr>
          <a:xfrm>
            <a:off x="3145536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8" name="Text 44"/>
          <p:cNvSpPr/>
          <p:nvPr/>
        </p:nvSpPr>
        <p:spPr>
          <a:xfrm>
            <a:off x="3145536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-3.3%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0.15 min</a:t>
            </a:r>
            <a:endParaRPr lang="en-US" sz="1250" dirty="0"/>
          </a:p>
        </p:txBody>
      </p:sp>
      <p:sp>
        <p:nvSpPr>
          <p:cNvPr id="49" name="Shape 45"/>
          <p:cNvSpPr/>
          <p:nvPr/>
        </p:nvSpPr>
        <p:spPr>
          <a:xfrm>
            <a:off x="4590288" y="2377440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0" name="Text 46"/>
          <p:cNvSpPr/>
          <p:nvPr/>
        </p:nvSpPr>
        <p:spPr>
          <a:xfrm>
            <a:off x="4590288" y="2377440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0.15 min</a:t>
            </a:r>
            <a:endParaRPr lang="en-US" sz="1050" dirty="0"/>
          </a:p>
        </p:txBody>
      </p:sp>
      <p:sp>
        <p:nvSpPr>
          <p:cNvPr id="51" name="Shape 47"/>
          <p:cNvSpPr/>
          <p:nvPr/>
        </p:nvSpPr>
        <p:spPr>
          <a:xfrm>
            <a:off x="5925312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2" name="Text 48"/>
          <p:cNvSpPr/>
          <p:nvPr/>
        </p:nvSpPr>
        <p:spPr>
          <a:xfrm>
            <a:off x="5925312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+7.7%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0.16 min</a:t>
            </a:r>
            <a:endParaRPr lang="en-US" sz="1250" dirty="0"/>
          </a:p>
        </p:txBody>
      </p:sp>
      <p:sp>
        <p:nvSpPr>
          <p:cNvPr id="53" name="Shape 49"/>
          <p:cNvSpPr/>
          <p:nvPr/>
        </p:nvSpPr>
        <p:spPr>
          <a:xfrm>
            <a:off x="7370064" y="2377440"/>
            <a:ext cx="1444752" cy="512064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4" name="Text 50"/>
          <p:cNvSpPr/>
          <p:nvPr/>
        </p:nvSpPr>
        <p:spPr>
          <a:xfrm>
            <a:off x="7370064" y="2377440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+40.7%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0.21 min</a:t>
            </a:r>
            <a:endParaRPr lang="en-US" sz="1250" dirty="0"/>
          </a:p>
        </p:txBody>
      </p:sp>
      <p:sp>
        <p:nvSpPr>
          <p:cNvPr id="55" name="Shape 51"/>
          <p:cNvSpPr/>
          <p:nvPr/>
        </p:nvSpPr>
        <p:spPr>
          <a:xfrm>
            <a:off x="329184" y="2889504"/>
            <a:ext cx="1371600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6" name="Text 52"/>
          <p:cNvSpPr/>
          <p:nvPr/>
        </p:nvSpPr>
        <p:spPr>
          <a:xfrm>
            <a:off x="329184" y="2889504"/>
            <a:ext cx="137160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Cu63</a:t>
            </a:r>
            <a:endParaRPr lang="en-US" sz="1300" dirty="0"/>
          </a:p>
        </p:txBody>
      </p:sp>
      <p:sp>
        <p:nvSpPr>
          <p:cNvPr id="57" name="Shape 53"/>
          <p:cNvSpPr/>
          <p:nvPr/>
        </p:nvSpPr>
        <p:spPr>
          <a:xfrm>
            <a:off x="1700784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8" name="Text 54"/>
          <p:cNvSpPr/>
          <p:nvPr/>
        </p:nvSpPr>
        <p:spPr>
          <a:xfrm>
            <a:off x="1700784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-22.2%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0.06 min</a:t>
            </a:r>
            <a:endParaRPr lang="en-US" sz="1250" dirty="0"/>
          </a:p>
        </p:txBody>
      </p:sp>
      <p:sp>
        <p:nvSpPr>
          <p:cNvPr id="59" name="Shape 55"/>
          <p:cNvSpPr/>
          <p:nvPr/>
        </p:nvSpPr>
        <p:spPr>
          <a:xfrm>
            <a:off x="3145536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0" name="Text 56"/>
          <p:cNvSpPr/>
          <p:nvPr/>
        </p:nvSpPr>
        <p:spPr>
          <a:xfrm>
            <a:off x="3145536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-15.6%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0.06 min</a:t>
            </a:r>
            <a:endParaRPr lang="en-US" sz="1250" dirty="0"/>
          </a:p>
        </p:txBody>
      </p:sp>
      <p:sp>
        <p:nvSpPr>
          <p:cNvPr id="61" name="Shape 57"/>
          <p:cNvSpPr/>
          <p:nvPr/>
        </p:nvSpPr>
        <p:spPr>
          <a:xfrm>
            <a:off x="4590288" y="2889504"/>
            <a:ext cx="1335024" cy="512064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2" name="Text 58"/>
          <p:cNvSpPr/>
          <p:nvPr/>
        </p:nvSpPr>
        <p:spPr>
          <a:xfrm>
            <a:off x="4590288" y="2889504"/>
            <a:ext cx="1335024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050" b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0.00%  (ref)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0.07 min</a:t>
            </a:r>
            <a:endParaRPr lang="en-US" sz="1050" dirty="0"/>
          </a:p>
        </p:txBody>
      </p:sp>
      <p:sp>
        <p:nvSpPr>
          <p:cNvPr id="63" name="Shape 59"/>
          <p:cNvSpPr/>
          <p:nvPr/>
        </p:nvSpPr>
        <p:spPr>
          <a:xfrm>
            <a:off x="5925312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4" name="Text 60"/>
          <p:cNvSpPr/>
          <p:nvPr/>
        </p:nvSpPr>
        <p:spPr>
          <a:xfrm>
            <a:off x="5925312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+46.7%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0.11 min</a:t>
            </a:r>
            <a:endParaRPr lang="en-US" sz="1250" dirty="0"/>
          </a:p>
        </p:txBody>
      </p:sp>
      <p:sp>
        <p:nvSpPr>
          <p:cNvPr id="65" name="Shape 61"/>
          <p:cNvSpPr/>
          <p:nvPr/>
        </p:nvSpPr>
        <p:spPr>
          <a:xfrm>
            <a:off x="7370064" y="2889504"/>
            <a:ext cx="1444752" cy="512064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6" name="Text 62"/>
          <p:cNvSpPr/>
          <p:nvPr/>
        </p:nvSpPr>
        <p:spPr>
          <a:xfrm>
            <a:off x="7370064" y="2889504"/>
            <a:ext cx="1444752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lnSpc>
                <a:spcPct val="105000"/>
              </a:lnSpc>
              <a:buNone/>
            </a:pPr>
            <a:r>
              <a:rPr lang="en-US" sz="125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+213.3%
</a:t>
            </a:r>
            <a:r>
              <a:rPr lang="en-US" sz="1000" i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0.23 min</a:t>
            </a:r>
            <a:endParaRPr lang="en-US" sz="1250" dirty="0"/>
          </a:p>
        </p:txBody>
      </p:sp>
      <p:sp>
        <p:nvSpPr>
          <p:cNvPr id="67" name="Shape 63"/>
          <p:cNvSpPr/>
          <p:nvPr/>
        </p:nvSpPr>
        <p:spPr>
          <a:xfrm>
            <a:off x="329184" y="3529584"/>
            <a:ext cx="8485632" cy="384048"/>
          </a:xfrm>
          <a:prstGeom prst="roundRect">
            <a:avLst>
              <a:gd name="adj" fmla="val 11905"/>
            </a:avLst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8" name="Text 64"/>
          <p:cNvSpPr/>
          <p:nvPr/>
        </p:nvSpPr>
        <p:spPr>
          <a:xfrm>
            <a:off x="420624" y="3529584"/>
            <a:ext cx="8302752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 </a:t>
            </a:r>
            <a:r>
              <a:rPr lang="en-US" sz="1000" b="1" dirty="0">
                <a:solidFill>
                  <a:srgbClr val="E2231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red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increase vs V3      </a:t>
            </a:r>
            <a:r>
              <a:rPr lang="en-US" sz="1000" b="1" dirty="0">
                <a:solidFill>
                  <a:srgbClr val="1C8A5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green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decrease vs V3      </a:t>
            </a:r>
            <a:r>
              <a:rPr lang="en-US" sz="1000" b="1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bold</a:t>
            </a:r>
            <a:r>
              <a:rPr lang="en-US" sz="10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= change exceeds 200%</a:t>
            </a:r>
            <a:endParaRPr lang="en-US" sz="1000" dirty="0"/>
          </a:p>
        </p:txBody>
      </p:sp>
      <p:sp>
        <p:nvSpPr>
          <p:cNvPr id="69" name="Shape 65"/>
          <p:cNvSpPr/>
          <p:nvPr/>
        </p:nvSpPr>
        <p:spPr>
          <a:xfrm>
            <a:off x="329184" y="4005072"/>
            <a:ext cx="8485632" cy="713232"/>
          </a:xfrm>
          <a:prstGeom prst="roundRect">
            <a:avLst>
              <a:gd name="adj" fmla="val 10256"/>
            </a:avLst>
          </a:prstGeom>
          <a:solidFill>
            <a:srgbClr val="1414A0"/>
          </a:solidFill>
          <a:ln/>
          <a:effectLst>
            <a:outerShdw blurRad="50800" dist="12700" dir="2700000" algn="bl" rotWithShape="0">
              <a:srgbClr val="000000">
                <a:alpha val="8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0" name="Text 66"/>
          <p:cNvSpPr/>
          <p:nvPr/>
        </p:nvSpPr>
        <p:spPr>
          <a:xfrm>
            <a:off x="493776" y="4059936"/>
            <a:ext cx="8156448" cy="60350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lnSpc>
                <a:spcPct val="125000"/>
              </a:lnSpc>
              <a:buNone/>
            </a:pPr>
            <a:r>
              <a:rPr lang="en-US" sz="1150" b="1" dirty="0">
                <a:solidFill>
                  <a:srgbClr val="00B5B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pattern:  </a:t>
            </a:r>
            <a:r>
              <a:rPr lang="en-US" sz="105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Pu239 runtime explodes at V5 (+691%) — far exceeding its own file-size growth (+363%). For fissile isotopes, resonance reconstruction cost dominates over simple grid-point storage.</a:t>
            </a:r>
            <a:endParaRPr lang="en-US" sz="1150" dirty="0"/>
          </a:p>
        </p:txBody>
      </p:sp>
    </p:spTree>
    <p:extLst>
      <p:ext uri="{BB962C8B-B14F-4D97-AF65-F5344CB8AC3E}">
        <p14:creationId xmlns:p14="http://schemas.microsoft.com/office/powerpoint/2010/main" val="2492531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52400" y="91440"/>
            <a:ext cx="84124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Conclusion | Discussion | Lessons Learned</a:t>
            </a:r>
            <a:endParaRPr lang="en-US" sz="2200" dirty="0"/>
          </a:p>
        </p:txBody>
      </p:sp>
      <p:sp>
        <p:nvSpPr>
          <p:cNvPr id="28" name="Text 4">
            <a:extLst>
              <a:ext uri="{FF2B5EF4-FFF2-40B4-BE49-F238E27FC236}">
                <a16:creationId xmlns:a16="http://schemas.microsoft.com/office/drawing/2014/main" id="{3E7A2CF1-B6FC-A027-E563-77C6F2CE3284}"/>
              </a:ext>
            </a:extLst>
          </p:cNvPr>
          <p:cNvSpPr/>
          <p:nvPr/>
        </p:nvSpPr>
        <p:spPr>
          <a:xfrm>
            <a:off x="217002" y="595399"/>
            <a:ext cx="8188058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buNone/>
            </a:pPr>
            <a:r>
              <a:rPr lang="en-US" sz="14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1.  Loosening the tolerance degrades the cross sections?</a:t>
            </a:r>
            <a:endParaRPr lang="en-US" sz="1400" dirty="0"/>
          </a:p>
        </p:txBody>
      </p:sp>
      <p:sp>
        <p:nvSpPr>
          <p:cNvPr id="29" name="Text 5">
            <a:extLst>
              <a:ext uri="{FF2B5EF4-FFF2-40B4-BE49-F238E27FC236}">
                <a16:creationId xmlns:a16="http://schemas.microsoft.com/office/drawing/2014/main" id="{FCEB3655-341F-15B5-1DD7-4721EE68FB9A}"/>
              </a:ext>
            </a:extLst>
          </p:cNvPr>
          <p:cNvSpPr/>
          <p:nvPr/>
        </p:nvSpPr>
        <p:spPr>
          <a:xfrm>
            <a:off x="239862" y="759991"/>
            <a:ext cx="84124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lnSpc>
                <a:spcPct val="110000"/>
              </a:lnSpc>
              <a:buNone/>
            </a:pPr>
            <a:r>
              <a:rPr lang="en-US" sz="1200" dirty="0">
                <a:solidFill>
                  <a:srgbClr val="16163A"/>
                </a:solidFill>
                <a:latin typeface="Calibri" panose="020F0502020204030204" pitchFamily="34" charset="0"/>
                <a:ea typeface="Calibri" pitchFamily="34" charset="-122"/>
                <a:cs typeface="Calibri" panose="020F0502020204030204" pitchFamily="34" charset="0"/>
              </a:rPr>
              <a:t>V1 (10×) and V2 broaden and distort resonance peaks: local differences of 1–10% appear, growing with energy.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 6">
            <a:extLst>
              <a:ext uri="{FF2B5EF4-FFF2-40B4-BE49-F238E27FC236}">
                <a16:creationId xmlns:a16="http://schemas.microsoft.com/office/drawing/2014/main" id="{AA7DE2EE-6B17-9980-E7D5-555F70911F46}"/>
              </a:ext>
            </a:extLst>
          </p:cNvPr>
          <p:cNvSpPr/>
          <p:nvPr/>
        </p:nvSpPr>
        <p:spPr>
          <a:xfrm>
            <a:off x="217002" y="1253839"/>
            <a:ext cx="8188058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buNone/>
            </a:pPr>
            <a:r>
              <a:rPr lang="en-US" sz="1400" b="1" dirty="0">
                <a:solidFill>
                  <a:srgbClr val="E2231A"/>
                </a:solidFill>
                <a:latin typeface="Calibri" panose="020F0502020204030204" pitchFamily="34" charset="0"/>
                <a:ea typeface="Cambria" pitchFamily="34" charset="-122"/>
                <a:cs typeface="Calibri" panose="020F0502020204030204" pitchFamily="34" charset="0"/>
              </a:rPr>
              <a:t>2.  Does tightening below NJOY defaults (V4, V5) improve things?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 7">
            <a:extLst>
              <a:ext uri="{FF2B5EF4-FFF2-40B4-BE49-F238E27FC236}">
                <a16:creationId xmlns:a16="http://schemas.microsoft.com/office/drawing/2014/main" id="{D8D2A071-4E4E-A667-D8E7-B077C6874AF8}"/>
              </a:ext>
            </a:extLst>
          </p:cNvPr>
          <p:cNvSpPr/>
          <p:nvPr/>
        </p:nvSpPr>
        <p:spPr>
          <a:xfrm>
            <a:off x="217002" y="1487011"/>
            <a:ext cx="870197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lnSpc>
                <a:spcPct val="110000"/>
              </a:lnSpc>
              <a:buNone/>
            </a:pPr>
            <a:r>
              <a:rPr lang="en-US" sz="1200" dirty="0">
                <a:solidFill>
                  <a:srgbClr val="16163A"/>
                </a:solidFill>
                <a:latin typeface="Calibri" panose="020F0502020204030204" pitchFamily="34" charset="0"/>
                <a:ea typeface="Calibri" pitchFamily="34" charset="-122"/>
                <a:cs typeface="Calibri" panose="020F0502020204030204" pitchFamily="34" charset="0"/>
              </a:rPr>
              <a:t>For certain isotopes and reactions, V4 (10× tighter) and even V5 (100× tighter) still show 1–2% spikes or even higher.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 10">
            <a:extLst>
              <a:ext uri="{FF2B5EF4-FFF2-40B4-BE49-F238E27FC236}">
                <a16:creationId xmlns:a16="http://schemas.microsoft.com/office/drawing/2014/main" id="{33AB5B71-8510-6700-E07A-4EAEA65FCD2F}"/>
              </a:ext>
            </a:extLst>
          </p:cNvPr>
          <p:cNvSpPr/>
          <p:nvPr/>
        </p:nvSpPr>
        <p:spPr>
          <a:xfrm>
            <a:off x="217002" y="1966514"/>
            <a:ext cx="8188058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buNone/>
            </a:pPr>
            <a:r>
              <a:rPr lang="en-US" sz="1400" b="1" dirty="0">
                <a:solidFill>
                  <a:srgbClr val="0D0D6E"/>
                </a:solidFill>
                <a:latin typeface="Calibri" panose="020F0502020204030204" pitchFamily="34" charset="0"/>
                <a:ea typeface="Cambria" pitchFamily="34" charset="-122"/>
                <a:cs typeface="Calibri" panose="020F0502020204030204" pitchFamily="34" charset="0"/>
              </a:rPr>
              <a:t>3.  Are NJOY default automatically best?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 11">
            <a:extLst>
              <a:ext uri="{FF2B5EF4-FFF2-40B4-BE49-F238E27FC236}">
                <a16:creationId xmlns:a16="http://schemas.microsoft.com/office/drawing/2014/main" id="{EDA2F3FA-50F7-1AFA-2F66-FF9C59017909}"/>
              </a:ext>
            </a:extLst>
          </p:cNvPr>
          <p:cNvSpPr/>
          <p:nvPr/>
        </p:nvSpPr>
        <p:spPr>
          <a:xfrm>
            <a:off x="217002" y="2138726"/>
            <a:ext cx="858012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lnSpc>
                <a:spcPct val="110000"/>
              </a:lnSpc>
              <a:buNone/>
            </a:pPr>
            <a:r>
              <a:rPr lang="en-US" sz="1200" dirty="0">
                <a:solidFill>
                  <a:srgbClr val="16163A"/>
                </a:solidFill>
                <a:latin typeface="Calibri" panose="020F0502020204030204" pitchFamily="34" charset="0"/>
                <a:ea typeface="Calibri" pitchFamily="34" charset="-122"/>
                <a:cs typeface="Calibri" panose="020F0502020204030204" pitchFamily="34" charset="0"/>
              </a:rPr>
              <a:t>The default is a reasonable, validated working point, but residual differences at V4/V5 shows, it needs further study.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 12">
            <a:extLst>
              <a:ext uri="{FF2B5EF4-FFF2-40B4-BE49-F238E27FC236}">
                <a16:creationId xmlns:a16="http://schemas.microsoft.com/office/drawing/2014/main" id="{B981C150-F517-4929-0B6F-D35D602A3209}"/>
              </a:ext>
            </a:extLst>
          </p:cNvPr>
          <p:cNvSpPr/>
          <p:nvPr/>
        </p:nvSpPr>
        <p:spPr>
          <a:xfrm>
            <a:off x="217002" y="2611028"/>
            <a:ext cx="8188058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buNone/>
            </a:pPr>
            <a:r>
              <a:rPr lang="en-US" sz="1400" b="1" dirty="0">
                <a:solidFill>
                  <a:srgbClr val="E08A1E"/>
                </a:solidFill>
                <a:latin typeface="Calibri" panose="020F0502020204030204" pitchFamily="34" charset="0"/>
                <a:ea typeface="Cambria" pitchFamily="34" charset="-122"/>
                <a:cs typeface="Calibri" panose="020F0502020204030204" pitchFamily="34" charset="0"/>
              </a:rPr>
              <a:t>4.  The cost argument is severe and asymmetric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 13">
            <a:extLst>
              <a:ext uri="{FF2B5EF4-FFF2-40B4-BE49-F238E27FC236}">
                <a16:creationId xmlns:a16="http://schemas.microsoft.com/office/drawing/2014/main" id="{5FA1595E-63B2-8C87-1184-3E9546BC50AE}"/>
              </a:ext>
            </a:extLst>
          </p:cNvPr>
          <p:cNvSpPr/>
          <p:nvPr/>
        </p:nvSpPr>
        <p:spPr>
          <a:xfrm>
            <a:off x="217002" y="2859994"/>
            <a:ext cx="858012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lnSpc>
                <a:spcPct val="110000"/>
              </a:lnSpc>
              <a:buNone/>
            </a:pPr>
            <a:r>
              <a:rPr lang="en-US" sz="1200" dirty="0">
                <a:solidFill>
                  <a:srgbClr val="16163A"/>
                </a:solidFill>
                <a:latin typeface="Calibri" panose="020F0502020204030204" pitchFamily="34" charset="0"/>
                <a:ea typeface="Calibri" pitchFamily="34" charset="-122"/>
                <a:cs typeface="Calibri" panose="020F0502020204030204" pitchFamily="34" charset="0"/>
              </a:rPr>
              <a:t>A single-temperature processed ENDF library at NJOY default is already ≈20 GB. Pushing to V4/V5 for a full production library at that precision could approach hundreds of GB or more.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 14">
            <a:extLst>
              <a:ext uri="{FF2B5EF4-FFF2-40B4-BE49-F238E27FC236}">
                <a16:creationId xmlns:a16="http://schemas.microsoft.com/office/drawing/2014/main" id="{E341C912-A2BC-3F31-C1C6-2FDC29D591A9}"/>
              </a:ext>
            </a:extLst>
          </p:cNvPr>
          <p:cNvSpPr/>
          <p:nvPr/>
        </p:nvSpPr>
        <p:spPr>
          <a:xfrm>
            <a:off x="217002" y="3484418"/>
            <a:ext cx="8188058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buNone/>
            </a:pPr>
            <a:r>
              <a:rPr lang="en-US" sz="1400" b="1" dirty="0">
                <a:solidFill>
                  <a:srgbClr val="1414A0"/>
                </a:solidFill>
                <a:latin typeface="Calibri" panose="020F0502020204030204" pitchFamily="34" charset="0"/>
                <a:ea typeface="Cambria" pitchFamily="34" charset="-122"/>
                <a:cs typeface="Calibri" panose="020F0502020204030204" pitchFamily="34" charset="0"/>
              </a:rPr>
              <a:t>5.  Open question for Phase 2: does this 1–2% residual actually move k_eff?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 15">
            <a:extLst>
              <a:ext uri="{FF2B5EF4-FFF2-40B4-BE49-F238E27FC236}">
                <a16:creationId xmlns:a16="http://schemas.microsoft.com/office/drawing/2014/main" id="{3F78CC2A-EDA2-E9F9-6F87-46ED9F4D4B7B}"/>
              </a:ext>
            </a:extLst>
          </p:cNvPr>
          <p:cNvSpPr/>
          <p:nvPr/>
        </p:nvSpPr>
        <p:spPr>
          <a:xfrm>
            <a:off x="217002" y="3717590"/>
            <a:ext cx="858012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just">
              <a:lnSpc>
                <a:spcPct val="110000"/>
              </a:lnSpc>
              <a:buNone/>
            </a:pPr>
            <a:r>
              <a:rPr lang="en-US" sz="1200" dirty="0">
                <a:solidFill>
                  <a:srgbClr val="16163A"/>
                </a:solidFill>
                <a:latin typeface="Calibri" panose="020F0502020204030204" pitchFamily="34" charset="0"/>
                <a:ea typeface="Calibri" pitchFamily="34" charset="-122"/>
                <a:cs typeface="Calibri" panose="020F0502020204030204" pitchFamily="34" charset="0"/>
              </a:rPr>
              <a:t>Cross-section comparison alone cannot answer this. Propagating V1–V5 differences through ICSBEP-sensitive benchmarks — and checking whether they show up in k_eff or cancel out — is exactly why benchmark propagation is necessary, not optional.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Shape 16"/>
          <p:cNvSpPr/>
          <p:nvPr/>
        </p:nvSpPr>
        <p:spPr>
          <a:xfrm>
            <a:off x="228600" y="4271059"/>
            <a:ext cx="8503920" cy="410183"/>
          </a:xfrm>
          <a:prstGeom prst="roundRect">
            <a:avLst>
              <a:gd name="adj" fmla="val 15625"/>
            </a:avLst>
          </a:prstGeom>
          <a:solidFill>
            <a:srgbClr val="1414A0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9" name="Text 17"/>
          <p:cNvSpPr/>
          <p:nvPr/>
        </p:nvSpPr>
        <p:spPr>
          <a:xfrm>
            <a:off x="320040" y="4314929"/>
            <a:ext cx="8321040" cy="3455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chemeClr val="bg1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Correct parameter choice is the real lesson — not that defaults are automatically right, and not that finer is automatically better.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ED7BB3CF-111E-1BF2-6AF4-A4DEB37EA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41" name="Footer Placeholder 40">
            <a:extLst>
              <a:ext uri="{FF2B5EF4-FFF2-40B4-BE49-F238E27FC236}">
                <a16:creationId xmlns:a16="http://schemas.microsoft.com/office/drawing/2014/main" id="{01B131A0-04FB-7631-F6AD-7AFBED2B0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3BD7092E-9391-CCAD-E390-CF15F0AF4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22</a:t>
            </a:fld>
            <a:endParaRPr lang="fr-F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BDA94B-25AA-56F5-3265-739E87A1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CF7768-5D31-0B38-8197-9B2AB1C52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E7FEAC-5D68-85B5-ECA8-47C59232C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12" name="Shape 10"/>
          <p:cNvSpPr/>
          <p:nvPr/>
        </p:nvSpPr>
        <p:spPr>
          <a:xfrm>
            <a:off x="137160" y="590097"/>
            <a:ext cx="4251960" cy="3879033"/>
          </a:xfrm>
          <a:prstGeom prst="roundRect">
            <a:avLst>
              <a:gd name="adj" fmla="val 2410"/>
            </a:avLst>
          </a:prstGeom>
          <a:solidFill>
            <a:srgbClr val="1414A0"/>
          </a:solidFill>
          <a:ln/>
          <a:effectLst>
            <a:outerShdw blurRad="88900" dist="25400" dir="27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13" name="Text 11"/>
          <p:cNvSpPr/>
          <p:nvPr/>
        </p:nvSpPr>
        <p:spPr>
          <a:xfrm>
            <a:off x="411480" y="707672"/>
            <a:ext cx="3886200" cy="31089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Why cross sections are the right first step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Text 12"/>
          <p:cNvSpPr/>
          <p:nvPr/>
        </p:nvSpPr>
        <p:spPr>
          <a:xfrm>
            <a:off x="211454" y="1159002"/>
            <a:ext cx="4069080" cy="58521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E2E6F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Cross sections are the fundamental, unambiguous quantity — no benchmark dependency, no cancellation effects</a:t>
            </a:r>
            <a:endParaRPr lang="en-US" sz="1200" dirty="0"/>
          </a:p>
        </p:txBody>
      </p:sp>
      <p:sp>
        <p:nvSpPr>
          <p:cNvPr id="15" name="Text 13"/>
          <p:cNvSpPr/>
          <p:nvPr/>
        </p:nvSpPr>
        <p:spPr>
          <a:xfrm>
            <a:off x="211454" y="1780794"/>
            <a:ext cx="4069080" cy="58521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E2E6F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Every isotope can be checked, not just the ones with benchmark coverage</a:t>
            </a:r>
            <a:endParaRPr lang="en-US" sz="1200" dirty="0"/>
          </a:p>
        </p:txBody>
      </p:sp>
      <p:sp>
        <p:nvSpPr>
          <p:cNvPr id="16" name="Text 14"/>
          <p:cNvSpPr/>
          <p:nvPr/>
        </p:nvSpPr>
        <p:spPr>
          <a:xfrm>
            <a:off x="211454" y="2402586"/>
            <a:ext cx="4069080" cy="58521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E2E6F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Fast: 5 variants × 33 isotopes processed in hours, not weeks</a:t>
            </a:r>
            <a:endParaRPr lang="en-US" sz="1200" dirty="0"/>
          </a:p>
        </p:txBody>
      </p:sp>
      <p:sp>
        <p:nvSpPr>
          <p:cNvPr id="17" name="Text 15"/>
          <p:cNvSpPr/>
          <p:nvPr/>
        </p:nvSpPr>
        <p:spPr>
          <a:xfrm>
            <a:off x="211454" y="3024378"/>
            <a:ext cx="4069080" cy="58521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E2E6F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Directly answers the real question: do NJOY tolerances change the physics output, yes or no?</a:t>
            </a:r>
            <a:endParaRPr lang="en-US" sz="1200" dirty="0"/>
          </a:p>
        </p:txBody>
      </p:sp>
      <p:sp>
        <p:nvSpPr>
          <p:cNvPr id="18" name="Text 16"/>
          <p:cNvSpPr/>
          <p:nvPr/>
        </p:nvSpPr>
        <p:spPr>
          <a:xfrm>
            <a:off x="211454" y="3646170"/>
            <a:ext cx="4069080" cy="58521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E2E6F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Simple, reproducible, and a clean foundation before anyone commits resources to benchmark propagation</a:t>
            </a:r>
            <a:endParaRPr lang="en-US" sz="1200" dirty="0"/>
          </a:p>
        </p:txBody>
      </p:sp>
      <p:sp>
        <p:nvSpPr>
          <p:cNvPr id="6" name="Shape 11"/>
          <p:cNvSpPr/>
          <p:nvPr/>
        </p:nvSpPr>
        <p:spPr>
          <a:xfrm>
            <a:off x="4572000" y="590097"/>
            <a:ext cx="4297680" cy="3803904"/>
          </a:xfrm>
          <a:prstGeom prst="roundRect">
            <a:avLst>
              <a:gd name="adj" fmla="val 2232"/>
            </a:avLst>
          </a:prstGeom>
          <a:solidFill>
            <a:srgbClr val="E8F4F8"/>
          </a:solidFill>
          <a:ln/>
          <a:effectLst>
            <a:outerShdw blurRad="88900" dist="254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" name="Text 12"/>
          <p:cNvSpPr/>
          <p:nvPr/>
        </p:nvSpPr>
        <p:spPr>
          <a:xfrm>
            <a:off x="4526280" y="630620"/>
            <a:ext cx="4580313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1A6B8A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🚀  Next step  —  Phase 2  (benchmark propagation)</a:t>
            </a:r>
            <a:endParaRPr lang="en-US" sz="1400" dirty="0"/>
          </a:p>
        </p:txBody>
      </p:sp>
      <p:sp>
        <p:nvSpPr>
          <p:cNvPr id="8" name="Text 13"/>
          <p:cNvSpPr/>
          <p:nvPr/>
        </p:nvSpPr>
        <p:spPr>
          <a:xfrm>
            <a:off x="4620491" y="1140714"/>
            <a:ext cx="4172989" cy="60350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200" b="1" dirty="0">
                <a:solidFill>
                  <a:srgbClr val="1A6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CALINS screening:</a:t>
            </a: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Sensitivity-based benchmark selection from the DICE database (4,259 ICSBEP benchmarks). Already performed.</a:t>
            </a:r>
            <a:endParaRPr lang="en-US" sz="1200" dirty="0"/>
          </a:p>
        </p:txBody>
      </p:sp>
      <p:sp>
        <p:nvSpPr>
          <p:cNvPr id="9" name="Text 14"/>
          <p:cNvSpPr/>
          <p:nvPr/>
        </p:nvSpPr>
        <p:spPr>
          <a:xfrm>
            <a:off x="4620491" y="1799082"/>
            <a:ext cx="4172989" cy="60350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200" b="1" dirty="0">
                <a:solidFill>
                  <a:srgbClr val="1A6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22 out of 33 isotopes</a:t>
            </a: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have suitable ICSBEP benchmark coverage.</a:t>
            </a:r>
            <a:endParaRPr lang="en-US" sz="1200" dirty="0"/>
          </a:p>
        </p:txBody>
      </p:sp>
      <p:sp>
        <p:nvSpPr>
          <p:cNvPr id="10" name="Text 15"/>
          <p:cNvSpPr/>
          <p:nvPr/>
        </p:nvSpPr>
        <p:spPr>
          <a:xfrm>
            <a:off x="4620491" y="2457450"/>
            <a:ext cx="4172989" cy="60350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200" b="1" dirty="0">
                <a:solidFill>
                  <a:srgbClr val="1A6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Spectral coverage:</a:t>
            </a: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thermal, epithermal, and fast systems — 5 benchmarks per isotope where available.</a:t>
            </a:r>
            <a:endParaRPr lang="en-US" sz="1200" dirty="0"/>
          </a:p>
        </p:txBody>
      </p:sp>
      <p:sp>
        <p:nvSpPr>
          <p:cNvPr id="11" name="Text 16"/>
          <p:cNvSpPr/>
          <p:nvPr/>
        </p:nvSpPr>
        <p:spPr>
          <a:xfrm>
            <a:off x="4620491" y="3115818"/>
            <a:ext cx="4172989" cy="60350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200" b="1" dirty="0">
                <a:solidFill>
                  <a:srgbClr val="1A6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k_eff sensitivity:</a:t>
            </a: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propagate the cross-section differences from this study to criticality calculations. Do NJOY parameters affect k_eff?</a:t>
            </a:r>
            <a:endParaRPr lang="en-US" sz="1200" dirty="0"/>
          </a:p>
        </p:txBody>
      </p:sp>
      <p:sp>
        <p:nvSpPr>
          <p:cNvPr id="19" name="Text 17"/>
          <p:cNvSpPr/>
          <p:nvPr/>
        </p:nvSpPr>
        <p:spPr>
          <a:xfrm>
            <a:off x="4620491" y="3774186"/>
            <a:ext cx="4172989" cy="60350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200" b="1" dirty="0">
                <a:solidFill>
                  <a:srgbClr val="1A6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Future extension:</a:t>
            </a: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THERMR and PURR parameters — thermal scattering and unresolved resonance probability tables.</a:t>
            </a:r>
            <a:endParaRPr lang="en-US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F02B40-ADE1-9F48-BE40-8C2C8EAB75B2}"/>
              </a:ext>
            </a:extLst>
          </p:cNvPr>
          <p:cNvSpPr txBox="1"/>
          <p:nvPr/>
        </p:nvSpPr>
        <p:spPr>
          <a:xfrm>
            <a:off x="211454" y="90701"/>
            <a:ext cx="7820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1"/>
                </a:solidFill>
                <a:ea typeface="Cambria" pitchFamily="34" charset="-122"/>
              </a:rPr>
              <a:t>Why stop at cross sections? | Next Steps</a:t>
            </a:r>
          </a:p>
        </p:txBody>
      </p:sp>
    </p:spTree>
    <p:extLst>
      <p:ext uri="{BB962C8B-B14F-4D97-AF65-F5344CB8AC3E}">
        <p14:creationId xmlns:p14="http://schemas.microsoft.com/office/powerpoint/2010/main" val="402487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4F3B6D-8E69-A408-7724-54AE5BEFC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876E3-7F74-FB6F-8AD9-EE489A2B8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70CF92-B344-C741-F1B8-A43B1E07E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5" name="Text 1"/>
          <p:cNvSpPr/>
          <p:nvPr/>
        </p:nvSpPr>
        <p:spPr>
          <a:xfrm>
            <a:off x="455057" y="3125699"/>
            <a:ext cx="8229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accent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Questions</a:t>
            </a:r>
            <a:endParaRPr lang="en-US" sz="4800" b="1" dirty="0">
              <a:solidFill>
                <a:schemeClr val="accent1"/>
              </a:solidFill>
            </a:endParaRPr>
          </a:p>
        </p:txBody>
      </p:sp>
      <p:sp>
        <p:nvSpPr>
          <p:cNvPr id="6" name="Text 2"/>
          <p:cNvSpPr/>
          <p:nvPr/>
        </p:nvSpPr>
        <p:spPr>
          <a:xfrm>
            <a:off x="455057" y="3653681"/>
            <a:ext cx="8229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dirty="0">
                <a:solidFill>
                  <a:schemeClr val="accent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Vaibhav JAISWAL  |  ASNR/PSN-RES/SNC/LN  |  vaibhav.jaiswal@asnr.fr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7" name="Text 1">
            <a:extLst>
              <a:ext uri="{FF2B5EF4-FFF2-40B4-BE49-F238E27FC236}">
                <a16:creationId xmlns:a16="http://schemas.microsoft.com/office/drawing/2014/main" id="{0C6006F5-3303-D913-FF3D-EBCED5425456}"/>
              </a:ext>
            </a:extLst>
          </p:cNvPr>
          <p:cNvSpPr/>
          <p:nvPr/>
        </p:nvSpPr>
        <p:spPr>
          <a:xfrm>
            <a:off x="348377" y="951799"/>
            <a:ext cx="8229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4800" b="1" dirty="0">
                <a:solidFill>
                  <a:schemeClr val="accent1"/>
                </a:solidFill>
                <a:latin typeface="Calibri" pitchFamily="34" charset="0"/>
                <a:cs typeface="Calibri" pitchFamily="34" charset="-12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16764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095655-F06B-778A-E071-67D66552C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96BC2F-B760-6954-ACF0-022B2714A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D4075-5405-3DE4-2016-4086721C6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Text 0"/>
          <p:cNvSpPr/>
          <p:nvPr/>
        </p:nvSpPr>
        <p:spPr>
          <a:xfrm>
            <a:off x="228600" y="101153"/>
            <a:ext cx="84124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2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Context &amp; Motivation</a:t>
            </a:r>
            <a:endParaRPr lang="en-US" sz="2200" dirty="0"/>
          </a:p>
        </p:txBody>
      </p:sp>
      <p:sp>
        <p:nvSpPr>
          <p:cNvPr id="6" name="Text 1"/>
          <p:cNvSpPr/>
          <p:nvPr/>
        </p:nvSpPr>
        <p:spPr>
          <a:xfrm>
            <a:off x="269748" y="1055984"/>
            <a:ext cx="4197927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Every step of nuclear data processing involves numerical choices that are </a:t>
            </a:r>
          </a:p>
          <a:p>
            <a:pPr marL="0" indent="0" algn="ctr">
              <a:buNone/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rarely questioned</a:t>
            </a:r>
            <a:r>
              <a:rPr lang="en-US" sz="14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! 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Shape 3"/>
          <p:cNvSpPr/>
          <p:nvPr/>
        </p:nvSpPr>
        <p:spPr>
          <a:xfrm>
            <a:off x="4805172" y="1092046"/>
            <a:ext cx="4069080" cy="3079176"/>
          </a:xfrm>
          <a:prstGeom prst="roundRect">
            <a:avLst>
              <a:gd name="adj" fmla="val 2500"/>
            </a:avLst>
          </a:prstGeom>
          <a:solidFill>
            <a:srgbClr val="F4F6FB"/>
          </a:solidFill>
          <a:ln/>
          <a:effectLst>
            <a:outerShdw blurRad="50800" dist="12700" dir="2700000" algn="bl" rotWithShape="0">
              <a:srgbClr val="000000">
                <a:alpha val="8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8" name="Text 4"/>
          <p:cNvSpPr/>
          <p:nvPr/>
        </p:nvSpPr>
        <p:spPr>
          <a:xfrm>
            <a:off x="4988052" y="1183486"/>
            <a:ext cx="3703320" cy="32918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0D0D6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Processing chain considered in this study</a:t>
            </a:r>
            <a:endParaRPr lang="en-US" sz="1400" dirty="0"/>
          </a:p>
        </p:txBody>
      </p:sp>
      <p:sp>
        <p:nvSpPr>
          <p:cNvPr id="9" name="Shape 5"/>
          <p:cNvSpPr/>
          <p:nvPr/>
        </p:nvSpPr>
        <p:spPr>
          <a:xfrm>
            <a:off x="4988052" y="1594966"/>
            <a:ext cx="3703320" cy="502920"/>
          </a:xfrm>
          <a:prstGeom prst="roundRect">
            <a:avLst>
              <a:gd name="adj" fmla="val 12727"/>
            </a:avLst>
          </a:prstGeom>
          <a:solidFill>
            <a:srgbClr val="D6D9EF"/>
          </a:solidFill>
          <a:ln w="12700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 sz="1100"/>
          </a:p>
        </p:txBody>
      </p:sp>
      <p:sp>
        <p:nvSpPr>
          <p:cNvPr id="10" name="Text 6"/>
          <p:cNvSpPr/>
          <p:nvPr/>
        </p:nvSpPr>
        <p:spPr>
          <a:xfrm>
            <a:off x="4988052" y="1594966"/>
            <a:ext cx="3703320" cy="502920"/>
          </a:xfrm>
          <a:prstGeom prst="rect">
            <a:avLst/>
          </a:prstGeom>
          <a:noFill/>
          <a:ln/>
        </p:spPr>
        <p:txBody>
          <a:bodyPr wrap="square" lIns="101600" tIns="101600" rIns="101600" bIns="10160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0D0D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ENDF-6 evaluation</a:t>
            </a:r>
            <a:endParaRPr lang="en-US" sz="1100" dirty="0"/>
          </a:p>
        </p:txBody>
      </p:sp>
      <p:sp>
        <p:nvSpPr>
          <p:cNvPr id="11" name="Shape 7"/>
          <p:cNvSpPr/>
          <p:nvPr/>
        </p:nvSpPr>
        <p:spPr>
          <a:xfrm>
            <a:off x="6771132" y="2097886"/>
            <a:ext cx="27432" cy="118872"/>
          </a:xfrm>
          <a:prstGeom prst="rect">
            <a:avLst/>
          </a:prstGeom>
          <a:solidFill>
            <a:srgbClr val="6B6F9A"/>
          </a:solidFill>
          <a:ln w="12700">
            <a:solidFill>
              <a:srgbClr val="6B6F9A"/>
            </a:solidFill>
            <a:prstDash val="solid"/>
          </a:ln>
        </p:spPr>
        <p:txBody>
          <a:bodyPr/>
          <a:lstStyle/>
          <a:p>
            <a:endParaRPr lang="en-US" sz="1100"/>
          </a:p>
        </p:txBody>
      </p:sp>
      <p:sp>
        <p:nvSpPr>
          <p:cNvPr id="12" name="Shape 8"/>
          <p:cNvSpPr/>
          <p:nvPr/>
        </p:nvSpPr>
        <p:spPr>
          <a:xfrm>
            <a:off x="4988052" y="2216758"/>
            <a:ext cx="3703320" cy="502920"/>
          </a:xfrm>
          <a:prstGeom prst="roundRect">
            <a:avLst>
              <a:gd name="adj" fmla="val 12727"/>
            </a:avLst>
          </a:prstGeom>
          <a:solidFill>
            <a:srgbClr val="1414A0"/>
          </a:solidFill>
          <a:ln w="12700">
            <a:solidFill>
              <a:srgbClr val="1414A0"/>
            </a:solidFill>
            <a:prstDash val="solid"/>
          </a:ln>
        </p:spPr>
        <p:txBody>
          <a:bodyPr/>
          <a:lstStyle/>
          <a:p>
            <a:endParaRPr lang="en-US" sz="1100"/>
          </a:p>
        </p:txBody>
      </p:sp>
      <p:sp>
        <p:nvSpPr>
          <p:cNvPr id="13" name="Text 9"/>
          <p:cNvSpPr/>
          <p:nvPr/>
        </p:nvSpPr>
        <p:spPr>
          <a:xfrm>
            <a:off x="4988052" y="2216758"/>
            <a:ext cx="3703320" cy="502920"/>
          </a:xfrm>
          <a:prstGeom prst="rect">
            <a:avLst/>
          </a:prstGeom>
          <a:noFill/>
          <a:ln/>
        </p:spPr>
        <p:txBody>
          <a:bodyPr wrap="square" lIns="101600" tIns="101600" rIns="101600" bIns="10160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RECONR  </a:t>
            </a:r>
            <a:r>
              <a:rPr lang="en-US" sz="1100" i="1" dirty="0">
                <a:solidFill>
                  <a:srgbClr val="D6DCF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resonance reconstruction at 0 K</a:t>
            </a:r>
            <a:endParaRPr lang="en-US" sz="1100" dirty="0"/>
          </a:p>
        </p:txBody>
      </p:sp>
      <p:sp>
        <p:nvSpPr>
          <p:cNvPr id="14" name="Shape 10"/>
          <p:cNvSpPr/>
          <p:nvPr/>
        </p:nvSpPr>
        <p:spPr>
          <a:xfrm>
            <a:off x="6771132" y="2719678"/>
            <a:ext cx="27432" cy="118872"/>
          </a:xfrm>
          <a:prstGeom prst="rect">
            <a:avLst/>
          </a:prstGeom>
          <a:solidFill>
            <a:srgbClr val="6B6F9A"/>
          </a:solidFill>
          <a:ln w="12700">
            <a:solidFill>
              <a:srgbClr val="6B6F9A"/>
            </a:solidFill>
            <a:prstDash val="solid"/>
          </a:ln>
        </p:spPr>
        <p:txBody>
          <a:bodyPr/>
          <a:lstStyle/>
          <a:p>
            <a:endParaRPr lang="en-US" sz="1100"/>
          </a:p>
        </p:txBody>
      </p:sp>
      <p:sp>
        <p:nvSpPr>
          <p:cNvPr id="15" name="Shape 11"/>
          <p:cNvSpPr/>
          <p:nvPr/>
        </p:nvSpPr>
        <p:spPr>
          <a:xfrm>
            <a:off x="4988052" y="2838550"/>
            <a:ext cx="3703320" cy="502920"/>
          </a:xfrm>
          <a:prstGeom prst="roundRect">
            <a:avLst>
              <a:gd name="adj" fmla="val 12727"/>
            </a:avLst>
          </a:prstGeom>
          <a:solidFill>
            <a:srgbClr val="1414A0"/>
          </a:solidFill>
          <a:ln w="12700">
            <a:solidFill>
              <a:srgbClr val="1414A0"/>
            </a:solidFill>
            <a:prstDash val="solid"/>
          </a:ln>
        </p:spPr>
        <p:txBody>
          <a:bodyPr/>
          <a:lstStyle/>
          <a:p>
            <a:endParaRPr lang="en-US" sz="1100"/>
          </a:p>
        </p:txBody>
      </p:sp>
      <p:sp>
        <p:nvSpPr>
          <p:cNvPr id="16" name="Text 12"/>
          <p:cNvSpPr/>
          <p:nvPr/>
        </p:nvSpPr>
        <p:spPr>
          <a:xfrm>
            <a:off x="4988052" y="2838550"/>
            <a:ext cx="3703320" cy="502920"/>
          </a:xfrm>
          <a:prstGeom prst="rect">
            <a:avLst/>
          </a:prstGeom>
          <a:noFill/>
          <a:ln/>
        </p:spPr>
        <p:txBody>
          <a:bodyPr wrap="square" lIns="101600" tIns="101600" rIns="101600" bIns="10160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BROADR  </a:t>
            </a:r>
            <a:r>
              <a:rPr lang="en-US" sz="1100" i="1" dirty="0">
                <a:solidFill>
                  <a:srgbClr val="D6DCF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Doppler broadening at 300 K</a:t>
            </a:r>
            <a:endParaRPr lang="en-US" sz="1100" dirty="0"/>
          </a:p>
        </p:txBody>
      </p:sp>
      <p:sp>
        <p:nvSpPr>
          <p:cNvPr id="17" name="Shape 13"/>
          <p:cNvSpPr/>
          <p:nvPr/>
        </p:nvSpPr>
        <p:spPr>
          <a:xfrm>
            <a:off x="6771132" y="3341470"/>
            <a:ext cx="27432" cy="118872"/>
          </a:xfrm>
          <a:prstGeom prst="rect">
            <a:avLst/>
          </a:prstGeom>
          <a:solidFill>
            <a:srgbClr val="6B6F9A"/>
          </a:solidFill>
          <a:ln w="12700">
            <a:solidFill>
              <a:srgbClr val="6B6F9A"/>
            </a:solidFill>
            <a:prstDash val="solid"/>
          </a:ln>
        </p:spPr>
        <p:txBody>
          <a:bodyPr/>
          <a:lstStyle/>
          <a:p>
            <a:endParaRPr lang="en-US" sz="1100"/>
          </a:p>
        </p:txBody>
      </p:sp>
      <p:sp>
        <p:nvSpPr>
          <p:cNvPr id="18" name="Shape 14"/>
          <p:cNvSpPr/>
          <p:nvPr/>
        </p:nvSpPr>
        <p:spPr>
          <a:xfrm>
            <a:off x="4988052" y="3460342"/>
            <a:ext cx="3703320" cy="502920"/>
          </a:xfrm>
          <a:prstGeom prst="roundRect">
            <a:avLst>
              <a:gd name="adj" fmla="val 12727"/>
            </a:avLst>
          </a:prstGeom>
          <a:solidFill>
            <a:srgbClr val="D6D9EF"/>
          </a:solidFill>
          <a:ln w="12700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 sz="1100"/>
          </a:p>
        </p:txBody>
      </p:sp>
      <p:sp>
        <p:nvSpPr>
          <p:cNvPr id="19" name="Text 15"/>
          <p:cNvSpPr/>
          <p:nvPr/>
        </p:nvSpPr>
        <p:spPr>
          <a:xfrm>
            <a:off x="4988052" y="3460342"/>
            <a:ext cx="3703320" cy="502920"/>
          </a:xfrm>
          <a:prstGeom prst="rect">
            <a:avLst/>
          </a:prstGeom>
          <a:noFill/>
          <a:ln/>
        </p:spPr>
        <p:txBody>
          <a:bodyPr wrap="square" lIns="101600" tIns="101600" rIns="101600" bIns="10160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0D0D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PENDF/ACE file  </a:t>
            </a:r>
            <a:r>
              <a:rPr lang="en-US" sz="1100" i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input to MCNP / OpenMC / Serpent</a:t>
            </a:r>
            <a:endParaRPr lang="en-US" sz="1100" dirty="0"/>
          </a:p>
        </p:txBody>
      </p:sp>
      <p:sp>
        <p:nvSpPr>
          <p:cNvPr id="20" name="Text 16"/>
          <p:cNvSpPr/>
          <p:nvPr/>
        </p:nvSpPr>
        <p:spPr>
          <a:xfrm>
            <a:off x="4988052" y="4383886"/>
            <a:ext cx="370332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900" i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THERMR &amp; PURR: not varied in this study</a:t>
            </a:r>
            <a:endParaRPr lang="en-US" sz="900" dirty="0"/>
          </a:p>
        </p:txBody>
      </p:sp>
      <p:sp>
        <p:nvSpPr>
          <p:cNvPr id="21" name="Shape 17"/>
          <p:cNvSpPr/>
          <p:nvPr/>
        </p:nvSpPr>
        <p:spPr>
          <a:xfrm>
            <a:off x="269748" y="1643281"/>
            <a:ext cx="4251960" cy="2558153"/>
          </a:xfrm>
          <a:prstGeom prst="roundRect">
            <a:avLst>
              <a:gd name="adj" fmla="val 4651"/>
            </a:avLst>
          </a:prstGeom>
          <a:solidFill>
            <a:srgbClr val="1414A0"/>
          </a:solidFill>
          <a:ln/>
          <a:effectLst>
            <a:outerShdw blurRad="88900" dist="25400" dir="27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2" name="Text 18"/>
          <p:cNvSpPr/>
          <p:nvPr/>
        </p:nvSpPr>
        <p:spPr>
          <a:xfrm>
            <a:off x="1582189" y="1746740"/>
            <a:ext cx="388620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The question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3" name="Text 19"/>
          <p:cNvSpPr/>
          <p:nvPr/>
        </p:nvSpPr>
        <p:spPr>
          <a:xfrm>
            <a:off x="406908" y="2321606"/>
            <a:ext cx="3931920" cy="1463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D6DCF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Nuclear data processing involves numerical choices: resonance reconstruction tolerance, integral criterion, thinning tolerance, thinning energy cutoff.</a:t>
            </a: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US" sz="1200" b="1" dirty="0">
              <a:solidFill>
                <a:srgbClr val="D6DCFA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200" b="1" dirty="0">
                <a:solidFill>
                  <a:srgbClr val="FF8A8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These are often set to default values and never questioned !</a:t>
            </a: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en-US" sz="1200" b="1" dirty="0">
              <a:solidFill>
                <a:srgbClr val="FF8A82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D6DCF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Do they visibly affect the processed cross sections?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1"/>
          <p:cNvSpPr/>
          <p:nvPr/>
        </p:nvSpPr>
        <p:spPr>
          <a:xfrm>
            <a:off x="137160" y="64008"/>
            <a:ext cx="841248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RECONR | Resonance Reconstruction at 0 K</a:t>
            </a:r>
          </a:p>
        </p:txBody>
      </p:sp>
      <p:sp>
        <p:nvSpPr>
          <p:cNvPr id="37" name="Shape 3"/>
          <p:cNvSpPr/>
          <p:nvPr/>
        </p:nvSpPr>
        <p:spPr>
          <a:xfrm>
            <a:off x="274320" y="575640"/>
            <a:ext cx="4069080" cy="4160520"/>
          </a:xfrm>
          <a:prstGeom prst="roundRect">
            <a:avLst>
              <a:gd name="adj" fmla="val 2247"/>
            </a:avLst>
          </a:prstGeom>
          <a:solidFill>
            <a:srgbClr val="F5F9FC"/>
          </a:solidFill>
          <a:ln/>
          <a:effectLst>
            <a:outerShdw blurRad="88900" dist="254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pPr algn="just"/>
            <a:endParaRPr lang="en-US"/>
          </a:p>
        </p:txBody>
      </p:sp>
      <p:sp>
        <p:nvSpPr>
          <p:cNvPr id="38" name="Text 4"/>
          <p:cNvSpPr/>
          <p:nvPr/>
        </p:nvSpPr>
        <p:spPr>
          <a:xfrm>
            <a:off x="457200" y="685368"/>
            <a:ext cx="370332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0D2340"/>
                </a:solidFill>
                <a:ea typeface="Cambria" pitchFamily="34" charset="-122"/>
                <a:cs typeface="Cambria" pitchFamily="34" charset="-120"/>
              </a:rPr>
              <a:t>What RECONR does</a:t>
            </a:r>
            <a:endParaRPr lang="en-US" sz="1400" dirty="0"/>
          </a:p>
        </p:txBody>
      </p:sp>
      <p:sp>
        <p:nvSpPr>
          <p:cNvPr id="39" name="Text 5"/>
          <p:cNvSpPr/>
          <p:nvPr/>
        </p:nvSpPr>
        <p:spPr>
          <a:xfrm>
            <a:off x="320040" y="1124280"/>
            <a:ext cx="3886200" cy="5212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Converts ENDF resonance parameters (R-matrix, MLBW, Reich-Moore…) into a pointwise energy grid at 0 K</a:t>
            </a:r>
            <a:endParaRPr lang="en-US" sz="1200" dirty="0"/>
          </a:p>
        </p:txBody>
      </p:sp>
      <p:sp>
        <p:nvSpPr>
          <p:cNvPr id="40" name="Text 6"/>
          <p:cNvSpPr/>
          <p:nvPr/>
        </p:nvSpPr>
        <p:spPr>
          <a:xfrm>
            <a:off x="320040" y="1700352"/>
            <a:ext cx="3886200" cy="5212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Places energy points adaptively : denser near resonance peaks, coarser in smooth regions</a:t>
            </a:r>
            <a:endParaRPr lang="en-US" sz="1200" dirty="0"/>
          </a:p>
        </p:txBody>
      </p:sp>
      <p:sp>
        <p:nvSpPr>
          <p:cNvPr id="41" name="Text 7"/>
          <p:cNvSpPr/>
          <p:nvPr/>
        </p:nvSpPr>
        <p:spPr>
          <a:xfrm>
            <a:off x="320040" y="2276424"/>
            <a:ext cx="3886200" cy="5212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tolerance parameter err controls when accuracy is declared sufficient</a:t>
            </a:r>
            <a:endParaRPr lang="en-US" sz="1200" dirty="0"/>
          </a:p>
        </p:txBody>
      </p:sp>
      <p:sp>
        <p:nvSpPr>
          <p:cNvPr id="42" name="Text 8"/>
          <p:cNvSpPr/>
          <p:nvPr/>
        </p:nvSpPr>
        <p:spPr>
          <a:xfrm>
            <a:off x="320040" y="2852496"/>
            <a:ext cx="3886200" cy="5212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Output: a linearised pointwise PENDF file ready for BROADR</a:t>
            </a:r>
            <a:endParaRPr lang="en-US" sz="1200" dirty="0"/>
          </a:p>
        </p:txBody>
      </p:sp>
      <p:sp>
        <p:nvSpPr>
          <p:cNvPr id="43" name="Text 9"/>
          <p:cNvSpPr/>
          <p:nvPr/>
        </p:nvSpPr>
        <p:spPr>
          <a:xfrm>
            <a:off x="320040" y="3428568"/>
            <a:ext cx="3886200" cy="5212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Most critical for nuclides with dense narrow resonances: U-238, Pu-239, Pu-241</a:t>
            </a:r>
            <a:endParaRPr lang="en-US" sz="1200" dirty="0"/>
          </a:p>
        </p:txBody>
      </p:sp>
      <p:sp>
        <p:nvSpPr>
          <p:cNvPr id="44" name="Shape 10"/>
          <p:cNvSpPr/>
          <p:nvPr/>
        </p:nvSpPr>
        <p:spPr>
          <a:xfrm>
            <a:off x="457200" y="4032072"/>
            <a:ext cx="3703320" cy="530352"/>
          </a:xfrm>
          <a:prstGeom prst="roundRect">
            <a:avLst>
              <a:gd name="adj" fmla="val 12069"/>
            </a:avLst>
          </a:prstGeom>
          <a:solidFill>
            <a:schemeClr val="accent1"/>
          </a:solidFill>
          <a:ln/>
          <a:effectLst>
            <a:outerShdw blurRad="88900" dist="254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45" name="Text 11"/>
          <p:cNvSpPr/>
          <p:nvPr/>
        </p:nvSpPr>
        <p:spPr>
          <a:xfrm>
            <a:off x="457200" y="4032072"/>
            <a:ext cx="3703320" cy="5303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dirty="0">
                <a:solidFill>
                  <a:srgbClr val="C8DF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Smaller err → more points → better resonance shapes</a:t>
            </a:r>
            <a:endParaRPr lang="en-US" sz="1200" dirty="0"/>
          </a:p>
          <a:p>
            <a:pPr marL="0" indent="0" algn="ctr">
              <a:buNone/>
            </a:pPr>
            <a:r>
              <a:rPr lang="en-US" sz="1200" dirty="0">
                <a:solidFill>
                  <a:srgbClr val="C8DFF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Larger err → fewer points → faster but less faithful</a:t>
            </a:r>
            <a:endParaRPr lang="en-US" sz="1200" dirty="0"/>
          </a:p>
        </p:txBody>
      </p:sp>
      <p:sp>
        <p:nvSpPr>
          <p:cNvPr id="46" name="Shape 12"/>
          <p:cNvSpPr/>
          <p:nvPr/>
        </p:nvSpPr>
        <p:spPr>
          <a:xfrm>
            <a:off x="4526279" y="575640"/>
            <a:ext cx="4451465" cy="4160520"/>
          </a:xfrm>
          <a:prstGeom prst="roundRect">
            <a:avLst>
              <a:gd name="adj" fmla="val 2198"/>
            </a:avLst>
          </a:prstGeom>
          <a:solidFill>
            <a:srgbClr val="E8F4F8"/>
          </a:solidFill>
          <a:ln/>
          <a:effectLst>
            <a:outerShdw blurRad="88900" dist="254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47" name="Text 13"/>
          <p:cNvSpPr/>
          <p:nvPr/>
        </p:nvSpPr>
        <p:spPr>
          <a:xfrm>
            <a:off x="4709160" y="685368"/>
            <a:ext cx="397764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1400" b="1" dirty="0">
                <a:solidFill>
                  <a:srgbClr val="0D2340"/>
                </a:solidFill>
                <a:ea typeface="Cambria" pitchFamily="34" charset="-122"/>
              </a:rPr>
              <a:t>Key Parameters  (LA-UR-17-20093)</a:t>
            </a:r>
          </a:p>
        </p:txBody>
      </p:sp>
      <p:sp>
        <p:nvSpPr>
          <p:cNvPr id="48" name="Shape 14"/>
          <p:cNvSpPr/>
          <p:nvPr/>
        </p:nvSpPr>
        <p:spPr>
          <a:xfrm>
            <a:off x="4663440" y="1124280"/>
            <a:ext cx="4160520" cy="896112"/>
          </a:xfrm>
          <a:prstGeom prst="roundRect">
            <a:avLst>
              <a:gd name="adj" fmla="val 7143"/>
            </a:avLst>
          </a:prstGeom>
          <a:solidFill>
            <a:srgbClr val="FFFFFF"/>
          </a:solidFill>
          <a:ln/>
          <a:effectLst>
            <a:outerShdw blurRad="50800" dist="12700" dir="2700000" algn="bl" rotWithShape="0">
              <a:srgbClr val="000000">
                <a:alpha val="7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49" name="Shape 15"/>
          <p:cNvSpPr/>
          <p:nvPr/>
        </p:nvSpPr>
        <p:spPr>
          <a:xfrm>
            <a:off x="4663440" y="1124280"/>
            <a:ext cx="804672" cy="896112"/>
          </a:xfrm>
          <a:prstGeom prst="roundRect">
            <a:avLst>
              <a:gd name="adj" fmla="val 7955"/>
            </a:avLst>
          </a:prstGeom>
          <a:solidFill>
            <a:schemeClr val="accent1"/>
          </a:solidFill>
          <a:ln/>
          <a:effectLst>
            <a:outerShdw blurRad="88900" dist="254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0" name="Text 16"/>
          <p:cNvSpPr/>
          <p:nvPr/>
        </p:nvSpPr>
        <p:spPr>
          <a:xfrm>
            <a:off x="4663440" y="1124280"/>
            <a:ext cx="804672" cy="8961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err</a:t>
            </a:r>
            <a:endParaRPr lang="en-US" sz="1300" dirty="0"/>
          </a:p>
        </p:txBody>
      </p:sp>
      <p:sp>
        <p:nvSpPr>
          <p:cNvPr id="51" name="Text 17"/>
          <p:cNvSpPr/>
          <p:nvPr/>
        </p:nvSpPr>
        <p:spPr>
          <a:xfrm>
            <a:off x="5527548" y="1179144"/>
            <a:ext cx="3296412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Fractional reconstruction tolerance</a:t>
            </a:r>
            <a:endParaRPr lang="en-US" sz="1200" dirty="0"/>
          </a:p>
        </p:txBody>
      </p:sp>
      <p:sp>
        <p:nvSpPr>
          <p:cNvPr id="52" name="Text 18"/>
          <p:cNvSpPr/>
          <p:nvPr/>
        </p:nvSpPr>
        <p:spPr>
          <a:xfrm>
            <a:off x="5527547" y="1563192"/>
            <a:ext cx="1968007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0D234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Default: 0.001  (0.1%)</a:t>
            </a:r>
            <a:endParaRPr lang="en-US" sz="1200" dirty="0"/>
          </a:p>
        </p:txBody>
      </p:sp>
      <p:sp>
        <p:nvSpPr>
          <p:cNvPr id="53" name="Text 19"/>
          <p:cNvSpPr/>
          <p:nvPr/>
        </p:nvSpPr>
        <p:spPr>
          <a:xfrm>
            <a:off x="5527546" y="1773504"/>
            <a:ext cx="3296412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i="1" dirty="0">
                <a:solidFill>
                  <a:srgbClr val="5A7A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Primary parameter : controls grid density</a:t>
            </a:r>
            <a:endParaRPr lang="en-US" sz="1200" dirty="0"/>
          </a:p>
        </p:txBody>
      </p:sp>
      <p:sp>
        <p:nvSpPr>
          <p:cNvPr id="54" name="Shape 20"/>
          <p:cNvSpPr/>
          <p:nvPr/>
        </p:nvSpPr>
        <p:spPr>
          <a:xfrm>
            <a:off x="4663440" y="2111832"/>
            <a:ext cx="4160520" cy="896112"/>
          </a:xfrm>
          <a:prstGeom prst="roundRect">
            <a:avLst>
              <a:gd name="adj" fmla="val 7143"/>
            </a:avLst>
          </a:prstGeom>
          <a:solidFill>
            <a:srgbClr val="FFFFFF"/>
          </a:solidFill>
          <a:ln/>
          <a:effectLst>
            <a:outerShdw blurRad="50800" dist="12700" dir="2700000" algn="bl" rotWithShape="0">
              <a:srgbClr val="000000">
                <a:alpha val="7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55" name="Shape 21"/>
          <p:cNvSpPr/>
          <p:nvPr/>
        </p:nvSpPr>
        <p:spPr>
          <a:xfrm>
            <a:off x="4663440" y="2111832"/>
            <a:ext cx="804672" cy="896112"/>
          </a:xfrm>
          <a:prstGeom prst="roundRect">
            <a:avLst>
              <a:gd name="adj" fmla="val 7955"/>
            </a:avLst>
          </a:prstGeom>
          <a:solidFill>
            <a:schemeClr val="accent1"/>
          </a:solidFill>
          <a:ln/>
          <a:effectLst>
            <a:outerShdw blurRad="88900" dist="254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56" name="Text 22"/>
          <p:cNvSpPr/>
          <p:nvPr/>
        </p:nvSpPr>
        <p:spPr>
          <a:xfrm>
            <a:off x="4663440" y="2111832"/>
            <a:ext cx="804672" cy="8961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errmax</a:t>
            </a:r>
            <a:endParaRPr lang="en-US" sz="1300" dirty="0"/>
          </a:p>
        </p:txBody>
      </p:sp>
      <p:sp>
        <p:nvSpPr>
          <p:cNvPr id="57" name="Text 23"/>
          <p:cNvSpPr/>
          <p:nvPr/>
        </p:nvSpPr>
        <p:spPr>
          <a:xfrm>
            <a:off x="5527548" y="2166696"/>
            <a:ext cx="3296412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Tolerance when integral criterion is met  (must be ≥ err)</a:t>
            </a:r>
            <a:endParaRPr lang="en-US" sz="1200" dirty="0"/>
          </a:p>
        </p:txBody>
      </p:sp>
      <p:sp>
        <p:nvSpPr>
          <p:cNvPr id="58" name="Text 24"/>
          <p:cNvSpPr/>
          <p:nvPr/>
        </p:nvSpPr>
        <p:spPr>
          <a:xfrm>
            <a:off x="5527547" y="2550744"/>
            <a:ext cx="1968007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1A6B8A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Default: 10 × err</a:t>
            </a:r>
            <a:endParaRPr lang="en-US" sz="1200" dirty="0"/>
          </a:p>
        </p:txBody>
      </p:sp>
      <p:sp>
        <p:nvSpPr>
          <p:cNvPr id="59" name="Text 25"/>
          <p:cNvSpPr/>
          <p:nvPr/>
        </p:nvSpPr>
        <p:spPr>
          <a:xfrm>
            <a:off x="5527548" y="2715336"/>
            <a:ext cx="3296412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i="1" dirty="0">
                <a:solidFill>
                  <a:srgbClr val="5A7A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Secondary:  smooth regions between resonances</a:t>
            </a:r>
            <a:endParaRPr lang="en-US" sz="1200" dirty="0"/>
          </a:p>
        </p:txBody>
      </p:sp>
      <p:sp>
        <p:nvSpPr>
          <p:cNvPr id="60" name="Shape 26"/>
          <p:cNvSpPr/>
          <p:nvPr/>
        </p:nvSpPr>
        <p:spPr>
          <a:xfrm>
            <a:off x="4663440" y="3099384"/>
            <a:ext cx="4160520" cy="896112"/>
          </a:xfrm>
          <a:prstGeom prst="roundRect">
            <a:avLst>
              <a:gd name="adj" fmla="val 7143"/>
            </a:avLst>
          </a:prstGeom>
          <a:solidFill>
            <a:srgbClr val="FFFFFF"/>
          </a:solidFill>
          <a:ln/>
          <a:effectLst>
            <a:outerShdw blurRad="50800" dist="12700" dir="2700000" algn="bl" rotWithShape="0">
              <a:srgbClr val="000000">
                <a:alpha val="7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61" name="Shape 27"/>
          <p:cNvSpPr/>
          <p:nvPr/>
        </p:nvSpPr>
        <p:spPr>
          <a:xfrm>
            <a:off x="4663440" y="3099384"/>
            <a:ext cx="804672" cy="896112"/>
          </a:xfrm>
          <a:prstGeom prst="roundRect">
            <a:avLst>
              <a:gd name="adj" fmla="val 7955"/>
            </a:avLst>
          </a:prstGeom>
          <a:solidFill>
            <a:schemeClr val="accent1"/>
          </a:solidFill>
          <a:ln/>
          <a:effectLst>
            <a:outerShdw blurRad="88900" dist="254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62" name="Text 28"/>
          <p:cNvSpPr/>
          <p:nvPr/>
        </p:nvSpPr>
        <p:spPr>
          <a:xfrm>
            <a:off x="4663440" y="3099384"/>
            <a:ext cx="804672" cy="8961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3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errint</a:t>
            </a:r>
            <a:endParaRPr lang="en-US" sz="1300" dirty="0"/>
          </a:p>
        </p:txBody>
      </p:sp>
      <p:sp>
        <p:nvSpPr>
          <p:cNvPr id="63" name="Text 29"/>
          <p:cNvSpPr/>
          <p:nvPr/>
        </p:nvSpPr>
        <p:spPr>
          <a:xfrm>
            <a:off x="5527548" y="3154248"/>
            <a:ext cx="3296412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Max resonance-integral error per grid point</a:t>
            </a:r>
            <a:endParaRPr lang="en-US" sz="1200" dirty="0"/>
          </a:p>
        </p:txBody>
      </p:sp>
      <p:sp>
        <p:nvSpPr>
          <p:cNvPr id="64" name="Text 30"/>
          <p:cNvSpPr/>
          <p:nvPr/>
        </p:nvSpPr>
        <p:spPr>
          <a:xfrm>
            <a:off x="5527547" y="3538296"/>
            <a:ext cx="1968007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0D4A6B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Default: err / 20000</a:t>
            </a:r>
            <a:endParaRPr lang="en-US" sz="1200" dirty="0"/>
          </a:p>
        </p:txBody>
      </p:sp>
      <p:sp>
        <p:nvSpPr>
          <p:cNvPr id="65" name="Text 31"/>
          <p:cNvSpPr/>
          <p:nvPr/>
        </p:nvSpPr>
        <p:spPr>
          <a:xfrm>
            <a:off x="5527548" y="3702888"/>
            <a:ext cx="3296412" cy="23774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i="1" dirty="0">
                <a:solidFill>
                  <a:srgbClr val="5A7A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Controls integral thinning accuracy</a:t>
            </a:r>
            <a:endParaRPr lang="en-US" sz="1200" dirty="0"/>
          </a:p>
        </p:txBody>
      </p:sp>
      <p:sp>
        <p:nvSpPr>
          <p:cNvPr id="66" name="Shape 32"/>
          <p:cNvSpPr/>
          <p:nvPr/>
        </p:nvSpPr>
        <p:spPr>
          <a:xfrm>
            <a:off x="4663440" y="4105224"/>
            <a:ext cx="4160520" cy="530352"/>
          </a:xfrm>
          <a:prstGeom prst="roundRect">
            <a:avLst>
              <a:gd name="adj" fmla="val 12069"/>
            </a:avLst>
          </a:prstGeom>
          <a:solidFill>
            <a:srgbClr val="FEF3E2"/>
          </a:solidFill>
          <a:ln w="12700">
            <a:solidFill>
              <a:srgbClr val="C47A0A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7" name="Text 33"/>
          <p:cNvSpPr/>
          <p:nvPr/>
        </p:nvSpPr>
        <p:spPr>
          <a:xfrm>
            <a:off x="4754880" y="4105224"/>
            <a:ext cx="3886200" cy="5303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50" b="1" dirty="0">
                <a:solidFill>
                  <a:srgbClr val="C47A0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⚠  Constraint:  errmax ≥ err  always  |  errmax = err suppresses integral thinning</a:t>
            </a:r>
            <a:endParaRPr lang="en-US" sz="1050" dirty="0"/>
          </a:p>
        </p:txBody>
      </p:sp>
      <p:sp>
        <p:nvSpPr>
          <p:cNvPr id="68" name="Date Placeholder 67">
            <a:extLst>
              <a:ext uri="{FF2B5EF4-FFF2-40B4-BE49-F238E27FC236}">
                <a16:creationId xmlns:a16="http://schemas.microsoft.com/office/drawing/2014/main" id="{0805382C-1E41-CC49-FFFE-78FD577FC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69" name="Footer Placeholder 68">
            <a:extLst>
              <a:ext uri="{FF2B5EF4-FFF2-40B4-BE49-F238E27FC236}">
                <a16:creationId xmlns:a16="http://schemas.microsoft.com/office/drawing/2014/main" id="{D77B3930-BC62-E6D3-5EB2-FF93B63A8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7F257148-2E06-7F90-5AB8-F85E5ABB6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980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5F6F95-EBDB-B45B-8853-D7B8510A2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9104D0-F13C-2B96-390D-1A14C0D45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40CF8-E5EE-6891-7CE1-2B641287D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Text 1"/>
          <p:cNvSpPr/>
          <p:nvPr/>
        </p:nvSpPr>
        <p:spPr>
          <a:xfrm>
            <a:off x="365760" y="530352"/>
            <a:ext cx="841248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 variants  |  1 decade per step  |  V3 = NJOY default</a:t>
            </a:r>
            <a:endParaRPr lang="en-US" sz="1100" dirty="0"/>
          </a:p>
        </p:txBody>
      </p:sp>
      <p:sp>
        <p:nvSpPr>
          <p:cNvPr id="6" name="Shape 3"/>
          <p:cNvSpPr/>
          <p:nvPr/>
        </p:nvSpPr>
        <p:spPr>
          <a:xfrm>
            <a:off x="365760" y="960120"/>
            <a:ext cx="1005840" cy="420624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 4"/>
          <p:cNvSpPr/>
          <p:nvPr/>
        </p:nvSpPr>
        <p:spPr>
          <a:xfrm>
            <a:off x="365760" y="960120"/>
            <a:ext cx="1005840" cy="4206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Variant</a:t>
            </a:r>
            <a:endParaRPr lang="en-US" sz="1050" dirty="0"/>
          </a:p>
        </p:txBody>
      </p:sp>
      <p:sp>
        <p:nvSpPr>
          <p:cNvPr id="8" name="Shape 5"/>
          <p:cNvSpPr/>
          <p:nvPr/>
        </p:nvSpPr>
        <p:spPr>
          <a:xfrm>
            <a:off x="1371600" y="960120"/>
            <a:ext cx="1371600" cy="420624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 6"/>
          <p:cNvSpPr/>
          <p:nvPr/>
        </p:nvSpPr>
        <p:spPr>
          <a:xfrm>
            <a:off x="1371600" y="960120"/>
            <a:ext cx="1371600" cy="4206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err</a:t>
            </a:r>
            <a:endParaRPr lang="en-US" sz="1050" dirty="0"/>
          </a:p>
        </p:txBody>
      </p:sp>
      <p:sp>
        <p:nvSpPr>
          <p:cNvPr id="10" name="Shape 7"/>
          <p:cNvSpPr/>
          <p:nvPr/>
        </p:nvSpPr>
        <p:spPr>
          <a:xfrm>
            <a:off x="2743200" y="960120"/>
            <a:ext cx="2103120" cy="420624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8"/>
          <p:cNvSpPr/>
          <p:nvPr/>
        </p:nvSpPr>
        <p:spPr>
          <a:xfrm>
            <a:off x="2743200" y="960120"/>
            <a:ext cx="2103120" cy="4206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errmax (=10×err)</a:t>
            </a:r>
            <a:endParaRPr lang="en-US" sz="1050" dirty="0"/>
          </a:p>
        </p:txBody>
      </p:sp>
      <p:sp>
        <p:nvSpPr>
          <p:cNvPr id="12" name="Shape 9"/>
          <p:cNvSpPr/>
          <p:nvPr/>
        </p:nvSpPr>
        <p:spPr>
          <a:xfrm>
            <a:off x="4846320" y="960120"/>
            <a:ext cx="2286000" cy="420624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10"/>
          <p:cNvSpPr/>
          <p:nvPr/>
        </p:nvSpPr>
        <p:spPr>
          <a:xfrm>
            <a:off x="4846320" y="960120"/>
            <a:ext cx="2286000" cy="4206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errint (=err/20000)</a:t>
            </a:r>
            <a:endParaRPr lang="en-US" sz="1050" dirty="0"/>
          </a:p>
        </p:txBody>
      </p:sp>
      <p:sp>
        <p:nvSpPr>
          <p:cNvPr id="14" name="Shape 11"/>
          <p:cNvSpPr/>
          <p:nvPr/>
        </p:nvSpPr>
        <p:spPr>
          <a:xfrm>
            <a:off x="7132320" y="960120"/>
            <a:ext cx="1828800" cy="420624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12"/>
          <p:cNvSpPr/>
          <p:nvPr/>
        </p:nvSpPr>
        <p:spPr>
          <a:xfrm>
            <a:off x="7132320" y="960120"/>
            <a:ext cx="1828800" cy="4206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Role</a:t>
            </a:r>
            <a:endParaRPr lang="en-US" sz="1050" dirty="0"/>
          </a:p>
        </p:txBody>
      </p:sp>
      <p:sp>
        <p:nvSpPr>
          <p:cNvPr id="16" name="Shape 13"/>
          <p:cNvSpPr/>
          <p:nvPr/>
        </p:nvSpPr>
        <p:spPr>
          <a:xfrm>
            <a:off x="365760" y="1380744"/>
            <a:ext cx="100584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14"/>
          <p:cNvSpPr/>
          <p:nvPr/>
        </p:nvSpPr>
        <p:spPr>
          <a:xfrm>
            <a:off x="402336" y="1380744"/>
            <a:ext cx="9326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V1</a:t>
            </a:r>
            <a:endParaRPr lang="en-US" sz="1100" dirty="0"/>
          </a:p>
        </p:txBody>
      </p:sp>
      <p:sp>
        <p:nvSpPr>
          <p:cNvPr id="18" name="Shape 15"/>
          <p:cNvSpPr/>
          <p:nvPr/>
        </p:nvSpPr>
        <p:spPr>
          <a:xfrm>
            <a:off x="1371600" y="1380744"/>
            <a:ext cx="137160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16"/>
          <p:cNvSpPr/>
          <p:nvPr/>
        </p:nvSpPr>
        <p:spPr>
          <a:xfrm>
            <a:off x="1408176" y="1380744"/>
            <a:ext cx="12984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1×10⁻¹</a:t>
            </a:r>
            <a:endParaRPr lang="en-US" sz="1100" dirty="0"/>
          </a:p>
        </p:txBody>
      </p:sp>
      <p:sp>
        <p:nvSpPr>
          <p:cNvPr id="20" name="Shape 17"/>
          <p:cNvSpPr/>
          <p:nvPr/>
        </p:nvSpPr>
        <p:spPr>
          <a:xfrm>
            <a:off x="2743200" y="1380744"/>
            <a:ext cx="210312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1" name="Text 18"/>
          <p:cNvSpPr/>
          <p:nvPr/>
        </p:nvSpPr>
        <p:spPr>
          <a:xfrm>
            <a:off x="2779776" y="1380744"/>
            <a:ext cx="202996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1.0</a:t>
            </a:r>
            <a:endParaRPr lang="en-US" sz="1100" dirty="0"/>
          </a:p>
        </p:txBody>
      </p:sp>
      <p:sp>
        <p:nvSpPr>
          <p:cNvPr id="22" name="Shape 19"/>
          <p:cNvSpPr/>
          <p:nvPr/>
        </p:nvSpPr>
        <p:spPr>
          <a:xfrm>
            <a:off x="4846320" y="1380744"/>
            <a:ext cx="228600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3" name="Text 20"/>
          <p:cNvSpPr/>
          <p:nvPr/>
        </p:nvSpPr>
        <p:spPr>
          <a:xfrm>
            <a:off x="4882896" y="1380744"/>
            <a:ext cx="22128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5×10⁻⁶</a:t>
            </a:r>
            <a:endParaRPr lang="en-US" sz="1100" dirty="0"/>
          </a:p>
        </p:txBody>
      </p:sp>
      <p:sp>
        <p:nvSpPr>
          <p:cNvPr id="24" name="Shape 21"/>
          <p:cNvSpPr/>
          <p:nvPr/>
        </p:nvSpPr>
        <p:spPr>
          <a:xfrm>
            <a:off x="7132320" y="1380744"/>
            <a:ext cx="182880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22"/>
          <p:cNvSpPr/>
          <p:nvPr/>
        </p:nvSpPr>
        <p:spPr>
          <a:xfrm>
            <a:off x="7168896" y="1380744"/>
            <a:ext cx="17556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Coarsest (100× looser)</a:t>
            </a:r>
            <a:endParaRPr lang="en-US" sz="1100" dirty="0"/>
          </a:p>
        </p:txBody>
      </p:sp>
      <p:sp>
        <p:nvSpPr>
          <p:cNvPr id="26" name="Shape 23"/>
          <p:cNvSpPr/>
          <p:nvPr/>
        </p:nvSpPr>
        <p:spPr>
          <a:xfrm>
            <a:off x="365760" y="1837944"/>
            <a:ext cx="100584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7" name="Text 24"/>
          <p:cNvSpPr/>
          <p:nvPr/>
        </p:nvSpPr>
        <p:spPr>
          <a:xfrm>
            <a:off x="402336" y="1837944"/>
            <a:ext cx="9326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V2</a:t>
            </a:r>
            <a:endParaRPr lang="en-US" sz="1100" dirty="0"/>
          </a:p>
        </p:txBody>
      </p:sp>
      <p:sp>
        <p:nvSpPr>
          <p:cNvPr id="28" name="Shape 25"/>
          <p:cNvSpPr/>
          <p:nvPr/>
        </p:nvSpPr>
        <p:spPr>
          <a:xfrm>
            <a:off x="1371600" y="1837944"/>
            <a:ext cx="1371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9" name="Text 26"/>
          <p:cNvSpPr/>
          <p:nvPr/>
        </p:nvSpPr>
        <p:spPr>
          <a:xfrm>
            <a:off x="1408176" y="1837944"/>
            <a:ext cx="12984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1×10⁻²</a:t>
            </a:r>
            <a:endParaRPr lang="en-US" sz="1100" dirty="0"/>
          </a:p>
        </p:txBody>
      </p:sp>
      <p:sp>
        <p:nvSpPr>
          <p:cNvPr id="30" name="Shape 27"/>
          <p:cNvSpPr/>
          <p:nvPr/>
        </p:nvSpPr>
        <p:spPr>
          <a:xfrm>
            <a:off x="2743200" y="1837944"/>
            <a:ext cx="210312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1" name="Text 28"/>
          <p:cNvSpPr/>
          <p:nvPr/>
        </p:nvSpPr>
        <p:spPr>
          <a:xfrm>
            <a:off x="2779776" y="1837944"/>
            <a:ext cx="202996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</a:t>
            </a:r>
            <a:endParaRPr lang="en-US" sz="1100" dirty="0"/>
          </a:p>
        </p:txBody>
      </p:sp>
      <p:sp>
        <p:nvSpPr>
          <p:cNvPr id="32" name="Shape 29"/>
          <p:cNvSpPr/>
          <p:nvPr/>
        </p:nvSpPr>
        <p:spPr>
          <a:xfrm>
            <a:off x="4846320" y="1837944"/>
            <a:ext cx="22860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3" name="Text 30"/>
          <p:cNvSpPr/>
          <p:nvPr/>
        </p:nvSpPr>
        <p:spPr>
          <a:xfrm>
            <a:off x="4882896" y="1837944"/>
            <a:ext cx="22128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5×10⁻⁷</a:t>
            </a:r>
            <a:endParaRPr lang="en-US" sz="1100" dirty="0"/>
          </a:p>
        </p:txBody>
      </p:sp>
      <p:sp>
        <p:nvSpPr>
          <p:cNvPr id="34" name="Shape 31"/>
          <p:cNvSpPr/>
          <p:nvPr/>
        </p:nvSpPr>
        <p:spPr>
          <a:xfrm>
            <a:off x="7132320" y="1837944"/>
            <a:ext cx="18288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5" name="Text 32"/>
          <p:cNvSpPr/>
          <p:nvPr/>
        </p:nvSpPr>
        <p:spPr>
          <a:xfrm>
            <a:off x="7168896" y="1837944"/>
            <a:ext cx="17556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Coarse (10× looser)</a:t>
            </a:r>
            <a:endParaRPr lang="en-US" sz="1100" dirty="0"/>
          </a:p>
        </p:txBody>
      </p:sp>
      <p:sp>
        <p:nvSpPr>
          <p:cNvPr id="36" name="Shape 33"/>
          <p:cNvSpPr/>
          <p:nvPr/>
        </p:nvSpPr>
        <p:spPr>
          <a:xfrm>
            <a:off x="365760" y="2295144"/>
            <a:ext cx="1005840" cy="457200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7" name="Text 34"/>
          <p:cNvSpPr/>
          <p:nvPr/>
        </p:nvSpPr>
        <p:spPr>
          <a:xfrm>
            <a:off x="402336" y="2295144"/>
            <a:ext cx="9326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V3</a:t>
            </a:r>
            <a:endParaRPr lang="en-US" sz="1100" dirty="0"/>
          </a:p>
        </p:txBody>
      </p:sp>
      <p:sp>
        <p:nvSpPr>
          <p:cNvPr id="38" name="Shape 35"/>
          <p:cNvSpPr/>
          <p:nvPr/>
        </p:nvSpPr>
        <p:spPr>
          <a:xfrm>
            <a:off x="1371600" y="2295144"/>
            <a:ext cx="1371600" cy="457200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9" name="Text 36"/>
          <p:cNvSpPr/>
          <p:nvPr/>
        </p:nvSpPr>
        <p:spPr>
          <a:xfrm>
            <a:off x="1408176" y="2295144"/>
            <a:ext cx="12984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0D0D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1×10⁻³</a:t>
            </a:r>
            <a:endParaRPr lang="en-US" sz="1100" dirty="0"/>
          </a:p>
        </p:txBody>
      </p:sp>
      <p:sp>
        <p:nvSpPr>
          <p:cNvPr id="40" name="Shape 37"/>
          <p:cNvSpPr/>
          <p:nvPr/>
        </p:nvSpPr>
        <p:spPr>
          <a:xfrm>
            <a:off x="2743200" y="2295144"/>
            <a:ext cx="2103120" cy="457200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1" name="Text 38"/>
          <p:cNvSpPr/>
          <p:nvPr/>
        </p:nvSpPr>
        <p:spPr>
          <a:xfrm>
            <a:off x="2779776" y="2295144"/>
            <a:ext cx="202996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b="1" dirty="0">
                <a:solidFill>
                  <a:srgbClr val="0D0D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0.01</a:t>
            </a:r>
            <a:endParaRPr lang="en-US" sz="1100" dirty="0"/>
          </a:p>
        </p:txBody>
      </p:sp>
      <p:sp>
        <p:nvSpPr>
          <p:cNvPr id="42" name="Shape 39"/>
          <p:cNvSpPr/>
          <p:nvPr/>
        </p:nvSpPr>
        <p:spPr>
          <a:xfrm>
            <a:off x="4846320" y="2295144"/>
            <a:ext cx="2286000" cy="457200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3" name="Text 40"/>
          <p:cNvSpPr/>
          <p:nvPr/>
        </p:nvSpPr>
        <p:spPr>
          <a:xfrm>
            <a:off x="4882896" y="2295144"/>
            <a:ext cx="22128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b="1" dirty="0">
                <a:solidFill>
                  <a:srgbClr val="0D0D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5×10⁻⁸</a:t>
            </a:r>
            <a:endParaRPr lang="en-US" sz="1100" dirty="0"/>
          </a:p>
        </p:txBody>
      </p:sp>
      <p:sp>
        <p:nvSpPr>
          <p:cNvPr id="44" name="Shape 41"/>
          <p:cNvSpPr/>
          <p:nvPr/>
        </p:nvSpPr>
        <p:spPr>
          <a:xfrm>
            <a:off x="7132320" y="2295144"/>
            <a:ext cx="1828800" cy="457200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5" name="Text 42"/>
          <p:cNvSpPr/>
          <p:nvPr/>
        </p:nvSpPr>
        <p:spPr>
          <a:xfrm>
            <a:off x="7168896" y="2295144"/>
            <a:ext cx="17556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1100" b="1" dirty="0">
                <a:solidFill>
                  <a:srgbClr val="0D0D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← reference : NJOY default</a:t>
            </a:r>
            <a:endParaRPr lang="en-US" sz="1100" dirty="0"/>
          </a:p>
        </p:txBody>
      </p:sp>
      <p:sp>
        <p:nvSpPr>
          <p:cNvPr id="46" name="Shape 43"/>
          <p:cNvSpPr/>
          <p:nvPr/>
        </p:nvSpPr>
        <p:spPr>
          <a:xfrm>
            <a:off x="365760" y="2752344"/>
            <a:ext cx="100584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7" name="Text 44"/>
          <p:cNvSpPr/>
          <p:nvPr/>
        </p:nvSpPr>
        <p:spPr>
          <a:xfrm>
            <a:off x="402336" y="2752344"/>
            <a:ext cx="9326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V4</a:t>
            </a:r>
            <a:endParaRPr lang="en-US" sz="1100" dirty="0"/>
          </a:p>
        </p:txBody>
      </p:sp>
      <p:sp>
        <p:nvSpPr>
          <p:cNvPr id="48" name="Shape 45"/>
          <p:cNvSpPr/>
          <p:nvPr/>
        </p:nvSpPr>
        <p:spPr>
          <a:xfrm>
            <a:off x="1371600" y="2752344"/>
            <a:ext cx="1371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9" name="Text 46"/>
          <p:cNvSpPr/>
          <p:nvPr/>
        </p:nvSpPr>
        <p:spPr>
          <a:xfrm>
            <a:off x="1408176" y="2752344"/>
            <a:ext cx="12984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1×10⁻⁴</a:t>
            </a:r>
            <a:endParaRPr lang="en-US" sz="1100" dirty="0"/>
          </a:p>
        </p:txBody>
      </p:sp>
      <p:sp>
        <p:nvSpPr>
          <p:cNvPr id="50" name="Shape 47"/>
          <p:cNvSpPr/>
          <p:nvPr/>
        </p:nvSpPr>
        <p:spPr>
          <a:xfrm>
            <a:off x="2743200" y="2752344"/>
            <a:ext cx="210312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1" name="Text 48"/>
          <p:cNvSpPr/>
          <p:nvPr/>
        </p:nvSpPr>
        <p:spPr>
          <a:xfrm>
            <a:off x="2779776" y="2752344"/>
            <a:ext cx="202996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0.001</a:t>
            </a:r>
            <a:endParaRPr lang="en-US" sz="1100" dirty="0"/>
          </a:p>
        </p:txBody>
      </p:sp>
      <p:sp>
        <p:nvSpPr>
          <p:cNvPr id="52" name="Shape 49"/>
          <p:cNvSpPr/>
          <p:nvPr/>
        </p:nvSpPr>
        <p:spPr>
          <a:xfrm>
            <a:off x="4846320" y="2752344"/>
            <a:ext cx="22860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3" name="Text 50"/>
          <p:cNvSpPr/>
          <p:nvPr/>
        </p:nvSpPr>
        <p:spPr>
          <a:xfrm>
            <a:off x="4882896" y="2752344"/>
            <a:ext cx="22128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5×10⁻⁹</a:t>
            </a:r>
            <a:endParaRPr lang="en-US" sz="1100" dirty="0"/>
          </a:p>
        </p:txBody>
      </p:sp>
      <p:sp>
        <p:nvSpPr>
          <p:cNvPr id="54" name="Shape 51"/>
          <p:cNvSpPr/>
          <p:nvPr/>
        </p:nvSpPr>
        <p:spPr>
          <a:xfrm>
            <a:off x="7132320" y="2752344"/>
            <a:ext cx="18288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5" name="Text 52"/>
          <p:cNvSpPr/>
          <p:nvPr/>
        </p:nvSpPr>
        <p:spPr>
          <a:xfrm>
            <a:off x="7168896" y="2752344"/>
            <a:ext cx="17556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Fine (10× tighter)</a:t>
            </a:r>
            <a:endParaRPr lang="en-US" sz="1100" dirty="0"/>
          </a:p>
        </p:txBody>
      </p:sp>
      <p:sp>
        <p:nvSpPr>
          <p:cNvPr id="56" name="Shape 53"/>
          <p:cNvSpPr/>
          <p:nvPr/>
        </p:nvSpPr>
        <p:spPr>
          <a:xfrm>
            <a:off x="365760" y="3209544"/>
            <a:ext cx="100584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7" name="Text 54"/>
          <p:cNvSpPr/>
          <p:nvPr/>
        </p:nvSpPr>
        <p:spPr>
          <a:xfrm>
            <a:off x="402336" y="3209544"/>
            <a:ext cx="9326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V5</a:t>
            </a:r>
            <a:endParaRPr lang="en-US" sz="1100" dirty="0"/>
          </a:p>
        </p:txBody>
      </p:sp>
      <p:sp>
        <p:nvSpPr>
          <p:cNvPr id="58" name="Shape 55"/>
          <p:cNvSpPr/>
          <p:nvPr/>
        </p:nvSpPr>
        <p:spPr>
          <a:xfrm>
            <a:off x="1371600" y="3209544"/>
            <a:ext cx="137160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9" name="Text 56"/>
          <p:cNvSpPr/>
          <p:nvPr/>
        </p:nvSpPr>
        <p:spPr>
          <a:xfrm>
            <a:off x="1408176" y="3209544"/>
            <a:ext cx="12984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1×10⁻⁵</a:t>
            </a:r>
            <a:endParaRPr lang="en-US" sz="1100" dirty="0"/>
          </a:p>
        </p:txBody>
      </p:sp>
      <p:sp>
        <p:nvSpPr>
          <p:cNvPr id="60" name="Shape 57"/>
          <p:cNvSpPr/>
          <p:nvPr/>
        </p:nvSpPr>
        <p:spPr>
          <a:xfrm>
            <a:off x="2743200" y="3209544"/>
            <a:ext cx="210312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1" name="Text 58"/>
          <p:cNvSpPr/>
          <p:nvPr/>
        </p:nvSpPr>
        <p:spPr>
          <a:xfrm>
            <a:off x="2779776" y="3209544"/>
            <a:ext cx="202996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0.0001</a:t>
            </a:r>
            <a:endParaRPr lang="en-US" sz="1100" dirty="0"/>
          </a:p>
        </p:txBody>
      </p:sp>
      <p:sp>
        <p:nvSpPr>
          <p:cNvPr id="62" name="Shape 59"/>
          <p:cNvSpPr/>
          <p:nvPr/>
        </p:nvSpPr>
        <p:spPr>
          <a:xfrm>
            <a:off x="4846320" y="3209544"/>
            <a:ext cx="228600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3" name="Text 60"/>
          <p:cNvSpPr/>
          <p:nvPr/>
        </p:nvSpPr>
        <p:spPr>
          <a:xfrm>
            <a:off x="4882896" y="3209544"/>
            <a:ext cx="22128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5×10⁻¹⁰</a:t>
            </a:r>
            <a:endParaRPr lang="en-US" sz="1100" dirty="0"/>
          </a:p>
        </p:txBody>
      </p:sp>
      <p:sp>
        <p:nvSpPr>
          <p:cNvPr id="64" name="Shape 61"/>
          <p:cNvSpPr/>
          <p:nvPr/>
        </p:nvSpPr>
        <p:spPr>
          <a:xfrm>
            <a:off x="7132320" y="3209544"/>
            <a:ext cx="182880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5" name="Text 62"/>
          <p:cNvSpPr/>
          <p:nvPr/>
        </p:nvSpPr>
        <p:spPr>
          <a:xfrm>
            <a:off x="7168896" y="3209544"/>
            <a:ext cx="175564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Finest (100× tighter)</a:t>
            </a:r>
            <a:endParaRPr lang="en-US" sz="1100" dirty="0"/>
          </a:p>
        </p:txBody>
      </p:sp>
      <p:sp>
        <p:nvSpPr>
          <p:cNvPr id="66" name="Shape 63"/>
          <p:cNvSpPr/>
          <p:nvPr/>
        </p:nvSpPr>
        <p:spPr>
          <a:xfrm>
            <a:off x="365760" y="3886200"/>
            <a:ext cx="8503920" cy="822960"/>
          </a:xfrm>
          <a:prstGeom prst="roundRect">
            <a:avLst>
              <a:gd name="adj" fmla="val 8889"/>
            </a:avLst>
          </a:prstGeom>
          <a:solidFill>
            <a:srgbClr val="E7E9F7"/>
          </a:solidFill>
          <a:ln w="12700">
            <a:solidFill>
              <a:srgbClr val="1414A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7" name="Text 64"/>
          <p:cNvSpPr/>
          <p:nvPr/>
        </p:nvSpPr>
        <p:spPr>
          <a:xfrm>
            <a:off x="502920" y="3977640"/>
            <a:ext cx="8229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50" b="1" dirty="0">
                <a:solidFill>
                  <a:srgbClr val="0D0D6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Comparison metric:  </a:t>
            </a:r>
            <a:r>
              <a:rPr lang="en-US" sz="115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Δσ(E)/σref(E) = [ σVi(E) − σref(E) ] / σref(E) × 100%</a:t>
            </a:r>
            <a:r>
              <a:rPr lang="en-US" sz="1150" dirty="0">
                <a:solidFill>
                  <a:srgbClr val="16163A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   evaluated for MT = 1, 2, 18, 102</a:t>
            </a:r>
            <a:endParaRPr lang="en-US" sz="1150" dirty="0"/>
          </a:p>
        </p:txBody>
      </p:sp>
      <p:sp>
        <p:nvSpPr>
          <p:cNvPr id="68" name="Text 65"/>
          <p:cNvSpPr/>
          <p:nvPr/>
        </p:nvSpPr>
        <p:spPr>
          <a:xfrm>
            <a:off x="502920" y="4343400"/>
            <a:ext cx="822960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i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All variants compared against V3 on a common energy grid. Interpolation on union grid before differencing.</a:t>
            </a:r>
            <a:endParaRPr lang="en-US" sz="1000" dirty="0"/>
          </a:p>
        </p:txBody>
      </p:sp>
      <p:sp>
        <p:nvSpPr>
          <p:cNvPr id="69" name="Text 1">
            <a:extLst>
              <a:ext uri="{FF2B5EF4-FFF2-40B4-BE49-F238E27FC236}">
                <a16:creationId xmlns:a16="http://schemas.microsoft.com/office/drawing/2014/main" id="{A2C999E7-D758-CA7B-8387-83D5F90D2F79}"/>
              </a:ext>
            </a:extLst>
          </p:cNvPr>
          <p:cNvSpPr/>
          <p:nvPr/>
        </p:nvSpPr>
        <p:spPr>
          <a:xfrm>
            <a:off x="109728" y="83404"/>
            <a:ext cx="841248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RECONR | Sensitivity Study Design</a:t>
            </a:r>
          </a:p>
        </p:txBody>
      </p:sp>
    </p:spTree>
    <p:extLst>
      <p:ext uri="{BB962C8B-B14F-4D97-AF65-F5344CB8AC3E}">
        <p14:creationId xmlns:p14="http://schemas.microsoft.com/office/powerpoint/2010/main" val="3221446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BAF70E-AFEA-77E7-F83B-A0419F7B3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6125E2-5084-FB39-C93E-381F07941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021CEC-F44A-30DC-85FC-F573CDB6C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EA040F94-9F3D-CD6F-E57E-D837F4D024DF}"/>
              </a:ext>
            </a:extLst>
          </p:cNvPr>
          <p:cNvSpPr/>
          <p:nvPr/>
        </p:nvSpPr>
        <p:spPr>
          <a:xfrm>
            <a:off x="137160" y="69827"/>
            <a:ext cx="841248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BROADR | Doppler Broadening &amp; Grid Thinning</a:t>
            </a:r>
          </a:p>
        </p:txBody>
      </p:sp>
      <p:sp>
        <p:nvSpPr>
          <p:cNvPr id="6" name="Shape 2"/>
          <p:cNvSpPr/>
          <p:nvPr/>
        </p:nvSpPr>
        <p:spPr>
          <a:xfrm>
            <a:off x="292332" y="569419"/>
            <a:ext cx="4114800" cy="4114800"/>
          </a:xfrm>
          <a:prstGeom prst="roundRect">
            <a:avLst>
              <a:gd name="adj" fmla="val 2222"/>
            </a:avLst>
          </a:prstGeom>
          <a:solidFill>
            <a:srgbClr val="F4F6FB"/>
          </a:solidFill>
          <a:ln/>
          <a:effectLst>
            <a:outerShdw blurRad="88900" dist="25400" dir="27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" name="Text 3"/>
          <p:cNvSpPr/>
          <p:nvPr/>
        </p:nvSpPr>
        <p:spPr>
          <a:xfrm>
            <a:off x="475212" y="679147"/>
            <a:ext cx="3749040" cy="32918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1400" b="1" dirty="0">
                <a:solidFill>
                  <a:srgbClr val="0D2340"/>
                </a:solidFill>
                <a:ea typeface="Cambria" pitchFamily="34" charset="-122"/>
              </a:rPr>
              <a:t>What BROADR does</a:t>
            </a:r>
          </a:p>
        </p:txBody>
      </p:sp>
      <p:sp>
        <p:nvSpPr>
          <p:cNvPr id="8" name="Text 4"/>
          <p:cNvSpPr/>
          <p:nvPr/>
        </p:nvSpPr>
        <p:spPr>
          <a:xfrm>
            <a:off x="347748" y="1032435"/>
            <a:ext cx="3954088" cy="5303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Takes the 0 K PENDF from RECONR and broadens to target temperature using the SIGMA1 kernel</a:t>
            </a:r>
            <a:endParaRPr lang="en-US" sz="1100" dirty="0"/>
          </a:p>
        </p:txBody>
      </p:sp>
      <p:sp>
        <p:nvSpPr>
          <p:cNvPr id="9" name="Text 5"/>
          <p:cNvSpPr/>
          <p:nvPr/>
        </p:nvSpPr>
        <p:spPr>
          <a:xfrm>
            <a:off x="347748" y="1599363"/>
            <a:ext cx="3954088" cy="5303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Physical effect: resonance peaks lower and wider — thermal motion of the target nucleus</a:t>
            </a:r>
            <a:endParaRPr lang="en-US" sz="1100" dirty="0"/>
          </a:p>
        </p:txBody>
      </p:sp>
      <p:sp>
        <p:nvSpPr>
          <p:cNvPr id="10" name="Text 6"/>
          <p:cNvSpPr/>
          <p:nvPr/>
        </p:nvSpPr>
        <p:spPr>
          <a:xfrm>
            <a:off x="347748" y="2166291"/>
            <a:ext cx="3954088" cy="5303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Numerical effect: the energy grid is thinned — redundant points after broadening are removed</a:t>
            </a:r>
            <a:endParaRPr lang="en-US" sz="1100" dirty="0"/>
          </a:p>
        </p:txBody>
      </p:sp>
      <p:sp>
        <p:nvSpPr>
          <p:cNvPr id="11" name="Text 7"/>
          <p:cNvSpPr/>
          <p:nvPr/>
        </p:nvSpPr>
        <p:spPr>
          <a:xfrm>
            <a:off x="347748" y="2733219"/>
            <a:ext cx="3954088" cy="5303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BROADR may also add points in wings where the broadened shape needs more resolution</a:t>
            </a:r>
            <a:endParaRPr lang="en-US" sz="1100" dirty="0"/>
          </a:p>
        </p:txBody>
      </p:sp>
      <p:sp>
        <p:nvSpPr>
          <p:cNvPr id="12" name="Text 8"/>
          <p:cNvSpPr/>
          <p:nvPr/>
        </p:nvSpPr>
        <p:spPr>
          <a:xfrm>
            <a:off x="347748" y="3300147"/>
            <a:ext cx="3954088" cy="53035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 algn="just">
              <a:buSzPct val="100000"/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distinction: RECONR shapes the 0 K grid — BROADR shapes the final T-dependent grid</a:t>
            </a:r>
            <a:endParaRPr lang="en-US" sz="1100" dirty="0"/>
          </a:p>
        </p:txBody>
      </p:sp>
      <p:sp>
        <p:nvSpPr>
          <p:cNvPr id="13" name="Shape 9"/>
          <p:cNvSpPr/>
          <p:nvPr/>
        </p:nvSpPr>
        <p:spPr>
          <a:xfrm>
            <a:off x="475212" y="3952699"/>
            <a:ext cx="3749040" cy="512064"/>
          </a:xfrm>
          <a:prstGeom prst="roundRect">
            <a:avLst>
              <a:gd name="adj" fmla="val 10714"/>
            </a:avLst>
          </a:prstGeom>
          <a:solidFill>
            <a:srgbClr val="1414A0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4" name="Text 10"/>
          <p:cNvSpPr/>
          <p:nvPr/>
        </p:nvSpPr>
        <p:spPr>
          <a:xfrm>
            <a:off x="475212" y="3952699"/>
            <a:ext cx="374904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950" dirty="0">
                <a:solidFill>
                  <a:srgbClr val="DCE2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Physical (broadening) and numerical (thinning)</a:t>
            </a:r>
            <a:endParaRPr lang="en-US" sz="950" dirty="0"/>
          </a:p>
          <a:p>
            <a:pPr marL="0" indent="0" algn="ctr">
              <a:buNone/>
            </a:pPr>
            <a:r>
              <a:rPr lang="en-US" sz="950" dirty="0">
                <a:solidFill>
                  <a:srgbClr val="DCE2F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effects are combined in one step</a:t>
            </a:r>
            <a:endParaRPr lang="en-US" sz="950" dirty="0"/>
          </a:p>
        </p:txBody>
      </p:sp>
      <p:sp>
        <p:nvSpPr>
          <p:cNvPr id="15" name="Shape 11"/>
          <p:cNvSpPr/>
          <p:nvPr/>
        </p:nvSpPr>
        <p:spPr>
          <a:xfrm>
            <a:off x="4544292" y="569419"/>
            <a:ext cx="4251960" cy="4114800"/>
          </a:xfrm>
          <a:prstGeom prst="roundRect">
            <a:avLst>
              <a:gd name="adj" fmla="val 2222"/>
            </a:avLst>
          </a:prstGeom>
          <a:solidFill>
            <a:srgbClr val="E7E9F7"/>
          </a:solidFill>
          <a:ln/>
          <a:effectLst>
            <a:outerShdw blurRad="88900" dist="25400" dir="2700000" algn="bl" rotWithShape="0">
              <a:srgbClr val="000000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6" name="Text 12"/>
          <p:cNvSpPr/>
          <p:nvPr/>
        </p:nvSpPr>
        <p:spPr>
          <a:xfrm>
            <a:off x="4727172" y="679147"/>
            <a:ext cx="3886200" cy="32918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1400" b="1" dirty="0">
                <a:solidFill>
                  <a:srgbClr val="0D2340"/>
                </a:solidFill>
                <a:ea typeface="Cambria" pitchFamily="34" charset="-122"/>
              </a:rPr>
              <a:t>Key Parameters  (LA-UR-17-20093)</a:t>
            </a:r>
          </a:p>
        </p:txBody>
      </p:sp>
      <p:sp>
        <p:nvSpPr>
          <p:cNvPr id="17" name="Shape 13"/>
          <p:cNvSpPr/>
          <p:nvPr/>
        </p:nvSpPr>
        <p:spPr>
          <a:xfrm>
            <a:off x="4727172" y="1090627"/>
            <a:ext cx="3931920" cy="868680"/>
          </a:xfrm>
          <a:prstGeom prst="roundRect">
            <a:avLst>
              <a:gd name="adj" fmla="val 6316"/>
            </a:avLst>
          </a:prstGeom>
          <a:solidFill>
            <a:srgbClr val="FFFFFF"/>
          </a:solidFill>
          <a:ln/>
          <a:effectLst>
            <a:outerShdw blurRad="50800" dist="12700" dir="2700000" algn="bl" rotWithShape="0">
              <a:srgbClr val="000000">
                <a:alpha val="8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8" name="Shape 14"/>
          <p:cNvSpPr/>
          <p:nvPr/>
        </p:nvSpPr>
        <p:spPr>
          <a:xfrm>
            <a:off x="4727172" y="1090627"/>
            <a:ext cx="914400" cy="868680"/>
          </a:xfrm>
          <a:prstGeom prst="roundRect">
            <a:avLst>
              <a:gd name="adj" fmla="val 6316"/>
            </a:avLst>
          </a:prstGeom>
          <a:solidFill>
            <a:srgbClr val="1414A0"/>
          </a:solidFill>
          <a:ln w="12700">
            <a:solidFill>
              <a:srgbClr val="1414A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15"/>
          <p:cNvSpPr/>
          <p:nvPr/>
        </p:nvSpPr>
        <p:spPr>
          <a:xfrm>
            <a:off x="4727172" y="1090627"/>
            <a:ext cx="914400" cy="8686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errthn</a:t>
            </a:r>
            <a:endParaRPr lang="en-US" sz="1050" dirty="0"/>
          </a:p>
        </p:txBody>
      </p:sp>
      <p:sp>
        <p:nvSpPr>
          <p:cNvPr id="20" name="Text 16"/>
          <p:cNvSpPr/>
          <p:nvPr/>
        </p:nvSpPr>
        <p:spPr>
          <a:xfrm>
            <a:off x="5641572" y="1136347"/>
            <a:ext cx="315468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Fractional thinning tolerance</a:t>
            </a:r>
            <a:endParaRPr lang="en-US" sz="1200" dirty="0"/>
          </a:p>
        </p:txBody>
      </p:sp>
      <p:sp>
        <p:nvSpPr>
          <p:cNvPr id="21" name="Text 17"/>
          <p:cNvSpPr/>
          <p:nvPr/>
        </p:nvSpPr>
        <p:spPr>
          <a:xfrm>
            <a:off x="5641572" y="1475781"/>
            <a:ext cx="2852928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Default: 0.001 (0.1%)</a:t>
            </a:r>
            <a:endParaRPr lang="en-US" sz="1200" dirty="0"/>
          </a:p>
        </p:txBody>
      </p:sp>
      <p:sp>
        <p:nvSpPr>
          <p:cNvPr id="22" name="Text 18"/>
          <p:cNvSpPr/>
          <p:nvPr/>
        </p:nvSpPr>
        <p:spPr>
          <a:xfrm>
            <a:off x="5641572" y="1703270"/>
            <a:ext cx="2852928" cy="2011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i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Primary — controls grid density after broadening</a:t>
            </a:r>
            <a:endParaRPr lang="en-US" sz="1000" dirty="0"/>
          </a:p>
        </p:txBody>
      </p:sp>
      <p:sp>
        <p:nvSpPr>
          <p:cNvPr id="23" name="Shape 19"/>
          <p:cNvSpPr/>
          <p:nvPr/>
        </p:nvSpPr>
        <p:spPr>
          <a:xfrm>
            <a:off x="4727172" y="2050747"/>
            <a:ext cx="3931920" cy="868680"/>
          </a:xfrm>
          <a:prstGeom prst="roundRect">
            <a:avLst>
              <a:gd name="adj" fmla="val 6316"/>
            </a:avLst>
          </a:prstGeom>
          <a:solidFill>
            <a:srgbClr val="FFFFFF"/>
          </a:solidFill>
          <a:ln/>
          <a:effectLst>
            <a:outerShdw blurRad="50800" dist="12700" dir="2700000" algn="bl" rotWithShape="0">
              <a:srgbClr val="000000">
                <a:alpha val="8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4" name="Shape 20"/>
          <p:cNvSpPr/>
          <p:nvPr/>
        </p:nvSpPr>
        <p:spPr>
          <a:xfrm>
            <a:off x="4727172" y="2050747"/>
            <a:ext cx="914400" cy="868680"/>
          </a:xfrm>
          <a:prstGeom prst="roundRect">
            <a:avLst>
              <a:gd name="adj" fmla="val 6316"/>
            </a:avLst>
          </a:prstGeom>
          <a:solidFill>
            <a:srgbClr val="0D0D6E"/>
          </a:solidFill>
          <a:ln w="12700">
            <a:solidFill>
              <a:srgbClr val="0D0D6E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21"/>
          <p:cNvSpPr/>
          <p:nvPr/>
        </p:nvSpPr>
        <p:spPr>
          <a:xfrm>
            <a:off x="4727172" y="2050747"/>
            <a:ext cx="914400" cy="8686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thnmax</a:t>
            </a:r>
            <a:endParaRPr lang="en-US" sz="1050" dirty="0"/>
          </a:p>
        </p:txBody>
      </p:sp>
      <p:sp>
        <p:nvSpPr>
          <p:cNvPr id="26" name="Text 22"/>
          <p:cNvSpPr/>
          <p:nvPr/>
        </p:nvSpPr>
        <p:spPr>
          <a:xfrm>
            <a:off x="5641572" y="2096467"/>
            <a:ext cx="315468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Upper energy limit for broadening/thinning</a:t>
            </a:r>
            <a:endParaRPr lang="en-US" sz="1200" dirty="0"/>
          </a:p>
        </p:txBody>
      </p:sp>
      <p:sp>
        <p:nvSpPr>
          <p:cNvPr id="27" name="Text 23"/>
          <p:cNvSpPr/>
          <p:nvPr/>
        </p:nvSpPr>
        <p:spPr>
          <a:xfrm>
            <a:off x="5641572" y="2435901"/>
            <a:ext cx="2852928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0D0D6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Default: 1.0 MeV</a:t>
            </a:r>
            <a:endParaRPr lang="en-US" sz="1200" dirty="0"/>
          </a:p>
        </p:txBody>
      </p:sp>
      <p:sp>
        <p:nvSpPr>
          <p:cNvPr id="28" name="Text 24"/>
          <p:cNvSpPr/>
          <p:nvPr/>
        </p:nvSpPr>
        <p:spPr>
          <a:xfrm>
            <a:off x="5641572" y="2663390"/>
            <a:ext cx="2852928" cy="2011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i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Fixed at NJOY default throughout this study</a:t>
            </a:r>
            <a:endParaRPr lang="en-US" sz="1000" dirty="0"/>
          </a:p>
        </p:txBody>
      </p:sp>
      <p:sp>
        <p:nvSpPr>
          <p:cNvPr id="29" name="Shape 25"/>
          <p:cNvSpPr/>
          <p:nvPr/>
        </p:nvSpPr>
        <p:spPr>
          <a:xfrm>
            <a:off x="4727172" y="3010867"/>
            <a:ext cx="3931920" cy="868680"/>
          </a:xfrm>
          <a:prstGeom prst="roundRect">
            <a:avLst>
              <a:gd name="adj" fmla="val 6316"/>
            </a:avLst>
          </a:prstGeom>
          <a:solidFill>
            <a:srgbClr val="FFFFFF"/>
          </a:solidFill>
          <a:ln/>
          <a:effectLst>
            <a:outerShdw blurRad="50800" dist="12700" dir="2700000" algn="bl" rotWithShape="0">
              <a:srgbClr val="000000">
                <a:alpha val="8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0" name="Shape 26"/>
          <p:cNvSpPr/>
          <p:nvPr/>
        </p:nvSpPr>
        <p:spPr>
          <a:xfrm>
            <a:off x="4727172" y="3010867"/>
            <a:ext cx="914400" cy="868680"/>
          </a:xfrm>
          <a:prstGeom prst="roundRect">
            <a:avLst>
              <a:gd name="adj" fmla="val 6316"/>
            </a:avLst>
          </a:prstGeom>
          <a:solidFill>
            <a:srgbClr val="08084A"/>
          </a:solidFill>
          <a:ln w="12700">
            <a:solidFill>
              <a:srgbClr val="08084A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1" name="Text 27"/>
          <p:cNvSpPr/>
          <p:nvPr/>
        </p:nvSpPr>
        <p:spPr>
          <a:xfrm>
            <a:off x="4727172" y="3010867"/>
            <a:ext cx="914400" cy="8686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errmax/errint</a:t>
            </a:r>
            <a:endParaRPr lang="en-US" sz="1050" dirty="0"/>
          </a:p>
        </p:txBody>
      </p:sp>
      <p:sp>
        <p:nvSpPr>
          <p:cNvPr id="32" name="Text 28"/>
          <p:cNvSpPr/>
          <p:nvPr/>
        </p:nvSpPr>
        <p:spPr>
          <a:xfrm>
            <a:off x="5641572" y="3056587"/>
            <a:ext cx="315468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Same logic as RECONR (≥errthn, errthn/20000)</a:t>
            </a:r>
            <a:endParaRPr lang="en-US" sz="1200" dirty="0"/>
          </a:p>
        </p:txBody>
      </p:sp>
      <p:sp>
        <p:nvSpPr>
          <p:cNvPr id="33" name="Text 29"/>
          <p:cNvSpPr/>
          <p:nvPr/>
        </p:nvSpPr>
        <p:spPr>
          <a:xfrm>
            <a:off x="5641572" y="3396021"/>
            <a:ext cx="2852928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08084A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Default: 10×errthn  /  errthn÷20000</a:t>
            </a:r>
            <a:endParaRPr lang="en-US" sz="1200" dirty="0"/>
          </a:p>
        </p:txBody>
      </p:sp>
      <p:sp>
        <p:nvSpPr>
          <p:cNvPr id="34" name="Text 30"/>
          <p:cNvSpPr/>
          <p:nvPr/>
        </p:nvSpPr>
        <p:spPr>
          <a:xfrm>
            <a:off x="5641572" y="3623510"/>
            <a:ext cx="2852928" cy="20116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i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Secondary tolerances</a:t>
            </a:r>
            <a:endParaRPr lang="en-US" sz="1000" dirty="0"/>
          </a:p>
        </p:txBody>
      </p:sp>
      <p:sp>
        <p:nvSpPr>
          <p:cNvPr id="35" name="Shape 31"/>
          <p:cNvSpPr/>
          <p:nvPr/>
        </p:nvSpPr>
        <p:spPr>
          <a:xfrm>
            <a:off x="4727172" y="3998419"/>
            <a:ext cx="3931920" cy="512064"/>
          </a:xfrm>
          <a:prstGeom prst="roundRect">
            <a:avLst>
              <a:gd name="adj" fmla="val 10714"/>
            </a:avLst>
          </a:prstGeom>
          <a:solidFill>
            <a:srgbClr val="FFF3E0"/>
          </a:solidFill>
          <a:ln w="12700">
            <a:solidFill>
              <a:srgbClr val="E08A1E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6" name="Text 32"/>
          <p:cNvSpPr/>
          <p:nvPr/>
        </p:nvSpPr>
        <p:spPr>
          <a:xfrm>
            <a:off x="4818612" y="3998419"/>
            <a:ext cx="3749040" cy="51206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900" b="1" dirty="0">
                <a:solidFill>
                  <a:srgbClr val="E08A1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⚠ thnmax fixed at 1 MeV. Manual: errthn/errmax/errint should match RECONR values.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39801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BD0983-CE2B-9E5A-DF50-1535FE07F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51A930-E641-80C2-4429-8B00D6B5C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B0D1C4-028C-56D2-E63D-ABAE1D734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Shape 3"/>
          <p:cNvSpPr/>
          <p:nvPr/>
        </p:nvSpPr>
        <p:spPr>
          <a:xfrm>
            <a:off x="365760" y="960120"/>
            <a:ext cx="1005840" cy="420624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4"/>
          <p:cNvSpPr/>
          <p:nvPr/>
        </p:nvSpPr>
        <p:spPr>
          <a:xfrm>
            <a:off x="365760" y="960120"/>
            <a:ext cx="1005840" cy="4206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Variant</a:t>
            </a:r>
            <a:endParaRPr lang="en-US" sz="1000" dirty="0"/>
          </a:p>
        </p:txBody>
      </p:sp>
      <p:sp>
        <p:nvSpPr>
          <p:cNvPr id="7" name="Shape 5"/>
          <p:cNvSpPr/>
          <p:nvPr/>
        </p:nvSpPr>
        <p:spPr>
          <a:xfrm>
            <a:off x="1371600" y="960120"/>
            <a:ext cx="1280160" cy="420624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6"/>
          <p:cNvSpPr/>
          <p:nvPr/>
        </p:nvSpPr>
        <p:spPr>
          <a:xfrm>
            <a:off x="1371600" y="960120"/>
            <a:ext cx="1280160" cy="4206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errthn</a:t>
            </a:r>
            <a:endParaRPr lang="en-US" sz="1000" dirty="0"/>
          </a:p>
        </p:txBody>
      </p:sp>
      <p:sp>
        <p:nvSpPr>
          <p:cNvPr id="9" name="Shape 7"/>
          <p:cNvSpPr/>
          <p:nvPr/>
        </p:nvSpPr>
        <p:spPr>
          <a:xfrm>
            <a:off x="2651760" y="960120"/>
            <a:ext cx="1097280" cy="420624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 8"/>
          <p:cNvSpPr/>
          <p:nvPr/>
        </p:nvSpPr>
        <p:spPr>
          <a:xfrm>
            <a:off x="2651760" y="960120"/>
            <a:ext cx="1097280" cy="4206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thnmax</a:t>
            </a:r>
            <a:endParaRPr lang="en-US" sz="1000" dirty="0"/>
          </a:p>
        </p:txBody>
      </p:sp>
      <p:sp>
        <p:nvSpPr>
          <p:cNvPr id="11" name="Shape 9"/>
          <p:cNvSpPr/>
          <p:nvPr/>
        </p:nvSpPr>
        <p:spPr>
          <a:xfrm>
            <a:off x="3749040" y="960120"/>
            <a:ext cx="1920240" cy="420624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10"/>
          <p:cNvSpPr/>
          <p:nvPr/>
        </p:nvSpPr>
        <p:spPr>
          <a:xfrm>
            <a:off x="3749040" y="960120"/>
            <a:ext cx="1920240" cy="4206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errmax (=10×errthn)</a:t>
            </a:r>
            <a:endParaRPr lang="en-US" sz="1000" dirty="0"/>
          </a:p>
        </p:txBody>
      </p:sp>
      <p:sp>
        <p:nvSpPr>
          <p:cNvPr id="13" name="Shape 11"/>
          <p:cNvSpPr/>
          <p:nvPr/>
        </p:nvSpPr>
        <p:spPr>
          <a:xfrm>
            <a:off x="5669280" y="960120"/>
            <a:ext cx="2834640" cy="420624"/>
          </a:xfrm>
          <a:prstGeom prst="rect">
            <a:avLst/>
          </a:prstGeom>
          <a:solidFill>
            <a:srgbClr val="1414A0"/>
          </a:solidFill>
          <a:ln w="9525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 12"/>
          <p:cNvSpPr/>
          <p:nvPr/>
        </p:nvSpPr>
        <p:spPr>
          <a:xfrm>
            <a:off x="5669280" y="960120"/>
            <a:ext cx="2834640" cy="420624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errint (=errthn/20000)</a:t>
            </a:r>
            <a:endParaRPr lang="en-US" sz="1000" dirty="0"/>
          </a:p>
        </p:txBody>
      </p:sp>
      <p:sp>
        <p:nvSpPr>
          <p:cNvPr id="15" name="Shape 13"/>
          <p:cNvSpPr/>
          <p:nvPr/>
        </p:nvSpPr>
        <p:spPr>
          <a:xfrm>
            <a:off x="365760" y="1380744"/>
            <a:ext cx="100584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6" name="Text 14"/>
          <p:cNvSpPr/>
          <p:nvPr/>
        </p:nvSpPr>
        <p:spPr>
          <a:xfrm>
            <a:off x="402336" y="1380744"/>
            <a:ext cx="9326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V1</a:t>
            </a:r>
            <a:endParaRPr lang="en-US" sz="1050" dirty="0"/>
          </a:p>
        </p:txBody>
      </p:sp>
      <p:sp>
        <p:nvSpPr>
          <p:cNvPr id="17" name="Shape 15"/>
          <p:cNvSpPr/>
          <p:nvPr/>
        </p:nvSpPr>
        <p:spPr>
          <a:xfrm>
            <a:off x="1371600" y="1380744"/>
            <a:ext cx="128016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 16"/>
          <p:cNvSpPr/>
          <p:nvPr/>
        </p:nvSpPr>
        <p:spPr>
          <a:xfrm>
            <a:off x="1408176" y="1380744"/>
            <a:ext cx="120700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1×10⁻¹</a:t>
            </a:r>
            <a:endParaRPr lang="en-US" sz="1050" dirty="0"/>
          </a:p>
        </p:txBody>
      </p:sp>
      <p:sp>
        <p:nvSpPr>
          <p:cNvPr id="19" name="Shape 17"/>
          <p:cNvSpPr/>
          <p:nvPr/>
        </p:nvSpPr>
        <p:spPr>
          <a:xfrm>
            <a:off x="2651760" y="1380744"/>
            <a:ext cx="109728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18"/>
          <p:cNvSpPr/>
          <p:nvPr/>
        </p:nvSpPr>
        <p:spPr>
          <a:xfrm>
            <a:off x="2688336" y="1380744"/>
            <a:ext cx="102412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 MeV</a:t>
            </a:r>
            <a:endParaRPr lang="en-US" sz="1050" dirty="0"/>
          </a:p>
        </p:txBody>
      </p:sp>
      <p:sp>
        <p:nvSpPr>
          <p:cNvPr id="21" name="Shape 19"/>
          <p:cNvSpPr/>
          <p:nvPr/>
        </p:nvSpPr>
        <p:spPr>
          <a:xfrm>
            <a:off x="3749040" y="1380744"/>
            <a:ext cx="192024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20"/>
          <p:cNvSpPr/>
          <p:nvPr/>
        </p:nvSpPr>
        <p:spPr>
          <a:xfrm>
            <a:off x="3785616" y="1380744"/>
            <a:ext cx="18470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1.0</a:t>
            </a:r>
            <a:endParaRPr lang="en-US" sz="1050" dirty="0"/>
          </a:p>
        </p:txBody>
      </p:sp>
      <p:sp>
        <p:nvSpPr>
          <p:cNvPr id="23" name="Shape 21"/>
          <p:cNvSpPr/>
          <p:nvPr/>
        </p:nvSpPr>
        <p:spPr>
          <a:xfrm>
            <a:off x="5669280" y="1380744"/>
            <a:ext cx="283464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 22"/>
          <p:cNvSpPr/>
          <p:nvPr/>
        </p:nvSpPr>
        <p:spPr>
          <a:xfrm>
            <a:off x="5705856" y="1380744"/>
            <a:ext cx="27614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5×10⁻⁶</a:t>
            </a:r>
            <a:endParaRPr lang="en-US" sz="1050" dirty="0"/>
          </a:p>
        </p:txBody>
      </p:sp>
      <p:sp>
        <p:nvSpPr>
          <p:cNvPr id="25" name="Shape 23"/>
          <p:cNvSpPr/>
          <p:nvPr/>
        </p:nvSpPr>
        <p:spPr>
          <a:xfrm>
            <a:off x="365760" y="1837944"/>
            <a:ext cx="100584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6" name="Text 24"/>
          <p:cNvSpPr/>
          <p:nvPr/>
        </p:nvSpPr>
        <p:spPr>
          <a:xfrm>
            <a:off x="402336" y="1837944"/>
            <a:ext cx="9326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V2</a:t>
            </a:r>
            <a:endParaRPr lang="en-US" sz="1050" dirty="0"/>
          </a:p>
        </p:txBody>
      </p:sp>
      <p:sp>
        <p:nvSpPr>
          <p:cNvPr id="27" name="Shape 25"/>
          <p:cNvSpPr/>
          <p:nvPr/>
        </p:nvSpPr>
        <p:spPr>
          <a:xfrm>
            <a:off x="1371600" y="1837944"/>
            <a:ext cx="128016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26"/>
          <p:cNvSpPr/>
          <p:nvPr/>
        </p:nvSpPr>
        <p:spPr>
          <a:xfrm>
            <a:off x="1408176" y="1837944"/>
            <a:ext cx="120700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1×10⁻²</a:t>
            </a:r>
            <a:endParaRPr lang="en-US" sz="1050" dirty="0"/>
          </a:p>
        </p:txBody>
      </p:sp>
      <p:sp>
        <p:nvSpPr>
          <p:cNvPr id="29" name="Shape 27"/>
          <p:cNvSpPr/>
          <p:nvPr/>
        </p:nvSpPr>
        <p:spPr>
          <a:xfrm>
            <a:off x="2651760" y="1837944"/>
            <a:ext cx="109728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28"/>
          <p:cNvSpPr/>
          <p:nvPr/>
        </p:nvSpPr>
        <p:spPr>
          <a:xfrm>
            <a:off x="2688336" y="1837944"/>
            <a:ext cx="102412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 MeV</a:t>
            </a:r>
            <a:endParaRPr lang="en-US" sz="1050" dirty="0"/>
          </a:p>
        </p:txBody>
      </p:sp>
      <p:sp>
        <p:nvSpPr>
          <p:cNvPr id="31" name="Shape 29"/>
          <p:cNvSpPr/>
          <p:nvPr/>
        </p:nvSpPr>
        <p:spPr>
          <a:xfrm>
            <a:off x="3749040" y="1837944"/>
            <a:ext cx="192024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2" name="Text 30"/>
          <p:cNvSpPr/>
          <p:nvPr/>
        </p:nvSpPr>
        <p:spPr>
          <a:xfrm>
            <a:off x="3785616" y="1837944"/>
            <a:ext cx="18470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0.1</a:t>
            </a:r>
            <a:endParaRPr lang="en-US" sz="1050" dirty="0"/>
          </a:p>
        </p:txBody>
      </p:sp>
      <p:sp>
        <p:nvSpPr>
          <p:cNvPr id="33" name="Shape 31"/>
          <p:cNvSpPr/>
          <p:nvPr/>
        </p:nvSpPr>
        <p:spPr>
          <a:xfrm>
            <a:off x="5669280" y="1837944"/>
            <a:ext cx="283464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4" name="Text 32"/>
          <p:cNvSpPr/>
          <p:nvPr/>
        </p:nvSpPr>
        <p:spPr>
          <a:xfrm>
            <a:off x="5705856" y="1837944"/>
            <a:ext cx="27614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5×10⁻⁷</a:t>
            </a:r>
            <a:endParaRPr lang="en-US" sz="1050" dirty="0"/>
          </a:p>
        </p:txBody>
      </p:sp>
      <p:sp>
        <p:nvSpPr>
          <p:cNvPr id="35" name="Shape 33"/>
          <p:cNvSpPr/>
          <p:nvPr/>
        </p:nvSpPr>
        <p:spPr>
          <a:xfrm>
            <a:off x="365760" y="2295144"/>
            <a:ext cx="1005840" cy="457200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6" name="Text 34"/>
          <p:cNvSpPr/>
          <p:nvPr/>
        </p:nvSpPr>
        <p:spPr>
          <a:xfrm>
            <a:off x="402336" y="2295144"/>
            <a:ext cx="9326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V3</a:t>
            </a:r>
            <a:endParaRPr lang="en-US" sz="1050" dirty="0"/>
          </a:p>
        </p:txBody>
      </p:sp>
      <p:sp>
        <p:nvSpPr>
          <p:cNvPr id="37" name="Shape 35"/>
          <p:cNvSpPr/>
          <p:nvPr/>
        </p:nvSpPr>
        <p:spPr>
          <a:xfrm>
            <a:off x="1371600" y="2295144"/>
            <a:ext cx="1280160" cy="457200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 36"/>
          <p:cNvSpPr/>
          <p:nvPr/>
        </p:nvSpPr>
        <p:spPr>
          <a:xfrm>
            <a:off x="1408176" y="2295144"/>
            <a:ext cx="120700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0D0D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1×10⁻³</a:t>
            </a:r>
            <a:endParaRPr lang="en-US" sz="1050" dirty="0"/>
          </a:p>
        </p:txBody>
      </p:sp>
      <p:sp>
        <p:nvSpPr>
          <p:cNvPr id="39" name="Shape 37"/>
          <p:cNvSpPr/>
          <p:nvPr/>
        </p:nvSpPr>
        <p:spPr>
          <a:xfrm>
            <a:off x="2651760" y="2295144"/>
            <a:ext cx="1097280" cy="457200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 38"/>
          <p:cNvSpPr/>
          <p:nvPr/>
        </p:nvSpPr>
        <p:spPr>
          <a:xfrm>
            <a:off x="2688336" y="2295144"/>
            <a:ext cx="102412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b="1" dirty="0">
                <a:solidFill>
                  <a:srgbClr val="0D0D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 MeV</a:t>
            </a:r>
            <a:endParaRPr lang="en-US" sz="1050" dirty="0"/>
          </a:p>
        </p:txBody>
      </p:sp>
      <p:sp>
        <p:nvSpPr>
          <p:cNvPr id="41" name="Shape 39"/>
          <p:cNvSpPr/>
          <p:nvPr/>
        </p:nvSpPr>
        <p:spPr>
          <a:xfrm>
            <a:off x="3749040" y="2295144"/>
            <a:ext cx="1920240" cy="457200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2" name="Text 40"/>
          <p:cNvSpPr/>
          <p:nvPr/>
        </p:nvSpPr>
        <p:spPr>
          <a:xfrm>
            <a:off x="3785616" y="2295144"/>
            <a:ext cx="18470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b="1" dirty="0">
                <a:solidFill>
                  <a:srgbClr val="0D0D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0.01</a:t>
            </a:r>
            <a:endParaRPr lang="en-US" sz="1050" dirty="0"/>
          </a:p>
        </p:txBody>
      </p:sp>
      <p:sp>
        <p:nvSpPr>
          <p:cNvPr id="43" name="Shape 41"/>
          <p:cNvSpPr/>
          <p:nvPr/>
        </p:nvSpPr>
        <p:spPr>
          <a:xfrm>
            <a:off x="5669280" y="2295144"/>
            <a:ext cx="2834640" cy="457200"/>
          </a:xfrm>
          <a:prstGeom prst="rect">
            <a:avLst/>
          </a:prstGeom>
          <a:solidFill>
            <a:srgbClr val="E7E9F7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4" name="Text 42"/>
          <p:cNvSpPr/>
          <p:nvPr/>
        </p:nvSpPr>
        <p:spPr>
          <a:xfrm>
            <a:off x="5705856" y="2295144"/>
            <a:ext cx="27614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b="1" dirty="0">
                <a:solidFill>
                  <a:srgbClr val="0D0D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5×10⁻⁸                                ← reference</a:t>
            </a:r>
            <a:endParaRPr lang="en-US" sz="1050" dirty="0"/>
          </a:p>
        </p:txBody>
      </p:sp>
      <p:sp>
        <p:nvSpPr>
          <p:cNvPr id="45" name="Shape 43"/>
          <p:cNvSpPr/>
          <p:nvPr/>
        </p:nvSpPr>
        <p:spPr>
          <a:xfrm>
            <a:off x="365760" y="2752344"/>
            <a:ext cx="100584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6" name="Text 44"/>
          <p:cNvSpPr/>
          <p:nvPr/>
        </p:nvSpPr>
        <p:spPr>
          <a:xfrm>
            <a:off x="402336" y="2752344"/>
            <a:ext cx="9326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V4</a:t>
            </a:r>
            <a:endParaRPr lang="en-US" sz="1050" dirty="0"/>
          </a:p>
        </p:txBody>
      </p:sp>
      <p:sp>
        <p:nvSpPr>
          <p:cNvPr id="47" name="Shape 45"/>
          <p:cNvSpPr/>
          <p:nvPr/>
        </p:nvSpPr>
        <p:spPr>
          <a:xfrm>
            <a:off x="1371600" y="2752344"/>
            <a:ext cx="128016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48" name="Text 46"/>
          <p:cNvSpPr/>
          <p:nvPr/>
        </p:nvSpPr>
        <p:spPr>
          <a:xfrm>
            <a:off x="1408176" y="2752344"/>
            <a:ext cx="120700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1×10⁻⁴</a:t>
            </a:r>
            <a:endParaRPr lang="en-US" sz="1050" dirty="0"/>
          </a:p>
        </p:txBody>
      </p:sp>
      <p:sp>
        <p:nvSpPr>
          <p:cNvPr id="49" name="Shape 47"/>
          <p:cNvSpPr/>
          <p:nvPr/>
        </p:nvSpPr>
        <p:spPr>
          <a:xfrm>
            <a:off x="2651760" y="2752344"/>
            <a:ext cx="109728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0" name="Text 48"/>
          <p:cNvSpPr/>
          <p:nvPr/>
        </p:nvSpPr>
        <p:spPr>
          <a:xfrm>
            <a:off x="2688336" y="2752344"/>
            <a:ext cx="102412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 MeV</a:t>
            </a:r>
            <a:endParaRPr lang="en-US" sz="1050" dirty="0"/>
          </a:p>
        </p:txBody>
      </p:sp>
      <p:sp>
        <p:nvSpPr>
          <p:cNvPr id="51" name="Shape 49"/>
          <p:cNvSpPr/>
          <p:nvPr/>
        </p:nvSpPr>
        <p:spPr>
          <a:xfrm>
            <a:off x="3749040" y="2752344"/>
            <a:ext cx="192024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2" name="Text 50"/>
          <p:cNvSpPr/>
          <p:nvPr/>
        </p:nvSpPr>
        <p:spPr>
          <a:xfrm>
            <a:off x="3785616" y="2752344"/>
            <a:ext cx="18470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0.001</a:t>
            </a:r>
            <a:endParaRPr lang="en-US" sz="1050" dirty="0"/>
          </a:p>
        </p:txBody>
      </p:sp>
      <p:sp>
        <p:nvSpPr>
          <p:cNvPr id="53" name="Shape 51"/>
          <p:cNvSpPr/>
          <p:nvPr/>
        </p:nvSpPr>
        <p:spPr>
          <a:xfrm>
            <a:off x="5669280" y="2752344"/>
            <a:ext cx="283464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4" name="Text 52"/>
          <p:cNvSpPr/>
          <p:nvPr/>
        </p:nvSpPr>
        <p:spPr>
          <a:xfrm>
            <a:off x="5705856" y="2752344"/>
            <a:ext cx="27614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5×10⁻⁹</a:t>
            </a:r>
            <a:endParaRPr lang="en-US" sz="1050" dirty="0"/>
          </a:p>
        </p:txBody>
      </p:sp>
      <p:sp>
        <p:nvSpPr>
          <p:cNvPr id="55" name="Shape 53"/>
          <p:cNvSpPr/>
          <p:nvPr/>
        </p:nvSpPr>
        <p:spPr>
          <a:xfrm>
            <a:off x="365760" y="3209544"/>
            <a:ext cx="100584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6" name="Text 54"/>
          <p:cNvSpPr/>
          <p:nvPr/>
        </p:nvSpPr>
        <p:spPr>
          <a:xfrm>
            <a:off x="402336" y="3209544"/>
            <a:ext cx="9326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V5</a:t>
            </a:r>
            <a:endParaRPr lang="en-US" sz="1050" dirty="0"/>
          </a:p>
        </p:txBody>
      </p:sp>
      <p:sp>
        <p:nvSpPr>
          <p:cNvPr id="57" name="Shape 55"/>
          <p:cNvSpPr/>
          <p:nvPr/>
        </p:nvSpPr>
        <p:spPr>
          <a:xfrm>
            <a:off x="1371600" y="3209544"/>
            <a:ext cx="128016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58" name="Text 56"/>
          <p:cNvSpPr/>
          <p:nvPr/>
        </p:nvSpPr>
        <p:spPr>
          <a:xfrm>
            <a:off x="1408176" y="3209544"/>
            <a:ext cx="120700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1×10⁻⁵</a:t>
            </a:r>
            <a:endParaRPr lang="en-US" sz="1050" dirty="0"/>
          </a:p>
        </p:txBody>
      </p:sp>
      <p:sp>
        <p:nvSpPr>
          <p:cNvPr id="59" name="Shape 57"/>
          <p:cNvSpPr/>
          <p:nvPr/>
        </p:nvSpPr>
        <p:spPr>
          <a:xfrm>
            <a:off x="2651760" y="3209544"/>
            <a:ext cx="109728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0" name="Text 58"/>
          <p:cNvSpPr/>
          <p:nvPr/>
        </p:nvSpPr>
        <p:spPr>
          <a:xfrm>
            <a:off x="2688336" y="3209544"/>
            <a:ext cx="102412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 MeV</a:t>
            </a:r>
            <a:endParaRPr lang="en-US" sz="1050" dirty="0"/>
          </a:p>
        </p:txBody>
      </p:sp>
      <p:sp>
        <p:nvSpPr>
          <p:cNvPr id="61" name="Shape 59"/>
          <p:cNvSpPr/>
          <p:nvPr/>
        </p:nvSpPr>
        <p:spPr>
          <a:xfrm>
            <a:off x="3749040" y="3209544"/>
            <a:ext cx="192024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2" name="Text 60"/>
          <p:cNvSpPr/>
          <p:nvPr/>
        </p:nvSpPr>
        <p:spPr>
          <a:xfrm>
            <a:off x="3785616" y="3209544"/>
            <a:ext cx="18470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0.0001</a:t>
            </a:r>
            <a:endParaRPr lang="en-US" sz="1050" dirty="0"/>
          </a:p>
        </p:txBody>
      </p:sp>
      <p:sp>
        <p:nvSpPr>
          <p:cNvPr id="63" name="Shape 61"/>
          <p:cNvSpPr/>
          <p:nvPr/>
        </p:nvSpPr>
        <p:spPr>
          <a:xfrm>
            <a:off x="5669280" y="3209544"/>
            <a:ext cx="2834640" cy="457200"/>
          </a:xfrm>
          <a:prstGeom prst="rect">
            <a:avLst/>
          </a:prstGeom>
          <a:solidFill>
            <a:srgbClr val="F4F6FB"/>
          </a:solidFill>
          <a:ln w="9525">
            <a:solidFill>
              <a:srgbClr val="D6D9E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4" name="Text 62"/>
          <p:cNvSpPr/>
          <p:nvPr/>
        </p:nvSpPr>
        <p:spPr>
          <a:xfrm>
            <a:off x="5705856" y="3209544"/>
            <a:ext cx="2761488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050" dirty="0">
                <a:solidFill>
                  <a:srgbClr val="16163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5×10⁻¹⁰</a:t>
            </a:r>
            <a:endParaRPr lang="en-US" sz="1050" dirty="0"/>
          </a:p>
        </p:txBody>
      </p:sp>
      <p:sp>
        <p:nvSpPr>
          <p:cNvPr id="65" name="Shape 63"/>
          <p:cNvSpPr/>
          <p:nvPr/>
        </p:nvSpPr>
        <p:spPr>
          <a:xfrm>
            <a:off x="365760" y="3886200"/>
            <a:ext cx="8503920" cy="822960"/>
          </a:xfrm>
          <a:prstGeom prst="roundRect">
            <a:avLst>
              <a:gd name="adj" fmla="val 8889"/>
            </a:avLst>
          </a:prstGeom>
          <a:solidFill>
            <a:srgbClr val="E7E9F7"/>
          </a:solidFill>
          <a:ln w="12700">
            <a:solidFill>
              <a:srgbClr val="1414A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66" name="Text 64"/>
          <p:cNvSpPr/>
          <p:nvPr/>
        </p:nvSpPr>
        <p:spPr>
          <a:xfrm>
            <a:off x="502920" y="3977640"/>
            <a:ext cx="8229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50" b="1" dirty="0">
                <a:solidFill>
                  <a:srgbClr val="0D0D6E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Same comparison metric:  </a:t>
            </a:r>
            <a:r>
              <a:rPr lang="en-US" sz="1150" b="1" dirty="0">
                <a:solidFill>
                  <a:srgbClr val="1414A0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Δσ(E)/σref(E)</a:t>
            </a:r>
            <a:r>
              <a:rPr lang="en-US" sz="1150" dirty="0">
                <a:solidFill>
                  <a:srgbClr val="16163A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  per MT channel, interpolated on common grid, MT = 1, 2, 18, 102</a:t>
            </a:r>
            <a:endParaRPr lang="en-US" sz="1150" dirty="0"/>
          </a:p>
        </p:txBody>
      </p:sp>
      <p:sp>
        <p:nvSpPr>
          <p:cNvPr id="67" name="Text 65"/>
          <p:cNvSpPr/>
          <p:nvPr/>
        </p:nvSpPr>
        <p:spPr>
          <a:xfrm>
            <a:off x="502920" y="4343400"/>
            <a:ext cx="822960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000" i="1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This isolates the pure BROADR effect — RECONR contribution is held constant across all 5 variants.</a:t>
            </a:r>
            <a:endParaRPr lang="en-US" sz="1000" dirty="0"/>
          </a:p>
        </p:txBody>
      </p:sp>
      <p:sp>
        <p:nvSpPr>
          <p:cNvPr id="68" name="Text 1">
            <a:extLst>
              <a:ext uri="{FF2B5EF4-FFF2-40B4-BE49-F238E27FC236}">
                <a16:creationId xmlns:a16="http://schemas.microsoft.com/office/drawing/2014/main" id="{5B06C448-F9C3-217C-C821-3171DE0476D6}"/>
              </a:ext>
            </a:extLst>
          </p:cNvPr>
          <p:cNvSpPr/>
          <p:nvPr/>
        </p:nvSpPr>
        <p:spPr>
          <a:xfrm>
            <a:off x="88669" y="116655"/>
            <a:ext cx="841248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BROADR | Sensitivity Study Design</a:t>
            </a:r>
          </a:p>
        </p:txBody>
      </p:sp>
      <p:sp>
        <p:nvSpPr>
          <p:cNvPr id="69" name="Text 1"/>
          <p:cNvSpPr/>
          <p:nvPr/>
        </p:nvSpPr>
        <p:spPr>
          <a:xfrm>
            <a:off x="320040" y="582534"/>
            <a:ext cx="841248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100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Same strategy as RECONR  |  thnmax fixed at 1 MeV  |  RECONR fixed at V3 default (err=0.001)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78743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0FB994-FA63-A2B8-C04E-1F4745DE7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480643-B6BE-324D-190F-F32376DF1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AD06F7-C8E4-A256-077A-2ED32293B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9002-E6CB-4983-8B51-5C3EA949C33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6" name="Text 1"/>
          <p:cNvSpPr/>
          <p:nvPr/>
        </p:nvSpPr>
        <p:spPr>
          <a:xfrm>
            <a:off x="182880" y="104048"/>
            <a:ext cx="841248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Isotope Selection | 33 Isotopes from ENDF/B-VIII.1</a:t>
            </a:r>
          </a:p>
        </p:txBody>
      </p:sp>
      <p:sp>
        <p:nvSpPr>
          <p:cNvPr id="27" name="Shape 3"/>
          <p:cNvSpPr/>
          <p:nvPr/>
        </p:nvSpPr>
        <p:spPr>
          <a:xfrm>
            <a:off x="205740" y="751886"/>
            <a:ext cx="4114800" cy="1251620"/>
          </a:xfrm>
          <a:prstGeom prst="roundRect">
            <a:avLst>
              <a:gd name="adj" fmla="val 6173"/>
            </a:avLst>
          </a:prstGeom>
          <a:solidFill>
            <a:srgbClr val="F5F9FC"/>
          </a:solidFill>
          <a:ln/>
          <a:effectLst>
            <a:outerShdw blurRad="50800" dist="12700" dir="2700000" algn="bl" rotWithShape="0">
              <a:srgbClr val="000000">
                <a:alpha val="7000"/>
              </a:srgbClr>
            </a:outerShdw>
          </a:effectLst>
        </p:spPr>
        <p:txBody>
          <a:bodyPr/>
          <a:lstStyle/>
          <a:p>
            <a:endParaRPr lang="en-US" sz="1200"/>
          </a:p>
        </p:txBody>
      </p:sp>
      <p:sp>
        <p:nvSpPr>
          <p:cNvPr id="28" name="Text 4"/>
          <p:cNvSpPr/>
          <p:nvPr/>
        </p:nvSpPr>
        <p:spPr>
          <a:xfrm>
            <a:off x="388620" y="825038"/>
            <a:ext cx="374904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tx2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Evaluated Library &amp; Reactions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9" name="Text 5"/>
          <p:cNvSpPr/>
          <p:nvPr/>
        </p:nvSpPr>
        <p:spPr>
          <a:xfrm>
            <a:off x="251459" y="1004732"/>
            <a:ext cx="4069081" cy="10241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Source: ENDF/B-VIII.1</a:t>
            </a:r>
            <a:endParaRPr lang="en-US" sz="1200" dirty="0"/>
          </a:p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MT=1 (total), MT=2 (elastic), MT=18 (fission), MT=102 (n,γ)</a:t>
            </a:r>
            <a:endParaRPr lang="en-US" sz="1200" dirty="0"/>
          </a:p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Temperature: 300 K  |  Free-gas thermal treatment</a:t>
            </a:r>
            <a:endParaRPr lang="en-US" sz="1200" dirty="0"/>
          </a:p>
        </p:txBody>
      </p:sp>
      <p:sp>
        <p:nvSpPr>
          <p:cNvPr id="30" name="Shape 6"/>
          <p:cNvSpPr/>
          <p:nvPr/>
        </p:nvSpPr>
        <p:spPr>
          <a:xfrm>
            <a:off x="4503420" y="751886"/>
            <a:ext cx="4297680" cy="1251620"/>
          </a:xfrm>
          <a:prstGeom prst="roundRect">
            <a:avLst>
              <a:gd name="adj" fmla="val 6173"/>
            </a:avLst>
          </a:prstGeom>
          <a:solidFill>
            <a:srgbClr val="F5F9FC"/>
          </a:solidFill>
          <a:ln/>
          <a:effectLst>
            <a:outerShdw blurRad="50800" dist="12700" dir="2700000" algn="bl" rotWithShape="0">
              <a:srgbClr val="000000">
                <a:alpha val="7000"/>
              </a:srgbClr>
            </a:outerShdw>
          </a:effectLst>
        </p:spPr>
        <p:txBody>
          <a:bodyPr/>
          <a:lstStyle/>
          <a:p>
            <a:endParaRPr lang="en-US" sz="1200"/>
          </a:p>
        </p:txBody>
      </p:sp>
      <p:sp>
        <p:nvSpPr>
          <p:cNvPr id="31" name="Text 7"/>
          <p:cNvSpPr/>
          <p:nvPr/>
        </p:nvSpPr>
        <p:spPr>
          <a:xfrm>
            <a:off x="4686300" y="825038"/>
            <a:ext cx="393192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1400" b="1" dirty="0">
                <a:solidFill>
                  <a:schemeClr val="tx2"/>
                </a:solidFill>
                <a:latin typeface="Cambria" pitchFamily="34" charset="0"/>
                <a:ea typeface="Cambria" pitchFamily="34" charset="-122"/>
              </a:rPr>
              <a:t>Output &amp; Comparison</a:t>
            </a:r>
          </a:p>
        </p:txBody>
      </p:sp>
      <p:sp>
        <p:nvSpPr>
          <p:cNvPr id="32" name="Text 8"/>
          <p:cNvSpPr/>
          <p:nvPr/>
        </p:nvSpPr>
        <p:spPr>
          <a:xfrm>
            <a:off x="4640580" y="971523"/>
            <a:ext cx="4114800" cy="10241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ACE files (for Monte Carlo)</a:t>
            </a:r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PENDF files (for XS comparison)</a:t>
            </a:r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Energy-dependent relative difference vs V3 on common grid</a:t>
            </a:r>
            <a:endParaRPr lang="en-US" sz="1200" dirty="0"/>
          </a:p>
        </p:txBody>
      </p:sp>
      <p:sp>
        <p:nvSpPr>
          <p:cNvPr id="33" name="Text 9"/>
          <p:cNvSpPr/>
          <p:nvPr/>
        </p:nvSpPr>
        <p:spPr>
          <a:xfrm>
            <a:off x="160020" y="2102428"/>
            <a:ext cx="859536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1400" b="1" dirty="0">
                <a:solidFill>
                  <a:schemeClr val="tx2"/>
                </a:solidFill>
                <a:latin typeface="Cambria" pitchFamily="34" charset="0"/>
                <a:ea typeface="Cambria" pitchFamily="34" charset="-122"/>
              </a:rPr>
              <a:t>33 Isotopes for Criticality Safety</a:t>
            </a:r>
          </a:p>
        </p:txBody>
      </p:sp>
      <p:sp>
        <p:nvSpPr>
          <p:cNvPr id="34" name="Shape 10"/>
          <p:cNvSpPr/>
          <p:nvPr/>
        </p:nvSpPr>
        <p:spPr>
          <a:xfrm>
            <a:off x="205740" y="2563089"/>
            <a:ext cx="2926080" cy="384048"/>
          </a:xfrm>
          <a:prstGeom prst="roundRect">
            <a:avLst>
              <a:gd name="adj" fmla="val 14286"/>
            </a:avLst>
          </a:prstGeom>
          <a:solidFill>
            <a:schemeClr val="accent1"/>
          </a:solidFill>
          <a:ln w="12700">
            <a:solidFill>
              <a:srgbClr val="1A6B8A"/>
            </a:solidFill>
            <a:prstDash val="solid"/>
          </a:ln>
        </p:spPr>
        <p:txBody>
          <a:bodyPr/>
          <a:lstStyle/>
          <a:p>
            <a:pPr algn="ctr"/>
            <a:endParaRPr lang="en-US" sz="1400"/>
          </a:p>
        </p:txBody>
      </p:sp>
      <p:sp>
        <p:nvSpPr>
          <p:cNvPr id="35" name="Text 11"/>
          <p:cNvSpPr/>
          <p:nvPr/>
        </p:nvSpPr>
        <p:spPr>
          <a:xfrm>
            <a:off x="205740" y="2563089"/>
            <a:ext cx="292608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Actinides  (12)</a:t>
            </a:r>
            <a:endParaRPr lang="en-US" sz="1400" dirty="0"/>
          </a:p>
        </p:txBody>
      </p:sp>
      <p:sp>
        <p:nvSpPr>
          <p:cNvPr id="36" name="Shape 12"/>
          <p:cNvSpPr/>
          <p:nvPr/>
        </p:nvSpPr>
        <p:spPr>
          <a:xfrm>
            <a:off x="205740" y="2956281"/>
            <a:ext cx="2926080" cy="1234440"/>
          </a:xfrm>
          <a:prstGeom prst="roundRect">
            <a:avLst>
              <a:gd name="adj" fmla="val 3429"/>
            </a:avLst>
          </a:prstGeom>
          <a:solidFill>
            <a:srgbClr val="E8F4F8"/>
          </a:solidFill>
          <a:ln/>
          <a:effectLst>
            <a:outerShdw blurRad="50800" dist="12700" dir="2700000" algn="bl" rotWithShape="0">
              <a:srgbClr val="000000">
                <a:alpha val="7000"/>
              </a:srgbClr>
            </a:outerShdw>
          </a:effectLst>
        </p:spPr>
        <p:txBody>
          <a:bodyPr/>
          <a:lstStyle/>
          <a:p>
            <a:endParaRPr lang="en-US" sz="1200"/>
          </a:p>
        </p:txBody>
      </p:sp>
      <p:sp>
        <p:nvSpPr>
          <p:cNvPr id="37" name="Text 13"/>
          <p:cNvSpPr/>
          <p:nvPr/>
        </p:nvSpPr>
        <p:spPr>
          <a:xfrm>
            <a:off x="315468" y="3020289"/>
            <a:ext cx="2743200" cy="14813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lnSpc>
                <a:spcPct val="135000"/>
              </a:lnSpc>
              <a:buNone/>
            </a:pPr>
            <a:r>
              <a:rPr lang="en-US" sz="120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U-234, U-235, U-236, U-238</a:t>
            </a:r>
            <a:endParaRPr lang="en-US" sz="1200" dirty="0"/>
          </a:p>
          <a:p>
            <a:pPr marL="0" indent="0">
              <a:lnSpc>
                <a:spcPct val="135000"/>
              </a:lnSpc>
              <a:buNone/>
            </a:pPr>
            <a:r>
              <a:rPr lang="en-US" sz="120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Pu-238, Pu-239, Pu-240, Pu-241, Pu-242</a:t>
            </a:r>
            <a:endParaRPr lang="en-US" sz="1200" dirty="0"/>
          </a:p>
          <a:p>
            <a:pPr marL="0" indent="0">
              <a:lnSpc>
                <a:spcPct val="135000"/>
              </a:lnSpc>
              <a:buNone/>
            </a:pPr>
            <a:r>
              <a:rPr lang="en-US" sz="120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Np-237, Am-241, Am-243</a:t>
            </a:r>
            <a:endParaRPr lang="en-US" sz="1200" dirty="0"/>
          </a:p>
        </p:txBody>
      </p:sp>
      <p:sp>
        <p:nvSpPr>
          <p:cNvPr id="38" name="Shape 14"/>
          <p:cNvSpPr/>
          <p:nvPr/>
        </p:nvSpPr>
        <p:spPr>
          <a:xfrm>
            <a:off x="3268980" y="2563089"/>
            <a:ext cx="3429000" cy="384048"/>
          </a:xfrm>
          <a:prstGeom prst="roundRect">
            <a:avLst>
              <a:gd name="adj" fmla="val 14286"/>
            </a:avLst>
          </a:prstGeom>
          <a:solidFill>
            <a:schemeClr val="accent1"/>
          </a:solidFill>
          <a:ln w="12700">
            <a:solidFill>
              <a:srgbClr val="1A6B8A"/>
            </a:solidFill>
            <a:prstDash val="solid"/>
          </a:ln>
        </p:spPr>
        <p:txBody>
          <a:bodyPr/>
          <a:lstStyle/>
          <a:p>
            <a:endParaRPr lang="en-US" sz="1200"/>
          </a:p>
        </p:txBody>
      </p:sp>
      <p:sp>
        <p:nvSpPr>
          <p:cNvPr id="39" name="Text 15"/>
          <p:cNvSpPr/>
          <p:nvPr/>
        </p:nvSpPr>
        <p:spPr>
          <a:xfrm>
            <a:off x="3268980" y="2563089"/>
            <a:ext cx="342900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Fission Products  (15)</a:t>
            </a:r>
            <a:endParaRPr lang="en-US" sz="1400" dirty="0"/>
          </a:p>
        </p:txBody>
      </p:sp>
      <p:sp>
        <p:nvSpPr>
          <p:cNvPr id="40" name="Shape 16"/>
          <p:cNvSpPr/>
          <p:nvPr/>
        </p:nvSpPr>
        <p:spPr>
          <a:xfrm>
            <a:off x="3268980" y="2956281"/>
            <a:ext cx="3429000" cy="1234440"/>
          </a:xfrm>
          <a:prstGeom prst="roundRect">
            <a:avLst>
              <a:gd name="adj" fmla="val 3429"/>
            </a:avLst>
          </a:prstGeom>
          <a:solidFill>
            <a:srgbClr val="E8F4F8"/>
          </a:solidFill>
          <a:ln/>
          <a:effectLst>
            <a:outerShdw blurRad="50800" dist="12700" dir="2700000" algn="bl" rotWithShape="0">
              <a:srgbClr val="000000">
                <a:alpha val="7000"/>
              </a:srgbClr>
            </a:outerShdw>
          </a:effectLst>
        </p:spPr>
        <p:txBody>
          <a:bodyPr/>
          <a:lstStyle/>
          <a:p>
            <a:endParaRPr lang="en-US" sz="1200"/>
          </a:p>
        </p:txBody>
      </p:sp>
      <p:sp>
        <p:nvSpPr>
          <p:cNvPr id="41" name="Text 17"/>
          <p:cNvSpPr/>
          <p:nvPr/>
        </p:nvSpPr>
        <p:spPr>
          <a:xfrm>
            <a:off x="3378708" y="3020289"/>
            <a:ext cx="3246120" cy="14813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lnSpc>
                <a:spcPct val="135000"/>
              </a:lnSpc>
              <a:buNone/>
            </a:pPr>
            <a:r>
              <a:rPr lang="en-US" sz="120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Rh-103, Cs-133, Mo-95, Tc-99, Ru-101, Ag-109</a:t>
            </a:r>
            <a:endParaRPr lang="en-US" sz="1200" dirty="0"/>
          </a:p>
          <a:p>
            <a:pPr marL="0" indent="0">
              <a:lnSpc>
                <a:spcPct val="135000"/>
              </a:lnSpc>
              <a:buNone/>
            </a:pPr>
            <a:r>
              <a:rPr lang="en-US" sz="120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Sm-147, Sm-149, Sm-150, Sm-151, Sm-152</a:t>
            </a:r>
            <a:endParaRPr lang="en-US" sz="1200" dirty="0"/>
          </a:p>
          <a:p>
            <a:pPr marL="0" indent="0">
              <a:lnSpc>
                <a:spcPct val="135000"/>
              </a:lnSpc>
              <a:buNone/>
            </a:pPr>
            <a:r>
              <a:rPr lang="en-US" sz="120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Nd-143, Nd-145, Gd-155, Eu-153</a:t>
            </a:r>
            <a:endParaRPr lang="en-US" sz="1200" dirty="0"/>
          </a:p>
        </p:txBody>
      </p:sp>
      <p:sp>
        <p:nvSpPr>
          <p:cNvPr id="42" name="Shape 18"/>
          <p:cNvSpPr/>
          <p:nvPr/>
        </p:nvSpPr>
        <p:spPr>
          <a:xfrm>
            <a:off x="6835140" y="2563089"/>
            <a:ext cx="1965960" cy="384048"/>
          </a:xfrm>
          <a:prstGeom prst="roundRect">
            <a:avLst>
              <a:gd name="adj" fmla="val 14286"/>
            </a:avLst>
          </a:prstGeom>
          <a:solidFill>
            <a:schemeClr val="accent1"/>
          </a:solidFill>
          <a:ln w="12700">
            <a:solidFill>
              <a:srgbClr val="1A6B8A"/>
            </a:solidFill>
            <a:prstDash val="solid"/>
          </a:ln>
        </p:spPr>
        <p:txBody>
          <a:bodyPr/>
          <a:lstStyle/>
          <a:p>
            <a:endParaRPr lang="en-US" sz="1200"/>
          </a:p>
        </p:txBody>
      </p:sp>
      <p:sp>
        <p:nvSpPr>
          <p:cNvPr id="43" name="Text 19"/>
          <p:cNvSpPr/>
          <p:nvPr/>
        </p:nvSpPr>
        <p:spPr>
          <a:xfrm>
            <a:off x="6835140" y="2563089"/>
            <a:ext cx="1965960" cy="38404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Structural  (6)</a:t>
            </a:r>
            <a:endParaRPr lang="en-US" sz="1400" dirty="0"/>
          </a:p>
        </p:txBody>
      </p:sp>
      <p:sp>
        <p:nvSpPr>
          <p:cNvPr id="44" name="Shape 20"/>
          <p:cNvSpPr/>
          <p:nvPr/>
        </p:nvSpPr>
        <p:spPr>
          <a:xfrm>
            <a:off x="6835140" y="2956281"/>
            <a:ext cx="1965960" cy="1234440"/>
          </a:xfrm>
          <a:prstGeom prst="roundRect">
            <a:avLst>
              <a:gd name="adj" fmla="val 3429"/>
            </a:avLst>
          </a:prstGeom>
          <a:solidFill>
            <a:srgbClr val="E8F4F8"/>
          </a:solidFill>
          <a:ln/>
          <a:effectLst>
            <a:outerShdw blurRad="50800" dist="12700" dir="2700000" algn="bl" rotWithShape="0">
              <a:srgbClr val="000000">
                <a:alpha val="7000"/>
              </a:srgbClr>
            </a:outerShdw>
          </a:effectLst>
        </p:spPr>
        <p:txBody>
          <a:bodyPr/>
          <a:lstStyle/>
          <a:p>
            <a:endParaRPr lang="en-US" sz="1200"/>
          </a:p>
        </p:txBody>
      </p:sp>
      <p:sp>
        <p:nvSpPr>
          <p:cNvPr id="45" name="Text 21"/>
          <p:cNvSpPr/>
          <p:nvPr/>
        </p:nvSpPr>
        <p:spPr>
          <a:xfrm>
            <a:off x="6944868" y="3020289"/>
            <a:ext cx="1783080" cy="148132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lnSpc>
                <a:spcPct val="135000"/>
              </a:lnSpc>
              <a:buNone/>
            </a:pPr>
            <a:r>
              <a:rPr lang="en-US" sz="120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Fe-54, Fe-56, Fe-57, Fe-58</a:t>
            </a:r>
            <a:endParaRPr lang="en-US" sz="1200" dirty="0"/>
          </a:p>
          <a:p>
            <a:pPr marL="0" indent="0">
              <a:lnSpc>
                <a:spcPct val="135000"/>
              </a:lnSpc>
              <a:buNone/>
            </a:pPr>
            <a:r>
              <a:rPr lang="en-US" sz="1200" i="1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Cu-63, Cu-65</a:t>
            </a:r>
            <a:endParaRPr lang="en-US" sz="1200" dirty="0"/>
          </a:p>
        </p:txBody>
      </p:sp>
      <p:sp>
        <p:nvSpPr>
          <p:cNvPr id="46" name="Shape 21"/>
          <p:cNvSpPr/>
          <p:nvPr/>
        </p:nvSpPr>
        <p:spPr>
          <a:xfrm>
            <a:off x="251460" y="4405469"/>
            <a:ext cx="8503920" cy="292608"/>
          </a:xfrm>
          <a:prstGeom prst="roundRect">
            <a:avLst>
              <a:gd name="adj" fmla="val 18750"/>
            </a:avLst>
          </a:prstGeom>
          <a:solidFill>
            <a:srgbClr val="1414A0"/>
          </a:solidFill>
          <a:ln w="12700">
            <a:solidFill>
              <a:srgbClr val="1414A0"/>
            </a:solidFill>
            <a:prstDash val="soli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Text 22"/>
          <p:cNvSpPr/>
          <p:nvPr/>
        </p:nvSpPr>
        <p:spPr>
          <a:xfrm>
            <a:off x="297180" y="4405469"/>
            <a:ext cx="8412480" cy="29260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b="1" dirty="0">
                <a:solidFill>
                  <a:schemeClr val="bg1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Results shown today only for some representative isotopes —  all 33 processed ! 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408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F009CA-576D-BA5A-3062-CD4FCD99AF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47660" y="4432535"/>
            <a:ext cx="2057400" cy="162000"/>
          </a:xfrm>
        </p:spPr>
        <p:txBody>
          <a:bodyPr/>
          <a:lstStyle/>
          <a:p>
            <a:r>
              <a:rPr lang="en-US"/>
              <a:t>3 July 2026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D9E934-FA24-5A53-93AE-5C09878E6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3481" y="4432535"/>
            <a:ext cx="5257019" cy="162000"/>
          </a:xfrm>
        </p:spPr>
        <p:txBody>
          <a:bodyPr/>
          <a:lstStyle/>
          <a:p>
            <a:pPr algn="l"/>
            <a:r>
              <a:rPr lang="en-US"/>
              <a:t>Vaibhav Jaiswal, WONDER 2026, Impact of Nuclear Data Processing parameters on cross sections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DA7DD-637A-935C-849D-8DDB3A1D3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50342" y="4432535"/>
            <a:ext cx="468630" cy="162000"/>
          </a:xfrm>
        </p:spPr>
        <p:txBody>
          <a:bodyPr/>
          <a:lstStyle/>
          <a:p>
            <a:fld id="{963E9002-E6CB-4983-8B51-5C3EA949C33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Text 1"/>
          <p:cNvSpPr/>
          <p:nvPr/>
        </p:nvSpPr>
        <p:spPr>
          <a:xfrm>
            <a:off x="123306" y="58328"/>
            <a:ext cx="8412480" cy="475488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2400" b="1" dirty="0">
                <a:solidFill>
                  <a:schemeClr val="accent1"/>
                </a:solidFill>
                <a:ea typeface="Cambria" pitchFamily="34" charset="-122"/>
              </a:rPr>
              <a:t>Comparison Method</a:t>
            </a:r>
          </a:p>
        </p:txBody>
      </p:sp>
      <p:sp>
        <p:nvSpPr>
          <p:cNvPr id="6" name="Shape 3"/>
          <p:cNvSpPr/>
          <p:nvPr/>
        </p:nvSpPr>
        <p:spPr>
          <a:xfrm>
            <a:off x="274320" y="584200"/>
            <a:ext cx="4160520" cy="1694873"/>
          </a:xfrm>
          <a:prstGeom prst="roundRect">
            <a:avLst>
              <a:gd name="adj" fmla="val 4762"/>
            </a:avLst>
          </a:prstGeom>
          <a:solidFill>
            <a:srgbClr val="F5F9FC"/>
          </a:solidFill>
          <a:ln/>
          <a:effectLst>
            <a:outerShdw blurRad="88900" dist="254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" name="Shape 4"/>
          <p:cNvSpPr/>
          <p:nvPr/>
        </p:nvSpPr>
        <p:spPr>
          <a:xfrm>
            <a:off x="411480" y="703072"/>
            <a:ext cx="438912" cy="438912"/>
          </a:xfrm>
          <a:prstGeom prst="ellipse">
            <a:avLst/>
          </a:prstGeom>
          <a:solidFill>
            <a:srgbClr val="1A6B8A"/>
          </a:solidFill>
          <a:ln w="12700">
            <a:solidFill>
              <a:srgbClr val="1A6B8A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5"/>
          <p:cNvSpPr/>
          <p:nvPr/>
        </p:nvSpPr>
        <p:spPr>
          <a:xfrm>
            <a:off x="411480" y="703072"/>
            <a:ext cx="438912" cy="4389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1</a:t>
            </a:r>
            <a:endParaRPr lang="en-US" sz="1600" dirty="0"/>
          </a:p>
        </p:txBody>
      </p:sp>
      <p:sp>
        <p:nvSpPr>
          <p:cNvPr id="9" name="Text 6"/>
          <p:cNvSpPr/>
          <p:nvPr/>
        </p:nvSpPr>
        <p:spPr>
          <a:xfrm>
            <a:off x="932688" y="721360"/>
            <a:ext cx="333756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1A6B8A"/>
                </a:solidFill>
                <a:ea typeface="Cambria" pitchFamily="34" charset="-122"/>
                <a:cs typeface="Cambria" pitchFamily="34" charset="-120"/>
              </a:rPr>
              <a:t>Process with NJOY2016.78</a:t>
            </a:r>
            <a:endParaRPr lang="en-US" sz="1400" dirty="0"/>
          </a:p>
        </p:txBody>
      </p:sp>
      <p:sp>
        <p:nvSpPr>
          <p:cNvPr id="10" name="Text 7"/>
          <p:cNvSpPr/>
          <p:nvPr/>
        </p:nvSpPr>
        <p:spPr>
          <a:xfrm>
            <a:off x="404552" y="1028700"/>
            <a:ext cx="3900055" cy="13167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For each variant (V1–V5), process ENDF/B-VIII.1 with the modified parameter. All other parameters fixed at NJOY defaults.</a:t>
            </a:r>
            <a:endParaRPr lang="en-US" sz="1200" dirty="0"/>
          </a:p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Output: 5 ACE + 5 PENDF files per isotope, per study.</a:t>
            </a:r>
            <a:endParaRPr lang="en-US" sz="1200" dirty="0"/>
          </a:p>
        </p:txBody>
      </p:sp>
      <p:sp>
        <p:nvSpPr>
          <p:cNvPr id="11" name="Shape 8"/>
          <p:cNvSpPr/>
          <p:nvPr/>
        </p:nvSpPr>
        <p:spPr>
          <a:xfrm>
            <a:off x="4709160" y="584200"/>
            <a:ext cx="4160520" cy="1694873"/>
          </a:xfrm>
          <a:prstGeom prst="roundRect">
            <a:avLst>
              <a:gd name="adj" fmla="val 4762"/>
            </a:avLst>
          </a:prstGeom>
          <a:solidFill>
            <a:srgbClr val="F5F9FC"/>
          </a:solidFill>
          <a:ln/>
          <a:effectLst>
            <a:outerShdw blurRad="88900" dist="254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2" name="Shape 9"/>
          <p:cNvSpPr/>
          <p:nvPr/>
        </p:nvSpPr>
        <p:spPr>
          <a:xfrm>
            <a:off x="4846320" y="703072"/>
            <a:ext cx="438912" cy="438912"/>
          </a:xfrm>
          <a:prstGeom prst="ellipse">
            <a:avLst/>
          </a:prstGeom>
          <a:solidFill>
            <a:srgbClr val="0D4A6B"/>
          </a:solidFill>
          <a:ln w="12700">
            <a:solidFill>
              <a:srgbClr val="0D4A6B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10"/>
          <p:cNvSpPr/>
          <p:nvPr/>
        </p:nvSpPr>
        <p:spPr>
          <a:xfrm>
            <a:off x="4846320" y="703072"/>
            <a:ext cx="438912" cy="4389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2</a:t>
            </a:r>
            <a:endParaRPr lang="en-US" sz="1600" dirty="0"/>
          </a:p>
        </p:txBody>
      </p:sp>
      <p:sp>
        <p:nvSpPr>
          <p:cNvPr id="14" name="Text 11"/>
          <p:cNvSpPr/>
          <p:nvPr/>
        </p:nvSpPr>
        <p:spPr>
          <a:xfrm>
            <a:off x="5367528" y="721360"/>
            <a:ext cx="333756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4A6B"/>
                </a:solidFill>
                <a:ea typeface="Cambria" pitchFamily="34" charset="-122"/>
                <a:cs typeface="Cambria" pitchFamily="34" charset="-120"/>
              </a:rPr>
              <a:t>Build common energy grid</a:t>
            </a:r>
            <a:endParaRPr lang="en-US" sz="1400" dirty="0"/>
          </a:p>
        </p:txBody>
      </p:sp>
      <p:sp>
        <p:nvSpPr>
          <p:cNvPr id="15" name="Text 12"/>
          <p:cNvSpPr/>
          <p:nvPr/>
        </p:nvSpPr>
        <p:spPr>
          <a:xfrm>
            <a:off x="4892040" y="1065184"/>
            <a:ext cx="3886200" cy="13167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cs typeface="Calibri" pitchFamily="34" charset="-120"/>
              </a:rPr>
              <a:t>Interpolate all variants on the same union energy grid.</a:t>
            </a:r>
          </a:p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cs typeface="Calibri" pitchFamily="34" charset="-120"/>
              </a:rPr>
              <a:t>This removes differences due to grid density and isolates genuine cross-section differences.</a:t>
            </a:r>
          </a:p>
        </p:txBody>
      </p:sp>
      <p:sp>
        <p:nvSpPr>
          <p:cNvPr id="16" name="Shape 13"/>
          <p:cNvSpPr/>
          <p:nvPr/>
        </p:nvSpPr>
        <p:spPr>
          <a:xfrm>
            <a:off x="274320" y="2702560"/>
            <a:ext cx="4160520" cy="1530004"/>
          </a:xfrm>
          <a:prstGeom prst="roundRect">
            <a:avLst>
              <a:gd name="adj" fmla="val 4762"/>
            </a:avLst>
          </a:prstGeom>
          <a:solidFill>
            <a:srgbClr val="F5F9FC"/>
          </a:solidFill>
          <a:ln/>
          <a:effectLst>
            <a:outerShdw blurRad="88900" dist="254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7" name="Shape 14"/>
          <p:cNvSpPr/>
          <p:nvPr/>
        </p:nvSpPr>
        <p:spPr>
          <a:xfrm>
            <a:off x="411480" y="2821432"/>
            <a:ext cx="438912" cy="438912"/>
          </a:xfrm>
          <a:prstGeom prst="ellipse">
            <a:avLst/>
          </a:prstGeom>
          <a:solidFill>
            <a:srgbClr val="0D2340"/>
          </a:solidFill>
          <a:ln w="12700">
            <a:solidFill>
              <a:srgbClr val="0D234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 15"/>
          <p:cNvSpPr/>
          <p:nvPr/>
        </p:nvSpPr>
        <p:spPr>
          <a:xfrm>
            <a:off x="411480" y="2821432"/>
            <a:ext cx="438912" cy="4389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3</a:t>
            </a:r>
            <a:endParaRPr lang="en-US" sz="1600" dirty="0"/>
          </a:p>
        </p:txBody>
      </p:sp>
      <p:sp>
        <p:nvSpPr>
          <p:cNvPr id="19" name="Text 16"/>
          <p:cNvSpPr/>
          <p:nvPr/>
        </p:nvSpPr>
        <p:spPr>
          <a:xfrm>
            <a:off x="932688" y="2839720"/>
            <a:ext cx="333756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0D2340"/>
                </a:solidFill>
                <a:ea typeface="Cambria" pitchFamily="34" charset="-122"/>
                <a:cs typeface="Cambria" pitchFamily="34" charset="-120"/>
              </a:rPr>
              <a:t>Compute relative difference</a:t>
            </a:r>
            <a:endParaRPr lang="en-US" sz="1400" dirty="0"/>
          </a:p>
        </p:txBody>
      </p:sp>
      <p:sp>
        <p:nvSpPr>
          <p:cNvPr id="20" name="Text 17"/>
          <p:cNvSpPr/>
          <p:nvPr/>
        </p:nvSpPr>
        <p:spPr>
          <a:xfrm>
            <a:off x="457200" y="3038764"/>
            <a:ext cx="3900054" cy="13167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cs typeface="Calibri" pitchFamily="34" charset="-120"/>
              </a:rPr>
              <a:t>For each energy point, each MT channel, each variant:</a:t>
            </a:r>
          </a:p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cs typeface="Calibri" pitchFamily="34" charset="-120"/>
              </a:rPr>
              <a:t>Δσ(E) = [ σ_Vi(E) − σ_ref(E) ]  /  σ_ref(E)  ×100 %</a:t>
            </a:r>
          </a:p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cs typeface="Calibri" pitchFamily="34" charset="-120"/>
              </a:rPr>
              <a:t>Reference = V3 (NJOY default).</a:t>
            </a:r>
          </a:p>
        </p:txBody>
      </p:sp>
      <p:sp>
        <p:nvSpPr>
          <p:cNvPr id="21" name="Shape 18"/>
          <p:cNvSpPr/>
          <p:nvPr/>
        </p:nvSpPr>
        <p:spPr>
          <a:xfrm>
            <a:off x="4709160" y="2702560"/>
            <a:ext cx="4160520" cy="1530004"/>
          </a:xfrm>
          <a:prstGeom prst="roundRect">
            <a:avLst>
              <a:gd name="adj" fmla="val 4762"/>
            </a:avLst>
          </a:prstGeom>
          <a:solidFill>
            <a:srgbClr val="F5F9FC"/>
          </a:solidFill>
          <a:ln/>
          <a:effectLst>
            <a:outerShdw blurRad="88900" dist="25400" dir="27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en-US" sz="1200"/>
          </a:p>
        </p:txBody>
      </p:sp>
      <p:sp>
        <p:nvSpPr>
          <p:cNvPr id="22" name="Shape 19"/>
          <p:cNvSpPr/>
          <p:nvPr/>
        </p:nvSpPr>
        <p:spPr>
          <a:xfrm>
            <a:off x="4846320" y="2821432"/>
            <a:ext cx="438912" cy="438912"/>
          </a:xfrm>
          <a:prstGeom prst="ellipse">
            <a:avLst/>
          </a:prstGeom>
          <a:solidFill>
            <a:srgbClr val="2C5F7A"/>
          </a:solidFill>
          <a:ln w="12700">
            <a:solidFill>
              <a:srgbClr val="2C5F7A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3" name="Text 20"/>
          <p:cNvSpPr/>
          <p:nvPr/>
        </p:nvSpPr>
        <p:spPr>
          <a:xfrm>
            <a:off x="4846320" y="2821432"/>
            <a:ext cx="438912" cy="43891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600" b="1" dirty="0">
                <a:solidFill>
                  <a:srgbClr val="FFFFFF"/>
                </a:solidFill>
                <a:latin typeface="Cambria" pitchFamily="34" charset="0"/>
                <a:ea typeface="Cambria" pitchFamily="34" charset="-122"/>
                <a:cs typeface="Cambria" pitchFamily="34" charset="-120"/>
              </a:rPr>
              <a:t>4</a:t>
            </a:r>
            <a:endParaRPr lang="en-US" sz="1600" dirty="0"/>
          </a:p>
        </p:txBody>
      </p:sp>
      <p:sp>
        <p:nvSpPr>
          <p:cNvPr id="24" name="Text 21"/>
          <p:cNvSpPr/>
          <p:nvPr/>
        </p:nvSpPr>
        <p:spPr>
          <a:xfrm>
            <a:off x="5367528" y="2839720"/>
            <a:ext cx="3337560" cy="34747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400" b="1" dirty="0">
                <a:solidFill>
                  <a:srgbClr val="2C5F7A"/>
                </a:solidFill>
                <a:ea typeface="Cambria" pitchFamily="34" charset="-122"/>
                <a:cs typeface="Cambria" pitchFamily="34" charset="-120"/>
              </a:rPr>
              <a:t>Analyse by energy region</a:t>
            </a:r>
            <a:endParaRPr lang="en-US" sz="1400" dirty="0"/>
          </a:p>
        </p:txBody>
      </p:sp>
      <p:sp>
        <p:nvSpPr>
          <p:cNvPr id="25" name="Text 22"/>
          <p:cNvSpPr/>
          <p:nvPr/>
        </p:nvSpPr>
        <p:spPr>
          <a:xfrm>
            <a:off x="4892040" y="3052571"/>
            <a:ext cx="3931920" cy="1316736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cs typeface="Calibri" pitchFamily="34" charset="-120"/>
              </a:rPr>
              <a:t>Focus on the resolved resonance region (≈10⁻² to 10⁴ eV).</a:t>
            </a:r>
          </a:p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1A1A2E"/>
                </a:solidFill>
                <a:latin typeface="Calibri" pitchFamily="34" charset="0"/>
                <a:cs typeface="Calibri" pitchFamily="34" charset="-120"/>
              </a:rPr>
              <a:t>Quantify: maximum |Δσ|, energy range affected, whether the effect is local (peak-by-peak) or systematic.</a:t>
            </a:r>
          </a:p>
        </p:txBody>
      </p:sp>
      <p:sp>
        <p:nvSpPr>
          <p:cNvPr id="26" name="Text 1"/>
          <p:cNvSpPr/>
          <p:nvPr/>
        </p:nvSpPr>
        <p:spPr>
          <a:xfrm>
            <a:off x="320040" y="4506330"/>
            <a:ext cx="8503920" cy="1828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r">
              <a:buNone/>
            </a:pPr>
            <a:r>
              <a:rPr lang="en-US" sz="850" dirty="0">
                <a:solidFill>
                  <a:srgbClr val="6B6F9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V. JAISWAL  |  IRSN/ASNR  |  WONDER 2026  |  9/24</a:t>
            </a:r>
            <a:endParaRPr lang="en-US" sz="850" dirty="0"/>
          </a:p>
        </p:txBody>
      </p:sp>
      <p:sp>
        <p:nvSpPr>
          <p:cNvPr id="27" name="Shape 22"/>
          <p:cNvSpPr/>
          <p:nvPr/>
        </p:nvSpPr>
        <p:spPr>
          <a:xfrm>
            <a:off x="320040" y="4378314"/>
            <a:ext cx="8503920" cy="274320"/>
          </a:xfrm>
          <a:prstGeom prst="roundRect">
            <a:avLst>
              <a:gd name="adj" fmla="val 16667"/>
            </a:avLst>
          </a:prstGeom>
          <a:solidFill>
            <a:srgbClr val="E7E9F7"/>
          </a:solidFill>
          <a:ln w="12700">
            <a:solidFill>
              <a:srgbClr val="1414A0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23"/>
          <p:cNvSpPr/>
          <p:nvPr/>
        </p:nvSpPr>
        <p:spPr>
          <a:xfrm>
            <a:off x="365760" y="4378314"/>
            <a:ext cx="841248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ctr">
              <a:buNone/>
            </a:pPr>
            <a:r>
              <a:rPr lang="en-US" sz="1200" i="1" dirty="0">
                <a:solidFill>
                  <a:srgbClr val="1414A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Plot format on next slides:  top panel = processed cross section  |  bottom panel = relative difference Δσ/σref (%)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653988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ASNR">
      <a:dk1>
        <a:sysClr val="windowText" lastClr="000000"/>
      </a:dk1>
      <a:lt1>
        <a:sysClr val="window" lastClr="FFFFFF"/>
      </a:lt1>
      <a:dk2>
        <a:srgbClr val="0A0096"/>
      </a:dk2>
      <a:lt2>
        <a:srgbClr val="E7E6E6"/>
      </a:lt2>
      <a:accent1>
        <a:srgbClr val="0A0096"/>
      </a:accent1>
      <a:accent2>
        <a:srgbClr val="0082FF"/>
      </a:accent2>
      <a:accent3>
        <a:srgbClr val="AFE1FA"/>
      </a:accent3>
      <a:accent4>
        <a:srgbClr val="FF735F"/>
      </a:accent4>
      <a:accent5>
        <a:srgbClr val="FFAF96"/>
      </a:accent5>
      <a:accent6>
        <a:srgbClr val="FFE6BE"/>
      </a:accent6>
      <a:hlink>
        <a:srgbClr val="0A0096"/>
      </a:hlink>
      <a:folHlink>
        <a:srgbClr val="0A0096"/>
      </a:folHlink>
    </a:clrScheme>
    <a:fontScheme name="Arial Black - Aria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25E94422-D818-40AE-9279-2C49A02D6CE6}" vid="{1403D7B6-8ABD-4F31-8B42-0CA85A05B7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2465_Aitor</Template>
  <TotalTime>5194</TotalTime>
  <Words>3480</Words>
  <Application>Microsoft Office PowerPoint</Application>
  <PresentationFormat>On-screen Show (16:9)</PresentationFormat>
  <Paragraphs>464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Arial Black</vt:lpstr>
      <vt:lpstr>Calibri</vt:lpstr>
      <vt:lpstr>Cambria</vt:lpstr>
      <vt:lpstr>Symbol</vt:lpstr>
      <vt:lpstr>Wingdings</vt:lpstr>
      <vt:lpstr>Wingdings 2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Data Processing Intercomparison Exercise - Kick-off Meeting</dc:title>
  <dc:subject>PptxGenJS Presentation</dc:subject>
  <dc:creator>Vaibhav Jaiswal</dc:creator>
  <cp:lastModifiedBy>JAISWAL Vaibhav</cp:lastModifiedBy>
  <cp:revision>305</cp:revision>
  <dcterms:created xsi:type="dcterms:W3CDTF">2026-02-26T21:33:56Z</dcterms:created>
  <dcterms:modified xsi:type="dcterms:W3CDTF">2026-07-03T05:25:07Z</dcterms:modified>
</cp:coreProperties>
</file>