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314" r:id="rId3"/>
    <p:sldId id="347" r:id="rId4"/>
    <p:sldId id="319" r:id="rId5"/>
    <p:sldId id="345" r:id="rId6"/>
    <p:sldId id="321" r:id="rId7"/>
    <p:sldId id="346" r:id="rId8"/>
    <p:sldId id="334" r:id="rId9"/>
    <p:sldId id="335" r:id="rId10"/>
    <p:sldId id="336" r:id="rId11"/>
    <p:sldId id="337" r:id="rId12"/>
    <p:sldId id="340" r:id="rId13"/>
    <p:sldId id="338" r:id="rId14"/>
    <p:sldId id="339" r:id="rId15"/>
    <p:sldId id="342" r:id="rId16"/>
    <p:sldId id="348" r:id="rId17"/>
    <p:sldId id="323" r:id="rId18"/>
    <p:sldId id="325" r:id="rId19"/>
    <p:sldId id="326" r:id="rId20"/>
    <p:sldId id="324" r:id="rId21"/>
    <p:sldId id="327" r:id="rId22"/>
    <p:sldId id="344" r:id="rId23"/>
    <p:sldId id="328" r:id="rId24"/>
    <p:sldId id="343" r:id="rId25"/>
    <p:sldId id="329" r:id="rId26"/>
    <p:sldId id="330" r:id="rId27"/>
    <p:sldId id="333" r:id="rId28"/>
    <p:sldId id="33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6" autoAdjust="0"/>
    <p:restoredTop sz="94660"/>
  </p:normalViewPr>
  <p:slideViewPr>
    <p:cSldViewPr snapToGrid="0">
      <p:cViewPr varScale="1">
        <p:scale>
          <a:sx n="75" d="100"/>
          <a:sy n="75" d="100"/>
        </p:scale>
        <p:origin x="36" y="3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31EDF-1D4D-4C23-805A-C7F4E251C58A}" type="datetimeFigureOut">
              <a:rPr lang="en-GB" smtClean="0"/>
              <a:t>15/06/2026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4EC18A-F8E4-47D1-80B3-3518C7583654}" type="slidenum">
              <a:rPr lang="en-GB" smtClean="0"/>
              <a:t>‹#›</a:t>
            </a:fld>
            <a:endParaRPr lang="en-GB"/>
          </a:p>
        </p:txBody>
      </p:sp>
    </p:spTree>
    <p:extLst>
      <p:ext uri="{BB962C8B-B14F-4D97-AF65-F5344CB8AC3E}">
        <p14:creationId xmlns:p14="http://schemas.microsoft.com/office/powerpoint/2010/main" val="459194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67E23-2C8A-CFA0-EA0B-F6794FCC0E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19ECDF8-1EE8-9D7D-9C78-EC6317884B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B4AE506-3251-5379-ECBF-8DD5FE5A9E36}"/>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64D9BE22-9BEF-33BA-824E-1CC41FC1D8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7B24B-172A-23B0-34BF-B8E329B28948}"/>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4069106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BFBDE-AFCE-D065-2FDA-14FF233A1E7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CC3CCF-844C-AA0B-F982-610430A8F9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B1BE1B-7B3D-3258-2467-9FFE2C3AAA34}"/>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83C7030A-C50F-D356-41E5-69441EBB74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411AD5-D848-25B3-0C6F-9281C6CB792E}"/>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102890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ECBD6C-6047-71AE-1ECB-8AC4F098B9D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BD7AF3-4CCA-8E0A-2BF2-4650BDF237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83F2E8-E42E-A1EE-2402-A9E8032CFDD8}"/>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7585D4B0-9D1C-4841-8A78-A91B94E55B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1318D3-547A-42C6-636E-FB8CD8CEA917}"/>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4038695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E1DE4-BA0D-2CE7-07E2-E54B5BFC10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EADE394-8A22-AD7C-6CA2-113FBF42B3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29D1E8-EFE9-F05E-40CE-BB6611DBD730}"/>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99124BE7-F7E3-417F-52FA-D34E1CBCCC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AE57E0-6427-EE27-1C03-C012E6E55940}"/>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1242289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0C24A-F9AF-3EDF-2B48-1AF0460E1C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465C710-C843-E038-2628-75378AC74B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73661B2-D9A2-AD7F-FBCD-3E8B075CFF9D}"/>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2883DE00-0FDF-B29D-BC76-C4E98C5987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FCD414-C490-0FF2-A02A-F6778AF69AC5}"/>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4232547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40CF7-CEBD-DCF9-637B-A7EC815F6F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FC6529-61BA-028D-A27C-94D7DFBEEE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F8B37BC-8FD5-03E6-9189-381180D1E2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09BBD2D-2317-819C-1E12-0B99FC2EE961}"/>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6" name="Footer Placeholder 5">
            <a:extLst>
              <a:ext uri="{FF2B5EF4-FFF2-40B4-BE49-F238E27FC236}">
                <a16:creationId xmlns:a16="http://schemas.microsoft.com/office/drawing/2014/main" id="{FE0FE18F-47DA-686A-8ABE-166E67E26D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DD531A-7524-D920-57B5-EEABB45B935E}"/>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1804147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5EB1-81A7-5897-4964-3AE07B5F79D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D042B4-9D8F-30AF-326C-4BFC1896F2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2FE790-E926-B02F-1811-C4956F087F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777F536-2DEC-01AD-AC05-957B61F27C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53C512-9033-BBD9-542D-0A1A5B69CF0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75E92A-F871-52F4-56B4-9B64C586CD30}"/>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8" name="Footer Placeholder 7">
            <a:extLst>
              <a:ext uri="{FF2B5EF4-FFF2-40B4-BE49-F238E27FC236}">
                <a16:creationId xmlns:a16="http://schemas.microsoft.com/office/drawing/2014/main" id="{73B91687-99EA-FCD1-B734-E81479C4BA8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885279B-116C-BBDE-9D31-3BBE743F897C}"/>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3167705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A9ECA-33DC-5555-B93A-8D019C246EB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CA24B27-D906-B252-FAC8-678F6423388A}"/>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4" name="Footer Placeholder 3">
            <a:extLst>
              <a:ext uri="{FF2B5EF4-FFF2-40B4-BE49-F238E27FC236}">
                <a16:creationId xmlns:a16="http://schemas.microsoft.com/office/drawing/2014/main" id="{7BDE4A08-7825-8A85-99C7-10FE545EA2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C85D84C-B359-FB2E-1B2E-F67FFA2057EE}"/>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4236555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72BBD-EB06-6507-B15D-DB11C77B7885}"/>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3" name="Footer Placeholder 2">
            <a:extLst>
              <a:ext uri="{FF2B5EF4-FFF2-40B4-BE49-F238E27FC236}">
                <a16:creationId xmlns:a16="http://schemas.microsoft.com/office/drawing/2014/main" id="{5C93E8AD-21ED-3D7E-EE68-F59C109302F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C6E4B63-E3B5-68F5-E368-8143A65229CA}"/>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244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0D071-954B-F657-BDE6-A9A6EFAE14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F293DD-6B19-B0D3-A540-D02A89C45D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8E3B3B4-3921-21E7-F853-0C31255492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3AC1A2-B56C-0C10-05ED-D9EF65C4F2ED}"/>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6" name="Footer Placeholder 5">
            <a:extLst>
              <a:ext uri="{FF2B5EF4-FFF2-40B4-BE49-F238E27FC236}">
                <a16:creationId xmlns:a16="http://schemas.microsoft.com/office/drawing/2014/main" id="{EAB9A1F5-B438-F666-8D7B-B5145B4D40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A5140E-4862-DBE1-3208-F87D0A867FC9}"/>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3844847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13810-BD3C-293B-5CC0-67A371FA55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839237-5110-20B1-0F54-B766BB4080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6C55140-7EB5-6E03-D7D7-6EA98BE8C6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8758D8-DAA1-9F28-365A-14ED45B43746}"/>
              </a:ext>
            </a:extLst>
          </p:cNvPr>
          <p:cNvSpPr>
            <a:spLocks noGrp="1"/>
          </p:cNvSpPr>
          <p:nvPr>
            <p:ph type="dt" sz="half" idx="10"/>
          </p:nvPr>
        </p:nvSpPr>
        <p:spPr/>
        <p:txBody>
          <a:bodyPr/>
          <a:lstStyle/>
          <a:p>
            <a:fld id="{AFD1B2F6-A726-4D5A-8BC0-AA5A83DAE2F7}" type="datetimeFigureOut">
              <a:rPr lang="en-GB" smtClean="0"/>
              <a:t>15/06/2026</a:t>
            </a:fld>
            <a:endParaRPr lang="en-GB"/>
          </a:p>
        </p:txBody>
      </p:sp>
      <p:sp>
        <p:nvSpPr>
          <p:cNvPr id="6" name="Footer Placeholder 5">
            <a:extLst>
              <a:ext uri="{FF2B5EF4-FFF2-40B4-BE49-F238E27FC236}">
                <a16:creationId xmlns:a16="http://schemas.microsoft.com/office/drawing/2014/main" id="{FBA8646F-DEF7-8F42-BB0A-8429490E55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B96DD0-AF8B-7949-633D-9A3DB8EA6EF0}"/>
              </a:ext>
            </a:extLst>
          </p:cNvPr>
          <p:cNvSpPr>
            <a:spLocks noGrp="1"/>
          </p:cNvSpPr>
          <p:nvPr>
            <p:ph type="sldNum" sz="quarter" idx="12"/>
          </p:nvPr>
        </p:nvSpPr>
        <p:spPr/>
        <p:txBody>
          <a:bodyPr/>
          <a:lstStyle/>
          <a:p>
            <a:fld id="{F2A40629-4F56-4609-9A9B-BA39FF979892}" type="slidenum">
              <a:rPr lang="en-GB" smtClean="0"/>
              <a:t>‹#›</a:t>
            </a:fld>
            <a:endParaRPr lang="en-GB"/>
          </a:p>
        </p:txBody>
      </p:sp>
    </p:spTree>
    <p:extLst>
      <p:ext uri="{BB962C8B-B14F-4D97-AF65-F5344CB8AC3E}">
        <p14:creationId xmlns:p14="http://schemas.microsoft.com/office/powerpoint/2010/main" val="2613526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B20943-C75B-C33A-D47A-3E80D3EDD6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3C7254-C89B-83D5-69B9-E2410E7E63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538B15-67DC-3477-A3E0-14B90232BB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D1B2F6-A726-4D5A-8BC0-AA5A83DAE2F7}" type="datetimeFigureOut">
              <a:rPr lang="en-GB" smtClean="0"/>
              <a:t>15/06/2026</a:t>
            </a:fld>
            <a:endParaRPr lang="en-GB"/>
          </a:p>
        </p:txBody>
      </p:sp>
      <p:sp>
        <p:nvSpPr>
          <p:cNvPr id="5" name="Footer Placeholder 4">
            <a:extLst>
              <a:ext uri="{FF2B5EF4-FFF2-40B4-BE49-F238E27FC236}">
                <a16:creationId xmlns:a16="http://schemas.microsoft.com/office/drawing/2014/main" id="{717CEC27-7B69-736F-7CA2-F6F10CA05F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8EC9421-F12D-E5D9-C683-B22983C1C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40629-4F56-4609-9A9B-BA39FF979892}" type="slidenum">
              <a:rPr lang="en-GB" smtClean="0"/>
              <a:t>‹#›</a:t>
            </a:fld>
            <a:endParaRPr lang="en-GB"/>
          </a:p>
        </p:txBody>
      </p:sp>
    </p:spTree>
    <p:extLst>
      <p:ext uri="{BB962C8B-B14F-4D97-AF65-F5344CB8AC3E}">
        <p14:creationId xmlns:p14="http://schemas.microsoft.com/office/powerpoint/2010/main" val="1341617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tiff"/><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2.jpeg"/><Relationship Id="rId7" Type="http://schemas.openxmlformats.org/officeDocument/2006/relationships/oleObject" Target="../embeddings/oleObject1.bin"/><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3.tiff"/><Relationship Id="rId4" Type="http://schemas.openxmlformats.org/officeDocument/2006/relationships/image" Target="../media/image32.tiff"/></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5.tiff"/><Relationship Id="rId4" Type="http://schemas.openxmlformats.org/officeDocument/2006/relationships/image" Target="../media/image34.tiff"/></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emf"/><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jpe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2.jpeg"/><Relationship Id="rId7" Type="http://schemas.openxmlformats.org/officeDocument/2006/relationships/image" Target="../media/image56.em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5.emf"/><Relationship Id="rId5" Type="http://schemas.openxmlformats.org/officeDocument/2006/relationships/image" Target="../media/image54.emf"/><Relationship Id="rId4" Type="http://schemas.openxmlformats.org/officeDocument/2006/relationships/image" Target="../media/image53.emf"/><Relationship Id="rId9" Type="http://schemas.openxmlformats.org/officeDocument/2006/relationships/image" Target="../media/image58.emf"/></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38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emf"/><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2.jpeg"/><Relationship Id="rId7" Type="http://schemas.openxmlformats.org/officeDocument/2006/relationships/image" Target="../media/image12.em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4F1B3C-3C25-E514-80CF-0959C7CA0669}"/>
              </a:ext>
            </a:extLst>
          </p:cNvPr>
          <p:cNvSpPr txBox="1"/>
          <p:nvPr/>
        </p:nvSpPr>
        <p:spPr>
          <a:xfrm>
            <a:off x="1105286" y="2058548"/>
            <a:ext cx="9992295" cy="3313728"/>
          </a:xfrm>
          <a:prstGeom prst="rect">
            <a:avLst/>
          </a:prstGeom>
          <a:noFill/>
        </p:spPr>
        <p:txBody>
          <a:bodyPr wrap="square">
            <a:spAutoFit/>
          </a:bodyPr>
          <a:lstStyle/>
          <a:p>
            <a:pPr algn="ctr">
              <a:lnSpc>
                <a:spcPts val="1600"/>
              </a:lnSpc>
            </a:pPr>
            <a:r>
              <a:rPr lang="en-GB" sz="3200" b="1" dirty="0">
                <a:effectLst/>
                <a:latin typeface="Times New Roman" panose="02020603050405020304" pitchFamily="18" charset="0"/>
                <a:ea typeface="Times New Roman" panose="02020603050405020304" pitchFamily="18" charset="0"/>
              </a:rPr>
              <a:t>Neutron-induced fission and activation studies of NTUA</a:t>
            </a:r>
            <a:endParaRPr lang="en-GB" sz="3200" b="1" dirty="0">
              <a:latin typeface="Times New Roman" panose="02020603050405020304" pitchFamily="18" charset="0"/>
              <a:ea typeface="Times New Roman" panose="02020603050405020304" pitchFamily="18" charset="0"/>
            </a:endParaRPr>
          </a:p>
          <a:p>
            <a:pPr algn="ctr">
              <a:lnSpc>
                <a:spcPts val="1600"/>
              </a:lnSpc>
            </a:pPr>
            <a:endParaRPr lang="en-GB" sz="3200" b="1" dirty="0">
              <a:effectLst/>
              <a:latin typeface="Times New Roman" panose="02020603050405020304" pitchFamily="18" charset="0"/>
              <a:ea typeface="Times New Roman" panose="02020603050405020304" pitchFamily="18" charset="0"/>
            </a:endParaRPr>
          </a:p>
          <a:p>
            <a:pPr algn="ctr">
              <a:lnSpc>
                <a:spcPts val="1600"/>
              </a:lnSpc>
            </a:pPr>
            <a:endParaRPr lang="en-GB" sz="3200" b="1" dirty="0">
              <a:effectLst/>
              <a:latin typeface="Times New Roman" panose="02020603050405020304" pitchFamily="18" charset="0"/>
              <a:ea typeface="Times New Roman" panose="02020603050405020304" pitchFamily="18" charset="0"/>
            </a:endParaRPr>
          </a:p>
          <a:p>
            <a:pPr algn="ctr">
              <a:lnSpc>
                <a:spcPts val="1600"/>
              </a:lnSpc>
            </a:pPr>
            <a:r>
              <a:rPr lang="en-GB" sz="3200" b="1" dirty="0">
                <a:effectLst/>
                <a:latin typeface="Times New Roman" panose="02020603050405020304" pitchFamily="18" charset="0"/>
                <a:ea typeface="Times New Roman" panose="02020603050405020304" pitchFamily="18" charset="0"/>
              </a:rPr>
              <a:t>at the neutron facility of NCSR “Demokritos”</a:t>
            </a:r>
          </a:p>
          <a:p>
            <a:pPr algn="ctr"/>
            <a:endParaRPr lang="en-US" sz="2800" b="1" dirty="0">
              <a:effectLst/>
              <a:latin typeface="Times New Roman" panose="02020603050405020304" pitchFamily="18" charset="0"/>
              <a:ea typeface="Times" panose="02020603050405020304" pitchFamily="18" charset="0"/>
              <a:cs typeface="Times New Roman" panose="02020603050405020304" pitchFamily="18" charset="0"/>
            </a:endParaRPr>
          </a:p>
          <a:p>
            <a:pPr algn="ctr"/>
            <a:r>
              <a:rPr lang="en-US" sz="2800" b="1" dirty="0">
                <a:effectLst/>
                <a:latin typeface="Times New Roman" panose="02020603050405020304" pitchFamily="18" charset="0"/>
                <a:ea typeface="Times" panose="02020603050405020304" pitchFamily="18" charset="0"/>
                <a:cs typeface="Times New Roman" panose="02020603050405020304" pitchFamily="18" charset="0"/>
              </a:rPr>
              <a:t>Rosa </a:t>
            </a:r>
            <a:r>
              <a:rPr lang="en-US" sz="2800" b="1" dirty="0" err="1">
                <a:effectLst/>
                <a:latin typeface="Times New Roman" panose="02020603050405020304" pitchFamily="18" charset="0"/>
                <a:ea typeface="Times" panose="02020603050405020304" pitchFamily="18" charset="0"/>
                <a:cs typeface="Times New Roman" panose="02020603050405020304" pitchFamily="18" charset="0"/>
              </a:rPr>
              <a:t>Vlastou</a:t>
            </a:r>
            <a:endParaRPr lang="en-GB" sz="2800" dirty="0">
              <a:effectLst/>
              <a:latin typeface="Times" panose="02020603050405020304" pitchFamily="18" charset="0"/>
              <a:ea typeface="Times" panose="02020603050405020304" pitchFamily="18" charset="0"/>
              <a:cs typeface="Times New Roman" panose="02020603050405020304" pitchFamily="18" charset="0"/>
            </a:endParaRPr>
          </a:p>
          <a:p>
            <a:pPr algn="ctr"/>
            <a:r>
              <a:rPr lang="en-US" sz="2000" dirty="0">
                <a:effectLst/>
                <a:latin typeface="Times New Roman" panose="02020603050405020304" pitchFamily="18" charset="0"/>
                <a:ea typeface="Times" panose="02020603050405020304" pitchFamily="18" charset="0"/>
                <a:cs typeface="Times New Roman" panose="02020603050405020304" pitchFamily="18" charset="0"/>
              </a:rPr>
              <a:t> </a:t>
            </a:r>
            <a:endParaRPr lang="en-GB" sz="2000" dirty="0">
              <a:effectLst/>
              <a:latin typeface="Times" panose="02020603050405020304" pitchFamily="18" charset="0"/>
              <a:ea typeface="Times" panose="02020603050405020304" pitchFamily="18" charset="0"/>
              <a:cs typeface="Times New Roman" panose="02020603050405020304" pitchFamily="18" charset="0"/>
            </a:endParaRPr>
          </a:p>
          <a:p>
            <a:pPr algn="ctr"/>
            <a:r>
              <a:rPr lang="en-US" sz="2000" i="1" dirty="0">
                <a:effectLst/>
                <a:latin typeface="Times New Roman" panose="02020603050405020304" pitchFamily="18" charset="0"/>
                <a:ea typeface="Times" panose="02020603050405020304" pitchFamily="18" charset="0"/>
                <a:cs typeface="Times New Roman" panose="02020603050405020304" pitchFamily="18" charset="0"/>
              </a:rPr>
              <a:t> </a:t>
            </a:r>
            <a:r>
              <a:rPr lang="en-GB" sz="2000" i="1" dirty="0">
                <a:effectLst/>
                <a:latin typeface="Times New Roman" panose="02020603050405020304" pitchFamily="18" charset="0"/>
                <a:ea typeface="Times" panose="02020603050405020304" pitchFamily="18" charset="0"/>
                <a:cs typeface="Times New Roman" panose="02020603050405020304" pitchFamily="18" charset="0"/>
              </a:rPr>
              <a:t>National Technical University of Athens (NTUA) </a:t>
            </a:r>
          </a:p>
          <a:p>
            <a:pPr algn="ctr"/>
            <a:r>
              <a:rPr lang="en-GB" sz="2000" i="1" dirty="0">
                <a:effectLst/>
                <a:latin typeface="Times New Roman" panose="02020603050405020304" pitchFamily="18" charset="0"/>
                <a:ea typeface="Times" panose="02020603050405020304" pitchFamily="18" charset="0"/>
                <a:cs typeface="Times New Roman" panose="02020603050405020304" pitchFamily="18" charset="0"/>
              </a:rPr>
              <a:t>Department of Physics, Athens, Greece</a:t>
            </a:r>
          </a:p>
          <a:p>
            <a:pPr algn="ctr"/>
            <a:endParaRPr lang="en-GB" sz="2000" i="1" dirty="0">
              <a:latin typeface="Times New Roman" panose="02020603050405020304" pitchFamily="18" charset="0"/>
              <a:ea typeface="Times" panose="02020603050405020304" pitchFamily="18" charset="0"/>
              <a:cs typeface="Times New Roman" panose="02020603050405020304" pitchFamily="18" charset="0"/>
            </a:endParaRPr>
          </a:p>
          <a:p>
            <a:pPr algn="ctr"/>
            <a:endParaRPr lang="en-GB" sz="2000" i="1" dirty="0">
              <a:latin typeface="Times New Roman" panose="02020603050405020304" pitchFamily="18" charset="0"/>
              <a:ea typeface="Times" panose="02020603050405020304" pitchFamily="18" charset="0"/>
              <a:cs typeface="Times New Roman" panose="02020603050405020304" pitchFamily="18" charset="0"/>
            </a:endParaRPr>
          </a:p>
        </p:txBody>
      </p:sp>
      <p:pic>
        <p:nvPicPr>
          <p:cNvPr id="7" name="Picture 76">
            <a:extLst>
              <a:ext uri="{FF2B5EF4-FFF2-40B4-BE49-F238E27FC236}">
                <a16:creationId xmlns:a16="http://schemas.microsoft.com/office/drawing/2014/main" id="{C66E739E-E34C-1F3B-93DF-E9CC83637D8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1797" y="306890"/>
            <a:ext cx="1220840" cy="1220840"/>
          </a:xfrm>
          <a:prstGeom prst="rect">
            <a:avLst/>
          </a:prstGeom>
          <a:ln>
            <a:noFill/>
          </a:ln>
        </p:spPr>
      </p:pic>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251427" y="6470249"/>
            <a:ext cx="10940573" cy="584775"/>
          </a:xfrm>
          <a:prstGeom prst="rect">
            <a:avLst/>
          </a:prstGeom>
          <a:noFill/>
        </p:spPr>
        <p:txBody>
          <a:bodyPr wrap="square">
            <a:spAutoFit/>
          </a:bodyPr>
          <a:lstStyle/>
          <a:p>
            <a:r>
              <a:rPr lang="en-GB" sz="1600" dirty="0"/>
              <a:t> Rosa Vlastou  -   </a:t>
            </a:r>
            <a:r>
              <a:rPr lang="en-GB" sz="1600" b="1" dirty="0"/>
              <a:t>WONDER 2026 </a:t>
            </a:r>
            <a:r>
              <a:rPr lang="en-GB" sz="1600" dirty="0"/>
              <a:t>– June 29 - July 3, 2026 - Aix-en-Provence, France                                                                            1/22</a:t>
            </a:r>
          </a:p>
          <a:p>
            <a:endParaRPr lang="en-GB" sz="1600" dirty="0"/>
          </a:p>
        </p:txBody>
      </p:sp>
      <p:pic>
        <p:nvPicPr>
          <p:cNvPr id="2" name="Picture 9" descr="DEMOKRITOS-gr">
            <a:extLst>
              <a:ext uri="{FF2B5EF4-FFF2-40B4-BE49-F238E27FC236}">
                <a16:creationId xmlns:a16="http://schemas.microsoft.com/office/drawing/2014/main" id="{21AC0AE1-AB86-9B2F-84DE-526C40D572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10566588" y="306890"/>
            <a:ext cx="914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238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8E611-C2C0-0927-E873-046B07FBE95F}"/>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97EC51ED-F7A0-CF4B-0EC0-DFDA7FCA3691}"/>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F128F6B4-CB42-EE46-BA88-CF888C9043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D1E2683B-8160-D331-01FB-448041572509}"/>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413DEC06-4872-A7E7-E155-CD10417B00BD}"/>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9/22</a:t>
            </a:r>
          </a:p>
        </p:txBody>
      </p:sp>
      <p:pic>
        <p:nvPicPr>
          <p:cNvPr id="5" name="Picture 9" descr="DEMOKRITOS-gr">
            <a:extLst>
              <a:ext uri="{FF2B5EF4-FFF2-40B4-BE49-F238E27FC236}">
                <a16:creationId xmlns:a16="http://schemas.microsoft.com/office/drawing/2014/main" id="{A3156A3E-CAB5-8D89-C17D-A64C3FF213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C318134B-D04D-A38F-933B-6564B3A676EE}"/>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F0DDFA48-5414-7BFE-9C71-786621917110}"/>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Actinide samples </a:t>
            </a:r>
            <a:endParaRPr lang="en-GB" dirty="0"/>
          </a:p>
        </p:txBody>
      </p:sp>
      <p:cxnSp>
        <p:nvCxnSpPr>
          <p:cNvPr id="6" name="Straight Connector 5">
            <a:extLst>
              <a:ext uri="{FF2B5EF4-FFF2-40B4-BE49-F238E27FC236}">
                <a16:creationId xmlns:a16="http://schemas.microsoft.com/office/drawing/2014/main" id="{192D6A60-3FC8-48A3-8390-5A68126F36AB}"/>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8" name="TextBox 7">
            <a:extLst>
              <a:ext uri="{FF2B5EF4-FFF2-40B4-BE49-F238E27FC236}">
                <a16:creationId xmlns:a16="http://schemas.microsoft.com/office/drawing/2014/main" id="{2851E4AC-B9BF-31DA-02CC-845C9C72BD4A}"/>
              </a:ext>
            </a:extLst>
          </p:cNvPr>
          <p:cNvSpPr txBox="1"/>
          <p:nvPr/>
        </p:nvSpPr>
        <p:spPr>
          <a:xfrm>
            <a:off x="546792" y="1065963"/>
            <a:ext cx="7225607" cy="1615827"/>
          </a:xfrm>
          <a:prstGeom prst="rect">
            <a:avLst/>
          </a:prstGeom>
          <a:noFill/>
        </p:spPr>
        <p:txBody>
          <a:bodyPr wrap="square">
            <a:spAutoFit/>
          </a:bodyPr>
          <a:lstStyle/>
          <a:p>
            <a:pPr algn="just">
              <a:spcBef>
                <a:spcPct val="50000"/>
              </a:spcBef>
            </a:pPr>
            <a:r>
              <a:rPr lang="en-US" altLang="en-US" b="1" dirty="0"/>
              <a:t>High Purity samples of actinide oxide </a:t>
            </a:r>
            <a:r>
              <a:rPr lang="en-US" altLang="en-US" dirty="0"/>
              <a:t>of ~0.3mg/cm</a:t>
            </a:r>
            <a:r>
              <a:rPr lang="en-US" altLang="en-US" baseline="30000" dirty="0"/>
              <a:t>2</a:t>
            </a:r>
            <a:r>
              <a:rPr lang="en-US" altLang="en-US" dirty="0"/>
              <a:t> on 0.1mm Al backing were produced at </a:t>
            </a:r>
            <a:r>
              <a:rPr lang="en-US" dirty="0"/>
              <a:t>IPPE (</a:t>
            </a:r>
            <a:r>
              <a:rPr lang="en-US" dirty="0" err="1"/>
              <a:t>Obninsk</a:t>
            </a:r>
            <a:r>
              <a:rPr lang="en-US" dirty="0"/>
              <a:t>) and JINR (Dubna) for the CERN </a:t>
            </a:r>
            <a:r>
              <a:rPr lang="en-US" dirty="0" err="1"/>
              <a:t>n_TOF</a:t>
            </a:r>
            <a:r>
              <a:rPr lang="en-US" dirty="0"/>
              <a:t> collaboration and were</a:t>
            </a:r>
            <a:r>
              <a:rPr lang="en-US" altLang="en-US" dirty="0"/>
              <a:t> transported from CERN to NCSR “Demokritos”</a:t>
            </a:r>
          </a:p>
          <a:p>
            <a:pPr algn="just"/>
            <a:r>
              <a:rPr lang="en-US" dirty="0"/>
              <a:t>5-8 cm diameter - Masks were used to reduce the </a:t>
            </a:r>
            <a:r>
              <a:rPr lang="el-GR" dirty="0"/>
              <a:t>α </a:t>
            </a:r>
            <a:r>
              <a:rPr lang="en-US" dirty="0"/>
              <a:t>– activity</a:t>
            </a:r>
          </a:p>
          <a:p>
            <a:pPr algn="ctr">
              <a:spcBef>
                <a:spcPct val="50000"/>
              </a:spcBef>
            </a:pPr>
            <a:endParaRPr lang="el-GR" altLang="en-US" b="1" dirty="0"/>
          </a:p>
        </p:txBody>
      </p:sp>
      <p:pic>
        <p:nvPicPr>
          <p:cNvPr id="14" name="Picture 3">
            <a:extLst>
              <a:ext uri="{FF2B5EF4-FFF2-40B4-BE49-F238E27FC236}">
                <a16:creationId xmlns:a16="http://schemas.microsoft.com/office/drawing/2014/main" id="{29EFE1AC-C964-4A48-F1E3-DBCE2A2D5A4E}"/>
              </a:ext>
            </a:extLst>
          </p:cNvPr>
          <p:cNvPicPr>
            <a:picLocks noChangeAspect="1" noChangeArrowheads="1"/>
          </p:cNvPicPr>
          <p:nvPr/>
        </p:nvPicPr>
        <p:blipFill>
          <a:blip r:embed="rId4" cstate="print"/>
          <a:srcRect/>
          <a:stretch>
            <a:fillRect/>
          </a:stretch>
        </p:blipFill>
        <p:spPr bwMode="auto">
          <a:xfrm>
            <a:off x="9290050" y="800802"/>
            <a:ext cx="1637522" cy="1600200"/>
          </a:xfrm>
          <a:prstGeom prst="rect">
            <a:avLst/>
          </a:prstGeom>
          <a:noFill/>
          <a:ln w="9525">
            <a:noFill/>
            <a:miter lim="800000"/>
            <a:headEnd/>
            <a:tailEnd/>
          </a:ln>
        </p:spPr>
      </p:pic>
      <p:sp>
        <p:nvSpPr>
          <p:cNvPr id="17" name="TextBox 16">
            <a:extLst>
              <a:ext uri="{FF2B5EF4-FFF2-40B4-BE49-F238E27FC236}">
                <a16:creationId xmlns:a16="http://schemas.microsoft.com/office/drawing/2014/main" id="{794F6C16-802D-D6DD-D7B3-E050F987B0BD}"/>
              </a:ext>
            </a:extLst>
          </p:cNvPr>
          <p:cNvSpPr txBox="1"/>
          <p:nvPr/>
        </p:nvSpPr>
        <p:spPr>
          <a:xfrm>
            <a:off x="251703" y="4634903"/>
            <a:ext cx="3542054" cy="923330"/>
          </a:xfrm>
          <a:prstGeom prst="rect">
            <a:avLst/>
          </a:prstGeom>
          <a:noFill/>
        </p:spPr>
        <p:txBody>
          <a:bodyPr wrap="square">
            <a:spAutoFit/>
          </a:bodyPr>
          <a:lstStyle/>
          <a:p>
            <a:r>
              <a:rPr lang="en-US" sz="1800" dirty="0">
                <a:latin typeface="Calibri" pitchFamily="34" charset="0"/>
              </a:rPr>
              <a:t>Mass estimated via </a:t>
            </a:r>
            <a:r>
              <a:rPr lang="el-GR" sz="1800" b="1" dirty="0">
                <a:latin typeface="Calibri" pitchFamily="34" charset="0"/>
              </a:rPr>
              <a:t>α</a:t>
            </a:r>
            <a:r>
              <a:rPr lang="en-US" sz="1800" b="1" dirty="0">
                <a:latin typeface="Calibri" pitchFamily="34" charset="0"/>
              </a:rPr>
              <a:t>-spectroscopy </a:t>
            </a:r>
            <a:endParaRPr lang="el-GR" sz="1800" b="1" dirty="0">
              <a:latin typeface="Calibri" pitchFamily="34" charset="0"/>
            </a:endParaRPr>
          </a:p>
          <a:p>
            <a:r>
              <a:rPr lang="en-US" sz="1800" dirty="0">
                <a:latin typeface="Calibri" pitchFamily="34" charset="0"/>
              </a:rPr>
              <a:t>with SSB detectors– </a:t>
            </a:r>
          </a:p>
          <a:p>
            <a:r>
              <a:rPr lang="en-US" b="1" dirty="0">
                <a:latin typeface="Calibri" pitchFamily="34" charset="0"/>
              </a:rPr>
              <a:t>Impurities: </a:t>
            </a:r>
            <a:r>
              <a:rPr lang="en-US" dirty="0">
                <a:latin typeface="Calibri" pitchFamily="34" charset="0"/>
              </a:rPr>
              <a:t>&lt;10</a:t>
            </a:r>
            <a:r>
              <a:rPr lang="en-US" baseline="30000" dirty="0">
                <a:latin typeface="Calibri" pitchFamily="34" charset="0"/>
              </a:rPr>
              <a:t>-6 </a:t>
            </a:r>
            <a:r>
              <a:rPr lang="en-US" dirty="0">
                <a:latin typeface="Calibri" pitchFamily="34" charset="0"/>
              </a:rPr>
              <a:t>mg/cm</a:t>
            </a:r>
            <a:r>
              <a:rPr lang="en-US" baseline="30000" dirty="0">
                <a:latin typeface="Calibri" pitchFamily="34" charset="0"/>
              </a:rPr>
              <a:t>2</a:t>
            </a:r>
            <a:r>
              <a:rPr lang="en-US" dirty="0">
                <a:latin typeface="Calibri" pitchFamily="34" charset="0"/>
              </a:rPr>
              <a:t>.</a:t>
            </a:r>
            <a:endParaRPr lang="en-US" sz="1800" dirty="0">
              <a:latin typeface="Calibri" pitchFamily="34" charset="0"/>
            </a:endParaRPr>
          </a:p>
        </p:txBody>
      </p:sp>
      <p:grpSp>
        <p:nvGrpSpPr>
          <p:cNvPr id="18" name="Group 9">
            <a:extLst>
              <a:ext uri="{FF2B5EF4-FFF2-40B4-BE49-F238E27FC236}">
                <a16:creationId xmlns:a16="http://schemas.microsoft.com/office/drawing/2014/main" id="{EC9CE5B8-10FB-EF84-3905-7795EB6A8352}"/>
              </a:ext>
            </a:extLst>
          </p:cNvPr>
          <p:cNvGrpSpPr>
            <a:grpSpLocks/>
          </p:cNvGrpSpPr>
          <p:nvPr/>
        </p:nvGrpSpPr>
        <p:grpSpPr bwMode="auto">
          <a:xfrm>
            <a:off x="4263055" y="3676652"/>
            <a:ext cx="3542053" cy="2232403"/>
            <a:chOff x="4748997" y="3739896"/>
            <a:chExt cx="4395003" cy="3118104"/>
          </a:xfrm>
        </p:grpSpPr>
        <p:pic>
          <p:nvPicPr>
            <p:cNvPr id="19" name="Picture 2">
              <a:extLst>
                <a:ext uri="{FF2B5EF4-FFF2-40B4-BE49-F238E27FC236}">
                  <a16:creationId xmlns:a16="http://schemas.microsoft.com/office/drawing/2014/main" id="{CF863C72-8546-D16D-012E-3E06B37A1DAE}"/>
                </a:ext>
              </a:extLst>
            </p:cNvPr>
            <p:cNvPicPr>
              <a:picLocks noChangeAspect="1" noChangeArrowheads="1"/>
            </p:cNvPicPr>
            <p:nvPr/>
          </p:nvPicPr>
          <p:blipFill>
            <a:blip r:embed="rId5" cstate="print"/>
            <a:srcRect/>
            <a:stretch>
              <a:fillRect/>
            </a:stretch>
          </p:blipFill>
          <p:spPr bwMode="auto">
            <a:xfrm>
              <a:off x="4748997" y="3739896"/>
              <a:ext cx="4395003" cy="3118104"/>
            </a:xfrm>
            <a:prstGeom prst="rect">
              <a:avLst/>
            </a:prstGeom>
            <a:noFill/>
            <a:ln w="9525">
              <a:noFill/>
              <a:miter lim="800000"/>
              <a:headEnd/>
              <a:tailEnd/>
            </a:ln>
          </p:spPr>
        </p:pic>
        <p:cxnSp>
          <p:nvCxnSpPr>
            <p:cNvPr id="21" name="Straight Arrow Connector 20">
              <a:extLst>
                <a:ext uri="{FF2B5EF4-FFF2-40B4-BE49-F238E27FC236}">
                  <a16:creationId xmlns:a16="http://schemas.microsoft.com/office/drawing/2014/main" id="{632023A4-2577-7D84-B3FA-EF071161753C}"/>
                </a:ext>
              </a:extLst>
            </p:cNvPr>
            <p:cNvCxnSpPr/>
            <p:nvPr/>
          </p:nvCxnSpPr>
          <p:spPr>
            <a:xfrm>
              <a:off x="5410282" y="4190683"/>
              <a:ext cx="3123301" cy="0"/>
            </a:xfrm>
            <a:prstGeom prst="straightConnector1">
              <a:avLst/>
            </a:prstGeom>
            <a:ln w="190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50063EA-E71A-3C81-CE29-481BD2F90BF2}"/>
                </a:ext>
              </a:extLst>
            </p:cNvPr>
            <p:cNvSpPr txBox="1"/>
            <p:nvPr/>
          </p:nvSpPr>
          <p:spPr>
            <a:xfrm>
              <a:off x="6580248" y="4185339"/>
              <a:ext cx="1371956" cy="569739"/>
            </a:xfrm>
            <a:prstGeom prst="rect">
              <a:avLst/>
            </a:prstGeom>
            <a:noFill/>
          </p:spPr>
          <p:txBody>
            <a:bodyPr wrap="none">
              <a:spAutoFit/>
            </a:bodyPr>
            <a:lstStyle/>
            <a:p>
              <a:pPr>
                <a:defRPr/>
              </a:pPr>
              <a:r>
                <a:rPr lang="en-US" sz="1300" dirty="0">
                  <a:solidFill>
                    <a:schemeClr val="bg1"/>
                  </a:solidFill>
                </a:rPr>
                <a:t>d=15.8cm</a:t>
              </a:r>
            </a:p>
          </p:txBody>
        </p:sp>
      </p:grpSp>
      <p:pic>
        <p:nvPicPr>
          <p:cNvPr id="24" name="Picture 23">
            <a:extLst>
              <a:ext uri="{FF2B5EF4-FFF2-40B4-BE49-F238E27FC236}">
                <a16:creationId xmlns:a16="http://schemas.microsoft.com/office/drawing/2014/main" id="{B99E98F1-DC2D-6C3D-9551-D77A8C655B27}"/>
              </a:ext>
            </a:extLst>
          </p:cNvPr>
          <p:cNvPicPr>
            <a:picLocks noChangeAspect="1"/>
          </p:cNvPicPr>
          <p:nvPr/>
        </p:nvPicPr>
        <p:blipFill>
          <a:blip r:embed="rId6"/>
          <a:stretch>
            <a:fillRect/>
          </a:stretch>
        </p:blipFill>
        <p:spPr>
          <a:xfrm>
            <a:off x="8219175" y="3327571"/>
            <a:ext cx="3578941" cy="2946860"/>
          </a:xfrm>
          <a:prstGeom prst="rect">
            <a:avLst/>
          </a:prstGeom>
        </p:spPr>
      </p:pic>
      <p:sp>
        <p:nvSpPr>
          <p:cNvPr id="26" name="TextBox 25">
            <a:extLst>
              <a:ext uri="{FF2B5EF4-FFF2-40B4-BE49-F238E27FC236}">
                <a16:creationId xmlns:a16="http://schemas.microsoft.com/office/drawing/2014/main" id="{38FA1233-C0A5-41D3-6622-CB72F88B264D}"/>
              </a:ext>
            </a:extLst>
          </p:cNvPr>
          <p:cNvSpPr txBox="1"/>
          <p:nvPr/>
        </p:nvSpPr>
        <p:spPr>
          <a:xfrm>
            <a:off x="3123763" y="2662246"/>
            <a:ext cx="7157799" cy="646331"/>
          </a:xfrm>
          <a:prstGeom prst="rect">
            <a:avLst/>
          </a:prstGeom>
          <a:noFill/>
        </p:spPr>
        <p:txBody>
          <a:bodyPr wrap="square">
            <a:spAutoFit/>
          </a:bodyPr>
          <a:lstStyle/>
          <a:p>
            <a:r>
              <a:rPr lang="en-US" sz="1800" dirty="0">
                <a:latin typeface="Calibri" pitchFamily="34" charset="0"/>
              </a:rPr>
              <a:t>Homogeneity estimated via the </a:t>
            </a:r>
            <a:r>
              <a:rPr lang="en-US" sz="1800" b="1" dirty="0">
                <a:latin typeface="Calibri" pitchFamily="34" charset="0"/>
              </a:rPr>
              <a:t>Rutherford Backscattering Spectrometry </a:t>
            </a:r>
            <a:r>
              <a:rPr lang="en-US" sz="1800" dirty="0">
                <a:latin typeface="Calibri" pitchFamily="34" charset="0"/>
              </a:rPr>
              <a:t>technique at NSCR</a:t>
            </a:r>
            <a:r>
              <a:rPr lang="el-GR" sz="1800" dirty="0">
                <a:latin typeface="Calibri" pitchFamily="34" charset="0"/>
              </a:rPr>
              <a:t> </a:t>
            </a:r>
            <a:r>
              <a:rPr lang="en-US" sz="1800" dirty="0">
                <a:latin typeface="Calibri" pitchFamily="34" charset="0"/>
              </a:rPr>
              <a:t>Demo</a:t>
            </a:r>
            <a:r>
              <a:rPr lang="en-GB" dirty="0">
                <a:latin typeface="Calibri" pitchFamily="34" charset="0"/>
              </a:rPr>
              <a:t>k</a:t>
            </a:r>
            <a:r>
              <a:rPr lang="en-US" sz="1800" dirty="0" err="1">
                <a:latin typeface="Calibri" pitchFamily="34" charset="0"/>
              </a:rPr>
              <a:t>ritos</a:t>
            </a:r>
            <a:r>
              <a:rPr lang="en-US" dirty="0">
                <a:latin typeface="Calibri" pitchFamily="34" charset="0"/>
              </a:rPr>
              <a:t> - Homogeneous within 10-15%.</a:t>
            </a:r>
            <a:r>
              <a:rPr lang="el-GR" sz="1800" dirty="0">
                <a:latin typeface="Calibri" pitchFamily="34" charset="0"/>
              </a:rPr>
              <a:t> </a:t>
            </a:r>
            <a:endParaRPr lang="en-US" sz="1800" dirty="0">
              <a:latin typeface="Calibri" pitchFamily="34" charset="0"/>
            </a:endParaRPr>
          </a:p>
        </p:txBody>
      </p:sp>
      <p:grpSp>
        <p:nvGrpSpPr>
          <p:cNvPr id="27" name="Group 3">
            <a:extLst>
              <a:ext uri="{FF2B5EF4-FFF2-40B4-BE49-F238E27FC236}">
                <a16:creationId xmlns:a16="http://schemas.microsoft.com/office/drawing/2014/main" id="{155D1326-6E57-3BC4-0A08-74AC86CB7F01}"/>
              </a:ext>
            </a:extLst>
          </p:cNvPr>
          <p:cNvGrpSpPr>
            <a:grpSpLocks/>
          </p:cNvGrpSpPr>
          <p:nvPr/>
        </p:nvGrpSpPr>
        <p:grpSpPr bwMode="auto">
          <a:xfrm>
            <a:off x="645745" y="2379407"/>
            <a:ext cx="2362200" cy="2024063"/>
            <a:chOff x="381000" y="3198673"/>
            <a:chExt cx="3810000" cy="3244037"/>
          </a:xfrm>
        </p:grpSpPr>
        <p:pic>
          <p:nvPicPr>
            <p:cNvPr id="28" name="Picture 4">
              <a:extLst>
                <a:ext uri="{FF2B5EF4-FFF2-40B4-BE49-F238E27FC236}">
                  <a16:creationId xmlns:a16="http://schemas.microsoft.com/office/drawing/2014/main" id="{667FB87B-D58D-912C-BB09-312415E9C39B}"/>
                </a:ext>
              </a:extLst>
            </p:cNvPr>
            <p:cNvPicPr>
              <a:picLocks noChangeAspect="1" noChangeArrowheads="1"/>
            </p:cNvPicPr>
            <p:nvPr/>
          </p:nvPicPr>
          <p:blipFill>
            <a:blip r:embed="rId7" cstate="print"/>
            <a:srcRect/>
            <a:stretch>
              <a:fillRect/>
            </a:stretch>
          </p:blipFill>
          <p:spPr bwMode="auto">
            <a:xfrm>
              <a:off x="381000" y="3198673"/>
              <a:ext cx="3810000" cy="3244037"/>
            </a:xfrm>
            <a:prstGeom prst="rect">
              <a:avLst/>
            </a:prstGeom>
            <a:noFill/>
            <a:ln w="9525">
              <a:noFill/>
              <a:miter lim="800000"/>
              <a:headEnd/>
              <a:tailEnd/>
            </a:ln>
          </p:spPr>
        </p:pic>
        <p:cxnSp>
          <p:nvCxnSpPr>
            <p:cNvPr id="29" name="Straight Arrow Connector 28">
              <a:extLst>
                <a:ext uri="{FF2B5EF4-FFF2-40B4-BE49-F238E27FC236}">
                  <a16:creationId xmlns:a16="http://schemas.microsoft.com/office/drawing/2014/main" id="{BFA4AC10-B3EE-F0DB-9077-2CCE6D170DE7}"/>
                </a:ext>
              </a:extLst>
            </p:cNvPr>
            <p:cNvCxnSpPr/>
            <p:nvPr/>
          </p:nvCxnSpPr>
          <p:spPr>
            <a:xfrm flipH="1">
              <a:off x="1295400" y="5029498"/>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8B95B6F-81B1-7587-B2D5-A559C6E447AD}"/>
                </a:ext>
              </a:extLst>
            </p:cNvPr>
            <p:cNvCxnSpPr/>
            <p:nvPr/>
          </p:nvCxnSpPr>
          <p:spPr>
            <a:xfrm flipV="1">
              <a:off x="1295400" y="4572189"/>
              <a:ext cx="1219200" cy="4573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7311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241EE-620D-C8CA-5995-4241D07FF223}"/>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6A55794E-84DC-66AC-3E9E-949165C097FB}"/>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40244E5-B39B-9DA0-2B72-20480008B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C400C0FE-2DE1-B9B4-D925-B8C3E0140398}"/>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855726D7-CE08-E921-3C86-B59408EF8CD3}"/>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10/22</a:t>
            </a:r>
          </a:p>
        </p:txBody>
      </p:sp>
      <p:pic>
        <p:nvPicPr>
          <p:cNvPr id="5" name="Picture 9" descr="DEMOKRITOS-gr">
            <a:extLst>
              <a:ext uri="{FF2B5EF4-FFF2-40B4-BE49-F238E27FC236}">
                <a16:creationId xmlns:a16="http://schemas.microsoft.com/office/drawing/2014/main" id="{2ACEAF0C-FA09-C7E6-19C5-DE965DC0FA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300C2924-7059-E6C7-394A-30EDD8EB7DFC}"/>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593B5E6-D41E-220F-2A5B-C02BEA9EB355}"/>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Micromegas detectors  </a:t>
            </a:r>
            <a:endParaRPr lang="en-GB" dirty="0"/>
          </a:p>
        </p:txBody>
      </p:sp>
      <p:cxnSp>
        <p:nvCxnSpPr>
          <p:cNvPr id="6" name="Straight Connector 5">
            <a:extLst>
              <a:ext uri="{FF2B5EF4-FFF2-40B4-BE49-F238E27FC236}">
                <a16:creationId xmlns:a16="http://schemas.microsoft.com/office/drawing/2014/main" id="{9703FD0E-FCB8-8420-FAAA-3D8796B69070}"/>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7" name="Picture 9" descr="MGAS_new (2)">
            <a:extLst>
              <a:ext uri="{FF2B5EF4-FFF2-40B4-BE49-F238E27FC236}">
                <a16:creationId xmlns:a16="http://schemas.microsoft.com/office/drawing/2014/main" id="{C0367B78-22E8-4A1C-D9CB-063806FBE2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2628" y="3275994"/>
            <a:ext cx="4238656" cy="2831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Content Placeholder 3" descr="DSC01496.JPG">
            <a:extLst>
              <a:ext uri="{FF2B5EF4-FFF2-40B4-BE49-F238E27FC236}">
                <a16:creationId xmlns:a16="http://schemas.microsoft.com/office/drawing/2014/main" id="{6F0BDA0F-2412-35E8-77EA-0371143DFFF3}"/>
              </a:ext>
            </a:extLst>
          </p:cNvPr>
          <p:cNvPicPr>
            <a:picLocks noChangeAspect="1"/>
          </p:cNvPicPr>
          <p:nvPr/>
        </p:nvPicPr>
        <p:blipFill>
          <a:blip r:embed="rId5" cstate="print"/>
          <a:srcRect b="12659"/>
          <a:stretch>
            <a:fillRect/>
          </a:stretch>
        </p:blipFill>
        <p:spPr>
          <a:xfrm>
            <a:off x="3016250" y="2471877"/>
            <a:ext cx="1925137" cy="1497164"/>
          </a:xfrm>
          <a:prstGeom prst="rect">
            <a:avLst/>
          </a:prstGeom>
        </p:spPr>
      </p:pic>
      <p:sp>
        <p:nvSpPr>
          <p:cNvPr id="18" name="TextBox 17">
            <a:extLst>
              <a:ext uri="{FF2B5EF4-FFF2-40B4-BE49-F238E27FC236}">
                <a16:creationId xmlns:a16="http://schemas.microsoft.com/office/drawing/2014/main" id="{1033F66D-A011-7D86-2782-585302B33A58}"/>
              </a:ext>
            </a:extLst>
          </p:cNvPr>
          <p:cNvSpPr txBox="1"/>
          <p:nvPr/>
        </p:nvSpPr>
        <p:spPr>
          <a:xfrm>
            <a:off x="140070" y="4387046"/>
            <a:ext cx="5955930" cy="646331"/>
          </a:xfrm>
          <a:prstGeom prst="rect">
            <a:avLst/>
          </a:prstGeom>
          <a:noFill/>
        </p:spPr>
        <p:txBody>
          <a:bodyPr wrap="square">
            <a:spAutoFit/>
          </a:bodyPr>
          <a:lstStyle/>
          <a:p>
            <a:r>
              <a:rPr lang="en-GR" sz="1800" b="1" dirty="0"/>
              <a:t>Gas</a:t>
            </a:r>
            <a:r>
              <a:rPr lang="en-GR" sz="1800" dirty="0"/>
              <a:t>: </a:t>
            </a:r>
            <a:r>
              <a:rPr lang="en-GB" sz="1800" dirty="0">
                <a:solidFill>
                  <a:srgbClr val="131413"/>
                </a:solidFill>
                <a:effectLst/>
              </a:rPr>
              <a:t>circulating Ar:CO2 gas mixtures at atmospheric</a:t>
            </a:r>
            <a:r>
              <a:rPr lang="en-GB" sz="1800" dirty="0">
                <a:solidFill>
                  <a:srgbClr val="131413"/>
                </a:solidFill>
              </a:rPr>
              <a:t>  </a:t>
            </a:r>
            <a:r>
              <a:rPr lang="en-GB" sz="1800" dirty="0">
                <a:solidFill>
                  <a:srgbClr val="131413"/>
                </a:solidFill>
                <a:effectLst/>
              </a:rPr>
              <a:t>pressure</a:t>
            </a:r>
          </a:p>
          <a:p>
            <a:r>
              <a:rPr lang="en-GB" dirty="0"/>
              <a:t>The </a:t>
            </a:r>
            <a:r>
              <a:rPr lang="en-GB" b="1" dirty="0"/>
              <a:t>drift electrode </a:t>
            </a:r>
            <a:r>
              <a:rPr lang="en-GB" dirty="0"/>
              <a:t>is the </a:t>
            </a:r>
            <a:r>
              <a:rPr lang="en-GB" b="1" dirty="0"/>
              <a:t>actinide target</a:t>
            </a:r>
            <a:endParaRPr lang="en-GB" sz="1800" b="1" dirty="0">
              <a:solidFill>
                <a:srgbClr val="131413"/>
              </a:solidFill>
              <a:effectLst/>
            </a:endParaRPr>
          </a:p>
        </p:txBody>
      </p:sp>
      <p:pic>
        <p:nvPicPr>
          <p:cNvPr id="22" name="Picture 21">
            <a:extLst>
              <a:ext uri="{FF2B5EF4-FFF2-40B4-BE49-F238E27FC236}">
                <a16:creationId xmlns:a16="http://schemas.microsoft.com/office/drawing/2014/main" id="{29C649C3-14FA-4547-D26C-ED3AF4C87EB9}"/>
              </a:ext>
            </a:extLst>
          </p:cNvPr>
          <p:cNvPicPr/>
          <p:nvPr/>
        </p:nvPicPr>
        <p:blipFill>
          <a:blip r:embed="rId6" cstate="print"/>
          <a:stretch>
            <a:fillRect/>
          </a:stretch>
        </p:blipFill>
        <p:spPr>
          <a:xfrm>
            <a:off x="4941387" y="768806"/>
            <a:ext cx="7312300" cy="2376264"/>
          </a:xfrm>
          <a:prstGeom prst="rect">
            <a:avLst/>
          </a:prstGeom>
          <a:ln>
            <a:noFill/>
          </a:ln>
        </p:spPr>
      </p:pic>
      <p:sp>
        <p:nvSpPr>
          <p:cNvPr id="26" name="TextBox 25">
            <a:extLst>
              <a:ext uri="{FF2B5EF4-FFF2-40B4-BE49-F238E27FC236}">
                <a16:creationId xmlns:a16="http://schemas.microsoft.com/office/drawing/2014/main" id="{E41CB9E9-18DA-9AA5-1FC6-A8374780FB1D}"/>
              </a:ext>
            </a:extLst>
          </p:cNvPr>
          <p:cNvSpPr txBox="1"/>
          <p:nvPr/>
        </p:nvSpPr>
        <p:spPr>
          <a:xfrm>
            <a:off x="246063" y="828359"/>
            <a:ext cx="4590800" cy="1200329"/>
          </a:xfrm>
          <a:prstGeom prst="rect">
            <a:avLst/>
          </a:prstGeom>
          <a:noFill/>
        </p:spPr>
        <p:txBody>
          <a:bodyPr wrap="square">
            <a:spAutoFit/>
          </a:bodyPr>
          <a:lstStyle/>
          <a:p>
            <a:pPr>
              <a:buNone/>
            </a:pPr>
            <a:r>
              <a:rPr lang="en-US" sz="1800" b="1" dirty="0"/>
              <a:t>Gaseous detector</a:t>
            </a:r>
            <a:r>
              <a:rPr lang="en-US" sz="1800" dirty="0"/>
              <a:t>/two regions separated by </a:t>
            </a:r>
            <a:r>
              <a:rPr lang="en-US" sz="1800" b="1" dirty="0"/>
              <a:t>”Micromesh”: </a:t>
            </a:r>
            <a:r>
              <a:rPr lang="en-US" sz="1800" dirty="0"/>
              <a:t>“drift </a:t>
            </a:r>
            <a:r>
              <a:rPr lang="en-US" sz="1800" dirty="0" err="1"/>
              <a:t>region”with</a:t>
            </a:r>
            <a:r>
              <a:rPr lang="en-US" sz="1800" dirty="0"/>
              <a:t> low electric field and “amplification region” </a:t>
            </a:r>
            <a:r>
              <a:rPr lang="en-GB" sz="1800" dirty="0"/>
              <a:t>with </a:t>
            </a:r>
            <a:r>
              <a:rPr lang="en-US" sz="1800" dirty="0"/>
              <a:t>high electric field</a:t>
            </a:r>
            <a:endParaRPr lang="en-GB" dirty="0"/>
          </a:p>
        </p:txBody>
      </p:sp>
      <p:sp>
        <p:nvSpPr>
          <p:cNvPr id="28" name="TextBox 27">
            <a:extLst>
              <a:ext uri="{FF2B5EF4-FFF2-40B4-BE49-F238E27FC236}">
                <a16:creationId xmlns:a16="http://schemas.microsoft.com/office/drawing/2014/main" id="{1515CF16-112E-2F31-FA30-DF94E07DECE0}"/>
              </a:ext>
            </a:extLst>
          </p:cNvPr>
          <p:cNvSpPr txBox="1"/>
          <p:nvPr/>
        </p:nvSpPr>
        <p:spPr>
          <a:xfrm>
            <a:off x="184079" y="2041390"/>
            <a:ext cx="2912812" cy="2308324"/>
          </a:xfrm>
          <a:prstGeom prst="rect">
            <a:avLst/>
          </a:prstGeom>
          <a:noFill/>
        </p:spPr>
        <p:txBody>
          <a:bodyPr wrap="square">
            <a:spAutoFit/>
          </a:bodyPr>
          <a:lstStyle/>
          <a:p>
            <a:r>
              <a:rPr lang="en-US" dirty="0"/>
              <a:t>Each micro-bulk consists of </a:t>
            </a:r>
            <a:r>
              <a:rPr lang="en-US" sz="1800" dirty="0"/>
              <a:t>5</a:t>
            </a:r>
            <a:r>
              <a:rPr lang="el-GR" sz="1800" dirty="0"/>
              <a:t>μ</a:t>
            </a:r>
            <a:r>
              <a:rPr lang="en-US" sz="1800" dirty="0"/>
              <a:t>m perforated copper foil ("micromesh") </a:t>
            </a:r>
            <a:r>
              <a:rPr lang="en-GB" dirty="0"/>
              <a:t>with holes of ∼35 </a:t>
            </a:r>
            <a:r>
              <a:rPr lang="en-GB" i="1" dirty="0" err="1"/>
              <a:t>μ</a:t>
            </a:r>
            <a:r>
              <a:rPr lang="en-GB" dirty="0" err="1"/>
              <a:t>m</a:t>
            </a:r>
            <a:r>
              <a:rPr lang="en-GB" dirty="0"/>
              <a:t> in diameter at a distance of ∼50 </a:t>
            </a:r>
            <a:r>
              <a:rPr lang="en-GB" i="1" dirty="0" err="1"/>
              <a:t>μ</a:t>
            </a:r>
            <a:r>
              <a:rPr lang="en-GB" dirty="0" err="1"/>
              <a:t>m</a:t>
            </a:r>
            <a:r>
              <a:rPr lang="en-GB" dirty="0"/>
              <a:t>, </a:t>
            </a:r>
            <a:r>
              <a:rPr lang="en-US" sz="1800" dirty="0"/>
              <a:t>on 25 or 50</a:t>
            </a:r>
            <a:r>
              <a:rPr lang="el-GR" sz="1800" dirty="0"/>
              <a:t>μ</a:t>
            </a:r>
            <a:r>
              <a:rPr lang="en-US" sz="1800" dirty="0"/>
              <a:t>m thick </a:t>
            </a:r>
            <a:r>
              <a:rPr lang="en-US" sz="1800" dirty="0" err="1"/>
              <a:t>kapton</a:t>
            </a:r>
            <a:r>
              <a:rPr lang="en-US" sz="1800" dirty="0"/>
              <a:t> pillars deposited on 5</a:t>
            </a:r>
            <a:r>
              <a:rPr lang="el-GR" sz="1800" dirty="0"/>
              <a:t>μ</a:t>
            </a:r>
            <a:r>
              <a:rPr lang="en-US" sz="1800" dirty="0"/>
              <a:t>m of a bulk copper foil ("anode“). </a:t>
            </a:r>
            <a:endParaRPr lang="en-GB" dirty="0"/>
          </a:p>
        </p:txBody>
      </p:sp>
      <p:sp>
        <p:nvSpPr>
          <p:cNvPr id="30" name="TextBox 29">
            <a:extLst>
              <a:ext uri="{FF2B5EF4-FFF2-40B4-BE49-F238E27FC236}">
                <a16:creationId xmlns:a16="http://schemas.microsoft.com/office/drawing/2014/main" id="{E2ADC28F-6C80-4D85-3A06-8FC59E222BCB}"/>
              </a:ext>
            </a:extLst>
          </p:cNvPr>
          <p:cNvSpPr txBox="1"/>
          <p:nvPr/>
        </p:nvSpPr>
        <p:spPr>
          <a:xfrm>
            <a:off x="990717" y="5184156"/>
            <a:ext cx="7901339" cy="923330"/>
          </a:xfrm>
          <a:prstGeom prst="rect">
            <a:avLst/>
          </a:prstGeom>
          <a:noFill/>
        </p:spPr>
        <p:txBody>
          <a:bodyPr wrap="square">
            <a:spAutoFit/>
          </a:bodyPr>
          <a:lstStyle/>
          <a:p>
            <a:r>
              <a:rPr lang="en-US" sz="1800" dirty="0"/>
              <a:t>Excellent time (</a:t>
            </a:r>
            <a:r>
              <a:rPr lang="en-US" sz="1800" i="1" dirty="0"/>
              <a:t> </a:t>
            </a:r>
            <a:r>
              <a:rPr lang="en-US" sz="1800" dirty="0"/>
              <a:t>20</a:t>
            </a:r>
            <a:r>
              <a:rPr lang="en-US" sz="1800" i="1" dirty="0"/>
              <a:t>ns</a:t>
            </a:r>
            <a:r>
              <a:rPr lang="en-US" sz="1800" dirty="0"/>
              <a:t>) and </a:t>
            </a:r>
            <a:r>
              <a:rPr lang="en-US" sz="1800" dirty="0" err="1"/>
              <a:t>spacial</a:t>
            </a:r>
            <a:r>
              <a:rPr lang="en-US" sz="1800" dirty="0"/>
              <a:t> (</a:t>
            </a:r>
            <a:r>
              <a:rPr lang="en-US" sz="1800" i="1" dirty="0"/>
              <a:t> </a:t>
            </a:r>
            <a:r>
              <a:rPr lang="en-US" sz="1800" dirty="0"/>
              <a:t>20</a:t>
            </a:r>
            <a:r>
              <a:rPr lang="en-US" sz="1800" i="1" dirty="0"/>
              <a:t>m</a:t>
            </a:r>
            <a:r>
              <a:rPr lang="en-US" sz="1800" dirty="0"/>
              <a:t>) resolution </a:t>
            </a:r>
          </a:p>
          <a:p>
            <a:r>
              <a:rPr lang="en-US" sz="1800" dirty="0"/>
              <a:t>Neutron resistant - Detector gain up to the order of 10 </a:t>
            </a:r>
            <a:r>
              <a:rPr lang="en-US" sz="1800" baseline="30000" dirty="0"/>
              <a:t>4</a:t>
            </a:r>
          </a:p>
          <a:p>
            <a:endParaRPr lang="en-GB" dirty="0"/>
          </a:p>
        </p:txBody>
      </p:sp>
    </p:spTree>
    <p:extLst>
      <p:ext uri="{BB962C8B-B14F-4D97-AF65-F5344CB8AC3E}">
        <p14:creationId xmlns:p14="http://schemas.microsoft.com/office/powerpoint/2010/main" val="3334085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04282-6CC1-9A87-B385-2630EA33AEC7}"/>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A6E29E67-70C5-657F-8730-4C2A0AFE81CB}"/>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45F7FB11-11ED-606D-331F-FBAE2D81C14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789932B3-2C93-4B94-F445-BD4B52EBEB38}"/>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F19557B6-202C-93B8-8012-0B5922739CB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11/22</a:t>
            </a:r>
          </a:p>
        </p:txBody>
      </p:sp>
      <p:pic>
        <p:nvPicPr>
          <p:cNvPr id="5" name="Picture 9" descr="DEMOKRITOS-gr">
            <a:extLst>
              <a:ext uri="{FF2B5EF4-FFF2-40B4-BE49-F238E27FC236}">
                <a16:creationId xmlns:a16="http://schemas.microsoft.com/office/drawing/2014/main" id="{4CECA08D-2183-0BAC-485F-6080E9392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37E46A27-2579-E980-D59D-433EFEEDC5E4}"/>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2330146-43CB-F1EF-F5A2-F3AC227BCA1A}"/>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Detected events and corrections </a:t>
            </a:r>
            <a:endParaRPr lang="en-GB" dirty="0"/>
          </a:p>
        </p:txBody>
      </p:sp>
      <p:cxnSp>
        <p:nvCxnSpPr>
          <p:cNvPr id="6" name="Straight Connector 5">
            <a:extLst>
              <a:ext uri="{FF2B5EF4-FFF2-40B4-BE49-F238E27FC236}">
                <a16:creationId xmlns:a16="http://schemas.microsoft.com/office/drawing/2014/main" id="{53CFBFC6-DAFE-B2B1-A589-B6457727271C}"/>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grpSp>
        <p:nvGrpSpPr>
          <p:cNvPr id="18" name="Group 17">
            <a:extLst>
              <a:ext uri="{FF2B5EF4-FFF2-40B4-BE49-F238E27FC236}">
                <a16:creationId xmlns:a16="http://schemas.microsoft.com/office/drawing/2014/main" id="{5D65F1B0-45AD-B2FB-C464-3904A506A248}"/>
              </a:ext>
            </a:extLst>
          </p:cNvPr>
          <p:cNvGrpSpPr/>
          <p:nvPr/>
        </p:nvGrpSpPr>
        <p:grpSpPr>
          <a:xfrm>
            <a:off x="73593" y="869121"/>
            <a:ext cx="4675163" cy="3250972"/>
            <a:chOff x="568611" y="902574"/>
            <a:chExt cx="4675163" cy="3250972"/>
          </a:xfrm>
        </p:grpSpPr>
        <p:grpSp>
          <p:nvGrpSpPr>
            <p:cNvPr id="19" name="Group 74">
              <a:extLst>
                <a:ext uri="{FF2B5EF4-FFF2-40B4-BE49-F238E27FC236}">
                  <a16:creationId xmlns:a16="http://schemas.microsoft.com/office/drawing/2014/main" id="{3FF49DFC-AACA-3AE0-7300-FA1CD6A7A8E7}"/>
                </a:ext>
              </a:extLst>
            </p:cNvPr>
            <p:cNvGrpSpPr/>
            <p:nvPr/>
          </p:nvGrpSpPr>
          <p:grpSpPr>
            <a:xfrm>
              <a:off x="568611" y="902574"/>
              <a:ext cx="4516736" cy="3250972"/>
              <a:chOff x="3200400" y="2695280"/>
              <a:chExt cx="5410200" cy="4238920"/>
            </a:xfrm>
          </p:grpSpPr>
          <p:grpSp>
            <p:nvGrpSpPr>
              <p:cNvPr id="22" name="Group 123">
                <a:extLst>
                  <a:ext uri="{FF2B5EF4-FFF2-40B4-BE49-F238E27FC236}">
                    <a16:creationId xmlns:a16="http://schemas.microsoft.com/office/drawing/2014/main" id="{DA94C722-269C-A2A2-EA28-4AE881ABE3B3}"/>
                  </a:ext>
                </a:extLst>
              </p:cNvPr>
              <p:cNvGrpSpPr/>
              <p:nvPr/>
            </p:nvGrpSpPr>
            <p:grpSpPr>
              <a:xfrm>
                <a:off x="3200400" y="2695280"/>
                <a:ext cx="5410200" cy="4238920"/>
                <a:chOff x="2895600" y="2695280"/>
                <a:chExt cx="5410200" cy="4238920"/>
              </a:xfrm>
            </p:grpSpPr>
            <p:grpSp>
              <p:nvGrpSpPr>
                <p:cNvPr id="25" name="Group 119">
                  <a:extLst>
                    <a:ext uri="{FF2B5EF4-FFF2-40B4-BE49-F238E27FC236}">
                      <a16:creationId xmlns:a16="http://schemas.microsoft.com/office/drawing/2014/main" id="{83491293-DBCD-61EB-C8C1-9AF2BBB8A970}"/>
                    </a:ext>
                  </a:extLst>
                </p:cNvPr>
                <p:cNvGrpSpPr/>
                <p:nvPr/>
              </p:nvGrpSpPr>
              <p:grpSpPr>
                <a:xfrm>
                  <a:off x="2895600" y="2695280"/>
                  <a:ext cx="5410200" cy="4238920"/>
                  <a:chOff x="2895600" y="2771480"/>
                  <a:chExt cx="5410200" cy="4238920"/>
                </a:xfrm>
              </p:grpSpPr>
              <p:pic>
                <p:nvPicPr>
                  <p:cNvPr id="27" name="Picture 26" descr="np7spectrum.jpg">
                    <a:extLst>
                      <a:ext uri="{FF2B5EF4-FFF2-40B4-BE49-F238E27FC236}">
                        <a16:creationId xmlns:a16="http://schemas.microsoft.com/office/drawing/2014/main" id="{AF6F4529-B77B-C5F0-13CC-F6ADD6A2692D}"/>
                      </a:ext>
                    </a:extLst>
                  </p:cNvPr>
                  <p:cNvPicPr>
                    <a:picLocks noChangeAspect="1"/>
                  </p:cNvPicPr>
                  <p:nvPr/>
                </p:nvPicPr>
                <p:blipFill>
                  <a:blip r:embed="rId4" cstate="print"/>
                  <a:srcRect l="4944" t="11111" r="12595" b="4444"/>
                  <a:stretch>
                    <a:fillRect/>
                  </a:stretch>
                </p:blipFill>
                <p:spPr>
                  <a:xfrm>
                    <a:off x="2895600" y="2771480"/>
                    <a:ext cx="5410200" cy="4238920"/>
                  </a:xfrm>
                  <a:prstGeom prst="rect">
                    <a:avLst/>
                  </a:prstGeom>
                </p:spPr>
              </p:pic>
              <p:grpSp>
                <p:nvGrpSpPr>
                  <p:cNvPr id="28" name="Group 118">
                    <a:extLst>
                      <a:ext uri="{FF2B5EF4-FFF2-40B4-BE49-F238E27FC236}">
                        <a16:creationId xmlns:a16="http://schemas.microsoft.com/office/drawing/2014/main" id="{AC64B235-7207-92DF-4F8F-EBA16B1CCB31}"/>
                      </a:ext>
                    </a:extLst>
                  </p:cNvPr>
                  <p:cNvGrpSpPr/>
                  <p:nvPr/>
                </p:nvGrpSpPr>
                <p:grpSpPr>
                  <a:xfrm>
                    <a:off x="3886200" y="2895600"/>
                    <a:ext cx="1100955" cy="1295400"/>
                    <a:chOff x="3886200" y="2895600"/>
                    <a:chExt cx="1100955" cy="1295400"/>
                  </a:xfrm>
                </p:grpSpPr>
                <p:cxnSp>
                  <p:nvCxnSpPr>
                    <p:cNvPr id="29" name="Straight Arrow Connector 28">
                      <a:extLst>
                        <a:ext uri="{FF2B5EF4-FFF2-40B4-BE49-F238E27FC236}">
                          <a16:creationId xmlns:a16="http://schemas.microsoft.com/office/drawing/2014/main" id="{EAFEA295-5FF7-DC8E-1E68-303C15868015}"/>
                        </a:ext>
                      </a:extLst>
                    </p:cNvPr>
                    <p:cNvCxnSpPr/>
                    <p:nvPr/>
                  </p:nvCxnSpPr>
                  <p:spPr>
                    <a:xfrm flipH="1" flipV="1">
                      <a:off x="3886200" y="2971800"/>
                      <a:ext cx="228600" cy="776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285834F-956E-3326-E247-7A399DA3C40C}"/>
                        </a:ext>
                      </a:extLst>
                    </p:cNvPr>
                    <p:cNvCxnSpPr/>
                    <p:nvPr/>
                  </p:nvCxnSpPr>
                  <p:spPr>
                    <a:xfrm flipH="1">
                      <a:off x="4038600" y="3201890"/>
                      <a:ext cx="228600" cy="9891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4C48FE6-88C1-34B6-6E1E-68122DCC0490}"/>
                        </a:ext>
                      </a:extLst>
                    </p:cNvPr>
                    <p:cNvSpPr txBox="1"/>
                    <p:nvPr/>
                  </p:nvSpPr>
                  <p:spPr>
                    <a:xfrm>
                      <a:off x="4114800" y="2895600"/>
                      <a:ext cx="872355" cy="307777"/>
                    </a:xfrm>
                    <a:prstGeom prst="rect">
                      <a:avLst/>
                    </a:prstGeom>
                    <a:solidFill>
                      <a:schemeClr val="bg1"/>
                    </a:solidFill>
                    <a:ln>
                      <a:solidFill>
                        <a:schemeClr val="tx1"/>
                      </a:solidFill>
                    </a:ln>
                  </p:spPr>
                  <p:txBody>
                    <a:bodyPr wrap="none" rtlCol="0">
                      <a:spAutoFit/>
                    </a:bodyPr>
                    <a:lstStyle/>
                    <a:p>
                      <a:r>
                        <a:rPr lang="el-GR" sz="1400" dirty="0"/>
                        <a:t>α</a:t>
                      </a:r>
                      <a:r>
                        <a:rPr lang="en-US" sz="1400" dirty="0"/>
                        <a:t>-activity</a:t>
                      </a:r>
                    </a:p>
                  </p:txBody>
                </p:sp>
              </p:grpSp>
            </p:grpSp>
            <p:cxnSp>
              <p:nvCxnSpPr>
                <p:cNvPr id="26" name="Straight Connector 25">
                  <a:extLst>
                    <a:ext uri="{FF2B5EF4-FFF2-40B4-BE49-F238E27FC236}">
                      <a16:creationId xmlns:a16="http://schemas.microsoft.com/office/drawing/2014/main" id="{C13122DB-DE76-CE8E-9F3D-5F3313EC5F0E}"/>
                    </a:ext>
                  </a:extLst>
                </p:cNvPr>
                <p:cNvCxnSpPr/>
                <p:nvPr/>
              </p:nvCxnSpPr>
              <p:spPr>
                <a:xfrm flipV="1">
                  <a:off x="4358073" y="3124200"/>
                  <a:ext cx="0" cy="3200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E4D0BE67-3AA8-1BD6-AED4-8CDC0D1A88F1}"/>
                  </a:ext>
                </a:extLst>
              </p:cNvPr>
              <p:cNvSpPr txBox="1"/>
              <p:nvPr/>
            </p:nvSpPr>
            <p:spPr>
              <a:xfrm>
                <a:off x="4815273" y="4267200"/>
                <a:ext cx="1125034" cy="611236"/>
              </a:xfrm>
              <a:prstGeom prst="rect">
                <a:avLst/>
              </a:prstGeom>
              <a:noFill/>
            </p:spPr>
            <p:txBody>
              <a:bodyPr wrap="none" rtlCol="0">
                <a:spAutoFit/>
              </a:bodyPr>
              <a:lstStyle/>
              <a:p>
                <a:r>
                  <a:rPr lang="en-US" sz="1400" dirty="0">
                    <a:solidFill>
                      <a:srgbClr val="FF0000"/>
                    </a:solidFill>
                  </a:rPr>
                  <a:t>amplitude</a:t>
                </a:r>
              </a:p>
              <a:p>
                <a:r>
                  <a:rPr lang="en-US" sz="1400" dirty="0">
                    <a:solidFill>
                      <a:srgbClr val="FF0000"/>
                    </a:solidFill>
                  </a:rPr>
                  <a:t>threshold</a:t>
                </a:r>
                <a:r>
                  <a:rPr lang="el-GR" sz="1400" dirty="0">
                    <a:solidFill>
                      <a:srgbClr val="FF0000"/>
                    </a:solidFill>
                  </a:rPr>
                  <a:t> </a:t>
                </a:r>
                <a:endParaRPr lang="en-US" sz="1400" dirty="0">
                  <a:solidFill>
                    <a:srgbClr val="FF0000"/>
                  </a:solidFill>
                </a:endParaRPr>
              </a:p>
            </p:txBody>
          </p:sp>
          <p:cxnSp>
            <p:nvCxnSpPr>
              <p:cNvPr id="24" name="Straight Arrow Connector 23">
                <a:extLst>
                  <a:ext uri="{FF2B5EF4-FFF2-40B4-BE49-F238E27FC236}">
                    <a16:creationId xmlns:a16="http://schemas.microsoft.com/office/drawing/2014/main" id="{BC98D597-CEF6-9326-7629-AA2077AE3ECB}"/>
                  </a:ext>
                </a:extLst>
              </p:cNvPr>
              <p:cNvCxnSpPr/>
              <p:nvPr/>
            </p:nvCxnSpPr>
            <p:spPr>
              <a:xfrm flipH="1">
                <a:off x="4662873" y="4419600"/>
                <a:ext cx="228600" cy="15091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4D6826B4-C02D-5EE4-4503-F5841AB5F1AB}"/>
                </a:ext>
              </a:extLst>
            </p:cNvPr>
            <p:cNvSpPr txBox="1"/>
            <p:nvPr/>
          </p:nvSpPr>
          <p:spPr>
            <a:xfrm>
              <a:off x="2865537" y="1140944"/>
              <a:ext cx="2378237" cy="584775"/>
            </a:xfrm>
            <a:prstGeom prst="rect">
              <a:avLst/>
            </a:prstGeom>
            <a:noFill/>
          </p:spPr>
          <p:txBody>
            <a:bodyPr wrap="square">
              <a:spAutoFit/>
            </a:bodyPr>
            <a:lstStyle/>
            <a:p>
              <a:pPr algn="ctr"/>
              <a:r>
                <a:rPr lang="en-GR" sz="1600" i="1" dirty="0">
                  <a:solidFill>
                    <a:srgbClr val="FF0000"/>
                  </a:solidFill>
                </a:rPr>
                <a:t>Fission Fragments </a:t>
              </a:r>
            </a:p>
            <a:p>
              <a:pPr algn="ctr"/>
              <a:r>
                <a:rPr lang="en-GR" sz="1600" i="1" dirty="0">
                  <a:solidFill>
                    <a:srgbClr val="FF0000"/>
                  </a:solidFill>
                </a:rPr>
                <a:t>(FF)</a:t>
              </a:r>
            </a:p>
          </p:txBody>
        </p:sp>
      </p:grpSp>
      <p:sp>
        <p:nvSpPr>
          <p:cNvPr id="33" name="TextBox 32">
            <a:extLst>
              <a:ext uri="{FF2B5EF4-FFF2-40B4-BE49-F238E27FC236}">
                <a16:creationId xmlns:a16="http://schemas.microsoft.com/office/drawing/2014/main" id="{6E9A91A5-2C79-CAC2-8917-9D449C438CBC}"/>
              </a:ext>
            </a:extLst>
          </p:cNvPr>
          <p:cNvSpPr txBox="1"/>
          <p:nvPr/>
        </p:nvSpPr>
        <p:spPr>
          <a:xfrm>
            <a:off x="2371815" y="3259496"/>
            <a:ext cx="691215" cy="369332"/>
          </a:xfrm>
          <a:prstGeom prst="rect">
            <a:avLst/>
          </a:prstGeom>
          <a:noFill/>
        </p:spPr>
        <p:txBody>
          <a:bodyPr wrap="none" rtlCol="0">
            <a:spAutoFit/>
          </a:bodyPr>
          <a:lstStyle/>
          <a:p>
            <a:r>
              <a:rPr lang="en-GR" b="1" baseline="30000" dirty="0"/>
              <a:t>237</a:t>
            </a:r>
            <a:r>
              <a:rPr lang="en-GR" b="1" dirty="0"/>
              <a:t>Np</a:t>
            </a:r>
          </a:p>
        </p:txBody>
      </p:sp>
      <p:pic>
        <p:nvPicPr>
          <p:cNvPr id="35" name="Picture 34">
            <a:extLst>
              <a:ext uri="{FF2B5EF4-FFF2-40B4-BE49-F238E27FC236}">
                <a16:creationId xmlns:a16="http://schemas.microsoft.com/office/drawing/2014/main" id="{3451BFB2-3194-B842-188F-C14A0FD9A0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17560" y="2437272"/>
            <a:ext cx="3171975" cy="2383111"/>
          </a:xfrm>
          <a:prstGeom prst="rect">
            <a:avLst/>
          </a:prstGeom>
        </p:spPr>
      </p:pic>
      <p:sp>
        <p:nvSpPr>
          <p:cNvPr id="46" name="TextBox 45">
            <a:extLst>
              <a:ext uri="{FF2B5EF4-FFF2-40B4-BE49-F238E27FC236}">
                <a16:creationId xmlns:a16="http://schemas.microsoft.com/office/drawing/2014/main" id="{6FE4B901-B060-0F55-734E-896F623853CB}"/>
              </a:ext>
            </a:extLst>
          </p:cNvPr>
          <p:cNvSpPr txBox="1"/>
          <p:nvPr/>
        </p:nvSpPr>
        <p:spPr>
          <a:xfrm>
            <a:off x="462428" y="4110688"/>
            <a:ext cx="10858805" cy="2862322"/>
          </a:xfrm>
          <a:prstGeom prst="rect">
            <a:avLst/>
          </a:prstGeom>
          <a:noFill/>
        </p:spPr>
        <p:txBody>
          <a:bodyPr wrap="square" rtlCol="0">
            <a:spAutoFit/>
          </a:bodyPr>
          <a:lstStyle/>
          <a:p>
            <a:r>
              <a:rPr lang="en-GR" b="1" dirty="0"/>
              <a:t>Corrections</a:t>
            </a:r>
            <a:r>
              <a:rPr lang="en-GR" dirty="0"/>
              <a:t> of </a:t>
            </a:r>
            <a:r>
              <a:rPr lang="en-GB" dirty="0"/>
              <a:t>fission yield </a:t>
            </a:r>
            <a:r>
              <a:rPr lang="en-GR" dirty="0"/>
              <a:t> for:</a:t>
            </a:r>
          </a:p>
          <a:p>
            <a:pPr marL="285750" indent="-285750">
              <a:buFont typeface="Arial" panose="020B0604020202020204" pitchFamily="34" charset="0"/>
              <a:buChar char="•"/>
            </a:pPr>
            <a:r>
              <a:rPr lang="en-GR" b="1" dirty="0"/>
              <a:t>Self-absorption</a:t>
            </a:r>
            <a:r>
              <a:rPr lang="en-GR" dirty="0"/>
              <a:t> and</a:t>
            </a:r>
            <a:endParaRPr lang="en-GB" dirty="0"/>
          </a:p>
          <a:p>
            <a:pPr marL="285750" indent="-285750">
              <a:buFont typeface="Arial" panose="020B0604020202020204" pitchFamily="34" charset="0"/>
              <a:buChar char="•"/>
            </a:pPr>
            <a:r>
              <a:rPr lang="en-GR" b="1" dirty="0"/>
              <a:t>Sub</a:t>
            </a:r>
            <a:r>
              <a:rPr lang="en-GB" b="1" dirty="0"/>
              <a:t>-</a:t>
            </a:r>
            <a:r>
              <a:rPr lang="en-GR" b="1" dirty="0"/>
              <a:t>threshold</a:t>
            </a:r>
            <a:r>
              <a:rPr lang="en-GR" dirty="0"/>
              <a:t> </a:t>
            </a:r>
            <a:r>
              <a:rPr lang="en-GR" b="1" dirty="0"/>
              <a:t>FF counts </a:t>
            </a:r>
          </a:p>
          <a:p>
            <a:r>
              <a:rPr lang="en-GR" dirty="0"/>
              <a:t>Estimated with </a:t>
            </a:r>
            <a:r>
              <a:rPr lang="en-GR" b="1" dirty="0"/>
              <a:t>Monte Carlo simulations (FLUKA +GEF) </a:t>
            </a:r>
            <a:r>
              <a:rPr lang="el-GR" dirty="0"/>
              <a:t>~5% </a:t>
            </a:r>
            <a:r>
              <a:rPr lang="en-GB" dirty="0"/>
              <a:t>correction for all targets and &lt;1% for Y</a:t>
            </a:r>
            <a:r>
              <a:rPr lang="en-GB" baseline="-25000" dirty="0"/>
              <a:t>X</a:t>
            </a:r>
            <a:r>
              <a:rPr lang="en-GB" dirty="0"/>
              <a:t>/Y</a:t>
            </a:r>
            <a:r>
              <a:rPr lang="en-GB" baseline="-25000" dirty="0"/>
              <a:t>R </a:t>
            </a:r>
            <a:r>
              <a:rPr lang="el-GR" baseline="-25000" dirty="0"/>
              <a:t> </a:t>
            </a:r>
            <a:r>
              <a:rPr lang="en-GB" dirty="0"/>
              <a:t>and </a:t>
            </a:r>
            <a:r>
              <a:rPr lang="el-GR" dirty="0"/>
              <a:t>σ</a:t>
            </a:r>
            <a:r>
              <a:rPr lang="en-GB" baseline="-25000" dirty="0"/>
              <a:t>x </a:t>
            </a:r>
            <a:endParaRPr lang="en-GR" baseline="-25000" dirty="0"/>
          </a:p>
          <a:p>
            <a:pPr marL="285750" indent="-285750">
              <a:buFont typeface="Arial" panose="020B0604020202020204" pitchFamily="34" charset="0"/>
              <a:buChar char="•"/>
            </a:pPr>
            <a:r>
              <a:rPr lang="en-GB" b="1" dirty="0"/>
              <a:t>Dead time – </a:t>
            </a:r>
            <a:r>
              <a:rPr lang="en-GB" dirty="0"/>
              <a:t>0-2% for the highest activity targets – masks to reduce the </a:t>
            </a:r>
            <a:r>
              <a:rPr lang="el-GR" dirty="0"/>
              <a:t>α-</a:t>
            </a:r>
            <a:r>
              <a:rPr lang="en-US" dirty="0"/>
              <a:t>activity</a:t>
            </a:r>
          </a:p>
          <a:p>
            <a:pPr marL="285750" indent="-285750">
              <a:buFont typeface="Arial" panose="020B0604020202020204" pitchFamily="34" charset="0"/>
              <a:buChar char="•"/>
            </a:pPr>
            <a:r>
              <a:rPr lang="en-GB" b="1" dirty="0"/>
              <a:t>p</a:t>
            </a:r>
            <a:r>
              <a:rPr lang="en-GR" b="1" dirty="0"/>
              <a:t>arasitic </a:t>
            </a:r>
            <a:r>
              <a:rPr lang="en-GB" b="1" dirty="0"/>
              <a:t>neutrons</a:t>
            </a:r>
            <a:r>
              <a:rPr lang="en-GR" b="1" dirty="0"/>
              <a:t> </a:t>
            </a:r>
            <a:r>
              <a:rPr lang="en-GB" dirty="0"/>
              <a:t>- </a:t>
            </a:r>
            <a:r>
              <a:rPr lang="en-GR" dirty="0"/>
              <a:t>Estimated with  </a:t>
            </a:r>
            <a:r>
              <a:rPr lang="en-GR" b="1" dirty="0"/>
              <a:t>empty target measurements</a:t>
            </a:r>
            <a:r>
              <a:rPr lang="en-GB" dirty="0"/>
              <a:t> (without the main neutron producing target) – </a:t>
            </a:r>
            <a:r>
              <a:rPr lang="el-GR" dirty="0"/>
              <a:t>~</a:t>
            </a:r>
            <a:r>
              <a:rPr lang="en-GB" dirty="0"/>
              <a:t>1-15% correction</a:t>
            </a:r>
            <a:r>
              <a:rPr lang="en-GB" b="1" dirty="0"/>
              <a:t> </a:t>
            </a:r>
            <a:endParaRPr lang="el-GR"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GR" dirty="0"/>
          </a:p>
          <a:p>
            <a:r>
              <a:rPr lang="en-GR" b="1" dirty="0"/>
              <a:t>                                 </a:t>
            </a:r>
          </a:p>
        </p:txBody>
      </p:sp>
      <p:sp>
        <p:nvSpPr>
          <p:cNvPr id="48" name="TextBox 47">
            <a:extLst>
              <a:ext uri="{FF2B5EF4-FFF2-40B4-BE49-F238E27FC236}">
                <a16:creationId xmlns:a16="http://schemas.microsoft.com/office/drawing/2014/main" id="{3983C2A8-256C-E41A-B47B-F2C97A4930B7}"/>
              </a:ext>
            </a:extLst>
          </p:cNvPr>
          <p:cNvSpPr txBox="1"/>
          <p:nvPr/>
        </p:nvSpPr>
        <p:spPr>
          <a:xfrm>
            <a:off x="5085347" y="1043238"/>
            <a:ext cx="2521110" cy="1477328"/>
          </a:xfrm>
          <a:prstGeom prst="rect">
            <a:avLst/>
          </a:prstGeom>
          <a:noFill/>
        </p:spPr>
        <p:txBody>
          <a:bodyPr wrap="square" rtlCol="0">
            <a:spAutoFit/>
          </a:bodyPr>
          <a:lstStyle/>
          <a:p>
            <a:r>
              <a:rPr lang="en-GB" dirty="0"/>
              <a:t>Huge </a:t>
            </a:r>
            <a:r>
              <a:rPr lang="el-GR" dirty="0"/>
              <a:t>α</a:t>
            </a:r>
            <a:r>
              <a:rPr lang="en-GB" dirty="0"/>
              <a:t>-pile-up peak in the recorded spectrum</a:t>
            </a:r>
            <a:r>
              <a:rPr lang="el-GR" dirty="0"/>
              <a:t>-</a:t>
            </a:r>
            <a:r>
              <a:rPr lang="en-GB" dirty="0"/>
              <a:t>Threshold from </a:t>
            </a:r>
            <a:r>
              <a:rPr lang="en-GB" b="1" dirty="0"/>
              <a:t>beam-off</a:t>
            </a:r>
            <a:r>
              <a:rPr lang="en-GB" dirty="0"/>
              <a:t> measurement</a:t>
            </a:r>
          </a:p>
          <a:p>
            <a:endParaRPr lang="en-GB" dirty="0"/>
          </a:p>
        </p:txBody>
      </p:sp>
      <p:sp>
        <p:nvSpPr>
          <p:cNvPr id="49" name="TextBox 48">
            <a:extLst>
              <a:ext uri="{FF2B5EF4-FFF2-40B4-BE49-F238E27FC236}">
                <a16:creationId xmlns:a16="http://schemas.microsoft.com/office/drawing/2014/main" id="{F3B83673-15BC-64FB-B8B2-4123A580F2E2}"/>
              </a:ext>
            </a:extLst>
          </p:cNvPr>
          <p:cNvSpPr txBox="1"/>
          <p:nvPr/>
        </p:nvSpPr>
        <p:spPr>
          <a:xfrm>
            <a:off x="8101475" y="1520967"/>
            <a:ext cx="3679257" cy="2031325"/>
          </a:xfrm>
          <a:prstGeom prst="rect">
            <a:avLst/>
          </a:prstGeom>
          <a:noFill/>
        </p:spPr>
        <p:txBody>
          <a:bodyPr wrap="square" rtlCol="0">
            <a:spAutoFit/>
          </a:bodyPr>
          <a:lstStyle/>
          <a:p>
            <a:r>
              <a:rPr lang="en-US" b="1" dirty="0"/>
              <a:t>Corrections</a:t>
            </a:r>
            <a:r>
              <a:rPr lang="en-US" dirty="0"/>
              <a:t> of FF due to contribution of  parasitic neutrons :</a:t>
            </a:r>
          </a:p>
          <a:p>
            <a:r>
              <a:rPr lang="en-GB" dirty="0"/>
              <a:t>integrated reaction rate that corresponds to the energy range of parasitic neutron tail  to the total energy  integrated reaction rate</a:t>
            </a:r>
            <a:endParaRPr lang="en-US" dirty="0"/>
          </a:p>
          <a:p>
            <a:endParaRPr lang="en-GB" dirty="0"/>
          </a:p>
        </p:txBody>
      </p:sp>
      <p:pic>
        <p:nvPicPr>
          <p:cNvPr id="1026" name="Picture 1">
            <a:extLst>
              <a:ext uri="{FF2B5EF4-FFF2-40B4-BE49-F238E27FC236}">
                <a16:creationId xmlns:a16="http://schemas.microsoft.com/office/drawing/2014/main" id="{6EC5D9B3-6820-B1AD-7706-F36F770CD7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59523" t="79623" r="27585" b="13242"/>
          <a:stretch>
            <a:fillRect/>
          </a:stretch>
        </p:blipFill>
        <p:spPr bwMode="auto">
          <a:xfrm>
            <a:off x="8527642" y="3350434"/>
            <a:ext cx="21526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3274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DDABC-FE58-7C13-57DB-056095F00CFF}"/>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4C938DD5-628A-135F-3B11-42691A698335}"/>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9DBD6E2A-AE4D-44F5-9454-447BD85449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072818B4-A819-AB4F-8BEF-9F27DE220A17}"/>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04D4DA24-2D30-7A91-367E-07F7CF56BDE6}"/>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12/22</a:t>
            </a:r>
          </a:p>
        </p:txBody>
      </p:sp>
      <p:pic>
        <p:nvPicPr>
          <p:cNvPr id="5" name="Picture 9" descr="DEMOKRITOS-gr">
            <a:extLst>
              <a:ext uri="{FF2B5EF4-FFF2-40B4-BE49-F238E27FC236}">
                <a16:creationId xmlns:a16="http://schemas.microsoft.com/office/drawing/2014/main" id="{1E62DEFE-F844-0F50-6049-7EE6A99032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3AFCF7B0-A783-D93D-054D-2902555C7B1D}"/>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F650DCF3-52AF-20CD-87D7-2E140769A542}"/>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Some results [</a:t>
            </a:r>
            <a:r>
              <a:rPr kumimoji="0" lang="en-GB" sz="2800" b="1" i="0" u="none" strike="noStrike" kern="1200" cap="none" spc="0" normalizeH="0" baseline="30000" noProof="0" dirty="0">
                <a:ln>
                  <a:noFill/>
                </a:ln>
                <a:solidFill>
                  <a:prstClr val="black"/>
                </a:solidFill>
                <a:effectLst/>
                <a:uLnTx/>
                <a:uFillTx/>
                <a:latin typeface="Calibri"/>
                <a:ea typeface="+mn-ea"/>
                <a:cs typeface="+mn-cs"/>
              </a:rPr>
              <a:t>234</a:t>
            </a:r>
            <a:r>
              <a:rPr kumimoji="0" lang="en-GB" sz="2800" b="1" i="0" u="none" strike="noStrike" kern="1200" cap="none" spc="0" normalizeH="0" baseline="0" noProof="0" dirty="0">
                <a:ln>
                  <a:noFill/>
                </a:ln>
                <a:solidFill>
                  <a:prstClr val="black"/>
                </a:solidFill>
                <a:effectLst/>
                <a:uLnTx/>
                <a:uFillTx/>
                <a:latin typeface="Calibri"/>
                <a:ea typeface="+mn-ea"/>
                <a:cs typeface="+mn-cs"/>
              </a:rPr>
              <a:t>U(</a:t>
            </a:r>
            <a:r>
              <a:rPr kumimoji="0" lang="en-GB" sz="2800" b="1" i="0" u="none" strike="noStrike" kern="1200" cap="none" spc="0" normalizeH="0" baseline="0" noProof="0" dirty="0" err="1">
                <a:ln>
                  <a:noFill/>
                </a:ln>
                <a:solidFill>
                  <a:prstClr val="black"/>
                </a:solidFill>
                <a:effectLst/>
                <a:uLnTx/>
                <a:uFillTx/>
                <a:latin typeface="Calibri"/>
                <a:ea typeface="+mn-ea"/>
                <a:cs typeface="+mn-cs"/>
              </a:rPr>
              <a:t>n,f</a:t>
            </a:r>
            <a:r>
              <a:rPr kumimoji="0" lang="en-GB" sz="2800" b="1" i="0" u="none" strike="noStrike" kern="1200" cap="none" spc="0" normalizeH="0" baseline="0" noProof="0" dirty="0">
                <a:ln>
                  <a:noFill/>
                </a:ln>
                <a:solidFill>
                  <a:prstClr val="black"/>
                </a:solidFill>
                <a:effectLst/>
                <a:uLnTx/>
                <a:uFillTx/>
                <a:latin typeface="Calibri"/>
                <a:ea typeface="+mn-ea"/>
                <a:cs typeface="+mn-cs"/>
              </a:rPr>
              <a:t>)] </a:t>
            </a:r>
            <a:endParaRPr lang="en-GB" dirty="0"/>
          </a:p>
        </p:txBody>
      </p:sp>
      <p:cxnSp>
        <p:nvCxnSpPr>
          <p:cNvPr id="6" name="Straight Connector 5">
            <a:extLst>
              <a:ext uri="{FF2B5EF4-FFF2-40B4-BE49-F238E27FC236}">
                <a16:creationId xmlns:a16="http://schemas.microsoft.com/office/drawing/2014/main" id="{CD412794-1689-2A73-07A8-0505D780B777}"/>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11" name="Picture 2" descr="C:\Users\User\Desktop\234U_1.png">
            <a:extLst>
              <a:ext uri="{FF2B5EF4-FFF2-40B4-BE49-F238E27FC236}">
                <a16:creationId xmlns:a16="http://schemas.microsoft.com/office/drawing/2014/main" id="{6182F01F-58FE-8AE2-4F87-A36E167C58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044" y="3217539"/>
            <a:ext cx="6669855" cy="302433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533B8110-D418-0DB6-3E52-F51A9DBB3C1B}"/>
              </a:ext>
            </a:extLst>
          </p:cNvPr>
          <p:cNvPicPr>
            <a:picLocks noChangeAspect="1"/>
          </p:cNvPicPr>
          <p:nvPr/>
        </p:nvPicPr>
        <p:blipFill>
          <a:blip r:embed="rId5"/>
          <a:stretch>
            <a:fillRect/>
          </a:stretch>
        </p:blipFill>
        <p:spPr>
          <a:xfrm>
            <a:off x="7345892" y="2393964"/>
            <a:ext cx="4754891" cy="3850116"/>
          </a:xfrm>
          <a:prstGeom prst="rect">
            <a:avLst/>
          </a:prstGeom>
        </p:spPr>
      </p:pic>
      <p:sp>
        <p:nvSpPr>
          <p:cNvPr id="17" name="TextBox 16">
            <a:extLst>
              <a:ext uri="{FF2B5EF4-FFF2-40B4-BE49-F238E27FC236}">
                <a16:creationId xmlns:a16="http://schemas.microsoft.com/office/drawing/2014/main" id="{11254A84-5770-B78B-7D28-F1084B8F2EA8}"/>
              </a:ext>
            </a:extLst>
          </p:cNvPr>
          <p:cNvSpPr txBox="1"/>
          <p:nvPr/>
        </p:nvSpPr>
        <p:spPr>
          <a:xfrm>
            <a:off x="9281240" y="1223912"/>
            <a:ext cx="1437216" cy="461665"/>
          </a:xfrm>
          <a:prstGeom prst="rect">
            <a:avLst/>
          </a:prstGeom>
          <a:noFill/>
        </p:spPr>
        <p:txBody>
          <a:bodyPr wrap="square">
            <a:spAutoFit/>
          </a:bodyPr>
          <a:lstStyle/>
          <a:p>
            <a:r>
              <a:rPr lang="en-US" sz="2400" b="1" baseline="30000" dirty="0"/>
              <a:t>234</a:t>
            </a:r>
            <a:r>
              <a:rPr lang="en-US" sz="2400" b="1" dirty="0"/>
              <a:t>U(</a:t>
            </a:r>
            <a:r>
              <a:rPr lang="en-US" sz="2400" b="1" dirty="0" err="1"/>
              <a:t>n,f</a:t>
            </a:r>
            <a:r>
              <a:rPr lang="en-US" sz="2400" b="1" dirty="0"/>
              <a:t>) </a:t>
            </a:r>
            <a:endParaRPr lang="en-GR" sz="2400" dirty="0"/>
          </a:p>
        </p:txBody>
      </p:sp>
      <p:pic>
        <p:nvPicPr>
          <p:cNvPr id="19" name="Picture 18">
            <a:extLst>
              <a:ext uri="{FF2B5EF4-FFF2-40B4-BE49-F238E27FC236}">
                <a16:creationId xmlns:a16="http://schemas.microsoft.com/office/drawing/2014/main" id="{47E29E1C-F84E-4119-E0FC-5781E5BB957A}"/>
              </a:ext>
            </a:extLst>
          </p:cNvPr>
          <p:cNvPicPr>
            <a:picLocks noChangeAspect="1"/>
          </p:cNvPicPr>
          <p:nvPr/>
        </p:nvPicPr>
        <p:blipFill>
          <a:blip r:embed="rId6"/>
          <a:stretch>
            <a:fillRect/>
          </a:stretch>
        </p:blipFill>
        <p:spPr>
          <a:xfrm>
            <a:off x="266872" y="715011"/>
            <a:ext cx="4518318" cy="2502215"/>
          </a:xfrm>
          <a:prstGeom prst="rect">
            <a:avLst/>
          </a:prstGeom>
        </p:spPr>
      </p:pic>
      <p:sp>
        <p:nvSpPr>
          <p:cNvPr id="26" name="TextBox 25">
            <a:extLst>
              <a:ext uri="{FF2B5EF4-FFF2-40B4-BE49-F238E27FC236}">
                <a16:creationId xmlns:a16="http://schemas.microsoft.com/office/drawing/2014/main" id="{43CA259D-0967-C90E-0538-45F81AC8A146}"/>
              </a:ext>
            </a:extLst>
          </p:cNvPr>
          <p:cNvSpPr txBox="1"/>
          <p:nvPr/>
        </p:nvSpPr>
        <p:spPr>
          <a:xfrm>
            <a:off x="5524499" y="672062"/>
            <a:ext cx="5505451" cy="369332"/>
          </a:xfrm>
          <a:prstGeom prst="rect">
            <a:avLst/>
          </a:prstGeom>
          <a:noFill/>
        </p:spPr>
        <p:txBody>
          <a:bodyPr wrap="square">
            <a:spAutoFit/>
          </a:bodyPr>
          <a:lstStyle/>
          <a:p>
            <a:r>
              <a:rPr lang="en-US" sz="1800" b="1" baseline="30000" dirty="0"/>
              <a:t> </a:t>
            </a:r>
            <a:r>
              <a:rPr lang="en-US" sz="1800" b="1" dirty="0"/>
              <a:t>Use of</a:t>
            </a:r>
            <a:r>
              <a:rPr lang="en-US" sz="1800" b="1" baseline="30000" dirty="0"/>
              <a:t>  2</a:t>
            </a:r>
            <a:r>
              <a:rPr lang="en-US" sz="1800" b="1" dirty="0"/>
              <a:t>H(</a:t>
            </a:r>
            <a:r>
              <a:rPr lang="en-US" sz="1800" b="1" dirty="0" err="1"/>
              <a:t>d,n</a:t>
            </a:r>
            <a:r>
              <a:rPr lang="en-US" sz="1800" b="1" dirty="0"/>
              <a:t>)</a:t>
            </a:r>
            <a:r>
              <a:rPr lang="en-US" sz="1800" b="1" baseline="30000" dirty="0"/>
              <a:t>3</a:t>
            </a:r>
            <a:r>
              <a:rPr lang="en-US" sz="1800" b="1" dirty="0"/>
              <a:t>He, </a:t>
            </a:r>
            <a:r>
              <a:rPr lang="en-US" b="1" baseline="30000" dirty="0"/>
              <a:t>3</a:t>
            </a:r>
            <a:r>
              <a:rPr lang="en-US" b="1" dirty="0"/>
              <a:t>H(</a:t>
            </a:r>
            <a:r>
              <a:rPr lang="en-US" b="1" dirty="0" err="1"/>
              <a:t>d,n</a:t>
            </a:r>
            <a:r>
              <a:rPr lang="en-US" b="1" dirty="0"/>
              <a:t>)</a:t>
            </a:r>
            <a:r>
              <a:rPr lang="en-US" b="1" baseline="30000" dirty="0"/>
              <a:t>4</a:t>
            </a:r>
            <a:r>
              <a:rPr lang="en-US" b="1" dirty="0"/>
              <a:t>He and </a:t>
            </a:r>
            <a:r>
              <a:rPr lang="en-US" b="1" baseline="30000" dirty="0">
                <a:solidFill>
                  <a:prstClr val="black"/>
                </a:solidFill>
              </a:rPr>
              <a:t>7</a:t>
            </a:r>
            <a:r>
              <a:rPr lang="en-US" b="1" dirty="0">
                <a:solidFill>
                  <a:prstClr val="black"/>
                </a:solidFill>
              </a:rPr>
              <a:t>Li(</a:t>
            </a:r>
            <a:r>
              <a:rPr lang="en-US" b="1" dirty="0" err="1">
                <a:solidFill>
                  <a:prstClr val="black"/>
                </a:solidFill>
              </a:rPr>
              <a:t>p,n</a:t>
            </a:r>
            <a:r>
              <a:rPr lang="en-US" b="1" dirty="0">
                <a:solidFill>
                  <a:prstClr val="black"/>
                </a:solidFill>
              </a:rPr>
              <a:t>)</a:t>
            </a:r>
            <a:r>
              <a:rPr lang="en-US" b="1" baseline="30000" dirty="0">
                <a:solidFill>
                  <a:prstClr val="black"/>
                </a:solidFill>
              </a:rPr>
              <a:t>7</a:t>
            </a:r>
            <a:r>
              <a:rPr lang="en-US" b="1" dirty="0">
                <a:solidFill>
                  <a:prstClr val="black"/>
                </a:solidFill>
              </a:rPr>
              <a:t>Be </a:t>
            </a:r>
            <a:r>
              <a:rPr lang="en-US" sz="1800" b="1" dirty="0"/>
              <a:t>reactions</a:t>
            </a:r>
            <a:endParaRPr lang="en-GB" dirty="0"/>
          </a:p>
        </p:txBody>
      </p:sp>
      <p:graphicFrame>
        <p:nvGraphicFramePr>
          <p:cNvPr id="27" name="Object 26"/>
          <p:cNvGraphicFramePr>
            <a:graphicFrameLocks noChangeAspect="1"/>
          </p:cNvGraphicFramePr>
          <p:nvPr>
            <p:extLst>
              <p:ext uri="{D42A27DB-BD31-4B8C-83A1-F6EECF244321}">
                <p14:modId xmlns:p14="http://schemas.microsoft.com/office/powerpoint/2010/main" val="1955406548"/>
              </p:ext>
            </p:extLst>
          </p:nvPr>
        </p:nvGraphicFramePr>
        <p:xfrm>
          <a:off x="4594690" y="998445"/>
          <a:ext cx="3095518" cy="2256476"/>
        </p:xfrm>
        <a:graphic>
          <a:graphicData uri="http://schemas.openxmlformats.org/presentationml/2006/ole">
            <mc:AlternateContent xmlns:mc="http://schemas.openxmlformats.org/markup-compatibility/2006">
              <mc:Choice xmlns:v="urn:schemas-microsoft-com:vml" Requires="v">
                <p:oleObj name="Graph" r:id="rId7" imgW="3920760" imgH="3000960" progId="Origin50.Graph">
                  <p:embed/>
                </p:oleObj>
              </mc:Choice>
              <mc:Fallback>
                <p:oleObj name="Graph" r:id="rId7" imgW="3920760" imgH="3000960" progId="Origin50.Graph">
                  <p:embed/>
                  <p:pic>
                    <p:nvPicPr>
                      <p:cNvPr id="5" name="Object 4"/>
                      <p:cNvPicPr/>
                      <p:nvPr/>
                    </p:nvPicPr>
                    <p:blipFill>
                      <a:blip r:embed="rId8"/>
                      <a:stretch>
                        <a:fillRect/>
                      </a:stretch>
                    </p:blipFill>
                    <p:spPr>
                      <a:xfrm>
                        <a:off x="4594690" y="998445"/>
                        <a:ext cx="3095518" cy="2256476"/>
                      </a:xfrm>
                      <a:prstGeom prst="rect">
                        <a:avLst/>
                      </a:prstGeom>
                    </p:spPr>
                  </p:pic>
                </p:oleObj>
              </mc:Fallback>
            </mc:AlternateContent>
          </a:graphicData>
        </a:graphic>
      </p:graphicFrame>
    </p:spTree>
    <p:extLst>
      <p:ext uri="{BB962C8B-B14F-4D97-AF65-F5344CB8AC3E}">
        <p14:creationId xmlns:p14="http://schemas.microsoft.com/office/powerpoint/2010/main" val="2982285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down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B881B-CD98-D9B1-889E-0539EC1F7FFB}"/>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6FCCC5A1-5EB8-A468-1AA7-ABD80490150A}"/>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343BBF68-CD36-8F07-876A-F689DF63E4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F1671257-5D00-23D2-4121-137C911C9033}"/>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9C102C37-5B69-4EFC-EA15-A510E16BDC98}"/>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13/22</a:t>
            </a:r>
          </a:p>
        </p:txBody>
      </p:sp>
      <p:pic>
        <p:nvPicPr>
          <p:cNvPr id="5" name="Picture 9" descr="DEMOKRITOS-gr">
            <a:extLst>
              <a:ext uri="{FF2B5EF4-FFF2-40B4-BE49-F238E27FC236}">
                <a16:creationId xmlns:a16="http://schemas.microsoft.com/office/drawing/2014/main" id="{A1733204-4E14-3AF3-A9D1-E17462AA8A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DE57C355-8225-36CA-3FFC-4800CB7D9666}"/>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ACF1AB3-70FD-EB67-EE42-4B8EF0C9051A}"/>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Some results [</a:t>
            </a:r>
            <a:r>
              <a:rPr kumimoji="0" lang="en-GB" sz="2800" b="1" i="0" u="none" strike="noStrike" kern="1200" cap="none" spc="0" normalizeH="0" baseline="30000" noProof="0" dirty="0">
                <a:ln>
                  <a:noFill/>
                </a:ln>
                <a:solidFill>
                  <a:prstClr val="black"/>
                </a:solidFill>
                <a:effectLst/>
                <a:uLnTx/>
                <a:uFillTx/>
                <a:latin typeface="Calibri"/>
                <a:ea typeface="+mn-ea"/>
                <a:cs typeface="+mn-cs"/>
              </a:rPr>
              <a:t>237</a:t>
            </a:r>
            <a:r>
              <a:rPr kumimoji="0" lang="en-GB" sz="2800" b="1" i="0" u="none" strike="noStrike" kern="1200" cap="none" spc="0" normalizeH="0" baseline="0" noProof="0" dirty="0">
                <a:ln>
                  <a:noFill/>
                </a:ln>
                <a:solidFill>
                  <a:prstClr val="black"/>
                </a:solidFill>
                <a:effectLst/>
                <a:uLnTx/>
                <a:uFillTx/>
                <a:latin typeface="Calibri"/>
                <a:ea typeface="+mn-ea"/>
                <a:cs typeface="+mn-cs"/>
              </a:rPr>
              <a:t>Np(</a:t>
            </a:r>
            <a:r>
              <a:rPr kumimoji="0" lang="en-GB" sz="2800" b="1" i="0" u="none" strike="noStrike" kern="1200" cap="none" spc="0" normalizeH="0" baseline="0" noProof="0" dirty="0" err="1">
                <a:ln>
                  <a:noFill/>
                </a:ln>
                <a:solidFill>
                  <a:prstClr val="black"/>
                </a:solidFill>
                <a:effectLst/>
                <a:uLnTx/>
                <a:uFillTx/>
                <a:latin typeface="Calibri"/>
                <a:ea typeface="+mn-ea"/>
                <a:cs typeface="+mn-cs"/>
              </a:rPr>
              <a:t>n,f</a:t>
            </a:r>
            <a:r>
              <a:rPr kumimoji="0" lang="en-GB" sz="2800" b="1" i="0" u="none" strike="noStrike" kern="1200" cap="none" spc="0" normalizeH="0" baseline="0" noProof="0" dirty="0">
                <a:ln>
                  <a:noFill/>
                </a:ln>
                <a:solidFill>
                  <a:prstClr val="black"/>
                </a:solidFill>
                <a:effectLst/>
                <a:uLnTx/>
                <a:uFillTx/>
                <a:latin typeface="Calibri"/>
                <a:ea typeface="+mn-ea"/>
                <a:cs typeface="+mn-cs"/>
              </a:rPr>
              <a:t>) &amp; </a:t>
            </a:r>
            <a:r>
              <a:rPr kumimoji="0" lang="en-GB" sz="2800" b="1" i="0" u="none" strike="noStrike" kern="1200" cap="none" spc="0" normalizeH="0" baseline="30000" noProof="0" dirty="0">
                <a:ln>
                  <a:noFill/>
                </a:ln>
                <a:solidFill>
                  <a:prstClr val="black"/>
                </a:solidFill>
                <a:effectLst/>
                <a:uLnTx/>
                <a:uFillTx/>
                <a:latin typeface="Calibri"/>
                <a:ea typeface="+mn-ea"/>
                <a:cs typeface="+mn-cs"/>
              </a:rPr>
              <a:t>236</a:t>
            </a:r>
            <a:r>
              <a:rPr kumimoji="0" lang="en-GB" sz="2800" b="1" i="0" u="none" strike="noStrike" kern="1200" cap="none" spc="0" normalizeH="0" baseline="0" noProof="0" dirty="0">
                <a:ln>
                  <a:noFill/>
                </a:ln>
                <a:solidFill>
                  <a:prstClr val="black"/>
                </a:solidFill>
                <a:effectLst/>
                <a:uLnTx/>
                <a:uFillTx/>
                <a:latin typeface="Calibri"/>
                <a:ea typeface="+mn-ea"/>
                <a:cs typeface="+mn-cs"/>
              </a:rPr>
              <a:t>U(</a:t>
            </a:r>
            <a:r>
              <a:rPr kumimoji="0" lang="en-GB" sz="2800" b="1" i="0" u="none" strike="noStrike" kern="1200" cap="none" spc="0" normalizeH="0" baseline="0" noProof="0" dirty="0" err="1">
                <a:ln>
                  <a:noFill/>
                </a:ln>
                <a:solidFill>
                  <a:prstClr val="black"/>
                </a:solidFill>
                <a:effectLst/>
                <a:uLnTx/>
                <a:uFillTx/>
                <a:latin typeface="Calibri"/>
                <a:ea typeface="+mn-ea"/>
                <a:cs typeface="+mn-cs"/>
              </a:rPr>
              <a:t>n,f</a:t>
            </a:r>
            <a:r>
              <a:rPr kumimoji="0" lang="en-GB" sz="2800" b="1" i="0" u="none" strike="noStrike" kern="1200" cap="none" spc="0" normalizeH="0" baseline="0" noProof="0" dirty="0">
                <a:ln>
                  <a:noFill/>
                </a:ln>
                <a:solidFill>
                  <a:prstClr val="black"/>
                </a:solidFill>
                <a:effectLst/>
                <a:uLnTx/>
                <a:uFillTx/>
                <a:latin typeface="Calibri"/>
                <a:ea typeface="+mn-ea"/>
                <a:cs typeface="+mn-cs"/>
              </a:rPr>
              <a:t>)] </a:t>
            </a:r>
            <a:endParaRPr lang="en-GB" dirty="0"/>
          </a:p>
        </p:txBody>
      </p:sp>
      <p:cxnSp>
        <p:nvCxnSpPr>
          <p:cNvPr id="6" name="Straight Connector 5">
            <a:extLst>
              <a:ext uri="{FF2B5EF4-FFF2-40B4-BE49-F238E27FC236}">
                <a16:creationId xmlns:a16="http://schemas.microsoft.com/office/drawing/2014/main" id="{77F703BF-A4A2-28C7-164B-715CA837A199}"/>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1" name="TextBox 10">
            <a:extLst>
              <a:ext uri="{FF2B5EF4-FFF2-40B4-BE49-F238E27FC236}">
                <a16:creationId xmlns:a16="http://schemas.microsoft.com/office/drawing/2014/main" id="{B2E91DBB-EF8A-E177-1F58-4F573CBA1373}"/>
              </a:ext>
            </a:extLst>
          </p:cNvPr>
          <p:cNvSpPr txBox="1"/>
          <p:nvPr/>
        </p:nvSpPr>
        <p:spPr>
          <a:xfrm>
            <a:off x="8216606" y="706654"/>
            <a:ext cx="681878" cy="369332"/>
          </a:xfrm>
          <a:prstGeom prst="rect">
            <a:avLst/>
          </a:prstGeom>
          <a:noFill/>
        </p:spPr>
        <p:txBody>
          <a:bodyPr wrap="square" rtlCol="0">
            <a:spAutoFit/>
          </a:bodyPr>
          <a:lstStyle/>
          <a:p>
            <a:r>
              <a:rPr lang="en-GB" b="1" baseline="30000" dirty="0"/>
              <a:t>236</a:t>
            </a:r>
            <a:r>
              <a:rPr lang="en-GB" b="1" dirty="0"/>
              <a:t>U</a:t>
            </a:r>
          </a:p>
        </p:txBody>
      </p:sp>
      <p:pic>
        <p:nvPicPr>
          <p:cNvPr id="14" name="Picture 13">
            <a:extLst>
              <a:ext uri="{FF2B5EF4-FFF2-40B4-BE49-F238E27FC236}">
                <a16:creationId xmlns:a16="http://schemas.microsoft.com/office/drawing/2014/main" id="{BCDD206C-6C7F-DE10-BE10-358F1014FD8E}"/>
              </a:ext>
            </a:extLst>
          </p:cNvPr>
          <p:cNvPicPr>
            <a:picLocks noChangeAspect="1"/>
          </p:cNvPicPr>
          <p:nvPr/>
        </p:nvPicPr>
        <p:blipFill>
          <a:blip r:embed="rId4"/>
          <a:stretch>
            <a:fillRect/>
          </a:stretch>
        </p:blipFill>
        <p:spPr>
          <a:xfrm>
            <a:off x="5423069" y="1142128"/>
            <a:ext cx="5423488" cy="2969221"/>
          </a:xfrm>
          <a:prstGeom prst="rect">
            <a:avLst/>
          </a:prstGeom>
        </p:spPr>
      </p:pic>
      <p:pic>
        <p:nvPicPr>
          <p:cNvPr id="17" name="Picture 16">
            <a:extLst>
              <a:ext uri="{FF2B5EF4-FFF2-40B4-BE49-F238E27FC236}">
                <a16:creationId xmlns:a16="http://schemas.microsoft.com/office/drawing/2014/main" id="{B685A8AB-B078-7501-FC2A-644A4D1FD1E0}"/>
              </a:ext>
            </a:extLst>
          </p:cNvPr>
          <p:cNvPicPr>
            <a:picLocks noChangeAspect="1"/>
          </p:cNvPicPr>
          <p:nvPr/>
        </p:nvPicPr>
        <p:blipFill>
          <a:blip r:embed="rId5"/>
          <a:stretch>
            <a:fillRect/>
          </a:stretch>
        </p:blipFill>
        <p:spPr>
          <a:xfrm>
            <a:off x="675528" y="1142128"/>
            <a:ext cx="3528723" cy="2969223"/>
          </a:xfrm>
          <a:prstGeom prst="rect">
            <a:avLst/>
          </a:prstGeom>
        </p:spPr>
      </p:pic>
      <p:sp>
        <p:nvSpPr>
          <p:cNvPr id="19" name="TextBox 18">
            <a:extLst>
              <a:ext uri="{FF2B5EF4-FFF2-40B4-BE49-F238E27FC236}">
                <a16:creationId xmlns:a16="http://schemas.microsoft.com/office/drawing/2014/main" id="{E72CEAC5-AB6C-CB1C-CFF0-C3D5012244A6}"/>
              </a:ext>
            </a:extLst>
          </p:cNvPr>
          <p:cNvSpPr txBox="1"/>
          <p:nvPr/>
        </p:nvSpPr>
        <p:spPr>
          <a:xfrm>
            <a:off x="484165" y="4386942"/>
            <a:ext cx="5800819" cy="1477328"/>
          </a:xfrm>
          <a:prstGeom prst="rect">
            <a:avLst/>
          </a:prstGeom>
          <a:noFill/>
        </p:spPr>
        <p:txBody>
          <a:bodyPr wrap="none" rtlCol="0">
            <a:spAutoFit/>
          </a:bodyPr>
          <a:lstStyle/>
          <a:p>
            <a:pPr marL="285750" indent="-285750">
              <a:buFont typeface="Arial" panose="020B0604020202020204" pitchFamily="34" charset="0"/>
              <a:buChar char="•"/>
            </a:pPr>
            <a:r>
              <a:rPr lang="en-US" dirty="0"/>
              <a:t>More important</a:t>
            </a:r>
            <a:r>
              <a:rPr lang="en-US" baseline="30000" dirty="0"/>
              <a:t>  </a:t>
            </a:r>
            <a:r>
              <a:rPr lang="en-US" dirty="0"/>
              <a:t>contribution of parasitic neutrons</a:t>
            </a:r>
          </a:p>
          <a:p>
            <a:r>
              <a:rPr lang="en-US" dirty="0"/>
              <a:t>( d - breakup,  d - induced reactions with materials in-beam)</a:t>
            </a:r>
          </a:p>
          <a:p>
            <a:pPr marL="285750" indent="-285750">
              <a:buFont typeface="Arial" panose="020B0604020202020204" pitchFamily="34" charset="0"/>
              <a:buChar char="•"/>
            </a:pPr>
            <a:r>
              <a:rPr lang="en-US" b="1" dirty="0"/>
              <a:t>Choice of reference reaction with similar shape</a:t>
            </a:r>
          </a:p>
          <a:p>
            <a:pPr marL="285750" indent="-285750">
              <a:buFont typeface="Arial" panose="020B0604020202020204" pitchFamily="34" charset="0"/>
              <a:buChar char="•"/>
            </a:pPr>
            <a:r>
              <a:rPr lang="en-US" b="1" baseline="30000" dirty="0"/>
              <a:t>238</a:t>
            </a:r>
            <a:r>
              <a:rPr lang="en-US" b="1" dirty="0"/>
              <a:t>U(</a:t>
            </a:r>
            <a:r>
              <a:rPr lang="en-US" b="1" dirty="0" err="1"/>
              <a:t>n,f</a:t>
            </a:r>
            <a:r>
              <a:rPr lang="en-US" b="1" dirty="0"/>
              <a:t>) reaction </a:t>
            </a:r>
            <a:r>
              <a:rPr lang="en-US" dirty="0"/>
              <a:t>: used as reference (</a:t>
            </a:r>
            <a:r>
              <a:rPr lang="en-US" dirty="0" err="1"/>
              <a:t>unc</a:t>
            </a:r>
            <a:r>
              <a:rPr lang="en-US" dirty="0"/>
              <a:t>. 1-4%)</a:t>
            </a:r>
          </a:p>
          <a:p>
            <a:pPr marL="285750" indent="-285750">
              <a:buFont typeface="Arial" panose="020B0604020202020204" pitchFamily="34" charset="0"/>
              <a:buChar char="•"/>
            </a:pPr>
            <a:r>
              <a:rPr lang="en-US" b="1" baseline="30000" dirty="0"/>
              <a:t>235</a:t>
            </a:r>
            <a:r>
              <a:rPr lang="en-US" b="1" dirty="0"/>
              <a:t>U(</a:t>
            </a:r>
            <a:r>
              <a:rPr lang="en-US" b="1" dirty="0" err="1"/>
              <a:t>n,f</a:t>
            </a:r>
            <a:r>
              <a:rPr lang="en-US" b="1" dirty="0"/>
              <a:t>) reaction : </a:t>
            </a:r>
            <a:r>
              <a:rPr lang="en-US" dirty="0"/>
              <a:t>evaluation of parasitic neutrons</a:t>
            </a:r>
          </a:p>
        </p:txBody>
      </p:sp>
      <p:sp>
        <p:nvSpPr>
          <p:cNvPr id="21" name="TextBox 20">
            <a:extLst>
              <a:ext uri="{FF2B5EF4-FFF2-40B4-BE49-F238E27FC236}">
                <a16:creationId xmlns:a16="http://schemas.microsoft.com/office/drawing/2014/main" id="{913823BF-96CD-B94C-2256-5A628F038A3D}"/>
              </a:ext>
            </a:extLst>
          </p:cNvPr>
          <p:cNvSpPr txBox="1"/>
          <p:nvPr/>
        </p:nvSpPr>
        <p:spPr>
          <a:xfrm>
            <a:off x="2171700" y="721073"/>
            <a:ext cx="895350" cy="369332"/>
          </a:xfrm>
          <a:prstGeom prst="rect">
            <a:avLst/>
          </a:prstGeom>
          <a:noFill/>
        </p:spPr>
        <p:txBody>
          <a:bodyPr wrap="square" rtlCol="0">
            <a:spAutoFit/>
          </a:bodyPr>
          <a:lstStyle/>
          <a:p>
            <a:r>
              <a:rPr lang="en-GB" b="1" baseline="30000" dirty="0"/>
              <a:t>237</a:t>
            </a:r>
            <a:r>
              <a:rPr lang="en-GB" b="1" dirty="0"/>
              <a:t>Np</a:t>
            </a:r>
          </a:p>
        </p:txBody>
      </p:sp>
      <p:sp>
        <p:nvSpPr>
          <p:cNvPr id="33" name="TextBox 32">
            <a:extLst>
              <a:ext uri="{FF2B5EF4-FFF2-40B4-BE49-F238E27FC236}">
                <a16:creationId xmlns:a16="http://schemas.microsoft.com/office/drawing/2014/main" id="{A5BDD55E-818D-49E4-6DBC-50F18AABA3D9}"/>
              </a:ext>
            </a:extLst>
          </p:cNvPr>
          <p:cNvSpPr txBox="1"/>
          <p:nvPr/>
        </p:nvSpPr>
        <p:spPr>
          <a:xfrm>
            <a:off x="7438789" y="4846077"/>
            <a:ext cx="2919389" cy="369332"/>
          </a:xfrm>
          <a:prstGeom prst="rect">
            <a:avLst/>
          </a:prstGeom>
          <a:noFill/>
        </p:spPr>
        <p:txBody>
          <a:bodyPr wrap="square">
            <a:spAutoFit/>
          </a:bodyPr>
          <a:lstStyle/>
          <a:p>
            <a:r>
              <a:rPr lang="en-US" sz="1800" b="1" baseline="30000" dirty="0"/>
              <a:t> </a:t>
            </a:r>
            <a:r>
              <a:rPr lang="en-US" sz="1800" b="1" dirty="0"/>
              <a:t>Use of</a:t>
            </a:r>
            <a:r>
              <a:rPr lang="en-US" sz="1800" b="1" baseline="30000" dirty="0"/>
              <a:t>  2</a:t>
            </a:r>
            <a:r>
              <a:rPr lang="en-US" sz="1800" b="1" dirty="0"/>
              <a:t>H(</a:t>
            </a:r>
            <a:r>
              <a:rPr lang="en-US" sz="1800" b="1" dirty="0" err="1"/>
              <a:t>d,n</a:t>
            </a:r>
            <a:r>
              <a:rPr lang="en-US" sz="1800" b="1" dirty="0"/>
              <a:t>)</a:t>
            </a:r>
            <a:r>
              <a:rPr lang="en-US" sz="1800" b="1" baseline="30000" dirty="0"/>
              <a:t>3</a:t>
            </a:r>
            <a:r>
              <a:rPr lang="en-US" sz="1800" b="1" dirty="0"/>
              <a:t>He reaction</a:t>
            </a:r>
            <a:endParaRPr lang="en-GB" dirty="0"/>
          </a:p>
        </p:txBody>
      </p:sp>
    </p:spTree>
    <p:extLst>
      <p:ext uri="{BB962C8B-B14F-4D97-AF65-F5344CB8AC3E}">
        <p14:creationId xmlns:p14="http://schemas.microsoft.com/office/powerpoint/2010/main" val="76654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10D4D-1415-08BA-18CD-8DD1DBCD7923}"/>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0625FBD9-1A82-BC7F-332A-4723726A77A8}"/>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72DBD942-EA78-A0DC-525E-69FF49EB2C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B48C168C-5E79-E891-0BF6-DC418A2B72E7}"/>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096A7CFD-E9F5-C81E-3AFF-DE4B747F6B3A}"/>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14/22</a:t>
            </a:r>
          </a:p>
        </p:txBody>
      </p:sp>
      <p:pic>
        <p:nvPicPr>
          <p:cNvPr id="5" name="Picture 9" descr="DEMOKRITOS-gr">
            <a:extLst>
              <a:ext uri="{FF2B5EF4-FFF2-40B4-BE49-F238E27FC236}">
                <a16:creationId xmlns:a16="http://schemas.microsoft.com/office/drawing/2014/main" id="{D9FB7D7E-B39C-E287-430C-F59A730587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AD51DEBA-AE40-4EEC-2C36-4912A991C8B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B5BCF7CB-54C1-D41C-CFC6-7EFF45F369A7}"/>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Some results [</a:t>
            </a:r>
            <a:r>
              <a:rPr kumimoji="0" lang="en-GB" sz="2800" b="1" i="0" u="none" strike="noStrike" kern="1200" cap="none" spc="0" normalizeH="0" baseline="30000" noProof="0" dirty="0">
                <a:ln>
                  <a:noFill/>
                </a:ln>
                <a:solidFill>
                  <a:prstClr val="black"/>
                </a:solidFill>
                <a:effectLst/>
                <a:uLnTx/>
                <a:uFillTx/>
                <a:latin typeface="Calibri"/>
                <a:ea typeface="+mn-ea"/>
                <a:cs typeface="+mn-cs"/>
              </a:rPr>
              <a:t>232</a:t>
            </a:r>
            <a:r>
              <a:rPr kumimoji="0" lang="en-GB" sz="2800" b="1" i="0" u="none" strike="noStrike" kern="1200" cap="none" spc="0" normalizeH="0" baseline="0" noProof="0" dirty="0">
                <a:ln>
                  <a:noFill/>
                </a:ln>
                <a:solidFill>
                  <a:prstClr val="black"/>
                </a:solidFill>
                <a:effectLst/>
                <a:uLnTx/>
                <a:uFillTx/>
                <a:latin typeface="Calibri"/>
                <a:ea typeface="+mn-ea"/>
                <a:cs typeface="+mn-cs"/>
              </a:rPr>
              <a:t>Th(</a:t>
            </a:r>
            <a:r>
              <a:rPr kumimoji="0" lang="en-GB" sz="2800" b="1" i="0" u="none" strike="noStrike" kern="1200" cap="none" spc="0" normalizeH="0" baseline="0" noProof="0" dirty="0" err="1">
                <a:ln>
                  <a:noFill/>
                </a:ln>
                <a:solidFill>
                  <a:prstClr val="black"/>
                </a:solidFill>
                <a:effectLst/>
                <a:uLnTx/>
                <a:uFillTx/>
                <a:latin typeface="Calibri"/>
                <a:ea typeface="+mn-ea"/>
                <a:cs typeface="+mn-cs"/>
              </a:rPr>
              <a:t>n,f</a:t>
            </a:r>
            <a:r>
              <a:rPr kumimoji="0" lang="en-GB" sz="2800" b="1" i="0" u="none" strike="noStrike" kern="1200" cap="none" spc="0" normalizeH="0" baseline="0" noProof="0" dirty="0">
                <a:ln>
                  <a:noFill/>
                </a:ln>
                <a:solidFill>
                  <a:prstClr val="black"/>
                </a:solidFill>
                <a:effectLst/>
                <a:uLnTx/>
                <a:uFillTx/>
                <a:latin typeface="Calibri"/>
                <a:ea typeface="+mn-ea"/>
                <a:cs typeface="+mn-cs"/>
              </a:rPr>
              <a:t>)] </a:t>
            </a:r>
            <a:endParaRPr lang="en-GB" dirty="0"/>
          </a:p>
        </p:txBody>
      </p:sp>
      <p:cxnSp>
        <p:nvCxnSpPr>
          <p:cNvPr id="6" name="Straight Connector 5">
            <a:extLst>
              <a:ext uri="{FF2B5EF4-FFF2-40B4-BE49-F238E27FC236}">
                <a16:creationId xmlns:a16="http://schemas.microsoft.com/office/drawing/2014/main" id="{C540D854-27DE-674D-2515-BF3539E6B7B9}"/>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1" name="TextBox 10">
            <a:extLst>
              <a:ext uri="{FF2B5EF4-FFF2-40B4-BE49-F238E27FC236}">
                <a16:creationId xmlns:a16="http://schemas.microsoft.com/office/drawing/2014/main" id="{927F49FD-AB81-44EF-D91A-A17482E6E317}"/>
              </a:ext>
            </a:extLst>
          </p:cNvPr>
          <p:cNvSpPr txBox="1"/>
          <p:nvPr/>
        </p:nvSpPr>
        <p:spPr>
          <a:xfrm>
            <a:off x="7954122" y="921394"/>
            <a:ext cx="1043828" cy="369332"/>
          </a:xfrm>
          <a:prstGeom prst="rect">
            <a:avLst/>
          </a:prstGeom>
          <a:noFill/>
        </p:spPr>
        <p:txBody>
          <a:bodyPr wrap="square" rtlCol="0">
            <a:spAutoFit/>
          </a:bodyPr>
          <a:lstStyle/>
          <a:p>
            <a:r>
              <a:rPr lang="en-GB" b="1" baseline="30000" dirty="0"/>
              <a:t>232</a:t>
            </a:r>
            <a:r>
              <a:rPr lang="en-GB" b="1" dirty="0"/>
              <a:t>Th</a:t>
            </a:r>
          </a:p>
        </p:txBody>
      </p:sp>
      <p:sp>
        <p:nvSpPr>
          <p:cNvPr id="21" name="TextBox 20">
            <a:extLst>
              <a:ext uri="{FF2B5EF4-FFF2-40B4-BE49-F238E27FC236}">
                <a16:creationId xmlns:a16="http://schemas.microsoft.com/office/drawing/2014/main" id="{A2A807C1-71E0-725E-96C4-EF165BAA4B25}"/>
              </a:ext>
            </a:extLst>
          </p:cNvPr>
          <p:cNvSpPr txBox="1"/>
          <p:nvPr/>
        </p:nvSpPr>
        <p:spPr>
          <a:xfrm>
            <a:off x="2146300" y="939800"/>
            <a:ext cx="895350" cy="369332"/>
          </a:xfrm>
          <a:prstGeom prst="rect">
            <a:avLst/>
          </a:prstGeom>
          <a:noFill/>
        </p:spPr>
        <p:txBody>
          <a:bodyPr wrap="square" rtlCol="0">
            <a:spAutoFit/>
          </a:bodyPr>
          <a:lstStyle/>
          <a:p>
            <a:r>
              <a:rPr lang="en-GB" b="1" baseline="30000" dirty="0"/>
              <a:t>232</a:t>
            </a:r>
            <a:r>
              <a:rPr lang="en-GB" b="1" dirty="0"/>
              <a:t>Th</a:t>
            </a:r>
          </a:p>
        </p:txBody>
      </p:sp>
      <p:pic>
        <p:nvPicPr>
          <p:cNvPr id="7" name="Picture 6">
            <a:extLst>
              <a:ext uri="{FF2B5EF4-FFF2-40B4-BE49-F238E27FC236}">
                <a16:creationId xmlns:a16="http://schemas.microsoft.com/office/drawing/2014/main" id="{CBE28E1E-718D-4794-7CB2-0519F9394A28}"/>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605725" y="1508194"/>
            <a:ext cx="4086183" cy="2844000"/>
          </a:xfrm>
          <a:prstGeom prst="rect">
            <a:avLst/>
          </a:prstGeom>
        </p:spPr>
      </p:pic>
      <p:sp>
        <p:nvSpPr>
          <p:cNvPr id="10" name="TextBox 9">
            <a:extLst>
              <a:ext uri="{FF2B5EF4-FFF2-40B4-BE49-F238E27FC236}">
                <a16:creationId xmlns:a16="http://schemas.microsoft.com/office/drawing/2014/main" id="{35C08990-4B02-1F73-0AB3-138D508882A2}"/>
              </a:ext>
            </a:extLst>
          </p:cNvPr>
          <p:cNvSpPr txBox="1"/>
          <p:nvPr/>
        </p:nvSpPr>
        <p:spPr>
          <a:xfrm>
            <a:off x="84388" y="4574063"/>
            <a:ext cx="5382962" cy="1477328"/>
          </a:xfrm>
          <a:prstGeom prst="rect">
            <a:avLst/>
          </a:prstGeom>
          <a:noFill/>
        </p:spPr>
        <p:txBody>
          <a:bodyPr wrap="square">
            <a:spAutoFit/>
          </a:bodyPr>
          <a:lstStyle/>
          <a:p>
            <a:pPr marL="285750" indent="-285750">
              <a:buFont typeface="Arial" panose="020B0604020202020204" pitchFamily="34" charset="0"/>
              <a:buChar char="•"/>
            </a:pPr>
            <a:r>
              <a:rPr lang="en-US" b="1" dirty="0"/>
              <a:t>Less</a:t>
            </a:r>
            <a:r>
              <a:rPr lang="en-US" dirty="0"/>
              <a:t> important</a:t>
            </a:r>
            <a:r>
              <a:rPr lang="en-US" baseline="30000" dirty="0"/>
              <a:t>  </a:t>
            </a:r>
            <a:r>
              <a:rPr lang="en-US" dirty="0"/>
              <a:t>contribution of parasitic neutrons</a:t>
            </a:r>
          </a:p>
          <a:p>
            <a:pPr marL="285750" indent="-285750">
              <a:buFont typeface="Arial" panose="020B0604020202020204" pitchFamily="34" charset="0"/>
              <a:buChar char="•"/>
            </a:pPr>
            <a:r>
              <a:rPr lang="en-US" b="1" baseline="30000" dirty="0"/>
              <a:t>238</a:t>
            </a:r>
            <a:r>
              <a:rPr lang="en-US" b="1" dirty="0"/>
              <a:t>U(</a:t>
            </a:r>
            <a:r>
              <a:rPr lang="en-US" b="1" dirty="0" err="1"/>
              <a:t>n,f</a:t>
            </a:r>
            <a:r>
              <a:rPr lang="en-US" b="1" dirty="0"/>
              <a:t>) reaction </a:t>
            </a:r>
            <a:r>
              <a:rPr lang="en-US" dirty="0"/>
              <a:t>: used as reference (</a:t>
            </a:r>
            <a:r>
              <a:rPr lang="en-US" dirty="0" err="1"/>
              <a:t>unc</a:t>
            </a:r>
            <a:r>
              <a:rPr lang="en-US" dirty="0"/>
              <a:t>. &lt;1%)</a:t>
            </a:r>
          </a:p>
          <a:p>
            <a:pPr marL="285750" indent="-285750">
              <a:buFont typeface="Arial" panose="020B0604020202020204" pitchFamily="34" charset="0"/>
              <a:buChar char="•"/>
            </a:pPr>
            <a:r>
              <a:rPr lang="en-US" b="1" baseline="30000" dirty="0"/>
              <a:t>235</a:t>
            </a:r>
            <a:r>
              <a:rPr lang="en-US" b="1" dirty="0"/>
              <a:t>U(</a:t>
            </a:r>
            <a:r>
              <a:rPr lang="en-US" b="1" dirty="0" err="1"/>
              <a:t>n,f</a:t>
            </a:r>
            <a:r>
              <a:rPr lang="en-US" b="1" dirty="0"/>
              <a:t>) reaction : </a:t>
            </a:r>
            <a:r>
              <a:rPr lang="en-US" dirty="0"/>
              <a:t>evaluation of parasitic neutrons</a:t>
            </a:r>
          </a:p>
          <a:p>
            <a:r>
              <a:rPr lang="en-US" dirty="0"/>
              <a:t>                                           </a:t>
            </a:r>
          </a:p>
          <a:p>
            <a:pPr marL="285750" indent="-285750">
              <a:buFont typeface="Arial" panose="020B0604020202020204" pitchFamily="34" charset="0"/>
              <a:buChar char="•"/>
            </a:pPr>
            <a:endParaRPr lang="en-US" dirty="0"/>
          </a:p>
        </p:txBody>
      </p:sp>
      <p:pic>
        <p:nvPicPr>
          <p:cNvPr id="15" name="Picture 14">
            <a:extLst>
              <a:ext uri="{FF2B5EF4-FFF2-40B4-BE49-F238E27FC236}">
                <a16:creationId xmlns:a16="http://schemas.microsoft.com/office/drawing/2014/main" id="{BB5900ED-AC05-EDB5-9F61-C34DC05C2F1E}"/>
              </a:ext>
            </a:extLst>
          </p:cNvPr>
          <p:cNvPicPr>
            <a:picLocks noChangeAspect="1"/>
          </p:cNvPicPr>
          <p:nvPr/>
        </p:nvPicPr>
        <p:blipFill>
          <a:blip r:embed="rId5"/>
          <a:stretch>
            <a:fillRect/>
          </a:stretch>
        </p:blipFill>
        <p:spPr>
          <a:xfrm>
            <a:off x="6455230" y="1291039"/>
            <a:ext cx="4566558" cy="3378152"/>
          </a:xfrm>
          <a:prstGeom prst="rect">
            <a:avLst/>
          </a:prstGeom>
        </p:spPr>
      </p:pic>
      <p:sp>
        <p:nvSpPr>
          <p:cNvPr id="22" name="TextBox 21">
            <a:extLst>
              <a:ext uri="{FF2B5EF4-FFF2-40B4-BE49-F238E27FC236}">
                <a16:creationId xmlns:a16="http://schemas.microsoft.com/office/drawing/2014/main" id="{012AB2E7-B52C-744E-926F-9919D50945C1}"/>
              </a:ext>
            </a:extLst>
          </p:cNvPr>
          <p:cNvSpPr txBox="1"/>
          <p:nvPr/>
        </p:nvSpPr>
        <p:spPr>
          <a:xfrm>
            <a:off x="5575391" y="4669191"/>
            <a:ext cx="6670558" cy="1200329"/>
          </a:xfrm>
          <a:prstGeom prst="rect">
            <a:avLst/>
          </a:prstGeom>
          <a:noFill/>
        </p:spPr>
        <p:txBody>
          <a:bodyPr wrap="square">
            <a:spAutoFit/>
          </a:bodyPr>
          <a:lstStyle/>
          <a:p>
            <a:pPr marL="285750" indent="-285750">
              <a:buFont typeface="Arial" panose="020B0604020202020204" pitchFamily="34" charset="0"/>
              <a:buChar char="•"/>
            </a:pPr>
            <a:r>
              <a:rPr lang="en-US" dirty="0"/>
              <a:t>Not important</a:t>
            </a:r>
            <a:r>
              <a:rPr lang="en-US" baseline="30000" dirty="0"/>
              <a:t>  </a:t>
            </a:r>
            <a:r>
              <a:rPr lang="en-US" dirty="0"/>
              <a:t>contribution of parasitic neutrons (esp. E &lt; 3 MeV)</a:t>
            </a:r>
          </a:p>
          <a:p>
            <a:pPr marL="285750" indent="-285750">
              <a:buFont typeface="Arial" panose="020B0604020202020204" pitchFamily="34" charset="0"/>
              <a:buChar char="•"/>
            </a:pPr>
            <a:r>
              <a:rPr lang="en-US" b="1" dirty="0"/>
              <a:t>&lt; 3 MeV  both reference reactions were used for </a:t>
            </a:r>
            <a:r>
              <a:rPr lang="en-US" b="1" baseline="30000" dirty="0"/>
              <a:t>232</a:t>
            </a:r>
            <a:r>
              <a:rPr lang="en-US" b="1" dirty="0"/>
              <a:t>Th</a:t>
            </a:r>
            <a:endParaRPr lang="en-US" b="1" baseline="30000" dirty="0"/>
          </a:p>
          <a:p>
            <a:pPr marL="285750" indent="-285750">
              <a:buFont typeface="Arial" panose="020B0604020202020204" pitchFamily="34" charset="0"/>
              <a:buChar char="•"/>
            </a:pPr>
            <a:r>
              <a:rPr lang="en-US" b="1" baseline="30000" dirty="0"/>
              <a:t>238</a:t>
            </a:r>
            <a:r>
              <a:rPr lang="en-US" b="1" dirty="0"/>
              <a:t>U(</a:t>
            </a:r>
            <a:r>
              <a:rPr lang="en-US" b="1" dirty="0" err="1"/>
              <a:t>n,f</a:t>
            </a:r>
            <a:r>
              <a:rPr lang="en-US" b="1" dirty="0"/>
              <a:t>) reaction </a:t>
            </a:r>
            <a:r>
              <a:rPr lang="en-US" dirty="0"/>
              <a:t>: used as reference for </a:t>
            </a:r>
            <a:r>
              <a:rPr lang="en-US" baseline="30000" dirty="0"/>
              <a:t>232</a:t>
            </a:r>
            <a:r>
              <a:rPr lang="en-US" dirty="0"/>
              <a:t>Th (</a:t>
            </a:r>
            <a:r>
              <a:rPr lang="en-US" dirty="0" err="1"/>
              <a:t>unc</a:t>
            </a:r>
            <a:r>
              <a:rPr lang="en-US" dirty="0"/>
              <a:t>. &lt;1%)</a:t>
            </a:r>
          </a:p>
          <a:p>
            <a:pPr marL="285750" indent="-285750">
              <a:buFont typeface="Arial" panose="020B0604020202020204" pitchFamily="34" charset="0"/>
              <a:buChar char="•"/>
            </a:pPr>
            <a:r>
              <a:rPr lang="en-US" b="1" baseline="30000" dirty="0"/>
              <a:t>235</a:t>
            </a:r>
            <a:r>
              <a:rPr lang="en-US" b="1" dirty="0"/>
              <a:t>U(</a:t>
            </a:r>
            <a:r>
              <a:rPr lang="en-US" b="1" dirty="0" err="1"/>
              <a:t>n,f</a:t>
            </a:r>
            <a:r>
              <a:rPr lang="en-US" b="1" dirty="0"/>
              <a:t>) reaction : -&gt;  </a:t>
            </a:r>
            <a:r>
              <a:rPr lang="en-US" dirty="0"/>
              <a:t>evaluation of parasitic neutrons </a:t>
            </a:r>
          </a:p>
        </p:txBody>
      </p:sp>
      <p:sp>
        <p:nvSpPr>
          <p:cNvPr id="25" name="TextBox 24">
            <a:extLst>
              <a:ext uri="{FF2B5EF4-FFF2-40B4-BE49-F238E27FC236}">
                <a16:creationId xmlns:a16="http://schemas.microsoft.com/office/drawing/2014/main" id="{5F13587D-A54C-562A-CA8E-B0A672B6217B}"/>
              </a:ext>
            </a:extLst>
          </p:cNvPr>
          <p:cNvSpPr txBox="1"/>
          <p:nvPr/>
        </p:nvSpPr>
        <p:spPr>
          <a:xfrm>
            <a:off x="875515" y="5816098"/>
            <a:ext cx="6156324" cy="369332"/>
          </a:xfrm>
          <a:prstGeom prst="rect">
            <a:avLst/>
          </a:prstGeom>
          <a:noFill/>
        </p:spPr>
        <p:txBody>
          <a:bodyPr wrap="square">
            <a:spAutoFit/>
          </a:bodyPr>
          <a:lstStyle/>
          <a:p>
            <a:r>
              <a:rPr lang="en-US" sz="1800" b="1" dirty="0"/>
              <a:t>Use of</a:t>
            </a:r>
            <a:r>
              <a:rPr lang="en-US" sz="1800" b="1" baseline="30000" dirty="0"/>
              <a:t>  2</a:t>
            </a:r>
            <a:r>
              <a:rPr lang="en-US" sz="1800" b="1" dirty="0"/>
              <a:t>H(</a:t>
            </a:r>
            <a:r>
              <a:rPr lang="en-US" sz="1800" b="1" dirty="0" err="1"/>
              <a:t>d,n</a:t>
            </a:r>
            <a:r>
              <a:rPr lang="en-US" sz="1800" b="1" dirty="0"/>
              <a:t>)</a:t>
            </a:r>
            <a:r>
              <a:rPr lang="en-US" sz="1800" b="1" baseline="30000" dirty="0"/>
              <a:t>3</a:t>
            </a:r>
            <a:r>
              <a:rPr lang="en-US" sz="1800" b="1" dirty="0"/>
              <a:t>He, </a:t>
            </a:r>
            <a:r>
              <a:rPr lang="en-US" b="1" baseline="30000" dirty="0"/>
              <a:t>3</a:t>
            </a:r>
            <a:r>
              <a:rPr lang="en-US" b="1" dirty="0"/>
              <a:t>H(</a:t>
            </a:r>
            <a:r>
              <a:rPr lang="en-US" b="1" dirty="0" err="1"/>
              <a:t>d,n</a:t>
            </a:r>
            <a:r>
              <a:rPr lang="en-US" b="1" dirty="0"/>
              <a:t>)</a:t>
            </a:r>
            <a:r>
              <a:rPr lang="en-US" b="1" baseline="30000" dirty="0"/>
              <a:t>4</a:t>
            </a:r>
            <a:r>
              <a:rPr lang="en-US" b="1" dirty="0"/>
              <a:t>He </a:t>
            </a:r>
            <a:r>
              <a:rPr lang="en-US" sz="1800" b="1" dirty="0"/>
              <a:t>and </a:t>
            </a:r>
            <a:r>
              <a:rPr lang="en-US" b="1" baseline="30000" dirty="0"/>
              <a:t>3</a:t>
            </a:r>
            <a:r>
              <a:rPr lang="en-US" b="1" dirty="0"/>
              <a:t>H(</a:t>
            </a:r>
            <a:r>
              <a:rPr lang="en-US" b="1" dirty="0" err="1"/>
              <a:t>p,n</a:t>
            </a:r>
            <a:r>
              <a:rPr lang="en-US" b="1" dirty="0"/>
              <a:t>)</a:t>
            </a:r>
            <a:r>
              <a:rPr lang="en-US" b="1" baseline="30000" dirty="0"/>
              <a:t>3</a:t>
            </a:r>
            <a:r>
              <a:rPr lang="en-US" b="1" dirty="0"/>
              <a:t>He </a:t>
            </a:r>
            <a:r>
              <a:rPr lang="en-US" sz="1800" b="1" dirty="0"/>
              <a:t>reactions</a:t>
            </a:r>
            <a:endParaRPr lang="en-GB" dirty="0"/>
          </a:p>
        </p:txBody>
      </p:sp>
    </p:spTree>
    <p:extLst>
      <p:ext uri="{BB962C8B-B14F-4D97-AF65-F5344CB8AC3E}">
        <p14:creationId xmlns:p14="http://schemas.microsoft.com/office/powerpoint/2010/main" val="4108240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2F6301-367D-C7AF-F598-0EBDD67FB39F}"/>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E6107479-B609-75B5-2648-CDAF9A912866}"/>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091CDCEB-B83B-1BAD-C905-C79B88338A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C7ADC80F-D765-8CCD-7C49-6A0B6D21FD1A}"/>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E5A58AB7-6136-AB48-6DE8-4BF075565CA2}"/>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15/22</a:t>
            </a:r>
          </a:p>
        </p:txBody>
      </p:sp>
      <p:pic>
        <p:nvPicPr>
          <p:cNvPr id="5" name="Picture 9" descr="DEMOKRITOS-gr">
            <a:extLst>
              <a:ext uri="{FF2B5EF4-FFF2-40B4-BE49-F238E27FC236}">
                <a16:creationId xmlns:a16="http://schemas.microsoft.com/office/drawing/2014/main" id="{82C02C09-41DA-88DB-D512-4863E9FF6C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3E24491-9085-BD32-0CB9-DC18308A99CB}"/>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4BF3897B-5707-2C1C-FE35-A7F6805C3B56}"/>
              </a:ext>
            </a:extLst>
          </p:cNvPr>
          <p:cNvSpPr txBox="1"/>
          <p:nvPr/>
        </p:nvSpPr>
        <p:spPr>
          <a:xfrm>
            <a:off x="591796" y="32655"/>
            <a:ext cx="996190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 – Outline</a:t>
            </a:r>
            <a:endParaRPr lang="en-GB" dirty="0"/>
          </a:p>
        </p:txBody>
      </p:sp>
      <p:cxnSp>
        <p:nvCxnSpPr>
          <p:cNvPr id="6" name="Straight Connector 5">
            <a:extLst>
              <a:ext uri="{FF2B5EF4-FFF2-40B4-BE49-F238E27FC236}">
                <a16:creationId xmlns:a16="http://schemas.microsoft.com/office/drawing/2014/main" id="{30F5178D-0679-64B2-DC7E-4B3579FA401B}"/>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11" name="Picture 28">
            <a:extLst>
              <a:ext uri="{FF2B5EF4-FFF2-40B4-BE49-F238E27FC236}">
                <a16:creationId xmlns:a16="http://schemas.microsoft.com/office/drawing/2014/main" id="{52697552-D1F7-028E-7AD5-0F8662D06B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693" t="35013" r="6818" b="27882"/>
          <a:stretch>
            <a:fillRect/>
          </a:stretch>
        </p:blipFill>
        <p:spPr bwMode="auto">
          <a:xfrm>
            <a:off x="429763" y="3924301"/>
            <a:ext cx="5202085" cy="200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1">
            <a:extLst>
              <a:ext uri="{FF2B5EF4-FFF2-40B4-BE49-F238E27FC236}">
                <a16:creationId xmlns:a16="http://schemas.microsoft.com/office/drawing/2014/main" id="{7DA96B6F-5A77-9A4D-77FE-C26E64F498D3}"/>
              </a:ext>
            </a:extLst>
          </p:cNvPr>
          <p:cNvSpPr txBox="1">
            <a:spLocks noChangeArrowheads="1"/>
          </p:cNvSpPr>
          <p:nvPr/>
        </p:nvSpPr>
        <p:spPr bwMode="auto">
          <a:xfrm>
            <a:off x="3913717" y="876578"/>
            <a:ext cx="360045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endParaRPr lang="en-US" sz="800" b="1" dirty="0">
              <a:solidFill>
                <a:srgbClr val="000000"/>
              </a:solidFill>
              <a:latin typeface="Times New Roman" pitchFamily="18" charset="0"/>
              <a:cs typeface="Times New Roman" pitchFamily="18" charset="0"/>
            </a:endParaRPr>
          </a:p>
          <a:p>
            <a:pPr algn="ctr" eaLnBrk="1" hangingPunct="1">
              <a:defRPr/>
            </a:pPr>
            <a:r>
              <a:rPr lang="en-US" b="1" dirty="0">
                <a:solidFill>
                  <a:srgbClr val="000000"/>
                </a:solidFill>
                <a:latin typeface="+mn-lt"/>
                <a:cs typeface="Times New Roman" pitchFamily="18" charset="0"/>
              </a:rPr>
              <a:t>Samples: </a:t>
            </a:r>
            <a:r>
              <a:rPr lang="en-US" dirty="0">
                <a:solidFill>
                  <a:srgbClr val="000000"/>
                </a:solidFill>
                <a:latin typeface="+mn-lt"/>
                <a:cs typeface="Times New Roman" pitchFamily="18" charset="0"/>
              </a:rPr>
              <a:t>disks of </a:t>
            </a:r>
            <a:r>
              <a:rPr lang="el-GR" dirty="0">
                <a:solidFill>
                  <a:srgbClr val="000000"/>
                </a:solidFill>
                <a:latin typeface="+mn-lt"/>
                <a:cs typeface="Times New Roman" pitchFamily="18" charset="0"/>
              </a:rPr>
              <a:t>~</a:t>
            </a:r>
            <a:r>
              <a:rPr lang="en-US" dirty="0">
                <a:solidFill>
                  <a:srgbClr val="000000"/>
                </a:solidFill>
                <a:latin typeface="+mn-lt"/>
                <a:cs typeface="Times New Roman" pitchFamily="18" charset="0"/>
              </a:rPr>
              <a:t>1.2 cm diameter,  high purity natural foils or isotopically highly  enriched pellets</a:t>
            </a:r>
            <a:endParaRPr lang="en-US" baseline="-25000" dirty="0">
              <a:solidFill>
                <a:srgbClr val="000000"/>
              </a:solidFill>
              <a:latin typeface="+mn-lt"/>
              <a:cs typeface="Times New Roman" pitchFamily="18" charset="0"/>
            </a:endParaRPr>
          </a:p>
        </p:txBody>
      </p:sp>
      <p:sp>
        <p:nvSpPr>
          <p:cNvPr id="23" name="Rectangle 22">
            <a:extLst>
              <a:ext uri="{FF2B5EF4-FFF2-40B4-BE49-F238E27FC236}">
                <a16:creationId xmlns:a16="http://schemas.microsoft.com/office/drawing/2014/main" id="{277EC0A9-CF37-D0FE-BEE6-0E4216D614ED}"/>
              </a:ext>
            </a:extLst>
          </p:cNvPr>
          <p:cNvSpPr/>
          <p:nvPr/>
        </p:nvSpPr>
        <p:spPr>
          <a:xfrm>
            <a:off x="286607" y="2442019"/>
            <a:ext cx="5466494" cy="1723549"/>
          </a:xfrm>
          <a:prstGeom prst="rect">
            <a:avLst/>
          </a:prstGeom>
        </p:spPr>
        <p:txBody>
          <a:bodyPr wrap="square">
            <a:spAutoFit/>
          </a:bodyPr>
          <a:lstStyle/>
          <a:p>
            <a:pPr algn="ctr">
              <a:defRPr/>
            </a:pPr>
            <a:r>
              <a:rPr lang="en-US" b="1" dirty="0">
                <a:solidFill>
                  <a:srgbClr val="000000"/>
                </a:solidFill>
                <a:latin typeface="+mn-lt"/>
                <a:cs typeface="Arial" pitchFamily="34" charset="0"/>
              </a:rPr>
              <a:t>After the neutron irradiation </a:t>
            </a:r>
            <a:r>
              <a:rPr lang="en-US" dirty="0">
                <a:solidFill>
                  <a:srgbClr val="000000"/>
                </a:solidFill>
                <a:latin typeface="+mn-lt"/>
                <a:cs typeface="Arial" pitchFamily="34" charset="0"/>
              </a:rPr>
              <a:t>: Off-line measurements of </a:t>
            </a:r>
            <a:r>
              <a:rPr lang="el-GR" dirty="0">
                <a:solidFill>
                  <a:srgbClr val="000000"/>
                </a:solidFill>
                <a:latin typeface="+mn-lt"/>
                <a:cs typeface="Arial" pitchFamily="34" charset="0"/>
              </a:rPr>
              <a:t>γ</a:t>
            </a:r>
            <a:r>
              <a:rPr lang="en-US" dirty="0">
                <a:solidFill>
                  <a:srgbClr val="000000"/>
                </a:solidFill>
                <a:latin typeface="+mn-lt"/>
                <a:cs typeface="Arial" pitchFamily="34" charset="0"/>
              </a:rPr>
              <a:t>-ray transitions from the activated residual nuclei by using  </a:t>
            </a:r>
            <a:r>
              <a:rPr lang="en-US" b="1" dirty="0">
                <a:solidFill>
                  <a:srgbClr val="000000"/>
                </a:solidFill>
                <a:latin typeface="+mn-lt"/>
                <a:cs typeface="Arial" pitchFamily="34" charset="0"/>
              </a:rPr>
              <a:t>HPGe detectors, </a:t>
            </a:r>
            <a:r>
              <a:rPr lang="en-US" dirty="0">
                <a:solidFill>
                  <a:srgbClr val="000000"/>
                </a:solidFill>
                <a:latin typeface="+mn-lt"/>
                <a:cs typeface="Arial" pitchFamily="34" charset="0"/>
              </a:rPr>
              <a:t> </a:t>
            </a:r>
            <a:r>
              <a:rPr lang="el-GR" b="1" dirty="0">
                <a:solidFill>
                  <a:srgbClr val="000000"/>
                </a:solidFill>
                <a:latin typeface="+mn-lt"/>
                <a:cs typeface="Arial" pitchFamily="34" charset="0"/>
              </a:rPr>
              <a:t>ε</a:t>
            </a:r>
            <a:r>
              <a:rPr lang="en-US" b="1" baseline="-25000" dirty="0">
                <a:solidFill>
                  <a:srgbClr val="000000"/>
                </a:solidFill>
                <a:latin typeface="+mn-lt"/>
                <a:cs typeface="Arial" pitchFamily="34" charset="0"/>
              </a:rPr>
              <a:t>r</a:t>
            </a:r>
            <a:r>
              <a:rPr lang="en-US" b="1" dirty="0">
                <a:solidFill>
                  <a:srgbClr val="000000"/>
                </a:solidFill>
                <a:latin typeface="+mn-lt"/>
                <a:cs typeface="Arial" pitchFamily="34" charset="0"/>
              </a:rPr>
              <a:t> ≈</a:t>
            </a:r>
            <a:r>
              <a:rPr lang="en-US" dirty="0">
                <a:solidFill>
                  <a:srgbClr val="000000"/>
                </a:solidFill>
                <a:latin typeface="+mn-lt"/>
                <a:cs typeface="Arial" pitchFamily="34" charset="0"/>
              </a:rPr>
              <a:t> 80%, 56% and 16%, calibrated with a </a:t>
            </a:r>
            <a:r>
              <a:rPr lang="en-US" baseline="30000" dirty="0">
                <a:solidFill>
                  <a:srgbClr val="000000"/>
                </a:solidFill>
                <a:cs typeface="Arial" pitchFamily="34" charset="0"/>
              </a:rPr>
              <a:t>152</a:t>
            </a:r>
            <a:r>
              <a:rPr lang="en-US" dirty="0">
                <a:solidFill>
                  <a:srgbClr val="000000"/>
                </a:solidFill>
                <a:cs typeface="Arial" pitchFamily="34" charset="0"/>
              </a:rPr>
              <a:t>Eu source</a:t>
            </a:r>
          </a:p>
          <a:p>
            <a:pPr algn="ctr">
              <a:defRPr/>
            </a:pPr>
            <a:r>
              <a:rPr lang="en-US" sz="1700" dirty="0">
                <a:solidFill>
                  <a:srgbClr val="000000"/>
                </a:solidFill>
                <a:latin typeface="+mn-lt"/>
                <a:cs typeface="Arial" pitchFamily="34" charset="0"/>
              </a:rPr>
              <a:t>    								</a:t>
            </a:r>
          </a:p>
        </p:txBody>
      </p:sp>
      <p:sp>
        <p:nvSpPr>
          <p:cNvPr id="27" name="Rectangle 6">
            <a:extLst>
              <a:ext uri="{FF2B5EF4-FFF2-40B4-BE49-F238E27FC236}">
                <a16:creationId xmlns:a16="http://schemas.microsoft.com/office/drawing/2014/main" id="{5D680A7A-9E21-4BE8-1A29-7E782AD1910B}"/>
              </a:ext>
            </a:extLst>
          </p:cNvPr>
          <p:cNvSpPr>
            <a:spLocks noChangeArrowheads="1"/>
          </p:cNvSpPr>
          <p:nvPr/>
        </p:nvSpPr>
        <p:spPr bwMode="auto">
          <a:xfrm>
            <a:off x="7853034" y="1278615"/>
            <a:ext cx="3917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600" dirty="0"/>
              <a:t>Extensive Monte Carlo simulations via MCNP are used for the neutron flux determination, taking into account the whole geometry of the irradiation setup as well as </a:t>
            </a:r>
            <a:r>
              <a:rPr lang="en-GB" altLang="en-US" sz="1600" dirty="0"/>
              <a:t>corrections </a:t>
            </a:r>
            <a:r>
              <a:rPr lang="en-US" altLang="en-US" sz="1600" dirty="0"/>
              <a:t>for  </a:t>
            </a:r>
            <a:r>
              <a:rPr lang="en-GB" sz="1600" dirty="0"/>
              <a:t>self-absorption of the emitted gamma-rays and</a:t>
            </a:r>
            <a:r>
              <a:rPr lang="el-GR" sz="1600" dirty="0"/>
              <a:t> </a:t>
            </a:r>
            <a:r>
              <a:rPr lang="en-GB" sz="1600" dirty="0"/>
              <a:t>for  counting geometry</a:t>
            </a:r>
            <a:endParaRPr lang="el-GR" altLang="en-US" sz="1600" dirty="0"/>
          </a:p>
        </p:txBody>
      </p:sp>
      <p:pic>
        <p:nvPicPr>
          <p:cNvPr id="30" name="Picture 29">
            <a:extLst>
              <a:ext uri="{FF2B5EF4-FFF2-40B4-BE49-F238E27FC236}">
                <a16:creationId xmlns:a16="http://schemas.microsoft.com/office/drawing/2014/main" id="{DA879A7B-CA9C-0DB1-80DC-E9D469367A32}"/>
              </a:ext>
            </a:extLst>
          </p:cNvPr>
          <p:cNvPicPr>
            <a:picLocks noChangeAspect="1"/>
          </p:cNvPicPr>
          <p:nvPr/>
        </p:nvPicPr>
        <p:blipFill>
          <a:blip r:embed="rId5"/>
          <a:stretch>
            <a:fillRect/>
          </a:stretch>
        </p:blipFill>
        <p:spPr>
          <a:xfrm>
            <a:off x="7169150" y="3327249"/>
            <a:ext cx="4235450" cy="2841441"/>
          </a:xfrm>
          <a:prstGeom prst="rect">
            <a:avLst/>
          </a:prstGeom>
        </p:spPr>
      </p:pic>
      <p:pic>
        <p:nvPicPr>
          <p:cNvPr id="33" name="Picture 32" descr="A diagram of a circular object&#10;&#10;AI-generated content may be incorrect.">
            <a:extLst>
              <a:ext uri="{FF2B5EF4-FFF2-40B4-BE49-F238E27FC236}">
                <a16:creationId xmlns:a16="http://schemas.microsoft.com/office/drawing/2014/main" id="{E38320AA-B0EE-E9B1-56C6-8D2D978F55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6607" y="818971"/>
            <a:ext cx="3627110" cy="1244727"/>
          </a:xfrm>
          <a:prstGeom prst="rect">
            <a:avLst/>
          </a:prstGeom>
        </p:spPr>
      </p:pic>
    </p:spTree>
    <p:extLst>
      <p:ext uri="{BB962C8B-B14F-4D97-AF65-F5344CB8AC3E}">
        <p14:creationId xmlns:p14="http://schemas.microsoft.com/office/powerpoint/2010/main" val="2274697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16/22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96190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 – Ge isotopes</a:t>
            </a:r>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4" name="TextBox 13">
            <a:extLst>
              <a:ext uri="{FF2B5EF4-FFF2-40B4-BE49-F238E27FC236}">
                <a16:creationId xmlns:a16="http://schemas.microsoft.com/office/drawing/2014/main" id="{9D2AA4FA-B45C-EE76-07A6-3D0F4E910341}"/>
              </a:ext>
            </a:extLst>
          </p:cNvPr>
          <p:cNvSpPr txBox="1"/>
          <p:nvPr/>
        </p:nvSpPr>
        <p:spPr>
          <a:xfrm>
            <a:off x="280332" y="647299"/>
            <a:ext cx="11710283" cy="646331"/>
          </a:xfrm>
          <a:prstGeom prst="rect">
            <a:avLst/>
          </a:prstGeom>
          <a:noFill/>
        </p:spPr>
        <p:txBody>
          <a:bodyPr wrap="square">
            <a:spAutoFit/>
          </a:bodyPr>
          <a:lstStyle/>
          <a:p>
            <a:r>
              <a:rPr lang="en-GB" sz="1800" b="1" i="0" u="none" strike="noStrike" baseline="0" dirty="0">
                <a:solidFill>
                  <a:srgbClr val="000000"/>
                </a:solidFill>
                <a:latin typeface="CMR10"/>
              </a:rPr>
              <a:t>Ge</a:t>
            </a:r>
            <a:r>
              <a:rPr lang="en-GB" sz="1800" b="0" i="0" u="none" strike="noStrike" baseline="0" dirty="0">
                <a:solidFill>
                  <a:srgbClr val="000000"/>
                </a:solidFill>
                <a:latin typeface="CMR10"/>
              </a:rPr>
              <a:t> is of critical importance both for practical applications (dosimetry, nuclear medicine, astrophysical projects, reactor</a:t>
            </a:r>
            <a:r>
              <a:rPr lang="el-GR" sz="1800" b="0" i="0" u="none" strike="noStrike" baseline="0" dirty="0">
                <a:solidFill>
                  <a:srgbClr val="000000"/>
                </a:solidFill>
                <a:latin typeface="CMR10"/>
              </a:rPr>
              <a:t> </a:t>
            </a:r>
            <a:r>
              <a:rPr lang="en-GB" sz="1800" b="0" i="0" u="none" strike="noStrike" baseline="0" dirty="0">
                <a:solidFill>
                  <a:srgbClr val="000000"/>
                </a:solidFill>
                <a:latin typeface="CMR10"/>
              </a:rPr>
              <a:t>and detector  technology), but also for fundamental research in the Nuclear Physics field </a:t>
            </a:r>
            <a:endParaRPr lang="en-GB" dirty="0"/>
          </a:p>
        </p:txBody>
      </p:sp>
      <p:pic>
        <p:nvPicPr>
          <p:cNvPr id="19" name="Picture 18">
            <a:extLst>
              <a:ext uri="{FF2B5EF4-FFF2-40B4-BE49-F238E27FC236}">
                <a16:creationId xmlns:a16="http://schemas.microsoft.com/office/drawing/2014/main" id="{D0AE4D75-5DDB-FB09-014B-E39BB9E4CC1C}"/>
              </a:ext>
            </a:extLst>
          </p:cNvPr>
          <p:cNvPicPr>
            <a:picLocks noChangeAspect="1"/>
          </p:cNvPicPr>
          <p:nvPr/>
        </p:nvPicPr>
        <p:blipFill>
          <a:blip r:embed="rId4"/>
          <a:stretch>
            <a:fillRect/>
          </a:stretch>
        </p:blipFill>
        <p:spPr>
          <a:xfrm>
            <a:off x="84511" y="1287137"/>
            <a:ext cx="2919249" cy="1721363"/>
          </a:xfrm>
          <a:prstGeom prst="rect">
            <a:avLst/>
          </a:prstGeom>
        </p:spPr>
      </p:pic>
      <p:sp>
        <p:nvSpPr>
          <p:cNvPr id="22" name="TextBox 21">
            <a:extLst>
              <a:ext uri="{FF2B5EF4-FFF2-40B4-BE49-F238E27FC236}">
                <a16:creationId xmlns:a16="http://schemas.microsoft.com/office/drawing/2014/main" id="{5976221B-916A-F6BA-FAC4-58013C0E61DD}"/>
              </a:ext>
            </a:extLst>
          </p:cNvPr>
          <p:cNvSpPr txBox="1"/>
          <p:nvPr/>
        </p:nvSpPr>
        <p:spPr>
          <a:xfrm>
            <a:off x="352814" y="1671459"/>
            <a:ext cx="1777093" cy="338554"/>
          </a:xfrm>
          <a:prstGeom prst="rect">
            <a:avLst/>
          </a:prstGeom>
          <a:noFill/>
        </p:spPr>
        <p:txBody>
          <a:bodyPr wrap="square">
            <a:spAutoFit/>
          </a:bodyPr>
          <a:lstStyle/>
          <a:p>
            <a:r>
              <a:rPr lang="en-GB" sz="1600" baseline="30000" dirty="0"/>
              <a:t>70</a:t>
            </a:r>
            <a:r>
              <a:rPr lang="en-GB" sz="1600" dirty="0"/>
              <a:t>Ge(n,2n)</a:t>
            </a:r>
            <a:r>
              <a:rPr lang="en-GB" sz="1600" baseline="30000" dirty="0"/>
              <a:t>69</a:t>
            </a:r>
            <a:r>
              <a:rPr lang="en-GB" sz="1600" dirty="0"/>
              <a:t>Ge</a:t>
            </a:r>
          </a:p>
        </p:txBody>
      </p:sp>
      <p:pic>
        <p:nvPicPr>
          <p:cNvPr id="24" name="Picture 23">
            <a:extLst>
              <a:ext uri="{FF2B5EF4-FFF2-40B4-BE49-F238E27FC236}">
                <a16:creationId xmlns:a16="http://schemas.microsoft.com/office/drawing/2014/main" id="{FA0EC4F0-8D79-2EF9-DDC1-756E4DBC3FAD}"/>
              </a:ext>
            </a:extLst>
          </p:cNvPr>
          <p:cNvPicPr>
            <a:picLocks noChangeAspect="1"/>
          </p:cNvPicPr>
          <p:nvPr/>
        </p:nvPicPr>
        <p:blipFill>
          <a:blip r:embed="rId5"/>
          <a:stretch>
            <a:fillRect/>
          </a:stretch>
        </p:blipFill>
        <p:spPr>
          <a:xfrm>
            <a:off x="3091330" y="1290098"/>
            <a:ext cx="3130928" cy="1735979"/>
          </a:xfrm>
          <a:prstGeom prst="rect">
            <a:avLst/>
          </a:prstGeom>
        </p:spPr>
      </p:pic>
      <p:pic>
        <p:nvPicPr>
          <p:cNvPr id="26" name="Picture 25">
            <a:extLst>
              <a:ext uri="{FF2B5EF4-FFF2-40B4-BE49-F238E27FC236}">
                <a16:creationId xmlns:a16="http://schemas.microsoft.com/office/drawing/2014/main" id="{719AAAFF-29F3-50AD-0AC2-F3EB08F5D50A}"/>
              </a:ext>
            </a:extLst>
          </p:cNvPr>
          <p:cNvPicPr>
            <a:picLocks noChangeAspect="1"/>
          </p:cNvPicPr>
          <p:nvPr/>
        </p:nvPicPr>
        <p:blipFill>
          <a:blip r:embed="rId6"/>
          <a:stretch>
            <a:fillRect/>
          </a:stretch>
        </p:blipFill>
        <p:spPr>
          <a:xfrm>
            <a:off x="6195828" y="1274168"/>
            <a:ext cx="3098250" cy="1747980"/>
          </a:xfrm>
          <a:prstGeom prst="rect">
            <a:avLst/>
          </a:prstGeom>
        </p:spPr>
      </p:pic>
      <p:sp>
        <p:nvSpPr>
          <p:cNvPr id="28" name="TextBox 27">
            <a:extLst>
              <a:ext uri="{FF2B5EF4-FFF2-40B4-BE49-F238E27FC236}">
                <a16:creationId xmlns:a16="http://schemas.microsoft.com/office/drawing/2014/main" id="{AA74EA81-560C-AB2D-C2C3-DC809300A452}"/>
              </a:ext>
            </a:extLst>
          </p:cNvPr>
          <p:cNvSpPr txBox="1"/>
          <p:nvPr/>
        </p:nvSpPr>
        <p:spPr>
          <a:xfrm>
            <a:off x="7958315" y="1676593"/>
            <a:ext cx="1570264" cy="338554"/>
          </a:xfrm>
          <a:prstGeom prst="rect">
            <a:avLst/>
          </a:prstGeom>
          <a:noFill/>
        </p:spPr>
        <p:txBody>
          <a:bodyPr wrap="square">
            <a:spAutoFit/>
          </a:bodyPr>
          <a:lstStyle/>
          <a:p>
            <a:r>
              <a:rPr lang="en-GB" sz="1600" baseline="30000" dirty="0"/>
              <a:t>72</a:t>
            </a:r>
            <a:r>
              <a:rPr lang="en-GB" sz="1600" dirty="0"/>
              <a:t>Ge(</a:t>
            </a:r>
            <a:r>
              <a:rPr lang="en-GB" sz="1600" dirty="0" err="1"/>
              <a:t>n,p</a:t>
            </a:r>
            <a:r>
              <a:rPr lang="en-GB" sz="1600" dirty="0"/>
              <a:t>)</a:t>
            </a:r>
            <a:r>
              <a:rPr lang="en-GB" sz="1600" baseline="30000" dirty="0"/>
              <a:t>72</a:t>
            </a:r>
            <a:r>
              <a:rPr lang="en-GB" sz="1600" dirty="0"/>
              <a:t>Ga</a:t>
            </a:r>
          </a:p>
        </p:txBody>
      </p:sp>
      <p:sp>
        <p:nvSpPr>
          <p:cNvPr id="32" name="TextBox 31">
            <a:extLst>
              <a:ext uri="{FF2B5EF4-FFF2-40B4-BE49-F238E27FC236}">
                <a16:creationId xmlns:a16="http://schemas.microsoft.com/office/drawing/2014/main" id="{D786C099-D1CA-D0A1-0900-4F6FFB8B30B6}"/>
              </a:ext>
            </a:extLst>
          </p:cNvPr>
          <p:cNvSpPr txBox="1"/>
          <p:nvPr/>
        </p:nvSpPr>
        <p:spPr>
          <a:xfrm>
            <a:off x="4570652" y="1364534"/>
            <a:ext cx="1564821" cy="338554"/>
          </a:xfrm>
          <a:prstGeom prst="rect">
            <a:avLst/>
          </a:prstGeom>
          <a:noFill/>
        </p:spPr>
        <p:txBody>
          <a:bodyPr wrap="square">
            <a:spAutoFit/>
          </a:bodyPr>
          <a:lstStyle/>
          <a:p>
            <a:r>
              <a:rPr lang="en-GB" sz="1600" baseline="30000" dirty="0"/>
              <a:t>72</a:t>
            </a:r>
            <a:r>
              <a:rPr lang="en-GB" sz="1600" dirty="0"/>
              <a:t>Ge(n,</a:t>
            </a:r>
            <a:r>
              <a:rPr lang="el-GR" sz="1600" dirty="0"/>
              <a:t>α)</a:t>
            </a:r>
            <a:r>
              <a:rPr lang="el-GR" sz="1600" baseline="30000" dirty="0"/>
              <a:t>69</a:t>
            </a:r>
            <a:r>
              <a:rPr lang="en-GB" sz="1600" baseline="30000" dirty="0" err="1"/>
              <a:t>m</a:t>
            </a:r>
            <a:r>
              <a:rPr lang="en-GB" sz="1600" dirty="0" err="1"/>
              <a:t>Zn</a:t>
            </a:r>
            <a:endParaRPr lang="en-GB" sz="1600" dirty="0"/>
          </a:p>
        </p:txBody>
      </p:sp>
      <p:pic>
        <p:nvPicPr>
          <p:cNvPr id="34" name="Picture 33">
            <a:extLst>
              <a:ext uri="{FF2B5EF4-FFF2-40B4-BE49-F238E27FC236}">
                <a16:creationId xmlns:a16="http://schemas.microsoft.com/office/drawing/2014/main" id="{2F3810BF-123C-9236-424A-A6622FABDC38}"/>
              </a:ext>
            </a:extLst>
          </p:cNvPr>
          <p:cNvPicPr>
            <a:picLocks noChangeAspect="1"/>
          </p:cNvPicPr>
          <p:nvPr/>
        </p:nvPicPr>
        <p:blipFill>
          <a:blip r:embed="rId7"/>
          <a:stretch>
            <a:fillRect/>
          </a:stretch>
        </p:blipFill>
        <p:spPr>
          <a:xfrm>
            <a:off x="27030" y="3010177"/>
            <a:ext cx="3013619" cy="1670936"/>
          </a:xfrm>
          <a:prstGeom prst="rect">
            <a:avLst/>
          </a:prstGeom>
        </p:spPr>
      </p:pic>
      <p:pic>
        <p:nvPicPr>
          <p:cNvPr id="36" name="Picture 35">
            <a:extLst>
              <a:ext uri="{FF2B5EF4-FFF2-40B4-BE49-F238E27FC236}">
                <a16:creationId xmlns:a16="http://schemas.microsoft.com/office/drawing/2014/main" id="{00CFFC26-023A-FEB8-DC63-987B6618B946}"/>
              </a:ext>
            </a:extLst>
          </p:cNvPr>
          <p:cNvPicPr>
            <a:picLocks noChangeAspect="1"/>
          </p:cNvPicPr>
          <p:nvPr/>
        </p:nvPicPr>
        <p:blipFill>
          <a:blip r:embed="rId8"/>
          <a:stretch>
            <a:fillRect/>
          </a:stretch>
        </p:blipFill>
        <p:spPr>
          <a:xfrm>
            <a:off x="3163993" y="3029517"/>
            <a:ext cx="2985601" cy="1684425"/>
          </a:xfrm>
          <a:prstGeom prst="rect">
            <a:avLst/>
          </a:prstGeom>
        </p:spPr>
      </p:pic>
      <p:pic>
        <p:nvPicPr>
          <p:cNvPr id="38" name="Picture 37">
            <a:extLst>
              <a:ext uri="{FF2B5EF4-FFF2-40B4-BE49-F238E27FC236}">
                <a16:creationId xmlns:a16="http://schemas.microsoft.com/office/drawing/2014/main" id="{13C7C9B3-A675-5226-BB22-C9C7DF3FF350}"/>
              </a:ext>
            </a:extLst>
          </p:cNvPr>
          <p:cNvPicPr>
            <a:picLocks noChangeAspect="1"/>
          </p:cNvPicPr>
          <p:nvPr/>
        </p:nvPicPr>
        <p:blipFill>
          <a:blip r:embed="rId9"/>
          <a:stretch>
            <a:fillRect/>
          </a:stretch>
        </p:blipFill>
        <p:spPr>
          <a:xfrm>
            <a:off x="6322394" y="3027097"/>
            <a:ext cx="2925020" cy="1650246"/>
          </a:xfrm>
          <a:prstGeom prst="rect">
            <a:avLst/>
          </a:prstGeom>
        </p:spPr>
      </p:pic>
      <p:sp>
        <p:nvSpPr>
          <p:cNvPr id="40" name="TextBox 39">
            <a:extLst>
              <a:ext uri="{FF2B5EF4-FFF2-40B4-BE49-F238E27FC236}">
                <a16:creationId xmlns:a16="http://schemas.microsoft.com/office/drawing/2014/main" id="{B6B8A340-DB01-DD7F-AEE0-731BE9E8EA29}"/>
              </a:ext>
            </a:extLst>
          </p:cNvPr>
          <p:cNvSpPr txBox="1"/>
          <p:nvPr/>
        </p:nvSpPr>
        <p:spPr>
          <a:xfrm>
            <a:off x="9359737" y="1043534"/>
            <a:ext cx="2832263" cy="5509200"/>
          </a:xfrm>
          <a:prstGeom prst="rect">
            <a:avLst/>
          </a:prstGeom>
          <a:noFill/>
        </p:spPr>
        <p:txBody>
          <a:bodyPr wrap="square">
            <a:spAutoFit/>
          </a:bodyPr>
          <a:lstStyle/>
          <a:p>
            <a:r>
              <a:rPr lang="en-GB" sz="1600" b="1" dirty="0"/>
              <a:t>Cross sections </a:t>
            </a:r>
            <a:r>
              <a:rPr lang="en-GB" sz="1600" dirty="0"/>
              <a:t>of </a:t>
            </a:r>
            <a:r>
              <a:rPr lang="en-GB" sz="1600" b="1" dirty="0"/>
              <a:t>9 reactions </a:t>
            </a:r>
            <a:r>
              <a:rPr lang="en-GB" sz="1600" dirty="0"/>
              <a:t>: </a:t>
            </a:r>
            <a:r>
              <a:rPr lang="en-GB" sz="1600" baseline="30000" dirty="0"/>
              <a:t>70</a:t>
            </a:r>
            <a:r>
              <a:rPr lang="en-GB" sz="1600" dirty="0"/>
              <a:t>Ge(n,2n)</a:t>
            </a:r>
            <a:r>
              <a:rPr lang="en-GB" sz="1600" baseline="30000" dirty="0"/>
              <a:t>69</a:t>
            </a:r>
            <a:r>
              <a:rPr lang="en-GB" sz="1600" dirty="0"/>
              <a:t>Ge, </a:t>
            </a:r>
          </a:p>
          <a:p>
            <a:r>
              <a:rPr lang="en-GB" sz="1600" baseline="30000" dirty="0"/>
              <a:t>72</a:t>
            </a:r>
            <a:r>
              <a:rPr lang="en-GB" sz="1600" dirty="0"/>
              <a:t>Ge(n,</a:t>
            </a:r>
            <a:r>
              <a:rPr lang="el-GR" sz="1600" dirty="0"/>
              <a:t>α)</a:t>
            </a:r>
            <a:r>
              <a:rPr lang="el-GR" sz="1600" baseline="30000" dirty="0"/>
              <a:t>69</a:t>
            </a:r>
            <a:r>
              <a:rPr lang="en-GB" sz="1600" baseline="30000" dirty="0" err="1"/>
              <a:t>m</a:t>
            </a:r>
            <a:r>
              <a:rPr lang="en-GB" sz="1600" dirty="0" err="1"/>
              <a:t>Zn</a:t>
            </a:r>
            <a:r>
              <a:rPr lang="en-GB" sz="1600" dirty="0"/>
              <a:t>, </a:t>
            </a:r>
          </a:p>
          <a:p>
            <a:r>
              <a:rPr lang="en-GB" sz="1600" baseline="30000" dirty="0"/>
              <a:t>72</a:t>
            </a:r>
            <a:r>
              <a:rPr lang="en-GB" sz="1600" dirty="0"/>
              <a:t>Ge(</a:t>
            </a:r>
            <a:r>
              <a:rPr lang="en-GB" sz="1600" dirty="0" err="1"/>
              <a:t>n,p</a:t>
            </a:r>
            <a:r>
              <a:rPr lang="en-GB" sz="1600" dirty="0"/>
              <a:t>)</a:t>
            </a:r>
            <a:r>
              <a:rPr lang="en-GB" sz="1600" baseline="30000" dirty="0"/>
              <a:t>72</a:t>
            </a:r>
            <a:r>
              <a:rPr lang="en-GB" sz="1600" dirty="0"/>
              <a:t>Ga, </a:t>
            </a:r>
          </a:p>
          <a:p>
            <a:r>
              <a:rPr lang="en-GB" sz="1600" baseline="30000" dirty="0"/>
              <a:t>73</a:t>
            </a:r>
            <a:r>
              <a:rPr lang="en-GB" sz="1600" dirty="0"/>
              <a:t>Ge(</a:t>
            </a:r>
            <a:r>
              <a:rPr lang="en-GB" sz="1600" dirty="0" err="1"/>
              <a:t>n,n</a:t>
            </a:r>
            <a:r>
              <a:rPr lang="el-GR" sz="1600" dirty="0"/>
              <a:t>α)</a:t>
            </a:r>
            <a:r>
              <a:rPr lang="el-GR" sz="1600" baseline="30000" dirty="0"/>
              <a:t>69</a:t>
            </a:r>
            <a:r>
              <a:rPr lang="en-GB" sz="1600" baseline="30000" dirty="0" err="1"/>
              <a:t>m</a:t>
            </a:r>
            <a:r>
              <a:rPr lang="en-GB" sz="1600" dirty="0" err="1"/>
              <a:t>Zn</a:t>
            </a:r>
            <a:r>
              <a:rPr lang="en-GB" sz="1600" dirty="0"/>
              <a:t>, </a:t>
            </a:r>
            <a:r>
              <a:rPr lang="en-GB" sz="1600" baseline="30000" dirty="0"/>
              <a:t>73</a:t>
            </a:r>
            <a:r>
              <a:rPr lang="en-GB" sz="1600" dirty="0"/>
              <a:t>Ge(</a:t>
            </a:r>
            <a:r>
              <a:rPr lang="en-GB" sz="1600" dirty="0" err="1"/>
              <a:t>n,np</a:t>
            </a:r>
            <a:r>
              <a:rPr lang="en-GB" sz="1600" dirty="0"/>
              <a:t>/d)</a:t>
            </a:r>
            <a:r>
              <a:rPr lang="en-GB" sz="1600" baseline="30000" dirty="0"/>
              <a:t>72</a:t>
            </a:r>
            <a:r>
              <a:rPr lang="en-GB" sz="1600" dirty="0"/>
              <a:t>Ga, </a:t>
            </a:r>
            <a:r>
              <a:rPr lang="en-GB" sz="1600" baseline="30000" dirty="0"/>
              <a:t>73</a:t>
            </a:r>
            <a:r>
              <a:rPr lang="en-GB" sz="1600" dirty="0"/>
              <a:t>Ge(</a:t>
            </a:r>
            <a:r>
              <a:rPr lang="en-GB" sz="1600" dirty="0" err="1"/>
              <a:t>n,p</a:t>
            </a:r>
            <a:r>
              <a:rPr lang="en-GB" sz="1600" dirty="0"/>
              <a:t>)</a:t>
            </a:r>
            <a:r>
              <a:rPr lang="en-GB" sz="1600" baseline="30000" dirty="0"/>
              <a:t>73</a:t>
            </a:r>
            <a:r>
              <a:rPr lang="en-GB" sz="1600" dirty="0"/>
              <a:t>Ga, </a:t>
            </a:r>
          </a:p>
          <a:p>
            <a:r>
              <a:rPr lang="en-GB" sz="1600" baseline="30000" dirty="0"/>
              <a:t>74</a:t>
            </a:r>
            <a:r>
              <a:rPr lang="en-GB" sz="1600" dirty="0"/>
              <a:t>Ge(n,</a:t>
            </a:r>
            <a:r>
              <a:rPr lang="el-GR" sz="1600" dirty="0"/>
              <a:t>α)</a:t>
            </a:r>
            <a:r>
              <a:rPr lang="el-GR" sz="1600" baseline="30000" dirty="0"/>
              <a:t>71</a:t>
            </a:r>
            <a:r>
              <a:rPr lang="en-GB" sz="1600" baseline="30000" dirty="0" err="1"/>
              <a:t>m</a:t>
            </a:r>
            <a:r>
              <a:rPr lang="en-GB" sz="1600" dirty="0" err="1"/>
              <a:t>Zn</a:t>
            </a:r>
            <a:r>
              <a:rPr lang="en-GB" sz="1600" dirty="0"/>
              <a:t>, </a:t>
            </a:r>
            <a:r>
              <a:rPr lang="en-GB" sz="1600" baseline="30000" dirty="0"/>
              <a:t>74</a:t>
            </a:r>
            <a:r>
              <a:rPr lang="en-GB" sz="1600" dirty="0"/>
              <a:t>Ge(</a:t>
            </a:r>
            <a:r>
              <a:rPr lang="en-GB" sz="1600" dirty="0" err="1"/>
              <a:t>n,np</a:t>
            </a:r>
            <a:r>
              <a:rPr lang="en-GB" sz="1600" dirty="0"/>
              <a:t>/d)</a:t>
            </a:r>
            <a:r>
              <a:rPr lang="en-GB" sz="1600" baseline="30000" dirty="0"/>
              <a:t>73</a:t>
            </a:r>
            <a:r>
              <a:rPr lang="en-GB" sz="1600" dirty="0"/>
              <a:t>Ga and </a:t>
            </a:r>
            <a:r>
              <a:rPr lang="en-GB" sz="1600" baseline="30000" dirty="0"/>
              <a:t>76</a:t>
            </a:r>
            <a:r>
              <a:rPr lang="en-GB" sz="1600" dirty="0"/>
              <a:t>Ge(n,2n)</a:t>
            </a:r>
            <a:r>
              <a:rPr lang="en-GB" sz="1600" baseline="30000" dirty="0"/>
              <a:t>75</a:t>
            </a:r>
            <a:r>
              <a:rPr lang="en-GB" sz="1600" dirty="0"/>
              <a:t>Ge, </a:t>
            </a:r>
          </a:p>
          <a:p>
            <a:r>
              <a:rPr lang="en-GB" sz="1600" dirty="0"/>
              <a:t>have been experimentally determined in the energy range between 14.0-18.9 MeV using </a:t>
            </a:r>
            <a:r>
              <a:rPr lang="en-GB" sz="1600" b="1" dirty="0"/>
              <a:t>isotopically enriched Ge targets </a:t>
            </a:r>
            <a:r>
              <a:rPr lang="en-GB" sz="1600" dirty="0"/>
              <a:t>provided by the </a:t>
            </a:r>
            <a:r>
              <a:rPr lang="en-GB" sz="1600" dirty="0" err="1"/>
              <a:t>n_TOF</a:t>
            </a:r>
            <a:r>
              <a:rPr lang="en-GB" sz="1600" dirty="0"/>
              <a:t> collaboration at CERN</a:t>
            </a:r>
          </a:p>
          <a:p>
            <a:endParaRPr lang="en-GB" sz="1200" dirty="0">
              <a:effectLst/>
              <a:latin typeface="Times New Roman" panose="02020603050405020304" pitchFamily="18" charset="0"/>
              <a:ea typeface="Times New Roman" panose="02020603050405020304" pitchFamily="18" charset="0"/>
            </a:endParaRPr>
          </a:p>
          <a:p>
            <a:r>
              <a:rPr lang="en-GB" sz="1200" dirty="0" err="1">
                <a:effectLst/>
                <a:latin typeface="Times New Roman" panose="02020603050405020304" pitchFamily="18" charset="0"/>
                <a:ea typeface="Times New Roman" panose="02020603050405020304" pitchFamily="18" charset="0"/>
              </a:rPr>
              <a:t>S.Chasapoglou</a:t>
            </a:r>
            <a:r>
              <a:rPr lang="en-GB" sz="1200" dirty="0">
                <a:effectLst/>
                <a:latin typeface="Times New Roman" panose="02020603050405020304" pitchFamily="18" charset="0"/>
                <a:ea typeface="Times New Roman" panose="02020603050405020304" pitchFamily="18" charset="0"/>
              </a:rPr>
              <a:t> et al., EPJ Web of Conferences 294, 01007(2024)</a:t>
            </a:r>
          </a:p>
          <a:p>
            <a:r>
              <a:rPr lang="en-GB" sz="1200" dirty="0">
                <a:effectLst/>
                <a:latin typeface="Times New Roman" panose="02020603050405020304" pitchFamily="18" charset="0"/>
                <a:ea typeface="Times New Roman" panose="02020603050405020304" pitchFamily="18" charset="0"/>
              </a:rPr>
              <a:t> </a:t>
            </a:r>
            <a:r>
              <a:rPr lang="en-GB" sz="1200" dirty="0" err="1">
                <a:effectLst/>
                <a:latin typeface="Times New Roman" panose="02020603050405020304" pitchFamily="18" charset="0"/>
                <a:ea typeface="Times New Roman" panose="02020603050405020304" pitchFamily="18" charset="0"/>
              </a:rPr>
              <a:t>S.Chasapoglou</a:t>
            </a:r>
            <a:r>
              <a:rPr lang="en-GB" sz="1200" dirty="0">
                <a:effectLst/>
                <a:latin typeface="Times New Roman" panose="02020603050405020304" pitchFamily="18" charset="0"/>
                <a:ea typeface="Times New Roman" panose="02020603050405020304" pitchFamily="18" charset="0"/>
              </a:rPr>
              <a:t> et al., Applied Radiation and Isotopes 203 (2024) 111077</a:t>
            </a:r>
          </a:p>
          <a:p>
            <a:r>
              <a:rPr lang="en-GB" sz="1200" dirty="0" err="1">
                <a:latin typeface="Times New Roman" panose="02020603050405020304" pitchFamily="18" charset="0"/>
                <a:ea typeface="Times New Roman" panose="02020603050405020304" pitchFamily="18" charset="0"/>
              </a:rPr>
              <a:t>S.Chasapoglou</a:t>
            </a:r>
            <a:r>
              <a:rPr lang="en-GB" sz="1200" dirty="0">
                <a:latin typeface="Times New Roman" panose="02020603050405020304" pitchFamily="18" charset="0"/>
                <a:ea typeface="Times New Roman" panose="02020603050405020304" pitchFamily="18" charset="0"/>
              </a:rPr>
              <a:t> et al., </a:t>
            </a:r>
            <a:r>
              <a:rPr lang="en-GB" sz="1200" dirty="0" err="1">
                <a:latin typeface="Times New Roman" panose="02020603050405020304" pitchFamily="18" charset="0"/>
                <a:ea typeface="Times New Roman" panose="02020603050405020304" pitchFamily="18" charset="0"/>
              </a:rPr>
              <a:t>Phys.Rev</a:t>
            </a:r>
            <a:r>
              <a:rPr lang="en-GB" sz="1200" dirty="0">
                <a:latin typeface="Times New Roman" panose="02020603050405020304" pitchFamily="18" charset="0"/>
                <a:ea typeface="Times New Roman" panose="02020603050405020304" pitchFamily="18" charset="0"/>
              </a:rPr>
              <a:t>. </a:t>
            </a:r>
            <a:r>
              <a:rPr lang="en-GB" sz="1200" dirty="0">
                <a:effectLst/>
                <a:latin typeface="Times New Roman" panose="02020603050405020304" pitchFamily="18" charset="0"/>
                <a:ea typeface="Times New Roman" panose="02020603050405020304" pitchFamily="18" charset="0"/>
              </a:rPr>
              <a:t>C 110, 044612 (2024)</a:t>
            </a:r>
          </a:p>
          <a:p>
            <a:endParaRPr lang="en-GB" sz="1200" dirty="0"/>
          </a:p>
        </p:txBody>
      </p:sp>
      <p:sp>
        <p:nvSpPr>
          <p:cNvPr id="44" name="TextBox 43">
            <a:extLst>
              <a:ext uri="{FF2B5EF4-FFF2-40B4-BE49-F238E27FC236}">
                <a16:creationId xmlns:a16="http://schemas.microsoft.com/office/drawing/2014/main" id="{7951F6B8-D260-9FEE-5594-0CF48BDF5489}"/>
              </a:ext>
            </a:extLst>
          </p:cNvPr>
          <p:cNvSpPr txBox="1"/>
          <p:nvPr/>
        </p:nvSpPr>
        <p:spPr>
          <a:xfrm>
            <a:off x="3500782" y="3571992"/>
            <a:ext cx="1802760" cy="338554"/>
          </a:xfrm>
          <a:prstGeom prst="rect">
            <a:avLst/>
          </a:prstGeom>
          <a:noFill/>
        </p:spPr>
        <p:txBody>
          <a:bodyPr wrap="square">
            <a:spAutoFit/>
          </a:bodyPr>
          <a:lstStyle/>
          <a:p>
            <a:r>
              <a:rPr lang="en-GB" sz="1600" baseline="30000" dirty="0"/>
              <a:t>73</a:t>
            </a:r>
            <a:r>
              <a:rPr lang="en-GB" sz="1600" dirty="0"/>
              <a:t>Ge(</a:t>
            </a:r>
            <a:r>
              <a:rPr lang="en-GB" sz="1600" dirty="0" err="1"/>
              <a:t>n,np</a:t>
            </a:r>
            <a:r>
              <a:rPr lang="en-GB" sz="1600" dirty="0"/>
              <a:t>/d)</a:t>
            </a:r>
            <a:r>
              <a:rPr lang="en-GB" sz="1600" baseline="30000" dirty="0"/>
              <a:t>72</a:t>
            </a:r>
            <a:r>
              <a:rPr lang="en-GB" sz="1600" dirty="0"/>
              <a:t>Ga</a:t>
            </a:r>
          </a:p>
        </p:txBody>
      </p:sp>
      <p:sp>
        <p:nvSpPr>
          <p:cNvPr id="46" name="TextBox 45">
            <a:extLst>
              <a:ext uri="{FF2B5EF4-FFF2-40B4-BE49-F238E27FC236}">
                <a16:creationId xmlns:a16="http://schemas.microsoft.com/office/drawing/2014/main" id="{AFA95600-D098-A558-49DE-DC3682BAF4FC}"/>
              </a:ext>
            </a:extLst>
          </p:cNvPr>
          <p:cNvSpPr txBox="1"/>
          <p:nvPr/>
        </p:nvSpPr>
        <p:spPr>
          <a:xfrm>
            <a:off x="444868" y="3561241"/>
            <a:ext cx="1789045" cy="338554"/>
          </a:xfrm>
          <a:prstGeom prst="rect">
            <a:avLst/>
          </a:prstGeom>
          <a:noFill/>
        </p:spPr>
        <p:txBody>
          <a:bodyPr wrap="square">
            <a:spAutoFit/>
          </a:bodyPr>
          <a:lstStyle/>
          <a:p>
            <a:r>
              <a:rPr lang="en-GB" sz="1600" baseline="30000" dirty="0"/>
              <a:t>73</a:t>
            </a:r>
            <a:r>
              <a:rPr lang="en-GB" sz="1600" dirty="0"/>
              <a:t>Ge(</a:t>
            </a:r>
            <a:r>
              <a:rPr lang="en-GB" sz="1600" dirty="0" err="1"/>
              <a:t>n,n</a:t>
            </a:r>
            <a:r>
              <a:rPr lang="el-GR" sz="1600" dirty="0"/>
              <a:t>α)</a:t>
            </a:r>
            <a:r>
              <a:rPr lang="el-GR" sz="1600" baseline="30000" dirty="0"/>
              <a:t>69</a:t>
            </a:r>
            <a:r>
              <a:rPr lang="en-GB" sz="1600" baseline="30000" dirty="0" err="1"/>
              <a:t>m</a:t>
            </a:r>
            <a:r>
              <a:rPr lang="en-GB" sz="1600" dirty="0" err="1"/>
              <a:t>Zn</a:t>
            </a:r>
            <a:endParaRPr lang="en-GB" sz="1600" dirty="0"/>
          </a:p>
        </p:txBody>
      </p:sp>
      <p:sp>
        <p:nvSpPr>
          <p:cNvPr id="48" name="TextBox 47">
            <a:extLst>
              <a:ext uri="{FF2B5EF4-FFF2-40B4-BE49-F238E27FC236}">
                <a16:creationId xmlns:a16="http://schemas.microsoft.com/office/drawing/2014/main" id="{1B739C6B-B5AE-786B-15E7-77130846E4F2}"/>
              </a:ext>
            </a:extLst>
          </p:cNvPr>
          <p:cNvSpPr txBox="1"/>
          <p:nvPr/>
        </p:nvSpPr>
        <p:spPr>
          <a:xfrm>
            <a:off x="7799222" y="3164898"/>
            <a:ext cx="1330778" cy="338554"/>
          </a:xfrm>
          <a:prstGeom prst="rect">
            <a:avLst/>
          </a:prstGeom>
          <a:noFill/>
        </p:spPr>
        <p:txBody>
          <a:bodyPr wrap="square">
            <a:spAutoFit/>
          </a:bodyPr>
          <a:lstStyle/>
          <a:p>
            <a:r>
              <a:rPr lang="en-GB" sz="1600" baseline="30000" dirty="0"/>
              <a:t>73</a:t>
            </a:r>
            <a:r>
              <a:rPr lang="en-GB" sz="1600" dirty="0"/>
              <a:t>Ge(</a:t>
            </a:r>
            <a:r>
              <a:rPr lang="en-GB" sz="1600" dirty="0" err="1"/>
              <a:t>n,p</a:t>
            </a:r>
            <a:r>
              <a:rPr lang="en-GB" sz="1600" dirty="0"/>
              <a:t>)</a:t>
            </a:r>
            <a:r>
              <a:rPr lang="en-GB" sz="1600" baseline="30000" dirty="0"/>
              <a:t>73</a:t>
            </a:r>
            <a:r>
              <a:rPr lang="en-GB" sz="1600" dirty="0"/>
              <a:t>Ga</a:t>
            </a:r>
          </a:p>
        </p:txBody>
      </p:sp>
      <p:pic>
        <p:nvPicPr>
          <p:cNvPr id="50" name="Picture 49">
            <a:extLst>
              <a:ext uri="{FF2B5EF4-FFF2-40B4-BE49-F238E27FC236}">
                <a16:creationId xmlns:a16="http://schemas.microsoft.com/office/drawing/2014/main" id="{7C01FFD5-FF52-12DB-D81D-A14DB11371D9}"/>
              </a:ext>
            </a:extLst>
          </p:cNvPr>
          <p:cNvPicPr>
            <a:picLocks noChangeAspect="1"/>
          </p:cNvPicPr>
          <p:nvPr/>
        </p:nvPicPr>
        <p:blipFill>
          <a:blip r:embed="rId10"/>
          <a:stretch>
            <a:fillRect/>
          </a:stretch>
        </p:blipFill>
        <p:spPr>
          <a:xfrm>
            <a:off x="34360" y="4662900"/>
            <a:ext cx="2926183" cy="1622456"/>
          </a:xfrm>
          <a:prstGeom prst="rect">
            <a:avLst/>
          </a:prstGeom>
        </p:spPr>
      </p:pic>
      <p:pic>
        <p:nvPicPr>
          <p:cNvPr id="52" name="Picture 51">
            <a:extLst>
              <a:ext uri="{FF2B5EF4-FFF2-40B4-BE49-F238E27FC236}">
                <a16:creationId xmlns:a16="http://schemas.microsoft.com/office/drawing/2014/main" id="{D2FFAFB2-7CEB-DA51-6BE9-6AA2D76F87AA}"/>
              </a:ext>
            </a:extLst>
          </p:cNvPr>
          <p:cNvPicPr>
            <a:picLocks noChangeAspect="1"/>
          </p:cNvPicPr>
          <p:nvPr/>
        </p:nvPicPr>
        <p:blipFill>
          <a:blip r:embed="rId11"/>
          <a:stretch>
            <a:fillRect/>
          </a:stretch>
        </p:blipFill>
        <p:spPr>
          <a:xfrm>
            <a:off x="3197275" y="4719925"/>
            <a:ext cx="2867765" cy="1590066"/>
          </a:xfrm>
          <a:prstGeom prst="rect">
            <a:avLst/>
          </a:prstGeom>
        </p:spPr>
      </p:pic>
      <p:pic>
        <p:nvPicPr>
          <p:cNvPr id="54" name="Picture 53">
            <a:extLst>
              <a:ext uri="{FF2B5EF4-FFF2-40B4-BE49-F238E27FC236}">
                <a16:creationId xmlns:a16="http://schemas.microsoft.com/office/drawing/2014/main" id="{9DD4BF84-93A5-25C0-5BF6-775CB14B0430}"/>
              </a:ext>
            </a:extLst>
          </p:cNvPr>
          <p:cNvPicPr>
            <a:picLocks noChangeAspect="1"/>
          </p:cNvPicPr>
          <p:nvPr/>
        </p:nvPicPr>
        <p:blipFill>
          <a:blip r:embed="rId12"/>
          <a:stretch>
            <a:fillRect/>
          </a:stretch>
        </p:blipFill>
        <p:spPr>
          <a:xfrm>
            <a:off x="6401732" y="4689717"/>
            <a:ext cx="2757223" cy="1625823"/>
          </a:xfrm>
          <a:prstGeom prst="rect">
            <a:avLst/>
          </a:prstGeom>
        </p:spPr>
      </p:pic>
      <p:sp>
        <p:nvSpPr>
          <p:cNvPr id="58" name="TextBox 57">
            <a:extLst>
              <a:ext uri="{FF2B5EF4-FFF2-40B4-BE49-F238E27FC236}">
                <a16:creationId xmlns:a16="http://schemas.microsoft.com/office/drawing/2014/main" id="{F0D34A3E-0F36-7C20-EB11-A1F5CF5C4910}"/>
              </a:ext>
            </a:extLst>
          </p:cNvPr>
          <p:cNvSpPr txBox="1"/>
          <p:nvPr/>
        </p:nvSpPr>
        <p:spPr>
          <a:xfrm>
            <a:off x="369734" y="5141801"/>
            <a:ext cx="1864179" cy="338554"/>
          </a:xfrm>
          <a:prstGeom prst="rect">
            <a:avLst/>
          </a:prstGeom>
          <a:noFill/>
        </p:spPr>
        <p:txBody>
          <a:bodyPr wrap="square">
            <a:spAutoFit/>
          </a:bodyPr>
          <a:lstStyle/>
          <a:p>
            <a:r>
              <a:rPr lang="en-GB" sz="1600" baseline="30000" dirty="0"/>
              <a:t>74</a:t>
            </a:r>
            <a:r>
              <a:rPr lang="en-GB" sz="1600" dirty="0"/>
              <a:t>Ge(n,</a:t>
            </a:r>
            <a:r>
              <a:rPr lang="el-GR" sz="1600" dirty="0"/>
              <a:t>α)</a:t>
            </a:r>
            <a:r>
              <a:rPr lang="el-GR" sz="1600" baseline="30000" dirty="0"/>
              <a:t>71</a:t>
            </a:r>
            <a:r>
              <a:rPr lang="en-GB" sz="1600" baseline="30000" dirty="0" err="1"/>
              <a:t>m</a:t>
            </a:r>
            <a:r>
              <a:rPr lang="en-GB" sz="1600" dirty="0" err="1"/>
              <a:t>Zn</a:t>
            </a:r>
            <a:endParaRPr lang="en-GB" sz="1600" dirty="0"/>
          </a:p>
        </p:txBody>
      </p:sp>
      <p:sp>
        <p:nvSpPr>
          <p:cNvPr id="62" name="TextBox 61">
            <a:extLst>
              <a:ext uri="{FF2B5EF4-FFF2-40B4-BE49-F238E27FC236}">
                <a16:creationId xmlns:a16="http://schemas.microsoft.com/office/drawing/2014/main" id="{28DEDD76-D9B9-89A2-46F8-49AC1955987C}"/>
              </a:ext>
            </a:extLst>
          </p:cNvPr>
          <p:cNvSpPr txBox="1"/>
          <p:nvPr/>
        </p:nvSpPr>
        <p:spPr>
          <a:xfrm>
            <a:off x="3572498" y="5159852"/>
            <a:ext cx="2000250" cy="338554"/>
          </a:xfrm>
          <a:prstGeom prst="rect">
            <a:avLst/>
          </a:prstGeom>
          <a:noFill/>
        </p:spPr>
        <p:txBody>
          <a:bodyPr wrap="square">
            <a:spAutoFit/>
          </a:bodyPr>
          <a:lstStyle/>
          <a:p>
            <a:r>
              <a:rPr lang="en-GB" sz="1600" baseline="30000" dirty="0"/>
              <a:t>74</a:t>
            </a:r>
            <a:r>
              <a:rPr lang="en-GB" sz="1600" dirty="0"/>
              <a:t>Ge(</a:t>
            </a:r>
            <a:r>
              <a:rPr lang="en-GB" sz="1600" dirty="0" err="1"/>
              <a:t>n,np</a:t>
            </a:r>
            <a:r>
              <a:rPr lang="en-GB" sz="1600" dirty="0"/>
              <a:t>/d)</a:t>
            </a:r>
            <a:r>
              <a:rPr lang="en-GB" sz="1600" baseline="30000" dirty="0"/>
              <a:t>73</a:t>
            </a:r>
            <a:r>
              <a:rPr lang="en-GB" sz="1600" dirty="0"/>
              <a:t>Ga</a:t>
            </a:r>
          </a:p>
        </p:txBody>
      </p:sp>
      <p:sp>
        <p:nvSpPr>
          <p:cNvPr id="64" name="TextBox 63">
            <a:extLst>
              <a:ext uri="{FF2B5EF4-FFF2-40B4-BE49-F238E27FC236}">
                <a16:creationId xmlns:a16="http://schemas.microsoft.com/office/drawing/2014/main" id="{CDCA1CEC-D6C4-ECDC-8ADF-B97F64850FE4}"/>
              </a:ext>
            </a:extLst>
          </p:cNvPr>
          <p:cNvSpPr txBox="1"/>
          <p:nvPr/>
        </p:nvSpPr>
        <p:spPr>
          <a:xfrm>
            <a:off x="7772168" y="4993721"/>
            <a:ext cx="1802760" cy="338554"/>
          </a:xfrm>
          <a:prstGeom prst="rect">
            <a:avLst/>
          </a:prstGeom>
          <a:noFill/>
        </p:spPr>
        <p:txBody>
          <a:bodyPr wrap="square">
            <a:spAutoFit/>
          </a:bodyPr>
          <a:lstStyle/>
          <a:p>
            <a:r>
              <a:rPr lang="en-GB" sz="1600" baseline="30000" dirty="0"/>
              <a:t>76</a:t>
            </a:r>
            <a:r>
              <a:rPr lang="en-GB" sz="1600" dirty="0"/>
              <a:t>Ge(n,2n)</a:t>
            </a:r>
            <a:r>
              <a:rPr lang="en-GB" sz="1600" baseline="30000" dirty="0"/>
              <a:t>75</a:t>
            </a:r>
            <a:r>
              <a:rPr lang="en-GB" sz="1600" dirty="0"/>
              <a:t>Ge</a:t>
            </a:r>
          </a:p>
        </p:txBody>
      </p:sp>
    </p:spTree>
    <p:extLst>
      <p:ext uri="{BB962C8B-B14F-4D97-AF65-F5344CB8AC3E}">
        <p14:creationId xmlns:p14="http://schemas.microsoft.com/office/powerpoint/2010/main" val="3121314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17/22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8163" y="32655"/>
            <a:ext cx="12058651" cy="584775"/>
          </a:xfrm>
          <a:prstGeom prst="rect">
            <a:avLst/>
          </a:prstGeom>
          <a:noFill/>
        </p:spPr>
        <p:txBody>
          <a:bodyPr wrap="square" rtlCol="0">
            <a:spAutoFit/>
          </a:bodyPr>
          <a:lstStyle/>
          <a:p>
            <a:pPr lvl="0">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  Neutron activation research activities -</a:t>
            </a:r>
            <a:r>
              <a:rPr kumimoji="0" lang="en-US" sz="3200" b="1" i="0" u="none" strike="noStrike" kern="1200" cap="none" spc="0" normalizeH="0" baseline="30000" noProof="0" dirty="0">
                <a:ln>
                  <a:noFill/>
                </a:ln>
                <a:solidFill>
                  <a:prstClr val="black"/>
                </a:solidFill>
                <a:effectLst/>
                <a:uLnTx/>
                <a:uFillTx/>
                <a:ea typeface="Times New Roman" panose="02020603050405020304" pitchFamily="18" charset="0"/>
                <a:cs typeface="+mn-cs"/>
              </a:rPr>
              <a:t> </a:t>
            </a:r>
            <a:r>
              <a:rPr lang="en-US" sz="2800" b="1" baseline="30000" dirty="0">
                <a:solidFill>
                  <a:prstClr val="black"/>
                </a:solidFill>
                <a:ea typeface="Times New Roman" panose="02020603050405020304" pitchFamily="18" charset="0"/>
              </a:rPr>
              <a:t>197</a:t>
            </a:r>
            <a:r>
              <a:rPr lang="en-US" sz="2800" b="1" dirty="0">
                <a:solidFill>
                  <a:prstClr val="black"/>
                </a:solidFill>
                <a:ea typeface="Times New Roman" panose="02020603050405020304" pitchFamily="18" charset="0"/>
              </a:rPr>
              <a:t>Au, </a:t>
            </a:r>
            <a:r>
              <a:rPr kumimoji="0" lang="en-US" sz="2800" b="1" i="0" u="none" strike="noStrike" kern="1200" cap="none" spc="0" normalizeH="0" baseline="30000" noProof="0" dirty="0">
                <a:ln>
                  <a:noFill/>
                </a:ln>
                <a:solidFill>
                  <a:prstClr val="black"/>
                </a:solidFill>
                <a:effectLst/>
                <a:uLnTx/>
                <a:uFillTx/>
                <a:ea typeface="Times New Roman" panose="02020603050405020304" pitchFamily="18" charset="0"/>
                <a:cs typeface="+mn-cs"/>
              </a:rPr>
              <a:t>191,193</a:t>
            </a:r>
            <a:r>
              <a:rPr kumimoji="0" lang="en-US" sz="2800" b="1" i="0" u="none" strike="noStrike" kern="1200" cap="none" spc="0" normalizeH="0" baseline="0" noProof="0" dirty="0">
                <a:ln>
                  <a:noFill/>
                </a:ln>
                <a:solidFill>
                  <a:prstClr val="black"/>
                </a:solidFill>
                <a:effectLst/>
                <a:uLnTx/>
                <a:uFillTx/>
                <a:ea typeface="Times New Roman" panose="02020603050405020304" pitchFamily="18" charset="0"/>
                <a:cs typeface="+mn-cs"/>
              </a:rPr>
              <a:t>Ir</a:t>
            </a: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 </a:t>
            </a:r>
            <a:r>
              <a:rPr kumimoji="0" lang="en-US" sz="2800" b="1" i="0" u="none" strike="noStrike" kern="1200" cap="none" spc="0" normalizeH="0" baseline="0" noProof="0" dirty="0">
                <a:ln>
                  <a:noFill/>
                </a:ln>
                <a:solidFill>
                  <a:prstClr val="black"/>
                </a:solidFill>
                <a:effectLst/>
                <a:uLnTx/>
                <a:uFillTx/>
                <a:ea typeface="Times New Roman" panose="02020603050405020304" pitchFamily="18" charset="0"/>
                <a:cs typeface="+mn-cs"/>
              </a:rPr>
              <a:t>and </a:t>
            </a:r>
            <a:r>
              <a:rPr kumimoji="0" lang="en-US" sz="2800" b="1" i="0" u="none" strike="noStrike" kern="1200" cap="none" spc="0" normalizeH="0" baseline="30000" noProof="0" dirty="0">
                <a:ln>
                  <a:noFill/>
                </a:ln>
                <a:solidFill>
                  <a:prstClr val="black"/>
                </a:solidFill>
                <a:effectLst/>
                <a:uLnTx/>
                <a:uFillTx/>
                <a:ea typeface="Times New Roman" panose="02020603050405020304" pitchFamily="18" charset="0"/>
                <a:cs typeface="+mn-cs"/>
              </a:rPr>
              <a:t>203</a:t>
            </a:r>
            <a:r>
              <a:rPr kumimoji="0" lang="en-US" sz="2800" b="1" i="0" u="none" strike="noStrike" kern="1200" cap="none" spc="0" normalizeH="0" baseline="0" noProof="0" dirty="0">
                <a:ln>
                  <a:noFill/>
                </a:ln>
                <a:solidFill>
                  <a:prstClr val="black"/>
                </a:solidFill>
                <a:effectLst/>
                <a:uLnTx/>
                <a:uFillTx/>
                <a:ea typeface="Times New Roman" panose="02020603050405020304" pitchFamily="18" charset="0"/>
                <a:cs typeface="+mn-cs"/>
              </a:rPr>
              <a:t>Tl </a:t>
            </a: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isotopes</a:t>
            </a:r>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8" name="Picture 7">
            <a:extLst>
              <a:ext uri="{FF2B5EF4-FFF2-40B4-BE49-F238E27FC236}">
                <a16:creationId xmlns:a16="http://schemas.microsoft.com/office/drawing/2014/main" id="{7F19BE9C-66F0-B15F-EF35-D2A307B6CF5E}"/>
              </a:ext>
            </a:extLst>
          </p:cNvPr>
          <p:cNvPicPr>
            <a:picLocks noChangeAspect="1"/>
          </p:cNvPicPr>
          <p:nvPr/>
        </p:nvPicPr>
        <p:blipFill>
          <a:blip r:embed="rId4"/>
          <a:srcRect l="20352" t="23492" r="8909" b="69059"/>
          <a:stretch/>
        </p:blipFill>
        <p:spPr>
          <a:xfrm>
            <a:off x="166005" y="1487415"/>
            <a:ext cx="9961568" cy="655570"/>
          </a:xfrm>
          <a:prstGeom prst="rect">
            <a:avLst/>
          </a:prstGeom>
        </p:spPr>
      </p:pic>
      <p:sp>
        <p:nvSpPr>
          <p:cNvPr id="11" name="TextBox 10">
            <a:extLst>
              <a:ext uri="{FF2B5EF4-FFF2-40B4-BE49-F238E27FC236}">
                <a16:creationId xmlns:a16="http://schemas.microsoft.com/office/drawing/2014/main" id="{D6350860-4E37-A072-B97F-80B4A5A09FD4}"/>
              </a:ext>
            </a:extLst>
          </p:cNvPr>
          <p:cNvSpPr txBox="1"/>
          <p:nvPr/>
        </p:nvSpPr>
        <p:spPr>
          <a:xfrm>
            <a:off x="8158843" y="2371298"/>
            <a:ext cx="3738426" cy="3046988"/>
          </a:xfrm>
          <a:prstGeom prst="rect">
            <a:avLst/>
          </a:prstGeom>
          <a:noFill/>
        </p:spPr>
        <p:txBody>
          <a:bodyPr wrap="square">
            <a:spAutoFit/>
          </a:bodyPr>
          <a:lstStyle/>
          <a:p>
            <a:pPr algn="ctr"/>
            <a:r>
              <a:rPr lang="en-GB" sz="1600" dirty="0"/>
              <a:t>The simultaneous reproduction of the isomeric cross  section along with other channels sets a significant constraint, rendering theoretical calculations quite sensitive to the choice of specific nuclear model parameters.</a:t>
            </a:r>
          </a:p>
          <a:p>
            <a:pPr algn="ctr"/>
            <a:r>
              <a:rPr lang="en-GB" sz="1600" b="1" dirty="0"/>
              <a:t>Theoretical calculations using EMPIRE 3.2.2 and TALYS 1.8 </a:t>
            </a:r>
            <a:r>
              <a:rPr lang="en-GB" sz="1600" dirty="0"/>
              <a:t>codes  revealed that  same sets of parameters  were able to reproduce very well  all measured cross sections  as well as all other reactions available in literature</a:t>
            </a:r>
          </a:p>
        </p:txBody>
      </p:sp>
      <p:sp>
        <p:nvSpPr>
          <p:cNvPr id="13" name="Rectangle 12">
            <a:extLst>
              <a:ext uri="{FF2B5EF4-FFF2-40B4-BE49-F238E27FC236}">
                <a16:creationId xmlns:a16="http://schemas.microsoft.com/office/drawing/2014/main" id="{945F4784-73EE-2269-82AB-D9264BA6789C}"/>
              </a:ext>
            </a:extLst>
          </p:cNvPr>
          <p:cNvSpPr/>
          <p:nvPr/>
        </p:nvSpPr>
        <p:spPr>
          <a:xfrm>
            <a:off x="338092" y="588172"/>
            <a:ext cx="11756572" cy="923330"/>
          </a:xfrm>
          <a:prstGeom prst="rect">
            <a:avLst/>
          </a:prstGeom>
        </p:spPr>
        <p:txBody>
          <a:bodyPr wrap="square">
            <a:spAutoFit/>
          </a:bodyPr>
          <a:lstStyle/>
          <a:p>
            <a:r>
              <a:rPr lang="en-US" dirty="0"/>
              <a:t>Neutron induced reactions on </a:t>
            </a:r>
            <a:r>
              <a:rPr lang="en-US" dirty="0" err="1"/>
              <a:t>Ir</a:t>
            </a:r>
            <a:r>
              <a:rPr lang="en-US" dirty="0"/>
              <a:t>, Au and Tl  :  Important as reference reactions - high energy neutron dosimetry  - medical and industrial applications. Important reactions for the investigation of  model parameters in the frame of statistical model calculations  - population of  both  ground and metastable states  - sensitivity to spin distribution of level densities </a:t>
            </a:r>
            <a:endParaRPr lang="el-GR" dirty="0"/>
          </a:p>
        </p:txBody>
      </p:sp>
      <p:sp>
        <p:nvSpPr>
          <p:cNvPr id="14" name="TextBox 13">
            <a:extLst>
              <a:ext uri="{FF2B5EF4-FFF2-40B4-BE49-F238E27FC236}">
                <a16:creationId xmlns:a16="http://schemas.microsoft.com/office/drawing/2014/main" id="{EE57F41B-F7CB-0D18-F83A-E56B6D080274}"/>
              </a:ext>
            </a:extLst>
          </p:cNvPr>
          <p:cNvSpPr txBox="1"/>
          <p:nvPr/>
        </p:nvSpPr>
        <p:spPr>
          <a:xfrm>
            <a:off x="56144" y="5384865"/>
            <a:ext cx="11290041" cy="861774"/>
          </a:xfrm>
          <a:prstGeom prst="rect">
            <a:avLst/>
          </a:prstGeom>
          <a:noFill/>
        </p:spPr>
        <p:txBody>
          <a:bodyPr wrap="square" rtlCol="0">
            <a:spAutoFit/>
          </a:bodyPr>
          <a:lstStyle/>
          <a:p>
            <a:endParaRPr lang="el-GR" i="1" dirty="0"/>
          </a:p>
          <a:p>
            <a:r>
              <a:rPr lang="pt-BR" sz="1600" i="1" dirty="0"/>
              <a:t>A.Tsinganis et al., Phys.Rev.C83 (2010)024609,   R.Vlastou et al., Phys. Procedia 66(2015)425 </a:t>
            </a:r>
          </a:p>
          <a:p>
            <a:r>
              <a:rPr lang="pt-BR" sz="1600" i="1" dirty="0"/>
              <a:t>A.Kalamara et al., EPJ Web of Conf. 146(2017)11013,    A.Kalamara et al., Phys.Rev.C97(2018)034615</a:t>
            </a:r>
            <a:endParaRPr lang="en-US" b="1" dirty="0"/>
          </a:p>
        </p:txBody>
      </p:sp>
      <p:pic>
        <p:nvPicPr>
          <p:cNvPr id="4098" name="Picture 1">
            <a:extLst>
              <a:ext uri="{FF2B5EF4-FFF2-40B4-BE49-F238E27FC236}">
                <a16:creationId xmlns:a16="http://schemas.microsoft.com/office/drawing/2014/main" id="{C42070EF-3876-AE2A-CE9F-9C68EEAA80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2783" t="47804" r="15797" b="15132"/>
          <a:stretch>
            <a:fillRect/>
          </a:stretch>
        </p:blipFill>
        <p:spPr bwMode="auto">
          <a:xfrm>
            <a:off x="-8163" y="2371298"/>
            <a:ext cx="7805006"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815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18/22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a:t>
            </a:r>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1" name="TextBox 10">
            <a:extLst>
              <a:ext uri="{FF2B5EF4-FFF2-40B4-BE49-F238E27FC236}">
                <a16:creationId xmlns:a16="http://schemas.microsoft.com/office/drawing/2014/main" id="{34D070CE-CB69-BF2D-8B7C-5DBFC6A6AC84}"/>
              </a:ext>
            </a:extLst>
          </p:cNvPr>
          <p:cNvSpPr txBox="1"/>
          <p:nvPr/>
        </p:nvSpPr>
        <p:spPr>
          <a:xfrm>
            <a:off x="338092" y="768209"/>
            <a:ext cx="11122089" cy="461665"/>
          </a:xfrm>
          <a:prstGeom prst="rect">
            <a:avLst/>
          </a:prstGeom>
          <a:solidFill>
            <a:schemeClr val="accent2">
              <a:lumMod val="20000"/>
              <a:lumOff val="80000"/>
            </a:schemeClr>
          </a:solidFill>
          <a:ln>
            <a:solidFill>
              <a:schemeClr val="accent2">
                <a:lumMod val="20000"/>
                <a:lumOff val="80000"/>
              </a:schemeClr>
            </a:solidFill>
          </a:ln>
        </p:spPr>
        <p:txBody>
          <a:bodyPr wrap="square" rtlCol="0">
            <a:spAutoFit/>
          </a:bodyPr>
          <a:lstStyle/>
          <a:p>
            <a:r>
              <a:rPr lang="en-GB" sz="2400" b="1" dirty="0"/>
              <a:t>Other reactions on </a:t>
            </a:r>
            <a:r>
              <a:rPr lang="en-GB" sz="2400" b="1" baseline="30000" dirty="0"/>
              <a:t>197</a:t>
            </a:r>
            <a:r>
              <a:rPr lang="en-GB" sz="2400" b="1" dirty="0"/>
              <a:t>Au with data from literature</a:t>
            </a:r>
            <a:endParaRPr lang="en-US" sz="2400" b="1" dirty="0"/>
          </a:p>
        </p:txBody>
      </p:sp>
      <p:pic>
        <p:nvPicPr>
          <p:cNvPr id="22" name="Picture 21">
            <a:extLst>
              <a:ext uri="{FF2B5EF4-FFF2-40B4-BE49-F238E27FC236}">
                <a16:creationId xmlns:a16="http://schemas.microsoft.com/office/drawing/2014/main" id="{1F31304C-C034-83F3-39C7-90F7B561488B}"/>
              </a:ext>
            </a:extLst>
          </p:cNvPr>
          <p:cNvPicPr>
            <a:picLocks noChangeAspect="1"/>
          </p:cNvPicPr>
          <p:nvPr/>
        </p:nvPicPr>
        <p:blipFill>
          <a:blip r:embed="rId4"/>
          <a:srcRect l="21180" t="30317" r="7688" b="15159"/>
          <a:stretch/>
        </p:blipFill>
        <p:spPr>
          <a:xfrm>
            <a:off x="645745" y="1324551"/>
            <a:ext cx="10590923" cy="4844139"/>
          </a:xfrm>
          <a:prstGeom prst="rect">
            <a:avLst/>
          </a:prstGeom>
        </p:spPr>
      </p:pic>
    </p:spTree>
    <p:extLst>
      <p:ext uri="{BB962C8B-B14F-4D97-AF65-F5344CB8AC3E}">
        <p14:creationId xmlns:p14="http://schemas.microsoft.com/office/powerpoint/2010/main" val="4151714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2/22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Available Beams</a:t>
            </a:r>
          </a:p>
          <a:p>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7" name="TextBox 6">
            <a:extLst>
              <a:ext uri="{FF2B5EF4-FFF2-40B4-BE49-F238E27FC236}">
                <a16:creationId xmlns:a16="http://schemas.microsoft.com/office/drawing/2014/main" id="{882BB1E6-5194-3186-B28A-878854A04F16}"/>
              </a:ext>
            </a:extLst>
          </p:cNvPr>
          <p:cNvSpPr txBox="1"/>
          <p:nvPr/>
        </p:nvSpPr>
        <p:spPr>
          <a:xfrm>
            <a:off x="338092" y="1155911"/>
            <a:ext cx="7278656" cy="1015663"/>
          </a:xfrm>
          <a:prstGeom prst="rect">
            <a:avLst/>
          </a:prstGeom>
          <a:noFill/>
        </p:spPr>
        <p:txBody>
          <a:bodyPr wrap="square" rtlCol="0">
            <a:spAutoFit/>
          </a:bodyPr>
          <a:lstStyle/>
          <a:p>
            <a:r>
              <a:rPr lang="en-US" sz="2000" dirty="0"/>
              <a:t>The 5.5 MV tandem T11/25 Accelerator at NCSR “</a:t>
            </a:r>
            <a:r>
              <a:rPr lang="en-US" sz="2000" dirty="0" err="1"/>
              <a:t>Demokritos</a:t>
            </a:r>
            <a:r>
              <a:rPr lang="en-US" sz="2000" dirty="0"/>
              <a:t>”</a:t>
            </a:r>
          </a:p>
          <a:p>
            <a:r>
              <a:rPr lang="en-US" sz="2000" dirty="0"/>
              <a:t> in Athens  is  the only accelerator facility in Greece. </a:t>
            </a:r>
          </a:p>
          <a:p>
            <a:r>
              <a:rPr lang="en-US" sz="2000" dirty="0"/>
              <a:t>It has been recently renovated through the program CALIBRA/EYIE.</a:t>
            </a:r>
          </a:p>
        </p:txBody>
      </p:sp>
      <p:sp>
        <p:nvSpPr>
          <p:cNvPr id="11" name="TextBox 10">
            <a:extLst>
              <a:ext uri="{FF2B5EF4-FFF2-40B4-BE49-F238E27FC236}">
                <a16:creationId xmlns:a16="http://schemas.microsoft.com/office/drawing/2014/main" id="{0920232D-BE7B-43C1-CC47-A13CD4BD8E38}"/>
              </a:ext>
            </a:extLst>
          </p:cNvPr>
          <p:cNvSpPr txBox="1"/>
          <p:nvPr/>
        </p:nvSpPr>
        <p:spPr>
          <a:xfrm>
            <a:off x="181705" y="2537361"/>
            <a:ext cx="8860696" cy="3939540"/>
          </a:xfrm>
          <a:prstGeom prst="rect">
            <a:avLst/>
          </a:prstGeom>
          <a:noFill/>
        </p:spPr>
        <p:txBody>
          <a:bodyPr wrap="square">
            <a:spAutoFit/>
          </a:bodyPr>
          <a:lstStyle/>
          <a:p>
            <a:r>
              <a:rPr lang="en-US" sz="1800" dirty="0"/>
              <a:t>The neutron facility can deliver quasi-monoenergetic neutron beams  at energies : </a:t>
            </a:r>
          </a:p>
          <a:p>
            <a:r>
              <a:rPr lang="en-US" sz="1800" dirty="0"/>
              <a:t>•  ~ </a:t>
            </a:r>
            <a:r>
              <a:rPr lang="en-US" sz="1800" b="1" dirty="0"/>
              <a:t>120 – 900 keV via the </a:t>
            </a:r>
            <a:r>
              <a:rPr lang="en-US" sz="1800" b="1" baseline="30000" dirty="0"/>
              <a:t>7</a:t>
            </a:r>
            <a:r>
              <a:rPr lang="en-US" sz="1800" b="1" dirty="0"/>
              <a:t>Li(</a:t>
            </a:r>
            <a:r>
              <a:rPr lang="en-US" sz="1800" b="1" dirty="0" err="1"/>
              <a:t>p,n</a:t>
            </a:r>
            <a:r>
              <a:rPr lang="en-US" sz="1800" b="1" dirty="0"/>
              <a:t>)</a:t>
            </a:r>
            <a:r>
              <a:rPr lang="en-US" sz="1800" b="1" baseline="30000" dirty="0"/>
              <a:t>7</a:t>
            </a:r>
            <a:r>
              <a:rPr lang="en-US" sz="1800" b="1" dirty="0"/>
              <a:t>Be </a:t>
            </a:r>
            <a:r>
              <a:rPr lang="en-US" sz="1800" dirty="0"/>
              <a:t>reaction - Flux: ~ 10</a:t>
            </a:r>
            <a:r>
              <a:rPr lang="en-US" sz="1800" baseline="30000" dirty="0"/>
              <a:t>5</a:t>
            </a:r>
            <a:r>
              <a:rPr lang="en-US" sz="1800" dirty="0"/>
              <a:t>n/cm</a:t>
            </a:r>
            <a:r>
              <a:rPr lang="en-US" sz="1800" baseline="30000" dirty="0"/>
              <a:t>2</a:t>
            </a:r>
            <a:r>
              <a:rPr lang="en-US" sz="1800" dirty="0"/>
              <a:t>s</a:t>
            </a:r>
          </a:p>
          <a:p>
            <a:pPr marL="285750" indent="-285750">
              <a:buClr>
                <a:schemeClr val="tx1"/>
              </a:buClr>
              <a:buSzPct val="120000"/>
              <a:buFont typeface="Arial" panose="020B0604020202020204" pitchFamily="34" charset="0"/>
              <a:buChar char="•"/>
            </a:pPr>
            <a:r>
              <a:rPr lang="en-US" sz="1800" dirty="0"/>
              <a:t>~ </a:t>
            </a:r>
            <a:r>
              <a:rPr lang="en-US" sz="1800" b="1" dirty="0"/>
              <a:t>2- 5.3 MeV via the  </a:t>
            </a:r>
            <a:r>
              <a:rPr lang="en-US" sz="1800" b="1" baseline="30000" dirty="0"/>
              <a:t>3</a:t>
            </a:r>
            <a:r>
              <a:rPr lang="en-US" sz="1800" b="1" dirty="0"/>
              <a:t>H(</a:t>
            </a:r>
            <a:r>
              <a:rPr lang="en-US" sz="1800" b="1" dirty="0" err="1"/>
              <a:t>p,n</a:t>
            </a:r>
            <a:r>
              <a:rPr lang="en-US" sz="1800" b="1" dirty="0"/>
              <a:t>)</a:t>
            </a:r>
            <a:r>
              <a:rPr lang="en-US" sz="1800" b="1" baseline="30000" dirty="0"/>
              <a:t>3</a:t>
            </a:r>
            <a:r>
              <a:rPr lang="en-US" sz="1800" b="1" dirty="0"/>
              <a:t>He </a:t>
            </a:r>
            <a:r>
              <a:rPr lang="en-US" sz="1800" dirty="0"/>
              <a:t>reaction</a:t>
            </a:r>
            <a:r>
              <a:rPr lang="el-GR" sz="1800" dirty="0"/>
              <a:t> </a:t>
            </a:r>
            <a:r>
              <a:rPr lang="en-US" sz="1800" dirty="0"/>
              <a:t>– Flux : ~ 10</a:t>
            </a:r>
            <a:r>
              <a:rPr lang="en-US" sz="1800" baseline="30000" dirty="0"/>
              <a:t>5</a:t>
            </a:r>
            <a:r>
              <a:rPr lang="en-US" sz="1800" dirty="0"/>
              <a:t>n/cm</a:t>
            </a:r>
            <a:r>
              <a:rPr lang="en-US" sz="1800" baseline="30000" dirty="0"/>
              <a:t>2</a:t>
            </a:r>
            <a:r>
              <a:rPr lang="en-US" sz="1800" dirty="0"/>
              <a:t>s</a:t>
            </a:r>
          </a:p>
          <a:p>
            <a:r>
              <a:rPr lang="en-US" sz="1800" dirty="0"/>
              <a:t>•  ~ </a:t>
            </a:r>
            <a:r>
              <a:rPr lang="en-US" sz="1800" b="1" dirty="0"/>
              <a:t>4.0 – 11.4 MeV via the </a:t>
            </a:r>
            <a:r>
              <a:rPr lang="en-US" sz="1800" b="1" baseline="30000" dirty="0"/>
              <a:t>2</a:t>
            </a:r>
            <a:r>
              <a:rPr lang="en-US" sz="1800" b="1" dirty="0"/>
              <a:t>H(</a:t>
            </a:r>
            <a:r>
              <a:rPr lang="en-US" sz="1800" b="1" dirty="0" err="1"/>
              <a:t>d,n</a:t>
            </a:r>
            <a:r>
              <a:rPr lang="en-US" sz="1800" b="1" dirty="0"/>
              <a:t>)</a:t>
            </a:r>
            <a:r>
              <a:rPr lang="en-US" sz="1800" b="1" baseline="30000" dirty="0"/>
              <a:t>3</a:t>
            </a:r>
            <a:r>
              <a:rPr lang="en-US" sz="1800" b="1" dirty="0"/>
              <a:t>He </a:t>
            </a:r>
            <a:r>
              <a:rPr lang="en-US" sz="1800" dirty="0"/>
              <a:t>reaction - Flux: ~ 10</a:t>
            </a:r>
            <a:r>
              <a:rPr lang="en-US" sz="1800" baseline="30000" dirty="0"/>
              <a:t>6</a:t>
            </a:r>
            <a:r>
              <a:rPr lang="en-US" sz="1800" dirty="0"/>
              <a:t>n/cm</a:t>
            </a:r>
            <a:r>
              <a:rPr lang="en-US" sz="1800" baseline="30000" dirty="0"/>
              <a:t>2</a:t>
            </a:r>
            <a:r>
              <a:rPr lang="en-US" sz="1800" dirty="0"/>
              <a:t>s</a:t>
            </a:r>
          </a:p>
          <a:p>
            <a:r>
              <a:rPr lang="en-US" sz="1800" dirty="0"/>
              <a:t>•  ~ </a:t>
            </a:r>
            <a:r>
              <a:rPr lang="en-US" sz="1800" b="1" dirty="0"/>
              <a:t>1</a:t>
            </a:r>
            <a:r>
              <a:rPr lang="el-GR" sz="1800" b="1" dirty="0"/>
              <a:t>5</a:t>
            </a:r>
            <a:r>
              <a:rPr lang="en-US" sz="1800" b="1" dirty="0"/>
              <a:t> – 20 MeV via the </a:t>
            </a:r>
            <a:r>
              <a:rPr lang="en-US" sz="1800" b="1" baseline="30000" dirty="0"/>
              <a:t>3</a:t>
            </a:r>
            <a:r>
              <a:rPr lang="en-US" sz="1800" b="1" dirty="0"/>
              <a:t>H(</a:t>
            </a:r>
            <a:r>
              <a:rPr lang="en-US" sz="1800" b="1" dirty="0" err="1"/>
              <a:t>d,n</a:t>
            </a:r>
            <a:r>
              <a:rPr lang="en-US" sz="1800" b="1" dirty="0"/>
              <a:t>)</a:t>
            </a:r>
            <a:r>
              <a:rPr lang="en-US" sz="1800" b="1" baseline="30000" dirty="0"/>
              <a:t>4</a:t>
            </a:r>
            <a:r>
              <a:rPr lang="en-US" sz="1800" b="1" dirty="0"/>
              <a:t>He </a:t>
            </a:r>
            <a:r>
              <a:rPr lang="en-US" sz="1800" dirty="0"/>
              <a:t>reaction</a:t>
            </a:r>
            <a:r>
              <a:rPr lang="el-GR" sz="1800" dirty="0"/>
              <a:t> </a:t>
            </a:r>
            <a:r>
              <a:rPr lang="en-US" sz="1800" dirty="0"/>
              <a:t> - Flux: ~ 10</a:t>
            </a:r>
            <a:r>
              <a:rPr lang="en-US" sz="1800" baseline="30000" dirty="0"/>
              <a:t>5</a:t>
            </a:r>
            <a:r>
              <a:rPr lang="en-US" sz="1800" dirty="0"/>
              <a:t>n/cm</a:t>
            </a:r>
            <a:r>
              <a:rPr lang="en-US" sz="1800" baseline="30000" dirty="0"/>
              <a:t>2</a:t>
            </a:r>
            <a:r>
              <a:rPr lang="en-US" sz="1800" dirty="0"/>
              <a:t>s</a:t>
            </a:r>
            <a:endParaRPr lang="el-GR" sz="1800" dirty="0"/>
          </a:p>
          <a:p>
            <a:endParaRPr lang="en-US" sz="1800" dirty="0"/>
          </a:p>
          <a:p>
            <a:r>
              <a:rPr lang="en-US" sz="1800" dirty="0"/>
              <a:t>The flux variation of the neutron beam is monitored by using a BF3 detector  with paraffin moderator, whose spectra are stored at regular time intervals. The absolute flux of the beam can be obtained with respect to </a:t>
            </a:r>
            <a:r>
              <a:rPr lang="en-US" sz="1800" b="1" dirty="0"/>
              <a:t>reference reactions</a:t>
            </a:r>
            <a:r>
              <a:rPr lang="en-US" sz="1800" dirty="0"/>
              <a:t>, such as </a:t>
            </a:r>
            <a:r>
              <a:rPr lang="en-US" sz="1800" b="1" baseline="30000" dirty="0"/>
              <a:t>56</a:t>
            </a:r>
            <a:r>
              <a:rPr lang="en-US" sz="1800" b="1" dirty="0"/>
              <a:t>Fe(</a:t>
            </a:r>
            <a:r>
              <a:rPr lang="en-US" sz="1800" b="1" dirty="0" err="1"/>
              <a:t>n,p</a:t>
            </a:r>
            <a:r>
              <a:rPr lang="en-US" sz="1800" b="1" dirty="0"/>
              <a:t>), </a:t>
            </a:r>
            <a:r>
              <a:rPr lang="en-US" sz="1800" b="1" baseline="30000" dirty="0"/>
              <a:t>27</a:t>
            </a:r>
            <a:r>
              <a:rPr lang="en-US" sz="1800" b="1" dirty="0"/>
              <a:t>Al(n,α), </a:t>
            </a:r>
            <a:r>
              <a:rPr lang="en-US" sz="1800" b="1" baseline="30000" dirty="0"/>
              <a:t>197</a:t>
            </a:r>
            <a:r>
              <a:rPr lang="en-US" sz="1800" b="1" dirty="0"/>
              <a:t>Au(n,2n) and </a:t>
            </a:r>
            <a:r>
              <a:rPr lang="en-US" sz="1800" b="1" baseline="30000" dirty="0"/>
              <a:t>93</a:t>
            </a:r>
            <a:r>
              <a:rPr lang="en-US" sz="1800" b="1" dirty="0"/>
              <a:t>Nb(n,2n)</a:t>
            </a:r>
            <a:r>
              <a:rPr lang="en-US" sz="1800" dirty="0"/>
              <a:t> for cross section measurements implementing the activation technique as well as  </a:t>
            </a:r>
            <a:r>
              <a:rPr lang="en-US" sz="1800" b="1" baseline="30000" dirty="0"/>
              <a:t>238</a:t>
            </a:r>
            <a:r>
              <a:rPr lang="en-US" sz="1800" b="1" dirty="0"/>
              <a:t>U(</a:t>
            </a:r>
            <a:r>
              <a:rPr lang="en-US" sz="1800" b="1" dirty="0" err="1"/>
              <a:t>n,f</a:t>
            </a:r>
            <a:r>
              <a:rPr lang="en-US" sz="1800" b="1" dirty="0"/>
              <a:t>)</a:t>
            </a:r>
            <a:r>
              <a:rPr lang="en-US" sz="1800" dirty="0"/>
              <a:t> and </a:t>
            </a:r>
            <a:r>
              <a:rPr lang="en-US" sz="1800" b="1" baseline="30000" dirty="0"/>
              <a:t>235</a:t>
            </a:r>
            <a:r>
              <a:rPr lang="en-US" sz="1800" b="1" dirty="0"/>
              <a:t>U(</a:t>
            </a:r>
            <a:r>
              <a:rPr lang="en-US" sz="1800" b="1" dirty="0" err="1"/>
              <a:t>n,f</a:t>
            </a:r>
            <a:r>
              <a:rPr lang="en-US" sz="1800" b="1" dirty="0"/>
              <a:t>)</a:t>
            </a:r>
            <a:r>
              <a:rPr lang="en-US" sz="1800" dirty="0"/>
              <a:t> for fission cross section measurements.</a:t>
            </a:r>
          </a:p>
          <a:p>
            <a:endParaRPr lang="en-US" dirty="0"/>
          </a:p>
          <a:p>
            <a:r>
              <a:rPr lang="en-US" sz="1600" i="1" dirty="0" err="1"/>
              <a:t>R.Vlastou</a:t>
            </a:r>
            <a:r>
              <a:rPr lang="en-US" sz="1600" i="1" dirty="0"/>
              <a:t>. EPJ Techniques and Instrumentation (2023) 10:4. </a:t>
            </a:r>
            <a:br>
              <a:rPr lang="en-US" dirty="0"/>
            </a:br>
            <a:endParaRPr lang="el-GR" dirty="0"/>
          </a:p>
        </p:txBody>
      </p:sp>
      <p:pic>
        <p:nvPicPr>
          <p:cNvPr id="13" name="Picture 2">
            <a:extLst>
              <a:ext uri="{FF2B5EF4-FFF2-40B4-BE49-F238E27FC236}">
                <a16:creationId xmlns:a16="http://schemas.microsoft.com/office/drawing/2014/main" id="{09BCC7F6-CF8D-9AC3-E381-010B28D3E2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6000" y="720975"/>
            <a:ext cx="3904296" cy="2316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a:extLst>
              <a:ext uri="{FF2B5EF4-FFF2-40B4-BE49-F238E27FC236}">
                <a16:creationId xmlns:a16="http://schemas.microsoft.com/office/drawing/2014/main" id="{C42F5D2F-2604-F834-CEFB-D159AE7B4B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86158" y="3820602"/>
            <a:ext cx="3125754" cy="1884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261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19/22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a:t>
            </a:r>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11" name="Picture 10">
            <a:extLst>
              <a:ext uri="{FF2B5EF4-FFF2-40B4-BE49-F238E27FC236}">
                <a16:creationId xmlns:a16="http://schemas.microsoft.com/office/drawing/2014/main" id="{20860B07-C7CB-B0B0-09F8-044B29F40627}"/>
              </a:ext>
            </a:extLst>
          </p:cNvPr>
          <p:cNvPicPr>
            <a:picLocks noChangeAspect="1"/>
          </p:cNvPicPr>
          <p:nvPr/>
        </p:nvPicPr>
        <p:blipFill>
          <a:blip r:embed="rId4"/>
          <a:srcRect l="21726" t="29921" r="16022" b="15079"/>
          <a:stretch/>
        </p:blipFill>
        <p:spPr>
          <a:xfrm>
            <a:off x="223156" y="1143000"/>
            <a:ext cx="9219630" cy="5090999"/>
          </a:xfrm>
          <a:prstGeom prst="rect">
            <a:avLst/>
          </a:prstGeom>
        </p:spPr>
      </p:pic>
      <p:sp>
        <p:nvSpPr>
          <p:cNvPr id="13" name="TextBox 12">
            <a:extLst>
              <a:ext uri="{FF2B5EF4-FFF2-40B4-BE49-F238E27FC236}">
                <a16:creationId xmlns:a16="http://schemas.microsoft.com/office/drawing/2014/main" id="{A5B9787C-15BB-1239-ACB4-DF256D679BCC}"/>
              </a:ext>
            </a:extLst>
          </p:cNvPr>
          <p:cNvSpPr txBox="1"/>
          <p:nvPr/>
        </p:nvSpPr>
        <p:spPr>
          <a:xfrm>
            <a:off x="8430987" y="4347118"/>
            <a:ext cx="3984171" cy="1292662"/>
          </a:xfrm>
          <a:prstGeom prst="rect">
            <a:avLst/>
          </a:prstGeom>
          <a:noFill/>
        </p:spPr>
        <p:txBody>
          <a:bodyPr wrap="square" rtlCol="0">
            <a:spAutoFit/>
          </a:bodyPr>
          <a:lstStyle/>
          <a:p>
            <a:r>
              <a:rPr lang="pt-BR" sz="1400" i="1" dirty="0"/>
              <a:t>N. Patronis et al., Phys. Rev. C75 (2007), 034607</a:t>
            </a:r>
          </a:p>
          <a:p>
            <a:r>
              <a:rPr lang="nl-NL" sz="1400" i="1" dirty="0"/>
              <a:t>R. Vlastou et al., EPJ Web of Conf. 146(2017)11013</a:t>
            </a:r>
            <a:endParaRPr lang="pt-BR" sz="1400" i="1" dirty="0"/>
          </a:p>
          <a:p>
            <a:r>
              <a:rPr lang="en-US" altLang="en-US" sz="1400" i="1" dirty="0"/>
              <a:t>A. </a:t>
            </a:r>
            <a:r>
              <a:rPr lang="en-US" altLang="en-US" sz="1400" i="1" dirty="0" err="1"/>
              <a:t>Kalamara</a:t>
            </a:r>
            <a:r>
              <a:rPr lang="en-US" altLang="en-US" sz="1400" i="1" dirty="0"/>
              <a:t> et al., Phys. Rev. C 98, 034607 (2018)</a:t>
            </a:r>
          </a:p>
          <a:p>
            <a:r>
              <a:rPr lang="en-US" altLang="en-US" sz="1400" i="1" dirty="0"/>
              <a:t>A. </a:t>
            </a:r>
            <a:r>
              <a:rPr lang="en-US" altLang="en-US" sz="1400" i="1" dirty="0" err="1"/>
              <a:t>Kalamara</a:t>
            </a:r>
            <a:r>
              <a:rPr lang="en-US" altLang="en-US" sz="1400" i="1" dirty="0"/>
              <a:t> et al., Eur. Phys. J. A, 55: 187 (2019</a:t>
            </a:r>
            <a:r>
              <a:rPr lang="en-US" altLang="en-US" i="1" dirty="0"/>
              <a:t>)</a:t>
            </a:r>
          </a:p>
          <a:p>
            <a:pPr marL="342900" indent="-342900">
              <a:buAutoNum type="alphaUcPeriod"/>
            </a:pPr>
            <a:endParaRPr lang="en-US" altLang="en-US" i="1" dirty="0"/>
          </a:p>
        </p:txBody>
      </p:sp>
      <p:sp>
        <p:nvSpPr>
          <p:cNvPr id="14" name="TextBox 13">
            <a:extLst>
              <a:ext uri="{FF2B5EF4-FFF2-40B4-BE49-F238E27FC236}">
                <a16:creationId xmlns:a16="http://schemas.microsoft.com/office/drawing/2014/main" id="{31DD18B4-7344-011F-8FDB-FCE235CD1664}"/>
              </a:ext>
            </a:extLst>
          </p:cNvPr>
          <p:cNvSpPr txBox="1"/>
          <p:nvPr/>
        </p:nvSpPr>
        <p:spPr>
          <a:xfrm>
            <a:off x="386443" y="647162"/>
            <a:ext cx="11122089" cy="461665"/>
          </a:xfrm>
          <a:prstGeom prst="rect">
            <a:avLst/>
          </a:prstGeom>
          <a:solidFill>
            <a:schemeClr val="accent2">
              <a:lumMod val="20000"/>
              <a:lumOff val="80000"/>
            </a:schemeClr>
          </a:solidFill>
          <a:ln>
            <a:solidFill>
              <a:schemeClr val="accent2">
                <a:lumMod val="20000"/>
                <a:lumOff val="80000"/>
              </a:schemeClr>
            </a:solidFill>
          </a:ln>
        </p:spPr>
        <p:txBody>
          <a:bodyPr wrap="square" rtlCol="0">
            <a:spAutoFit/>
          </a:bodyPr>
          <a:lstStyle/>
          <a:p>
            <a:r>
              <a:rPr lang="pt-BR" sz="2400" b="1" dirty="0"/>
              <a:t>The </a:t>
            </a:r>
            <a:r>
              <a:rPr lang="pt-BR" sz="2400" b="1" baseline="30000" dirty="0"/>
              <a:t>191</a:t>
            </a:r>
            <a:r>
              <a:rPr lang="pt-BR" sz="2400" b="1" dirty="0"/>
              <a:t>Ir(n,2n)</a:t>
            </a:r>
            <a:r>
              <a:rPr lang="pt-BR" sz="2400" b="1" baseline="30000" dirty="0"/>
              <a:t>190</a:t>
            </a:r>
            <a:r>
              <a:rPr lang="pt-BR" sz="2400" b="1" dirty="0"/>
              <a:t>Ir </a:t>
            </a:r>
            <a:r>
              <a:rPr lang="pt-BR" sz="2400" b="1" baseline="30000" dirty="0"/>
              <a:t>g+m1</a:t>
            </a:r>
            <a:r>
              <a:rPr lang="pt-BR" sz="2400" b="1" dirty="0"/>
              <a:t>, </a:t>
            </a:r>
            <a:r>
              <a:rPr lang="pt-BR" sz="2400" b="1" baseline="30000" dirty="0"/>
              <a:t>190</a:t>
            </a:r>
            <a:r>
              <a:rPr lang="pt-BR" sz="2400" b="1" dirty="0"/>
              <a:t>Ir</a:t>
            </a:r>
            <a:r>
              <a:rPr lang="pt-BR" sz="2400" b="1" baseline="30000" dirty="0"/>
              <a:t>m2</a:t>
            </a:r>
            <a:r>
              <a:rPr lang="pt-BR" sz="2400" b="1" dirty="0"/>
              <a:t> ,  </a:t>
            </a:r>
            <a:r>
              <a:rPr lang="en-GB" sz="2400" b="1" baseline="30000" dirty="0">
                <a:solidFill>
                  <a:prstClr val="black"/>
                </a:solidFill>
              </a:rPr>
              <a:t>191</a:t>
            </a:r>
            <a:r>
              <a:rPr lang="en-GB" sz="2400" b="1" dirty="0">
                <a:solidFill>
                  <a:prstClr val="black"/>
                </a:solidFill>
              </a:rPr>
              <a:t>Ir(n,3n)</a:t>
            </a:r>
            <a:r>
              <a:rPr lang="en-GB" sz="2400" b="1" baseline="30000" dirty="0">
                <a:solidFill>
                  <a:prstClr val="black"/>
                </a:solidFill>
              </a:rPr>
              <a:t>189</a:t>
            </a:r>
            <a:r>
              <a:rPr lang="en-GB" sz="2400" b="1" dirty="0">
                <a:solidFill>
                  <a:prstClr val="black"/>
                </a:solidFill>
              </a:rPr>
              <a:t>Ir </a:t>
            </a:r>
            <a:r>
              <a:rPr lang="pt-BR" sz="2400" b="1" dirty="0"/>
              <a:t>case and other data from literature</a:t>
            </a:r>
            <a:endParaRPr lang="en-US" sz="2400" b="1" dirty="0"/>
          </a:p>
        </p:txBody>
      </p:sp>
    </p:spTree>
    <p:extLst>
      <p:ext uri="{BB962C8B-B14F-4D97-AF65-F5344CB8AC3E}">
        <p14:creationId xmlns:p14="http://schemas.microsoft.com/office/powerpoint/2010/main" val="1087914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20/22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a:t>
            </a:r>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pic>
        <p:nvPicPr>
          <p:cNvPr id="8" name="Picture 7">
            <a:extLst>
              <a:ext uri="{FF2B5EF4-FFF2-40B4-BE49-F238E27FC236}">
                <a16:creationId xmlns:a16="http://schemas.microsoft.com/office/drawing/2014/main" id="{DDF1318E-594A-EDA0-1F11-1B2EC28AF1A8}"/>
              </a:ext>
            </a:extLst>
          </p:cNvPr>
          <p:cNvPicPr>
            <a:picLocks noChangeAspect="1"/>
          </p:cNvPicPr>
          <p:nvPr/>
        </p:nvPicPr>
        <p:blipFill>
          <a:blip r:embed="rId4"/>
          <a:srcRect l="24652" t="30634" r="7738" b="15477"/>
          <a:stretch/>
        </p:blipFill>
        <p:spPr>
          <a:xfrm>
            <a:off x="818098" y="1210247"/>
            <a:ext cx="10690433" cy="4947556"/>
          </a:xfrm>
          <a:prstGeom prst="rect">
            <a:avLst/>
          </a:prstGeom>
        </p:spPr>
      </p:pic>
      <p:sp>
        <p:nvSpPr>
          <p:cNvPr id="11" name="TextBox 10">
            <a:extLst>
              <a:ext uri="{FF2B5EF4-FFF2-40B4-BE49-F238E27FC236}">
                <a16:creationId xmlns:a16="http://schemas.microsoft.com/office/drawing/2014/main" id="{E5CD564B-9AC7-5F38-189D-94E233E7803A}"/>
              </a:ext>
            </a:extLst>
          </p:cNvPr>
          <p:cNvSpPr txBox="1"/>
          <p:nvPr/>
        </p:nvSpPr>
        <p:spPr>
          <a:xfrm>
            <a:off x="386443" y="647162"/>
            <a:ext cx="11122089" cy="461665"/>
          </a:xfrm>
          <a:prstGeom prst="rect">
            <a:avLst/>
          </a:prstGeom>
          <a:solidFill>
            <a:schemeClr val="accent2">
              <a:lumMod val="20000"/>
              <a:lumOff val="80000"/>
            </a:schemeClr>
          </a:solidFill>
          <a:ln>
            <a:solidFill>
              <a:schemeClr val="accent2">
                <a:lumMod val="20000"/>
                <a:lumOff val="80000"/>
              </a:schemeClr>
            </a:solidFill>
          </a:ln>
        </p:spPr>
        <p:txBody>
          <a:bodyPr wrap="square" rtlCol="0">
            <a:spAutoFit/>
          </a:bodyPr>
          <a:lstStyle/>
          <a:p>
            <a:r>
              <a:rPr lang="pt-BR" sz="2400" b="1" dirty="0"/>
              <a:t>The </a:t>
            </a:r>
            <a:r>
              <a:rPr lang="en-GB" sz="2400" b="1" baseline="30000" dirty="0">
                <a:solidFill>
                  <a:prstClr val="black"/>
                </a:solidFill>
              </a:rPr>
              <a:t>193</a:t>
            </a:r>
            <a:r>
              <a:rPr lang="en-GB" sz="2400" b="1" dirty="0">
                <a:solidFill>
                  <a:prstClr val="black"/>
                </a:solidFill>
              </a:rPr>
              <a:t>Ir(n,2n)</a:t>
            </a:r>
            <a:r>
              <a:rPr lang="en-GB" sz="2400" b="1" baseline="30000" dirty="0">
                <a:solidFill>
                  <a:prstClr val="black"/>
                </a:solidFill>
              </a:rPr>
              <a:t>192</a:t>
            </a:r>
            <a:r>
              <a:rPr lang="en-GB" sz="2400" b="1" dirty="0">
                <a:solidFill>
                  <a:prstClr val="black"/>
                </a:solidFill>
              </a:rPr>
              <a:t>Ir </a:t>
            </a:r>
            <a:r>
              <a:rPr lang="pt-BR" sz="2400" b="1" dirty="0"/>
              <a:t>case and other data from literature</a:t>
            </a:r>
            <a:endParaRPr lang="en-US" sz="2400" b="1" dirty="0"/>
          </a:p>
        </p:txBody>
      </p:sp>
    </p:spTree>
    <p:extLst>
      <p:ext uri="{BB962C8B-B14F-4D97-AF65-F5344CB8AC3E}">
        <p14:creationId xmlns:p14="http://schemas.microsoft.com/office/powerpoint/2010/main" val="507403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3B9A8-66D9-F58F-A043-4D755A919D56}"/>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BFA5AA6A-A518-59DF-90DC-FA248EDE0D38}"/>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2FE59346-A036-58E3-243B-7ADCF46879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F45910F-D9EB-D305-C344-D505C2C7512E}"/>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C76475CA-DD52-42FA-1F5C-D5E2D8E5FA80}"/>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21/22</a:t>
            </a:r>
          </a:p>
        </p:txBody>
      </p:sp>
      <p:pic>
        <p:nvPicPr>
          <p:cNvPr id="5" name="Picture 9" descr="DEMOKRITOS-gr">
            <a:extLst>
              <a:ext uri="{FF2B5EF4-FFF2-40B4-BE49-F238E27FC236}">
                <a16:creationId xmlns:a16="http://schemas.microsoft.com/office/drawing/2014/main" id="{D57D78DD-4621-BC00-CDCA-616D3B54CC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B6DE9281-A8D1-FB77-A50C-4FA6FEC15DBB}"/>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B6D339F-D99F-4033-5A06-2E0FA27DBCEF}"/>
              </a:ext>
            </a:extLst>
          </p:cNvPr>
          <p:cNvSpPr txBox="1"/>
          <p:nvPr/>
        </p:nvSpPr>
        <p:spPr>
          <a:xfrm>
            <a:off x="591796" y="32655"/>
            <a:ext cx="90583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Neutron activation research activities - </a:t>
            </a:r>
            <a:r>
              <a:rPr kumimoji="0" lang="en-US" sz="3200" b="1" i="0" u="none" strike="noStrike" kern="1200" cap="none" spc="0" normalizeH="0" baseline="30000" noProof="0" dirty="0">
                <a:ln>
                  <a:noFill/>
                </a:ln>
                <a:solidFill>
                  <a:prstClr val="black"/>
                </a:solidFill>
                <a:effectLst/>
                <a:uLnTx/>
                <a:uFillTx/>
                <a:ea typeface="Times New Roman" panose="02020603050405020304" pitchFamily="18" charset="0"/>
                <a:cs typeface="+mn-cs"/>
              </a:rPr>
              <a:t>203</a:t>
            </a:r>
            <a:r>
              <a:rPr kumimoji="0" lang="en-US" sz="3200" b="1" i="0" u="none" strike="noStrike" kern="1200" cap="none" spc="0" normalizeH="0" baseline="0" noProof="0" dirty="0">
                <a:ln>
                  <a:noFill/>
                </a:ln>
                <a:solidFill>
                  <a:prstClr val="black"/>
                </a:solidFill>
                <a:effectLst/>
                <a:uLnTx/>
                <a:uFillTx/>
                <a:ea typeface="Times New Roman" panose="02020603050405020304" pitchFamily="18" charset="0"/>
                <a:cs typeface="+mn-cs"/>
              </a:rPr>
              <a:t>Tl</a:t>
            </a:r>
            <a:endParaRPr lang="en-GB" dirty="0"/>
          </a:p>
        </p:txBody>
      </p:sp>
      <p:cxnSp>
        <p:nvCxnSpPr>
          <p:cNvPr id="6" name="Straight Connector 5">
            <a:extLst>
              <a:ext uri="{FF2B5EF4-FFF2-40B4-BE49-F238E27FC236}">
                <a16:creationId xmlns:a16="http://schemas.microsoft.com/office/drawing/2014/main" id="{AA982C6D-38FC-B42B-3ADA-4B15162D9F86}"/>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1" name="TextBox 10">
            <a:extLst>
              <a:ext uri="{FF2B5EF4-FFF2-40B4-BE49-F238E27FC236}">
                <a16:creationId xmlns:a16="http://schemas.microsoft.com/office/drawing/2014/main" id="{90ED06B0-D2A9-8688-A360-D68C1963AFAE}"/>
              </a:ext>
            </a:extLst>
          </p:cNvPr>
          <p:cNvSpPr txBox="1"/>
          <p:nvPr/>
        </p:nvSpPr>
        <p:spPr>
          <a:xfrm>
            <a:off x="46276" y="5587148"/>
            <a:ext cx="12099448" cy="900246"/>
          </a:xfrm>
          <a:prstGeom prst="rect">
            <a:avLst/>
          </a:prstGeom>
          <a:noFill/>
        </p:spPr>
        <p:txBody>
          <a:bodyPr wrap="square">
            <a:spAutoFit/>
          </a:bodyPr>
          <a:lstStyle/>
          <a:p>
            <a:pPr algn="just"/>
            <a:r>
              <a:rPr lang="en-US" sz="1700" dirty="0"/>
              <a:t>The satisfactory theoretical calculations for </a:t>
            </a:r>
            <a:r>
              <a:rPr lang="en-US" sz="1700" dirty="0" err="1"/>
              <a:t>Ir</a:t>
            </a:r>
            <a:r>
              <a:rPr lang="en-US" sz="1700" dirty="0"/>
              <a:t>, Au and Tl – for many reactions and isomeric states - with the same set of parameters is an encouraging confirmation of </a:t>
            </a:r>
            <a:r>
              <a:rPr lang="en-US" sz="1700" b="1" dirty="0"/>
              <a:t>how successfully the theoretical models can reproduce the experimental data in this mass region</a:t>
            </a:r>
            <a:r>
              <a:rPr lang="en-US" sz="1750" dirty="0"/>
              <a:t>.</a:t>
            </a:r>
            <a:endParaRPr lang="en-GB" sz="1750" dirty="0"/>
          </a:p>
          <a:p>
            <a:pPr algn="just"/>
            <a:r>
              <a:rPr lang="en-US" b="1" dirty="0">
                <a:solidFill>
                  <a:schemeClr val="tx2">
                    <a:lumMod val="75000"/>
                  </a:schemeClr>
                </a:solidFill>
              </a:rPr>
              <a:t>  </a:t>
            </a:r>
            <a:r>
              <a:rPr lang="en-GB" dirty="0">
                <a:solidFill>
                  <a:schemeClr val="tx2">
                    <a:lumMod val="75000"/>
                  </a:schemeClr>
                </a:solidFill>
              </a:rPr>
              <a:t> </a:t>
            </a:r>
            <a:endParaRPr lang="en-US" dirty="0">
              <a:solidFill>
                <a:schemeClr val="tx2">
                  <a:lumMod val="75000"/>
                </a:schemeClr>
              </a:solidFill>
            </a:endParaRPr>
          </a:p>
        </p:txBody>
      </p:sp>
      <p:sp>
        <p:nvSpPr>
          <p:cNvPr id="15" name="TextBox 14">
            <a:extLst>
              <a:ext uri="{FF2B5EF4-FFF2-40B4-BE49-F238E27FC236}">
                <a16:creationId xmlns:a16="http://schemas.microsoft.com/office/drawing/2014/main" id="{1667F097-340B-0801-2D63-53B9BEAC26C9}"/>
              </a:ext>
            </a:extLst>
          </p:cNvPr>
          <p:cNvSpPr txBox="1"/>
          <p:nvPr/>
        </p:nvSpPr>
        <p:spPr>
          <a:xfrm>
            <a:off x="324238" y="607865"/>
            <a:ext cx="11122089" cy="461665"/>
          </a:xfrm>
          <a:prstGeom prst="rect">
            <a:avLst/>
          </a:prstGeom>
          <a:solidFill>
            <a:schemeClr val="accent2">
              <a:lumMod val="20000"/>
              <a:lumOff val="80000"/>
            </a:schemeClr>
          </a:solidFill>
          <a:ln>
            <a:solidFill>
              <a:schemeClr val="accent2">
                <a:lumMod val="20000"/>
                <a:lumOff val="80000"/>
              </a:schemeClr>
            </a:solidFill>
          </a:ln>
        </p:spPr>
        <p:txBody>
          <a:bodyPr wrap="square" rtlCol="0">
            <a:spAutoFit/>
          </a:bodyPr>
          <a:lstStyle/>
          <a:p>
            <a:r>
              <a:rPr lang="en-US" sz="2400" b="1" dirty="0"/>
              <a:t>The </a:t>
            </a:r>
            <a:r>
              <a:rPr lang="en-US" sz="2400" b="1" baseline="30000" dirty="0"/>
              <a:t>203</a:t>
            </a:r>
            <a:r>
              <a:rPr lang="en-US" sz="2400" b="1" dirty="0"/>
              <a:t>Tl(n,2n)</a:t>
            </a:r>
            <a:r>
              <a:rPr lang="en-US" sz="2400" b="1" baseline="30000" dirty="0"/>
              <a:t>202</a:t>
            </a:r>
            <a:r>
              <a:rPr lang="en-US" sz="2400" b="1" dirty="0"/>
              <a:t>Tl , </a:t>
            </a:r>
            <a:r>
              <a:rPr lang="en-US" sz="2400" b="1" baseline="30000" dirty="0"/>
              <a:t>203</a:t>
            </a:r>
            <a:r>
              <a:rPr lang="en-US" sz="2400" b="1" dirty="0"/>
              <a:t>Tl(n,3n)</a:t>
            </a:r>
            <a:r>
              <a:rPr lang="en-US" sz="2400" b="1" baseline="30000" dirty="0"/>
              <a:t>201</a:t>
            </a:r>
            <a:r>
              <a:rPr lang="en-US" sz="2400" b="1" dirty="0"/>
              <a:t>Tl case and data for other reactions from literature</a:t>
            </a:r>
          </a:p>
        </p:txBody>
      </p:sp>
      <p:pic>
        <p:nvPicPr>
          <p:cNvPr id="7" name="Picture 6">
            <a:extLst>
              <a:ext uri="{FF2B5EF4-FFF2-40B4-BE49-F238E27FC236}">
                <a16:creationId xmlns:a16="http://schemas.microsoft.com/office/drawing/2014/main" id="{55135A37-F363-C992-2E95-F64859BABF8B}"/>
              </a:ext>
            </a:extLst>
          </p:cNvPr>
          <p:cNvPicPr>
            <a:picLocks noChangeAspect="1"/>
          </p:cNvPicPr>
          <p:nvPr/>
        </p:nvPicPr>
        <p:blipFill>
          <a:blip r:embed="rId4"/>
          <a:stretch>
            <a:fillRect/>
          </a:stretch>
        </p:blipFill>
        <p:spPr>
          <a:xfrm>
            <a:off x="324238" y="1082232"/>
            <a:ext cx="3288912" cy="2335471"/>
          </a:xfrm>
          <a:prstGeom prst="rect">
            <a:avLst/>
          </a:prstGeom>
        </p:spPr>
      </p:pic>
      <p:pic>
        <p:nvPicPr>
          <p:cNvPr id="10" name="Picture 9">
            <a:extLst>
              <a:ext uri="{FF2B5EF4-FFF2-40B4-BE49-F238E27FC236}">
                <a16:creationId xmlns:a16="http://schemas.microsoft.com/office/drawing/2014/main" id="{454143B6-2444-D658-27DE-7A8CF4E2E4AC}"/>
              </a:ext>
            </a:extLst>
          </p:cNvPr>
          <p:cNvPicPr>
            <a:picLocks noChangeAspect="1"/>
          </p:cNvPicPr>
          <p:nvPr/>
        </p:nvPicPr>
        <p:blipFill>
          <a:blip r:embed="rId5"/>
          <a:stretch>
            <a:fillRect/>
          </a:stretch>
        </p:blipFill>
        <p:spPr>
          <a:xfrm>
            <a:off x="3878682" y="1078467"/>
            <a:ext cx="3288911" cy="2377200"/>
          </a:xfrm>
          <a:prstGeom prst="rect">
            <a:avLst/>
          </a:prstGeom>
        </p:spPr>
      </p:pic>
      <p:pic>
        <p:nvPicPr>
          <p:cNvPr id="17" name="Picture 16">
            <a:extLst>
              <a:ext uri="{FF2B5EF4-FFF2-40B4-BE49-F238E27FC236}">
                <a16:creationId xmlns:a16="http://schemas.microsoft.com/office/drawing/2014/main" id="{472F599A-90DC-5A8E-B549-31BF1EACD254}"/>
              </a:ext>
            </a:extLst>
          </p:cNvPr>
          <p:cNvPicPr>
            <a:picLocks noChangeAspect="1"/>
          </p:cNvPicPr>
          <p:nvPr/>
        </p:nvPicPr>
        <p:blipFill>
          <a:blip r:embed="rId6"/>
          <a:stretch>
            <a:fillRect/>
          </a:stretch>
        </p:blipFill>
        <p:spPr>
          <a:xfrm>
            <a:off x="7115792" y="1069530"/>
            <a:ext cx="3241058" cy="2410394"/>
          </a:xfrm>
          <a:prstGeom prst="rect">
            <a:avLst/>
          </a:prstGeom>
        </p:spPr>
      </p:pic>
      <p:sp>
        <p:nvSpPr>
          <p:cNvPr id="21" name="TextBox 20">
            <a:extLst>
              <a:ext uri="{FF2B5EF4-FFF2-40B4-BE49-F238E27FC236}">
                <a16:creationId xmlns:a16="http://schemas.microsoft.com/office/drawing/2014/main" id="{EAB2C824-D3A3-5874-C40C-635DAB788470}"/>
              </a:ext>
            </a:extLst>
          </p:cNvPr>
          <p:cNvSpPr txBox="1"/>
          <p:nvPr/>
        </p:nvSpPr>
        <p:spPr>
          <a:xfrm>
            <a:off x="10020300" y="3630703"/>
            <a:ext cx="2222590" cy="1477328"/>
          </a:xfrm>
          <a:prstGeom prst="rect">
            <a:avLst/>
          </a:prstGeom>
          <a:noFill/>
        </p:spPr>
        <p:txBody>
          <a:bodyPr wrap="square">
            <a:spAutoFit/>
          </a:bodyPr>
          <a:lstStyle/>
          <a:p>
            <a:r>
              <a:rPr lang="en-US" dirty="0">
                <a:solidFill>
                  <a:schemeClr val="tx2">
                    <a:lumMod val="75000"/>
                  </a:schemeClr>
                </a:solidFill>
              </a:rPr>
              <a:t>Same parameters were selected for the EMPIRE &amp; TALYS  calculations </a:t>
            </a:r>
            <a:r>
              <a:rPr lang="en-US" b="1" dirty="0">
                <a:solidFill>
                  <a:schemeClr val="tx2">
                    <a:lumMod val="75000"/>
                  </a:schemeClr>
                </a:solidFill>
              </a:rPr>
              <a:t>as in the case of </a:t>
            </a:r>
            <a:r>
              <a:rPr lang="en-US" b="1" dirty="0" err="1">
                <a:solidFill>
                  <a:schemeClr val="tx2">
                    <a:lumMod val="75000"/>
                  </a:schemeClr>
                </a:solidFill>
              </a:rPr>
              <a:t>Ir</a:t>
            </a:r>
            <a:r>
              <a:rPr lang="en-US" b="1" dirty="0">
                <a:solidFill>
                  <a:schemeClr val="tx2">
                    <a:lumMod val="75000"/>
                  </a:schemeClr>
                </a:solidFill>
              </a:rPr>
              <a:t> and Au.</a:t>
            </a:r>
            <a:r>
              <a:rPr lang="en-US" dirty="0"/>
              <a:t> </a:t>
            </a:r>
            <a:endParaRPr lang="en-GB" dirty="0"/>
          </a:p>
        </p:txBody>
      </p:sp>
      <p:pic>
        <p:nvPicPr>
          <p:cNvPr id="24" name="Picture 23">
            <a:extLst>
              <a:ext uri="{FF2B5EF4-FFF2-40B4-BE49-F238E27FC236}">
                <a16:creationId xmlns:a16="http://schemas.microsoft.com/office/drawing/2014/main" id="{1C26A138-6961-EF32-A2A4-B5F980DA9E9F}"/>
              </a:ext>
            </a:extLst>
          </p:cNvPr>
          <p:cNvPicPr>
            <a:picLocks noChangeAspect="1"/>
          </p:cNvPicPr>
          <p:nvPr/>
        </p:nvPicPr>
        <p:blipFill>
          <a:blip r:embed="rId7"/>
          <a:stretch>
            <a:fillRect/>
          </a:stretch>
        </p:blipFill>
        <p:spPr>
          <a:xfrm>
            <a:off x="324237" y="3428999"/>
            <a:ext cx="3065223" cy="2167727"/>
          </a:xfrm>
          <a:prstGeom prst="rect">
            <a:avLst/>
          </a:prstGeom>
        </p:spPr>
      </p:pic>
      <p:pic>
        <p:nvPicPr>
          <p:cNvPr id="26" name="Picture 25">
            <a:extLst>
              <a:ext uri="{FF2B5EF4-FFF2-40B4-BE49-F238E27FC236}">
                <a16:creationId xmlns:a16="http://schemas.microsoft.com/office/drawing/2014/main" id="{96ACB35B-3357-44F6-6BE8-023A00C6D23D}"/>
              </a:ext>
            </a:extLst>
          </p:cNvPr>
          <p:cNvPicPr>
            <a:picLocks noChangeAspect="1"/>
          </p:cNvPicPr>
          <p:nvPr/>
        </p:nvPicPr>
        <p:blipFill>
          <a:blip r:embed="rId8"/>
          <a:stretch>
            <a:fillRect/>
          </a:stretch>
        </p:blipFill>
        <p:spPr>
          <a:xfrm>
            <a:off x="3613150" y="3540693"/>
            <a:ext cx="3065224" cy="2098728"/>
          </a:xfrm>
          <a:prstGeom prst="rect">
            <a:avLst/>
          </a:prstGeom>
        </p:spPr>
      </p:pic>
      <p:pic>
        <p:nvPicPr>
          <p:cNvPr id="28" name="Picture 27">
            <a:extLst>
              <a:ext uri="{FF2B5EF4-FFF2-40B4-BE49-F238E27FC236}">
                <a16:creationId xmlns:a16="http://schemas.microsoft.com/office/drawing/2014/main" id="{0F96EC28-9627-1DDA-D948-9E30CEF48B73}"/>
              </a:ext>
            </a:extLst>
          </p:cNvPr>
          <p:cNvPicPr>
            <a:picLocks noChangeAspect="1"/>
          </p:cNvPicPr>
          <p:nvPr/>
        </p:nvPicPr>
        <p:blipFill>
          <a:blip r:embed="rId9"/>
          <a:stretch>
            <a:fillRect/>
          </a:stretch>
        </p:blipFill>
        <p:spPr>
          <a:xfrm>
            <a:off x="6724650" y="3479924"/>
            <a:ext cx="3071931" cy="2116802"/>
          </a:xfrm>
          <a:prstGeom prst="rect">
            <a:avLst/>
          </a:prstGeom>
        </p:spPr>
      </p:pic>
    </p:spTree>
    <p:extLst>
      <p:ext uri="{BB962C8B-B14F-4D97-AF65-F5344CB8AC3E}">
        <p14:creationId xmlns:p14="http://schemas.microsoft.com/office/powerpoint/2010/main" val="3318806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22/22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535531"/>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3200" b="1" dirty="0">
                <a:solidFill>
                  <a:prstClr val="black"/>
                </a:solidFill>
                <a:latin typeface="Calibri" panose="020F0502020204030204"/>
              </a:rPr>
              <a:t>Acknowledgements</a:t>
            </a:r>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 name="TextBox 1">
            <a:extLst>
              <a:ext uri="{FF2B5EF4-FFF2-40B4-BE49-F238E27FC236}">
                <a16:creationId xmlns:a16="http://schemas.microsoft.com/office/drawing/2014/main" id="{40786A18-E83A-CDDE-EEFB-44938A22C483}"/>
              </a:ext>
            </a:extLst>
          </p:cNvPr>
          <p:cNvSpPr txBox="1"/>
          <p:nvPr/>
        </p:nvSpPr>
        <p:spPr>
          <a:xfrm>
            <a:off x="591796" y="1142420"/>
            <a:ext cx="11224647" cy="2010807"/>
          </a:xfrm>
          <a:prstGeom prst="rect">
            <a:avLst/>
          </a:prstGeom>
          <a:solidFill>
            <a:schemeClr val="accent2">
              <a:lumMod val="20000"/>
              <a:lumOff val="80000"/>
            </a:schemeClr>
          </a:solidFill>
        </p:spPr>
        <p:txBody>
          <a:bodyPr wrap="square" rtlCol="0">
            <a:spAutoFit/>
          </a:bodyPr>
          <a:lstStyle/>
          <a:p>
            <a:pPr lvl="0">
              <a:lnSpc>
                <a:spcPct val="90000"/>
              </a:lnSpc>
              <a:spcBef>
                <a:spcPts val="1000"/>
              </a:spcBef>
              <a:defRPr/>
            </a:pPr>
            <a:r>
              <a:rPr lang="en-GB" sz="2400" b="1" dirty="0">
                <a:solidFill>
                  <a:prstClr val="black"/>
                </a:solidFill>
              </a:rPr>
              <a:t>Collaborators </a:t>
            </a:r>
            <a:r>
              <a:rPr lang="en-GB" sz="2400" dirty="0">
                <a:solidFill>
                  <a:prstClr val="black"/>
                </a:solidFill>
              </a:rPr>
              <a:t>:  </a:t>
            </a:r>
            <a:r>
              <a:rPr lang="en-GB" sz="2400" dirty="0" err="1">
                <a:solidFill>
                  <a:prstClr val="black"/>
                </a:solidFill>
              </a:rPr>
              <a:t>M.Kokkoris</a:t>
            </a:r>
            <a:r>
              <a:rPr lang="en-GB" sz="2400" dirty="0">
                <a:solidFill>
                  <a:prstClr val="black"/>
                </a:solidFill>
              </a:rPr>
              <a:t>, </a:t>
            </a:r>
            <a:r>
              <a:rPr lang="en-GB" sz="2400" dirty="0" err="1">
                <a:solidFill>
                  <a:prstClr val="black"/>
                </a:solidFill>
              </a:rPr>
              <a:t>M.Diakaki</a:t>
            </a:r>
            <a:r>
              <a:rPr lang="en-GB" sz="2400" dirty="0">
                <a:solidFill>
                  <a:prstClr val="black"/>
                </a:solidFill>
              </a:rPr>
              <a:t>, </a:t>
            </a:r>
            <a:r>
              <a:rPr lang="en-GB" sz="2400" dirty="0" err="1">
                <a:solidFill>
                  <a:prstClr val="black"/>
                </a:solidFill>
              </a:rPr>
              <a:t>N.Patronis</a:t>
            </a:r>
            <a:r>
              <a:rPr lang="en-GB" sz="2400" dirty="0">
                <a:solidFill>
                  <a:prstClr val="black"/>
                </a:solidFill>
              </a:rPr>
              <a:t>, </a:t>
            </a:r>
            <a:r>
              <a:rPr lang="en-GB" sz="2400" dirty="0" err="1">
                <a:solidFill>
                  <a:prstClr val="black"/>
                </a:solidFill>
              </a:rPr>
              <a:t>A.Tsinganis</a:t>
            </a:r>
            <a:r>
              <a:rPr lang="en-GB" sz="2400" dirty="0">
                <a:solidFill>
                  <a:prstClr val="black"/>
                </a:solidFill>
              </a:rPr>
              <a:t>, </a:t>
            </a:r>
            <a:r>
              <a:rPr lang="en-GB" sz="2400" dirty="0" err="1">
                <a:solidFill>
                  <a:prstClr val="black"/>
                </a:solidFill>
              </a:rPr>
              <a:t>S.Harissopulos</a:t>
            </a:r>
            <a:r>
              <a:rPr lang="en-GB" sz="2400" dirty="0">
                <a:solidFill>
                  <a:prstClr val="black"/>
                </a:solidFill>
              </a:rPr>
              <a:t>, </a:t>
            </a:r>
            <a:r>
              <a:rPr lang="en-GB" sz="2400" dirty="0" err="1">
                <a:solidFill>
                  <a:prstClr val="black"/>
                </a:solidFill>
              </a:rPr>
              <a:t>M.Axiotis</a:t>
            </a:r>
            <a:r>
              <a:rPr lang="en-GB" sz="2400" dirty="0">
                <a:solidFill>
                  <a:prstClr val="black"/>
                </a:solidFill>
              </a:rPr>
              <a:t>, </a:t>
            </a:r>
            <a:r>
              <a:rPr lang="en-GB" sz="2400" dirty="0" err="1">
                <a:solidFill>
                  <a:prstClr val="black"/>
                </a:solidFill>
              </a:rPr>
              <a:t>A.Lagoyannis</a:t>
            </a:r>
            <a:r>
              <a:rPr lang="en-GB" sz="2400" dirty="0">
                <a:solidFill>
                  <a:prstClr val="black"/>
                </a:solidFill>
              </a:rPr>
              <a:t>, </a:t>
            </a:r>
            <a:r>
              <a:rPr lang="en-GB" sz="2400" dirty="0" err="1">
                <a:solidFill>
                  <a:prstClr val="black"/>
                </a:solidFill>
              </a:rPr>
              <a:t>M.Serris</a:t>
            </a:r>
            <a:endParaRPr lang="en-GB" sz="2400" dirty="0">
              <a:solidFill>
                <a:prstClr val="black"/>
              </a:solidFill>
            </a:endParaRPr>
          </a:p>
          <a:p>
            <a:pPr lvl="0">
              <a:lnSpc>
                <a:spcPct val="90000"/>
              </a:lnSpc>
              <a:spcBef>
                <a:spcPts val="1000"/>
              </a:spcBef>
              <a:defRPr/>
            </a:pPr>
            <a:r>
              <a:rPr lang="en-GB" sz="2400" b="1" dirty="0">
                <a:solidFill>
                  <a:prstClr val="black"/>
                </a:solidFill>
              </a:rPr>
              <a:t>PhD Students : </a:t>
            </a:r>
            <a:r>
              <a:rPr lang="en-GB" sz="2400" dirty="0" err="1">
                <a:solidFill>
                  <a:prstClr val="black"/>
                </a:solidFill>
              </a:rPr>
              <a:t>V.Michalopoulou</a:t>
            </a:r>
            <a:r>
              <a:rPr lang="en-GB" sz="2400" dirty="0">
                <a:solidFill>
                  <a:prstClr val="black"/>
                </a:solidFill>
              </a:rPr>
              <a:t>, </a:t>
            </a:r>
            <a:r>
              <a:rPr lang="en-GB" sz="2400" dirty="0" err="1">
                <a:solidFill>
                  <a:prstClr val="black"/>
                </a:solidFill>
              </a:rPr>
              <a:t>A.Kalamara</a:t>
            </a:r>
            <a:r>
              <a:rPr lang="en-GB" sz="2400" dirty="0">
                <a:solidFill>
                  <a:prstClr val="black"/>
                </a:solidFill>
              </a:rPr>
              <a:t>, </a:t>
            </a:r>
            <a:r>
              <a:rPr lang="en-GB" sz="2400" dirty="0" err="1">
                <a:solidFill>
                  <a:prstClr val="black"/>
                </a:solidFill>
              </a:rPr>
              <a:t>A.Stamatopoulos</a:t>
            </a:r>
            <a:r>
              <a:rPr lang="en-GB" sz="2400" dirty="0">
                <a:solidFill>
                  <a:prstClr val="black"/>
                </a:solidFill>
              </a:rPr>
              <a:t>, </a:t>
            </a:r>
            <a:r>
              <a:rPr lang="en-GB" sz="2400" dirty="0" err="1">
                <a:solidFill>
                  <a:prstClr val="black"/>
                </a:solidFill>
              </a:rPr>
              <a:t>S.Chasapoglou</a:t>
            </a:r>
            <a:r>
              <a:rPr lang="en-GB" sz="2400" dirty="0">
                <a:solidFill>
                  <a:prstClr val="black"/>
                </a:solidFill>
              </a:rPr>
              <a:t>, </a:t>
            </a:r>
            <a:r>
              <a:rPr lang="en-GB" sz="2400" dirty="0" err="1">
                <a:solidFill>
                  <a:prstClr val="black"/>
                </a:solidFill>
              </a:rPr>
              <a:t>Z.Eleme</a:t>
            </a:r>
            <a:r>
              <a:rPr lang="en-GB" sz="2400" dirty="0">
                <a:solidFill>
                  <a:prstClr val="black"/>
                </a:solidFill>
              </a:rPr>
              <a:t>, </a:t>
            </a:r>
            <a:r>
              <a:rPr lang="en-GB" sz="2400" dirty="0" err="1">
                <a:solidFill>
                  <a:prstClr val="black"/>
                </a:solidFill>
              </a:rPr>
              <a:t>E.Georgali</a:t>
            </a:r>
            <a:r>
              <a:rPr lang="en-GB" sz="2400" dirty="0">
                <a:solidFill>
                  <a:prstClr val="black"/>
                </a:solidFill>
              </a:rPr>
              <a:t>, </a:t>
            </a:r>
            <a:r>
              <a:rPr lang="en-GB" sz="2400" dirty="0" err="1">
                <a:solidFill>
                  <a:prstClr val="black"/>
                </a:solidFill>
              </a:rPr>
              <a:t>K.Kaperoni</a:t>
            </a:r>
            <a:r>
              <a:rPr lang="en-GB" sz="2400" dirty="0">
                <a:solidFill>
                  <a:prstClr val="black"/>
                </a:solidFill>
              </a:rPr>
              <a:t>, </a:t>
            </a:r>
            <a:r>
              <a:rPr lang="en-GB" sz="2400" dirty="0" err="1">
                <a:solidFill>
                  <a:prstClr val="black"/>
                </a:solidFill>
              </a:rPr>
              <a:t>N.Kyritsis</a:t>
            </a:r>
            <a:r>
              <a:rPr lang="en-GB" sz="2400" dirty="0">
                <a:solidFill>
                  <a:prstClr val="black"/>
                </a:solidFill>
              </a:rPr>
              <a:t>, </a:t>
            </a:r>
            <a:r>
              <a:rPr lang="en-GB" sz="2400" dirty="0" err="1">
                <a:solidFill>
                  <a:prstClr val="black"/>
                </a:solidFill>
              </a:rPr>
              <a:t>Z.Bari</a:t>
            </a:r>
            <a:r>
              <a:rPr lang="en-GB" sz="2400" dirty="0">
                <a:solidFill>
                  <a:prstClr val="black"/>
                </a:solidFill>
              </a:rPr>
              <a:t>, </a:t>
            </a:r>
            <a:r>
              <a:rPr lang="en-GB" sz="2400" dirty="0" err="1">
                <a:solidFill>
                  <a:prstClr val="black"/>
                </a:solidFill>
              </a:rPr>
              <a:t>S.Kopanos</a:t>
            </a:r>
            <a:r>
              <a:rPr lang="en-GB" sz="2400" dirty="0">
                <a:solidFill>
                  <a:prstClr val="black"/>
                </a:solidFill>
              </a:rPr>
              <a:t>, </a:t>
            </a:r>
            <a:r>
              <a:rPr lang="en-GB" sz="2400" dirty="0" err="1">
                <a:solidFill>
                  <a:prstClr val="black"/>
                </a:solidFill>
              </a:rPr>
              <a:t>N.Giannakou</a:t>
            </a:r>
            <a:r>
              <a:rPr lang="en-GB" sz="2400" dirty="0">
                <a:solidFill>
                  <a:prstClr val="black"/>
                </a:solidFill>
              </a:rPr>
              <a:t>, </a:t>
            </a:r>
            <a:r>
              <a:rPr lang="en-GB" sz="2400" dirty="0" err="1">
                <a:solidFill>
                  <a:prstClr val="black"/>
                </a:solidFill>
              </a:rPr>
              <a:t>L.Amanatidis</a:t>
            </a:r>
            <a:endParaRPr lang="en-GB" sz="2400" dirty="0">
              <a:solidFill>
                <a:prstClr val="black"/>
              </a:solidFill>
            </a:endParaRPr>
          </a:p>
          <a:p>
            <a:pPr lvl="0">
              <a:lnSpc>
                <a:spcPct val="90000"/>
              </a:lnSpc>
              <a:spcBef>
                <a:spcPts val="1000"/>
              </a:spcBef>
              <a:defRPr/>
            </a:pPr>
            <a:r>
              <a:rPr lang="en-GB" sz="2400" b="1" dirty="0">
                <a:solidFill>
                  <a:prstClr val="black"/>
                </a:solidFill>
              </a:rPr>
              <a:t>Many MSc and Diploma Students</a:t>
            </a:r>
          </a:p>
        </p:txBody>
      </p:sp>
      <p:sp>
        <p:nvSpPr>
          <p:cNvPr id="8" name="TextBox 7">
            <a:extLst>
              <a:ext uri="{FF2B5EF4-FFF2-40B4-BE49-F238E27FC236}">
                <a16:creationId xmlns:a16="http://schemas.microsoft.com/office/drawing/2014/main" id="{848FB950-7169-417F-A577-BF18F03C0C7C}"/>
              </a:ext>
            </a:extLst>
          </p:cNvPr>
          <p:cNvSpPr txBox="1"/>
          <p:nvPr/>
        </p:nvSpPr>
        <p:spPr>
          <a:xfrm>
            <a:off x="2743199" y="3941259"/>
            <a:ext cx="5061857" cy="584775"/>
          </a:xfrm>
          <a:prstGeom prst="rect">
            <a:avLst/>
          </a:prstGeom>
          <a:noFill/>
        </p:spPr>
        <p:txBody>
          <a:bodyPr wrap="square" rtlCol="0">
            <a:spAutoFit/>
          </a:bodyPr>
          <a:lstStyle/>
          <a:p>
            <a:r>
              <a:rPr lang="en-GB" sz="3200" b="1" dirty="0"/>
              <a:t>Thank you for your attention</a:t>
            </a:r>
          </a:p>
        </p:txBody>
      </p:sp>
    </p:spTree>
    <p:extLst>
      <p:ext uri="{BB962C8B-B14F-4D97-AF65-F5344CB8AC3E}">
        <p14:creationId xmlns:p14="http://schemas.microsoft.com/office/powerpoint/2010/main" val="2393227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8E081-2137-C5EC-0339-DA587B8340A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BBEA1F1-DAF4-CD17-0F67-DB5D4E7B3C83}"/>
              </a:ext>
            </a:extLst>
          </p:cNvPr>
          <p:cNvSpPr txBox="1"/>
          <p:nvPr/>
        </p:nvSpPr>
        <p:spPr>
          <a:xfrm>
            <a:off x="3946071" y="3042557"/>
            <a:ext cx="2737758" cy="584775"/>
          </a:xfrm>
          <a:prstGeom prst="rect">
            <a:avLst/>
          </a:prstGeom>
          <a:noFill/>
        </p:spPr>
        <p:txBody>
          <a:bodyPr wrap="square" rtlCol="0">
            <a:spAutoFit/>
          </a:bodyPr>
          <a:lstStyle/>
          <a:p>
            <a:r>
              <a:rPr lang="en-GB" sz="3200" dirty="0"/>
              <a:t>Back-up slides</a:t>
            </a:r>
          </a:p>
        </p:txBody>
      </p:sp>
    </p:spTree>
    <p:extLst>
      <p:ext uri="{BB962C8B-B14F-4D97-AF65-F5344CB8AC3E}">
        <p14:creationId xmlns:p14="http://schemas.microsoft.com/office/powerpoint/2010/main" val="1445842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8F57E3DB-31B3-C501-A1BA-1461330893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6566" y="1034920"/>
            <a:ext cx="7022840" cy="427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a:extLst>
              <a:ext uri="{FF2B5EF4-FFF2-40B4-BE49-F238E27FC236}">
                <a16:creationId xmlns:a16="http://schemas.microsoft.com/office/drawing/2014/main" id="{4AE1305F-9469-5703-6CC8-06D65240C5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450" y="1034920"/>
            <a:ext cx="4584496" cy="4757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C409903C-1486-350D-212A-B5DDDB5A7665}"/>
              </a:ext>
            </a:extLst>
          </p:cNvPr>
          <p:cNvSpPr txBox="1"/>
          <p:nvPr/>
        </p:nvSpPr>
        <p:spPr>
          <a:xfrm>
            <a:off x="1322614" y="462643"/>
            <a:ext cx="10259786" cy="400110"/>
          </a:xfrm>
          <a:prstGeom prst="rect">
            <a:avLst/>
          </a:prstGeom>
          <a:noFill/>
        </p:spPr>
        <p:txBody>
          <a:bodyPr wrap="square" rtlCol="0">
            <a:spAutoFit/>
          </a:bodyPr>
          <a:lstStyle/>
          <a:p>
            <a:r>
              <a:rPr lang="en-GB" sz="2000" b="1" baseline="30000" dirty="0"/>
              <a:t>197</a:t>
            </a:r>
            <a:r>
              <a:rPr lang="en-GB" sz="2000" b="1" dirty="0"/>
              <a:t>Au(n,2n)</a:t>
            </a:r>
            <a:r>
              <a:rPr lang="en-GB" sz="2000" b="1" baseline="30000" dirty="0"/>
              <a:t>196</a:t>
            </a:r>
            <a:r>
              <a:rPr lang="en-GB" sz="2000" b="1" dirty="0"/>
              <a:t>Au                                                                   </a:t>
            </a:r>
            <a:r>
              <a:rPr lang="en-GB" sz="2000" b="1" baseline="30000" dirty="0"/>
              <a:t>191</a:t>
            </a:r>
            <a:r>
              <a:rPr lang="en-GB" sz="2000" b="1" dirty="0"/>
              <a:t>Ir(n,2n)</a:t>
            </a:r>
            <a:r>
              <a:rPr lang="en-GB" sz="2000" b="1" baseline="30000" dirty="0"/>
              <a:t>190</a:t>
            </a:r>
            <a:r>
              <a:rPr lang="en-GB" sz="2000" b="1" dirty="0"/>
              <a:t>Ir</a:t>
            </a:r>
          </a:p>
        </p:txBody>
      </p:sp>
    </p:spTree>
    <p:extLst>
      <p:ext uri="{BB962C8B-B14F-4D97-AF65-F5344CB8AC3E}">
        <p14:creationId xmlns:p14="http://schemas.microsoft.com/office/powerpoint/2010/main" val="2797878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6C2D92-BEAA-3CF5-3A7F-3A40655F6BFB}"/>
              </a:ext>
            </a:extLst>
          </p:cNvPr>
          <p:cNvPicPr>
            <a:picLocks noChangeAspect="1"/>
          </p:cNvPicPr>
          <p:nvPr/>
        </p:nvPicPr>
        <p:blipFill>
          <a:blip r:embed="rId2"/>
          <a:srcRect l="60517" t="20952" r="7757" b="47048"/>
          <a:stretch/>
        </p:blipFill>
        <p:spPr>
          <a:xfrm>
            <a:off x="96882" y="691345"/>
            <a:ext cx="6739346" cy="4248443"/>
          </a:xfrm>
          <a:prstGeom prst="rect">
            <a:avLst/>
          </a:prstGeom>
        </p:spPr>
      </p:pic>
      <p:pic>
        <p:nvPicPr>
          <p:cNvPr id="7" name="Εικόνα 1">
            <a:extLst>
              <a:ext uri="{FF2B5EF4-FFF2-40B4-BE49-F238E27FC236}">
                <a16:creationId xmlns:a16="http://schemas.microsoft.com/office/drawing/2014/main" id="{880CD011-160D-3B10-6700-DEAE99B53924}"/>
              </a:ext>
            </a:extLst>
          </p:cNvPr>
          <p:cNvPicPr/>
          <p:nvPr/>
        </p:nvPicPr>
        <p:blipFill>
          <a:blip r:embed="rId3"/>
          <a:srcRect l="4359" t="4487" r="4103" b="5760"/>
          <a:stretch>
            <a:fillRect/>
          </a:stretch>
        </p:blipFill>
        <p:spPr>
          <a:xfrm>
            <a:off x="7004957" y="939391"/>
            <a:ext cx="5187043" cy="3752352"/>
          </a:xfrm>
          <a:prstGeom prst="rect">
            <a:avLst/>
          </a:prstGeom>
          <a:noFill/>
          <a:ln>
            <a:noFill/>
            <a:prstDash/>
          </a:ln>
        </p:spPr>
      </p:pic>
    </p:spTree>
    <p:extLst>
      <p:ext uri="{BB962C8B-B14F-4D97-AF65-F5344CB8AC3E}">
        <p14:creationId xmlns:p14="http://schemas.microsoft.com/office/powerpoint/2010/main" val="3769684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2DCB75E-59F9-1416-13DC-68ACE9A6A6BF}"/>
                  </a:ext>
                </a:extLst>
              </p:cNvPr>
              <p:cNvSpPr txBox="1"/>
              <p:nvPr/>
            </p:nvSpPr>
            <p:spPr>
              <a:xfrm>
                <a:off x="615043" y="435428"/>
                <a:ext cx="2737758" cy="1928733"/>
              </a:xfrm>
              <a:prstGeom prst="rect">
                <a:avLst/>
              </a:prstGeom>
              <a:noFill/>
            </p:spPr>
            <p:txBody>
              <a:bodyPr wrap="square" rtlCol="0">
                <a:spAutoFit/>
              </a:bodyPr>
              <a:lstStyle/>
              <a:p>
                <a:pPr algn="just"/>
                <a:r>
                  <a:rPr lang="en-GB" sz="1800" dirty="0">
                    <a:effectLst/>
                    <a:latin typeface="Times New Roman" panose="02020603050405020304" pitchFamily="18" charset="0"/>
                    <a:ea typeface="Times New Roman" panose="02020603050405020304" pitchFamily="18" charset="0"/>
                  </a:rPr>
                  <a:t> </a:t>
                </a:r>
              </a:p>
              <a:p>
                <a:pPr algn="ctr"/>
                <a:r>
                  <a:rPr lang="el-GR" sz="1800" dirty="0">
                    <a:effectLst/>
                    <a:latin typeface="Times New Roman" panose="02020603050405020304" pitchFamily="18" charset="0"/>
                    <a:ea typeface="Times New Roman" panose="02020603050405020304" pitchFamily="18" charset="0"/>
                  </a:rPr>
                  <a:t>Φ = </a:t>
                </a:r>
                <a14:m>
                  <m:oMath xmlns:m="http://schemas.openxmlformats.org/officeDocument/2006/math">
                    <m:f>
                      <m:fPr>
                        <m:ctrlPr>
                          <a:rPr lang="en-GB" sz="1800" i="1">
                            <a:effectLst/>
                            <a:latin typeface="Cambria Math" panose="02040503050406030204" pitchFamily="18" charset="0"/>
                            <a:ea typeface="Times New Roman" panose="02020603050405020304" pitchFamily="18" charset="0"/>
                          </a:rPr>
                        </m:ctrlPr>
                      </m:fPr>
                      <m:num>
                        <m:sSub>
                          <m:sSubPr>
                            <m:ctrlPr>
                              <a:rPr lang="en-GB" sz="1800" i="1">
                                <a:effectLst/>
                                <a:latin typeface="Cambria Math" panose="02040503050406030204" pitchFamily="18" charset="0"/>
                                <a:ea typeface="Times New Roman" panose="02020603050405020304" pitchFamily="18" charset="0"/>
                              </a:rPr>
                            </m:ctrlPr>
                          </m:sSubPr>
                          <m:e>
                            <m:r>
                              <m:rPr>
                                <m:sty m:val="p"/>
                              </m:rPr>
                              <a:rPr lang="el-GR" sz="1800">
                                <a:effectLst/>
                                <a:latin typeface="Cambria Math" panose="02040503050406030204" pitchFamily="18" charset="0"/>
                                <a:ea typeface="Times New Roman" panose="02020603050405020304" pitchFamily="18" charset="0"/>
                              </a:rPr>
                              <m:t>Ν</m:t>
                            </m:r>
                          </m:e>
                          <m:sub>
                            <m:r>
                              <a:rPr lang="en-US" sz="1800" i="1">
                                <a:effectLst/>
                                <a:latin typeface="Cambria Math" panose="02040503050406030204" pitchFamily="18" charset="0"/>
                                <a:ea typeface="Times New Roman" panose="02020603050405020304" pitchFamily="18" charset="0"/>
                              </a:rPr>
                              <m:t>𝑝</m:t>
                            </m:r>
                          </m:sub>
                        </m:sSub>
                      </m:num>
                      <m:den>
                        <m:sSub>
                          <m:sSubPr>
                            <m:ctrlPr>
                              <a:rPr lang="en-GB" sz="1800" i="1">
                                <a:effectLst/>
                                <a:latin typeface="Cambria Math" panose="02040503050406030204" pitchFamily="18" charset="0"/>
                                <a:ea typeface="Times New Roman" panose="02020603050405020304" pitchFamily="18" charset="0"/>
                              </a:rPr>
                            </m:ctrlPr>
                          </m:sSubPr>
                          <m:e>
                            <m:r>
                              <a:rPr lang="el-GR" sz="1800" i="1">
                                <a:effectLst/>
                                <a:latin typeface="Cambria Math" panose="02040503050406030204" pitchFamily="18" charset="0"/>
                                <a:ea typeface="Times New Roman" panose="02020603050405020304" pitchFamily="18" charset="0"/>
                              </a:rPr>
                              <m:t>𝜎</m:t>
                            </m:r>
                          </m:e>
                          <m:sub>
                            <m:r>
                              <a:rPr lang="el-GR" sz="1800" i="1">
                                <a:effectLst/>
                                <a:latin typeface="Cambria Math" panose="02040503050406030204" pitchFamily="18" charset="0"/>
                                <a:ea typeface="Times New Roman" panose="02020603050405020304" pitchFamily="18" charset="0"/>
                              </a:rPr>
                              <m:t>𝑖</m:t>
                            </m:r>
                          </m:sub>
                        </m:sSub>
                        <m:sSub>
                          <m:sSubPr>
                            <m:ctrlPr>
                              <a:rPr lang="en-GB" sz="1800" i="1">
                                <a:effectLst/>
                                <a:latin typeface="Cambria Math" panose="02040503050406030204" pitchFamily="18" charset="0"/>
                                <a:ea typeface="Times New Roman" panose="02020603050405020304" pitchFamily="18" charset="0"/>
                              </a:rPr>
                            </m:ctrlPr>
                          </m:sSubPr>
                          <m:e>
                            <m:r>
                              <a:rPr lang="el-GR" sz="1800" i="1">
                                <a:effectLst/>
                                <a:latin typeface="Cambria Math" panose="02040503050406030204" pitchFamily="18" charset="0"/>
                                <a:ea typeface="Times New Roman" panose="02020603050405020304" pitchFamily="18" charset="0"/>
                              </a:rPr>
                              <m:t>∙</m:t>
                            </m:r>
                            <m:r>
                              <m:rPr>
                                <m:sty m:val="p"/>
                              </m:rPr>
                              <a:rPr lang="el-GR" sz="1800">
                                <a:effectLst/>
                                <a:latin typeface="Cambria Math" panose="02040503050406030204" pitchFamily="18" charset="0"/>
                                <a:ea typeface="Times New Roman" panose="02020603050405020304" pitchFamily="18" charset="0"/>
                              </a:rPr>
                              <m:t>Ν</m:t>
                            </m:r>
                          </m:e>
                          <m:sub>
                            <m:r>
                              <a:rPr lang="en-US" sz="1800" i="1">
                                <a:effectLst/>
                                <a:latin typeface="Cambria Math" panose="02040503050406030204" pitchFamily="18" charset="0"/>
                                <a:ea typeface="Times New Roman" panose="02020603050405020304" pitchFamily="18" charset="0"/>
                              </a:rPr>
                              <m:t>𝑡</m:t>
                            </m:r>
                          </m:sub>
                        </m:sSub>
                      </m:den>
                    </m:f>
                  </m:oMath>
                </a14:m>
                <a:endParaRPr lang="en-GB" sz="18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n-GB" sz="1800" dirty="0">
                    <a:effectLst/>
                    <a:latin typeface="Times New Roman" panose="02020603050405020304" pitchFamily="18" charset="0"/>
                    <a:ea typeface="Times New Roman" panose="02020603050405020304" pitchFamily="18" charset="0"/>
                  </a:rPr>
                  <a:t>N</a:t>
                </a:r>
                <a:r>
                  <a:rPr lang="en-GB" sz="1800" baseline="-25000" dirty="0">
                    <a:effectLst/>
                    <a:latin typeface="Times New Roman" panose="02020603050405020304" pitchFamily="18" charset="0"/>
                    <a:ea typeface="Times New Roman" panose="02020603050405020304" pitchFamily="18" charset="0"/>
                  </a:rPr>
                  <a:t>p</a:t>
                </a:r>
                <a:r>
                  <a:rPr lang="en-GB" sz="1800" dirty="0">
                    <a:effectLst/>
                    <a:latin typeface="Times New Roman" panose="02020603050405020304" pitchFamily="18" charset="0"/>
                    <a:ea typeface="Times New Roman" panose="02020603050405020304" pitchFamily="18" charset="0"/>
                  </a:rPr>
                  <a:t>: activated Nuclides</a:t>
                </a:r>
              </a:p>
              <a:p>
                <a:pPr marL="342900" lvl="0" indent="-342900" algn="just">
                  <a:buFont typeface="Symbol" panose="05050102010706020507" pitchFamily="18" charset="2"/>
                  <a:buChar char=""/>
                </a:pPr>
                <a:r>
                  <a:rPr lang="en-GB" sz="1800" dirty="0" err="1">
                    <a:effectLst/>
                    <a:latin typeface="Times New Roman" panose="02020603050405020304" pitchFamily="18" charset="0"/>
                    <a:ea typeface="Times New Roman" panose="02020603050405020304" pitchFamily="18" charset="0"/>
                  </a:rPr>
                  <a:t>N</a:t>
                </a:r>
                <a:r>
                  <a:rPr lang="en-GB" sz="1800" baseline="-25000" dirty="0" err="1">
                    <a:effectLst/>
                    <a:latin typeface="Times New Roman" panose="02020603050405020304" pitchFamily="18" charset="0"/>
                    <a:ea typeface="Times New Roman" panose="02020603050405020304" pitchFamily="18" charset="0"/>
                  </a:rPr>
                  <a:t>t</a:t>
                </a:r>
                <a:r>
                  <a:rPr lang="en-GB" sz="1800" dirty="0">
                    <a:effectLst/>
                    <a:latin typeface="Times New Roman" panose="02020603050405020304" pitchFamily="18" charset="0"/>
                    <a:ea typeface="Times New Roman" panose="02020603050405020304" pitchFamily="18" charset="0"/>
                  </a:rPr>
                  <a:t>: target nuclei</a:t>
                </a:r>
              </a:p>
              <a:p>
                <a:pPr marL="342900" lvl="0" indent="-342900" algn="just">
                  <a:buFont typeface="Symbol" panose="05050102010706020507" pitchFamily="18" charset="2"/>
                  <a:buChar char=""/>
                </a:pPr>
                <a:r>
                  <a:rPr lang="el-GR" sz="1800" dirty="0">
                    <a:effectLst/>
                    <a:latin typeface="Times New Roman" panose="02020603050405020304" pitchFamily="18" charset="0"/>
                    <a:ea typeface="Times New Roman" panose="02020603050405020304" pitchFamily="18" charset="0"/>
                  </a:rPr>
                  <a:t>σ</a:t>
                </a:r>
                <a:r>
                  <a:rPr lang="en-GB" sz="1800" baseline="-25000" dirty="0">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 cross section at 18 MeV for the </a:t>
                </a:r>
                <a:r>
                  <a:rPr lang="en-GB" sz="1800" dirty="0" err="1">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 reaction</a:t>
                </a:r>
              </a:p>
            </p:txBody>
          </p:sp>
        </mc:Choice>
        <mc:Fallback xmlns="">
          <p:sp>
            <p:nvSpPr>
              <p:cNvPr id="2" name="TextBox 1">
                <a:extLst>
                  <a:ext uri="{FF2B5EF4-FFF2-40B4-BE49-F238E27FC236}">
                    <a16:creationId xmlns:a16="http://schemas.microsoft.com/office/drawing/2014/main" id="{52DCB75E-59F9-1416-13DC-68ACE9A6A6BF}"/>
                  </a:ext>
                </a:extLst>
              </p:cNvPr>
              <p:cNvSpPr txBox="1">
                <a:spLocks noRot="1" noChangeAspect="1" noMove="1" noResize="1" noEditPoints="1" noAdjustHandles="1" noChangeArrowheads="1" noChangeShapeType="1" noTextEdit="1"/>
              </p:cNvSpPr>
              <p:nvPr/>
            </p:nvSpPr>
            <p:spPr>
              <a:xfrm>
                <a:off x="615043" y="435428"/>
                <a:ext cx="2737758" cy="1928733"/>
              </a:xfrm>
              <a:prstGeom prst="rect">
                <a:avLst/>
              </a:prstGeom>
              <a:blipFill>
                <a:blip r:embed="rId2"/>
                <a:stretch>
                  <a:fillRect l="-2004" r="-1782" b="-410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EABA2D4-EF76-EE07-16DA-D878DB081343}"/>
                  </a:ext>
                </a:extLst>
              </p:cNvPr>
              <p:cNvSpPr txBox="1"/>
              <p:nvPr/>
            </p:nvSpPr>
            <p:spPr>
              <a:xfrm>
                <a:off x="3907971" y="435428"/>
                <a:ext cx="6096000" cy="6967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𝑆𝐴</m:t>
                          </m:r>
                        </m:e>
                        <m:sub>
                          <m:r>
                            <a:rPr lang="en-GB" i="1">
                              <a:latin typeface="Cambria Math" panose="02040503050406030204" pitchFamily="18" charset="0"/>
                            </a:rPr>
                            <m:t>𝑖</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𝛾</m:t>
                              </m:r>
                              <m:r>
                                <a:rPr lang="en-GB" i="1">
                                  <a:latin typeface="Cambria Math" panose="02040503050406030204" pitchFamily="18" charset="0"/>
                                </a:rPr>
                                <m:t>𝑖</m:t>
                              </m:r>
                            </m:sub>
                          </m:sSub>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𝛪</m:t>
                              </m:r>
                            </m:e>
                            <m:sub>
                              <m:r>
                                <a:rPr lang="en-GB" i="1">
                                  <a:latin typeface="Cambria Math" panose="02040503050406030204" pitchFamily="18" charset="0"/>
                                </a:rPr>
                                <m:t>𝛾</m:t>
                              </m:r>
                            </m:sub>
                          </m:sSub>
                          <m:r>
                            <a:rPr lang="en-GB" i="0">
                              <a:latin typeface="Cambria Math" panose="02040503050406030204" pitchFamily="18" charset="0"/>
                            </a:rPr>
                            <m:t>∙</m:t>
                          </m:r>
                          <m:r>
                            <a:rPr lang="en-GB" i="1">
                              <a:latin typeface="Cambria Math" panose="02040503050406030204" pitchFamily="18" charset="0"/>
                            </a:rPr>
                            <m:t>𝜀</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r>
                                <a:rPr lang="en-GB" i="0">
                                  <a:latin typeface="Cambria Math" panose="02040503050406030204" pitchFamily="18" charset="0"/>
                                </a:rPr>
                                <m:t>∙</m:t>
                              </m:r>
                              <m:r>
                                <a:rPr lang="en-GB" i="1">
                                  <a:latin typeface="Cambria Math" panose="02040503050406030204" pitchFamily="18" charset="0"/>
                                </a:rPr>
                                <m:t>𝑓</m:t>
                              </m:r>
                            </m:e>
                            <m:sub>
                              <m:r>
                                <a:rPr lang="en-GB" i="1">
                                  <a:latin typeface="Cambria Math" panose="02040503050406030204" pitchFamily="18" charset="0"/>
                                </a:rPr>
                                <m:t>𝑐</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𝑡</m:t>
                              </m:r>
                            </m:e>
                            <m:sub>
                              <m:r>
                                <a:rPr lang="en-GB" i="1">
                                  <a:latin typeface="Cambria Math" panose="02040503050406030204" pitchFamily="18" charset="0"/>
                                </a:rPr>
                                <m:t>𝑖𝑟𝑟</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𝑠</m:t>
                              </m:r>
                            </m:sub>
                          </m:sSub>
                          <m:r>
                            <a:rPr lang="en-GB" i="0">
                              <a:latin typeface="Cambria Math" panose="02040503050406030204" pitchFamily="18" charset="0"/>
                            </a:rPr>
                            <m:t>∙</m:t>
                          </m:r>
                          <m:r>
                            <a:rPr lang="en-GB" i="1">
                              <a:latin typeface="Cambria Math" panose="02040503050406030204" pitchFamily="18" charset="0"/>
                            </a:rPr>
                            <m:t>𝐹</m:t>
                          </m:r>
                        </m:den>
                      </m:f>
                    </m:oMath>
                  </m:oMathPara>
                </a14:m>
                <a:endParaRPr lang="en-GB" dirty="0"/>
              </a:p>
            </p:txBody>
          </p:sp>
        </mc:Choice>
        <mc:Fallback xmlns="">
          <p:sp>
            <p:nvSpPr>
              <p:cNvPr id="4" name="TextBox 3">
                <a:extLst>
                  <a:ext uri="{FF2B5EF4-FFF2-40B4-BE49-F238E27FC236}">
                    <a16:creationId xmlns:a16="http://schemas.microsoft.com/office/drawing/2014/main" id="{7EABA2D4-EF76-EE07-16DA-D878DB081343}"/>
                  </a:ext>
                </a:extLst>
              </p:cNvPr>
              <p:cNvSpPr txBox="1">
                <a:spLocks noRot="1" noChangeAspect="1" noMove="1" noResize="1" noEditPoints="1" noAdjustHandles="1" noChangeArrowheads="1" noChangeShapeType="1" noTextEdit="1"/>
              </p:cNvSpPr>
              <p:nvPr/>
            </p:nvSpPr>
            <p:spPr>
              <a:xfrm>
                <a:off x="3907971" y="435428"/>
                <a:ext cx="6096000" cy="696729"/>
              </a:xfrm>
              <a:prstGeom prst="rect">
                <a:avLst/>
              </a:prstGeo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816380DD-62D6-2651-D3EE-C4713436EE59}"/>
              </a:ext>
            </a:extLst>
          </p:cNvPr>
          <p:cNvSpPr txBox="1"/>
          <p:nvPr/>
        </p:nvSpPr>
        <p:spPr>
          <a:xfrm>
            <a:off x="4659086" y="1132157"/>
            <a:ext cx="6096000" cy="3139321"/>
          </a:xfrm>
          <a:prstGeom prst="rect">
            <a:avLst/>
          </a:prstGeom>
          <a:noFill/>
        </p:spPr>
        <p:txBody>
          <a:bodyPr wrap="square">
            <a:spAutoFit/>
          </a:bodyPr>
          <a:lstStyle/>
          <a:p>
            <a:pPr marL="342900" lvl="0" indent="-342900" algn="just">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N</a:t>
            </a:r>
            <a:r>
              <a:rPr lang="el-GR" sz="1800" baseline="-25000" dirty="0">
                <a:effectLst/>
                <a:latin typeface="Times New Roman" panose="02020603050405020304" pitchFamily="18" charset="0"/>
                <a:ea typeface="Times New Roman" panose="02020603050405020304" pitchFamily="18" charset="0"/>
              </a:rPr>
              <a:t>γ</a:t>
            </a:r>
            <a:r>
              <a:rPr lang="en-GB" sz="1800" baseline="-25000" dirty="0" err="1">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 : yield obtained from the two </a:t>
            </a:r>
            <a:r>
              <a:rPr lang="en-GB" sz="1800" dirty="0" err="1">
                <a:effectLst/>
                <a:latin typeface="Times New Roman" panose="02020603050405020304" pitchFamily="18" charset="0"/>
                <a:ea typeface="Times New Roman" panose="02020603050405020304" pitchFamily="18" charset="0"/>
              </a:rPr>
              <a:t>HPGe</a:t>
            </a:r>
            <a:r>
              <a:rPr lang="en-GB" sz="1800" dirty="0">
                <a:effectLst/>
                <a:latin typeface="Times New Roman" panose="02020603050405020304" pitchFamily="18" charset="0"/>
                <a:ea typeface="Times New Roman" panose="02020603050405020304" pitchFamily="18" charset="0"/>
              </a:rPr>
              <a:t> detectors for the </a:t>
            </a:r>
            <a:r>
              <a:rPr lang="en-GB" sz="1800" dirty="0" err="1">
                <a:effectLst/>
                <a:latin typeface="Times New Roman" panose="02020603050405020304" pitchFamily="18" charset="0"/>
                <a:ea typeface="Times New Roman" panose="02020603050405020304" pitchFamily="18" charset="0"/>
              </a:rPr>
              <a:t>i</a:t>
            </a:r>
            <a:r>
              <a:rPr lang="en-GB" sz="1800" dirty="0">
                <a:effectLst/>
                <a:latin typeface="Times New Roman" panose="02020603050405020304" pitchFamily="18" charset="0"/>
                <a:ea typeface="Times New Roman" panose="02020603050405020304" pitchFamily="18" charset="0"/>
              </a:rPr>
              <a:t> reaction</a:t>
            </a:r>
            <a:endParaRPr lang="en-GB" sz="20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I</a:t>
            </a:r>
            <a:r>
              <a:rPr lang="el-GR" sz="1800" baseline="-25000" dirty="0">
                <a:effectLst/>
                <a:latin typeface="Times New Roman" panose="02020603050405020304" pitchFamily="18" charset="0"/>
                <a:ea typeface="Times New Roman" panose="02020603050405020304" pitchFamily="18" charset="0"/>
              </a:rPr>
              <a:t>γ</a:t>
            </a:r>
            <a:r>
              <a:rPr lang="en-GB" sz="1800" dirty="0">
                <a:effectLst/>
                <a:latin typeface="Times New Roman" panose="02020603050405020304" pitchFamily="18" charset="0"/>
                <a:ea typeface="Times New Roman" panose="02020603050405020304" pitchFamily="18" charset="0"/>
              </a:rPr>
              <a:t> : intensity of the gamma ray</a:t>
            </a:r>
            <a:endParaRPr lang="en-GB" sz="20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l-GR" sz="1800" dirty="0">
                <a:effectLst/>
                <a:latin typeface="Times New Roman" panose="02020603050405020304" pitchFamily="18" charset="0"/>
                <a:ea typeface="Times New Roman" panose="02020603050405020304" pitchFamily="18" charset="0"/>
              </a:rPr>
              <a:t>ε</a:t>
            </a:r>
            <a:r>
              <a:rPr lang="en-GB" sz="1800" dirty="0">
                <a:effectLst/>
                <a:latin typeface="Times New Roman" panose="02020603050405020304" pitchFamily="18" charset="0"/>
                <a:ea typeface="Times New Roman" panose="02020603050405020304" pitchFamily="18" charset="0"/>
              </a:rPr>
              <a:t> : </a:t>
            </a:r>
            <a:r>
              <a:rPr lang="en-US" sz="1800" dirty="0">
                <a:effectLst/>
                <a:latin typeface="Times New Roman" panose="02020603050405020304" pitchFamily="18" charset="0"/>
                <a:ea typeface="Times New Roman" panose="02020603050405020304" pitchFamily="18" charset="0"/>
              </a:rPr>
              <a:t>photopeak efficiency of </a:t>
            </a:r>
            <a:r>
              <a:rPr lang="en-GB" sz="1800" dirty="0">
                <a:effectLst/>
                <a:latin typeface="Times New Roman" panose="02020603050405020304" pitchFamily="18" charset="0"/>
                <a:ea typeface="Times New Roman" panose="02020603050405020304" pitchFamily="18" charset="0"/>
              </a:rPr>
              <a:t>the </a:t>
            </a:r>
            <a:r>
              <a:rPr lang="en-GB" sz="1800" dirty="0" err="1">
                <a:effectLst/>
                <a:latin typeface="Times New Roman" panose="02020603050405020304" pitchFamily="18" charset="0"/>
                <a:ea typeface="Times New Roman" panose="02020603050405020304" pitchFamily="18" charset="0"/>
              </a:rPr>
              <a:t>HPGe</a:t>
            </a:r>
            <a:r>
              <a:rPr lang="en-GB" sz="1800" dirty="0">
                <a:effectLst/>
                <a:latin typeface="Times New Roman" panose="02020603050405020304" pitchFamily="18" charset="0"/>
                <a:ea typeface="Times New Roman" panose="02020603050405020304" pitchFamily="18" charset="0"/>
              </a:rPr>
              <a:t> detector</a:t>
            </a:r>
            <a:endParaRPr lang="en-GB" sz="20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n-GB" sz="1800" dirty="0">
                <a:effectLst/>
                <a:latin typeface="Times New Roman" panose="02020603050405020304" pitchFamily="18" charset="0"/>
                <a:ea typeface="Times New Roman" panose="02020603050405020304" pitchFamily="18" charset="0"/>
              </a:rPr>
              <a:t>D : </a:t>
            </a:r>
            <a:r>
              <a:rPr lang="en-US" sz="1800" dirty="0">
                <a:effectLst/>
                <a:latin typeface="Times New Roman" panose="02020603050405020304" pitchFamily="18" charset="0"/>
                <a:ea typeface="Times New Roman" panose="02020603050405020304" pitchFamily="18" charset="0"/>
              </a:rPr>
              <a:t>analytic calculated </a:t>
            </a:r>
            <a:r>
              <a:rPr lang="en-US" sz="1800" dirty="0" err="1">
                <a:effectLst/>
                <a:latin typeface="Times New Roman" panose="02020603050405020304" pitchFamily="18" charset="0"/>
                <a:ea typeface="Times New Roman" panose="02020603050405020304" pitchFamily="18" charset="0"/>
              </a:rPr>
              <a:t>destimulations</a:t>
            </a:r>
            <a:r>
              <a:rPr lang="en-US" sz="1800" dirty="0">
                <a:effectLst/>
                <a:latin typeface="Times New Roman" panose="02020603050405020304" pitchFamily="18" charset="0"/>
                <a:ea typeface="Times New Roman" panose="02020603050405020304" pitchFamily="18" charset="0"/>
              </a:rPr>
              <a:t> after the irradiation</a:t>
            </a:r>
            <a:endParaRPr lang="en-GB" sz="20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n-GB" sz="1800" dirty="0" err="1">
                <a:effectLst/>
                <a:latin typeface="Times New Roman" panose="02020603050405020304" pitchFamily="18" charset="0"/>
                <a:ea typeface="Times New Roman" panose="02020603050405020304" pitchFamily="18" charset="0"/>
              </a:rPr>
              <a:t>t</a:t>
            </a:r>
            <a:r>
              <a:rPr lang="en-GB" sz="1800" baseline="-25000" dirty="0" err="1">
                <a:effectLst/>
                <a:latin typeface="Times New Roman" panose="02020603050405020304" pitchFamily="18" charset="0"/>
                <a:ea typeface="Times New Roman" panose="02020603050405020304" pitchFamily="18" charset="0"/>
              </a:rPr>
              <a:t>irr</a:t>
            </a:r>
            <a:r>
              <a:rPr lang="el-GR" sz="1800" dirty="0">
                <a:effectLst/>
                <a:latin typeface="Times New Roman" panose="02020603050405020304" pitchFamily="18" charset="0"/>
                <a:ea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irradiation time</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effectLst/>
                <a:latin typeface="Times New Roman" panose="02020603050405020304" pitchFamily="18" charset="0"/>
                <a:ea typeface="Times New Roman" panose="02020603050405020304" pitchFamily="18" charset="0"/>
              </a:rPr>
              <a:t>f</a:t>
            </a:r>
            <a:r>
              <a:rPr lang="en-GB" sz="1800" baseline="-25000" dirty="0">
                <a:effectLst/>
                <a:latin typeface="Times New Roman" panose="02020603050405020304" pitchFamily="18" charset="0"/>
                <a:ea typeface="Times New Roman" panose="02020603050405020304" pitchFamily="18" charset="0"/>
              </a:rPr>
              <a:t>c </a:t>
            </a:r>
            <a:r>
              <a:rPr lang="en-GB" sz="1800" dirty="0">
                <a:effectLst/>
                <a:latin typeface="Times New Roman" panose="02020603050405020304" pitchFamily="18" charset="0"/>
                <a:ea typeface="Times New Roman" panose="02020603050405020304" pitchFamily="18" charset="0"/>
              </a:rPr>
              <a:t>: analytic calculated </a:t>
            </a:r>
            <a:r>
              <a:rPr lang="en-GB" sz="1800" dirty="0" err="1">
                <a:effectLst/>
                <a:latin typeface="Times New Roman" panose="02020603050405020304" pitchFamily="18" charset="0"/>
                <a:ea typeface="Times New Roman" panose="02020603050405020304" pitchFamily="18" charset="0"/>
              </a:rPr>
              <a:t>destimulations</a:t>
            </a:r>
            <a:r>
              <a:rPr lang="en-GB" sz="1800" dirty="0">
                <a:effectLst/>
                <a:latin typeface="Times New Roman" panose="02020603050405020304" pitchFamily="18" charset="0"/>
                <a:ea typeface="Times New Roman" panose="02020603050405020304" pitchFamily="18" charset="0"/>
              </a:rPr>
              <a:t> during the irradiation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effectLst/>
                <a:latin typeface="Times New Roman" panose="02020603050405020304" pitchFamily="18" charset="0"/>
                <a:ea typeface="Times New Roman" panose="02020603050405020304" pitchFamily="18" charset="0"/>
              </a:rPr>
              <a:t>fs : solid angle correction, calculated via Monte Carlo code, MCNP5</a:t>
            </a:r>
            <a:endParaRPr lang="en-GB" sz="20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F : internal absorption of gamma ray, calculated via Monte Carlo code MCNP5</a:t>
            </a:r>
            <a:endParaRPr lang="en-GB" sz="2000" dirty="0">
              <a:effectLst/>
              <a:latin typeface="Times New Roman" panose="02020603050405020304" pitchFamily="18" charset="0"/>
              <a:ea typeface="Times New Roman" panose="02020603050405020304" pitchFamily="18" charset="0"/>
            </a:endParaRPr>
          </a:p>
        </p:txBody>
      </p:sp>
      <p:sp>
        <p:nvSpPr>
          <p:cNvPr id="8" name="TextBox 7">
            <a:extLst>
              <a:ext uri="{FF2B5EF4-FFF2-40B4-BE49-F238E27FC236}">
                <a16:creationId xmlns:a16="http://schemas.microsoft.com/office/drawing/2014/main" id="{952CF9F8-7C24-540E-6770-A2809E1ED407}"/>
              </a:ext>
            </a:extLst>
          </p:cNvPr>
          <p:cNvSpPr txBox="1"/>
          <p:nvPr/>
        </p:nvSpPr>
        <p:spPr>
          <a:xfrm>
            <a:off x="174173" y="2883142"/>
            <a:ext cx="4272641" cy="3785652"/>
          </a:xfrm>
          <a:prstGeom prst="rect">
            <a:avLst/>
          </a:prstGeom>
          <a:noFill/>
        </p:spPr>
        <p:txBody>
          <a:bodyPr wrap="square">
            <a:spAutoFit/>
          </a:bodyPr>
          <a:lstStyle/>
          <a:p>
            <a:r>
              <a:rPr lang="en-US" sz="1600" dirty="0">
                <a:solidFill>
                  <a:srgbClr val="000000"/>
                </a:solidFill>
                <a:effectLst/>
                <a:latin typeface="Times New Roman" panose="02020603050405020304" pitchFamily="18" charset="0"/>
                <a:ea typeface="Calibri" panose="020F0502020204030204" pitchFamily="34" charset="0"/>
              </a:rPr>
              <a:t>The SAND II (Spectrum Analysis by Neutron Detectors II) unfolding code has been developed to determine spectra by a fully automated iterative method when a multiple foil activation technique has been implemented. The code uses as input the experimentally derived neutron induced activities, an initial differential neutron flux (‘guess’ spectrum) and the grouped cross sections from the IRDFF library. The SAND II algorithm subsequently adjusts iteratively the neutron flux spectrum to obtain an appropriate fit between the theoretically calculated and the experimentally determined reaction rates, within the energy range of 0-18 MeV divided into 620 intervals.  </a:t>
            </a:r>
            <a:endParaRPr lang="en-GB" sz="1600" dirty="0"/>
          </a:p>
        </p:txBody>
      </p:sp>
    </p:spTree>
    <p:extLst>
      <p:ext uri="{BB962C8B-B14F-4D97-AF65-F5344CB8AC3E}">
        <p14:creationId xmlns:p14="http://schemas.microsoft.com/office/powerpoint/2010/main" val="1607216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77B2B7-A7F2-F1B7-C436-D5F80F8771D2}"/>
              </a:ext>
            </a:extLst>
          </p:cNvPr>
          <p:cNvPicPr>
            <a:picLocks noChangeAspect="1"/>
          </p:cNvPicPr>
          <p:nvPr/>
        </p:nvPicPr>
        <p:blipFill>
          <a:blip r:embed="rId2"/>
          <a:stretch>
            <a:fillRect/>
          </a:stretch>
        </p:blipFill>
        <p:spPr>
          <a:xfrm>
            <a:off x="624714" y="669174"/>
            <a:ext cx="9083334" cy="3243152"/>
          </a:xfrm>
          <a:prstGeom prst="rect">
            <a:avLst/>
          </a:prstGeom>
        </p:spPr>
      </p:pic>
      <p:sp>
        <p:nvSpPr>
          <p:cNvPr id="6" name="TextBox 5">
            <a:extLst>
              <a:ext uri="{FF2B5EF4-FFF2-40B4-BE49-F238E27FC236}">
                <a16:creationId xmlns:a16="http://schemas.microsoft.com/office/drawing/2014/main" id="{46342AD8-BDFB-E2A1-0569-B77064BB5803}"/>
              </a:ext>
            </a:extLst>
          </p:cNvPr>
          <p:cNvSpPr txBox="1"/>
          <p:nvPr/>
        </p:nvSpPr>
        <p:spPr>
          <a:xfrm>
            <a:off x="1165315" y="3912326"/>
            <a:ext cx="8381456" cy="646331"/>
          </a:xfrm>
          <a:prstGeom prst="rect">
            <a:avLst/>
          </a:prstGeom>
          <a:noFill/>
        </p:spPr>
        <p:txBody>
          <a:bodyPr wrap="square">
            <a:spAutoFit/>
          </a:bodyPr>
          <a:lstStyle/>
          <a:p>
            <a:pPr algn="l"/>
            <a:r>
              <a:rPr lang="en-GB" sz="1800" b="0" i="0" u="none" strike="noStrike" baseline="0" dirty="0">
                <a:latin typeface="MyriadPro-Light"/>
              </a:rPr>
              <a:t>Recoil energy spectra in the BC501A liquid scintillator, using the neutron beam from the </a:t>
            </a:r>
            <a:r>
              <a:rPr lang="en-GB" sz="1800" b="0" i="0" u="none" strike="noStrike" baseline="30000" dirty="0">
                <a:latin typeface="MyriadPro-Light"/>
              </a:rPr>
              <a:t>7</a:t>
            </a:r>
            <a:r>
              <a:rPr lang="en-GB" sz="1800" b="0" i="0" u="none" strike="noStrike" baseline="0" dirty="0">
                <a:latin typeface="MyriadPro-Light"/>
              </a:rPr>
              <a:t>Li(</a:t>
            </a:r>
            <a:r>
              <a:rPr lang="en-GB" sz="1800" b="0" i="0" u="none" strike="noStrike" baseline="0" dirty="0" err="1">
                <a:latin typeface="MyriadPro-Light"/>
              </a:rPr>
              <a:t>p,n</a:t>
            </a:r>
            <a:r>
              <a:rPr lang="en-GB" sz="1800" b="0" i="0" u="none" strike="noStrike" baseline="0" dirty="0">
                <a:latin typeface="MyriadPro-Light"/>
              </a:rPr>
              <a:t>) reaction at 2.3 and 2.7 MeV</a:t>
            </a:r>
            <a:endParaRPr lang="en-GB" dirty="0"/>
          </a:p>
        </p:txBody>
      </p:sp>
      <p:sp>
        <p:nvSpPr>
          <p:cNvPr id="7" name="TextBox 6">
            <a:extLst>
              <a:ext uri="{FF2B5EF4-FFF2-40B4-BE49-F238E27FC236}">
                <a16:creationId xmlns:a16="http://schemas.microsoft.com/office/drawing/2014/main" id="{C09202D2-19AE-1600-712A-16F4BB69B399}"/>
              </a:ext>
            </a:extLst>
          </p:cNvPr>
          <p:cNvSpPr txBox="1"/>
          <p:nvPr/>
        </p:nvSpPr>
        <p:spPr>
          <a:xfrm>
            <a:off x="691243" y="5111651"/>
            <a:ext cx="10439400" cy="1477328"/>
          </a:xfrm>
          <a:prstGeom prst="rect">
            <a:avLst/>
          </a:prstGeom>
          <a:noFill/>
        </p:spPr>
        <p:txBody>
          <a:bodyPr wrap="square">
            <a:spAutoFit/>
          </a:bodyPr>
          <a:lstStyle/>
          <a:p>
            <a:pPr algn="l"/>
            <a:r>
              <a:rPr lang="en-GB" sz="1800" b="0" i="0" u="none" strike="noStrike" baseline="0" dirty="0">
                <a:solidFill>
                  <a:srgbClr val="000000"/>
                </a:solidFill>
                <a:latin typeface="AdvGulliv-R"/>
              </a:rPr>
              <a:t>The DIFBAS code </a:t>
            </a:r>
            <a:r>
              <a:rPr lang="en-GB" sz="1800" b="0" i="0" u="none" strike="noStrike" baseline="0" dirty="0">
                <a:solidFill>
                  <a:srgbClr val="000066"/>
                </a:solidFill>
                <a:latin typeface="AdvGulliv-R"/>
              </a:rPr>
              <a:t> </a:t>
            </a:r>
            <a:r>
              <a:rPr lang="en-GB" sz="1800" b="0" i="0" u="none" strike="noStrike" baseline="0" dirty="0">
                <a:solidFill>
                  <a:srgbClr val="000000"/>
                </a:solidFill>
                <a:latin typeface="AdvGulliv-R"/>
              </a:rPr>
              <a:t>was used to unfold the pulse height spectra </a:t>
            </a:r>
            <a:r>
              <a:rPr lang="en-GB" sz="800" b="0" i="0" u="none" strike="noStrike" baseline="0" dirty="0">
                <a:solidFill>
                  <a:srgbClr val="000000"/>
                </a:solidFill>
                <a:latin typeface="AdvGulliv-R"/>
              </a:rPr>
              <a:t> </a:t>
            </a:r>
            <a:r>
              <a:rPr lang="en-GB" sz="1800" b="0" i="0" u="none" strike="noStrike" baseline="0" dirty="0">
                <a:solidFill>
                  <a:srgbClr val="000000"/>
                </a:solidFill>
                <a:latin typeface="AdvGulliv-R"/>
              </a:rPr>
              <a:t>measured by the BC501A </a:t>
            </a:r>
            <a:r>
              <a:rPr lang="en-GB" sz="1800" b="0" i="0" u="none" strike="noStrike" baseline="0" dirty="0">
                <a:latin typeface="AdvGulliv-R"/>
              </a:rPr>
              <a:t>scintillator </a:t>
            </a:r>
            <a:r>
              <a:rPr lang="en-GB" sz="1800" b="0" i="0" u="none" strike="noStrike" baseline="0" dirty="0">
                <a:solidFill>
                  <a:srgbClr val="000000"/>
                </a:solidFill>
                <a:latin typeface="AdvGulliv-R"/>
              </a:rPr>
              <a:t>into neutron spectra. The algorithm is based on the Bayesian conditional probability assuming normal distributions of the pulse height spectra. The input files are the pulse height spectrum, and an a priori neutron energy spectrum, while the covariance matrix and the neutron response matrix are incorporated in the program for the BC501A detector under study.</a:t>
            </a:r>
            <a:endParaRPr lang="en-GB" dirty="0"/>
          </a:p>
        </p:txBody>
      </p:sp>
    </p:spTree>
    <p:extLst>
      <p:ext uri="{BB962C8B-B14F-4D97-AF65-F5344CB8AC3E}">
        <p14:creationId xmlns:p14="http://schemas.microsoft.com/office/powerpoint/2010/main" val="3294525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95519-0800-E23B-10C7-C41B3E6E7D98}"/>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D52612D0-0F60-FCE4-B939-C368C24DDA2D}"/>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92DA6157-8A9F-7E72-D973-E50990377C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6AC78FC0-EF1D-0792-0B03-2323F6048198}"/>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FA7EFA6D-9816-E428-7633-84064DDB8B17}"/>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3/22</a:t>
            </a:r>
          </a:p>
        </p:txBody>
      </p:sp>
      <p:pic>
        <p:nvPicPr>
          <p:cNvPr id="5" name="Picture 9" descr="DEMOKRITOS-gr">
            <a:extLst>
              <a:ext uri="{FF2B5EF4-FFF2-40B4-BE49-F238E27FC236}">
                <a16:creationId xmlns:a16="http://schemas.microsoft.com/office/drawing/2014/main" id="{4CF159D0-C3B7-9F38-7ACC-CD79A482F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2C209BD-4344-F990-6B04-A2DD69B68E38}"/>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45CDC334-C4E3-9926-432D-12798F561527}"/>
              </a:ext>
            </a:extLst>
          </p:cNvPr>
          <p:cNvSpPr txBox="1"/>
          <p:nvPr/>
        </p:nvSpPr>
        <p:spPr>
          <a:xfrm>
            <a:off x="591796" y="32655"/>
            <a:ext cx="9638054" cy="800219"/>
          </a:xfrm>
          <a:prstGeom prst="rect">
            <a:avLst/>
          </a:prstGeom>
          <a:noFill/>
        </p:spPr>
        <p:txBody>
          <a:bodyPr wrap="square" rtlCol="0">
            <a:spAutoFit/>
          </a:bodyPr>
          <a:lstStyle/>
          <a:p>
            <a:pPr lvl="0">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the </a:t>
            </a:r>
            <a:r>
              <a:rPr kumimoji="0" lang="en-US" sz="2800" b="1" i="0" u="none" strike="noStrike" kern="1200" cap="none" spc="0" normalizeH="0" baseline="30000" noProof="0" dirty="0">
                <a:ln>
                  <a:noFill/>
                </a:ln>
                <a:solidFill>
                  <a:prstClr val="black"/>
                </a:solidFill>
                <a:effectLst/>
                <a:uLnTx/>
                <a:uFillTx/>
                <a:latin typeface="Calibri"/>
                <a:ea typeface="+mn-ea"/>
                <a:cs typeface="+mn-cs"/>
              </a:rPr>
              <a:t>7</a:t>
            </a:r>
            <a:r>
              <a:rPr kumimoji="0" lang="en-US" sz="2800" b="1" i="0" u="none" strike="noStrike" kern="1200" cap="none" spc="0" normalizeH="0" baseline="0" noProof="0" dirty="0">
                <a:ln>
                  <a:noFill/>
                </a:ln>
                <a:solidFill>
                  <a:prstClr val="black"/>
                </a:solidFill>
                <a:effectLst/>
                <a:uLnTx/>
                <a:uFillTx/>
                <a:latin typeface="Calibri"/>
                <a:ea typeface="+mn-ea"/>
                <a:cs typeface="+mn-cs"/>
              </a:rPr>
              <a:t>Li(</a:t>
            </a:r>
            <a:r>
              <a:rPr kumimoji="0" lang="en-US" sz="2800" b="1" i="0" u="none" strike="noStrike" kern="1200" cap="none" spc="0" normalizeH="0" baseline="0" noProof="0" dirty="0" err="1">
                <a:ln>
                  <a:noFill/>
                </a:ln>
                <a:solidFill>
                  <a:prstClr val="black"/>
                </a:solidFill>
                <a:effectLst/>
                <a:uLnTx/>
                <a:uFillTx/>
                <a:latin typeface="Calibri"/>
                <a:ea typeface="+mn-ea"/>
                <a:cs typeface="+mn-cs"/>
              </a:rPr>
              <a:t>p,n</a:t>
            </a:r>
            <a:r>
              <a:rPr kumimoji="0" lang="en-US" sz="2800" b="1" i="0" u="none" strike="noStrike" kern="1200" cap="none" spc="0" normalizeH="0" baseline="0" noProof="0" dirty="0">
                <a:ln>
                  <a:noFill/>
                </a:ln>
                <a:solidFill>
                  <a:prstClr val="black"/>
                </a:solidFill>
                <a:effectLst/>
                <a:uLnTx/>
                <a:uFillTx/>
                <a:latin typeface="Calibri"/>
                <a:ea typeface="+mn-ea"/>
                <a:cs typeface="+mn-cs"/>
              </a:rPr>
              <a:t>)</a:t>
            </a:r>
            <a:r>
              <a:rPr kumimoji="0" lang="en-US" sz="2800" b="1" i="0" u="none" strike="noStrike" kern="1200" cap="none" spc="0" normalizeH="0" baseline="30000" noProof="0" dirty="0">
                <a:ln>
                  <a:noFill/>
                </a:ln>
                <a:solidFill>
                  <a:prstClr val="black"/>
                </a:solidFill>
                <a:effectLst/>
                <a:uLnTx/>
                <a:uFillTx/>
                <a:latin typeface="Calibri"/>
                <a:ea typeface="+mn-ea"/>
                <a:cs typeface="+mn-cs"/>
              </a:rPr>
              <a:t>7</a:t>
            </a:r>
            <a:r>
              <a:rPr kumimoji="0" lang="en-US" sz="2800" b="1" i="0" u="none" strike="noStrike" kern="1200" cap="none" spc="0" normalizeH="0" baseline="0" noProof="0" dirty="0">
                <a:ln>
                  <a:noFill/>
                </a:ln>
                <a:solidFill>
                  <a:prstClr val="black"/>
                </a:solidFill>
                <a:effectLst/>
                <a:uLnTx/>
                <a:uFillTx/>
                <a:latin typeface="Calibri"/>
                <a:ea typeface="+mn-ea"/>
                <a:cs typeface="+mn-cs"/>
              </a:rPr>
              <a:t>Be and </a:t>
            </a:r>
            <a:r>
              <a:rPr lang="en-US" sz="2800" b="1" baseline="30000" dirty="0"/>
              <a:t>3</a:t>
            </a:r>
            <a:r>
              <a:rPr lang="en-US" sz="2800" b="1" dirty="0"/>
              <a:t>H(</a:t>
            </a:r>
            <a:r>
              <a:rPr lang="en-US" sz="2800" b="1" dirty="0" err="1"/>
              <a:t>p,n</a:t>
            </a:r>
            <a:r>
              <a:rPr lang="en-US" sz="2800" b="1" dirty="0"/>
              <a:t>)</a:t>
            </a:r>
            <a:r>
              <a:rPr lang="en-US" sz="2800" b="1" baseline="30000" dirty="0"/>
              <a:t>3</a:t>
            </a:r>
            <a:r>
              <a:rPr lang="en-US" sz="2800" b="1" dirty="0"/>
              <a:t>He </a:t>
            </a:r>
            <a:r>
              <a:rPr kumimoji="0" lang="en-US" sz="2800" b="1" i="0" u="none" strike="noStrike" kern="1200" cap="none" spc="0" normalizeH="0" baseline="0" noProof="0" dirty="0">
                <a:ln>
                  <a:noFill/>
                </a:ln>
                <a:solidFill>
                  <a:prstClr val="black"/>
                </a:solidFill>
                <a:effectLst/>
                <a:uLnTx/>
                <a:uFillTx/>
                <a:latin typeface="Calibri"/>
                <a:ea typeface="+mn-ea"/>
                <a:cs typeface="+mn-cs"/>
              </a:rPr>
              <a:t>reactions</a:t>
            </a:r>
          </a:p>
          <a:p>
            <a:endParaRPr lang="en-GB" dirty="0"/>
          </a:p>
        </p:txBody>
      </p:sp>
      <p:cxnSp>
        <p:nvCxnSpPr>
          <p:cNvPr id="6" name="Straight Connector 5">
            <a:extLst>
              <a:ext uri="{FF2B5EF4-FFF2-40B4-BE49-F238E27FC236}">
                <a16:creationId xmlns:a16="http://schemas.microsoft.com/office/drawing/2014/main" id="{185BB459-1263-FB81-157A-D0A7A17BEBDF}"/>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7" name="TextBox 6">
            <a:extLst>
              <a:ext uri="{FF2B5EF4-FFF2-40B4-BE49-F238E27FC236}">
                <a16:creationId xmlns:a16="http://schemas.microsoft.com/office/drawing/2014/main" id="{0EC23F92-DC2A-8A5F-FEF1-B13D740800D0}"/>
              </a:ext>
            </a:extLst>
          </p:cNvPr>
          <p:cNvSpPr txBox="1"/>
          <p:nvPr/>
        </p:nvSpPr>
        <p:spPr>
          <a:xfrm>
            <a:off x="449035" y="922098"/>
            <a:ext cx="11550589" cy="2308324"/>
          </a:xfrm>
          <a:prstGeom prst="rect">
            <a:avLst/>
          </a:prstGeom>
          <a:noFill/>
        </p:spPr>
        <p:txBody>
          <a:bodyPr wrap="square">
            <a:spAutoFit/>
          </a:bodyPr>
          <a:lstStyle/>
          <a:p>
            <a:pPr marL="285750" indent="-285750">
              <a:buFont typeface="Arial" panose="020B0604020202020204" pitchFamily="34" charset="0"/>
              <a:buChar char="•"/>
            </a:pPr>
            <a:r>
              <a:rPr lang="en-US" sz="1800" b="1" baseline="30000" dirty="0"/>
              <a:t>7</a:t>
            </a:r>
            <a:r>
              <a:rPr lang="en-US" sz="1800" b="1" dirty="0"/>
              <a:t>LiF target </a:t>
            </a:r>
            <a:r>
              <a:rPr lang="el-GR" b="1" dirty="0"/>
              <a:t>(</a:t>
            </a:r>
            <a:r>
              <a:rPr lang="el-GR" dirty="0"/>
              <a:t>~60 </a:t>
            </a:r>
            <a:r>
              <a:rPr lang="en-GB" dirty="0"/>
              <a:t>- 300 </a:t>
            </a:r>
            <a:r>
              <a:rPr lang="el-GR" dirty="0"/>
              <a:t>μ</a:t>
            </a:r>
            <a:r>
              <a:rPr lang="en-GB" dirty="0"/>
              <a:t>g/cm</a:t>
            </a:r>
            <a:r>
              <a:rPr lang="en-GB" baseline="30000" dirty="0"/>
              <a:t>2</a:t>
            </a:r>
            <a:r>
              <a:rPr lang="el-GR" dirty="0"/>
              <a:t>)</a:t>
            </a:r>
            <a:r>
              <a:rPr lang="en-GB" dirty="0"/>
              <a:t> </a:t>
            </a:r>
            <a:r>
              <a:rPr lang="en-US" sz="1800" b="1" dirty="0"/>
              <a:t>on A</a:t>
            </a:r>
            <a:r>
              <a:rPr lang="en-GB" b="1" dirty="0"/>
              <a:t>u or Ta</a:t>
            </a:r>
            <a:r>
              <a:rPr lang="en-US" sz="1800" b="1" dirty="0"/>
              <a:t> backing </a:t>
            </a:r>
            <a:r>
              <a:rPr lang="en-US" sz="1800" dirty="0"/>
              <a:t>and proton beams in the energy range </a:t>
            </a:r>
            <a:r>
              <a:rPr lang="en-US" sz="1800" b="1" dirty="0"/>
              <a:t>Ep = 1.9 – 2.4 MeV </a:t>
            </a:r>
            <a:r>
              <a:rPr lang="en-US" sz="1800" dirty="0"/>
              <a:t>to produce </a:t>
            </a:r>
            <a:r>
              <a:rPr lang="en-US" sz="1800" b="1" dirty="0"/>
              <a:t>purely mono-energetic neutrons  </a:t>
            </a:r>
            <a:r>
              <a:rPr lang="en-US" sz="1800" dirty="0"/>
              <a:t>at zero degrees between 120 keV and 650 keV, respectively. At proton energies </a:t>
            </a:r>
            <a:r>
              <a:rPr lang="en-US" sz="1800" b="1" dirty="0"/>
              <a:t>above 2.4 MeV</a:t>
            </a:r>
            <a:r>
              <a:rPr lang="en-US" sz="1800" dirty="0"/>
              <a:t>, neutron emission from the </a:t>
            </a:r>
            <a:r>
              <a:rPr lang="en-US" sz="1800" b="1" dirty="0"/>
              <a:t>1st excited state in </a:t>
            </a:r>
            <a:r>
              <a:rPr lang="en-US" sz="1800" b="1" baseline="30000" dirty="0"/>
              <a:t>7</a:t>
            </a:r>
            <a:r>
              <a:rPr lang="en-US" sz="1800" b="1" dirty="0"/>
              <a:t>Be </a:t>
            </a:r>
            <a:r>
              <a:rPr lang="en-US" sz="1800" dirty="0"/>
              <a:t>at 429 keV is possible and produces a second group of monoenergetic neutrons.</a:t>
            </a:r>
          </a:p>
          <a:p>
            <a:pPr marL="285750" indent="-285750">
              <a:buFont typeface="Arial" panose="020B0604020202020204" pitchFamily="34" charset="0"/>
              <a:buChar char="•"/>
            </a:pPr>
            <a:r>
              <a:rPr lang="en-US" b="1" dirty="0"/>
              <a:t>Ti tritiated target </a:t>
            </a:r>
            <a:r>
              <a:rPr lang="en-US" dirty="0"/>
              <a:t>of 373 </a:t>
            </a:r>
            <a:r>
              <a:rPr lang="en-US" dirty="0" err="1"/>
              <a:t>GBq</a:t>
            </a:r>
            <a:r>
              <a:rPr lang="en-US" dirty="0"/>
              <a:t> activity on a Cu backing (with 10</a:t>
            </a:r>
            <a:r>
              <a:rPr lang="el-GR" dirty="0"/>
              <a:t>μ</a:t>
            </a:r>
            <a:r>
              <a:rPr lang="en-GB" dirty="0"/>
              <a:t>m Mo foil in front)</a:t>
            </a:r>
            <a:r>
              <a:rPr lang="en-US" dirty="0"/>
              <a:t> and proton beams in the energy range 3.4 – 6.5 MeV to produce  neutrons  between 2- 5.3 MeV .</a:t>
            </a:r>
            <a:r>
              <a:rPr lang="el-GR" dirty="0"/>
              <a:t> </a:t>
            </a:r>
            <a:r>
              <a:rPr lang="el-GR" b="1" dirty="0"/>
              <a:t>Μ</a:t>
            </a:r>
            <a:r>
              <a:rPr lang="en-US" b="1" dirty="0"/>
              <a:t>ono-energetic </a:t>
            </a:r>
            <a:r>
              <a:rPr lang="en-GB" b="1" dirty="0"/>
              <a:t>neutrons </a:t>
            </a:r>
            <a:r>
              <a:rPr lang="en-US" b="1" dirty="0"/>
              <a:t>in  the range ~ 2-3 MeV</a:t>
            </a:r>
            <a:r>
              <a:rPr lang="en-US" dirty="0"/>
              <a:t>, then  </a:t>
            </a:r>
            <a:r>
              <a:rPr lang="en-US" b="1" dirty="0"/>
              <a:t>(</a:t>
            </a:r>
            <a:r>
              <a:rPr lang="en-US" b="1" dirty="0" err="1"/>
              <a:t>p,n</a:t>
            </a:r>
            <a:r>
              <a:rPr lang="en-US" b="1" dirty="0"/>
              <a:t>) reactions on Mo, Ti, Cu, C and </a:t>
            </a:r>
            <a:r>
              <a:rPr lang="en-US" b="1" baseline="30000" dirty="0"/>
              <a:t>2</a:t>
            </a:r>
            <a:r>
              <a:rPr lang="en-US" b="1" dirty="0"/>
              <a:t>H implanted in the </a:t>
            </a:r>
            <a:r>
              <a:rPr lang="en-US" b="1" dirty="0" err="1"/>
              <a:t>TiT</a:t>
            </a:r>
            <a:r>
              <a:rPr lang="en-US" b="1" dirty="0"/>
              <a:t> target </a:t>
            </a:r>
            <a:r>
              <a:rPr lang="en-US" dirty="0"/>
              <a:t>from previous irradiations, become important and lead to a long neutron  tail down to the thermal region. </a:t>
            </a:r>
            <a:endParaRPr lang="en-US" sz="1800" dirty="0"/>
          </a:p>
        </p:txBody>
      </p:sp>
      <p:pic>
        <p:nvPicPr>
          <p:cNvPr id="1026" name="Picture 2">
            <a:extLst>
              <a:ext uri="{FF2B5EF4-FFF2-40B4-BE49-F238E27FC236}">
                <a16:creationId xmlns:a16="http://schemas.microsoft.com/office/drawing/2014/main" id="{462D35B8-2D2E-0C08-5D64-68E3AE7C71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53676"/>
          <a:stretch>
            <a:fillRect/>
          </a:stretch>
        </p:blipFill>
        <p:spPr bwMode="auto">
          <a:xfrm>
            <a:off x="449035" y="3340107"/>
            <a:ext cx="3640442" cy="235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6D6E0A49-8E51-9457-4165-B752A549AC3E}"/>
              </a:ext>
            </a:extLst>
          </p:cNvPr>
          <p:cNvSpPr txBox="1"/>
          <p:nvPr/>
        </p:nvSpPr>
        <p:spPr>
          <a:xfrm>
            <a:off x="4133777" y="3218491"/>
            <a:ext cx="3968748" cy="2585323"/>
          </a:xfrm>
          <a:prstGeom prst="rect">
            <a:avLst/>
          </a:prstGeom>
          <a:noFill/>
        </p:spPr>
        <p:txBody>
          <a:bodyPr wrap="square" rtlCol="0">
            <a:spAutoFit/>
          </a:bodyPr>
          <a:lstStyle/>
          <a:p>
            <a:r>
              <a:rPr lang="en-GB" sz="1800" b="0" i="0" u="none" strike="noStrike" baseline="0" dirty="0">
                <a:solidFill>
                  <a:srgbClr val="131413"/>
                </a:solidFill>
                <a:latin typeface="CMR10"/>
              </a:rPr>
              <a:t>In the absence of Time-of-Flight capabilities,  methodologies that rely both on </a:t>
            </a:r>
            <a:r>
              <a:rPr lang="en-GB" sz="1800" b="1" i="0" u="none" strike="noStrike" baseline="0" dirty="0">
                <a:solidFill>
                  <a:srgbClr val="131413"/>
                </a:solidFill>
                <a:latin typeface="CMR10"/>
              </a:rPr>
              <a:t>simulations and experimental techniques </a:t>
            </a:r>
            <a:r>
              <a:rPr lang="en-GB" sz="1800" b="0" i="0" u="none" strike="noStrike" baseline="0" dirty="0">
                <a:solidFill>
                  <a:srgbClr val="131413"/>
                </a:solidFill>
                <a:latin typeface="CMR10"/>
              </a:rPr>
              <a:t>have been developed in order to study in detail the neutron production and propagation to account for the parasitic neutron spectrum – </a:t>
            </a:r>
            <a:r>
              <a:rPr lang="en-GB" sz="1800" b="1" i="0" u="none" strike="noStrike" baseline="0" dirty="0" err="1">
                <a:solidFill>
                  <a:srgbClr val="131413"/>
                </a:solidFill>
                <a:latin typeface="CMR10"/>
              </a:rPr>
              <a:t>NeuSDesc</a:t>
            </a:r>
            <a:r>
              <a:rPr lang="en-GB" sz="1800" b="1" i="0" u="none" strike="noStrike" baseline="0" dirty="0">
                <a:solidFill>
                  <a:srgbClr val="131413"/>
                </a:solidFill>
                <a:latin typeface="CMR10"/>
              </a:rPr>
              <a:t>/</a:t>
            </a:r>
            <a:r>
              <a:rPr lang="en-GB" b="1" dirty="0"/>
              <a:t>NEBOAS </a:t>
            </a:r>
            <a:r>
              <a:rPr lang="en-GB" sz="1800" b="1" i="0" u="none" strike="noStrike" baseline="0" dirty="0">
                <a:solidFill>
                  <a:srgbClr val="131413"/>
                </a:solidFill>
                <a:latin typeface="CMR10"/>
              </a:rPr>
              <a:t>and MCNP simulations  </a:t>
            </a:r>
            <a:endParaRPr lang="en-GB" b="1" dirty="0"/>
          </a:p>
        </p:txBody>
      </p:sp>
      <p:pic>
        <p:nvPicPr>
          <p:cNvPr id="10" name="Picture 3">
            <a:extLst>
              <a:ext uri="{FF2B5EF4-FFF2-40B4-BE49-F238E27FC236}">
                <a16:creationId xmlns:a16="http://schemas.microsoft.com/office/drawing/2014/main" id="{C4AD515F-209E-8715-860C-C7BD9DCE9D4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533" t="29847" r="49084" b="39796"/>
          <a:stretch/>
        </p:blipFill>
        <p:spPr bwMode="auto">
          <a:xfrm>
            <a:off x="8000999" y="3134320"/>
            <a:ext cx="4179761" cy="2481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a:extLst>
              <a:ext uri="{FF2B5EF4-FFF2-40B4-BE49-F238E27FC236}">
                <a16:creationId xmlns:a16="http://schemas.microsoft.com/office/drawing/2014/main" id="{73476D34-F271-EA48-190A-BEE9F9B172F8}"/>
              </a:ext>
            </a:extLst>
          </p:cNvPr>
          <p:cNvSpPr txBox="1"/>
          <p:nvPr/>
        </p:nvSpPr>
        <p:spPr>
          <a:xfrm>
            <a:off x="163512" y="5802660"/>
            <a:ext cx="12017247" cy="584775"/>
          </a:xfrm>
          <a:prstGeom prst="rect">
            <a:avLst/>
          </a:prstGeom>
          <a:noFill/>
        </p:spPr>
        <p:txBody>
          <a:bodyPr wrap="square">
            <a:spAutoFit/>
          </a:bodyPr>
          <a:lstStyle/>
          <a:p>
            <a:r>
              <a:rPr lang="en-US" sz="1400" i="1" dirty="0">
                <a:latin typeface="+mj-lt"/>
                <a:cs typeface="Calibri" panose="020F0502020204030204" pitchFamily="34" charset="0"/>
              </a:rPr>
              <a:t>A. Stamatopoulos et al., Eur. Phys. J. A (2018) </a:t>
            </a:r>
            <a:r>
              <a:rPr lang="en-US" sz="1400" b="1" i="1" dirty="0">
                <a:latin typeface="+mj-lt"/>
                <a:cs typeface="Calibri" panose="020F0502020204030204" pitchFamily="34" charset="0"/>
              </a:rPr>
              <a:t>54</a:t>
            </a:r>
            <a:r>
              <a:rPr lang="en-US" sz="1400" i="1" dirty="0">
                <a:latin typeface="+mj-lt"/>
                <a:cs typeface="Calibri" panose="020F0502020204030204" pitchFamily="34" charset="0"/>
              </a:rPr>
              <a:t>: 7,  </a:t>
            </a:r>
            <a:r>
              <a:rPr lang="en-US" sz="1400" i="1" dirty="0">
                <a:cs typeface="Calibri" panose="020F0502020204030204" pitchFamily="34" charset="0"/>
              </a:rPr>
              <a:t>V. Michalopoulou et al., Eur. Phys. J. A (2021) </a:t>
            </a:r>
            <a:r>
              <a:rPr lang="en-US" sz="1400" b="1" i="1" dirty="0">
                <a:cs typeface="Calibri" panose="020F0502020204030204" pitchFamily="34" charset="0"/>
              </a:rPr>
              <a:t>57</a:t>
            </a:r>
            <a:r>
              <a:rPr lang="en-US" sz="1400" i="1" dirty="0">
                <a:cs typeface="Calibri" panose="020F0502020204030204" pitchFamily="34" charset="0"/>
              </a:rPr>
              <a:t>:277, M. Diakaki et al.,</a:t>
            </a:r>
            <a:r>
              <a:rPr lang="en-GB" sz="1400" i="1" dirty="0">
                <a:cs typeface="Calibri" panose="020F0502020204030204" pitchFamily="34" charset="0"/>
              </a:rPr>
              <a:t> Appl. Rad. Isotopes 226(2025)112113</a:t>
            </a:r>
            <a:endParaRPr lang="en-US" sz="1400" i="1" dirty="0">
              <a:cs typeface="Calibri" panose="020F0502020204030204" pitchFamily="34" charset="0"/>
            </a:endParaRPr>
          </a:p>
          <a:p>
            <a:r>
              <a:rPr lang="en-US" sz="1800" dirty="0">
                <a:latin typeface="+mj-lt"/>
                <a:cs typeface="Calibri" panose="020F0502020204030204" pitchFamily="34" charset="0"/>
              </a:rPr>
              <a:t> </a:t>
            </a:r>
          </a:p>
        </p:txBody>
      </p:sp>
    </p:spTree>
    <p:extLst>
      <p:ext uri="{BB962C8B-B14F-4D97-AF65-F5344CB8AC3E}">
        <p14:creationId xmlns:p14="http://schemas.microsoft.com/office/powerpoint/2010/main" val="2444739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4/22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a:t>
            </a:r>
            <a:r>
              <a:rPr lang="en-US" sz="2800" b="1" dirty="0"/>
              <a:t>the </a:t>
            </a:r>
            <a:r>
              <a:rPr lang="en-US" sz="2800" b="1" baseline="30000" dirty="0"/>
              <a:t>2</a:t>
            </a:r>
            <a:r>
              <a:rPr lang="en-US" sz="2800" b="1" dirty="0"/>
              <a:t>H(</a:t>
            </a:r>
            <a:r>
              <a:rPr lang="en-US" sz="2800" b="1" dirty="0" err="1"/>
              <a:t>d,n</a:t>
            </a:r>
            <a:r>
              <a:rPr lang="en-US" sz="2800" b="1" dirty="0"/>
              <a:t>)</a:t>
            </a:r>
            <a:r>
              <a:rPr lang="en-US" sz="2800" b="1" baseline="30000" dirty="0"/>
              <a:t>3</a:t>
            </a:r>
            <a:r>
              <a:rPr lang="en-US" sz="2800" b="1" dirty="0"/>
              <a:t>He reaction</a:t>
            </a:r>
            <a:endParaRPr kumimoji="0" lang="en-US" sz="2800" b="1"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 name="TextBox 1">
            <a:extLst>
              <a:ext uri="{FF2B5EF4-FFF2-40B4-BE49-F238E27FC236}">
                <a16:creationId xmlns:a16="http://schemas.microsoft.com/office/drawing/2014/main" id="{4428B9DF-3C7A-6BE6-2573-4D6720B5C0EF}"/>
              </a:ext>
            </a:extLst>
          </p:cNvPr>
          <p:cNvSpPr txBox="1"/>
          <p:nvPr/>
        </p:nvSpPr>
        <p:spPr>
          <a:xfrm>
            <a:off x="89025" y="705425"/>
            <a:ext cx="7620000" cy="2585323"/>
          </a:xfrm>
          <a:prstGeom prst="rect">
            <a:avLst/>
          </a:prstGeom>
          <a:noFill/>
        </p:spPr>
        <p:txBody>
          <a:bodyPr wrap="square" rtlCol="0">
            <a:spAutoFit/>
          </a:bodyPr>
          <a:lstStyle/>
          <a:p>
            <a:r>
              <a:rPr lang="en-US" dirty="0"/>
              <a:t>A </a:t>
            </a:r>
            <a:r>
              <a:rPr lang="en-US" b="1" dirty="0"/>
              <a:t>3.7 cm gas cell with a 5μm Mo entrance  foil </a:t>
            </a:r>
            <a:r>
              <a:rPr lang="en-US" dirty="0"/>
              <a:t>and deuteron beams in </a:t>
            </a:r>
          </a:p>
          <a:p>
            <a:r>
              <a:rPr lang="en-US" dirty="0"/>
              <a:t>the energy range  0.8 – 9.6 MeV to produce neutrons between  </a:t>
            </a:r>
          </a:p>
          <a:p>
            <a:r>
              <a:rPr lang="el-GR" dirty="0"/>
              <a:t>~ </a:t>
            </a:r>
            <a:r>
              <a:rPr lang="en-US" dirty="0"/>
              <a:t>4-11.4 MeV.  Purely mono-energetic in ~ 4-7 MeV – above parasitic </a:t>
            </a:r>
          </a:p>
          <a:p>
            <a:r>
              <a:rPr lang="en-US" dirty="0"/>
              <a:t>neutrons mainly due to deuteron break up reactions :</a:t>
            </a:r>
          </a:p>
          <a:p>
            <a:pPr marL="285750" indent="-285750">
              <a:buFont typeface="Arial" pitchFamily="34" charset="0"/>
              <a:buChar char="•"/>
            </a:pPr>
            <a:r>
              <a:rPr lang="en-US" baseline="30000" dirty="0"/>
              <a:t>2</a:t>
            </a:r>
            <a:r>
              <a:rPr lang="en-US" dirty="0"/>
              <a:t>H(</a:t>
            </a:r>
            <a:r>
              <a:rPr lang="en-US" dirty="0" err="1"/>
              <a:t>d,pn</a:t>
            </a:r>
            <a:r>
              <a:rPr lang="en-US" dirty="0"/>
              <a:t>)</a:t>
            </a:r>
            <a:r>
              <a:rPr lang="en-US" baseline="30000" dirty="0"/>
              <a:t>2</a:t>
            </a:r>
            <a:r>
              <a:rPr lang="en-US" dirty="0"/>
              <a:t>H  above  Ed = 4.5 MeV  </a:t>
            </a:r>
          </a:p>
          <a:p>
            <a:pPr marL="285750" indent="-285750">
              <a:buFont typeface="Arial" pitchFamily="34" charset="0"/>
              <a:buChar char="•"/>
            </a:pPr>
            <a:r>
              <a:rPr lang="en-US" baseline="30000" dirty="0"/>
              <a:t>2</a:t>
            </a:r>
            <a:r>
              <a:rPr lang="en-US" dirty="0"/>
              <a:t>H(d,2n)</a:t>
            </a:r>
            <a:r>
              <a:rPr lang="en-US" baseline="30000" dirty="0"/>
              <a:t>2</a:t>
            </a:r>
            <a:r>
              <a:rPr lang="en-US" dirty="0"/>
              <a:t>He above Ed = 8.9 MeV </a:t>
            </a:r>
          </a:p>
          <a:p>
            <a:pPr marL="285750" indent="-285750">
              <a:buFont typeface="Arial" pitchFamily="34" charset="0"/>
              <a:buChar char="•"/>
            </a:pPr>
            <a:r>
              <a:rPr lang="en-US" dirty="0"/>
              <a:t> reactions with the isotopes of Mo  gas cell window,  above  the Coulomb barrier Ed = ~7 MeV  and structural materials of the gas cell, collimators etc.</a:t>
            </a:r>
          </a:p>
          <a:p>
            <a:endParaRPr lang="el-GR" dirty="0"/>
          </a:p>
        </p:txBody>
      </p:sp>
      <p:pic>
        <p:nvPicPr>
          <p:cNvPr id="8" name="Picture 4">
            <a:extLst>
              <a:ext uri="{FF2B5EF4-FFF2-40B4-BE49-F238E27FC236}">
                <a16:creationId xmlns:a16="http://schemas.microsoft.com/office/drawing/2014/main" id="{CF60D6F3-AC64-4124-0590-4B416A05F6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74" y="3224246"/>
            <a:ext cx="4236113" cy="2240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9676162B-8434-1C35-15FE-391AAD23F47B}"/>
              </a:ext>
            </a:extLst>
          </p:cNvPr>
          <p:cNvSpPr txBox="1"/>
          <p:nvPr/>
        </p:nvSpPr>
        <p:spPr>
          <a:xfrm>
            <a:off x="124549" y="2994253"/>
            <a:ext cx="7851051" cy="3323987"/>
          </a:xfrm>
          <a:prstGeom prst="rect">
            <a:avLst/>
          </a:prstGeom>
          <a:noFill/>
        </p:spPr>
        <p:txBody>
          <a:bodyPr wrap="square" rtlCol="0">
            <a:spAutoFit/>
          </a:bodyPr>
          <a:lstStyle/>
          <a:p>
            <a:r>
              <a:rPr lang="en-US" dirty="0"/>
              <a:t>In absence of time-of-flight capabilities, the neutron beam  has been characterized by means of </a:t>
            </a:r>
            <a:r>
              <a:rPr lang="en-US" b="1" dirty="0"/>
              <a:t>a)</a:t>
            </a:r>
            <a:r>
              <a:rPr lang="en-US" dirty="0"/>
              <a:t> MCNP5 Monte Carlo simulations, </a:t>
            </a:r>
            <a:r>
              <a:rPr lang="en-US" b="1" dirty="0"/>
              <a:t>b)</a:t>
            </a:r>
            <a:r>
              <a:rPr lang="en-US" dirty="0"/>
              <a:t> multiple foil activation  technique in combination with unfolding codes and </a:t>
            </a:r>
            <a:r>
              <a:rPr lang="en-US" b="1" dirty="0"/>
              <a:t>c)</a:t>
            </a:r>
            <a:r>
              <a:rPr lang="en-US" dirty="0"/>
              <a:t> deconvolution of recoil energy spectra taken with the BC501A liquid scintillator detector at various neutron energies with the DIFBAS code  </a:t>
            </a:r>
            <a:r>
              <a:rPr lang="en-US" b="1" dirty="0"/>
              <a:t>d)</a:t>
            </a:r>
            <a:r>
              <a:rPr lang="en-US" dirty="0"/>
              <a:t> Gas-in gas-out tests, irradiations with and without Cd foil in front of reference foils.</a:t>
            </a:r>
          </a:p>
          <a:p>
            <a:endParaRPr lang="en-US" dirty="0"/>
          </a:p>
          <a:p>
            <a:r>
              <a:rPr lang="en-GB" sz="1800" b="1" dirty="0"/>
              <a:t>Threshold reactions </a:t>
            </a:r>
            <a:r>
              <a:rPr lang="en-GB" sz="1800" dirty="0"/>
              <a:t>can be safely measured, since the low energy parasitic neutrons involved in the beam, cannot affect the cross section measurements.</a:t>
            </a:r>
            <a:endParaRPr lang="en-US" dirty="0"/>
          </a:p>
          <a:p>
            <a:endParaRPr lang="en-US" sz="1600" i="1" dirty="0"/>
          </a:p>
          <a:p>
            <a:r>
              <a:rPr lang="en-US" sz="1600" i="1" dirty="0" err="1"/>
              <a:t>R.Vlastou</a:t>
            </a:r>
            <a:r>
              <a:rPr lang="en-US" sz="1600" i="1" dirty="0"/>
              <a:t> et al. </a:t>
            </a:r>
            <a:r>
              <a:rPr lang="en-US" sz="1600" i="1" dirty="0" err="1"/>
              <a:t>Nucl.Instr.Meth</a:t>
            </a:r>
            <a:r>
              <a:rPr lang="en-US" sz="1600" i="1" dirty="0"/>
              <a:t>. B269 (2011)3266</a:t>
            </a:r>
          </a:p>
          <a:p>
            <a:r>
              <a:rPr lang="en-GB" sz="1600" i="1" dirty="0" err="1"/>
              <a:t>M.Diakaki</a:t>
            </a:r>
            <a:r>
              <a:rPr lang="en-GB" sz="1600" i="1" dirty="0"/>
              <a:t> et al., EPJ Web of Conferences 239, 05001 (2020)</a:t>
            </a:r>
          </a:p>
        </p:txBody>
      </p:sp>
      <p:sp>
        <p:nvSpPr>
          <p:cNvPr id="11" name="TextBox 10">
            <a:extLst>
              <a:ext uri="{FF2B5EF4-FFF2-40B4-BE49-F238E27FC236}">
                <a16:creationId xmlns:a16="http://schemas.microsoft.com/office/drawing/2014/main" id="{EB1ADC24-9F17-0D34-5C34-74D97F41B2EE}"/>
              </a:ext>
            </a:extLst>
          </p:cNvPr>
          <p:cNvSpPr txBox="1"/>
          <p:nvPr/>
        </p:nvSpPr>
        <p:spPr>
          <a:xfrm>
            <a:off x="7780075" y="5659304"/>
            <a:ext cx="4335090" cy="584775"/>
          </a:xfrm>
          <a:prstGeom prst="rect">
            <a:avLst/>
          </a:prstGeom>
          <a:noFill/>
        </p:spPr>
        <p:txBody>
          <a:bodyPr wrap="square" rtlCol="0">
            <a:spAutoFit/>
          </a:bodyPr>
          <a:lstStyle/>
          <a:p>
            <a:r>
              <a:rPr lang="en-GB" sz="1600" b="0" i="0" u="none" strike="noStrike" baseline="0" dirty="0">
                <a:latin typeface="MyriadPro-Light"/>
              </a:rPr>
              <a:t>The energy distribution of the neutron flux from the </a:t>
            </a:r>
            <a:r>
              <a:rPr lang="en-GB" sz="1600" b="0" i="0" u="none" strike="noStrike" baseline="30000" dirty="0">
                <a:latin typeface="MyriadPro-Light"/>
              </a:rPr>
              <a:t>2</a:t>
            </a:r>
            <a:r>
              <a:rPr lang="en-GB" sz="1600" b="0" i="0" u="none" strike="noStrike" baseline="0" dirty="0">
                <a:latin typeface="MyriadPro-Light"/>
              </a:rPr>
              <a:t>H(</a:t>
            </a:r>
            <a:r>
              <a:rPr lang="en-GB" sz="1600" b="0" i="0" u="none" strike="noStrike" baseline="0" dirty="0" err="1">
                <a:latin typeface="MyriadPro-Light"/>
              </a:rPr>
              <a:t>d,n</a:t>
            </a:r>
            <a:r>
              <a:rPr lang="en-GB" sz="1600" b="0" i="0" u="none" strike="noStrike" baseline="0" dirty="0">
                <a:latin typeface="MyriadPro-Light"/>
              </a:rPr>
              <a:t>) reaction deduced via the DIFBAS code</a:t>
            </a:r>
            <a:endParaRPr lang="en-GB" sz="1600" dirty="0"/>
          </a:p>
        </p:txBody>
      </p:sp>
      <p:pic>
        <p:nvPicPr>
          <p:cNvPr id="2051" name="Picture 3">
            <a:extLst>
              <a:ext uri="{FF2B5EF4-FFF2-40B4-BE49-F238E27FC236}">
                <a16:creationId xmlns:a16="http://schemas.microsoft.com/office/drawing/2014/main" id="{011F11DF-E22C-C0F2-0254-107B2913C3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49319" b="3404"/>
          <a:stretch>
            <a:fillRect/>
          </a:stretch>
        </p:blipFill>
        <p:spPr bwMode="auto">
          <a:xfrm>
            <a:off x="8719891" y="628486"/>
            <a:ext cx="3395274" cy="257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63D99161-DCA7-8B8A-C774-AE450D5497F3}"/>
              </a:ext>
            </a:extLst>
          </p:cNvPr>
          <p:cNvSpPr txBox="1"/>
          <p:nvPr/>
        </p:nvSpPr>
        <p:spPr>
          <a:xfrm>
            <a:off x="9343480" y="3251204"/>
            <a:ext cx="2515870" cy="338554"/>
          </a:xfrm>
          <a:prstGeom prst="rect">
            <a:avLst/>
          </a:prstGeom>
          <a:noFill/>
        </p:spPr>
        <p:txBody>
          <a:bodyPr wrap="square" rtlCol="0">
            <a:spAutoFit/>
          </a:bodyPr>
          <a:lstStyle/>
          <a:p>
            <a:r>
              <a:rPr lang="en-GB" sz="1600" dirty="0"/>
              <a:t>MCNP simulations</a:t>
            </a:r>
          </a:p>
        </p:txBody>
      </p:sp>
      <p:pic>
        <p:nvPicPr>
          <p:cNvPr id="15" name="Picture 3">
            <a:extLst>
              <a:ext uri="{FF2B5EF4-FFF2-40B4-BE49-F238E27FC236}">
                <a16:creationId xmlns:a16="http://schemas.microsoft.com/office/drawing/2014/main" id="{A0AAC163-EA4D-F015-6272-0533A2B7A0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0860" y="849345"/>
            <a:ext cx="1947695" cy="1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950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84949-2DD0-4596-CF32-9E657EFFCBCA}"/>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430CC495-10B7-4A9B-232D-2577F370FCAE}"/>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EEB082B7-5287-3E66-DC27-10D81924638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F602B576-4AC8-EA70-97BF-614B745C4FA5}"/>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8EAF333C-7405-6503-1DEE-7DAD75422863}"/>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5/22</a:t>
            </a:r>
          </a:p>
        </p:txBody>
      </p:sp>
      <p:pic>
        <p:nvPicPr>
          <p:cNvPr id="5" name="Picture 9" descr="DEMOKRITOS-gr">
            <a:extLst>
              <a:ext uri="{FF2B5EF4-FFF2-40B4-BE49-F238E27FC236}">
                <a16:creationId xmlns:a16="http://schemas.microsoft.com/office/drawing/2014/main" id="{7DA85822-59DE-3D57-692D-94B765893B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B654DC84-223E-34F9-A226-B6039CB9375C}"/>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7A343793-C80F-78A8-00A6-1DF064931312}"/>
              </a:ext>
            </a:extLst>
          </p:cNvPr>
          <p:cNvSpPr txBox="1"/>
          <p:nvPr/>
        </p:nvSpPr>
        <p:spPr>
          <a:xfrm>
            <a:off x="591796" y="32655"/>
            <a:ext cx="905838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a:t>
            </a:r>
            <a:r>
              <a:rPr lang="en-US" sz="2800" b="1" dirty="0"/>
              <a:t>the </a:t>
            </a:r>
            <a:r>
              <a:rPr lang="en-US" sz="2800" b="1" baseline="30000" dirty="0"/>
              <a:t>3</a:t>
            </a:r>
            <a:r>
              <a:rPr lang="en-US" sz="2800" b="1" dirty="0"/>
              <a:t>H(</a:t>
            </a:r>
            <a:r>
              <a:rPr lang="en-US" sz="2800" b="1" dirty="0" err="1"/>
              <a:t>d,n</a:t>
            </a:r>
            <a:r>
              <a:rPr lang="en-US" sz="2800" b="1" dirty="0"/>
              <a:t>)</a:t>
            </a:r>
            <a:r>
              <a:rPr lang="en-US" sz="2800" b="1" baseline="30000" dirty="0"/>
              <a:t>4</a:t>
            </a:r>
            <a:r>
              <a:rPr lang="en-US" sz="2800" b="1" dirty="0"/>
              <a:t>He reaction </a:t>
            </a:r>
            <a:endParaRPr kumimoji="0" lang="en-US" sz="2800" b="1"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cxnSp>
        <p:nvCxnSpPr>
          <p:cNvPr id="6" name="Straight Connector 5">
            <a:extLst>
              <a:ext uri="{FF2B5EF4-FFF2-40B4-BE49-F238E27FC236}">
                <a16:creationId xmlns:a16="http://schemas.microsoft.com/office/drawing/2014/main" id="{BD8C01A7-33BB-5C1A-5AB9-5E875F42F83E}"/>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7" name="TextBox 6">
            <a:extLst>
              <a:ext uri="{FF2B5EF4-FFF2-40B4-BE49-F238E27FC236}">
                <a16:creationId xmlns:a16="http://schemas.microsoft.com/office/drawing/2014/main" id="{E0503CC3-7D6E-CBB5-03A2-5B6E57E16F35}"/>
              </a:ext>
            </a:extLst>
          </p:cNvPr>
          <p:cNvSpPr txBox="1"/>
          <p:nvPr/>
        </p:nvSpPr>
        <p:spPr>
          <a:xfrm>
            <a:off x="152825" y="5673663"/>
            <a:ext cx="6155870" cy="861774"/>
          </a:xfrm>
          <a:prstGeom prst="rect">
            <a:avLst/>
          </a:prstGeom>
          <a:noFill/>
        </p:spPr>
        <p:txBody>
          <a:bodyPr wrap="square">
            <a:spAutoFit/>
          </a:bodyPr>
          <a:lstStyle/>
          <a:p>
            <a:r>
              <a:rPr lang="fr-FR" sz="1600" b="0" i="1" u="none" strike="noStrike" baseline="0" dirty="0">
                <a:solidFill>
                  <a:srgbClr val="131413"/>
                </a:solidFill>
                <a:latin typeface="CMR9"/>
              </a:rPr>
              <a:t>R. </a:t>
            </a:r>
            <a:r>
              <a:rPr lang="fr-FR" sz="1600" b="0" i="1" u="none" strike="noStrike" baseline="0" dirty="0" err="1">
                <a:solidFill>
                  <a:srgbClr val="131413"/>
                </a:solidFill>
                <a:latin typeface="CMR9"/>
              </a:rPr>
              <a:t>Vlastou</a:t>
            </a:r>
            <a:r>
              <a:rPr lang="fr-FR" sz="1600" b="0" i="1" u="none" strike="noStrike" baseline="0" dirty="0">
                <a:solidFill>
                  <a:srgbClr val="131413"/>
                </a:solidFill>
                <a:latin typeface="CMR9"/>
              </a:rPr>
              <a:t> </a:t>
            </a:r>
            <a:r>
              <a:rPr lang="fr-FR" sz="1600" b="0" i="1" u="none" strike="noStrike" baseline="0" dirty="0">
                <a:solidFill>
                  <a:srgbClr val="131413"/>
                </a:solidFill>
                <a:latin typeface="CMTI9"/>
              </a:rPr>
              <a:t>et al.</a:t>
            </a:r>
            <a:r>
              <a:rPr lang="fr-FR" sz="1600" b="0" i="1" u="none" strike="noStrike" baseline="0" dirty="0">
                <a:solidFill>
                  <a:srgbClr val="131413"/>
                </a:solidFill>
                <a:latin typeface="CMR9"/>
              </a:rPr>
              <a:t>, Phys. Proc. </a:t>
            </a:r>
            <a:r>
              <a:rPr lang="fr-FR" sz="1600" b="1" i="1" u="none" strike="noStrike" baseline="0" dirty="0">
                <a:solidFill>
                  <a:srgbClr val="131413"/>
                </a:solidFill>
                <a:latin typeface="CMBX9"/>
              </a:rPr>
              <a:t>66</a:t>
            </a:r>
            <a:r>
              <a:rPr lang="fr-FR" sz="1600" b="0" i="1" u="none" strike="noStrike" baseline="0" dirty="0">
                <a:solidFill>
                  <a:srgbClr val="131413"/>
                </a:solidFill>
                <a:latin typeface="CMR9"/>
              </a:rPr>
              <a:t>, 425 (2015)</a:t>
            </a:r>
            <a:endParaRPr lang="en-US" sz="1600" i="1" dirty="0"/>
          </a:p>
          <a:p>
            <a:r>
              <a:rPr lang="en-US" sz="1600" i="1" dirty="0"/>
              <a:t>V. </a:t>
            </a:r>
            <a:r>
              <a:rPr lang="en-US" sz="1600" i="1" dirty="0" err="1"/>
              <a:t>Michalopoulou</a:t>
            </a:r>
            <a:r>
              <a:rPr lang="en-US" sz="1600" i="1" dirty="0"/>
              <a:t>, EPJ (2021) A57</a:t>
            </a:r>
            <a:r>
              <a:rPr lang="el-GR" sz="1600" i="1" dirty="0"/>
              <a:t>-</a:t>
            </a:r>
            <a:r>
              <a:rPr lang="en-US" sz="1600" i="1" dirty="0"/>
              <a:t>277</a:t>
            </a:r>
          </a:p>
          <a:p>
            <a:endParaRPr lang="en-GB" dirty="0"/>
          </a:p>
        </p:txBody>
      </p:sp>
      <p:sp>
        <p:nvSpPr>
          <p:cNvPr id="8" name="TextBox 7">
            <a:extLst>
              <a:ext uri="{FF2B5EF4-FFF2-40B4-BE49-F238E27FC236}">
                <a16:creationId xmlns:a16="http://schemas.microsoft.com/office/drawing/2014/main" id="{274D9EF4-17AF-BA46-0D5E-00BB4C9D98C9}"/>
              </a:ext>
            </a:extLst>
          </p:cNvPr>
          <p:cNvSpPr txBox="1"/>
          <p:nvPr/>
        </p:nvSpPr>
        <p:spPr>
          <a:xfrm>
            <a:off x="152825" y="781040"/>
            <a:ext cx="8641925" cy="615553"/>
          </a:xfrm>
          <a:prstGeom prst="rect">
            <a:avLst/>
          </a:prstGeom>
          <a:noFill/>
        </p:spPr>
        <p:txBody>
          <a:bodyPr wrap="square" rtlCol="0">
            <a:spAutoFit/>
          </a:bodyPr>
          <a:lstStyle/>
          <a:p>
            <a:r>
              <a:rPr lang="en-US" sz="1700" b="1" dirty="0"/>
              <a:t>Ti </a:t>
            </a:r>
            <a:r>
              <a:rPr lang="en-US" sz="1700" b="1" dirty="0" err="1"/>
              <a:t>tritiated</a:t>
            </a:r>
            <a:r>
              <a:rPr lang="en-US" sz="1700" b="1" dirty="0"/>
              <a:t> target of 373 </a:t>
            </a:r>
            <a:r>
              <a:rPr lang="en-US" sz="1700" b="1" dirty="0" err="1"/>
              <a:t>GBq</a:t>
            </a:r>
            <a:r>
              <a:rPr lang="en-US" sz="1700" b="1" dirty="0"/>
              <a:t> activity on a Cu backing </a:t>
            </a:r>
            <a:r>
              <a:rPr lang="en-US" sz="1700" dirty="0"/>
              <a:t>(with 10</a:t>
            </a:r>
            <a:r>
              <a:rPr lang="el-GR" sz="1700" dirty="0"/>
              <a:t>μ</a:t>
            </a:r>
            <a:r>
              <a:rPr lang="en-GB" sz="1700" dirty="0"/>
              <a:t>m Mo foil in front)</a:t>
            </a:r>
            <a:r>
              <a:rPr lang="en-US" sz="1700" dirty="0"/>
              <a:t> and deuteron beams in the energy range 0.8 – 3.7 MeV </a:t>
            </a:r>
            <a:r>
              <a:rPr lang="en-US" sz="1700" dirty="0" err="1"/>
              <a:t>MeV</a:t>
            </a:r>
            <a:r>
              <a:rPr lang="en-US" sz="1700" dirty="0"/>
              <a:t> to produce  neutrons  between </a:t>
            </a:r>
            <a:r>
              <a:rPr lang="el-GR" sz="1700" dirty="0"/>
              <a:t>~ </a:t>
            </a:r>
            <a:r>
              <a:rPr lang="en-US" sz="1700" dirty="0"/>
              <a:t>15 - 20 MeV</a:t>
            </a:r>
          </a:p>
        </p:txBody>
      </p:sp>
      <p:pic>
        <p:nvPicPr>
          <p:cNvPr id="10" name="Picture 3">
            <a:extLst>
              <a:ext uri="{FF2B5EF4-FFF2-40B4-BE49-F238E27FC236}">
                <a16:creationId xmlns:a16="http://schemas.microsoft.com/office/drawing/2014/main" id="{7DE3E022-B05B-3298-1434-F59C26D8A3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74799" y="782918"/>
            <a:ext cx="2960910" cy="2076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65AC1459-0359-3E9F-03AC-FEAC029862B7}"/>
              </a:ext>
            </a:extLst>
          </p:cNvPr>
          <p:cNvSpPr txBox="1"/>
          <p:nvPr/>
        </p:nvSpPr>
        <p:spPr>
          <a:xfrm>
            <a:off x="228600" y="1459645"/>
            <a:ext cx="5334000" cy="2123658"/>
          </a:xfrm>
          <a:prstGeom prst="rect">
            <a:avLst/>
          </a:prstGeom>
          <a:noFill/>
        </p:spPr>
        <p:txBody>
          <a:bodyPr wrap="square" rtlCol="0">
            <a:spAutoFit/>
          </a:bodyPr>
          <a:lstStyle/>
          <a:p>
            <a:r>
              <a:rPr lang="en-US" sz="1600" dirty="0"/>
              <a:t>Neutron beam not purely monoenergetic due to parasitic neutrons from deuteron break up reactions and reactions with  materials of beam line  and target : </a:t>
            </a:r>
            <a:r>
              <a:rPr lang="en-US" sz="1600" baseline="30000" dirty="0"/>
              <a:t>3</a:t>
            </a:r>
            <a:r>
              <a:rPr lang="en-US" sz="1600" dirty="0"/>
              <a:t>H(</a:t>
            </a:r>
            <a:r>
              <a:rPr lang="en-US" sz="1600" dirty="0" err="1"/>
              <a:t>d,pn</a:t>
            </a:r>
            <a:r>
              <a:rPr lang="en-US" sz="1600" dirty="0"/>
              <a:t>)</a:t>
            </a:r>
            <a:r>
              <a:rPr lang="en-US" sz="1600" baseline="30000" dirty="0"/>
              <a:t>3</a:t>
            </a:r>
            <a:r>
              <a:rPr lang="en-US" sz="1600" dirty="0"/>
              <a:t>H, </a:t>
            </a:r>
            <a:r>
              <a:rPr lang="en-US" sz="1600" baseline="30000" dirty="0"/>
              <a:t>2</a:t>
            </a:r>
            <a:r>
              <a:rPr lang="en-US" sz="1600" dirty="0"/>
              <a:t>H(</a:t>
            </a:r>
            <a:r>
              <a:rPr lang="en-US" sz="1600" dirty="0" err="1"/>
              <a:t>d,n</a:t>
            </a:r>
            <a:r>
              <a:rPr lang="en-US" sz="1600" dirty="0"/>
              <a:t>)</a:t>
            </a:r>
            <a:r>
              <a:rPr lang="en-US" sz="1600" baseline="30000" dirty="0"/>
              <a:t>3</a:t>
            </a:r>
            <a:r>
              <a:rPr lang="en-US" sz="1600" dirty="0"/>
              <a:t>He, Ti(</a:t>
            </a:r>
            <a:r>
              <a:rPr lang="en-US" sz="1600" dirty="0" err="1"/>
              <a:t>d,n</a:t>
            </a:r>
            <a:r>
              <a:rPr lang="en-US" sz="1600" dirty="0"/>
              <a:t>), O(</a:t>
            </a:r>
            <a:r>
              <a:rPr lang="en-US" sz="1600" dirty="0" err="1"/>
              <a:t>d,n</a:t>
            </a:r>
            <a:r>
              <a:rPr lang="en-US" sz="1600" dirty="0"/>
              <a:t>) and C(</a:t>
            </a:r>
            <a:r>
              <a:rPr lang="en-US" sz="1600" dirty="0" err="1"/>
              <a:t>d,n</a:t>
            </a:r>
            <a:r>
              <a:rPr lang="en-US" sz="1600" dirty="0"/>
              <a:t>)</a:t>
            </a:r>
          </a:p>
          <a:p>
            <a:r>
              <a:rPr lang="en-US" sz="1600" dirty="0"/>
              <a:t>Characterization via: </a:t>
            </a:r>
            <a:r>
              <a:rPr lang="en-US" sz="1600" dirty="0" err="1"/>
              <a:t>NeuSDesc</a:t>
            </a:r>
            <a:r>
              <a:rPr lang="en-US" sz="1600" dirty="0"/>
              <a:t>/NEBOAS and MCNP5 Monte Carlo Simulations,  Multiple foil activation technique and other experimental techniques</a:t>
            </a:r>
          </a:p>
          <a:p>
            <a:endParaRPr lang="el-GR" sz="2000" dirty="0"/>
          </a:p>
        </p:txBody>
      </p:sp>
      <p:pic>
        <p:nvPicPr>
          <p:cNvPr id="2" name="Εικόνα 206">
            <a:extLst>
              <a:ext uri="{FF2B5EF4-FFF2-40B4-BE49-F238E27FC236}">
                <a16:creationId xmlns:a16="http://schemas.microsoft.com/office/drawing/2014/main" id="{A16DBACD-5517-9296-59D8-F0A02F95F877}"/>
              </a:ext>
            </a:extLst>
          </p:cNvPr>
          <p:cNvPicPr>
            <a:picLocks noChangeAspect="1"/>
          </p:cNvPicPr>
          <p:nvPr/>
        </p:nvPicPr>
        <p:blipFill>
          <a:blip r:embed="rId5"/>
          <a:stretch>
            <a:fillRect/>
          </a:stretch>
        </p:blipFill>
        <p:spPr>
          <a:xfrm>
            <a:off x="5470398" y="1589259"/>
            <a:ext cx="3549971" cy="1453298"/>
          </a:xfrm>
          <a:prstGeom prst="rect">
            <a:avLst/>
          </a:prstGeom>
          <a:noFill/>
          <a:ln cap="flat">
            <a:noFill/>
          </a:ln>
        </p:spPr>
      </p:pic>
      <p:pic>
        <p:nvPicPr>
          <p:cNvPr id="15" name="Εικόνα 15">
            <a:extLst>
              <a:ext uri="{FF2B5EF4-FFF2-40B4-BE49-F238E27FC236}">
                <a16:creationId xmlns:a16="http://schemas.microsoft.com/office/drawing/2014/main" id="{BDD1AB0D-FD3C-0A70-CC28-6133BF4FE0F7}"/>
              </a:ext>
            </a:extLst>
          </p:cNvPr>
          <p:cNvPicPr>
            <a:picLocks noChangeAspect="1"/>
          </p:cNvPicPr>
          <p:nvPr/>
        </p:nvPicPr>
        <p:blipFill rotWithShape="1">
          <a:blip r:embed="rId6">
            <a:extLst>
              <a:ext uri="{28A0092B-C50C-407E-A947-70E740481C1C}">
                <a14:useLocalDpi xmlns:a14="http://schemas.microsoft.com/office/drawing/2010/main" val="0"/>
              </a:ext>
            </a:extLst>
          </a:blip>
          <a:srcRect l="8505" t="8786" r="7540" b="9230"/>
          <a:stretch/>
        </p:blipFill>
        <p:spPr>
          <a:xfrm>
            <a:off x="180040" y="3317521"/>
            <a:ext cx="3591860" cy="2218055"/>
          </a:xfrm>
          <a:prstGeom prst="rect">
            <a:avLst/>
          </a:prstGeom>
        </p:spPr>
      </p:pic>
      <p:sp>
        <p:nvSpPr>
          <p:cNvPr id="21" name="TextBox 20">
            <a:extLst>
              <a:ext uri="{FF2B5EF4-FFF2-40B4-BE49-F238E27FC236}">
                <a16:creationId xmlns:a16="http://schemas.microsoft.com/office/drawing/2014/main" id="{FE014D5F-92A7-7983-4020-0E534AE0D0A2}"/>
              </a:ext>
            </a:extLst>
          </p:cNvPr>
          <p:cNvSpPr txBox="1"/>
          <p:nvPr/>
        </p:nvSpPr>
        <p:spPr>
          <a:xfrm>
            <a:off x="4239986" y="5581252"/>
            <a:ext cx="7795723" cy="584775"/>
          </a:xfrm>
          <a:prstGeom prst="rect">
            <a:avLst/>
          </a:prstGeom>
          <a:noFill/>
        </p:spPr>
        <p:txBody>
          <a:bodyPr wrap="square" rtlCol="0">
            <a:spAutoFit/>
          </a:bodyPr>
          <a:lstStyle/>
          <a:p>
            <a:r>
              <a:rPr lang="en-GB" sz="1600" dirty="0"/>
              <a:t>The saturated activities were used as input in the SAND-II unfolding code to calculate the energy dependence of the neutron flux in the range 10</a:t>
            </a:r>
            <a:r>
              <a:rPr lang="en-GB" sz="1600" baseline="30000" dirty="0"/>
              <a:t>-5</a:t>
            </a:r>
            <a:r>
              <a:rPr lang="en-GB" sz="1600" dirty="0"/>
              <a:t> – 18 MeV - Preliminary results</a:t>
            </a:r>
          </a:p>
        </p:txBody>
      </p:sp>
      <p:pic>
        <p:nvPicPr>
          <p:cNvPr id="14" name="Picture 13">
            <a:extLst>
              <a:ext uri="{FF2B5EF4-FFF2-40B4-BE49-F238E27FC236}">
                <a16:creationId xmlns:a16="http://schemas.microsoft.com/office/drawing/2014/main" id="{B5F20974-AC6E-08FB-A6D2-136221C99322}"/>
              </a:ext>
            </a:extLst>
          </p:cNvPr>
          <p:cNvPicPr>
            <a:picLocks noChangeAspect="1"/>
          </p:cNvPicPr>
          <p:nvPr/>
        </p:nvPicPr>
        <p:blipFill>
          <a:blip r:embed="rId7"/>
          <a:stretch>
            <a:fillRect/>
          </a:stretch>
        </p:blipFill>
        <p:spPr>
          <a:xfrm>
            <a:off x="3987800" y="3031315"/>
            <a:ext cx="3797300" cy="2611309"/>
          </a:xfrm>
          <a:prstGeom prst="rect">
            <a:avLst/>
          </a:prstGeom>
        </p:spPr>
      </p:pic>
      <p:pic>
        <p:nvPicPr>
          <p:cNvPr id="24" name="Picture 23">
            <a:extLst>
              <a:ext uri="{FF2B5EF4-FFF2-40B4-BE49-F238E27FC236}">
                <a16:creationId xmlns:a16="http://schemas.microsoft.com/office/drawing/2014/main" id="{25051310-A81A-7127-D086-3E10FD55F4A0}"/>
              </a:ext>
            </a:extLst>
          </p:cNvPr>
          <p:cNvPicPr>
            <a:picLocks noChangeAspect="1"/>
          </p:cNvPicPr>
          <p:nvPr/>
        </p:nvPicPr>
        <p:blipFill>
          <a:blip r:embed="rId8"/>
          <a:stretch>
            <a:fillRect/>
          </a:stretch>
        </p:blipFill>
        <p:spPr>
          <a:xfrm>
            <a:off x="7992467" y="3051159"/>
            <a:ext cx="4191370" cy="2549936"/>
          </a:xfrm>
          <a:prstGeom prst="rect">
            <a:avLst/>
          </a:prstGeom>
        </p:spPr>
      </p:pic>
    </p:spTree>
    <p:extLst>
      <p:ext uri="{BB962C8B-B14F-4D97-AF65-F5344CB8AC3E}">
        <p14:creationId xmlns:p14="http://schemas.microsoft.com/office/powerpoint/2010/main" val="60630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CAF1030-A023-B1DC-DD8D-1E972D1177BC}"/>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C67184D6-CE73-3D13-5F22-98FEB3A62E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A9D21728-ED8D-8133-BEE9-8E7F8D7ED42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5EF7D420-ED83-10BC-1F73-CC8753D4D325}"/>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6/22</a:t>
            </a:r>
          </a:p>
        </p:txBody>
      </p:sp>
      <p:pic>
        <p:nvPicPr>
          <p:cNvPr id="5" name="Picture 9" descr="DEMOKRITOS-gr">
            <a:extLst>
              <a:ext uri="{FF2B5EF4-FFF2-40B4-BE49-F238E27FC236}">
                <a16:creationId xmlns:a16="http://schemas.microsoft.com/office/drawing/2014/main" id="{1972E27B-D046-EE2E-4A2D-7377253B9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1CF3FFC9-4127-ECC0-E6BE-1A90229BF53F}"/>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2618F96A-C6AB-CE42-C6EB-543C871C55FB}"/>
              </a:ext>
            </a:extLst>
          </p:cNvPr>
          <p:cNvSpPr txBox="1"/>
          <p:nvPr/>
        </p:nvSpPr>
        <p:spPr>
          <a:xfrm>
            <a:off x="591796" y="32655"/>
            <a:ext cx="905838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a:t>
            </a:r>
            <a:r>
              <a:rPr lang="en-US" sz="2800" b="1" dirty="0"/>
              <a:t>Research Activities of NTUA group</a:t>
            </a:r>
            <a:endParaRPr kumimoji="0" lang="en-US" sz="2800" b="1"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cxnSp>
        <p:nvCxnSpPr>
          <p:cNvPr id="6" name="Straight Connector 5">
            <a:extLst>
              <a:ext uri="{FF2B5EF4-FFF2-40B4-BE49-F238E27FC236}">
                <a16:creationId xmlns:a16="http://schemas.microsoft.com/office/drawing/2014/main" id="{E62279C4-198A-420E-E522-BEE7FF8F84E4}"/>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 name="Rectangle 1">
            <a:extLst>
              <a:ext uri="{FF2B5EF4-FFF2-40B4-BE49-F238E27FC236}">
                <a16:creationId xmlns:a16="http://schemas.microsoft.com/office/drawing/2014/main" id="{F333C651-3B12-F79A-B839-2FCF7B91F200}"/>
              </a:ext>
            </a:extLst>
          </p:cNvPr>
          <p:cNvSpPr/>
          <p:nvPr/>
        </p:nvSpPr>
        <p:spPr>
          <a:xfrm>
            <a:off x="174174" y="777877"/>
            <a:ext cx="8876523" cy="5170646"/>
          </a:xfrm>
          <a:prstGeom prst="rect">
            <a:avLst/>
          </a:prstGeom>
        </p:spPr>
        <p:txBody>
          <a:bodyPr wrap="square">
            <a:spAutoFit/>
          </a:bodyPr>
          <a:lstStyle/>
          <a:p>
            <a:r>
              <a:rPr lang="en-US" sz="2200" b="1" dirty="0"/>
              <a:t>a) Irradiations for applications</a:t>
            </a:r>
            <a:r>
              <a:rPr lang="en-US" sz="2200" dirty="0"/>
              <a:t>:</a:t>
            </a:r>
          </a:p>
          <a:p>
            <a:pPr marL="342900" indent="-342900">
              <a:buFont typeface="Arial" pitchFamily="34" charset="0"/>
              <a:buChar char="•"/>
            </a:pPr>
            <a:r>
              <a:rPr lang="en-US" sz="2200" dirty="0"/>
              <a:t> detector physics (Diamond detectors, CERN ATLAS Muon Detector Tubes)</a:t>
            </a:r>
          </a:p>
          <a:p>
            <a:pPr marL="342900" indent="-342900">
              <a:buFont typeface="Arial" pitchFamily="34" charset="0"/>
              <a:buChar char="•"/>
            </a:pPr>
            <a:r>
              <a:rPr lang="en-US" sz="2200" dirty="0"/>
              <a:t>space electronics (ESA)</a:t>
            </a:r>
          </a:p>
          <a:p>
            <a:pPr marL="342900" indent="-342900">
              <a:buFont typeface="Arial" pitchFamily="34" charset="0"/>
              <a:buChar char="•"/>
            </a:pPr>
            <a:endParaRPr lang="en-US" sz="2200" dirty="0"/>
          </a:p>
          <a:p>
            <a:r>
              <a:rPr lang="en-US" sz="2200" b="1" dirty="0"/>
              <a:t>b) n-induced reactions relevant to nuclear energy applications: </a:t>
            </a:r>
          </a:p>
          <a:p>
            <a:r>
              <a:rPr lang="en-US" sz="2200" dirty="0"/>
              <a:t>Reactions on minor actinides with importance to fundamental research </a:t>
            </a:r>
          </a:p>
          <a:p>
            <a:r>
              <a:rPr lang="en-US" sz="2200" dirty="0"/>
              <a:t>and applications like development of fast reactor systems, nuclear waste </a:t>
            </a:r>
            <a:r>
              <a:rPr lang="en-US" sz="2200" dirty="0" err="1"/>
              <a:t>etc</a:t>
            </a:r>
            <a:endParaRPr lang="en-US" sz="2200" dirty="0"/>
          </a:p>
          <a:p>
            <a:pPr marL="342900" indent="-342900">
              <a:buFont typeface="Arial" pitchFamily="34" charset="0"/>
              <a:buChar char="•"/>
            </a:pPr>
            <a:r>
              <a:rPr lang="en-US" sz="2200" dirty="0"/>
              <a:t>(n,2n) reactions by the activation method (</a:t>
            </a:r>
            <a:r>
              <a:rPr lang="en-US" sz="2200" baseline="30000" dirty="0"/>
              <a:t>232</a:t>
            </a:r>
            <a:r>
              <a:rPr lang="en-US" sz="2200" dirty="0"/>
              <a:t>Th(n,2n), </a:t>
            </a:r>
            <a:r>
              <a:rPr lang="en-US" sz="2200" baseline="30000" dirty="0"/>
              <a:t>241</a:t>
            </a:r>
            <a:r>
              <a:rPr lang="en-US" sz="2200" dirty="0"/>
              <a:t>Am(n,2n))</a:t>
            </a:r>
          </a:p>
          <a:p>
            <a:pPr marL="342900" indent="-342900">
              <a:buFont typeface="Arial" pitchFamily="34" charset="0"/>
              <a:buChar char="•"/>
            </a:pPr>
            <a:r>
              <a:rPr lang="en-US" sz="2200" dirty="0"/>
              <a:t>Fission cross sections with </a:t>
            </a:r>
            <a:r>
              <a:rPr lang="en-US" sz="2200" dirty="0" err="1"/>
              <a:t>MicroMegas</a:t>
            </a:r>
            <a:r>
              <a:rPr lang="en-US" sz="2200" dirty="0"/>
              <a:t> detectors (</a:t>
            </a:r>
            <a:r>
              <a:rPr lang="en-US" sz="2200" baseline="30000" dirty="0"/>
              <a:t>232</a:t>
            </a:r>
            <a:r>
              <a:rPr lang="en-US" sz="2200" dirty="0"/>
              <a:t>Th, </a:t>
            </a:r>
            <a:r>
              <a:rPr lang="en-US" sz="2200" baseline="30000" dirty="0"/>
              <a:t>233,234,236</a:t>
            </a:r>
            <a:r>
              <a:rPr lang="en-US" sz="2200" dirty="0"/>
              <a:t>U,</a:t>
            </a:r>
            <a:r>
              <a:rPr lang="en-US" sz="2200" baseline="30000" dirty="0"/>
              <a:t>237</a:t>
            </a:r>
            <a:r>
              <a:rPr lang="en-US" sz="2200" dirty="0"/>
              <a:t>Np)</a:t>
            </a:r>
            <a:endParaRPr lang="en-US" sz="2000" dirty="0"/>
          </a:p>
          <a:p>
            <a:pPr marL="342900" indent="-342900">
              <a:buFont typeface="Arial" pitchFamily="34" charset="0"/>
              <a:buChar char="•"/>
            </a:pPr>
            <a:endParaRPr lang="en-US" sz="2200" dirty="0">
              <a:solidFill>
                <a:srgbClr val="FF0000"/>
              </a:solidFill>
            </a:endParaRPr>
          </a:p>
          <a:p>
            <a:r>
              <a:rPr lang="en-US" sz="2200" b="1" dirty="0"/>
              <a:t>c)  (n,2n), (</a:t>
            </a:r>
            <a:r>
              <a:rPr lang="en-US" sz="2200" b="1" dirty="0" err="1"/>
              <a:t>n,p</a:t>
            </a:r>
            <a:r>
              <a:rPr lang="en-US" sz="2200" b="1" dirty="0"/>
              <a:t>) and (n,α) cross section measurements by the activation</a:t>
            </a:r>
          </a:p>
          <a:p>
            <a:r>
              <a:rPr lang="en-US" sz="2200" b="1" dirty="0"/>
              <a:t>method</a:t>
            </a:r>
            <a:r>
              <a:rPr lang="en-US" sz="2200" dirty="0"/>
              <a:t> relevant to practical applications for nuclear technology, high energy neutron </a:t>
            </a:r>
            <a:r>
              <a:rPr lang="en-US" sz="2200" dirty="0" err="1"/>
              <a:t>dosimetry</a:t>
            </a:r>
            <a:r>
              <a:rPr lang="en-US" sz="2200" dirty="0"/>
              <a:t>, detector physics etc. and also important for  investigation of the model parameters of statistical model calculations </a:t>
            </a:r>
          </a:p>
          <a:p>
            <a:r>
              <a:rPr lang="en-US" sz="2200" dirty="0"/>
              <a:t>( Examples : Ge, Mo, Au, </a:t>
            </a:r>
            <a:r>
              <a:rPr lang="en-US" sz="2200" dirty="0" err="1"/>
              <a:t>Ir</a:t>
            </a:r>
            <a:r>
              <a:rPr lang="en-US" sz="2200" dirty="0"/>
              <a:t>, Tl isotopes) – </a:t>
            </a:r>
            <a:r>
              <a:rPr lang="en-US" sz="2200" b="1" dirty="0"/>
              <a:t>Need for accurate data</a:t>
            </a:r>
            <a:r>
              <a:rPr lang="en-US" sz="2200" dirty="0"/>
              <a:t>!</a:t>
            </a:r>
            <a:endParaRPr lang="el-GR" sz="2200" dirty="0"/>
          </a:p>
        </p:txBody>
      </p:sp>
      <p:pic>
        <p:nvPicPr>
          <p:cNvPr id="8" name="Picture 4">
            <a:extLst>
              <a:ext uri="{FF2B5EF4-FFF2-40B4-BE49-F238E27FC236}">
                <a16:creationId xmlns:a16="http://schemas.microsoft.com/office/drawing/2014/main" id="{D64342E6-E146-B5B8-4E9C-5708BDC0E2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4222" y="952245"/>
            <a:ext cx="3171650" cy="231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a:extLst>
              <a:ext uri="{FF2B5EF4-FFF2-40B4-BE49-F238E27FC236}">
                <a16:creationId xmlns:a16="http://schemas.microsoft.com/office/drawing/2014/main" id="{FF3077E7-FAA0-F71E-96B9-66AD94687E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5341" y="3532477"/>
            <a:ext cx="2854453" cy="256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2511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9D000-FB18-DFC2-19CF-164875FAC0D0}"/>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5E038069-39A9-63DE-D38D-520391A67B63}"/>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08C32F14-124C-CD19-9463-F0620BD9CE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7BAF945E-2872-28D1-4860-F8B807DF1E9B}"/>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F6825321-6C82-2852-4205-0E001D712848}"/>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6/22</a:t>
            </a:r>
          </a:p>
        </p:txBody>
      </p:sp>
      <p:pic>
        <p:nvPicPr>
          <p:cNvPr id="5" name="Picture 9" descr="DEMOKRITOS-gr">
            <a:extLst>
              <a:ext uri="{FF2B5EF4-FFF2-40B4-BE49-F238E27FC236}">
                <a16:creationId xmlns:a16="http://schemas.microsoft.com/office/drawing/2014/main" id="{661D1F92-6E5F-A4AA-92C4-7D51058B7D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F40587CC-21AC-63BD-58AC-3986A134A5D2}"/>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5CD8773-B6A1-5512-936A-888FC74B3409}"/>
              </a:ext>
            </a:extLst>
          </p:cNvPr>
          <p:cNvSpPr txBox="1"/>
          <p:nvPr/>
        </p:nvSpPr>
        <p:spPr>
          <a:xfrm>
            <a:off x="591796" y="32655"/>
            <a:ext cx="905838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The Neutron Facility – </a:t>
            </a:r>
            <a:r>
              <a:rPr lang="en-US" sz="2800" b="1" dirty="0"/>
              <a:t>Research Activities of NTUA group</a:t>
            </a:r>
            <a:endParaRPr kumimoji="0" lang="en-US" sz="2800" b="1"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cxnSp>
        <p:nvCxnSpPr>
          <p:cNvPr id="6" name="Straight Connector 5">
            <a:extLst>
              <a:ext uri="{FF2B5EF4-FFF2-40B4-BE49-F238E27FC236}">
                <a16:creationId xmlns:a16="http://schemas.microsoft.com/office/drawing/2014/main" id="{CFBA24B8-1CD1-4748-74BD-A32782B13313}"/>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 name="Rectangle 1">
            <a:extLst>
              <a:ext uri="{FF2B5EF4-FFF2-40B4-BE49-F238E27FC236}">
                <a16:creationId xmlns:a16="http://schemas.microsoft.com/office/drawing/2014/main" id="{695802AE-54B0-896F-7B63-3088BA70C342}"/>
              </a:ext>
            </a:extLst>
          </p:cNvPr>
          <p:cNvSpPr/>
          <p:nvPr/>
        </p:nvSpPr>
        <p:spPr>
          <a:xfrm>
            <a:off x="174174" y="777877"/>
            <a:ext cx="8876523" cy="5509200"/>
          </a:xfrm>
          <a:prstGeom prst="rect">
            <a:avLst/>
          </a:prstGeom>
        </p:spPr>
        <p:txBody>
          <a:bodyPr wrap="square">
            <a:spAutoFit/>
          </a:bodyPr>
          <a:lstStyle/>
          <a:p>
            <a:r>
              <a:rPr lang="en-US" sz="2200" b="1" dirty="0"/>
              <a:t>a) Irradiations for applications</a:t>
            </a:r>
            <a:r>
              <a:rPr lang="en-US" sz="2200" dirty="0"/>
              <a:t>:</a:t>
            </a:r>
          </a:p>
          <a:p>
            <a:pPr marL="342900" indent="-342900">
              <a:buFont typeface="Arial" pitchFamily="34" charset="0"/>
              <a:buChar char="•"/>
            </a:pPr>
            <a:r>
              <a:rPr lang="en-US" sz="2200" dirty="0"/>
              <a:t> detector physics (Diamond </a:t>
            </a:r>
            <a:r>
              <a:rPr lang="en-US" sz="2200" dirty="0" err="1"/>
              <a:t>detectors,CERN</a:t>
            </a:r>
            <a:r>
              <a:rPr lang="en-US" sz="2200" dirty="0"/>
              <a:t> ATLAS Muon Detector Tubes)</a:t>
            </a:r>
          </a:p>
          <a:p>
            <a:pPr marL="342900" indent="-342900">
              <a:buFont typeface="Arial" pitchFamily="34" charset="0"/>
              <a:buChar char="•"/>
            </a:pPr>
            <a:r>
              <a:rPr lang="en-US" sz="2200" dirty="0"/>
              <a:t>space electronics (ESA)</a:t>
            </a:r>
          </a:p>
          <a:p>
            <a:pPr marL="342900" indent="-342900">
              <a:buFont typeface="Arial" pitchFamily="34" charset="0"/>
              <a:buChar char="•"/>
            </a:pPr>
            <a:endParaRPr lang="en-US" sz="2200" dirty="0"/>
          </a:p>
          <a:p>
            <a:r>
              <a:rPr lang="en-US" sz="2200" b="1" dirty="0"/>
              <a:t>b) n-induced reactions relevant to nuclear energy applications: </a:t>
            </a:r>
          </a:p>
          <a:p>
            <a:r>
              <a:rPr lang="en-US" sz="2200" dirty="0"/>
              <a:t>Reactions on minor actinides with importance to fundamental research </a:t>
            </a:r>
          </a:p>
          <a:p>
            <a:r>
              <a:rPr lang="en-US" sz="2200" dirty="0"/>
              <a:t>and applications like development of fast reactor systems, nuclear waste </a:t>
            </a:r>
            <a:r>
              <a:rPr lang="en-US" sz="2200" dirty="0" err="1"/>
              <a:t>etc</a:t>
            </a:r>
            <a:endParaRPr lang="en-US" sz="2200" dirty="0"/>
          </a:p>
          <a:p>
            <a:pPr marL="342900" indent="-342900">
              <a:buFont typeface="Arial" pitchFamily="34" charset="0"/>
              <a:buChar char="•"/>
            </a:pPr>
            <a:r>
              <a:rPr lang="en-US" sz="2200" dirty="0"/>
              <a:t>(n,2n) reactions by the activation method (</a:t>
            </a:r>
            <a:r>
              <a:rPr lang="en-US" sz="2200" baseline="30000" dirty="0"/>
              <a:t>232</a:t>
            </a:r>
            <a:r>
              <a:rPr lang="en-US" sz="2200" dirty="0"/>
              <a:t>Th(n,2n), </a:t>
            </a:r>
            <a:r>
              <a:rPr lang="en-US" sz="2200" baseline="30000" dirty="0"/>
              <a:t>241</a:t>
            </a:r>
            <a:r>
              <a:rPr lang="en-US" sz="2200" dirty="0"/>
              <a:t>Am(n,2n))</a:t>
            </a:r>
          </a:p>
          <a:p>
            <a:pPr marL="342900" indent="-342900">
              <a:buFont typeface="Arial" pitchFamily="34" charset="0"/>
              <a:buChar char="•"/>
            </a:pPr>
            <a:r>
              <a:rPr lang="en-US" sz="2200" b="1" dirty="0">
                <a:solidFill>
                  <a:srgbClr val="C00000"/>
                </a:solidFill>
              </a:rPr>
              <a:t>Fission cross sections with </a:t>
            </a:r>
            <a:r>
              <a:rPr lang="en-US" sz="2200" b="1" dirty="0" err="1">
                <a:solidFill>
                  <a:srgbClr val="C00000"/>
                </a:solidFill>
              </a:rPr>
              <a:t>MicroMegas</a:t>
            </a:r>
            <a:r>
              <a:rPr lang="en-US" sz="2200" b="1" dirty="0">
                <a:solidFill>
                  <a:srgbClr val="C00000"/>
                </a:solidFill>
              </a:rPr>
              <a:t> detectors </a:t>
            </a:r>
          </a:p>
          <a:p>
            <a:r>
              <a:rPr lang="en-US" sz="2200" b="1" dirty="0">
                <a:solidFill>
                  <a:srgbClr val="C00000"/>
                </a:solidFill>
              </a:rPr>
              <a:t>      </a:t>
            </a:r>
            <a:r>
              <a:rPr lang="en-US" sz="2200" dirty="0">
                <a:solidFill>
                  <a:srgbClr val="C00000"/>
                </a:solidFill>
              </a:rPr>
              <a:t>(</a:t>
            </a:r>
            <a:r>
              <a:rPr lang="en-US" sz="2200" baseline="30000" dirty="0">
                <a:solidFill>
                  <a:srgbClr val="C00000"/>
                </a:solidFill>
              </a:rPr>
              <a:t>232</a:t>
            </a:r>
            <a:r>
              <a:rPr lang="en-US" sz="2200" dirty="0">
                <a:solidFill>
                  <a:srgbClr val="C00000"/>
                </a:solidFill>
              </a:rPr>
              <a:t>Th, </a:t>
            </a:r>
            <a:r>
              <a:rPr lang="en-US" sz="2200" baseline="30000" dirty="0">
                <a:solidFill>
                  <a:srgbClr val="C00000"/>
                </a:solidFill>
              </a:rPr>
              <a:t>233,234,236</a:t>
            </a:r>
            <a:r>
              <a:rPr lang="en-US" sz="2200" dirty="0">
                <a:solidFill>
                  <a:srgbClr val="C00000"/>
                </a:solidFill>
              </a:rPr>
              <a:t>U,</a:t>
            </a:r>
            <a:r>
              <a:rPr lang="en-US" sz="2200" baseline="30000" dirty="0">
                <a:solidFill>
                  <a:srgbClr val="C00000"/>
                </a:solidFill>
              </a:rPr>
              <a:t>237</a:t>
            </a:r>
            <a:r>
              <a:rPr lang="en-US" sz="2200" dirty="0">
                <a:solidFill>
                  <a:srgbClr val="C00000"/>
                </a:solidFill>
              </a:rPr>
              <a:t>Np)</a:t>
            </a:r>
            <a:endParaRPr lang="en-US" sz="2000" dirty="0">
              <a:solidFill>
                <a:srgbClr val="C00000"/>
              </a:solidFill>
            </a:endParaRPr>
          </a:p>
          <a:p>
            <a:pPr marL="342900" indent="-342900">
              <a:buFont typeface="Arial" pitchFamily="34" charset="0"/>
              <a:buChar char="•"/>
            </a:pPr>
            <a:endParaRPr lang="en-US" sz="2200" dirty="0">
              <a:solidFill>
                <a:srgbClr val="FF0000"/>
              </a:solidFill>
            </a:endParaRPr>
          </a:p>
          <a:p>
            <a:r>
              <a:rPr lang="en-US" sz="2200" b="1" dirty="0"/>
              <a:t>c)  </a:t>
            </a:r>
            <a:r>
              <a:rPr lang="en-US" sz="2200" b="1" dirty="0">
                <a:solidFill>
                  <a:srgbClr val="C00000"/>
                </a:solidFill>
              </a:rPr>
              <a:t>(n,2n), (</a:t>
            </a:r>
            <a:r>
              <a:rPr lang="en-US" sz="2200" b="1" dirty="0" err="1">
                <a:solidFill>
                  <a:srgbClr val="C00000"/>
                </a:solidFill>
              </a:rPr>
              <a:t>n,p</a:t>
            </a:r>
            <a:r>
              <a:rPr lang="en-US" sz="2200" b="1" dirty="0">
                <a:solidFill>
                  <a:srgbClr val="C00000"/>
                </a:solidFill>
              </a:rPr>
              <a:t>) and (n,α) cross section measurements by the activation</a:t>
            </a:r>
          </a:p>
          <a:p>
            <a:r>
              <a:rPr lang="en-US" sz="2200" b="1" dirty="0">
                <a:solidFill>
                  <a:srgbClr val="C00000"/>
                </a:solidFill>
              </a:rPr>
              <a:t>method</a:t>
            </a:r>
            <a:r>
              <a:rPr lang="en-US" sz="2200" dirty="0">
                <a:solidFill>
                  <a:srgbClr val="C00000"/>
                </a:solidFill>
              </a:rPr>
              <a:t> </a:t>
            </a:r>
            <a:r>
              <a:rPr lang="en-US" sz="2200" dirty="0"/>
              <a:t>relevant to practical applications for nuclear technology, high energy neutron </a:t>
            </a:r>
            <a:r>
              <a:rPr lang="en-US" sz="2200" dirty="0" err="1"/>
              <a:t>dosimetry</a:t>
            </a:r>
            <a:r>
              <a:rPr lang="en-US" sz="2200" dirty="0"/>
              <a:t>, detector physics etc. and also important for  investigation of the model parameters of statistical model calculations </a:t>
            </a:r>
          </a:p>
          <a:p>
            <a:r>
              <a:rPr lang="en-US" sz="2200" dirty="0"/>
              <a:t>( Examples : Ge, Mo, Au, </a:t>
            </a:r>
            <a:r>
              <a:rPr lang="en-US" sz="2200" dirty="0" err="1"/>
              <a:t>Ir</a:t>
            </a:r>
            <a:r>
              <a:rPr lang="en-US" sz="2200" dirty="0"/>
              <a:t>, Tl isotopes) – </a:t>
            </a:r>
            <a:r>
              <a:rPr lang="en-US" sz="2200" b="1" dirty="0"/>
              <a:t>Need for accurate data</a:t>
            </a:r>
            <a:r>
              <a:rPr lang="en-US" sz="2200" dirty="0"/>
              <a:t>!</a:t>
            </a:r>
            <a:endParaRPr lang="el-GR" sz="2200" dirty="0"/>
          </a:p>
        </p:txBody>
      </p:sp>
      <p:pic>
        <p:nvPicPr>
          <p:cNvPr id="8" name="Picture 4">
            <a:extLst>
              <a:ext uri="{FF2B5EF4-FFF2-40B4-BE49-F238E27FC236}">
                <a16:creationId xmlns:a16="http://schemas.microsoft.com/office/drawing/2014/main" id="{24622FD2-13D1-34F2-A7C5-F49DFE7EDE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4222" y="952245"/>
            <a:ext cx="3171650" cy="231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a:extLst>
              <a:ext uri="{FF2B5EF4-FFF2-40B4-BE49-F238E27FC236}">
                <a16:creationId xmlns:a16="http://schemas.microsoft.com/office/drawing/2014/main" id="{BDBE3327-E556-F0E8-F74C-B19D8756DE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5341" y="3532477"/>
            <a:ext cx="2854453" cy="256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04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58681-FAA5-BEC6-0E5D-9E1667F35EE6}"/>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CBDA35D0-D390-1170-D5DD-6F0FE1D04192}"/>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42D9A81A-DAC7-DD9C-8DF0-82357BA923F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C1D9D405-E517-E481-01E1-BB01392CD91A}"/>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E2300171-4465-C961-5DFB-119D18EB1DEC}"/>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7/22</a:t>
            </a:r>
          </a:p>
        </p:txBody>
      </p:sp>
      <p:pic>
        <p:nvPicPr>
          <p:cNvPr id="5" name="Picture 9" descr="DEMOKRITOS-gr">
            <a:extLst>
              <a:ext uri="{FF2B5EF4-FFF2-40B4-BE49-F238E27FC236}">
                <a16:creationId xmlns:a16="http://schemas.microsoft.com/office/drawing/2014/main" id="{BD2D30EC-1E2B-E6C6-AA86-C5B85F0C2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4FC4C3D3-1FAA-0AF0-9402-3870B541BB43}"/>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8DAC9D0C-5E20-EE01-30CF-BA8452BECF4D}"/>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Objectives </a:t>
            </a:r>
            <a:endParaRPr lang="en-GB" dirty="0"/>
          </a:p>
        </p:txBody>
      </p:sp>
      <p:cxnSp>
        <p:nvCxnSpPr>
          <p:cNvPr id="6" name="Straight Connector 5">
            <a:extLst>
              <a:ext uri="{FF2B5EF4-FFF2-40B4-BE49-F238E27FC236}">
                <a16:creationId xmlns:a16="http://schemas.microsoft.com/office/drawing/2014/main" id="{B6F96907-E274-91E0-790D-1A2AB009D776}"/>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14" name="CasellaDiTesto 35">
            <a:extLst>
              <a:ext uri="{FF2B5EF4-FFF2-40B4-BE49-F238E27FC236}">
                <a16:creationId xmlns:a16="http://schemas.microsoft.com/office/drawing/2014/main" id="{F9CC5967-D56D-49F1-5B9A-CB66C8AB82C9}"/>
              </a:ext>
            </a:extLst>
          </p:cNvPr>
          <p:cNvSpPr txBox="1"/>
          <p:nvPr/>
        </p:nvSpPr>
        <p:spPr>
          <a:xfrm>
            <a:off x="5828854" y="891529"/>
            <a:ext cx="5777792" cy="281615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it-IT" b="1" u="sng" dirty="0"/>
              <a:t>2) </a:t>
            </a:r>
            <a:r>
              <a:rPr lang="it-IT" b="1" u="sng" dirty="0" err="1"/>
              <a:t>Fundamental</a:t>
            </a:r>
            <a:r>
              <a:rPr lang="it-IT" b="1" u="sng" dirty="0"/>
              <a:t> </a:t>
            </a:r>
            <a:r>
              <a:rPr lang="it-IT" b="1" u="sng" dirty="0" err="1"/>
              <a:t>nuclear</a:t>
            </a:r>
            <a:r>
              <a:rPr lang="it-IT" b="1" u="sng" dirty="0"/>
              <a:t> </a:t>
            </a:r>
            <a:r>
              <a:rPr lang="it-IT" b="1" u="sng" dirty="0" err="1"/>
              <a:t>physics</a:t>
            </a:r>
            <a:r>
              <a:rPr lang="it-IT" b="1" u="sng" dirty="0"/>
              <a:t> </a:t>
            </a:r>
            <a:r>
              <a:rPr lang="it-IT" b="1" u="sng" dirty="0" err="1"/>
              <a:t>research</a:t>
            </a:r>
            <a:r>
              <a:rPr lang="it-IT" u="sng" dirty="0"/>
              <a:t>:</a:t>
            </a:r>
          </a:p>
          <a:p>
            <a:pPr marL="360000" indent="-285750">
              <a:spcBef>
                <a:spcPts val="600"/>
              </a:spcBef>
              <a:buFont typeface="Arial" panose="020B0604020202020204" pitchFamily="34" charset="0"/>
              <a:buChar char="•"/>
            </a:pPr>
            <a:r>
              <a:rPr lang="it-IT" dirty="0"/>
              <a:t>No ab-</a:t>
            </a:r>
            <a:r>
              <a:rPr lang="it-IT" dirty="0" err="1"/>
              <a:t>initio</a:t>
            </a:r>
            <a:r>
              <a:rPr lang="it-IT" dirty="0"/>
              <a:t> theory </a:t>
            </a:r>
            <a:r>
              <a:rPr lang="it-IT" dirty="0" err="1"/>
              <a:t>able</a:t>
            </a:r>
            <a:r>
              <a:rPr lang="it-IT" dirty="0"/>
              <a:t> to </a:t>
            </a:r>
            <a:r>
              <a:rPr lang="it-IT" dirty="0" err="1"/>
              <a:t>simultaneously</a:t>
            </a:r>
            <a:r>
              <a:rPr lang="it-IT" dirty="0"/>
              <a:t> </a:t>
            </a:r>
            <a:r>
              <a:rPr lang="it-IT" dirty="0" err="1"/>
              <a:t>predict</a:t>
            </a:r>
            <a:r>
              <a:rPr lang="it-IT" dirty="0"/>
              <a:t> </a:t>
            </a:r>
            <a:r>
              <a:rPr lang="it-IT" dirty="0" err="1"/>
              <a:t>all</a:t>
            </a:r>
            <a:r>
              <a:rPr lang="it-IT" dirty="0"/>
              <a:t> </a:t>
            </a:r>
            <a:r>
              <a:rPr lang="it-IT" dirty="0" err="1"/>
              <a:t>neutron</a:t>
            </a:r>
            <a:r>
              <a:rPr lang="it-IT" dirty="0"/>
              <a:t> </a:t>
            </a:r>
            <a:r>
              <a:rPr lang="it-IT" dirty="0" err="1"/>
              <a:t>induced</a:t>
            </a:r>
            <a:r>
              <a:rPr lang="it-IT" dirty="0"/>
              <a:t> </a:t>
            </a:r>
            <a:r>
              <a:rPr lang="it-IT" dirty="0" err="1"/>
              <a:t>fission</a:t>
            </a:r>
            <a:r>
              <a:rPr lang="it-IT" dirty="0"/>
              <a:t> </a:t>
            </a:r>
            <a:r>
              <a:rPr lang="it-IT" dirty="0" err="1"/>
              <a:t>observables</a:t>
            </a:r>
            <a:r>
              <a:rPr lang="it-IT" dirty="0"/>
              <a:t>.</a:t>
            </a:r>
          </a:p>
          <a:p>
            <a:pPr marL="360000" indent="-285750">
              <a:spcBef>
                <a:spcPts val="600"/>
              </a:spcBef>
              <a:buFont typeface="Arial" panose="020B0604020202020204" pitchFamily="34" charset="0"/>
              <a:buChar char="•"/>
            </a:pPr>
            <a:r>
              <a:rPr lang="it-IT" dirty="0" err="1"/>
              <a:t>Theoretical</a:t>
            </a:r>
            <a:r>
              <a:rPr lang="it-IT" dirty="0"/>
              <a:t> </a:t>
            </a:r>
            <a:r>
              <a:rPr lang="it-IT" dirty="0" err="1"/>
              <a:t>investigation</a:t>
            </a:r>
            <a:r>
              <a:rPr lang="it-IT" dirty="0"/>
              <a:t> of </a:t>
            </a:r>
            <a:r>
              <a:rPr lang="it-IT" dirty="0" err="1"/>
              <a:t>fission</a:t>
            </a:r>
            <a:r>
              <a:rPr lang="it-IT" dirty="0"/>
              <a:t> cross </a:t>
            </a:r>
            <a:r>
              <a:rPr lang="it-IT" dirty="0" err="1"/>
              <a:t>section</a:t>
            </a:r>
            <a:r>
              <a:rPr lang="it-IT" dirty="0"/>
              <a:t> </a:t>
            </a:r>
            <a:r>
              <a:rPr lang="it-IT" dirty="0" err="1"/>
              <a:t>still</a:t>
            </a:r>
            <a:r>
              <a:rPr lang="it-IT" dirty="0"/>
              <a:t> </a:t>
            </a:r>
            <a:r>
              <a:rPr lang="it-IT" dirty="0" err="1"/>
              <a:t>ongoing</a:t>
            </a:r>
            <a:r>
              <a:rPr lang="it-IT" dirty="0"/>
              <a:t>, </a:t>
            </a:r>
            <a:r>
              <a:rPr lang="it-IT" dirty="0" err="1"/>
              <a:t>mainly</a:t>
            </a:r>
            <a:r>
              <a:rPr lang="it-IT" dirty="0"/>
              <a:t> </a:t>
            </a:r>
            <a:r>
              <a:rPr lang="it-IT" dirty="0" err="1"/>
              <a:t>phenomenological</a:t>
            </a:r>
            <a:r>
              <a:rPr lang="it-IT" dirty="0"/>
              <a:t>. Tuning of </a:t>
            </a:r>
            <a:r>
              <a:rPr lang="it-IT" b="1" dirty="0"/>
              <a:t>model </a:t>
            </a:r>
            <a:r>
              <a:rPr lang="it-IT" b="1" dirty="0" err="1"/>
              <a:t>parameters</a:t>
            </a:r>
            <a:r>
              <a:rPr lang="it-IT" b="1" dirty="0"/>
              <a:t> </a:t>
            </a:r>
            <a:r>
              <a:rPr lang="it-IT" dirty="0" err="1"/>
              <a:t>based</a:t>
            </a:r>
            <a:r>
              <a:rPr lang="it-IT" dirty="0"/>
              <a:t> on </a:t>
            </a:r>
            <a:r>
              <a:rPr lang="it-IT" b="1" dirty="0" err="1"/>
              <a:t>microscopic</a:t>
            </a:r>
            <a:r>
              <a:rPr lang="it-IT" dirty="0"/>
              <a:t> </a:t>
            </a:r>
            <a:r>
              <a:rPr lang="it-IT" b="1" dirty="0" err="1"/>
              <a:t>experimental</a:t>
            </a:r>
            <a:r>
              <a:rPr lang="it-IT" b="1" dirty="0"/>
              <a:t>  data (=&gt; </a:t>
            </a:r>
            <a:r>
              <a:rPr lang="it-IT" b="1" dirty="0" err="1"/>
              <a:t>Evaluated</a:t>
            </a:r>
            <a:r>
              <a:rPr lang="it-IT" b="1" dirty="0"/>
              <a:t> </a:t>
            </a:r>
            <a:r>
              <a:rPr lang="it-IT" b="1" dirty="0" err="1"/>
              <a:t>nuclear</a:t>
            </a:r>
            <a:r>
              <a:rPr lang="it-IT" b="1" dirty="0"/>
              <a:t> data libraries).</a:t>
            </a:r>
          </a:p>
          <a:p>
            <a:pPr marL="360000" indent="-285750">
              <a:spcBef>
                <a:spcPts val="600"/>
              </a:spcBef>
              <a:buFont typeface="Arial" panose="020B0604020202020204" pitchFamily="34" charset="0"/>
              <a:buChar char="•"/>
            </a:pPr>
            <a:r>
              <a:rPr lang="it-IT" dirty="0" err="1"/>
              <a:t>Systematic</a:t>
            </a:r>
            <a:r>
              <a:rPr lang="it-IT" dirty="0"/>
              <a:t> studies </a:t>
            </a:r>
            <a:r>
              <a:rPr lang="it-IT" dirty="0" err="1"/>
              <a:t>important</a:t>
            </a:r>
            <a:r>
              <a:rPr lang="it-IT" dirty="0"/>
              <a:t> to </a:t>
            </a:r>
            <a:r>
              <a:rPr lang="it-IT" dirty="0" err="1"/>
              <a:t>better</a:t>
            </a:r>
            <a:r>
              <a:rPr lang="it-IT" dirty="0"/>
              <a:t> </a:t>
            </a:r>
            <a:r>
              <a:rPr lang="it-IT" dirty="0" err="1"/>
              <a:t>understand</a:t>
            </a:r>
            <a:r>
              <a:rPr lang="it-IT" dirty="0"/>
              <a:t> the </a:t>
            </a:r>
            <a:r>
              <a:rPr lang="it-IT" dirty="0" err="1"/>
              <a:t>process</a:t>
            </a:r>
            <a:r>
              <a:rPr lang="it-IT" dirty="0"/>
              <a:t>.</a:t>
            </a:r>
          </a:p>
        </p:txBody>
      </p:sp>
      <p:sp>
        <p:nvSpPr>
          <p:cNvPr id="17" name="CasellaDiTesto 35">
            <a:extLst>
              <a:ext uri="{FF2B5EF4-FFF2-40B4-BE49-F238E27FC236}">
                <a16:creationId xmlns:a16="http://schemas.microsoft.com/office/drawing/2014/main" id="{C9582DC6-BD6E-4327-B113-82A0D4812832}"/>
              </a:ext>
            </a:extLst>
          </p:cNvPr>
          <p:cNvSpPr txBox="1"/>
          <p:nvPr/>
        </p:nvSpPr>
        <p:spPr>
          <a:xfrm>
            <a:off x="108410" y="863834"/>
            <a:ext cx="5274576" cy="3093154"/>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it-IT" b="1" u="sng" dirty="0"/>
              <a:t>1) </a:t>
            </a:r>
            <a:r>
              <a:rPr lang="it-IT" b="1" u="sng" dirty="0" err="1"/>
              <a:t>Nuclear</a:t>
            </a:r>
            <a:r>
              <a:rPr lang="it-IT" b="1" u="sng" dirty="0"/>
              <a:t> </a:t>
            </a:r>
            <a:r>
              <a:rPr lang="it-IT" b="1" u="sng" dirty="0" err="1"/>
              <a:t>industry</a:t>
            </a:r>
            <a:r>
              <a:rPr lang="it-IT" b="1" u="sng" dirty="0"/>
              <a:t> </a:t>
            </a:r>
            <a:r>
              <a:rPr lang="it-IT" b="1" u="sng" dirty="0" err="1"/>
              <a:t>research</a:t>
            </a:r>
            <a:r>
              <a:rPr lang="it-IT" b="1" u="sng" dirty="0"/>
              <a:t> </a:t>
            </a:r>
            <a:r>
              <a:rPr lang="it-IT" u="sng" dirty="0"/>
              <a:t>:</a:t>
            </a:r>
          </a:p>
          <a:p>
            <a:pPr marL="358775" indent="-184150">
              <a:spcBef>
                <a:spcPts val="600"/>
              </a:spcBef>
              <a:buFont typeface="Arial" pitchFamily="34" charset="0"/>
              <a:buChar char="•"/>
            </a:pPr>
            <a:r>
              <a:rPr lang="it-IT" dirty="0" err="1"/>
              <a:t>Improve</a:t>
            </a:r>
            <a:r>
              <a:rPr lang="it-IT" dirty="0"/>
              <a:t> </a:t>
            </a:r>
            <a:r>
              <a:rPr lang="it-IT" dirty="0" err="1"/>
              <a:t>safety</a:t>
            </a:r>
            <a:r>
              <a:rPr lang="it-IT" dirty="0"/>
              <a:t> and burn-up </a:t>
            </a:r>
            <a:r>
              <a:rPr lang="it-IT" dirty="0" err="1"/>
              <a:t>efficiency</a:t>
            </a:r>
            <a:r>
              <a:rPr lang="it-IT" dirty="0"/>
              <a:t> of </a:t>
            </a:r>
            <a:r>
              <a:rPr lang="it-IT" dirty="0" err="1"/>
              <a:t>current</a:t>
            </a:r>
            <a:r>
              <a:rPr lang="it-IT" dirty="0"/>
              <a:t> </a:t>
            </a:r>
            <a:r>
              <a:rPr lang="it-IT" dirty="0" err="1"/>
              <a:t>reactors</a:t>
            </a:r>
            <a:r>
              <a:rPr lang="it-IT" dirty="0"/>
              <a:t> (LWR), </a:t>
            </a:r>
            <a:r>
              <a:rPr lang="it-IT" dirty="0" err="1"/>
              <a:t>plant</a:t>
            </a:r>
            <a:r>
              <a:rPr lang="it-IT" dirty="0"/>
              <a:t> life </a:t>
            </a:r>
            <a:r>
              <a:rPr lang="it-IT" dirty="0" err="1"/>
              <a:t>extention</a:t>
            </a:r>
            <a:r>
              <a:rPr lang="it-IT" dirty="0"/>
              <a:t>. </a:t>
            </a:r>
            <a:r>
              <a:rPr lang="it-IT" dirty="0" err="1"/>
              <a:t>Manage</a:t>
            </a:r>
            <a:r>
              <a:rPr lang="it-IT" dirty="0"/>
              <a:t> </a:t>
            </a:r>
            <a:r>
              <a:rPr lang="it-IT" dirty="0" err="1"/>
              <a:t>Nuclear</a:t>
            </a:r>
            <a:r>
              <a:rPr lang="it-IT" dirty="0"/>
              <a:t> Waste.</a:t>
            </a:r>
          </a:p>
          <a:p>
            <a:pPr marL="358775" indent="-184150">
              <a:spcBef>
                <a:spcPts val="600"/>
              </a:spcBef>
              <a:buFont typeface="Arial" pitchFamily="34" charset="0"/>
              <a:buChar char="•"/>
            </a:pPr>
            <a:r>
              <a:rPr lang="it-IT" dirty="0" err="1"/>
              <a:t>Develop</a:t>
            </a:r>
            <a:r>
              <a:rPr lang="it-IT" dirty="0"/>
              <a:t> new generation of </a:t>
            </a:r>
            <a:r>
              <a:rPr lang="it-IT" dirty="0" err="1"/>
              <a:t>reactors</a:t>
            </a:r>
            <a:r>
              <a:rPr lang="it-IT" dirty="0"/>
              <a:t> (</a:t>
            </a:r>
            <a:r>
              <a:rPr lang="it-IT" dirty="0" err="1"/>
              <a:t>Gen</a:t>
            </a:r>
            <a:r>
              <a:rPr lang="it-IT" dirty="0"/>
              <a:t>-IV/SMR, fast </a:t>
            </a:r>
            <a:r>
              <a:rPr lang="it-IT" dirty="0" err="1"/>
              <a:t>reactors</a:t>
            </a:r>
            <a:r>
              <a:rPr lang="it-IT" dirty="0"/>
              <a:t>, ADS…)</a:t>
            </a:r>
          </a:p>
          <a:p>
            <a:pPr algn="just"/>
            <a:r>
              <a:rPr lang="en-US" i="1" dirty="0"/>
              <a:t>Availability of </a:t>
            </a:r>
            <a:r>
              <a:rPr lang="en-US" b="1" i="1" dirty="0">
                <a:solidFill>
                  <a:schemeClr val="tx1"/>
                </a:solidFill>
              </a:rPr>
              <a:t>accurate evaluated nuclear data on neutron induced reactions/fission </a:t>
            </a:r>
            <a:r>
              <a:rPr lang="it-IT" i="1" dirty="0"/>
              <a:t>=&gt; </a:t>
            </a:r>
            <a:r>
              <a:rPr lang="en-US" b="1" i="1" dirty="0">
                <a:solidFill>
                  <a:schemeClr val="tx1"/>
                </a:solidFill>
              </a:rPr>
              <a:t>precise calculations</a:t>
            </a:r>
            <a:r>
              <a:rPr lang="en-US" b="1" i="1" dirty="0">
                <a:solidFill>
                  <a:srgbClr val="FF0000"/>
                </a:solidFill>
              </a:rPr>
              <a:t> </a:t>
            </a:r>
            <a:r>
              <a:rPr lang="en-US" i="1" dirty="0"/>
              <a:t>for</a:t>
            </a:r>
            <a:r>
              <a:rPr lang="it-IT" i="1" dirty="0"/>
              <a:t> </a:t>
            </a:r>
            <a:r>
              <a:rPr lang="it-IT" b="1" i="1" dirty="0" err="1">
                <a:solidFill>
                  <a:schemeClr val="tx1"/>
                </a:solidFill>
              </a:rPr>
              <a:t>current</a:t>
            </a:r>
            <a:r>
              <a:rPr lang="it-IT" i="1" dirty="0">
                <a:solidFill>
                  <a:schemeClr val="tx1"/>
                </a:solidFill>
              </a:rPr>
              <a:t>/</a:t>
            </a:r>
            <a:r>
              <a:rPr lang="it-IT" b="1" i="1" dirty="0">
                <a:solidFill>
                  <a:schemeClr val="tx1"/>
                </a:solidFill>
              </a:rPr>
              <a:t>new generation </a:t>
            </a:r>
            <a:r>
              <a:rPr lang="it-IT" b="1" i="1" dirty="0" err="1">
                <a:solidFill>
                  <a:schemeClr val="tx1"/>
                </a:solidFill>
              </a:rPr>
              <a:t>reactor</a:t>
            </a:r>
            <a:r>
              <a:rPr lang="it-IT" b="1" i="1" dirty="0">
                <a:solidFill>
                  <a:schemeClr val="tx1"/>
                </a:solidFill>
              </a:rPr>
              <a:t> </a:t>
            </a:r>
            <a:r>
              <a:rPr lang="it-IT" b="1" i="1" dirty="0" err="1">
                <a:solidFill>
                  <a:schemeClr val="tx1"/>
                </a:solidFill>
              </a:rPr>
              <a:t>modeling</a:t>
            </a:r>
            <a:endParaRPr lang="it-IT" i="1" dirty="0"/>
          </a:p>
        </p:txBody>
      </p:sp>
      <p:pic>
        <p:nvPicPr>
          <p:cNvPr id="19" name="Picture 18">
            <a:extLst>
              <a:ext uri="{FF2B5EF4-FFF2-40B4-BE49-F238E27FC236}">
                <a16:creationId xmlns:a16="http://schemas.microsoft.com/office/drawing/2014/main" id="{8D8CA439-B6DB-0345-DB31-4F33C420AA74}"/>
              </a:ext>
            </a:extLst>
          </p:cNvPr>
          <p:cNvPicPr>
            <a:picLocks noChangeAspect="1"/>
          </p:cNvPicPr>
          <p:nvPr/>
        </p:nvPicPr>
        <p:blipFill>
          <a:blip r:embed="rId4"/>
          <a:stretch>
            <a:fillRect/>
          </a:stretch>
        </p:blipFill>
        <p:spPr>
          <a:xfrm>
            <a:off x="853280" y="4237252"/>
            <a:ext cx="10316759" cy="767020"/>
          </a:xfrm>
          <a:prstGeom prst="rect">
            <a:avLst/>
          </a:prstGeom>
        </p:spPr>
      </p:pic>
      <p:sp>
        <p:nvSpPr>
          <p:cNvPr id="22" name="Rettangolo 18">
            <a:extLst>
              <a:ext uri="{FF2B5EF4-FFF2-40B4-BE49-F238E27FC236}">
                <a16:creationId xmlns:a16="http://schemas.microsoft.com/office/drawing/2014/main" id="{FF3DC7E0-303E-33ED-E29C-C73BC8AB7344}"/>
              </a:ext>
            </a:extLst>
          </p:cNvPr>
          <p:cNvSpPr/>
          <p:nvPr/>
        </p:nvSpPr>
        <p:spPr>
          <a:xfrm>
            <a:off x="1926818" y="5155053"/>
            <a:ext cx="7804072" cy="923330"/>
          </a:xfrm>
          <a:prstGeom prst="rect">
            <a:avLst/>
          </a:prstGeom>
          <a:ln w="25400">
            <a:solidFill>
              <a:srgbClr val="0000CC"/>
            </a:solidFill>
            <a:prstDash val="dash"/>
          </a:ln>
        </p:spPr>
        <p:txBody>
          <a:bodyPr wrap="square">
            <a:spAutoFit/>
          </a:bodyPr>
          <a:lstStyle/>
          <a:p>
            <a:pPr algn="just"/>
            <a:r>
              <a:rPr lang="en-GB" sz="1800" dirty="0">
                <a:effectLst/>
                <a:latin typeface="Calibri" panose="020F0502020204030204" pitchFamily="34" charset="0"/>
                <a:ea typeface="Calibri" panose="020F0502020204030204" pitchFamily="34" charset="0"/>
                <a:cs typeface="Calibri" panose="020F0502020204030204" pitchFamily="34" charset="0"/>
              </a:rPr>
              <a:t>An extensive study of </a:t>
            </a:r>
            <a:r>
              <a:rPr lang="en-GB" sz="1800" b="1" dirty="0">
                <a:effectLst/>
                <a:latin typeface="Calibri" panose="020F0502020204030204" pitchFamily="34" charset="0"/>
                <a:ea typeface="Calibri" panose="020F0502020204030204" pitchFamily="34" charset="0"/>
                <a:cs typeface="Calibri" panose="020F0502020204030204" pitchFamily="34" charset="0"/>
              </a:rPr>
              <a:t>neutron-induced fission cross-sections </a:t>
            </a:r>
            <a:r>
              <a:rPr lang="en-GB" sz="1800" dirty="0">
                <a:effectLst/>
                <a:latin typeface="Calibri" panose="020F0502020204030204" pitchFamily="34" charset="0"/>
                <a:ea typeface="Calibri" panose="020F0502020204030204" pitchFamily="34" charset="0"/>
                <a:cs typeface="Calibri" panose="020F0502020204030204" pitchFamily="34" charset="0"/>
              </a:rPr>
              <a:t>at and above the fission threshold of various actinides has been carried out at the </a:t>
            </a:r>
            <a:r>
              <a:rPr lang="en-GB" sz="1800" b="1" dirty="0">
                <a:effectLst/>
                <a:latin typeface="Calibri" panose="020F0502020204030204" pitchFamily="34" charset="0"/>
                <a:ea typeface="Calibri" panose="020F0502020204030204" pitchFamily="34" charset="0"/>
                <a:cs typeface="Calibri" panose="020F0502020204030204" pitchFamily="34" charset="0"/>
              </a:rPr>
              <a:t>neutron beam facility </a:t>
            </a:r>
            <a:r>
              <a:rPr lang="en-GB" sz="1800" dirty="0">
                <a:effectLst/>
                <a:latin typeface="Calibri" panose="020F0502020204030204" pitchFamily="34" charset="0"/>
                <a:ea typeface="Calibri" panose="020F0502020204030204" pitchFamily="34" charset="0"/>
                <a:cs typeface="Calibri" panose="020F0502020204030204" pitchFamily="34" charset="0"/>
              </a:rPr>
              <a:t>of the National Centre for Scientific Research (NCSR) “Demokritos”.</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5328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49E15-6929-435E-CC26-42CD80DEF298}"/>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18E6C75B-A860-1AD0-BC69-88CB442AA694}"/>
              </a:ext>
            </a:extLst>
          </p:cNvPr>
          <p:cNvSpPr txBox="1">
            <a:spLocks/>
          </p:cNvSpPr>
          <p:nvPr/>
        </p:nvSpPr>
        <p:spPr>
          <a:xfrm>
            <a:off x="1213326" y="6319469"/>
            <a:ext cx="10978674" cy="566928"/>
          </a:xfrm>
          <a:prstGeom prst="rect">
            <a:avLst/>
          </a:prstGeom>
          <a:solidFill>
            <a:schemeClr val="tx2">
              <a:lumMod val="40000"/>
              <a:lumOff val="60000"/>
            </a:schemeClr>
          </a:solidFill>
          <a:ln w="28575">
            <a:no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pic>
        <p:nvPicPr>
          <p:cNvPr id="12" name="Picture 76">
            <a:extLst>
              <a:ext uri="{FF2B5EF4-FFF2-40B4-BE49-F238E27FC236}">
                <a16:creationId xmlns:a16="http://schemas.microsoft.com/office/drawing/2014/main" id="{6F2C8A31-71F2-32FF-27C9-42B3386265E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88" y="6332172"/>
            <a:ext cx="507409" cy="507409"/>
          </a:xfrm>
          <a:prstGeom prst="rect">
            <a:avLst/>
          </a:prstGeom>
          <a:ln>
            <a:noFill/>
          </a:ln>
        </p:spPr>
      </p:pic>
      <p:cxnSp>
        <p:nvCxnSpPr>
          <p:cNvPr id="16" name="Straight Connector 15">
            <a:extLst>
              <a:ext uri="{FF2B5EF4-FFF2-40B4-BE49-F238E27FC236}">
                <a16:creationId xmlns:a16="http://schemas.microsoft.com/office/drawing/2014/main" id="{6D7F23EC-3DE1-7451-61A2-67BACEF70948}"/>
              </a:ext>
            </a:extLst>
          </p:cNvPr>
          <p:cNvCxnSpPr/>
          <p:nvPr/>
        </p:nvCxnSpPr>
        <p:spPr>
          <a:xfrm>
            <a:off x="0" y="63194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TextBox 19">
            <a:extLst>
              <a:ext uri="{FF2B5EF4-FFF2-40B4-BE49-F238E27FC236}">
                <a16:creationId xmlns:a16="http://schemas.microsoft.com/office/drawing/2014/main" id="{44806666-93CF-5AA5-F74E-85FB1B44FF02}"/>
              </a:ext>
            </a:extLst>
          </p:cNvPr>
          <p:cNvSpPr txBox="1"/>
          <p:nvPr/>
        </p:nvSpPr>
        <p:spPr>
          <a:xfrm>
            <a:off x="1359467" y="6470249"/>
            <a:ext cx="10940573" cy="338554"/>
          </a:xfrm>
          <a:prstGeom prst="rect">
            <a:avLst/>
          </a:prstGeom>
          <a:noFill/>
        </p:spPr>
        <p:txBody>
          <a:bodyPr wrap="square">
            <a:spAutoFit/>
          </a:bodyPr>
          <a:lstStyle/>
          <a:p>
            <a:r>
              <a:rPr lang="en-GB" sz="1600" dirty="0"/>
              <a:t>Rosa Vlastou  -   </a:t>
            </a:r>
            <a:r>
              <a:rPr lang="en-GB" sz="1600" b="1" dirty="0"/>
              <a:t>WONDER 2026 </a:t>
            </a:r>
            <a:r>
              <a:rPr lang="en-GB" sz="1600" dirty="0"/>
              <a:t>– June 29 - July 3, 2026 - Aix-en-Provence, France                                                                        8/22</a:t>
            </a:r>
          </a:p>
        </p:txBody>
      </p:sp>
      <p:pic>
        <p:nvPicPr>
          <p:cNvPr id="5" name="Picture 9" descr="DEMOKRITOS-gr">
            <a:extLst>
              <a:ext uri="{FF2B5EF4-FFF2-40B4-BE49-F238E27FC236}">
                <a16:creationId xmlns:a16="http://schemas.microsoft.com/office/drawing/2014/main" id="{718FFF40-3FEC-9E50-3637-53228DBF05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1676"/>
          <a:stretch>
            <a:fillRect/>
          </a:stretch>
        </p:blipFill>
        <p:spPr bwMode="auto">
          <a:xfrm>
            <a:off x="645745" y="6334261"/>
            <a:ext cx="459541" cy="5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E98DE435-0A29-FD54-6E2C-B77CCF3F2755}"/>
              </a:ext>
            </a:extLst>
          </p:cNvPr>
          <p:cNvSpPr/>
          <p:nvPr/>
        </p:nvSpPr>
        <p:spPr>
          <a:xfrm>
            <a:off x="-8163" y="16329"/>
            <a:ext cx="12192000" cy="566928"/>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B1433A2-2674-F9CC-02D6-365D601AD154}"/>
              </a:ext>
            </a:extLst>
          </p:cNvPr>
          <p:cNvSpPr txBox="1"/>
          <p:nvPr/>
        </p:nvSpPr>
        <p:spPr>
          <a:xfrm>
            <a:off x="591796" y="32655"/>
            <a:ext cx="966254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Fission cross sections - Outline </a:t>
            </a:r>
            <a:endParaRPr lang="en-GB" dirty="0"/>
          </a:p>
        </p:txBody>
      </p:sp>
      <p:cxnSp>
        <p:nvCxnSpPr>
          <p:cNvPr id="6" name="Straight Connector 5">
            <a:extLst>
              <a:ext uri="{FF2B5EF4-FFF2-40B4-BE49-F238E27FC236}">
                <a16:creationId xmlns:a16="http://schemas.microsoft.com/office/drawing/2014/main" id="{283AA0F5-4EEE-0C93-8059-4B19F8A54E95}"/>
              </a:ext>
            </a:extLst>
          </p:cNvPr>
          <p:cNvCxnSpPr/>
          <p:nvPr/>
        </p:nvCxnSpPr>
        <p:spPr>
          <a:xfrm>
            <a:off x="-8163" y="583569"/>
            <a:ext cx="12192000" cy="0"/>
          </a:xfrm>
          <a:prstGeom prst="line">
            <a:avLst/>
          </a:prstGeom>
        </p:spPr>
        <p:style>
          <a:lnRef idx="3">
            <a:schemeClr val="accent4"/>
          </a:lnRef>
          <a:fillRef idx="0">
            <a:schemeClr val="accent4"/>
          </a:fillRef>
          <a:effectRef idx="2">
            <a:schemeClr val="accent4"/>
          </a:effectRef>
          <a:fontRef idx="minor">
            <a:schemeClr val="tx1"/>
          </a:fontRef>
        </p:style>
      </p:cxnSp>
      <p:sp>
        <p:nvSpPr>
          <p:cNvPr id="7" name="TextBox 6">
            <a:extLst>
              <a:ext uri="{FF2B5EF4-FFF2-40B4-BE49-F238E27FC236}">
                <a16:creationId xmlns:a16="http://schemas.microsoft.com/office/drawing/2014/main" id="{B719F86B-5B78-706E-5573-6BA6FD9D3AE3}"/>
              </a:ext>
            </a:extLst>
          </p:cNvPr>
          <p:cNvSpPr txBox="1"/>
          <p:nvPr/>
        </p:nvSpPr>
        <p:spPr>
          <a:xfrm>
            <a:off x="410935" y="876216"/>
            <a:ext cx="11498036" cy="646331"/>
          </a:xfrm>
          <a:prstGeom prst="rect">
            <a:avLst/>
          </a:prstGeom>
          <a:noFill/>
        </p:spPr>
        <p:txBody>
          <a:bodyPr wrap="square">
            <a:spAutoFit/>
          </a:bodyPr>
          <a:lstStyle/>
          <a:p>
            <a:pPr marL="0" indent="0">
              <a:buNone/>
            </a:pPr>
            <a:r>
              <a:rPr lang="en-US" sz="1800" b="1" baseline="30000" dirty="0">
                <a:solidFill>
                  <a:srgbClr val="FF0000"/>
                </a:solidFill>
              </a:rPr>
              <a:t>232</a:t>
            </a:r>
            <a:r>
              <a:rPr lang="en-US" sz="1800" b="1" dirty="0">
                <a:solidFill>
                  <a:srgbClr val="FF0000"/>
                </a:solidFill>
              </a:rPr>
              <a:t>Th(</a:t>
            </a:r>
            <a:r>
              <a:rPr lang="en-US" sz="1800" b="1" dirty="0" err="1">
                <a:solidFill>
                  <a:srgbClr val="FF0000"/>
                </a:solidFill>
              </a:rPr>
              <a:t>n,f</a:t>
            </a:r>
            <a:r>
              <a:rPr lang="en-US" sz="1800" b="1" dirty="0">
                <a:solidFill>
                  <a:srgbClr val="FF0000"/>
                </a:solidFill>
              </a:rPr>
              <a:t>), </a:t>
            </a:r>
            <a:r>
              <a:rPr lang="en-US" sz="1800" b="1" baseline="30000" dirty="0">
                <a:solidFill>
                  <a:srgbClr val="FF0000"/>
                </a:solidFill>
              </a:rPr>
              <a:t>233,234,236</a:t>
            </a:r>
            <a:r>
              <a:rPr lang="en-US" sz="1800" b="1" dirty="0">
                <a:solidFill>
                  <a:srgbClr val="FF0000"/>
                </a:solidFill>
              </a:rPr>
              <a:t>U(</a:t>
            </a:r>
            <a:r>
              <a:rPr lang="en-US" sz="1800" b="1" dirty="0" err="1">
                <a:solidFill>
                  <a:srgbClr val="FF0000"/>
                </a:solidFill>
              </a:rPr>
              <a:t>n,f</a:t>
            </a:r>
            <a:r>
              <a:rPr lang="en-US" sz="1800" b="1" dirty="0">
                <a:solidFill>
                  <a:srgbClr val="FF0000"/>
                </a:solidFill>
              </a:rPr>
              <a:t>), </a:t>
            </a:r>
            <a:r>
              <a:rPr lang="en-US" sz="1800" b="1" baseline="30000" dirty="0">
                <a:solidFill>
                  <a:srgbClr val="FF0000"/>
                </a:solidFill>
              </a:rPr>
              <a:t>237</a:t>
            </a:r>
            <a:r>
              <a:rPr lang="en-US" sz="1800" b="1" dirty="0">
                <a:solidFill>
                  <a:srgbClr val="FF0000"/>
                </a:solidFill>
              </a:rPr>
              <a:t>Np(</a:t>
            </a:r>
            <a:r>
              <a:rPr lang="en-US" sz="1800" b="1" dirty="0" err="1">
                <a:solidFill>
                  <a:srgbClr val="FF0000"/>
                </a:solidFill>
              </a:rPr>
              <a:t>n,f</a:t>
            </a:r>
            <a:r>
              <a:rPr lang="en-US" sz="1800" b="1" dirty="0">
                <a:solidFill>
                  <a:srgbClr val="FF0000"/>
                </a:solidFill>
              </a:rPr>
              <a:t>) </a:t>
            </a:r>
            <a:r>
              <a:rPr lang="en-US" sz="1800" dirty="0"/>
              <a:t>cross sections have been measured with </a:t>
            </a:r>
            <a:r>
              <a:rPr lang="en-US" sz="1800" b="1" dirty="0"/>
              <a:t>quasi-monoenergetic neutron beams at different energies at NCSR “Demokritos” *</a:t>
            </a:r>
            <a:endParaRPr lang="en-US" sz="1800" b="1" baseline="30000" dirty="0"/>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BF7739E9-64E2-4A53-9239-460157399F25}"/>
                  </a:ext>
                </a:extLst>
              </p:cNvPr>
              <p:cNvSpPr txBox="1"/>
              <p:nvPr/>
            </p:nvSpPr>
            <p:spPr>
              <a:xfrm>
                <a:off x="305691" y="1884681"/>
                <a:ext cx="5517945" cy="3716082"/>
              </a:xfrm>
              <a:prstGeom prst="rect">
                <a:avLst/>
              </a:prstGeom>
              <a:noFill/>
            </p:spPr>
            <p:txBody>
              <a:bodyPr wrap="square">
                <a:spAutoFit/>
              </a:bodyPr>
              <a:lstStyle/>
              <a:p>
                <a:pPr marL="0" indent="0">
                  <a:buNone/>
                </a:pPr>
                <a:r>
                  <a:rPr lang="en-US" sz="1800" b="1" dirty="0"/>
                  <a:t>The fission cross-section of actinide X is estimated relative </a:t>
                </a:r>
                <a:r>
                  <a:rPr lang="en-US" sz="1800" dirty="0"/>
                  <a:t>to a </a:t>
                </a:r>
                <a:r>
                  <a:rPr lang="en-US" sz="1800" b="1" dirty="0"/>
                  <a:t>reference reaction:</a:t>
                </a:r>
              </a:p>
              <a:p>
                <a:pPr marL="0" indent="0">
                  <a:buNone/>
                </a:pPr>
                <a:endParaRPr lang="en-US" sz="1800" b="0" i="1" dirty="0"/>
              </a:p>
              <a:p>
                <a:pPr marL="0" indent="0">
                  <a:buNone/>
                </a:pPr>
                <a14:m>
                  <m:oMathPara xmlns:m="http://schemas.openxmlformats.org/officeDocument/2006/math">
                    <m:oMathParaPr>
                      <m:jc m:val="centerGroup"/>
                    </m:oMathParaPr>
                    <m:oMath xmlns:m="http://schemas.openxmlformats.org/officeDocument/2006/math">
                      <m:r>
                        <a:rPr lang="el-GR" sz="1800" b="0" i="1" smtClean="0">
                          <a:latin typeface="Cambria Math" panose="02040503050406030204" pitchFamily="18" charset="0"/>
                        </a:rPr>
                        <m:t>𝜎</m:t>
                      </m:r>
                      <m:r>
                        <a:rPr lang="en-US" sz="1800" b="0" i="1" baseline="-25000" smtClean="0">
                          <a:latin typeface="Cambria Math" panose="02040503050406030204" pitchFamily="18" charset="0"/>
                        </a:rPr>
                        <m:t>𝑋</m:t>
                      </m:r>
                      <m:d>
                        <m:dPr>
                          <m:ctrlPr>
                            <a:rPr lang="el-GR" sz="1800" b="0" i="1" smtClean="0">
                              <a:latin typeface="Cambria Math" panose="02040503050406030204" pitchFamily="18" charset="0"/>
                            </a:rPr>
                          </m:ctrlPr>
                        </m:dPr>
                        <m:e>
                          <m:r>
                            <a:rPr lang="en-US" sz="1800" b="0" i="1" smtClean="0">
                              <a:latin typeface="Cambria Math" panose="02040503050406030204" pitchFamily="18" charset="0"/>
                            </a:rPr>
                            <m:t>𝐸</m:t>
                          </m:r>
                        </m:e>
                      </m:d>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𝑌</m:t>
                              </m:r>
                            </m:e>
                            <m:sub>
                              <m:r>
                                <a:rPr lang="en-US" sz="1800" b="0" i="1" smtClean="0">
                                  <a:latin typeface="Cambria Math" panose="02040503050406030204" pitchFamily="18" charset="0"/>
                                </a:rPr>
                                <m:t>𝑋</m:t>
                              </m:r>
                            </m:sub>
                          </m:sSub>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num>
                        <m:den>
                          <m:sSub>
                            <m:sSubPr>
                              <m:ctrlPr>
                                <a:rPr lang="en-US" sz="1800" b="1" i="1" smtClean="0">
                                  <a:latin typeface="Cambria Math" panose="02040503050406030204" pitchFamily="18" charset="0"/>
                                </a:rPr>
                              </m:ctrlPr>
                            </m:sSubPr>
                            <m:e>
                              <m:r>
                                <a:rPr lang="el-GR" sz="1800" b="1" i="0" smtClean="0">
                                  <a:latin typeface="Cambria Math" panose="02040503050406030204" pitchFamily="18" charset="0"/>
                                </a:rPr>
                                <m:t>𝚽</m:t>
                              </m:r>
                            </m:e>
                            <m:sub>
                              <m:r>
                                <a:rPr lang="en-US" sz="1800" b="1" i="1" smtClean="0">
                                  <a:latin typeface="Cambria Math" panose="02040503050406030204" pitchFamily="18" charset="0"/>
                                </a:rPr>
                                <m:t>𝑿</m:t>
                              </m:r>
                            </m:sub>
                          </m:sSub>
                          <m:r>
                            <a:rPr lang="en-US" sz="1800" b="1" i="1" smtClean="0">
                              <a:latin typeface="Cambria Math" panose="02040503050406030204" pitchFamily="18" charset="0"/>
                            </a:rPr>
                            <m:t>(</m:t>
                          </m:r>
                          <m:r>
                            <a:rPr lang="en-US" sz="1800" b="1" i="1" smtClean="0">
                              <a:latin typeface="Cambria Math" panose="02040503050406030204" pitchFamily="18" charset="0"/>
                            </a:rPr>
                            <m:t>𝑬</m:t>
                          </m:r>
                          <m:r>
                            <a:rPr lang="en-US" sz="1800" b="1"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𝑁</m:t>
                              </m:r>
                            </m:e>
                            <m:sub>
                              <m:r>
                                <a:rPr lang="en-US" sz="1800" b="0" i="1" smtClean="0">
                                  <a:latin typeface="Cambria Math" panose="02040503050406030204" pitchFamily="18" charset="0"/>
                                </a:rPr>
                                <m:t>𝑋</m:t>
                              </m:r>
                            </m:sub>
                          </m:sSub>
                        </m:den>
                      </m:f>
                      <m:r>
                        <a:rPr lang="en-US" sz="1800" b="0" i="1" smtClean="0">
                          <a:latin typeface="Cambria Math" panose="02040503050406030204" pitchFamily="18" charset="0"/>
                        </a:rPr>
                        <m:t> = </m:t>
                      </m:r>
                      <m:f>
                        <m:fPr>
                          <m:ctrlPr>
                            <a:rPr lang="en-US" sz="1800" b="0" i="1" smtClean="0">
                              <a:latin typeface="Cambria Math" panose="02040503050406030204" pitchFamily="18" charset="0"/>
                            </a:rPr>
                          </m:ctrlPr>
                        </m:fPr>
                        <m:num>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𝑌</m:t>
                              </m:r>
                            </m:e>
                            <m:sub>
                              <m:r>
                                <a:rPr lang="en-US" sz="1800" b="0" i="1" smtClean="0">
                                  <a:latin typeface="Cambria Math" panose="02040503050406030204" pitchFamily="18" charset="0"/>
                                </a:rPr>
                                <m:t>𝑋</m:t>
                              </m:r>
                            </m:sub>
                          </m:sSub>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num>
                        <m:den>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𝑌</m:t>
                              </m:r>
                            </m:e>
                            <m:sub>
                              <m:r>
                                <a:rPr lang="en-US" sz="1800" b="0" i="1" smtClean="0">
                                  <a:latin typeface="Cambria Math" panose="02040503050406030204" pitchFamily="18" charset="0"/>
                                </a:rPr>
                                <m:t>𝑅</m:t>
                              </m:r>
                            </m:sub>
                          </m:sSub>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den>
                      </m:f>
                      <m:f>
                        <m:fPr>
                          <m:ctrlPr>
                            <a:rPr lang="en-US" sz="1800" b="0" i="1" smtClean="0">
                              <a:latin typeface="Cambria Math" panose="02040503050406030204" pitchFamily="18" charset="0"/>
                            </a:rPr>
                          </m:ctrlPr>
                        </m:fPr>
                        <m:num>
                          <m:sSub>
                            <m:sSubPr>
                              <m:ctrlPr>
                                <a:rPr lang="en-US" sz="1800" b="0" i="1" smtClean="0">
                                  <a:latin typeface="Cambria Math" panose="02040503050406030204" pitchFamily="18" charset="0"/>
                                </a:rPr>
                              </m:ctrlPr>
                            </m:sSubPr>
                            <m:e>
                              <m:r>
                                <m:rPr>
                                  <m:sty m:val="p"/>
                                </m:rPr>
                                <a:rPr lang="el-GR" sz="1800" b="0" i="0" smtClean="0">
                                  <a:latin typeface="Cambria Math" panose="02040503050406030204" pitchFamily="18" charset="0"/>
                                </a:rPr>
                                <m:t>Φ</m:t>
                              </m:r>
                            </m:e>
                            <m:sub>
                              <m:r>
                                <a:rPr lang="en-US" sz="1800" b="0" i="1" smtClean="0">
                                  <a:latin typeface="Cambria Math" panose="02040503050406030204" pitchFamily="18" charset="0"/>
                                </a:rPr>
                                <m:t>𝑅</m:t>
                              </m:r>
                            </m:sub>
                          </m:sSub>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num>
                        <m:den>
                          <m:sSub>
                            <m:sSubPr>
                              <m:ctrlPr>
                                <a:rPr lang="en-US" sz="1800" b="0" i="1" smtClean="0">
                                  <a:latin typeface="Cambria Math" panose="02040503050406030204" pitchFamily="18" charset="0"/>
                                </a:rPr>
                              </m:ctrlPr>
                            </m:sSubPr>
                            <m:e>
                              <m:r>
                                <m:rPr>
                                  <m:sty m:val="p"/>
                                </m:rPr>
                                <a:rPr lang="el-GR" sz="1800" b="0" i="0" smtClean="0">
                                  <a:latin typeface="Cambria Math" panose="02040503050406030204" pitchFamily="18" charset="0"/>
                                </a:rPr>
                                <m:t>Φ</m:t>
                              </m:r>
                            </m:e>
                            <m:sub>
                              <m:r>
                                <a:rPr lang="en-US" sz="1800" b="0" i="1" smtClean="0">
                                  <a:latin typeface="Cambria Math" panose="02040503050406030204" pitchFamily="18" charset="0"/>
                                </a:rPr>
                                <m:t>𝑋</m:t>
                              </m:r>
                            </m:sub>
                          </m:sSub>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den>
                      </m:f>
                      <m:f>
                        <m:fPr>
                          <m:ctrlPr>
                            <a:rPr lang="en-US" sz="1800" b="0" i="1" smtClean="0">
                              <a:latin typeface="Cambria Math" panose="02040503050406030204" pitchFamily="18" charset="0"/>
                            </a:rPr>
                          </m:ctrlPr>
                        </m:fPr>
                        <m:num>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𝑁</m:t>
                              </m:r>
                            </m:e>
                            <m:sub>
                              <m:r>
                                <a:rPr lang="en-US" sz="1800" b="0" i="1" smtClean="0">
                                  <a:latin typeface="Cambria Math" panose="02040503050406030204" pitchFamily="18" charset="0"/>
                                </a:rPr>
                                <m:t>𝑅</m:t>
                              </m:r>
                            </m:sub>
                          </m:sSub>
                        </m:num>
                        <m:den>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𝑁</m:t>
                              </m:r>
                            </m:e>
                            <m:sub>
                              <m:r>
                                <a:rPr lang="en-US" sz="1800" b="0" i="1" smtClean="0">
                                  <a:latin typeface="Cambria Math" panose="02040503050406030204" pitchFamily="18" charset="0"/>
                                </a:rPr>
                                <m:t>𝑋</m:t>
                              </m:r>
                            </m:sub>
                          </m:sSub>
                        </m:den>
                      </m:f>
                      <m:sSub>
                        <m:sSubPr>
                          <m:ctrlPr>
                            <a:rPr lang="en-US" sz="1800" b="0" i="1" smtClean="0">
                              <a:latin typeface="Cambria Math" panose="02040503050406030204" pitchFamily="18" charset="0"/>
                            </a:rPr>
                          </m:ctrlPr>
                        </m:sSubPr>
                        <m:e>
                          <m:r>
                            <a:rPr lang="el-GR" sz="1800" b="0" i="1" smtClean="0">
                              <a:latin typeface="Cambria Math" panose="02040503050406030204" pitchFamily="18" charset="0"/>
                            </a:rPr>
                            <m:t>𝜎</m:t>
                          </m:r>
                        </m:e>
                        <m:sub>
                          <m:r>
                            <a:rPr lang="en-US" sz="1800" b="0" i="1" smtClean="0">
                              <a:latin typeface="Cambria Math" panose="02040503050406030204" pitchFamily="18" charset="0"/>
                            </a:rPr>
                            <m:t>𝑅</m:t>
                          </m:r>
                        </m:sub>
                      </m:sSub>
                    </m:oMath>
                  </m:oMathPara>
                </a14:m>
                <a:endParaRPr lang="en-US" sz="1800" dirty="0"/>
              </a:p>
              <a:p>
                <a:endParaRPr lang="en-US" sz="1800" b="1" dirty="0">
                  <a:ea typeface="Cambria Math" panose="02040503050406030204" pitchFamily="18" charset="0"/>
                </a:endParaRPr>
              </a:p>
              <a:p>
                <a:r>
                  <a:rPr lang="en-US" sz="1800" b="1" dirty="0">
                    <a:ea typeface="Cambria Math" panose="02040503050406030204" pitchFamily="18" charset="0"/>
                  </a:rPr>
                  <a:t>Y</a:t>
                </a:r>
                <a:r>
                  <a:rPr lang="en-US" sz="1800" b="1" dirty="0"/>
                  <a:t> </a:t>
                </a:r>
                <a:r>
                  <a:rPr lang="en-US" sz="1800" dirty="0"/>
                  <a:t>are the corresponding </a:t>
                </a:r>
                <a:r>
                  <a:rPr lang="en-US" sz="1800" b="1" dirty="0"/>
                  <a:t>Fission Fragment counts </a:t>
                </a:r>
                <a:r>
                  <a:rPr lang="en-US" sz="1800" dirty="0"/>
                  <a:t>with</a:t>
                </a:r>
                <a:r>
                  <a:rPr lang="en-US" sz="1800" b="1" dirty="0"/>
                  <a:t> necessary correction factors</a:t>
                </a:r>
              </a:p>
              <a:p>
                <a:pPr marL="0" indent="0">
                  <a:buNone/>
                </a:pPr>
                <a:r>
                  <a:rPr lang="en-US" sz="1800" dirty="0"/>
                  <a:t>    (measured with gaseous </a:t>
                </a:r>
                <a:r>
                  <a:rPr lang="en-US" sz="1800" b="1" dirty="0"/>
                  <a:t>Micromegas</a:t>
                </a:r>
                <a:r>
                  <a:rPr lang="en-US" sz="1800" dirty="0"/>
                  <a:t> detectors)</a:t>
                </a:r>
              </a:p>
              <a:p>
                <a:r>
                  <a:rPr lang="el-GR" sz="1800" b="1" dirty="0"/>
                  <a:t>Φ</a:t>
                </a:r>
                <a:r>
                  <a:rPr lang="el-GR" sz="1800" dirty="0"/>
                  <a:t> </a:t>
                </a:r>
                <a:r>
                  <a:rPr lang="en-US" sz="1800" dirty="0"/>
                  <a:t>is the </a:t>
                </a:r>
                <a:r>
                  <a:rPr lang="en-US" sz="1800" b="1" dirty="0"/>
                  <a:t>neutron fluence </a:t>
                </a:r>
                <a:r>
                  <a:rPr lang="en-US" sz="1800" dirty="0"/>
                  <a:t>(estimated with the appropriate reference samples </a:t>
                </a:r>
                <a:r>
                  <a:rPr lang="en-US" sz="1800" b="1" dirty="0"/>
                  <a:t>R</a:t>
                </a:r>
                <a:r>
                  <a:rPr lang="en-US" sz="1800" b="1" baseline="-25000" dirty="0"/>
                  <a:t>1</a:t>
                </a:r>
                <a:r>
                  <a:rPr lang="en-US" sz="1800" b="1" dirty="0"/>
                  <a:t>, R</a:t>
                </a:r>
                <a:r>
                  <a:rPr lang="en-US" sz="1800" b="1" baseline="-25000" dirty="0"/>
                  <a:t>2</a:t>
                </a:r>
                <a:r>
                  <a:rPr lang="en-US" sz="1800" dirty="0"/>
                  <a:t>)</a:t>
                </a:r>
              </a:p>
              <a:p>
                <a:r>
                  <a:rPr lang="en-US" sz="1800" b="1" dirty="0">
                    <a:ea typeface="Cambria Math" panose="02040503050406030204" pitchFamily="18" charset="0"/>
                  </a:rPr>
                  <a:t>N</a:t>
                </a:r>
                <a:r>
                  <a:rPr lang="en-US" sz="1800" b="1" dirty="0"/>
                  <a:t> </a:t>
                </a:r>
                <a:r>
                  <a:rPr lang="en-US" sz="1800" dirty="0"/>
                  <a:t>is the areal density</a:t>
                </a:r>
              </a:p>
              <a:p>
                <a:r>
                  <a:rPr lang="el-GR" sz="1800" b="1" dirty="0">
                    <a:ea typeface="Cambria Math" panose="02040503050406030204" pitchFamily="18" charset="0"/>
                  </a:rPr>
                  <a:t>σ</a:t>
                </a:r>
                <a:r>
                  <a:rPr lang="en-US" sz="1800" b="1" baseline="-25000" dirty="0">
                    <a:ea typeface="Cambria Math" panose="02040503050406030204" pitchFamily="18" charset="0"/>
                  </a:rPr>
                  <a:t>R</a:t>
                </a:r>
                <a:r>
                  <a:rPr lang="en-US" sz="1800" b="1" dirty="0">
                    <a:ea typeface="Cambria Math" panose="02040503050406030204" pitchFamily="18" charset="0"/>
                  </a:rPr>
                  <a:t> </a:t>
                </a:r>
                <a:r>
                  <a:rPr lang="en-US" sz="1800" dirty="0"/>
                  <a:t>is the cross section of the reference reaction</a:t>
                </a:r>
                <a:r>
                  <a:rPr lang="el-GR" sz="1800" dirty="0"/>
                  <a:t> </a:t>
                </a:r>
                <a:endParaRPr lang="en-US" sz="1800" dirty="0"/>
              </a:p>
            </p:txBody>
          </p:sp>
        </mc:Choice>
        <mc:Fallback>
          <p:sp>
            <p:nvSpPr>
              <p:cNvPr id="10" name="TextBox 9">
                <a:extLst>
                  <a:ext uri="{FF2B5EF4-FFF2-40B4-BE49-F238E27FC236}">
                    <a16:creationId xmlns:a16="http://schemas.microsoft.com/office/drawing/2014/main" id="{BF7739E9-64E2-4A53-9239-460157399F25}"/>
                  </a:ext>
                </a:extLst>
              </p:cNvPr>
              <p:cNvSpPr txBox="1">
                <a:spLocks noRot="1" noChangeAspect="1" noMove="1" noResize="1" noEditPoints="1" noAdjustHandles="1" noChangeArrowheads="1" noChangeShapeType="1" noTextEdit="1"/>
              </p:cNvSpPr>
              <p:nvPr/>
            </p:nvSpPr>
            <p:spPr>
              <a:xfrm>
                <a:off x="305691" y="1884681"/>
                <a:ext cx="5517945" cy="3716082"/>
              </a:xfrm>
              <a:prstGeom prst="rect">
                <a:avLst/>
              </a:prstGeom>
              <a:blipFill>
                <a:blip r:embed="rId4"/>
                <a:stretch>
                  <a:fillRect l="-884" t="-820" r="-1768" b="-1639"/>
                </a:stretch>
              </a:blipFill>
            </p:spPr>
            <p:txBody>
              <a:bodyPr/>
              <a:lstStyle/>
              <a:p>
                <a:r>
                  <a:rPr lang="en-GB">
                    <a:noFill/>
                  </a:rPr>
                  <a:t> </a:t>
                </a:r>
              </a:p>
            </p:txBody>
          </p:sp>
        </mc:Fallback>
      </mc:AlternateContent>
      <p:sp>
        <p:nvSpPr>
          <p:cNvPr id="34" name="TextBox 33">
            <a:extLst>
              <a:ext uri="{FF2B5EF4-FFF2-40B4-BE49-F238E27FC236}">
                <a16:creationId xmlns:a16="http://schemas.microsoft.com/office/drawing/2014/main" id="{A3BFDDFB-78E6-EC46-4ED6-63D9160D3619}"/>
              </a:ext>
            </a:extLst>
          </p:cNvPr>
          <p:cNvSpPr txBox="1"/>
          <p:nvPr/>
        </p:nvSpPr>
        <p:spPr>
          <a:xfrm>
            <a:off x="7631749" y="4085306"/>
            <a:ext cx="4110256" cy="2092881"/>
          </a:xfrm>
          <a:prstGeom prst="rect">
            <a:avLst/>
          </a:prstGeom>
          <a:noFill/>
          <a:ln>
            <a:solidFill>
              <a:srgbClr val="0070C0"/>
            </a:solidFill>
          </a:ln>
        </p:spPr>
        <p:txBody>
          <a:bodyPr wrap="square">
            <a:spAutoFit/>
          </a:bodyPr>
          <a:lstStyle/>
          <a:p>
            <a:r>
              <a:rPr lang="en-US" b="1" dirty="0">
                <a:latin typeface="+mj-lt"/>
                <a:cs typeface="Calibri" panose="020F0502020204030204" pitchFamily="34" charset="0"/>
              </a:rPr>
              <a:t>*</a:t>
            </a:r>
          </a:p>
          <a:p>
            <a:r>
              <a:rPr lang="en-US" sz="1400" dirty="0">
                <a:latin typeface="+mj-lt"/>
                <a:cs typeface="Calibri" panose="020F0502020204030204" pitchFamily="34" charset="0"/>
              </a:rPr>
              <a:t>M. </a:t>
            </a:r>
            <a:r>
              <a:rPr lang="en-US" sz="1400" dirty="0" err="1">
                <a:latin typeface="+mj-lt"/>
                <a:cs typeface="Calibri" panose="020F0502020204030204" pitchFamily="34" charset="0"/>
              </a:rPr>
              <a:t>Diakaki</a:t>
            </a:r>
            <a:r>
              <a:rPr lang="en-US" sz="1400" dirty="0">
                <a:latin typeface="+mj-lt"/>
                <a:cs typeface="Calibri" panose="020F0502020204030204" pitchFamily="34" charset="0"/>
              </a:rPr>
              <a:t> </a:t>
            </a:r>
            <a:r>
              <a:rPr lang="en-US" sz="1400" i="1" dirty="0">
                <a:latin typeface="+mj-lt"/>
                <a:cs typeface="Calibri" panose="020F0502020204030204" pitchFamily="34" charset="0"/>
              </a:rPr>
              <a:t>et al</a:t>
            </a:r>
            <a:r>
              <a:rPr lang="en-US" sz="1400" dirty="0">
                <a:latin typeface="+mj-lt"/>
                <a:cs typeface="Calibri" panose="020F0502020204030204" pitchFamily="34" charset="0"/>
              </a:rPr>
              <a:t>.,</a:t>
            </a:r>
            <a:r>
              <a:rPr lang="en-US" sz="1400" i="1" dirty="0">
                <a:latin typeface="+mj-lt"/>
                <a:cs typeface="Calibri" panose="020F0502020204030204" pitchFamily="34" charset="0"/>
              </a:rPr>
              <a:t> </a:t>
            </a:r>
            <a:r>
              <a:rPr lang="en-US" sz="1400" dirty="0">
                <a:latin typeface="+mj-lt"/>
                <a:cs typeface="Calibri" panose="020F0502020204030204" pitchFamily="34" charset="0"/>
              </a:rPr>
              <a:t>Eur. Phys. J. A (2013) </a:t>
            </a:r>
            <a:r>
              <a:rPr lang="en-US" sz="1400" b="1" dirty="0">
                <a:latin typeface="+mj-lt"/>
                <a:cs typeface="Calibri" panose="020F0502020204030204" pitchFamily="34" charset="0"/>
              </a:rPr>
              <a:t>49</a:t>
            </a:r>
            <a:r>
              <a:rPr lang="en-US" sz="1400" dirty="0">
                <a:latin typeface="+mj-lt"/>
                <a:cs typeface="Calibri" panose="020F0502020204030204" pitchFamily="34" charset="0"/>
              </a:rPr>
              <a:t>: 62</a:t>
            </a:r>
          </a:p>
          <a:p>
            <a:r>
              <a:rPr lang="en-US" sz="1400" dirty="0">
                <a:latin typeface="+mj-lt"/>
                <a:cs typeface="Calibri" panose="020F0502020204030204" pitchFamily="34" charset="0"/>
              </a:rPr>
              <a:t>M. Diakaki et al., Acta Phys. Pol. B 47(2016)789</a:t>
            </a:r>
          </a:p>
          <a:p>
            <a:r>
              <a:rPr lang="en-US" sz="1400" dirty="0">
                <a:latin typeface="+mj-lt"/>
                <a:cs typeface="Calibri" panose="020F0502020204030204" pitchFamily="34" charset="0"/>
              </a:rPr>
              <a:t>A. </a:t>
            </a:r>
            <a:r>
              <a:rPr lang="en-US" sz="1400" dirty="0" err="1">
                <a:latin typeface="+mj-lt"/>
                <a:cs typeface="Calibri" panose="020F0502020204030204" pitchFamily="34" charset="0"/>
              </a:rPr>
              <a:t>Stamatopoulos</a:t>
            </a:r>
            <a:r>
              <a:rPr lang="en-US" sz="1400" dirty="0">
                <a:latin typeface="+mj-lt"/>
                <a:cs typeface="Calibri" panose="020F0502020204030204" pitchFamily="34" charset="0"/>
              </a:rPr>
              <a:t> </a:t>
            </a:r>
            <a:r>
              <a:rPr lang="en-US" sz="1400" i="1" dirty="0">
                <a:latin typeface="+mj-lt"/>
                <a:cs typeface="Calibri" panose="020F0502020204030204" pitchFamily="34" charset="0"/>
              </a:rPr>
              <a:t>et al.</a:t>
            </a:r>
            <a:r>
              <a:rPr lang="en-US" sz="1400" dirty="0">
                <a:latin typeface="+mj-lt"/>
                <a:cs typeface="Calibri" panose="020F0502020204030204" pitchFamily="34" charset="0"/>
              </a:rPr>
              <a:t>, Eur. Phys. J. A (2018) </a:t>
            </a:r>
            <a:r>
              <a:rPr lang="en-US" sz="1400" b="1" dirty="0">
                <a:latin typeface="+mj-lt"/>
                <a:cs typeface="Calibri" panose="020F0502020204030204" pitchFamily="34" charset="0"/>
              </a:rPr>
              <a:t>54</a:t>
            </a:r>
            <a:r>
              <a:rPr lang="en-US" sz="1400" dirty="0">
                <a:latin typeface="+mj-lt"/>
                <a:cs typeface="Calibri" panose="020F0502020204030204" pitchFamily="34" charset="0"/>
              </a:rPr>
              <a:t>: 7</a:t>
            </a:r>
          </a:p>
          <a:p>
            <a:r>
              <a:rPr lang="en-US" sz="1400" dirty="0">
                <a:latin typeface="+mj-lt"/>
                <a:cs typeface="Calibri" panose="020F0502020204030204" pitchFamily="34" charset="0"/>
              </a:rPr>
              <a:t>M. </a:t>
            </a:r>
            <a:r>
              <a:rPr lang="en-US" sz="1400" dirty="0" err="1">
                <a:latin typeface="+mj-lt"/>
                <a:cs typeface="Calibri" panose="020F0502020204030204" pitchFamily="34" charset="0"/>
              </a:rPr>
              <a:t>Diakaki</a:t>
            </a:r>
            <a:r>
              <a:rPr lang="en-US" sz="1400" dirty="0">
                <a:latin typeface="+mj-lt"/>
                <a:cs typeface="Calibri" panose="020F0502020204030204" pitchFamily="34" charset="0"/>
              </a:rPr>
              <a:t> </a:t>
            </a:r>
            <a:r>
              <a:rPr lang="en-US" sz="1400" i="1" dirty="0">
                <a:latin typeface="+mj-lt"/>
                <a:cs typeface="Calibri" panose="020F0502020204030204" pitchFamily="34" charset="0"/>
              </a:rPr>
              <a:t>et al.</a:t>
            </a:r>
            <a:r>
              <a:rPr lang="en-US" sz="1400" dirty="0">
                <a:latin typeface="+mj-lt"/>
                <a:cs typeface="Calibri" panose="020F0502020204030204" pitchFamily="34" charset="0"/>
              </a:rPr>
              <a:t>, EPJ Web Conf.  (2020) </a:t>
            </a:r>
            <a:r>
              <a:rPr lang="en-US" sz="1400" b="1" dirty="0">
                <a:latin typeface="+mj-lt"/>
                <a:cs typeface="Calibri" panose="020F0502020204030204" pitchFamily="34" charset="0"/>
              </a:rPr>
              <a:t>239</a:t>
            </a:r>
            <a:r>
              <a:rPr lang="en-US" sz="1400" dirty="0">
                <a:latin typeface="+mj-lt"/>
                <a:cs typeface="Calibri" panose="020F0502020204030204" pitchFamily="34" charset="0"/>
              </a:rPr>
              <a:t>:</a:t>
            </a:r>
            <a:r>
              <a:rPr lang="en-US" sz="1400" b="1" dirty="0">
                <a:latin typeface="+mj-lt"/>
                <a:cs typeface="Calibri" panose="020F0502020204030204" pitchFamily="34" charset="0"/>
              </a:rPr>
              <a:t> </a:t>
            </a:r>
            <a:r>
              <a:rPr lang="en-US" sz="1400" dirty="0">
                <a:latin typeface="+mj-lt"/>
                <a:cs typeface="Calibri" panose="020F0502020204030204" pitchFamily="34" charset="0"/>
              </a:rPr>
              <a:t>05001</a:t>
            </a:r>
          </a:p>
          <a:p>
            <a:r>
              <a:rPr lang="en-US" sz="1400" dirty="0">
                <a:latin typeface="+mj-lt"/>
                <a:cs typeface="Calibri" panose="020F0502020204030204" pitchFamily="34" charset="0"/>
              </a:rPr>
              <a:t>A. </a:t>
            </a:r>
            <a:r>
              <a:rPr lang="en-US" sz="1400" dirty="0" err="1">
                <a:latin typeface="+mj-lt"/>
                <a:cs typeface="Calibri" panose="020F0502020204030204" pitchFamily="34" charset="0"/>
              </a:rPr>
              <a:t>Kalamara</a:t>
            </a:r>
            <a:r>
              <a:rPr lang="en-US" sz="1400" dirty="0">
                <a:latin typeface="+mj-lt"/>
                <a:cs typeface="Calibri" panose="020F0502020204030204" pitchFamily="34" charset="0"/>
              </a:rPr>
              <a:t> </a:t>
            </a:r>
            <a:r>
              <a:rPr lang="en-US" sz="1400" i="1" dirty="0">
                <a:latin typeface="+mj-lt"/>
                <a:cs typeface="Calibri" panose="020F0502020204030204" pitchFamily="34" charset="0"/>
              </a:rPr>
              <a:t>et al.</a:t>
            </a:r>
            <a:r>
              <a:rPr lang="en-US" sz="1400" dirty="0">
                <a:latin typeface="+mj-lt"/>
                <a:cs typeface="Calibri" panose="020F0502020204030204" pitchFamily="34" charset="0"/>
              </a:rPr>
              <a:t>, EPJ Web Conf.  (2020) </a:t>
            </a:r>
            <a:r>
              <a:rPr lang="en-US" sz="1400" b="1" dirty="0">
                <a:latin typeface="+mj-lt"/>
                <a:cs typeface="Calibri" panose="020F0502020204030204" pitchFamily="34" charset="0"/>
              </a:rPr>
              <a:t>239</a:t>
            </a:r>
            <a:r>
              <a:rPr lang="en-US" sz="1400" dirty="0">
                <a:latin typeface="+mj-lt"/>
                <a:cs typeface="Calibri" panose="020F0502020204030204" pitchFamily="34" charset="0"/>
              </a:rPr>
              <a:t>:</a:t>
            </a:r>
            <a:r>
              <a:rPr lang="en-US" sz="1400" b="1" dirty="0">
                <a:latin typeface="+mj-lt"/>
                <a:cs typeface="Calibri" panose="020F0502020204030204" pitchFamily="34" charset="0"/>
              </a:rPr>
              <a:t> </a:t>
            </a:r>
            <a:r>
              <a:rPr lang="en-US" sz="1400" dirty="0">
                <a:latin typeface="+mj-lt"/>
                <a:cs typeface="Calibri" panose="020F0502020204030204" pitchFamily="34" charset="0"/>
              </a:rPr>
              <a:t>05005</a:t>
            </a:r>
          </a:p>
          <a:p>
            <a:r>
              <a:rPr lang="en-US" sz="1400" dirty="0">
                <a:latin typeface="+mj-lt"/>
                <a:cs typeface="Calibri" panose="020F0502020204030204" pitchFamily="34" charset="0"/>
              </a:rPr>
              <a:t>V. </a:t>
            </a:r>
            <a:r>
              <a:rPr lang="en-US" sz="1400" dirty="0" err="1">
                <a:latin typeface="+mj-lt"/>
                <a:cs typeface="Calibri" panose="020F0502020204030204" pitchFamily="34" charset="0"/>
              </a:rPr>
              <a:t>Michalopoulou</a:t>
            </a:r>
            <a:r>
              <a:rPr lang="en-US" sz="1400" dirty="0">
                <a:latin typeface="+mj-lt"/>
                <a:cs typeface="Calibri" panose="020F0502020204030204" pitchFamily="34" charset="0"/>
              </a:rPr>
              <a:t> </a:t>
            </a:r>
            <a:r>
              <a:rPr lang="en-US" sz="1400" i="1" dirty="0">
                <a:latin typeface="+mj-lt"/>
                <a:cs typeface="Calibri" panose="020F0502020204030204" pitchFamily="34" charset="0"/>
              </a:rPr>
              <a:t>et al.</a:t>
            </a:r>
            <a:r>
              <a:rPr lang="en-US" sz="1400" dirty="0">
                <a:latin typeface="+mj-lt"/>
                <a:cs typeface="Calibri" panose="020F0502020204030204" pitchFamily="34" charset="0"/>
              </a:rPr>
              <a:t>, Eur. Phys. J. A (2021) </a:t>
            </a:r>
            <a:r>
              <a:rPr lang="en-US" sz="1400" b="1" dirty="0">
                <a:latin typeface="+mj-lt"/>
                <a:cs typeface="Calibri" panose="020F0502020204030204" pitchFamily="34" charset="0"/>
              </a:rPr>
              <a:t>57</a:t>
            </a:r>
            <a:r>
              <a:rPr lang="en-US" sz="1400" dirty="0">
                <a:latin typeface="+mj-lt"/>
                <a:cs typeface="Calibri" panose="020F0502020204030204" pitchFamily="34" charset="0"/>
              </a:rPr>
              <a:t>:277</a:t>
            </a:r>
          </a:p>
          <a:p>
            <a:r>
              <a:rPr lang="en-US" sz="1400" dirty="0">
                <a:latin typeface="+mj-lt"/>
                <a:cs typeface="Calibri" panose="020F0502020204030204" pitchFamily="34" charset="0"/>
              </a:rPr>
              <a:t>M. Diakaki </a:t>
            </a:r>
            <a:r>
              <a:rPr lang="en-US" sz="1400" i="1" dirty="0">
                <a:latin typeface="+mj-lt"/>
                <a:cs typeface="Calibri" panose="020F0502020204030204" pitchFamily="34" charset="0"/>
              </a:rPr>
              <a:t>et al.,</a:t>
            </a:r>
            <a:r>
              <a:rPr lang="en-GB" sz="1400" i="1" dirty="0">
                <a:latin typeface="+mj-lt"/>
                <a:cs typeface="Calibri" panose="020F0502020204030204" pitchFamily="34" charset="0"/>
              </a:rPr>
              <a:t> Appl. Rad. Isotopes 226(2025)112113</a:t>
            </a:r>
            <a:r>
              <a:rPr lang="en-US" sz="1400" i="1" dirty="0">
                <a:latin typeface="+mj-lt"/>
                <a:cs typeface="Calibri" panose="020F0502020204030204" pitchFamily="34" charset="0"/>
              </a:rPr>
              <a:t> </a:t>
            </a:r>
            <a:endParaRPr lang="en-US" sz="1400" dirty="0">
              <a:latin typeface="+mj-lt"/>
              <a:cs typeface="Calibri" panose="020F0502020204030204" pitchFamily="34" charset="0"/>
            </a:endParaRPr>
          </a:p>
          <a:p>
            <a:r>
              <a:rPr lang="en-US" sz="1400" i="1" dirty="0">
                <a:latin typeface="+mj-lt"/>
                <a:cs typeface="Calibri" panose="020F0502020204030204" pitchFamily="34" charset="0"/>
              </a:rPr>
              <a:t>and references therein</a:t>
            </a:r>
          </a:p>
        </p:txBody>
      </p:sp>
      <p:sp>
        <p:nvSpPr>
          <p:cNvPr id="36" name="TextBox 35">
            <a:extLst>
              <a:ext uri="{FF2B5EF4-FFF2-40B4-BE49-F238E27FC236}">
                <a16:creationId xmlns:a16="http://schemas.microsoft.com/office/drawing/2014/main" id="{08F48F4D-CDB2-2024-9D9E-65A1F659E2A1}"/>
              </a:ext>
            </a:extLst>
          </p:cNvPr>
          <p:cNvSpPr txBox="1"/>
          <p:nvPr/>
        </p:nvSpPr>
        <p:spPr>
          <a:xfrm>
            <a:off x="5927892" y="1350375"/>
            <a:ext cx="6166757" cy="923330"/>
          </a:xfrm>
          <a:prstGeom prst="rect">
            <a:avLst/>
          </a:prstGeom>
          <a:noFill/>
        </p:spPr>
        <p:txBody>
          <a:bodyPr wrap="square">
            <a:spAutoFit/>
          </a:bodyPr>
          <a:lstStyle/>
          <a:p>
            <a:pPr marL="285750" indent="-285750">
              <a:buFont typeface="Arial" panose="020B0604020202020204" pitchFamily="34" charset="0"/>
              <a:buChar char="•"/>
            </a:pPr>
            <a:r>
              <a:rPr lang="en-GR" dirty="0"/>
              <a:t>Determination of the </a:t>
            </a:r>
            <a:r>
              <a:rPr lang="en-GR" b="1" dirty="0"/>
              <a:t>NEUTRON FLUENCE </a:t>
            </a:r>
            <a:r>
              <a:rPr lang="el-GR" b="1" dirty="0"/>
              <a:t>Φ:</a:t>
            </a:r>
          </a:p>
          <a:p>
            <a:r>
              <a:rPr lang="en-US" b="1" dirty="0"/>
              <a:t>     </a:t>
            </a:r>
            <a:r>
              <a:rPr lang="en-US" dirty="0"/>
              <a:t>Reference reactions</a:t>
            </a:r>
            <a:r>
              <a:rPr lang="en-US" b="1" dirty="0"/>
              <a:t>:  </a:t>
            </a:r>
            <a:r>
              <a:rPr lang="en-US" b="1" baseline="30000" dirty="0"/>
              <a:t>235</a:t>
            </a:r>
            <a:r>
              <a:rPr lang="en-US" b="1" dirty="0"/>
              <a:t>U(</a:t>
            </a:r>
            <a:r>
              <a:rPr lang="en-US" b="1" dirty="0" err="1"/>
              <a:t>n,f</a:t>
            </a:r>
            <a:r>
              <a:rPr lang="en-US" b="1" dirty="0"/>
              <a:t>), </a:t>
            </a:r>
            <a:r>
              <a:rPr lang="en-US" b="1" baseline="30000" dirty="0"/>
              <a:t>238</a:t>
            </a:r>
            <a:r>
              <a:rPr lang="en-US" b="1" dirty="0"/>
              <a:t>U(</a:t>
            </a:r>
            <a:r>
              <a:rPr lang="en-US" b="1" dirty="0" err="1"/>
              <a:t>n,f</a:t>
            </a:r>
            <a:r>
              <a:rPr lang="en-US" b="1" dirty="0"/>
              <a:t>)  </a:t>
            </a:r>
            <a:r>
              <a:rPr lang="en-US" dirty="0"/>
              <a:t>(uncertainties &lt;1%)</a:t>
            </a:r>
          </a:p>
          <a:p>
            <a:r>
              <a:rPr lang="en-US" dirty="0"/>
              <a:t>     Reference samples configuration:</a:t>
            </a:r>
          </a:p>
        </p:txBody>
      </p:sp>
      <p:grpSp>
        <p:nvGrpSpPr>
          <p:cNvPr id="37" name="Group 36">
            <a:extLst>
              <a:ext uri="{FF2B5EF4-FFF2-40B4-BE49-F238E27FC236}">
                <a16:creationId xmlns:a16="http://schemas.microsoft.com/office/drawing/2014/main" id="{91F6BDD8-6DF5-B528-64CC-27204CF9D8D6}"/>
              </a:ext>
            </a:extLst>
          </p:cNvPr>
          <p:cNvGrpSpPr/>
          <p:nvPr/>
        </p:nvGrpSpPr>
        <p:grpSpPr>
          <a:xfrm>
            <a:off x="6087837" y="2565447"/>
            <a:ext cx="2817046" cy="1289304"/>
            <a:chOff x="1144304" y="4724570"/>
            <a:chExt cx="3158643" cy="1529654"/>
          </a:xfrm>
        </p:grpSpPr>
        <p:cxnSp>
          <p:nvCxnSpPr>
            <p:cNvPr id="38" name="Straight Connector 37">
              <a:extLst>
                <a:ext uri="{FF2B5EF4-FFF2-40B4-BE49-F238E27FC236}">
                  <a16:creationId xmlns:a16="http://schemas.microsoft.com/office/drawing/2014/main" id="{6B2D1658-03A9-CDDF-E71D-D44789B354D5}"/>
                </a:ext>
              </a:extLst>
            </p:cNvPr>
            <p:cNvCxnSpPr/>
            <p:nvPr/>
          </p:nvCxnSpPr>
          <p:spPr bwMode="auto">
            <a:xfrm flipV="1">
              <a:off x="1144304" y="5534665"/>
              <a:ext cx="2990624" cy="265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DC7DB805-BC8F-A561-4494-FEA7779B7C30}"/>
                </a:ext>
              </a:extLst>
            </p:cNvPr>
            <p:cNvSpPr/>
            <p:nvPr/>
          </p:nvSpPr>
          <p:spPr bwMode="auto">
            <a:xfrm>
              <a:off x="3924308" y="5009465"/>
              <a:ext cx="35922" cy="1079614"/>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40" name="TextBox 37">
              <a:extLst>
                <a:ext uri="{FF2B5EF4-FFF2-40B4-BE49-F238E27FC236}">
                  <a16:creationId xmlns:a16="http://schemas.microsoft.com/office/drawing/2014/main" id="{A92EB7E0-77FC-F30C-D84E-BA8EC70568A8}"/>
                </a:ext>
              </a:extLst>
            </p:cNvPr>
            <p:cNvSpPr txBox="1">
              <a:spLocks noChangeArrowheads="1"/>
            </p:cNvSpPr>
            <p:nvPr/>
          </p:nvSpPr>
          <p:spPr bwMode="auto">
            <a:xfrm>
              <a:off x="3671882" y="4724570"/>
              <a:ext cx="257812" cy="195585"/>
            </a:xfrm>
            <a:prstGeom prst="rect">
              <a:avLst/>
            </a:prstGeom>
            <a:noFill/>
            <a:ln w="9525">
              <a:noFill/>
              <a:miter lim="800000"/>
              <a:headEnd/>
              <a:tailEnd/>
            </a:ln>
          </p:spPr>
          <p:txBody>
            <a:bodyPr wrap="square">
              <a:spAutoFit/>
            </a:bodyPr>
            <a:lstStyle/>
            <a:p>
              <a:r>
                <a:rPr lang="en-US" b="1" dirty="0">
                  <a:solidFill>
                    <a:srgbClr val="FF6600"/>
                  </a:solidFill>
                  <a:latin typeface="Calibri" pitchFamily="34" charset="0"/>
                </a:rPr>
                <a:t>X</a:t>
              </a:r>
            </a:p>
          </p:txBody>
        </p:sp>
        <p:sp>
          <p:nvSpPr>
            <p:cNvPr id="41" name="TextBox 38">
              <a:extLst>
                <a:ext uri="{FF2B5EF4-FFF2-40B4-BE49-F238E27FC236}">
                  <a16:creationId xmlns:a16="http://schemas.microsoft.com/office/drawing/2014/main" id="{DF92DEC8-135A-D6A6-4159-DD42B1F3EE93}"/>
                </a:ext>
              </a:extLst>
            </p:cNvPr>
            <p:cNvSpPr txBox="1">
              <a:spLocks noChangeArrowheads="1"/>
            </p:cNvSpPr>
            <p:nvPr/>
          </p:nvSpPr>
          <p:spPr bwMode="auto">
            <a:xfrm>
              <a:off x="3861202" y="6058639"/>
              <a:ext cx="441745" cy="195585"/>
            </a:xfrm>
            <a:prstGeom prst="rect">
              <a:avLst/>
            </a:prstGeom>
            <a:noFill/>
            <a:ln w="9525">
              <a:noFill/>
              <a:miter lim="800000"/>
              <a:headEnd/>
              <a:tailEnd/>
            </a:ln>
          </p:spPr>
          <p:txBody>
            <a:bodyPr wrap="square">
              <a:spAutoFit/>
            </a:bodyPr>
            <a:lstStyle/>
            <a:p>
              <a:r>
                <a:rPr lang="en-US" b="1" dirty="0">
                  <a:solidFill>
                    <a:schemeClr val="tx2"/>
                  </a:solidFill>
                  <a:latin typeface="Calibri" pitchFamily="34" charset="0"/>
                </a:rPr>
                <a:t>R</a:t>
              </a:r>
              <a:r>
                <a:rPr lang="en-US" b="1" baseline="-25000" dirty="0">
                  <a:solidFill>
                    <a:schemeClr val="tx2"/>
                  </a:solidFill>
                  <a:latin typeface="Calibri" pitchFamily="34" charset="0"/>
                </a:rPr>
                <a:t>2</a:t>
              </a:r>
            </a:p>
          </p:txBody>
        </p:sp>
        <p:sp>
          <p:nvSpPr>
            <p:cNvPr id="42" name="Rectangle 41">
              <a:extLst>
                <a:ext uri="{FF2B5EF4-FFF2-40B4-BE49-F238E27FC236}">
                  <a16:creationId xmlns:a16="http://schemas.microsoft.com/office/drawing/2014/main" id="{86479F36-6F60-C999-6C16-89FACBE7A1E0}"/>
                </a:ext>
              </a:extLst>
            </p:cNvPr>
            <p:cNvSpPr/>
            <p:nvPr/>
          </p:nvSpPr>
          <p:spPr bwMode="auto">
            <a:xfrm>
              <a:off x="3798095" y="5019378"/>
              <a:ext cx="35922" cy="1079614"/>
            </a:xfrm>
            <a:prstGeom prst="rect">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TextBox 38">
              <a:extLst>
                <a:ext uri="{FF2B5EF4-FFF2-40B4-BE49-F238E27FC236}">
                  <a16:creationId xmlns:a16="http://schemas.microsoft.com/office/drawing/2014/main" id="{843499DA-9664-3DF9-77EC-22D7B49BA690}"/>
                </a:ext>
              </a:extLst>
            </p:cNvPr>
            <p:cNvSpPr txBox="1">
              <a:spLocks noChangeArrowheads="1"/>
            </p:cNvSpPr>
            <p:nvPr/>
          </p:nvSpPr>
          <p:spPr bwMode="auto">
            <a:xfrm>
              <a:off x="3545669" y="6058639"/>
              <a:ext cx="441745" cy="195585"/>
            </a:xfrm>
            <a:prstGeom prst="rect">
              <a:avLst/>
            </a:prstGeom>
            <a:noFill/>
            <a:ln w="9525">
              <a:noFill/>
              <a:miter lim="800000"/>
              <a:headEnd/>
              <a:tailEnd/>
            </a:ln>
          </p:spPr>
          <p:txBody>
            <a:bodyPr wrap="square">
              <a:spAutoFit/>
            </a:bodyPr>
            <a:lstStyle/>
            <a:p>
              <a:r>
                <a:rPr lang="en-US" b="1" dirty="0">
                  <a:solidFill>
                    <a:schemeClr val="tx2"/>
                  </a:solidFill>
                  <a:latin typeface="Calibri" pitchFamily="34" charset="0"/>
                </a:rPr>
                <a:t>R</a:t>
              </a:r>
              <a:r>
                <a:rPr lang="en-US" b="1" baseline="-25000" dirty="0">
                  <a:solidFill>
                    <a:schemeClr val="tx2"/>
                  </a:solidFill>
                  <a:latin typeface="Calibri" pitchFamily="34" charset="0"/>
                </a:rPr>
                <a:t>1</a:t>
              </a:r>
            </a:p>
          </p:txBody>
        </p:sp>
        <p:sp>
          <p:nvSpPr>
            <p:cNvPr id="44" name="Rectangle 43">
              <a:extLst>
                <a:ext uri="{FF2B5EF4-FFF2-40B4-BE49-F238E27FC236}">
                  <a16:creationId xmlns:a16="http://schemas.microsoft.com/office/drawing/2014/main" id="{502795A0-F007-61A6-FB6E-BB73E2B3DED4}"/>
                </a:ext>
              </a:extLst>
            </p:cNvPr>
            <p:cNvSpPr/>
            <p:nvPr/>
          </p:nvSpPr>
          <p:spPr bwMode="auto">
            <a:xfrm>
              <a:off x="3671882" y="5009465"/>
              <a:ext cx="35922" cy="1079614"/>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cxnSp>
          <p:nvCxnSpPr>
            <p:cNvPr id="45" name="Straight Arrow Connector 44">
              <a:extLst>
                <a:ext uri="{FF2B5EF4-FFF2-40B4-BE49-F238E27FC236}">
                  <a16:creationId xmlns:a16="http://schemas.microsoft.com/office/drawing/2014/main" id="{CFA209C6-D13B-3E7E-46AA-42E2E576F2A5}"/>
                </a:ext>
              </a:extLst>
            </p:cNvPr>
            <p:cNvCxnSpPr>
              <a:endCxn id="44" idx="0"/>
            </p:cNvCxnSpPr>
            <p:nvPr/>
          </p:nvCxnSpPr>
          <p:spPr>
            <a:xfrm flipV="1">
              <a:off x="1186111" y="5009465"/>
              <a:ext cx="2503732" cy="524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07F7B44A-69CC-4357-C46F-F1555B251DAD}"/>
                </a:ext>
              </a:extLst>
            </p:cNvPr>
            <p:cNvCxnSpPr>
              <a:cxnSpLocks/>
              <a:endCxn id="44" idx="2"/>
            </p:cNvCxnSpPr>
            <p:nvPr/>
          </p:nvCxnSpPr>
          <p:spPr>
            <a:xfrm>
              <a:off x="1192120" y="5548615"/>
              <a:ext cx="2497723" cy="540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A5A62ED7-AB91-EFD9-4587-E19FBB6A167B}"/>
                </a:ext>
              </a:extLst>
            </p:cNvPr>
            <p:cNvSpPr txBox="1"/>
            <p:nvPr/>
          </p:nvSpPr>
          <p:spPr>
            <a:xfrm>
              <a:off x="2722185" y="5184023"/>
              <a:ext cx="306494" cy="369332"/>
            </a:xfrm>
            <a:prstGeom prst="rect">
              <a:avLst/>
            </a:prstGeom>
            <a:noFill/>
          </p:spPr>
          <p:txBody>
            <a:bodyPr wrap="none" rtlCol="0">
              <a:spAutoFit/>
            </a:bodyPr>
            <a:lstStyle/>
            <a:p>
              <a:r>
                <a:rPr lang="en-GR" dirty="0"/>
                <a:t>n</a:t>
              </a:r>
            </a:p>
          </p:txBody>
        </p:sp>
      </p:grpSp>
      <p:grpSp>
        <p:nvGrpSpPr>
          <p:cNvPr id="48" name="Group 47">
            <a:extLst>
              <a:ext uri="{FF2B5EF4-FFF2-40B4-BE49-F238E27FC236}">
                <a16:creationId xmlns:a16="http://schemas.microsoft.com/office/drawing/2014/main" id="{12FF5423-85B7-387E-546A-8E965D59E743}"/>
              </a:ext>
            </a:extLst>
          </p:cNvPr>
          <p:cNvGrpSpPr/>
          <p:nvPr/>
        </p:nvGrpSpPr>
        <p:grpSpPr>
          <a:xfrm>
            <a:off x="9488602" y="2565447"/>
            <a:ext cx="2779401" cy="1300664"/>
            <a:chOff x="1144304" y="4732838"/>
            <a:chExt cx="2990624" cy="1521386"/>
          </a:xfrm>
        </p:grpSpPr>
        <p:cxnSp>
          <p:nvCxnSpPr>
            <p:cNvPr id="49" name="Straight Connector 48">
              <a:extLst>
                <a:ext uri="{FF2B5EF4-FFF2-40B4-BE49-F238E27FC236}">
                  <a16:creationId xmlns:a16="http://schemas.microsoft.com/office/drawing/2014/main" id="{1B231064-C062-C749-39DE-FE5A66469B88}"/>
                </a:ext>
              </a:extLst>
            </p:cNvPr>
            <p:cNvCxnSpPr/>
            <p:nvPr/>
          </p:nvCxnSpPr>
          <p:spPr bwMode="auto">
            <a:xfrm flipV="1">
              <a:off x="1144304" y="5534665"/>
              <a:ext cx="2990624" cy="265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0" name="TextBox 37">
              <a:extLst>
                <a:ext uri="{FF2B5EF4-FFF2-40B4-BE49-F238E27FC236}">
                  <a16:creationId xmlns:a16="http://schemas.microsoft.com/office/drawing/2014/main" id="{8F102D3B-BC8E-3BA2-1FF1-F4E9DFF75567}"/>
                </a:ext>
              </a:extLst>
            </p:cNvPr>
            <p:cNvSpPr txBox="1">
              <a:spLocks noChangeArrowheads="1"/>
            </p:cNvSpPr>
            <p:nvPr/>
          </p:nvSpPr>
          <p:spPr bwMode="auto">
            <a:xfrm>
              <a:off x="3610695" y="4732838"/>
              <a:ext cx="257812" cy="195585"/>
            </a:xfrm>
            <a:prstGeom prst="rect">
              <a:avLst/>
            </a:prstGeom>
            <a:noFill/>
            <a:ln w="9525">
              <a:noFill/>
              <a:miter lim="800000"/>
              <a:headEnd/>
              <a:tailEnd/>
            </a:ln>
          </p:spPr>
          <p:txBody>
            <a:bodyPr wrap="square">
              <a:spAutoFit/>
            </a:bodyPr>
            <a:lstStyle/>
            <a:p>
              <a:r>
                <a:rPr lang="en-US" b="1" dirty="0">
                  <a:solidFill>
                    <a:srgbClr val="FF6600"/>
                  </a:solidFill>
                  <a:latin typeface="Calibri" pitchFamily="34" charset="0"/>
                </a:rPr>
                <a:t>X</a:t>
              </a:r>
            </a:p>
          </p:txBody>
        </p:sp>
        <p:sp>
          <p:nvSpPr>
            <p:cNvPr id="51" name="Rectangle 50">
              <a:extLst>
                <a:ext uri="{FF2B5EF4-FFF2-40B4-BE49-F238E27FC236}">
                  <a16:creationId xmlns:a16="http://schemas.microsoft.com/office/drawing/2014/main" id="{C083D326-11D9-22E3-DB7C-81BB40C0EE38}"/>
                </a:ext>
              </a:extLst>
            </p:cNvPr>
            <p:cNvSpPr/>
            <p:nvPr/>
          </p:nvSpPr>
          <p:spPr bwMode="auto">
            <a:xfrm>
              <a:off x="3721640" y="5008808"/>
              <a:ext cx="35922" cy="1079614"/>
            </a:xfrm>
            <a:prstGeom prst="rect">
              <a:avLst/>
            </a:prstGeom>
            <a:solidFill>
              <a:srgbClr val="FFC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TextBox 38">
              <a:extLst>
                <a:ext uri="{FF2B5EF4-FFF2-40B4-BE49-F238E27FC236}">
                  <a16:creationId xmlns:a16="http://schemas.microsoft.com/office/drawing/2014/main" id="{17E44281-C860-29C0-38AC-AC8AFC231E8D}"/>
                </a:ext>
              </a:extLst>
            </p:cNvPr>
            <p:cNvSpPr txBox="1">
              <a:spLocks noChangeArrowheads="1"/>
            </p:cNvSpPr>
            <p:nvPr/>
          </p:nvSpPr>
          <p:spPr bwMode="auto">
            <a:xfrm>
              <a:off x="3545669" y="6058639"/>
              <a:ext cx="441745" cy="195585"/>
            </a:xfrm>
            <a:prstGeom prst="rect">
              <a:avLst/>
            </a:prstGeom>
            <a:noFill/>
            <a:ln w="9525">
              <a:noFill/>
              <a:miter lim="800000"/>
              <a:headEnd/>
              <a:tailEnd/>
            </a:ln>
          </p:spPr>
          <p:txBody>
            <a:bodyPr wrap="square">
              <a:spAutoFit/>
            </a:bodyPr>
            <a:lstStyle/>
            <a:p>
              <a:r>
                <a:rPr lang="en-US" b="1" dirty="0">
                  <a:solidFill>
                    <a:schemeClr val="tx2"/>
                  </a:solidFill>
                  <a:latin typeface="Calibri" pitchFamily="34" charset="0"/>
                </a:rPr>
                <a:t>R</a:t>
              </a:r>
              <a:r>
                <a:rPr lang="en-US" b="1" baseline="-25000" dirty="0">
                  <a:solidFill>
                    <a:schemeClr val="tx2"/>
                  </a:solidFill>
                  <a:latin typeface="Calibri" pitchFamily="34" charset="0"/>
                </a:rPr>
                <a:t>1</a:t>
              </a:r>
            </a:p>
          </p:txBody>
        </p:sp>
        <p:sp>
          <p:nvSpPr>
            <p:cNvPr id="53" name="Rectangle 52">
              <a:extLst>
                <a:ext uri="{FF2B5EF4-FFF2-40B4-BE49-F238E27FC236}">
                  <a16:creationId xmlns:a16="http://schemas.microsoft.com/office/drawing/2014/main" id="{F5A7DCDE-63C2-3E1A-993B-191CC914441E}"/>
                </a:ext>
              </a:extLst>
            </p:cNvPr>
            <p:cNvSpPr/>
            <p:nvPr/>
          </p:nvSpPr>
          <p:spPr bwMode="auto">
            <a:xfrm>
              <a:off x="3671882" y="5009465"/>
              <a:ext cx="35922" cy="1079614"/>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cxnSp>
          <p:nvCxnSpPr>
            <p:cNvPr id="54" name="Straight Arrow Connector 53">
              <a:extLst>
                <a:ext uri="{FF2B5EF4-FFF2-40B4-BE49-F238E27FC236}">
                  <a16:creationId xmlns:a16="http://schemas.microsoft.com/office/drawing/2014/main" id="{97E267B2-846C-79BD-5C22-0A4EE199E71C}"/>
                </a:ext>
              </a:extLst>
            </p:cNvPr>
            <p:cNvCxnSpPr>
              <a:endCxn id="53" idx="0"/>
            </p:cNvCxnSpPr>
            <p:nvPr/>
          </p:nvCxnSpPr>
          <p:spPr>
            <a:xfrm flipV="1">
              <a:off x="1186111" y="5009465"/>
              <a:ext cx="2503732" cy="524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5B2DDCF5-D07F-DA1B-112D-9054A1AE791B}"/>
                </a:ext>
              </a:extLst>
            </p:cNvPr>
            <p:cNvCxnSpPr>
              <a:cxnSpLocks/>
              <a:endCxn id="53" idx="2"/>
            </p:cNvCxnSpPr>
            <p:nvPr/>
          </p:nvCxnSpPr>
          <p:spPr>
            <a:xfrm>
              <a:off x="1192120" y="5548615"/>
              <a:ext cx="2497723" cy="540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FB3AC9B3-24EE-B7AB-6F58-9279E081F108}"/>
                </a:ext>
              </a:extLst>
            </p:cNvPr>
            <p:cNvSpPr txBox="1"/>
            <p:nvPr/>
          </p:nvSpPr>
          <p:spPr>
            <a:xfrm>
              <a:off x="2722185" y="5184023"/>
              <a:ext cx="306494" cy="369332"/>
            </a:xfrm>
            <a:prstGeom prst="rect">
              <a:avLst/>
            </a:prstGeom>
            <a:noFill/>
          </p:spPr>
          <p:txBody>
            <a:bodyPr wrap="none" rtlCol="0">
              <a:spAutoFit/>
            </a:bodyPr>
            <a:lstStyle/>
            <a:p>
              <a:r>
                <a:rPr lang="en-GR" dirty="0"/>
                <a:t>n</a:t>
              </a:r>
            </a:p>
          </p:txBody>
        </p:sp>
      </p:grpSp>
      <p:sp>
        <p:nvSpPr>
          <p:cNvPr id="58" name="TextBox 57">
            <a:extLst>
              <a:ext uri="{FF2B5EF4-FFF2-40B4-BE49-F238E27FC236}">
                <a16:creationId xmlns:a16="http://schemas.microsoft.com/office/drawing/2014/main" id="{9FF0F3C7-4C34-5C44-C44C-68DED30FB128}"/>
              </a:ext>
            </a:extLst>
          </p:cNvPr>
          <p:cNvSpPr txBox="1"/>
          <p:nvPr/>
        </p:nvSpPr>
        <p:spPr>
          <a:xfrm>
            <a:off x="6604510" y="2246818"/>
            <a:ext cx="1499507" cy="369332"/>
          </a:xfrm>
          <a:prstGeom prst="rect">
            <a:avLst/>
          </a:prstGeom>
          <a:noFill/>
        </p:spPr>
        <p:txBody>
          <a:bodyPr wrap="square">
            <a:spAutoFit/>
          </a:bodyPr>
          <a:lstStyle/>
          <a:p>
            <a:r>
              <a:rPr lang="en-US" i="1" dirty="0"/>
              <a:t>“sandwich”:</a:t>
            </a:r>
            <a:endParaRPr lang="en-GB" dirty="0"/>
          </a:p>
        </p:txBody>
      </p:sp>
      <p:sp>
        <p:nvSpPr>
          <p:cNvPr id="60" name="TextBox 59">
            <a:extLst>
              <a:ext uri="{FF2B5EF4-FFF2-40B4-BE49-F238E27FC236}">
                <a16:creationId xmlns:a16="http://schemas.microsoft.com/office/drawing/2014/main" id="{DCB99EE4-3805-68B1-EF90-482D7C6B05A2}"/>
              </a:ext>
            </a:extLst>
          </p:cNvPr>
          <p:cNvSpPr txBox="1"/>
          <p:nvPr/>
        </p:nvSpPr>
        <p:spPr>
          <a:xfrm>
            <a:off x="9088066" y="2241253"/>
            <a:ext cx="3068762" cy="369332"/>
          </a:xfrm>
          <a:prstGeom prst="rect">
            <a:avLst/>
          </a:prstGeom>
          <a:noFill/>
        </p:spPr>
        <p:txBody>
          <a:bodyPr wrap="square">
            <a:spAutoFit/>
          </a:bodyPr>
          <a:lstStyle/>
          <a:p>
            <a:r>
              <a:rPr lang="en-US" dirty="0"/>
              <a:t>Back-to-Back configuration</a:t>
            </a:r>
          </a:p>
        </p:txBody>
      </p:sp>
    </p:spTree>
    <p:extLst>
      <p:ext uri="{BB962C8B-B14F-4D97-AF65-F5344CB8AC3E}">
        <p14:creationId xmlns:p14="http://schemas.microsoft.com/office/powerpoint/2010/main" val="4135779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99029</TotalTime>
  <Words>4075</Words>
  <Application>Microsoft Office PowerPoint</Application>
  <PresentationFormat>Widescreen</PresentationFormat>
  <Paragraphs>279</Paragraphs>
  <Slides>28</Slides>
  <Notes>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43" baseType="lpstr">
      <vt:lpstr>AdvGulliv-R</vt:lpstr>
      <vt:lpstr>Arial</vt:lpstr>
      <vt:lpstr>Calibri</vt:lpstr>
      <vt:lpstr>Calibri Light</vt:lpstr>
      <vt:lpstr>Cambria Math</vt:lpstr>
      <vt:lpstr>CMBX9</vt:lpstr>
      <vt:lpstr>CMR10</vt:lpstr>
      <vt:lpstr>CMR9</vt:lpstr>
      <vt:lpstr>CMTI9</vt:lpstr>
      <vt:lpstr>MyriadPro-Light</vt:lpstr>
      <vt:lpstr>Symbol</vt:lpstr>
      <vt:lpstr>Times</vt:lpstr>
      <vt:lpstr>Times New Roman</vt:lpstr>
      <vt:lpstr>Office Theme</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 Zanni</dc:creator>
  <cp:lastModifiedBy>Ροζα Βλαστου-Ζαννη</cp:lastModifiedBy>
  <cp:revision>35</cp:revision>
  <dcterms:created xsi:type="dcterms:W3CDTF">2023-08-06T13:24:27Z</dcterms:created>
  <dcterms:modified xsi:type="dcterms:W3CDTF">2026-06-29T09:06:46Z</dcterms:modified>
</cp:coreProperties>
</file>