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341" r:id="rId6"/>
    <p:sldId id="439" r:id="rId7"/>
    <p:sldId id="438" r:id="rId8"/>
    <p:sldId id="440" r:id="rId9"/>
    <p:sldId id="443" r:id="rId10"/>
    <p:sldId id="442" r:id="rId11"/>
    <p:sldId id="441" r:id="rId12"/>
    <p:sldId id="444" r:id="rId13"/>
    <p:sldId id="445" r:id="rId14"/>
    <p:sldId id="446" r:id="rId15"/>
    <p:sldId id="447" r:id="rId16"/>
    <p:sldId id="448" r:id="rId17"/>
    <p:sldId id="449" r:id="rId18"/>
    <p:sldId id="450" r:id="rId19"/>
    <p:sldId id="405" r:id="rId20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9"/>
    <a:srgbClr val="993D3F"/>
    <a:srgbClr val="D18B8B"/>
    <a:srgbClr val="A558A0"/>
    <a:srgbClr val="FE0085"/>
    <a:srgbClr val="000000"/>
    <a:srgbClr val="3E4A83"/>
    <a:srgbClr val="BD987A"/>
    <a:srgbClr val="E18B76"/>
    <a:srgbClr val="009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3979" autoAdjust="0"/>
  </p:normalViewPr>
  <p:slideViewPr>
    <p:cSldViewPr snapToGrid="0">
      <p:cViewPr varScale="1">
        <p:scale>
          <a:sx n="85" d="100"/>
          <a:sy n="85" d="100"/>
        </p:scale>
        <p:origin x="283" y="19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48" d="100"/>
          <a:sy n="48" d="100"/>
        </p:scale>
        <p:origin x="3048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02/07/2026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02/07/2026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Wonder 2026 – Aix-en-Provence – Cédric </a:t>
            </a:r>
            <a:r>
              <a:rPr lang="fr-FR" dirty="0" err="1"/>
              <a:t>Jouanne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7/3/2026</a:t>
            </a:r>
          </a:p>
          <a:p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1838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Wonder 2026 – Aix-en-Provence – Cédric </a:t>
            </a:r>
            <a:r>
              <a:rPr lang="fr-FR" dirty="0" err="1"/>
              <a:t>Jouanne</a:t>
            </a:r>
            <a:endParaRPr lang="fr-FR" dirty="0"/>
          </a:p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8622" y="2850402"/>
            <a:ext cx="10814756" cy="1587501"/>
          </a:xfrm>
        </p:spPr>
        <p:txBody>
          <a:bodyPr/>
          <a:lstStyle/>
          <a:p>
            <a:r>
              <a:rPr lang="en-US" sz="3200" b="1" i="0" u="none" strike="noStrike" baseline="0" dirty="0">
                <a:solidFill>
                  <a:schemeClr val="tx2"/>
                </a:solidFill>
                <a:latin typeface="+mn-lt"/>
              </a:rPr>
              <a:t>Further improvements to the nuclear data processing code GALILÉE-1 </a:t>
            </a:r>
            <a:r>
              <a:rPr lang="en-US" sz="1800" b="0" i="0" u="none" strike="noStrike" baseline="0" dirty="0">
                <a:solidFill>
                  <a:schemeClr val="tx2"/>
                </a:solidFill>
                <a:latin typeface="Neuton"/>
              </a:rPr>
              <a:t>	</a:t>
            </a:r>
            <a:br>
              <a:rPr lang="en-US" sz="1800" b="0" i="0" u="none" strike="noStrike" baseline="0" dirty="0">
                <a:solidFill>
                  <a:schemeClr val="tx2"/>
                </a:solidFill>
                <a:latin typeface="Neuton"/>
              </a:rPr>
            </a:b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62663" y="4668949"/>
            <a:ext cx="8748890" cy="6963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Mireille </a:t>
            </a:r>
            <a:r>
              <a:rPr lang="fr-FR" dirty="0" err="1">
                <a:solidFill>
                  <a:srgbClr val="0070C0"/>
                </a:solidFill>
              </a:rPr>
              <a:t>Coste-Delclaux</a:t>
            </a:r>
            <a:r>
              <a:rPr lang="fr-FR" dirty="0">
                <a:solidFill>
                  <a:srgbClr val="0070C0"/>
                </a:solidFill>
              </a:rPr>
              <a:t> - Cédric </a:t>
            </a:r>
            <a:r>
              <a:rPr lang="fr-FR" dirty="0" err="1">
                <a:solidFill>
                  <a:srgbClr val="0070C0"/>
                </a:solidFill>
              </a:rPr>
              <a:t>Jouanne</a:t>
            </a:r>
            <a:r>
              <a:rPr lang="fr-FR" dirty="0">
                <a:solidFill>
                  <a:srgbClr val="0070C0"/>
                </a:solidFill>
              </a:rPr>
              <a:t> -  Claude Mounier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284754" y="5978132"/>
            <a:ext cx="6578600" cy="55880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Wonder 2026, Aix-en-Provence</a:t>
            </a:r>
          </a:p>
        </p:txBody>
      </p:sp>
    </p:spTree>
    <p:extLst>
      <p:ext uri="{BB962C8B-B14F-4D97-AF65-F5344CB8AC3E}">
        <p14:creationId xmlns:p14="http://schemas.microsoft.com/office/powerpoint/2010/main" val="287067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D5DD140-8E22-4F40-8238-43E4A9C87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2C511E3-54A7-4B9F-8DDE-B5D9C8A28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61" y="140255"/>
            <a:ext cx="10728325" cy="871827"/>
          </a:xfrm>
        </p:spPr>
        <p:txBody>
          <a:bodyPr/>
          <a:lstStyle/>
          <a:p>
            <a:r>
              <a:rPr lang="fr-FR" dirty="0"/>
              <a:t>TSL </a:t>
            </a:r>
            <a:r>
              <a:rPr lang="fr-FR" dirty="0" err="1"/>
              <a:t>processing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4BEA578-CDB5-4694-9196-CD1F3E0DF4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797CC35-C345-462B-BE9E-455655371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012" y="698939"/>
            <a:ext cx="6267060" cy="546012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98F4351-BEC1-4556-A9A8-6CFC4FC725C2}"/>
              </a:ext>
            </a:extLst>
          </p:cNvPr>
          <p:cNvSpPr txBox="1"/>
          <p:nvPr/>
        </p:nvSpPr>
        <p:spPr>
          <a:xfrm>
            <a:off x="322180" y="3948653"/>
            <a:ext cx="3501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Vibration-</a:t>
            </a:r>
            <a:r>
              <a:rPr lang="fr-FR" dirty="0" err="1">
                <a:solidFill>
                  <a:schemeClr val="tx2"/>
                </a:solidFill>
              </a:rPr>
              <a:t>induced</a:t>
            </a:r>
            <a:r>
              <a:rPr lang="fr-FR" dirty="0">
                <a:solidFill>
                  <a:schemeClr val="tx2"/>
                </a:solidFill>
              </a:rPr>
              <a:t> oscillations</a:t>
            </a:r>
          </a:p>
          <a:p>
            <a:r>
              <a:rPr lang="fr-FR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fr-FR" dirty="0">
                <a:solidFill>
                  <a:schemeClr val="tx2"/>
                </a:solidFill>
              </a:rPr>
              <a:t>Impact of Energy </a:t>
            </a:r>
            <a:r>
              <a:rPr lang="fr-FR" dirty="0" err="1">
                <a:solidFill>
                  <a:schemeClr val="tx2"/>
                </a:solidFill>
              </a:rPr>
              <a:t>grid</a:t>
            </a:r>
            <a:r>
              <a:rPr lang="fr-FR" dirty="0">
                <a:solidFill>
                  <a:schemeClr val="tx2"/>
                </a:solidFill>
              </a:rPr>
              <a:t> (NJOY)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F065A99-EBF6-4FE7-AD0E-8AED01D16990}"/>
              </a:ext>
            </a:extLst>
          </p:cNvPr>
          <p:cNvSpPr txBox="1"/>
          <p:nvPr/>
        </p:nvSpPr>
        <p:spPr>
          <a:xfrm>
            <a:off x="333402" y="2169210"/>
            <a:ext cx="34788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>
                <a:solidFill>
                  <a:schemeClr val="tx2"/>
                </a:solidFill>
              </a:rPr>
              <a:t>Inelastic</a:t>
            </a:r>
            <a:r>
              <a:rPr lang="fr-FR" sz="2000" dirty="0">
                <a:solidFill>
                  <a:schemeClr val="tx2"/>
                </a:solidFill>
              </a:rPr>
              <a:t> cross section </a:t>
            </a:r>
          </a:p>
          <a:p>
            <a:endParaRPr lang="fr-FR" sz="2000" dirty="0">
              <a:solidFill>
                <a:srgbClr val="0070C0"/>
              </a:solidFill>
            </a:endParaRPr>
          </a:p>
          <a:p>
            <a:r>
              <a:rPr lang="fr-FR" sz="2000" dirty="0">
                <a:solidFill>
                  <a:srgbClr val="0070C0"/>
                </a:solidFill>
              </a:rPr>
              <a:t>JEFF-3.3 : H1 in </a:t>
            </a:r>
            <a:r>
              <a:rPr lang="fr-FR" sz="2000" dirty="0" err="1">
                <a:solidFill>
                  <a:srgbClr val="0070C0"/>
                </a:solidFill>
              </a:rPr>
              <a:t>ZrH</a:t>
            </a:r>
            <a:r>
              <a:rPr lang="fr-FR" sz="2000" dirty="0">
                <a:solidFill>
                  <a:srgbClr val="0070C0"/>
                </a:solidFill>
              </a:rPr>
              <a:t> @294K</a:t>
            </a:r>
          </a:p>
          <a:p>
            <a:endParaRPr lang="fr-F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638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84285BA-30C1-49B2-BE23-E1778746F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E77769F-FE8C-4ACE-9B89-FE6500D5D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009" y="176390"/>
            <a:ext cx="10728325" cy="871827"/>
          </a:xfrm>
        </p:spPr>
        <p:txBody>
          <a:bodyPr/>
          <a:lstStyle/>
          <a:p>
            <a:r>
              <a:rPr lang="fr-FR" dirty="0" err="1"/>
              <a:t>Probability</a:t>
            </a:r>
            <a:r>
              <a:rPr lang="fr-FR" dirty="0"/>
              <a:t> Table </a:t>
            </a:r>
            <a:r>
              <a:rPr lang="fr-FR" dirty="0" err="1"/>
              <a:t>processing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FE07983-E924-4819-A97F-959AD4187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8828301-FD1F-41E2-ABC2-68127DCAC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229" y="671513"/>
            <a:ext cx="5678771" cy="577411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BDB77DE-78DF-4A90-A37E-8BACD0DC1697}"/>
              </a:ext>
            </a:extLst>
          </p:cNvPr>
          <p:cNvSpPr txBox="1"/>
          <p:nvPr/>
        </p:nvSpPr>
        <p:spPr>
          <a:xfrm>
            <a:off x="385483" y="1048217"/>
            <a:ext cx="453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JENDL-5 Library : U238 @ 23 keV (294 K)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622F639-22B1-4BEF-A4E6-6FE9567BD4EC}"/>
              </a:ext>
            </a:extLst>
          </p:cNvPr>
          <p:cNvSpPr txBox="1"/>
          <p:nvPr/>
        </p:nvSpPr>
        <p:spPr>
          <a:xfrm>
            <a:off x="271009" y="2126273"/>
            <a:ext cx="6163482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GALILÉE-1 : </a:t>
            </a:r>
          </a:p>
          <a:p>
            <a:r>
              <a:rPr lang="en-US" dirty="0">
                <a:solidFill>
                  <a:srgbClr val="0070C0"/>
                </a:solidFill>
              </a:rPr>
              <a:t>Two ways for generating probability tables (PTs):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1/ Random PENDF in URR + Cross sections Moments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2/ Random cross sections values at one energy + Tally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fr-FR" sz="20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Probability</a:t>
            </a:r>
            <a:r>
              <a:rPr lang="fr-FR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tables are </a:t>
            </a:r>
            <a:r>
              <a:rPr lang="fr-FR" sz="20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calculated</a:t>
            </a:r>
            <a:r>
              <a:rPr lang="fr-FR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</a:t>
            </a:r>
            <a:r>
              <a:rPr lang="fr-FR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total cross sections</a:t>
            </a:r>
          </a:p>
          <a:p>
            <a:endParaRPr lang="fr-FR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Representation of small partial cross sections</a:t>
            </a:r>
            <a:r>
              <a:rPr lang="fr-FR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?</a:t>
            </a:r>
          </a:p>
          <a:p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506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84285BA-30C1-49B2-BE23-E1778746F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FE07983-E924-4819-A97F-959AD4187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4A0B04C-62BA-48D8-B173-05C4BF288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165" y="619297"/>
            <a:ext cx="5629835" cy="5724353"/>
          </a:xfrm>
          <a:prstGeom prst="rect">
            <a:avLst/>
          </a:prstGeom>
        </p:spPr>
      </p:pic>
      <p:sp>
        <p:nvSpPr>
          <p:cNvPr id="7" name="Titre 2">
            <a:extLst>
              <a:ext uri="{FF2B5EF4-FFF2-40B4-BE49-F238E27FC236}">
                <a16:creationId xmlns:a16="http://schemas.microsoft.com/office/drawing/2014/main" id="{E8E030AF-B7F0-40BB-A580-FB4CBB48F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009" y="176390"/>
            <a:ext cx="10728325" cy="871827"/>
          </a:xfrm>
        </p:spPr>
        <p:txBody>
          <a:bodyPr/>
          <a:lstStyle/>
          <a:p>
            <a:r>
              <a:rPr lang="fr-FR" dirty="0" err="1"/>
              <a:t>Probability</a:t>
            </a:r>
            <a:r>
              <a:rPr lang="fr-FR" dirty="0"/>
              <a:t> Table </a:t>
            </a:r>
            <a:r>
              <a:rPr lang="fr-FR" dirty="0" err="1"/>
              <a:t>processing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740AF0F-0C86-4FB1-B6F4-6B19A4724057}"/>
              </a:ext>
            </a:extLst>
          </p:cNvPr>
          <p:cNvSpPr txBox="1"/>
          <p:nvPr/>
        </p:nvSpPr>
        <p:spPr>
          <a:xfrm>
            <a:off x="271009" y="2126273"/>
            <a:ext cx="6163482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GALILÉE-1 : </a:t>
            </a:r>
          </a:p>
          <a:p>
            <a:r>
              <a:rPr lang="en-US" dirty="0">
                <a:solidFill>
                  <a:srgbClr val="0070C0"/>
                </a:solidFill>
              </a:rPr>
              <a:t>Two ways for generating probability tables (PTs):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1/ Random PENDF in URR + Cross sections Moments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2/ Random cross sections values at one energy + Tally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fr-FR" sz="20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Probability</a:t>
            </a:r>
            <a:r>
              <a:rPr lang="fr-FR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tables are </a:t>
            </a:r>
            <a:r>
              <a:rPr lang="fr-FR" sz="20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calculated</a:t>
            </a:r>
            <a:r>
              <a:rPr lang="fr-FR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</a:t>
            </a:r>
            <a:r>
              <a:rPr lang="fr-FR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total cross sections</a:t>
            </a:r>
          </a:p>
          <a:p>
            <a:endParaRPr lang="fr-FR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Representation of small partial cross sections</a:t>
            </a:r>
            <a:r>
              <a:rPr lang="fr-FR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?</a:t>
            </a:r>
          </a:p>
          <a:p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0C7D615-A14D-49FB-AA90-03A2FEECC605}"/>
              </a:ext>
            </a:extLst>
          </p:cNvPr>
          <p:cNvSpPr txBox="1"/>
          <p:nvPr/>
        </p:nvSpPr>
        <p:spPr>
          <a:xfrm>
            <a:off x="385483" y="1048217"/>
            <a:ext cx="453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JENDL-5 Library : U238 @ 23 keV (294 K)</a:t>
            </a:r>
          </a:p>
        </p:txBody>
      </p:sp>
    </p:spTree>
    <p:extLst>
      <p:ext uri="{BB962C8B-B14F-4D97-AF65-F5344CB8AC3E}">
        <p14:creationId xmlns:p14="http://schemas.microsoft.com/office/powerpoint/2010/main" val="3635230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D60875D-68BB-4AF2-81DC-3A9B5F72E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2DBDCE-9519-4568-B0D4-790350D90B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sp>
        <p:nvSpPr>
          <p:cNvPr id="5" name="Titre 2">
            <a:extLst>
              <a:ext uri="{FF2B5EF4-FFF2-40B4-BE49-F238E27FC236}">
                <a16:creationId xmlns:a16="http://schemas.microsoft.com/office/drawing/2014/main" id="{E96EB22D-ECA5-424C-A272-B092ECE7368E}"/>
              </a:ext>
            </a:extLst>
          </p:cNvPr>
          <p:cNvSpPr txBox="1">
            <a:spLocks/>
          </p:cNvSpPr>
          <p:nvPr/>
        </p:nvSpPr>
        <p:spPr>
          <a:xfrm>
            <a:off x="271009" y="176390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Probability</a:t>
            </a:r>
            <a:r>
              <a:rPr lang="fr-FR" dirty="0"/>
              <a:t> Table </a:t>
            </a:r>
            <a:r>
              <a:rPr lang="fr-FR" dirty="0" err="1"/>
              <a:t>processing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5989447-E86F-41B8-9A50-3F8F9D6093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662" y="732144"/>
            <a:ext cx="5708464" cy="5687707"/>
          </a:xfrm>
          <a:prstGeom prst="rect">
            <a:avLst/>
          </a:prstGeom>
        </p:spPr>
      </p:pic>
      <p:graphicFrame>
        <p:nvGraphicFramePr>
          <p:cNvPr id="8" name="Tableau 18">
            <a:extLst>
              <a:ext uri="{FF2B5EF4-FFF2-40B4-BE49-F238E27FC236}">
                <a16:creationId xmlns:a16="http://schemas.microsoft.com/office/drawing/2014/main" id="{F101CB2A-260B-4180-B6A7-10900903B1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820775"/>
              </p:ext>
            </p:extLst>
          </p:nvPr>
        </p:nvGraphicFramePr>
        <p:xfrm>
          <a:off x="271009" y="1839331"/>
          <a:ext cx="5712922" cy="378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3532">
                  <a:extLst>
                    <a:ext uri="{9D8B030D-6E8A-4147-A177-3AD203B41FA5}">
                      <a16:colId xmlns:a16="http://schemas.microsoft.com/office/drawing/2014/main" val="2733928067"/>
                    </a:ext>
                  </a:extLst>
                </a:gridCol>
                <a:gridCol w="2034988">
                  <a:extLst>
                    <a:ext uri="{9D8B030D-6E8A-4147-A177-3AD203B41FA5}">
                      <a16:colId xmlns:a16="http://schemas.microsoft.com/office/drawing/2014/main" val="175341962"/>
                    </a:ext>
                  </a:extLst>
                </a:gridCol>
                <a:gridCol w="784402">
                  <a:extLst>
                    <a:ext uri="{9D8B030D-6E8A-4147-A177-3AD203B41FA5}">
                      <a16:colId xmlns:a16="http://schemas.microsoft.com/office/drawing/2014/main" val="3179900822"/>
                    </a:ext>
                  </a:extLst>
                </a:gridCol>
              </a:tblGrid>
              <a:tr h="525158">
                <a:tc>
                  <a:txBody>
                    <a:bodyPr/>
                    <a:lstStyle/>
                    <a:p>
                      <a:r>
                        <a:rPr lang="fr-FR" sz="1600" dirty="0"/>
                        <a:t>Calculation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/>
                        <a:t>K</a:t>
                      </a:r>
                      <a:r>
                        <a:rPr lang="fr-FR" sz="1600" baseline="-25000" dirty="0" err="1"/>
                        <a:t>eff</a:t>
                      </a:r>
                      <a:endParaRPr lang="fr-FR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K</a:t>
                      </a:r>
                      <a:r>
                        <a:rPr lang="en-GB" sz="1600" b="1" kern="1200" baseline="-250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eff</a:t>
                      </a:r>
                      <a:endParaRPr lang="en-GB" sz="1600" b="1" kern="1200" baseline="-25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882958"/>
                  </a:ext>
                </a:extLst>
              </a:tr>
              <a:tr h="525158">
                <a:tc>
                  <a:txBody>
                    <a:bodyPr/>
                    <a:lstStyle/>
                    <a:p>
                      <a:r>
                        <a:rPr lang="fr-FR" sz="1600" dirty="0"/>
                        <a:t>MCNP </a:t>
                      </a:r>
                      <a:r>
                        <a:rPr lang="fr-FR" sz="1600" dirty="0" err="1"/>
                        <a:t>without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PTs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0.99151 </a:t>
                      </a:r>
                      <a:r>
                        <a:rPr lang="fr-FR" sz="1600" dirty="0">
                          <a:sym typeface="Symbol" panose="05050102010706020507" pitchFamily="18" charset="2"/>
                        </a:rPr>
                        <a:t>(3)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606841"/>
                  </a:ext>
                </a:extLst>
              </a:tr>
              <a:tr h="525158">
                <a:tc>
                  <a:txBody>
                    <a:bodyPr/>
                    <a:lstStyle/>
                    <a:p>
                      <a:r>
                        <a:rPr lang="fr-FR" sz="1600" dirty="0"/>
                        <a:t>TRIPOLI-4 </a:t>
                      </a:r>
                      <a:r>
                        <a:rPr lang="fr-FR" sz="1600" dirty="0" err="1"/>
                        <a:t>without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PTs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0.99152 </a:t>
                      </a:r>
                      <a:r>
                        <a:rPr lang="fr-FR" sz="16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(2)</a:t>
                      </a:r>
                      <a:endParaRPr lang="fr-FR" sz="1600" b="1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296879"/>
                  </a:ext>
                </a:extLst>
              </a:tr>
              <a:tr h="525158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205230"/>
                  </a:ext>
                </a:extLst>
              </a:tr>
              <a:tr h="525158">
                <a:tc>
                  <a:txBody>
                    <a:bodyPr/>
                    <a:lstStyle/>
                    <a:p>
                      <a:r>
                        <a:rPr lang="fr-FR" sz="1600" dirty="0"/>
                        <a:t>MCNP </a:t>
                      </a:r>
                      <a:r>
                        <a:rPr lang="fr-FR" sz="1600" dirty="0" err="1"/>
                        <a:t>using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PTs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0.99458 </a:t>
                      </a:r>
                      <a:r>
                        <a:rPr lang="fr-FR" sz="1600" dirty="0">
                          <a:sym typeface="Symbol" panose="05050102010706020507" pitchFamily="18" charset="2"/>
                        </a:rPr>
                        <a:t>(2)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+2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206022"/>
                  </a:ext>
                </a:extLst>
              </a:tr>
              <a:tr h="525158">
                <a:tc>
                  <a:txBody>
                    <a:bodyPr/>
                    <a:lstStyle/>
                    <a:p>
                      <a:r>
                        <a:rPr lang="fr-FR" sz="1600" dirty="0"/>
                        <a:t>TRIPOLI-4 </a:t>
                      </a:r>
                      <a:r>
                        <a:rPr lang="fr-FR" sz="1600" dirty="0" err="1"/>
                        <a:t>using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PTs</a:t>
                      </a:r>
                      <a:endParaRPr lang="fr-FR" sz="1600" dirty="0"/>
                    </a:p>
                    <a:p>
                      <a:r>
                        <a:rPr lang="fr-FR" sz="1600" dirty="0"/>
                        <a:t>Non </a:t>
                      </a:r>
                      <a:r>
                        <a:rPr lang="fr-FR" sz="1600" dirty="0" err="1"/>
                        <a:t>resonant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inelastic</a:t>
                      </a:r>
                      <a:r>
                        <a:rPr lang="fr-FR" sz="1600" dirty="0"/>
                        <a:t> (URR)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0.99456 </a:t>
                      </a:r>
                      <a:r>
                        <a:rPr lang="fr-FR" sz="16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(2)</a:t>
                      </a:r>
                      <a:endParaRPr lang="fr-FR" sz="1600" b="1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600" b="1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6970053"/>
                  </a:ext>
                </a:extLst>
              </a:tr>
              <a:tr h="525158">
                <a:tc>
                  <a:txBody>
                    <a:bodyPr/>
                    <a:lstStyle/>
                    <a:p>
                      <a:r>
                        <a:rPr lang="fr-FR" sz="1600" dirty="0"/>
                        <a:t>TRIPOLI-4 </a:t>
                      </a:r>
                      <a:r>
                        <a:rPr lang="fr-FR" sz="1600" dirty="0" err="1"/>
                        <a:t>using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PTs</a:t>
                      </a:r>
                      <a:endParaRPr lang="fr-FR" sz="1600" dirty="0"/>
                    </a:p>
                    <a:p>
                      <a:r>
                        <a:rPr lang="fr-FR" sz="1600" dirty="0" err="1"/>
                        <a:t>Resonant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inelastic</a:t>
                      </a:r>
                      <a:r>
                        <a:rPr lang="fr-FR" sz="1600" dirty="0"/>
                        <a:t> (URR)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0.99513 </a:t>
                      </a:r>
                      <a:r>
                        <a:rPr lang="fr-FR" sz="1600" dirty="0">
                          <a:sym typeface="Symbol" panose="05050102010706020507" pitchFamily="18" charset="2"/>
                        </a:rPr>
                        <a:t>(2)</a:t>
                      </a:r>
                      <a:endParaRPr lang="fr-FR" sz="1600" dirty="0"/>
                    </a:p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+57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349468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4A38A20F-B787-4585-A3B7-B63C887B9B2C}"/>
              </a:ext>
            </a:extLst>
          </p:cNvPr>
          <p:cNvSpPr txBox="1"/>
          <p:nvPr/>
        </p:nvSpPr>
        <p:spPr>
          <a:xfrm>
            <a:off x="736600" y="1234639"/>
            <a:ext cx="6149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Big Ten (ieu-met-fast-007_2Z) </a:t>
            </a:r>
          </a:p>
        </p:txBody>
      </p:sp>
    </p:spTree>
    <p:extLst>
      <p:ext uri="{BB962C8B-B14F-4D97-AF65-F5344CB8AC3E}">
        <p14:creationId xmlns:p14="http://schemas.microsoft.com/office/powerpoint/2010/main" val="3215657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194935C-46B3-47DC-BB21-28D28E662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03B062C-FFB9-4785-A48A-4D7516AF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A46FEB-7A57-449A-BAF5-A48731E529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419A4D2-DAE5-436C-ACC8-384D9838454F}"/>
              </a:ext>
            </a:extLst>
          </p:cNvPr>
          <p:cNvSpPr txBox="1"/>
          <p:nvPr/>
        </p:nvSpPr>
        <p:spPr>
          <a:xfrm>
            <a:off x="463242" y="2169977"/>
            <a:ext cx="1136721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GALILÉE-1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is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now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fully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operational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for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generating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nuclear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data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libraries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for TRIPOLI-4®.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altLang="fr-FR" sz="20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</a:rPr>
              <a:t>Further developments are needed to produce accurate and reliable probability tables.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altLang="fr-FR" sz="20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Next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milestone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(2027):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Generation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of ACE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libraries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for TRIPOLI-5®, MCNP,</a:t>
            </a:r>
          </a:p>
          <a:p>
            <a:r>
              <a:rPr lang="fr-FR" altLang="fr-FR" sz="2000" b="1" dirty="0">
                <a:solidFill>
                  <a:srgbClr val="0070C0"/>
                </a:solidFill>
                <a:latin typeface="Arial" panose="020B0604020202020204" pitchFamily="34" charset="0"/>
              </a:rPr>
              <a:t>	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other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Monte Carlo codes.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Long-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term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objective: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Generation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of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multigroup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nuclear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data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libraries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(APOLLO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libraries</a:t>
            </a:r>
            <a:r>
              <a:rPr lang="fr-FR" altLang="fr-FR" sz="2000" b="1" dirty="0">
                <a:solidFill>
                  <a:srgbClr val="0070C0"/>
                </a:solidFill>
                <a:latin typeface="Arial" panose="020B0604020202020204" pitchFamily="34" charset="0"/>
              </a:rPr>
              <a:t>)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397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48" y="3301593"/>
            <a:ext cx="5596891" cy="703262"/>
          </a:xfrm>
        </p:spPr>
        <p:txBody>
          <a:bodyPr>
            <a:noAutofit/>
          </a:bodyPr>
          <a:lstStyle/>
          <a:p>
            <a:r>
              <a:rPr lang="fr-FR" sz="44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fr-FR" sz="4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You !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7201988" y="4695372"/>
            <a:ext cx="4536849" cy="1930400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Cédric </a:t>
            </a:r>
            <a:r>
              <a:rPr lang="fr-FR" sz="2400" dirty="0" err="1">
                <a:solidFill>
                  <a:srgbClr val="0070C0"/>
                </a:solidFill>
              </a:rPr>
              <a:t>Jouanne</a:t>
            </a:r>
            <a:endParaRPr lang="fr-FR" sz="2400" dirty="0">
              <a:solidFill>
                <a:srgbClr val="0070C0"/>
              </a:solidFill>
            </a:endParaRPr>
          </a:p>
          <a:p>
            <a:r>
              <a:rPr lang="fr-FR" sz="2400" dirty="0">
                <a:solidFill>
                  <a:srgbClr val="0070C0"/>
                </a:solidFill>
              </a:rPr>
              <a:t>CEA Saclay</a:t>
            </a:r>
          </a:p>
          <a:p>
            <a:r>
              <a:rPr lang="fr-FR" sz="2400" dirty="0">
                <a:solidFill>
                  <a:srgbClr val="0070C0"/>
                </a:solidFill>
              </a:rPr>
              <a:t>cedric.jouanne@cea.fr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C21E1DC-5149-4975-A026-E78E5280B60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6010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9482DD1-4E10-4D50-A986-731AF89FE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C2B50DE-5B0F-4B5C-96A7-13032E637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EB693DF-E33D-4204-B788-D8CA4A6300C8}"/>
              </a:ext>
            </a:extLst>
          </p:cNvPr>
          <p:cNvSpPr txBox="1"/>
          <p:nvPr/>
        </p:nvSpPr>
        <p:spPr>
          <a:xfrm>
            <a:off x="617878" y="4951269"/>
            <a:ext cx="10728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</a:rPr>
              <a:t>M. </a:t>
            </a:r>
            <a:r>
              <a:rPr lang="fr-FR" sz="1600" b="0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Coste-Delclaux</a:t>
            </a:r>
            <a:r>
              <a:rPr lang="fr-FR" sz="16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, et al. (2024). « </a:t>
            </a:r>
            <a:r>
              <a:rPr lang="fr-FR" sz="1600" b="0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Recent</a:t>
            </a:r>
            <a:r>
              <a:rPr lang="fr-FR" sz="16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FR" sz="1600" b="0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developments</a:t>
            </a:r>
            <a:r>
              <a:rPr lang="fr-FR" sz="16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in the GALILÉE-1 </a:t>
            </a:r>
            <a:r>
              <a:rPr lang="fr-FR" sz="1600" b="0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processing</a:t>
            </a:r>
            <a:r>
              <a:rPr lang="fr-FR" sz="16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code ».</a:t>
            </a:r>
          </a:p>
          <a:p>
            <a:r>
              <a:rPr lang="fr-FR" sz="1600" dirty="0">
                <a:solidFill>
                  <a:srgbClr val="0070C0"/>
                </a:solidFill>
                <a:latin typeface="Arial" panose="020B0604020202020204" pitchFamily="34" charset="0"/>
              </a:rPr>
              <a:t>			</a:t>
            </a:r>
            <a:r>
              <a:rPr lang="fr-FR" sz="1600" b="0" i="1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EPJ Web of </a:t>
            </a:r>
            <a:r>
              <a:rPr lang="fr-FR" sz="1600" b="0" i="1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Conferences</a:t>
            </a:r>
            <a:r>
              <a:rPr lang="fr-FR" sz="16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 (Vol. 294, p. 06003). EDP Sciences. (2024)</a:t>
            </a: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8" name="Titre 2">
            <a:extLst>
              <a:ext uri="{FF2B5EF4-FFF2-40B4-BE49-F238E27FC236}">
                <a16:creationId xmlns:a16="http://schemas.microsoft.com/office/drawing/2014/main" id="{A7D3A313-D349-47CA-A53A-E068DC0297BE}"/>
              </a:ext>
            </a:extLst>
          </p:cNvPr>
          <p:cNvSpPr txBox="1">
            <a:spLocks/>
          </p:cNvSpPr>
          <p:nvPr/>
        </p:nvSpPr>
        <p:spPr>
          <a:xfrm>
            <a:off x="375832" y="422111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FDCC2A7-D3C4-4324-AA26-113317DCA8B1}"/>
              </a:ext>
            </a:extLst>
          </p:cNvPr>
          <p:cNvSpPr txBox="1"/>
          <p:nvPr/>
        </p:nvSpPr>
        <p:spPr>
          <a:xfrm>
            <a:off x="617878" y="1614343"/>
            <a:ext cx="701672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– Nuclear data </a:t>
            </a:r>
            <a:r>
              <a:rPr lang="fr-FR" sz="32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Processing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&amp; Simulation</a:t>
            </a:r>
          </a:p>
          <a:p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– TSL </a:t>
            </a:r>
            <a:r>
              <a:rPr lang="fr-FR" sz="32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processing</a:t>
            </a:r>
            <a:endParaRPr lang="fr-FR" sz="3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– </a:t>
            </a:r>
            <a:r>
              <a:rPr lang="fr-FR" sz="32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Probability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Table </a:t>
            </a:r>
            <a:r>
              <a:rPr lang="fr-FR" sz="32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processing</a:t>
            </a:r>
            <a:endParaRPr lang="fr-FR" sz="3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– Conclusion</a:t>
            </a:r>
          </a:p>
        </p:txBody>
      </p:sp>
    </p:spTree>
    <p:extLst>
      <p:ext uri="{BB962C8B-B14F-4D97-AF65-F5344CB8AC3E}">
        <p14:creationId xmlns:p14="http://schemas.microsoft.com/office/powerpoint/2010/main" val="3253328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CDBAE80-1877-4375-A2C1-8A874E43B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57CF6D-4052-4D2A-810D-D24265973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sp>
        <p:nvSpPr>
          <p:cNvPr id="5" name="Titre 2">
            <a:extLst>
              <a:ext uri="{FF2B5EF4-FFF2-40B4-BE49-F238E27FC236}">
                <a16:creationId xmlns:a16="http://schemas.microsoft.com/office/drawing/2014/main" id="{7FA278AB-86AA-458E-A30B-E282EB71677B}"/>
              </a:ext>
            </a:extLst>
          </p:cNvPr>
          <p:cNvSpPr txBox="1">
            <a:spLocks/>
          </p:cNvSpPr>
          <p:nvPr/>
        </p:nvSpPr>
        <p:spPr>
          <a:xfrm>
            <a:off x="120047" y="162917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Nuclear data </a:t>
            </a:r>
            <a:r>
              <a:rPr lang="fr-FR" dirty="0" err="1"/>
              <a:t>processing</a:t>
            </a:r>
            <a:r>
              <a:rPr lang="fr-FR" dirty="0"/>
              <a:t> for Monte Carlo codes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8B84035-43BC-46AA-ACAC-014D3F108382}"/>
              </a:ext>
            </a:extLst>
          </p:cNvPr>
          <p:cNvSpPr/>
          <p:nvPr/>
        </p:nvSpPr>
        <p:spPr>
          <a:xfrm>
            <a:off x="1687310" y="1350178"/>
            <a:ext cx="1670962" cy="113684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NJOY</a:t>
            </a:r>
          </a:p>
          <a:p>
            <a:pPr algn="ctr"/>
            <a:r>
              <a:rPr lang="fr-FR" dirty="0"/>
              <a:t>(LANL)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1D518C3-9268-4F6B-A416-01BEF6C3F049}"/>
              </a:ext>
            </a:extLst>
          </p:cNvPr>
          <p:cNvSpPr/>
          <p:nvPr/>
        </p:nvSpPr>
        <p:spPr>
          <a:xfrm>
            <a:off x="3165058" y="4195529"/>
            <a:ext cx="2166256" cy="58799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ACE File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7E25CDB0-4312-497D-9BE9-DE3FC9443F17}"/>
              </a:ext>
            </a:extLst>
          </p:cNvPr>
          <p:cNvSpPr/>
          <p:nvPr/>
        </p:nvSpPr>
        <p:spPr>
          <a:xfrm>
            <a:off x="731838" y="5331428"/>
            <a:ext cx="1652133" cy="89446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MCNP (LANL)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DFAF7A3-66B4-400F-96A0-3EC78643FD5C}"/>
              </a:ext>
            </a:extLst>
          </p:cNvPr>
          <p:cNvSpPr/>
          <p:nvPr/>
        </p:nvSpPr>
        <p:spPr>
          <a:xfrm>
            <a:off x="5026347" y="5293996"/>
            <a:ext cx="1742441" cy="89446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OpenMC</a:t>
            </a:r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(MIT)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FF6A4B-8ED0-46BF-9283-F47E464F85CC}"/>
              </a:ext>
            </a:extLst>
          </p:cNvPr>
          <p:cNvSpPr/>
          <p:nvPr/>
        </p:nvSpPr>
        <p:spPr>
          <a:xfrm>
            <a:off x="5702235" y="794432"/>
            <a:ext cx="2220686" cy="531460"/>
          </a:xfrm>
          <a:prstGeom prst="rect">
            <a:avLst/>
          </a:prstGeom>
          <a:solidFill>
            <a:srgbClr val="A558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Evaluation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C2F9082-8CBD-4FE7-BE88-E23878B232C1}"/>
              </a:ext>
            </a:extLst>
          </p:cNvPr>
          <p:cNvSpPr/>
          <p:nvPr/>
        </p:nvSpPr>
        <p:spPr>
          <a:xfrm>
            <a:off x="5976257" y="2657126"/>
            <a:ext cx="2166256" cy="58799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PENDF File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E257E2D8-CFB6-424B-AC28-DAFCD8400096}"/>
              </a:ext>
            </a:extLst>
          </p:cNvPr>
          <p:cNvCxnSpPr>
            <a:cxnSpLocks/>
          </p:cNvCxnSpPr>
          <p:nvPr/>
        </p:nvCxnSpPr>
        <p:spPr>
          <a:xfrm>
            <a:off x="6845235" y="1460107"/>
            <a:ext cx="0" cy="117691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6AF5CFB-24ED-487D-9633-9F32AEA17F9A}"/>
              </a:ext>
            </a:extLst>
          </p:cNvPr>
          <p:cNvCxnSpPr>
            <a:cxnSpLocks/>
          </p:cNvCxnSpPr>
          <p:nvPr/>
        </p:nvCxnSpPr>
        <p:spPr>
          <a:xfrm flipH="1">
            <a:off x="4951879" y="3297829"/>
            <a:ext cx="1601322" cy="85545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79712DC-336E-4C92-A9BA-9DDE5147CFF8}"/>
              </a:ext>
            </a:extLst>
          </p:cNvPr>
          <p:cNvCxnSpPr>
            <a:cxnSpLocks/>
          </p:cNvCxnSpPr>
          <p:nvPr/>
        </p:nvCxnSpPr>
        <p:spPr>
          <a:xfrm flipH="1">
            <a:off x="1850571" y="4739673"/>
            <a:ext cx="1164079" cy="52290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7E973EF-2C74-4C8E-BEDD-3DEA1049B93E}"/>
              </a:ext>
            </a:extLst>
          </p:cNvPr>
          <p:cNvCxnSpPr>
            <a:cxnSpLocks/>
          </p:cNvCxnSpPr>
          <p:nvPr/>
        </p:nvCxnSpPr>
        <p:spPr>
          <a:xfrm>
            <a:off x="4942563" y="4837186"/>
            <a:ext cx="427274" cy="39716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99BF6A26-CACC-4E0E-AC8A-9D89604DDFA6}"/>
              </a:ext>
            </a:extLst>
          </p:cNvPr>
          <p:cNvCxnSpPr>
            <a:cxnSpLocks/>
          </p:cNvCxnSpPr>
          <p:nvPr/>
        </p:nvCxnSpPr>
        <p:spPr>
          <a:xfrm flipH="1">
            <a:off x="3952129" y="4806847"/>
            <a:ext cx="167327" cy="43948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>
            <a:extLst>
              <a:ext uri="{FF2B5EF4-FFF2-40B4-BE49-F238E27FC236}">
                <a16:creationId xmlns:a16="http://schemas.microsoft.com/office/drawing/2014/main" id="{E6B7906E-91AB-4B97-80C2-42B85667DE7D}"/>
              </a:ext>
            </a:extLst>
          </p:cNvPr>
          <p:cNvSpPr/>
          <p:nvPr/>
        </p:nvSpPr>
        <p:spPr>
          <a:xfrm>
            <a:off x="1386850" y="3028189"/>
            <a:ext cx="1670962" cy="113684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NJOY</a:t>
            </a:r>
          </a:p>
          <a:p>
            <a:pPr algn="ctr"/>
            <a:r>
              <a:rPr lang="fr-FR" dirty="0"/>
              <a:t>(LANL)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BB1267D3-87CE-4E62-8819-4B703C04D189}"/>
              </a:ext>
            </a:extLst>
          </p:cNvPr>
          <p:cNvSpPr/>
          <p:nvPr/>
        </p:nvSpPr>
        <p:spPr>
          <a:xfrm>
            <a:off x="2845406" y="5246332"/>
            <a:ext cx="1921325" cy="120093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b="1" dirty="0">
                <a:solidFill>
                  <a:schemeClr val="tx2"/>
                </a:solidFill>
              </a:rPr>
              <a:t>TRIPOLI-5®</a:t>
            </a:r>
          </a:p>
          <a:p>
            <a:pPr algn="ctr"/>
            <a:r>
              <a:rPr lang="fr-FR" b="1" dirty="0">
                <a:solidFill>
                  <a:schemeClr val="tx2"/>
                </a:solidFill>
              </a:rPr>
              <a:t>(CEA Saclay)</a:t>
            </a:r>
          </a:p>
          <a:p>
            <a:pPr algn="ctr"/>
            <a:r>
              <a:rPr lang="fr-FR" b="1" dirty="0">
                <a:solidFill>
                  <a:schemeClr val="tx2"/>
                </a:solidFill>
              </a:rPr>
              <a:t>Under dev.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259CB165-DFF3-4A14-A9FC-66A536E62395}"/>
              </a:ext>
            </a:extLst>
          </p:cNvPr>
          <p:cNvSpPr/>
          <p:nvPr/>
        </p:nvSpPr>
        <p:spPr>
          <a:xfrm>
            <a:off x="9206253" y="4123962"/>
            <a:ext cx="2270352" cy="120093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b="1" dirty="0">
                <a:solidFill>
                  <a:schemeClr val="tx2"/>
                </a:solidFill>
              </a:rPr>
              <a:t>TRIPOLI-4®</a:t>
            </a:r>
          </a:p>
          <a:p>
            <a:pPr algn="ctr"/>
            <a:r>
              <a:rPr lang="fr-FR" b="1" dirty="0">
                <a:solidFill>
                  <a:schemeClr val="tx2"/>
                </a:solidFill>
              </a:rPr>
              <a:t>(CEA Saclay)</a:t>
            </a:r>
          </a:p>
          <a:p>
            <a:pPr algn="ctr"/>
            <a:r>
              <a:rPr lang="fr-FR" b="1" dirty="0" err="1">
                <a:solidFill>
                  <a:schemeClr val="tx2"/>
                </a:solidFill>
              </a:rPr>
              <a:t>Available</a:t>
            </a:r>
            <a:r>
              <a:rPr lang="fr-FR" b="1" dirty="0">
                <a:solidFill>
                  <a:schemeClr val="tx2"/>
                </a:solidFill>
              </a:rPr>
              <a:t> @NEA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7B714E7-ED42-4170-B348-1B540011340E}"/>
              </a:ext>
            </a:extLst>
          </p:cNvPr>
          <p:cNvSpPr txBox="1"/>
          <p:nvPr/>
        </p:nvSpPr>
        <p:spPr>
          <a:xfrm>
            <a:off x="3358272" y="1371441"/>
            <a:ext cx="35958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Cross sections Reconstruction</a:t>
            </a:r>
          </a:p>
          <a:p>
            <a:r>
              <a:rPr lang="fr-FR" b="1" dirty="0" err="1">
                <a:solidFill>
                  <a:srgbClr val="00B050"/>
                </a:solidFill>
              </a:rPr>
              <a:t>Linearization</a:t>
            </a:r>
            <a:endParaRPr lang="fr-FR" b="1" dirty="0">
              <a:solidFill>
                <a:srgbClr val="00B050"/>
              </a:solidFill>
            </a:endParaRPr>
          </a:p>
          <a:p>
            <a:r>
              <a:rPr lang="fr-FR" b="1" dirty="0">
                <a:solidFill>
                  <a:srgbClr val="00B050"/>
                </a:solidFill>
              </a:rPr>
              <a:t>Doppler </a:t>
            </a:r>
            <a:r>
              <a:rPr lang="fr-FR" b="1" dirty="0" err="1">
                <a:solidFill>
                  <a:srgbClr val="00B050"/>
                </a:solidFill>
              </a:rPr>
              <a:t>Broadening</a:t>
            </a:r>
            <a:endParaRPr lang="fr-FR" b="1" dirty="0">
              <a:solidFill>
                <a:srgbClr val="00B050"/>
              </a:solidFill>
            </a:endParaRPr>
          </a:p>
          <a:p>
            <a:r>
              <a:rPr lang="fr-FR" b="1" dirty="0">
                <a:solidFill>
                  <a:srgbClr val="00B050"/>
                </a:solidFill>
              </a:rPr>
              <a:t>Thermal data </a:t>
            </a:r>
            <a:r>
              <a:rPr lang="fr-FR" b="1" dirty="0" err="1">
                <a:solidFill>
                  <a:srgbClr val="00B050"/>
                </a:solidFill>
              </a:rPr>
              <a:t>processing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44B5FB8-648A-460B-8ED5-275A501F7DBE}"/>
              </a:ext>
            </a:extLst>
          </p:cNvPr>
          <p:cNvSpPr txBox="1"/>
          <p:nvPr/>
        </p:nvSpPr>
        <p:spPr>
          <a:xfrm>
            <a:off x="3148096" y="3323481"/>
            <a:ext cx="274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00B050"/>
                </a:solidFill>
              </a:rPr>
              <a:t>Kinematics</a:t>
            </a:r>
            <a:r>
              <a:rPr lang="fr-FR" b="1" dirty="0">
                <a:solidFill>
                  <a:srgbClr val="00B050"/>
                </a:solidFill>
              </a:rPr>
              <a:t> of </a:t>
            </a:r>
            <a:r>
              <a:rPr lang="fr-FR" b="1" dirty="0" err="1">
                <a:solidFill>
                  <a:srgbClr val="00B050"/>
                </a:solidFill>
              </a:rPr>
              <a:t>outgoing</a:t>
            </a:r>
            <a:endParaRPr lang="fr-FR" b="1" dirty="0">
              <a:solidFill>
                <a:srgbClr val="00B050"/>
              </a:solidFill>
            </a:endParaRPr>
          </a:p>
          <a:p>
            <a:r>
              <a:rPr lang="fr-FR" b="1" dirty="0" err="1">
                <a:solidFill>
                  <a:srgbClr val="00B050"/>
                </a:solidFill>
              </a:rPr>
              <a:t>particles</a:t>
            </a:r>
            <a:endParaRPr lang="fr-FR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637A988-46F0-41B0-B472-E84E04804705}"/>
              </a:ext>
            </a:extLst>
          </p:cNvPr>
          <p:cNvCxnSpPr>
            <a:cxnSpLocks/>
          </p:cNvCxnSpPr>
          <p:nvPr/>
        </p:nvCxnSpPr>
        <p:spPr>
          <a:xfrm>
            <a:off x="8142513" y="3244199"/>
            <a:ext cx="1970315" cy="81592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46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CAF8982-191F-4F69-BC15-DDEDF961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4040EB2-9D01-4BA3-A100-91CCF140B2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sp>
        <p:nvSpPr>
          <p:cNvPr id="5" name="Titre 2">
            <a:extLst>
              <a:ext uri="{FF2B5EF4-FFF2-40B4-BE49-F238E27FC236}">
                <a16:creationId xmlns:a16="http://schemas.microsoft.com/office/drawing/2014/main" id="{A8B70207-4001-4FED-84AF-23CAC1ED5406}"/>
              </a:ext>
            </a:extLst>
          </p:cNvPr>
          <p:cNvSpPr txBox="1">
            <a:spLocks/>
          </p:cNvSpPr>
          <p:nvPr/>
        </p:nvSpPr>
        <p:spPr>
          <a:xfrm>
            <a:off x="120047" y="162917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Nuclear data </a:t>
            </a:r>
            <a:r>
              <a:rPr lang="fr-FR" dirty="0" err="1"/>
              <a:t>processing</a:t>
            </a:r>
            <a:r>
              <a:rPr lang="fr-FR" dirty="0"/>
              <a:t> for Monte Carlo codes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33A7810-8A5C-4C1D-A2E1-30C6ED159D98}"/>
              </a:ext>
            </a:extLst>
          </p:cNvPr>
          <p:cNvSpPr/>
          <p:nvPr/>
        </p:nvSpPr>
        <p:spPr>
          <a:xfrm>
            <a:off x="1687310" y="1350178"/>
            <a:ext cx="1670962" cy="113684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NJOY</a:t>
            </a:r>
          </a:p>
          <a:p>
            <a:pPr algn="ctr"/>
            <a:r>
              <a:rPr lang="fr-FR" dirty="0"/>
              <a:t>(LANL)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039E95A2-DB63-48C7-9776-BB0579F8027C}"/>
              </a:ext>
            </a:extLst>
          </p:cNvPr>
          <p:cNvSpPr/>
          <p:nvPr/>
        </p:nvSpPr>
        <p:spPr>
          <a:xfrm>
            <a:off x="3165058" y="4195529"/>
            <a:ext cx="2166256" cy="58799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ACE File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94C19C3-E322-4CBD-AAE7-3C1DE47E0543}"/>
              </a:ext>
            </a:extLst>
          </p:cNvPr>
          <p:cNvSpPr/>
          <p:nvPr/>
        </p:nvSpPr>
        <p:spPr>
          <a:xfrm>
            <a:off x="731838" y="5331428"/>
            <a:ext cx="1652133" cy="89446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MCNP (LANL)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8CC69B0-9332-4971-990F-5C8483725A40}"/>
              </a:ext>
            </a:extLst>
          </p:cNvPr>
          <p:cNvSpPr/>
          <p:nvPr/>
        </p:nvSpPr>
        <p:spPr>
          <a:xfrm>
            <a:off x="5026347" y="5293996"/>
            <a:ext cx="1742441" cy="89446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OpenMC</a:t>
            </a:r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(MIT)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7D3A6D-FC61-4B38-B4EB-C367CDCA6B51}"/>
              </a:ext>
            </a:extLst>
          </p:cNvPr>
          <p:cNvSpPr/>
          <p:nvPr/>
        </p:nvSpPr>
        <p:spPr>
          <a:xfrm>
            <a:off x="5702235" y="794432"/>
            <a:ext cx="2220686" cy="531460"/>
          </a:xfrm>
          <a:prstGeom prst="rect">
            <a:avLst/>
          </a:prstGeom>
          <a:solidFill>
            <a:srgbClr val="A558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Evaluation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F93E1FBE-EB18-4BE0-BF36-930F0887C044}"/>
              </a:ext>
            </a:extLst>
          </p:cNvPr>
          <p:cNvSpPr/>
          <p:nvPr/>
        </p:nvSpPr>
        <p:spPr>
          <a:xfrm>
            <a:off x="5976257" y="2657126"/>
            <a:ext cx="2166256" cy="58799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PENDF File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A153F103-7E49-45DB-A781-8364DEFFBCAB}"/>
              </a:ext>
            </a:extLst>
          </p:cNvPr>
          <p:cNvCxnSpPr>
            <a:cxnSpLocks/>
          </p:cNvCxnSpPr>
          <p:nvPr/>
        </p:nvCxnSpPr>
        <p:spPr>
          <a:xfrm>
            <a:off x="6845235" y="1460107"/>
            <a:ext cx="0" cy="117691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96CA49F-746E-4EB8-9F03-6496D4CDB4AF}"/>
              </a:ext>
            </a:extLst>
          </p:cNvPr>
          <p:cNvCxnSpPr>
            <a:cxnSpLocks/>
          </p:cNvCxnSpPr>
          <p:nvPr/>
        </p:nvCxnSpPr>
        <p:spPr>
          <a:xfrm flipH="1">
            <a:off x="4951879" y="3297829"/>
            <a:ext cx="1601322" cy="85545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F890E89-55F6-46E4-B06E-1FFC0670342D}"/>
              </a:ext>
            </a:extLst>
          </p:cNvPr>
          <p:cNvCxnSpPr>
            <a:cxnSpLocks/>
          </p:cNvCxnSpPr>
          <p:nvPr/>
        </p:nvCxnSpPr>
        <p:spPr>
          <a:xfrm flipH="1">
            <a:off x="1850571" y="4739673"/>
            <a:ext cx="1164079" cy="52290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2B778526-0945-48B4-8183-53B3A97F4C2A}"/>
              </a:ext>
            </a:extLst>
          </p:cNvPr>
          <p:cNvCxnSpPr>
            <a:cxnSpLocks/>
          </p:cNvCxnSpPr>
          <p:nvPr/>
        </p:nvCxnSpPr>
        <p:spPr>
          <a:xfrm>
            <a:off x="4942563" y="4837186"/>
            <a:ext cx="427274" cy="39716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4E491FB1-659E-499C-85DE-23347B3A1256}"/>
              </a:ext>
            </a:extLst>
          </p:cNvPr>
          <p:cNvCxnSpPr>
            <a:cxnSpLocks/>
          </p:cNvCxnSpPr>
          <p:nvPr/>
        </p:nvCxnSpPr>
        <p:spPr>
          <a:xfrm flipH="1">
            <a:off x="3952129" y="4806847"/>
            <a:ext cx="167327" cy="43948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24AE0EF-DB06-4742-AE45-7B62611BE3E4}"/>
              </a:ext>
            </a:extLst>
          </p:cNvPr>
          <p:cNvCxnSpPr>
            <a:cxnSpLocks/>
          </p:cNvCxnSpPr>
          <p:nvPr/>
        </p:nvCxnSpPr>
        <p:spPr>
          <a:xfrm>
            <a:off x="8142513" y="3244199"/>
            <a:ext cx="1970315" cy="81592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48B1CB5C-0B33-4414-9FF1-CAC44A53122D}"/>
              </a:ext>
            </a:extLst>
          </p:cNvPr>
          <p:cNvSpPr/>
          <p:nvPr/>
        </p:nvSpPr>
        <p:spPr>
          <a:xfrm>
            <a:off x="1410724" y="3323481"/>
            <a:ext cx="1670962" cy="74733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NJOY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FE447ABA-9F41-4C4F-962F-48D7C954843F}"/>
              </a:ext>
            </a:extLst>
          </p:cNvPr>
          <p:cNvSpPr/>
          <p:nvPr/>
        </p:nvSpPr>
        <p:spPr>
          <a:xfrm>
            <a:off x="2845406" y="5246332"/>
            <a:ext cx="1921325" cy="120093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b="1" dirty="0">
                <a:solidFill>
                  <a:schemeClr val="tx2"/>
                </a:solidFill>
              </a:rPr>
              <a:t>TRIPOLI-5®</a:t>
            </a:r>
          </a:p>
          <a:p>
            <a:pPr algn="ctr"/>
            <a:r>
              <a:rPr lang="fr-FR" b="1" dirty="0">
                <a:solidFill>
                  <a:schemeClr val="tx2"/>
                </a:solidFill>
              </a:rPr>
              <a:t>(CEA Saclay)</a:t>
            </a:r>
          </a:p>
          <a:p>
            <a:pPr algn="ctr"/>
            <a:r>
              <a:rPr lang="fr-FR" b="1" dirty="0">
                <a:solidFill>
                  <a:schemeClr val="tx2"/>
                </a:solidFill>
              </a:rPr>
              <a:t>Under dev.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4D3FB9EB-DC52-44EC-B124-EEF55F32FA14}"/>
              </a:ext>
            </a:extLst>
          </p:cNvPr>
          <p:cNvSpPr/>
          <p:nvPr/>
        </p:nvSpPr>
        <p:spPr>
          <a:xfrm>
            <a:off x="9206253" y="4123962"/>
            <a:ext cx="2270352" cy="120093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b="1" dirty="0">
                <a:solidFill>
                  <a:schemeClr val="tx2"/>
                </a:solidFill>
              </a:rPr>
              <a:t>TRIPOLI-4®</a:t>
            </a:r>
          </a:p>
          <a:p>
            <a:pPr algn="ctr"/>
            <a:r>
              <a:rPr lang="fr-FR" b="1" dirty="0">
                <a:solidFill>
                  <a:schemeClr val="tx2"/>
                </a:solidFill>
              </a:rPr>
              <a:t>(CEA Saclay)</a:t>
            </a:r>
          </a:p>
          <a:p>
            <a:pPr algn="ctr"/>
            <a:r>
              <a:rPr lang="fr-FR" b="1" dirty="0" err="1">
                <a:solidFill>
                  <a:schemeClr val="tx2"/>
                </a:solidFill>
              </a:rPr>
              <a:t>Available</a:t>
            </a:r>
            <a:r>
              <a:rPr lang="fr-FR" b="1" dirty="0">
                <a:solidFill>
                  <a:schemeClr val="tx2"/>
                </a:solidFill>
              </a:rPr>
              <a:t> @NEA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BF8D568-5457-45A9-971F-041012596972}"/>
              </a:ext>
            </a:extLst>
          </p:cNvPr>
          <p:cNvSpPr txBox="1"/>
          <p:nvPr/>
        </p:nvSpPr>
        <p:spPr>
          <a:xfrm>
            <a:off x="3358272" y="1371441"/>
            <a:ext cx="35958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Cross sections Reconstruction</a:t>
            </a:r>
          </a:p>
          <a:p>
            <a:r>
              <a:rPr lang="fr-FR" b="1" dirty="0" err="1">
                <a:solidFill>
                  <a:srgbClr val="00B050"/>
                </a:solidFill>
              </a:rPr>
              <a:t>Linearization</a:t>
            </a:r>
            <a:endParaRPr lang="fr-FR" b="1" dirty="0">
              <a:solidFill>
                <a:srgbClr val="00B050"/>
              </a:solidFill>
            </a:endParaRPr>
          </a:p>
          <a:p>
            <a:r>
              <a:rPr lang="fr-FR" b="1" dirty="0">
                <a:solidFill>
                  <a:srgbClr val="00B050"/>
                </a:solidFill>
              </a:rPr>
              <a:t>Doppler </a:t>
            </a:r>
            <a:r>
              <a:rPr lang="fr-FR" b="1" dirty="0" err="1">
                <a:solidFill>
                  <a:srgbClr val="00B050"/>
                </a:solidFill>
              </a:rPr>
              <a:t>Broadening</a:t>
            </a:r>
            <a:endParaRPr lang="fr-FR" b="1" dirty="0">
              <a:solidFill>
                <a:srgbClr val="00B050"/>
              </a:solidFill>
            </a:endParaRPr>
          </a:p>
          <a:p>
            <a:r>
              <a:rPr lang="fr-FR" b="1" dirty="0">
                <a:solidFill>
                  <a:srgbClr val="00B050"/>
                </a:solidFill>
              </a:rPr>
              <a:t>Thermal data </a:t>
            </a:r>
            <a:r>
              <a:rPr lang="fr-FR" b="1" dirty="0" err="1">
                <a:solidFill>
                  <a:srgbClr val="00B050"/>
                </a:solidFill>
              </a:rPr>
              <a:t>processing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CCF6622-1263-4314-ADDD-AFECC3451F08}"/>
              </a:ext>
            </a:extLst>
          </p:cNvPr>
          <p:cNvSpPr txBox="1"/>
          <p:nvPr/>
        </p:nvSpPr>
        <p:spPr>
          <a:xfrm>
            <a:off x="3148096" y="3323481"/>
            <a:ext cx="274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00B050"/>
                </a:solidFill>
              </a:rPr>
              <a:t>Kinematics</a:t>
            </a:r>
            <a:r>
              <a:rPr lang="fr-FR" b="1" dirty="0">
                <a:solidFill>
                  <a:srgbClr val="00B050"/>
                </a:solidFill>
              </a:rPr>
              <a:t> of </a:t>
            </a:r>
            <a:r>
              <a:rPr lang="fr-FR" b="1" dirty="0" err="1">
                <a:solidFill>
                  <a:srgbClr val="00B050"/>
                </a:solidFill>
              </a:rPr>
              <a:t>outgoing</a:t>
            </a:r>
            <a:endParaRPr lang="fr-FR" b="1" dirty="0">
              <a:solidFill>
                <a:srgbClr val="00B050"/>
              </a:solidFill>
            </a:endParaRPr>
          </a:p>
          <a:p>
            <a:r>
              <a:rPr lang="fr-FR" b="1" dirty="0" err="1">
                <a:solidFill>
                  <a:srgbClr val="00B050"/>
                </a:solidFill>
              </a:rPr>
              <a:t>particles</a:t>
            </a:r>
            <a:endParaRPr lang="fr-FR" b="1" dirty="0">
              <a:solidFill>
                <a:srgbClr val="00B050"/>
              </a:solidFill>
            </a:endParaRP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A675E5D2-EB0E-4CC3-A46B-0CDE6358BB30}"/>
              </a:ext>
            </a:extLst>
          </p:cNvPr>
          <p:cNvCxnSpPr/>
          <p:nvPr/>
        </p:nvCxnSpPr>
        <p:spPr>
          <a:xfrm>
            <a:off x="7456715" y="1460107"/>
            <a:ext cx="0" cy="117691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>
            <a:extLst>
              <a:ext uri="{FF2B5EF4-FFF2-40B4-BE49-F238E27FC236}">
                <a16:creationId xmlns:a16="http://schemas.microsoft.com/office/drawing/2014/main" id="{1E338BCA-38E5-4514-BB69-62A652026C0C}"/>
              </a:ext>
            </a:extLst>
          </p:cNvPr>
          <p:cNvSpPr/>
          <p:nvPr/>
        </p:nvSpPr>
        <p:spPr>
          <a:xfrm>
            <a:off x="7529321" y="1247721"/>
            <a:ext cx="2671759" cy="1526359"/>
          </a:xfrm>
          <a:prstGeom prst="ellipse">
            <a:avLst/>
          </a:prstGeom>
          <a:solidFill>
            <a:srgbClr val="FFC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GALILÉE-1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(CEA Saclay)</a:t>
            </a:r>
          </a:p>
          <a:p>
            <a:pPr algn="ctr"/>
            <a:r>
              <a:rPr lang="fr-FR" dirty="0" err="1">
                <a:solidFill>
                  <a:schemeClr val="tx1"/>
                </a:solidFill>
              </a:rPr>
              <a:t>Since</a:t>
            </a:r>
            <a:r>
              <a:rPr lang="fr-FR" dirty="0">
                <a:solidFill>
                  <a:schemeClr val="tx1"/>
                </a:solidFill>
              </a:rPr>
              <a:t> 2025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9F7CC4AA-A95B-406B-AFFB-B6A9695D8128}"/>
              </a:ext>
            </a:extLst>
          </p:cNvPr>
          <p:cNvSpPr/>
          <p:nvPr/>
        </p:nvSpPr>
        <p:spPr>
          <a:xfrm>
            <a:off x="5446856" y="3889743"/>
            <a:ext cx="2671759" cy="1136846"/>
          </a:xfrm>
          <a:prstGeom prst="ellipse">
            <a:avLst/>
          </a:prstGeom>
          <a:solidFill>
            <a:srgbClr val="FFC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GALILÉE-1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Under dev.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58045C79-8ADF-428E-B563-12FD7507EE6F}"/>
              </a:ext>
            </a:extLst>
          </p:cNvPr>
          <p:cNvCxnSpPr>
            <a:cxnSpLocks/>
          </p:cNvCxnSpPr>
          <p:nvPr/>
        </p:nvCxnSpPr>
        <p:spPr>
          <a:xfrm flipH="1">
            <a:off x="5331315" y="3318268"/>
            <a:ext cx="1622813" cy="877261"/>
          </a:xfrm>
          <a:prstGeom prst="straightConnector1">
            <a:avLst/>
          </a:prstGeom>
          <a:ln w="5715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87BF1F5F-FD50-4B20-A9C8-5B43A00F0A04}"/>
              </a:ext>
            </a:extLst>
          </p:cNvPr>
          <p:cNvSpPr txBox="1"/>
          <p:nvPr/>
        </p:nvSpPr>
        <p:spPr>
          <a:xfrm>
            <a:off x="7039689" y="5564829"/>
            <a:ext cx="5072222" cy="6155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700" b="1" dirty="0">
                <a:solidFill>
                  <a:schemeClr val="tx2"/>
                </a:solidFill>
                <a:sym typeface="Wingdings" panose="05000000000000000000" pitchFamily="2" charset="2"/>
              </a:rPr>
              <a:t>Cross checking on </a:t>
            </a:r>
            <a:r>
              <a:rPr lang="fr-FR" sz="1700" b="1" dirty="0" err="1">
                <a:solidFill>
                  <a:schemeClr val="tx2"/>
                </a:solidFill>
                <a:sym typeface="Wingdings" panose="05000000000000000000" pitchFamily="2" charset="2"/>
              </a:rPr>
              <a:t>nuclear</a:t>
            </a:r>
            <a:r>
              <a:rPr lang="fr-FR" sz="1700" b="1" dirty="0">
                <a:solidFill>
                  <a:schemeClr val="tx2"/>
                </a:solidFill>
                <a:sym typeface="Wingdings" panose="05000000000000000000" pitchFamily="2" charset="2"/>
              </a:rPr>
              <a:t> data </a:t>
            </a:r>
            <a:r>
              <a:rPr lang="fr-FR" sz="1700" b="1" dirty="0" err="1">
                <a:solidFill>
                  <a:schemeClr val="tx2"/>
                </a:solidFill>
                <a:sym typeface="Wingdings" panose="05000000000000000000" pitchFamily="2" charset="2"/>
              </a:rPr>
              <a:t>processing</a:t>
            </a:r>
            <a:endParaRPr lang="fr-FR" sz="1700" b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700" b="1" dirty="0">
                <a:solidFill>
                  <a:schemeClr val="tx2"/>
                </a:solidFill>
                <a:sym typeface="Wingdings" panose="05000000000000000000" pitchFamily="2" charset="2"/>
              </a:rPr>
              <a:t>Cross checking on Monte Carlo </a:t>
            </a:r>
            <a:r>
              <a:rPr lang="fr-FR" sz="1700" b="1" dirty="0" err="1">
                <a:solidFill>
                  <a:schemeClr val="tx2"/>
                </a:solidFill>
                <a:sym typeface="Wingdings" panose="05000000000000000000" pitchFamily="2" charset="2"/>
              </a:rPr>
              <a:t>calculations</a:t>
            </a:r>
            <a:endParaRPr lang="fr-FR" sz="17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933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EE8F4E1-F5D2-41AA-BE9C-0380323EA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D6F439D-4341-4AEB-8E42-5DAC53656C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sp>
        <p:nvSpPr>
          <p:cNvPr id="5" name="Titre 2">
            <a:extLst>
              <a:ext uri="{FF2B5EF4-FFF2-40B4-BE49-F238E27FC236}">
                <a16:creationId xmlns:a16="http://schemas.microsoft.com/office/drawing/2014/main" id="{64408C8E-7B92-44F9-8A3D-0F8E9FC5F71C}"/>
              </a:ext>
            </a:extLst>
          </p:cNvPr>
          <p:cNvSpPr txBox="1">
            <a:spLocks/>
          </p:cNvSpPr>
          <p:nvPr/>
        </p:nvSpPr>
        <p:spPr>
          <a:xfrm>
            <a:off x="337391" y="321931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/>
              <a:t>Current</a:t>
            </a:r>
            <a:r>
              <a:rPr lang="fr-FR" dirty="0"/>
              <a:t> state of GALILÉE-1 </a:t>
            </a:r>
            <a:r>
              <a:rPr lang="fr-FR" dirty="0" err="1"/>
              <a:t>regarding</a:t>
            </a:r>
            <a:r>
              <a:rPr lang="fr-FR" dirty="0"/>
              <a:t> the GNDS format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51EDF66-89F9-466D-895C-FF88C69CCA72}"/>
              </a:ext>
            </a:extLst>
          </p:cNvPr>
          <p:cNvSpPr txBox="1"/>
          <p:nvPr/>
        </p:nvSpPr>
        <p:spPr>
          <a:xfrm>
            <a:off x="337391" y="1851996"/>
            <a:ext cx="1072832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GALILÉE-1 </a:t>
            </a:r>
            <a:r>
              <a:rPr lang="fr-FR" sz="24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able to process TRIPOLI-4® </a:t>
            </a:r>
            <a:r>
              <a:rPr lang="fr-FR" sz="24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libraries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evaluations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GNDS format:</a:t>
            </a:r>
            <a:endParaRPr lang="en-GB" sz="2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257300" lvl="2" indent="-342900">
              <a:buClr>
                <a:srgbClr val="0070C0"/>
              </a:buClr>
              <a:buFont typeface="Calibri" panose="020F0502020204030204" pitchFamily="34" charset="0"/>
              <a:buChar char="‒"/>
            </a:pP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Cross-sections reconstruction in RRR, URR &amp; Continuum</a:t>
            </a:r>
          </a:p>
          <a:p>
            <a:pPr marL="1257300" lvl="2" indent="-342900">
              <a:buClr>
                <a:srgbClr val="0070C0"/>
              </a:buClr>
              <a:buFont typeface="Calibri" panose="020F0502020204030204" pitchFamily="34" charset="0"/>
              <a:buChar char="‒"/>
            </a:pPr>
            <a:r>
              <a:rPr lang="fr-FR" sz="24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Probability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Tables</a:t>
            </a:r>
          </a:p>
          <a:p>
            <a:pPr marL="1200150" lvl="2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fr-FR" sz="2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buClr>
                <a:srgbClr val="C00000"/>
              </a:buClr>
            </a:pP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Based on the new specifications, we plan to cross-check the ENDF/BVIII.1 TRIPOLI-4</a:t>
            </a:r>
            <a:r>
              <a:rPr lang="fr-FR" sz="2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®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library (ENDF-6 format against the GNDS.2.2.rc1 format)</a:t>
            </a:r>
            <a:endParaRPr lang="en-GB" sz="24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Clr>
                <a:srgbClr val="C00000"/>
              </a:buClr>
            </a:pPr>
            <a:endParaRPr lang="en-GB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reaction products are currently being read</a:t>
            </a:r>
            <a:endParaRPr lang="en-GB" sz="2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525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7C81116-D2DE-40C8-AB13-2C152D7BA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9BC0DD1-1321-41DA-9743-9518D30A1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643" y="149225"/>
            <a:ext cx="10728325" cy="871827"/>
          </a:xfrm>
        </p:spPr>
        <p:txBody>
          <a:bodyPr/>
          <a:lstStyle/>
          <a:p>
            <a:r>
              <a:rPr lang="fr-FR" dirty="0"/>
              <a:t>GNDS vs ENDF-6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6317A66-02F5-4040-BE43-9A769F85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Wonder 2026 – Aix-en-Provence – Cédric </a:t>
            </a:r>
            <a:r>
              <a:rPr lang="fr-FR" dirty="0" err="1"/>
              <a:t>Jouanne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1531082-E76A-4463-A366-EFC240C96869}"/>
              </a:ext>
            </a:extLst>
          </p:cNvPr>
          <p:cNvSpPr txBox="1"/>
          <p:nvPr/>
        </p:nvSpPr>
        <p:spPr>
          <a:xfrm>
            <a:off x="231085" y="889843"/>
            <a:ext cx="111974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Big Ten (ieu-met-fast-007_2Z) 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b="0" i="0" dirty="0">
                <a:solidFill>
                  <a:srgbClr val="0070C0"/>
                </a:solidFill>
                <a:effectLst/>
              </a:rPr>
              <a:t>Two-zone homogenized model: </a:t>
            </a:r>
          </a:p>
          <a:p>
            <a:pPr marL="266700" indent="-85725"/>
            <a:r>
              <a:rPr lang="en-GB" b="0" i="0" dirty="0">
                <a:solidFill>
                  <a:srgbClr val="0070C0"/>
                </a:solidFill>
                <a:effectLst/>
              </a:rPr>
              <a:t>an inner cylindrical core enriched to 10%</a:t>
            </a:r>
          </a:p>
          <a:p>
            <a:pPr marL="266700" indent="-85725"/>
            <a:r>
              <a:rPr lang="en-GB" b="0" i="0" dirty="0">
                <a:solidFill>
                  <a:srgbClr val="0070C0"/>
                </a:solidFill>
                <a:effectLst/>
              </a:rPr>
              <a:t>in U235, surrounded by </a:t>
            </a:r>
          </a:p>
          <a:p>
            <a:pPr marL="266700" indent="-85725"/>
            <a:r>
              <a:rPr lang="en-GB" b="0" i="0" dirty="0">
                <a:solidFill>
                  <a:srgbClr val="0070C0"/>
                </a:solidFill>
                <a:effectLst/>
              </a:rPr>
              <a:t>a natural-uranium outer cylinder</a:t>
            </a:r>
          </a:p>
          <a:p>
            <a:endParaRPr lang="en-GB" b="0" i="0" dirty="0">
              <a:solidFill>
                <a:srgbClr val="0070C0"/>
              </a:solidFill>
              <a:effectLst/>
            </a:endParaRPr>
          </a:p>
          <a:p>
            <a:r>
              <a:rPr lang="en-GB" b="0" i="0" dirty="0">
                <a:solidFill>
                  <a:srgbClr val="0070C0"/>
                </a:solidFill>
                <a:effectLst/>
              </a:rPr>
              <a:t>Experimental value: 0.99480 (100)</a:t>
            </a:r>
            <a:br>
              <a:rPr lang="en-GB" b="0" i="0" dirty="0">
                <a:solidFill>
                  <a:srgbClr val="0070C0"/>
                </a:solidFill>
                <a:effectLst/>
              </a:rPr>
            </a:br>
            <a:endParaRPr lang="en-GB" b="0" i="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graphicFrame>
        <p:nvGraphicFramePr>
          <p:cNvPr id="6" name="Tableau 25">
            <a:extLst>
              <a:ext uri="{FF2B5EF4-FFF2-40B4-BE49-F238E27FC236}">
                <a16:creationId xmlns:a16="http://schemas.microsoft.com/office/drawing/2014/main" id="{040AAACE-75C7-481C-928F-3F23F2C4AF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870162"/>
              </p:ext>
            </p:extLst>
          </p:nvPr>
        </p:nvGraphicFramePr>
        <p:xfrm>
          <a:off x="5250368" y="1805884"/>
          <a:ext cx="5943600" cy="4261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2771">
                  <a:extLst>
                    <a:ext uri="{9D8B030D-6E8A-4147-A177-3AD203B41FA5}">
                      <a16:colId xmlns:a16="http://schemas.microsoft.com/office/drawing/2014/main" val="2581078667"/>
                    </a:ext>
                  </a:extLst>
                </a:gridCol>
                <a:gridCol w="2234823">
                  <a:extLst>
                    <a:ext uri="{9D8B030D-6E8A-4147-A177-3AD203B41FA5}">
                      <a16:colId xmlns:a16="http://schemas.microsoft.com/office/drawing/2014/main" val="468180426"/>
                    </a:ext>
                  </a:extLst>
                </a:gridCol>
                <a:gridCol w="1096006">
                  <a:extLst>
                    <a:ext uri="{9D8B030D-6E8A-4147-A177-3AD203B41FA5}">
                      <a16:colId xmlns:a16="http://schemas.microsoft.com/office/drawing/2014/main" val="94998187"/>
                    </a:ext>
                  </a:extLst>
                </a:gridCol>
              </a:tblGrid>
              <a:tr h="383769"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err="1">
                          <a:solidFill>
                            <a:schemeClr val="bg1"/>
                          </a:solidFill>
                          <a:latin typeface="+mn-lt"/>
                        </a:rPr>
                        <a:t>k</a:t>
                      </a:r>
                      <a:r>
                        <a:rPr lang="en-GB" sz="1600" b="1" baseline="-25000" dirty="0" err="1">
                          <a:solidFill>
                            <a:schemeClr val="bg1"/>
                          </a:solidFill>
                          <a:latin typeface="+mn-lt"/>
                        </a:rPr>
                        <a:t>eff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+mn-lt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600" b="1" dirty="0" err="1">
                          <a:solidFill>
                            <a:schemeClr val="bg1"/>
                          </a:solidFill>
                          <a:latin typeface="+mn-lt"/>
                        </a:rPr>
                        <a:t>k</a:t>
                      </a:r>
                      <a:r>
                        <a:rPr lang="en-GB" sz="1600" b="1" baseline="-25000" dirty="0" err="1">
                          <a:solidFill>
                            <a:schemeClr val="bg1"/>
                          </a:solidFill>
                          <a:latin typeface="+mn-lt"/>
                        </a:rPr>
                        <a:t>eff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257127"/>
                  </a:ext>
                </a:extLst>
              </a:tr>
              <a:tr h="41510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NJOY (PENDF) without PT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</a:rPr>
                        <a:t>0.99219 (3)</a:t>
                      </a:r>
                      <a:endParaRPr lang="en-GB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-3</a:t>
                      </a:r>
                      <a:endParaRPr lang="en-GB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463825"/>
                  </a:ext>
                </a:extLst>
              </a:tr>
              <a:tr h="6170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GALILÉE-1 from ENDF-6 without PT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0.99222 (3)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  <a:latin typeface="+mn-lt"/>
                        </a:rPr>
                        <a:t>-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414612"/>
                  </a:ext>
                </a:extLst>
              </a:tr>
              <a:tr h="6170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GALILÉE-1  from GNDS without PT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</a:rPr>
                        <a:t>0.99215 (3)</a:t>
                      </a:r>
                      <a:endParaRPr lang="en-GB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-7</a:t>
                      </a:r>
                      <a:endParaRPr lang="en-GB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543311"/>
                  </a:ext>
                </a:extLst>
              </a:tr>
              <a:tr h="415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590780"/>
                  </a:ext>
                </a:extLst>
              </a:tr>
              <a:tr h="415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NJOY (PENDF) with PT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</a:rPr>
                        <a:t>0.99511(3)</a:t>
                      </a:r>
                      <a:endParaRPr lang="en-GB" sz="1600" b="0" i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</a:rPr>
                        <a:t>-3</a:t>
                      </a:r>
                      <a:endParaRPr lang="en-GB" sz="1600" b="0" i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131926"/>
                  </a:ext>
                </a:extLst>
              </a:tr>
              <a:tr h="6170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GALILÉE-1 from ENDF-6 with PT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0.99514 (3)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  <a:latin typeface="+mn-lt"/>
                        </a:rPr>
                        <a:t>-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926111"/>
                  </a:ext>
                </a:extLst>
              </a:tr>
              <a:tr h="6170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GALILÉE-1  from GNDS with PT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0.99514 (3)</a:t>
                      </a:r>
                      <a:endParaRPr lang="en-GB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0</a:t>
                      </a:r>
                      <a:endParaRPr lang="en-GB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495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772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CDCC5E1-7DE0-49FF-B97C-A70BFCABC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09F1FB7-59F7-4FD2-B34C-ADABB0DAA3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sp>
        <p:nvSpPr>
          <p:cNvPr id="5" name="Titre 2">
            <a:extLst>
              <a:ext uri="{FF2B5EF4-FFF2-40B4-BE49-F238E27FC236}">
                <a16:creationId xmlns:a16="http://schemas.microsoft.com/office/drawing/2014/main" id="{3E6FA5F3-F324-4773-9DDF-DF8F373D012D}"/>
              </a:ext>
            </a:extLst>
          </p:cNvPr>
          <p:cNvSpPr txBox="1">
            <a:spLocks/>
          </p:cNvSpPr>
          <p:nvPr/>
        </p:nvSpPr>
        <p:spPr>
          <a:xfrm>
            <a:off x="63901" y="38189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GALILÉE-1 + TRIPOLI-4®  or NJOY16 + MCNP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52E43F3-F848-42F8-8E82-BB9230379F7F}"/>
              </a:ext>
            </a:extLst>
          </p:cNvPr>
          <p:cNvSpPr txBox="1"/>
          <p:nvPr/>
        </p:nvSpPr>
        <p:spPr>
          <a:xfrm>
            <a:off x="286868" y="580851"/>
            <a:ext cx="107124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Very good agreement between NJOY + MCNP and GALILÉE-1 + TRIPOLI-4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®</a:t>
            </a: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calculations</a:t>
            </a:r>
          </a:p>
          <a:p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 </a:t>
            </a: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very high level of confidence in the use of the library</a:t>
            </a:r>
          </a:p>
          <a:p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 : ICSBEP criticality benchmarks using JEFF-4 Library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A719D06-87EF-4299-BB1A-5EE277A5B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213" y="1596514"/>
            <a:ext cx="9535886" cy="420656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5E1FA46-31A3-476C-BBB2-F6A78CB55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1" y="2741489"/>
            <a:ext cx="2072820" cy="85351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F1778EC-91E4-4F76-AFA4-F3E503DDF639}"/>
              </a:ext>
            </a:extLst>
          </p:cNvPr>
          <p:cNvSpPr txBox="1"/>
          <p:nvPr/>
        </p:nvSpPr>
        <p:spPr>
          <a:xfrm>
            <a:off x="3968269" y="5770142"/>
            <a:ext cx="74796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The differences are mainly due to the definitions of the geometry.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Thanks to Oscar for sharing the MCNP files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fr-FR" sz="2000" dirty="0">
              <a:solidFill>
                <a:schemeClr val="tx2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6C03620-6B8E-47B8-BE0B-E117A7A6C606}"/>
              </a:ext>
            </a:extLst>
          </p:cNvPr>
          <p:cNvSpPr txBox="1"/>
          <p:nvPr/>
        </p:nvSpPr>
        <p:spPr>
          <a:xfrm>
            <a:off x="8453717" y="4152615"/>
            <a:ext cx="3463512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chemeClr val="tx2"/>
                </a:solidFill>
              </a:rPr>
              <a:t>Courtesy</a:t>
            </a:r>
            <a:r>
              <a:rPr lang="fr-FR" b="1" dirty="0">
                <a:solidFill>
                  <a:schemeClr val="tx2"/>
                </a:solidFill>
              </a:rPr>
              <a:t> of Steven</a:t>
            </a:r>
          </a:p>
          <a:p>
            <a:r>
              <a:rPr lang="fr-FR" b="1" dirty="0">
                <a:solidFill>
                  <a:schemeClr val="tx2"/>
                </a:solidFill>
              </a:rPr>
              <a:t>Van der Marck (MCNP </a:t>
            </a:r>
            <a:r>
              <a:rPr lang="fr-FR" b="1" dirty="0" err="1">
                <a:solidFill>
                  <a:schemeClr val="tx2"/>
                </a:solidFill>
              </a:rPr>
              <a:t>results</a:t>
            </a:r>
            <a:r>
              <a:rPr lang="fr-FR" b="1" dirty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53154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D5DD140-8E22-4F40-8238-43E4A9C87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2C511E3-54A7-4B9F-8DDE-B5D9C8A28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61" y="140255"/>
            <a:ext cx="10728325" cy="871827"/>
          </a:xfrm>
        </p:spPr>
        <p:txBody>
          <a:bodyPr/>
          <a:lstStyle/>
          <a:p>
            <a:r>
              <a:rPr lang="fr-FR" dirty="0"/>
              <a:t>TSL </a:t>
            </a:r>
            <a:r>
              <a:rPr lang="fr-FR" dirty="0" err="1"/>
              <a:t>processing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4BEA578-CDB5-4694-9196-CD1F3E0DF4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3FC9EDC-F853-41BC-ACAB-EF85348E47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169" y="687731"/>
            <a:ext cx="6027644" cy="548253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F5C1FD6-644B-449E-8D55-8FC3287A9AF9}"/>
              </a:ext>
            </a:extLst>
          </p:cNvPr>
          <p:cNvSpPr txBox="1"/>
          <p:nvPr/>
        </p:nvSpPr>
        <p:spPr>
          <a:xfrm>
            <a:off x="216861" y="3359761"/>
            <a:ext cx="34788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>
                <a:solidFill>
                  <a:schemeClr val="tx2"/>
                </a:solidFill>
              </a:rPr>
              <a:t>Inelastic</a:t>
            </a:r>
            <a:r>
              <a:rPr lang="fr-FR" sz="2000" dirty="0">
                <a:solidFill>
                  <a:schemeClr val="tx2"/>
                </a:solidFill>
              </a:rPr>
              <a:t> cross section </a:t>
            </a:r>
          </a:p>
          <a:p>
            <a:endParaRPr lang="fr-FR" sz="2000" dirty="0">
              <a:solidFill>
                <a:srgbClr val="0070C0"/>
              </a:solidFill>
            </a:endParaRPr>
          </a:p>
          <a:p>
            <a:r>
              <a:rPr lang="fr-FR" sz="2000" dirty="0">
                <a:solidFill>
                  <a:srgbClr val="0070C0"/>
                </a:solidFill>
              </a:rPr>
              <a:t>JEFF-3.3 : H1 in </a:t>
            </a:r>
            <a:r>
              <a:rPr lang="fr-FR" sz="2000" dirty="0" err="1">
                <a:solidFill>
                  <a:srgbClr val="0070C0"/>
                </a:solidFill>
              </a:rPr>
              <a:t>ZrH</a:t>
            </a:r>
            <a:r>
              <a:rPr lang="fr-FR" sz="2000" dirty="0">
                <a:solidFill>
                  <a:srgbClr val="0070C0"/>
                </a:solidFill>
              </a:rPr>
              <a:t> @294K</a:t>
            </a:r>
          </a:p>
          <a:p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1339C13-2C59-46A0-9E47-BFB1CA6F2030}"/>
              </a:ext>
            </a:extLst>
          </p:cNvPr>
          <p:cNvSpPr txBox="1"/>
          <p:nvPr/>
        </p:nvSpPr>
        <p:spPr>
          <a:xfrm>
            <a:off x="94808" y="1422412"/>
            <a:ext cx="50545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GALILÉE-1 now supports the treatment </a:t>
            </a:r>
          </a:p>
          <a:p>
            <a:r>
              <a:rPr lang="en-US" sz="2000" dirty="0">
                <a:solidFill>
                  <a:schemeClr val="tx2"/>
                </a:solidFill>
              </a:rPr>
              <a:t>of double elastic scattering, including </a:t>
            </a:r>
          </a:p>
          <a:p>
            <a:r>
              <a:rPr lang="en-US" sz="2000" dirty="0">
                <a:solidFill>
                  <a:schemeClr val="tx2"/>
                </a:solidFill>
              </a:rPr>
              <a:t>both coherent and incoherent components</a:t>
            </a:r>
            <a:endParaRPr lang="fr-FR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923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D5DD140-8E22-4F40-8238-43E4A9C87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2C511E3-54A7-4B9F-8DDE-B5D9C8A28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61" y="140255"/>
            <a:ext cx="10728325" cy="871827"/>
          </a:xfrm>
        </p:spPr>
        <p:txBody>
          <a:bodyPr/>
          <a:lstStyle/>
          <a:p>
            <a:r>
              <a:rPr lang="fr-FR" dirty="0"/>
              <a:t>TSL </a:t>
            </a:r>
            <a:r>
              <a:rPr lang="fr-FR" dirty="0" err="1"/>
              <a:t>processing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4BEA578-CDB5-4694-9196-CD1F3E0DF4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Wonder 2026 – Aix-en-Provence – Cédric Jouanne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685ECAE-6B5C-48AC-A4CF-3BB470939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30" y="722731"/>
            <a:ext cx="6212442" cy="541253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8392DD8-E9B3-4A6A-BFE2-CB086617092E}"/>
              </a:ext>
            </a:extLst>
          </p:cNvPr>
          <p:cNvSpPr txBox="1"/>
          <p:nvPr/>
        </p:nvSpPr>
        <p:spPr>
          <a:xfrm>
            <a:off x="216861" y="3359761"/>
            <a:ext cx="34788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>
                <a:solidFill>
                  <a:schemeClr val="tx2"/>
                </a:solidFill>
              </a:rPr>
              <a:t>Inelastic</a:t>
            </a:r>
            <a:r>
              <a:rPr lang="fr-FR" sz="2000" dirty="0">
                <a:solidFill>
                  <a:schemeClr val="tx2"/>
                </a:solidFill>
              </a:rPr>
              <a:t> cross section </a:t>
            </a:r>
          </a:p>
          <a:p>
            <a:endParaRPr lang="fr-FR" sz="2000" dirty="0">
              <a:solidFill>
                <a:srgbClr val="0070C0"/>
              </a:solidFill>
            </a:endParaRPr>
          </a:p>
          <a:p>
            <a:r>
              <a:rPr lang="fr-FR" sz="2000" dirty="0">
                <a:solidFill>
                  <a:srgbClr val="0070C0"/>
                </a:solidFill>
              </a:rPr>
              <a:t>JEFF-3.3 : H1 in </a:t>
            </a:r>
            <a:r>
              <a:rPr lang="fr-FR" sz="2000" dirty="0" err="1">
                <a:solidFill>
                  <a:srgbClr val="0070C0"/>
                </a:solidFill>
              </a:rPr>
              <a:t>ZrH</a:t>
            </a:r>
            <a:r>
              <a:rPr lang="fr-FR" sz="2000" dirty="0">
                <a:solidFill>
                  <a:srgbClr val="0070C0"/>
                </a:solidFill>
              </a:rPr>
              <a:t> @294K</a:t>
            </a:r>
          </a:p>
          <a:p>
            <a:endParaRPr lang="fr-F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4829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Props1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5003DA-E900-47F2-BA91-7AD870D471EB}">
  <ds:schemaRefs>
    <ds:schemaRef ds:uri="http://purl.org/dc/terms/"/>
    <ds:schemaRef ds:uri="582fa2ad-bcfb-4c30-8490-7bbd511b1880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151dffeb-2989-4a61-aef8-844a993007f8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58605</TotalTime>
  <Words>901</Words>
  <Application>Microsoft Office PowerPoint</Application>
  <PresentationFormat>Grand écran</PresentationFormat>
  <Paragraphs>215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Calibri</vt:lpstr>
      <vt:lpstr>Neuton</vt:lpstr>
      <vt:lpstr>Symbol</vt:lpstr>
      <vt:lpstr>Wingdings</vt:lpstr>
      <vt:lpstr>Thème Office</vt:lpstr>
      <vt:lpstr>Further improvements to the nuclear data processing code GALILÉE-1   </vt:lpstr>
      <vt:lpstr>Présentation PowerPoint</vt:lpstr>
      <vt:lpstr>Présentation PowerPoint</vt:lpstr>
      <vt:lpstr>Présentation PowerPoint</vt:lpstr>
      <vt:lpstr>Présentation PowerPoint</vt:lpstr>
      <vt:lpstr>GNDS vs ENDF-6</vt:lpstr>
      <vt:lpstr>Présentation PowerPoint</vt:lpstr>
      <vt:lpstr>TSL processing</vt:lpstr>
      <vt:lpstr>TSL processing</vt:lpstr>
      <vt:lpstr>TSL processing</vt:lpstr>
      <vt:lpstr>Probability Table processing</vt:lpstr>
      <vt:lpstr>Probability Table processing</vt:lpstr>
      <vt:lpstr>Présentation PowerPoint</vt:lpstr>
      <vt:lpstr>Conclusion</vt:lpstr>
      <vt:lpstr>Thank You !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JOUANNE Cedric</cp:lastModifiedBy>
  <cp:revision>381</cp:revision>
  <cp:lastPrinted>2026-07-01T08:32:01Z</cp:lastPrinted>
  <dcterms:created xsi:type="dcterms:W3CDTF">2023-01-13T15:17:34Z</dcterms:created>
  <dcterms:modified xsi:type="dcterms:W3CDTF">2026-07-02T17:17:35Z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