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2" r:id="rId4"/>
  </p:sldMasterIdLst>
  <p:notesMasterIdLst>
    <p:notesMasterId r:id="rId53"/>
  </p:notesMasterIdLst>
  <p:sldIdLst>
    <p:sldId id="256" r:id="rId5"/>
    <p:sldId id="356" r:id="rId6"/>
    <p:sldId id="357" r:id="rId7"/>
    <p:sldId id="264" r:id="rId8"/>
    <p:sldId id="354" r:id="rId9"/>
    <p:sldId id="303" r:id="rId10"/>
    <p:sldId id="355" r:id="rId11"/>
    <p:sldId id="413" r:id="rId12"/>
    <p:sldId id="265" r:id="rId13"/>
    <p:sldId id="415" r:id="rId14"/>
    <p:sldId id="416" r:id="rId15"/>
    <p:sldId id="417" r:id="rId16"/>
    <p:sldId id="418" r:id="rId17"/>
    <p:sldId id="419" r:id="rId18"/>
    <p:sldId id="414" r:id="rId19"/>
    <p:sldId id="258" r:id="rId20"/>
    <p:sldId id="346" r:id="rId21"/>
    <p:sldId id="420" r:id="rId22"/>
    <p:sldId id="270" r:id="rId23"/>
    <p:sldId id="421" r:id="rId24"/>
    <p:sldId id="427" r:id="rId25"/>
    <p:sldId id="430" r:id="rId26"/>
    <p:sldId id="423" r:id="rId27"/>
    <p:sldId id="432" r:id="rId28"/>
    <p:sldId id="431" r:id="rId29"/>
    <p:sldId id="433" r:id="rId30"/>
    <p:sldId id="434" r:id="rId31"/>
    <p:sldId id="435" r:id="rId32"/>
    <p:sldId id="437" r:id="rId33"/>
    <p:sldId id="438" r:id="rId34"/>
    <p:sldId id="439" r:id="rId35"/>
    <p:sldId id="281" r:id="rId36"/>
    <p:sldId id="312" r:id="rId37"/>
    <p:sldId id="441" r:id="rId38"/>
    <p:sldId id="448" r:id="rId39"/>
    <p:sldId id="443" r:id="rId40"/>
    <p:sldId id="444" r:id="rId41"/>
    <p:sldId id="445" r:id="rId42"/>
    <p:sldId id="446" r:id="rId43"/>
    <p:sldId id="447" r:id="rId44"/>
    <p:sldId id="451" r:id="rId45"/>
    <p:sldId id="452" r:id="rId46"/>
    <p:sldId id="453" r:id="rId47"/>
    <p:sldId id="454" r:id="rId48"/>
    <p:sldId id="442" r:id="rId49"/>
    <p:sldId id="449" r:id="rId50"/>
    <p:sldId id="436" r:id="rId51"/>
    <p:sldId id="450" r:id="rId5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ED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3384235-6CD5-4948-94A4-5D8E0F1D7AE9}" v="4" dt="2022-11-15T11:59:14.92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26" autoAdjust="0"/>
    <p:restoredTop sz="94049" autoAdjust="0"/>
  </p:normalViewPr>
  <p:slideViewPr>
    <p:cSldViewPr snapToGrid="0">
      <p:cViewPr varScale="1">
        <p:scale>
          <a:sx n="88" d="100"/>
          <a:sy n="88" d="100"/>
        </p:scale>
        <p:origin x="222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notesMaster" Target="notesMasters/notesMaster1.xml"/><Relationship Id="rId58" Type="http://schemas.microsoft.com/office/2015/10/relationships/revisionInfo" Target="revisionInfo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ableStyles" Target="tableStyle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D0C5D-A505-4326-BA0E-DDD28AE8071B}" type="datetimeFigureOut">
              <a:rPr lang="en-GB" smtClean="0"/>
              <a:t>29/06/2026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C7238B-A9B0-45E6-BC20-259807217093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2015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b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C7238B-A9B0-45E6-BC20-25980721709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96509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C7238B-A9B0-45E6-BC20-259807217093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52172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F26D61-6864-A488-0317-2C2D7AACA8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9BDEE82C-F7D7-644F-B929-0210F5A7E1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E350AE85-D7F5-EF3A-C7CB-A79C9CC527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DEF358A-130A-FA79-2620-A223F5E60F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C7238B-A9B0-45E6-BC20-259807217093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62414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C78742-14DD-3AB1-F3CE-CE512158B1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5A0B6C9-87C0-DD68-0B0F-6965E90B971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C003C1F9-F905-6042-5CD4-5D6B9FBA35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92D29A3-41BA-94CE-A55C-E31EB160FE9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C7238B-A9B0-45E6-BC20-259807217093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31268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64B92D-1F5F-C374-5BCB-40227E6B39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B7A542CD-3593-4E79-E136-CAE02494B9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F7001052-94E1-E179-E497-9DE642F178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E9F4D01-81F0-2898-85EE-EDC9F19F67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C7238B-A9B0-45E6-BC20-259807217093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84589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14FB2B-7846-9F4C-A9FF-DB308A996A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3E30760E-D9C2-2C59-D325-5A5D28900C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65EDD004-4056-3603-4EC5-A9E6270D45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64E9FA9-153D-C89D-3D6D-E28898CD8AC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C7238B-A9B0-45E6-BC20-259807217093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51301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838B9E-8C52-A228-32EB-7585C4D4EF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3BEB986D-8E43-5DD6-0D7A-626514F8C2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8E955D6C-BF30-8E71-FBBB-2D1A71ED09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E51230C-6E7B-1FDB-FA51-CB6892810D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C7238B-A9B0-45E6-BC20-259807217093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8197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143029-A640-A79F-B08E-E23864329A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4884C76C-BFB8-FE36-A28D-63AF7E41A78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3A73FA59-8E8B-D48D-D855-E6FCB3D671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C269BC9-C396-2CBE-AD23-D00632CD07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C7238B-A9B0-45E6-BC20-259807217093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78224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41745B-BD2C-F7B7-D86A-D621B2B880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02D3EA33-9617-EB23-7AED-1633B66FFB4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F97F7BB7-5E12-A5A7-701B-AF9091A205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C8FF630-6112-4D50-66FE-A478F7A49A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C7238B-A9B0-45E6-BC20-259807217093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14926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25B0C2-3601-B8CA-EC54-5C5250EBA2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2DBA9A67-5773-9CE3-97B3-224DB997DE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F1C741F-301F-3958-FA8E-F1358D79F5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4C07F50-2665-4DC8-2C09-FF54055B7EC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C7238B-A9B0-45E6-BC20-259807217093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87916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7F464B-5255-299C-CF3A-DD873FE4C5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AF6E6CF1-1DD7-BD4E-3DDD-68905CF8BF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E26F1B9C-8518-CF7F-88CD-ED6BB96242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F517696-DDA2-5FBA-A9EF-C4DF53A745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C7238B-A9B0-45E6-BC20-259807217093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56173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Very thin -&gt; 1-15 keV. The first resonance affects the most to the criticality safety calculations</a:t>
            </a:r>
          </a:p>
          <a:p>
            <a:r>
              <a:rPr lang="en-GB" dirty="0"/>
              <a:t>Thin -&gt; 15-100 keV. Thanks to the very intense neutron flux at </a:t>
            </a:r>
            <a:r>
              <a:rPr lang="en-GB" dirty="0" err="1"/>
              <a:t>n_TOF</a:t>
            </a:r>
            <a:endParaRPr lang="en-GB" dirty="0"/>
          </a:p>
          <a:p>
            <a:r>
              <a:rPr lang="en-GB" dirty="0" err="1"/>
              <a:t>natCr</a:t>
            </a:r>
            <a:r>
              <a:rPr lang="en-GB" dirty="0"/>
              <a:t> -&gt; (50,52,53,54) = (4.3, 83.8, 9.5, 2.4)% (50Cr half-life = 2E17 years = 0.2 </a:t>
            </a:r>
            <a:r>
              <a:rPr lang="en-GB" dirty="0" err="1"/>
              <a:t>trillones</a:t>
            </a:r>
            <a:r>
              <a:rPr lang="en-GB" dirty="0"/>
              <a:t> de </a:t>
            </a:r>
            <a:r>
              <a:rPr lang="en-GB" dirty="0" err="1"/>
              <a:t>años</a:t>
            </a:r>
            <a:r>
              <a:rPr lang="en-GB" dirty="0"/>
              <a:t>)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5AA738-BD46-431A-962A-D1CAD87CEC2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82465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2F3018-2EDD-D27D-404B-9DF10F600A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FA119378-EEFC-01A8-CA28-9CC8DF1E14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BDE9031-FC71-75C8-7372-D5B0B2464E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DFEFF41-4A7D-3610-7EDB-6F0C537DB9E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C7238B-A9B0-45E6-BC20-259807217093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46665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C697B6-92D8-EBA5-440F-F1731044E4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94DDF7FB-12A5-9C05-1179-CD5542CBE49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F28BD28B-B972-54D9-FBEB-424F64EDCD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CF1902E-344E-73D4-EFC3-98DEFDD6AF3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C7238B-A9B0-45E6-BC20-259807217093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884172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After scattering the neutron get captured at the same time, but with a different energy, therefore affecting the yield -&gt; cross section</a:t>
            </a:r>
          </a:p>
          <a:p>
            <a:r>
              <a:rPr lang="en-GB" dirty="0"/>
              <a:t>Multiple scattering increases with thickness and </a:t>
            </a:r>
            <a:r>
              <a:rPr lang="en-GB" dirty="0" err="1"/>
              <a:t>XS_t</a:t>
            </a:r>
            <a:r>
              <a:rPr lang="en-GB" dirty="0"/>
              <a:t>/</a:t>
            </a:r>
            <a:r>
              <a:rPr lang="en-GB" dirty="0" err="1"/>
              <a:t>XS_g</a:t>
            </a:r>
            <a:r>
              <a:rPr lang="en-GB" dirty="0"/>
              <a:t> ratio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5AA738-BD46-431A-962A-D1CAD87CEC24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279527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7C5035-B2A2-A307-9D64-B4466EE572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78E8CA8D-40AB-DD3B-A92F-7251512FE9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3B82AFC3-8222-D252-9078-A52015F98D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After scattering the neutron get captured at the same time, but with a different energy, therefore affecting the yield -&gt; cross section</a:t>
            </a:r>
          </a:p>
          <a:p>
            <a:r>
              <a:rPr lang="en-GB" dirty="0"/>
              <a:t>Multiple scattering increases with thickness and </a:t>
            </a:r>
            <a:r>
              <a:rPr lang="en-GB" dirty="0" err="1"/>
              <a:t>XS_t</a:t>
            </a:r>
            <a:r>
              <a:rPr lang="en-GB" dirty="0"/>
              <a:t>/</a:t>
            </a:r>
            <a:r>
              <a:rPr lang="en-GB" dirty="0" err="1"/>
              <a:t>XS_g</a:t>
            </a:r>
            <a:r>
              <a:rPr lang="en-GB" dirty="0"/>
              <a:t> ratio 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70E72D3-FE7C-2AD1-F3E9-CD77EC7338F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5AA738-BD46-431A-962A-D1CAD87CEC24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84970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CB2182-B411-2BD5-DACE-1C4CEF5787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9386E716-46C1-5599-2C6D-11958A42AC6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E85FC48-67C7-0961-9728-3BA757FAD3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After scattering the neutron get captured at the same time, but with a different energy, therefore affecting the yield -&gt; cross section</a:t>
            </a:r>
          </a:p>
          <a:p>
            <a:r>
              <a:rPr lang="en-GB" dirty="0"/>
              <a:t>Multiple scattering increases with thickness and </a:t>
            </a:r>
            <a:r>
              <a:rPr lang="en-GB" dirty="0" err="1"/>
              <a:t>XS_t</a:t>
            </a:r>
            <a:r>
              <a:rPr lang="en-GB" dirty="0"/>
              <a:t>/</a:t>
            </a:r>
            <a:r>
              <a:rPr lang="en-GB" dirty="0" err="1"/>
              <a:t>XS_g</a:t>
            </a:r>
            <a:r>
              <a:rPr lang="en-GB" dirty="0"/>
              <a:t> ratio 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F3E1737-BFD6-AE20-4DB5-E484D3A3EE2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5AA738-BD46-431A-962A-D1CAD87CEC24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850283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6B0DBE-3BDF-C2CF-D6E0-CF2473E610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AED59EAB-4A8E-6360-7061-FB22D71807F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72DFC28D-8113-15F9-296E-DD165A3AD8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After scattering the neutron get captured at the same time, but with a different energy, therefore affecting the yield -&gt; cross section</a:t>
            </a:r>
          </a:p>
          <a:p>
            <a:r>
              <a:rPr lang="en-GB" dirty="0"/>
              <a:t>Multiple scattering increases with thickness and </a:t>
            </a:r>
            <a:r>
              <a:rPr lang="en-GB" dirty="0" err="1"/>
              <a:t>XS_t</a:t>
            </a:r>
            <a:r>
              <a:rPr lang="en-GB" dirty="0"/>
              <a:t>/</a:t>
            </a:r>
            <a:r>
              <a:rPr lang="en-GB" dirty="0" err="1"/>
              <a:t>XS_g</a:t>
            </a:r>
            <a:r>
              <a:rPr lang="en-GB" dirty="0"/>
              <a:t> ratio 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C46C4B8-3373-BFEE-E74A-FE366670A11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5AA738-BD46-431A-962A-D1CAD87CEC24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08415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1EBE73-898B-276D-92BB-8E93BA5173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668BBBB7-2ED9-2BEE-08DA-0D6CFD5F966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98D2B117-7E2D-8346-1F5E-5AA2DF93CE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After scattering the neutron get captured at the same time, but with a different energy, therefore affecting the yield -&gt; cross section</a:t>
            </a:r>
          </a:p>
          <a:p>
            <a:r>
              <a:rPr lang="en-GB" dirty="0"/>
              <a:t>Multiple scattering increases with thickness and </a:t>
            </a:r>
            <a:r>
              <a:rPr lang="en-GB" dirty="0" err="1"/>
              <a:t>XS_t</a:t>
            </a:r>
            <a:r>
              <a:rPr lang="en-GB" dirty="0"/>
              <a:t>/</a:t>
            </a:r>
            <a:r>
              <a:rPr lang="en-GB" dirty="0" err="1"/>
              <a:t>XS_g</a:t>
            </a:r>
            <a:r>
              <a:rPr lang="en-GB" dirty="0"/>
              <a:t> ratio 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1D8527A-AB96-182C-FEC2-BDF85AAE9C6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5AA738-BD46-431A-962A-D1CAD87CEC24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355249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340376-268D-C5BB-BE06-C6482959A2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ED25C155-6537-FD5C-ED73-C005131E714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8F36CDF-BA60-4CEF-A914-54B9CA9BA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After scattering the neutron get captured at the same time, but with a different energy, therefore affecting the yield -&gt; cross section</a:t>
            </a:r>
          </a:p>
          <a:p>
            <a:r>
              <a:rPr lang="en-GB" dirty="0"/>
              <a:t>Multiple scattering increases with thickness and </a:t>
            </a:r>
            <a:r>
              <a:rPr lang="en-GB" dirty="0" err="1"/>
              <a:t>XS_t</a:t>
            </a:r>
            <a:r>
              <a:rPr lang="en-GB" dirty="0"/>
              <a:t>/</a:t>
            </a:r>
            <a:r>
              <a:rPr lang="en-GB" dirty="0" err="1"/>
              <a:t>XS_g</a:t>
            </a:r>
            <a:r>
              <a:rPr lang="en-GB" dirty="0"/>
              <a:t> ratio 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8F6E670-D68E-695D-7310-831BAF5AB8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5AA738-BD46-431A-962A-D1CAD87CEC24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259286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54EBD5-363E-1566-468D-8A60817745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829E43A6-46E0-12F2-8ED2-5A61AA3EAE0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E1B7E13F-E568-1398-973B-DAF9735768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After scattering the neutron get captured at the same time, but with a different energy, therefore affecting the yield -&gt; cross section</a:t>
            </a:r>
          </a:p>
          <a:p>
            <a:r>
              <a:rPr lang="en-GB" dirty="0"/>
              <a:t>Multiple scattering increases with thickness and </a:t>
            </a:r>
            <a:r>
              <a:rPr lang="en-GB" dirty="0" err="1"/>
              <a:t>XS_t</a:t>
            </a:r>
            <a:r>
              <a:rPr lang="en-GB" dirty="0"/>
              <a:t>/</a:t>
            </a:r>
            <a:r>
              <a:rPr lang="en-GB" dirty="0" err="1"/>
              <a:t>XS_g</a:t>
            </a:r>
            <a:r>
              <a:rPr lang="en-GB" dirty="0"/>
              <a:t> ratio 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FE6F5FE-298C-98AA-D7F5-481B37F4B3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5AA738-BD46-431A-962A-D1CAD87CEC24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161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65FBBB-4DCC-8295-E8A9-E23B73E38C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045D5789-3D8E-043C-7539-AB8950C32E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74C876B4-2C8B-AE25-ED8C-3EC7E2F57A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After scattering the neutron get captured at the same time, but with a different energy, therefore affecting the yield -&gt; cross section</a:t>
            </a:r>
          </a:p>
          <a:p>
            <a:r>
              <a:rPr lang="en-GB" dirty="0"/>
              <a:t>Multiple scattering increases with thickness and </a:t>
            </a:r>
            <a:r>
              <a:rPr lang="en-GB" dirty="0" err="1"/>
              <a:t>XS_t</a:t>
            </a:r>
            <a:r>
              <a:rPr lang="en-GB" dirty="0"/>
              <a:t>/</a:t>
            </a:r>
            <a:r>
              <a:rPr lang="en-GB" dirty="0" err="1"/>
              <a:t>XS_g</a:t>
            </a:r>
            <a:r>
              <a:rPr lang="en-GB" dirty="0"/>
              <a:t> ratio 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56AB20E-B7D2-8A47-9C3D-B53E66EFFBE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5AA738-BD46-431A-962A-D1CAD87CEC24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53820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DBE8B7-B99D-D5C7-0A2C-B1054719A7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305CC4B0-4FE6-1D43-2EF3-CB52AFEBC7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356DBA68-50E2-6563-6FCD-CC2BE4B9CC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Very thin -&gt; 1-15 keV. The first resonance affects the most to the criticality safety calculations</a:t>
            </a:r>
          </a:p>
          <a:p>
            <a:r>
              <a:rPr lang="en-GB" dirty="0"/>
              <a:t>Thin -&gt; 15-100 keV. Thanks to the very intense neutron flux at </a:t>
            </a:r>
            <a:r>
              <a:rPr lang="en-GB" dirty="0" err="1"/>
              <a:t>n_TOF</a:t>
            </a:r>
            <a:endParaRPr lang="en-GB" dirty="0"/>
          </a:p>
          <a:p>
            <a:r>
              <a:rPr lang="en-GB" dirty="0" err="1"/>
              <a:t>natCr</a:t>
            </a:r>
            <a:r>
              <a:rPr lang="en-GB" dirty="0"/>
              <a:t> -&gt; (50,52,53,54) = (4.3, 83.8, 9.5, 2.4)% (50Cr half-life = 2E17 years = 0.2 </a:t>
            </a:r>
            <a:r>
              <a:rPr lang="en-GB" dirty="0" err="1"/>
              <a:t>trillones</a:t>
            </a:r>
            <a:r>
              <a:rPr lang="en-GB" dirty="0"/>
              <a:t> de </a:t>
            </a:r>
            <a:r>
              <a:rPr lang="en-GB" dirty="0" err="1"/>
              <a:t>años</a:t>
            </a:r>
            <a:r>
              <a:rPr lang="en-GB" dirty="0"/>
              <a:t>)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879A7BF-C081-97B7-7D59-AEAE94CB7C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5AA738-BD46-431A-962A-D1CAD87CEC2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306029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EEC074-FE43-235F-653F-89D208B5D3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60F8DA60-EE43-EA43-D70A-5D977B7772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84620630-0157-FE70-BD34-46BA531152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After scattering the neutron get captured at the same time, but with a different energy, therefore affecting the yield -&gt; cross section</a:t>
            </a:r>
          </a:p>
          <a:p>
            <a:r>
              <a:rPr lang="en-GB" dirty="0"/>
              <a:t>Multiple scattering increases with thickness and </a:t>
            </a:r>
            <a:r>
              <a:rPr lang="en-GB" dirty="0" err="1"/>
              <a:t>XS_t</a:t>
            </a:r>
            <a:r>
              <a:rPr lang="en-GB" dirty="0"/>
              <a:t>/</a:t>
            </a:r>
            <a:r>
              <a:rPr lang="en-GB" dirty="0" err="1"/>
              <a:t>XS_g</a:t>
            </a:r>
            <a:r>
              <a:rPr lang="en-GB" dirty="0"/>
              <a:t> ratio 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E510143-E3A3-915D-F348-D2F3A7E863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5AA738-BD46-431A-962A-D1CAD87CEC24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083185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D1BD1A-AFDE-3297-4700-5751FCFA41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38B0F396-893B-5A0B-6B4A-D770F314CC5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308FADA3-7DD6-BABC-0C58-A304FA462E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After scattering the neutron get captured at the same time, but with a different energy, therefore affecting the yield -&gt; cross section</a:t>
            </a:r>
          </a:p>
          <a:p>
            <a:r>
              <a:rPr lang="en-GB" dirty="0"/>
              <a:t>Multiple scattering increases with thickness and </a:t>
            </a:r>
            <a:r>
              <a:rPr lang="en-GB" dirty="0" err="1"/>
              <a:t>XS_t</a:t>
            </a:r>
            <a:r>
              <a:rPr lang="en-GB" dirty="0"/>
              <a:t>/</a:t>
            </a:r>
            <a:r>
              <a:rPr lang="en-GB" dirty="0" err="1"/>
              <a:t>XS_g</a:t>
            </a:r>
            <a:r>
              <a:rPr lang="en-GB" dirty="0"/>
              <a:t> ratio 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EDB92A8-F2E2-E8B0-673E-330FA2C876B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5AA738-BD46-431A-962A-D1CAD87CEC24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050099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9DBB50-6BA9-4535-888C-1A85BA56EE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B584F253-5C95-B7A3-BD4E-0962CD0A2FF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A6462477-2BAC-5D62-5276-780FA3FCB2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After scattering the neutron get captured at the same time, but with a different energy, therefore affecting the yield -&gt; cross section</a:t>
            </a:r>
          </a:p>
          <a:p>
            <a:r>
              <a:rPr lang="en-GB" dirty="0"/>
              <a:t>Multiple scattering increases with thickness and </a:t>
            </a:r>
            <a:r>
              <a:rPr lang="en-GB" dirty="0" err="1"/>
              <a:t>XS_t</a:t>
            </a:r>
            <a:r>
              <a:rPr lang="en-GB" dirty="0"/>
              <a:t>/</a:t>
            </a:r>
            <a:r>
              <a:rPr lang="en-GB" dirty="0" err="1"/>
              <a:t>XS_g</a:t>
            </a:r>
            <a:r>
              <a:rPr lang="en-GB" dirty="0"/>
              <a:t> ratio 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29A2332-A2AD-5A15-5756-2682452DD3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5AA738-BD46-431A-962A-D1CAD87CEC24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047363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A1A250-311E-01A1-9592-F56340C21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2330CE7D-31A8-46C1-D9F2-F104D355F5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030F80E2-32EC-59DD-3835-C2988FE74B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After scattering the neutron get captured at the same time, but with a different energy, therefore affecting the yield -&gt; cross section</a:t>
            </a:r>
          </a:p>
          <a:p>
            <a:r>
              <a:rPr lang="en-GB" dirty="0"/>
              <a:t>Multiple scattering increases with thickness and </a:t>
            </a:r>
            <a:r>
              <a:rPr lang="en-GB" dirty="0" err="1"/>
              <a:t>XS_t</a:t>
            </a:r>
            <a:r>
              <a:rPr lang="en-GB" dirty="0"/>
              <a:t>/</a:t>
            </a:r>
            <a:r>
              <a:rPr lang="en-GB" dirty="0" err="1"/>
              <a:t>XS_g</a:t>
            </a:r>
            <a:r>
              <a:rPr lang="en-GB" dirty="0"/>
              <a:t> ratio 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22AEDE6-9737-AD99-8916-647A12D1C9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5AA738-BD46-431A-962A-D1CAD87CEC24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035505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040349-34B4-199B-EFD1-65C45D5729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8AB3F30-1695-9833-193C-11BC9EC76E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63F5318A-74C7-3B26-CC0A-DF9643C0D7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After scattering the neutron get captured at the same time, but with a different energy, therefore affecting the yield -&gt; cross section</a:t>
            </a:r>
          </a:p>
          <a:p>
            <a:r>
              <a:rPr lang="en-GB" dirty="0"/>
              <a:t>Multiple scattering increases with thickness and </a:t>
            </a:r>
            <a:r>
              <a:rPr lang="en-GB" dirty="0" err="1"/>
              <a:t>XS_t</a:t>
            </a:r>
            <a:r>
              <a:rPr lang="en-GB" dirty="0"/>
              <a:t>/</a:t>
            </a:r>
            <a:r>
              <a:rPr lang="en-GB" dirty="0" err="1"/>
              <a:t>XS_g</a:t>
            </a:r>
            <a:r>
              <a:rPr lang="en-GB" dirty="0"/>
              <a:t> ratio 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C2D7498-3AC7-88DA-0DDF-9571CBC5850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5AA738-BD46-431A-962A-D1CAD87CEC24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207460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D3E17C-CADE-D500-0A93-42AAD865D1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AB60DD9E-F758-7B40-3A73-8309038284B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50713A78-01ED-7F5F-2CA5-268D8B2DFA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After scattering the neutron get captured at the same time, but with a different energy, therefore affecting the yield -&gt; cross section</a:t>
            </a:r>
          </a:p>
          <a:p>
            <a:r>
              <a:rPr lang="en-GB" dirty="0"/>
              <a:t>Multiple scattering increases with thickness and </a:t>
            </a:r>
            <a:r>
              <a:rPr lang="en-GB" dirty="0" err="1"/>
              <a:t>XS_t</a:t>
            </a:r>
            <a:r>
              <a:rPr lang="en-GB" dirty="0"/>
              <a:t>/</a:t>
            </a:r>
            <a:r>
              <a:rPr lang="en-GB" dirty="0" err="1"/>
              <a:t>XS_g</a:t>
            </a:r>
            <a:r>
              <a:rPr lang="en-GB" dirty="0"/>
              <a:t> ratio 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A1D1569-A5FC-6B72-94A2-D0312412319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5AA738-BD46-431A-962A-D1CAD87CEC24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79278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1FCF2D-8AD0-7457-6CFB-044B75131F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FB035CB2-66AE-57F0-D723-F0D5854209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5593140C-1669-2254-F9AC-FEA7A8E576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5535CFC-F7D7-3F86-5566-263E9EF394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C7238B-A9B0-45E6-BC20-259807217093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49639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525D1A-CF68-B5E5-6773-F75490AA0B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966F59F3-C6EE-F59F-7D17-575C220EEB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96F1DE5-878E-E8CA-706D-011A303F2B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After scattering the neutron get captured at the same time, but with a different energy, therefore affecting the yield -&gt; cross section</a:t>
            </a:r>
          </a:p>
          <a:p>
            <a:r>
              <a:rPr lang="en-GB" dirty="0"/>
              <a:t>Multiple scattering increases with thickness and </a:t>
            </a:r>
            <a:r>
              <a:rPr lang="en-GB" dirty="0" err="1"/>
              <a:t>XS_t</a:t>
            </a:r>
            <a:r>
              <a:rPr lang="en-GB" dirty="0"/>
              <a:t>/</a:t>
            </a:r>
            <a:r>
              <a:rPr lang="en-GB" dirty="0" err="1"/>
              <a:t>XS_g</a:t>
            </a:r>
            <a:r>
              <a:rPr lang="en-GB" dirty="0"/>
              <a:t> ratio 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38E67B7-4F6C-FFB8-0FB4-EEF4C5B5EE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5AA738-BD46-431A-962A-D1CAD87CEC24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46355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b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C7238B-A9B0-45E6-BC20-259807217093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04088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4B4D48-4D3C-8BDB-9D9E-864DAFA5CE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637B9B06-50F7-A47B-2743-8AA55F0B07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2B73DF4D-586C-2C4B-315C-B2531E653E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b="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F86D4D5-6C6E-9ECE-3EC1-BBEE65698C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C7238B-A9B0-45E6-BC20-25980721709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84568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36E4FB-2BF3-E82C-7CEC-7A2B4EE72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3F649388-651C-944C-A679-7355F2796EC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E465F426-1410-F982-239A-B18B461B0D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b="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5AA0777-A910-1342-EC17-8E12168A02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C7238B-A9B0-45E6-BC20-25980721709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9181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CF6DD7-722A-79AD-5218-B2EACA44AC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3CF5F43B-8DDB-4094-A315-FB983B83EC4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FD4007FC-88F1-9B5A-51AA-28523AE440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b="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53D2F29-675B-286D-F75D-9927524478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C7238B-A9B0-45E6-BC20-25980721709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1906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1ABFA3-A88A-C78A-EE8D-0743913533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B58DF230-7BE8-0AE0-4B11-DF37A74ABE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61BF821-BDDB-0AA9-15BE-305B5E9654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b="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B865A7B-9A2D-F356-E556-04DF5BE0AE1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C7238B-A9B0-45E6-BC20-25980721709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73117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CE5257-02FF-5C68-268C-4C204A3759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7E3E092C-80AF-E274-15D3-5EE2576159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66FF35D-D212-0A8E-406A-909C460A6B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b="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E266160-E6B5-8512-8515-24558FD3EDA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C7238B-A9B0-45E6-BC20-259807217093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7641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C04CC-4C25-4D50-AD32-215E59F9906D}" type="datetime1">
              <a:rPr lang="es-ES" smtClean="0"/>
              <a:t>29/06/2026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0005-B5C9-4CA6-89F5-A520DBCC6CB6}" type="slidenum">
              <a:rPr lang="es-ES" smtClean="0"/>
              <a:t>‹Nº›</a:t>
            </a:fld>
            <a:endParaRPr lang="es-E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6333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367A3-BBAD-42D8-ADEF-E7B58CF1D87A}" type="datetime1">
              <a:rPr lang="es-ES" smtClean="0"/>
              <a:t>29/06/2026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0005-B5C9-4CA6-89F5-A520DBCC6CB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6029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20382-4884-46BD-9B3B-FB38DFDAC59E}" type="datetime1">
              <a:rPr lang="es-ES" smtClean="0"/>
              <a:t>29/06/2026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0005-B5C9-4CA6-89F5-A520DBCC6CB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4922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8DB93-8900-425C-B136-531710D83E4C}" type="datetime1">
              <a:rPr lang="es-ES" smtClean="0"/>
              <a:t>29/06/2026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0005-B5C9-4CA6-89F5-A520DBCC6CB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60223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2CF69-1B31-4DDD-9F49-3BACECB3F99B}" type="datetime1">
              <a:rPr lang="es-ES" smtClean="0"/>
              <a:t>29/06/2026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0005-B5C9-4CA6-89F5-A520DBCC6CB6}" type="slidenum">
              <a:rPr lang="es-ES" smtClean="0"/>
              <a:t>‹Nº›</a:t>
            </a:fld>
            <a:endParaRPr lang="es-E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2564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BBD1E-86A6-41FF-A7A1-8D01E6E73294}" type="datetime1">
              <a:rPr lang="es-ES" smtClean="0"/>
              <a:t>29/06/2026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0005-B5C9-4CA6-89F5-A520DBCC6CB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353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E3CD4-7904-4269-B4E5-C35C1FD41351}" type="datetime1">
              <a:rPr lang="es-ES" smtClean="0"/>
              <a:t>29/06/2026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0005-B5C9-4CA6-89F5-A520DBCC6CB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78650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F789C-1DBF-4BA1-96A0-C44A9276C6A2}" type="datetime1">
              <a:rPr lang="es-ES" smtClean="0"/>
              <a:t>29/06/2026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0005-B5C9-4CA6-89F5-A520DBCC6CB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724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7FB4-82A1-4FC7-A9C8-DC6ABC555451}" type="datetime1">
              <a:rPr lang="es-ES" smtClean="0"/>
              <a:t>29/06/2026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0005-B5C9-4CA6-89F5-A520DBCC6CB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2233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C0C3D3D-AF3F-4920-8D53-6F5A59516AB2}" type="datetime1">
              <a:rPr lang="es-ES" smtClean="0"/>
              <a:t>29/06/2026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E30005-B5C9-4CA6-89F5-A520DBCC6CB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2239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2CB1F-B39A-4813-9526-447CA9F5C862}" type="datetime1">
              <a:rPr lang="es-ES" smtClean="0"/>
              <a:t>29/06/2026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0005-B5C9-4CA6-89F5-A520DBCC6CB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8750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83B95DD-84FD-4514-A87F-AB558C78ADB6}" type="datetime1">
              <a:rPr lang="es-ES" smtClean="0"/>
              <a:t>29/06/2026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7E30005-B5C9-4CA6-89F5-A520DBCC6CB6}" type="slidenum">
              <a:rPr lang="es-ES" smtClean="0"/>
              <a:t>‹Nº›</a:t>
            </a:fld>
            <a:endParaRPr lang="es-E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6166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jp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7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7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7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10" Type="http://schemas.openxmlformats.org/officeDocument/2006/relationships/image" Target="../media/image46.png"/><Relationship Id="rId4" Type="http://schemas.openxmlformats.org/officeDocument/2006/relationships/image" Target="../media/image42.png"/><Relationship Id="rId9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png"/><Relationship Id="rId4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64.png"/><Relationship Id="rId4" Type="http://schemas.openxmlformats.org/officeDocument/2006/relationships/image" Target="../media/image3.jpg"/><Relationship Id="rId9" Type="http://schemas.openxmlformats.org/officeDocument/2006/relationships/image" Target="../media/image6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7.png"/><Relationship Id="rId4" Type="http://schemas.openxmlformats.org/officeDocument/2006/relationships/image" Target="../media/image66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png"/><Relationship Id="rId5" Type="http://schemas.openxmlformats.org/officeDocument/2006/relationships/image" Target="../media/image67.png"/><Relationship Id="rId4" Type="http://schemas.openxmlformats.org/officeDocument/2006/relationships/image" Target="../media/image68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7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78.png"/><Relationship Id="rId9" Type="http://schemas.openxmlformats.org/officeDocument/2006/relationships/image" Target="../media/image7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jpg"/><Relationship Id="rId5" Type="http://schemas.openxmlformats.org/officeDocument/2006/relationships/image" Target="../media/image72.jpg"/><Relationship Id="rId4" Type="http://schemas.openxmlformats.org/officeDocument/2006/relationships/image" Target="../media/image82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image" Target="../media/image7.png"/><Relationship Id="rId7" Type="http://schemas.openxmlformats.org/officeDocument/2006/relationships/image" Target="../media/image8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7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3" Type="http://schemas.openxmlformats.org/officeDocument/2006/relationships/image" Target="../media/image7.png"/><Relationship Id="rId7" Type="http://schemas.openxmlformats.org/officeDocument/2006/relationships/image" Target="../media/image9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image" Target="../media/image79.png"/><Relationship Id="rId9" Type="http://schemas.openxmlformats.org/officeDocument/2006/relationships/image" Target="../media/image8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3.png"/><Relationship Id="rId4" Type="http://schemas.openxmlformats.org/officeDocument/2006/relationships/image" Target="../media/image8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9.png"/><Relationship Id="rId4" Type="http://schemas.openxmlformats.org/officeDocument/2006/relationships/image" Target="../media/image8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9.png"/><Relationship Id="rId4" Type="http://schemas.openxmlformats.org/officeDocument/2006/relationships/image" Target="../media/image8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10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0.png"/><Relationship Id="rId4" Type="http://schemas.openxmlformats.org/officeDocument/2006/relationships/image" Target="../media/image86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0.png"/><Relationship Id="rId5" Type="http://schemas.openxmlformats.org/officeDocument/2006/relationships/image" Target="../media/image96.png"/><Relationship Id="rId4" Type="http://schemas.openxmlformats.org/officeDocument/2006/relationships/image" Target="../media/image9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97F8D7-66CA-75C7-4CD7-095FB6BA50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7453" y="468086"/>
            <a:ext cx="11635190" cy="2849928"/>
          </a:xfrm>
        </p:spPr>
        <p:txBody>
          <a:bodyPr>
            <a:normAutofit fontScale="90000"/>
          </a:bodyPr>
          <a:lstStyle/>
          <a:p>
            <a:pPr algn="ctr"/>
            <a:r>
              <a:rPr lang="en-GB" sz="7200" baseline="30000" noProof="0" dirty="0"/>
              <a:t>50</a:t>
            </a:r>
            <a:r>
              <a:rPr lang="en-GB" sz="7200" noProof="0" dirty="0"/>
              <a:t>Cr and </a:t>
            </a:r>
            <a:r>
              <a:rPr lang="en-GB" sz="7200" baseline="30000" noProof="0" dirty="0"/>
              <a:t>53</a:t>
            </a:r>
            <a:r>
              <a:rPr lang="en-GB" sz="7200" noProof="0" dirty="0"/>
              <a:t>Cr (</a:t>
            </a:r>
            <a:r>
              <a:rPr lang="en-GB" sz="7200" noProof="0" dirty="0" err="1"/>
              <a:t>n,γ</a:t>
            </a:r>
            <a:r>
              <a:rPr lang="en-GB" sz="7200" noProof="0" dirty="0"/>
              <a:t>) cross section measurements at </a:t>
            </a:r>
            <a:r>
              <a:rPr lang="en-GB" sz="7200" noProof="0" dirty="0" err="1"/>
              <a:t>n_TOF</a:t>
            </a:r>
            <a:r>
              <a:rPr lang="en-GB" sz="7200" noProof="0" dirty="0"/>
              <a:t> and </a:t>
            </a:r>
            <a:r>
              <a:rPr lang="en-GB" sz="7200" noProof="0" dirty="0" err="1"/>
              <a:t>HiSPANoS</a:t>
            </a:r>
            <a:endParaRPr lang="en-GB" sz="7200" baseline="30000" noProof="0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2ACBB691-A6D9-DB32-089A-DBC71606AE35}"/>
              </a:ext>
            </a:extLst>
          </p:cNvPr>
          <p:cNvSpPr txBox="1">
            <a:spLocks/>
          </p:cNvSpPr>
          <p:nvPr/>
        </p:nvSpPr>
        <p:spPr>
          <a:xfrm>
            <a:off x="257453" y="3421314"/>
            <a:ext cx="11474244" cy="114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noProof="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P. Pérez-Maroto, C. Guerrero, a. </a:t>
            </a:r>
            <a:r>
              <a:rPr lang="en-GB" noProof="0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casanovas</a:t>
            </a:r>
            <a:r>
              <a:rPr lang="en-GB" noProof="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</a:t>
            </a:r>
          </a:p>
          <a:p>
            <a:pPr algn="ctr"/>
            <a:r>
              <a:rPr lang="en-GB" noProof="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B. Fernández &amp; the </a:t>
            </a:r>
            <a:r>
              <a:rPr lang="en-GB" noProof="0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n_TOF</a:t>
            </a:r>
            <a:r>
              <a:rPr lang="en-GB" noProof="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Collaboration.</a:t>
            </a:r>
          </a:p>
          <a:p>
            <a:pPr algn="ctr"/>
            <a:r>
              <a:rPr lang="en-GB" noProof="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Wonder 2026, </a:t>
            </a:r>
            <a:r>
              <a:rPr lang="en-GB" noProof="0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aix-en-provence</a:t>
            </a:r>
            <a:r>
              <a:rPr lang="en-GB" noProof="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 30/06/2026</a:t>
            </a:r>
          </a:p>
        </p:txBody>
      </p:sp>
      <p:pic>
        <p:nvPicPr>
          <p:cNvPr id="7" name="Imagen 6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9EC6D941-F94F-721E-12E4-4D3F159ADF0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32"/>
          <a:stretch/>
        </p:blipFill>
        <p:spPr>
          <a:xfrm>
            <a:off x="4012735" y="5242281"/>
            <a:ext cx="2592420" cy="870992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7E88C676-4277-D2E8-A021-EA5A56FE0F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4" y="5106504"/>
            <a:ext cx="1216305" cy="1082971"/>
          </a:xfrm>
          <a:prstGeom prst="rect">
            <a:avLst/>
          </a:prstGeom>
        </p:spPr>
      </p:pic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B67122D6-B67C-B949-BBAF-410793FE09E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3004" y="5414060"/>
            <a:ext cx="2073141" cy="662705"/>
          </a:xfrm>
          <a:prstGeom prst="rect">
            <a:avLst/>
          </a:prstGeom>
        </p:spPr>
      </p:pic>
      <p:pic>
        <p:nvPicPr>
          <p:cNvPr id="13" name="Imagen 12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879DA5BB-C7AE-6B12-5775-28F39FA4B08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44" t="1314" r="22825" b="1510"/>
          <a:stretch/>
        </p:blipFill>
        <p:spPr>
          <a:xfrm>
            <a:off x="10930018" y="5189032"/>
            <a:ext cx="1010527" cy="1000443"/>
          </a:xfrm>
          <a:prstGeom prst="rect">
            <a:avLst/>
          </a:prstGeom>
        </p:spPr>
      </p:pic>
      <p:pic>
        <p:nvPicPr>
          <p:cNvPr id="15" name="Imagen 14" descr="Icono&#10;&#10;Descripción generada automáticamente">
            <a:extLst>
              <a:ext uri="{FF2B5EF4-FFF2-40B4-BE49-F238E27FC236}">
                <a16:creationId xmlns:a16="http://schemas.microsoft.com/office/drawing/2014/main" id="{71A800B6-ADB2-FDC6-5F43-01629CA836E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5131" y="5175564"/>
            <a:ext cx="1644181" cy="1013911"/>
          </a:xfrm>
          <a:prstGeom prst="rect">
            <a:avLst/>
          </a:prstGeom>
        </p:spPr>
      </p:pic>
      <p:pic>
        <p:nvPicPr>
          <p:cNvPr id="5" name="Imagen 4" descr="Icono&#10;&#10;Descripción generada automáticamente">
            <a:extLst>
              <a:ext uri="{FF2B5EF4-FFF2-40B4-BE49-F238E27FC236}">
                <a16:creationId xmlns:a16="http://schemas.microsoft.com/office/drawing/2014/main" id="{5AC95523-461F-2D38-1E17-0978D571075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5175563"/>
            <a:ext cx="1064425" cy="1064425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EA8A07CC-CD74-447D-87CC-118893E4289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503877" y="18812"/>
            <a:ext cx="1664678" cy="654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799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D9F7A5-D1F5-4B96-D3E5-126A0473CB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1A960686-3948-F5D5-AA78-BBC945A2D29A}"/>
              </a:ext>
            </a:extLst>
          </p:cNvPr>
          <p:cNvSpPr txBox="1"/>
          <p:nvPr/>
        </p:nvSpPr>
        <p:spPr>
          <a:xfrm>
            <a:off x="198000" y="28800"/>
            <a:ext cx="112284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noProof="0" dirty="0">
                <a:latin typeface="+mj-lt"/>
              </a:rPr>
              <a:t>Experimental set-up. Activation sample</a:t>
            </a:r>
          </a:p>
        </p:txBody>
      </p:sp>
      <p:sp>
        <p:nvSpPr>
          <p:cNvPr id="5" name="Marcador de número de diapositiva 1">
            <a:extLst>
              <a:ext uri="{FF2B5EF4-FFF2-40B4-BE49-F238E27FC236}">
                <a16:creationId xmlns:a16="http://schemas.microsoft.com/office/drawing/2014/main" id="{76E883AA-59FC-FCB9-9700-57E83878D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fld id="{47E30005-B5C9-4CA6-89F5-A520DBCC6CB6}" type="slidenum">
              <a:rPr lang="en-GB" sz="1800" noProof="0" smtClean="0"/>
              <a:t>10</a:t>
            </a:fld>
            <a:endParaRPr lang="en-GB" sz="1800" noProof="0" dirty="0"/>
          </a:p>
        </p:txBody>
      </p:sp>
      <p:sp>
        <p:nvSpPr>
          <p:cNvPr id="13" name="CuadroTexto 7">
            <a:extLst>
              <a:ext uri="{FF2B5EF4-FFF2-40B4-BE49-F238E27FC236}">
                <a16:creationId xmlns:a16="http://schemas.microsoft.com/office/drawing/2014/main" id="{2C5B00B3-DB9D-1FB1-3886-2C982A12DD38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58941ABA-FE8F-1802-5320-50CF32BF69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p:pic>
        <p:nvPicPr>
          <p:cNvPr id="28" name="Imagen 27" descr="Imagen que contiene tabla, naranja, agua&#10;&#10;Descripción generada automáticamente">
            <a:extLst>
              <a:ext uri="{FF2B5EF4-FFF2-40B4-BE49-F238E27FC236}">
                <a16:creationId xmlns:a16="http://schemas.microsoft.com/office/drawing/2014/main" id="{4965FEBE-BC9C-65F3-7F57-BECF955E448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25" t="32492" r="23679" b="33014"/>
          <a:stretch/>
        </p:blipFill>
        <p:spPr>
          <a:xfrm>
            <a:off x="10017945" y="1007964"/>
            <a:ext cx="2066957" cy="1488594"/>
          </a:xfrm>
          <a:prstGeom prst="rect">
            <a:avLst/>
          </a:prstGeom>
        </p:spPr>
      </p:pic>
      <p:pic>
        <p:nvPicPr>
          <p:cNvPr id="29" name="Imagen 28" descr="Imagen que contiene interior, viendo, agua, sucio&#10;&#10;Descripción generada automáticamente">
            <a:extLst>
              <a:ext uri="{FF2B5EF4-FFF2-40B4-BE49-F238E27FC236}">
                <a16:creationId xmlns:a16="http://schemas.microsoft.com/office/drawing/2014/main" id="{DF7CB150-CEDE-C2BE-300B-2FF3F7A87F3D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97" t="28824" r="19702" b="24700"/>
          <a:stretch/>
        </p:blipFill>
        <p:spPr>
          <a:xfrm>
            <a:off x="357045" y="963605"/>
            <a:ext cx="2107481" cy="2035681"/>
          </a:xfrm>
          <a:prstGeom prst="rect">
            <a:avLst/>
          </a:prstGeom>
        </p:spPr>
      </p:pic>
      <p:sp>
        <p:nvSpPr>
          <p:cNvPr id="30" name="CuadroTexto 29">
            <a:extLst>
              <a:ext uri="{FF2B5EF4-FFF2-40B4-BE49-F238E27FC236}">
                <a16:creationId xmlns:a16="http://schemas.microsoft.com/office/drawing/2014/main" id="{ED3D3EC3-7D46-2EE4-27F0-6A63C10C486E}"/>
              </a:ext>
            </a:extLst>
          </p:cNvPr>
          <p:cNvSpPr txBox="1"/>
          <p:nvPr/>
        </p:nvSpPr>
        <p:spPr>
          <a:xfrm>
            <a:off x="2553919" y="1104640"/>
            <a:ext cx="397751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noProof="0" dirty="0"/>
              <a:t>94.6(4)% enriched </a:t>
            </a:r>
            <a:r>
              <a:rPr lang="en-GB" sz="2400" baseline="30000" noProof="0" dirty="0"/>
              <a:t>50</a:t>
            </a:r>
            <a:r>
              <a:rPr lang="en-GB" sz="2400" noProof="0" dirty="0"/>
              <a:t>Cr</a:t>
            </a:r>
            <a:r>
              <a:rPr lang="en-GB" sz="2400" baseline="-25000" noProof="0" dirty="0"/>
              <a:t>2</a:t>
            </a:r>
            <a:r>
              <a:rPr lang="en-GB" sz="2400" noProof="0" dirty="0"/>
              <a:t>O</a:t>
            </a:r>
            <a:r>
              <a:rPr lang="en-GB" sz="2400" baseline="-25000" noProof="0" dirty="0"/>
              <a:t>3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noProof="0" dirty="0"/>
              <a:t>723(3) mg of material</a:t>
            </a:r>
            <a:endParaRPr lang="en-GB" sz="2400" baseline="-25000" noProof="0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noProof="0" dirty="0"/>
              <a:t>Inside a PEEK capsule</a:t>
            </a:r>
          </a:p>
        </p:txBody>
      </p:sp>
      <p:sp>
        <p:nvSpPr>
          <p:cNvPr id="31" name="Abrir llave 30">
            <a:extLst>
              <a:ext uri="{FF2B5EF4-FFF2-40B4-BE49-F238E27FC236}">
                <a16:creationId xmlns:a16="http://schemas.microsoft.com/office/drawing/2014/main" id="{C44FE2F3-0610-FE08-7329-BDB8F86A361E}"/>
              </a:ext>
            </a:extLst>
          </p:cNvPr>
          <p:cNvSpPr/>
          <p:nvPr/>
        </p:nvSpPr>
        <p:spPr>
          <a:xfrm rot="10800000">
            <a:off x="6442327" y="1135455"/>
            <a:ext cx="303508" cy="1219641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5EAFFBDB-FC6C-72E3-A9D2-4B3F9CCA6389}"/>
              </a:ext>
            </a:extLst>
          </p:cNvPr>
          <p:cNvSpPr txBox="1"/>
          <p:nvPr/>
        </p:nvSpPr>
        <p:spPr>
          <a:xfrm>
            <a:off x="6821995" y="1154767"/>
            <a:ext cx="31197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noProof="0" dirty="0"/>
              <a:t>Measured relative to two </a:t>
            </a:r>
            <a:r>
              <a:rPr lang="en-GB" sz="2400" baseline="30000" noProof="0" dirty="0"/>
              <a:t>197</a:t>
            </a:r>
            <a:r>
              <a:rPr lang="en-GB" sz="2400" noProof="0" dirty="0"/>
              <a:t>Au foils (standard cross section)</a:t>
            </a:r>
          </a:p>
        </p:txBody>
      </p:sp>
      <p:cxnSp>
        <p:nvCxnSpPr>
          <p:cNvPr id="33" name="Conector recto de flecha 32">
            <a:extLst>
              <a:ext uri="{FF2B5EF4-FFF2-40B4-BE49-F238E27FC236}">
                <a16:creationId xmlns:a16="http://schemas.microsoft.com/office/drawing/2014/main" id="{B9F4EFCF-25FE-8C17-1DE7-927E780331EC}"/>
              </a:ext>
            </a:extLst>
          </p:cNvPr>
          <p:cNvCxnSpPr>
            <a:cxnSpLocks/>
          </p:cNvCxnSpPr>
          <p:nvPr/>
        </p:nvCxnSpPr>
        <p:spPr>
          <a:xfrm>
            <a:off x="719021" y="1920430"/>
            <a:ext cx="1247892" cy="0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uadroTexto 33">
            <a:extLst>
              <a:ext uri="{FF2B5EF4-FFF2-40B4-BE49-F238E27FC236}">
                <a16:creationId xmlns:a16="http://schemas.microsoft.com/office/drawing/2014/main" id="{023C2DD7-74A9-6A61-0598-B2FAF519C30D}"/>
              </a:ext>
            </a:extLst>
          </p:cNvPr>
          <p:cNvSpPr txBox="1"/>
          <p:nvPr/>
        </p:nvSpPr>
        <p:spPr>
          <a:xfrm>
            <a:off x="823564" y="2617451"/>
            <a:ext cx="983647" cy="369332"/>
          </a:xfrm>
          <a:prstGeom prst="rect">
            <a:avLst/>
          </a:prstGeom>
          <a:solidFill>
            <a:schemeClr val="bg1">
              <a:alpha val="68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20 mm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90B1C681-F35B-13AF-B51E-EF54B77F2118}"/>
              </a:ext>
            </a:extLst>
          </p:cNvPr>
          <p:cNvSpPr txBox="1"/>
          <p:nvPr/>
        </p:nvSpPr>
        <p:spPr>
          <a:xfrm>
            <a:off x="1835825" y="999116"/>
            <a:ext cx="576500" cy="369332"/>
          </a:xfrm>
          <a:prstGeom prst="rect">
            <a:avLst/>
          </a:prstGeom>
          <a:solidFill>
            <a:schemeClr val="bg1">
              <a:alpha val="68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baseline="30000" noProof="0" dirty="0"/>
              <a:t>50</a:t>
            </a:r>
            <a:r>
              <a:rPr lang="en-GB" b="1" noProof="0" dirty="0"/>
              <a:t>Cr</a:t>
            </a:r>
          </a:p>
        </p:txBody>
      </p:sp>
      <p:cxnSp>
        <p:nvCxnSpPr>
          <p:cNvPr id="36" name="Conector recto de flecha 35">
            <a:extLst>
              <a:ext uri="{FF2B5EF4-FFF2-40B4-BE49-F238E27FC236}">
                <a16:creationId xmlns:a16="http://schemas.microsoft.com/office/drawing/2014/main" id="{8A129BB0-DFF8-5234-93E7-88DED6A96978}"/>
              </a:ext>
            </a:extLst>
          </p:cNvPr>
          <p:cNvCxnSpPr>
            <a:cxnSpLocks/>
          </p:cNvCxnSpPr>
          <p:nvPr/>
        </p:nvCxnSpPr>
        <p:spPr>
          <a:xfrm flipH="1">
            <a:off x="1746432" y="1331722"/>
            <a:ext cx="284848" cy="23092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uadroTexto 36">
            <a:extLst>
              <a:ext uri="{FF2B5EF4-FFF2-40B4-BE49-F238E27FC236}">
                <a16:creationId xmlns:a16="http://schemas.microsoft.com/office/drawing/2014/main" id="{462A8302-E820-A7E3-826F-4D307B9AAA73}"/>
              </a:ext>
            </a:extLst>
          </p:cNvPr>
          <p:cNvSpPr txBox="1"/>
          <p:nvPr/>
        </p:nvSpPr>
        <p:spPr>
          <a:xfrm>
            <a:off x="11337046" y="814450"/>
            <a:ext cx="790456" cy="369332"/>
          </a:xfrm>
          <a:prstGeom prst="rect">
            <a:avLst/>
          </a:prstGeom>
          <a:solidFill>
            <a:schemeClr val="bg1">
              <a:alpha val="68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baseline="30000" noProof="0" dirty="0"/>
              <a:t>197</a:t>
            </a:r>
            <a:r>
              <a:rPr lang="en-GB" b="1" noProof="0" dirty="0"/>
              <a:t>Au</a:t>
            </a:r>
          </a:p>
        </p:txBody>
      </p:sp>
      <p:cxnSp>
        <p:nvCxnSpPr>
          <p:cNvPr id="38" name="Conector recto de flecha 37">
            <a:extLst>
              <a:ext uri="{FF2B5EF4-FFF2-40B4-BE49-F238E27FC236}">
                <a16:creationId xmlns:a16="http://schemas.microsoft.com/office/drawing/2014/main" id="{EC504189-4A28-2B28-27B3-66DAABDF70F5}"/>
              </a:ext>
            </a:extLst>
          </p:cNvPr>
          <p:cNvCxnSpPr>
            <a:cxnSpLocks/>
          </p:cNvCxnSpPr>
          <p:nvPr/>
        </p:nvCxnSpPr>
        <p:spPr>
          <a:xfrm flipH="1">
            <a:off x="11212483" y="1234087"/>
            <a:ext cx="404751" cy="30190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n 2" descr="Imagen que contiene interior, tabla, cuarto, cocina&#10;&#10;Descripción generada automáticamente">
            <a:extLst>
              <a:ext uri="{FF2B5EF4-FFF2-40B4-BE49-F238E27FC236}">
                <a16:creationId xmlns:a16="http://schemas.microsoft.com/office/drawing/2014/main" id="{21E84AF8-E7EC-C5F2-7324-6349E45E099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36" r="24446" b="23140"/>
          <a:stretch>
            <a:fillRect/>
          </a:stretch>
        </p:blipFill>
        <p:spPr>
          <a:xfrm>
            <a:off x="6895535" y="2876499"/>
            <a:ext cx="3605932" cy="3260915"/>
          </a:xfrm>
          <a:prstGeom prst="rect">
            <a:avLst/>
          </a:prstGeom>
        </p:spPr>
      </p:pic>
      <p:pic>
        <p:nvPicPr>
          <p:cNvPr id="4" name="Imagen 3" descr="Diagrama&#10;&#10;Descripción generada automáticamente">
            <a:extLst>
              <a:ext uri="{FF2B5EF4-FFF2-40B4-BE49-F238E27FC236}">
                <a16:creationId xmlns:a16="http://schemas.microsoft.com/office/drawing/2014/main" id="{091CB7AD-70EB-116E-FD90-5A1228908AF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746"/>
          <a:stretch/>
        </p:blipFill>
        <p:spPr>
          <a:xfrm>
            <a:off x="2694319" y="2774156"/>
            <a:ext cx="3299757" cy="3465601"/>
          </a:xfrm>
          <a:prstGeom prst="rect">
            <a:avLst/>
          </a:prstGeom>
        </p:spPr>
      </p:pic>
      <p:sp>
        <p:nvSpPr>
          <p:cNvPr id="6" name="Flecha: a la derecha 5">
            <a:extLst>
              <a:ext uri="{FF2B5EF4-FFF2-40B4-BE49-F238E27FC236}">
                <a16:creationId xmlns:a16="http://schemas.microsoft.com/office/drawing/2014/main" id="{0D521C6A-C3F9-29BD-8FB1-B5B439BD2FF5}"/>
              </a:ext>
            </a:extLst>
          </p:cNvPr>
          <p:cNvSpPr/>
          <p:nvPr/>
        </p:nvSpPr>
        <p:spPr>
          <a:xfrm>
            <a:off x="6016752" y="4322290"/>
            <a:ext cx="742755" cy="369332"/>
          </a:xfrm>
          <a:prstGeom prst="rightArrow">
            <a:avLst/>
          </a:prstGeom>
          <a:solidFill>
            <a:srgbClr val="92D050"/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7ED0A284-3D5B-2625-2DD5-10B3CE7B71B1}"/>
              </a:ext>
            </a:extLst>
          </p:cNvPr>
          <p:cNvSpPr/>
          <p:nvPr/>
        </p:nvSpPr>
        <p:spPr>
          <a:xfrm>
            <a:off x="2367753" y="3587623"/>
            <a:ext cx="273271" cy="188105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7C61AF54-71DB-B70D-BFBB-2009D82E2B18}"/>
              </a:ext>
            </a:extLst>
          </p:cNvPr>
          <p:cNvSpPr/>
          <p:nvPr/>
        </p:nvSpPr>
        <p:spPr>
          <a:xfrm>
            <a:off x="2367753" y="4239809"/>
            <a:ext cx="273271" cy="5642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2BE28DE-71E8-DC19-669C-735103B912A4}"/>
              </a:ext>
            </a:extLst>
          </p:cNvPr>
          <p:cNvSpPr txBox="1"/>
          <p:nvPr/>
        </p:nvSpPr>
        <p:spPr>
          <a:xfrm>
            <a:off x="1879404" y="3279462"/>
            <a:ext cx="1312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noProof="0" dirty="0"/>
              <a:t>12 mm collimator</a:t>
            </a:r>
          </a:p>
        </p:txBody>
      </p: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4EAA3C60-ECFC-1852-4326-9D47A011E0BE}"/>
              </a:ext>
            </a:extLst>
          </p:cNvPr>
          <p:cNvCxnSpPr>
            <a:cxnSpLocks/>
          </p:cNvCxnSpPr>
          <p:nvPr/>
        </p:nvCxnSpPr>
        <p:spPr>
          <a:xfrm>
            <a:off x="1242563" y="4506956"/>
            <a:ext cx="999245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7087E280-18D3-5C98-CE30-7761535C9BAC}"/>
              </a:ext>
            </a:extLst>
          </p:cNvPr>
          <p:cNvSpPr txBox="1"/>
          <p:nvPr/>
        </p:nvSpPr>
        <p:spPr>
          <a:xfrm>
            <a:off x="3788176" y="6042434"/>
            <a:ext cx="1172795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100" noProof="0" dirty="0"/>
              <a:t>~23 mm Li target</a:t>
            </a:r>
          </a:p>
        </p:txBody>
      </p:sp>
    </p:spTree>
    <p:extLst>
      <p:ext uri="{BB962C8B-B14F-4D97-AF65-F5344CB8AC3E}">
        <p14:creationId xmlns:p14="http://schemas.microsoft.com/office/powerpoint/2010/main" val="1079835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E52439-02E6-27DE-6680-9CFCCC1933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698E651C-2130-F6B7-BC99-2904ED628020}"/>
              </a:ext>
            </a:extLst>
          </p:cNvPr>
          <p:cNvSpPr txBox="1"/>
          <p:nvPr/>
        </p:nvSpPr>
        <p:spPr>
          <a:xfrm>
            <a:off x="198000" y="28800"/>
            <a:ext cx="112284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noProof="0" dirty="0">
                <a:latin typeface="+mj-lt"/>
              </a:rPr>
              <a:t>Neutron activation analysis</a:t>
            </a:r>
          </a:p>
        </p:txBody>
      </p:sp>
      <p:sp>
        <p:nvSpPr>
          <p:cNvPr id="5" name="Marcador de número de diapositiva 1">
            <a:extLst>
              <a:ext uri="{FF2B5EF4-FFF2-40B4-BE49-F238E27FC236}">
                <a16:creationId xmlns:a16="http://schemas.microsoft.com/office/drawing/2014/main" id="{1B1609B6-AEDA-B6D3-1B92-6F867135A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fld id="{47E30005-B5C9-4CA6-89F5-A520DBCC6CB6}" type="slidenum">
              <a:rPr lang="en-GB" sz="1800" noProof="0" smtClean="0"/>
              <a:t>11</a:t>
            </a:fld>
            <a:endParaRPr lang="en-GB" sz="1800" noProof="0" dirty="0"/>
          </a:p>
        </p:txBody>
      </p:sp>
      <p:sp>
        <p:nvSpPr>
          <p:cNvPr id="13" name="CuadroTexto 7">
            <a:extLst>
              <a:ext uri="{FF2B5EF4-FFF2-40B4-BE49-F238E27FC236}">
                <a16:creationId xmlns:a16="http://schemas.microsoft.com/office/drawing/2014/main" id="{0AC6716C-7B65-8B62-6135-83875B11F3A9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E824265D-E32C-07F5-C976-554CA48FCD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86E6CB4C-286D-020F-3AD4-773065C0C8E7}"/>
                  </a:ext>
                </a:extLst>
              </p:cNvPr>
              <p:cNvSpPr txBox="1"/>
              <p:nvPr/>
            </p:nvSpPr>
            <p:spPr>
              <a:xfrm>
                <a:off x="4456888" y="969337"/>
                <a:ext cx="4841005" cy="11486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noProof="0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sz="2400" b="0" i="1" noProof="0" smtClean="0">
                              <a:latin typeface="Cambria Math" panose="02040503050406030204" pitchFamily="18" charset="0"/>
                            </a:rPr>
                            <m:t>𝑎𝑐𝑡</m:t>
                          </m:r>
                        </m:sub>
                      </m:sSub>
                      <m:r>
                        <a:rPr lang="en-GB" sz="2400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  <m:t>𝐸𝑂𝐼</m:t>
                              </m:r>
                            </m:sub>
                          </m:sSub>
                        </m:num>
                        <m:den>
                          <m:r>
                            <a:rPr lang="en-GB" sz="2400" b="0" i="1" noProof="0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den>
                      </m:f>
                      <m:r>
                        <a:rPr lang="en-GB" sz="2400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noProof="0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sSup>
                            <m:sSupPr>
                              <m:ctrlP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  <m:t>·</m:t>
                              </m:r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  <m:sSub>
                                <m:sSubPr>
                                  <m:ctrlPr>
                                    <a:rPr lang="en-GB" sz="24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 noProof="0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GB" sz="2400" b="0" i="1" noProof="0" smtClean="0">
                                      <a:latin typeface="Cambria Math" panose="02040503050406030204" pitchFamily="18" charset="0"/>
                                    </a:rPr>
                                    <m:t>𝑤𝑎𝑖𝑡</m:t>
                                  </m:r>
                                </m:sub>
                              </m:sSub>
                            </m:sup>
                          </m:sSup>
                          <m:sSub>
                            <m:sSubPr>
                              <m:ctrlP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  <m:t>·</m:t>
                              </m:r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  <m:t>𝑖𝑟𝑟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  <m:r>
                            <a:rPr lang="en-GB" sz="2400" b="0" i="1" noProof="0" smtClean="0">
                              <a:latin typeface="Cambria Math" panose="02040503050406030204" pitchFamily="18" charset="0"/>
                            </a:rPr>
                            <m:t>·</m:t>
                          </m:r>
                          <m:r>
                            <a:rPr lang="en-GB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r>
                            <a:rPr lang="en-GB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·</m:t>
                          </m:r>
                          <m:d>
                            <m:dPr>
                              <m:ctrlPr>
                                <a:rPr lang="en-GB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GB" sz="2400" b="0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400" b="0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GB" sz="2400" b="0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GB" sz="2400" b="0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  <m:sSub>
                                    <m:sSubPr>
                                      <m:ctrlPr>
                                        <a:rPr lang="en-GB" sz="2400" b="0" i="1" noProof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400" b="0" i="1" noProof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GB" sz="2400" b="0" i="1" noProof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𝑚𝑒𝑎𝑠</m:t>
                                      </m:r>
                                    </m:sub>
                                  </m:sSub>
                                </m:sup>
                              </m:sSup>
                            </m:e>
                          </m:d>
                        </m:den>
                      </m:f>
                    </m:oMath>
                  </m:oMathPara>
                </a14:m>
                <a:endParaRPr lang="en-GB" sz="2400" b="0" noProof="0" dirty="0"/>
              </a:p>
              <a:p>
                <a:endParaRPr lang="en-GB" noProof="0" dirty="0"/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86E6CB4C-286D-020F-3AD4-773065C0C8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6888" y="969337"/>
                <a:ext cx="4841005" cy="114864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Imagen 15" descr="Gráfico, Histograma&#10;&#10;Descripción generada automáticamente">
            <a:extLst>
              <a:ext uri="{FF2B5EF4-FFF2-40B4-BE49-F238E27FC236}">
                <a16:creationId xmlns:a16="http://schemas.microsoft.com/office/drawing/2014/main" id="{7E8C8299-E683-B953-A612-07F785D460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743" y="3247890"/>
            <a:ext cx="3165069" cy="2284561"/>
          </a:xfrm>
          <a:prstGeom prst="rect">
            <a:avLst/>
          </a:prstGeom>
        </p:spPr>
      </p:pic>
      <p:pic>
        <p:nvPicPr>
          <p:cNvPr id="18" name="Imagen 17" descr="Gráfico&#10;&#10;Descripción generada automáticamente">
            <a:extLst>
              <a:ext uri="{FF2B5EF4-FFF2-40B4-BE49-F238E27FC236}">
                <a16:creationId xmlns:a16="http://schemas.microsoft.com/office/drawing/2014/main" id="{7E810871-7740-1C2E-29EC-72EACC8F85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52" y="963329"/>
            <a:ext cx="3165069" cy="2284561"/>
          </a:xfrm>
          <a:prstGeom prst="rect">
            <a:avLst/>
          </a:prstGeom>
        </p:spPr>
      </p:pic>
      <p:sp>
        <p:nvSpPr>
          <p:cNvPr id="20" name="Rectángulo 19">
            <a:extLst>
              <a:ext uri="{FF2B5EF4-FFF2-40B4-BE49-F238E27FC236}">
                <a16:creationId xmlns:a16="http://schemas.microsoft.com/office/drawing/2014/main" id="{9AB5292D-3B8E-59F5-B1A8-A4466E0B64ED}"/>
              </a:ext>
            </a:extLst>
          </p:cNvPr>
          <p:cNvSpPr/>
          <p:nvPr/>
        </p:nvSpPr>
        <p:spPr>
          <a:xfrm>
            <a:off x="246224" y="945911"/>
            <a:ext cx="3200855" cy="4586540"/>
          </a:xfrm>
          <a:prstGeom prst="rect">
            <a:avLst/>
          </a:prstGeom>
          <a:noFill/>
          <a:ln w="285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2" name="Tabla 21">
                <a:extLst>
                  <a:ext uri="{FF2B5EF4-FFF2-40B4-BE49-F238E27FC236}">
                    <a16:creationId xmlns:a16="http://schemas.microsoft.com/office/drawing/2014/main" id="{4C23AE9B-7A24-A136-103D-A96925E6CAE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02354827"/>
                  </p:ext>
                </p:extLst>
              </p:nvPr>
            </p:nvGraphicFramePr>
            <p:xfrm>
              <a:off x="7051082" y="2538426"/>
              <a:ext cx="4493623" cy="2994025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896983">
                      <a:extLst>
                        <a:ext uri="{9D8B030D-6E8A-4147-A177-3AD203B41FA5}">
                          <a16:colId xmlns:a16="http://schemas.microsoft.com/office/drawing/2014/main" val="267306783"/>
                        </a:ext>
                      </a:extLst>
                    </a:gridCol>
                    <a:gridCol w="927974">
                      <a:extLst>
                        <a:ext uri="{9D8B030D-6E8A-4147-A177-3AD203B41FA5}">
                          <a16:colId xmlns:a16="http://schemas.microsoft.com/office/drawing/2014/main" val="780452272"/>
                        </a:ext>
                      </a:extLst>
                    </a:gridCol>
                    <a:gridCol w="1327546">
                      <a:extLst>
                        <a:ext uri="{9D8B030D-6E8A-4147-A177-3AD203B41FA5}">
                          <a16:colId xmlns:a16="http://schemas.microsoft.com/office/drawing/2014/main" val="901448025"/>
                        </a:ext>
                      </a:extLst>
                    </a:gridCol>
                    <a:gridCol w="1341120">
                      <a:extLst>
                        <a:ext uri="{9D8B030D-6E8A-4147-A177-3AD203B41FA5}">
                          <a16:colId xmlns:a16="http://schemas.microsoft.com/office/drawing/2014/main" val="2536643035"/>
                        </a:ext>
                      </a:extLst>
                    </a:gridCol>
                  </a:tblGrid>
                  <a:tr h="208760">
                    <a:tc>
                      <a:txBody>
                        <a:bodyPr/>
                        <a:lstStyle/>
                        <a:p>
                          <a:pPr algn="ctr"/>
                          <a:endParaRPr lang="en-GB" noProof="0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trike="noStrike" baseline="30000" noProof="0" dirty="0"/>
                            <a:t>50</a:t>
                          </a:r>
                          <a:r>
                            <a:rPr lang="en-GB" strike="noStrike" baseline="0" noProof="0" dirty="0"/>
                            <a:t>Cr (%)</a:t>
                          </a:r>
                          <a:endParaRPr lang="en-GB" baseline="30000" noProof="0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aseline="30000" noProof="0" dirty="0"/>
                            <a:t>197</a:t>
                          </a:r>
                          <a:r>
                            <a:rPr lang="en-GB" baseline="0" noProof="0" dirty="0"/>
                            <a:t>Au</a:t>
                          </a:r>
                          <a:r>
                            <a:rPr lang="en-GB" baseline="-25000" noProof="0" dirty="0"/>
                            <a:t>front</a:t>
                          </a:r>
                          <a:r>
                            <a:rPr lang="en-GB" baseline="0" noProof="0" dirty="0"/>
                            <a:t>(%)</a:t>
                          </a:r>
                          <a:endParaRPr lang="en-GB" baseline="-25000" noProof="0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aseline="30000" noProof="0" dirty="0"/>
                            <a:t>197</a:t>
                          </a:r>
                          <a:r>
                            <a:rPr lang="en-GB" baseline="0" noProof="0" dirty="0"/>
                            <a:t>Au</a:t>
                          </a:r>
                          <a:r>
                            <a:rPr lang="en-GB" baseline="-25000" noProof="0" dirty="0"/>
                            <a:t>back</a:t>
                          </a:r>
                          <a:r>
                            <a:rPr lang="en-GB" baseline="0" noProof="0" dirty="0"/>
                            <a:t>(%)</a:t>
                          </a:r>
                          <a:endParaRPr lang="en-GB" baseline="30000" noProof="0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4989213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b="0" i="1" baseline="0" noProof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baseline="0" noProof="0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GB" b="0" i="1" baseline="0" noProof="0" smtClean="0"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baseline="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0.1</a:t>
                          </a: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0.6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049476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baseline="0" noProof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oMath>
                            </m:oMathPara>
                          </a14:m>
                          <a:endParaRPr lang="en-GB" b="0" baseline="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3.3</a:t>
                          </a: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1.8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4839097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baseline="0" noProof="0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oMath>
                            </m:oMathPara>
                          </a14:m>
                          <a:endParaRPr lang="en-GB" b="0" baseline="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1.3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1.7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1.5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91158629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b="0" i="1" baseline="0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baseline="0" noProof="0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GB" b="0" i="1" baseline="0" noProof="0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  <m:sSub>
                                    <m:sSubPr>
                                      <m:ctrlPr>
                                        <a:rPr lang="en-GB" b="0" i="1" baseline="0" noProof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baseline="0" noProof="0" smtClean="0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GB" b="0" i="1" baseline="0" noProof="0" smtClean="0">
                                          <a:latin typeface="Cambria Math" panose="02040503050406030204" pitchFamily="18" charset="0"/>
                                        </a:rPr>
                                        <m:t>𝑤</m:t>
                                      </m:r>
                                    </m:sub>
                                  </m:sSub>
                                </m:sup>
                              </m:sSup>
                            </m:oMath>
                          </a14:m>
                          <a:r>
                            <a:rPr lang="en-GB" baseline="0" noProof="0" dirty="0"/>
                            <a:t>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0.01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0.08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0.07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33350400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baseline="0" noProof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baseline="0" noProof="0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GB" b="0" i="1" baseline="0" noProof="0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GB" b="0" i="1" baseline="0" noProof="0" smtClean="0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  <m:sSub>
                                      <m:sSubPr>
                                        <m:ctrlPr>
                                          <a:rPr lang="en-GB" b="0" i="1" baseline="0" noProof="0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b="0" i="1" baseline="0" noProof="0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  <m:sub>
                                        <m:r>
                                          <a:rPr lang="en-GB" b="0" i="1" baseline="0" noProof="0" smtClean="0">
                                            <a:latin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sub>
                                    </m:sSub>
                                  </m:sup>
                                </m:sSup>
                              </m:oMath>
                            </m:oMathPara>
                          </a14:m>
                          <a:endParaRPr lang="en-GB" baseline="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0.01</a:t>
                          </a: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0.01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7108549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b="0" i="1" baseline="0" noProof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baseline="0" noProof="0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GB" b="0" i="1" baseline="0" noProof="0" smtClean="0">
                                        <a:latin typeface="Cambria Math" panose="02040503050406030204" pitchFamily="18" charset="0"/>
                                      </a:rPr>
                                      <m:t>𝑖𝑟𝑟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baseline="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0.2</a:t>
                          </a: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0.2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510140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baseline="0" noProof="0" dirty="0"/>
                            <a:t>Overall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noProof="0" dirty="0"/>
                            <a:t>3.6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noProof="0" dirty="0"/>
                            <a:t>2.6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noProof="0" dirty="0"/>
                            <a:t>2.4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6069516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2" name="Tabla 21">
                <a:extLst>
                  <a:ext uri="{FF2B5EF4-FFF2-40B4-BE49-F238E27FC236}">
                    <a16:creationId xmlns:a16="http://schemas.microsoft.com/office/drawing/2014/main" id="{4C23AE9B-7A24-A136-103D-A96925E6CAE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02354827"/>
                  </p:ext>
                </p:extLst>
              </p:nvPr>
            </p:nvGraphicFramePr>
            <p:xfrm>
              <a:off x="7051082" y="2538426"/>
              <a:ext cx="4493623" cy="2994025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896983">
                      <a:extLst>
                        <a:ext uri="{9D8B030D-6E8A-4147-A177-3AD203B41FA5}">
                          <a16:colId xmlns:a16="http://schemas.microsoft.com/office/drawing/2014/main" val="267306783"/>
                        </a:ext>
                      </a:extLst>
                    </a:gridCol>
                    <a:gridCol w="927974">
                      <a:extLst>
                        <a:ext uri="{9D8B030D-6E8A-4147-A177-3AD203B41FA5}">
                          <a16:colId xmlns:a16="http://schemas.microsoft.com/office/drawing/2014/main" val="780452272"/>
                        </a:ext>
                      </a:extLst>
                    </a:gridCol>
                    <a:gridCol w="1327546">
                      <a:extLst>
                        <a:ext uri="{9D8B030D-6E8A-4147-A177-3AD203B41FA5}">
                          <a16:colId xmlns:a16="http://schemas.microsoft.com/office/drawing/2014/main" val="901448025"/>
                        </a:ext>
                      </a:extLst>
                    </a:gridCol>
                    <a:gridCol w="1341120">
                      <a:extLst>
                        <a:ext uri="{9D8B030D-6E8A-4147-A177-3AD203B41FA5}">
                          <a16:colId xmlns:a16="http://schemas.microsoft.com/office/drawing/2014/main" val="2536643035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endParaRPr lang="en-GB" noProof="0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trike="noStrike" baseline="30000" noProof="0" dirty="0"/>
                            <a:t>50</a:t>
                          </a:r>
                          <a:r>
                            <a:rPr lang="en-GB" strike="noStrike" baseline="0" noProof="0" dirty="0"/>
                            <a:t>Cr (%)</a:t>
                          </a:r>
                          <a:endParaRPr lang="en-GB" baseline="30000" noProof="0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aseline="30000" noProof="0" dirty="0"/>
                            <a:t>197</a:t>
                          </a:r>
                          <a:r>
                            <a:rPr lang="en-GB" baseline="0" noProof="0" dirty="0"/>
                            <a:t>Au</a:t>
                          </a:r>
                          <a:r>
                            <a:rPr lang="en-GB" baseline="-25000" noProof="0" dirty="0"/>
                            <a:t>front</a:t>
                          </a:r>
                          <a:r>
                            <a:rPr lang="en-GB" baseline="0" noProof="0" dirty="0"/>
                            <a:t>(%)</a:t>
                          </a:r>
                          <a:endParaRPr lang="en-GB" baseline="-25000" noProof="0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aseline="30000" noProof="0" dirty="0"/>
                            <a:t>197</a:t>
                          </a:r>
                          <a:r>
                            <a:rPr lang="en-GB" baseline="0" noProof="0" dirty="0"/>
                            <a:t>Au</a:t>
                          </a:r>
                          <a:r>
                            <a:rPr lang="en-GB" baseline="-25000" noProof="0" dirty="0"/>
                            <a:t>back</a:t>
                          </a:r>
                          <a:r>
                            <a:rPr lang="en-GB" baseline="0" noProof="0" dirty="0"/>
                            <a:t>(%)</a:t>
                          </a:r>
                          <a:endParaRPr lang="en-GB" baseline="30000" noProof="0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49892137"/>
                      </a:ext>
                    </a:extLst>
                  </a:tr>
                  <a:tr h="387731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blipFill>
                          <a:blip r:embed="rId7"/>
                          <a:stretch>
                            <a:fillRect l="-680" t="-101563" r="-403401" b="-5984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0.1</a:t>
                          </a: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0.6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049476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blipFill>
                          <a:blip r:embed="rId7"/>
                          <a:stretch>
                            <a:fillRect l="-680" t="-211475" r="-403401" b="-5278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3.3</a:t>
                          </a: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1.8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4839097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blipFill>
                          <a:blip r:embed="rId7"/>
                          <a:stretch>
                            <a:fillRect l="-680" t="-311475" r="-403401" b="-4278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1.3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1.7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1.5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911586291"/>
                      </a:ext>
                    </a:extLst>
                  </a:tr>
                  <a:tr h="378587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blipFill>
                          <a:blip r:embed="rId7"/>
                          <a:stretch>
                            <a:fillRect l="-680" t="-404839" r="-403401" b="-3209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0.01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0.08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0.07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333504007"/>
                      </a:ext>
                    </a:extLst>
                  </a:tr>
                  <a:tr h="378587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blipFill>
                          <a:blip r:embed="rId7"/>
                          <a:stretch>
                            <a:fillRect l="-680" t="-504839" r="-403401" b="-2209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0.01</a:t>
                          </a: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0.01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7108549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blipFill>
                          <a:blip r:embed="rId7"/>
                          <a:stretch>
                            <a:fillRect l="-680" t="-614754" r="-403401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0.2</a:t>
                          </a: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0.2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510140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baseline="0" noProof="0" dirty="0"/>
                            <a:t>Overall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noProof="0" dirty="0"/>
                            <a:t>3.6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noProof="0" dirty="0"/>
                            <a:t>2.6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noProof="0" dirty="0"/>
                            <a:t>2.4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60695166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4" name="Tabla 23">
                <a:extLst>
                  <a:ext uri="{FF2B5EF4-FFF2-40B4-BE49-F238E27FC236}">
                    <a16:creationId xmlns:a16="http://schemas.microsoft.com/office/drawing/2014/main" id="{3555019E-B4F4-987D-EBB5-2CEBCC65FE0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99414496"/>
                  </p:ext>
                </p:extLst>
              </p:nvPr>
            </p:nvGraphicFramePr>
            <p:xfrm>
              <a:off x="4207423" y="2538426"/>
              <a:ext cx="2083315" cy="147828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23968">
                      <a:extLst>
                        <a:ext uri="{9D8B030D-6E8A-4147-A177-3AD203B41FA5}">
                          <a16:colId xmlns:a16="http://schemas.microsoft.com/office/drawing/2014/main" val="267306783"/>
                        </a:ext>
                      </a:extLst>
                    </a:gridCol>
                    <a:gridCol w="1059347">
                      <a:extLst>
                        <a:ext uri="{9D8B030D-6E8A-4147-A177-3AD203B41FA5}">
                          <a16:colId xmlns:a16="http://schemas.microsoft.com/office/drawing/2014/main" val="780452272"/>
                        </a:ext>
                      </a:extLst>
                    </a:gridCol>
                  </a:tblGrid>
                  <a:tr h="208760">
                    <a:tc>
                      <a:txBody>
                        <a:bodyPr/>
                        <a:lstStyle/>
                        <a:p>
                          <a:pPr algn="ctr"/>
                          <a:endParaRPr lang="en-GB" noProof="0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noProof="0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GB" b="0" i="1" noProof="0" smtClean="0">
                                      <a:latin typeface="Cambria Math" panose="02040503050406030204" pitchFamily="18" charset="0"/>
                                    </a:rPr>
                                    <m:t>𝑎𝑐𝑡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noProof="0" dirty="0"/>
                            <a:t>(10</a:t>
                          </a:r>
                          <a:r>
                            <a:rPr lang="en-GB" baseline="30000" noProof="0" dirty="0"/>
                            <a:t>6</a:t>
                          </a:r>
                          <a:r>
                            <a:rPr lang="en-GB" noProof="0" dirty="0"/>
                            <a:t>)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4989213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GB" strike="noStrike" baseline="30000" noProof="0" smtClean="0"/>
                                  <m:t>50</m:t>
                                </m:r>
                                <m:r>
                                  <m:rPr>
                                    <m:nor/>
                                  </m:rPr>
                                  <a:rPr lang="en-GB" strike="noStrike" baseline="0" noProof="0" smtClean="0"/>
                                  <m:t>Cr</m:t>
                                </m:r>
                              </m:oMath>
                            </m:oMathPara>
                          </a14:m>
                          <a:endParaRPr lang="en-GB" baseline="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79(3)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2049476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GB" baseline="30000" noProof="0" smtClean="0"/>
                                  <m:t>197</m:t>
                                </m:r>
                                <m:r>
                                  <m:rPr>
                                    <m:nor/>
                                  </m:rPr>
                                  <a:rPr lang="en-GB" baseline="0" noProof="0" smtClean="0"/>
                                  <m:t>Au</m:t>
                                </m:r>
                                <m:r>
                                  <m:rPr>
                                    <m:nor/>
                                  </m:rPr>
                                  <a:rPr lang="en-GB" baseline="-25000" noProof="0" smtClean="0"/>
                                  <m:t>front</m:t>
                                </m:r>
                              </m:oMath>
                            </m:oMathPara>
                          </a14:m>
                          <a:endParaRPr lang="en-GB" b="0" baseline="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434(11)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44839097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GB" baseline="30000" noProof="0" smtClean="0"/>
                                  <m:t>197</m:t>
                                </m:r>
                                <m:r>
                                  <m:rPr>
                                    <m:nor/>
                                  </m:rPr>
                                  <a:rPr lang="en-GB" baseline="0" noProof="0" smtClean="0"/>
                                  <m:t>Au</m:t>
                                </m:r>
                                <m:r>
                                  <m:rPr>
                                    <m:nor/>
                                  </m:rPr>
                                  <a:rPr lang="en-GB" baseline="-25000" noProof="0" smtClean="0"/>
                                  <m:t>back</m:t>
                                </m:r>
                              </m:oMath>
                            </m:oMathPara>
                          </a14:m>
                          <a:endParaRPr lang="en-GB" b="0" baseline="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425(10)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91158629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4" name="Tabla 23">
                <a:extLst>
                  <a:ext uri="{FF2B5EF4-FFF2-40B4-BE49-F238E27FC236}">
                    <a16:creationId xmlns:a16="http://schemas.microsoft.com/office/drawing/2014/main" id="{3555019E-B4F4-987D-EBB5-2CEBCC65FE0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99414496"/>
                  </p:ext>
                </p:extLst>
              </p:nvPr>
            </p:nvGraphicFramePr>
            <p:xfrm>
              <a:off x="4207423" y="2538426"/>
              <a:ext cx="2083315" cy="147828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23968">
                      <a:extLst>
                        <a:ext uri="{9D8B030D-6E8A-4147-A177-3AD203B41FA5}">
                          <a16:colId xmlns:a16="http://schemas.microsoft.com/office/drawing/2014/main" val="267306783"/>
                        </a:ext>
                      </a:extLst>
                    </a:gridCol>
                    <a:gridCol w="1059347">
                      <a:extLst>
                        <a:ext uri="{9D8B030D-6E8A-4147-A177-3AD203B41FA5}">
                          <a16:colId xmlns:a16="http://schemas.microsoft.com/office/drawing/2014/main" val="780452272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endParaRPr lang="en-GB" noProof="0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blipFill>
                          <a:blip r:embed="rId8"/>
                          <a:stretch>
                            <a:fillRect l="-97126" t="-8333" r="-1724" b="-33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4989213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blipFill>
                          <a:blip r:embed="rId8"/>
                          <a:stretch>
                            <a:fillRect l="-595" t="-106557" r="-105357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79(3)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2049476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blipFill>
                          <a:blip r:embed="rId8"/>
                          <a:stretch>
                            <a:fillRect l="-595" t="-206557" r="-105357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434(11)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44839097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blipFill>
                          <a:blip r:embed="rId8"/>
                          <a:stretch>
                            <a:fillRect l="-595" t="-306557" r="-105357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425(10)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91158629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6" name="CuadroTexto 25">
            <a:extLst>
              <a:ext uri="{FF2B5EF4-FFF2-40B4-BE49-F238E27FC236}">
                <a16:creationId xmlns:a16="http://schemas.microsoft.com/office/drawing/2014/main" id="{F581EFA6-C726-430E-3770-B4B85900F5A3}"/>
              </a:ext>
            </a:extLst>
          </p:cNvPr>
          <p:cNvSpPr txBox="1"/>
          <p:nvPr/>
        </p:nvSpPr>
        <p:spPr>
          <a:xfrm>
            <a:off x="4079732" y="4437147"/>
            <a:ext cx="2591178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200" u="sng" noProof="0" dirty="0"/>
              <a:t>Efficiency</a:t>
            </a:r>
            <a:r>
              <a:rPr lang="en-GB" sz="2200" noProof="0" dirty="0"/>
              <a:t> is the main source of uncertainty</a:t>
            </a:r>
          </a:p>
        </p:txBody>
      </p:sp>
    </p:spTree>
    <p:extLst>
      <p:ext uri="{BB962C8B-B14F-4D97-AF65-F5344CB8AC3E}">
        <p14:creationId xmlns:p14="http://schemas.microsoft.com/office/powerpoint/2010/main" val="7596266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817B2E-F873-1799-7E50-B9EAC54520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E58F6103-9277-AD7D-E9FB-B22890C7B8D8}"/>
              </a:ext>
            </a:extLst>
          </p:cNvPr>
          <p:cNvSpPr txBox="1"/>
          <p:nvPr/>
        </p:nvSpPr>
        <p:spPr>
          <a:xfrm>
            <a:off x="198000" y="28800"/>
            <a:ext cx="112284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noProof="0" dirty="0">
                <a:latin typeface="+mj-lt"/>
              </a:rPr>
              <a:t>MACS</a:t>
            </a:r>
            <a:r>
              <a:rPr lang="en-GB" sz="4400" baseline="-25000" noProof="0" dirty="0">
                <a:latin typeface="+mj-lt"/>
              </a:rPr>
              <a:t>30</a:t>
            </a:r>
            <a:r>
              <a:rPr lang="en-GB" sz="4400" noProof="0" dirty="0">
                <a:latin typeface="+mj-lt"/>
              </a:rPr>
              <a:t>(</a:t>
            </a:r>
            <a:r>
              <a:rPr lang="en-GB" sz="4400" baseline="30000" noProof="0" dirty="0">
                <a:latin typeface="+mj-lt"/>
              </a:rPr>
              <a:t>50</a:t>
            </a:r>
            <a:r>
              <a:rPr lang="en-GB" sz="4400" noProof="0" dirty="0">
                <a:latin typeface="+mj-lt"/>
              </a:rPr>
              <a:t>Cr) determination</a:t>
            </a:r>
          </a:p>
        </p:txBody>
      </p:sp>
      <p:sp>
        <p:nvSpPr>
          <p:cNvPr id="5" name="Marcador de número de diapositiva 1">
            <a:extLst>
              <a:ext uri="{FF2B5EF4-FFF2-40B4-BE49-F238E27FC236}">
                <a16:creationId xmlns:a16="http://schemas.microsoft.com/office/drawing/2014/main" id="{8E9338AC-9F6D-9E7E-559A-C78B271D3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fld id="{47E30005-B5C9-4CA6-89F5-A520DBCC6CB6}" type="slidenum">
              <a:rPr lang="en-GB" sz="1800" noProof="0" smtClean="0"/>
              <a:t>12</a:t>
            </a:fld>
            <a:endParaRPr lang="en-GB" sz="1800" noProof="0" dirty="0"/>
          </a:p>
        </p:txBody>
      </p:sp>
      <p:sp>
        <p:nvSpPr>
          <p:cNvPr id="13" name="CuadroTexto 7">
            <a:extLst>
              <a:ext uri="{FF2B5EF4-FFF2-40B4-BE49-F238E27FC236}">
                <a16:creationId xmlns:a16="http://schemas.microsoft.com/office/drawing/2014/main" id="{3894D762-D0DF-0261-2C96-2F9D9659CCD2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3D068714-3D75-902D-2CD5-77C2C4A56B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F70858AA-4136-A006-5CE5-E266AE23B667}"/>
                  </a:ext>
                </a:extLst>
              </p:cNvPr>
              <p:cNvSpPr txBox="1"/>
              <p:nvPr/>
            </p:nvSpPr>
            <p:spPr>
              <a:xfrm>
                <a:off x="198000" y="865660"/>
                <a:ext cx="3718582" cy="9059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GB" sz="240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noProof="0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</m:d>
                      <m:r>
                        <a:rPr lang="en-GB" sz="2400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>
                                <m:sSubPr>
                                  <m:ctrlPr>
                                    <a:rPr lang="en-GB" sz="24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 noProof="0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2400" b="0" i="1" noProof="0" smtClean="0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GB" sz="24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400" b="0" i="1" noProof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400" b="0" i="1" noProof="0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GB" sz="2400" b="0" i="1" noProof="0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m:rPr>
                                  <m:sty m:val="p"/>
                                </m:rPr>
                                <a:rPr lang="en-GB" sz="2400" b="0" i="0" noProof="0" smtClean="0"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  <m:d>
                                <m:dPr>
                                  <m:ctrlPr>
                                    <a:rPr lang="en-GB" sz="24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400" b="0" i="1" noProof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400" b="0" i="1" noProof="0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GB" sz="2400" b="0" i="1" noProof="0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GB" sz="24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 noProof="0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GB" sz="2400" b="0" i="1" noProof="0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m:rPr>
                                  <m:sty m:val="p"/>
                                </m:rPr>
                                <a:rPr lang="en-GB" sz="2400" b="0" i="0" noProof="0" smtClean="0"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  <m:d>
                                <m:dPr>
                                  <m:ctrlPr>
                                    <a:rPr lang="en-GB" sz="24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400" b="0" i="1" noProof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400" b="0" i="1" noProof="0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GB" sz="2400" b="0" i="1" noProof="0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nary>
                          <m:r>
                            <a:rPr lang="en-GB" sz="2400" b="0" i="1" noProof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den>
                      </m:f>
                      <m:r>
                        <a:rPr lang="en-GB" sz="2400" b="0" i="1" noProof="0" smtClean="0">
                          <a:latin typeface="Cambria Math" panose="02040503050406030204" pitchFamily="18" charset="0"/>
                        </a:rPr>
                        <m:t>→</m:t>
                      </m:r>
                    </m:oMath>
                  </m:oMathPara>
                </a14:m>
                <a:endParaRPr lang="en-GB" sz="2400" b="0" noProof="0" dirty="0"/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F70858AA-4136-A006-5CE5-E266AE23B6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000" y="865660"/>
                <a:ext cx="3718582" cy="90595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E12D5547-6C4F-B823-4627-41D2A66812ED}"/>
                  </a:ext>
                </a:extLst>
              </p:cNvPr>
              <p:cNvSpPr txBox="1"/>
              <p:nvPr/>
            </p:nvSpPr>
            <p:spPr>
              <a:xfrm>
                <a:off x="9103994" y="870606"/>
                <a:ext cx="2412671" cy="69942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200" b="0" i="0" noProof="0" smtClean="0">
                          <a:latin typeface="Cambria Math" panose="02040503050406030204" pitchFamily="18" charset="0"/>
                        </a:rPr>
                        <m:t>MAC</m:t>
                      </m:r>
                      <m:sSub>
                        <m:sSubPr>
                          <m:ctrlPr>
                            <a:rPr lang="en-GB" sz="2200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200" b="0" i="0" noProof="0" smtClean="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b>
                          <m:r>
                            <a:rPr lang="en-GB" sz="2200" b="0" i="1" noProof="0" smtClean="0">
                              <a:latin typeface="Cambria Math" panose="02040503050406030204" pitchFamily="18" charset="0"/>
                            </a:rPr>
                            <m:t>𝑘𝑇</m:t>
                          </m:r>
                        </m:sub>
                      </m:sSub>
                      <m:r>
                        <a:rPr lang="en-GB" sz="2200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200" b="0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200" b="0" i="1" noProof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22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2200" b="0" i="1" noProof="0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</m:rad>
                        </m:den>
                      </m:f>
                      <m:sSub>
                        <m:sSubPr>
                          <m:ctrlPr>
                            <a:rPr lang="en-GB" sz="220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GB" sz="2200" i="1" noProof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200" i="1" noProof="0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</m:d>
                        </m:e>
                        <m:sub>
                          <m:r>
                            <a:rPr lang="en-GB" sz="2200" i="1" noProof="0" smtClean="0">
                              <a:latin typeface="Cambria Math" panose="02040503050406030204" pitchFamily="18" charset="0"/>
                            </a:rPr>
                            <m:t>𝑘𝑇</m:t>
                          </m:r>
                        </m:sub>
                      </m:sSub>
                    </m:oMath>
                  </m:oMathPara>
                </a14:m>
                <a:endParaRPr lang="en-GB" sz="2200" noProof="0" dirty="0"/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E12D5547-6C4F-B823-4627-41D2A66812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03994" y="870606"/>
                <a:ext cx="2412671" cy="69942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ángulo 5">
            <a:extLst>
              <a:ext uri="{FF2B5EF4-FFF2-40B4-BE49-F238E27FC236}">
                <a16:creationId xmlns:a16="http://schemas.microsoft.com/office/drawing/2014/main" id="{55C3EE91-9A14-7F71-17C3-41707F068E23}"/>
              </a:ext>
            </a:extLst>
          </p:cNvPr>
          <p:cNvSpPr/>
          <p:nvPr/>
        </p:nvSpPr>
        <p:spPr>
          <a:xfrm>
            <a:off x="9076679" y="817851"/>
            <a:ext cx="2439986" cy="80493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7D07DA17-EFC6-EC5A-733F-9A4F68B1A8C0}"/>
                  </a:ext>
                </a:extLst>
              </p:cNvPr>
              <p:cNvSpPr txBox="1"/>
              <p:nvPr/>
            </p:nvSpPr>
            <p:spPr>
              <a:xfrm>
                <a:off x="4194345" y="930923"/>
                <a:ext cx="3830623" cy="6771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GB" sz="2200" noProof="0" dirty="0"/>
                  <a:t>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200" b="0" i="0" noProof="0" smtClean="0">
                        <a:latin typeface="Cambria Math" panose="02040503050406030204" pitchFamily="18" charset="0"/>
                      </a:rPr>
                      <m:t>Φ</m:t>
                    </m:r>
                  </m:oMath>
                </a14:m>
                <a:r>
                  <a:rPr lang="en-GB" sz="2200" noProof="0" dirty="0"/>
                  <a:t> is a Maxwellian distribution at a temperature of </a:t>
                </a:r>
                <a:r>
                  <a:rPr lang="en-GB" sz="2200" noProof="0" dirty="0" err="1"/>
                  <a:t>kT</a:t>
                </a:r>
                <a:r>
                  <a:rPr lang="en-GB" sz="2200" noProof="0" dirty="0"/>
                  <a:t> (keV)</a:t>
                </a:r>
              </a:p>
            </p:txBody>
          </p:sp>
        </mc:Choice>
        <mc:Fallback xmlns="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7D07DA17-EFC6-EC5A-733F-9A4F68B1A8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4345" y="930923"/>
                <a:ext cx="3830623" cy="677108"/>
              </a:xfrm>
              <a:prstGeom prst="rect">
                <a:avLst/>
              </a:prstGeom>
              <a:blipFill>
                <a:blip r:embed="rId6"/>
                <a:stretch>
                  <a:fillRect l="-4459" t="-13514" r="-318" b="-24324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3881D4ED-8236-F020-F300-846DA49D4C0B}"/>
              </a:ext>
            </a:extLst>
          </p:cNvPr>
          <p:cNvCxnSpPr>
            <a:cxnSpLocks/>
          </p:cNvCxnSpPr>
          <p:nvPr/>
        </p:nvCxnSpPr>
        <p:spPr>
          <a:xfrm>
            <a:off x="8038626" y="1220317"/>
            <a:ext cx="810406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78839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322FBB-0E87-01AC-76A8-018D97D8AA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9039B176-E391-89F8-2AB0-F0C8EC72FC38}"/>
              </a:ext>
            </a:extLst>
          </p:cNvPr>
          <p:cNvSpPr txBox="1"/>
          <p:nvPr/>
        </p:nvSpPr>
        <p:spPr>
          <a:xfrm>
            <a:off x="198000" y="28800"/>
            <a:ext cx="112284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noProof="0" dirty="0">
                <a:latin typeface="+mj-lt"/>
              </a:rPr>
              <a:t>MACS</a:t>
            </a:r>
            <a:r>
              <a:rPr lang="en-GB" sz="4400" baseline="-25000" noProof="0" dirty="0">
                <a:latin typeface="+mj-lt"/>
              </a:rPr>
              <a:t>30</a:t>
            </a:r>
            <a:r>
              <a:rPr lang="en-GB" sz="4400" noProof="0" dirty="0">
                <a:latin typeface="+mj-lt"/>
              </a:rPr>
              <a:t>(</a:t>
            </a:r>
            <a:r>
              <a:rPr lang="en-GB" sz="4400" baseline="30000" noProof="0" dirty="0">
                <a:latin typeface="+mj-lt"/>
              </a:rPr>
              <a:t>50</a:t>
            </a:r>
            <a:r>
              <a:rPr lang="en-GB" sz="4400" noProof="0" dirty="0">
                <a:latin typeface="+mj-lt"/>
              </a:rPr>
              <a:t>Cr) determination</a:t>
            </a:r>
          </a:p>
        </p:txBody>
      </p:sp>
      <p:sp>
        <p:nvSpPr>
          <p:cNvPr id="5" name="Marcador de número de diapositiva 1">
            <a:extLst>
              <a:ext uri="{FF2B5EF4-FFF2-40B4-BE49-F238E27FC236}">
                <a16:creationId xmlns:a16="http://schemas.microsoft.com/office/drawing/2014/main" id="{28AA69F6-BB2C-FC63-03EA-F837B6957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fld id="{47E30005-B5C9-4CA6-89F5-A520DBCC6CB6}" type="slidenum">
              <a:rPr lang="en-GB" sz="1800" noProof="0" smtClean="0"/>
              <a:t>13</a:t>
            </a:fld>
            <a:endParaRPr lang="en-GB" sz="1800" noProof="0" dirty="0"/>
          </a:p>
        </p:txBody>
      </p:sp>
      <p:sp>
        <p:nvSpPr>
          <p:cNvPr id="13" name="CuadroTexto 7">
            <a:extLst>
              <a:ext uri="{FF2B5EF4-FFF2-40B4-BE49-F238E27FC236}">
                <a16:creationId xmlns:a16="http://schemas.microsoft.com/office/drawing/2014/main" id="{B3864C07-03A3-B4C2-E90B-4BA80877D984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450FE9C3-1793-26D8-353A-CE6C2EC01B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46A10323-028C-A720-BF9B-8DBF69384291}"/>
                  </a:ext>
                </a:extLst>
              </p:cNvPr>
              <p:cNvSpPr txBox="1"/>
              <p:nvPr/>
            </p:nvSpPr>
            <p:spPr>
              <a:xfrm>
                <a:off x="198000" y="865660"/>
                <a:ext cx="3718582" cy="9059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GB" sz="240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noProof="0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</m:d>
                      <m:r>
                        <a:rPr lang="en-GB" sz="2400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>
                                <m:sSubPr>
                                  <m:ctrlPr>
                                    <a:rPr lang="en-GB" sz="24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 noProof="0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2400" b="0" i="1" noProof="0" smtClean="0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GB" sz="24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400" b="0" i="1" noProof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400" b="0" i="1" noProof="0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GB" sz="2400" b="0" i="1" noProof="0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m:rPr>
                                  <m:sty m:val="p"/>
                                </m:rPr>
                                <a:rPr lang="en-GB" sz="2400" b="0" i="0" noProof="0" smtClean="0"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  <m:d>
                                <m:dPr>
                                  <m:ctrlPr>
                                    <a:rPr lang="en-GB" sz="24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400" b="0" i="1" noProof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400" b="0" i="1" noProof="0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GB" sz="2400" b="0" i="1" noProof="0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GB" sz="24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 noProof="0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GB" sz="2400" b="0" i="1" noProof="0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m:rPr>
                                  <m:sty m:val="p"/>
                                </m:rPr>
                                <a:rPr lang="en-GB" sz="2400" b="0" i="0" noProof="0" smtClean="0"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  <m:d>
                                <m:dPr>
                                  <m:ctrlPr>
                                    <a:rPr lang="en-GB" sz="24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400" b="0" i="1" noProof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400" b="0" i="1" noProof="0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GB" sz="2400" b="0" i="1" noProof="0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nary>
                          <m:r>
                            <a:rPr lang="en-GB" sz="2400" b="0" i="1" noProof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den>
                      </m:f>
                      <m:r>
                        <a:rPr lang="en-GB" sz="2400" b="0" i="1" noProof="0" smtClean="0">
                          <a:latin typeface="Cambria Math" panose="02040503050406030204" pitchFamily="18" charset="0"/>
                        </a:rPr>
                        <m:t>→</m:t>
                      </m:r>
                    </m:oMath>
                  </m:oMathPara>
                </a14:m>
                <a:endParaRPr lang="en-GB" sz="2400" b="0" noProof="0" dirty="0"/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46A10323-028C-A720-BF9B-8DBF693842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000" y="865660"/>
                <a:ext cx="3718582" cy="90595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9FC1FDF7-C29A-858D-BBC0-8D8D4AD3DCA3}"/>
                  </a:ext>
                </a:extLst>
              </p:cNvPr>
              <p:cNvSpPr txBox="1"/>
              <p:nvPr/>
            </p:nvSpPr>
            <p:spPr>
              <a:xfrm>
                <a:off x="9103994" y="870606"/>
                <a:ext cx="2412671" cy="69942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200" b="0" i="0" noProof="0" smtClean="0">
                          <a:latin typeface="Cambria Math" panose="02040503050406030204" pitchFamily="18" charset="0"/>
                        </a:rPr>
                        <m:t>MAC</m:t>
                      </m:r>
                      <m:sSub>
                        <m:sSubPr>
                          <m:ctrlPr>
                            <a:rPr lang="en-GB" sz="2200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200" b="0" i="0" noProof="0" smtClean="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b>
                          <m:r>
                            <a:rPr lang="en-GB" sz="2200" b="0" i="1" noProof="0" smtClean="0">
                              <a:latin typeface="Cambria Math" panose="02040503050406030204" pitchFamily="18" charset="0"/>
                            </a:rPr>
                            <m:t>𝑘𝑇</m:t>
                          </m:r>
                        </m:sub>
                      </m:sSub>
                      <m:r>
                        <a:rPr lang="en-GB" sz="2200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200" b="0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200" b="0" i="1" noProof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22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2200" b="0" i="1" noProof="0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</m:rad>
                        </m:den>
                      </m:f>
                      <m:sSub>
                        <m:sSubPr>
                          <m:ctrlPr>
                            <a:rPr lang="en-GB" sz="220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GB" sz="2200" i="1" noProof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200" i="1" noProof="0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</m:d>
                        </m:e>
                        <m:sub>
                          <m:r>
                            <a:rPr lang="en-GB" sz="2200" i="1" noProof="0" smtClean="0">
                              <a:latin typeface="Cambria Math" panose="02040503050406030204" pitchFamily="18" charset="0"/>
                            </a:rPr>
                            <m:t>𝑘𝑇</m:t>
                          </m:r>
                        </m:sub>
                      </m:sSub>
                    </m:oMath>
                  </m:oMathPara>
                </a14:m>
                <a:endParaRPr lang="en-GB" sz="2200" noProof="0" dirty="0"/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9FC1FDF7-C29A-858D-BBC0-8D8D4AD3DC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03994" y="870606"/>
                <a:ext cx="2412671" cy="69942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ángulo 5">
            <a:extLst>
              <a:ext uri="{FF2B5EF4-FFF2-40B4-BE49-F238E27FC236}">
                <a16:creationId xmlns:a16="http://schemas.microsoft.com/office/drawing/2014/main" id="{E94E4E09-B49F-690D-E405-856036B901C2}"/>
              </a:ext>
            </a:extLst>
          </p:cNvPr>
          <p:cNvSpPr/>
          <p:nvPr/>
        </p:nvSpPr>
        <p:spPr>
          <a:xfrm>
            <a:off x="9076679" y="817851"/>
            <a:ext cx="2439986" cy="80493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FD76641E-84A4-F7D2-19CC-F95D80C6E779}"/>
                  </a:ext>
                </a:extLst>
              </p:cNvPr>
              <p:cNvSpPr txBox="1"/>
              <p:nvPr/>
            </p:nvSpPr>
            <p:spPr>
              <a:xfrm>
                <a:off x="4194345" y="930923"/>
                <a:ext cx="3830623" cy="6771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GB" sz="2200" noProof="0" dirty="0"/>
                  <a:t>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200" b="0" i="0" noProof="0" smtClean="0">
                        <a:latin typeface="Cambria Math" panose="02040503050406030204" pitchFamily="18" charset="0"/>
                      </a:rPr>
                      <m:t>Φ</m:t>
                    </m:r>
                  </m:oMath>
                </a14:m>
                <a:r>
                  <a:rPr lang="en-GB" sz="2200" noProof="0" dirty="0"/>
                  <a:t> is a Maxwellian distribution at a temperature of </a:t>
                </a:r>
                <a:r>
                  <a:rPr lang="en-GB" sz="2200" noProof="0" dirty="0" err="1"/>
                  <a:t>kT</a:t>
                </a:r>
                <a:r>
                  <a:rPr lang="en-GB" sz="2200" noProof="0" dirty="0"/>
                  <a:t> (keV)</a:t>
                </a:r>
              </a:p>
            </p:txBody>
          </p:sp>
        </mc:Choice>
        <mc:Fallback xmlns="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FD76641E-84A4-F7D2-19CC-F95D80C6E7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4345" y="930923"/>
                <a:ext cx="3830623" cy="677108"/>
              </a:xfrm>
              <a:prstGeom prst="rect">
                <a:avLst/>
              </a:prstGeom>
              <a:blipFill>
                <a:blip r:embed="rId6"/>
                <a:stretch>
                  <a:fillRect l="-4459" t="-13514" r="-318" b="-24324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C79FA56E-571B-EC12-E318-E405E25E98E7}"/>
              </a:ext>
            </a:extLst>
          </p:cNvPr>
          <p:cNvCxnSpPr>
            <a:cxnSpLocks/>
          </p:cNvCxnSpPr>
          <p:nvPr/>
        </p:nvCxnSpPr>
        <p:spPr>
          <a:xfrm>
            <a:off x="8038626" y="1220317"/>
            <a:ext cx="810406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3C06A9E4-25A0-6F81-3737-DCB0CAEBC34F}"/>
                  </a:ext>
                </a:extLst>
              </p:cNvPr>
              <p:cNvSpPr txBox="1"/>
              <p:nvPr/>
            </p:nvSpPr>
            <p:spPr>
              <a:xfrm>
                <a:off x="355465" y="2613970"/>
                <a:ext cx="3849194" cy="8054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b="0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GB" sz="240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400" b="0" i="1" noProof="0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</m:d>
                            </m:e>
                            <m:sub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  <m:t>𝑠𝑖𝑚</m:t>
                              </m:r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GB" sz="2400" b="0" i="0" noProof="0" smtClean="0">
                                  <a:latin typeface="Cambria Math" panose="02040503050406030204" pitchFamily="18" charset="0"/>
                                </a:rPr>
                                <m:t>Cr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40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GB" sz="2400" i="1" noProof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400" i="1" noProof="0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</m:d>
                            </m:e>
                            <m:sub>
                              <m:r>
                                <a:rPr lang="en-GB" sz="2400" i="1" noProof="0" smtClean="0">
                                  <a:latin typeface="Cambria Math" panose="02040503050406030204" pitchFamily="18" charset="0"/>
                                </a:rPr>
                                <m:t>𝑠𝑖𝑚</m:t>
                              </m:r>
                              <m:r>
                                <a:rPr lang="en-GB" sz="2400" i="1" noProof="0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GB" sz="2400" b="0" i="0" noProof="0" smtClean="0">
                                  <a:latin typeface="Cambria Math" panose="02040503050406030204" pitchFamily="18" charset="0"/>
                                </a:rPr>
                                <m:t>Au</m:t>
                              </m:r>
                            </m:sub>
                          </m:sSub>
                        </m:den>
                      </m:f>
                      <m:r>
                        <a:rPr lang="en-GB" sz="2400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  <m:t>𝑎𝑐𝑡</m:t>
                              </m:r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GB" sz="2400" b="0" i="0" noProof="0" smtClean="0">
                                  <a:latin typeface="Cambria Math" panose="02040503050406030204" pitchFamily="18" charset="0"/>
                                </a:rPr>
                                <m:t>Cr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400" b="0" i="0" noProof="0" smtClean="0">
                                  <a:latin typeface="Cambria Math" panose="02040503050406030204" pitchFamily="18" charset="0"/>
                                </a:rPr>
                                <m:t>at</m:t>
                              </m:r>
                              <m:r>
                                <a:rPr lang="en-GB" sz="2400" b="0" i="0" noProof="0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GB" sz="2400" b="0" i="0" noProof="0" smtClean="0">
                                  <a:latin typeface="Cambria Math" panose="02040503050406030204" pitchFamily="18" charset="0"/>
                                </a:rPr>
                                <m:t>Cr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GB" sz="2400" b="0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 noProof="0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400" noProof="0" smtClean="0">
                                  <a:latin typeface="Cambria Math" panose="02040503050406030204" pitchFamily="18" charset="0"/>
                                </a:rPr>
                                <m:t>at</m:t>
                              </m:r>
                              <m:r>
                                <a:rPr lang="en-GB" sz="2400" i="0" noProof="0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GB" sz="2400" b="0" i="0" noProof="0" smtClean="0">
                                  <a:latin typeface="Cambria Math" panose="02040503050406030204" pitchFamily="18" charset="0"/>
                                </a:rPr>
                                <m:t>Au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40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 noProof="0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sz="2400" i="1" noProof="0" smtClean="0">
                                  <a:latin typeface="Cambria Math" panose="02040503050406030204" pitchFamily="18" charset="0"/>
                                </a:rPr>
                                <m:t>𝑎𝑐𝑡</m:t>
                              </m:r>
                              <m:r>
                                <a:rPr lang="en-GB" sz="2400" i="1" noProof="0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GB" sz="2400" b="0" i="0" noProof="0" smtClean="0">
                                  <a:latin typeface="Cambria Math" panose="02040503050406030204" pitchFamily="18" charset="0"/>
                                </a:rPr>
                                <m:t>Au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GB" sz="2400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noProof="0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400" b="0" i="0" noProof="0" smtClean="0">
                              <a:latin typeface="Cambria Math" panose="02040503050406030204" pitchFamily="18" charset="0"/>
                            </a:rPr>
                            <m:t>Φ</m:t>
                          </m:r>
                        </m:sub>
                      </m:sSub>
                    </m:oMath>
                  </m:oMathPara>
                </a14:m>
                <a:endParaRPr lang="en-GB" sz="2400" noProof="0" dirty="0"/>
              </a:p>
            </p:txBody>
          </p:sp>
        </mc:Choice>
        <mc:Fallback xmlns="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3C06A9E4-25A0-6F81-3737-DCB0CAEBC3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465" y="2613970"/>
                <a:ext cx="3849194" cy="80547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uadroTexto 11">
            <a:extLst>
              <a:ext uri="{FF2B5EF4-FFF2-40B4-BE49-F238E27FC236}">
                <a16:creationId xmlns:a16="http://schemas.microsoft.com/office/drawing/2014/main" id="{1CF28939-0476-BCC3-231F-B021CA204AA2}"/>
              </a:ext>
            </a:extLst>
          </p:cNvPr>
          <p:cNvSpPr txBox="1"/>
          <p:nvPr/>
        </p:nvSpPr>
        <p:spPr>
          <a:xfrm>
            <a:off x="141198" y="3772340"/>
            <a:ext cx="1954096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200" noProof="0" dirty="0" err="1"/>
              <a:t>SimLiT</a:t>
            </a:r>
            <a:r>
              <a:rPr lang="en-GB" sz="2200" noProof="0" dirty="0"/>
              <a:t> + GEANT4 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71B37D1B-D8C1-BF40-8A71-3F7B374943DA}"/>
              </a:ext>
            </a:extLst>
          </p:cNvPr>
          <p:cNvSpPr txBox="1"/>
          <p:nvPr/>
        </p:nvSpPr>
        <p:spPr>
          <a:xfrm>
            <a:off x="813469" y="3418903"/>
            <a:ext cx="304777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200" noProof="0" dirty="0"/>
              <a:t>↓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B8D1CA57-96DB-80A1-783A-EECA968EEB92}"/>
              </a:ext>
            </a:extLst>
          </p:cNvPr>
          <p:cNvSpPr txBox="1"/>
          <p:nvPr/>
        </p:nvSpPr>
        <p:spPr>
          <a:xfrm>
            <a:off x="355465" y="2100510"/>
            <a:ext cx="5218021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200" noProof="0" dirty="0"/>
              <a:t>MACS</a:t>
            </a:r>
            <a:r>
              <a:rPr lang="en-GB" sz="2200" baseline="-25000" noProof="0" dirty="0"/>
              <a:t>30</a:t>
            </a:r>
            <a:r>
              <a:rPr lang="en-GB" sz="2200" noProof="0" dirty="0"/>
              <a:t>(</a:t>
            </a:r>
            <a:r>
              <a:rPr lang="en-GB" sz="2200" baseline="30000" noProof="0" dirty="0"/>
              <a:t>50</a:t>
            </a:r>
            <a:r>
              <a:rPr lang="en-GB" sz="2200" noProof="0" dirty="0"/>
              <a:t>Cr) relative to MACS</a:t>
            </a:r>
            <a:r>
              <a:rPr lang="en-GB" sz="2200" baseline="-25000" noProof="0" dirty="0"/>
              <a:t>30</a:t>
            </a:r>
            <a:r>
              <a:rPr lang="en-GB" sz="2200" noProof="0" dirty="0"/>
              <a:t>(</a:t>
            </a:r>
            <a:r>
              <a:rPr lang="en-GB" sz="2200" baseline="30000" noProof="0" dirty="0"/>
              <a:t>197</a:t>
            </a:r>
            <a:r>
              <a:rPr lang="en-GB" sz="2200" noProof="0" dirty="0"/>
              <a:t>Au):</a:t>
            </a:r>
          </a:p>
        </p:txBody>
      </p:sp>
      <p:pic>
        <p:nvPicPr>
          <p:cNvPr id="19" name="Imagen 18" descr="Gráfico, Histograma&#10;&#10;Descripción generada automáticamente">
            <a:extLst>
              <a:ext uri="{FF2B5EF4-FFF2-40B4-BE49-F238E27FC236}">
                <a16:creationId xmlns:a16="http://schemas.microsoft.com/office/drawing/2014/main" id="{2416D487-CAF6-745A-37D2-1B6108EFDF0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8616" y="2201774"/>
            <a:ext cx="7162868" cy="3851214"/>
          </a:xfrm>
          <a:prstGeom prst="rect">
            <a:avLst/>
          </a:prstGeom>
        </p:spPr>
      </p:pic>
      <p:pic>
        <p:nvPicPr>
          <p:cNvPr id="21" name="Imagen 20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310EA059-8A1C-FED1-9BEC-5ECEB916D90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7" b="17619"/>
          <a:stretch/>
        </p:blipFill>
        <p:spPr>
          <a:xfrm>
            <a:off x="5873747" y="4726394"/>
            <a:ext cx="850280" cy="67940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AA8420D9-966A-D13B-F308-D8740F6B63B1}"/>
                  </a:ext>
                </a:extLst>
              </p:cNvPr>
              <p:cNvSpPr txBox="1"/>
              <p:nvPr/>
            </p:nvSpPr>
            <p:spPr>
              <a:xfrm>
                <a:off x="134977" y="4478065"/>
                <a:ext cx="4547856" cy="699422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bg2">
                    <a:lumMod val="25000"/>
                  </a:schemeClr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200" b="1" i="0" noProof="0" smtClean="0">
                          <a:latin typeface="Cambria Math" panose="02040503050406030204" pitchFamily="18" charset="0"/>
                        </a:rPr>
                        <m:t>𝐌𝐀𝐂</m:t>
                      </m:r>
                      <m:sSub>
                        <m:sSubPr>
                          <m:ctrlPr>
                            <a:rPr lang="en-GB" sz="2200" b="1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1" i="0" noProof="0" smtClean="0">
                              <a:latin typeface="Cambria Math" panose="02040503050406030204" pitchFamily="18" charset="0"/>
                            </a:rPr>
                            <m:t>𝐒</m:t>
                          </m:r>
                        </m:e>
                        <m:sub>
                          <m:r>
                            <a:rPr lang="en-GB" sz="2200" b="1" i="1" noProof="0" smtClean="0">
                              <a:latin typeface="Cambria Math" panose="02040503050406030204" pitchFamily="18" charset="0"/>
                            </a:rPr>
                            <m:t>𝟑𝟎</m:t>
                          </m:r>
                        </m:sub>
                      </m:sSub>
                      <m:r>
                        <a:rPr lang="en-GB" sz="2200" b="1" i="1" noProof="0" smtClean="0">
                          <a:latin typeface="Cambria Math" panose="02040503050406030204" pitchFamily="18" charset="0"/>
                        </a:rPr>
                        <m:t>(</m:t>
                      </m:r>
                      <m:sPre>
                        <m:sPrePr>
                          <m:ctrlPr>
                            <a:rPr lang="en-GB" sz="2200" b="1" i="1" noProof="0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GB" sz="2200" b="1" i="1" noProof="0" smtClean="0">
                              <a:latin typeface="Cambria Math" panose="02040503050406030204" pitchFamily="18" charset="0"/>
                            </a:rPr>
                            <m:t>𝟓𝟎</m:t>
                          </m:r>
                        </m:sup>
                        <m:e>
                          <m:r>
                            <a:rPr lang="en-GB" sz="2200" b="1" i="0" noProof="0" smtClean="0">
                              <a:latin typeface="Cambria Math" panose="02040503050406030204" pitchFamily="18" charset="0"/>
                            </a:rPr>
                            <m:t>𝐂𝐫</m:t>
                          </m:r>
                        </m:e>
                      </m:sPre>
                      <m:r>
                        <a:rPr lang="en-GB" sz="2200" b="1" i="1" noProof="0" smtClean="0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GB" sz="2200" b="1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200" b="1" i="1" noProof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2200" b="1" i="1" noProof="0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2200" b="1" i="1" noProof="0" smtClean="0">
                                  <a:latin typeface="Cambria Math" panose="02040503050406030204" pitchFamily="18" charset="0"/>
                                </a:rPr>
                                <m:t>𝝅</m:t>
                              </m:r>
                            </m:e>
                          </m:rad>
                        </m:den>
                      </m:f>
                      <m:r>
                        <a:rPr lang="en-GB" sz="2200" b="1" i="1" noProof="0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sz="2000" b="1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sz="2000" b="1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1" i="1" noProof="0" smtClean="0"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GB" sz="2000" b="1" i="1" noProof="0" smtClean="0"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  <m:r>
                                <a:rPr lang="en-GB" sz="2000" b="1" i="1" noProof="0" smtClean="0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en-GB" sz="2000" b="1" i="1" noProof="0" smtClean="0">
                                  <a:latin typeface="Cambria Math" panose="02040503050406030204" pitchFamily="18" charset="0"/>
                                </a:rPr>
                                <m:t>𝑴</m:t>
                              </m:r>
                            </m:sub>
                          </m:sSub>
                          <m:d>
                            <m:dPr>
                              <m:begChr m:val="⟨"/>
                              <m:endChr m:val="⟩"/>
                              <m:ctrlPr>
                                <a:rPr lang="en-GB" sz="2000" b="1" i="1" noProof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000" b="1" i="1" noProof="0" smtClean="0">
                                  <a:latin typeface="Cambria Math" panose="02040503050406030204" pitchFamily="18" charset="0"/>
                                </a:rPr>
                                <m:t>𝝈</m:t>
                              </m:r>
                            </m:e>
                          </m:d>
                        </m:e>
                        <m:sub>
                          <m:r>
                            <a:rPr lang="en-GB" sz="2000" b="1" i="1" noProof="0" smtClean="0">
                              <a:latin typeface="Cambria Math" panose="02040503050406030204" pitchFamily="18" charset="0"/>
                            </a:rPr>
                            <m:t>𝒔𝒊𝒎</m:t>
                          </m:r>
                          <m:sSup>
                            <m:sSupPr>
                              <m:ctrlPr>
                                <a:rPr lang="en-GB" sz="2000" b="1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000" b="1" i="1" noProof="0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</m:e>
                            <m:sup>
                              <m:r>
                                <a:rPr lang="en-GB" sz="2000" b="1" i="1" noProof="0" smtClean="0">
                                  <a:latin typeface="Cambria Math" panose="02040503050406030204" pitchFamily="18" charset="0"/>
                                </a:rPr>
                                <m:t>𝟓𝟎</m:t>
                              </m:r>
                            </m:sup>
                          </m:sSup>
                          <m:r>
                            <a:rPr lang="en-GB" sz="2000" b="1" i="0" noProof="0" smtClean="0">
                              <a:latin typeface="Cambria Math" panose="02040503050406030204" pitchFamily="18" charset="0"/>
                            </a:rPr>
                            <m:t>𝐂𝐫</m:t>
                          </m:r>
                        </m:sub>
                      </m:sSub>
                    </m:oMath>
                  </m:oMathPara>
                </a14:m>
                <a:endParaRPr lang="en-GB" sz="2200" b="1" noProof="0" dirty="0"/>
              </a:p>
            </p:txBody>
          </p:sp>
        </mc:Choice>
        <mc:Fallback xmlns="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AA8420D9-966A-D13B-F308-D8740F6B63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977" y="4478065"/>
                <a:ext cx="4547856" cy="69942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solidFill>
                  <a:schemeClr val="bg2">
                    <a:lumMod val="25000"/>
                  </a:schemeClr>
                </a:solidFill>
              </a:ln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ángulo 24">
            <a:extLst>
              <a:ext uri="{FF2B5EF4-FFF2-40B4-BE49-F238E27FC236}">
                <a16:creationId xmlns:a16="http://schemas.microsoft.com/office/drawing/2014/main" id="{886F8432-A9BE-E438-C362-3AA50168D0BF}"/>
              </a:ext>
            </a:extLst>
          </p:cNvPr>
          <p:cNvSpPr/>
          <p:nvPr/>
        </p:nvSpPr>
        <p:spPr>
          <a:xfrm>
            <a:off x="134976" y="4461888"/>
            <a:ext cx="4547856" cy="72920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29540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B32761-7B7E-589C-DF8D-E7443CF1FB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E592E2BD-42CD-C1EA-0182-F87ABC6049BC}"/>
              </a:ext>
            </a:extLst>
          </p:cNvPr>
          <p:cNvSpPr txBox="1"/>
          <p:nvPr/>
        </p:nvSpPr>
        <p:spPr>
          <a:xfrm>
            <a:off x="198000" y="28800"/>
            <a:ext cx="112284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noProof="0" dirty="0">
                <a:latin typeface="+mj-lt"/>
              </a:rPr>
              <a:t>MACS</a:t>
            </a:r>
            <a:r>
              <a:rPr lang="en-GB" sz="4400" baseline="-25000" noProof="0" dirty="0">
                <a:latin typeface="+mj-lt"/>
              </a:rPr>
              <a:t>30</a:t>
            </a:r>
            <a:r>
              <a:rPr lang="en-GB" sz="4400" noProof="0" dirty="0">
                <a:latin typeface="+mj-lt"/>
              </a:rPr>
              <a:t>(</a:t>
            </a:r>
            <a:r>
              <a:rPr lang="en-GB" sz="4400" baseline="30000" noProof="0" dirty="0">
                <a:latin typeface="+mj-lt"/>
              </a:rPr>
              <a:t>50</a:t>
            </a:r>
            <a:r>
              <a:rPr lang="en-GB" sz="4400" noProof="0" dirty="0">
                <a:latin typeface="+mj-lt"/>
              </a:rPr>
              <a:t>Cr). Comparison with previous data</a:t>
            </a:r>
          </a:p>
        </p:txBody>
      </p:sp>
      <p:sp>
        <p:nvSpPr>
          <p:cNvPr id="5" name="Marcador de número de diapositiva 1">
            <a:extLst>
              <a:ext uri="{FF2B5EF4-FFF2-40B4-BE49-F238E27FC236}">
                <a16:creationId xmlns:a16="http://schemas.microsoft.com/office/drawing/2014/main" id="{8F553E56-4CCF-9B77-3C09-314B881B6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fld id="{47E30005-B5C9-4CA6-89F5-A520DBCC6CB6}" type="slidenum">
              <a:rPr lang="en-GB" sz="1800" noProof="0" smtClean="0"/>
              <a:t>14</a:t>
            </a:fld>
            <a:endParaRPr lang="en-GB" sz="1800" noProof="0" dirty="0"/>
          </a:p>
        </p:txBody>
      </p:sp>
      <p:sp>
        <p:nvSpPr>
          <p:cNvPr id="13" name="CuadroTexto 7">
            <a:extLst>
              <a:ext uri="{FF2B5EF4-FFF2-40B4-BE49-F238E27FC236}">
                <a16:creationId xmlns:a16="http://schemas.microsoft.com/office/drawing/2014/main" id="{F405D944-3AAF-579B-FBE8-4E9376529866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87DA12FA-FAC5-62A8-871E-37EC6C96E3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7A2546D7-254B-76A1-A5A2-BDEFAA890260}"/>
              </a:ext>
            </a:extLst>
          </p:cNvPr>
          <p:cNvSpPr txBox="1"/>
          <p:nvPr/>
        </p:nvSpPr>
        <p:spPr>
          <a:xfrm>
            <a:off x="198000" y="959252"/>
            <a:ext cx="1160748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u="sng" noProof="0" dirty="0"/>
              <a:t>First </a:t>
            </a:r>
            <a:r>
              <a:rPr lang="en-GB" sz="2400" u="sng" baseline="30000" noProof="0" dirty="0"/>
              <a:t>50</a:t>
            </a:r>
            <a:r>
              <a:rPr lang="en-GB" sz="2400" u="sng" noProof="0" dirty="0"/>
              <a:t>Cr neutron activation measurement.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noProof="0" dirty="0"/>
              <a:t>Agreement with CENDL-3.2 and JEFF-3.3 (and therefore, ENDF/B-VIII.0 and JENDL-5).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noProof="0" dirty="0"/>
              <a:t>20% lower than INDEN.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a 11">
                <a:extLst>
                  <a:ext uri="{FF2B5EF4-FFF2-40B4-BE49-F238E27FC236}">
                    <a16:creationId xmlns:a16="http://schemas.microsoft.com/office/drawing/2014/main" id="{4F67F728-FD65-BDE7-5731-53E1E9E3231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42963350"/>
                  </p:ext>
                </p:extLst>
              </p:nvPr>
            </p:nvGraphicFramePr>
            <p:xfrm>
              <a:off x="406502" y="2889713"/>
              <a:ext cx="3492137" cy="11074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449961">
                      <a:extLst>
                        <a:ext uri="{9D8B030D-6E8A-4147-A177-3AD203B41FA5}">
                          <a16:colId xmlns:a16="http://schemas.microsoft.com/office/drawing/2014/main" val="267306783"/>
                        </a:ext>
                      </a:extLst>
                    </a:gridCol>
                    <a:gridCol w="1014565">
                      <a:extLst>
                        <a:ext uri="{9D8B030D-6E8A-4147-A177-3AD203B41FA5}">
                          <a16:colId xmlns:a16="http://schemas.microsoft.com/office/drawing/2014/main" val="780452272"/>
                        </a:ext>
                      </a:extLst>
                    </a:gridCol>
                    <a:gridCol w="1027611">
                      <a:extLst>
                        <a:ext uri="{9D8B030D-6E8A-4147-A177-3AD203B41FA5}">
                          <a16:colId xmlns:a16="http://schemas.microsoft.com/office/drawing/2014/main" val="2261978888"/>
                        </a:ext>
                      </a:extLst>
                    </a:gridCol>
                  </a:tblGrid>
                  <a:tr h="20876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noProof="0" dirty="0"/>
                            <a:t>MACS</a:t>
                          </a:r>
                          <a:r>
                            <a:rPr lang="en-GB" baseline="-25000" noProof="0" dirty="0"/>
                            <a:t>30</a:t>
                          </a:r>
                          <a:r>
                            <a:rPr lang="en-GB" noProof="0" dirty="0"/>
                            <a:t>(</a:t>
                          </a:r>
                          <a:r>
                            <a:rPr lang="en-GB" baseline="30000" noProof="0" dirty="0"/>
                            <a:t>50</a:t>
                          </a:r>
                          <a:r>
                            <a:rPr lang="en-GB" noProof="0" dirty="0"/>
                            <a:t>Cr)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GB" baseline="30000" noProof="0" smtClean="0"/>
                                  <m:t>197</m:t>
                                </m:r>
                                <m:r>
                                  <m:rPr>
                                    <m:nor/>
                                  </m:rPr>
                                  <a:rPr lang="en-GB" baseline="0" noProof="0" smtClean="0"/>
                                  <m:t>Au</m:t>
                                </m:r>
                                <m:r>
                                  <m:rPr>
                                    <m:nor/>
                                  </m:rPr>
                                  <a:rPr lang="en-GB" baseline="-25000" noProof="0" smtClean="0"/>
                                  <m:t>front</m:t>
                                </m:r>
                              </m:oMath>
                            </m:oMathPara>
                          </a14:m>
                          <a:endParaRPr lang="en-GB" noProof="0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3000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+mn-ea"/>
                              <a:cs typeface="+mn-cs"/>
                            </a:rPr>
                            <a:t>197</a:t>
                          </a:r>
                          <a:r>
                            <a:rPr kumimoji="0" lang="en-GB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+mn-ea"/>
                              <a:cs typeface="+mn-cs"/>
                            </a:rPr>
                            <a:t>Au</a:t>
                          </a:r>
                          <a:r>
                            <a:rPr kumimoji="0" lang="en-GB" sz="1800" b="0" i="0" u="none" strike="noStrike" kern="1200" cap="none" spc="0" normalizeH="0" baseline="-2500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+mn-ea"/>
                              <a:cs typeface="+mn-cs"/>
                            </a:rPr>
                            <a:t>back</a:t>
                          </a:r>
                          <a:endParaRPr lang="en-GB" noProof="0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4989213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aseline="0" noProof="0" dirty="0"/>
                            <a:t>JEFF-3.3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37.9 mb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38.5 mb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2049476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baseline="0" noProof="0" dirty="0"/>
                            <a:t>INDEN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35.7 mb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36.4 mb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44839097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a 11">
                <a:extLst>
                  <a:ext uri="{FF2B5EF4-FFF2-40B4-BE49-F238E27FC236}">
                    <a16:creationId xmlns:a16="http://schemas.microsoft.com/office/drawing/2014/main" id="{4F67F728-FD65-BDE7-5731-53E1E9E3231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42963350"/>
                  </p:ext>
                </p:extLst>
              </p:nvPr>
            </p:nvGraphicFramePr>
            <p:xfrm>
              <a:off x="406502" y="2889713"/>
              <a:ext cx="3492137" cy="11074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449961">
                      <a:extLst>
                        <a:ext uri="{9D8B030D-6E8A-4147-A177-3AD203B41FA5}">
                          <a16:colId xmlns:a16="http://schemas.microsoft.com/office/drawing/2014/main" val="267306783"/>
                        </a:ext>
                      </a:extLst>
                    </a:gridCol>
                    <a:gridCol w="1014565">
                      <a:extLst>
                        <a:ext uri="{9D8B030D-6E8A-4147-A177-3AD203B41FA5}">
                          <a16:colId xmlns:a16="http://schemas.microsoft.com/office/drawing/2014/main" val="780452272"/>
                        </a:ext>
                      </a:extLst>
                    </a:gridCol>
                    <a:gridCol w="1027611">
                      <a:extLst>
                        <a:ext uri="{9D8B030D-6E8A-4147-A177-3AD203B41FA5}">
                          <a16:colId xmlns:a16="http://schemas.microsoft.com/office/drawing/2014/main" val="2261978888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noProof="0" dirty="0"/>
                            <a:t>MACS</a:t>
                          </a:r>
                          <a:r>
                            <a:rPr lang="en-GB" baseline="-25000" noProof="0" dirty="0"/>
                            <a:t>30</a:t>
                          </a:r>
                          <a:r>
                            <a:rPr lang="en-GB" noProof="0" dirty="0"/>
                            <a:t>(</a:t>
                          </a:r>
                          <a:r>
                            <a:rPr lang="en-GB" baseline="30000" noProof="0" dirty="0"/>
                            <a:t>50</a:t>
                          </a:r>
                          <a:r>
                            <a:rPr lang="en-GB" noProof="0" dirty="0"/>
                            <a:t>Cr)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143114" t="-8333" r="-102395" b="-22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3000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+mn-ea"/>
                              <a:cs typeface="+mn-cs"/>
                            </a:rPr>
                            <a:t>197</a:t>
                          </a:r>
                          <a:r>
                            <a:rPr kumimoji="0" lang="en-GB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+mn-ea"/>
                              <a:cs typeface="+mn-cs"/>
                            </a:rPr>
                            <a:t>Au</a:t>
                          </a:r>
                          <a:r>
                            <a:rPr kumimoji="0" lang="en-GB" sz="1800" b="0" i="0" u="none" strike="noStrike" kern="1200" cap="none" spc="0" normalizeH="0" baseline="-2500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+mn-ea"/>
                              <a:cs typeface="+mn-cs"/>
                            </a:rPr>
                            <a:t>back</a:t>
                          </a:r>
                          <a:endParaRPr lang="en-GB" noProof="0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4989213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aseline="0" noProof="0" dirty="0"/>
                            <a:t>JEFF-3.3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37.9 mb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38.5 mb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2049476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baseline="0" noProof="0" dirty="0"/>
                            <a:t>INDEN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35.7 mb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36.4 mb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44839097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5" name="CuadroTexto 14">
            <a:extLst>
              <a:ext uri="{FF2B5EF4-FFF2-40B4-BE49-F238E27FC236}">
                <a16:creationId xmlns:a16="http://schemas.microsoft.com/office/drawing/2014/main" id="{6453BB44-4078-0994-DD26-256785878932}"/>
              </a:ext>
            </a:extLst>
          </p:cNvPr>
          <p:cNvSpPr txBox="1"/>
          <p:nvPr/>
        </p:nvSpPr>
        <p:spPr>
          <a:xfrm>
            <a:off x="376667" y="4521034"/>
            <a:ext cx="355180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400" b="1" noProof="0" dirty="0"/>
              <a:t>MACS</a:t>
            </a:r>
            <a:r>
              <a:rPr lang="en-GB" sz="2400" b="1" baseline="-25000" noProof="0" dirty="0"/>
              <a:t>30</a:t>
            </a:r>
            <a:r>
              <a:rPr lang="en-GB" sz="2400" b="1" noProof="0" dirty="0"/>
              <a:t> (</a:t>
            </a:r>
            <a:r>
              <a:rPr lang="en-GB" sz="2400" b="1" baseline="30000" noProof="0" dirty="0"/>
              <a:t>50</a:t>
            </a:r>
            <a:r>
              <a:rPr lang="en-GB" sz="2400" b="1" noProof="0" dirty="0"/>
              <a:t>Cr) = 37.1(20) mb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1AE69E97-0B46-1DA5-A415-0DF6059F5264}"/>
              </a:ext>
            </a:extLst>
          </p:cNvPr>
          <p:cNvSpPr/>
          <p:nvPr/>
        </p:nvSpPr>
        <p:spPr>
          <a:xfrm>
            <a:off x="349546" y="4490256"/>
            <a:ext cx="3606048" cy="42468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3C3F291E-7262-3586-4F32-30F0670449CC}"/>
              </a:ext>
            </a:extLst>
          </p:cNvPr>
          <p:cNvSpPr txBox="1"/>
          <p:nvPr/>
        </p:nvSpPr>
        <p:spPr>
          <a:xfrm>
            <a:off x="4103324" y="4545605"/>
            <a:ext cx="160788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400" noProof="0" dirty="0"/>
              <a:t>→ &lt;6% </a:t>
            </a:r>
            <a:r>
              <a:rPr lang="en-GB" sz="2400" noProof="0" dirty="0" err="1"/>
              <a:t>unc</a:t>
            </a:r>
            <a:r>
              <a:rPr lang="en-GB" sz="2400" noProof="0" dirty="0"/>
              <a:t>.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A2C5D5DF-088E-918B-9B52-78FAE33B98DC}"/>
              </a:ext>
            </a:extLst>
          </p:cNvPr>
          <p:cNvSpPr txBox="1"/>
          <p:nvPr/>
        </p:nvSpPr>
        <p:spPr>
          <a:xfrm>
            <a:off x="64008" y="5595651"/>
            <a:ext cx="11607487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000" noProof="0" dirty="0"/>
              <a:t>P. Pérez-Maroto et al., “</a:t>
            </a:r>
            <a:r>
              <a:rPr lang="en-GB" sz="2000" b="1" noProof="0" dirty="0"/>
              <a:t>Neutron activation as benchmark for cross section evaluations: Demonstration through the MACS of </a:t>
            </a:r>
            <a:r>
              <a:rPr lang="en-GB" sz="2000" b="1" baseline="30000" noProof="0" dirty="0"/>
              <a:t>50</a:t>
            </a:r>
            <a:r>
              <a:rPr lang="en-GB" sz="2000" b="1" noProof="0" dirty="0"/>
              <a:t>Cr for nuclear technology applications</a:t>
            </a:r>
            <a:r>
              <a:rPr lang="en-GB" sz="2000" noProof="0" dirty="0"/>
              <a:t>”, </a:t>
            </a:r>
            <a:r>
              <a:rPr lang="en-GB" sz="2000" i="1" noProof="0" dirty="0"/>
              <a:t>Physics Letters B</a:t>
            </a:r>
            <a:r>
              <a:rPr lang="en-GB" sz="2000" noProof="0" dirty="0"/>
              <a:t>, 2025, vol. 862, p. 139360</a:t>
            </a:r>
          </a:p>
        </p:txBody>
      </p:sp>
      <p:pic>
        <p:nvPicPr>
          <p:cNvPr id="23" name="Imagen 22" descr="Gráfico, Gráfico de cajas y bigotes&#10;&#10;El contenido generado por IA puede ser incorrecto.">
            <a:extLst>
              <a:ext uri="{FF2B5EF4-FFF2-40B4-BE49-F238E27FC236}">
                <a16:creationId xmlns:a16="http://schemas.microsoft.com/office/drawing/2014/main" id="{B78318F9-5ED3-C0DD-AB0E-68D34648E55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4470" y="1835417"/>
            <a:ext cx="5503094" cy="3565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8022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386BE7-A561-7C66-EEC3-4B43A0F874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9C1914BD-9B44-FB0A-78D7-2BA09AD8EA5B}"/>
              </a:ext>
            </a:extLst>
          </p:cNvPr>
          <p:cNvSpPr txBox="1"/>
          <p:nvPr/>
        </p:nvSpPr>
        <p:spPr>
          <a:xfrm>
            <a:off x="272152" y="2459504"/>
            <a:ext cx="1164769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noProof="0" dirty="0">
                <a:latin typeface="+mj-lt"/>
              </a:rPr>
              <a:t>III. </a:t>
            </a:r>
            <a:r>
              <a:rPr lang="en-GB" sz="6000" baseline="30000" noProof="0" dirty="0">
                <a:latin typeface="+mj-lt"/>
              </a:rPr>
              <a:t>50,53</a:t>
            </a:r>
            <a:r>
              <a:rPr lang="en-GB" sz="6000" noProof="0" dirty="0">
                <a:latin typeface="+mj-lt"/>
              </a:rPr>
              <a:t>Cr time-of-flight measurement at EAR1-n_TOF@CERN</a:t>
            </a:r>
          </a:p>
        </p:txBody>
      </p:sp>
      <p:sp>
        <p:nvSpPr>
          <p:cNvPr id="5" name="CuadroTexto 7">
            <a:extLst>
              <a:ext uri="{FF2B5EF4-FFF2-40B4-BE49-F238E27FC236}">
                <a16:creationId xmlns:a16="http://schemas.microsoft.com/office/drawing/2014/main" id="{287E2A35-39A6-D7B9-205E-6F0144EC74E2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5AD738DD-C619-4038-324A-E37688CB40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p:sp>
        <p:nvSpPr>
          <p:cNvPr id="4" name="Marcador de número de diapositiva 1">
            <a:extLst>
              <a:ext uri="{FF2B5EF4-FFF2-40B4-BE49-F238E27FC236}">
                <a16:creationId xmlns:a16="http://schemas.microsoft.com/office/drawing/2014/main" id="{61507E3A-94BB-311A-0B61-DA11BCE61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fld id="{47E30005-B5C9-4CA6-89F5-A520DBCC6CB6}" type="slidenum">
              <a:rPr lang="en-GB" sz="1800" noProof="0" smtClean="0"/>
              <a:t>15</a:t>
            </a:fld>
            <a:endParaRPr lang="en-GB" sz="1800" noProof="0" dirty="0"/>
          </a:p>
        </p:txBody>
      </p:sp>
    </p:spTree>
    <p:extLst>
      <p:ext uri="{BB962C8B-B14F-4D97-AF65-F5344CB8AC3E}">
        <p14:creationId xmlns:p14="http://schemas.microsoft.com/office/powerpoint/2010/main" val="20790858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BA0B7A73-BC0F-F6B2-2096-8C5EF4323BF8}"/>
              </a:ext>
            </a:extLst>
          </p:cNvPr>
          <p:cNvSpPr txBox="1"/>
          <p:nvPr/>
        </p:nvSpPr>
        <p:spPr>
          <a:xfrm>
            <a:off x="198000" y="28800"/>
            <a:ext cx="112284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noProof="0" dirty="0">
                <a:latin typeface="+mj-lt"/>
              </a:rPr>
              <a:t>The neutron Time-Of-Flight facility at CERN</a:t>
            </a:r>
          </a:p>
        </p:txBody>
      </p:sp>
      <p:pic>
        <p:nvPicPr>
          <p:cNvPr id="10" name="Imagen 9" descr="Diagrama&#10;&#10;Descripción generada automáticamente">
            <a:extLst>
              <a:ext uri="{FF2B5EF4-FFF2-40B4-BE49-F238E27FC236}">
                <a16:creationId xmlns:a16="http://schemas.microsoft.com/office/drawing/2014/main" id="{45C063BE-A364-AB85-F4F2-6E46C8DC6DB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86" t="12365" r="5829" b="25315"/>
          <a:stretch/>
        </p:blipFill>
        <p:spPr>
          <a:xfrm>
            <a:off x="2587752" y="1125322"/>
            <a:ext cx="8531353" cy="5085787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13A90DD1-428F-F3BC-EAC9-6CD2F30B2DF4}"/>
              </a:ext>
            </a:extLst>
          </p:cNvPr>
          <p:cNvSpPr/>
          <p:nvPr/>
        </p:nvSpPr>
        <p:spPr>
          <a:xfrm>
            <a:off x="3444365" y="4702896"/>
            <a:ext cx="1766656" cy="96766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18ACB9F-E667-E014-6C78-C1D2BF5C86BB}"/>
              </a:ext>
            </a:extLst>
          </p:cNvPr>
          <p:cNvSpPr txBox="1"/>
          <p:nvPr/>
        </p:nvSpPr>
        <p:spPr>
          <a:xfrm>
            <a:off x="204016" y="3873528"/>
            <a:ext cx="324034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u="sng" noProof="0" dirty="0" err="1"/>
              <a:t>n_TOF@CERN</a:t>
            </a:r>
            <a:endParaRPr lang="en-GB" sz="2800" b="1" u="sng" noProof="0" dirty="0"/>
          </a:p>
          <a:p>
            <a:r>
              <a:rPr lang="en-GB" sz="2400" noProof="0" dirty="0"/>
              <a:t>In operation since 2001</a:t>
            </a:r>
          </a:p>
          <a:p>
            <a:r>
              <a:rPr lang="en-GB" sz="2400" noProof="0" dirty="0"/>
              <a:t>2026: ~150 researchers from 42 institutes</a:t>
            </a:r>
          </a:p>
        </p:txBody>
      </p:sp>
      <p:sp>
        <p:nvSpPr>
          <p:cNvPr id="13" name="Marcador de número de diapositiva 1">
            <a:extLst>
              <a:ext uri="{FF2B5EF4-FFF2-40B4-BE49-F238E27FC236}">
                <a16:creationId xmlns:a16="http://schemas.microsoft.com/office/drawing/2014/main" id="{8EED931F-F451-3AD4-1373-32C64C00F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fld id="{47E30005-B5C9-4CA6-89F5-A520DBCC6CB6}" type="slidenum">
              <a:rPr lang="en-GB" sz="1800" noProof="0" smtClean="0"/>
              <a:t>16</a:t>
            </a:fld>
            <a:endParaRPr lang="en-GB" sz="1800" noProof="0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BD3EE5D3-1752-857E-91BC-09791A042F1F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35E45B70-A4AC-48CB-684D-2CE8C66C47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p:pic>
        <p:nvPicPr>
          <p:cNvPr id="14" name="Imagen 13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9A9F3BB3-BFD6-0D1B-153B-513388F2E68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44" t="1314" r="22825" b="1510"/>
          <a:stretch/>
        </p:blipFill>
        <p:spPr>
          <a:xfrm>
            <a:off x="293767" y="820733"/>
            <a:ext cx="1530423" cy="1515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3129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BA0B7A73-BC0F-F6B2-2096-8C5EF4323BF8}"/>
              </a:ext>
            </a:extLst>
          </p:cNvPr>
          <p:cNvSpPr txBox="1"/>
          <p:nvPr/>
        </p:nvSpPr>
        <p:spPr>
          <a:xfrm>
            <a:off x="198000" y="28800"/>
            <a:ext cx="112284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noProof="0" dirty="0">
                <a:latin typeface="+mj-lt"/>
              </a:rPr>
              <a:t>The neutron Time-Of-Flight facility at CERN</a:t>
            </a:r>
          </a:p>
        </p:txBody>
      </p:sp>
      <p:pic>
        <p:nvPicPr>
          <p:cNvPr id="8" name="Imagen 7" descr="Diagrama&#10;&#10;Descripción generada automáticamente">
            <a:extLst>
              <a:ext uri="{FF2B5EF4-FFF2-40B4-BE49-F238E27FC236}">
                <a16:creationId xmlns:a16="http://schemas.microsoft.com/office/drawing/2014/main" id="{365CC4A4-835F-9EFB-00E9-7F43FD7735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8337" y="1171058"/>
            <a:ext cx="7677002" cy="4515884"/>
          </a:xfrm>
          <a:prstGeom prst="rect">
            <a:avLst/>
          </a:prstGeom>
        </p:spPr>
      </p:pic>
      <p:sp>
        <p:nvSpPr>
          <p:cNvPr id="15" name="Marcador de número de diapositiva 1">
            <a:extLst>
              <a:ext uri="{FF2B5EF4-FFF2-40B4-BE49-F238E27FC236}">
                <a16:creationId xmlns:a16="http://schemas.microsoft.com/office/drawing/2014/main" id="{FC2291A9-B629-E850-D460-D643FC0E6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fld id="{47E30005-B5C9-4CA6-89F5-A520DBCC6CB6}" type="slidenum">
              <a:rPr lang="en-GB" sz="1800" noProof="0" smtClean="0"/>
              <a:t>17</a:t>
            </a:fld>
            <a:endParaRPr lang="en-GB" sz="1800" noProof="0" dirty="0"/>
          </a:p>
        </p:txBody>
      </p:sp>
      <p:sp>
        <p:nvSpPr>
          <p:cNvPr id="7" name="CuadroTexto 7">
            <a:extLst>
              <a:ext uri="{FF2B5EF4-FFF2-40B4-BE49-F238E27FC236}">
                <a16:creationId xmlns:a16="http://schemas.microsoft.com/office/drawing/2014/main" id="{329FFD03-3C37-DD01-8FA7-74CCA7186795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9B67CE71-547D-E7EF-391F-7DEF6C29AF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81874EE7-5ABD-63B3-D5B6-AE315AF0520A}"/>
              </a:ext>
            </a:extLst>
          </p:cNvPr>
          <p:cNvSpPr txBox="1"/>
          <p:nvPr/>
        </p:nvSpPr>
        <p:spPr>
          <a:xfrm>
            <a:off x="0" y="5992852"/>
            <a:ext cx="259515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noProof="0" dirty="0">
                <a:latin typeface="Times New Roman" panose="02020603050405020304" pitchFamily="18" charset="0"/>
              </a:rPr>
              <a:t>https://ntof-exp.web.cern.ch</a:t>
            </a:r>
            <a:endParaRPr lang="en-GB" sz="1600" noProof="0" dirty="0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3EE1DD50-8CD3-3C7E-1BE3-6FB0B3F7FDFC}"/>
              </a:ext>
            </a:extLst>
          </p:cNvPr>
          <p:cNvSpPr txBox="1"/>
          <p:nvPr/>
        </p:nvSpPr>
        <p:spPr>
          <a:xfrm>
            <a:off x="2918659" y="5525052"/>
            <a:ext cx="110326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noProof="0" dirty="0">
                <a:latin typeface="Times New Roman" panose="02020603050405020304" pitchFamily="18" charset="0"/>
              </a:rPr>
              <a:t>By N. Colonna</a:t>
            </a:r>
            <a:endParaRPr lang="en-GB" sz="1200" i="1" noProof="0" dirty="0"/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CA0B1E36-359F-7B83-2944-6ADC755DF6E1}"/>
              </a:ext>
            </a:extLst>
          </p:cNvPr>
          <p:cNvSpPr txBox="1"/>
          <p:nvPr/>
        </p:nvSpPr>
        <p:spPr>
          <a:xfrm>
            <a:off x="4144295" y="5333550"/>
            <a:ext cx="95372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noProof="0" dirty="0"/>
              <a:t>NEAR</a:t>
            </a:r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6993A227-06F9-634C-C380-4110843C7D9B}"/>
              </a:ext>
            </a:extLst>
          </p:cNvPr>
          <p:cNvSpPr/>
          <p:nvPr/>
        </p:nvSpPr>
        <p:spPr>
          <a:xfrm>
            <a:off x="4144296" y="4609286"/>
            <a:ext cx="953729" cy="738089"/>
          </a:xfrm>
          <a:prstGeom prst="rect">
            <a:avLst/>
          </a:prstGeom>
          <a:noFill/>
          <a:ln w="381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5E148145-ECDD-71AC-69F4-79318EEB483C}"/>
              </a:ext>
            </a:extLst>
          </p:cNvPr>
          <p:cNvSpPr txBox="1"/>
          <p:nvPr/>
        </p:nvSpPr>
        <p:spPr>
          <a:xfrm>
            <a:off x="9320891" y="2412804"/>
            <a:ext cx="2105548" cy="830997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lang="en-GB" sz="2400" noProof="0" dirty="0"/>
              <a:t>↓Flux</a:t>
            </a:r>
          </a:p>
          <a:p>
            <a:r>
              <a:rPr lang="en-GB" sz="2400" noProof="0" dirty="0"/>
              <a:t>↑E</a:t>
            </a:r>
            <a:r>
              <a:rPr lang="en-GB" sz="2400" baseline="-25000" noProof="0" dirty="0"/>
              <a:t>n</a:t>
            </a:r>
            <a:r>
              <a:rPr lang="en-GB" sz="2400" noProof="0" dirty="0"/>
              <a:t> resolution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A8B20E7A-FF97-A3FA-1EFA-6D05F691B207}"/>
              </a:ext>
            </a:extLst>
          </p:cNvPr>
          <p:cNvSpPr txBox="1"/>
          <p:nvPr/>
        </p:nvSpPr>
        <p:spPr>
          <a:xfrm>
            <a:off x="3706671" y="977337"/>
            <a:ext cx="2105548" cy="830997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lang="en-GB" sz="2400" noProof="0" dirty="0"/>
              <a:t>↑ Flux</a:t>
            </a:r>
          </a:p>
          <a:p>
            <a:r>
              <a:rPr lang="en-GB" sz="2400" noProof="0" dirty="0"/>
              <a:t>↓E</a:t>
            </a:r>
            <a:r>
              <a:rPr lang="en-GB" sz="2400" baseline="-25000" noProof="0" dirty="0"/>
              <a:t>n</a:t>
            </a:r>
            <a:r>
              <a:rPr lang="en-GB" sz="2400" noProof="0" dirty="0"/>
              <a:t> resolution</a:t>
            </a: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B111EED5-F2F6-1D1B-17D0-A15B164C85B3}"/>
              </a:ext>
            </a:extLst>
          </p:cNvPr>
          <p:cNvSpPr txBox="1"/>
          <p:nvPr/>
        </p:nvSpPr>
        <p:spPr>
          <a:xfrm>
            <a:off x="9432432" y="2071848"/>
            <a:ext cx="1102462" cy="477054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lang="en-GB" sz="2500" b="1" noProof="0" dirty="0"/>
              <a:t>185 m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79B47458-A205-C1BF-054B-B95F82D97357}"/>
              </a:ext>
            </a:extLst>
          </p:cNvPr>
          <p:cNvSpPr txBox="1"/>
          <p:nvPr/>
        </p:nvSpPr>
        <p:spPr>
          <a:xfrm>
            <a:off x="5059279" y="2137405"/>
            <a:ext cx="840801" cy="477054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lang="en-GB" sz="2500" b="1" noProof="0" dirty="0"/>
              <a:t>19 m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E3779CA8-E199-852C-7A84-C9AAFB7158CB}"/>
              </a:ext>
            </a:extLst>
          </p:cNvPr>
          <p:cNvSpPr txBox="1"/>
          <p:nvPr/>
        </p:nvSpPr>
        <p:spPr>
          <a:xfrm>
            <a:off x="4146692" y="5601111"/>
            <a:ext cx="677857" cy="477054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lang="en-GB" sz="2500" b="1" noProof="0" dirty="0"/>
              <a:t>3 m</a:t>
            </a:r>
          </a:p>
        </p:txBody>
      </p:sp>
      <p:pic>
        <p:nvPicPr>
          <p:cNvPr id="55" name="Imagen 54">
            <a:extLst>
              <a:ext uri="{FF2B5EF4-FFF2-40B4-BE49-F238E27FC236}">
                <a16:creationId xmlns:a16="http://schemas.microsoft.com/office/drawing/2014/main" id="{4B634F06-E199-EB50-E0D8-A5B884D0912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034" t="1959" r="5645" b="2345"/>
          <a:stretch/>
        </p:blipFill>
        <p:spPr>
          <a:xfrm>
            <a:off x="8326636" y="3752339"/>
            <a:ext cx="3821624" cy="2210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859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CCEF53-3476-398D-F33C-C66387529B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5F9D28B2-BDE4-E9B1-4732-94F4BCC9F967}"/>
              </a:ext>
            </a:extLst>
          </p:cNvPr>
          <p:cNvSpPr txBox="1"/>
          <p:nvPr/>
        </p:nvSpPr>
        <p:spPr>
          <a:xfrm>
            <a:off x="198000" y="28800"/>
            <a:ext cx="112284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noProof="0" dirty="0">
                <a:latin typeface="+mj-lt"/>
              </a:rPr>
              <a:t>The neutron Time-Of-Flight facility at CERN</a:t>
            </a:r>
          </a:p>
        </p:txBody>
      </p:sp>
      <p:pic>
        <p:nvPicPr>
          <p:cNvPr id="8" name="Imagen 7" descr="Diagrama&#10;&#10;Descripción generada automáticamente">
            <a:extLst>
              <a:ext uri="{FF2B5EF4-FFF2-40B4-BE49-F238E27FC236}">
                <a16:creationId xmlns:a16="http://schemas.microsoft.com/office/drawing/2014/main" id="{04159310-D7C9-36E6-73E1-9BE07E19C4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8337" y="1171058"/>
            <a:ext cx="7677002" cy="4515884"/>
          </a:xfrm>
          <a:prstGeom prst="rect">
            <a:avLst/>
          </a:prstGeom>
        </p:spPr>
      </p:pic>
      <p:sp>
        <p:nvSpPr>
          <p:cNvPr id="15" name="Marcador de número de diapositiva 1">
            <a:extLst>
              <a:ext uri="{FF2B5EF4-FFF2-40B4-BE49-F238E27FC236}">
                <a16:creationId xmlns:a16="http://schemas.microsoft.com/office/drawing/2014/main" id="{899288D0-7E97-8367-7E6D-54EF1F63C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fld id="{47E30005-B5C9-4CA6-89F5-A520DBCC6CB6}" type="slidenum">
              <a:rPr lang="en-GB" sz="1800" noProof="0" smtClean="0"/>
              <a:t>18</a:t>
            </a:fld>
            <a:endParaRPr lang="en-GB" sz="1800" noProof="0" dirty="0"/>
          </a:p>
        </p:txBody>
      </p:sp>
      <p:sp>
        <p:nvSpPr>
          <p:cNvPr id="7" name="CuadroTexto 7">
            <a:extLst>
              <a:ext uri="{FF2B5EF4-FFF2-40B4-BE49-F238E27FC236}">
                <a16:creationId xmlns:a16="http://schemas.microsoft.com/office/drawing/2014/main" id="{C048FCEA-479F-915C-EF14-EC4C4FA28210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6CA7033F-895B-8B52-F986-FDB2BC8E79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B126D82E-426B-0025-2866-420B50E69C55}"/>
              </a:ext>
            </a:extLst>
          </p:cNvPr>
          <p:cNvSpPr txBox="1"/>
          <p:nvPr/>
        </p:nvSpPr>
        <p:spPr>
          <a:xfrm>
            <a:off x="0" y="5992852"/>
            <a:ext cx="259515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noProof="0" dirty="0">
                <a:latin typeface="Times New Roman" panose="02020603050405020304" pitchFamily="18" charset="0"/>
              </a:rPr>
              <a:t>https://ntof-exp.web.cern.ch</a:t>
            </a:r>
            <a:endParaRPr lang="en-GB" sz="1600" noProof="0" dirty="0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3B1DD72F-B63D-F625-ED51-F98B05FC5CCA}"/>
              </a:ext>
            </a:extLst>
          </p:cNvPr>
          <p:cNvSpPr txBox="1"/>
          <p:nvPr/>
        </p:nvSpPr>
        <p:spPr>
          <a:xfrm>
            <a:off x="2918659" y="5525052"/>
            <a:ext cx="110326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noProof="0" dirty="0">
                <a:latin typeface="Times New Roman" panose="02020603050405020304" pitchFamily="18" charset="0"/>
              </a:rPr>
              <a:t>By N. Colonna</a:t>
            </a:r>
            <a:endParaRPr lang="en-GB" sz="1200" i="1" noProof="0" dirty="0"/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8E8FDD40-2B0D-E44B-7558-88836A7A2A40}"/>
              </a:ext>
            </a:extLst>
          </p:cNvPr>
          <p:cNvSpPr txBox="1"/>
          <p:nvPr/>
        </p:nvSpPr>
        <p:spPr>
          <a:xfrm>
            <a:off x="4144295" y="5333550"/>
            <a:ext cx="95372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noProof="0" dirty="0"/>
              <a:t>NEAR</a:t>
            </a:r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47BF6272-6BFB-B955-CC0E-97C21C68D860}"/>
              </a:ext>
            </a:extLst>
          </p:cNvPr>
          <p:cNvSpPr/>
          <p:nvPr/>
        </p:nvSpPr>
        <p:spPr>
          <a:xfrm>
            <a:off x="4144296" y="4609286"/>
            <a:ext cx="953729" cy="738089"/>
          </a:xfrm>
          <a:prstGeom prst="rect">
            <a:avLst/>
          </a:prstGeom>
          <a:noFill/>
          <a:ln w="381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027EA669-510C-BB83-BE63-100702A8527D}"/>
              </a:ext>
            </a:extLst>
          </p:cNvPr>
          <p:cNvSpPr txBox="1"/>
          <p:nvPr/>
        </p:nvSpPr>
        <p:spPr>
          <a:xfrm>
            <a:off x="9320891" y="2412804"/>
            <a:ext cx="2105548" cy="830997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lang="en-GB" sz="2400" noProof="0" dirty="0"/>
              <a:t>↓Flux</a:t>
            </a:r>
          </a:p>
          <a:p>
            <a:r>
              <a:rPr lang="en-GB" sz="2400" noProof="0" dirty="0"/>
              <a:t>↑E</a:t>
            </a:r>
            <a:r>
              <a:rPr lang="en-GB" sz="2400" baseline="-25000" noProof="0" dirty="0"/>
              <a:t>n</a:t>
            </a:r>
            <a:r>
              <a:rPr lang="en-GB" sz="2400" noProof="0" dirty="0"/>
              <a:t> resolution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B01E05B9-A221-0B39-C81F-80927F959DAA}"/>
              </a:ext>
            </a:extLst>
          </p:cNvPr>
          <p:cNvSpPr txBox="1"/>
          <p:nvPr/>
        </p:nvSpPr>
        <p:spPr>
          <a:xfrm>
            <a:off x="3706671" y="977337"/>
            <a:ext cx="2105548" cy="830997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lang="en-GB" sz="2400" noProof="0" dirty="0"/>
              <a:t>↑ Flux</a:t>
            </a:r>
          </a:p>
          <a:p>
            <a:r>
              <a:rPr lang="en-GB" sz="2400" noProof="0" dirty="0"/>
              <a:t>↓E</a:t>
            </a:r>
            <a:r>
              <a:rPr lang="en-GB" sz="2400" baseline="-25000" noProof="0" dirty="0"/>
              <a:t>n</a:t>
            </a:r>
            <a:r>
              <a:rPr lang="en-GB" sz="2400" noProof="0" dirty="0"/>
              <a:t> resolution</a:t>
            </a: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63712670-6F30-B815-22C9-6786D7B53571}"/>
              </a:ext>
            </a:extLst>
          </p:cNvPr>
          <p:cNvSpPr txBox="1"/>
          <p:nvPr/>
        </p:nvSpPr>
        <p:spPr>
          <a:xfrm>
            <a:off x="9432432" y="2071848"/>
            <a:ext cx="1102462" cy="477054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lang="en-GB" sz="2500" b="1" noProof="0" dirty="0"/>
              <a:t>185 m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A48F40CA-E79B-D2FF-E570-DC5E29C5DC90}"/>
              </a:ext>
            </a:extLst>
          </p:cNvPr>
          <p:cNvSpPr txBox="1"/>
          <p:nvPr/>
        </p:nvSpPr>
        <p:spPr>
          <a:xfrm>
            <a:off x="5059279" y="2137405"/>
            <a:ext cx="840801" cy="477054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lang="en-GB" sz="2500" b="1" noProof="0" dirty="0"/>
              <a:t>19 m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6268BA62-2EC2-A380-B11E-3EA5CD227011}"/>
              </a:ext>
            </a:extLst>
          </p:cNvPr>
          <p:cNvSpPr txBox="1"/>
          <p:nvPr/>
        </p:nvSpPr>
        <p:spPr>
          <a:xfrm>
            <a:off x="4146692" y="5601111"/>
            <a:ext cx="677857" cy="477054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lang="en-GB" sz="2500" b="1" noProof="0" dirty="0"/>
              <a:t>3 m</a:t>
            </a:r>
          </a:p>
        </p:txBody>
      </p:sp>
      <p:pic>
        <p:nvPicPr>
          <p:cNvPr id="55" name="Imagen 54">
            <a:extLst>
              <a:ext uri="{FF2B5EF4-FFF2-40B4-BE49-F238E27FC236}">
                <a16:creationId xmlns:a16="http://schemas.microsoft.com/office/drawing/2014/main" id="{A90226AB-2CB5-566B-E22E-A5E01F47C7D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034" t="1959" r="5645" b="2345"/>
          <a:stretch/>
        </p:blipFill>
        <p:spPr>
          <a:xfrm>
            <a:off x="8326636" y="3752339"/>
            <a:ext cx="3821624" cy="2210045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AC60EA7E-54F7-FE4C-1EAF-7622CBB2B04B}"/>
              </a:ext>
            </a:extLst>
          </p:cNvPr>
          <p:cNvSpPr/>
          <p:nvPr/>
        </p:nvSpPr>
        <p:spPr>
          <a:xfrm>
            <a:off x="7014230" y="2017666"/>
            <a:ext cx="4332196" cy="136942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25676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2E8C1966-3177-CA62-C83F-ED7F815DCFA8}"/>
              </a:ext>
            </a:extLst>
          </p:cNvPr>
          <p:cNvSpPr txBox="1"/>
          <p:nvPr/>
        </p:nvSpPr>
        <p:spPr>
          <a:xfrm>
            <a:off x="198000" y="28800"/>
            <a:ext cx="112284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noProof="0" dirty="0">
                <a:latin typeface="+mj-lt"/>
              </a:rPr>
              <a:t>Experimental set-up. C6D6 TED detectors</a:t>
            </a:r>
          </a:p>
        </p:txBody>
      </p:sp>
      <p:sp>
        <p:nvSpPr>
          <p:cNvPr id="12" name="Marcador de número de diapositiva 1">
            <a:extLst>
              <a:ext uri="{FF2B5EF4-FFF2-40B4-BE49-F238E27FC236}">
                <a16:creationId xmlns:a16="http://schemas.microsoft.com/office/drawing/2014/main" id="{4733DDDD-1185-3EEC-CC17-3F1C2609D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fld id="{47E30005-B5C9-4CA6-89F5-A520DBCC6CB6}" type="slidenum">
              <a:rPr lang="en-GB" sz="1800" noProof="0" smtClean="0"/>
              <a:t>19</a:t>
            </a:fld>
            <a:endParaRPr lang="en-GB" sz="1800" noProof="0" dirty="0"/>
          </a:p>
        </p:txBody>
      </p:sp>
      <p:sp>
        <p:nvSpPr>
          <p:cNvPr id="14" name="CuadroTexto 7">
            <a:extLst>
              <a:ext uri="{FF2B5EF4-FFF2-40B4-BE49-F238E27FC236}">
                <a16:creationId xmlns:a16="http://schemas.microsoft.com/office/drawing/2014/main" id="{5692AFB3-07DC-F3D1-BA0C-D2FB6817CC2D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E2696DFE-5EDF-5774-DC96-6EBE9210DE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66CA9F71-9F12-8ED3-6285-23F700471374}"/>
              </a:ext>
            </a:extLst>
          </p:cNvPr>
          <p:cNvSpPr txBox="1"/>
          <p:nvPr/>
        </p:nvSpPr>
        <p:spPr>
          <a:xfrm>
            <a:off x="38745" y="5904390"/>
            <a:ext cx="11879451" cy="3308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550" noProof="0" dirty="0"/>
              <a:t>†</a:t>
            </a:r>
            <a:r>
              <a:rPr lang="en-GB" sz="1550" noProof="0" dirty="0">
                <a:latin typeface="Times New Roman" panose="02020603050405020304" pitchFamily="18" charset="0"/>
              </a:rPr>
              <a:t>R. </a:t>
            </a:r>
            <a:r>
              <a:rPr lang="en-GB" sz="1550" noProof="0" dirty="0" err="1">
                <a:latin typeface="Times New Roman" panose="02020603050405020304" pitchFamily="18" charset="0"/>
              </a:rPr>
              <a:t>Plag</a:t>
            </a:r>
            <a:r>
              <a:rPr lang="en-GB" sz="1550" noProof="0" dirty="0">
                <a:latin typeface="Times New Roman" panose="02020603050405020304" pitchFamily="18" charset="0"/>
              </a:rPr>
              <a:t> et </a:t>
            </a:r>
            <a:r>
              <a:rPr lang="en-GB" sz="1550" noProof="0" dirty="0" err="1">
                <a:latin typeface="Times New Roman" panose="02020603050405020304" pitchFamily="18" charset="0"/>
              </a:rPr>
              <a:t>al.,“</a:t>
            </a:r>
            <a:r>
              <a:rPr lang="en-GB" sz="1550" i="1" noProof="0" dirty="0" err="1">
                <a:latin typeface="Times New Roman" panose="02020603050405020304" pitchFamily="18" charset="0"/>
              </a:rPr>
              <a:t>An</a:t>
            </a:r>
            <a:r>
              <a:rPr lang="en-GB" sz="1550" i="1" noProof="0" dirty="0">
                <a:latin typeface="Times New Roman" panose="02020603050405020304" pitchFamily="18" charset="0"/>
              </a:rPr>
              <a:t> optimized C</a:t>
            </a:r>
            <a:r>
              <a:rPr lang="en-GB" sz="1550" i="1" baseline="-25000" noProof="0" dirty="0">
                <a:latin typeface="Times New Roman" panose="02020603050405020304" pitchFamily="18" charset="0"/>
              </a:rPr>
              <a:t>6</a:t>
            </a:r>
            <a:r>
              <a:rPr lang="en-GB" sz="1550" i="1" noProof="0" dirty="0">
                <a:latin typeface="Times New Roman" panose="02020603050405020304" pitchFamily="18" charset="0"/>
              </a:rPr>
              <a:t>D</a:t>
            </a:r>
            <a:r>
              <a:rPr lang="en-GB" sz="1550" i="1" baseline="-25000" noProof="0" dirty="0">
                <a:latin typeface="Times New Roman" panose="02020603050405020304" pitchFamily="18" charset="0"/>
              </a:rPr>
              <a:t>6</a:t>
            </a:r>
            <a:r>
              <a:rPr lang="en-GB" sz="1550" i="1" noProof="0" dirty="0">
                <a:latin typeface="Times New Roman" panose="02020603050405020304" pitchFamily="18" charset="0"/>
              </a:rPr>
              <a:t> detector for studies of resonance-dominated (</a:t>
            </a:r>
            <a:r>
              <a:rPr lang="en-GB" sz="1550" i="1" noProof="0" dirty="0" err="1">
                <a:latin typeface="Times New Roman" panose="02020603050405020304" pitchFamily="18" charset="0"/>
              </a:rPr>
              <a:t>n,γ</a:t>
            </a:r>
            <a:r>
              <a:rPr lang="en-GB" sz="1550" i="1" noProof="0" dirty="0">
                <a:latin typeface="Times New Roman" panose="02020603050405020304" pitchFamily="18" charset="0"/>
              </a:rPr>
              <a:t>) cross-sections</a:t>
            </a:r>
            <a:r>
              <a:rPr lang="en-GB" sz="1550" noProof="0" dirty="0">
                <a:latin typeface="Times New Roman" panose="02020603050405020304" pitchFamily="18" charset="0"/>
              </a:rPr>
              <a:t>”, </a:t>
            </a:r>
            <a:r>
              <a:rPr lang="en-GB" sz="1550" noProof="0" dirty="0" err="1">
                <a:latin typeface="Times New Roman" panose="02020603050405020304" pitchFamily="18" charset="0"/>
              </a:rPr>
              <a:t>Nucl</a:t>
            </a:r>
            <a:r>
              <a:rPr lang="en-GB" sz="1550" noProof="0" dirty="0">
                <a:latin typeface="Times New Roman" panose="02020603050405020304" pitchFamily="18" charset="0"/>
              </a:rPr>
              <a:t>. Inst. &amp; Meth. in Phys. Res. A 496 (2003)</a:t>
            </a:r>
            <a:endParaRPr lang="en-GB" sz="1550" noProof="0" dirty="0"/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6A335CF7-ECA2-44FB-42F3-F5686713E664}"/>
              </a:ext>
            </a:extLst>
          </p:cNvPr>
          <p:cNvSpPr txBox="1"/>
          <p:nvPr/>
        </p:nvSpPr>
        <p:spPr>
          <a:xfrm>
            <a:off x="38745" y="1501900"/>
            <a:ext cx="5773783" cy="395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noProof="0" dirty="0"/>
              <a:t>4 C</a:t>
            </a:r>
            <a:r>
              <a:rPr lang="en-GB" sz="2400" baseline="-25000" noProof="0" dirty="0"/>
              <a:t>6</a:t>
            </a:r>
            <a:r>
              <a:rPr lang="en-GB" sz="2400" noProof="0" dirty="0"/>
              <a:t>D</a:t>
            </a:r>
            <a:r>
              <a:rPr lang="en-GB" sz="2400" baseline="-25000" noProof="0" dirty="0"/>
              <a:t>6</a:t>
            </a:r>
            <a:r>
              <a:rPr lang="en-GB" sz="2400" noProof="0" dirty="0"/>
              <a:t> TED detectors</a:t>
            </a:r>
            <a:r>
              <a:rPr lang="en-GB" sz="2400" baseline="30000" noProof="0" dirty="0"/>
              <a:t>†</a:t>
            </a:r>
            <a:r>
              <a:rPr lang="en-GB" sz="2400" noProof="0" dirty="0"/>
              <a:t> at 8 cm and 125° from the sample.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noProof="0" dirty="0"/>
              <a:t>Developed specifically for </a:t>
            </a:r>
            <a:r>
              <a:rPr lang="en-GB" sz="2400" noProof="0" dirty="0" err="1"/>
              <a:t>n_TOF</a:t>
            </a:r>
            <a:r>
              <a:rPr lang="en-GB" sz="2400" noProof="0" dirty="0"/>
              <a:t>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noProof="0" dirty="0"/>
              <a:t>Made of carbon </a:t>
            </a:r>
            <a:r>
              <a:rPr lang="en-GB" sz="2400" noProof="0" dirty="0" err="1"/>
              <a:t>fiber</a:t>
            </a:r>
            <a:r>
              <a:rPr lang="en-GB" sz="2400" noProof="0" dirty="0"/>
              <a:t>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noProof="0" dirty="0"/>
              <a:t>Main advantages: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u="sng" noProof="0" dirty="0"/>
              <a:t>Very low neutron sensitivity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noProof="0" dirty="0"/>
              <a:t>Very fast response and time resolution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noProof="0" dirty="0"/>
              <a:t>TED → Pulse Height Weighting Technique.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400" noProof="0" dirty="0"/>
          </a:p>
        </p:txBody>
      </p:sp>
      <p:pic>
        <p:nvPicPr>
          <p:cNvPr id="29" name="Imagen 28">
            <a:extLst>
              <a:ext uri="{FF2B5EF4-FFF2-40B4-BE49-F238E27FC236}">
                <a16:creationId xmlns:a16="http://schemas.microsoft.com/office/drawing/2014/main" id="{592BA62A-5330-1621-2FC7-070F112A174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4706" t="17712" r="8034" b="8562"/>
          <a:stretch/>
        </p:blipFill>
        <p:spPr>
          <a:xfrm>
            <a:off x="6096000" y="1213009"/>
            <a:ext cx="5576048" cy="4241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428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1D301499-C469-81BB-43F5-00D4F01BCD5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943" r="84571" b="35968"/>
          <a:stretch/>
        </p:blipFill>
        <p:spPr>
          <a:xfrm>
            <a:off x="8314156" y="1906061"/>
            <a:ext cx="3764633" cy="3849192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C1EE091C-EF8E-37D9-508A-D588BF5ADC13}"/>
              </a:ext>
            </a:extLst>
          </p:cNvPr>
          <p:cNvSpPr txBox="1"/>
          <p:nvPr/>
        </p:nvSpPr>
        <p:spPr>
          <a:xfrm>
            <a:off x="340594" y="820874"/>
            <a:ext cx="10702834" cy="2610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800" noProof="0" dirty="0"/>
              <a:t>I. Introduction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800" noProof="0" dirty="0"/>
              <a:t>II. </a:t>
            </a:r>
            <a:r>
              <a:rPr lang="en-GB" sz="2800" baseline="30000" noProof="0" dirty="0"/>
              <a:t>50</a:t>
            </a:r>
            <a:r>
              <a:rPr lang="en-GB" sz="2800" noProof="0" dirty="0"/>
              <a:t>Cr activation measurement at </a:t>
            </a:r>
            <a:r>
              <a:rPr lang="en-GB" sz="2800" noProof="0" dirty="0" err="1"/>
              <a:t>HiSPANoS</a:t>
            </a:r>
            <a:endParaRPr lang="en-GB" sz="2800" noProof="0" dirty="0"/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800" noProof="0" dirty="0"/>
              <a:t>III. </a:t>
            </a:r>
            <a:r>
              <a:rPr lang="en-GB" sz="2800" baseline="30000" noProof="0" dirty="0"/>
              <a:t>50,53</a:t>
            </a:r>
            <a:r>
              <a:rPr lang="en-GB" sz="2800" noProof="0" dirty="0"/>
              <a:t>Cr time-of-flight measurement at EAR1-n_TOF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800" noProof="0" dirty="0"/>
              <a:t>IV. Summary &amp; Conclusions</a:t>
            </a:r>
          </a:p>
        </p:txBody>
      </p:sp>
      <p:pic>
        <p:nvPicPr>
          <p:cNvPr id="8" name="Imagen 7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8CF1041D-C29E-95D3-9CA4-7DB36C01866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414" y="4734936"/>
            <a:ext cx="1335078" cy="426773"/>
          </a:xfrm>
          <a:prstGeom prst="rect">
            <a:avLst/>
          </a:prstGeom>
        </p:spPr>
      </p:pic>
      <p:pic>
        <p:nvPicPr>
          <p:cNvPr id="10" name="Imagen 9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E5D09E28-28E4-CEAD-5AF1-004EF73FC09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97" t="2188" r="23503" b="2141"/>
          <a:stretch/>
        </p:blipFill>
        <p:spPr>
          <a:xfrm>
            <a:off x="9064568" y="3645264"/>
            <a:ext cx="693640" cy="695611"/>
          </a:xfrm>
          <a:prstGeom prst="rect">
            <a:avLst/>
          </a:prstGeom>
        </p:spPr>
      </p:pic>
      <p:sp>
        <p:nvSpPr>
          <p:cNvPr id="12" name="Elipse 11">
            <a:extLst>
              <a:ext uri="{FF2B5EF4-FFF2-40B4-BE49-F238E27FC236}">
                <a16:creationId xmlns:a16="http://schemas.microsoft.com/office/drawing/2014/main" id="{3B85B3A5-6F38-D82B-ADC1-CFC184357262}"/>
              </a:ext>
            </a:extLst>
          </p:cNvPr>
          <p:cNvSpPr/>
          <p:nvPr/>
        </p:nvSpPr>
        <p:spPr>
          <a:xfrm>
            <a:off x="8593931" y="5305389"/>
            <a:ext cx="72000" cy="720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4" name="Elipse 13">
            <a:extLst>
              <a:ext uri="{FF2B5EF4-FFF2-40B4-BE49-F238E27FC236}">
                <a16:creationId xmlns:a16="http://schemas.microsoft.com/office/drawing/2014/main" id="{458618EC-7AF6-68FF-5E8A-5A63DF92AC55}"/>
              </a:ext>
            </a:extLst>
          </p:cNvPr>
          <p:cNvSpPr/>
          <p:nvPr/>
        </p:nvSpPr>
        <p:spPr>
          <a:xfrm>
            <a:off x="9634537" y="4526229"/>
            <a:ext cx="72000" cy="720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88C1AE5E-FDA6-E5DF-57D5-CEF78532040A}"/>
              </a:ext>
            </a:extLst>
          </p:cNvPr>
          <p:cNvSpPr txBox="1"/>
          <p:nvPr/>
        </p:nvSpPr>
        <p:spPr>
          <a:xfrm>
            <a:off x="8632596" y="5142144"/>
            <a:ext cx="863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noProof="0" dirty="0"/>
              <a:t>Seville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868BA8D1-C4C4-C856-E57C-CC9BCC526FC6}"/>
              </a:ext>
            </a:extLst>
          </p:cNvPr>
          <p:cNvSpPr txBox="1"/>
          <p:nvPr/>
        </p:nvSpPr>
        <p:spPr>
          <a:xfrm>
            <a:off x="9672919" y="4364158"/>
            <a:ext cx="9641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noProof="0" dirty="0"/>
              <a:t>Geneva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469EDD2D-F076-1EE6-840B-3C2C3328E6BD}"/>
              </a:ext>
            </a:extLst>
          </p:cNvPr>
          <p:cNvSpPr txBox="1"/>
          <p:nvPr/>
        </p:nvSpPr>
        <p:spPr>
          <a:xfrm>
            <a:off x="113211" y="5582292"/>
            <a:ext cx="807270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000" noProof="0" dirty="0"/>
              <a:t>P. Pérez-Maroto PhD: “</a:t>
            </a:r>
            <a:r>
              <a:rPr lang="en-GB" sz="2000" i="1" noProof="0" dirty="0"/>
              <a:t>Measurement of </a:t>
            </a:r>
            <a:r>
              <a:rPr lang="en-GB" sz="2000" i="1" baseline="30000" noProof="0" dirty="0"/>
              <a:t>50</a:t>
            </a:r>
            <a:r>
              <a:rPr lang="en-GB" sz="2000" i="1" noProof="0" dirty="0"/>
              <a:t>Cr and </a:t>
            </a:r>
            <a:r>
              <a:rPr lang="en-GB" sz="2000" i="1" baseline="30000" noProof="0" dirty="0"/>
              <a:t>53</a:t>
            </a:r>
            <a:r>
              <a:rPr lang="en-GB" sz="2000" i="1" noProof="0" dirty="0"/>
              <a:t>Cr neutron capture </a:t>
            </a:r>
          </a:p>
          <a:p>
            <a:r>
              <a:rPr lang="en-GB" sz="2000" i="1" noProof="0" dirty="0"/>
              <a:t>cross sections for nuclear technology at CERN </a:t>
            </a:r>
            <a:r>
              <a:rPr lang="en-GB" sz="2000" i="1" noProof="0" dirty="0" err="1"/>
              <a:t>n_TOF</a:t>
            </a:r>
            <a:r>
              <a:rPr lang="en-GB" sz="2000" i="1" noProof="0" dirty="0"/>
              <a:t> and </a:t>
            </a:r>
            <a:r>
              <a:rPr lang="en-GB" sz="2000" i="1" noProof="0" dirty="0" err="1"/>
              <a:t>HiSPANoS</a:t>
            </a:r>
            <a:r>
              <a:rPr lang="en-GB" sz="2000" noProof="0" dirty="0"/>
              <a:t>”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CCFA3307-AD0D-74B2-2ED3-A3CC418586B8}"/>
              </a:ext>
            </a:extLst>
          </p:cNvPr>
          <p:cNvSpPr txBox="1"/>
          <p:nvPr/>
        </p:nvSpPr>
        <p:spPr>
          <a:xfrm>
            <a:off x="190251" y="179333"/>
            <a:ext cx="17625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noProof="0" dirty="0">
                <a:latin typeface="+mj-lt"/>
              </a:rPr>
              <a:t>Index</a:t>
            </a:r>
          </a:p>
        </p:txBody>
      </p:sp>
      <p:sp>
        <p:nvSpPr>
          <p:cNvPr id="24" name="CuadroTexto 7">
            <a:extLst>
              <a:ext uri="{FF2B5EF4-FFF2-40B4-BE49-F238E27FC236}">
                <a16:creationId xmlns:a16="http://schemas.microsoft.com/office/drawing/2014/main" id="{DD6734F5-6CEA-67ED-711C-59D66F81B2F4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9C012594-63D0-D080-97AF-345733BBC4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p:sp>
        <p:nvSpPr>
          <p:cNvPr id="3" name="Marcador de número de diapositiva 4">
            <a:extLst>
              <a:ext uri="{FF2B5EF4-FFF2-40B4-BE49-F238E27FC236}">
                <a16:creationId xmlns:a16="http://schemas.microsoft.com/office/drawing/2014/main" id="{C28C5A1E-E8E7-61FB-EE14-8A911552B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fld id="{47E30005-B5C9-4CA6-89F5-A520DBCC6CB6}" type="slidenum">
              <a:rPr lang="en-GB" sz="1800" noProof="0" smtClean="0"/>
              <a:t>2</a:t>
            </a:fld>
            <a:endParaRPr lang="en-GB" sz="1800" noProof="0" dirty="0"/>
          </a:p>
        </p:txBody>
      </p:sp>
    </p:spTree>
    <p:extLst>
      <p:ext uri="{BB962C8B-B14F-4D97-AF65-F5344CB8AC3E}">
        <p14:creationId xmlns:p14="http://schemas.microsoft.com/office/powerpoint/2010/main" val="42323919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E8B988-65F1-D104-8D87-696D8DC8E5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D7583261-675D-7171-C6F2-BB7B93E28298}"/>
              </a:ext>
            </a:extLst>
          </p:cNvPr>
          <p:cNvSpPr txBox="1"/>
          <p:nvPr/>
        </p:nvSpPr>
        <p:spPr>
          <a:xfrm>
            <a:off x="198000" y="28800"/>
            <a:ext cx="112284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noProof="0" dirty="0">
                <a:latin typeface="+mj-lt"/>
              </a:rPr>
              <a:t>Experimental set-up. Samples</a:t>
            </a:r>
          </a:p>
        </p:txBody>
      </p:sp>
      <p:sp>
        <p:nvSpPr>
          <p:cNvPr id="12" name="Marcador de número de diapositiva 1">
            <a:extLst>
              <a:ext uri="{FF2B5EF4-FFF2-40B4-BE49-F238E27FC236}">
                <a16:creationId xmlns:a16="http://schemas.microsoft.com/office/drawing/2014/main" id="{8CE8BC80-CE37-B7D1-0D30-1D530C7B3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fld id="{47E30005-B5C9-4CA6-89F5-A520DBCC6CB6}" type="slidenum">
              <a:rPr lang="en-GB" sz="1800" noProof="0" smtClean="0"/>
              <a:t>20</a:t>
            </a:fld>
            <a:endParaRPr lang="en-GB" sz="1800" noProof="0" dirty="0"/>
          </a:p>
        </p:txBody>
      </p:sp>
      <p:sp>
        <p:nvSpPr>
          <p:cNvPr id="14" name="CuadroTexto 7">
            <a:extLst>
              <a:ext uri="{FF2B5EF4-FFF2-40B4-BE49-F238E27FC236}">
                <a16:creationId xmlns:a16="http://schemas.microsoft.com/office/drawing/2014/main" id="{3C0280D5-1294-A2D7-E604-2BD77A589B68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AE341C89-56B7-6942-033A-7D8330931F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037CA2EB-A425-C1E5-CA32-B968895A9B8B}"/>
              </a:ext>
            </a:extLst>
          </p:cNvPr>
          <p:cNvSpPr txBox="1"/>
          <p:nvPr/>
        </p:nvSpPr>
        <p:spPr>
          <a:xfrm>
            <a:off x="198000" y="664680"/>
            <a:ext cx="712590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noProof="0" dirty="0"/>
              <a:t>The strategy is to use </a:t>
            </a:r>
            <a:r>
              <a:rPr lang="en-GB" sz="2400" b="1" noProof="0" dirty="0"/>
              <a:t>two samples</a:t>
            </a:r>
            <a:r>
              <a:rPr lang="en-GB" sz="2400" noProof="0" dirty="0"/>
              <a:t> for each isotope.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noProof="0" dirty="0"/>
              <a:t> 94.6(4)% of </a:t>
            </a:r>
            <a:r>
              <a:rPr lang="en-GB" sz="2400" baseline="30000" noProof="0" dirty="0"/>
              <a:t>50</a:t>
            </a:r>
            <a:r>
              <a:rPr lang="en-GB" sz="2400" noProof="0" dirty="0"/>
              <a:t>Cr and 97.7(2)% of </a:t>
            </a:r>
            <a:r>
              <a:rPr lang="en-GB" sz="2400" baseline="30000" noProof="0" dirty="0"/>
              <a:t>53</a:t>
            </a:r>
            <a:r>
              <a:rPr lang="en-GB" sz="2400" noProof="0" dirty="0"/>
              <a:t>Cr. 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CEC79B5-EE1E-32B3-0955-3A72C7C2B6E6}"/>
              </a:ext>
            </a:extLst>
          </p:cNvPr>
          <p:cNvSpPr txBox="1"/>
          <p:nvPr/>
        </p:nvSpPr>
        <p:spPr>
          <a:xfrm>
            <a:off x="377499" y="4814553"/>
            <a:ext cx="40203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200" b="1" u="sng" noProof="0" dirty="0"/>
              <a:t>Thinnest samples ever measured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3F42D044-513B-6FBC-E635-ABB4BE7823F5}"/>
              </a:ext>
            </a:extLst>
          </p:cNvPr>
          <p:cNvSpPr txBox="1"/>
          <p:nvPr/>
        </p:nvSpPr>
        <p:spPr>
          <a:xfrm>
            <a:off x="89845" y="4032937"/>
            <a:ext cx="6251961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noProof="0" dirty="0"/>
              <a:t>Thin samples (1-10 keV) → MS effects under control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noProof="0" dirty="0"/>
              <a:t>Thick samples (10-100 keV) → Better statistics</a:t>
            </a:r>
          </a:p>
        </p:txBody>
      </p:sp>
      <p:pic>
        <p:nvPicPr>
          <p:cNvPr id="16" name="Imagen 15" descr="Imagen que contiene alfombra&#10;&#10;Descripción generada automáticamente">
            <a:extLst>
              <a:ext uri="{FF2B5EF4-FFF2-40B4-BE49-F238E27FC236}">
                <a16:creationId xmlns:a16="http://schemas.microsoft.com/office/drawing/2014/main" id="{B2E193E6-F3C5-3D23-A50E-50DE858AFBC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2" t="13321" r="24191" b="11253"/>
          <a:stretch/>
        </p:blipFill>
        <p:spPr>
          <a:xfrm rot="5400000">
            <a:off x="6919492" y="3653880"/>
            <a:ext cx="1313708" cy="1435223"/>
          </a:xfrm>
          <a:prstGeom prst="rect">
            <a:avLst/>
          </a:prstGeom>
        </p:spPr>
      </p:pic>
      <p:pic>
        <p:nvPicPr>
          <p:cNvPr id="21" name="Imagen 20" descr="Imagen que contiene interior, objeto, bicicleta, moto&#10;&#10;Descripción generada automáticamente">
            <a:extLst>
              <a:ext uri="{FF2B5EF4-FFF2-40B4-BE49-F238E27FC236}">
                <a16:creationId xmlns:a16="http://schemas.microsoft.com/office/drawing/2014/main" id="{C1B376B5-ABA0-BF71-7718-0C758032B0D9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801931" y="1336620"/>
            <a:ext cx="4790935" cy="3593202"/>
          </a:xfrm>
          <a:prstGeom prst="rect">
            <a:avLst/>
          </a:prstGeom>
        </p:spPr>
      </p:pic>
      <p:sp>
        <p:nvSpPr>
          <p:cNvPr id="23" name="Flecha: a la derecha 22">
            <a:extLst>
              <a:ext uri="{FF2B5EF4-FFF2-40B4-BE49-F238E27FC236}">
                <a16:creationId xmlns:a16="http://schemas.microsoft.com/office/drawing/2014/main" id="{2FB985DC-2B6B-1F91-9C3F-D3467537DE4C}"/>
              </a:ext>
            </a:extLst>
          </p:cNvPr>
          <p:cNvSpPr/>
          <p:nvPr/>
        </p:nvSpPr>
        <p:spPr>
          <a:xfrm rot="17790604">
            <a:off x="9368506" y="3431525"/>
            <a:ext cx="1569720" cy="403860"/>
          </a:xfrm>
          <a:prstGeom prst="rightArrow">
            <a:avLst/>
          </a:prstGeom>
          <a:solidFill>
            <a:srgbClr val="41C0F0"/>
          </a:solidFill>
          <a:ln>
            <a:solidFill>
              <a:srgbClr val="2D5B9E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9BA80963-3D6F-0DEC-6B32-02BFC58BF05D}"/>
              </a:ext>
            </a:extLst>
          </p:cNvPr>
          <p:cNvSpPr txBox="1"/>
          <p:nvPr/>
        </p:nvSpPr>
        <p:spPr>
          <a:xfrm rot="17638372">
            <a:off x="9659193" y="3678219"/>
            <a:ext cx="15242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noProof="0" dirty="0">
                <a:ln>
                  <a:solidFill>
                    <a:schemeClr val="tx1"/>
                  </a:solidFill>
                </a:ln>
                <a:solidFill>
                  <a:srgbClr val="41C0F0"/>
                </a:solidFill>
              </a:rPr>
              <a:t>neutrons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5A445D12-718E-3C95-7DAB-4D594E5FEB9B}"/>
              </a:ext>
            </a:extLst>
          </p:cNvPr>
          <p:cNvSpPr txBox="1"/>
          <p:nvPr/>
        </p:nvSpPr>
        <p:spPr>
          <a:xfrm>
            <a:off x="8666606" y="1759541"/>
            <a:ext cx="1003952" cy="523220"/>
          </a:xfrm>
          <a:prstGeom prst="rect">
            <a:avLst/>
          </a:prstGeom>
          <a:solidFill>
            <a:schemeClr val="bg2">
              <a:lumMod val="75000"/>
              <a:alpha val="4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noProof="0" dirty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</a:rPr>
              <a:t>C6D6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57C9292F-B801-FC50-A428-4F397BA3CE67}"/>
              </a:ext>
            </a:extLst>
          </p:cNvPr>
          <p:cNvSpPr txBox="1"/>
          <p:nvPr/>
        </p:nvSpPr>
        <p:spPr>
          <a:xfrm>
            <a:off x="8355235" y="2532656"/>
            <a:ext cx="1267106" cy="523220"/>
          </a:xfrm>
          <a:prstGeom prst="rect">
            <a:avLst/>
          </a:prstGeom>
          <a:solidFill>
            <a:srgbClr val="92D050">
              <a:alpha val="38000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2800" noProof="0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</a:rPr>
              <a:t>sample</a:t>
            </a:r>
          </a:p>
        </p:txBody>
      </p:sp>
      <p:sp>
        <p:nvSpPr>
          <p:cNvPr id="29" name="Flecha: a la derecha 28">
            <a:extLst>
              <a:ext uri="{FF2B5EF4-FFF2-40B4-BE49-F238E27FC236}">
                <a16:creationId xmlns:a16="http://schemas.microsoft.com/office/drawing/2014/main" id="{D0C8E52E-2940-7AAE-859F-069A67188539}"/>
              </a:ext>
            </a:extLst>
          </p:cNvPr>
          <p:cNvSpPr/>
          <p:nvPr/>
        </p:nvSpPr>
        <p:spPr>
          <a:xfrm rot="20146527">
            <a:off x="7988807" y="3089815"/>
            <a:ext cx="2448159" cy="318240"/>
          </a:xfrm>
          <a:prstGeom prst="rightArrow">
            <a:avLst/>
          </a:prstGeom>
          <a:solidFill>
            <a:srgbClr val="92D050"/>
          </a:solidFill>
          <a:ln>
            <a:solidFill>
              <a:srgbClr val="007434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AE1FD0B9-E6F6-0223-02D8-1EE20633E267}"/>
              </a:ext>
            </a:extLst>
          </p:cNvPr>
          <p:cNvSpPr txBox="1"/>
          <p:nvPr/>
        </p:nvSpPr>
        <p:spPr>
          <a:xfrm>
            <a:off x="10990048" y="1497931"/>
            <a:ext cx="1003952" cy="523220"/>
          </a:xfrm>
          <a:prstGeom prst="rect">
            <a:avLst/>
          </a:prstGeom>
          <a:solidFill>
            <a:schemeClr val="bg2">
              <a:lumMod val="75000"/>
              <a:alpha val="4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noProof="0" dirty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</a:rPr>
              <a:t>C6D6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6473E601-BF20-7447-867C-25EE67F77661}"/>
              </a:ext>
            </a:extLst>
          </p:cNvPr>
          <p:cNvSpPr txBox="1"/>
          <p:nvPr/>
        </p:nvSpPr>
        <p:spPr>
          <a:xfrm>
            <a:off x="8842843" y="3526435"/>
            <a:ext cx="1003952" cy="523220"/>
          </a:xfrm>
          <a:prstGeom prst="rect">
            <a:avLst/>
          </a:prstGeom>
          <a:solidFill>
            <a:schemeClr val="bg2">
              <a:lumMod val="75000"/>
              <a:alpha val="4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noProof="0" dirty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</a:rPr>
              <a:t>C6D6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DCC4CD87-B530-DAD2-9DDE-77FB968FD795}"/>
              </a:ext>
            </a:extLst>
          </p:cNvPr>
          <p:cNvSpPr txBox="1"/>
          <p:nvPr/>
        </p:nvSpPr>
        <p:spPr>
          <a:xfrm>
            <a:off x="10942246" y="4027009"/>
            <a:ext cx="1003952" cy="523220"/>
          </a:xfrm>
          <a:prstGeom prst="rect">
            <a:avLst/>
          </a:prstGeom>
          <a:solidFill>
            <a:schemeClr val="bg2">
              <a:lumMod val="75000"/>
              <a:alpha val="4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noProof="0" dirty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</a:rPr>
              <a:t>C6D6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6FC312AB-1814-3177-D5A0-6EE29497AE18}"/>
              </a:ext>
            </a:extLst>
          </p:cNvPr>
          <p:cNvSpPr txBox="1"/>
          <p:nvPr/>
        </p:nvSpPr>
        <p:spPr>
          <a:xfrm>
            <a:off x="82822" y="5454581"/>
            <a:ext cx="291406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noProof="0" dirty="0"/>
              <a:t>Plus ancillary samples…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9E42B7B5-943E-B270-086F-8CAD9EC987A8}"/>
              </a:ext>
            </a:extLst>
          </p:cNvPr>
          <p:cNvSpPr txBox="1"/>
          <p:nvPr/>
        </p:nvSpPr>
        <p:spPr>
          <a:xfrm>
            <a:off x="4498280" y="5276082"/>
            <a:ext cx="2642750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200" noProof="0" dirty="0"/>
              <a:t>42 days long campaign</a:t>
            </a:r>
          </a:p>
          <a:p>
            <a:r>
              <a:rPr lang="en-GB" sz="2200" noProof="0" dirty="0"/>
              <a:t>750·10</a:t>
            </a:r>
            <a:r>
              <a:rPr lang="en-GB" sz="2200" baseline="30000" noProof="0" dirty="0"/>
              <a:t>3</a:t>
            </a:r>
            <a:r>
              <a:rPr lang="en-GB" sz="2200" noProof="0" dirty="0"/>
              <a:t> protons pulses</a:t>
            </a:r>
          </a:p>
        </p:txBody>
      </p:sp>
      <p:cxnSp>
        <p:nvCxnSpPr>
          <p:cNvPr id="35" name="Conector recto de flecha 34">
            <a:extLst>
              <a:ext uri="{FF2B5EF4-FFF2-40B4-BE49-F238E27FC236}">
                <a16:creationId xmlns:a16="http://schemas.microsoft.com/office/drawing/2014/main" id="{275B96C5-ED9F-13C2-4C3C-D4CD2828D6FC}"/>
              </a:ext>
            </a:extLst>
          </p:cNvPr>
          <p:cNvCxnSpPr>
            <a:cxnSpLocks/>
          </p:cNvCxnSpPr>
          <p:nvPr/>
        </p:nvCxnSpPr>
        <p:spPr>
          <a:xfrm>
            <a:off x="3174980" y="5682288"/>
            <a:ext cx="723707" cy="0"/>
          </a:xfrm>
          <a:prstGeom prst="straightConnector1">
            <a:avLst/>
          </a:prstGeom>
          <a:ln w="6032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ctángulo 35">
            <a:extLst>
              <a:ext uri="{FF2B5EF4-FFF2-40B4-BE49-F238E27FC236}">
                <a16:creationId xmlns:a16="http://schemas.microsoft.com/office/drawing/2014/main" id="{55B80C46-B1CC-C82B-E956-7478E40AE036}"/>
              </a:ext>
            </a:extLst>
          </p:cNvPr>
          <p:cNvSpPr/>
          <p:nvPr/>
        </p:nvSpPr>
        <p:spPr>
          <a:xfrm>
            <a:off x="4422800" y="5273015"/>
            <a:ext cx="2718230" cy="71584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graphicFrame>
        <p:nvGraphicFramePr>
          <p:cNvPr id="37" name="Tabla 7">
            <a:extLst>
              <a:ext uri="{FF2B5EF4-FFF2-40B4-BE49-F238E27FC236}">
                <a16:creationId xmlns:a16="http://schemas.microsoft.com/office/drawing/2014/main" id="{43434E38-D221-6C17-6F80-306F83C861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531676"/>
              </p:ext>
            </p:extLst>
          </p:nvPr>
        </p:nvGraphicFramePr>
        <p:xfrm>
          <a:off x="156027" y="1698496"/>
          <a:ext cx="7222874" cy="1945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66787">
                  <a:extLst>
                    <a:ext uri="{9D8B030D-6E8A-4147-A177-3AD203B41FA5}">
                      <a16:colId xmlns:a16="http://schemas.microsoft.com/office/drawing/2014/main" val="4072242976"/>
                    </a:ext>
                  </a:extLst>
                </a:gridCol>
                <a:gridCol w="942622">
                  <a:extLst>
                    <a:ext uri="{9D8B030D-6E8A-4147-A177-3AD203B41FA5}">
                      <a16:colId xmlns:a16="http://schemas.microsoft.com/office/drawing/2014/main" val="3795923248"/>
                    </a:ext>
                  </a:extLst>
                </a:gridCol>
                <a:gridCol w="869434">
                  <a:extLst>
                    <a:ext uri="{9D8B030D-6E8A-4147-A177-3AD203B41FA5}">
                      <a16:colId xmlns:a16="http://schemas.microsoft.com/office/drawing/2014/main" val="18749434"/>
                    </a:ext>
                  </a:extLst>
                </a:gridCol>
                <a:gridCol w="835079">
                  <a:extLst>
                    <a:ext uri="{9D8B030D-6E8A-4147-A177-3AD203B41FA5}">
                      <a16:colId xmlns:a16="http://schemas.microsoft.com/office/drawing/2014/main" val="3121202531"/>
                    </a:ext>
                  </a:extLst>
                </a:gridCol>
                <a:gridCol w="1056443">
                  <a:extLst>
                    <a:ext uri="{9D8B030D-6E8A-4147-A177-3AD203B41FA5}">
                      <a16:colId xmlns:a16="http://schemas.microsoft.com/office/drawing/2014/main" val="1937972136"/>
                    </a:ext>
                  </a:extLst>
                </a:gridCol>
                <a:gridCol w="816745">
                  <a:extLst>
                    <a:ext uri="{9D8B030D-6E8A-4147-A177-3AD203B41FA5}">
                      <a16:colId xmlns:a16="http://schemas.microsoft.com/office/drawing/2014/main" val="3291449670"/>
                    </a:ext>
                  </a:extLst>
                </a:gridCol>
                <a:gridCol w="1135764">
                  <a:extLst>
                    <a:ext uri="{9D8B030D-6E8A-4147-A177-3AD203B41FA5}">
                      <a16:colId xmlns:a16="http://schemas.microsoft.com/office/drawing/2014/main" val="690611884"/>
                    </a:ext>
                  </a:extLst>
                </a:gridCol>
              </a:tblGrid>
              <a:tr h="665272">
                <a:tc>
                  <a:txBody>
                    <a:bodyPr/>
                    <a:lstStyle/>
                    <a:p>
                      <a:pPr algn="ctr"/>
                      <a:r>
                        <a:rPr lang="en-GB" sz="1800" b="1" noProof="0" dirty="0"/>
                        <a:t>Experiment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/>
                        <a:t>Stieglitz</a:t>
                      </a:r>
                    </a:p>
                    <a:p>
                      <a:pPr algn="ctr"/>
                      <a:r>
                        <a:rPr lang="en-GB" sz="1800" noProof="0" dirty="0"/>
                        <a:t> (1971)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/>
                        <a:t>Beer</a:t>
                      </a:r>
                    </a:p>
                    <a:p>
                      <a:pPr algn="ctr"/>
                      <a:r>
                        <a:rPr lang="en-GB" sz="1800" noProof="0" dirty="0"/>
                        <a:t> (1975)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/>
                        <a:t>Kenny</a:t>
                      </a:r>
                    </a:p>
                    <a:p>
                      <a:pPr algn="ctr"/>
                      <a:r>
                        <a:rPr lang="en-GB" sz="1800" noProof="0" dirty="0"/>
                        <a:t>(1977)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 err="1"/>
                        <a:t>Brusegan</a:t>
                      </a:r>
                      <a:endParaRPr lang="en-GB" sz="1800" noProof="0" dirty="0"/>
                    </a:p>
                    <a:p>
                      <a:pPr algn="ctr"/>
                      <a:r>
                        <a:rPr lang="en-GB" sz="1800" noProof="0" dirty="0"/>
                        <a:t> (1986)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/>
                        <a:t>Guber </a:t>
                      </a:r>
                    </a:p>
                    <a:p>
                      <a:pPr algn="ctr"/>
                      <a:r>
                        <a:rPr lang="en-GB" sz="1800" noProof="0" dirty="0"/>
                        <a:t>(2011)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noProof="0" dirty="0"/>
                        <a:t>This work</a:t>
                      </a:r>
                    </a:p>
                    <a:p>
                      <a:pPr algn="ctr"/>
                      <a:r>
                        <a:rPr lang="en-GB" sz="1800" b="1" noProof="0" dirty="0"/>
                        <a:t>(2024</a:t>
                      </a:r>
                      <a:r>
                        <a:rPr lang="en-GB" sz="1800" noProof="0" dirty="0"/>
                        <a:t>)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7417024"/>
                  </a:ext>
                </a:extLst>
              </a:tr>
              <a:tr h="559397">
                <a:tc>
                  <a:txBody>
                    <a:bodyPr/>
                    <a:lstStyle/>
                    <a:p>
                      <a:pPr algn="ctr"/>
                      <a:r>
                        <a:rPr lang="en-GB" sz="1800" b="1" u="sng" baseline="0" noProof="0" dirty="0">
                          <a:solidFill>
                            <a:schemeClr val="tx1"/>
                          </a:solidFill>
                        </a:rPr>
                        <a:t>Thickness </a:t>
                      </a:r>
                      <a:r>
                        <a:rPr lang="en-GB" sz="1800" b="1" u="sng" baseline="30000" noProof="0" dirty="0">
                          <a:solidFill>
                            <a:schemeClr val="tx1"/>
                          </a:solidFill>
                        </a:rPr>
                        <a:t>50</a:t>
                      </a:r>
                      <a:r>
                        <a:rPr lang="en-GB" sz="1800" b="1" u="sng" baseline="0" noProof="0" dirty="0">
                          <a:solidFill>
                            <a:schemeClr val="tx1"/>
                          </a:solidFill>
                        </a:rPr>
                        <a:t>Cr</a:t>
                      </a:r>
                    </a:p>
                    <a:p>
                      <a:pPr algn="ctr"/>
                      <a:r>
                        <a:rPr lang="en-GB" sz="1800" b="1" u="sng" baseline="0" noProof="0" dirty="0">
                          <a:solidFill>
                            <a:schemeClr val="tx1"/>
                          </a:solidFill>
                        </a:rPr>
                        <a:t>(10</a:t>
                      </a:r>
                      <a:r>
                        <a:rPr lang="en-GB" sz="1800" b="1" u="sng" baseline="30000" noProof="0" dirty="0">
                          <a:solidFill>
                            <a:schemeClr val="tx1"/>
                          </a:solidFill>
                        </a:rPr>
                        <a:t>-3</a:t>
                      </a:r>
                      <a:r>
                        <a:rPr lang="en-GB" sz="1800" b="1" u="sng" baseline="0" noProof="0" dirty="0">
                          <a:solidFill>
                            <a:schemeClr val="tx1"/>
                          </a:solidFill>
                        </a:rPr>
                        <a:t> at/barns)</a:t>
                      </a:r>
                      <a:endParaRPr lang="en-GB" sz="1800" b="1" u="sng" baseline="30000" noProof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u="none" noProof="0" dirty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u="none" noProof="0" dirty="0"/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u="none" noProof="0" dirty="0"/>
                        <a:t>5/8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u="none" noProof="0" dirty="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u="none" noProof="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u="none" noProof="0" dirty="0"/>
                        <a:t>0.6/1.9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95027824"/>
                  </a:ext>
                </a:extLst>
              </a:tr>
              <a:tr h="559397">
                <a:tc>
                  <a:txBody>
                    <a:bodyPr/>
                    <a:lstStyle/>
                    <a:p>
                      <a:pPr algn="ctr"/>
                      <a:r>
                        <a:rPr lang="en-GB" sz="1800" b="1" u="sng" baseline="0" noProof="0" dirty="0">
                          <a:solidFill>
                            <a:schemeClr val="tx1"/>
                          </a:solidFill>
                        </a:rPr>
                        <a:t>Thickness </a:t>
                      </a:r>
                      <a:r>
                        <a:rPr lang="en-GB" sz="1800" b="1" u="sng" baseline="30000" noProof="0" dirty="0">
                          <a:solidFill>
                            <a:schemeClr val="tx1"/>
                          </a:solidFill>
                        </a:rPr>
                        <a:t>53</a:t>
                      </a:r>
                      <a:r>
                        <a:rPr lang="en-GB" sz="1800" b="1" u="sng" baseline="0" noProof="0" dirty="0">
                          <a:solidFill>
                            <a:schemeClr val="tx1"/>
                          </a:solidFill>
                        </a:rPr>
                        <a:t>Cr</a:t>
                      </a:r>
                    </a:p>
                    <a:p>
                      <a:pPr algn="ctr"/>
                      <a:r>
                        <a:rPr lang="en-GB" sz="1800" b="1" u="sng" baseline="0" noProof="0" dirty="0">
                          <a:solidFill>
                            <a:schemeClr val="tx1"/>
                          </a:solidFill>
                        </a:rPr>
                        <a:t>(10</a:t>
                      </a:r>
                      <a:r>
                        <a:rPr lang="en-GB" sz="1800" b="1" u="sng" baseline="30000" noProof="0" dirty="0">
                          <a:solidFill>
                            <a:schemeClr val="tx1"/>
                          </a:solidFill>
                        </a:rPr>
                        <a:t>-3</a:t>
                      </a:r>
                      <a:r>
                        <a:rPr lang="en-GB" sz="1800" b="1" u="sng" baseline="0" noProof="0" dirty="0">
                          <a:solidFill>
                            <a:schemeClr val="tx1"/>
                          </a:solidFill>
                        </a:rPr>
                        <a:t> at/barns)</a:t>
                      </a:r>
                      <a:endParaRPr lang="en-GB" sz="1800" b="1" u="sng" baseline="30000" noProof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u="none" noProof="0" dirty="0"/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u="none" noProof="0" dirty="0"/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u="none" noProof="0" dirty="0"/>
                        <a:t>8/12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u="none" noProof="0" dirty="0"/>
                        <a:t>12/60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u="none" noProof="0" dirty="0"/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u="none" noProof="0" dirty="0"/>
                        <a:t>1.2/5.9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34460299"/>
                  </a:ext>
                </a:extLst>
              </a:tr>
            </a:tbl>
          </a:graphicData>
        </a:graphic>
      </p:graphicFrame>
      <p:sp>
        <p:nvSpPr>
          <p:cNvPr id="38" name="CuadroTexto 37">
            <a:extLst>
              <a:ext uri="{FF2B5EF4-FFF2-40B4-BE49-F238E27FC236}">
                <a16:creationId xmlns:a16="http://schemas.microsoft.com/office/drawing/2014/main" id="{6ADB42BF-D225-72B7-D70D-D62C374B4998}"/>
              </a:ext>
            </a:extLst>
          </p:cNvPr>
          <p:cNvSpPr txBox="1"/>
          <p:nvPr/>
        </p:nvSpPr>
        <p:spPr>
          <a:xfrm>
            <a:off x="7598222" y="2488002"/>
            <a:ext cx="6466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000" noProof="0" dirty="0"/>
              <a:t>x0.1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3BD063E2-DBDB-953E-16A4-52B2E49E54AB}"/>
              </a:ext>
            </a:extLst>
          </p:cNvPr>
          <p:cNvSpPr txBox="1"/>
          <p:nvPr/>
        </p:nvSpPr>
        <p:spPr>
          <a:xfrm>
            <a:off x="7598222" y="3132781"/>
            <a:ext cx="6466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000" noProof="0" dirty="0"/>
              <a:t>x0.1</a:t>
            </a:r>
          </a:p>
        </p:txBody>
      </p:sp>
      <p:cxnSp>
        <p:nvCxnSpPr>
          <p:cNvPr id="40" name="Conector recto de flecha 39">
            <a:extLst>
              <a:ext uri="{FF2B5EF4-FFF2-40B4-BE49-F238E27FC236}">
                <a16:creationId xmlns:a16="http://schemas.microsoft.com/office/drawing/2014/main" id="{F4C18E7C-8DD5-34BA-6820-FC3E3476E654}"/>
              </a:ext>
            </a:extLst>
          </p:cNvPr>
          <p:cNvCxnSpPr>
            <a:cxnSpLocks/>
          </p:cNvCxnSpPr>
          <p:nvPr/>
        </p:nvCxnSpPr>
        <p:spPr>
          <a:xfrm>
            <a:off x="7228196" y="2705475"/>
            <a:ext cx="396153" cy="0"/>
          </a:xfrm>
          <a:prstGeom prst="straightConnector1">
            <a:avLst/>
          </a:prstGeom>
          <a:ln w="6032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de flecha 40">
            <a:extLst>
              <a:ext uri="{FF2B5EF4-FFF2-40B4-BE49-F238E27FC236}">
                <a16:creationId xmlns:a16="http://schemas.microsoft.com/office/drawing/2014/main" id="{63C81351-EE98-1B23-9CC6-2ED637938799}"/>
              </a:ext>
            </a:extLst>
          </p:cNvPr>
          <p:cNvCxnSpPr>
            <a:cxnSpLocks/>
          </p:cNvCxnSpPr>
          <p:nvPr/>
        </p:nvCxnSpPr>
        <p:spPr>
          <a:xfrm>
            <a:off x="7228196" y="3344714"/>
            <a:ext cx="396153" cy="0"/>
          </a:xfrm>
          <a:prstGeom prst="straightConnector1">
            <a:avLst/>
          </a:prstGeom>
          <a:ln w="6032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Rectángulo 42">
            <a:extLst>
              <a:ext uri="{FF2B5EF4-FFF2-40B4-BE49-F238E27FC236}">
                <a16:creationId xmlns:a16="http://schemas.microsoft.com/office/drawing/2014/main" id="{6431D9B5-382F-2FE7-D72E-B87011A445E8}"/>
              </a:ext>
            </a:extLst>
          </p:cNvPr>
          <p:cNvSpPr/>
          <p:nvPr/>
        </p:nvSpPr>
        <p:spPr>
          <a:xfrm>
            <a:off x="6251994" y="1698496"/>
            <a:ext cx="1124799" cy="19454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895312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2BE7EE-F08E-1879-720F-5BBA82D14F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EF4144A8-867E-06F0-2C7B-54BC536C45A8}"/>
              </a:ext>
            </a:extLst>
          </p:cNvPr>
          <p:cNvSpPr txBox="1"/>
          <p:nvPr/>
        </p:nvSpPr>
        <p:spPr>
          <a:xfrm>
            <a:off x="198000" y="28800"/>
            <a:ext cx="112284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noProof="0" dirty="0">
                <a:latin typeface="+mj-lt"/>
              </a:rPr>
              <a:t>Capture yield determination</a:t>
            </a:r>
          </a:p>
        </p:txBody>
      </p:sp>
      <p:sp>
        <p:nvSpPr>
          <p:cNvPr id="12" name="Marcador de número de diapositiva 1">
            <a:extLst>
              <a:ext uri="{FF2B5EF4-FFF2-40B4-BE49-F238E27FC236}">
                <a16:creationId xmlns:a16="http://schemas.microsoft.com/office/drawing/2014/main" id="{2CD528E7-30C0-0264-5D66-96DB2D568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fld id="{47E30005-B5C9-4CA6-89F5-A520DBCC6CB6}" type="slidenum">
              <a:rPr lang="en-GB" sz="1800" noProof="0" smtClean="0"/>
              <a:t>21</a:t>
            </a:fld>
            <a:endParaRPr lang="en-GB" sz="1800" noProof="0" dirty="0"/>
          </a:p>
        </p:txBody>
      </p:sp>
      <p:sp>
        <p:nvSpPr>
          <p:cNvPr id="14" name="CuadroTexto 7">
            <a:extLst>
              <a:ext uri="{FF2B5EF4-FFF2-40B4-BE49-F238E27FC236}">
                <a16:creationId xmlns:a16="http://schemas.microsoft.com/office/drawing/2014/main" id="{6D77C9C3-73AB-7BB8-426B-CC01FB8E53E9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8C832074-A762-51AC-D353-4C048266F5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9563D7C1-4953-950A-29C6-4EA903B0A15B}"/>
                  </a:ext>
                </a:extLst>
              </p:cNvPr>
              <p:cNvSpPr txBox="1"/>
              <p:nvPr/>
            </p:nvSpPr>
            <p:spPr>
              <a:xfrm>
                <a:off x="3622150" y="2597557"/>
                <a:ext cx="4947701" cy="9126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noProof="0" smtClean="0">
                          <a:latin typeface="Cambria Math" panose="02040503050406030204" pitchFamily="18" charset="0"/>
                        </a:rPr>
                        <m:t>𝑌</m:t>
                      </m:r>
                      <m:d>
                        <m:dPr>
                          <m:ctrlPr>
                            <a:rPr lang="en-GB" sz="2800" b="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8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noProof="0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2800" b="0" i="1" noProof="0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n-GB" sz="2800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noProof="0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2800" b="0" i="1" noProof="0" smtClean="0">
                              <a:latin typeface="Cambria Math" panose="02040503050406030204" pitchFamily="18" charset="0"/>
                            </a:rPr>
                            <m:t>𝑐𝑜𝑟𝑟</m:t>
                          </m:r>
                        </m:sub>
                      </m:sSub>
                      <m:f>
                        <m:fPr>
                          <m:ctrlPr>
                            <a:rPr lang="en-GB" sz="2800" b="0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8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noProof="0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GB" sz="2800" b="0" i="1" noProof="0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28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8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800" b="0" i="1" noProof="0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GB" sz="2800" b="0" i="1" noProof="0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  <m:r>
                            <a:rPr lang="en-GB" sz="2800" b="0" i="1" noProof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28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noProof="0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 sz="2800" b="0" i="1" noProof="0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  <m:r>
                            <a:rPr lang="en-GB" sz="2800" b="0" i="1" noProof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sz="28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noProof="0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2800" b="0" i="1" noProof="0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GB" sz="2800" b="0" i="1" noProof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GB" sz="28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noProof="0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GB" sz="2800" b="0" i="1" noProof="0" smtClean="0">
                                  <a:latin typeface="Cambria Math" panose="02040503050406030204" pitchFamily="18" charset="0"/>
                                </a:rPr>
                                <m:t>𝐵𝐼𝐹</m:t>
                              </m:r>
                            </m:sub>
                          </m:sSub>
                          <m:r>
                            <a:rPr lang="en-GB" sz="280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GB" sz="28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GB" sz="28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n-GB" sz="280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en-GB" sz="28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Φ</m:t>
                          </m:r>
                          <m:r>
                            <a:rPr lang="en-GB" sz="28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sz="28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28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GB" sz="28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sz="2800" noProof="0" dirty="0"/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9563D7C1-4953-950A-29C6-4EA903B0A1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2150" y="2597557"/>
                <a:ext cx="4947701" cy="91262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31456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096DC7-1910-04A8-2510-484C904AAD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5A154C36-31F8-B0E9-CE98-32D7E87478BD}"/>
              </a:ext>
            </a:extLst>
          </p:cNvPr>
          <p:cNvSpPr txBox="1"/>
          <p:nvPr/>
        </p:nvSpPr>
        <p:spPr>
          <a:xfrm>
            <a:off x="198000" y="28800"/>
            <a:ext cx="112284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noProof="0" dirty="0">
                <a:latin typeface="+mj-lt"/>
              </a:rPr>
              <a:t>Capture yield determination</a:t>
            </a:r>
          </a:p>
        </p:txBody>
      </p:sp>
      <p:sp>
        <p:nvSpPr>
          <p:cNvPr id="12" name="Marcador de número de diapositiva 1">
            <a:extLst>
              <a:ext uri="{FF2B5EF4-FFF2-40B4-BE49-F238E27FC236}">
                <a16:creationId xmlns:a16="http://schemas.microsoft.com/office/drawing/2014/main" id="{828D954B-A1DE-29EA-4EA1-9AAC8A3ED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fld id="{47E30005-B5C9-4CA6-89F5-A520DBCC6CB6}" type="slidenum">
              <a:rPr lang="en-GB" sz="1800" noProof="0" smtClean="0"/>
              <a:t>22</a:t>
            </a:fld>
            <a:endParaRPr lang="en-GB" sz="1800" noProof="0" dirty="0"/>
          </a:p>
        </p:txBody>
      </p:sp>
      <p:sp>
        <p:nvSpPr>
          <p:cNvPr id="14" name="CuadroTexto 7">
            <a:extLst>
              <a:ext uri="{FF2B5EF4-FFF2-40B4-BE49-F238E27FC236}">
                <a16:creationId xmlns:a16="http://schemas.microsoft.com/office/drawing/2014/main" id="{269295D3-A45A-4E84-110A-D0ADA9DBECB6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EA2F2063-0F9C-3E73-26A7-8FCF92E23B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4C921447-5BF9-70E9-6EC7-39582572C9D1}"/>
                  </a:ext>
                </a:extLst>
              </p:cNvPr>
              <p:cNvSpPr txBox="1"/>
              <p:nvPr/>
            </p:nvSpPr>
            <p:spPr>
              <a:xfrm>
                <a:off x="3622150" y="2597557"/>
                <a:ext cx="4947701" cy="9126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noProof="0" smtClean="0">
                          <a:latin typeface="Cambria Math" panose="02040503050406030204" pitchFamily="18" charset="0"/>
                        </a:rPr>
                        <m:t>𝑌</m:t>
                      </m:r>
                      <m:d>
                        <m:dPr>
                          <m:ctrlPr>
                            <a:rPr lang="en-GB" sz="2800" b="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8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noProof="0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2800" b="0" i="1" noProof="0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n-GB" sz="2800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noProof="0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2800" b="0" i="1" noProof="0" smtClean="0">
                              <a:latin typeface="Cambria Math" panose="02040503050406030204" pitchFamily="18" charset="0"/>
                            </a:rPr>
                            <m:t>𝑐𝑜𝑟𝑟</m:t>
                          </m:r>
                        </m:sub>
                      </m:sSub>
                      <m:f>
                        <m:fPr>
                          <m:ctrlPr>
                            <a:rPr lang="en-GB" sz="2800" b="0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8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noProof="0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GB" sz="2800" b="0" i="1" noProof="0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28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8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800" b="0" i="1" noProof="0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GB" sz="2800" b="0" i="1" noProof="0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  <m:r>
                            <a:rPr lang="en-GB" sz="2800" b="0" i="1" noProof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28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noProof="0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 sz="2800" b="0" i="1" noProof="0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  <m:r>
                            <a:rPr lang="en-GB" sz="2800" b="0" i="1" noProof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sz="28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noProof="0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2800" b="0" i="1" noProof="0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GB" sz="2800" b="0" i="1" noProof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GB" sz="28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noProof="0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GB" sz="2800" b="0" i="1" noProof="0" smtClean="0">
                                  <a:latin typeface="Cambria Math" panose="02040503050406030204" pitchFamily="18" charset="0"/>
                                </a:rPr>
                                <m:t>𝐵𝐼𝐹</m:t>
                              </m:r>
                            </m:sub>
                          </m:sSub>
                          <m:r>
                            <a:rPr lang="en-GB" sz="280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GB" sz="28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GB" sz="28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n-GB" sz="280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en-GB" sz="28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Φ</m:t>
                          </m:r>
                          <m:r>
                            <a:rPr lang="en-GB" sz="28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sz="28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28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GB" sz="28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sz="2800" noProof="0" dirty="0"/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4C921447-5BF9-70E9-6EC7-39582572C9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2150" y="2597557"/>
                <a:ext cx="4947701" cy="91262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ángulo 2">
            <a:extLst>
              <a:ext uri="{FF2B5EF4-FFF2-40B4-BE49-F238E27FC236}">
                <a16:creationId xmlns:a16="http://schemas.microsoft.com/office/drawing/2014/main" id="{0AD34573-D1CF-9467-7CF2-63B8ABDB8B6B}"/>
              </a:ext>
            </a:extLst>
          </p:cNvPr>
          <p:cNvSpPr/>
          <p:nvPr/>
        </p:nvSpPr>
        <p:spPr>
          <a:xfrm>
            <a:off x="7330490" y="2599525"/>
            <a:ext cx="1234986" cy="447017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6BDCA14-09D6-1D8F-6328-1AF9AD73A2E6}"/>
              </a:ext>
            </a:extLst>
          </p:cNvPr>
          <p:cNvSpPr txBox="1"/>
          <p:nvPr/>
        </p:nvSpPr>
        <p:spPr>
          <a:xfrm>
            <a:off x="9471283" y="3140113"/>
            <a:ext cx="25009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noProof="0" dirty="0"/>
              <a:t>Background weighted counts</a:t>
            </a:r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D5FE3D77-694D-EAFA-58F7-5134A5CFF3E0}"/>
              </a:ext>
            </a:extLst>
          </p:cNvPr>
          <p:cNvCxnSpPr>
            <a:cxnSpLocks/>
          </p:cNvCxnSpPr>
          <p:nvPr/>
        </p:nvCxnSpPr>
        <p:spPr>
          <a:xfrm>
            <a:off x="8618018" y="2841401"/>
            <a:ext cx="1086421" cy="68343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uadroTexto 6">
            <a:extLst>
              <a:ext uri="{FF2B5EF4-FFF2-40B4-BE49-F238E27FC236}">
                <a16:creationId xmlns:a16="http://schemas.microsoft.com/office/drawing/2014/main" id="{70420A9A-EB19-FA29-92CB-453E022BDF60}"/>
              </a:ext>
            </a:extLst>
          </p:cNvPr>
          <p:cNvSpPr txBox="1"/>
          <p:nvPr/>
        </p:nvSpPr>
        <p:spPr>
          <a:xfrm>
            <a:off x="4605145" y="847008"/>
            <a:ext cx="25009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noProof="0" dirty="0"/>
              <a:t>Total</a:t>
            </a:r>
          </a:p>
          <a:p>
            <a:pPr algn="ctr"/>
            <a:r>
              <a:rPr lang="en-GB" sz="2200" noProof="0" dirty="0"/>
              <a:t> weighted counts</a:t>
            </a: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1C75AEF6-4DEC-0444-6B71-DF56C8F6E287}"/>
              </a:ext>
            </a:extLst>
          </p:cNvPr>
          <p:cNvCxnSpPr>
            <a:cxnSpLocks/>
            <a:endCxn id="7" idx="2"/>
          </p:cNvCxnSpPr>
          <p:nvPr/>
        </p:nvCxnSpPr>
        <p:spPr>
          <a:xfrm flipH="1" flipV="1">
            <a:off x="5855598" y="1616449"/>
            <a:ext cx="387906" cy="83316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ángulo 8">
            <a:extLst>
              <a:ext uri="{FF2B5EF4-FFF2-40B4-BE49-F238E27FC236}">
                <a16:creationId xmlns:a16="http://schemas.microsoft.com/office/drawing/2014/main" id="{A4060942-C1B5-298B-A9E8-23EF10BDB1EC}"/>
              </a:ext>
            </a:extLst>
          </p:cNvPr>
          <p:cNvSpPr/>
          <p:nvPr/>
        </p:nvSpPr>
        <p:spPr>
          <a:xfrm>
            <a:off x="5792746" y="2599525"/>
            <a:ext cx="1234986" cy="447017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10" name="Imagen 9" descr="Gráfico, Histograma&#10;&#10;Descripción generada automáticamente">
            <a:extLst>
              <a:ext uri="{FF2B5EF4-FFF2-40B4-BE49-F238E27FC236}">
                <a16:creationId xmlns:a16="http://schemas.microsoft.com/office/drawing/2014/main" id="{2695BE0C-548B-EB49-5592-946ECF8C28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958" y="26426"/>
            <a:ext cx="2940527" cy="2122486"/>
          </a:xfrm>
          <a:prstGeom prst="rect">
            <a:avLst/>
          </a:prstGeom>
        </p:spPr>
      </p:pic>
      <p:pic>
        <p:nvPicPr>
          <p:cNvPr id="11" name="Imagen 10" descr="Gráfico, Histograma&#10;&#10;Descripción generada automáticamente">
            <a:extLst>
              <a:ext uri="{FF2B5EF4-FFF2-40B4-BE49-F238E27FC236}">
                <a16:creationId xmlns:a16="http://schemas.microsoft.com/office/drawing/2014/main" id="{E6AE1412-4972-CCBB-78E2-0D0F29737D7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4978" y="1035763"/>
            <a:ext cx="2940528" cy="2122486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83C3E996-6D4E-E808-B363-CAE7FF83ED30}"/>
              </a:ext>
            </a:extLst>
          </p:cNvPr>
          <p:cNvSpPr txBox="1"/>
          <p:nvPr/>
        </p:nvSpPr>
        <p:spPr>
          <a:xfrm>
            <a:off x="7793852" y="4137091"/>
            <a:ext cx="16165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noProof="0" dirty="0">
                <a:solidFill>
                  <a:srgbClr val="FF0000"/>
                </a:solidFill>
              </a:rPr>
              <a:t>Evaluated neutron flux</a:t>
            </a:r>
          </a:p>
        </p:txBody>
      </p: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D96CCA04-D25F-0B65-6BAB-3853562442A4}"/>
              </a:ext>
            </a:extLst>
          </p:cNvPr>
          <p:cNvCxnSpPr>
            <a:cxnSpLocks/>
            <a:endCxn id="13" idx="0"/>
          </p:cNvCxnSpPr>
          <p:nvPr/>
        </p:nvCxnSpPr>
        <p:spPr>
          <a:xfrm>
            <a:off x="8141719" y="3686511"/>
            <a:ext cx="460398" cy="45058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Imagen 15" descr="Gráfico&#10;&#10;Descripción generada automáticamente">
            <a:extLst>
              <a:ext uri="{FF2B5EF4-FFF2-40B4-BE49-F238E27FC236}">
                <a16:creationId xmlns:a16="http://schemas.microsoft.com/office/drawing/2014/main" id="{42395C84-4F9D-08BD-8AC6-F120BAD2D500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7" b="2895"/>
          <a:stretch/>
        </p:blipFill>
        <p:spPr>
          <a:xfrm>
            <a:off x="9410381" y="4702662"/>
            <a:ext cx="2718850" cy="1604885"/>
          </a:xfrm>
          <a:prstGeom prst="rect">
            <a:avLst/>
          </a:prstGeom>
        </p:spPr>
      </p:pic>
      <p:sp>
        <p:nvSpPr>
          <p:cNvPr id="18" name="Rectángulo 17">
            <a:extLst>
              <a:ext uri="{FF2B5EF4-FFF2-40B4-BE49-F238E27FC236}">
                <a16:creationId xmlns:a16="http://schemas.microsoft.com/office/drawing/2014/main" id="{CB9E4B6A-6FAA-2236-6431-D1BD521C4BDC}"/>
              </a:ext>
            </a:extLst>
          </p:cNvPr>
          <p:cNvSpPr/>
          <p:nvPr/>
        </p:nvSpPr>
        <p:spPr>
          <a:xfrm>
            <a:off x="7414128" y="3142277"/>
            <a:ext cx="997039" cy="395119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2EC62979-1A63-A36A-1046-543341478F23}"/>
              </a:ext>
            </a:extLst>
          </p:cNvPr>
          <p:cNvSpPr/>
          <p:nvPr/>
        </p:nvSpPr>
        <p:spPr>
          <a:xfrm>
            <a:off x="5884303" y="3118828"/>
            <a:ext cx="718402" cy="447017"/>
          </a:xfrm>
          <a:prstGeom prst="rect">
            <a:avLst/>
          </a:prstGeom>
          <a:noFill/>
          <a:ln w="28575">
            <a:solidFill>
              <a:srgbClr val="F2B8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E9ED95DB-0388-EF35-4277-EE1D505A133E}"/>
              </a:ext>
            </a:extLst>
          </p:cNvPr>
          <p:cNvSpPr txBox="1"/>
          <p:nvPr/>
        </p:nvSpPr>
        <p:spPr>
          <a:xfrm>
            <a:off x="3098996" y="4093964"/>
            <a:ext cx="24117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noProof="0" dirty="0">
                <a:solidFill>
                  <a:srgbClr val="F2B800"/>
                </a:solidFill>
              </a:rPr>
              <a:t>Beam Interception Factor (SRM)</a:t>
            </a:r>
          </a:p>
        </p:txBody>
      </p: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1476CC62-FF4C-6A4F-1A62-40E33774B966}"/>
              </a:ext>
            </a:extLst>
          </p:cNvPr>
          <p:cNvCxnSpPr>
            <a:cxnSpLocks/>
          </p:cNvCxnSpPr>
          <p:nvPr/>
        </p:nvCxnSpPr>
        <p:spPr>
          <a:xfrm flipH="1">
            <a:off x="5094654" y="3663062"/>
            <a:ext cx="684747" cy="384208"/>
          </a:xfrm>
          <a:prstGeom prst="straightConnector1">
            <a:avLst/>
          </a:prstGeom>
          <a:ln w="38100">
            <a:solidFill>
              <a:srgbClr val="F2B8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Imagen 21">
            <a:extLst>
              <a:ext uri="{FF2B5EF4-FFF2-40B4-BE49-F238E27FC236}">
                <a16:creationId xmlns:a16="http://schemas.microsoft.com/office/drawing/2014/main" id="{FE99735C-C6E2-2BD5-0202-799BBD8863B8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741" t="1220" r="2070"/>
          <a:stretch/>
        </p:blipFill>
        <p:spPr>
          <a:xfrm>
            <a:off x="62769" y="4143823"/>
            <a:ext cx="3036227" cy="2140275"/>
          </a:xfrm>
          <a:prstGeom prst="rect">
            <a:avLst/>
          </a:prstGeom>
        </p:spPr>
      </p:pic>
      <p:sp>
        <p:nvSpPr>
          <p:cNvPr id="23" name="Rectángulo 22">
            <a:extLst>
              <a:ext uri="{FF2B5EF4-FFF2-40B4-BE49-F238E27FC236}">
                <a16:creationId xmlns:a16="http://schemas.microsoft.com/office/drawing/2014/main" id="{B1532681-9C86-8AC1-D24B-B361EB38B714}"/>
              </a:ext>
            </a:extLst>
          </p:cNvPr>
          <p:cNvSpPr/>
          <p:nvPr/>
        </p:nvSpPr>
        <p:spPr>
          <a:xfrm>
            <a:off x="6791021" y="3111011"/>
            <a:ext cx="423542" cy="447017"/>
          </a:xfrm>
          <a:prstGeom prst="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4255A617-E505-1257-F62F-1BD9FF8AA8EB}"/>
              </a:ext>
            </a:extLst>
          </p:cNvPr>
          <p:cNvSpPr txBox="1"/>
          <p:nvPr/>
        </p:nvSpPr>
        <p:spPr>
          <a:xfrm>
            <a:off x="5615199" y="4321297"/>
            <a:ext cx="22974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noProof="0" dirty="0">
                <a:solidFill>
                  <a:srgbClr val="00B0F0"/>
                </a:solidFill>
              </a:rPr>
              <a:t>Efficiency (PHWT)</a:t>
            </a:r>
          </a:p>
        </p:txBody>
      </p:sp>
      <p:cxnSp>
        <p:nvCxnSpPr>
          <p:cNvPr id="25" name="Conector recto de flecha 24">
            <a:extLst>
              <a:ext uri="{FF2B5EF4-FFF2-40B4-BE49-F238E27FC236}">
                <a16:creationId xmlns:a16="http://schemas.microsoft.com/office/drawing/2014/main" id="{1B6FE69E-3372-3F46-CB6B-2F1CEA6C600D}"/>
              </a:ext>
            </a:extLst>
          </p:cNvPr>
          <p:cNvCxnSpPr>
            <a:cxnSpLocks/>
          </p:cNvCxnSpPr>
          <p:nvPr/>
        </p:nvCxnSpPr>
        <p:spPr>
          <a:xfrm flipH="1">
            <a:off x="6860649" y="3703836"/>
            <a:ext cx="130193" cy="654037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Imagen 25">
            <a:extLst>
              <a:ext uri="{FF2B5EF4-FFF2-40B4-BE49-F238E27FC236}">
                <a16:creationId xmlns:a16="http://schemas.microsoft.com/office/drawing/2014/main" id="{25FDE855-E0A3-C2B4-EBDC-F26163D63B1A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58297" t="17555" r="1721" b="6543"/>
          <a:stretch/>
        </p:blipFill>
        <p:spPr>
          <a:xfrm>
            <a:off x="5126220" y="4779081"/>
            <a:ext cx="2984168" cy="1593344"/>
          </a:xfrm>
          <a:prstGeom prst="rect">
            <a:avLst/>
          </a:prstGeom>
        </p:spPr>
      </p:pic>
      <p:sp>
        <p:nvSpPr>
          <p:cNvPr id="27" name="Rectángulo 26">
            <a:extLst>
              <a:ext uri="{FF2B5EF4-FFF2-40B4-BE49-F238E27FC236}">
                <a16:creationId xmlns:a16="http://schemas.microsoft.com/office/drawing/2014/main" id="{F1626055-9004-252E-8B2E-A4BAF5B56EF8}"/>
              </a:ext>
            </a:extLst>
          </p:cNvPr>
          <p:cNvSpPr/>
          <p:nvPr/>
        </p:nvSpPr>
        <p:spPr>
          <a:xfrm>
            <a:off x="5019476" y="2873379"/>
            <a:ext cx="776915" cy="447017"/>
          </a:xfrm>
          <a:prstGeom prst="rect">
            <a:avLst/>
          </a:prstGeom>
          <a:noFill/>
          <a:ln w="28575">
            <a:solidFill>
              <a:srgbClr val="92D05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6369C134-BE8B-9DDE-59B9-E08C0A0C1267}"/>
              </a:ext>
            </a:extLst>
          </p:cNvPr>
          <p:cNvSpPr txBox="1"/>
          <p:nvPr/>
        </p:nvSpPr>
        <p:spPr>
          <a:xfrm>
            <a:off x="2996176" y="1348207"/>
            <a:ext cx="24117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noProof="0" dirty="0">
                <a:solidFill>
                  <a:srgbClr val="92D050"/>
                </a:solidFill>
              </a:rPr>
              <a:t>Threshold correction factor</a:t>
            </a:r>
          </a:p>
        </p:txBody>
      </p:sp>
      <p:cxnSp>
        <p:nvCxnSpPr>
          <p:cNvPr id="29" name="Conector recto de flecha 28">
            <a:extLst>
              <a:ext uri="{FF2B5EF4-FFF2-40B4-BE49-F238E27FC236}">
                <a16:creationId xmlns:a16="http://schemas.microsoft.com/office/drawing/2014/main" id="{18A95485-7D78-4657-AB1D-8DAF3949AFBE}"/>
              </a:ext>
            </a:extLst>
          </p:cNvPr>
          <p:cNvCxnSpPr>
            <a:cxnSpLocks/>
          </p:cNvCxnSpPr>
          <p:nvPr/>
        </p:nvCxnSpPr>
        <p:spPr>
          <a:xfrm flipH="1" flipV="1">
            <a:off x="4179270" y="2081430"/>
            <a:ext cx="794692" cy="740973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Imagen 29">
            <a:extLst>
              <a:ext uri="{FF2B5EF4-FFF2-40B4-BE49-F238E27FC236}">
                <a16:creationId xmlns:a16="http://schemas.microsoft.com/office/drawing/2014/main" id="{64A5248D-D5FB-88DC-527C-AD6F1189B9BF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59549" t="18053" r="929" b="7016"/>
          <a:stretch/>
        </p:blipFill>
        <p:spPr>
          <a:xfrm>
            <a:off x="17002" y="1256481"/>
            <a:ext cx="3119118" cy="166318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F1D5F94E-5256-0FB3-E038-B67B991DF13A}"/>
              </a:ext>
            </a:extLst>
          </p:cNvPr>
          <p:cNvSpPr txBox="1"/>
          <p:nvPr/>
        </p:nvSpPr>
        <p:spPr>
          <a:xfrm>
            <a:off x="403828" y="2992108"/>
            <a:ext cx="250090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noProof="0" dirty="0" err="1"/>
              <a:t>E</a:t>
            </a:r>
            <a:r>
              <a:rPr lang="en-GB" sz="2200" baseline="-25000" noProof="0" dirty="0" err="1"/>
              <a:t>thr</a:t>
            </a:r>
            <a:r>
              <a:rPr lang="en-GB" sz="2200" noProof="0" dirty="0"/>
              <a:t> = 150 keV</a:t>
            </a: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0324C750-1F1F-C3B7-E55E-BE13E8E638F2}"/>
              </a:ext>
            </a:extLst>
          </p:cNvPr>
          <p:cNvSpPr/>
          <p:nvPr/>
        </p:nvSpPr>
        <p:spPr>
          <a:xfrm>
            <a:off x="859521" y="3015278"/>
            <a:ext cx="1628167" cy="46027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504598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D7872A-40F7-103C-2EA4-1D9D1CF8FD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07A20942-2297-54B7-A3A0-71902095BD4F}"/>
              </a:ext>
            </a:extLst>
          </p:cNvPr>
          <p:cNvSpPr txBox="1"/>
          <p:nvPr/>
        </p:nvSpPr>
        <p:spPr>
          <a:xfrm>
            <a:off x="198000" y="28800"/>
            <a:ext cx="112284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noProof="0" dirty="0">
                <a:latin typeface="+mj-lt"/>
              </a:rPr>
              <a:t>Capture yield systematic uncertainties</a:t>
            </a:r>
          </a:p>
        </p:txBody>
      </p:sp>
      <p:sp>
        <p:nvSpPr>
          <p:cNvPr id="12" name="Marcador de número de diapositiva 1">
            <a:extLst>
              <a:ext uri="{FF2B5EF4-FFF2-40B4-BE49-F238E27FC236}">
                <a16:creationId xmlns:a16="http://schemas.microsoft.com/office/drawing/2014/main" id="{56D8B0A8-02B9-74FA-5D6B-6824DBD6E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fld id="{47E30005-B5C9-4CA6-89F5-A520DBCC6CB6}" type="slidenum">
              <a:rPr lang="en-GB" sz="1800" noProof="0" smtClean="0"/>
              <a:t>23</a:t>
            </a:fld>
            <a:endParaRPr lang="en-GB" sz="1800" noProof="0" dirty="0"/>
          </a:p>
        </p:txBody>
      </p:sp>
      <p:sp>
        <p:nvSpPr>
          <p:cNvPr id="14" name="CuadroTexto 7">
            <a:extLst>
              <a:ext uri="{FF2B5EF4-FFF2-40B4-BE49-F238E27FC236}">
                <a16:creationId xmlns:a16="http://schemas.microsoft.com/office/drawing/2014/main" id="{53C9A26A-201E-6100-9F8F-E744312EE054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804BD3FF-BE57-62DE-8486-E35E632C74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a 3">
                <a:extLst>
                  <a:ext uri="{FF2B5EF4-FFF2-40B4-BE49-F238E27FC236}">
                    <a16:creationId xmlns:a16="http://schemas.microsoft.com/office/drawing/2014/main" id="{BC044CFF-102F-B083-5523-AD612FA03CB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49540265"/>
                  </p:ext>
                </p:extLst>
              </p:nvPr>
            </p:nvGraphicFramePr>
            <p:xfrm>
              <a:off x="6713752" y="1023350"/>
              <a:ext cx="4884617" cy="445008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2722537">
                      <a:extLst>
                        <a:ext uri="{9D8B030D-6E8A-4147-A177-3AD203B41FA5}">
                          <a16:colId xmlns:a16="http://schemas.microsoft.com/office/drawing/2014/main" val="2283874657"/>
                        </a:ext>
                      </a:extLst>
                    </a:gridCol>
                    <a:gridCol w="958511">
                      <a:extLst>
                        <a:ext uri="{9D8B030D-6E8A-4147-A177-3AD203B41FA5}">
                          <a16:colId xmlns:a16="http://schemas.microsoft.com/office/drawing/2014/main" val="699771576"/>
                        </a:ext>
                      </a:extLst>
                    </a:gridCol>
                    <a:gridCol w="1203569">
                      <a:extLst>
                        <a:ext uri="{9D8B030D-6E8A-4147-A177-3AD203B41FA5}">
                          <a16:colId xmlns:a16="http://schemas.microsoft.com/office/drawing/2014/main" val="4035734040"/>
                        </a:ext>
                      </a:extLst>
                    </a:gridCol>
                  </a:tblGrid>
                  <a:tr h="37084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Contribution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Syst. </a:t>
                          </a:r>
                          <a:r>
                            <a:rPr lang="en-GB" noProof="0" dirty="0" err="1">
                              <a:solidFill>
                                <a:sysClr val="windowText" lastClr="000000"/>
                              </a:solidFill>
                            </a:rPr>
                            <a:t>Unc</a:t>
                          </a:r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. (%)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38386875"/>
                      </a:ext>
                    </a:extLst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en-GB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baseline="30000" noProof="0" dirty="0">
                              <a:solidFill>
                                <a:sysClr val="windowText" lastClr="000000"/>
                              </a:solidFill>
                            </a:rPr>
                            <a:t>50</a:t>
                          </a:r>
                          <a:r>
                            <a:rPr lang="en-GB" b="1" noProof="0" dirty="0">
                              <a:solidFill>
                                <a:sysClr val="windowText" lastClr="000000"/>
                              </a:solidFill>
                            </a:rPr>
                            <a:t>Cr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baseline="30000" noProof="0" dirty="0">
                              <a:solidFill>
                                <a:sysClr val="windowText" lastClr="000000"/>
                              </a:solidFill>
                            </a:rPr>
                            <a:t>53</a:t>
                          </a:r>
                          <a:r>
                            <a:rPr lang="en-GB" b="1" noProof="0" dirty="0">
                              <a:solidFill>
                                <a:sysClr val="windowText" lastClr="000000"/>
                              </a:solidFill>
                            </a:rPr>
                            <a:t>Cr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14088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Sample thickness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0.4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0.2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65920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Monitor norm.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2.5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2.5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568748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Neutron flux shape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901549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Saturated res. norm.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1.5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1.5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511937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Sample alignment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002758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PHWT implementation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1.7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1.7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2735504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Cr cascades </a:t>
                          </a:r>
                          <a14:m>
                            <m:oMath xmlns:m="http://schemas.openxmlformats.org/officeDocument/2006/math">
                              <m:r>
                                <a:rPr lang="en-GB" i="1" noProof="0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⨂</m:t>
                              </m:r>
                            </m:oMath>
                          </a14:m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 </a:t>
                          </a:r>
                          <a:r>
                            <a:rPr lang="en-GB" noProof="0" dirty="0" err="1">
                              <a:solidFill>
                                <a:sysClr val="windowText" lastClr="000000"/>
                              </a:solidFill>
                            </a:rPr>
                            <a:t>f</a:t>
                          </a:r>
                          <a:r>
                            <a:rPr lang="en-GB" baseline="-25000" noProof="0" dirty="0" err="1">
                              <a:solidFill>
                                <a:sysClr val="windowText" lastClr="000000"/>
                              </a:solidFill>
                            </a:rPr>
                            <a:t>thr</a:t>
                          </a:r>
                          <a:endParaRPr lang="en-GB" baseline="-25000" noProof="0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5174603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RWF </a:t>
                          </a:r>
                          <a14:m>
                            <m:oMath xmlns:m="http://schemas.openxmlformats.org/officeDocument/2006/math">
                              <m:r>
                                <a:rPr lang="en-GB" i="1" noProof="0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⨂</m:t>
                              </m:r>
                            </m:oMath>
                          </a14:m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 statistics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2.3 - 7.7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2.1 - 7.8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85200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b="1" noProof="0" dirty="0">
                              <a:solidFill>
                                <a:sysClr val="windowText" lastClr="000000"/>
                              </a:solidFill>
                            </a:rPr>
                            <a:t>Overall (1-10 keV)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noProof="0" dirty="0">
                              <a:solidFill>
                                <a:sysClr val="windowText" lastClr="000000"/>
                              </a:solidFill>
                            </a:rPr>
                            <a:t>4.5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noProof="0" dirty="0">
                              <a:solidFill>
                                <a:sysClr val="windowText" lastClr="000000"/>
                              </a:solidFill>
                            </a:rPr>
                            <a:t>4.5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2508261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b="1" noProof="0" dirty="0">
                              <a:solidFill>
                                <a:sysClr val="windowText" lastClr="000000"/>
                              </a:solidFill>
                            </a:rPr>
                            <a:t>Overall (10-100 keV)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noProof="0" dirty="0">
                              <a:solidFill>
                                <a:sysClr val="windowText" lastClr="000000"/>
                              </a:solidFill>
                            </a:rPr>
                            <a:t>5.1 - 9.0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noProof="0" dirty="0">
                              <a:solidFill>
                                <a:sysClr val="windowText" lastClr="000000"/>
                              </a:solidFill>
                            </a:rPr>
                            <a:t>5.0 - 9.0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8483917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a 3">
                <a:extLst>
                  <a:ext uri="{FF2B5EF4-FFF2-40B4-BE49-F238E27FC236}">
                    <a16:creationId xmlns:a16="http://schemas.microsoft.com/office/drawing/2014/main" id="{BC044CFF-102F-B083-5523-AD612FA03CB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49540265"/>
                  </p:ext>
                </p:extLst>
              </p:nvPr>
            </p:nvGraphicFramePr>
            <p:xfrm>
              <a:off x="6713752" y="1023350"/>
              <a:ext cx="4884617" cy="445008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2722537">
                      <a:extLst>
                        <a:ext uri="{9D8B030D-6E8A-4147-A177-3AD203B41FA5}">
                          <a16:colId xmlns:a16="http://schemas.microsoft.com/office/drawing/2014/main" val="2283874657"/>
                        </a:ext>
                      </a:extLst>
                    </a:gridCol>
                    <a:gridCol w="958511">
                      <a:extLst>
                        <a:ext uri="{9D8B030D-6E8A-4147-A177-3AD203B41FA5}">
                          <a16:colId xmlns:a16="http://schemas.microsoft.com/office/drawing/2014/main" val="699771576"/>
                        </a:ext>
                      </a:extLst>
                    </a:gridCol>
                    <a:gridCol w="1203569">
                      <a:extLst>
                        <a:ext uri="{9D8B030D-6E8A-4147-A177-3AD203B41FA5}">
                          <a16:colId xmlns:a16="http://schemas.microsoft.com/office/drawing/2014/main" val="4035734040"/>
                        </a:ext>
                      </a:extLst>
                    </a:gridCol>
                  </a:tblGrid>
                  <a:tr h="37084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Contribution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Syst. </a:t>
                          </a:r>
                          <a:r>
                            <a:rPr lang="en-GB" noProof="0" dirty="0" err="1">
                              <a:solidFill>
                                <a:sysClr val="windowText" lastClr="000000"/>
                              </a:solidFill>
                            </a:rPr>
                            <a:t>Unc</a:t>
                          </a:r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. (%)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38386875"/>
                      </a:ext>
                    </a:extLst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en-GB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baseline="30000" noProof="0" dirty="0">
                              <a:solidFill>
                                <a:sysClr val="windowText" lastClr="000000"/>
                              </a:solidFill>
                            </a:rPr>
                            <a:t>50</a:t>
                          </a:r>
                          <a:r>
                            <a:rPr lang="en-GB" b="1" noProof="0" dirty="0">
                              <a:solidFill>
                                <a:sysClr val="windowText" lastClr="000000"/>
                              </a:solidFill>
                            </a:rPr>
                            <a:t>Cr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baseline="30000" noProof="0" dirty="0">
                              <a:solidFill>
                                <a:sysClr val="windowText" lastClr="000000"/>
                              </a:solidFill>
                            </a:rPr>
                            <a:t>53</a:t>
                          </a:r>
                          <a:r>
                            <a:rPr lang="en-GB" b="1" noProof="0" dirty="0">
                              <a:solidFill>
                                <a:sysClr val="windowText" lastClr="000000"/>
                              </a:solidFill>
                            </a:rPr>
                            <a:t>Cr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14088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Sample thickness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0.4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0.2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65920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Monitor norm.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2.5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2.5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568748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Neutron flux shape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901549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Saturated res. norm.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1.5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1.5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511937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Sample alignment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002758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PHWT implementation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1.7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1.7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2735504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  <a:stretch>
                            <a:fillRect l="-224" t="-806557" r="-79866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5174603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  <a:stretch>
                            <a:fillRect l="-224" t="-906557" r="-79866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2.3 - 7.7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>
                              <a:solidFill>
                                <a:sysClr val="windowText" lastClr="000000"/>
                              </a:solidFill>
                            </a:rPr>
                            <a:t>2.1 - 7.8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85200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b="1" noProof="0" dirty="0">
                              <a:solidFill>
                                <a:sysClr val="windowText" lastClr="000000"/>
                              </a:solidFill>
                            </a:rPr>
                            <a:t>Overall (1-10 keV)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noProof="0" dirty="0">
                              <a:solidFill>
                                <a:sysClr val="windowText" lastClr="000000"/>
                              </a:solidFill>
                            </a:rPr>
                            <a:t>4.5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noProof="0" dirty="0">
                              <a:solidFill>
                                <a:sysClr val="windowText" lastClr="000000"/>
                              </a:solidFill>
                            </a:rPr>
                            <a:t>4.5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2508261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b="1" noProof="0" dirty="0">
                              <a:solidFill>
                                <a:sysClr val="windowText" lastClr="000000"/>
                              </a:solidFill>
                            </a:rPr>
                            <a:t>Overall (10-100 keV)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noProof="0" dirty="0">
                              <a:solidFill>
                                <a:sysClr val="windowText" lastClr="000000"/>
                              </a:solidFill>
                            </a:rPr>
                            <a:t>5.1 - 9.0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noProof="0" dirty="0">
                              <a:solidFill>
                                <a:sysClr val="windowText" lastClr="000000"/>
                              </a:solidFill>
                            </a:rPr>
                            <a:t>5.0 - 9.0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84839176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Imagen 5">
            <a:extLst>
              <a:ext uri="{FF2B5EF4-FFF2-40B4-BE49-F238E27FC236}">
                <a16:creationId xmlns:a16="http://schemas.microsoft.com/office/drawing/2014/main" id="{08F20B34-1E19-4E7E-1BA5-4112EDE027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6457" y="1011693"/>
            <a:ext cx="3110785" cy="223669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C59AA18B-E471-48DC-943E-F45E88A3A6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67242" y="1023350"/>
            <a:ext cx="3110785" cy="2214798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C58B560C-F0EC-5B2F-94D4-A78FE6840BDF}"/>
              </a:ext>
            </a:extLst>
          </p:cNvPr>
          <p:cNvSpPr txBox="1"/>
          <p:nvPr/>
        </p:nvSpPr>
        <p:spPr>
          <a:xfrm>
            <a:off x="480650" y="1076064"/>
            <a:ext cx="586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aseline="30000" noProof="0" dirty="0"/>
              <a:t>50</a:t>
            </a:r>
            <a:r>
              <a:rPr lang="en-GB" noProof="0" dirty="0"/>
              <a:t>Cr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95FF319A-A97D-FD75-B2CB-E2E0160AA881}"/>
              </a:ext>
            </a:extLst>
          </p:cNvPr>
          <p:cNvSpPr txBox="1"/>
          <p:nvPr/>
        </p:nvSpPr>
        <p:spPr>
          <a:xfrm>
            <a:off x="3587527" y="1062894"/>
            <a:ext cx="586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aseline="30000" noProof="0" dirty="0"/>
              <a:t>53</a:t>
            </a:r>
            <a:r>
              <a:rPr lang="en-GB" noProof="0" dirty="0"/>
              <a:t>Cr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1A523E03-E943-0922-908C-8B7233FA2F1B}"/>
              </a:ext>
            </a:extLst>
          </p:cNvPr>
          <p:cNvSpPr txBox="1"/>
          <p:nvPr/>
        </p:nvSpPr>
        <p:spPr>
          <a:xfrm>
            <a:off x="198000" y="3721275"/>
            <a:ext cx="5942376" cy="2385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noProof="0" dirty="0"/>
              <a:t>A new methodology to apply the PHWT was implemented, which adds a source of uncertainty associated to the resonance total counts.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noProof="0" dirty="0"/>
              <a:t>In overall, the uncertainty remains below 9%, thus </a:t>
            </a:r>
            <a:r>
              <a:rPr lang="en-GB" sz="2400" b="1" noProof="0" dirty="0"/>
              <a:t>fulfilling the NEA requirements</a:t>
            </a:r>
            <a:r>
              <a:rPr lang="en-GB" sz="2400" noProof="0" dirty="0"/>
              <a:t>.</a:t>
            </a:r>
          </a:p>
        </p:txBody>
      </p:sp>
      <p:sp>
        <p:nvSpPr>
          <p:cNvPr id="19" name="Rectángulo: esquinas redondeadas 18">
            <a:extLst>
              <a:ext uri="{FF2B5EF4-FFF2-40B4-BE49-F238E27FC236}">
                <a16:creationId xmlns:a16="http://schemas.microsoft.com/office/drawing/2014/main" id="{38D9AF2E-B812-1409-A796-C13D9CAC7A6E}"/>
              </a:ext>
            </a:extLst>
          </p:cNvPr>
          <p:cNvSpPr/>
          <p:nvPr/>
        </p:nvSpPr>
        <p:spPr>
          <a:xfrm>
            <a:off x="6713752" y="4729242"/>
            <a:ext cx="4884617" cy="744187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089693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4C2B93-4A7C-F30D-CF4C-E8073411E0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0BAEDC78-376A-B774-EAA2-C1FDEBC26D0F}"/>
              </a:ext>
            </a:extLst>
          </p:cNvPr>
          <p:cNvSpPr txBox="1"/>
          <p:nvPr/>
        </p:nvSpPr>
        <p:spPr>
          <a:xfrm>
            <a:off x="198000" y="28800"/>
            <a:ext cx="112284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noProof="0" dirty="0">
                <a:latin typeface="+mj-lt"/>
              </a:rPr>
              <a:t>Resonance analysis with SAMMY (</a:t>
            </a:r>
            <a:r>
              <a:rPr lang="en-GB" sz="4400" baseline="30000" noProof="0" dirty="0">
                <a:latin typeface="+mj-lt"/>
              </a:rPr>
              <a:t>50</a:t>
            </a:r>
            <a:r>
              <a:rPr lang="en-GB" sz="4400" noProof="0" dirty="0">
                <a:latin typeface="+mj-lt"/>
              </a:rPr>
              <a:t>Cr)</a:t>
            </a:r>
          </a:p>
        </p:txBody>
      </p:sp>
      <p:sp>
        <p:nvSpPr>
          <p:cNvPr id="12" name="Marcador de número de diapositiva 1">
            <a:extLst>
              <a:ext uri="{FF2B5EF4-FFF2-40B4-BE49-F238E27FC236}">
                <a16:creationId xmlns:a16="http://schemas.microsoft.com/office/drawing/2014/main" id="{0B9E8083-8643-F7C9-A64F-EA8F12473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fld id="{47E30005-B5C9-4CA6-89F5-A520DBCC6CB6}" type="slidenum">
              <a:rPr lang="en-GB" sz="1800" noProof="0" smtClean="0"/>
              <a:t>24</a:t>
            </a:fld>
            <a:endParaRPr lang="en-GB" sz="1800" noProof="0" dirty="0"/>
          </a:p>
        </p:txBody>
      </p:sp>
      <p:sp>
        <p:nvSpPr>
          <p:cNvPr id="14" name="CuadroTexto 7">
            <a:extLst>
              <a:ext uri="{FF2B5EF4-FFF2-40B4-BE49-F238E27FC236}">
                <a16:creationId xmlns:a16="http://schemas.microsoft.com/office/drawing/2014/main" id="{B1F3CF4C-7CDC-EEC7-7F65-802F0F389312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A7145549-9693-C35A-B295-4B3C6B0315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AF16EEF7-20C9-C020-01B4-81960B1AE9A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9000" t="28730" r="20953" b="20476"/>
          <a:stretch/>
        </p:blipFill>
        <p:spPr>
          <a:xfrm>
            <a:off x="2741744" y="1981640"/>
            <a:ext cx="5851849" cy="41701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2B49A244-0A43-2536-B436-461BFD6022DE}"/>
                  </a:ext>
                </a:extLst>
              </p:cNvPr>
              <p:cNvSpPr txBox="1"/>
              <p:nvPr/>
            </p:nvSpPr>
            <p:spPr>
              <a:xfrm>
                <a:off x="198000" y="675417"/>
                <a:ext cx="11607487" cy="13837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2400" noProof="0" dirty="0"/>
                  <a:t>Main resonance → in agreement with JEFF-3.3 (even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noProof="0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GB" sz="2400" b="0" i="1" noProof="0" smtClean="0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GB" sz="2400" noProof="0" dirty="0"/>
                  <a:t> also similar to CENDL-3.2).</a:t>
                </a:r>
              </a:p>
              <a:p>
                <a:pPr marL="457200" indent="-4572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2400" noProof="0" dirty="0"/>
                  <a:t>Overestimation by INDEN.</a:t>
                </a:r>
              </a:p>
              <a:p>
                <a:pPr marL="457200" indent="-4572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2400" noProof="0" dirty="0"/>
                  <a:t>Previous energy shifted: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noProof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sz="2400" b="0" i="1" noProof="0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GB" sz="2400" b="0" i="1" noProof="0" smtClean="0">
                        <a:latin typeface="Cambria Math" panose="02040503050406030204" pitchFamily="18" charset="0"/>
                      </a:rPr>
                      <m:t>=5.621</m:t>
                    </m:r>
                  </m:oMath>
                </a14:m>
                <a:r>
                  <a:rPr lang="en-GB" sz="2400" noProof="0" dirty="0"/>
                  <a:t> keV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 noProof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sz="2400" i="1" noProof="0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GB" sz="2400" i="1" noProof="0" smtClean="0">
                        <a:latin typeface="Cambria Math" panose="02040503050406030204" pitchFamily="18" charset="0"/>
                      </a:rPr>
                      <m:t>=5.</m:t>
                    </m:r>
                    <m:r>
                      <a:rPr lang="en-GB" sz="2400" b="0" i="1" noProof="0" smtClean="0">
                        <a:latin typeface="Cambria Math" panose="02040503050406030204" pitchFamily="18" charset="0"/>
                      </a:rPr>
                      <m:t>58</m:t>
                    </m:r>
                    <m:r>
                      <a:rPr lang="en-GB" sz="2400" i="1" noProof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GB" sz="2400" b="0" i="1" noProof="0" smtClean="0">
                        <a:latin typeface="Cambria Math" panose="02040503050406030204" pitchFamily="18" charset="0"/>
                      </a:rPr>
                      <m:t>(6)</m:t>
                    </m:r>
                  </m:oMath>
                </a14:m>
                <a:r>
                  <a:rPr lang="en-GB" sz="2400" noProof="0" dirty="0"/>
                  <a:t> keV →</a:t>
                </a:r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2B49A244-0A43-2536-B436-461BFD6022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000" y="675417"/>
                <a:ext cx="11607487" cy="1383712"/>
              </a:xfrm>
              <a:prstGeom prst="rect">
                <a:avLst/>
              </a:prstGeom>
              <a:blipFill>
                <a:blip r:embed="rId5"/>
                <a:stretch>
                  <a:fillRect l="-682" t="-3084" b="-925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uadroTexto 4">
            <a:extLst>
              <a:ext uri="{FF2B5EF4-FFF2-40B4-BE49-F238E27FC236}">
                <a16:creationId xmlns:a16="http://schemas.microsoft.com/office/drawing/2014/main" id="{544BDB69-1F64-72DA-F13A-E30C486466E3}"/>
              </a:ext>
            </a:extLst>
          </p:cNvPr>
          <p:cNvSpPr txBox="1"/>
          <p:nvPr/>
        </p:nvSpPr>
        <p:spPr>
          <a:xfrm>
            <a:off x="7114083" y="2273099"/>
            <a:ext cx="1388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aseline="30000" noProof="0" dirty="0"/>
              <a:t>50</a:t>
            </a:r>
            <a:r>
              <a:rPr lang="en-GB" sz="2400" noProof="0" dirty="0"/>
              <a:t>Cr-thin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C14235E-A7E3-09CD-5CA5-0A2630D12327}"/>
              </a:ext>
            </a:extLst>
          </p:cNvPr>
          <p:cNvSpPr txBox="1"/>
          <p:nvPr/>
        </p:nvSpPr>
        <p:spPr>
          <a:xfrm>
            <a:off x="9585020" y="1421943"/>
            <a:ext cx="2124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noProof="0" dirty="0"/>
              <a:t>Multiple-scattering effects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B8F6F442-EDE5-83A1-5025-1E9FA59E1D1F}"/>
              </a:ext>
            </a:extLst>
          </p:cNvPr>
          <p:cNvSpPr txBox="1"/>
          <p:nvPr/>
        </p:nvSpPr>
        <p:spPr>
          <a:xfrm>
            <a:off x="4106188" y="3878654"/>
            <a:ext cx="6681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aseline="30000" noProof="0" dirty="0"/>
              <a:t>52</a:t>
            </a:r>
            <a:r>
              <a:rPr lang="en-GB" sz="2000" noProof="0" dirty="0"/>
              <a:t>Cr</a:t>
            </a: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7DF093EB-C709-E5BC-02EB-587B8742E876}"/>
              </a:ext>
            </a:extLst>
          </p:cNvPr>
          <p:cNvCxnSpPr>
            <a:cxnSpLocks/>
          </p:cNvCxnSpPr>
          <p:nvPr/>
        </p:nvCxnSpPr>
        <p:spPr>
          <a:xfrm flipH="1">
            <a:off x="3932904" y="4240780"/>
            <a:ext cx="344436" cy="20005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65617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57E447-03B6-5BA7-EAB9-7BA9CB6FAF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3CBBE919-AEC5-7892-E22A-5BB2B397A8EF}"/>
              </a:ext>
            </a:extLst>
          </p:cNvPr>
          <p:cNvSpPr txBox="1"/>
          <p:nvPr/>
        </p:nvSpPr>
        <p:spPr>
          <a:xfrm>
            <a:off x="198000" y="28800"/>
            <a:ext cx="112284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noProof="0" dirty="0">
                <a:latin typeface="+mj-lt"/>
              </a:rPr>
              <a:t>Resonance analysis with SAMMY (</a:t>
            </a:r>
            <a:r>
              <a:rPr lang="en-GB" sz="4400" baseline="30000" noProof="0" dirty="0">
                <a:latin typeface="+mj-lt"/>
              </a:rPr>
              <a:t>50</a:t>
            </a:r>
            <a:r>
              <a:rPr lang="en-GB" sz="4400" noProof="0" dirty="0">
                <a:latin typeface="+mj-lt"/>
              </a:rPr>
              <a:t>Cr)</a:t>
            </a:r>
          </a:p>
        </p:txBody>
      </p:sp>
      <p:sp>
        <p:nvSpPr>
          <p:cNvPr id="12" name="Marcador de número de diapositiva 1">
            <a:extLst>
              <a:ext uri="{FF2B5EF4-FFF2-40B4-BE49-F238E27FC236}">
                <a16:creationId xmlns:a16="http://schemas.microsoft.com/office/drawing/2014/main" id="{BBD7F544-72E5-2477-0719-3B484814E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fld id="{47E30005-B5C9-4CA6-89F5-A520DBCC6CB6}" type="slidenum">
              <a:rPr lang="en-GB" sz="1800" noProof="0" smtClean="0"/>
              <a:t>25</a:t>
            </a:fld>
            <a:endParaRPr lang="en-GB" sz="1800" noProof="0" dirty="0"/>
          </a:p>
        </p:txBody>
      </p:sp>
      <p:sp>
        <p:nvSpPr>
          <p:cNvPr id="14" name="CuadroTexto 7">
            <a:extLst>
              <a:ext uri="{FF2B5EF4-FFF2-40B4-BE49-F238E27FC236}">
                <a16:creationId xmlns:a16="http://schemas.microsoft.com/office/drawing/2014/main" id="{400B2819-A0A7-51D1-CC94-6FA78F0FC125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CD1770D2-E079-6C54-0909-30915C5B4A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p:pic>
        <p:nvPicPr>
          <p:cNvPr id="5" name="Imagen 4" descr="Gráfico, Histograma&#10;&#10;Descripción generada automáticamente">
            <a:extLst>
              <a:ext uri="{FF2B5EF4-FFF2-40B4-BE49-F238E27FC236}">
                <a16:creationId xmlns:a16="http://schemas.microsoft.com/office/drawing/2014/main" id="{F1FD2894-FB52-6A13-75CE-85E450D71E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2" r="965" b="1188"/>
          <a:stretch/>
        </p:blipFill>
        <p:spPr>
          <a:xfrm>
            <a:off x="31826" y="2429279"/>
            <a:ext cx="4022011" cy="2875221"/>
          </a:xfrm>
          <a:prstGeom prst="rect">
            <a:avLst/>
          </a:prstGeom>
        </p:spPr>
      </p:pic>
      <p:pic>
        <p:nvPicPr>
          <p:cNvPr id="9" name="Imagen 8" descr="Gráfico, Histograma&#10;&#10;Descripción generada automáticamente">
            <a:extLst>
              <a:ext uri="{FF2B5EF4-FFF2-40B4-BE49-F238E27FC236}">
                <a16:creationId xmlns:a16="http://schemas.microsoft.com/office/drawing/2014/main" id="{FEE833E4-976E-D52C-6980-11705F4B192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2138" b="1869"/>
          <a:stretch/>
        </p:blipFill>
        <p:spPr>
          <a:xfrm>
            <a:off x="4082487" y="2449644"/>
            <a:ext cx="3969936" cy="2875221"/>
          </a:xfrm>
          <a:prstGeom prst="rect">
            <a:avLst/>
          </a:prstGeom>
        </p:spPr>
      </p:pic>
      <p:pic>
        <p:nvPicPr>
          <p:cNvPr id="15" name="Imagen 14" descr="Gráfico, Histograma&#10;&#10;Descripción generada automáticamente">
            <a:extLst>
              <a:ext uri="{FF2B5EF4-FFF2-40B4-BE49-F238E27FC236}">
                <a16:creationId xmlns:a16="http://schemas.microsoft.com/office/drawing/2014/main" id="{3F07325F-159F-726B-A6C4-ED3A8F17207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2138" b="1868"/>
          <a:stretch/>
        </p:blipFill>
        <p:spPr>
          <a:xfrm>
            <a:off x="8105392" y="2457808"/>
            <a:ext cx="3969936" cy="287522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76307481-F78D-AF4B-6BE5-50D861E067F7}"/>
                  </a:ext>
                </a:extLst>
              </p:cNvPr>
              <p:cNvSpPr txBox="1"/>
              <p:nvPr/>
            </p:nvSpPr>
            <p:spPr>
              <a:xfrm>
                <a:off x="198000" y="760326"/>
                <a:ext cx="11607487" cy="1354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2400" noProof="0" dirty="0"/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noProof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sz="2400" b="0" i="1" noProof="0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GB" sz="2400" b="0" i="1" noProof="0" smtClean="0">
                        <a:latin typeface="Cambria Math" panose="02040503050406030204" pitchFamily="18" charset="0"/>
                      </a:rPr>
                      <m:t>&gt;10 </m:t>
                    </m:r>
                  </m:oMath>
                </a14:m>
                <a:r>
                  <a:rPr lang="en-GB" sz="2400" noProof="0" dirty="0"/>
                  <a:t>keV, INDEN adopts the same parameters than JEFF-3.3</a:t>
                </a:r>
              </a:p>
              <a:p>
                <a:pPr marL="457200" indent="-4572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2400" noProof="0" dirty="0"/>
                  <a:t>33 resonances described.</a:t>
                </a:r>
              </a:p>
              <a:p>
                <a:pPr marL="457200" indent="-4572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2400" noProof="0" dirty="0"/>
                  <a:t>3 of them removed from JEFF-3.2, but visible in our data (for example at 64 keV).</a:t>
                </a:r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76307481-F78D-AF4B-6BE5-50D861E067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000" y="760326"/>
                <a:ext cx="11607487" cy="1354217"/>
              </a:xfrm>
              <a:prstGeom prst="rect">
                <a:avLst/>
              </a:prstGeom>
              <a:blipFill>
                <a:blip r:embed="rId7"/>
                <a:stretch>
                  <a:fillRect l="-682" t="-3604" b="-9459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438137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8B0AFD-5204-232B-0A60-C459289462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10068780-8EAB-778F-FBCB-D05E9DC24B63}"/>
              </a:ext>
            </a:extLst>
          </p:cNvPr>
          <p:cNvSpPr txBox="1"/>
          <p:nvPr/>
        </p:nvSpPr>
        <p:spPr>
          <a:xfrm>
            <a:off x="198000" y="28800"/>
            <a:ext cx="112284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noProof="0" dirty="0">
                <a:latin typeface="+mj-lt"/>
              </a:rPr>
              <a:t>Resonance analysis with SAMMY (</a:t>
            </a:r>
            <a:r>
              <a:rPr lang="en-GB" sz="4400" baseline="30000" noProof="0" dirty="0">
                <a:latin typeface="+mj-lt"/>
              </a:rPr>
              <a:t>53</a:t>
            </a:r>
            <a:r>
              <a:rPr lang="en-GB" sz="4400" noProof="0" dirty="0">
                <a:latin typeface="+mj-lt"/>
              </a:rPr>
              <a:t>Cr)</a:t>
            </a:r>
          </a:p>
        </p:txBody>
      </p:sp>
      <p:sp>
        <p:nvSpPr>
          <p:cNvPr id="12" name="Marcador de número de diapositiva 1">
            <a:extLst>
              <a:ext uri="{FF2B5EF4-FFF2-40B4-BE49-F238E27FC236}">
                <a16:creationId xmlns:a16="http://schemas.microsoft.com/office/drawing/2014/main" id="{442A2E6D-3DA2-AD14-583C-42AFB3F48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fld id="{47E30005-B5C9-4CA6-89F5-A520DBCC6CB6}" type="slidenum">
              <a:rPr lang="en-GB" sz="1800" noProof="0" smtClean="0"/>
              <a:t>26</a:t>
            </a:fld>
            <a:endParaRPr lang="en-GB" sz="1800" noProof="0" dirty="0"/>
          </a:p>
        </p:txBody>
      </p:sp>
      <p:sp>
        <p:nvSpPr>
          <p:cNvPr id="14" name="CuadroTexto 7">
            <a:extLst>
              <a:ext uri="{FF2B5EF4-FFF2-40B4-BE49-F238E27FC236}">
                <a16:creationId xmlns:a16="http://schemas.microsoft.com/office/drawing/2014/main" id="{8DBDF625-75A5-7DC2-DE18-EF1D32521920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A36ADC00-75CD-FDDD-9D2A-8C2F412D29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6C12D0B2-2EB7-B131-0212-090D24032FA8}"/>
              </a:ext>
            </a:extLst>
          </p:cNvPr>
          <p:cNvSpPr txBox="1"/>
          <p:nvPr/>
        </p:nvSpPr>
        <p:spPr>
          <a:xfrm>
            <a:off x="198000" y="722109"/>
            <a:ext cx="11607487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noProof="0" dirty="0"/>
              <a:t>The MS effects are very large → ~7mm thickness.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noProof="0" dirty="0"/>
              <a:t>SAMMY fails to accurate evaluate the very strong MS effects.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6E6E3587-4291-C329-D754-27B85194A3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862" y="1818314"/>
            <a:ext cx="5324078" cy="3837246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65F7B4F0-0D77-98FF-3AE8-5E3044ABAA0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79204" t="31778" r="1143" b="16667"/>
          <a:stretch/>
        </p:blipFill>
        <p:spPr>
          <a:xfrm>
            <a:off x="6160254" y="1811734"/>
            <a:ext cx="5248884" cy="3872772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8A6CF6FA-B433-162E-433C-2EDF13CE029B}"/>
              </a:ext>
            </a:extLst>
          </p:cNvPr>
          <p:cNvSpPr txBox="1"/>
          <p:nvPr/>
        </p:nvSpPr>
        <p:spPr>
          <a:xfrm>
            <a:off x="4528199" y="2178751"/>
            <a:ext cx="1388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aseline="30000" noProof="0" dirty="0"/>
              <a:t>53</a:t>
            </a:r>
            <a:r>
              <a:rPr lang="en-GB" sz="2400" noProof="0" dirty="0"/>
              <a:t>Cr-thin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1715A1CF-EB69-E53D-BFAE-966FD7FEC34E}"/>
              </a:ext>
            </a:extLst>
          </p:cNvPr>
          <p:cNvSpPr txBox="1"/>
          <p:nvPr/>
        </p:nvSpPr>
        <p:spPr>
          <a:xfrm>
            <a:off x="9673573" y="2309454"/>
            <a:ext cx="1388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aseline="30000" noProof="0" dirty="0"/>
              <a:t>53</a:t>
            </a:r>
            <a:r>
              <a:rPr lang="en-GB" sz="2400" noProof="0" dirty="0"/>
              <a:t>Cr-thick</a:t>
            </a:r>
          </a:p>
        </p:txBody>
      </p:sp>
    </p:spTree>
    <p:extLst>
      <p:ext uri="{BB962C8B-B14F-4D97-AF65-F5344CB8AC3E}">
        <p14:creationId xmlns:p14="http://schemas.microsoft.com/office/powerpoint/2010/main" val="3687504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A3A903-8E27-2B24-17EC-BB9BCF312A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9B58AA93-1E46-2511-6A06-5525B05ECAC5}"/>
              </a:ext>
            </a:extLst>
          </p:cNvPr>
          <p:cNvSpPr txBox="1"/>
          <p:nvPr/>
        </p:nvSpPr>
        <p:spPr>
          <a:xfrm>
            <a:off x="198000" y="28800"/>
            <a:ext cx="112284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noProof="0" dirty="0">
                <a:latin typeface="+mj-lt"/>
              </a:rPr>
              <a:t>Resonance analysis with SAMMY (</a:t>
            </a:r>
            <a:r>
              <a:rPr lang="en-GB" sz="4400" baseline="30000" noProof="0" dirty="0">
                <a:latin typeface="+mj-lt"/>
              </a:rPr>
              <a:t>53</a:t>
            </a:r>
            <a:r>
              <a:rPr lang="en-GB" sz="4400" noProof="0" dirty="0">
                <a:latin typeface="+mj-lt"/>
              </a:rPr>
              <a:t>Cr)</a:t>
            </a:r>
          </a:p>
        </p:txBody>
      </p:sp>
      <p:sp>
        <p:nvSpPr>
          <p:cNvPr id="12" name="Marcador de número de diapositiva 1">
            <a:extLst>
              <a:ext uri="{FF2B5EF4-FFF2-40B4-BE49-F238E27FC236}">
                <a16:creationId xmlns:a16="http://schemas.microsoft.com/office/drawing/2014/main" id="{D93C7242-C4CC-252F-86B5-57BF88C0B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fld id="{47E30005-B5C9-4CA6-89F5-A520DBCC6CB6}" type="slidenum">
              <a:rPr lang="en-GB" sz="1800" noProof="0" smtClean="0"/>
              <a:t>27</a:t>
            </a:fld>
            <a:endParaRPr lang="en-GB" sz="1800" noProof="0" dirty="0"/>
          </a:p>
        </p:txBody>
      </p:sp>
      <p:sp>
        <p:nvSpPr>
          <p:cNvPr id="14" name="CuadroTexto 7">
            <a:extLst>
              <a:ext uri="{FF2B5EF4-FFF2-40B4-BE49-F238E27FC236}">
                <a16:creationId xmlns:a16="http://schemas.microsoft.com/office/drawing/2014/main" id="{1BCE371E-5DEE-0E54-A5A7-775E210EDD50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F4007D14-635A-CF4D-B8CE-301DD6552B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8E6A8E82-B9E1-365A-6A7A-A56A9769577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9071" t="31778" r="21036" b="16667"/>
          <a:stretch/>
        </p:blipFill>
        <p:spPr>
          <a:xfrm>
            <a:off x="3212296" y="2004001"/>
            <a:ext cx="5313139" cy="3872772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FAB9E4BF-FE73-166F-2325-44C7B7DD0A19}"/>
              </a:ext>
            </a:extLst>
          </p:cNvPr>
          <p:cNvSpPr txBox="1"/>
          <p:nvPr/>
        </p:nvSpPr>
        <p:spPr>
          <a:xfrm>
            <a:off x="198000" y="722109"/>
            <a:ext cx="1160748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noProof="0" dirty="0"/>
              <a:t>The MS effects are very large → ~7mm thickness.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noProof="0" dirty="0"/>
              <a:t>SAMMY fails to accurate evaluate the very strong MS effects.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noProof="0" dirty="0"/>
              <a:t>Our data is much closer to CENDL-3.2 (still with differences).</a:t>
            </a:r>
          </a:p>
        </p:txBody>
      </p:sp>
    </p:spTree>
    <p:extLst>
      <p:ext uri="{BB962C8B-B14F-4D97-AF65-F5344CB8AC3E}">
        <p14:creationId xmlns:p14="http://schemas.microsoft.com/office/powerpoint/2010/main" val="3383309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84805D-2B6F-EA99-49F0-B2774D44CD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475CEA53-87D8-B591-18B1-9A80D97060AA}"/>
              </a:ext>
            </a:extLst>
          </p:cNvPr>
          <p:cNvSpPr txBox="1"/>
          <p:nvPr/>
        </p:nvSpPr>
        <p:spPr>
          <a:xfrm>
            <a:off x="198000" y="28800"/>
            <a:ext cx="112284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noProof="0" dirty="0">
                <a:latin typeface="+mj-lt"/>
              </a:rPr>
              <a:t>Resonance analysis with SAMMY (</a:t>
            </a:r>
            <a:r>
              <a:rPr lang="en-GB" sz="4400" baseline="30000" noProof="0" dirty="0">
                <a:latin typeface="+mj-lt"/>
              </a:rPr>
              <a:t>53</a:t>
            </a:r>
            <a:r>
              <a:rPr lang="en-GB" sz="4400" noProof="0" dirty="0">
                <a:latin typeface="+mj-lt"/>
              </a:rPr>
              <a:t>Cr)</a:t>
            </a:r>
          </a:p>
        </p:txBody>
      </p:sp>
      <p:sp>
        <p:nvSpPr>
          <p:cNvPr id="12" name="Marcador de número de diapositiva 1">
            <a:extLst>
              <a:ext uri="{FF2B5EF4-FFF2-40B4-BE49-F238E27FC236}">
                <a16:creationId xmlns:a16="http://schemas.microsoft.com/office/drawing/2014/main" id="{CE32D3C1-FE55-8FF0-4F10-25030AA79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fld id="{47E30005-B5C9-4CA6-89F5-A520DBCC6CB6}" type="slidenum">
              <a:rPr lang="en-GB" sz="1800" noProof="0" smtClean="0"/>
              <a:t>28</a:t>
            </a:fld>
            <a:endParaRPr lang="en-GB" sz="1800" noProof="0" dirty="0"/>
          </a:p>
        </p:txBody>
      </p:sp>
      <p:sp>
        <p:nvSpPr>
          <p:cNvPr id="14" name="CuadroTexto 7">
            <a:extLst>
              <a:ext uri="{FF2B5EF4-FFF2-40B4-BE49-F238E27FC236}">
                <a16:creationId xmlns:a16="http://schemas.microsoft.com/office/drawing/2014/main" id="{78E1232D-0650-2499-6FB7-860AC05AB41A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86EADB52-C95E-6326-5154-85ECBC9DFD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379FBF2A-8A9C-C9DE-22A1-2BB443BA2AA5}"/>
              </a:ext>
            </a:extLst>
          </p:cNvPr>
          <p:cNvSpPr txBox="1"/>
          <p:nvPr/>
        </p:nvSpPr>
        <p:spPr>
          <a:xfrm>
            <a:off x="198000" y="783919"/>
            <a:ext cx="11607487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noProof="0" dirty="0"/>
              <a:t>More differences between evaluations than in </a:t>
            </a:r>
            <a:r>
              <a:rPr lang="en-GB" sz="2400" baseline="30000" noProof="0" dirty="0"/>
              <a:t>50</a:t>
            </a:r>
            <a:r>
              <a:rPr lang="en-GB" sz="2400" noProof="0" dirty="0"/>
              <a:t>Cr.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noProof="0" dirty="0"/>
              <a:t>A total of 51 resonances have been described.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noProof="0" dirty="0"/>
              <a:t>Some of them (included in JEFF-3.3 and INDEN) are not visible in our data.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noProof="0" dirty="0"/>
              <a:t>In general, INDEN seems to overestimate the capture cross section.</a:t>
            </a:r>
          </a:p>
        </p:txBody>
      </p:sp>
      <p:pic>
        <p:nvPicPr>
          <p:cNvPr id="6" name="Imagen 5" descr="Diagrama, Histograma&#10;&#10;Descripción generada automáticamente">
            <a:extLst>
              <a:ext uri="{FF2B5EF4-FFF2-40B4-BE49-F238E27FC236}">
                <a16:creationId xmlns:a16="http://schemas.microsoft.com/office/drawing/2014/main" id="{9035439A-09ED-6C9E-FE68-0D2CCDDC2B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5" r="1334" b="699"/>
          <a:stretch/>
        </p:blipFill>
        <p:spPr>
          <a:xfrm>
            <a:off x="122748" y="2931653"/>
            <a:ext cx="4078798" cy="2862975"/>
          </a:xfrm>
          <a:prstGeom prst="rect">
            <a:avLst/>
          </a:prstGeom>
        </p:spPr>
      </p:pic>
      <p:pic>
        <p:nvPicPr>
          <p:cNvPr id="8" name="Imagen 7" descr="Histograma&#10;&#10;Descripción generada automáticamente">
            <a:extLst>
              <a:ext uri="{FF2B5EF4-FFF2-40B4-BE49-F238E27FC236}">
                <a16:creationId xmlns:a16="http://schemas.microsoft.com/office/drawing/2014/main" id="{2C695F48-03F0-A079-314C-5644145503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7" r="3174" b="474"/>
          <a:stretch/>
        </p:blipFill>
        <p:spPr>
          <a:xfrm>
            <a:off x="4226052" y="2931652"/>
            <a:ext cx="3868141" cy="2850729"/>
          </a:xfrm>
          <a:prstGeom prst="rect">
            <a:avLst/>
          </a:prstGeom>
        </p:spPr>
      </p:pic>
      <p:pic>
        <p:nvPicPr>
          <p:cNvPr id="10" name="Imagen 9" descr="Gráfico, Histograma&#10;&#10;Descripción generada automáticamente">
            <a:extLst>
              <a:ext uri="{FF2B5EF4-FFF2-40B4-BE49-F238E27FC236}">
                <a16:creationId xmlns:a16="http://schemas.microsoft.com/office/drawing/2014/main" id="{0960B452-6995-7AEC-FD06-D645EA92D5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" r="2143" b="1540"/>
          <a:stretch/>
        </p:blipFill>
        <p:spPr>
          <a:xfrm>
            <a:off x="8190802" y="2966572"/>
            <a:ext cx="3871048" cy="2828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5658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707A0B-F9D2-2161-5D22-DA3F521FF1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FB70986C-3D87-7084-53D5-F8554FD0F408}"/>
              </a:ext>
            </a:extLst>
          </p:cNvPr>
          <p:cNvSpPr txBox="1"/>
          <p:nvPr/>
        </p:nvSpPr>
        <p:spPr>
          <a:xfrm>
            <a:off x="198000" y="28800"/>
            <a:ext cx="112284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aseline="30000" noProof="0" dirty="0">
                <a:latin typeface="+mj-lt"/>
              </a:rPr>
              <a:t>50,53</a:t>
            </a:r>
            <a:r>
              <a:rPr lang="en-GB" sz="4400" noProof="0" dirty="0">
                <a:latin typeface="+mj-lt"/>
              </a:rPr>
              <a:t>Cr(</a:t>
            </a:r>
            <a:r>
              <a:rPr lang="en-GB" sz="4400" noProof="0" dirty="0" err="1">
                <a:latin typeface="+mj-lt"/>
              </a:rPr>
              <a:t>n,γ</a:t>
            </a:r>
            <a:r>
              <a:rPr lang="en-GB" sz="4400" noProof="0" dirty="0">
                <a:latin typeface="+mj-lt"/>
              </a:rPr>
              <a:t>) at EAR1 results</a:t>
            </a:r>
          </a:p>
        </p:txBody>
      </p:sp>
      <p:sp>
        <p:nvSpPr>
          <p:cNvPr id="12" name="Marcador de número de diapositiva 1">
            <a:extLst>
              <a:ext uri="{FF2B5EF4-FFF2-40B4-BE49-F238E27FC236}">
                <a16:creationId xmlns:a16="http://schemas.microsoft.com/office/drawing/2014/main" id="{10B38370-8E9A-9B6D-48FF-28E0A8DCA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fld id="{47E30005-B5C9-4CA6-89F5-A520DBCC6CB6}" type="slidenum">
              <a:rPr lang="en-GB" sz="1800" noProof="0" smtClean="0"/>
              <a:t>29</a:t>
            </a:fld>
            <a:endParaRPr lang="en-GB" sz="1800" noProof="0" dirty="0"/>
          </a:p>
        </p:txBody>
      </p:sp>
      <p:sp>
        <p:nvSpPr>
          <p:cNvPr id="14" name="CuadroTexto 7">
            <a:extLst>
              <a:ext uri="{FF2B5EF4-FFF2-40B4-BE49-F238E27FC236}">
                <a16:creationId xmlns:a16="http://schemas.microsoft.com/office/drawing/2014/main" id="{BB3CF957-8E6D-EE6D-5960-DE2FB46D2CCF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B7878C21-0116-B1C1-CCD5-77D98A7BE7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B09FF7AC-0EC9-7551-0965-759F7EA1A6C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-1" r="929" b="1634"/>
          <a:stretch>
            <a:fillRect/>
          </a:stretch>
        </p:blipFill>
        <p:spPr>
          <a:xfrm>
            <a:off x="482087" y="1324475"/>
            <a:ext cx="5709211" cy="3057909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EBBC1C69-93E3-60C4-F89A-D9DD601A54C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-1" r="620"/>
          <a:stretch>
            <a:fillRect/>
          </a:stretch>
        </p:blipFill>
        <p:spPr>
          <a:xfrm>
            <a:off x="6459341" y="1299697"/>
            <a:ext cx="5577749" cy="3082687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C611EF3F-4BBB-9D88-71A2-CD082A3077C2}"/>
              </a:ext>
            </a:extLst>
          </p:cNvPr>
          <p:cNvSpPr txBox="1"/>
          <p:nvPr/>
        </p:nvSpPr>
        <p:spPr>
          <a:xfrm>
            <a:off x="124848" y="4424607"/>
            <a:ext cx="10557086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noProof="0" dirty="0"/>
              <a:t>Results for </a:t>
            </a:r>
            <a:r>
              <a:rPr lang="en-GB" sz="2400" baseline="30000" noProof="0" dirty="0"/>
              <a:t>50</a:t>
            </a:r>
            <a:r>
              <a:rPr lang="en-GB" sz="2400" noProof="0" dirty="0"/>
              <a:t>Cr and </a:t>
            </a:r>
            <a:r>
              <a:rPr lang="en-GB" sz="2400" baseline="30000" noProof="0" dirty="0"/>
              <a:t>53</a:t>
            </a:r>
            <a:r>
              <a:rPr lang="en-GB" sz="2400" noProof="0" dirty="0"/>
              <a:t>Cr are 20% and 70% lower than INDEN, respectively.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baseline="30000" noProof="0" dirty="0"/>
              <a:t>50</a:t>
            </a:r>
            <a:r>
              <a:rPr lang="en-GB" sz="2400" noProof="0" dirty="0"/>
              <a:t>Cr → MACS</a:t>
            </a:r>
            <a:r>
              <a:rPr lang="en-GB" sz="2400" baseline="-25000" noProof="0" dirty="0"/>
              <a:t>30</a:t>
            </a:r>
            <a:r>
              <a:rPr lang="en-GB" sz="2400" noProof="0" dirty="0"/>
              <a:t> from </a:t>
            </a:r>
            <a:r>
              <a:rPr lang="en-GB" sz="2400" noProof="0" dirty="0" err="1"/>
              <a:t>HiSPANoS</a:t>
            </a:r>
            <a:r>
              <a:rPr lang="en-GB" sz="2400" noProof="0" dirty="0"/>
              <a:t> and </a:t>
            </a:r>
            <a:r>
              <a:rPr lang="en-GB" sz="2400" noProof="0" dirty="0" err="1"/>
              <a:t>n_TOF</a:t>
            </a:r>
            <a:r>
              <a:rPr lang="en-GB" sz="2400" noProof="0" dirty="0"/>
              <a:t> are compatible within uncertainty.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C852068C-D76B-0E69-8792-198BDD7C1AC4}"/>
              </a:ext>
            </a:extLst>
          </p:cNvPr>
          <p:cNvSpPr txBox="1"/>
          <p:nvPr/>
        </p:nvSpPr>
        <p:spPr>
          <a:xfrm>
            <a:off x="198000" y="795432"/>
            <a:ext cx="10363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noProof="0" dirty="0"/>
              <a:t>MACS</a:t>
            </a:r>
            <a:r>
              <a:rPr lang="en-GB" sz="2400" baseline="-25000" noProof="0" dirty="0"/>
              <a:t>30</a:t>
            </a:r>
            <a:r>
              <a:rPr lang="en-GB" sz="2400" noProof="0" dirty="0"/>
              <a:t> extracted from </a:t>
            </a:r>
            <a:r>
              <a:rPr lang="en-GB" sz="2400" noProof="0" dirty="0" err="1"/>
              <a:t>n_TOF</a:t>
            </a:r>
            <a:r>
              <a:rPr lang="en-GB" sz="2400" noProof="0" dirty="0"/>
              <a:t> (E</a:t>
            </a:r>
            <a:r>
              <a:rPr lang="en-GB" sz="2400" baseline="-25000" noProof="0" dirty="0"/>
              <a:t>n</a:t>
            </a:r>
            <a:r>
              <a:rPr lang="en-GB" sz="2400" noProof="0" dirty="0"/>
              <a:t>&lt;100 keV) + evaluations above 100 keV.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6B17FC9D-21B5-E48E-2AE0-AC62957E519F}"/>
              </a:ext>
            </a:extLst>
          </p:cNvPr>
          <p:cNvSpPr txBox="1"/>
          <p:nvPr/>
        </p:nvSpPr>
        <p:spPr>
          <a:xfrm>
            <a:off x="6133832" y="2622955"/>
            <a:ext cx="1522331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400" b="1" noProof="0" dirty="0"/>
              <a:t>This work (</a:t>
            </a:r>
            <a:r>
              <a:rPr lang="en-GB" sz="1400" b="1" noProof="0" dirty="0" err="1"/>
              <a:t>n_TOF</a:t>
            </a:r>
            <a:r>
              <a:rPr lang="en-GB" sz="1400" b="1" noProof="0" dirty="0"/>
              <a:t>) </a:t>
            </a:r>
            <a:endParaRPr lang="en-GB" sz="1400" noProof="0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0BE25E9D-70A8-C9D7-2065-32BC840E8D31}"/>
              </a:ext>
            </a:extLst>
          </p:cNvPr>
          <p:cNvSpPr txBox="1"/>
          <p:nvPr/>
        </p:nvSpPr>
        <p:spPr>
          <a:xfrm>
            <a:off x="18288" y="3191690"/>
            <a:ext cx="1782305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400" b="1" noProof="0" dirty="0"/>
              <a:t>This work (</a:t>
            </a:r>
            <a:r>
              <a:rPr lang="en-GB" sz="1400" b="1" noProof="0" dirty="0" err="1"/>
              <a:t>HiSPANoS</a:t>
            </a:r>
            <a:r>
              <a:rPr lang="en-GB" sz="1400" b="1" noProof="0" dirty="0"/>
              <a:t>) </a:t>
            </a:r>
            <a:endParaRPr lang="en-GB" sz="1400" noProof="0" dirty="0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A5003A0C-F762-1C49-6F75-E417899F25CC}"/>
              </a:ext>
            </a:extLst>
          </p:cNvPr>
          <p:cNvSpPr txBox="1"/>
          <p:nvPr/>
        </p:nvSpPr>
        <p:spPr>
          <a:xfrm>
            <a:off x="249596" y="2000996"/>
            <a:ext cx="1532709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400" b="1" noProof="0" dirty="0"/>
              <a:t>This work (</a:t>
            </a:r>
            <a:r>
              <a:rPr lang="en-GB" sz="1400" b="1" noProof="0" dirty="0" err="1"/>
              <a:t>n_TOF</a:t>
            </a:r>
            <a:r>
              <a:rPr lang="en-GB" sz="1400" b="1" noProof="0" dirty="0"/>
              <a:t>) </a:t>
            </a:r>
            <a:endParaRPr lang="en-GB" sz="1400" noProof="0" dirty="0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8410833B-AA2D-9DA8-DFC0-ECA302335A69}"/>
              </a:ext>
            </a:extLst>
          </p:cNvPr>
          <p:cNvSpPr txBox="1"/>
          <p:nvPr/>
        </p:nvSpPr>
        <p:spPr>
          <a:xfrm>
            <a:off x="58060" y="5533521"/>
            <a:ext cx="11924166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000" noProof="0" dirty="0"/>
              <a:t>P. Pérez-Maroto et al., “</a:t>
            </a:r>
            <a:r>
              <a:rPr lang="en-GB" sz="2000" b="1" noProof="0" dirty="0"/>
              <a:t>New measurement </a:t>
            </a:r>
            <a:r>
              <a:rPr lang="en-GB" sz="2000" b="1" baseline="30000" noProof="0" dirty="0"/>
              <a:t>50</a:t>
            </a:r>
            <a:r>
              <a:rPr lang="en-GB" sz="2000" b="1" noProof="0" dirty="0"/>
              <a:t>Cr and </a:t>
            </a:r>
            <a:r>
              <a:rPr lang="en-GB" sz="2000" b="1" baseline="30000" noProof="0" dirty="0"/>
              <a:t>53</a:t>
            </a:r>
            <a:r>
              <a:rPr lang="en-GB" sz="2000" b="1" noProof="0" dirty="0"/>
              <a:t>Cr (</a:t>
            </a:r>
            <a:r>
              <a:rPr lang="en-GB" sz="2000" b="1" noProof="0" dirty="0" err="1"/>
              <a:t>n,γ</a:t>
            </a:r>
            <a:r>
              <a:rPr lang="en-GB" sz="2000" b="1" noProof="0" dirty="0"/>
              <a:t>) cross sections at </a:t>
            </a:r>
            <a:r>
              <a:rPr lang="en-GB" sz="2000" b="1" noProof="0" dirty="0" err="1"/>
              <a:t>n_TOF</a:t>
            </a:r>
            <a:r>
              <a:rPr lang="en-GB" sz="2000" b="1" noProof="0" dirty="0"/>
              <a:t>: a call for chromium nuclear data revision </a:t>
            </a:r>
            <a:r>
              <a:rPr lang="en-GB" sz="2000" noProof="0" dirty="0"/>
              <a:t>”, </a:t>
            </a:r>
            <a:r>
              <a:rPr lang="en-GB" sz="2000" i="1" noProof="0" dirty="0"/>
              <a:t>The European Physical Journal A, 2026, vol. 62(1), p. 5</a:t>
            </a:r>
            <a:endParaRPr lang="en-GB" sz="2000" noProof="0" dirty="0"/>
          </a:p>
        </p:txBody>
      </p:sp>
    </p:spTree>
    <p:extLst>
      <p:ext uri="{BB962C8B-B14F-4D97-AF65-F5344CB8AC3E}">
        <p14:creationId xmlns:p14="http://schemas.microsoft.com/office/powerpoint/2010/main" val="1784109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FBB04311-ADD9-DC00-A6BF-303A3105FF91}"/>
              </a:ext>
            </a:extLst>
          </p:cNvPr>
          <p:cNvSpPr txBox="1"/>
          <p:nvPr/>
        </p:nvSpPr>
        <p:spPr>
          <a:xfrm>
            <a:off x="481781" y="2921169"/>
            <a:ext cx="112284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noProof="0" dirty="0">
                <a:latin typeface="+mj-lt"/>
              </a:rPr>
              <a:t>I. Introduction</a:t>
            </a:r>
          </a:p>
        </p:txBody>
      </p:sp>
      <p:sp>
        <p:nvSpPr>
          <p:cNvPr id="6" name="CuadroTexto 7">
            <a:extLst>
              <a:ext uri="{FF2B5EF4-FFF2-40B4-BE49-F238E27FC236}">
                <a16:creationId xmlns:a16="http://schemas.microsoft.com/office/drawing/2014/main" id="{749B4AEE-DC96-09D8-ACDF-78DE01A93D5A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E3B65EA2-DB06-8C32-52E8-22960C82FF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p:sp>
        <p:nvSpPr>
          <p:cNvPr id="3" name="Marcador de número de diapositiva 4">
            <a:extLst>
              <a:ext uri="{FF2B5EF4-FFF2-40B4-BE49-F238E27FC236}">
                <a16:creationId xmlns:a16="http://schemas.microsoft.com/office/drawing/2014/main" id="{4059A810-9F97-FB2F-4D11-1E52DA90B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fld id="{47E30005-B5C9-4CA6-89F5-A520DBCC6CB6}" type="slidenum">
              <a:rPr lang="en-GB" sz="1800" noProof="0" smtClean="0"/>
              <a:t>3</a:t>
            </a:fld>
            <a:endParaRPr lang="en-GB" sz="1800" noProof="0" dirty="0"/>
          </a:p>
        </p:txBody>
      </p:sp>
    </p:spTree>
    <p:extLst>
      <p:ext uri="{BB962C8B-B14F-4D97-AF65-F5344CB8AC3E}">
        <p14:creationId xmlns:p14="http://schemas.microsoft.com/office/powerpoint/2010/main" val="1396348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D9D79C-1EA3-00C4-DBB0-974C015B42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1908F0AF-3309-F57A-80F8-707074308E71}"/>
              </a:ext>
            </a:extLst>
          </p:cNvPr>
          <p:cNvSpPr txBox="1"/>
          <p:nvPr/>
        </p:nvSpPr>
        <p:spPr>
          <a:xfrm>
            <a:off x="272152" y="2459504"/>
            <a:ext cx="116476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noProof="0" dirty="0">
                <a:latin typeface="+mj-lt"/>
              </a:rPr>
              <a:t>IV. Summary &amp; Conclusions</a:t>
            </a:r>
          </a:p>
        </p:txBody>
      </p:sp>
      <p:sp>
        <p:nvSpPr>
          <p:cNvPr id="5" name="CuadroTexto 7">
            <a:extLst>
              <a:ext uri="{FF2B5EF4-FFF2-40B4-BE49-F238E27FC236}">
                <a16:creationId xmlns:a16="http://schemas.microsoft.com/office/drawing/2014/main" id="{13B305F3-21A6-CA37-152F-E1A98A45097B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4340BDDC-E3CB-AA20-EF6E-78D72650F4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p:sp>
        <p:nvSpPr>
          <p:cNvPr id="4" name="Marcador de número de diapositiva 1">
            <a:extLst>
              <a:ext uri="{FF2B5EF4-FFF2-40B4-BE49-F238E27FC236}">
                <a16:creationId xmlns:a16="http://schemas.microsoft.com/office/drawing/2014/main" id="{F59C5AE1-3ECB-2C85-FA51-8D0FA7BF7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fld id="{47E30005-B5C9-4CA6-89F5-A520DBCC6CB6}" type="slidenum">
              <a:rPr lang="en-GB" sz="1800" noProof="0" smtClean="0"/>
              <a:t>30</a:t>
            </a:fld>
            <a:endParaRPr lang="en-GB" sz="1800" noProof="0" dirty="0"/>
          </a:p>
        </p:txBody>
      </p:sp>
    </p:spTree>
    <p:extLst>
      <p:ext uri="{BB962C8B-B14F-4D97-AF65-F5344CB8AC3E}">
        <p14:creationId xmlns:p14="http://schemas.microsoft.com/office/powerpoint/2010/main" val="37049459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57E800-31B7-D551-E44B-799B409AA9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46DC6E8D-7FF2-290B-A07E-7D485A2E3060}"/>
              </a:ext>
            </a:extLst>
          </p:cNvPr>
          <p:cNvSpPr txBox="1"/>
          <p:nvPr/>
        </p:nvSpPr>
        <p:spPr>
          <a:xfrm>
            <a:off x="198000" y="28800"/>
            <a:ext cx="112284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noProof="0" dirty="0">
                <a:latin typeface="+mj-lt"/>
              </a:rPr>
              <a:t>Summary &amp; Conclusions</a:t>
            </a:r>
          </a:p>
        </p:txBody>
      </p:sp>
      <p:sp>
        <p:nvSpPr>
          <p:cNvPr id="12" name="Marcador de número de diapositiva 1">
            <a:extLst>
              <a:ext uri="{FF2B5EF4-FFF2-40B4-BE49-F238E27FC236}">
                <a16:creationId xmlns:a16="http://schemas.microsoft.com/office/drawing/2014/main" id="{B3739D4E-B179-BECE-8516-C9B4C4EB5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fld id="{47E30005-B5C9-4CA6-89F5-A520DBCC6CB6}" type="slidenum">
              <a:rPr lang="en-GB" sz="1800" noProof="0" smtClean="0"/>
              <a:t>31</a:t>
            </a:fld>
            <a:endParaRPr lang="en-GB" sz="1800" noProof="0" dirty="0"/>
          </a:p>
        </p:txBody>
      </p:sp>
      <p:sp>
        <p:nvSpPr>
          <p:cNvPr id="14" name="CuadroTexto 7">
            <a:extLst>
              <a:ext uri="{FF2B5EF4-FFF2-40B4-BE49-F238E27FC236}">
                <a16:creationId xmlns:a16="http://schemas.microsoft.com/office/drawing/2014/main" id="{B82EF55D-4C98-4ED3-449C-7EA68D81BF7F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AD091A92-3636-14C5-34AB-3278364EE0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22CC6909-D2FB-182A-00C4-6DAAD4F119D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-1" r="929" b="1634"/>
          <a:stretch>
            <a:fillRect/>
          </a:stretch>
        </p:blipFill>
        <p:spPr>
          <a:xfrm>
            <a:off x="488440" y="2750894"/>
            <a:ext cx="5709211" cy="3057909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E98A4DC8-D765-3431-9BC3-FFA183B00AB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-1" r="620"/>
          <a:stretch>
            <a:fillRect/>
          </a:stretch>
        </p:blipFill>
        <p:spPr>
          <a:xfrm>
            <a:off x="6474838" y="2726116"/>
            <a:ext cx="5577749" cy="3082687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53173216-41BC-10B8-D3D3-0051A9BABD80}"/>
              </a:ext>
            </a:extLst>
          </p:cNvPr>
          <p:cNvSpPr txBox="1"/>
          <p:nvPr/>
        </p:nvSpPr>
        <p:spPr>
          <a:xfrm>
            <a:off x="6149329" y="4049374"/>
            <a:ext cx="1522331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400" b="1" noProof="0" dirty="0"/>
              <a:t>This work (</a:t>
            </a:r>
            <a:r>
              <a:rPr lang="en-GB" sz="1400" b="1" noProof="0" dirty="0" err="1"/>
              <a:t>n_TOF</a:t>
            </a:r>
            <a:r>
              <a:rPr lang="en-GB" sz="1400" b="1" noProof="0" dirty="0"/>
              <a:t>) </a:t>
            </a:r>
            <a:endParaRPr lang="en-GB" sz="1400" noProof="0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972204A5-17E3-C167-E10F-85C307299F44}"/>
              </a:ext>
            </a:extLst>
          </p:cNvPr>
          <p:cNvSpPr txBox="1"/>
          <p:nvPr/>
        </p:nvSpPr>
        <p:spPr>
          <a:xfrm>
            <a:off x="15497" y="4618109"/>
            <a:ext cx="1782305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400" b="1" noProof="0" dirty="0"/>
              <a:t>This work (</a:t>
            </a:r>
            <a:r>
              <a:rPr lang="en-GB" sz="1400" b="1" noProof="0" dirty="0" err="1"/>
              <a:t>HiSPANoS</a:t>
            </a:r>
            <a:r>
              <a:rPr lang="en-GB" sz="1400" b="1" noProof="0" dirty="0"/>
              <a:t>) </a:t>
            </a:r>
            <a:endParaRPr lang="en-GB" sz="1400" noProof="0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C208ED17-47A3-C748-5B38-9D9AC2A879AC}"/>
              </a:ext>
            </a:extLst>
          </p:cNvPr>
          <p:cNvSpPr txBox="1"/>
          <p:nvPr/>
        </p:nvSpPr>
        <p:spPr>
          <a:xfrm>
            <a:off x="265093" y="3427415"/>
            <a:ext cx="1532709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400" b="1" noProof="0" dirty="0"/>
              <a:t>This work (</a:t>
            </a:r>
            <a:r>
              <a:rPr lang="en-GB" sz="1400" b="1" noProof="0" dirty="0" err="1"/>
              <a:t>n_TOF</a:t>
            </a:r>
            <a:r>
              <a:rPr lang="en-GB" sz="1400" b="1" noProof="0" dirty="0"/>
              <a:t>) </a:t>
            </a:r>
            <a:endParaRPr lang="en-GB" sz="1400" noProof="0" dirty="0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FE73418B-5FAF-6DE4-4164-D4CBAC42EE07}"/>
              </a:ext>
            </a:extLst>
          </p:cNvPr>
          <p:cNvSpPr txBox="1"/>
          <p:nvPr/>
        </p:nvSpPr>
        <p:spPr>
          <a:xfrm>
            <a:off x="196651" y="735681"/>
            <a:ext cx="11654608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noProof="0" dirty="0"/>
              <a:t>A clear goal: improving the </a:t>
            </a:r>
            <a:r>
              <a:rPr lang="en-GB" sz="2400" baseline="30000" noProof="0" dirty="0"/>
              <a:t>50,53</a:t>
            </a:r>
            <a:r>
              <a:rPr lang="en-GB" sz="2400" noProof="0" dirty="0"/>
              <a:t>Cr(</a:t>
            </a:r>
            <a:r>
              <a:rPr lang="en-GB" sz="2400" noProof="0" dirty="0" err="1"/>
              <a:t>n,γ</a:t>
            </a:r>
            <a:r>
              <a:rPr lang="en-GB" sz="2400" noProof="0" dirty="0"/>
              <a:t>) cross section to 8-10% accuracy at 1-100 keV.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noProof="0" dirty="0"/>
              <a:t>Two experiments:</a:t>
            </a:r>
          </a:p>
          <a:p>
            <a:pPr marL="612000" lvl="1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baseline="30000" noProof="0" dirty="0"/>
              <a:t>50</a:t>
            </a:r>
            <a:r>
              <a:rPr lang="en-GB" sz="2400" noProof="0" dirty="0"/>
              <a:t>Cr activation at </a:t>
            </a:r>
            <a:r>
              <a:rPr lang="en-GB" sz="2400" noProof="0" dirty="0" err="1"/>
              <a:t>HiSPANoS@CNA</a:t>
            </a:r>
            <a:r>
              <a:rPr lang="en-GB" sz="2400" noProof="0" dirty="0"/>
              <a:t>.</a:t>
            </a:r>
          </a:p>
          <a:p>
            <a:pPr marL="612000" lvl="1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baseline="30000" noProof="0" dirty="0"/>
              <a:t>50,53</a:t>
            </a:r>
            <a:r>
              <a:rPr lang="en-GB" sz="2400" noProof="0" dirty="0"/>
              <a:t>Cr </a:t>
            </a:r>
            <a:r>
              <a:rPr lang="en-GB" sz="2400" noProof="0" dirty="0" err="1"/>
              <a:t>ToF</a:t>
            </a:r>
            <a:r>
              <a:rPr lang="en-GB" sz="2400" noProof="0" dirty="0"/>
              <a:t> at </a:t>
            </a:r>
            <a:r>
              <a:rPr lang="en-GB" sz="2400" noProof="0" dirty="0" err="1"/>
              <a:t>n_TOF@CERN</a:t>
            </a:r>
            <a:r>
              <a:rPr lang="en-GB" sz="2400" noProof="0" dirty="0"/>
              <a:t>.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39A28F4E-BBA1-E49D-510D-9B1E0AC815D6}"/>
              </a:ext>
            </a:extLst>
          </p:cNvPr>
          <p:cNvSpPr txBox="1"/>
          <p:nvPr/>
        </p:nvSpPr>
        <p:spPr>
          <a:xfrm>
            <a:off x="5514005" y="1301617"/>
            <a:ext cx="64257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4000" indent="-342900">
              <a:buFont typeface="Arial" panose="020B0604020202020204" pitchFamily="34" charset="0"/>
              <a:buChar char="•"/>
            </a:pPr>
            <a:r>
              <a:rPr lang="en-GB" sz="2400" noProof="0" dirty="0"/>
              <a:t>Uncertainties within the objective.</a:t>
            </a:r>
          </a:p>
          <a:p>
            <a:pPr marL="324000" indent="-342900">
              <a:buFont typeface="Arial" panose="020B0604020202020204" pitchFamily="34" charset="0"/>
              <a:buChar char="•"/>
            </a:pPr>
            <a:r>
              <a:rPr lang="en-GB" sz="2400" noProof="0" dirty="0"/>
              <a:t>Both cross sections clearly lower than INDEN.</a:t>
            </a:r>
          </a:p>
          <a:p>
            <a:pPr marL="324000" indent="-342900">
              <a:buFont typeface="Arial" panose="020B0604020202020204" pitchFamily="34" charset="0"/>
              <a:buChar char="•"/>
            </a:pPr>
            <a:r>
              <a:rPr lang="en-GB" sz="2400" noProof="0" dirty="0"/>
              <a:t>Both experiments are compatible.</a:t>
            </a:r>
          </a:p>
        </p:txBody>
      </p:sp>
      <p:sp>
        <p:nvSpPr>
          <p:cNvPr id="23" name="Abrir llave 22">
            <a:extLst>
              <a:ext uri="{FF2B5EF4-FFF2-40B4-BE49-F238E27FC236}">
                <a16:creationId xmlns:a16="http://schemas.microsoft.com/office/drawing/2014/main" id="{3388EA1A-A303-0696-45EA-DEE78924F9F3}"/>
              </a:ext>
            </a:extLst>
          </p:cNvPr>
          <p:cNvSpPr/>
          <p:nvPr/>
        </p:nvSpPr>
        <p:spPr>
          <a:xfrm rot="10800000">
            <a:off x="5168610" y="1385216"/>
            <a:ext cx="303508" cy="1020151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0568005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7">
            <a:extLst>
              <a:ext uri="{FF2B5EF4-FFF2-40B4-BE49-F238E27FC236}">
                <a16:creationId xmlns:a16="http://schemas.microsoft.com/office/drawing/2014/main" id="{6D2606B3-6696-E00A-50A4-901A9C05A594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1634BFEA-29FB-B71B-3B44-D7DE8E8095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6131" y="42256"/>
            <a:ext cx="2224609" cy="874315"/>
          </a:xfrm>
          <a:prstGeom prst="rect">
            <a:avLst/>
          </a:prstGeom>
        </p:spPr>
      </p:pic>
      <p:sp>
        <p:nvSpPr>
          <p:cNvPr id="24" name="Título 1">
            <a:extLst>
              <a:ext uri="{FF2B5EF4-FFF2-40B4-BE49-F238E27FC236}">
                <a16:creationId xmlns:a16="http://schemas.microsoft.com/office/drawing/2014/main" id="{725DE1B1-0323-E122-92A1-39B229EA3492}"/>
              </a:ext>
            </a:extLst>
          </p:cNvPr>
          <p:cNvSpPr txBox="1">
            <a:spLocks/>
          </p:cNvSpPr>
          <p:nvPr/>
        </p:nvSpPr>
        <p:spPr>
          <a:xfrm>
            <a:off x="485313" y="1798547"/>
            <a:ext cx="11221375" cy="87431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5400" noProof="0" dirty="0"/>
              <a:t> Thank you for your attention</a:t>
            </a:r>
            <a:endParaRPr lang="en-GB" sz="5400" baseline="30000" noProof="0" dirty="0"/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938C06BB-FC27-671A-314B-8C503F6231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5" y="5613414"/>
            <a:ext cx="744296" cy="662705"/>
          </a:xfrm>
          <a:prstGeom prst="rect">
            <a:avLst/>
          </a:prstGeom>
        </p:spPr>
      </p:pic>
      <p:pic>
        <p:nvPicPr>
          <p:cNvPr id="28" name="Imagen 27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84F40CFD-4ABC-5F21-F169-414B28EE8A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919" y="5796395"/>
            <a:ext cx="1271795" cy="406545"/>
          </a:xfrm>
          <a:prstGeom prst="rect">
            <a:avLst/>
          </a:prstGeom>
        </p:spPr>
      </p:pic>
      <p:pic>
        <p:nvPicPr>
          <p:cNvPr id="30" name="Imagen 29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AE262B66-D1F3-AEEA-B4F3-060FDB531CC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44" t="1314" r="22825" b="1510"/>
          <a:stretch/>
        </p:blipFill>
        <p:spPr>
          <a:xfrm>
            <a:off x="6145997" y="5583553"/>
            <a:ext cx="710751" cy="703659"/>
          </a:xfrm>
          <a:prstGeom prst="rect">
            <a:avLst/>
          </a:prstGeom>
        </p:spPr>
      </p:pic>
      <p:pic>
        <p:nvPicPr>
          <p:cNvPr id="32" name="Imagen 31" descr="Icono&#10;&#10;Descripción generada automáticamente">
            <a:extLst>
              <a:ext uri="{FF2B5EF4-FFF2-40B4-BE49-F238E27FC236}">
                <a16:creationId xmlns:a16="http://schemas.microsoft.com/office/drawing/2014/main" id="{F0A1815D-37F9-8B88-D603-14EC1B67F21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2051" y="5684779"/>
            <a:ext cx="955989" cy="589526"/>
          </a:xfrm>
          <a:prstGeom prst="rect">
            <a:avLst/>
          </a:prstGeom>
        </p:spPr>
      </p:pic>
      <p:pic>
        <p:nvPicPr>
          <p:cNvPr id="34" name="Imagen 33" descr="Icono&#10;&#10;Descripción generada automáticamente">
            <a:extLst>
              <a:ext uri="{FF2B5EF4-FFF2-40B4-BE49-F238E27FC236}">
                <a16:creationId xmlns:a16="http://schemas.microsoft.com/office/drawing/2014/main" id="{707803A7-AC0E-8CFB-97D5-CEA78762EA9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2962" y="5638384"/>
            <a:ext cx="648828" cy="648828"/>
          </a:xfrm>
          <a:prstGeom prst="rect">
            <a:avLst/>
          </a:prstGeom>
        </p:spPr>
      </p:pic>
      <p:pic>
        <p:nvPicPr>
          <p:cNvPr id="36" name="Imagen 35" descr="Logotipo&#10;&#10;Descripción generada automáticamente">
            <a:extLst>
              <a:ext uri="{FF2B5EF4-FFF2-40B4-BE49-F238E27FC236}">
                <a16:creationId xmlns:a16="http://schemas.microsoft.com/office/drawing/2014/main" id="{7FDA4ED3-D70C-DC6E-2F9A-7269BCAA3D0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06" b="14220"/>
          <a:stretch>
            <a:fillRect/>
          </a:stretch>
        </p:blipFill>
        <p:spPr>
          <a:xfrm>
            <a:off x="2180003" y="5588160"/>
            <a:ext cx="1976006" cy="703440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DC9EAFEF-3E9E-6A3D-9B10-773027890EB4}"/>
              </a:ext>
            </a:extLst>
          </p:cNvPr>
          <p:cNvSpPr txBox="1"/>
          <p:nvPr/>
        </p:nvSpPr>
        <p:spPr>
          <a:xfrm>
            <a:off x="2834847" y="2610393"/>
            <a:ext cx="65223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Pablo Pérez Maroto   -   pperezma@cern.ch</a:t>
            </a: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A9A14A09-BCDB-F31C-D79D-69832055C6EA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5576" t="25603" r="13337" b="22822"/>
          <a:stretch>
            <a:fillRect/>
          </a:stretch>
        </p:blipFill>
        <p:spPr bwMode="auto">
          <a:xfrm>
            <a:off x="10426431" y="5796395"/>
            <a:ext cx="1666727" cy="4952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88BAEF2F-2EDF-E7DF-A2F1-AC1666958622}"/>
              </a:ext>
            </a:extLst>
          </p:cNvPr>
          <p:cNvSpPr txBox="1"/>
          <p:nvPr/>
        </p:nvSpPr>
        <p:spPr>
          <a:xfrm>
            <a:off x="44325" y="3807215"/>
            <a:ext cx="615963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noProof="0" dirty="0"/>
              <a:t>Acknowledgements</a:t>
            </a:r>
            <a:r>
              <a:rPr lang="en-GB" sz="1600" noProof="0" dirty="0"/>
              <a:t>: </a:t>
            </a:r>
            <a:r>
              <a:rPr lang="en-GB" sz="1600" noProof="0" dirty="0" err="1"/>
              <a:t>Euroatom</a:t>
            </a:r>
            <a:r>
              <a:rPr lang="en-GB" sz="1600" noProof="0" dirty="0"/>
              <a:t> research and training programme 2014-2018 under grant agreement No 847594 (ARIEL). Spanish national projects RTI2018-098117-B-C21, PID2019-104714GB-C22, PID2021-123879OB-C21 and PID2022-138297NB-C22 </a:t>
            </a:r>
            <a:r>
              <a:rPr lang="en-US" sz="1600" dirty="0"/>
              <a:t>funded by MCIN/AEI/10.13039/501100011033 and by "ERDF A way</a:t>
            </a:r>
          </a:p>
          <a:p>
            <a:r>
              <a:rPr lang="en-US" sz="1600" dirty="0"/>
              <a:t>of making Europe"</a:t>
            </a:r>
            <a:r>
              <a:rPr lang="en-GB" sz="1600" noProof="0" dirty="0"/>
              <a:t>. FPI national Grant No PRE2019-089678. Recovery &amp; Resilience Facility (Spain). The European Union – </a:t>
            </a:r>
            <a:r>
              <a:rPr lang="en-GB" sz="1600" noProof="0" dirty="0" err="1"/>
              <a:t>NextGenerationEU</a:t>
            </a:r>
            <a:r>
              <a:rPr lang="en-GB" sz="1600" noProof="0" dirty="0"/>
              <a:t>.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1A37F398-76D7-E2F2-972B-F49F42E52E59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1065" t="7358" r="1096" b="8403"/>
          <a:stretch>
            <a:fillRect/>
          </a:stretch>
        </p:blipFill>
        <p:spPr>
          <a:xfrm>
            <a:off x="7383098" y="5554461"/>
            <a:ext cx="2813957" cy="732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8771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2E8C1966-3177-CA62-C83F-ED7F815DCFA8}"/>
              </a:ext>
            </a:extLst>
          </p:cNvPr>
          <p:cNvSpPr txBox="1"/>
          <p:nvPr/>
        </p:nvSpPr>
        <p:spPr>
          <a:xfrm>
            <a:off x="198000" y="28800"/>
            <a:ext cx="112284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noProof="0" dirty="0">
                <a:latin typeface="+mj-lt"/>
              </a:rPr>
              <a:t>Backup. Why the discrepancies?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3F8BEF2-1C74-3E99-9DBC-1EC04BD52A83}"/>
              </a:ext>
            </a:extLst>
          </p:cNvPr>
          <p:cNvSpPr txBox="1"/>
          <p:nvPr/>
        </p:nvSpPr>
        <p:spPr>
          <a:xfrm>
            <a:off x="327667" y="1210692"/>
            <a:ext cx="659960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noProof="0" dirty="0"/>
              <a:t>The main problem for measuring Cr(</a:t>
            </a:r>
            <a:r>
              <a:rPr lang="en-GB" sz="2400" noProof="0" dirty="0" err="1"/>
              <a:t>n,</a:t>
            </a:r>
            <a:r>
              <a:rPr lang="en-GB" sz="2400" b="1" noProof="0" dirty="0" err="1">
                <a:latin typeface="Symbol" panose="05050102010706020507" pitchFamily="18" charset="2"/>
              </a:rPr>
              <a:t>g</a:t>
            </a:r>
            <a:r>
              <a:rPr lang="en-GB" sz="2400" noProof="0" dirty="0"/>
              <a:t>) is the large </a:t>
            </a:r>
            <a:r>
              <a:rPr lang="en-GB" sz="2400" b="1" u="sng" noProof="0" dirty="0"/>
              <a:t>neutron multiple-scattering effects</a:t>
            </a:r>
            <a:endParaRPr lang="en-GB" sz="2400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noProof="0" dirty="0"/>
              <a:t>In the previous measurements thick samples were used, aiming for good statistics in a very wide energy range</a:t>
            </a: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BD8AA137-4190-83E9-8984-FEE1FA22FCF9}"/>
              </a:ext>
            </a:extLst>
          </p:cNvPr>
          <p:cNvGrpSpPr>
            <a:grpSpLocks noChangeAspect="1"/>
          </p:cNvGrpSpPr>
          <p:nvPr/>
        </p:nvGrpSpPr>
        <p:grpSpPr>
          <a:xfrm>
            <a:off x="7017395" y="1180027"/>
            <a:ext cx="5062089" cy="3282808"/>
            <a:chOff x="7385426" y="1669906"/>
            <a:chExt cx="4694058" cy="3044137"/>
          </a:xfrm>
        </p:grpSpPr>
        <p:grpSp>
          <p:nvGrpSpPr>
            <p:cNvPr id="7" name="Grupo 6">
              <a:extLst>
                <a:ext uri="{FF2B5EF4-FFF2-40B4-BE49-F238E27FC236}">
                  <a16:creationId xmlns:a16="http://schemas.microsoft.com/office/drawing/2014/main" id="{4CF364A6-595E-F2EF-3350-F2919D8E2CB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499785" y="1669906"/>
              <a:ext cx="4579699" cy="3044137"/>
              <a:chOff x="1596594" y="936987"/>
              <a:chExt cx="6659639" cy="4911333"/>
            </a:xfrm>
          </p:grpSpPr>
          <p:pic>
            <p:nvPicPr>
              <p:cNvPr id="5" name="Imagen 4">
                <a:extLst>
                  <a:ext uri="{FF2B5EF4-FFF2-40B4-BE49-F238E27FC236}">
                    <a16:creationId xmlns:a16="http://schemas.microsoft.com/office/drawing/2014/main" id="{71C1CF79-22A7-CF8F-DF4A-88ADACF9C65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3049" t="15167" r="67252" b="6957"/>
              <a:stretch/>
            </p:blipFill>
            <p:spPr>
              <a:xfrm>
                <a:off x="1596594" y="936987"/>
                <a:ext cx="6659639" cy="4911333"/>
              </a:xfrm>
              <a:prstGeom prst="rect">
                <a:avLst/>
              </a:prstGeom>
            </p:spPr>
          </p:pic>
          <p:pic>
            <p:nvPicPr>
              <p:cNvPr id="6" name="Imagen 5">
                <a:extLst>
                  <a:ext uri="{FF2B5EF4-FFF2-40B4-BE49-F238E27FC236}">
                    <a16:creationId xmlns:a16="http://schemas.microsoft.com/office/drawing/2014/main" id="{0709EA16-32DD-F1B6-E5A8-1592705CD26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36528" t="19672" r="55353" b="68808"/>
              <a:stretch/>
            </p:blipFill>
            <p:spPr>
              <a:xfrm>
                <a:off x="2170591" y="4252403"/>
                <a:ext cx="2647260" cy="1056341"/>
              </a:xfrm>
              <a:prstGeom prst="rect">
                <a:avLst/>
              </a:prstGeom>
            </p:spPr>
          </p:pic>
        </p:grpSp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EE4E21BE-91F4-66BB-5E6D-7E903CB0C4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89" t="15167" r="98770" b="6957"/>
            <a:stretch/>
          </p:blipFill>
          <p:spPr>
            <a:xfrm>
              <a:off x="7385426" y="1669906"/>
              <a:ext cx="114359" cy="3044137"/>
            </a:xfrm>
            <a:prstGeom prst="rect">
              <a:avLst/>
            </a:prstGeom>
          </p:spPr>
        </p:pic>
      </p:grpSp>
      <p:grpSp>
        <p:nvGrpSpPr>
          <p:cNvPr id="71" name="Grupo 70">
            <a:extLst>
              <a:ext uri="{FF2B5EF4-FFF2-40B4-BE49-F238E27FC236}">
                <a16:creationId xmlns:a16="http://schemas.microsoft.com/office/drawing/2014/main" id="{0EB9C32D-EEA6-F590-2ABB-51C7573AEF49}"/>
              </a:ext>
            </a:extLst>
          </p:cNvPr>
          <p:cNvGrpSpPr/>
          <p:nvPr/>
        </p:nvGrpSpPr>
        <p:grpSpPr>
          <a:xfrm>
            <a:off x="431456" y="3488666"/>
            <a:ext cx="3728108" cy="2543866"/>
            <a:chOff x="1647695" y="3488666"/>
            <a:chExt cx="3728108" cy="2543866"/>
          </a:xfrm>
        </p:grpSpPr>
        <p:sp>
          <p:nvSpPr>
            <p:cNvPr id="11" name="Cilindro 10">
              <a:extLst>
                <a:ext uri="{FF2B5EF4-FFF2-40B4-BE49-F238E27FC236}">
                  <a16:creationId xmlns:a16="http://schemas.microsoft.com/office/drawing/2014/main" id="{04037936-875D-1B25-B591-756804FF0D81}"/>
                </a:ext>
              </a:extLst>
            </p:cNvPr>
            <p:cNvSpPr/>
            <p:nvPr/>
          </p:nvSpPr>
          <p:spPr>
            <a:xfrm rot="5400000">
              <a:off x="3391195" y="4205559"/>
              <a:ext cx="2252818" cy="1314004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cxnSp>
          <p:nvCxnSpPr>
            <p:cNvPr id="13" name="Conector recto 12">
              <a:extLst>
                <a:ext uri="{FF2B5EF4-FFF2-40B4-BE49-F238E27FC236}">
                  <a16:creationId xmlns:a16="http://schemas.microsoft.com/office/drawing/2014/main" id="{AD6C3B5B-AE1A-7C2A-EAAA-4FB0FF34ABBA}"/>
                </a:ext>
              </a:extLst>
            </p:cNvPr>
            <p:cNvCxnSpPr>
              <a:cxnSpLocks/>
            </p:cNvCxnSpPr>
            <p:nvPr/>
          </p:nvCxnSpPr>
          <p:spPr>
            <a:xfrm>
              <a:off x="1758462" y="3972778"/>
              <a:ext cx="2848707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Conector recto 14">
              <a:extLst>
                <a:ext uri="{FF2B5EF4-FFF2-40B4-BE49-F238E27FC236}">
                  <a16:creationId xmlns:a16="http://schemas.microsoft.com/office/drawing/2014/main" id="{EA8E9FB3-C8F7-CA3A-857B-BECD15F541CC}"/>
                </a:ext>
              </a:extLst>
            </p:cNvPr>
            <p:cNvCxnSpPr>
              <a:cxnSpLocks/>
            </p:cNvCxnSpPr>
            <p:nvPr/>
          </p:nvCxnSpPr>
          <p:spPr>
            <a:xfrm>
              <a:off x="1758461" y="4458677"/>
              <a:ext cx="2848707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Conector recto 15">
              <a:extLst>
                <a:ext uri="{FF2B5EF4-FFF2-40B4-BE49-F238E27FC236}">
                  <a16:creationId xmlns:a16="http://schemas.microsoft.com/office/drawing/2014/main" id="{7882D6EE-DC02-799E-83F5-C27198C54F1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80803" y="4458677"/>
              <a:ext cx="410025" cy="175452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Conector recto 20">
              <a:extLst>
                <a:ext uri="{FF2B5EF4-FFF2-40B4-BE49-F238E27FC236}">
                  <a16:creationId xmlns:a16="http://schemas.microsoft.com/office/drawing/2014/main" id="{EB631EFF-17E6-EE27-4A15-B7D57816401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76413" y="5256470"/>
              <a:ext cx="3040856" cy="904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Conector recto 21">
              <a:extLst>
                <a:ext uri="{FF2B5EF4-FFF2-40B4-BE49-F238E27FC236}">
                  <a16:creationId xmlns:a16="http://schemas.microsoft.com/office/drawing/2014/main" id="{1B0A4DEB-01F5-5F3B-F81C-C862482E01D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80803" y="5256470"/>
              <a:ext cx="615302" cy="237425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Conector recto 26">
              <a:extLst>
                <a:ext uri="{FF2B5EF4-FFF2-40B4-BE49-F238E27FC236}">
                  <a16:creationId xmlns:a16="http://schemas.microsoft.com/office/drawing/2014/main" id="{D362ED6B-9C2B-BEA0-5ED7-2282D8CCEE5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004889" y="5020853"/>
              <a:ext cx="207542" cy="473042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Conector recto 32">
              <a:extLst>
                <a:ext uri="{FF2B5EF4-FFF2-40B4-BE49-F238E27FC236}">
                  <a16:creationId xmlns:a16="http://schemas.microsoft.com/office/drawing/2014/main" id="{EE71DCE8-EA09-2F49-7872-67D571FF448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90975" y="4974149"/>
              <a:ext cx="702469" cy="64597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Conector recto 40">
              <a:extLst>
                <a:ext uri="{FF2B5EF4-FFF2-40B4-BE49-F238E27FC236}">
                  <a16:creationId xmlns:a16="http://schemas.microsoft.com/office/drawing/2014/main" id="{4970DEDC-5CA2-C731-EFB0-716C2DE6717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04889" y="5017915"/>
              <a:ext cx="10481" cy="28023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4" name="Elipse 43">
              <a:extLst>
                <a:ext uri="{FF2B5EF4-FFF2-40B4-BE49-F238E27FC236}">
                  <a16:creationId xmlns:a16="http://schemas.microsoft.com/office/drawing/2014/main" id="{0FBBF84B-1879-9615-C9E2-3B1A3B40FA51}"/>
                </a:ext>
              </a:extLst>
            </p:cNvPr>
            <p:cNvSpPr/>
            <p:nvPr/>
          </p:nvSpPr>
          <p:spPr>
            <a:xfrm>
              <a:off x="4482433" y="3882922"/>
              <a:ext cx="184164" cy="174954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>
                <a:ln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45" name="Elipse 44">
              <a:extLst>
                <a:ext uri="{FF2B5EF4-FFF2-40B4-BE49-F238E27FC236}">
                  <a16:creationId xmlns:a16="http://schemas.microsoft.com/office/drawing/2014/main" id="{191A5B54-E6F0-9834-BDBC-BDD354DC82F8}"/>
                </a:ext>
              </a:extLst>
            </p:cNvPr>
            <p:cNvSpPr/>
            <p:nvPr/>
          </p:nvSpPr>
          <p:spPr>
            <a:xfrm>
              <a:off x="4088721" y="4560340"/>
              <a:ext cx="184164" cy="174954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46" name="Elipse 45">
              <a:extLst>
                <a:ext uri="{FF2B5EF4-FFF2-40B4-BE49-F238E27FC236}">
                  <a16:creationId xmlns:a16="http://schemas.microsoft.com/office/drawing/2014/main" id="{DCFEBFEE-8BAF-E9C9-ED82-F1EA027BE978}"/>
                </a:ext>
              </a:extLst>
            </p:cNvPr>
            <p:cNvSpPr/>
            <p:nvPr/>
          </p:nvSpPr>
          <p:spPr>
            <a:xfrm>
              <a:off x="4540912" y="5695487"/>
              <a:ext cx="184164" cy="174954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47" name="CuadroTexto 46">
              <a:extLst>
                <a:ext uri="{FF2B5EF4-FFF2-40B4-BE49-F238E27FC236}">
                  <a16:creationId xmlns:a16="http://schemas.microsoft.com/office/drawing/2014/main" id="{137BCF22-03CF-E49B-996B-5D47C42FC3BF}"/>
                </a:ext>
              </a:extLst>
            </p:cNvPr>
            <p:cNvSpPr txBox="1"/>
            <p:nvPr/>
          </p:nvSpPr>
          <p:spPr>
            <a:xfrm>
              <a:off x="4482433" y="4143093"/>
              <a:ext cx="6273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noProof="0" dirty="0"/>
                <a:t>(</a:t>
              </a:r>
              <a:r>
                <a:rPr lang="en-GB" sz="1600" noProof="0" dirty="0" err="1"/>
                <a:t>n,el</a:t>
              </a:r>
              <a:r>
                <a:rPr lang="en-GB" sz="1600" noProof="0" dirty="0"/>
                <a:t>)</a:t>
              </a:r>
            </a:p>
          </p:txBody>
        </p:sp>
        <p:sp>
          <p:nvSpPr>
            <p:cNvPr id="49" name="CuadroTexto 48">
              <a:extLst>
                <a:ext uri="{FF2B5EF4-FFF2-40B4-BE49-F238E27FC236}">
                  <a16:creationId xmlns:a16="http://schemas.microsoft.com/office/drawing/2014/main" id="{F7C5CAE8-F6BA-690F-822B-8F2D49F56D4F}"/>
                </a:ext>
              </a:extLst>
            </p:cNvPr>
            <p:cNvSpPr txBox="1"/>
            <p:nvPr/>
          </p:nvSpPr>
          <p:spPr>
            <a:xfrm>
              <a:off x="3448445" y="4820272"/>
              <a:ext cx="6273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noProof="0" dirty="0"/>
                <a:t>(</a:t>
              </a:r>
              <a:r>
                <a:rPr lang="en-GB" sz="1600" noProof="0" dirty="0" err="1"/>
                <a:t>n,el</a:t>
              </a:r>
              <a:r>
                <a:rPr lang="en-GB" sz="1600" noProof="0" dirty="0"/>
                <a:t>)</a:t>
              </a:r>
            </a:p>
          </p:txBody>
        </p:sp>
        <p:sp>
          <p:nvSpPr>
            <p:cNvPr id="50" name="CuadroTexto 49">
              <a:extLst>
                <a:ext uri="{FF2B5EF4-FFF2-40B4-BE49-F238E27FC236}">
                  <a16:creationId xmlns:a16="http://schemas.microsoft.com/office/drawing/2014/main" id="{8659D65E-CFE1-438A-5DB2-4F60805BEEE1}"/>
                </a:ext>
              </a:extLst>
            </p:cNvPr>
            <p:cNvSpPr txBox="1"/>
            <p:nvPr/>
          </p:nvSpPr>
          <p:spPr>
            <a:xfrm>
              <a:off x="4598843" y="4760296"/>
              <a:ext cx="6273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noProof="0" dirty="0"/>
                <a:t>(</a:t>
              </a:r>
              <a:r>
                <a:rPr lang="en-GB" sz="1600" noProof="0" dirty="0" err="1"/>
                <a:t>n,el</a:t>
              </a:r>
              <a:r>
                <a:rPr lang="en-GB" sz="1600" noProof="0" dirty="0"/>
                <a:t>)</a:t>
              </a:r>
            </a:p>
          </p:txBody>
        </p:sp>
        <p:sp>
          <p:nvSpPr>
            <p:cNvPr id="51" name="CuadroTexto 50">
              <a:extLst>
                <a:ext uri="{FF2B5EF4-FFF2-40B4-BE49-F238E27FC236}">
                  <a16:creationId xmlns:a16="http://schemas.microsoft.com/office/drawing/2014/main" id="{5DF59804-BFB8-6BE2-66FF-160CF5766077}"/>
                </a:ext>
              </a:extLst>
            </p:cNvPr>
            <p:cNvSpPr txBox="1"/>
            <p:nvPr/>
          </p:nvSpPr>
          <p:spPr>
            <a:xfrm>
              <a:off x="3892485" y="5435360"/>
              <a:ext cx="6273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noProof="0" dirty="0"/>
                <a:t>(</a:t>
              </a:r>
              <a:r>
                <a:rPr lang="en-GB" sz="1600" noProof="0" dirty="0" err="1"/>
                <a:t>n,el</a:t>
              </a:r>
              <a:r>
                <a:rPr lang="en-GB" sz="1600" noProof="0" dirty="0"/>
                <a:t>)</a:t>
              </a:r>
            </a:p>
          </p:txBody>
        </p:sp>
        <p:sp>
          <p:nvSpPr>
            <p:cNvPr id="52" name="CuadroTexto 51">
              <a:extLst>
                <a:ext uri="{FF2B5EF4-FFF2-40B4-BE49-F238E27FC236}">
                  <a16:creationId xmlns:a16="http://schemas.microsoft.com/office/drawing/2014/main" id="{4078509E-93D6-EBF8-6ACE-3437C32F4142}"/>
                </a:ext>
              </a:extLst>
            </p:cNvPr>
            <p:cNvSpPr txBox="1"/>
            <p:nvPr/>
          </p:nvSpPr>
          <p:spPr>
            <a:xfrm>
              <a:off x="4748459" y="5074570"/>
              <a:ext cx="6273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noProof="0" dirty="0"/>
                <a:t>(</a:t>
              </a:r>
              <a:r>
                <a:rPr lang="en-GB" sz="1600" noProof="0" dirty="0" err="1"/>
                <a:t>n,el</a:t>
              </a:r>
              <a:r>
                <a:rPr lang="en-GB" sz="1600" noProof="0" dirty="0"/>
                <a:t>)</a:t>
              </a:r>
            </a:p>
          </p:txBody>
        </p:sp>
        <p:cxnSp>
          <p:nvCxnSpPr>
            <p:cNvPr id="54" name="Conector recto 53">
              <a:extLst>
                <a:ext uri="{FF2B5EF4-FFF2-40B4-BE49-F238E27FC236}">
                  <a16:creationId xmlns:a16="http://schemas.microsoft.com/office/drawing/2014/main" id="{7F736C8E-C956-31B8-1556-17BCEB8CFC9D}"/>
                </a:ext>
              </a:extLst>
            </p:cNvPr>
            <p:cNvCxnSpPr>
              <a:cxnSpLocks/>
              <a:stCxn id="46" idx="0"/>
            </p:cNvCxnSpPr>
            <p:nvPr/>
          </p:nvCxnSpPr>
          <p:spPr>
            <a:xfrm flipV="1">
              <a:off x="4632994" y="4981872"/>
              <a:ext cx="33603" cy="713615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7" name="CuadroTexto 56">
              <a:extLst>
                <a:ext uri="{FF2B5EF4-FFF2-40B4-BE49-F238E27FC236}">
                  <a16:creationId xmlns:a16="http://schemas.microsoft.com/office/drawing/2014/main" id="{E75ACEAD-665E-18BD-A62E-891895A476CE}"/>
                </a:ext>
              </a:extLst>
            </p:cNvPr>
            <p:cNvSpPr txBox="1"/>
            <p:nvPr/>
          </p:nvSpPr>
          <p:spPr>
            <a:xfrm>
              <a:off x="4212977" y="4518292"/>
              <a:ext cx="6273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noProof="0" dirty="0">
                  <a:solidFill>
                    <a:srgbClr val="FF0000"/>
                  </a:solidFill>
                </a:rPr>
                <a:t>(</a:t>
              </a:r>
              <a:r>
                <a:rPr lang="en-GB" sz="1600" noProof="0" dirty="0" err="1">
                  <a:solidFill>
                    <a:srgbClr val="FF0000"/>
                  </a:solidFill>
                </a:rPr>
                <a:t>n,γ</a:t>
              </a:r>
              <a:r>
                <a:rPr lang="en-GB" sz="1600" noProof="0" dirty="0">
                  <a:solidFill>
                    <a:srgbClr val="FF0000"/>
                  </a:solidFill>
                </a:rPr>
                <a:t>)</a:t>
              </a:r>
            </a:p>
          </p:txBody>
        </p:sp>
        <p:sp>
          <p:nvSpPr>
            <p:cNvPr id="58" name="CuadroTexto 57">
              <a:extLst>
                <a:ext uri="{FF2B5EF4-FFF2-40B4-BE49-F238E27FC236}">
                  <a16:creationId xmlns:a16="http://schemas.microsoft.com/office/drawing/2014/main" id="{E37BC9F2-D183-6AF7-D133-ADB21B5CD449}"/>
                </a:ext>
              </a:extLst>
            </p:cNvPr>
            <p:cNvSpPr txBox="1"/>
            <p:nvPr/>
          </p:nvSpPr>
          <p:spPr>
            <a:xfrm>
              <a:off x="4539512" y="3644341"/>
              <a:ext cx="6273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noProof="0" dirty="0">
                  <a:solidFill>
                    <a:srgbClr val="FF0000"/>
                  </a:solidFill>
                </a:rPr>
                <a:t>(</a:t>
              </a:r>
              <a:r>
                <a:rPr lang="en-GB" sz="1600" noProof="0" dirty="0" err="1">
                  <a:solidFill>
                    <a:srgbClr val="FF0000"/>
                  </a:solidFill>
                </a:rPr>
                <a:t>n,γ</a:t>
              </a:r>
              <a:r>
                <a:rPr lang="en-GB" sz="1600" noProof="0" dirty="0">
                  <a:solidFill>
                    <a:srgbClr val="FF0000"/>
                  </a:solidFill>
                </a:rPr>
                <a:t>)</a:t>
              </a:r>
            </a:p>
          </p:txBody>
        </p:sp>
        <p:sp>
          <p:nvSpPr>
            <p:cNvPr id="59" name="CuadroTexto 58">
              <a:extLst>
                <a:ext uri="{FF2B5EF4-FFF2-40B4-BE49-F238E27FC236}">
                  <a16:creationId xmlns:a16="http://schemas.microsoft.com/office/drawing/2014/main" id="{6021842A-A221-7A44-8AE0-988A6B6374AF}"/>
                </a:ext>
              </a:extLst>
            </p:cNvPr>
            <p:cNvSpPr txBox="1"/>
            <p:nvPr/>
          </p:nvSpPr>
          <p:spPr>
            <a:xfrm>
              <a:off x="4106933" y="5693978"/>
              <a:ext cx="6273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noProof="0" dirty="0">
                  <a:solidFill>
                    <a:srgbClr val="FF0000"/>
                  </a:solidFill>
                </a:rPr>
                <a:t>(</a:t>
              </a:r>
              <a:r>
                <a:rPr lang="en-GB" sz="1600" noProof="0" dirty="0" err="1">
                  <a:solidFill>
                    <a:srgbClr val="FF0000"/>
                  </a:solidFill>
                </a:rPr>
                <a:t>n,γ</a:t>
              </a:r>
              <a:r>
                <a:rPr lang="en-GB" sz="1600" noProof="0" dirty="0">
                  <a:solidFill>
                    <a:srgbClr val="FF0000"/>
                  </a:solidFill>
                </a:rPr>
                <a:t>)</a:t>
              </a:r>
            </a:p>
          </p:txBody>
        </p:sp>
        <p:sp>
          <p:nvSpPr>
            <p:cNvPr id="61" name="CuadroTexto 60">
              <a:extLst>
                <a:ext uri="{FF2B5EF4-FFF2-40B4-BE49-F238E27FC236}">
                  <a16:creationId xmlns:a16="http://schemas.microsoft.com/office/drawing/2014/main" id="{DF30231F-14B0-A713-42EC-0C1F8F940DC0}"/>
                </a:ext>
              </a:extLst>
            </p:cNvPr>
            <p:cNvSpPr txBox="1"/>
            <p:nvPr/>
          </p:nvSpPr>
          <p:spPr>
            <a:xfrm>
              <a:off x="1649813" y="3488666"/>
              <a:ext cx="4643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noProof="0" dirty="0"/>
                <a:t>Y</a:t>
              </a:r>
              <a:r>
                <a:rPr lang="en-GB" sz="2400" baseline="-25000" noProof="0" dirty="0"/>
                <a:t>0</a:t>
              </a:r>
              <a:endParaRPr lang="en-GB" sz="2400" noProof="0" dirty="0"/>
            </a:p>
          </p:txBody>
        </p:sp>
        <p:sp>
          <p:nvSpPr>
            <p:cNvPr id="62" name="CuadroTexto 61">
              <a:extLst>
                <a:ext uri="{FF2B5EF4-FFF2-40B4-BE49-F238E27FC236}">
                  <a16:creationId xmlns:a16="http://schemas.microsoft.com/office/drawing/2014/main" id="{509B2A8E-18A1-7CC4-4385-2C0576219896}"/>
                </a:ext>
              </a:extLst>
            </p:cNvPr>
            <p:cNvSpPr txBox="1"/>
            <p:nvPr/>
          </p:nvSpPr>
          <p:spPr>
            <a:xfrm>
              <a:off x="1666634" y="3996527"/>
              <a:ext cx="4643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noProof="0" dirty="0"/>
                <a:t>Y</a:t>
              </a:r>
              <a:r>
                <a:rPr lang="en-GB" sz="2400" baseline="-25000" noProof="0" dirty="0"/>
                <a:t>1</a:t>
              </a:r>
              <a:endParaRPr lang="en-GB" sz="2400" noProof="0" dirty="0"/>
            </a:p>
          </p:txBody>
        </p:sp>
        <p:sp>
          <p:nvSpPr>
            <p:cNvPr id="63" name="CuadroTexto 62">
              <a:extLst>
                <a:ext uri="{FF2B5EF4-FFF2-40B4-BE49-F238E27FC236}">
                  <a16:creationId xmlns:a16="http://schemas.microsoft.com/office/drawing/2014/main" id="{7F810342-6B36-B2E8-C8C6-CB05C32EA448}"/>
                </a:ext>
              </a:extLst>
            </p:cNvPr>
            <p:cNvSpPr txBox="1"/>
            <p:nvPr/>
          </p:nvSpPr>
          <p:spPr>
            <a:xfrm>
              <a:off x="1647695" y="4787082"/>
              <a:ext cx="4643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noProof="0" dirty="0"/>
                <a:t>Y</a:t>
              </a:r>
              <a:r>
                <a:rPr lang="en-GB" sz="2400" baseline="-25000" noProof="0" dirty="0"/>
                <a:t>4</a:t>
              </a:r>
              <a:endParaRPr lang="en-GB" sz="2400" noProof="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2" name="CuadroTexto 71">
                <a:extLst>
                  <a:ext uri="{FF2B5EF4-FFF2-40B4-BE49-F238E27FC236}">
                    <a16:creationId xmlns:a16="http://schemas.microsoft.com/office/drawing/2014/main" id="{E9E48742-23EB-D6A2-3D48-C29929C00B22}"/>
                  </a:ext>
                </a:extLst>
              </p:cNvPr>
              <p:cNvSpPr txBox="1"/>
              <p:nvPr/>
            </p:nvSpPr>
            <p:spPr>
              <a:xfrm>
                <a:off x="4416258" y="4046850"/>
                <a:ext cx="2875467" cy="10969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noProof="0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GB" sz="2800" b="0" i="1" noProof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sz="280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800" i="1" noProof="0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GB" sz="280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800" i="1" noProof="0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sz="2800" i="1" noProof="0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GB" sz="280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800" i="1" noProof="0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2800" i="1" noProof="0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sup>
                          </m:sSup>
                        </m:e>
                      </m:d>
                      <m:f>
                        <m:fPr>
                          <m:ctrlPr>
                            <a:rPr lang="en-GB" sz="2800" b="0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8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noProof="0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sz="2800" b="0" i="1" noProof="0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8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noProof="0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sz="2800" b="0" i="1" noProof="0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800" b="0" noProof="0" dirty="0"/>
              </a:p>
              <a:p>
                <a:endParaRPr lang="en-GB" noProof="0" dirty="0"/>
              </a:p>
            </p:txBody>
          </p:sp>
        </mc:Choice>
        <mc:Fallback xmlns="">
          <p:sp>
            <p:nvSpPr>
              <p:cNvPr id="72" name="CuadroTexto 71">
                <a:extLst>
                  <a:ext uri="{FF2B5EF4-FFF2-40B4-BE49-F238E27FC236}">
                    <a16:creationId xmlns:a16="http://schemas.microsoft.com/office/drawing/2014/main" id="{E9E48742-23EB-D6A2-3D48-C29929C00B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6258" y="4046850"/>
                <a:ext cx="2875467" cy="109690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CuadroTexto 72">
                <a:extLst>
                  <a:ext uri="{FF2B5EF4-FFF2-40B4-BE49-F238E27FC236}">
                    <a16:creationId xmlns:a16="http://schemas.microsoft.com/office/drawing/2014/main" id="{CD76603A-1C80-B0DF-0969-9B276DE099B5}"/>
                  </a:ext>
                </a:extLst>
              </p:cNvPr>
              <p:cNvSpPr txBox="1"/>
              <p:nvPr/>
            </p:nvSpPr>
            <p:spPr>
              <a:xfrm>
                <a:off x="6559309" y="5020360"/>
                <a:ext cx="4190827" cy="7078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GB" sz="2800" b="0" i="1" noProof="0" smtClean="0"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GB" sz="2800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noProof="0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GB" sz="2800" b="0" i="1" noProof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noProof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noProof="0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GB" sz="2800" b="0" i="1" noProof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0" noProof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noProof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800" b="0" i="0" noProof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Y</m:t>
                          </m:r>
                        </m:e>
                        <m:sub>
                          <m:r>
                            <a:rPr lang="en-GB" sz="2800" b="0" i="0" noProof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2800" b="0" i="0" noProof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noProof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800" b="0" i="0" noProof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Y</m:t>
                          </m:r>
                        </m:e>
                        <m:sub>
                          <m:r>
                            <a:rPr lang="en-GB" sz="2800" b="0" i="0" noProof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GB" sz="2800" b="0" i="1" noProof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en-GB" sz="2800" b="0" noProof="0" dirty="0">
                  <a:solidFill>
                    <a:srgbClr val="FF0000"/>
                  </a:solidFill>
                </a:endParaRPr>
              </a:p>
              <a:p>
                <a:endParaRPr lang="en-GB" b="0" noProof="0" dirty="0"/>
              </a:p>
            </p:txBody>
          </p:sp>
        </mc:Choice>
        <mc:Fallback xmlns="">
          <p:sp>
            <p:nvSpPr>
              <p:cNvPr id="73" name="CuadroTexto 72">
                <a:extLst>
                  <a:ext uri="{FF2B5EF4-FFF2-40B4-BE49-F238E27FC236}">
                    <a16:creationId xmlns:a16="http://schemas.microsoft.com/office/drawing/2014/main" id="{CD76603A-1C80-B0DF-0969-9B276DE099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9309" y="5020360"/>
                <a:ext cx="4190827" cy="70788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4" name="CuadroTexto 73">
            <a:extLst>
              <a:ext uri="{FF2B5EF4-FFF2-40B4-BE49-F238E27FC236}">
                <a16:creationId xmlns:a16="http://schemas.microsoft.com/office/drawing/2014/main" id="{E03F06B9-19FF-44C9-1733-F8090C9953F8}"/>
              </a:ext>
            </a:extLst>
          </p:cNvPr>
          <p:cNvSpPr txBox="1"/>
          <p:nvPr/>
        </p:nvSpPr>
        <p:spPr>
          <a:xfrm>
            <a:off x="4160308" y="5013237"/>
            <a:ext cx="28871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noProof="0" dirty="0"/>
              <a:t>Capture yield</a:t>
            </a:r>
          </a:p>
          <a:p>
            <a:pPr algn="ctr"/>
            <a:r>
              <a:rPr lang="en-GB" sz="2400" noProof="0" dirty="0"/>
              <a:t>(captures/neutron)</a:t>
            </a:r>
          </a:p>
        </p:txBody>
      </p:sp>
      <p:sp>
        <p:nvSpPr>
          <p:cNvPr id="75" name="Abrir llave 74">
            <a:extLst>
              <a:ext uri="{FF2B5EF4-FFF2-40B4-BE49-F238E27FC236}">
                <a16:creationId xmlns:a16="http://schemas.microsoft.com/office/drawing/2014/main" id="{DB56CD90-60F4-B778-0D9A-F5F740FA43D4}"/>
              </a:ext>
            </a:extLst>
          </p:cNvPr>
          <p:cNvSpPr/>
          <p:nvPr/>
        </p:nvSpPr>
        <p:spPr>
          <a:xfrm rot="16200000">
            <a:off x="8115549" y="5054786"/>
            <a:ext cx="275208" cy="1071712"/>
          </a:xfrm>
          <a:prstGeom prst="leftBrac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76" name="Abrir llave 75">
            <a:extLst>
              <a:ext uri="{FF2B5EF4-FFF2-40B4-BE49-F238E27FC236}">
                <a16:creationId xmlns:a16="http://schemas.microsoft.com/office/drawing/2014/main" id="{FE685468-253D-E5F0-C31B-51A01780C1F2}"/>
              </a:ext>
            </a:extLst>
          </p:cNvPr>
          <p:cNvSpPr/>
          <p:nvPr/>
        </p:nvSpPr>
        <p:spPr>
          <a:xfrm rot="16200000">
            <a:off x="9689948" y="4671563"/>
            <a:ext cx="275208" cy="1845168"/>
          </a:xfrm>
          <a:prstGeom prst="leftBrac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70BE898A-0B9A-04B7-27D2-BFA8197A6AED}"/>
              </a:ext>
            </a:extLst>
          </p:cNvPr>
          <p:cNvSpPr txBox="1"/>
          <p:nvPr/>
        </p:nvSpPr>
        <p:spPr>
          <a:xfrm>
            <a:off x="7596193" y="5678589"/>
            <a:ext cx="12748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noProof="0" dirty="0"/>
              <a:t>Analytical</a:t>
            </a:r>
          </a:p>
          <a:p>
            <a:pPr algn="ctr"/>
            <a:r>
              <a:rPr lang="en-GB" sz="2000" noProof="0" dirty="0"/>
              <a:t>(accurate)</a:t>
            </a:r>
          </a:p>
        </p:txBody>
      </p:sp>
      <p:sp>
        <p:nvSpPr>
          <p:cNvPr id="78" name="CuadroTexto 77">
            <a:extLst>
              <a:ext uri="{FF2B5EF4-FFF2-40B4-BE49-F238E27FC236}">
                <a16:creationId xmlns:a16="http://schemas.microsoft.com/office/drawing/2014/main" id="{88D4B2D2-E530-9839-3502-919F4924508D}"/>
              </a:ext>
            </a:extLst>
          </p:cNvPr>
          <p:cNvSpPr txBox="1"/>
          <p:nvPr/>
        </p:nvSpPr>
        <p:spPr>
          <a:xfrm>
            <a:off x="8985891" y="5686394"/>
            <a:ext cx="16494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noProof="0" dirty="0">
                <a:solidFill>
                  <a:srgbClr val="FF0000"/>
                </a:solidFill>
              </a:rPr>
              <a:t>Numerical</a:t>
            </a:r>
          </a:p>
          <a:p>
            <a:pPr algn="ctr"/>
            <a:r>
              <a:rPr lang="en-GB" sz="2000" noProof="0" dirty="0">
                <a:solidFill>
                  <a:srgbClr val="FF0000"/>
                </a:solidFill>
              </a:rPr>
              <a:t>(</a:t>
            </a:r>
            <a:r>
              <a:rPr lang="en-GB" sz="2000" noProof="0" dirty="0" err="1">
                <a:solidFill>
                  <a:srgbClr val="FF0000"/>
                </a:solidFill>
              </a:rPr>
              <a:t>aproximate</a:t>
            </a:r>
            <a:r>
              <a:rPr lang="en-GB" sz="2000" noProof="0" dirty="0">
                <a:solidFill>
                  <a:srgbClr val="FF0000"/>
                </a:solidFill>
              </a:rPr>
              <a:t>)</a:t>
            </a:r>
          </a:p>
        </p:txBody>
      </p: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90CEF144-CEA4-1140-8EA4-5237B190B942}"/>
              </a:ext>
            </a:extLst>
          </p:cNvPr>
          <p:cNvCxnSpPr/>
          <p:nvPr/>
        </p:nvCxnSpPr>
        <p:spPr>
          <a:xfrm>
            <a:off x="8985891" y="1828800"/>
            <a:ext cx="0" cy="92515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adroTexto 16">
            <a:extLst>
              <a:ext uri="{FF2B5EF4-FFF2-40B4-BE49-F238E27FC236}">
                <a16:creationId xmlns:a16="http://schemas.microsoft.com/office/drawing/2014/main" id="{C1D854AF-C54A-835E-C5C8-6753543E026B}"/>
              </a:ext>
            </a:extLst>
          </p:cNvPr>
          <p:cNvSpPr txBox="1"/>
          <p:nvPr/>
        </p:nvSpPr>
        <p:spPr>
          <a:xfrm>
            <a:off x="8957834" y="2107737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noProof="0" dirty="0">
                <a:solidFill>
                  <a:srgbClr val="FF0000"/>
                </a:solidFill>
              </a:rPr>
              <a:t>x100</a:t>
            </a:r>
          </a:p>
        </p:txBody>
      </p:sp>
      <p:sp>
        <p:nvSpPr>
          <p:cNvPr id="26" name="Rectángulo: esquinas redondeadas 25">
            <a:extLst>
              <a:ext uri="{FF2B5EF4-FFF2-40B4-BE49-F238E27FC236}">
                <a16:creationId xmlns:a16="http://schemas.microsoft.com/office/drawing/2014/main" id="{4AC3BEB6-5928-6378-CF35-EC0038B3EF76}"/>
              </a:ext>
            </a:extLst>
          </p:cNvPr>
          <p:cNvSpPr/>
          <p:nvPr/>
        </p:nvSpPr>
        <p:spPr>
          <a:xfrm>
            <a:off x="8404777" y="4929573"/>
            <a:ext cx="2345360" cy="62444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378DE48-3BA8-CE52-DB80-75412C1D4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0005-B5C9-4CA6-89F5-A520DBCC6CB6}" type="slidenum">
              <a:rPr lang="en-GB" sz="1800" noProof="0" smtClean="0"/>
              <a:t>33</a:t>
            </a:fld>
            <a:endParaRPr lang="en-GB" sz="1800" noProof="0" dirty="0"/>
          </a:p>
        </p:txBody>
      </p:sp>
      <p:sp>
        <p:nvSpPr>
          <p:cNvPr id="18" name="CuadroTexto 7">
            <a:extLst>
              <a:ext uri="{FF2B5EF4-FFF2-40B4-BE49-F238E27FC236}">
                <a16:creationId xmlns:a16="http://schemas.microsoft.com/office/drawing/2014/main" id="{060C3A4E-FB11-4D96-7FE7-81DDD31734BA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F0DAEF23-D3E0-3E2A-5CB0-3D2D237611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11066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498CCD-651D-FD05-7143-4823850D98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391A07D5-CEEE-DC3C-4D07-69E18F172489}"/>
              </a:ext>
            </a:extLst>
          </p:cNvPr>
          <p:cNvSpPr txBox="1"/>
          <p:nvPr/>
        </p:nvSpPr>
        <p:spPr>
          <a:xfrm>
            <a:off x="198000" y="28800"/>
            <a:ext cx="112284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noProof="0" dirty="0">
                <a:latin typeface="+mj-lt"/>
              </a:rPr>
              <a:t>Backup. MB spectrum: </a:t>
            </a:r>
            <a:r>
              <a:rPr lang="en-GB" sz="4400" noProof="0" dirty="0" err="1">
                <a:latin typeface="+mj-lt"/>
              </a:rPr>
              <a:t>ToF</a:t>
            </a:r>
            <a:r>
              <a:rPr lang="en-GB" sz="4400" noProof="0" dirty="0">
                <a:latin typeface="+mj-lt"/>
              </a:rPr>
              <a:t> characterization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E44AB003-37ED-5846-534E-43B9C5332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0005-B5C9-4CA6-89F5-A520DBCC6CB6}" type="slidenum">
              <a:rPr lang="en-GB" sz="1800" noProof="0" smtClean="0"/>
              <a:t>34</a:t>
            </a:fld>
            <a:endParaRPr lang="en-GB" sz="1800" noProof="0" dirty="0"/>
          </a:p>
        </p:txBody>
      </p:sp>
      <p:sp>
        <p:nvSpPr>
          <p:cNvPr id="18" name="CuadroTexto 7">
            <a:extLst>
              <a:ext uri="{FF2B5EF4-FFF2-40B4-BE49-F238E27FC236}">
                <a16:creationId xmlns:a16="http://schemas.microsoft.com/office/drawing/2014/main" id="{B82137FD-7B9A-92FD-DDDD-AF12D064C15B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B4D51A6A-9470-21EB-DAFA-2966FACF21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1A503399-0BAC-8A77-7B98-C971D2B5F139}"/>
              </a:ext>
            </a:extLst>
          </p:cNvPr>
          <p:cNvSpPr txBox="1"/>
          <p:nvPr/>
        </p:nvSpPr>
        <p:spPr>
          <a:xfrm>
            <a:off x="198000" y="793145"/>
            <a:ext cx="11639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00"/>
            <a:r>
              <a:rPr lang="en-GB" sz="2400" noProof="0" dirty="0"/>
              <a:t>A 30 keV quasi-Maxwellian spectrum can be produced by </a:t>
            </a:r>
            <a:r>
              <a:rPr lang="en-GB" sz="2400" baseline="30000" noProof="0" dirty="0"/>
              <a:t>7</a:t>
            </a:r>
            <a:r>
              <a:rPr lang="en-GB" sz="2400" noProof="0" dirty="0"/>
              <a:t>Li(</a:t>
            </a:r>
            <a:r>
              <a:rPr lang="en-GB" sz="2400" noProof="0" dirty="0" err="1"/>
              <a:t>p,n</a:t>
            </a:r>
            <a:r>
              <a:rPr lang="en-GB" sz="2400" noProof="0" dirty="0"/>
              <a:t>) with E</a:t>
            </a:r>
            <a:r>
              <a:rPr lang="en-GB" sz="2400" baseline="-25000" noProof="0" dirty="0"/>
              <a:t>p</a:t>
            </a:r>
            <a:r>
              <a:rPr lang="en-GB" sz="2400" noProof="0" dirty="0"/>
              <a:t>=1912 keV</a:t>
            </a:r>
            <a:r>
              <a:rPr lang="en-GB" sz="2400" baseline="30000" noProof="0" dirty="0"/>
              <a:t>†</a:t>
            </a:r>
            <a:r>
              <a:rPr lang="en-GB" sz="2400" noProof="0" dirty="0"/>
              <a:t>.</a:t>
            </a:r>
          </a:p>
        </p:txBody>
      </p:sp>
      <p:pic>
        <p:nvPicPr>
          <p:cNvPr id="5" name="Imagen 4" descr="Imagen que contiene edificio, bicicleta, calle, tabla&#10;&#10;Descripción generada automáticamente">
            <a:extLst>
              <a:ext uri="{FF2B5EF4-FFF2-40B4-BE49-F238E27FC236}">
                <a16:creationId xmlns:a16="http://schemas.microsoft.com/office/drawing/2014/main" id="{15FF1EE1-E398-2CF3-27E4-2B0D69389C1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99" r="4950" b="42661"/>
          <a:stretch/>
        </p:blipFill>
        <p:spPr>
          <a:xfrm>
            <a:off x="354358" y="1736195"/>
            <a:ext cx="7520556" cy="2755401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C46B9049-055D-1918-2CA5-68EE0DD0D541}"/>
              </a:ext>
            </a:extLst>
          </p:cNvPr>
          <p:cNvSpPr txBox="1"/>
          <p:nvPr/>
        </p:nvSpPr>
        <p:spPr>
          <a:xfrm>
            <a:off x="6700943" y="2060683"/>
            <a:ext cx="988002" cy="369332"/>
          </a:xfrm>
          <a:prstGeom prst="rect">
            <a:avLst/>
          </a:prstGeom>
          <a:solidFill>
            <a:schemeClr val="bg1">
              <a:alpha val="68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baseline="30000" noProof="0" dirty="0"/>
              <a:t>6</a:t>
            </a:r>
            <a:r>
              <a:rPr lang="en-GB" b="1" noProof="0" dirty="0"/>
              <a:t>Li-glass</a:t>
            </a:r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769B19AE-51FA-AE8F-F9AF-E801B80C47D2}"/>
              </a:ext>
            </a:extLst>
          </p:cNvPr>
          <p:cNvCxnSpPr>
            <a:cxnSpLocks/>
          </p:cNvCxnSpPr>
          <p:nvPr/>
        </p:nvCxnSpPr>
        <p:spPr>
          <a:xfrm flipH="1">
            <a:off x="6700943" y="2610545"/>
            <a:ext cx="360985" cy="503350"/>
          </a:xfrm>
          <a:prstGeom prst="straightConnector1">
            <a:avLst/>
          </a:prstGeom>
          <a:ln w="6032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FA9B0C67-EE7D-588C-739E-510468FD4D10}"/>
              </a:ext>
            </a:extLst>
          </p:cNvPr>
          <p:cNvCxnSpPr>
            <a:cxnSpLocks/>
          </p:cNvCxnSpPr>
          <p:nvPr/>
        </p:nvCxnSpPr>
        <p:spPr>
          <a:xfrm>
            <a:off x="3181230" y="3540997"/>
            <a:ext cx="2642299" cy="149793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Texto 8">
            <a:extLst>
              <a:ext uri="{FF2B5EF4-FFF2-40B4-BE49-F238E27FC236}">
                <a16:creationId xmlns:a16="http://schemas.microsoft.com/office/drawing/2014/main" id="{B7845380-422C-72B2-8908-B978503307A3}"/>
              </a:ext>
            </a:extLst>
          </p:cNvPr>
          <p:cNvSpPr txBox="1"/>
          <p:nvPr/>
        </p:nvSpPr>
        <p:spPr>
          <a:xfrm>
            <a:off x="4114636" y="3704495"/>
            <a:ext cx="983647" cy="369332"/>
          </a:xfrm>
          <a:prstGeom prst="rect">
            <a:avLst/>
          </a:prstGeom>
          <a:solidFill>
            <a:schemeClr val="bg1">
              <a:alpha val="68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505 mm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F50544B-A7F7-9019-2452-6B0FE158B114}"/>
              </a:ext>
            </a:extLst>
          </p:cNvPr>
          <p:cNvSpPr txBox="1"/>
          <p:nvPr/>
        </p:nvSpPr>
        <p:spPr>
          <a:xfrm>
            <a:off x="9997" y="5932270"/>
            <a:ext cx="1209491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noProof="0" dirty="0"/>
              <a:t>†</a:t>
            </a:r>
            <a:r>
              <a:rPr lang="en-GB" sz="1600" noProof="0" dirty="0">
                <a:latin typeface="Times New Roman" panose="02020603050405020304" pitchFamily="18" charset="0"/>
              </a:rPr>
              <a:t>W. Ratynski &amp; F. </a:t>
            </a:r>
            <a:r>
              <a:rPr lang="en-GB" sz="1600" noProof="0" dirty="0" err="1">
                <a:latin typeface="Times New Roman" panose="02020603050405020304" pitchFamily="18" charset="0"/>
              </a:rPr>
              <a:t>Käppeler</a:t>
            </a:r>
            <a:r>
              <a:rPr lang="en-GB" sz="1600" noProof="0" dirty="0">
                <a:latin typeface="Times New Roman" panose="02020603050405020304" pitchFamily="18" charset="0"/>
              </a:rPr>
              <a:t>, “</a:t>
            </a:r>
            <a:r>
              <a:rPr lang="en-GB" sz="1600" i="1" noProof="0" dirty="0">
                <a:latin typeface="Times New Roman" panose="02020603050405020304" pitchFamily="18" charset="0"/>
              </a:rPr>
              <a:t>Neutron capture cross section of </a:t>
            </a:r>
            <a:r>
              <a:rPr lang="en-GB" sz="1600" i="1" baseline="30000" noProof="0" dirty="0">
                <a:latin typeface="Times New Roman" panose="02020603050405020304" pitchFamily="18" charset="0"/>
              </a:rPr>
              <a:t>197</a:t>
            </a:r>
            <a:r>
              <a:rPr lang="en-GB" sz="1600" i="1" noProof="0" dirty="0">
                <a:latin typeface="Times New Roman" panose="02020603050405020304" pitchFamily="18" charset="0"/>
              </a:rPr>
              <a:t>Au: A standard for stellar nucleosynthesis</a:t>
            </a:r>
            <a:r>
              <a:rPr lang="en-GB" sz="1600" noProof="0" dirty="0">
                <a:latin typeface="Times New Roman" panose="02020603050405020304" pitchFamily="18" charset="0"/>
              </a:rPr>
              <a:t>”, Physical Review C 37(2) (1988)</a:t>
            </a:r>
            <a:endParaRPr lang="en-GB" sz="1600" noProof="0" dirty="0"/>
          </a:p>
        </p:txBody>
      </p:sp>
      <p:sp>
        <p:nvSpPr>
          <p:cNvPr id="12" name="Flecha: a la derecha 11">
            <a:extLst>
              <a:ext uri="{FF2B5EF4-FFF2-40B4-BE49-F238E27FC236}">
                <a16:creationId xmlns:a16="http://schemas.microsoft.com/office/drawing/2014/main" id="{8945160D-AF79-B924-0492-32AB863EA3CC}"/>
              </a:ext>
            </a:extLst>
          </p:cNvPr>
          <p:cNvSpPr/>
          <p:nvPr/>
        </p:nvSpPr>
        <p:spPr>
          <a:xfrm rot="232210">
            <a:off x="1474952" y="2903606"/>
            <a:ext cx="1043305" cy="217727"/>
          </a:xfrm>
          <a:prstGeom prst="rightArrow">
            <a:avLst/>
          </a:prstGeom>
          <a:solidFill>
            <a:srgbClr val="F2B8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DE806C4B-BA27-2873-782A-37AB591264E1}"/>
              </a:ext>
            </a:extLst>
          </p:cNvPr>
          <p:cNvSpPr txBox="1"/>
          <p:nvPr/>
        </p:nvSpPr>
        <p:spPr>
          <a:xfrm>
            <a:off x="826338" y="3144715"/>
            <a:ext cx="1271489" cy="646331"/>
          </a:xfrm>
          <a:prstGeom prst="rect">
            <a:avLst/>
          </a:prstGeom>
          <a:solidFill>
            <a:schemeClr val="bg1">
              <a:alpha val="68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Protons</a:t>
            </a:r>
          </a:p>
          <a:p>
            <a:pPr algn="ctr"/>
            <a:r>
              <a:rPr lang="en-GB" b="1" noProof="0" dirty="0"/>
              <a:t>(1912 keV)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E71A774A-4505-DB9E-1FA5-5CADB02C1330}"/>
              </a:ext>
            </a:extLst>
          </p:cNvPr>
          <p:cNvSpPr txBox="1"/>
          <p:nvPr/>
        </p:nvSpPr>
        <p:spPr>
          <a:xfrm>
            <a:off x="2585941" y="2139824"/>
            <a:ext cx="1268883" cy="646331"/>
          </a:xfrm>
          <a:prstGeom prst="rect">
            <a:avLst/>
          </a:prstGeom>
          <a:solidFill>
            <a:schemeClr val="bg1">
              <a:alpha val="68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Neutrons (1-120 keV)</a:t>
            </a:r>
          </a:p>
        </p:txBody>
      </p:sp>
      <p:sp>
        <p:nvSpPr>
          <p:cNvPr id="15" name="Flecha: a la derecha 14">
            <a:extLst>
              <a:ext uri="{FF2B5EF4-FFF2-40B4-BE49-F238E27FC236}">
                <a16:creationId xmlns:a16="http://schemas.microsoft.com/office/drawing/2014/main" id="{38773283-072E-1C30-1DD8-EAE2208B1437}"/>
              </a:ext>
            </a:extLst>
          </p:cNvPr>
          <p:cNvSpPr/>
          <p:nvPr/>
        </p:nvSpPr>
        <p:spPr>
          <a:xfrm rot="1654274">
            <a:off x="3113842" y="3251262"/>
            <a:ext cx="335635" cy="136028"/>
          </a:xfrm>
          <a:prstGeom prst="rightArrow">
            <a:avLst/>
          </a:prstGeom>
          <a:solidFill>
            <a:srgbClr val="189BD2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6" name="Flecha: a la derecha 15">
            <a:extLst>
              <a:ext uri="{FF2B5EF4-FFF2-40B4-BE49-F238E27FC236}">
                <a16:creationId xmlns:a16="http://schemas.microsoft.com/office/drawing/2014/main" id="{4828F4FC-F226-EAAE-3670-7CC1A41C5A9C}"/>
              </a:ext>
            </a:extLst>
          </p:cNvPr>
          <p:cNvSpPr/>
          <p:nvPr/>
        </p:nvSpPr>
        <p:spPr>
          <a:xfrm>
            <a:off x="3166871" y="3045481"/>
            <a:ext cx="335635" cy="136028"/>
          </a:xfrm>
          <a:prstGeom prst="rightArrow">
            <a:avLst/>
          </a:prstGeom>
          <a:solidFill>
            <a:srgbClr val="189BD2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7" name="Flecha: a la derecha 16">
            <a:extLst>
              <a:ext uri="{FF2B5EF4-FFF2-40B4-BE49-F238E27FC236}">
                <a16:creationId xmlns:a16="http://schemas.microsoft.com/office/drawing/2014/main" id="{EDB6EB11-24B6-808D-850D-3ABEE154BA18}"/>
              </a:ext>
            </a:extLst>
          </p:cNvPr>
          <p:cNvSpPr/>
          <p:nvPr/>
        </p:nvSpPr>
        <p:spPr>
          <a:xfrm rot="20268766">
            <a:off x="3153612" y="2845055"/>
            <a:ext cx="335635" cy="136028"/>
          </a:xfrm>
          <a:prstGeom prst="rightArrow">
            <a:avLst/>
          </a:prstGeom>
          <a:solidFill>
            <a:srgbClr val="189BD2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795B03D3-FA5E-0336-D84A-52D9CF650560}"/>
              </a:ext>
            </a:extLst>
          </p:cNvPr>
          <p:cNvSpPr txBox="1"/>
          <p:nvPr/>
        </p:nvSpPr>
        <p:spPr>
          <a:xfrm>
            <a:off x="1996604" y="3798275"/>
            <a:ext cx="983646" cy="369332"/>
          </a:xfrm>
          <a:prstGeom prst="rect">
            <a:avLst/>
          </a:prstGeom>
          <a:solidFill>
            <a:schemeClr val="bg1">
              <a:alpha val="68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noProof="0" dirty="0"/>
              <a:t>Li target</a:t>
            </a:r>
          </a:p>
        </p:txBody>
      </p: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806D11F6-485D-E928-8A7F-E9F5E8A13E4C}"/>
              </a:ext>
            </a:extLst>
          </p:cNvPr>
          <p:cNvCxnSpPr>
            <a:cxnSpLocks/>
          </p:cNvCxnSpPr>
          <p:nvPr/>
        </p:nvCxnSpPr>
        <p:spPr>
          <a:xfrm flipV="1">
            <a:off x="2629989" y="3251774"/>
            <a:ext cx="374468" cy="439016"/>
          </a:xfrm>
          <a:prstGeom prst="straightConnector1">
            <a:avLst/>
          </a:prstGeom>
          <a:ln w="6032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CuadroTexto 27">
            <a:extLst>
              <a:ext uri="{FF2B5EF4-FFF2-40B4-BE49-F238E27FC236}">
                <a16:creationId xmlns:a16="http://schemas.microsoft.com/office/drawing/2014/main" id="{B495505A-F953-1282-C980-2C97D51EC4B4}"/>
              </a:ext>
            </a:extLst>
          </p:cNvPr>
          <p:cNvSpPr txBox="1"/>
          <p:nvPr/>
        </p:nvSpPr>
        <p:spPr>
          <a:xfrm>
            <a:off x="8118285" y="1536750"/>
            <a:ext cx="37193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noProof="0" dirty="0"/>
              <a:t>Li-glass detectors → based on the </a:t>
            </a:r>
            <a:r>
              <a:rPr lang="en-GB" sz="2400" baseline="30000" noProof="0" dirty="0"/>
              <a:t>6</a:t>
            </a:r>
            <a:r>
              <a:rPr lang="en-GB" sz="2400" noProof="0" dirty="0"/>
              <a:t>Li(n,α)</a:t>
            </a:r>
            <a:r>
              <a:rPr lang="en-GB" sz="2400" baseline="30000" noProof="0" dirty="0"/>
              <a:t>3</a:t>
            </a:r>
            <a:r>
              <a:rPr lang="en-GB" sz="2400" noProof="0" dirty="0"/>
              <a:t>H reaction</a:t>
            </a:r>
          </a:p>
        </p:txBody>
      </p:sp>
      <p:pic>
        <p:nvPicPr>
          <p:cNvPr id="29" name="Imagen 28">
            <a:extLst>
              <a:ext uri="{FF2B5EF4-FFF2-40B4-BE49-F238E27FC236}">
                <a16:creationId xmlns:a16="http://schemas.microsoft.com/office/drawing/2014/main" id="{4FF1AB87-8EE2-CCD3-D667-53510F0609F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8239" t="12967" r="7660" b="578"/>
          <a:stretch/>
        </p:blipFill>
        <p:spPr>
          <a:xfrm>
            <a:off x="8212528" y="2414870"/>
            <a:ext cx="3339169" cy="2381020"/>
          </a:xfrm>
          <a:prstGeom prst="rect">
            <a:avLst/>
          </a:prstGeom>
        </p:spPr>
      </p:pic>
      <p:sp>
        <p:nvSpPr>
          <p:cNvPr id="30" name="CuadroTexto 29">
            <a:extLst>
              <a:ext uri="{FF2B5EF4-FFF2-40B4-BE49-F238E27FC236}">
                <a16:creationId xmlns:a16="http://schemas.microsoft.com/office/drawing/2014/main" id="{9EA21720-AE1E-92D2-522A-619CCC169586}"/>
              </a:ext>
            </a:extLst>
          </p:cNvPr>
          <p:cNvSpPr txBox="1"/>
          <p:nvPr/>
        </p:nvSpPr>
        <p:spPr>
          <a:xfrm>
            <a:off x="9154029" y="2412385"/>
            <a:ext cx="801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noProof="0" dirty="0"/>
              <a:t>γ-flash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F47AE04A-A6C9-631F-23FE-C92FC019A638}"/>
              </a:ext>
            </a:extLst>
          </p:cNvPr>
          <p:cNvSpPr txBox="1"/>
          <p:nvPr/>
        </p:nvSpPr>
        <p:spPr>
          <a:xfrm>
            <a:off x="9977963" y="3065783"/>
            <a:ext cx="1041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noProof="0" dirty="0"/>
              <a:t>neutrons</a:t>
            </a:r>
          </a:p>
        </p:txBody>
      </p:sp>
      <p:cxnSp>
        <p:nvCxnSpPr>
          <p:cNvPr id="32" name="Conector recto de flecha 31">
            <a:extLst>
              <a:ext uri="{FF2B5EF4-FFF2-40B4-BE49-F238E27FC236}">
                <a16:creationId xmlns:a16="http://schemas.microsoft.com/office/drawing/2014/main" id="{FA49E780-129B-01DA-8F05-43881C5ACBF0}"/>
              </a:ext>
            </a:extLst>
          </p:cNvPr>
          <p:cNvCxnSpPr>
            <a:cxnSpLocks/>
          </p:cNvCxnSpPr>
          <p:nvPr/>
        </p:nvCxnSpPr>
        <p:spPr>
          <a:xfrm flipH="1">
            <a:off x="8998675" y="2748997"/>
            <a:ext cx="365760" cy="23015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de flecha 32">
            <a:extLst>
              <a:ext uri="{FF2B5EF4-FFF2-40B4-BE49-F238E27FC236}">
                <a16:creationId xmlns:a16="http://schemas.microsoft.com/office/drawing/2014/main" id="{0C205BCA-9E30-0F2E-EB50-2D713943410C}"/>
              </a:ext>
            </a:extLst>
          </p:cNvPr>
          <p:cNvCxnSpPr>
            <a:cxnSpLocks/>
          </p:cNvCxnSpPr>
          <p:nvPr/>
        </p:nvCxnSpPr>
        <p:spPr>
          <a:xfrm flipH="1">
            <a:off x="9652764" y="3337076"/>
            <a:ext cx="369917" cy="16846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78301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D82C60-CB65-C531-23D3-D57D441122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9DB5B828-C053-72F1-F64B-B0504C6C0886}"/>
              </a:ext>
            </a:extLst>
          </p:cNvPr>
          <p:cNvSpPr txBox="1"/>
          <p:nvPr/>
        </p:nvSpPr>
        <p:spPr>
          <a:xfrm>
            <a:off x="198000" y="28800"/>
            <a:ext cx="112284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noProof="0" dirty="0">
                <a:latin typeface="+mj-lt"/>
              </a:rPr>
              <a:t>Backup. MB spectrum: </a:t>
            </a:r>
            <a:r>
              <a:rPr lang="en-GB" sz="4400" noProof="0" dirty="0" err="1">
                <a:latin typeface="+mj-lt"/>
              </a:rPr>
              <a:t>ToF</a:t>
            </a:r>
            <a:r>
              <a:rPr lang="en-GB" sz="4400" noProof="0" dirty="0">
                <a:latin typeface="+mj-lt"/>
              </a:rPr>
              <a:t> characterization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F084D14-C55F-A2B8-7C42-D58B258AA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0005-B5C9-4CA6-89F5-A520DBCC6CB6}" type="slidenum">
              <a:rPr lang="en-GB" sz="1800" noProof="0" smtClean="0"/>
              <a:t>35</a:t>
            </a:fld>
            <a:endParaRPr lang="en-GB" sz="1800" noProof="0" dirty="0"/>
          </a:p>
        </p:txBody>
      </p:sp>
      <p:sp>
        <p:nvSpPr>
          <p:cNvPr id="18" name="CuadroTexto 7">
            <a:extLst>
              <a:ext uri="{FF2B5EF4-FFF2-40B4-BE49-F238E27FC236}">
                <a16:creationId xmlns:a16="http://schemas.microsoft.com/office/drawing/2014/main" id="{A2036109-C5CD-3C09-FD8D-103F854A99A8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99D53778-F3EE-CA1A-2113-A0D616CB71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80AC0CBB-C2E0-030C-18DE-F193A0E98A2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1987" t="11829" r="1357" b="530"/>
          <a:stretch/>
        </p:blipFill>
        <p:spPr>
          <a:xfrm>
            <a:off x="246205" y="1479022"/>
            <a:ext cx="6437307" cy="3400832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267959A6-0B7A-9E26-4026-53416BB06B41}"/>
              </a:ext>
            </a:extLst>
          </p:cNvPr>
          <p:cNvSpPr txBox="1"/>
          <p:nvPr/>
        </p:nvSpPr>
        <p:spPr>
          <a:xfrm>
            <a:off x="198000" y="809694"/>
            <a:ext cx="11880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noProof="0" dirty="0"/>
              <a:t>The neutron field was characterized by time-of-flight + simulations.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29A1AA1C-C6EF-DF2C-DE28-B0E1CEC835BF}"/>
              </a:ext>
            </a:extLst>
          </p:cNvPr>
          <p:cNvSpPr txBox="1"/>
          <p:nvPr/>
        </p:nvSpPr>
        <p:spPr>
          <a:xfrm>
            <a:off x="2289740" y="3309490"/>
            <a:ext cx="2101713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2400" noProof="0" dirty="0"/>
              <a:t>E</a:t>
            </a:r>
            <a:r>
              <a:rPr lang="en-GB" sz="2400" baseline="-25000" noProof="0" dirty="0"/>
              <a:t>p</a:t>
            </a:r>
            <a:r>
              <a:rPr lang="en-GB" sz="2400" noProof="0" dirty="0"/>
              <a:t> = 1912 keV</a:t>
            </a:r>
          </a:p>
          <a:p>
            <a:pPr algn="ctr">
              <a:spcAft>
                <a:spcPts val="600"/>
              </a:spcAft>
            </a:pPr>
            <a:r>
              <a:rPr lang="en-GB" sz="2400" noProof="0" dirty="0"/>
              <a:t>σ = 3.5 keV</a:t>
            </a:r>
          </a:p>
        </p:txBody>
      </p:sp>
      <p:sp>
        <p:nvSpPr>
          <p:cNvPr id="30" name="Abrir llave 29">
            <a:extLst>
              <a:ext uri="{FF2B5EF4-FFF2-40B4-BE49-F238E27FC236}">
                <a16:creationId xmlns:a16="http://schemas.microsoft.com/office/drawing/2014/main" id="{72CC9430-2619-0C1C-906F-EC47FAF6E07B}"/>
              </a:ext>
            </a:extLst>
          </p:cNvPr>
          <p:cNvSpPr/>
          <p:nvPr/>
        </p:nvSpPr>
        <p:spPr>
          <a:xfrm rot="10800000">
            <a:off x="4608538" y="5110215"/>
            <a:ext cx="303508" cy="794813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363B69ED-FCEA-C3F4-71C2-407000A0752D}"/>
              </a:ext>
            </a:extLst>
          </p:cNvPr>
          <p:cNvSpPr txBox="1"/>
          <p:nvPr/>
        </p:nvSpPr>
        <p:spPr>
          <a:xfrm>
            <a:off x="5128962" y="5092124"/>
            <a:ext cx="48262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noProof="0" dirty="0"/>
              <a:t>The neutron field was characterized by time-of-flight + simulations.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AF684B1C-A542-719F-92B5-0DD3828BD574}"/>
              </a:ext>
            </a:extLst>
          </p:cNvPr>
          <p:cNvSpPr txBox="1"/>
          <p:nvPr/>
        </p:nvSpPr>
        <p:spPr>
          <a:xfrm>
            <a:off x="117470" y="5053652"/>
            <a:ext cx="4680384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noProof="0" dirty="0" err="1"/>
              <a:t>SimLiT</a:t>
            </a:r>
            <a:r>
              <a:rPr lang="en-GB" sz="2400" noProof="0" dirty="0"/>
              <a:t> → Neutron production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noProof="0" dirty="0"/>
              <a:t>GEANT4 → Neutron transport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E205CE7D-537A-5A84-39B4-05F35D784FCE}"/>
              </a:ext>
            </a:extLst>
          </p:cNvPr>
          <p:cNvSpPr txBox="1"/>
          <p:nvPr/>
        </p:nvSpPr>
        <p:spPr>
          <a:xfrm>
            <a:off x="8118285" y="1536750"/>
            <a:ext cx="37193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noProof="0" dirty="0"/>
              <a:t>Li-glass detectors → based on the </a:t>
            </a:r>
            <a:r>
              <a:rPr lang="en-GB" sz="2400" baseline="30000" noProof="0" dirty="0"/>
              <a:t>6</a:t>
            </a:r>
            <a:r>
              <a:rPr lang="en-GB" sz="2400" noProof="0" dirty="0"/>
              <a:t>Li(n,α)</a:t>
            </a:r>
            <a:r>
              <a:rPr lang="en-GB" sz="2400" baseline="30000" noProof="0" dirty="0"/>
              <a:t>3</a:t>
            </a:r>
            <a:r>
              <a:rPr lang="en-GB" sz="2400" noProof="0" dirty="0"/>
              <a:t>H reaction</a:t>
            </a: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A77716A9-E215-54AD-32FD-CD1BE4526DE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8239" t="12967" r="7660" b="578"/>
          <a:stretch/>
        </p:blipFill>
        <p:spPr>
          <a:xfrm>
            <a:off x="8212528" y="2414870"/>
            <a:ext cx="3339169" cy="2381020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DAD59E01-290F-338A-0490-5DCD054E81C3}"/>
              </a:ext>
            </a:extLst>
          </p:cNvPr>
          <p:cNvSpPr txBox="1"/>
          <p:nvPr/>
        </p:nvSpPr>
        <p:spPr>
          <a:xfrm>
            <a:off x="9154029" y="2412385"/>
            <a:ext cx="801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noProof="0" dirty="0"/>
              <a:t>γ-flash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428B1DCB-D4E2-B6F0-86C6-D17AD964CFA2}"/>
              </a:ext>
            </a:extLst>
          </p:cNvPr>
          <p:cNvSpPr txBox="1"/>
          <p:nvPr/>
        </p:nvSpPr>
        <p:spPr>
          <a:xfrm>
            <a:off x="9977963" y="3065783"/>
            <a:ext cx="1041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noProof="0" dirty="0"/>
              <a:t>neutrons</a:t>
            </a:r>
          </a:p>
        </p:txBody>
      </p:sp>
      <p:cxnSp>
        <p:nvCxnSpPr>
          <p:cNvPr id="37" name="Conector recto de flecha 36">
            <a:extLst>
              <a:ext uri="{FF2B5EF4-FFF2-40B4-BE49-F238E27FC236}">
                <a16:creationId xmlns:a16="http://schemas.microsoft.com/office/drawing/2014/main" id="{20B6D1AF-16A1-A6BC-82ED-42FA451EDD40}"/>
              </a:ext>
            </a:extLst>
          </p:cNvPr>
          <p:cNvCxnSpPr>
            <a:cxnSpLocks/>
          </p:cNvCxnSpPr>
          <p:nvPr/>
        </p:nvCxnSpPr>
        <p:spPr>
          <a:xfrm flipH="1">
            <a:off x="8998675" y="2748997"/>
            <a:ext cx="365760" cy="23015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de flecha 37">
            <a:extLst>
              <a:ext uri="{FF2B5EF4-FFF2-40B4-BE49-F238E27FC236}">
                <a16:creationId xmlns:a16="http://schemas.microsoft.com/office/drawing/2014/main" id="{CF59B67C-1263-7339-1CBE-9C38D4FCB96C}"/>
              </a:ext>
            </a:extLst>
          </p:cNvPr>
          <p:cNvCxnSpPr>
            <a:cxnSpLocks/>
          </p:cNvCxnSpPr>
          <p:nvPr/>
        </p:nvCxnSpPr>
        <p:spPr>
          <a:xfrm flipH="1">
            <a:off x="9652764" y="3337076"/>
            <a:ext cx="369917" cy="16846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CuadroTexto 38">
                <a:extLst>
                  <a:ext uri="{FF2B5EF4-FFF2-40B4-BE49-F238E27FC236}">
                    <a16:creationId xmlns:a16="http://schemas.microsoft.com/office/drawing/2014/main" id="{58B9EC1C-5535-63FC-AA04-7635F00C74EF}"/>
                  </a:ext>
                </a:extLst>
              </p:cNvPr>
              <p:cNvSpPr txBox="1"/>
              <p:nvPr/>
            </p:nvSpPr>
            <p:spPr>
              <a:xfrm>
                <a:off x="6861970" y="2663981"/>
                <a:ext cx="129105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noProof="0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b="0" i="1" noProof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noProof="0" smtClean="0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p>
                              <m:r>
                                <a:rPr lang="en-GB" b="0" i="1" noProof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GB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noProof="0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en-GB" b="0" i="1" noProof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GB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noProof="0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GB" b="0" i="1" noProof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noProof="0" dirty="0"/>
              </a:p>
            </p:txBody>
          </p:sp>
        </mc:Choice>
        <mc:Fallback xmlns="">
          <p:sp>
            <p:nvSpPr>
              <p:cNvPr id="39" name="CuadroTexto 38">
                <a:extLst>
                  <a:ext uri="{FF2B5EF4-FFF2-40B4-BE49-F238E27FC236}">
                    <a16:creationId xmlns:a16="http://schemas.microsoft.com/office/drawing/2014/main" id="{58B9EC1C-5535-63FC-AA04-7635F00C74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1970" y="2663981"/>
                <a:ext cx="1291059" cy="64633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Conector recto de flecha 39">
            <a:extLst>
              <a:ext uri="{FF2B5EF4-FFF2-40B4-BE49-F238E27FC236}">
                <a16:creationId xmlns:a16="http://schemas.microsoft.com/office/drawing/2014/main" id="{6C0CF403-57DF-0DBD-DDC1-0B552492F074}"/>
              </a:ext>
            </a:extLst>
          </p:cNvPr>
          <p:cNvCxnSpPr>
            <a:cxnSpLocks/>
          </p:cNvCxnSpPr>
          <p:nvPr/>
        </p:nvCxnSpPr>
        <p:spPr>
          <a:xfrm flipH="1">
            <a:off x="6846111" y="3401579"/>
            <a:ext cx="1306918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56632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9D321B-BF97-082F-67BF-42975174BA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31AAFF11-A204-2B38-D2AD-D4ECF350982F}"/>
              </a:ext>
            </a:extLst>
          </p:cNvPr>
          <p:cNvSpPr txBox="1"/>
          <p:nvPr/>
        </p:nvSpPr>
        <p:spPr>
          <a:xfrm>
            <a:off x="198000" y="28800"/>
            <a:ext cx="112284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noProof="0" dirty="0">
                <a:latin typeface="+mj-lt"/>
              </a:rPr>
              <a:t>Backup. Neutron activation analysis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31A7645-F794-3383-859A-DE43ACD79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0005-B5C9-4CA6-89F5-A520DBCC6CB6}" type="slidenum">
              <a:rPr lang="en-GB" sz="1800" noProof="0" smtClean="0"/>
              <a:t>36</a:t>
            </a:fld>
            <a:endParaRPr lang="en-GB" sz="1800" noProof="0" dirty="0"/>
          </a:p>
        </p:txBody>
      </p:sp>
      <p:sp>
        <p:nvSpPr>
          <p:cNvPr id="18" name="CuadroTexto 7">
            <a:extLst>
              <a:ext uri="{FF2B5EF4-FFF2-40B4-BE49-F238E27FC236}">
                <a16:creationId xmlns:a16="http://schemas.microsoft.com/office/drawing/2014/main" id="{2C986CA2-6D73-6850-8729-8A1D06D2AACF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40C59633-CC89-9861-5A10-6E623EDC36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CF985B30-4279-5446-8CA7-AD4AE88458BE}"/>
                  </a:ext>
                </a:extLst>
              </p:cNvPr>
              <p:cNvSpPr txBox="1"/>
              <p:nvPr/>
            </p:nvSpPr>
            <p:spPr>
              <a:xfrm>
                <a:off x="3900206" y="2675974"/>
                <a:ext cx="4841005" cy="11486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noProof="0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sz="2400" b="0" i="1" noProof="0" smtClean="0">
                              <a:latin typeface="Cambria Math" panose="02040503050406030204" pitchFamily="18" charset="0"/>
                            </a:rPr>
                            <m:t>𝑎𝑐𝑡</m:t>
                          </m:r>
                        </m:sub>
                      </m:sSub>
                      <m:r>
                        <a:rPr lang="en-GB" sz="2400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  <m:t>𝐸𝑂𝐼</m:t>
                              </m:r>
                            </m:sub>
                          </m:sSub>
                        </m:num>
                        <m:den>
                          <m:r>
                            <a:rPr lang="en-GB" sz="2400" b="0" i="1" noProof="0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den>
                      </m:f>
                      <m:r>
                        <a:rPr lang="en-GB" sz="2400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noProof="0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sSup>
                            <m:sSupPr>
                              <m:ctrlP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  <m:t>·</m:t>
                              </m:r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  <m:sSub>
                                <m:sSubPr>
                                  <m:ctrlPr>
                                    <a:rPr lang="en-GB" sz="24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 noProof="0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GB" sz="2400" b="0" i="1" noProof="0" smtClean="0">
                                      <a:latin typeface="Cambria Math" panose="02040503050406030204" pitchFamily="18" charset="0"/>
                                    </a:rPr>
                                    <m:t>𝑤𝑎𝑖𝑡</m:t>
                                  </m:r>
                                </m:sub>
                              </m:sSub>
                            </m:sup>
                          </m:sSup>
                          <m:sSub>
                            <m:sSubPr>
                              <m:ctrlP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  <m:t>·</m:t>
                              </m:r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  <m:t>𝑖𝑟𝑟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  <m:r>
                            <a:rPr lang="en-GB" sz="2400" b="0" i="1" noProof="0" smtClean="0">
                              <a:latin typeface="Cambria Math" panose="02040503050406030204" pitchFamily="18" charset="0"/>
                            </a:rPr>
                            <m:t>·</m:t>
                          </m:r>
                          <m:r>
                            <a:rPr lang="en-GB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r>
                            <a:rPr lang="en-GB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·</m:t>
                          </m:r>
                          <m:d>
                            <m:dPr>
                              <m:ctrlPr>
                                <a:rPr lang="en-GB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GB" sz="2400" b="0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400" b="0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GB" sz="2400" b="0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GB" sz="2400" b="0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  <m:sSub>
                                    <m:sSubPr>
                                      <m:ctrlPr>
                                        <a:rPr lang="en-GB" sz="2400" b="0" i="1" noProof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400" b="0" i="1" noProof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GB" sz="2400" b="0" i="1" noProof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𝑚𝑒𝑎𝑠</m:t>
                                      </m:r>
                                    </m:sub>
                                  </m:sSub>
                                </m:sup>
                              </m:sSup>
                            </m:e>
                          </m:d>
                        </m:den>
                      </m:f>
                    </m:oMath>
                  </m:oMathPara>
                </a14:m>
                <a:endParaRPr lang="en-GB" sz="2400" b="0" noProof="0" dirty="0"/>
              </a:p>
              <a:p>
                <a:endParaRPr lang="en-GB" noProof="0" dirty="0"/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CF985B30-4279-5446-8CA7-AD4AE88458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0206" y="2675974"/>
                <a:ext cx="4841005" cy="114864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n 4">
            <a:extLst>
              <a:ext uri="{FF2B5EF4-FFF2-40B4-BE49-F238E27FC236}">
                <a16:creationId xmlns:a16="http://schemas.microsoft.com/office/drawing/2014/main" id="{46047C56-EA30-1AAE-06AF-FF904483CD6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65" t="17314" r="53835" b="7605"/>
          <a:stretch/>
        </p:blipFill>
        <p:spPr>
          <a:xfrm>
            <a:off x="7893797" y="4278353"/>
            <a:ext cx="4190712" cy="196651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2142409A-27DE-233A-1816-793F524E7A9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52429" t="11969" r="1740" b="474"/>
          <a:stretch/>
        </p:blipFill>
        <p:spPr>
          <a:xfrm>
            <a:off x="8446718" y="581955"/>
            <a:ext cx="3097987" cy="1664566"/>
          </a:xfrm>
          <a:prstGeom prst="rect">
            <a:avLst/>
          </a:prstGeom>
        </p:spPr>
      </p:pic>
      <p:pic>
        <p:nvPicPr>
          <p:cNvPr id="7" name="Imagen 6" descr="Gráfico, Histograma&#10;&#10;Descripción generada automáticamente">
            <a:extLst>
              <a:ext uri="{FF2B5EF4-FFF2-40B4-BE49-F238E27FC236}">
                <a16:creationId xmlns:a16="http://schemas.microsoft.com/office/drawing/2014/main" id="{111C71C1-292C-23AD-A7FB-FE6FD976564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743" y="3649751"/>
            <a:ext cx="3165069" cy="2284561"/>
          </a:xfrm>
          <a:prstGeom prst="rect">
            <a:avLst/>
          </a:prstGeom>
        </p:spPr>
      </p:pic>
      <p:pic>
        <p:nvPicPr>
          <p:cNvPr id="8" name="Imagen 7" descr="Gráfico&#10;&#10;Descripción generada automáticamente">
            <a:extLst>
              <a:ext uri="{FF2B5EF4-FFF2-40B4-BE49-F238E27FC236}">
                <a16:creationId xmlns:a16="http://schemas.microsoft.com/office/drawing/2014/main" id="{CBFCAE83-2369-1937-8AC3-7A6A621258D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52" y="1365190"/>
            <a:ext cx="3165069" cy="2284561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C51FAA66-A59B-8467-5D33-B576E82C0EAA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52106" t="11754" r="1394" b="2351"/>
          <a:stretch/>
        </p:blipFill>
        <p:spPr>
          <a:xfrm>
            <a:off x="3934877" y="4497569"/>
            <a:ext cx="3417469" cy="1775459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8379746C-E784-4D2B-842F-CC38C1AFE44A}"/>
              </a:ext>
            </a:extLst>
          </p:cNvPr>
          <p:cNvSpPr txBox="1"/>
          <p:nvPr/>
        </p:nvSpPr>
        <p:spPr>
          <a:xfrm>
            <a:off x="3565345" y="1211094"/>
            <a:ext cx="25997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noProof="0" dirty="0"/>
              <a:t>Counts → Gaussian + linear fit</a:t>
            </a:r>
          </a:p>
        </p:txBody>
      </p: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F7FC68BA-BE56-314D-D178-525DAE849E39}"/>
              </a:ext>
            </a:extLst>
          </p:cNvPr>
          <p:cNvCxnSpPr>
            <a:cxnSpLocks/>
          </p:cNvCxnSpPr>
          <p:nvPr/>
        </p:nvCxnSpPr>
        <p:spPr>
          <a:xfrm flipH="1" flipV="1">
            <a:off x="5489296" y="1775837"/>
            <a:ext cx="726884" cy="78477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ángulo 11">
            <a:extLst>
              <a:ext uri="{FF2B5EF4-FFF2-40B4-BE49-F238E27FC236}">
                <a16:creationId xmlns:a16="http://schemas.microsoft.com/office/drawing/2014/main" id="{033FE54B-7B99-AF40-519B-D1840A1C63BD}"/>
              </a:ext>
            </a:extLst>
          </p:cNvPr>
          <p:cNvSpPr/>
          <p:nvPr/>
        </p:nvSpPr>
        <p:spPr>
          <a:xfrm>
            <a:off x="6328947" y="2714767"/>
            <a:ext cx="236136" cy="338138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91BB90E5-5B56-983D-3B8D-C9895FE4523A}"/>
              </a:ext>
            </a:extLst>
          </p:cNvPr>
          <p:cNvSpPr/>
          <p:nvPr/>
        </p:nvSpPr>
        <p:spPr>
          <a:xfrm>
            <a:off x="7698262" y="2654925"/>
            <a:ext cx="555152" cy="447017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160FA4B4-5C51-B71A-752F-71C4DCBABB9E}"/>
              </a:ext>
            </a:extLst>
          </p:cNvPr>
          <p:cNvSpPr txBox="1"/>
          <p:nvPr/>
        </p:nvSpPr>
        <p:spPr>
          <a:xfrm>
            <a:off x="8942579" y="2271093"/>
            <a:ext cx="31555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noProof="0" dirty="0">
                <a:solidFill>
                  <a:srgbClr val="FF0000"/>
                </a:solidFill>
              </a:rPr>
              <a:t>Decay during irradiation → current measurement</a:t>
            </a:r>
          </a:p>
        </p:txBody>
      </p: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59E72199-1CD5-28E6-FD7E-59176480E2C9}"/>
              </a:ext>
            </a:extLst>
          </p:cNvPr>
          <p:cNvCxnSpPr>
            <a:cxnSpLocks/>
          </p:cNvCxnSpPr>
          <p:nvPr/>
        </p:nvCxnSpPr>
        <p:spPr>
          <a:xfrm flipV="1">
            <a:off x="8348994" y="2600169"/>
            <a:ext cx="721154" cy="26572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ángulo 15">
            <a:extLst>
              <a:ext uri="{FF2B5EF4-FFF2-40B4-BE49-F238E27FC236}">
                <a16:creationId xmlns:a16="http://schemas.microsoft.com/office/drawing/2014/main" id="{09F89FB0-05C4-7808-8AE4-876921B46DB1}"/>
              </a:ext>
            </a:extLst>
          </p:cNvPr>
          <p:cNvSpPr/>
          <p:nvPr/>
        </p:nvSpPr>
        <p:spPr>
          <a:xfrm>
            <a:off x="6745777" y="2660328"/>
            <a:ext cx="928992" cy="447017"/>
          </a:xfrm>
          <a:prstGeom prst="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DCCCECA5-E615-79BA-3FD8-6EA98FE35079}"/>
              </a:ext>
            </a:extLst>
          </p:cNvPr>
          <p:cNvSpPr txBox="1"/>
          <p:nvPr/>
        </p:nvSpPr>
        <p:spPr>
          <a:xfrm>
            <a:off x="9227332" y="3396248"/>
            <a:ext cx="30717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noProof="0" dirty="0">
                <a:solidFill>
                  <a:srgbClr val="00B0F0"/>
                </a:solidFill>
              </a:rPr>
              <a:t>Decay during transport and measurement</a:t>
            </a:r>
          </a:p>
        </p:txBody>
      </p: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CB54C6E1-155B-217F-0C91-4FF95C990338}"/>
              </a:ext>
            </a:extLst>
          </p:cNvPr>
          <p:cNvCxnSpPr>
            <a:cxnSpLocks/>
          </p:cNvCxnSpPr>
          <p:nvPr/>
        </p:nvCxnSpPr>
        <p:spPr>
          <a:xfrm>
            <a:off x="8715671" y="3290147"/>
            <a:ext cx="646043" cy="234533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ángulo 20">
            <a:extLst>
              <a:ext uri="{FF2B5EF4-FFF2-40B4-BE49-F238E27FC236}">
                <a16:creationId xmlns:a16="http://schemas.microsoft.com/office/drawing/2014/main" id="{34935065-BB9B-E481-16CF-E2E72766114B}"/>
              </a:ext>
            </a:extLst>
          </p:cNvPr>
          <p:cNvSpPr/>
          <p:nvPr/>
        </p:nvSpPr>
        <p:spPr>
          <a:xfrm>
            <a:off x="6366569" y="3221944"/>
            <a:ext cx="236136" cy="302736"/>
          </a:xfrm>
          <a:prstGeom prst="rect">
            <a:avLst/>
          </a:prstGeom>
          <a:noFill/>
          <a:ln w="28575">
            <a:solidFill>
              <a:srgbClr val="92D05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00F51654-1623-C73A-4FFB-A3CD15BBCB1C}"/>
              </a:ext>
            </a:extLst>
          </p:cNvPr>
          <p:cNvSpPr txBox="1"/>
          <p:nvPr/>
        </p:nvSpPr>
        <p:spPr>
          <a:xfrm>
            <a:off x="4437732" y="4051441"/>
            <a:ext cx="241175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noProof="0" dirty="0">
                <a:solidFill>
                  <a:srgbClr val="92D050"/>
                </a:solidFill>
              </a:rPr>
              <a:t>Efficiency</a:t>
            </a:r>
          </a:p>
        </p:txBody>
      </p:sp>
      <p:cxnSp>
        <p:nvCxnSpPr>
          <p:cNvPr id="23" name="Conector recto de flecha 22">
            <a:extLst>
              <a:ext uri="{FF2B5EF4-FFF2-40B4-BE49-F238E27FC236}">
                <a16:creationId xmlns:a16="http://schemas.microsoft.com/office/drawing/2014/main" id="{123A2D11-C24D-9ADB-DD43-D7B743304D4A}"/>
              </a:ext>
            </a:extLst>
          </p:cNvPr>
          <p:cNvCxnSpPr>
            <a:cxnSpLocks/>
          </p:cNvCxnSpPr>
          <p:nvPr/>
        </p:nvCxnSpPr>
        <p:spPr>
          <a:xfrm flipH="1">
            <a:off x="5922182" y="3622630"/>
            <a:ext cx="444387" cy="530586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ángulo 23">
            <a:extLst>
              <a:ext uri="{FF2B5EF4-FFF2-40B4-BE49-F238E27FC236}">
                <a16:creationId xmlns:a16="http://schemas.microsoft.com/office/drawing/2014/main" id="{4EC8DBEC-2106-E9AE-3CC6-9ED04BAFFAB0}"/>
              </a:ext>
            </a:extLst>
          </p:cNvPr>
          <p:cNvSpPr/>
          <p:nvPr/>
        </p:nvSpPr>
        <p:spPr>
          <a:xfrm>
            <a:off x="5884069" y="3183987"/>
            <a:ext cx="310739" cy="391331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DD273D92-7223-E14B-7BAA-E4A3124308D4}"/>
              </a:ext>
            </a:extLst>
          </p:cNvPr>
          <p:cNvSpPr/>
          <p:nvPr/>
        </p:nvSpPr>
        <p:spPr>
          <a:xfrm>
            <a:off x="6741875" y="3162485"/>
            <a:ext cx="1916349" cy="342986"/>
          </a:xfrm>
          <a:prstGeom prst="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8E34D6C0-D2EE-298B-F641-0E72B5CC4084}"/>
              </a:ext>
            </a:extLst>
          </p:cNvPr>
          <p:cNvSpPr/>
          <p:nvPr/>
        </p:nvSpPr>
        <p:spPr>
          <a:xfrm>
            <a:off x="3868237" y="4477204"/>
            <a:ext cx="3551465" cy="1795823"/>
          </a:xfrm>
          <a:prstGeom prst="rect">
            <a:avLst/>
          </a:prstGeom>
          <a:noFill/>
          <a:ln w="28575">
            <a:solidFill>
              <a:srgbClr val="92D050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7D02E20A-9218-65DD-B801-3B9BF5558D11}"/>
              </a:ext>
            </a:extLst>
          </p:cNvPr>
          <p:cNvSpPr/>
          <p:nvPr/>
        </p:nvSpPr>
        <p:spPr>
          <a:xfrm>
            <a:off x="246224" y="1347772"/>
            <a:ext cx="3200855" cy="4586540"/>
          </a:xfrm>
          <a:prstGeom prst="rect">
            <a:avLst/>
          </a:prstGeom>
          <a:noFill/>
          <a:ln w="285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BF04EEFB-9F81-D829-FB61-E68CC9255199}"/>
              </a:ext>
            </a:extLst>
          </p:cNvPr>
          <p:cNvSpPr/>
          <p:nvPr/>
        </p:nvSpPr>
        <p:spPr>
          <a:xfrm>
            <a:off x="7893797" y="4234582"/>
            <a:ext cx="4190712" cy="2038446"/>
          </a:xfrm>
          <a:prstGeom prst="rect">
            <a:avLst/>
          </a:prstGeom>
          <a:noFill/>
          <a:ln w="28575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EC3CA845-634D-78D6-D3CA-FF26E632B7F6}"/>
              </a:ext>
            </a:extLst>
          </p:cNvPr>
          <p:cNvSpPr/>
          <p:nvPr/>
        </p:nvSpPr>
        <p:spPr>
          <a:xfrm>
            <a:off x="8348994" y="478883"/>
            <a:ext cx="3345398" cy="1767638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369F3F2C-6664-48FC-52A8-EB52FFDF7990}"/>
              </a:ext>
            </a:extLst>
          </p:cNvPr>
          <p:cNvSpPr txBox="1"/>
          <p:nvPr/>
        </p:nvSpPr>
        <p:spPr>
          <a:xfrm>
            <a:off x="8579136" y="5433192"/>
            <a:ext cx="726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4.7 h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43A7A3F1-1FF7-15E9-B7F6-8CBBC1BEC79A}"/>
              </a:ext>
            </a:extLst>
          </p:cNvPr>
          <p:cNvSpPr txBox="1"/>
          <p:nvPr/>
        </p:nvSpPr>
        <p:spPr>
          <a:xfrm>
            <a:off x="9407290" y="5283433"/>
            <a:ext cx="986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noProof="0" dirty="0"/>
              <a:t>24min/</a:t>
            </a:r>
          </a:p>
          <a:p>
            <a:pPr algn="ctr"/>
            <a:r>
              <a:rPr lang="en-GB" sz="1600" noProof="0" dirty="0"/>
              <a:t>300min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1C11A4E5-B316-3E75-D1A2-8AA4FA1F04EF}"/>
              </a:ext>
            </a:extLst>
          </p:cNvPr>
          <p:cNvSpPr txBox="1"/>
          <p:nvPr/>
        </p:nvSpPr>
        <p:spPr>
          <a:xfrm>
            <a:off x="10271612" y="4991045"/>
            <a:ext cx="10958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noProof="0" dirty="0"/>
              <a:t>270 min/</a:t>
            </a:r>
          </a:p>
          <a:p>
            <a:pPr algn="ctr"/>
            <a:r>
              <a:rPr lang="en-GB" sz="1600" noProof="0" dirty="0"/>
              <a:t>20min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A483FB35-1CAB-6971-1C18-613197FCAAC8}"/>
              </a:ext>
            </a:extLst>
          </p:cNvPr>
          <p:cNvSpPr txBox="1"/>
          <p:nvPr/>
        </p:nvSpPr>
        <p:spPr>
          <a:xfrm>
            <a:off x="10819513" y="1652148"/>
            <a:ext cx="726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4.7 h</a:t>
            </a:r>
          </a:p>
        </p:txBody>
      </p:sp>
    </p:spTree>
    <p:extLst>
      <p:ext uri="{BB962C8B-B14F-4D97-AF65-F5344CB8AC3E}">
        <p14:creationId xmlns:p14="http://schemas.microsoft.com/office/powerpoint/2010/main" val="248422539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7CAF01-93BA-6E7B-1101-36972A163F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3CC37459-1ED5-9D7F-1343-D3DE2E0BD84E}"/>
              </a:ext>
            </a:extLst>
          </p:cNvPr>
          <p:cNvSpPr txBox="1"/>
          <p:nvPr/>
        </p:nvSpPr>
        <p:spPr>
          <a:xfrm>
            <a:off x="198000" y="28800"/>
            <a:ext cx="112284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noProof="0" dirty="0">
                <a:latin typeface="+mj-lt"/>
              </a:rPr>
              <a:t>Backup. Ancillary samples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37356BC5-CE4F-12DB-783B-C48A268E4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0005-B5C9-4CA6-89F5-A520DBCC6CB6}" type="slidenum">
              <a:rPr lang="en-GB" sz="1800" noProof="0" smtClean="0"/>
              <a:t>37</a:t>
            </a:fld>
            <a:endParaRPr lang="en-GB" sz="1800" noProof="0" dirty="0"/>
          </a:p>
        </p:txBody>
      </p:sp>
      <p:sp>
        <p:nvSpPr>
          <p:cNvPr id="18" name="CuadroTexto 7">
            <a:extLst>
              <a:ext uri="{FF2B5EF4-FFF2-40B4-BE49-F238E27FC236}">
                <a16:creationId xmlns:a16="http://schemas.microsoft.com/office/drawing/2014/main" id="{5B48BDEF-BF3A-F57C-EC30-A2C822C321C1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1F14DC7D-E65B-1F2F-521B-689AC3BA35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19EBCE04-6060-60C0-6288-536CA8E922C0}"/>
              </a:ext>
            </a:extLst>
          </p:cNvPr>
          <p:cNvSpPr txBox="1"/>
          <p:nvPr/>
        </p:nvSpPr>
        <p:spPr>
          <a:xfrm>
            <a:off x="236746" y="720519"/>
            <a:ext cx="11636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noProof="0" dirty="0"/>
              <a:t>Some ancillary measurements were performed during the experimental campaign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a 6">
                <a:extLst>
                  <a:ext uri="{FF2B5EF4-FFF2-40B4-BE49-F238E27FC236}">
                    <a16:creationId xmlns:a16="http://schemas.microsoft.com/office/drawing/2014/main" id="{90D95C6F-1516-F7C0-32A2-ED4ABAF0822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95928100"/>
                  </p:ext>
                </p:extLst>
              </p:nvPr>
            </p:nvGraphicFramePr>
            <p:xfrm>
              <a:off x="500206" y="3417027"/>
              <a:ext cx="3959370" cy="21234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240656">
                      <a:extLst>
                        <a:ext uri="{9D8B030D-6E8A-4147-A177-3AD203B41FA5}">
                          <a16:colId xmlns:a16="http://schemas.microsoft.com/office/drawing/2014/main" val="267306783"/>
                        </a:ext>
                      </a:extLst>
                    </a:gridCol>
                    <a:gridCol w="1638851">
                      <a:extLst>
                        <a:ext uri="{9D8B030D-6E8A-4147-A177-3AD203B41FA5}">
                          <a16:colId xmlns:a16="http://schemas.microsoft.com/office/drawing/2014/main" val="780452272"/>
                        </a:ext>
                      </a:extLst>
                    </a:gridCol>
                    <a:gridCol w="1079863">
                      <a:extLst>
                        <a:ext uri="{9D8B030D-6E8A-4147-A177-3AD203B41FA5}">
                          <a16:colId xmlns:a16="http://schemas.microsoft.com/office/drawing/2014/main" val="2261978888"/>
                        </a:ext>
                      </a:extLst>
                    </a:gridCol>
                  </a:tblGrid>
                  <a:tr h="20876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noProof="0" dirty="0"/>
                            <a:t>Sample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GB" b="0" i="0" baseline="0" noProof="0" smtClean="0"/>
                                  <m:t>Diameter</m:t>
                                </m:r>
                                <m:r>
                                  <m:rPr>
                                    <m:nor/>
                                  </m:rPr>
                                  <a:rPr lang="en-GB" b="0" i="0" baseline="0" noProof="0" smtClean="0"/>
                                  <m:t> (</m:t>
                                </m:r>
                                <m:r>
                                  <m:rPr>
                                    <m:nor/>
                                  </m:rPr>
                                  <a:rPr lang="en-GB" b="0" i="0" baseline="0" noProof="0" smtClean="0"/>
                                  <m:t>mm</m:t>
                                </m:r>
                                <m:r>
                                  <m:rPr>
                                    <m:nor/>
                                  </m:rPr>
                                  <a:rPr lang="en-GB" b="0" i="0" baseline="0" noProof="0" smtClean="0"/>
                                  <m:t>)</m:t>
                                </m:r>
                              </m:oMath>
                            </m:oMathPara>
                          </a14:m>
                          <a:endParaRPr lang="en-GB" baseline="0" noProof="0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 err="1"/>
                            <a:t>n</a:t>
                          </a:r>
                          <a:r>
                            <a:rPr lang="en-GB" baseline="-25000" noProof="0" dirty="0" err="1"/>
                            <a:t>at</a:t>
                          </a:r>
                          <a:endParaRPr lang="en-GB" baseline="-25000" noProof="0" dirty="0"/>
                        </a:p>
                        <a:p>
                          <a:pPr algn="ctr"/>
                          <a:r>
                            <a:rPr lang="en-GB" noProof="0" dirty="0"/>
                            <a:t>(10</a:t>
                          </a:r>
                          <a:r>
                            <a:rPr lang="en-GB" baseline="30000" noProof="0" dirty="0"/>
                            <a:t>-3</a:t>
                          </a:r>
                          <a:r>
                            <a:rPr lang="en-GB" noProof="0" dirty="0"/>
                            <a:t>at/b)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4989213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aseline="0" noProof="0" dirty="0"/>
                            <a:t>Dummy (2)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22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-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049476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baseline="30000" noProof="0" dirty="0"/>
                            <a:t>197</a:t>
                          </a:r>
                          <a:r>
                            <a:rPr lang="en-GB" b="0" baseline="0" noProof="0" dirty="0"/>
                            <a:t>Au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20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0.583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4839097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0" baseline="30000" noProof="0" dirty="0"/>
                            <a:t>197</a:t>
                          </a:r>
                          <a:r>
                            <a:rPr lang="en-GB" b="0" baseline="0" noProof="0" dirty="0"/>
                            <a:t>Au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80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0.644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0823053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0" baseline="30000" noProof="0" dirty="0" err="1"/>
                            <a:t>nat</a:t>
                          </a:r>
                          <a:r>
                            <a:rPr lang="en-GB" b="0" baseline="0" noProof="0" dirty="0" err="1"/>
                            <a:t>C</a:t>
                          </a:r>
                          <a:endParaRPr lang="en-GB" b="0" baseline="0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20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8.702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3285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a 6">
                <a:extLst>
                  <a:ext uri="{FF2B5EF4-FFF2-40B4-BE49-F238E27FC236}">
                    <a16:creationId xmlns:a16="http://schemas.microsoft.com/office/drawing/2014/main" id="{90D95C6F-1516-F7C0-32A2-ED4ABAF0822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95928100"/>
                  </p:ext>
                </p:extLst>
              </p:nvPr>
            </p:nvGraphicFramePr>
            <p:xfrm>
              <a:off x="500206" y="3417027"/>
              <a:ext cx="3959370" cy="21234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240656">
                      <a:extLst>
                        <a:ext uri="{9D8B030D-6E8A-4147-A177-3AD203B41FA5}">
                          <a16:colId xmlns:a16="http://schemas.microsoft.com/office/drawing/2014/main" val="267306783"/>
                        </a:ext>
                      </a:extLst>
                    </a:gridCol>
                    <a:gridCol w="1638851">
                      <a:extLst>
                        <a:ext uri="{9D8B030D-6E8A-4147-A177-3AD203B41FA5}">
                          <a16:colId xmlns:a16="http://schemas.microsoft.com/office/drawing/2014/main" val="780452272"/>
                        </a:ext>
                      </a:extLst>
                    </a:gridCol>
                    <a:gridCol w="1079863">
                      <a:extLst>
                        <a:ext uri="{9D8B030D-6E8A-4147-A177-3AD203B41FA5}">
                          <a16:colId xmlns:a16="http://schemas.microsoft.com/office/drawing/2014/main" val="2261978888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noProof="0" dirty="0"/>
                            <a:t>Sample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76208" t="-4762" r="-66543" b="-24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 err="1"/>
                            <a:t>n</a:t>
                          </a:r>
                          <a:r>
                            <a:rPr lang="en-GB" baseline="-25000" noProof="0" dirty="0" err="1"/>
                            <a:t>at</a:t>
                          </a:r>
                          <a:endParaRPr lang="en-GB" baseline="-25000" noProof="0" dirty="0"/>
                        </a:p>
                        <a:p>
                          <a:pPr algn="ctr"/>
                          <a:r>
                            <a:rPr lang="en-GB" noProof="0" dirty="0"/>
                            <a:t>(10</a:t>
                          </a:r>
                          <a:r>
                            <a:rPr lang="en-GB" baseline="30000" noProof="0" dirty="0"/>
                            <a:t>-3</a:t>
                          </a:r>
                          <a:r>
                            <a:rPr lang="en-GB" noProof="0" dirty="0"/>
                            <a:t>at/b)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4989213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aseline="0" noProof="0" dirty="0"/>
                            <a:t>Dummy (2)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22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-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049476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baseline="30000" noProof="0" dirty="0"/>
                            <a:t>197</a:t>
                          </a:r>
                          <a:r>
                            <a:rPr lang="en-GB" b="0" baseline="0" noProof="0" dirty="0"/>
                            <a:t>Au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20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0.583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4839097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0" baseline="30000" noProof="0" dirty="0"/>
                            <a:t>197</a:t>
                          </a:r>
                          <a:r>
                            <a:rPr lang="en-GB" b="0" baseline="0" noProof="0" dirty="0"/>
                            <a:t>Au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80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0.644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0823053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0" baseline="30000" noProof="0" dirty="0" err="1"/>
                            <a:t>nat</a:t>
                          </a:r>
                          <a:r>
                            <a:rPr lang="en-GB" b="0" baseline="0" noProof="0" dirty="0" err="1"/>
                            <a:t>C</a:t>
                          </a:r>
                          <a:endParaRPr lang="en-GB" b="0" baseline="0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20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8.702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32850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9" name="CuadroTexto 8">
            <a:extLst>
              <a:ext uri="{FF2B5EF4-FFF2-40B4-BE49-F238E27FC236}">
                <a16:creationId xmlns:a16="http://schemas.microsoft.com/office/drawing/2014/main" id="{E46CD369-BCBD-93A9-44B8-448088DFB123}"/>
              </a:ext>
            </a:extLst>
          </p:cNvPr>
          <p:cNvSpPr txBox="1"/>
          <p:nvPr/>
        </p:nvSpPr>
        <p:spPr>
          <a:xfrm>
            <a:off x="236746" y="1182184"/>
            <a:ext cx="5773783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noProof="0" dirty="0"/>
              <a:t>Dummy (empty PEEK capsule)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noProof="0" dirty="0"/>
              <a:t>Empty (empty </a:t>
            </a:r>
            <a:r>
              <a:rPr lang="en-GB" sz="2400" noProof="0" dirty="0" err="1"/>
              <a:t>aluminum</a:t>
            </a:r>
            <a:r>
              <a:rPr lang="en-GB" sz="2400" noProof="0" dirty="0"/>
              <a:t> ring)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noProof="0" dirty="0"/>
              <a:t>1 mm </a:t>
            </a:r>
            <a:r>
              <a:rPr lang="en-GB" sz="2400" baseline="30000" noProof="0" dirty="0" err="1"/>
              <a:t>nat</a:t>
            </a:r>
            <a:r>
              <a:rPr lang="en-GB" sz="2400" noProof="0" dirty="0" err="1"/>
              <a:t>C</a:t>
            </a:r>
            <a:r>
              <a:rPr lang="en-GB" sz="2400" noProof="0" dirty="0"/>
              <a:t> (neutron-scattering)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noProof="0" dirty="0"/>
              <a:t>100 </a:t>
            </a:r>
            <a:r>
              <a:rPr lang="en-GB" sz="2400" noProof="0" dirty="0" err="1"/>
              <a:t>μm</a:t>
            </a:r>
            <a:r>
              <a:rPr lang="en-GB" sz="2400" noProof="0" dirty="0"/>
              <a:t> </a:t>
            </a:r>
            <a:r>
              <a:rPr lang="en-GB" sz="2400" baseline="30000" noProof="0" dirty="0"/>
              <a:t>197</a:t>
            </a:r>
            <a:r>
              <a:rPr lang="en-GB" sz="2400" noProof="0" dirty="0"/>
              <a:t>Au (two diameters)</a:t>
            </a:r>
          </a:p>
        </p:txBody>
      </p:sp>
      <p:sp>
        <p:nvSpPr>
          <p:cNvPr id="11" name="Abrir llave 10">
            <a:extLst>
              <a:ext uri="{FF2B5EF4-FFF2-40B4-BE49-F238E27FC236}">
                <a16:creationId xmlns:a16="http://schemas.microsoft.com/office/drawing/2014/main" id="{03B67051-2CEA-1668-D38D-FC2B030066B8}"/>
              </a:ext>
            </a:extLst>
          </p:cNvPr>
          <p:cNvSpPr/>
          <p:nvPr/>
        </p:nvSpPr>
        <p:spPr>
          <a:xfrm rot="10800000">
            <a:off x="4436575" y="1234112"/>
            <a:ext cx="303508" cy="1268481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56522164-EDB7-F352-954C-E02211515DCE}"/>
              </a:ext>
            </a:extLst>
          </p:cNvPr>
          <p:cNvSpPr txBox="1"/>
          <p:nvPr/>
        </p:nvSpPr>
        <p:spPr>
          <a:xfrm>
            <a:off x="4915441" y="1676171"/>
            <a:ext cx="184815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400" noProof="0" dirty="0"/>
              <a:t>→ Background</a:t>
            </a:r>
            <a:endParaRPr lang="en-GB" sz="2400" b="1" noProof="0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9A634027-D8A5-B388-B09B-5742BFF0E662}"/>
              </a:ext>
            </a:extLst>
          </p:cNvPr>
          <p:cNvSpPr txBox="1"/>
          <p:nvPr/>
        </p:nvSpPr>
        <p:spPr>
          <a:xfrm>
            <a:off x="4436574" y="2541903"/>
            <a:ext cx="222068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400" noProof="0" dirty="0"/>
              <a:t>→ Normalization</a:t>
            </a:r>
            <a:endParaRPr lang="en-GB" sz="2400" b="1" noProof="0" dirty="0"/>
          </a:p>
        </p:txBody>
      </p:sp>
      <p:pic>
        <p:nvPicPr>
          <p:cNvPr id="17" name="Imagen 16" descr="Imagen que contiene altavoz&#10;&#10;Descripción generada automáticamente">
            <a:extLst>
              <a:ext uri="{FF2B5EF4-FFF2-40B4-BE49-F238E27FC236}">
                <a16:creationId xmlns:a16="http://schemas.microsoft.com/office/drawing/2014/main" id="{625B7190-0287-410C-0A9C-AE4C64B6DEF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61" t="19833" r="11280" b="17528"/>
          <a:stretch/>
        </p:blipFill>
        <p:spPr>
          <a:xfrm rot="16200000">
            <a:off x="5172159" y="3308489"/>
            <a:ext cx="2338150" cy="2433129"/>
          </a:xfrm>
          <a:prstGeom prst="rect">
            <a:avLst/>
          </a:prstGeom>
        </p:spPr>
      </p:pic>
      <p:pic>
        <p:nvPicPr>
          <p:cNvPr id="21" name="Imagen 20" descr="Imagen que contiene interior, tabla, cocina, comida&#10;&#10;Descripción generada automáticamente">
            <a:extLst>
              <a:ext uri="{FF2B5EF4-FFF2-40B4-BE49-F238E27FC236}">
                <a16:creationId xmlns:a16="http://schemas.microsoft.com/office/drawing/2014/main" id="{871C3321-ACE4-9C7D-1E67-F6378F6F21FD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650787" y="1880498"/>
            <a:ext cx="4576833" cy="343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78746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0EF8E9-AB70-9074-E10C-2C22B6E5CA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949BA153-AF44-5257-2223-F529FBFA01A5}"/>
              </a:ext>
            </a:extLst>
          </p:cNvPr>
          <p:cNvSpPr txBox="1"/>
          <p:nvPr/>
        </p:nvSpPr>
        <p:spPr>
          <a:xfrm>
            <a:off x="198000" y="28800"/>
            <a:ext cx="112284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noProof="0" dirty="0">
                <a:latin typeface="+mj-lt"/>
              </a:rPr>
              <a:t>Backup. Background determination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56C270C-9450-92E1-FE36-4FB5DF6D0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0005-B5C9-4CA6-89F5-A520DBCC6CB6}" type="slidenum">
              <a:rPr lang="en-GB" sz="1800" noProof="0" smtClean="0"/>
              <a:t>38</a:t>
            </a:fld>
            <a:endParaRPr lang="en-GB" sz="1800" noProof="0" dirty="0"/>
          </a:p>
        </p:txBody>
      </p:sp>
      <p:sp>
        <p:nvSpPr>
          <p:cNvPr id="18" name="CuadroTexto 7">
            <a:extLst>
              <a:ext uri="{FF2B5EF4-FFF2-40B4-BE49-F238E27FC236}">
                <a16:creationId xmlns:a16="http://schemas.microsoft.com/office/drawing/2014/main" id="{813AF983-90F6-80F4-2873-8FDD451C4F4A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AF01C880-9902-D518-34DD-B3A6028CED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A8677636-E970-14D8-DEB9-2CE41A7505C9}"/>
              </a:ext>
            </a:extLst>
          </p:cNvPr>
          <p:cNvSpPr txBox="1"/>
          <p:nvPr/>
        </p:nvSpPr>
        <p:spPr>
          <a:xfrm>
            <a:off x="261264" y="719114"/>
            <a:ext cx="11636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noProof="0" dirty="0"/>
              <a:t>The background affecting the measurement can be divided in: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9B45AB1-B07E-C2EE-66C8-471BF026AC46}"/>
              </a:ext>
            </a:extLst>
          </p:cNvPr>
          <p:cNvSpPr txBox="1"/>
          <p:nvPr/>
        </p:nvSpPr>
        <p:spPr>
          <a:xfrm>
            <a:off x="261264" y="1263991"/>
            <a:ext cx="3577587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noProof="0" dirty="0"/>
              <a:t>Sample independent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noProof="0" dirty="0"/>
              <a:t>Sample related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66DDAD9-BCE7-D160-12FD-5A935D7030C9}"/>
              </a:ext>
            </a:extLst>
          </p:cNvPr>
          <p:cNvSpPr txBox="1"/>
          <p:nvPr/>
        </p:nvSpPr>
        <p:spPr>
          <a:xfrm>
            <a:off x="3042396" y="1257658"/>
            <a:ext cx="8550356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200" noProof="0" dirty="0"/>
              <a:t>→ Neutron-scattering and capture outside the sample: </a:t>
            </a:r>
            <a:r>
              <a:rPr lang="en-GB" sz="2200" u="sng" noProof="0" dirty="0"/>
              <a:t>Dummy &amp; Empty</a:t>
            </a:r>
          </a:p>
          <a:p>
            <a:pPr>
              <a:spcAft>
                <a:spcPts val="600"/>
              </a:spcAft>
            </a:pPr>
            <a:r>
              <a:rPr lang="en-GB" sz="2200" noProof="0" dirty="0"/>
              <a:t>→ Neutron-scattering </a:t>
            </a:r>
            <a:r>
              <a:rPr lang="en-GB" sz="2200" b="1" noProof="0" dirty="0"/>
              <a:t>inside the sample</a:t>
            </a:r>
            <a:r>
              <a:rPr lang="en-GB" sz="2200" noProof="0" dirty="0"/>
              <a:t>: </a:t>
            </a:r>
            <a:r>
              <a:rPr lang="en-GB" sz="2200" u="sng" baseline="30000" noProof="0" dirty="0" err="1"/>
              <a:t>nat</a:t>
            </a:r>
            <a:r>
              <a:rPr lang="en-GB" sz="2200" u="sng" noProof="0" dirty="0" err="1"/>
              <a:t>C</a:t>
            </a:r>
            <a:endParaRPr lang="en-GB" sz="2200" u="sng" noProof="0"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3A7927AF-B959-D7AF-8489-C7056209292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007" t="6055" r="49806" b="2483"/>
          <a:stretch/>
        </p:blipFill>
        <p:spPr>
          <a:xfrm>
            <a:off x="113211" y="2824930"/>
            <a:ext cx="4489467" cy="3187393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C87DA470-FBF1-ED0B-EC9C-18B822547641}"/>
              </a:ext>
            </a:extLst>
          </p:cNvPr>
          <p:cNvSpPr txBox="1"/>
          <p:nvPr/>
        </p:nvSpPr>
        <p:spPr>
          <a:xfrm>
            <a:off x="732164" y="2867843"/>
            <a:ext cx="6801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aseline="30000" noProof="0" dirty="0"/>
              <a:t>50</a:t>
            </a:r>
            <a:r>
              <a:rPr lang="en-GB" sz="2400" noProof="0" dirty="0"/>
              <a:t>Cr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21E13919-573E-E061-5014-12B14B1F9E4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137" t="2110" r="319" b="1027"/>
          <a:stretch/>
        </p:blipFill>
        <p:spPr>
          <a:xfrm>
            <a:off x="4946131" y="2792300"/>
            <a:ext cx="5010878" cy="2629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E85F33AA-1D61-ABA9-D043-50B6E1B3BEE3}"/>
                  </a:ext>
                </a:extLst>
              </p:cNvPr>
              <p:cNvSpPr txBox="1"/>
              <p:nvPr/>
            </p:nvSpPr>
            <p:spPr>
              <a:xfrm>
                <a:off x="5135519" y="5495236"/>
                <a:ext cx="4632102" cy="6362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noProof="0" smtClean="0">
                          <a:latin typeface="Cambria Math" panose="02040503050406030204" pitchFamily="18" charset="0"/>
                        </a:rPr>
                        <m:t>𝐵</m:t>
                      </m:r>
                      <m:d>
                        <m:dPr>
                          <m:ctrlPr>
                            <a:rPr lang="en-GB" sz="2000" b="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0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noProof="0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2000" b="0" i="1" noProof="0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n-GB" sz="2000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000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noProof="0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GB" sz="2000" b="0" i="1" noProof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000" b="0" i="1" noProof="0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n-GB" sz="2000" b="0" i="1" noProof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GB" sz="2000" b="0" i="1" noProof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000" b="0" i="1" noProof="0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GB" sz="2000" b="0" i="1" noProof="0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  <m:e>
                          <m:sSub>
                            <m:sSubPr>
                              <m:ctrlPr>
                                <a:rPr lang="en-GB" sz="20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noProof="0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GB" sz="2000" b="0" i="1" noProof="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20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000" b="0" i="1" noProof="0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GB" sz="20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000" b="0" i="1" noProof="0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GB" sz="2000" b="0" i="1" noProof="0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GB" sz="2000" b="0" i="1" noProof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000" b="0" i="1" noProof="0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b>
                                      <m:r>
                                        <a:rPr lang="en-GB" sz="2000" b="0" i="1" noProof="0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GB" sz="2000" b="0" i="1" noProof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000" b="0" i="1" noProof="0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GB" sz="2000" b="0" i="1" noProof="0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sup>
                              </m:sSup>
                            </m:e>
                          </m:d>
                          <m:sSup>
                            <m:sSupPr>
                              <m:ctrlPr>
                                <a:rPr lang="en-GB" sz="20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000" b="0" i="1" noProof="0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sz="2000" b="0" i="1" noProof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sz="20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b="0" i="1" noProof="0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GB" sz="2000" b="0" i="1" noProof="0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sz="20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b="0" i="1" noProof="0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GB" sz="2000" b="0" i="1" noProof="0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sup>
                          </m:sSup>
                        </m:e>
                      </m:nary>
                    </m:oMath>
                  </m:oMathPara>
                </a14:m>
                <a:endParaRPr lang="en-GB" sz="2000" noProof="0" dirty="0"/>
              </a:p>
            </p:txBody>
          </p:sp>
        </mc:Choice>
        <mc:Fallback xmlns="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E85F33AA-1D61-ABA9-D043-50B6E1B3BE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5519" y="5495236"/>
                <a:ext cx="4632102" cy="63620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B8E90684-A0BC-93CB-9CDB-73798850F425}"/>
                  </a:ext>
                </a:extLst>
              </p:cNvPr>
              <p:cNvSpPr txBox="1"/>
              <p:nvPr/>
            </p:nvSpPr>
            <p:spPr>
              <a:xfrm>
                <a:off x="9418880" y="1751054"/>
                <a:ext cx="2479333" cy="9391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noProof="0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2400" b="0" i="1" noProof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2400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en-GB" sz="240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2400" i="1" noProof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240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 noProof="0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2400" b="0" i="0" noProof="0" smtClean="0">
                                      <a:latin typeface="Cambria Math" panose="02040503050406030204" pitchFamily="18" charset="0"/>
                                    </a:rPr>
                                    <m:t>el</m:t>
                                  </m:r>
                                  <m:r>
                                    <a:rPr lang="en-GB" sz="2400" b="0" i="1" noProof="0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GB" sz="2400" b="0" i="1" noProof="0" smtClean="0">
                                      <a:latin typeface="Cambria Math" panose="02040503050406030204" pitchFamily="18" charset="0"/>
                                    </a:rPr>
                                    <m:t>𝐶𝑟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GB" sz="2400" i="1" noProof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 noProof="0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2400" b="0" i="0" noProof="0" smtClean="0">
                                      <a:latin typeface="Cambria Math" panose="02040503050406030204" pitchFamily="18" charset="0"/>
                                    </a:rPr>
                                    <m:t>el</m:t>
                                  </m:r>
                                  <m:r>
                                    <a:rPr lang="en-GB" sz="2400" b="0" i="1" noProof="0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GB" sz="2400" b="0" i="1" noProof="0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f>
                        <m:fPr>
                          <m:ctrlPr>
                            <a:rPr lang="en-GB" sz="2400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i="1" noProof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400" b="0" i="0" noProof="0" smtClean="0">
                                  <a:latin typeface="Cambria Math" panose="02040503050406030204" pitchFamily="18" charset="0"/>
                                </a:rPr>
                                <m:t>at</m:t>
                              </m:r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  <m:t>𝐶𝑟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400" i="1" noProof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400" b="0" i="0" noProof="0" smtClean="0">
                                  <a:latin typeface="Cambria Math" panose="02040503050406030204" pitchFamily="18" charset="0"/>
                                </a:rPr>
                                <m:t>at</m:t>
                              </m:r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400" noProof="0" dirty="0"/>
              </a:p>
            </p:txBody>
          </p:sp>
        </mc:Choice>
        <mc:Fallback xmlns="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B8E90684-A0BC-93CB-9CDB-73798850F4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18880" y="1751054"/>
                <a:ext cx="2479333" cy="93910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3" name="Tabla 22">
                <a:extLst>
                  <a:ext uri="{FF2B5EF4-FFF2-40B4-BE49-F238E27FC236}">
                    <a16:creationId xmlns:a16="http://schemas.microsoft.com/office/drawing/2014/main" id="{D6BF315E-903D-D302-87E6-6981157EBD7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43359320"/>
                  </p:ext>
                </p:extLst>
              </p:nvPr>
            </p:nvGraphicFramePr>
            <p:xfrm>
              <a:off x="10131188" y="2894442"/>
              <a:ext cx="1933303" cy="184912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149533">
                      <a:extLst>
                        <a:ext uri="{9D8B030D-6E8A-4147-A177-3AD203B41FA5}">
                          <a16:colId xmlns:a16="http://schemas.microsoft.com/office/drawing/2014/main" val="267306783"/>
                        </a:ext>
                      </a:extLst>
                    </a:gridCol>
                    <a:gridCol w="783770">
                      <a:extLst>
                        <a:ext uri="{9D8B030D-6E8A-4147-A177-3AD203B41FA5}">
                          <a16:colId xmlns:a16="http://schemas.microsoft.com/office/drawing/2014/main" val="780452272"/>
                        </a:ext>
                      </a:extLst>
                    </a:gridCol>
                  </a:tblGrid>
                  <a:tr h="20876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noProof="0" dirty="0"/>
                            <a:t>Sample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b="0" i="1" baseline="0" noProof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baseline="0" noProof="0" smtClean="0"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  <m:sub>
                                    <m:r>
                                      <a:rPr lang="en-GB" b="0" i="1" baseline="0" noProof="0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b="0" baseline="0" noProof="0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4989213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baseline="30000" noProof="0" dirty="0"/>
                            <a:t>50</a:t>
                          </a:r>
                          <a:r>
                            <a:rPr lang="en-GB" b="0" baseline="0" noProof="0" dirty="0"/>
                            <a:t>Cr-thin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0.25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049476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0" baseline="30000" noProof="0" dirty="0"/>
                            <a:t>50</a:t>
                          </a:r>
                          <a:r>
                            <a:rPr lang="en-GB" b="0" baseline="0" noProof="0" dirty="0"/>
                            <a:t>Cr-thick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0.72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4839097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0" baseline="30000" noProof="0" dirty="0"/>
                            <a:t>53</a:t>
                          </a:r>
                          <a:r>
                            <a:rPr lang="en-GB" b="0" baseline="0" noProof="0" dirty="0"/>
                            <a:t>Cr-thin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0.59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0823053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0" baseline="30000" noProof="0" dirty="0"/>
                            <a:t>53</a:t>
                          </a:r>
                          <a:r>
                            <a:rPr lang="en-GB" b="0" baseline="0" noProof="0" dirty="0"/>
                            <a:t>Cr-thick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2.91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3285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3" name="Tabla 22">
                <a:extLst>
                  <a:ext uri="{FF2B5EF4-FFF2-40B4-BE49-F238E27FC236}">
                    <a16:creationId xmlns:a16="http://schemas.microsoft.com/office/drawing/2014/main" id="{D6BF315E-903D-D302-87E6-6981157EBD7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43359320"/>
                  </p:ext>
                </p:extLst>
              </p:nvPr>
            </p:nvGraphicFramePr>
            <p:xfrm>
              <a:off x="10131188" y="2894442"/>
              <a:ext cx="1933303" cy="184912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149533">
                      <a:extLst>
                        <a:ext uri="{9D8B030D-6E8A-4147-A177-3AD203B41FA5}">
                          <a16:colId xmlns:a16="http://schemas.microsoft.com/office/drawing/2014/main" val="267306783"/>
                        </a:ext>
                      </a:extLst>
                    </a:gridCol>
                    <a:gridCol w="783770">
                      <a:extLst>
                        <a:ext uri="{9D8B030D-6E8A-4147-A177-3AD203B41FA5}">
                          <a16:colId xmlns:a16="http://schemas.microsoft.com/office/drawing/2014/main" val="780452272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noProof="0" dirty="0"/>
                            <a:t>Sample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blipFill>
                          <a:blip r:embed="rId8"/>
                          <a:stretch>
                            <a:fillRect l="-148062" t="-8333" r="-1550" b="-431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4989213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baseline="30000" noProof="0" dirty="0"/>
                            <a:t>50</a:t>
                          </a:r>
                          <a:r>
                            <a:rPr lang="en-GB" b="0" baseline="0" noProof="0" dirty="0"/>
                            <a:t>Cr-thin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0.25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049476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0" baseline="30000" noProof="0" dirty="0"/>
                            <a:t>50</a:t>
                          </a:r>
                          <a:r>
                            <a:rPr lang="en-GB" b="0" baseline="0" noProof="0" dirty="0"/>
                            <a:t>Cr-thick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0.72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4839097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0" baseline="30000" noProof="0" dirty="0"/>
                            <a:t>53</a:t>
                          </a:r>
                          <a:r>
                            <a:rPr lang="en-GB" b="0" baseline="0" noProof="0" dirty="0"/>
                            <a:t>Cr-thin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0.59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0823053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0" baseline="30000" noProof="0" dirty="0"/>
                            <a:t>53</a:t>
                          </a:r>
                          <a:r>
                            <a:rPr lang="en-GB" b="0" baseline="0" noProof="0" dirty="0"/>
                            <a:t>Cr-thick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2.91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32850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01837495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580A91-4713-0B8B-0E82-E067CDDAC7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0971144F-988D-6F74-42F4-824CA871E9C1}"/>
              </a:ext>
            </a:extLst>
          </p:cNvPr>
          <p:cNvSpPr txBox="1"/>
          <p:nvPr/>
        </p:nvSpPr>
        <p:spPr>
          <a:xfrm>
            <a:off x="198000" y="28800"/>
            <a:ext cx="112284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noProof="0" dirty="0">
                <a:latin typeface="+mj-lt"/>
              </a:rPr>
              <a:t>Backup. Background determination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DDB1CBC7-BCE0-3DAA-4921-5F06D2744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0005-B5C9-4CA6-89F5-A520DBCC6CB6}" type="slidenum">
              <a:rPr lang="en-GB" sz="1800" noProof="0" smtClean="0"/>
              <a:t>39</a:t>
            </a:fld>
            <a:endParaRPr lang="en-GB" sz="1800" noProof="0" dirty="0"/>
          </a:p>
        </p:txBody>
      </p:sp>
      <p:sp>
        <p:nvSpPr>
          <p:cNvPr id="18" name="CuadroTexto 7">
            <a:extLst>
              <a:ext uri="{FF2B5EF4-FFF2-40B4-BE49-F238E27FC236}">
                <a16:creationId xmlns:a16="http://schemas.microsoft.com/office/drawing/2014/main" id="{F7A7EE50-5ED6-229A-FEFA-368E12B3BABB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643758FB-AF89-2174-CE51-1EDD456D39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45CB2467-2B90-6DA9-0115-5FBC1A4579B9}"/>
              </a:ext>
            </a:extLst>
          </p:cNvPr>
          <p:cNvSpPr txBox="1"/>
          <p:nvPr/>
        </p:nvSpPr>
        <p:spPr>
          <a:xfrm>
            <a:off x="8141110" y="1676021"/>
            <a:ext cx="405089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noProof="0" dirty="0"/>
              <a:t>Some background is still visible below the main resonance in the thick samples → Region not used.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noProof="0" dirty="0"/>
              <a:t>The residual background is included in the yield analysis.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66CDDEA1-AB8B-83AC-A950-8A6066A56AB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27" t="1" r="2860" b="938"/>
          <a:stretch/>
        </p:blipFill>
        <p:spPr>
          <a:xfrm>
            <a:off x="385589" y="712279"/>
            <a:ext cx="7755520" cy="5558549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E12ED6C2-FD18-E8F6-B89C-B96A3D2E9044}"/>
              </a:ext>
            </a:extLst>
          </p:cNvPr>
          <p:cNvSpPr txBox="1"/>
          <p:nvPr/>
        </p:nvSpPr>
        <p:spPr>
          <a:xfrm>
            <a:off x="750239" y="766675"/>
            <a:ext cx="12635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aseline="30000" noProof="0" dirty="0"/>
              <a:t>50</a:t>
            </a:r>
            <a:r>
              <a:rPr lang="en-GB" sz="2000" noProof="0" dirty="0"/>
              <a:t>Cr-thin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E9E13766-5482-3C8A-6F52-6ADBEBA9F779}"/>
              </a:ext>
            </a:extLst>
          </p:cNvPr>
          <p:cNvSpPr txBox="1"/>
          <p:nvPr/>
        </p:nvSpPr>
        <p:spPr>
          <a:xfrm>
            <a:off x="750239" y="3541079"/>
            <a:ext cx="12635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aseline="30000" noProof="0" dirty="0"/>
              <a:t>53</a:t>
            </a:r>
            <a:r>
              <a:rPr lang="en-GB" sz="2000" noProof="0" dirty="0"/>
              <a:t>Cr-thin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E1D5E9C6-7923-E1AC-9454-6E4015858C82}"/>
              </a:ext>
            </a:extLst>
          </p:cNvPr>
          <p:cNvSpPr txBox="1"/>
          <p:nvPr/>
        </p:nvSpPr>
        <p:spPr>
          <a:xfrm>
            <a:off x="4718813" y="766675"/>
            <a:ext cx="13771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aseline="30000" noProof="0" dirty="0"/>
              <a:t>50</a:t>
            </a:r>
            <a:r>
              <a:rPr lang="en-GB" sz="2000" noProof="0" dirty="0"/>
              <a:t>Cr-thick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5C37A903-6DAD-BEB4-8E75-BBF4880E9B17}"/>
              </a:ext>
            </a:extLst>
          </p:cNvPr>
          <p:cNvSpPr txBox="1"/>
          <p:nvPr/>
        </p:nvSpPr>
        <p:spPr>
          <a:xfrm>
            <a:off x="4718813" y="3541079"/>
            <a:ext cx="13771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aseline="30000" noProof="0" dirty="0"/>
              <a:t>53</a:t>
            </a:r>
            <a:r>
              <a:rPr lang="en-GB" sz="2000" noProof="0" dirty="0"/>
              <a:t>Cr-thick</a:t>
            </a:r>
          </a:p>
        </p:txBody>
      </p:sp>
    </p:spTree>
    <p:extLst>
      <p:ext uri="{BB962C8B-B14F-4D97-AF65-F5344CB8AC3E}">
        <p14:creationId xmlns:p14="http://schemas.microsoft.com/office/powerpoint/2010/main" val="23177803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7">
            <a:extLst>
              <a:ext uri="{FF2B5EF4-FFF2-40B4-BE49-F238E27FC236}">
                <a16:creationId xmlns:a16="http://schemas.microsoft.com/office/drawing/2014/main" id="{702FC488-3642-4C00-D226-B13EF81B694C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EF88BDD6-1DB5-1E7E-A286-5312DF861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0005-B5C9-4CA6-89F5-A520DBCC6CB6}" type="slidenum">
              <a:rPr lang="en-GB" sz="1800" noProof="0" smtClean="0"/>
              <a:t>4</a:t>
            </a:fld>
            <a:endParaRPr lang="en-GB" sz="1800" noProof="0" dirty="0"/>
          </a:p>
        </p:txBody>
      </p:sp>
      <p:pic>
        <p:nvPicPr>
          <p:cNvPr id="9" name="Imagen 8" descr="Diagrama&#10;&#10;Descripción generada automáticamente">
            <a:extLst>
              <a:ext uri="{FF2B5EF4-FFF2-40B4-BE49-F238E27FC236}">
                <a16:creationId xmlns:a16="http://schemas.microsoft.com/office/drawing/2014/main" id="{74B3FC48-E678-127D-2565-9FB4AF215D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67" y="1075591"/>
            <a:ext cx="7420843" cy="4609502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BD488A93-1ED5-CC85-9F90-1038FF271F94}"/>
              </a:ext>
            </a:extLst>
          </p:cNvPr>
          <p:cNvSpPr/>
          <p:nvPr/>
        </p:nvSpPr>
        <p:spPr>
          <a:xfrm>
            <a:off x="3345251" y="4520191"/>
            <a:ext cx="769549" cy="4205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8F73F0E8-223C-3716-AE5B-AFBA21725B9F}"/>
              </a:ext>
            </a:extLst>
          </p:cNvPr>
          <p:cNvSpPr/>
          <p:nvPr/>
        </p:nvSpPr>
        <p:spPr>
          <a:xfrm>
            <a:off x="3242469" y="4940767"/>
            <a:ext cx="968024" cy="34851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06D302FE-1A3D-BFEB-43C2-DEA98539446A}"/>
              </a:ext>
            </a:extLst>
          </p:cNvPr>
          <p:cNvSpPr/>
          <p:nvPr/>
        </p:nvSpPr>
        <p:spPr>
          <a:xfrm>
            <a:off x="3136143" y="5302321"/>
            <a:ext cx="1198789" cy="38277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76F6B7D7-6CE9-A8F9-6190-E72038CFC6C6}"/>
              </a:ext>
            </a:extLst>
          </p:cNvPr>
          <p:cNvSpPr/>
          <p:nvPr/>
        </p:nvSpPr>
        <p:spPr>
          <a:xfrm>
            <a:off x="2328585" y="4868935"/>
            <a:ext cx="769549" cy="38277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130AB2C1-D0D9-83AB-73BB-DB6B430A1F58}"/>
              </a:ext>
            </a:extLst>
          </p:cNvPr>
          <p:cNvSpPr/>
          <p:nvPr/>
        </p:nvSpPr>
        <p:spPr>
          <a:xfrm>
            <a:off x="892516" y="5143886"/>
            <a:ext cx="1288302" cy="61729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8B1A86D3-FAB1-5E5B-6436-63F7C3344A2F}"/>
              </a:ext>
            </a:extLst>
          </p:cNvPr>
          <p:cNvSpPr/>
          <p:nvPr/>
        </p:nvSpPr>
        <p:spPr>
          <a:xfrm>
            <a:off x="31518" y="4764658"/>
            <a:ext cx="1121220" cy="45430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C7DA9826-CE3F-7DFC-AB5E-00F31384B757}"/>
              </a:ext>
            </a:extLst>
          </p:cNvPr>
          <p:cNvSpPr/>
          <p:nvPr/>
        </p:nvSpPr>
        <p:spPr>
          <a:xfrm>
            <a:off x="26222" y="4181465"/>
            <a:ext cx="1518978" cy="53719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B583EE33-B83B-B5CB-8199-244CCB98E9EF}"/>
              </a:ext>
            </a:extLst>
          </p:cNvPr>
          <p:cNvSpPr/>
          <p:nvPr/>
        </p:nvSpPr>
        <p:spPr>
          <a:xfrm>
            <a:off x="29036" y="3758452"/>
            <a:ext cx="1119970" cy="35801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6695E9B8-4D19-56AA-3112-C5D523533886}"/>
              </a:ext>
            </a:extLst>
          </p:cNvPr>
          <p:cNvSpPr/>
          <p:nvPr/>
        </p:nvSpPr>
        <p:spPr>
          <a:xfrm>
            <a:off x="35810" y="3178772"/>
            <a:ext cx="1252877" cy="53719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7F4ED287-674B-7D19-7843-174A8A44E49D}"/>
              </a:ext>
            </a:extLst>
          </p:cNvPr>
          <p:cNvSpPr/>
          <p:nvPr/>
        </p:nvSpPr>
        <p:spPr>
          <a:xfrm>
            <a:off x="26324" y="2280516"/>
            <a:ext cx="1038126" cy="3045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5E6F9731-D914-03C8-047A-3BB34051950C}"/>
              </a:ext>
            </a:extLst>
          </p:cNvPr>
          <p:cNvSpPr/>
          <p:nvPr/>
        </p:nvSpPr>
        <p:spPr>
          <a:xfrm>
            <a:off x="26667" y="1786352"/>
            <a:ext cx="933141" cy="40789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1213515C-A6A4-89B1-C5BE-109D7FCF3547}"/>
              </a:ext>
            </a:extLst>
          </p:cNvPr>
          <p:cNvSpPr/>
          <p:nvPr/>
        </p:nvSpPr>
        <p:spPr>
          <a:xfrm>
            <a:off x="35425" y="1378282"/>
            <a:ext cx="735436" cy="3045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5A5FED17-80A1-F781-D766-DF2F0EDE65ED}"/>
              </a:ext>
            </a:extLst>
          </p:cNvPr>
          <p:cNvSpPr/>
          <p:nvPr/>
        </p:nvSpPr>
        <p:spPr>
          <a:xfrm>
            <a:off x="1084521" y="1026153"/>
            <a:ext cx="1216968" cy="53719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DA8A46EF-B4F8-D898-E410-E1D26222D2F0}"/>
              </a:ext>
            </a:extLst>
          </p:cNvPr>
          <p:cNvSpPr/>
          <p:nvPr/>
        </p:nvSpPr>
        <p:spPr>
          <a:xfrm>
            <a:off x="3071038" y="1036965"/>
            <a:ext cx="968024" cy="27751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825429D3-8E96-5D9D-0566-B252EC47BD30}"/>
              </a:ext>
            </a:extLst>
          </p:cNvPr>
          <p:cNvSpPr/>
          <p:nvPr/>
        </p:nvSpPr>
        <p:spPr>
          <a:xfrm>
            <a:off x="3405621" y="1314475"/>
            <a:ext cx="735436" cy="27751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F992ED6F-5DD3-EBA8-540B-499865A6741E}"/>
              </a:ext>
            </a:extLst>
          </p:cNvPr>
          <p:cNvSpPr txBox="1"/>
          <p:nvPr/>
        </p:nvSpPr>
        <p:spPr>
          <a:xfrm>
            <a:off x="7586151" y="952102"/>
            <a:ext cx="444458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b="1" noProof="0" dirty="0"/>
              <a:t>Stainless Steel </a:t>
            </a:r>
            <a:r>
              <a:rPr lang="en-GB" sz="2400" noProof="0" dirty="0"/>
              <a:t>→ structural material in nuclear reactors.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noProof="0" dirty="0"/>
              <a:t>Contains 11-26% of chromium.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noProof="0" dirty="0"/>
              <a:t>Criticality benchmarks sensitive to chromium → dominated by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5DA8E24F-6A12-1037-A294-8EBE08680E14}"/>
              </a:ext>
            </a:extLst>
          </p:cNvPr>
          <p:cNvSpPr txBox="1"/>
          <p:nvPr/>
        </p:nvSpPr>
        <p:spPr>
          <a:xfrm>
            <a:off x="8843042" y="3191614"/>
            <a:ext cx="19308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aseline="30000" noProof="0" dirty="0"/>
              <a:t>50,53</a:t>
            </a:r>
            <a:r>
              <a:rPr lang="en-GB" sz="2800" noProof="0" dirty="0"/>
              <a:t>Cr (</a:t>
            </a:r>
            <a:r>
              <a:rPr lang="en-GB" sz="2800" noProof="0" dirty="0" err="1"/>
              <a:t>n,</a:t>
            </a:r>
            <a:r>
              <a:rPr lang="en-GB" sz="2800" noProof="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γ</a:t>
            </a:r>
            <a:r>
              <a:rPr lang="en-GB" sz="2800" noProof="0" dirty="0"/>
              <a:t>)</a:t>
            </a:r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00E39C23-1B80-DCD1-08A0-BB6F1D92E9FD}"/>
              </a:ext>
            </a:extLst>
          </p:cNvPr>
          <p:cNvSpPr/>
          <p:nvPr/>
        </p:nvSpPr>
        <p:spPr>
          <a:xfrm>
            <a:off x="8963713" y="3262391"/>
            <a:ext cx="1689464" cy="39615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7E1642B3-3A52-3104-90A2-B6AB78223B81}"/>
              </a:ext>
            </a:extLst>
          </p:cNvPr>
          <p:cNvSpPr txBox="1"/>
          <p:nvPr/>
        </p:nvSpPr>
        <p:spPr>
          <a:xfrm>
            <a:off x="7591937" y="3774634"/>
            <a:ext cx="45613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noProof="0" dirty="0"/>
              <a:t>~30% discrepancies in </a:t>
            </a:r>
            <a:r>
              <a:rPr lang="en-GB" sz="2400" baseline="30000" noProof="0" dirty="0"/>
              <a:t>50</a:t>
            </a:r>
            <a:r>
              <a:rPr lang="en-GB" sz="2400" noProof="0" dirty="0"/>
              <a:t>Cr and </a:t>
            </a:r>
            <a:r>
              <a:rPr lang="en-GB" sz="2400" baseline="30000" noProof="0" dirty="0"/>
              <a:t>53</a:t>
            </a:r>
            <a:r>
              <a:rPr lang="en-GB" sz="2400" noProof="0" dirty="0"/>
              <a:t>Cr cross sections → 1% change in </a:t>
            </a:r>
            <a:r>
              <a:rPr lang="en-GB" sz="2400" noProof="0" dirty="0" err="1"/>
              <a:t>k</a:t>
            </a:r>
            <a:r>
              <a:rPr lang="en-GB" sz="2400" baseline="-25000" noProof="0" dirty="0" err="1"/>
              <a:t>eff</a:t>
            </a:r>
            <a:r>
              <a:rPr lang="en-GB" sz="2400" baseline="30000" noProof="0" dirty="0"/>
              <a:t> †</a:t>
            </a:r>
            <a:r>
              <a:rPr lang="en-GB" sz="2400" noProof="0" dirty="0"/>
              <a:t>.</a:t>
            </a:r>
          </a:p>
        </p:txBody>
      </p:sp>
      <p:pic>
        <p:nvPicPr>
          <p:cNvPr id="52" name="Imagen 51">
            <a:extLst>
              <a:ext uri="{FF2B5EF4-FFF2-40B4-BE49-F238E27FC236}">
                <a16:creationId xmlns:a16="http://schemas.microsoft.com/office/drawing/2014/main" id="{634670D7-DC4A-459D-40E7-EA20128AFC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p:sp>
        <p:nvSpPr>
          <p:cNvPr id="54" name="CuadroTexto 53">
            <a:extLst>
              <a:ext uri="{FF2B5EF4-FFF2-40B4-BE49-F238E27FC236}">
                <a16:creationId xmlns:a16="http://schemas.microsoft.com/office/drawing/2014/main" id="{957B1653-84B8-EF4A-A39D-B082FEE05D3B}"/>
              </a:ext>
            </a:extLst>
          </p:cNvPr>
          <p:cNvSpPr txBox="1"/>
          <p:nvPr/>
        </p:nvSpPr>
        <p:spPr>
          <a:xfrm>
            <a:off x="198000" y="28800"/>
            <a:ext cx="112284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noProof="0" dirty="0">
                <a:latin typeface="+mj-lt"/>
              </a:rPr>
              <a:t>Why </a:t>
            </a:r>
            <a:r>
              <a:rPr lang="en-GB" sz="4400" baseline="30000" noProof="0" dirty="0">
                <a:latin typeface="+mj-lt"/>
              </a:rPr>
              <a:t>50,53</a:t>
            </a:r>
            <a:r>
              <a:rPr lang="en-GB" sz="4400" noProof="0" dirty="0">
                <a:latin typeface="+mj-lt"/>
              </a:rPr>
              <a:t>Cr neutron capture?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3DD622CB-52E6-CBAB-0412-770F1A2C5EE9}"/>
              </a:ext>
            </a:extLst>
          </p:cNvPr>
          <p:cNvSpPr txBox="1"/>
          <p:nvPr/>
        </p:nvSpPr>
        <p:spPr>
          <a:xfrm>
            <a:off x="9989" y="5981312"/>
            <a:ext cx="921924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noProof="0" dirty="0"/>
              <a:t>†</a:t>
            </a:r>
            <a:r>
              <a:rPr lang="en-GB" sz="1600" noProof="0" dirty="0">
                <a:latin typeface="Times New Roman" panose="02020603050405020304" pitchFamily="18" charset="0"/>
              </a:rPr>
              <a:t>A. </a:t>
            </a:r>
            <a:r>
              <a:rPr lang="en-GB" sz="1600" noProof="0" dirty="0" err="1">
                <a:latin typeface="Times New Roman" panose="02020603050405020304" pitchFamily="18" charset="0"/>
              </a:rPr>
              <a:t>Trkov</a:t>
            </a:r>
            <a:r>
              <a:rPr lang="en-GB" sz="1600" noProof="0" dirty="0">
                <a:latin typeface="Times New Roman" panose="02020603050405020304" pitchFamily="18" charset="0"/>
              </a:rPr>
              <a:t>, “</a:t>
            </a:r>
            <a:r>
              <a:rPr lang="en-GB" sz="1600" i="1" noProof="0" dirty="0">
                <a:latin typeface="Times New Roman" panose="02020603050405020304" pitchFamily="18" charset="0"/>
              </a:rPr>
              <a:t>On the Benchmarking of New Evaluated Nuclear Data Libraries</a:t>
            </a:r>
            <a:r>
              <a:rPr lang="en-GB" sz="1600" noProof="0" dirty="0">
                <a:latin typeface="Times New Roman" panose="02020603050405020304" pitchFamily="18" charset="0"/>
              </a:rPr>
              <a:t>”, INDC (NDS)-0751 (2018)</a:t>
            </a:r>
            <a:endParaRPr lang="en-GB" sz="1600" noProof="0" dirty="0"/>
          </a:p>
        </p:txBody>
      </p:sp>
    </p:spTree>
    <p:extLst>
      <p:ext uri="{BB962C8B-B14F-4D97-AF65-F5344CB8AC3E}">
        <p14:creationId xmlns:p14="http://schemas.microsoft.com/office/powerpoint/2010/main" val="173622421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7A2F9B-CE15-1D43-95F0-95458FBF75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D177AD71-3F0B-E440-C4F0-091A8D915F4D}"/>
              </a:ext>
            </a:extLst>
          </p:cNvPr>
          <p:cNvSpPr txBox="1"/>
          <p:nvPr/>
        </p:nvSpPr>
        <p:spPr>
          <a:xfrm>
            <a:off x="198000" y="28800"/>
            <a:ext cx="112284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noProof="0" dirty="0">
                <a:latin typeface="+mj-lt"/>
              </a:rPr>
              <a:t>Backup. Capture yield normalization: SRM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37E3EF2-F9D8-DE31-9080-ECE092F44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0005-B5C9-4CA6-89F5-A520DBCC6CB6}" type="slidenum">
              <a:rPr lang="en-GB" sz="1800" noProof="0" smtClean="0"/>
              <a:t>40</a:t>
            </a:fld>
            <a:endParaRPr lang="en-GB" sz="1800" noProof="0" dirty="0"/>
          </a:p>
        </p:txBody>
      </p:sp>
      <p:sp>
        <p:nvSpPr>
          <p:cNvPr id="18" name="CuadroTexto 7">
            <a:extLst>
              <a:ext uri="{FF2B5EF4-FFF2-40B4-BE49-F238E27FC236}">
                <a16:creationId xmlns:a16="http://schemas.microsoft.com/office/drawing/2014/main" id="{27D1B5CB-6627-22FF-CDAD-FF3C3390BFFE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95723E6C-F72F-E3EB-CF53-5B07363F02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4E118021-EB5E-07D6-6511-EB416F8D75F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0575" t="4845" r="764"/>
          <a:stretch/>
        </p:blipFill>
        <p:spPr>
          <a:xfrm>
            <a:off x="8244254" y="2587332"/>
            <a:ext cx="3893051" cy="2699715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3141E9C2-7240-A07B-0F3F-AF8D778DEDDE}"/>
              </a:ext>
            </a:extLst>
          </p:cNvPr>
          <p:cNvSpPr txBox="1"/>
          <p:nvPr/>
        </p:nvSpPr>
        <p:spPr>
          <a:xfrm>
            <a:off x="123210" y="5949053"/>
            <a:ext cx="957873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noProof="0" dirty="0"/>
              <a:t>†</a:t>
            </a:r>
            <a:r>
              <a:rPr lang="en-GB" sz="1600" noProof="0" dirty="0">
                <a:latin typeface="Times New Roman" panose="02020603050405020304" pitchFamily="18" charset="0"/>
              </a:rPr>
              <a:t>R. L. Macklin, “</a:t>
            </a:r>
            <a:r>
              <a:rPr lang="en-GB" sz="1600" i="1" noProof="0" dirty="0">
                <a:latin typeface="Times New Roman" panose="02020603050405020304" pitchFamily="18" charset="0"/>
              </a:rPr>
              <a:t>Absolute neutron capture yield normalization</a:t>
            </a:r>
            <a:r>
              <a:rPr lang="en-GB" sz="1600" noProof="0" dirty="0">
                <a:latin typeface="Times New Roman" panose="02020603050405020304" pitchFamily="18" charset="0"/>
              </a:rPr>
              <a:t>”, Nuclear Instruments and Methods 164(1) (1979)</a:t>
            </a:r>
            <a:endParaRPr lang="en-GB" sz="1600" noProof="0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F7C0C4F-4864-6DAC-F0FA-45C510BF85A2}"/>
              </a:ext>
            </a:extLst>
          </p:cNvPr>
          <p:cNvSpPr txBox="1"/>
          <p:nvPr/>
        </p:nvSpPr>
        <p:spPr>
          <a:xfrm>
            <a:off x="311212" y="788846"/>
            <a:ext cx="11636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noProof="0" dirty="0"/>
              <a:t>The final step to obtain the capture yield is the normalization factor F</a:t>
            </a:r>
            <a:r>
              <a:rPr lang="en-GB" sz="2400" baseline="-25000" noProof="0" dirty="0"/>
              <a:t>BIF</a:t>
            </a:r>
            <a:r>
              <a:rPr lang="en-GB" sz="2400" noProof="0" dirty="0"/>
              <a:t> → </a:t>
            </a:r>
            <a:r>
              <a:rPr lang="en-GB" sz="2400" baseline="30000" noProof="0" dirty="0"/>
              <a:t>197</a:t>
            </a:r>
            <a:r>
              <a:rPr lang="en-GB" sz="2400" noProof="0" dirty="0"/>
              <a:t>Au sample</a:t>
            </a:r>
            <a:endParaRPr lang="en-GB" sz="2400" baseline="-25000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C3344D6A-9376-C8E2-1F65-439B33C2003B}"/>
                  </a:ext>
                </a:extLst>
              </p:cNvPr>
              <p:cNvSpPr txBox="1"/>
              <p:nvPr/>
            </p:nvSpPr>
            <p:spPr>
              <a:xfrm>
                <a:off x="614294" y="1610317"/>
                <a:ext cx="2614305" cy="5856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noProof="0" smtClean="0">
                          <a:latin typeface="Cambria Math" panose="02040503050406030204" pitchFamily="18" charset="0"/>
                        </a:rPr>
                        <m:t>𝑌</m:t>
                      </m:r>
                      <m:d>
                        <m:dPr>
                          <m:ctrlPr>
                            <a:rPr lang="en-GB" sz="2000" b="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0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noProof="0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2000" b="0" i="1" noProof="0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n-GB" sz="2000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sz="2000" b="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b="0" i="1" noProof="0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GB" sz="20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000" b="0" i="1" noProof="0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sz="2000" b="0" i="1" noProof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2000" b="0" i="1" noProof="0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GB" sz="20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b="0" i="1" noProof="0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2000" b="0" i="1" noProof="0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sup>
                          </m:sSup>
                        </m:e>
                      </m:d>
                      <m:f>
                        <m:fPr>
                          <m:ctrlPr>
                            <a:rPr lang="en-GB" sz="2000" b="0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noProof="0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sz="2000" b="0" i="1" noProof="0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0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noProof="0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sz="2000" b="0" i="1" noProof="0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000" noProof="0" dirty="0"/>
              </a:p>
            </p:txBody>
          </p:sp>
        </mc:Choice>
        <mc:Fallback xmlns="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C3344D6A-9376-C8E2-1F65-439B33C200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294" y="1610317"/>
                <a:ext cx="2614305" cy="585673"/>
              </a:xfrm>
              <a:prstGeom prst="rect">
                <a:avLst/>
              </a:prstGeom>
              <a:blipFill>
                <a:blip r:embed="rId5"/>
                <a:stretch>
                  <a:fillRect b="-1042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Abrir llave 7">
            <a:extLst>
              <a:ext uri="{FF2B5EF4-FFF2-40B4-BE49-F238E27FC236}">
                <a16:creationId xmlns:a16="http://schemas.microsoft.com/office/drawing/2014/main" id="{7184D30F-A9EF-0BAA-7426-01970A78B197}"/>
              </a:ext>
            </a:extLst>
          </p:cNvPr>
          <p:cNvSpPr/>
          <p:nvPr/>
        </p:nvSpPr>
        <p:spPr>
          <a:xfrm>
            <a:off x="3325509" y="1509726"/>
            <a:ext cx="303508" cy="748714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1ED254B3-816C-40F8-D21B-DBE045B41569}"/>
                  </a:ext>
                </a:extLst>
              </p:cNvPr>
              <p:cNvSpPr txBox="1"/>
              <p:nvPr/>
            </p:nvSpPr>
            <p:spPr>
              <a:xfrm>
                <a:off x="3691093" y="1518878"/>
                <a:ext cx="1164550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noProof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 b="0" i="0" noProof="0" smtClean="0">
                              <a:latin typeface="Cambria Math" panose="02040503050406030204" pitchFamily="18" charset="0"/>
                            </a:rPr>
                            <m:t>at</m:t>
                          </m:r>
                        </m:sub>
                      </m:sSub>
                      <m:sSub>
                        <m:sSubPr>
                          <m:ctrlPr>
                            <a:rPr lang="en-GB" sz="2000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noProof="0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2000" b="0" i="1" noProof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GB" sz="2000" b="0" i="1" noProof="0" smtClean="0">
                          <a:latin typeface="Cambria Math" panose="02040503050406030204" pitchFamily="18" charset="0"/>
                        </a:rPr>
                        <m:t>≫1</m:t>
                      </m:r>
                    </m:oMath>
                  </m:oMathPara>
                </a14:m>
                <a:endParaRPr lang="en-GB" sz="2000" noProof="0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1ED254B3-816C-40F8-D21B-DBE045B415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1093" y="1518878"/>
                <a:ext cx="1164550" cy="307777"/>
              </a:xfrm>
              <a:prstGeom prst="rect">
                <a:avLst/>
              </a:prstGeom>
              <a:blipFill>
                <a:blip r:embed="rId6"/>
                <a:stretch>
                  <a:fillRect l="-1042" r="-3125" b="-13725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73FE9284-0BCA-8B0F-56F3-0D7BEB6FC3CB}"/>
                  </a:ext>
                </a:extLst>
              </p:cNvPr>
              <p:cNvSpPr txBox="1"/>
              <p:nvPr/>
            </p:nvSpPr>
            <p:spPr>
              <a:xfrm>
                <a:off x="3691093" y="1921241"/>
                <a:ext cx="879343" cy="3322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noProof="0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2000" b="0" i="1" noProof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GB" sz="2000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b>
                        <m:sSubPr>
                          <m:ctrlPr>
                            <a:rPr lang="en-GB" sz="20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20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</m:oMath>
                  </m:oMathPara>
                </a14:m>
                <a:endParaRPr lang="en-GB" sz="2000" noProof="0" dirty="0"/>
              </a:p>
            </p:txBody>
          </p:sp>
        </mc:Choice>
        <mc:Fallback xmlns="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73FE9284-0BCA-8B0F-56F3-0D7BEB6FC3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1093" y="1921241"/>
                <a:ext cx="879343" cy="332270"/>
              </a:xfrm>
              <a:prstGeom prst="rect">
                <a:avLst/>
              </a:prstGeom>
              <a:blipFill>
                <a:blip r:embed="rId7"/>
                <a:stretch>
                  <a:fillRect l="-3448" r="-2069" b="-200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988FBF27-032E-9A4C-F701-3E43D4013D50}"/>
                  </a:ext>
                </a:extLst>
              </p:cNvPr>
              <p:cNvSpPr txBox="1"/>
              <p:nvPr/>
            </p:nvSpPr>
            <p:spPr>
              <a:xfrm>
                <a:off x="4999896" y="1730194"/>
                <a:ext cx="1476494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noProof="0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GB" sz="2000" b="0" i="1" noProof="0" smtClean="0">
                          <a:latin typeface="Cambria Math" panose="02040503050406030204" pitchFamily="18" charset="0"/>
                        </a:rPr>
                        <m:t>𝑌</m:t>
                      </m:r>
                      <m:d>
                        <m:dPr>
                          <m:ctrlPr>
                            <a:rPr lang="en-GB" sz="2000" b="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0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noProof="0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2000" b="0" i="1" noProof="0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n-GB" sz="2000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≅1</m:t>
                      </m:r>
                    </m:oMath>
                  </m:oMathPara>
                </a14:m>
                <a:endParaRPr lang="en-GB" sz="2000" noProof="0" dirty="0"/>
              </a:p>
            </p:txBody>
          </p:sp>
        </mc:Choice>
        <mc:Fallback xmlns="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988FBF27-032E-9A4C-F701-3E43D4013D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9896" y="1730194"/>
                <a:ext cx="1476494" cy="307777"/>
              </a:xfrm>
              <a:prstGeom prst="rect">
                <a:avLst/>
              </a:prstGeom>
              <a:blipFill>
                <a:blip r:embed="rId8"/>
                <a:stretch>
                  <a:fillRect l="-2066" r="-3719" b="-120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uadroTexto 11">
            <a:extLst>
              <a:ext uri="{FF2B5EF4-FFF2-40B4-BE49-F238E27FC236}">
                <a16:creationId xmlns:a16="http://schemas.microsoft.com/office/drawing/2014/main" id="{F931373E-809D-3B48-B1D8-327EF6715AD1}"/>
              </a:ext>
            </a:extLst>
          </p:cNvPr>
          <p:cNvSpPr txBox="1"/>
          <p:nvPr/>
        </p:nvSpPr>
        <p:spPr>
          <a:xfrm>
            <a:off x="7409990" y="1656489"/>
            <a:ext cx="470363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200" b="1" noProof="0" dirty="0"/>
              <a:t>Saturated Resonance Method (SRM)</a:t>
            </a:r>
            <a:r>
              <a:rPr lang="en-GB" sz="2000" baseline="30000" noProof="0" dirty="0"/>
              <a:t> †</a:t>
            </a:r>
            <a:endParaRPr lang="en-GB" sz="2200" b="1" noProof="0" dirty="0"/>
          </a:p>
        </p:txBody>
      </p: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A0ABACB3-7B4B-29E8-1D75-AFCFC49A9D58}"/>
              </a:ext>
            </a:extLst>
          </p:cNvPr>
          <p:cNvCxnSpPr>
            <a:cxnSpLocks/>
          </p:cNvCxnSpPr>
          <p:nvPr/>
        </p:nvCxnSpPr>
        <p:spPr>
          <a:xfrm flipV="1">
            <a:off x="6620643" y="1872701"/>
            <a:ext cx="645094" cy="11381"/>
          </a:xfrm>
          <a:prstGeom prst="straightConnector1">
            <a:avLst/>
          </a:prstGeom>
          <a:ln w="6032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Imagen 13">
            <a:extLst>
              <a:ext uri="{FF2B5EF4-FFF2-40B4-BE49-F238E27FC236}">
                <a16:creationId xmlns:a16="http://schemas.microsoft.com/office/drawing/2014/main" id="{BD09033B-B7D3-E763-5474-CCA2BC3344A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139" t="4845" r="50200"/>
          <a:stretch/>
        </p:blipFill>
        <p:spPr>
          <a:xfrm>
            <a:off x="4421184" y="2593037"/>
            <a:ext cx="3791878" cy="2699715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68030DE9-4040-0B90-354F-38CBF97BB745}"/>
              </a:ext>
            </a:extLst>
          </p:cNvPr>
          <p:cNvSpPr txBox="1"/>
          <p:nvPr/>
        </p:nvSpPr>
        <p:spPr>
          <a:xfrm>
            <a:off x="6654346" y="3551749"/>
            <a:ext cx="16737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noProof="0" dirty="0"/>
              <a:t>F</a:t>
            </a:r>
            <a:r>
              <a:rPr lang="en-GB" sz="2000" baseline="-25000" noProof="0" dirty="0"/>
              <a:t>BIF </a:t>
            </a:r>
            <a:r>
              <a:rPr lang="en-GB" sz="2000" noProof="0" dirty="0"/>
              <a:t>= 0.645(9)</a:t>
            </a:r>
            <a:endParaRPr lang="en-GB" sz="2000" baseline="-25000" noProof="0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393DAA16-FDDC-9BEF-6303-452E8BF14CF8}"/>
              </a:ext>
            </a:extLst>
          </p:cNvPr>
          <p:cNvSpPr txBox="1"/>
          <p:nvPr/>
        </p:nvSpPr>
        <p:spPr>
          <a:xfrm>
            <a:off x="10518456" y="3193479"/>
            <a:ext cx="16737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noProof="0" dirty="0"/>
              <a:t>F</a:t>
            </a:r>
            <a:r>
              <a:rPr lang="en-GB" sz="2000" baseline="-25000" noProof="0" dirty="0"/>
              <a:t>BIF </a:t>
            </a:r>
            <a:r>
              <a:rPr lang="en-GB" sz="2000" noProof="0" dirty="0"/>
              <a:t>= 1.003(3)</a:t>
            </a:r>
            <a:endParaRPr lang="en-GB" sz="2000" baseline="-25000" noProof="0" dirty="0"/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ACC46DBA-CCFB-9BF1-648C-E1442300077A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2296" t="2814" b="2648"/>
          <a:stretch/>
        </p:blipFill>
        <p:spPr>
          <a:xfrm>
            <a:off x="914401" y="2374964"/>
            <a:ext cx="2290823" cy="2061164"/>
          </a:xfrm>
          <a:prstGeom prst="rect">
            <a:avLst/>
          </a:prstGeom>
        </p:spPr>
      </p:pic>
      <p:sp>
        <p:nvSpPr>
          <p:cNvPr id="19" name="Elipse 18">
            <a:extLst>
              <a:ext uri="{FF2B5EF4-FFF2-40B4-BE49-F238E27FC236}">
                <a16:creationId xmlns:a16="http://schemas.microsoft.com/office/drawing/2014/main" id="{FE4CEA08-0F37-5210-CCAE-93A4D43EBA20}"/>
              </a:ext>
            </a:extLst>
          </p:cNvPr>
          <p:cNvSpPr/>
          <p:nvPr/>
        </p:nvSpPr>
        <p:spPr>
          <a:xfrm>
            <a:off x="1668813" y="3132456"/>
            <a:ext cx="432916" cy="443776"/>
          </a:xfrm>
          <a:prstGeom prst="ellipse">
            <a:avLst/>
          </a:prstGeom>
          <a:noFill/>
          <a:ln w="38100">
            <a:solidFill>
              <a:srgbClr val="00743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FC5254E5-47A1-C12E-2906-740F5B7320C1}"/>
              </a:ext>
            </a:extLst>
          </p:cNvPr>
          <p:cNvSpPr txBox="1"/>
          <p:nvPr/>
        </p:nvSpPr>
        <p:spPr>
          <a:xfrm>
            <a:off x="1462220" y="2587332"/>
            <a:ext cx="846103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b="1" noProof="0" dirty="0"/>
              <a:t>20 mm</a:t>
            </a:r>
          </a:p>
        </p:txBody>
      </p:sp>
      <p:cxnSp>
        <p:nvCxnSpPr>
          <p:cNvPr id="22" name="Conector recto de flecha 21">
            <a:extLst>
              <a:ext uri="{FF2B5EF4-FFF2-40B4-BE49-F238E27FC236}">
                <a16:creationId xmlns:a16="http://schemas.microsoft.com/office/drawing/2014/main" id="{B27EA2A3-FF57-9905-8934-7CE6B9113FDA}"/>
              </a:ext>
            </a:extLst>
          </p:cNvPr>
          <p:cNvCxnSpPr>
            <a:cxnSpLocks/>
          </p:cNvCxnSpPr>
          <p:nvPr/>
        </p:nvCxnSpPr>
        <p:spPr>
          <a:xfrm>
            <a:off x="1680376" y="3046151"/>
            <a:ext cx="409791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uadroTexto 22">
            <a:extLst>
              <a:ext uri="{FF2B5EF4-FFF2-40B4-BE49-F238E27FC236}">
                <a16:creationId xmlns:a16="http://schemas.microsoft.com/office/drawing/2014/main" id="{89E666D3-7E7F-6A00-B4BD-E3D94404A65A}"/>
              </a:ext>
            </a:extLst>
          </p:cNvPr>
          <p:cNvSpPr txBox="1"/>
          <p:nvPr/>
        </p:nvSpPr>
        <p:spPr>
          <a:xfrm>
            <a:off x="113211" y="4436128"/>
            <a:ext cx="41197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4000" indent="-324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noProof="0" dirty="0"/>
              <a:t>100 </a:t>
            </a:r>
            <a:r>
              <a:rPr lang="en-GB" sz="2200" noProof="0" dirty="0" err="1"/>
              <a:t>μm</a:t>
            </a:r>
            <a:r>
              <a:rPr lang="en-GB" sz="2200" noProof="0" dirty="0"/>
              <a:t> thick </a:t>
            </a:r>
            <a:r>
              <a:rPr lang="en-GB" sz="2200" baseline="30000" noProof="0" dirty="0"/>
              <a:t>197</a:t>
            </a:r>
            <a:r>
              <a:rPr lang="en-GB" sz="2200" noProof="0" dirty="0"/>
              <a:t>Au sample → the 4.9 eV resonance </a:t>
            </a:r>
            <a:r>
              <a:rPr lang="en-GB" sz="2200" b="1" noProof="0" dirty="0"/>
              <a:t>saturates</a:t>
            </a:r>
            <a:r>
              <a:rPr lang="en-GB" sz="2200" noProof="0" dirty="0"/>
              <a:t>.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B343761B-9F61-EF57-0E0B-AF9EA207083D}"/>
              </a:ext>
            </a:extLst>
          </p:cNvPr>
          <p:cNvSpPr txBox="1"/>
          <p:nvPr/>
        </p:nvSpPr>
        <p:spPr>
          <a:xfrm>
            <a:off x="117266" y="5128418"/>
            <a:ext cx="497149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4000" indent="-324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noProof="0" dirty="0"/>
              <a:t>80 mm sample to validate the analysis methodology.</a:t>
            </a:r>
          </a:p>
        </p:txBody>
      </p:sp>
      <p:sp>
        <p:nvSpPr>
          <p:cNvPr id="25" name="Elipse 24">
            <a:extLst>
              <a:ext uri="{FF2B5EF4-FFF2-40B4-BE49-F238E27FC236}">
                <a16:creationId xmlns:a16="http://schemas.microsoft.com/office/drawing/2014/main" id="{E3300AA6-8735-01B0-63B0-E4CF11425D85}"/>
              </a:ext>
            </a:extLst>
          </p:cNvPr>
          <p:cNvSpPr>
            <a:spLocks noChangeAspect="1"/>
          </p:cNvSpPr>
          <p:nvPr/>
        </p:nvSpPr>
        <p:spPr>
          <a:xfrm>
            <a:off x="993655" y="2429188"/>
            <a:ext cx="1783232" cy="1827966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37B6827E-5251-A625-79CD-B2B71FFCAC6B}"/>
              </a:ext>
            </a:extLst>
          </p:cNvPr>
          <p:cNvSpPr txBox="1"/>
          <p:nvPr/>
        </p:nvSpPr>
        <p:spPr>
          <a:xfrm>
            <a:off x="1450657" y="3647015"/>
            <a:ext cx="846103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b="1" noProof="0" dirty="0"/>
              <a:t>80 mm</a:t>
            </a:r>
          </a:p>
        </p:txBody>
      </p:sp>
      <p:cxnSp>
        <p:nvCxnSpPr>
          <p:cNvPr id="27" name="Conector recto de flecha 26">
            <a:extLst>
              <a:ext uri="{FF2B5EF4-FFF2-40B4-BE49-F238E27FC236}">
                <a16:creationId xmlns:a16="http://schemas.microsoft.com/office/drawing/2014/main" id="{4A25F495-886C-18E2-6700-DA27BC3A83FF}"/>
              </a:ext>
            </a:extLst>
          </p:cNvPr>
          <p:cNvCxnSpPr>
            <a:cxnSpLocks/>
          </p:cNvCxnSpPr>
          <p:nvPr/>
        </p:nvCxnSpPr>
        <p:spPr>
          <a:xfrm>
            <a:off x="969892" y="3686607"/>
            <a:ext cx="1831298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329A1AD5-5402-1F6B-FC5E-F732ED3988C4}"/>
              </a:ext>
            </a:extLst>
          </p:cNvPr>
          <p:cNvCxnSpPr>
            <a:cxnSpLocks/>
          </p:cNvCxnSpPr>
          <p:nvPr/>
        </p:nvCxnSpPr>
        <p:spPr>
          <a:xfrm>
            <a:off x="4931960" y="3576232"/>
            <a:ext cx="3229354" cy="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Conector recto 28">
            <a:extLst>
              <a:ext uri="{FF2B5EF4-FFF2-40B4-BE49-F238E27FC236}">
                <a16:creationId xmlns:a16="http://schemas.microsoft.com/office/drawing/2014/main" id="{BB1195E1-0C44-169A-3BA7-B6FF47BA1E8C}"/>
              </a:ext>
            </a:extLst>
          </p:cNvPr>
          <p:cNvCxnSpPr>
            <a:cxnSpLocks/>
          </p:cNvCxnSpPr>
          <p:nvPr/>
        </p:nvCxnSpPr>
        <p:spPr>
          <a:xfrm>
            <a:off x="8713820" y="2821527"/>
            <a:ext cx="3377257" cy="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457444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9B062D-3403-3675-4343-4443366BB1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494734E2-7D49-2CD0-9B8E-C49BE8134B46}"/>
              </a:ext>
            </a:extLst>
          </p:cNvPr>
          <p:cNvSpPr txBox="1"/>
          <p:nvPr/>
        </p:nvSpPr>
        <p:spPr>
          <a:xfrm>
            <a:off x="198000" y="28800"/>
            <a:ext cx="112284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noProof="0" dirty="0">
                <a:latin typeface="+mj-lt"/>
              </a:rPr>
              <a:t>Backup. Capture yield analysis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2D6681EE-5699-02D9-1189-5A073DB3A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0005-B5C9-4CA6-89F5-A520DBCC6CB6}" type="slidenum">
              <a:rPr lang="en-GB" sz="1800" noProof="0" smtClean="0"/>
              <a:t>41</a:t>
            </a:fld>
            <a:endParaRPr lang="en-GB" sz="1800" noProof="0" dirty="0"/>
          </a:p>
        </p:txBody>
      </p:sp>
      <p:sp>
        <p:nvSpPr>
          <p:cNvPr id="18" name="CuadroTexto 7">
            <a:extLst>
              <a:ext uri="{FF2B5EF4-FFF2-40B4-BE49-F238E27FC236}">
                <a16:creationId xmlns:a16="http://schemas.microsoft.com/office/drawing/2014/main" id="{A7A9BD3E-B843-F737-C250-D44F78519D42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AE931F1B-FCFB-B381-E165-6C23A96268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p:pic>
        <p:nvPicPr>
          <p:cNvPr id="30" name="Imagen 29" descr="Interfaz de usuario gráfica&#10;&#10;Descripción generada automáticamente con confianza media">
            <a:extLst>
              <a:ext uri="{FF2B5EF4-FFF2-40B4-BE49-F238E27FC236}">
                <a16:creationId xmlns:a16="http://schemas.microsoft.com/office/drawing/2014/main" id="{D94BB658-19D3-C817-71BC-318015B971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01" y="1388242"/>
            <a:ext cx="5766612" cy="310050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B944DFD4-9D42-C244-4080-AF795497B7BA}"/>
              </a:ext>
            </a:extLst>
          </p:cNvPr>
          <p:cNvSpPr txBox="1"/>
          <p:nvPr/>
        </p:nvSpPr>
        <p:spPr>
          <a:xfrm>
            <a:off x="198002" y="926577"/>
            <a:ext cx="11769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dirty="0"/>
              <a:t>The WF enhance the natural statistical fluctuations → Limited statistics bin-by-bin.</a:t>
            </a:r>
          </a:p>
        </p:txBody>
      </p:sp>
      <p:pic>
        <p:nvPicPr>
          <p:cNvPr id="32" name="Imagen 31">
            <a:extLst>
              <a:ext uri="{FF2B5EF4-FFF2-40B4-BE49-F238E27FC236}">
                <a16:creationId xmlns:a16="http://schemas.microsoft.com/office/drawing/2014/main" id="{5ACF35A5-3A31-F4A9-658B-6DA146181C0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9286" t="20857" r="2786" b="8794"/>
          <a:stretch/>
        </p:blipFill>
        <p:spPr>
          <a:xfrm>
            <a:off x="6143739" y="1406360"/>
            <a:ext cx="5869134" cy="3061678"/>
          </a:xfrm>
          <a:prstGeom prst="rect">
            <a:avLst/>
          </a:prstGeom>
        </p:spPr>
      </p:pic>
      <p:sp>
        <p:nvSpPr>
          <p:cNvPr id="33" name="Rectángulo 32">
            <a:extLst>
              <a:ext uri="{FF2B5EF4-FFF2-40B4-BE49-F238E27FC236}">
                <a16:creationId xmlns:a16="http://schemas.microsoft.com/office/drawing/2014/main" id="{826DD4E5-55F0-59B7-7ECE-6CA92EAA9EA3}"/>
              </a:ext>
            </a:extLst>
          </p:cNvPr>
          <p:cNvSpPr/>
          <p:nvPr/>
        </p:nvSpPr>
        <p:spPr>
          <a:xfrm>
            <a:off x="1395184" y="3135883"/>
            <a:ext cx="45719" cy="885510"/>
          </a:xfrm>
          <a:prstGeom prst="rect">
            <a:avLst/>
          </a:prstGeom>
          <a:ln w="3175"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ABCE7FFE-A9F3-90D1-9EC7-AEB9AA06911D}"/>
              </a:ext>
            </a:extLst>
          </p:cNvPr>
          <p:cNvSpPr/>
          <p:nvPr/>
        </p:nvSpPr>
        <p:spPr>
          <a:xfrm>
            <a:off x="4227173" y="2902827"/>
            <a:ext cx="45719" cy="1118566"/>
          </a:xfrm>
          <a:prstGeom prst="rect">
            <a:avLst/>
          </a:prstGeom>
          <a:ln w="3175"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8DD48B87-59A9-6C02-914B-7C964A848FEB}"/>
              </a:ext>
            </a:extLst>
          </p:cNvPr>
          <p:cNvSpPr/>
          <p:nvPr/>
        </p:nvSpPr>
        <p:spPr>
          <a:xfrm>
            <a:off x="5308841" y="2872621"/>
            <a:ext cx="45719" cy="1148771"/>
          </a:xfrm>
          <a:prstGeom prst="rect">
            <a:avLst/>
          </a:prstGeom>
          <a:ln w="3175"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640E0F80-B7B9-2CFA-7696-3309BD7021B1}"/>
              </a:ext>
            </a:extLst>
          </p:cNvPr>
          <p:cNvSpPr txBox="1"/>
          <p:nvPr/>
        </p:nvSpPr>
        <p:spPr>
          <a:xfrm>
            <a:off x="5242200" y="4457919"/>
            <a:ext cx="1263053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dirty="0"/>
              <a:t>~ 16 counts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14E0B42A-E419-CFB1-D608-41926AAF9E65}"/>
              </a:ext>
            </a:extLst>
          </p:cNvPr>
          <p:cNvSpPr txBox="1"/>
          <p:nvPr/>
        </p:nvSpPr>
        <p:spPr>
          <a:xfrm>
            <a:off x="3926932" y="4538727"/>
            <a:ext cx="1263053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dirty="0"/>
              <a:t>~ 18 counts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E9B525CA-35DB-5D59-8173-2344DAF879E9}"/>
              </a:ext>
            </a:extLst>
          </p:cNvPr>
          <p:cNvSpPr txBox="1"/>
          <p:nvPr/>
        </p:nvSpPr>
        <p:spPr>
          <a:xfrm>
            <a:off x="1168373" y="4354938"/>
            <a:ext cx="1245286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dirty="0"/>
              <a:t>~15 counts</a:t>
            </a:r>
          </a:p>
        </p:txBody>
      </p:sp>
      <p:cxnSp>
        <p:nvCxnSpPr>
          <p:cNvPr id="39" name="Conector recto de flecha 38">
            <a:extLst>
              <a:ext uri="{FF2B5EF4-FFF2-40B4-BE49-F238E27FC236}">
                <a16:creationId xmlns:a16="http://schemas.microsoft.com/office/drawing/2014/main" id="{725B59EB-18EB-D53B-11CC-2A7AED593B84}"/>
              </a:ext>
            </a:extLst>
          </p:cNvPr>
          <p:cNvCxnSpPr>
            <a:cxnSpLocks/>
          </p:cNvCxnSpPr>
          <p:nvPr/>
        </p:nvCxnSpPr>
        <p:spPr>
          <a:xfrm>
            <a:off x="5354560" y="4109359"/>
            <a:ext cx="297303" cy="35613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de flecha 39">
            <a:extLst>
              <a:ext uri="{FF2B5EF4-FFF2-40B4-BE49-F238E27FC236}">
                <a16:creationId xmlns:a16="http://schemas.microsoft.com/office/drawing/2014/main" id="{A4F15509-2B06-3FFC-F154-EE0CAED192BA}"/>
              </a:ext>
            </a:extLst>
          </p:cNvPr>
          <p:cNvCxnSpPr>
            <a:cxnSpLocks/>
          </p:cNvCxnSpPr>
          <p:nvPr/>
        </p:nvCxnSpPr>
        <p:spPr>
          <a:xfrm>
            <a:off x="4261156" y="4079129"/>
            <a:ext cx="180215" cy="55161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de flecha 40">
            <a:extLst>
              <a:ext uri="{FF2B5EF4-FFF2-40B4-BE49-F238E27FC236}">
                <a16:creationId xmlns:a16="http://schemas.microsoft.com/office/drawing/2014/main" id="{5B761F74-4B3C-B452-D8F8-859DD5D13361}"/>
              </a:ext>
            </a:extLst>
          </p:cNvPr>
          <p:cNvCxnSpPr>
            <a:cxnSpLocks/>
          </p:cNvCxnSpPr>
          <p:nvPr/>
        </p:nvCxnSpPr>
        <p:spPr>
          <a:xfrm>
            <a:off x="1455713" y="4079129"/>
            <a:ext cx="297303" cy="35613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606644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2F0005-127A-8310-9D2E-C0DCCD2F30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003BAF6C-F492-A321-6936-A63C183612A2}"/>
              </a:ext>
            </a:extLst>
          </p:cNvPr>
          <p:cNvSpPr txBox="1"/>
          <p:nvPr/>
        </p:nvSpPr>
        <p:spPr>
          <a:xfrm>
            <a:off x="198000" y="28800"/>
            <a:ext cx="112284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noProof="0" dirty="0">
                <a:latin typeface="+mj-lt"/>
              </a:rPr>
              <a:t>Backup. Capture yield analysis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4CC6C641-0B64-5EB5-3B1F-1157454CA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0005-B5C9-4CA6-89F5-A520DBCC6CB6}" type="slidenum">
              <a:rPr lang="en-GB" sz="1800" noProof="0" smtClean="0"/>
              <a:t>42</a:t>
            </a:fld>
            <a:endParaRPr lang="en-GB" sz="1800" noProof="0" dirty="0"/>
          </a:p>
        </p:txBody>
      </p:sp>
      <p:sp>
        <p:nvSpPr>
          <p:cNvPr id="18" name="CuadroTexto 7">
            <a:extLst>
              <a:ext uri="{FF2B5EF4-FFF2-40B4-BE49-F238E27FC236}">
                <a16:creationId xmlns:a16="http://schemas.microsoft.com/office/drawing/2014/main" id="{9B098582-85B6-8666-04E5-DE69569E504D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ABB96C6B-DD83-744A-103F-051C2DD8D8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p:pic>
        <p:nvPicPr>
          <p:cNvPr id="30" name="Imagen 29" descr="Interfaz de usuario gráfica&#10;&#10;Descripción generada automáticamente con confianza media">
            <a:extLst>
              <a:ext uri="{FF2B5EF4-FFF2-40B4-BE49-F238E27FC236}">
                <a16:creationId xmlns:a16="http://schemas.microsoft.com/office/drawing/2014/main" id="{DFAC19EA-4A36-B028-DAF4-D56AF20144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01" y="1388242"/>
            <a:ext cx="5766612" cy="310050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8572EFDC-094E-D899-7C23-2971C1EAE4DA}"/>
              </a:ext>
            </a:extLst>
          </p:cNvPr>
          <p:cNvSpPr txBox="1"/>
          <p:nvPr/>
        </p:nvSpPr>
        <p:spPr>
          <a:xfrm>
            <a:off x="198002" y="926577"/>
            <a:ext cx="11769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dirty="0"/>
              <a:t>The WF enhance the natural statistical fluctuations → Limited statistics bin-by-bin.</a:t>
            </a:r>
          </a:p>
        </p:txBody>
      </p:sp>
      <p:cxnSp>
        <p:nvCxnSpPr>
          <p:cNvPr id="39" name="Conector recto de flecha 38">
            <a:extLst>
              <a:ext uri="{FF2B5EF4-FFF2-40B4-BE49-F238E27FC236}">
                <a16:creationId xmlns:a16="http://schemas.microsoft.com/office/drawing/2014/main" id="{E07DDE68-3C4E-262D-AAF9-858277DA80DC}"/>
              </a:ext>
            </a:extLst>
          </p:cNvPr>
          <p:cNvCxnSpPr>
            <a:cxnSpLocks/>
          </p:cNvCxnSpPr>
          <p:nvPr/>
        </p:nvCxnSpPr>
        <p:spPr>
          <a:xfrm>
            <a:off x="5354560" y="4109359"/>
            <a:ext cx="297303" cy="35613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de flecha 39">
            <a:extLst>
              <a:ext uri="{FF2B5EF4-FFF2-40B4-BE49-F238E27FC236}">
                <a16:creationId xmlns:a16="http://schemas.microsoft.com/office/drawing/2014/main" id="{E63AAB63-875D-E040-6A19-D3E5886B8A5C}"/>
              </a:ext>
            </a:extLst>
          </p:cNvPr>
          <p:cNvCxnSpPr>
            <a:cxnSpLocks/>
          </p:cNvCxnSpPr>
          <p:nvPr/>
        </p:nvCxnSpPr>
        <p:spPr>
          <a:xfrm>
            <a:off x="4261156" y="4079129"/>
            <a:ext cx="180215" cy="55161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de flecha 40">
            <a:extLst>
              <a:ext uri="{FF2B5EF4-FFF2-40B4-BE49-F238E27FC236}">
                <a16:creationId xmlns:a16="http://schemas.microsoft.com/office/drawing/2014/main" id="{B45A0DBC-9CBB-3E82-2C6E-EE34C47E913B}"/>
              </a:ext>
            </a:extLst>
          </p:cNvPr>
          <p:cNvCxnSpPr>
            <a:cxnSpLocks/>
          </p:cNvCxnSpPr>
          <p:nvPr/>
        </p:nvCxnSpPr>
        <p:spPr>
          <a:xfrm>
            <a:off x="1455713" y="4079129"/>
            <a:ext cx="297303" cy="35613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uadroTexto 4">
            <a:extLst>
              <a:ext uri="{FF2B5EF4-FFF2-40B4-BE49-F238E27FC236}">
                <a16:creationId xmlns:a16="http://schemas.microsoft.com/office/drawing/2014/main" id="{383AE5BF-582F-F514-2167-77131A1161F7}"/>
              </a:ext>
            </a:extLst>
          </p:cNvPr>
          <p:cNvSpPr txBox="1"/>
          <p:nvPr/>
        </p:nvSpPr>
        <p:spPr>
          <a:xfrm>
            <a:off x="5925120" y="1412812"/>
            <a:ext cx="6217717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300" u="sng" dirty="0"/>
              <a:t>Solution</a:t>
            </a:r>
            <a:r>
              <a:rPr lang="en-GB" sz="2300" dirty="0"/>
              <a:t>: </a:t>
            </a:r>
            <a:r>
              <a:rPr lang="en-GB" sz="2300" b="1" dirty="0"/>
              <a:t>Average Weighting Factor (AWF)</a:t>
            </a:r>
            <a:r>
              <a:rPr lang="en-GB" sz="2300" dirty="0"/>
              <a:t>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300" dirty="0"/>
              <a:t>Used at </a:t>
            </a:r>
            <a:r>
              <a:rPr lang="en-GB" sz="2300" dirty="0" err="1"/>
              <a:t>n_TOF</a:t>
            </a:r>
            <a:r>
              <a:rPr lang="en-GB" sz="2300" dirty="0"/>
              <a:t> to extend the energy range.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300" dirty="0"/>
              <a:t>J = 0</a:t>
            </a:r>
            <a:r>
              <a:rPr lang="en-GB" sz="2300" baseline="30000" dirty="0"/>
              <a:t>+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300" dirty="0"/>
              <a:t>Heavy nuclei</a:t>
            </a:r>
          </a:p>
        </p:txBody>
      </p:sp>
      <p:sp>
        <p:nvSpPr>
          <p:cNvPr id="13" name="Abrir llave 12">
            <a:extLst>
              <a:ext uri="{FF2B5EF4-FFF2-40B4-BE49-F238E27FC236}">
                <a16:creationId xmlns:a16="http://schemas.microsoft.com/office/drawing/2014/main" id="{6F6B841E-0C81-3E7C-1D96-C80AE3E9593B}"/>
              </a:ext>
            </a:extLst>
          </p:cNvPr>
          <p:cNvSpPr/>
          <p:nvPr/>
        </p:nvSpPr>
        <p:spPr>
          <a:xfrm rot="10800000">
            <a:off x="8314170" y="2310525"/>
            <a:ext cx="303508" cy="769441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4713F78A-36D7-5820-DB83-452CB8689E23}"/>
              </a:ext>
            </a:extLst>
          </p:cNvPr>
          <p:cNvSpPr txBox="1"/>
          <p:nvPr/>
        </p:nvSpPr>
        <p:spPr>
          <a:xfrm>
            <a:off x="8659998" y="2279747"/>
            <a:ext cx="34224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300" dirty="0"/>
              <a:t>Same de-excitation pattern for every resonance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4F26E005-353D-4A97-BFC4-B87FDF0F38EF}"/>
                  </a:ext>
                </a:extLst>
              </p:cNvPr>
              <p:cNvSpPr txBox="1"/>
              <p:nvPr/>
            </p:nvSpPr>
            <p:spPr>
              <a:xfrm>
                <a:off x="519035" y="4912695"/>
                <a:ext cx="4209679" cy="9743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2400" b="0" i="1" smtClean="0">
                          <a:latin typeface="Cambria Math" panose="02040503050406030204" pitchFamily="18" charset="0"/>
                        </a:rPr>
                        <m:t>𝑊</m:t>
                      </m:r>
                      <m:sSub>
                        <m:sSubPr>
                          <m:ctrlPr>
                            <a:rPr lang="es-E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𝑟𝑒𝑠</m:t>
                          </m:r>
                        </m:sub>
                      </m:sSub>
                      <m:r>
                        <a:rPr lang="es-E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s-E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" sz="24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s-ES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s-ES" sz="2400" b="0" i="0" smtClean="0">
                                  <a:latin typeface="Cambria Math" panose="02040503050406030204" pitchFamily="18" charset="0"/>
                                </a:rPr>
                                <m:t>weighted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s-E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" sz="24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s-ES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s-ES" sz="2400" b="0" i="0" smtClean="0">
                                  <a:latin typeface="Cambria Math" panose="02040503050406030204" pitchFamily="18" charset="0"/>
                                </a:rPr>
                                <m:t>unweighted</m:t>
                              </m:r>
                            </m:sup>
                          </m:sSubSup>
                        </m:den>
                      </m:f>
                      <m:r>
                        <a:rPr lang="es-ES" sz="2400" b="0" i="1" smtClean="0">
                          <a:latin typeface="Cambria Math" panose="02040503050406030204" pitchFamily="18" charset="0"/>
                        </a:rPr>
                        <m:t>→</m:t>
                      </m:r>
                      <m:d>
                        <m:dPr>
                          <m:begChr m:val="⟨"/>
                          <m:endChr m:val="⟩"/>
                          <m:ctrlPr>
                            <a:rPr lang="es-E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  <m:sSub>
                            <m:sSubPr>
                              <m:ctrlPr>
                                <a:rPr lang="es-E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24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s-ES" sz="2400" b="0" i="1" smtClean="0">
                                  <a:latin typeface="Cambria Math" panose="02040503050406030204" pitchFamily="18" charset="0"/>
                                </a:rPr>
                                <m:t>𝑟𝑒𝑠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4F26E005-353D-4A97-BFC4-B87FDF0F38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035" y="4912695"/>
                <a:ext cx="4209679" cy="97436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CuadroTexto 20">
            <a:extLst>
              <a:ext uri="{FF2B5EF4-FFF2-40B4-BE49-F238E27FC236}">
                <a16:creationId xmlns:a16="http://schemas.microsoft.com/office/drawing/2014/main" id="{6FD95914-872A-3657-D43F-C11A16023C99}"/>
              </a:ext>
            </a:extLst>
          </p:cNvPr>
          <p:cNvSpPr txBox="1"/>
          <p:nvPr/>
        </p:nvSpPr>
        <p:spPr>
          <a:xfrm>
            <a:off x="5242200" y="4504415"/>
            <a:ext cx="1394962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dirty="0"/>
              <a:t>~ 197 counts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7F458DC8-E1EE-A6E6-820C-0CDD25C43A11}"/>
              </a:ext>
            </a:extLst>
          </p:cNvPr>
          <p:cNvSpPr txBox="1"/>
          <p:nvPr/>
        </p:nvSpPr>
        <p:spPr>
          <a:xfrm>
            <a:off x="3795024" y="4585223"/>
            <a:ext cx="1394962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dirty="0"/>
              <a:t>~ 197 counts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645786B8-93C9-563D-CC56-0023EF945CCC}"/>
              </a:ext>
            </a:extLst>
          </p:cNvPr>
          <p:cNvSpPr txBox="1"/>
          <p:nvPr/>
        </p:nvSpPr>
        <p:spPr>
          <a:xfrm>
            <a:off x="1045029" y="4401434"/>
            <a:ext cx="1368630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dirty="0"/>
              <a:t>~261 counts</a:t>
            </a:r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53DF9D68-93A7-A44B-2D8C-0B2C69621F6B}"/>
              </a:ext>
            </a:extLst>
          </p:cNvPr>
          <p:cNvSpPr/>
          <p:nvPr/>
        </p:nvSpPr>
        <p:spPr>
          <a:xfrm>
            <a:off x="8659998" y="2332604"/>
            <a:ext cx="3325527" cy="7317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BDBDB450-D9A3-ADF3-4108-A7D9F2024AC4}"/>
              </a:ext>
            </a:extLst>
          </p:cNvPr>
          <p:cNvSpPr/>
          <p:nvPr/>
        </p:nvSpPr>
        <p:spPr>
          <a:xfrm>
            <a:off x="3795023" y="1788945"/>
            <a:ext cx="653152" cy="2257912"/>
          </a:xfrm>
          <a:prstGeom prst="rect">
            <a:avLst/>
          </a:prstGeom>
          <a:solidFill>
            <a:schemeClr val="tx1">
              <a:alpha val="32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B43EC8A5-4555-8B01-A52B-1DDD51795FC0}"/>
              </a:ext>
            </a:extLst>
          </p:cNvPr>
          <p:cNvSpPr/>
          <p:nvPr/>
        </p:nvSpPr>
        <p:spPr>
          <a:xfrm>
            <a:off x="5068300" y="1788945"/>
            <a:ext cx="653152" cy="2253000"/>
          </a:xfrm>
          <a:prstGeom prst="rect">
            <a:avLst/>
          </a:prstGeom>
          <a:solidFill>
            <a:schemeClr val="tx1">
              <a:alpha val="32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ángulo 44">
            <a:extLst>
              <a:ext uri="{FF2B5EF4-FFF2-40B4-BE49-F238E27FC236}">
                <a16:creationId xmlns:a16="http://schemas.microsoft.com/office/drawing/2014/main" id="{6BAD8EBC-12C6-D0CD-1026-424E4B658B66}"/>
              </a:ext>
            </a:extLst>
          </p:cNvPr>
          <p:cNvSpPr/>
          <p:nvPr/>
        </p:nvSpPr>
        <p:spPr>
          <a:xfrm>
            <a:off x="1214052" y="2310524"/>
            <a:ext cx="653152" cy="1731417"/>
          </a:xfrm>
          <a:prstGeom prst="rect">
            <a:avLst/>
          </a:prstGeom>
          <a:solidFill>
            <a:schemeClr val="tx1">
              <a:alpha val="32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59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334035-59D5-D5C1-7273-41480F5062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255DE1DB-E5B1-8496-FB58-9530A5833ED5}"/>
              </a:ext>
            </a:extLst>
          </p:cNvPr>
          <p:cNvSpPr txBox="1"/>
          <p:nvPr/>
        </p:nvSpPr>
        <p:spPr>
          <a:xfrm>
            <a:off x="198000" y="28800"/>
            <a:ext cx="112284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noProof="0" dirty="0">
                <a:latin typeface="+mj-lt"/>
              </a:rPr>
              <a:t>Backup. Capture yield analysis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E1FB22BB-1FCC-A771-7F8E-EF27028F6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0005-B5C9-4CA6-89F5-A520DBCC6CB6}" type="slidenum">
              <a:rPr lang="en-GB" sz="1800" noProof="0" smtClean="0"/>
              <a:t>43</a:t>
            </a:fld>
            <a:endParaRPr lang="en-GB" sz="1800" noProof="0" dirty="0"/>
          </a:p>
        </p:txBody>
      </p:sp>
      <p:sp>
        <p:nvSpPr>
          <p:cNvPr id="18" name="CuadroTexto 7">
            <a:extLst>
              <a:ext uri="{FF2B5EF4-FFF2-40B4-BE49-F238E27FC236}">
                <a16:creationId xmlns:a16="http://schemas.microsoft.com/office/drawing/2014/main" id="{82CA6A54-1C95-CA49-BF4B-7918393608E7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3FEA05E9-EC6B-1DD7-0051-A6427039F6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p:pic>
        <p:nvPicPr>
          <p:cNvPr id="30" name="Imagen 29" descr="Interfaz de usuario gráfica&#10;&#10;Descripción generada automáticamente con confianza media">
            <a:extLst>
              <a:ext uri="{FF2B5EF4-FFF2-40B4-BE49-F238E27FC236}">
                <a16:creationId xmlns:a16="http://schemas.microsoft.com/office/drawing/2014/main" id="{D52494AD-ACFB-139E-3CAA-4CC9A2AE7D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01" y="1388242"/>
            <a:ext cx="5766612" cy="310050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8C244C1F-566A-8C2B-C356-789A6DD60502}"/>
              </a:ext>
            </a:extLst>
          </p:cNvPr>
          <p:cNvSpPr txBox="1"/>
          <p:nvPr/>
        </p:nvSpPr>
        <p:spPr>
          <a:xfrm>
            <a:off x="198002" y="926577"/>
            <a:ext cx="11769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dirty="0"/>
              <a:t>The WF enhance the natural statistical fluctuations → Limited statistics bin-by-bin.</a:t>
            </a:r>
          </a:p>
        </p:txBody>
      </p:sp>
      <p:cxnSp>
        <p:nvCxnSpPr>
          <p:cNvPr id="39" name="Conector recto de flecha 38">
            <a:extLst>
              <a:ext uri="{FF2B5EF4-FFF2-40B4-BE49-F238E27FC236}">
                <a16:creationId xmlns:a16="http://schemas.microsoft.com/office/drawing/2014/main" id="{5580B28C-4EF4-5B07-CC18-CFEC0F82E017}"/>
              </a:ext>
            </a:extLst>
          </p:cNvPr>
          <p:cNvCxnSpPr>
            <a:cxnSpLocks/>
          </p:cNvCxnSpPr>
          <p:nvPr/>
        </p:nvCxnSpPr>
        <p:spPr>
          <a:xfrm>
            <a:off x="5354560" y="4109359"/>
            <a:ext cx="297303" cy="35613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de flecha 39">
            <a:extLst>
              <a:ext uri="{FF2B5EF4-FFF2-40B4-BE49-F238E27FC236}">
                <a16:creationId xmlns:a16="http://schemas.microsoft.com/office/drawing/2014/main" id="{9A4B5C4E-1D6F-85CC-D3A4-8D182D62DDA1}"/>
              </a:ext>
            </a:extLst>
          </p:cNvPr>
          <p:cNvCxnSpPr>
            <a:cxnSpLocks/>
          </p:cNvCxnSpPr>
          <p:nvPr/>
        </p:nvCxnSpPr>
        <p:spPr>
          <a:xfrm>
            <a:off x="4261156" y="4079129"/>
            <a:ext cx="180215" cy="55161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de flecha 40">
            <a:extLst>
              <a:ext uri="{FF2B5EF4-FFF2-40B4-BE49-F238E27FC236}">
                <a16:creationId xmlns:a16="http://schemas.microsoft.com/office/drawing/2014/main" id="{EED46BE7-B487-B5CE-6599-825850487A87}"/>
              </a:ext>
            </a:extLst>
          </p:cNvPr>
          <p:cNvCxnSpPr>
            <a:cxnSpLocks/>
          </p:cNvCxnSpPr>
          <p:nvPr/>
        </p:nvCxnSpPr>
        <p:spPr>
          <a:xfrm>
            <a:off x="1455713" y="4079129"/>
            <a:ext cx="297303" cy="35613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Abrir llave 12">
            <a:extLst>
              <a:ext uri="{FF2B5EF4-FFF2-40B4-BE49-F238E27FC236}">
                <a16:creationId xmlns:a16="http://schemas.microsoft.com/office/drawing/2014/main" id="{D37F2A2E-6F08-E00C-42E6-76733EFEEDCE}"/>
              </a:ext>
            </a:extLst>
          </p:cNvPr>
          <p:cNvSpPr/>
          <p:nvPr/>
        </p:nvSpPr>
        <p:spPr>
          <a:xfrm rot="10800000">
            <a:off x="8314170" y="2310525"/>
            <a:ext cx="303508" cy="769441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4331E477-A020-5E89-AFE6-C30C2AF0738D}"/>
              </a:ext>
            </a:extLst>
          </p:cNvPr>
          <p:cNvSpPr txBox="1"/>
          <p:nvPr/>
        </p:nvSpPr>
        <p:spPr>
          <a:xfrm>
            <a:off x="8659998" y="2279747"/>
            <a:ext cx="34224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300" dirty="0"/>
              <a:t>Same de-excitation pattern for every resonance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D98395B5-93FF-31F4-03C0-49A47A4BA96E}"/>
                  </a:ext>
                </a:extLst>
              </p:cNvPr>
              <p:cNvSpPr txBox="1"/>
              <p:nvPr/>
            </p:nvSpPr>
            <p:spPr>
              <a:xfrm>
                <a:off x="519035" y="4912695"/>
                <a:ext cx="4209679" cy="9743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2400" b="0" i="1" smtClean="0">
                          <a:latin typeface="Cambria Math" panose="02040503050406030204" pitchFamily="18" charset="0"/>
                        </a:rPr>
                        <m:t>𝑊</m:t>
                      </m:r>
                      <m:sSub>
                        <m:sSubPr>
                          <m:ctrlPr>
                            <a:rPr lang="es-E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𝑟𝑒𝑠</m:t>
                          </m:r>
                        </m:sub>
                      </m:sSub>
                      <m:r>
                        <a:rPr lang="es-E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s-E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" sz="24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s-ES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s-ES" sz="2400" b="0" i="0" smtClean="0">
                                  <a:latin typeface="Cambria Math" panose="02040503050406030204" pitchFamily="18" charset="0"/>
                                </a:rPr>
                                <m:t>weighted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s-E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" sz="24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s-ES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s-ES" sz="2400" b="0" i="0" smtClean="0">
                                  <a:latin typeface="Cambria Math" panose="02040503050406030204" pitchFamily="18" charset="0"/>
                                </a:rPr>
                                <m:t>unweighted</m:t>
                              </m:r>
                            </m:sup>
                          </m:sSubSup>
                        </m:den>
                      </m:f>
                      <m:r>
                        <a:rPr lang="es-ES" sz="2400" b="0" i="1" smtClean="0">
                          <a:latin typeface="Cambria Math" panose="02040503050406030204" pitchFamily="18" charset="0"/>
                        </a:rPr>
                        <m:t>→</m:t>
                      </m:r>
                      <m:d>
                        <m:dPr>
                          <m:begChr m:val="⟨"/>
                          <m:endChr m:val="⟩"/>
                          <m:ctrlPr>
                            <a:rPr lang="es-E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  <m:sSub>
                            <m:sSubPr>
                              <m:ctrlPr>
                                <a:rPr lang="es-E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24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s-ES" sz="2400" b="0" i="1" smtClean="0">
                                  <a:latin typeface="Cambria Math" panose="02040503050406030204" pitchFamily="18" charset="0"/>
                                </a:rPr>
                                <m:t>𝑟𝑒𝑠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D98395B5-93FF-31F4-03C0-49A47A4BA9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035" y="4912695"/>
                <a:ext cx="4209679" cy="97436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CuadroTexto 20">
            <a:extLst>
              <a:ext uri="{FF2B5EF4-FFF2-40B4-BE49-F238E27FC236}">
                <a16:creationId xmlns:a16="http://schemas.microsoft.com/office/drawing/2014/main" id="{F2905FD5-1D49-38F0-939E-BD07E5E937A7}"/>
              </a:ext>
            </a:extLst>
          </p:cNvPr>
          <p:cNvSpPr txBox="1"/>
          <p:nvPr/>
        </p:nvSpPr>
        <p:spPr>
          <a:xfrm>
            <a:off x="5242200" y="4504415"/>
            <a:ext cx="1394962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dirty="0"/>
              <a:t>~ 197 counts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D7598035-E5B4-D648-9A22-A91FFCEE5EEE}"/>
              </a:ext>
            </a:extLst>
          </p:cNvPr>
          <p:cNvSpPr txBox="1"/>
          <p:nvPr/>
        </p:nvSpPr>
        <p:spPr>
          <a:xfrm>
            <a:off x="3795024" y="4585223"/>
            <a:ext cx="1394962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dirty="0"/>
              <a:t>~ 197 counts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8827BB49-7F05-A9AD-0B90-9C64CB7513B8}"/>
              </a:ext>
            </a:extLst>
          </p:cNvPr>
          <p:cNvSpPr txBox="1"/>
          <p:nvPr/>
        </p:nvSpPr>
        <p:spPr>
          <a:xfrm>
            <a:off x="1045029" y="4401434"/>
            <a:ext cx="1368630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dirty="0"/>
              <a:t>~261 counts</a:t>
            </a:r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8A85F6EA-9706-3AD7-1120-C8048CBE3C0A}"/>
              </a:ext>
            </a:extLst>
          </p:cNvPr>
          <p:cNvSpPr/>
          <p:nvPr/>
        </p:nvSpPr>
        <p:spPr>
          <a:xfrm>
            <a:off x="8659998" y="2332604"/>
            <a:ext cx="3325527" cy="7317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B01FC038-AD83-4F79-484C-E822647A274A}"/>
              </a:ext>
            </a:extLst>
          </p:cNvPr>
          <p:cNvSpPr/>
          <p:nvPr/>
        </p:nvSpPr>
        <p:spPr>
          <a:xfrm>
            <a:off x="1214052" y="2310524"/>
            <a:ext cx="653152" cy="1731417"/>
          </a:xfrm>
          <a:prstGeom prst="rect">
            <a:avLst/>
          </a:prstGeom>
          <a:solidFill>
            <a:schemeClr val="tx1">
              <a:alpha val="32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5B43C1BE-0517-5E6E-4C4B-E39BBD4A33C3}"/>
              </a:ext>
            </a:extLst>
          </p:cNvPr>
          <p:cNvSpPr/>
          <p:nvPr/>
        </p:nvSpPr>
        <p:spPr>
          <a:xfrm>
            <a:off x="3795023" y="1788943"/>
            <a:ext cx="653152" cy="2257912"/>
          </a:xfrm>
          <a:prstGeom prst="rect">
            <a:avLst/>
          </a:prstGeom>
          <a:solidFill>
            <a:srgbClr val="FF0000">
              <a:alpha val="32000"/>
            </a:srgbClr>
          </a:solidFill>
          <a:ln>
            <a:solidFill>
              <a:srgbClr val="C00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AD0A3BFD-A9C3-1313-DB2E-3C1590B9268D}"/>
              </a:ext>
            </a:extLst>
          </p:cNvPr>
          <p:cNvSpPr/>
          <p:nvPr/>
        </p:nvSpPr>
        <p:spPr>
          <a:xfrm>
            <a:off x="5068300" y="1788943"/>
            <a:ext cx="653152" cy="2253000"/>
          </a:xfrm>
          <a:prstGeom prst="rect">
            <a:avLst/>
          </a:prstGeom>
          <a:solidFill>
            <a:srgbClr val="92D050">
              <a:alpha val="32000"/>
            </a:srgbClr>
          </a:solidFill>
          <a:ln>
            <a:solidFill>
              <a:srgbClr val="00B05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F5AAD1AA-7966-E595-E9E8-DD9282ECE353}"/>
              </a:ext>
            </a:extLst>
          </p:cNvPr>
          <p:cNvSpPr txBox="1"/>
          <p:nvPr/>
        </p:nvSpPr>
        <p:spPr>
          <a:xfrm>
            <a:off x="5925120" y="1412814"/>
            <a:ext cx="6217717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300" u="sng" dirty="0"/>
              <a:t>Solution</a:t>
            </a:r>
            <a:r>
              <a:rPr lang="en-GB" sz="2300" dirty="0"/>
              <a:t>: </a:t>
            </a:r>
            <a:r>
              <a:rPr lang="en-GB" sz="2300" b="1" dirty="0"/>
              <a:t>Average Weighting Factor (AWF)</a:t>
            </a:r>
            <a:r>
              <a:rPr lang="en-GB" sz="2300" dirty="0"/>
              <a:t>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300" dirty="0"/>
              <a:t>Used at </a:t>
            </a:r>
            <a:r>
              <a:rPr lang="en-GB" sz="2300" dirty="0" err="1"/>
              <a:t>n_TOF</a:t>
            </a:r>
            <a:r>
              <a:rPr lang="en-GB" sz="2300" dirty="0"/>
              <a:t> to extend the energy range.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300" dirty="0"/>
              <a:t>J = 0</a:t>
            </a:r>
            <a:r>
              <a:rPr lang="en-GB" sz="2300" baseline="30000" dirty="0"/>
              <a:t>+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300" dirty="0"/>
              <a:t>Heavy nuclei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300" dirty="0"/>
              <a:t>New technique proposed: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37961A1C-3181-3079-1A11-CDA19C248E9B}"/>
              </a:ext>
            </a:extLst>
          </p:cNvPr>
          <p:cNvSpPr txBox="1"/>
          <p:nvPr/>
        </p:nvSpPr>
        <p:spPr>
          <a:xfrm>
            <a:off x="6375994" y="3511118"/>
            <a:ext cx="4897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b="1" dirty="0"/>
              <a:t>Resonance Weighting Factor (RWF)</a:t>
            </a:r>
          </a:p>
        </p:txBody>
      </p:sp>
    </p:spTree>
    <p:extLst>
      <p:ext uri="{BB962C8B-B14F-4D97-AF65-F5344CB8AC3E}">
        <p14:creationId xmlns:p14="http://schemas.microsoft.com/office/powerpoint/2010/main" val="3291296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9F8572-CEC5-E1FC-97FC-0509CB155B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1C8BA710-0D9D-449F-17B0-3FB8C559A03D}"/>
              </a:ext>
            </a:extLst>
          </p:cNvPr>
          <p:cNvSpPr txBox="1"/>
          <p:nvPr/>
        </p:nvSpPr>
        <p:spPr>
          <a:xfrm>
            <a:off x="198000" y="28800"/>
            <a:ext cx="112284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noProof="0" dirty="0">
                <a:latin typeface="+mj-lt"/>
              </a:rPr>
              <a:t>Backup. Capture yield analysis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C9A23CC5-D84C-F264-948E-444422683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0005-B5C9-4CA6-89F5-A520DBCC6CB6}" type="slidenum">
              <a:rPr lang="en-GB" sz="1800" noProof="0" smtClean="0"/>
              <a:t>44</a:t>
            </a:fld>
            <a:endParaRPr lang="en-GB" sz="1800" noProof="0" dirty="0"/>
          </a:p>
        </p:txBody>
      </p:sp>
      <p:sp>
        <p:nvSpPr>
          <p:cNvPr id="18" name="CuadroTexto 7">
            <a:extLst>
              <a:ext uri="{FF2B5EF4-FFF2-40B4-BE49-F238E27FC236}">
                <a16:creationId xmlns:a16="http://schemas.microsoft.com/office/drawing/2014/main" id="{7729C702-69A7-05D8-73C2-DF3EDCBAF3B9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8E3DE9CF-71DB-B2B6-8FE1-088A5047C2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p:pic>
        <p:nvPicPr>
          <p:cNvPr id="30" name="Imagen 29" descr="Interfaz de usuario gráfica&#10;&#10;Descripción generada automáticamente con confianza media">
            <a:extLst>
              <a:ext uri="{FF2B5EF4-FFF2-40B4-BE49-F238E27FC236}">
                <a16:creationId xmlns:a16="http://schemas.microsoft.com/office/drawing/2014/main" id="{15BA2443-BBCA-8DF0-EC6F-015144D03A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01" y="1388242"/>
            <a:ext cx="5766612" cy="310050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CE011673-5B7E-EC7C-6085-1D2D5A5AEAAB}"/>
              </a:ext>
            </a:extLst>
          </p:cNvPr>
          <p:cNvSpPr txBox="1"/>
          <p:nvPr/>
        </p:nvSpPr>
        <p:spPr>
          <a:xfrm>
            <a:off x="198002" y="926577"/>
            <a:ext cx="11769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dirty="0"/>
              <a:t>The WF enhance the natural statistical fluctuations → Limited statistics bin-by-bin.</a:t>
            </a:r>
          </a:p>
        </p:txBody>
      </p:sp>
      <p:sp>
        <p:nvSpPr>
          <p:cNvPr id="13" name="Abrir llave 12">
            <a:extLst>
              <a:ext uri="{FF2B5EF4-FFF2-40B4-BE49-F238E27FC236}">
                <a16:creationId xmlns:a16="http://schemas.microsoft.com/office/drawing/2014/main" id="{71F3F8B5-608D-9E5D-27CA-A8F01D6EF4EF}"/>
              </a:ext>
            </a:extLst>
          </p:cNvPr>
          <p:cNvSpPr/>
          <p:nvPr/>
        </p:nvSpPr>
        <p:spPr>
          <a:xfrm rot="10800000">
            <a:off x="8314170" y="2310525"/>
            <a:ext cx="303508" cy="769441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D562C0F3-060C-492B-0807-63D2E0ED848D}"/>
              </a:ext>
            </a:extLst>
          </p:cNvPr>
          <p:cNvSpPr txBox="1"/>
          <p:nvPr/>
        </p:nvSpPr>
        <p:spPr>
          <a:xfrm>
            <a:off x="8659998" y="2279747"/>
            <a:ext cx="34224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300" dirty="0"/>
              <a:t>Same de-excitation pattern for every resonance</a:t>
            </a:r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00C3D7EA-1D22-15B6-3E82-0CF76EFBDF47}"/>
              </a:ext>
            </a:extLst>
          </p:cNvPr>
          <p:cNvSpPr/>
          <p:nvPr/>
        </p:nvSpPr>
        <p:spPr>
          <a:xfrm>
            <a:off x="8659998" y="2332604"/>
            <a:ext cx="3325527" cy="7317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25F8D88C-069C-D148-FDD9-8E4E87D305F8}"/>
              </a:ext>
            </a:extLst>
          </p:cNvPr>
          <p:cNvSpPr/>
          <p:nvPr/>
        </p:nvSpPr>
        <p:spPr>
          <a:xfrm>
            <a:off x="1214052" y="2310524"/>
            <a:ext cx="653152" cy="1731417"/>
          </a:xfrm>
          <a:prstGeom prst="rect">
            <a:avLst/>
          </a:prstGeom>
          <a:solidFill>
            <a:schemeClr val="tx1">
              <a:alpha val="32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441B8B9E-0905-C794-64BB-49D2B924739E}"/>
              </a:ext>
            </a:extLst>
          </p:cNvPr>
          <p:cNvSpPr/>
          <p:nvPr/>
        </p:nvSpPr>
        <p:spPr>
          <a:xfrm>
            <a:off x="3795023" y="1788943"/>
            <a:ext cx="653152" cy="2257912"/>
          </a:xfrm>
          <a:prstGeom prst="rect">
            <a:avLst/>
          </a:prstGeom>
          <a:solidFill>
            <a:srgbClr val="FF0000">
              <a:alpha val="32000"/>
            </a:srgbClr>
          </a:solidFill>
          <a:ln>
            <a:solidFill>
              <a:srgbClr val="C00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280B0C5B-AA65-05CC-4554-0DB7F954729C}"/>
              </a:ext>
            </a:extLst>
          </p:cNvPr>
          <p:cNvSpPr/>
          <p:nvPr/>
        </p:nvSpPr>
        <p:spPr>
          <a:xfrm>
            <a:off x="5068300" y="1788943"/>
            <a:ext cx="653152" cy="2253000"/>
          </a:xfrm>
          <a:prstGeom prst="rect">
            <a:avLst/>
          </a:prstGeom>
          <a:solidFill>
            <a:srgbClr val="92D050">
              <a:alpha val="32000"/>
            </a:srgbClr>
          </a:solidFill>
          <a:ln>
            <a:solidFill>
              <a:srgbClr val="00B05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ECC53600-7F48-BC68-3FC8-2920ED19D6B7}"/>
              </a:ext>
            </a:extLst>
          </p:cNvPr>
          <p:cNvSpPr txBox="1"/>
          <p:nvPr/>
        </p:nvSpPr>
        <p:spPr>
          <a:xfrm>
            <a:off x="5925120" y="1412814"/>
            <a:ext cx="6217717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300" u="sng" dirty="0"/>
              <a:t>Solution</a:t>
            </a:r>
            <a:r>
              <a:rPr lang="en-GB" sz="2300" dirty="0"/>
              <a:t>: </a:t>
            </a:r>
            <a:r>
              <a:rPr lang="en-GB" sz="2300" b="1" dirty="0"/>
              <a:t>Average Weighting Factor (AWF)</a:t>
            </a:r>
            <a:r>
              <a:rPr lang="en-GB" sz="2300" dirty="0"/>
              <a:t>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300" dirty="0"/>
              <a:t>Used at </a:t>
            </a:r>
            <a:r>
              <a:rPr lang="en-GB" sz="2300" dirty="0" err="1"/>
              <a:t>n_TOF</a:t>
            </a:r>
            <a:r>
              <a:rPr lang="en-GB" sz="2300" dirty="0"/>
              <a:t> to extend the energy range.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300" dirty="0"/>
              <a:t>J = 0</a:t>
            </a:r>
            <a:r>
              <a:rPr lang="en-GB" sz="2300" baseline="30000" dirty="0"/>
              <a:t>+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300" dirty="0"/>
              <a:t>Heavy nuclei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300" dirty="0"/>
              <a:t>New technique proposed: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7DA9ED38-4A5B-181B-FFE2-A66E158E86B1}"/>
              </a:ext>
            </a:extLst>
          </p:cNvPr>
          <p:cNvSpPr txBox="1"/>
          <p:nvPr/>
        </p:nvSpPr>
        <p:spPr>
          <a:xfrm>
            <a:off x="6375994" y="3511118"/>
            <a:ext cx="4897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b="1" dirty="0"/>
              <a:t>Resonance Weighting Factor (RWF)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F547ACB-58A5-EB12-8674-EEBA60679494}"/>
              </a:ext>
            </a:extLst>
          </p:cNvPr>
          <p:cNvSpPr txBox="1"/>
          <p:nvPr/>
        </p:nvSpPr>
        <p:spPr>
          <a:xfrm>
            <a:off x="5227663" y="4820246"/>
            <a:ext cx="390853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300" dirty="0"/>
              <a:t>Thin samples (1-10 keV)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300" dirty="0"/>
              <a:t>Thick samples (10-100 keV)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300" dirty="0"/>
              <a:t>Thick samples (10-100 keV)</a:t>
            </a:r>
          </a:p>
        </p:txBody>
      </p:sp>
      <p:sp>
        <p:nvSpPr>
          <p:cNvPr id="5" name="Abrir llave 4">
            <a:extLst>
              <a:ext uri="{FF2B5EF4-FFF2-40B4-BE49-F238E27FC236}">
                <a16:creationId xmlns:a16="http://schemas.microsoft.com/office/drawing/2014/main" id="{B3E710CF-6868-7F46-D94A-5A959CCCDC9E}"/>
              </a:ext>
            </a:extLst>
          </p:cNvPr>
          <p:cNvSpPr/>
          <p:nvPr/>
        </p:nvSpPr>
        <p:spPr>
          <a:xfrm rot="10800000">
            <a:off x="4826791" y="4907677"/>
            <a:ext cx="234634" cy="1209119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3CDB7A1-D2FE-814C-E297-4D85691F0DA9}"/>
              </a:ext>
            </a:extLst>
          </p:cNvPr>
          <p:cNvSpPr txBox="1"/>
          <p:nvPr/>
        </p:nvSpPr>
        <p:spPr>
          <a:xfrm>
            <a:off x="4661799" y="4262276"/>
            <a:ext cx="2727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u="sng" dirty="0"/>
              <a:t>Analysis strategy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7E93B76C-0402-5738-DA91-B06B4F033CC5}"/>
              </a:ext>
            </a:extLst>
          </p:cNvPr>
          <p:cNvSpPr txBox="1"/>
          <p:nvPr/>
        </p:nvSpPr>
        <p:spPr>
          <a:xfrm>
            <a:off x="283425" y="4809108"/>
            <a:ext cx="4512694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300" dirty="0"/>
              <a:t>Very good statistics (6) → PHWT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300" dirty="0"/>
              <a:t>Good statistics (42)       → RWF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300" dirty="0"/>
              <a:t>Bad statistics (24)          →  AWF</a:t>
            </a: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3D877202-3D01-61F5-ECFF-4853C0C386BD}"/>
              </a:ext>
            </a:extLst>
          </p:cNvPr>
          <p:cNvCxnSpPr>
            <a:cxnSpLocks/>
          </p:cNvCxnSpPr>
          <p:nvPr/>
        </p:nvCxnSpPr>
        <p:spPr>
          <a:xfrm>
            <a:off x="4672556" y="5020917"/>
            <a:ext cx="612475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7B1A58A0-6750-07D9-26AA-7361C455C723}"/>
              </a:ext>
            </a:extLst>
          </p:cNvPr>
          <p:cNvCxnSpPr>
            <a:cxnSpLocks/>
          </p:cNvCxnSpPr>
          <p:nvPr/>
        </p:nvCxnSpPr>
        <p:spPr>
          <a:xfrm>
            <a:off x="4672556" y="5462771"/>
            <a:ext cx="612475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74478159-FD8D-F7A7-52FD-C079DB023A30}"/>
              </a:ext>
            </a:extLst>
          </p:cNvPr>
          <p:cNvCxnSpPr>
            <a:cxnSpLocks/>
          </p:cNvCxnSpPr>
          <p:nvPr/>
        </p:nvCxnSpPr>
        <p:spPr>
          <a:xfrm>
            <a:off x="4664076" y="5881530"/>
            <a:ext cx="620955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5000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B25BD6-5F27-AD65-4E1F-86E14B84DF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065133B9-C12A-13A5-C457-98BB0B84BAF7}"/>
              </a:ext>
            </a:extLst>
          </p:cNvPr>
          <p:cNvSpPr txBox="1"/>
          <p:nvPr/>
        </p:nvSpPr>
        <p:spPr>
          <a:xfrm>
            <a:off x="198000" y="28800"/>
            <a:ext cx="112284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noProof="0" dirty="0">
                <a:latin typeface="+mj-lt"/>
              </a:rPr>
              <a:t>Backup. Resonance analysis with SAMMY (</a:t>
            </a:r>
            <a:r>
              <a:rPr lang="en-GB" sz="4400" baseline="30000" noProof="0" dirty="0">
                <a:latin typeface="+mj-lt"/>
              </a:rPr>
              <a:t>50</a:t>
            </a:r>
            <a:r>
              <a:rPr lang="en-GB" sz="4400" noProof="0" dirty="0">
                <a:latin typeface="+mj-lt"/>
              </a:rPr>
              <a:t>Cr)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2C134F4-2E08-F1F7-74D5-98CC74890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0005-B5C9-4CA6-89F5-A520DBCC6CB6}" type="slidenum">
              <a:rPr lang="en-GB" sz="1800" noProof="0" smtClean="0"/>
              <a:t>45</a:t>
            </a:fld>
            <a:endParaRPr lang="en-GB" sz="1800" noProof="0" dirty="0"/>
          </a:p>
        </p:txBody>
      </p:sp>
      <p:sp>
        <p:nvSpPr>
          <p:cNvPr id="18" name="CuadroTexto 7">
            <a:extLst>
              <a:ext uri="{FF2B5EF4-FFF2-40B4-BE49-F238E27FC236}">
                <a16:creationId xmlns:a16="http://schemas.microsoft.com/office/drawing/2014/main" id="{9E06E3A0-648E-620E-5B16-A53BF6B7DB15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50C88F50-D5FE-760F-644B-5D006E2AEB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445275AD-75A3-8772-FA34-092F9AC6AC3B}"/>
                  </a:ext>
                </a:extLst>
              </p:cNvPr>
              <p:cNvSpPr txBox="1"/>
              <p:nvPr/>
            </p:nvSpPr>
            <p:spPr>
              <a:xfrm>
                <a:off x="113211" y="668726"/>
                <a:ext cx="11607487" cy="1829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2400" dirty="0"/>
                  <a:t>Main resonance → in agreement with JEFF-3.3 (even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4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s-ES" sz="24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GB" sz="2400" dirty="0"/>
                  <a:t> also similar to CENDL-3.2).</a:t>
                </a:r>
              </a:p>
              <a:p>
                <a:pPr marL="457200" indent="-4572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2400" dirty="0"/>
                  <a:t>Overestimation by INDEN.</a:t>
                </a:r>
              </a:p>
              <a:p>
                <a:pPr marL="457200" indent="-4572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2400" dirty="0"/>
                  <a:t>Previous energy shifted: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s-E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s-ES" sz="2400" b="0" i="1" smtClean="0">
                        <a:latin typeface="Cambria Math" panose="02040503050406030204" pitchFamily="18" charset="0"/>
                      </a:rPr>
                      <m:t>=5.621</m:t>
                    </m:r>
                  </m:oMath>
                </a14:m>
                <a:r>
                  <a:rPr lang="en-GB" sz="2400" dirty="0"/>
                  <a:t> keV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s-ES" sz="24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s-ES" sz="2400" i="1">
                        <a:latin typeface="Cambria Math" panose="02040503050406030204" pitchFamily="18" charset="0"/>
                      </a:rPr>
                      <m:t>=5.</m:t>
                    </m:r>
                    <m:r>
                      <a:rPr lang="es-ES" sz="2400" b="0" i="1" smtClean="0">
                        <a:latin typeface="Cambria Math" panose="02040503050406030204" pitchFamily="18" charset="0"/>
                      </a:rPr>
                      <m:t>58</m:t>
                    </m:r>
                    <m:r>
                      <a:rPr lang="es-ES" sz="2400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s-ES" sz="2400" b="0" i="1" smtClean="0">
                        <a:latin typeface="Cambria Math" panose="02040503050406030204" pitchFamily="18" charset="0"/>
                      </a:rPr>
                      <m:t>(6)</m:t>
                    </m:r>
                  </m:oMath>
                </a14:m>
                <a:r>
                  <a:rPr lang="en-GB" sz="2400" dirty="0"/>
                  <a:t> keV.</a:t>
                </a:r>
              </a:p>
              <a:p>
                <a:pPr marL="457200" indent="-4572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2400" dirty="0"/>
                  <a:t>Resonance deformed in the thick sample.</a:t>
                </a:r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445275AD-75A3-8772-FA34-092F9AC6AC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211" y="668726"/>
                <a:ext cx="11607487" cy="1829988"/>
              </a:xfrm>
              <a:prstGeom prst="rect">
                <a:avLst/>
              </a:prstGeom>
              <a:blipFill>
                <a:blip r:embed="rId4"/>
                <a:stretch>
                  <a:fillRect l="-735" t="-2333" b="-666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Abrir llave 6">
            <a:extLst>
              <a:ext uri="{FF2B5EF4-FFF2-40B4-BE49-F238E27FC236}">
                <a16:creationId xmlns:a16="http://schemas.microsoft.com/office/drawing/2014/main" id="{6B5315F5-74A5-DBE5-B37A-16FED063C5F3}"/>
              </a:ext>
            </a:extLst>
          </p:cNvPr>
          <p:cNvSpPr/>
          <p:nvPr/>
        </p:nvSpPr>
        <p:spPr>
          <a:xfrm rot="10800000">
            <a:off x="9286092" y="1608656"/>
            <a:ext cx="303508" cy="756148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357BC746-A56C-D23D-2CC8-9C2286FB8B39}"/>
              </a:ext>
            </a:extLst>
          </p:cNvPr>
          <p:cNvSpPr txBox="1"/>
          <p:nvPr/>
        </p:nvSpPr>
        <p:spPr>
          <a:xfrm>
            <a:off x="9687044" y="1691043"/>
            <a:ext cx="2124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Multiple-scattering effects</a:t>
            </a:r>
          </a:p>
        </p:txBody>
      </p:sp>
      <p:pic>
        <p:nvPicPr>
          <p:cNvPr id="11" name="Imagen 10" descr="Gráfico, Gráfico de líneas&#10;&#10;Descripción generada automáticamente">
            <a:extLst>
              <a:ext uri="{FF2B5EF4-FFF2-40B4-BE49-F238E27FC236}">
                <a16:creationId xmlns:a16="http://schemas.microsoft.com/office/drawing/2014/main" id="{1290C979-42D9-618E-6618-F30D84D9B2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" t="2371" r="1962" b="1352"/>
          <a:stretch/>
        </p:blipFill>
        <p:spPr>
          <a:xfrm>
            <a:off x="481268" y="2490826"/>
            <a:ext cx="5155947" cy="3687245"/>
          </a:xfrm>
          <a:prstGeom prst="rect">
            <a:avLst/>
          </a:prstGeom>
        </p:spPr>
      </p:pic>
      <p:pic>
        <p:nvPicPr>
          <p:cNvPr id="13" name="Imagen 12" descr="Gráfico, Gráfico de líneas&#10;&#10;Descripción generada automáticamente">
            <a:extLst>
              <a:ext uri="{FF2B5EF4-FFF2-40B4-BE49-F238E27FC236}">
                <a16:creationId xmlns:a16="http://schemas.microsoft.com/office/drawing/2014/main" id="{8F51C063-C24D-1341-5185-9187244FA23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" t="2420" r="2361" b="1304"/>
          <a:stretch/>
        </p:blipFill>
        <p:spPr>
          <a:xfrm>
            <a:off x="5990472" y="2490825"/>
            <a:ext cx="5128388" cy="3687245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2731745E-437F-73EF-56FE-5D3992F38FC5}"/>
              </a:ext>
            </a:extLst>
          </p:cNvPr>
          <p:cNvSpPr txBox="1"/>
          <p:nvPr/>
        </p:nvSpPr>
        <p:spPr>
          <a:xfrm>
            <a:off x="3846651" y="2566830"/>
            <a:ext cx="1388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aseline="30000" dirty="0"/>
              <a:t>50</a:t>
            </a:r>
            <a:r>
              <a:rPr lang="en-GB" sz="2400" dirty="0"/>
              <a:t>Cr-thin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B4BBA02A-CD3A-279C-834C-C3084FF29E17}"/>
              </a:ext>
            </a:extLst>
          </p:cNvPr>
          <p:cNvSpPr txBox="1"/>
          <p:nvPr/>
        </p:nvSpPr>
        <p:spPr>
          <a:xfrm>
            <a:off x="9403140" y="2566831"/>
            <a:ext cx="1388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aseline="30000" dirty="0"/>
              <a:t>50</a:t>
            </a:r>
            <a:r>
              <a:rPr lang="en-GB" sz="2400" dirty="0"/>
              <a:t>Cr-thick</a:t>
            </a:r>
          </a:p>
        </p:txBody>
      </p:sp>
    </p:spTree>
    <p:extLst>
      <p:ext uri="{BB962C8B-B14F-4D97-AF65-F5344CB8AC3E}">
        <p14:creationId xmlns:p14="http://schemas.microsoft.com/office/powerpoint/2010/main" val="170762040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6B0807-A47D-3D6E-911D-6D90874C9B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81236DE0-1598-936D-D497-03A0040B760E}"/>
              </a:ext>
            </a:extLst>
          </p:cNvPr>
          <p:cNvSpPr txBox="1"/>
          <p:nvPr/>
        </p:nvSpPr>
        <p:spPr>
          <a:xfrm>
            <a:off x="198000" y="28800"/>
            <a:ext cx="112284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noProof="0" dirty="0">
                <a:latin typeface="+mj-lt"/>
              </a:rPr>
              <a:t>Backup. </a:t>
            </a:r>
            <a:r>
              <a:rPr lang="en-GB" sz="4400" dirty="0">
                <a:latin typeface="+mj-lt"/>
              </a:rPr>
              <a:t>Resonance analysis with SAMMY (</a:t>
            </a:r>
            <a:r>
              <a:rPr lang="en-GB" sz="4400" baseline="30000" dirty="0">
                <a:latin typeface="+mj-lt"/>
              </a:rPr>
              <a:t>53</a:t>
            </a:r>
            <a:r>
              <a:rPr lang="en-GB" sz="4400" dirty="0">
                <a:latin typeface="+mj-lt"/>
              </a:rPr>
              <a:t>Cr)</a:t>
            </a:r>
            <a:endParaRPr lang="en-GB" sz="4400" noProof="0" dirty="0">
              <a:latin typeface="+mj-lt"/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27C7986-57F0-0BE5-F0F3-C33B27CF1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0005-B5C9-4CA6-89F5-A520DBCC6CB6}" type="slidenum">
              <a:rPr lang="en-GB" sz="1800" noProof="0" smtClean="0"/>
              <a:t>46</a:t>
            </a:fld>
            <a:endParaRPr lang="en-GB" sz="1800" noProof="0" dirty="0"/>
          </a:p>
        </p:txBody>
      </p:sp>
      <p:sp>
        <p:nvSpPr>
          <p:cNvPr id="18" name="CuadroTexto 7">
            <a:extLst>
              <a:ext uri="{FF2B5EF4-FFF2-40B4-BE49-F238E27FC236}">
                <a16:creationId xmlns:a16="http://schemas.microsoft.com/office/drawing/2014/main" id="{F7544BE4-0877-F97E-6EC2-63FDC7711424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792AA877-5E7F-1BD6-06A4-D961CDF1A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p:pic>
        <p:nvPicPr>
          <p:cNvPr id="4" name="Imagen 3" descr="Gráfico, Histograma&#10;&#10;Descripción generada automáticamente">
            <a:extLst>
              <a:ext uri="{FF2B5EF4-FFF2-40B4-BE49-F238E27FC236}">
                <a16:creationId xmlns:a16="http://schemas.microsoft.com/office/drawing/2014/main" id="{A27E9FE9-9847-AEE2-F0AA-F64B898513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" t="2749" r="2836" b="1796"/>
          <a:stretch/>
        </p:blipFill>
        <p:spPr>
          <a:xfrm>
            <a:off x="6438583" y="1848470"/>
            <a:ext cx="5366904" cy="3849832"/>
          </a:xfrm>
          <a:prstGeom prst="rect">
            <a:avLst/>
          </a:prstGeom>
        </p:spPr>
      </p:pic>
      <p:pic>
        <p:nvPicPr>
          <p:cNvPr id="5" name="Imagen 4" descr="Gráfico, Gráfico de líneas, Histograma&#10;&#10;Descripción generada automáticamente">
            <a:extLst>
              <a:ext uri="{FF2B5EF4-FFF2-40B4-BE49-F238E27FC236}">
                <a16:creationId xmlns:a16="http://schemas.microsoft.com/office/drawing/2014/main" id="{114BF79C-6AEE-7752-20A4-F92D76CBB3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8" t="2691" r="2204" b="1565"/>
          <a:stretch/>
        </p:blipFill>
        <p:spPr>
          <a:xfrm>
            <a:off x="245601" y="1809142"/>
            <a:ext cx="5521038" cy="394335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F448B9C6-0414-C249-DD61-1BC3AD9511D6}"/>
              </a:ext>
            </a:extLst>
          </p:cNvPr>
          <p:cNvSpPr txBox="1"/>
          <p:nvPr/>
        </p:nvSpPr>
        <p:spPr>
          <a:xfrm>
            <a:off x="4179278" y="1968965"/>
            <a:ext cx="1388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aseline="30000" dirty="0"/>
              <a:t>53</a:t>
            </a:r>
            <a:r>
              <a:rPr lang="en-GB" sz="2400" dirty="0"/>
              <a:t>Cr-thin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C0EAD98-A1F6-106D-3FA1-32B8B2880291}"/>
              </a:ext>
            </a:extLst>
          </p:cNvPr>
          <p:cNvSpPr txBox="1"/>
          <p:nvPr/>
        </p:nvSpPr>
        <p:spPr>
          <a:xfrm>
            <a:off x="10274465" y="1909299"/>
            <a:ext cx="1388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aseline="30000" dirty="0"/>
              <a:t>53</a:t>
            </a:r>
            <a:r>
              <a:rPr lang="en-GB" sz="2400" dirty="0"/>
              <a:t>Cr-thick</a:t>
            </a:r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FFA53EC8-6A99-FB12-D349-B60979F25152}"/>
              </a:ext>
            </a:extLst>
          </p:cNvPr>
          <p:cNvCxnSpPr/>
          <p:nvPr/>
        </p:nvCxnSpPr>
        <p:spPr>
          <a:xfrm>
            <a:off x="963561" y="4945386"/>
            <a:ext cx="4803078" cy="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DCE9358D-0221-5D6C-DB7A-8DAF3F181B3B}"/>
              </a:ext>
            </a:extLst>
          </p:cNvPr>
          <p:cNvCxnSpPr>
            <a:cxnSpLocks/>
          </p:cNvCxnSpPr>
          <p:nvPr/>
        </p:nvCxnSpPr>
        <p:spPr>
          <a:xfrm>
            <a:off x="7158961" y="4905197"/>
            <a:ext cx="4586882" cy="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CuadroTexto 9">
            <a:extLst>
              <a:ext uri="{FF2B5EF4-FFF2-40B4-BE49-F238E27FC236}">
                <a16:creationId xmlns:a16="http://schemas.microsoft.com/office/drawing/2014/main" id="{1BB0980D-903F-58F6-3475-4079483AFD7E}"/>
              </a:ext>
            </a:extLst>
          </p:cNvPr>
          <p:cNvSpPr txBox="1"/>
          <p:nvPr/>
        </p:nvSpPr>
        <p:spPr>
          <a:xfrm>
            <a:off x="198000" y="706479"/>
            <a:ext cx="11607487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The MS effects are very large → ~7mm thickness.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SAMMY fails to accurate evaluate the MS effects.</a:t>
            </a:r>
          </a:p>
        </p:txBody>
      </p:sp>
    </p:spTree>
    <p:extLst>
      <p:ext uri="{BB962C8B-B14F-4D97-AF65-F5344CB8AC3E}">
        <p14:creationId xmlns:p14="http://schemas.microsoft.com/office/powerpoint/2010/main" val="169016678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E16DF8-98B5-571A-D87D-C5CE5A682D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EDF54BD9-D1C1-4D99-8B57-D9DDFE18ED23}"/>
              </a:ext>
            </a:extLst>
          </p:cNvPr>
          <p:cNvSpPr txBox="1"/>
          <p:nvPr/>
        </p:nvSpPr>
        <p:spPr>
          <a:xfrm>
            <a:off x="198000" y="28800"/>
            <a:ext cx="112284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noProof="0" dirty="0">
                <a:latin typeface="+mj-lt"/>
              </a:rPr>
              <a:t>Backup.</a:t>
            </a:r>
            <a:r>
              <a:rPr lang="en-GB" sz="4400" baseline="30000" noProof="0" dirty="0">
                <a:latin typeface="+mj-lt"/>
              </a:rPr>
              <a:t>50,53</a:t>
            </a:r>
            <a:r>
              <a:rPr lang="en-GB" sz="4400" noProof="0" dirty="0">
                <a:latin typeface="+mj-lt"/>
              </a:rPr>
              <a:t>Cr(</a:t>
            </a:r>
            <a:r>
              <a:rPr lang="en-GB" sz="4400" noProof="0" dirty="0" err="1">
                <a:latin typeface="+mj-lt"/>
              </a:rPr>
              <a:t>n,γ</a:t>
            </a:r>
            <a:r>
              <a:rPr lang="en-GB" sz="4400" noProof="0" dirty="0">
                <a:latin typeface="+mj-lt"/>
              </a:rPr>
              <a:t>) at EAR1 results</a:t>
            </a:r>
          </a:p>
        </p:txBody>
      </p:sp>
      <p:sp>
        <p:nvSpPr>
          <p:cNvPr id="12" name="Marcador de número de diapositiva 1">
            <a:extLst>
              <a:ext uri="{FF2B5EF4-FFF2-40B4-BE49-F238E27FC236}">
                <a16:creationId xmlns:a16="http://schemas.microsoft.com/office/drawing/2014/main" id="{B155ECE7-A9D3-E3B2-3070-0A5AE72F9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fld id="{47E30005-B5C9-4CA6-89F5-A520DBCC6CB6}" type="slidenum">
              <a:rPr lang="en-GB" sz="1800" noProof="0" smtClean="0"/>
              <a:t>47</a:t>
            </a:fld>
            <a:endParaRPr lang="en-GB" sz="1800" noProof="0" dirty="0"/>
          </a:p>
        </p:txBody>
      </p:sp>
      <p:sp>
        <p:nvSpPr>
          <p:cNvPr id="14" name="CuadroTexto 7">
            <a:extLst>
              <a:ext uri="{FF2B5EF4-FFF2-40B4-BE49-F238E27FC236}">
                <a16:creationId xmlns:a16="http://schemas.microsoft.com/office/drawing/2014/main" id="{64E50A50-9AA9-42A4-AABD-146858BB965C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81765978-14ED-275E-5D8D-B068CB728A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CB608265-6FC7-4BB0-B417-6FAA763573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0180" y="2735830"/>
            <a:ext cx="5039656" cy="353767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EC588946-EA19-1FD8-58CC-51DE480DC00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890" r="1561"/>
          <a:stretch>
            <a:fillRect/>
          </a:stretch>
        </p:blipFill>
        <p:spPr>
          <a:xfrm>
            <a:off x="819405" y="2656456"/>
            <a:ext cx="4961616" cy="363197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9226D675-607E-635A-9D36-13C4B2D4C99D}"/>
              </a:ext>
            </a:extLst>
          </p:cNvPr>
          <p:cNvSpPr txBox="1"/>
          <p:nvPr/>
        </p:nvSpPr>
        <p:spPr>
          <a:xfrm>
            <a:off x="190251" y="901840"/>
            <a:ext cx="11899543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noProof="0" dirty="0"/>
              <a:t>The </a:t>
            </a:r>
            <a:r>
              <a:rPr lang="en-GB" sz="2400" u="sng" noProof="0" dirty="0"/>
              <a:t>radiative kernel </a:t>
            </a:r>
            <a:r>
              <a:rPr lang="en-GB" sz="2400" noProof="0" dirty="0" err="1"/>
              <a:t>K</a:t>
            </a:r>
            <a:r>
              <a:rPr lang="en-GB" sz="2400" baseline="-25000" noProof="0" dirty="0" err="1"/>
              <a:t>γ</a:t>
            </a:r>
            <a:r>
              <a:rPr lang="en-GB" sz="2400" baseline="-25000" noProof="0" dirty="0"/>
              <a:t> </a:t>
            </a:r>
            <a:r>
              <a:rPr lang="en-GB" sz="2400" noProof="0" dirty="0"/>
              <a:t>gives information resonance by resonance.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baseline="30000" noProof="0" dirty="0"/>
              <a:t>50</a:t>
            </a:r>
            <a:r>
              <a:rPr lang="en-GB" sz="2400" noProof="0" dirty="0"/>
              <a:t>Cr → 7% lower than JEFF-3.3 and CENDL-3.2, 40% lower than INDEN. 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baseline="30000" noProof="0" dirty="0"/>
              <a:t>53</a:t>
            </a:r>
            <a:r>
              <a:rPr lang="en-GB" sz="2400" noProof="0" dirty="0"/>
              <a:t>Cr → 35% higher than JEFF-3.3, 10% and 60% lower than CENDL-3.2 and INDEN, respectively.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5ED97D2B-55A4-E1FE-A825-2964A0D42105}"/>
                  </a:ext>
                </a:extLst>
              </p:cNvPr>
              <p:cNvSpPr txBox="1"/>
              <p:nvPr/>
            </p:nvSpPr>
            <p:spPr>
              <a:xfrm>
                <a:off x="9794110" y="409376"/>
                <a:ext cx="2295684" cy="8989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noProof="0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GB" sz="2400" b="0" i="1" noProof="0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en-GB" sz="2400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400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noProof="0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GB" sz="2400" b="0" i="1" noProof="0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sub>
                      </m:sSub>
                      <m:f>
                        <m:fPr>
                          <m:ctrlPr>
                            <a:rPr lang="en-GB" sz="2400" b="0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2400" b="0" i="0" noProof="0" smtClean="0"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</m:e>
                            <m:sub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2400" b="0" i="0" noProof="0" smtClean="0"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</m:e>
                            <m:sub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2400" b="0" i="0" noProof="0" smtClean="0"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</m:e>
                            <m:sub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  <m:r>
                            <a:rPr lang="en-GB" sz="2400" b="0" i="1" noProof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2400" b="0" i="0" noProof="0" smtClean="0"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</m:e>
                            <m:sub>
                              <m:r>
                                <a:rPr lang="en-GB" sz="2400" b="0" i="1" noProof="0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400" noProof="0" dirty="0"/>
              </a:p>
            </p:txBody>
          </p:sp>
        </mc:Choice>
        <mc:Fallback xmlns="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5ED97D2B-55A4-E1FE-A825-2964A0D421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94110" y="409376"/>
                <a:ext cx="2295684" cy="89890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CuadroTexto 18">
            <a:extLst>
              <a:ext uri="{FF2B5EF4-FFF2-40B4-BE49-F238E27FC236}">
                <a16:creationId xmlns:a16="http://schemas.microsoft.com/office/drawing/2014/main" id="{872EC61C-2201-BED5-7483-3A3CDCA22F79}"/>
              </a:ext>
            </a:extLst>
          </p:cNvPr>
          <p:cNvSpPr txBox="1"/>
          <p:nvPr/>
        </p:nvSpPr>
        <p:spPr>
          <a:xfrm>
            <a:off x="1443970" y="2815032"/>
            <a:ext cx="6801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aseline="30000" noProof="0" dirty="0"/>
              <a:t>50</a:t>
            </a:r>
            <a:r>
              <a:rPr lang="en-GB" sz="2400" noProof="0" dirty="0"/>
              <a:t>Cr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C7BAB044-AA68-07F8-422F-909836D880A5}"/>
              </a:ext>
            </a:extLst>
          </p:cNvPr>
          <p:cNvSpPr txBox="1"/>
          <p:nvPr/>
        </p:nvSpPr>
        <p:spPr>
          <a:xfrm>
            <a:off x="6913801" y="2815032"/>
            <a:ext cx="6801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aseline="30000" noProof="0" dirty="0"/>
              <a:t>53</a:t>
            </a:r>
            <a:r>
              <a:rPr lang="en-GB" sz="2400" noProof="0" dirty="0"/>
              <a:t>Cr</a:t>
            </a:r>
          </a:p>
        </p:txBody>
      </p:sp>
    </p:spTree>
    <p:extLst>
      <p:ext uri="{BB962C8B-B14F-4D97-AF65-F5344CB8AC3E}">
        <p14:creationId xmlns:p14="http://schemas.microsoft.com/office/powerpoint/2010/main" val="205418921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E715C3-C2B9-8EA4-B1A7-BDBE923A77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DF932E5D-B79E-E5B4-88EF-F0B7F46D9777}"/>
              </a:ext>
            </a:extLst>
          </p:cNvPr>
          <p:cNvSpPr txBox="1"/>
          <p:nvPr/>
        </p:nvSpPr>
        <p:spPr>
          <a:xfrm>
            <a:off x="198000" y="28800"/>
            <a:ext cx="112284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noProof="0" dirty="0">
                <a:latin typeface="+mj-lt"/>
              </a:rPr>
              <a:t>Backup. </a:t>
            </a:r>
            <a:r>
              <a:rPr lang="en-GB" sz="4400" baseline="30000" noProof="0" dirty="0">
                <a:latin typeface="+mj-lt"/>
              </a:rPr>
              <a:t>50,53</a:t>
            </a:r>
            <a:r>
              <a:rPr lang="en-GB" sz="4400" noProof="0" dirty="0">
                <a:latin typeface="+mj-lt"/>
              </a:rPr>
              <a:t>Cr (n,</a:t>
            </a:r>
            <a:r>
              <a:rPr lang="el-GR" sz="4400" noProof="0" dirty="0">
                <a:latin typeface="+mj-lt"/>
              </a:rPr>
              <a:t>γ</a:t>
            </a:r>
            <a:r>
              <a:rPr lang="en-GB" sz="4400" noProof="0" dirty="0">
                <a:latin typeface="+mj-lt"/>
              </a:rPr>
              <a:t>) at EAR1 results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4A4DF1A-71BE-C8C6-44EB-0C827E6BE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0005-B5C9-4CA6-89F5-A520DBCC6CB6}" type="slidenum">
              <a:rPr lang="en-GB" sz="1800" noProof="0" smtClean="0"/>
              <a:t>48</a:t>
            </a:fld>
            <a:endParaRPr lang="en-GB" sz="1800" noProof="0" dirty="0"/>
          </a:p>
        </p:txBody>
      </p:sp>
      <p:sp>
        <p:nvSpPr>
          <p:cNvPr id="18" name="CuadroTexto 7">
            <a:extLst>
              <a:ext uri="{FF2B5EF4-FFF2-40B4-BE49-F238E27FC236}">
                <a16:creationId xmlns:a16="http://schemas.microsoft.com/office/drawing/2014/main" id="{1DECF292-9CD2-4DCC-EF2A-BE6DF7C6E331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8DBE1A0C-F8ED-F0D8-7B2E-94018B95FC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A5751982-CABB-B3C8-94A8-761048FD3C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952487"/>
              </p:ext>
            </p:extLst>
          </p:nvPr>
        </p:nvGraphicFramePr>
        <p:xfrm>
          <a:off x="977934" y="1742633"/>
          <a:ext cx="3891901" cy="2433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61022">
                  <a:extLst>
                    <a:ext uri="{9D8B030D-6E8A-4147-A177-3AD203B41FA5}">
                      <a16:colId xmlns:a16="http://schemas.microsoft.com/office/drawing/2014/main" val="267306783"/>
                    </a:ext>
                  </a:extLst>
                </a:gridCol>
                <a:gridCol w="1045029">
                  <a:extLst>
                    <a:ext uri="{9D8B030D-6E8A-4147-A177-3AD203B41FA5}">
                      <a16:colId xmlns:a16="http://schemas.microsoft.com/office/drawing/2014/main" val="780452272"/>
                    </a:ext>
                  </a:extLst>
                </a:gridCol>
                <a:gridCol w="1085850">
                  <a:extLst>
                    <a:ext uri="{9D8B030D-6E8A-4147-A177-3AD203B41FA5}">
                      <a16:colId xmlns:a16="http://schemas.microsoft.com/office/drawing/2014/main" val="27689632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30000" dirty="0"/>
                        <a:t>50</a:t>
                      </a:r>
                      <a:r>
                        <a:rPr lang="en-GB" sz="1600" baseline="0" dirty="0"/>
                        <a:t>Cr MACS (mb)</a:t>
                      </a:r>
                      <a:endParaRPr lang="en-GB" sz="1600" baseline="300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30000" dirty="0"/>
                        <a:t>53</a:t>
                      </a:r>
                      <a:r>
                        <a:rPr lang="en-GB" sz="1600" baseline="0" dirty="0"/>
                        <a:t>Cr MACS (mb)</a:t>
                      </a:r>
                      <a:endParaRPr lang="en-GB" sz="1600" baseline="300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98921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JEFF-3.3 (2017)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38.2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25.9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33504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CENDL-3,2 (2020)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37.7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31.5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710854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INDEN (2023)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45.0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51.7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17356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err="1"/>
                        <a:t>HiSPANoS</a:t>
                      </a:r>
                      <a:r>
                        <a:rPr lang="en-GB" sz="1600" b="1" dirty="0"/>
                        <a:t>(2025)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37.1(20)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41950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err="1"/>
                        <a:t>n_TOF</a:t>
                      </a:r>
                      <a:r>
                        <a:rPr lang="en-GB" sz="1600" b="1" dirty="0"/>
                        <a:t> (2025)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35.0(24)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30.9(22)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63797506"/>
                  </a:ext>
                </a:extLst>
              </a:tr>
            </a:tbl>
          </a:graphicData>
        </a:graphic>
      </p:graphicFrame>
      <p:pic>
        <p:nvPicPr>
          <p:cNvPr id="7" name="Imagen 6">
            <a:extLst>
              <a:ext uri="{FF2B5EF4-FFF2-40B4-BE49-F238E27FC236}">
                <a16:creationId xmlns:a16="http://schemas.microsoft.com/office/drawing/2014/main" id="{60B6E5A2-4822-86B6-5DD0-0135AD9A922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-1" r="929" b="1634"/>
          <a:stretch>
            <a:fillRect/>
          </a:stretch>
        </p:blipFill>
        <p:spPr>
          <a:xfrm>
            <a:off x="6455883" y="701967"/>
            <a:ext cx="5123730" cy="274432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305ECCCC-8ACF-11D5-F79D-CC7C1DB981D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-1" r="620"/>
          <a:stretch>
            <a:fillRect/>
          </a:stretch>
        </p:blipFill>
        <p:spPr>
          <a:xfrm>
            <a:off x="6698738" y="3479156"/>
            <a:ext cx="4965516" cy="2744321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F9778E33-C0AC-7DE8-E812-CFF9CAF59AC1}"/>
              </a:ext>
            </a:extLst>
          </p:cNvPr>
          <p:cNvSpPr txBox="1"/>
          <p:nvPr/>
        </p:nvSpPr>
        <p:spPr>
          <a:xfrm>
            <a:off x="6193973" y="4565988"/>
            <a:ext cx="1522331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400" b="1" dirty="0"/>
              <a:t>This work (</a:t>
            </a:r>
            <a:r>
              <a:rPr lang="en-GB" sz="1400" b="1" dirty="0" err="1"/>
              <a:t>n_TOF</a:t>
            </a:r>
            <a:r>
              <a:rPr lang="en-GB" sz="1400" b="1" dirty="0"/>
              <a:t>) </a:t>
            </a:r>
            <a:endParaRPr lang="en-GB" sz="1400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9AB2392B-AFA6-490D-52B5-E3A8050A4F58}"/>
              </a:ext>
            </a:extLst>
          </p:cNvPr>
          <p:cNvSpPr txBox="1"/>
          <p:nvPr/>
        </p:nvSpPr>
        <p:spPr>
          <a:xfrm>
            <a:off x="5846404" y="2387878"/>
            <a:ext cx="1782305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400" b="1" dirty="0"/>
              <a:t>This work (</a:t>
            </a:r>
            <a:r>
              <a:rPr lang="en-GB" sz="1400" b="1" dirty="0" err="1"/>
              <a:t>HiSPANoS</a:t>
            </a:r>
            <a:r>
              <a:rPr lang="en-GB" sz="1400" b="1" dirty="0"/>
              <a:t>) </a:t>
            </a:r>
            <a:endParaRPr lang="en-GB" sz="1400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E71DFC30-1784-374F-3903-0BE1324E79AC}"/>
              </a:ext>
            </a:extLst>
          </p:cNvPr>
          <p:cNvSpPr txBox="1"/>
          <p:nvPr/>
        </p:nvSpPr>
        <p:spPr>
          <a:xfrm>
            <a:off x="6096000" y="1329469"/>
            <a:ext cx="1532709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400" b="1" dirty="0"/>
              <a:t>This work (</a:t>
            </a:r>
            <a:r>
              <a:rPr lang="en-GB" sz="1400" b="1" dirty="0" err="1"/>
              <a:t>n_TOF</a:t>
            </a:r>
            <a:r>
              <a:rPr lang="en-GB" sz="1400" b="1" dirty="0"/>
              <a:t>)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028084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88DF11-EE82-EB9A-9EEB-DA9E948404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7">
            <a:extLst>
              <a:ext uri="{FF2B5EF4-FFF2-40B4-BE49-F238E27FC236}">
                <a16:creationId xmlns:a16="http://schemas.microsoft.com/office/drawing/2014/main" id="{B02ACA6F-AC63-275C-D347-0BDBEA4A2337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D4CDED1-F80E-AF17-23E1-BEBC351EE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0005-B5C9-4CA6-89F5-A520DBCC6CB6}" type="slidenum">
              <a:rPr lang="en-GB" sz="1800" noProof="0" smtClean="0"/>
              <a:t>5</a:t>
            </a:fld>
            <a:endParaRPr lang="en-GB" sz="1800" noProof="0" dirty="0"/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7E586738-6A74-3511-E868-3CB6F4F143B5}"/>
              </a:ext>
            </a:extLst>
          </p:cNvPr>
          <p:cNvSpPr txBox="1"/>
          <p:nvPr/>
        </p:nvSpPr>
        <p:spPr>
          <a:xfrm>
            <a:off x="7586151" y="952102"/>
            <a:ext cx="444458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b="1" noProof="0" dirty="0"/>
              <a:t>Stainless Steel </a:t>
            </a:r>
            <a:r>
              <a:rPr lang="en-GB" sz="2400" noProof="0" dirty="0"/>
              <a:t>→ structural material in nuclear reactors.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noProof="0" dirty="0"/>
              <a:t>Contains 11-26% of chromium.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noProof="0" dirty="0"/>
              <a:t>Criticality benchmarks sensitive to chromium → dominated by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41021B3D-37DD-A871-A0AB-F3FF5D55119A}"/>
              </a:ext>
            </a:extLst>
          </p:cNvPr>
          <p:cNvSpPr txBox="1"/>
          <p:nvPr/>
        </p:nvSpPr>
        <p:spPr>
          <a:xfrm>
            <a:off x="8843042" y="3191614"/>
            <a:ext cx="19308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aseline="30000" noProof="0" dirty="0"/>
              <a:t>50,53</a:t>
            </a:r>
            <a:r>
              <a:rPr lang="en-GB" sz="2800" noProof="0" dirty="0"/>
              <a:t>Cr (</a:t>
            </a:r>
            <a:r>
              <a:rPr lang="en-GB" sz="2800" noProof="0" dirty="0" err="1"/>
              <a:t>n,</a:t>
            </a:r>
            <a:r>
              <a:rPr lang="en-GB" sz="2800" noProof="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γ</a:t>
            </a:r>
            <a:r>
              <a:rPr lang="en-GB" sz="2800" noProof="0" dirty="0"/>
              <a:t>)</a:t>
            </a:r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46ABF86D-FA83-EFF2-80C0-92FAE4B620F7}"/>
              </a:ext>
            </a:extLst>
          </p:cNvPr>
          <p:cNvSpPr/>
          <p:nvPr/>
        </p:nvSpPr>
        <p:spPr>
          <a:xfrm>
            <a:off x="8963713" y="3262391"/>
            <a:ext cx="1689464" cy="39615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4BDE4054-138E-1B60-C52D-937A48ADEF1C}"/>
              </a:ext>
            </a:extLst>
          </p:cNvPr>
          <p:cNvSpPr txBox="1"/>
          <p:nvPr/>
        </p:nvSpPr>
        <p:spPr>
          <a:xfrm>
            <a:off x="7591937" y="3774634"/>
            <a:ext cx="45613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noProof="0" dirty="0"/>
              <a:t>~30% discrepancies in </a:t>
            </a:r>
            <a:r>
              <a:rPr lang="en-GB" sz="2400" baseline="30000" noProof="0" dirty="0"/>
              <a:t>50</a:t>
            </a:r>
            <a:r>
              <a:rPr lang="en-GB" sz="2400" noProof="0" dirty="0"/>
              <a:t>Cr and </a:t>
            </a:r>
            <a:r>
              <a:rPr lang="en-GB" sz="2400" baseline="30000" noProof="0" dirty="0"/>
              <a:t>53</a:t>
            </a:r>
            <a:r>
              <a:rPr lang="en-GB" sz="2400" noProof="0" dirty="0"/>
              <a:t>Cr cross sections → 1% change in </a:t>
            </a:r>
            <a:r>
              <a:rPr lang="en-GB" sz="2400" noProof="0" dirty="0" err="1"/>
              <a:t>k</a:t>
            </a:r>
            <a:r>
              <a:rPr lang="en-GB" sz="2400" baseline="-25000" noProof="0" dirty="0" err="1"/>
              <a:t>eff</a:t>
            </a:r>
            <a:r>
              <a:rPr lang="en-GB" sz="2400" baseline="30000" noProof="0" dirty="0"/>
              <a:t> †</a:t>
            </a:r>
            <a:r>
              <a:rPr lang="en-GB" sz="2400" noProof="0" dirty="0"/>
              <a:t>.</a:t>
            </a:r>
          </a:p>
        </p:txBody>
      </p:sp>
      <p:pic>
        <p:nvPicPr>
          <p:cNvPr id="52" name="Imagen 51">
            <a:extLst>
              <a:ext uri="{FF2B5EF4-FFF2-40B4-BE49-F238E27FC236}">
                <a16:creationId xmlns:a16="http://schemas.microsoft.com/office/drawing/2014/main" id="{1E781D5D-48B1-AA74-CF9B-A3571ADED5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p:sp>
        <p:nvSpPr>
          <p:cNvPr id="54" name="CuadroTexto 53">
            <a:extLst>
              <a:ext uri="{FF2B5EF4-FFF2-40B4-BE49-F238E27FC236}">
                <a16:creationId xmlns:a16="http://schemas.microsoft.com/office/drawing/2014/main" id="{C95E3A85-B314-E41B-5577-462DD83B9487}"/>
              </a:ext>
            </a:extLst>
          </p:cNvPr>
          <p:cNvSpPr txBox="1"/>
          <p:nvPr/>
        </p:nvSpPr>
        <p:spPr>
          <a:xfrm>
            <a:off x="198000" y="28800"/>
            <a:ext cx="112284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noProof="0" dirty="0">
                <a:latin typeface="+mj-lt"/>
              </a:rPr>
              <a:t>Why </a:t>
            </a:r>
            <a:r>
              <a:rPr lang="en-GB" sz="4400" baseline="30000" noProof="0" dirty="0">
                <a:latin typeface="+mj-lt"/>
              </a:rPr>
              <a:t>50,53</a:t>
            </a:r>
            <a:r>
              <a:rPr lang="en-GB" sz="4400" noProof="0" dirty="0">
                <a:latin typeface="+mj-lt"/>
              </a:rPr>
              <a:t>Cr neutron capture?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D8D88386-FF6F-1776-2D6D-7077E52A1252}"/>
              </a:ext>
            </a:extLst>
          </p:cNvPr>
          <p:cNvSpPr txBox="1"/>
          <p:nvPr/>
        </p:nvSpPr>
        <p:spPr>
          <a:xfrm>
            <a:off x="9989" y="5981312"/>
            <a:ext cx="921924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noProof="0" dirty="0"/>
              <a:t>†</a:t>
            </a:r>
            <a:r>
              <a:rPr lang="en-GB" sz="1600" noProof="0" dirty="0">
                <a:latin typeface="Times New Roman" panose="02020603050405020304" pitchFamily="18" charset="0"/>
              </a:rPr>
              <a:t>A. </a:t>
            </a:r>
            <a:r>
              <a:rPr lang="en-GB" sz="1600" noProof="0" dirty="0" err="1">
                <a:latin typeface="Times New Roman" panose="02020603050405020304" pitchFamily="18" charset="0"/>
              </a:rPr>
              <a:t>Trkov</a:t>
            </a:r>
            <a:r>
              <a:rPr lang="en-GB" sz="1600" noProof="0" dirty="0">
                <a:latin typeface="Times New Roman" panose="02020603050405020304" pitchFamily="18" charset="0"/>
              </a:rPr>
              <a:t>, “</a:t>
            </a:r>
            <a:r>
              <a:rPr lang="en-GB" sz="1600" i="1" noProof="0" dirty="0">
                <a:latin typeface="Times New Roman" panose="02020603050405020304" pitchFamily="18" charset="0"/>
              </a:rPr>
              <a:t>On the Benchmarking of New Evaluated Nuclear Data Libraries</a:t>
            </a:r>
            <a:r>
              <a:rPr lang="en-GB" sz="1600" noProof="0" dirty="0">
                <a:latin typeface="Times New Roman" panose="02020603050405020304" pitchFamily="18" charset="0"/>
              </a:rPr>
              <a:t>”, INDC (NDS)-0751 (2018)</a:t>
            </a:r>
            <a:endParaRPr lang="en-GB" sz="1600" noProof="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D0933966-DE09-2CC2-5C34-9E4A0CDA7438}"/>
              </a:ext>
            </a:extLst>
          </p:cNvPr>
          <p:cNvSpPr txBox="1"/>
          <p:nvPr/>
        </p:nvSpPr>
        <p:spPr>
          <a:xfrm>
            <a:off x="9652717" y="4741891"/>
            <a:ext cx="495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400" noProof="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↓</a:t>
            </a:r>
            <a:endParaRPr lang="en-GB" sz="2400" noProof="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0136CE34-BC0A-6A3F-5736-07B673FC11E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22" t="21055" r="64069" b="4279"/>
          <a:stretch/>
        </p:blipFill>
        <p:spPr>
          <a:xfrm>
            <a:off x="124625" y="839757"/>
            <a:ext cx="6362143" cy="4408036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2ACEC090-3FE6-672A-0681-19E7C84F4649}"/>
              </a:ext>
            </a:extLst>
          </p:cNvPr>
          <p:cNvSpPr txBox="1"/>
          <p:nvPr/>
        </p:nvSpPr>
        <p:spPr>
          <a:xfrm>
            <a:off x="6233663" y="5156162"/>
            <a:ext cx="5852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noProof="0" dirty="0"/>
              <a:t>NEA High Priority Request List (HPRL):</a:t>
            </a:r>
          </a:p>
          <a:p>
            <a:pPr algn="ctr"/>
            <a:r>
              <a:rPr lang="en-GB" sz="2400" b="1" baseline="30000" noProof="0" dirty="0"/>
              <a:t>50,53</a:t>
            </a:r>
            <a:r>
              <a:rPr lang="en-GB" sz="2400" b="1" noProof="0" dirty="0"/>
              <a:t>Cr σ(</a:t>
            </a:r>
            <a:r>
              <a:rPr lang="en-GB" sz="2400" b="1" noProof="0" dirty="0" err="1"/>
              <a:t>n,</a:t>
            </a:r>
            <a:r>
              <a:rPr lang="en-GB" sz="2400" b="1" noProof="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γ</a:t>
            </a:r>
            <a:r>
              <a:rPr lang="en-GB" sz="2400" b="1" noProof="0" dirty="0"/>
              <a:t>) within 8-10% from 1 to 100 keV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6155C022-F785-C786-B271-8890DEDB1120}"/>
              </a:ext>
            </a:extLst>
          </p:cNvPr>
          <p:cNvSpPr/>
          <p:nvPr/>
        </p:nvSpPr>
        <p:spPr>
          <a:xfrm>
            <a:off x="6323310" y="5190998"/>
            <a:ext cx="5762697" cy="76893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0813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66DC17ED-9F40-2831-51D0-81AF7568893B}"/>
              </a:ext>
            </a:extLst>
          </p:cNvPr>
          <p:cNvSpPr txBox="1"/>
          <p:nvPr/>
        </p:nvSpPr>
        <p:spPr>
          <a:xfrm>
            <a:off x="198000" y="28800"/>
            <a:ext cx="112284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noProof="0" dirty="0">
                <a:latin typeface="+mj-lt"/>
              </a:rPr>
              <a:t>Previous measurements and evaluations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E56D2620-A4AD-5792-0528-837C48D87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0005-B5C9-4CA6-89F5-A520DBCC6CB6}" type="slidenum">
              <a:rPr lang="en-GB" sz="1800" noProof="0" smtClean="0"/>
              <a:t>6</a:t>
            </a:fld>
            <a:endParaRPr lang="en-GB" sz="1800" noProof="0" dirty="0"/>
          </a:p>
        </p:txBody>
      </p:sp>
      <p:sp>
        <p:nvSpPr>
          <p:cNvPr id="11" name="CuadroTexto 7">
            <a:extLst>
              <a:ext uri="{FF2B5EF4-FFF2-40B4-BE49-F238E27FC236}">
                <a16:creationId xmlns:a16="http://schemas.microsoft.com/office/drawing/2014/main" id="{9BFFC827-F2B9-E74B-3106-9C283F415572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4BAE4A78-3B02-6E44-DCA0-3FE9FDBDA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p:graphicFrame>
        <p:nvGraphicFramePr>
          <p:cNvPr id="15" name="Tabla 7">
            <a:extLst>
              <a:ext uri="{FF2B5EF4-FFF2-40B4-BE49-F238E27FC236}">
                <a16:creationId xmlns:a16="http://schemas.microsoft.com/office/drawing/2014/main" id="{93D79CB0-518C-EBA9-D332-65ECD9D894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1018485"/>
              </p:ext>
            </p:extLst>
          </p:nvPr>
        </p:nvGraphicFramePr>
        <p:xfrm>
          <a:off x="280590" y="1885820"/>
          <a:ext cx="7359407" cy="27163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12142">
                  <a:extLst>
                    <a:ext uri="{9D8B030D-6E8A-4147-A177-3AD203B41FA5}">
                      <a16:colId xmlns:a16="http://schemas.microsoft.com/office/drawing/2014/main" val="4072242976"/>
                    </a:ext>
                  </a:extLst>
                </a:gridCol>
                <a:gridCol w="1053737">
                  <a:extLst>
                    <a:ext uri="{9D8B030D-6E8A-4147-A177-3AD203B41FA5}">
                      <a16:colId xmlns:a16="http://schemas.microsoft.com/office/drawing/2014/main" val="3795923248"/>
                    </a:ext>
                  </a:extLst>
                </a:gridCol>
                <a:gridCol w="1184366">
                  <a:extLst>
                    <a:ext uri="{9D8B030D-6E8A-4147-A177-3AD203B41FA5}">
                      <a16:colId xmlns:a16="http://schemas.microsoft.com/office/drawing/2014/main" val="18749434"/>
                    </a:ext>
                  </a:extLst>
                </a:gridCol>
                <a:gridCol w="1201783">
                  <a:extLst>
                    <a:ext uri="{9D8B030D-6E8A-4147-A177-3AD203B41FA5}">
                      <a16:colId xmlns:a16="http://schemas.microsoft.com/office/drawing/2014/main" val="3121202531"/>
                    </a:ext>
                  </a:extLst>
                </a:gridCol>
                <a:gridCol w="1236617">
                  <a:extLst>
                    <a:ext uri="{9D8B030D-6E8A-4147-A177-3AD203B41FA5}">
                      <a16:colId xmlns:a16="http://schemas.microsoft.com/office/drawing/2014/main" val="1937972136"/>
                    </a:ext>
                  </a:extLst>
                </a:gridCol>
                <a:gridCol w="1070762">
                  <a:extLst>
                    <a:ext uri="{9D8B030D-6E8A-4147-A177-3AD203B41FA5}">
                      <a16:colId xmlns:a16="http://schemas.microsoft.com/office/drawing/2014/main" val="3291449670"/>
                    </a:ext>
                  </a:extLst>
                </a:gridCol>
              </a:tblGrid>
              <a:tr h="665272">
                <a:tc>
                  <a:txBody>
                    <a:bodyPr/>
                    <a:lstStyle/>
                    <a:p>
                      <a:pPr algn="ctr"/>
                      <a:r>
                        <a:rPr lang="en-GB" sz="1800" b="1" noProof="0" dirty="0"/>
                        <a:t>Experiment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/>
                        <a:t>Stieglitz</a:t>
                      </a:r>
                    </a:p>
                    <a:p>
                      <a:pPr algn="ctr"/>
                      <a:r>
                        <a:rPr lang="en-GB" sz="1800" noProof="0" dirty="0"/>
                        <a:t> (1971)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/>
                        <a:t>Beer</a:t>
                      </a:r>
                    </a:p>
                    <a:p>
                      <a:pPr algn="ctr"/>
                      <a:r>
                        <a:rPr lang="en-GB" sz="1800" noProof="0" dirty="0"/>
                        <a:t> (1975)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/>
                        <a:t>Kenny</a:t>
                      </a:r>
                    </a:p>
                    <a:p>
                      <a:pPr algn="ctr"/>
                      <a:r>
                        <a:rPr lang="en-GB" sz="1800" noProof="0" dirty="0"/>
                        <a:t>(1977)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 err="1"/>
                        <a:t>Brusegan</a:t>
                      </a:r>
                      <a:endParaRPr lang="en-GB" sz="1800" noProof="0" dirty="0"/>
                    </a:p>
                    <a:p>
                      <a:pPr algn="ctr"/>
                      <a:r>
                        <a:rPr lang="en-GB" sz="1800" noProof="0" dirty="0"/>
                        <a:t> (1986)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/>
                        <a:t>Guber </a:t>
                      </a:r>
                    </a:p>
                    <a:p>
                      <a:pPr algn="ctr"/>
                      <a:r>
                        <a:rPr lang="en-GB" sz="1800" noProof="0" dirty="0"/>
                        <a:t>(2011)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7417024"/>
                  </a:ext>
                </a:extLst>
              </a:tr>
              <a:tr h="385435">
                <a:tc>
                  <a:txBody>
                    <a:bodyPr/>
                    <a:lstStyle/>
                    <a:p>
                      <a:pPr algn="ctr"/>
                      <a:r>
                        <a:rPr lang="en-GB" sz="1800" b="1" noProof="0" dirty="0"/>
                        <a:t>Facility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/>
                        <a:t>RPI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/>
                        <a:t>FZK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/>
                        <a:t>ORELA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/>
                        <a:t>GELINA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/>
                        <a:t>ORELA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34680593"/>
                  </a:ext>
                </a:extLst>
              </a:tr>
              <a:tr h="385435">
                <a:tc>
                  <a:txBody>
                    <a:bodyPr/>
                    <a:lstStyle/>
                    <a:p>
                      <a:pPr algn="ctr"/>
                      <a:r>
                        <a:rPr lang="en-GB" sz="1800" b="1" noProof="0" dirty="0"/>
                        <a:t>Detector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 err="1"/>
                        <a:t>Scin.tank</a:t>
                      </a:r>
                      <a:endParaRPr lang="en-GB" sz="18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 err="1"/>
                        <a:t>Scin.tank</a:t>
                      </a:r>
                      <a:endParaRPr lang="en-GB" sz="18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/>
                        <a:t>C</a:t>
                      </a:r>
                      <a:r>
                        <a:rPr lang="en-GB" sz="1800" baseline="-25000" noProof="0" dirty="0"/>
                        <a:t>6</a:t>
                      </a:r>
                      <a:r>
                        <a:rPr lang="en-GB" sz="1800" noProof="0" dirty="0"/>
                        <a:t>F</a:t>
                      </a:r>
                      <a:r>
                        <a:rPr lang="en-GB" sz="1800" baseline="-25000" noProof="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/>
                        <a:t>C</a:t>
                      </a:r>
                      <a:r>
                        <a:rPr lang="en-GB" sz="1800" baseline="-25000" noProof="0" dirty="0"/>
                        <a:t>6</a:t>
                      </a:r>
                      <a:r>
                        <a:rPr lang="en-GB" sz="1800" noProof="0" dirty="0"/>
                        <a:t>D</a:t>
                      </a:r>
                      <a:r>
                        <a:rPr lang="en-GB" sz="1800" baseline="-25000" noProof="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/>
                        <a:t>C</a:t>
                      </a:r>
                      <a:r>
                        <a:rPr lang="en-GB" sz="1800" baseline="-25000" noProof="0" dirty="0"/>
                        <a:t>6</a:t>
                      </a:r>
                      <a:r>
                        <a:rPr lang="en-GB" sz="1800" noProof="0" dirty="0"/>
                        <a:t>D</a:t>
                      </a:r>
                      <a:r>
                        <a:rPr lang="en-GB" sz="1800" baseline="-25000" noProof="0" dirty="0"/>
                        <a:t>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8827374"/>
                  </a:ext>
                </a:extLst>
              </a:tr>
              <a:tr h="559397">
                <a:tc>
                  <a:txBody>
                    <a:bodyPr/>
                    <a:lstStyle/>
                    <a:p>
                      <a:pPr algn="ctr"/>
                      <a:r>
                        <a:rPr lang="en-GB" sz="1800" b="1" u="sng" baseline="0" noProof="0" dirty="0">
                          <a:solidFill>
                            <a:schemeClr val="tx1"/>
                          </a:solidFill>
                        </a:rPr>
                        <a:t>Thickness </a:t>
                      </a:r>
                      <a:r>
                        <a:rPr lang="en-GB" sz="1800" b="1" u="sng" baseline="30000" noProof="0" dirty="0">
                          <a:solidFill>
                            <a:schemeClr val="tx1"/>
                          </a:solidFill>
                        </a:rPr>
                        <a:t>50</a:t>
                      </a:r>
                      <a:r>
                        <a:rPr lang="en-GB" sz="1800" b="1" u="sng" baseline="0" noProof="0" dirty="0">
                          <a:solidFill>
                            <a:schemeClr val="tx1"/>
                          </a:solidFill>
                        </a:rPr>
                        <a:t>Cr</a:t>
                      </a:r>
                    </a:p>
                    <a:p>
                      <a:pPr algn="ctr"/>
                      <a:r>
                        <a:rPr lang="en-GB" sz="1800" b="1" u="sng" baseline="0" noProof="0" dirty="0">
                          <a:solidFill>
                            <a:schemeClr val="tx1"/>
                          </a:solidFill>
                        </a:rPr>
                        <a:t>(10</a:t>
                      </a:r>
                      <a:r>
                        <a:rPr lang="en-GB" sz="1800" b="1" u="sng" baseline="30000" noProof="0" dirty="0">
                          <a:solidFill>
                            <a:schemeClr val="tx1"/>
                          </a:solidFill>
                        </a:rPr>
                        <a:t>-3</a:t>
                      </a:r>
                      <a:r>
                        <a:rPr lang="en-GB" sz="1800" b="1" u="sng" baseline="0" noProof="0" dirty="0">
                          <a:solidFill>
                            <a:schemeClr val="tx1"/>
                          </a:solidFill>
                        </a:rPr>
                        <a:t> at/barns)</a:t>
                      </a:r>
                      <a:endParaRPr lang="en-GB" sz="1800" b="1" u="sng" baseline="30000" noProof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u="none" noProof="0" dirty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u="none" noProof="0" dirty="0"/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u="none" noProof="0" dirty="0"/>
                        <a:t>5/8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u="none" noProof="0" dirty="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u="none" noProof="0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95027824"/>
                  </a:ext>
                </a:extLst>
              </a:tr>
              <a:tr h="559397">
                <a:tc>
                  <a:txBody>
                    <a:bodyPr/>
                    <a:lstStyle/>
                    <a:p>
                      <a:pPr algn="ctr"/>
                      <a:r>
                        <a:rPr lang="en-GB" sz="1800" b="1" u="sng" baseline="0" noProof="0" dirty="0">
                          <a:solidFill>
                            <a:schemeClr val="tx1"/>
                          </a:solidFill>
                        </a:rPr>
                        <a:t>Thickness </a:t>
                      </a:r>
                      <a:r>
                        <a:rPr lang="en-GB" sz="1800" b="1" u="sng" baseline="30000" noProof="0" dirty="0">
                          <a:solidFill>
                            <a:schemeClr val="tx1"/>
                          </a:solidFill>
                        </a:rPr>
                        <a:t>53</a:t>
                      </a:r>
                      <a:r>
                        <a:rPr lang="en-GB" sz="1800" b="1" u="sng" baseline="0" noProof="0" dirty="0">
                          <a:solidFill>
                            <a:schemeClr val="tx1"/>
                          </a:solidFill>
                        </a:rPr>
                        <a:t>Cr</a:t>
                      </a:r>
                    </a:p>
                    <a:p>
                      <a:pPr algn="ctr"/>
                      <a:r>
                        <a:rPr lang="en-GB" sz="1800" b="1" u="sng" baseline="0" noProof="0" dirty="0">
                          <a:solidFill>
                            <a:schemeClr val="tx1"/>
                          </a:solidFill>
                        </a:rPr>
                        <a:t>(10</a:t>
                      </a:r>
                      <a:r>
                        <a:rPr lang="en-GB" sz="1800" b="1" u="sng" baseline="30000" noProof="0" dirty="0">
                          <a:solidFill>
                            <a:schemeClr val="tx1"/>
                          </a:solidFill>
                        </a:rPr>
                        <a:t>-3</a:t>
                      </a:r>
                      <a:r>
                        <a:rPr lang="en-GB" sz="1800" b="1" u="sng" baseline="0" noProof="0" dirty="0">
                          <a:solidFill>
                            <a:schemeClr val="tx1"/>
                          </a:solidFill>
                        </a:rPr>
                        <a:t> at/barns)</a:t>
                      </a:r>
                      <a:endParaRPr lang="en-GB" sz="1800" b="1" u="sng" baseline="30000" noProof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u="none" noProof="0" dirty="0"/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u="none" noProof="0" dirty="0"/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u="none" noProof="0" dirty="0"/>
                        <a:t>8/12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u="none" noProof="0" dirty="0"/>
                        <a:t>12/60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u="none" noProof="0" dirty="0"/>
                        <a:t>14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34460299"/>
                  </a:ext>
                </a:extLst>
              </a:tr>
            </a:tbl>
          </a:graphicData>
        </a:graphic>
      </p:graphicFrame>
      <p:sp>
        <p:nvSpPr>
          <p:cNvPr id="16" name="CuadroTexto 15">
            <a:extLst>
              <a:ext uri="{FF2B5EF4-FFF2-40B4-BE49-F238E27FC236}">
                <a16:creationId xmlns:a16="http://schemas.microsoft.com/office/drawing/2014/main" id="{CAA98294-8584-DFAF-B5EA-0045C1BCC638}"/>
              </a:ext>
            </a:extLst>
          </p:cNvPr>
          <p:cNvSpPr txBox="1"/>
          <p:nvPr/>
        </p:nvSpPr>
        <p:spPr>
          <a:xfrm>
            <a:off x="280590" y="908365"/>
            <a:ext cx="116108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400" noProof="0" dirty="0"/>
              <a:t>Several measurements have been performed during the 70s and 80s, and a more recent one in ORELA by Guber et al. (2011)</a:t>
            </a:r>
            <a:r>
              <a:rPr lang="en-GB" sz="2400" baseline="30000" noProof="0" dirty="0"/>
              <a:t> †</a:t>
            </a:r>
            <a:r>
              <a:rPr lang="en-GB" sz="2400" noProof="0" dirty="0"/>
              <a:t>.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41167BE3-7729-0289-E392-DC7B6CFC91AC}"/>
              </a:ext>
            </a:extLst>
          </p:cNvPr>
          <p:cNvSpPr txBox="1"/>
          <p:nvPr/>
        </p:nvSpPr>
        <p:spPr>
          <a:xfrm>
            <a:off x="0" y="6011447"/>
            <a:ext cx="1096280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noProof="0" dirty="0"/>
              <a:t>†</a:t>
            </a:r>
            <a:r>
              <a:rPr lang="en-GB" sz="1600" noProof="0" dirty="0">
                <a:latin typeface="Times New Roman" panose="02020603050405020304" pitchFamily="18" charset="0"/>
              </a:rPr>
              <a:t>K. H. Guber et al., “</a:t>
            </a:r>
            <a:r>
              <a:rPr lang="en-GB" sz="1600" i="1" noProof="0" dirty="0">
                <a:latin typeface="Times New Roman" panose="02020603050405020304" pitchFamily="18" charset="0"/>
              </a:rPr>
              <a:t>Neutron cross-section measurements on structural materials at ORELA</a:t>
            </a:r>
            <a:r>
              <a:rPr lang="en-GB" sz="1600" noProof="0" dirty="0">
                <a:latin typeface="Times New Roman" panose="02020603050405020304" pitchFamily="18" charset="0"/>
              </a:rPr>
              <a:t>”, J. Korean Phys. 59, nº 2(3) (2011)</a:t>
            </a:r>
            <a:endParaRPr lang="en-GB" sz="1600" noProof="0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44F5CEB0-12A8-DEFF-F14F-516318CED391}"/>
              </a:ext>
            </a:extLst>
          </p:cNvPr>
          <p:cNvSpPr txBox="1"/>
          <p:nvPr/>
        </p:nvSpPr>
        <p:spPr>
          <a:xfrm>
            <a:off x="7675499" y="2167463"/>
            <a:ext cx="4393293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u="sng" noProof="0" dirty="0"/>
              <a:t>Goal:</a:t>
            </a:r>
            <a:r>
              <a:rPr lang="en-GB" sz="2400" noProof="0" dirty="0"/>
              <a:t> as many resonances as possible, even at high energies.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noProof="0" dirty="0"/>
              <a:t>Very </a:t>
            </a:r>
            <a:r>
              <a:rPr lang="en-GB" sz="2400" b="1" noProof="0" dirty="0"/>
              <a:t>thick samples </a:t>
            </a:r>
            <a:r>
              <a:rPr lang="en-GB" sz="2400" noProof="0" dirty="0"/>
              <a:t>were used → large </a:t>
            </a:r>
            <a:r>
              <a:rPr lang="en-GB" sz="2400" b="1" noProof="0" dirty="0"/>
              <a:t>neutron multiple-scattering</a:t>
            </a:r>
            <a:r>
              <a:rPr lang="en-GB" sz="2400" noProof="0" dirty="0"/>
              <a:t> effects.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AA94B24B-1EEA-332A-275F-B9CB53DA2B6A}"/>
              </a:ext>
            </a:extLst>
          </p:cNvPr>
          <p:cNvSpPr txBox="1"/>
          <p:nvPr/>
        </p:nvSpPr>
        <p:spPr>
          <a:xfrm>
            <a:off x="280590" y="4923281"/>
            <a:ext cx="116108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400" noProof="0" dirty="0"/>
              <a:t>Guber improves the neutron sensitivity → </a:t>
            </a:r>
            <a:r>
              <a:rPr lang="en-GB" sz="2400" u="sng" noProof="0" dirty="0"/>
              <a:t>Issues with sample characterization</a:t>
            </a:r>
            <a:r>
              <a:rPr lang="en-GB" sz="2400" noProof="0" dirty="0"/>
              <a:t>.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873DA559-A60C-A59C-A5B7-B72029FA39A8}"/>
              </a:ext>
            </a:extLst>
          </p:cNvPr>
          <p:cNvSpPr/>
          <p:nvPr/>
        </p:nvSpPr>
        <p:spPr>
          <a:xfrm>
            <a:off x="1904214" y="2934507"/>
            <a:ext cx="3431945" cy="37446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57AA3C48-7162-216E-B551-9F862F727416}"/>
              </a:ext>
            </a:extLst>
          </p:cNvPr>
          <p:cNvSpPr/>
          <p:nvPr/>
        </p:nvSpPr>
        <p:spPr>
          <a:xfrm>
            <a:off x="5371661" y="2934506"/>
            <a:ext cx="2268336" cy="374469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ECC1468E-3818-E749-A2B2-D65E41BF5B69}"/>
              </a:ext>
            </a:extLst>
          </p:cNvPr>
          <p:cNvSpPr/>
          <p:nvPr/>
        </p:nvSpPr>
        <p:spPr>
          <a:xfrm>
            <a:off x="1904213" y="3308975"/>
            <a:ext cx="5735783" cy="129314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574869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F94A0E-8AEC-C9CC-2801-583B909E02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87EFF05C-1D8E-A50B-F8BA-32A5D5B9B2D2}"/>
              </a:ext>
            </a:extLst>
          </p:cNvPr>
          <p:cNvSpPr txBox="1"/>
          <p:nvPr/>
        </p:nvSpPr>
        <p:spPr>
          <a:xfrm>
            <a:off x="198000" y="28800"/>
            <a:ext cx="112284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noProof="0" dirty="0">
                <a:latin typeface="+mj-lt"/>
              </a:rPr>
              <a:t>Previous measurements and evaluations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ADCD0AFA-0BD7-F6C6-60F1-03CD2FB79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0005-B5C9-4CA6-89F5-A520DBCC6CB6}" type="slidenum">
              <a:rPr lang="en-GB" sz="1800" noProof="0" smtClean="0"/>
              <a:t>7</a:t>
            </a:fld>
            <a:endParaRPr lang="en-GB" sz="1800" noProof="0" dirty="0"/>
          </a:p>
        </p:txBody>
      </p:sp>
      <p:sp>
        <p:nvSpPr>
          <p:cNvPr id="11" name="CuadroTexto 7">
            <a:extLst>
              <a:ext uri="{FF2B5EF4-FFF2-40B4-BE49-F238E27FC236}">
                <a16:creationId xmlns:a16="http://schemas.microsoft.com/office/drawing/2014/main" id="{2D9C2838-81C0-E2B0-A6DF-27EC8CE5E575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D0451588-F3A4-70D4-EA48-718A0CFA17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F15DB803-3BE6-C6DB-B880-D2D4EFB94F2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374" t="8341" r="8719" b="4002"/>
          <a:stretch/>
        </p:blipFill>
        <p:spPr>
          <a:xfrm>
            <a:off x="6621299" y="2876336"/>
            <a:ext cx="4638013" cy="3374043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157C9E0B-20BB-7EA2-E2F3-F12899CC46F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8723" t="6031" r="7067" b="3158"/>
          <a:stretch/>
        </p:blipFill>
        <p:spPr>
          <a:xfrm>
            <a:off x="1185864" y="2876336"/>
            <a:ext cx="4580370" cy="3369497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24035DA7-6ED5-6405-9843-54C9205BB71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817" t="34490" r="97288" b="33545"/>
          <a:stretch/>
        </p:blipFill>
        <p:spPr>
          <a:xfrm>
            <a:off x="6448945" y="3519228"/>
            <a:ext cx="139701" cy="160782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DBF4132C-942E-C9A1-924D-AC509D04150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817" t="34490" r="97288" b="33545"/>
          <a:stretch/>
        </p:blipFill>
        <p:spPr>
          <a:xfrm>
            <a:off x="985557" y="3516955"/>
            <a:ext cx="139701" cy="1607820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D0D7208A-86E6-39CB-7596-2802B8D301A2}"/>
              </a:ext>
            </a:extLst>
          </p:cNvPr>
          <p:cNvSpPr txBox="1"/>
          <p:nvPr/>
        </p:nvSpPr>
        <p:spPr>
          <a:xfrm>
            <a:off x="505345" y="867384"/>
            <a:ext cx="11181310" cy="1938992"/>
          </a:xfrm>
          <a:prstGeom prst="rect">
            <a:avLst/>
          </a:prstGeom>
          <a:solidFill>
            <a:schemeClr val="bg2">
              <a:lumMod val="90000"/>
            </a:schemeClr>
          </a:solidFill>
          <a:ln w="57150">
            <a:solidFill>
              <a:schemeClr val="bg2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u="sng" noProof="0" dirty="0"/>
              <a:t>Evaluated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noProof="0" dirty="0"/>
              <a:t>JEFF-3.3, ENDF/B-VIII.0 &amp; JENDL-5 → Same XS, mainly based on Guber et al (2011).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noProof="0" dirty="0"/>
              <a:t>CENDL-3.2 → Uses data from the 70’s and 80’s.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noProof="0" dirty="0"/>
              <a:t>INDEN → Careful re-evaluation of multiple-scattering effects at Guber et al. data.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noProof="0" dirty="0"/>
              <a:t>ENDF/B-VIII.1, JEFF-4.0 → Has adopted INDEN.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CA959793-174B-E44F-5617-8699E28F5E49}"/>
              </a:ext>
            </a:extLst>
          </p:cNvPr>
          <p:cNvSpPr/>
          <p:nvPr/>
        </p:nvSpPr>
        <p:spPr>
          <a:xfrm>
            <a:off x="1495775" y="3066679"/>
            <a:ext cx="1965693" cy="285451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873E7825-C869-7D3C-D38E-A99C1B22881D}"/>
              </a:ext>
            </a:extLst>
          </p:cNvPr>
          <p:cNvSpPr/>
          <p:nvPr/>
        </p:nvSpPr>
        <p:spPr>
          <a:xfrm>
            <a:off x="6955461" y="3066680"/>
            <a:ext cx="1968553" cy="288016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10BC51DA-5FA5-6D93-77D7-4CF2899771BD}"/>
              </a:ext>
            </a:extLst>
          </p:cNvPr>
          <p:cNvSpPr txBox="1"/>
          <p:nvPr/>
        </p:nvSpPr>
        <p:spPr>
          <a:xfrm>
            <a:off x="1495775" y="3526341"/>
            <a:ext cx="7126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400" noProof="0" dirty="0"/>
              <a:t>40%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98859774-33C4-7B1B-A916-F3EE77B70EB1}"/>
              </a:ext>
            </a:extLst>
          </p:cNvPr>
          <p:cNvSpPr txBox="1"/>
          <p:nvPr/>
        </p:nvSpPr>
        <p:spPr>
          <a:xfrm>
            <a:off x="7008211" y="3526340"/>
            <a:ext cx="879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400" noProof="0" dirty="0"/>
              <a:t>100%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76AEE3C9-3D5A-7098-7B78-E59F63F1E6FA}"/>
              </a:ext>
            </a:extLst>
          </p:cNvPr>
          <p:cNvSpPr txBox="1"/>
          <p:nvPr/>
        </p:nvSpPr>
        <p:spPr>
          <a:xfrm>
            <a:off x="4703445" y="3101741"/>
            <a:ext cx="694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aseline="30000" noProof="0" dirty="0"/>
              <a:t>50</a:t>
            </a:r>
            <a:r>
              <a:rPr lang="en-GB" sz="2400" noProof="0" dirty="0"/>
              <a:t>Cr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B1A62A78-5CC3-1AF3-CCFD-BB4A665DD6CA}"/>
              </a:ext>
            </a:extLst>
          </p:cNvPr>
          <p:cNvSpPr txBox="1"/>
          <p:nvPr/>
        </p:nvSpPr>
        <p:spPr>
          <a:xfrm>
            <a:off x="10176499" y="3101740"/>
            <a:ext cx="694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aseline="30000" noProof="0" dirty="0"/>
              <a:t>53</a:t>
            </a:r>
            <a:r>
              <a:rPr lang="en-GB" sz="2400" noProof="0" dirty="0"/>
              <a:t>Cr</a:t>
            </a:r>
          </a:p>
        </p:txBody>
      </p:sp>
    </p:spTree>
    <p:extLst>
      <p:ext uri="{BB962C8B-B14F-4D97-AF65-F5344CB8AC3E}">
        <p14:creationId xmlns:p14="http://schemas.microsoft.com/office/powerpoint/2010/main" val="1975557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3E30E7-90C3-59C7-3140-8EF3CBDCA3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3B47122A-4186-2B70-4578-CF3A3165A322}"/>
              </a:ext>
            </a:extLst>
          </p:cNvPr>
          <p:cNvSpPr txBox="1"/>
          <p:nvPr/>
        </p:nvSpPr>
        <p:spPr>
          <a:xfrm>
            <a:off x="481781" y="2459504"/>
            <a:ext cx="1122843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noProof="0" dirty="0">
                <a:latin typeface="+mj-lt"/>
              </a:rPr>
              <a:t>II. </a:t>
            </a:r>
            <a:r>
              <a:rPr lang="en-GB" sz="6000" baseline="30000" noProof="0" dirty="0">
                <a:latin typeface="+mj-lt"/>
              </a:rPr>
              <a:t>50</a:t>
            </a:r>
            <a:r>
              <a:rPr lang="en-GB" sz="6000" noProof="0" dirty="0">
                <a:latin typeface="+mj-lt"/>
              </a:rPr>
              <a:t>Cr activation measurement </a:t>
            </a:r>
          </a:p>
          <a:p>
            <a:pPr algn="ctr"/>
            <a:r>
              <a:rPr lang="en-GB" sz="6000" noProof="0" dirty="0">
                <a:latin typeface="+mj-lt"/>
              </a:rPr>
              <a:t>at </a:t>
            </a:r>
            <a:r>
              <a:rPr lang="en-GB" sz="6000" noProof="0" dirty="0" err="1">
                <a:latin typeface="+mj-lt"/>
              </a:rPr>
              <a:t>HiSPANoS@CNA</a:t>
            </a:r>
            <a:endParaRPr lang="en-GB" sz="6000" noProof="0" dirty="0">
              <a:latin typeface="+mj-lt"/>
            </a:endParaRPr>
          </a:p>
        </p:txBody>
      </p:sp>
      <p:sp>
        <p:nvSpPr>
          <p:cNvPr id="5" name="CuadroTexto 7">
            <a:extLst>
              <a:ext uri="{FF2B5EF4-FFF2-40B4-BE49-F238E27FC236}">
                <a16:creationId xmlns:a16="http://schemas.microsoft.com/office/drawing/2014/main" id="{F62BE0A1-A0F9-5D77-47B4-D0CC25E53C86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401E4119-C26F-2E1C-6A73-96B83C4D30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p:sp>
        <p:nvSpPr>
          <p:cNvPr id="4" name="Marcador de número de diapositiva 1">
            <a:extLst>
              <a:ext uri="{FF2B5EF4-FFF2-40B4-BE49-F238E27FC236}">
                <a16:creationId xmlns:a16="http://schemas.microsoft.com/office/drawing/2014/main" id="{26FA9A47-5691-6D77-42B0-C623604ED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fld id="{47E30005-B5C9-4CA6-89F5-A520DBCC6CB6}" type="slidenum">
              <a:rPr lang="en-GB" sz="1800" noProof="0" smtClean="0"/>
              <a:t>8</a:t>
            </a:fld>
            <a:endParaRPr lang="en-GB" sz="1800" noProof="0" dirty="0"/>
          </a:p>
        </p:txBody>
      </p:sp>
    </p:spTree>
    <p:extLst>
      <p:ext uri="{BB962C8B-B14F-4D97-AF65-F5344CB8AC3E}">
        <p14:creationId xmlns:p14="http://schemas.microsoft.com/office/powerpoint/2010/main" val="41211672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2E8C1966-3177-CA62-C83F-ED7F815DCFA8}"/>
              </a:ext>
            </a:extLst>
          </p:cNvPr>
          <p:cNvSpPr txBox="1"/>
          <p:nvPr/>
        </p:nvSpPr>
        <p:spPr>
          <a:xfrm>
            <a:off x="18000" y="28800"/>
            <a:ext cx="112284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noProof="0" dirty="0">
                <a:latin typeface="+mj-lt"/>
              </a:rPr>
              <a:t>The </a:t>
            </a:r>
            <a:r>
              <a:rPr lang="en-GB" sz="4400" noProof="0" dirty="0" err="1">
                <a:latin typeface="+mj-lt"/>
              </a:rPr>
              <a:t>HiSPANoS</a:t>
            </a:r>
            <a:r>
              <a:rPr lang="en-GB" sz="4400" noProof="0" dirty="0">
                <a:latin typeface="+mj-lt"/>
              </a:rPr>
              <a:t> facility at CNA</a:t>
            </a:r>
          </a:p>
        </p:txBody>
      </p:sp>
      <p:sp>
        <p:nvSpPr>
          <p:cNvPr id="5" name="Marcador de número de diapositiva 1">
            <a:extLst>
              <a:ext uri="{FF2B5EF4-FFF2-40B4-BE49-F238E27FC236}">
                <a16:creationId xmlns:a16="http://schemas.microsoft.com/office/drawing/2014/main" id="{B13D24BD-CF52-3C10-2E88-A667D4A7D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fld id="{47E30005-B5C9-4CA6-89F5-A520DBCC6CB6}" type="slidenum">
              <a:rPr lang="en-GB" sz="1800" noProof="0" smtClean="0"/>
              <a:t>9</a:t>
            </a:fld>
            <a:endParaRPr lang="en-GB" sz="1800" noProof="0" dirty="0"/>
          </a:p>
        </p:txBody>
      </p:sp>
      <p:sp>
        <p:nvSpPr>
          <p:cNvPr id="6" name="CuadroTexto 7">
            <a:extLst>
              <a:ext uri="{FF2B5EF4-FFF2-40B4-BE49-F238E27FC236}">
                <a16:creationId xmlns:a16="http://schemas.microsoft.com/office/drawing/2014/main" id="{F49858B6-4608-EDC8-C601-38DFCA28DB92}"/>
              </a:ext>
            </a:extLst>
          </p:cNvPr>
          <p:cNvSpPr txBox="1"/>
          <p:nvPr/>
        </p:nvSpPr>
        <p:spPr>
          <a:xfrm>
            <a:off x="2124075" y="6435213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noProof="0" dirty="0">
                <a:solidFill>
                  <a:schemeClr val="bg1"/>
                </a:solidFill>
              </a:rPr>
              <a:t>Pablo Pérez Maroto || WONDER 2026 ||  30/06/2026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520AA7BF-33D4-F7F4-C891-4EC8427267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0953" y="18812"/>
            <a:ext cx="1117601" cy="439239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7CE3D2AE-44ED-A91C-6AD1-DE95310B5A86}"/>
              </a:ext>
            </a:extLst>
          </p:cNvPr>
          <p:cNvSpPr txBox="1"/>
          <p:nvPr/>
        </p:nvSpPr>
        <p:spPr>
          <a:xfrm>
            <a:off x="42979" y="5715257"/>
            <a:ext cx="1185545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noProof="0" dirty="0"/>
              <a:t>†</a:t>
            </a:r>
            <a:r>
              <a:rPr lang="en-GB" sz="1600" noProof="0" dirty="0">
                <a:latin typeface="Times New Roman" panose="02020603050405020304" pitchFamily="18" charset="0"/>
              </a:rPr>
              <a:t>M. Macías et al., “</a:t>
            </a:r>
            <a:r>
              <a:rPr lang="en-GB" sz="1600" i="1" noProof="0" dirty="0">
                <a:latin typeface="Times New Roman" panose="02020603050405020304" pitchFamily="18" charset="0"/>
              </a:rPr>
              <a:t>The first neutron time-of-flight line in Spain: …</a:t>
            </a:r>
            <a:r>
              <a:rPr lang="en-GB" sz="1600" noProof="0" dirty="0">
                <a:latin typeface="Times New Roman" panose="02020603050405020304" pitchFamily="18" charset="0"/>
              </a:rPr>
              <a:t>”, </a:t>
            </a:r>
            <a:r>
              <a:rPr lang="en-GB" sz="1600" b="0" i="0" noProof="0" dirty="0">
                <a:effectLst/>
                <a:latin typeface="Times New Roman" panose="02020603050405020304" pitchFamily="18" charset="0"/>
              </a:rPr>
              <a:t>Rad. Phys. </a:t>
            </a:r>
            <a:r>
              <a:rPr lang="en-GB" sz="1600" noProof="0" dirty="0">
                <a:latin typeface="Times New Roman" panose="02020603050405020304" pitchFamily="18" charset="0"/>
              </a:rPr>
              <a:t>a</a:t>
            </a:r>
            <a:r>
              <a:rPr lang="en-GB" sz="1600" b="0" i="0" noProof="0" dirty="0">
                <a:effectLst/>
                <a:latin typeface="Times New Roman" panose="02020603050405020304" pitchFamily="18" charset="0"/>
              </a:rPr>
              <a:t>nd Chem. 168 (2020)</a:t>
            </a:r>
            <a:endParaRPr lang="en-GB" sz="1600" noProof="0" dirty="0">
              <a:latin typeface="Times New Roman" panose="02020603050405020304" pitchFamily="18" charset="0"/>
            </a:endParaRPr>
          </a:p>
          <a:p>
            <a:r>
              <a:rPr lang="en-GB" sz="1600" noProof="0" dirty="0"/>
              <a:t>‡</a:t>
            </a:r>
            <a:r>
              <a:rPr lang="en-GB" sz="1600" noProof="0" dirty="0">
                <a:latin typeface="Times New Roman" panose="02020603050405020304" pitchFamily="18" charset="0"/>
              </a:rPr>
              <a:t>M. A. Millán-Callado et al., “</a:t>
            </a:r>
            <a:r>
              <a:rPr lang="en-GB" sz="1600" b="0" i="1" noProof="0" dirty="0">
                <a:effectLst/>
                <a:latin typeface="Times New Roman" panose="02020603050405020304" pitchFamily="18" charset="0"/>
              </a:rPr>
              <a:t>Continuous and pulsed fast neutron beams at the CNA </a:t>
            </a:r>
            <a:r>
              <a:rPr lang="en-GB" sz="1600" b="0" i="1" noProof="0" dirty="0" err="1">
                <a:effectLst/>
                <a:latin typeface="Times New Roman" panose="02020603050405020304" pitchFamily="18" charset="0"/>
              </a:rPr>
              <a:t>HiSPANoS</a:t>
            </a:r>
            <a:r>
              <a:rPr lang="en-GB" sz="1600" b="0" i="1" noProof="0" dirty="0">
                <a:effectLst/>
                <a:latin typeface="Times New Roman" panose="02020603050405020304" pitchFamily="18" charset="0"/>
              </a:rPr>
              <a:t> facility</a:t>
            </a:r>
            <a:r>
              <a:rPr lang="en-GB" sz="1600" b="0" i="0" noProof="0" dirty="0">
                <a:effectLst/>
                <a:latin typeface="Times New Roman" panose="02020603050405020304" pitchFamily="18" charset="0"/>
              </a:rPr>
              <a:t>”, Rad. Phys. </a:t>
            </a:r>
            <a:r>
              <a:rPr lang="en-GB" sz="1600" noProof="0" dirty="0">
                <a:latin typeface="Times New Roman" panose="02020603050405020304" pitchFamily="18" charset="0"/>
              </a:rPr>
              <a:t>a</a:t>
            </a:r>
            <a:r>
              <a:rPr lang="en-GB" sz="1600" b="0" i="0" noProof="0" dirty="0">
                <a:effectLst/>
                <a:latin typeface="Times New Roman" panose="02020603050405020304" pitchFamily="18" charset="0"/>
              </a:rPr>
              <a:t>nd Chem. 217 (2024)</a:t>
            </a:r>
            <a:endParaRPr lang="en-GB" sz="1600" noProof="0" dirty="0"/>
          </a:p>
        </p:txBody>
      </p:sp>
      <p:pic>
        <p:nvPicPr>
          <p:cNvPr id="18" name="Imagen 17" descr="Logotipo&#10;&#10;Descripción generada automáticamente">
            <a:extLst>
              <a:ext uri="{FF2B5EF4-FFF2-40B4-BE49-F238E27FC236}">
                <a16:creationId xmlns:a16="http://schemas.microsoft.com/office/drawing/2014/main" id="{385F39DD-9683-7350-69E1-4CE1CFD58A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06"/>
          <a:stretch/>
        </p:blipFill>
        <p:spPr>
          <a:xfrm>
            <a:off x="7017851" y="511111"/>
            <a:ext cx="4114939" cy="1707729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E4850D81-52AF-DA44-A0A2-067B7A619906}"/>
              </a:ext>
            </a:extLst>
          </p:cNvPr>
          <p:cNvSpPr txBox="1"/>
          <p:nvPr/>
        </p:nvSpPr>
        <p:spPr>
          <a:xfrm>
            <a:off x="6366042" y="2218840"/>
            <a:ext cx="5418557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noProof="0" dirty="0" err="1"/>
              <a:t>HiSPANoS</a:t>
            </a:r>
            <a:r>
              <a:rPr lang="en-GB" sz="2400" noProof="0" dirty="0"/>
              <a:t> is the </a:t>
            </a:r>
            <a:r>
              <a:rPr lang="en-GB" sz="2400" u="sng" noProof="0" dirty="0"/>
              <a:t>neutron facility</a:t>
            </a:r>
            <a:r>
              <a:rPr lang="en-GB" sz="2400" noProof="0" dirty="0"/>
              <a:t> of CNA</a:t>
            </a:r>
            <a:r>
              <a:rPr lang="en-GB" sz="2400" baseline="30000" noProof="0" dirty="0"/>
              <a:t> †‡</a:t>
            </a:r>
            <a:r>
              <a:rPr lang="en-GB" sz="2400" noProof="0" dirty="0"/>
              <a:t>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noProof="0" dirty="0"/>
              <a:t>Thermal (eV) → moderation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noProof="0" dirty="0"/>
              <a:t>Epithermal (keV) → Li(</a:t>
            </a:r>
            <a:r>
              <a:rPr lang="en-GB" sz="2400" noProof="0" dirty="0" err="1"/>
              <a:t>p,n</a:t>
            </a:r>
            <a:r>
              <a:rPr lang="en-GB" sz="2400" noProof="0" dirty="0"/>
              <a:t>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noProof="0" dirty="0"/>
              <a:t>Fast (MeV) → </a:t>
            </a:r>
            <a:r>
              <a:rPr lang="en-GB" sz="2400" baseline="30000" noProof="0" dirty="0"/>
              <a:t>2</a:t>
            </a:r>
            <a:r>
              <a:rPr lang="en-GB" sz="2400" noProof="0" dirty="0"/>
              <a:t>H(</a:t>
            </a:r>
            <a:r>
              <a:rPr lang="en-GB" sz="2400" noProof="0" dirty="0" err="1"/>
              <a:t>d,n</a:t>
            </a:r>
            <a:r>
              <a:rPr lang="en-GB" sz="2400" noProof="0" dirty="0"/>
              <a:t>) and Be/Li(p/</a:t>
            </a:r>
            <a:r>
              <a:rPr lang="en-GB" sz="2400" noProof="0" dirty="0" err="1"/>
              <a:t>d,n</a:t>
            </a:r>
            <a:r>
              <a:rPr lang="en-GB" sz="2400" noProof="0" dirty="0"/>
              <a:t>) 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noProof="0" dirty="0"/>
              <a:t>Continuous: activations/irradiations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noProof="0" dirty="0"/>
              <a:t>Pulsed: </a:t>
            </a:r>
            <a:r>
              <a:rPr lang="en-GB" sz="2400" noProof="0" dirty="0" err="1"/>
              <a:t>ToF</a:t>
            </a:r>
            <a:r>
              <a:rPr lang="en-GB" sz="2400" noProof="0" dirty="0"/>
              <a:t> measurements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F7AD5F57-415A-FCD9-E159-B14E3E82CB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00" y="1232948"/>
            <a:ext cx="5854539" cy="4398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93577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ción">
  <a:themeElements>
    <a:clrScheme name="Retrospección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F5647664BC4C34FBC182AEB472EC475" ma:contentTypeVersion="12" ma:contentTypeDescription="Crear nuevo documento." ma:contentTypeScope="" ma:versionID="5bcb00620eca6275f6cf98416f98fe5a">
  <xsd:schema xmlns:xsd="http://www.w3.org/2001/XMLSchema" xmlns:xs="http://www.w3.org/2001/XMLSchema" xmlns:p="http://schemas.microsoft.com/office/2006/metadata/properties" xmlns:ns3="584d3d64-c12e-43d5-ae1c-4ab8ed85aa99" xmlns:ns4="3b2a5c25-8009-4ec4-a376-db6b934f91d8" targetNamespace="http://schemas.microsoft.com/office/2006/metadata/properties" ma:root="true" ma:fieldsID="8a8b3d79dd8a2b975fb1d81afe4a84f6" ns3:_="" ns4:_="">
    <xsd:import namespace="584d3d64-c12e-43d5-ae1c-4ab8ed85aa99"/>
    <xsd:import namespace="3b2a5c25-8009-4ec4-a376-db6b934f91d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4d3d64-c12e-43d5-ae1c-4ab8ed85aa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2a5c25-8009-4ec4-a376-db6b934f91d8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6014676-AA2C-4DB1-8046-204DC899233F}">
  <ds:schemaRefs>
    <ds:schemaRef ds:uri="http://purl.org/dc/dcmitype/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3b2a5c25-8009-4ec4-a376-db6b934f91d8"/>
    <ds:schemaRef ds:uri="http://purl.org/dc/elements/1.1/"/>
    <ds:schemaRef ds:uri="http://schemas.microsoft.com/office/infopath/2007/PartnerControls"/>
    <ds:schemaRef ds:uri="584d3d64-c12e-43d5-ae1c-4ab8ed85aa99"/>
  </ds:schemaRefs>
</ds:datastoreItem>
</file>

<file path=customXml/itemProps2.xml><?xml version="1.0" encoding="utf-8"?>
<ds:datastoreItem xmlns:ds="http://schemas.openxmlformats.org/officeDocument/2006/customXml" ds:itemID="{E37A0651-C109-49E7-8A77-2B83C8A5A36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36C5F30-C89F-49F8-BCDB-A4D193206D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84d3d64-c12e-43d5-ae1c-4ab8ed85aa99"/>
    <ds:schemaRef ds:uri="3b2a5c25-8009-4ec4-a376-db6b934f91d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3488</TotalTime>
  <Words>4107</Words>
  <Application>Microsoft Office PowerPoint</Application>
  <PresentationFormat>Panorámica</PresentationFormat>
  <Paragraphs>727</Paragraphs>
  <Slides>48</Slides>
  <Notes>37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48</vt:i4>
      </vt:variant>
    </vt:vector>
  </HeadingPairs>
  <TitlesOfParts>
    <vt:vector size="56" baseType="lpstr">
      <vt:lpstr>Arial</vt:lpstr>
      <vt:lpstr>Calibri</vt:lpstr>
      <vt:lpstr>Calibri Light</vt:lpstr>
      <vt:lpstr>Cambria Math</vt:lpstr>
      <vt:lpstr>Symbol</vt:lpstr>
      <vt:lpstr>Times New Roman</vt:lpstr>
      <vt:lpstr>Wingdings</vt:lpstr>
      <vt:lpstr>Retrospección</vt:lpstr>
      <vt:lpstr>50Cr and 53Cr (n,γ) cross section measurements at n_TOF and HiSPANoS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50,53Cr (n,γ) cross section measurement at nTOF@CERN</dc:title>
  <dc:creator>PABLO PEREZ MAROTO</dc:creator>
  <cp:lastModifiedBy>Pablo Perez Maroto</cp:lastModifiedBy>
  <cp:revision>399</cp:revision>
  <dcterms:created xsi:type="dcterms:W3CDTF">2022-11-15T08:54:22Z</dcterms:created>
  <dcterms:modified xsi:type="dcterms:W3CDTF">2026-06-29T22:06:05Z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0x0101006F5647664BC4C34FBC182AEB472EC475</vt:lpwstr>
  </property>
</Properties>
</file>