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77" r:id="rId4"/>
    <p:sldId id="259" r:id="rId5"/>
    <p:sldId id="260" r:id="rId6"/>
    <p:sldId id="261" r:id="rId7"/>
    <p:sldId id="262" r:id="rId8"/>
    <p:sldId id="263" r:id="rId9"/>
    <p:sldId id="276" r:id="rId10"/>
    <p:sldId id="265" r:id="rId11"/>
    <p:sldId id="264" r:id="rId12"/>
    <p:sldId id="266" r:id="rId13"/>
    <p:sldId id="275" r:id="rId14"/>
    <p:sldId id="279" r:id="rId15"/>
  </p:sldIdLst>
  <p:sldSz cx="18288000" cy="10287000"/>
  <p:notesSz cx="6858000" cy="9144000"/>
  <p:embeddedFontLst>
    <p:embeddedFont>
      <p:font typeface="Comic Sans MS" panose="030F0702030302020204" pitchFamily="66" charset="0"/>
      <p:regular r:id="rId17"/>
      <p:bold r:id="rId18"/>
      <p:italic r:id="rId19"/>
      <p:boldItalic r:id="rId20"/>
    </p:embeddedFont>
    <p:embeddedFont>
      <p:font typeface="Open Sans" panose="020B0604020202020204" charset="0"/>
      <p:regular r:id="rId21"/>
    </p:embeddedFont>
    <p:embeddedFont>
      <p:font typeface="Open Sans Bold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576" autoAdjust="0"/>
  </p:normalViewPr>
  <p:slideViewPr>
    <p:cSldViewPr>
      <p:cViewPr varScale="1">
        <p:scale>
          <a:sx n="60" d="100"/>
          <a:sy n="60" d="100"/>
        </p:scale>
        <p:origin x="3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D2298-BA7D-47A5-8369-C73F70E4061B}" type="datetimeFigureOut">
              <a:rPr lang="fr-FR" smtClean="0"/>
              <a:t>29/06/2026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085C3-9777-4961-B4CB-31992C48E2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999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CA7A-C29F-4CC6-8203-4F0FDD131D26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9506C-A32A-4AB1-81EA-C68F55B1D2C0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A5C5-F4F2-4451-8641-49D9F5671A91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E60D3-8708-4D6A-B1BC-1200E4543B0A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2B2-BFD3-498D-899B-1CF0619B4F98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6980-EB45-4347-84FF-D0F96CB5D40E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0EFB0-789A-4BF8-951D-B668FD1B8568}" type="datetime1">
              <a:rPr lang="en-US" smtClean="0"/>
              <a:t>6/29/2026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D4AF-1007-4EE9-8E65-E74C3396EFD8}" type="datetime1">
              <a:rPr lang="en-US" smtClean="0"/>
              <a:t>6/29/2026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B788-5FAF-4183-AF15-C8E96ED742A1}" type="datetime1">
              <a:rPr lang="en-US" smtClean="0"/>
              <a:t>6/29/2026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AD01-2F27-4144-9771-3C0FBE2A94C3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4119-E365-411B-8110-DFFC598E8ED5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4DDDB-4D39-4529-A85C-D41A68A0913B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352549" y="3023321"/>
            <a:ext cx="15582902" cy="12164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²⁴²Pu and ²⁴⁰Pu neutron-induced fission cross section </a:t>
            </a:r>
            <a:r>
              <a:rPr lang="en-US" sz="40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measurement in the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1-2 MeV </a:t>
            </a:r>
            <a:r>
              <a:rPr lang="en-US" sz="40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energy range using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¹H(</a:t>
            </a:r>
            <a:r>
              <a:rPr lang="en-US" sz="4000" b="1" dirty="0" err="1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n,n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) standard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D57573-B854-4CFF-9AD5-9B01DA319582}"/>
              </a:ext>
            </a:extLst>
          </p:cNvPr>
          <p:cNvSpPr txBox="1"/>
          <p:nvPr/>
        </p:nvSpPr>
        <p:spPr>
          <a:xfrm>
            <a:off x="3505200" y="5875972"/>
            <a:ext cx="1112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Salma El Hessak</a:t>
            </a:r>
            <a:r>
              <a:rPr lang="en-US" sz="2400" i="1" u="sng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Ludovic Mathieu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Mourad Aïche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Paola Marini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Olivier Bouland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2,†)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Carole Chatel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Serge Czajkowski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Deby Kattikat-Melcom</a:t>
            </a:r>
            <a:r>
              <a:rPr lang="en-US" sz="24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Teresa Kurtukian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Stephan Oberstedt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Igor Tsekhanovich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endParaRPr lang="fr-FR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8011BB2-022C-A0F1-88F7-145B2E12AE31}"/>
              </a:ext>
            </a:extLst>
          </p:cNvPr>
          <p:cNvSpPr txBox="1"/>
          <p:nvPr/>
        </p:nvSpPr>
        <p:spPr>
          <a:xfrm>
            <a:off x="3810000" y="7507938"/>
            <a:ext cx="1165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Laboratoire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Physique des 2 </a:t>
            </a:r>
            <a:r>
              <a:rPr lang="en-US" sz="22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infinis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Bordeaux</a:t>
            </a: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CEA/IRESNE/DES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Cadarache</a:t>
            </a:r>
            <a:endParaRPr lang="en-US" sz="22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Pluridicsiplinaire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Hubert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Curien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Strasbourg</a:t>
            </a: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Joint Research Center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Belgium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Fission rate correction 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4CD5FA0C-CDB0-002E-D0EB-0094081379A3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10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75FEC2A-8385-BC8B-1871-75372225FB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36" y="1923810"/>
            <a:ext cx="7526883" cy="52499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ECDCDAC-57CA-4F34-B503-E086FEB9C5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568" y="1052074"/>
            <a:ext cx="7161115" cy="40541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8CE94FF-6102-E848-B3AC-E7B593878DAE}"/>
              </a:ext>
            </a:extLst>
          </p:cNvPr>
          <p:cNvSpPr/>
          <p:nvPr/>
        </p:nvSpPr>
        <p:spPr>
          <a:xfrm>
            <a:off x="1676400" y="6438900"/>
            <a:ext cx="1506521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Fission </a:t>
            </a:r>
            <a:r>
              <a:rPr lang="fr-FR" sz="1600" dirty="0" err="1">
                <a:solidFill>
                  <a:schemeClr val="tx1"/>
                </a:solidFill>
              </a:rPr>
              <a:t>detection</a:t>
            </a:r>
            <a:r>
              <a:rPr lang="fr-FR" sz="1600" dirty="0">
                <a:solidFill>
                  <a:schemeClr val="tx1"/>
                </a:solidFill>
              </a:rPr>
              <a:t> setup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83B9E1-9EE9-D36A-1788-DE4E637EC5A4}"/>
              </a:ext>
            </a:extLst>
          </p:cNvPr>
          <p:cNvSpPr/>
          <p:nvPr/>
        </p:nvSpPr>
        <p:spPr>
          <a:xfrm>
            <a:off x="3185794" y="2824128"/>
            <a:ext cx="1775945" cy="745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Neutrons flux </a:t>
            </a:r>
            <a:r>
              <a:rPr lang="fr-FR" dirty="0" err="1">
                <a:solidFill>
                  <a:schemeClr val="tx1"/>
                </a:solidFill>
              </a:rPr>
              <a:t>detection</a:t>
            </a:r>
            <a:r>
              <a:rPr lang="fr-FR" dirty="0">
                <a:solidFill>
                  <a:schemeClr val="tx1"/>
                </a:solidFill>
              </a:rPr>
              <a:t> system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EDF23AD-4CC4-8615-E221-20DBC1C65A12}"/>
              </a:ext>
            </a:extLst>
          </p:cNvPr>
          <p:cNvSpPr/>
          <p:nvPr/>
        </p:nvSpPr>
        <p:spPr>
          <a:xfrm>
            <a:off x="444195" y="2589706"/>
            <a:ext cx="2286000" cy="6957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Neutron source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(water </a:t>
            </a:r>
            <a:r>
              <a:rPr lang="fr-FR" dirty="0" err="1">
                <a:solidFill>
                  <a:schemeClr val="tx1"/>
                </a:solidFill>
              </a:rPr>
              <a:t>cooling</a:t>
            </a:r>
            <a:r>
              <a:rPr lang="fr-FR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0813A5C-DD25-FAEF-71E5-218423009F59}"/>
              </a:ext>
            </a:extLst>
          </p:cNvPr>
          <p:cNvSpPr txBox="1"/>
          <p:nvPr/>
        </p:nvSpPr>
        <p:spPr>
          <a:xfrm>
            <a:off x="1264753" y="7273369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setup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modeled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in MCNP simulations</a:t>
            </a:r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3C3F156E-15E0-F5AC-D064-8E2FD5554B2A}"/>
              </a:ext>
            </a:extLst>
          </p:cNvPr>
          <p:cNvSpPr/>
          <p:nvPr/>
        </p:nvSpPr>
        <p:spPr>
          <a:xfrm rot="6509169">
            <a:off x="857626" y="3948009"/>
            <a:ext cx="1247568" cy="16353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AC213399-1A7C-61CB-13AE-3C326D729F67}"/>
              </a:ext>
            </a:extLst>
          </p:cNvPr>
          <p:cNvSpPr/>
          <p:nvPr/>
        </p:nvSpPr>
        <p:spPr>
          <a:xfrm rot="17258195">
            <a:off x="1774988" y="5780437"/>
            <a:ext cx="947509" cy="14985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915930C4-BBA2-0728-D8CB-4A8D4D03C88E}"/>
              </a:ext>
            </a:extLst>
          </p:cNvPr>
          <p:cNvSpPr/>
          <p:nvPr/>
        </p:nvSpPr>
        <p:spPr>
          <a:xfrm rot="4864980" flipV="1">
            <a:off x="3679799" y="3846003"/>
            <a:ext cx="513432" cy="12611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 : droite 29">
            <a:extLst>
              <a:ext uri="{FF2B5EF4-FFF2-40B4-BE49-F238E27FC236}">
                <a16:creationId xmlns:a16="http://schemas.microsoft.com/office/drawing/2014/main" id="{51264B31-6FF8-BEB5-1A04-B9F91A6FD3FD}"/>
              </a:ext>
            </a:extLst>
          </p:cNvPr>
          <p:cNvSpPr/>
          <p:nvPr/>
        </p:nvSpPr>
        <p:spPr>
          <a:xfrm rot="7157045" flipV="1">
            <a:off x="2603858" y="4138001"/>
            <a:ext cx="1269465" cy="13781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407A43CA-041D-E6DA-0915-89344E7EC40B}"/>
              </a:ext>
            </a:extLst>
          </p:cNvPr>
          <p:cNvCxnSpPr/>
          <p:nvPr/>
        </p:nvCxnSpPr>
        <p:spPr>
          <a:xfrm flipH="1">
            <a:off x="15250942" y="1638300"/>
            <a:ext cx="370058" cy="609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EF277C4F-41C5-B278-0BF2-6888F89E6EDF}"/>
              </a:ext>
            </a:extLst>
          </p:cNvPr>
          <p:cNvSpPr/>
          <p:nvPr/>
        </p:nvSpPr>
        <p:spPr>
          <a:xfrm>
            <a:off x="15643244" y="1325131"/>
            <a:ext cx="1425556" cy="770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3">
                    <a:lumMod val="75000"/>
                  </a:schemeClr>
                </a:solidFill>
              </a:rPr>
              <a:t>Direct neutrons</a:t>
            </a:r>
          </a:p>
        </p:txBody>
      </p:sp>
      <p:sp>
        <p:nvSpPr>
          <p:cNvPr id="40" name="Parenthèse fermante 39">
            <a:extLst>
              <a:ext uri="{FF2B5EF4-FFF2-40B4-BE49-F238E27FC236}">
                <a16:creationId xmlns:a16="http://schemas.microsoft.com/office/drawing/2014/main" id="{806FC3F8-FF8A-539A-6AC2-27412511C0EC}"/>
              </a:ext>
            </a:extLst>
          </p:cNvPr>
          <p:cNvSpPr/>
          <p:nvPr/>
        </p:nvSpPr>
        <p:spPr>
          <a:xfrm rot="16200000">
            <a:off x="12428676" y="195126"/>
            <a:ext cx="176705" cy="4612454"/>
          </a:xfrm>
          <a:prstGeom prst="rightBracket">
            <a:avLst>
              <a:gd name="adj" fmla="val 5604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73AFD5A-87AA-921E-E7D9-C8B059EE769D}"/>
              </a:ext>
            </a:extLst>
          </p:cNvPr>
          <p:cNvSpPr/>
          <p:nvPr/>
        </p:nvSpPr>
        <p:spPr>
          <a:xfrm>
            <a:off x="11673640" y="1726811"/>
            <a:ext cx="1284278" cy="546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</a:rPr>
              <a:t>Scattered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 neutrons 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CC555BC3-9B7A-EE2A-C295-7B18143A1630}"/>
              </a:ext>
            </a:extLst>
          </p:cNvPr>
          <p:cNvSpPr txBox="1"/>
          <p:nvPr/>
        </p:nvSpPr>
        <p:spPr>
          <a:xfrm>
            <a:off x="14864690" y="597561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 </a:t>
            </a:r>
            <a:r>
              <a:rPr lang="fr-F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simulation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0BB861A-BFB1-4CF6-8C17-7888739F9D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973" y="5173871"/>
            <a:ext cx="5069643" cy="432199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C438616-D687-4726-D794-C944D25681E3}"/>
              </a:ext>
            </a:extLst>
          </p:cNvPr>
          <p:cNvSpPr txBox="1"/>
          <p:nvPr/>
        </p:nvSpPr>
        <p:spPr>
          <a:xfrm>
            <a:off x="12115800" y="108214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Fission rate </a:t>
            </a:r>
            <a:r>
              <a:rPr lang="fr-FR" b="1" dirty="0" err="1"/>
              <a:t>spectra</a:t>
            </a:r>
            <a:endParaRPr lang="fr-FR" b="1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90816D4-116B-354E-EB57-40E536BCE745}"/>
              </a:ext>
            </a:extLst>
          </p:cNvPr>
          <p:cNvCxnSpPr>
            <a:cxnSpLocks/>
          </p:cNvCxnSpPr>
          <p:nvPr/>
        </p:nvCxnSpPr>
        <p:spPr>
          <a:xfrm flipV="1">
            <a:off x="1129875" y="4686300"/>
            <a:ext cx="1156125" cy="480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CA359D89-9A81-B996-BDC8-AF99EFD6230E}"/>
              </a:ext>
            </a:extLst>
          </p:cNvPr>
          <p:cNvCxnSpPr>
            <a:cxnSpLocks/>
          </p:cNvCxnSpPr>
          <p:nvPr/>
        </p:nvCxnSpPr>
        <p:spPr>
          <a:xfrm flipV="1">
            <a:off x="1129875" y="4905825"/>
            <a:ext cx="1156125" cy="261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46D1A02-D6CB-7F29-DDCB-1F3A67D03C2A}"/>
              </a:ext>
            </a:extLst>
          </p:cNvPr>
          <p:cNvCxnSpPr>
            <a:cxnSpLocks/>
          </p:cNvCxnSpPr>
          <p:nvPr/>
        </p:nvCxnSpPr>
        <p:spPr>
          <a:xfrm flipV="1">
            <a:off x="1129875" y="5067300"/>
            <a:ext cx="1232325" cy="99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3A8C1853-4E95-C520-C88A-049E7A3BE936}"/>
              </a:ext>
            </a:extLst>
          </p:cNvPr>
          <p:cNvCxnSpPr>
            <a:cxnSpLocks/>
          </p:cNvCxnSpPr>
          <p:nvPr/>
        </p:nvCxnSpPr>
        <p:spPr>
          <a:xfrm>
            <a:off x="1129875" y="5166917"/>
            <a:ext cx="134878" cy="2813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7C292881-CD4F-3DAF-07D9-7399560EB155}"/>
              </a:ext>
            </a:extLst>
          </p:cNvPr>
          <p:cNvCxnSpPr>
            <a:cxnSpLocks/>
          </p:cNvCxnSpPr>
          <p:nvPr/>
        </p:nvCxnSpPr>
        <p:spPr>
          <a:xfrm flipV="1">
            <a:off x="1264753" y="4991100"/>
            <a:ext cx="1021247" cy="457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Forme libre : forme 50">
            <a:extLst>
              <a:ext uri="{FF2B5EF4-FFF2-40B4-BE49-F238E27FC236}">
                <a16:creationId xmlns:a16="http://schemas.microsoft.com/office/drawing/2014/main" id="{2D1AF2FA-7BFE-7C6D-601C-AC6DB83540A3}"/>
              </a:ext>
            </a:extLst>
          </p:cNvPr>
          <p:cNvSpPr/>
          <p:nvPr/>
        </p:nvSpPr>
        <p:spPr>
          <a:xfrm>
            <a:off x="13762299" y="6111660"/>
            <a:ext cx="1064871" cy="312289"/>
          </a:xfrm>
          <a:custGeom>
            <a:avLst/>
            <a:gdLst>
              <a:gd name="connsiteX0" fmla="*/ 1064871 w 1064871"/>
              <a:gd name="connsiteY0" fmla="*/ 92370 h 312289"/>
              <a:gd name="connsiteX1" fmla="*/ 532435 w 1064871"/>
              <a:gd name="connsiteY1" fmla="*/ 11348 h 312289"/>
              <a:gd name="connsiteX2" fmla="*/ 0 w 1064871"/>
              <a:gd name="connsiteY2" fmla="*/ 312289 h 312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871" h="312289">
                <a:moveTo>
                  <a:pt x="1064871" y="92370"/>
                </a:moveTo>
                <a:cubicBezTo>
                  <a:pt x="887392" y="33532"/>
                  <a:pt x="709913" y="-25305"/>
                  <a:pt x="532435" y="11348"/>
                </a:cubicBezTo>
                <a:cubicBezTo>
                  <a:pt x="354957" y="48001"/>
                  <a:pt x="177478" y="180145"/>
                  <a:pt x="0" y="312289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957A7CEF-3339-1197-5E00-8EFE6B510C0F}"/>
              </a:ext>
            </a:extLst>
          </p:cNvPr>
          <p:cNvSpPr txBox="1"/>
          <p:nvPr/>
        </p:nvSpPr>
        <p:spPr>
          <a:xfrm>
            <a:off x="11637659" y="4161348"/>
            <a:ext cx="832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8,5%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0D07A16-88C3-AA3E-92E4-17A6CFE16A58}"/>
              </a:ext>
            </a:extLst>
          </p:cNvPr>
          <p:cNvSpPr txBox="1"/>
          <p:nvPr/>
        </p:nvSpPr>
        <p:spPr>
          <a:xfrm>
            <a:off x="10744200" y="5071871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Fission rate-</a:t>
            </a:r>
            <a:r>
              <a:rPr lang="fr-FR" b="1" dirty="0" err="1"/>
              <a:t>scattered</a:t>
            </a:r>
            <a:r>
              <a:rPr lang="fr-FR" b="1" dirty="0"/>
              <a:t> neutrons (%) </a:t>
            </a:r>
          </a:p>
        </p:txBody>
      </p:sp>
      <p:sp>
        <p:nvSpPr>
          <p:cNvPr id="49" name="Forme libre : forme 48">
            <a:extLst>
              <a:ext uri="{FF2B5EF4-FFF2-40B4-BE49-F238E27FC236}">
                <a16:creationId xmlns:a16="http://schemas.microsoft.com/office/drawing/2014/main" id="{E0F316B0-ADEF-3A0A-AE7A-086BCA4C0FA7}"/>
              </a:ext>
            </a:extLst>
          </p:cNvPr>
          <p:cNvSpPr/>
          <p:nvPr/>
        </p:nvSpPr>
        <p:spPr>
          <a:xfrm>
            <a:off x="10828421" y="4547937"/>
            <a:ext cx="842211" cy="1491916"/>
          </a:xfrm>
          <a:custGeom>
            <a:avLst/>
            <a:gdLst>
              <a:gd name="connsiteX0" fmla="*/ 842211 w 842211"/>
              <a:gd name="connsiteY0" fmla="*/ 0 h 1491916"/>
              <a:gd name="connsiteX1" fmla="*/ 397042 w 842211"/>
              <a:gd name="connsiteY1" fmla="*/ 445168 h 1491916"/>
              <a:gd name="connsiteX2" fmla="*/ 0 w 842211"/>
              <a:gd name="connsiteY2" fmla="*/ 1491916 h 149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2211" h="1491916">
                <a:moveTo>
                  <a:pt x="842211" y="0"/>
                </a:moveTo>
                <a:cubicBezTo>
                  <a:pt x="689810" y="98258"/>
                  <a:pt x="537410" y="196516"/>
                  <a:pt x="397042" y="445168"/>
                </a:cubicBezTo>
                <a:cubicBezTo>
                  <a:pt x="256674" y="693820"/>
                  <a:pt x="128337" y="1092868"/>
                  <a:pt x="0" y="1491916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2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25" grpId="0" animBg="1"/>
      <p:bldP spid="26" grpId="0" animBg="1"/>
      <p:bldP spid="29" grpId="0" animBg="1"/>
      <p:bldP spid="30" grpId="0" animBg="1"/>
      <p:bldP spid="33" grpId="0" animBg="1"/>
      <p:bldP spid="40" grpId="0" animBg="1"/>
      <p:bldP spid="41" grpId="0" animBg="1"/>
      <p:bldP spid="42" grpId="0"/>
      <p:bldP spid="7" grpId="0"/>
      <p:bldP spid="51" grpId="0" animBg="1"/>
      <p:bldP spid="47" grpId="0"/>
      <p:bldP spid="48" grpId="0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8" y="-42317"/>
            <a:ext cx="11323433" cy="8742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Time-of-Flight energy calibration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4CD5FA0C-CDB0-002E-D0EB-0094081379A3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11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1C652BCD-8390-4A8A-959E-3DBBFD74280A}"/>
              </a:ext>
            </a:extLst>
          </p:cNvPr>
          <p:cNvSpPr txBox="1">
            <a:spLocks/>
          </p:cNvSpPr>
          <p:nvPr/>
        </p:nvSpPr>
        <p:spPr>
          <a:xfrm>
            <a:off x="699380" y="1567160"/>
            <a:ext cx="9772104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Problem: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clear energy shift on the fission threshold.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8BF11A7-2AE3-89CA-0251-3170E2842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685" y="4010966"/>
            <a:ext cx="10063841" cy="422334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02D5FD6F-7EB4-44AA-2E59-0FABA84ACA41}"/>
              </a:ext>
            </a:extLst>
          </p:cNvPr>
          <p:cNvSpPr txBox="1"/>
          <p:nvPr/>
        </p:nvSpPr>
        <p:spPr>
          <a:xfrm>
            <a:off x="363527" y="2393601"/>
            <a:ext cx="105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Neutron energy calibration using Time-of-Flight 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available data.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95F8BFF-A5DA-6215-BD92-817F43F587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177" y="1235623"/>
            <a:ext cx="6282683" cy="410691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193CABA-0751-3C02-F0A5-F4E2C30D9F97}"/>
              </a:ext>
            </a:extLst>
          </p:cNvPr>
          <p:cNvSpPr txBox="1"/>
          <p:nvPr/>
        </p:nvSpPr>
        <p:spPr>
          <a:xfrm>
            <a:off x="197805" y="3186628"/>
            <a:ext cx="105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N.B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Time-of-Flight 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runs acquired at the end of the experiment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A88ED481-9B2A-926D-C25D-9AE712E4D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330" y="8618414"/>
            <a:ext cx="96455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Recalibration</a:t>
            </a:r>
            <a:r>
              <a:rPr kumimoji="0" lang="fr-FR" altLang="fr-FR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altLang="fr-FR" sz="24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r>
              <a:rPr kumimoji="0" lang="fr-FR" altLang="fr-FR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kumimoji="0" lang="fr-FR" altLang="fr-FR" sz="24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kumimoji="0" lang="fr-FR" altLang="fr-FR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runs</a:t>
            </a:r>
            <a:endParaRPr kumimoji="0" lang="fr-FR" altLang="fr-FR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A7B2DEB5-E9AB-C668-1FC1-62BC69126AD8}"/>
              </a:ext>
            </a:extLst>
          </p:cNvPr>
          <p:cNvSpPr/>
          <p:nvPr/>
        </p:nvSpPr>
        <p:spPr>
          <a:xfrm>
            <a:off x="958851" y="8732610"/>
            <a:ext cx="460160" cy="23327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514877B-6738-6EBD-A3BA-D24559E468E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7112" y="5486020"/>
            <a:ext cx="5191194" cy="396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2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7" grpId="0"/>
      <p:bldP spid="16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27B446C4-0FD1-C0E4-3643-3BD2D1C624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95951"/>
            <a:ext cx="10693562" cy="6980299"/>
          </a:xfrm>
          <a:prstGeom prst="rect">
            <a:avLst/>
          </a:prstGeom>
        </p:spPr>
      </p:pic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Results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4CD5FA0C-CDB0-002E-D0EB-0094081379A3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12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6227B55-6AB6-1719-8ADC-149C6DC03716}"/>
              </a:ext>
            </a:extLst>
          </p:cNvPr>
          <p:cNvSpPr txBox="1"/>
          <p:nvPr/>
        </p:nvSpPr>
        <p:spPr>
          <a:xfrm>
            <a:off x="13258800" y="1390585"/>
            <a:ext cx="4648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tasks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Scattered neutrons contribution to fission rate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-Neutron energy calibration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-Efficiency calculation and simulation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-Uncertainty evaluation</a:t>
            </a:r>
          </a:p>
          <a:p>
            <a:endParaRPr lang="en-US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A22BD1C-43BC-6EDC-0B34-3407D7E9D332}"/>
              </a:ext>
            </a:extLst>
          </p:cNvPr>
          <p:cNvSpPr txBox="1"/>
          <p:nvPr/>
        </p:nvSpPr>
        <p:spPr>
          <a:xfrm>
            <a:off x="13258800" y="5673055"/>
            <a:ext cx="464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To do: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-More investigation on N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-PP foil characterization (N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-Uncertainty evaluation of anisotropy effects on efficiency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-Total uncertainty evaluation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77BBF6-C36F-7C09-7AC3-B4E7AAC2E6FD}"/>
              </a:ext>
            </a:extLst>
          </p:cNvPr>
          <p:cNvSpPr txBox="1"/>
          <p:nvPr/>
        </p:nvSpPr>
        <p:spPr>
          <a:xfrm>
            <a:off x="1395663" y="8523667"/>
            <a:ext cx="952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Good global shape of cross section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Structure “height” : +15% vs plateau</a:t>
            </a:r>
          </a:p>
        </p:txBody>
      </p:sp>
      <p:sp>
        <p:nvSpPr>
          <p:cNvPr id="14" name="Flèche : double flèche verticale 13">
            <a:extLst>
              <a:ext uri="{FF2B5EF4-FFF2-40B4-BE49-F238E27FC236}">
                <a16:creationId xmlns:a16="http://schemas.microsoft.com/office/drawing/2014/main" id="{745C03F1-2DFE-9ED4-B58D-A47553C24002}"/>
              </a:ext>
            </a:extLst>
          </p:cNvPr>
          <p:cNvSpPr/>
          <p:nvPr/>
        </p:nvSpPr>
        <p:spPr>
          <a:xfrm>
            <a:off x="5486400" y="2519009"/>
            <a:ext cx="228600" cy="849829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C96DA5-1924-3F36-E2A5-5C718FB4AD91}"/>
              </a:ext>
            </a:extLst>
          </p:cNvPr>
          <p:cNvSpPr/>
          <p:nvPr/>
        </p:nvSpPr>
        <p:spPr>
          <a:xfrm>
            <a:off x="6072800" y="2645629"/>
            <a:ext cx="990600" cy="4142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~15%</a:t>
            </a: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54835CD-40E0-9E8D-8621-9442FF7D7FFB}"/>
              </a:ext>
            </a:extLst>
          </p:cNvPr>
          <p:cNvSpPr/>
          <p:nvPr/>
        </p:nvSpPr>
        <p:spPr>
          <a:xfrm>
            <a:off x="762000" y="8607450"/>
            <a:ext cx="460160" cy="23327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64DB0EC-D0A4-DA97-A95D-3B1D9A69BA43}"/>
              </a:ext>
            </a:extLst>
          </p:cNvPr>
          <p:cNvCxnSpPr/>
          <p:nvPr/>
        </p:nvCxnSpPr>
        <p:spPr>
          <a:xfrm>
            <a:off x="5600700" y="3368840"/>
            <a:ext cx="2209800" cy="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D5444E1-BAF5-8CEE-66BC-2C3F69D1EFD9}"/>
              </a:ext>
            </a:extLst>
          </p:cNvPr>
          <p:cNvCxnSpPr/>
          <p:nvPr/>
        </p:nvCxnSpPr>
        <p:spPr>
          <a:xfrm>
            <a:off x="4648200" y="2400300"/>
            <a:ext cx="2209800" cy="0"/>
          </a:xfrm>
          <a:prstGeom prst="line">
            <a:avLst/>
          </a:prstGeom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D70336A-F623-F165-48D3-FF9A233E54ED}"/>
              </a:ext>
            </a:extLst>
          </p:cNvPr>
          <p:cNvSpPr/>
          <p:nvPr/>
        </p:nvSpPr>
        <p:spPr>
          <a:xfrm rot="20489574">
            <a:off x="6066000" y="5892665"/>
            <a:ext cx="2594369" cy="713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65483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Conclusion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4CD5FA0C-CDB0-002E-D0EB-0094081379A3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13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996DBB5-0BC7-76C5-1062-9CCA7EDC30AC}"/>
              </a:ext>
            </a:extLst>
          </p:cNvPr>
          <p:cNvSpPr txBox="1"/>
          <p:nvPr/>
        </p:nvSpPr>
        <p:spPr>
          <a:xfrm>
            <a:off x="574190" y="3213213"/>
            <a:ext cx="143456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Pu: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Global shape of cross section.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Stress on error bars.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More investigation on N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: characterization of polypropylene foils: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-Measurements using Ion Beams at AIFIRA facility at LP2iB.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-Stoichiometry Measurements.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Finalize the analysis of 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Pu(n, f) , and publish the results.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9E2D04C-1FD6-9CB9-A969-DBD5204BDF78}"/>
              </a:ext>
            </a:extLst>
          </p:cNvPr>
          <p:cNvSpPr txBox="1"/>
          <p:nvPr/>
        </p:nvSpPr>
        <p:spPr>
          <a:xfrm>
            <a:off x="574190" y="6743700"/>
            <a:ext cx="1432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Pu ( My main PhD subject):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Proposal accepted for the experiment (2026-1-RD-EUFRAT-MONNET)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Experiment preparation (simulation, calculation, trainings…).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FA316B3-A839-C4D7-D8BB-03475CA3896C}"/>
              </a:ext>
            </a:extLst>
          </p:cNvPr>
          <p:cNvSpPr txBox="1"/>
          <p:nvPr/>
        </p:nvSpPr>
        <p:spPr>
          <a:xfrm>
            <a:off x="574190" y="1727062"/>
            <a:ext cx="1432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Measurement method: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more complex method based on the primary standard, with an independent measurement.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9FB04D13-43CF-0B83-1095-CA82BE28AA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7164" y="4597815"/>
            <a:ext cx="6868752" cy="461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20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23949" y="1304223"/>
            <a:ext cx="15582902" cy="12164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²⁴²Pu and ²⁴⁰Pu neutron-induced fission cross section </a:t>
            </a:r>
            <a:r>
              <a:rPr lang="en-US" sz="40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measurement in the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1-2 MeV </a:t>
            </a:r>
            <a:r>
              <a:rPr lang="en-US" sz="40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energy range using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¹H(</a:t>
            </a:r>
            <a:r>
              <a:rPr lang="en-US" sz="4000" b="1" dirty="0" err="1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n,n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) standard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D57573-B854-4CFF-9AD5-9B01DA319582}"/>
              </a:ext>
            </a:extLst>
          </p:cNvPr>
          <p:cNvSpPr txBox="1"/>
          <p:nvPr/>
        </p:nvSpPr>
        <p:spPr>
          <a:xfrm>
            <a:off x="3505199" y="3046561"/>
            <a:ext cx="1112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Salma El Hessak</a:t>
            </a:r>
            <a:r>
              <a:rPr lang="en-US" sz="2400" i="1" u="sng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Ludovic Mathieu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Mourad Aïche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Paola Marini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Olivier Bouland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2,†)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Carole Chatel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Serge Czajkowski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Deby Kattikat-Melcom</a:t>
            </a:r>
            <a:r>
              <a:rPr lang="en-US" sz="24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Teresa Kurtukian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Stephan Oberstedt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4)</a:t>
            </a:r>
            <a:r>
              <a:rPr lang="en-US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Igor Tsekhanovich</a:t>
            </a:r>
            <a:r>
              <a:rPr lang="en-US" sz="24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1)</a:t>
            </a:r>
            <a:endParaRPr lang="fr-FR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8011BB2-022C-A0F1-88F7-145B2E12AE31}"/>
              </a:ext>
            </a:extLst>
          </p:cNvPr>
          <p:cNvSpPr txBox="1"/>
          <p:nvPr/>
        </p:nvSpPr>
        <p:spPr>
          <a:xfrm>
            <a:off x="4831076" y="4420225"/>
            <a:ext cx="1165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Laboratoire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Physique des 2 </a:t>
            </a:r>
            <a:r>
              <a:rPr lang="en-US" sz="22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infinis</a:t>
            </a:r>
            <a:r>
              <a:rPr lang="en-US" sz="22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Bordeaux</a:t>
            </a: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CEA/IRESNE/DES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Cadarache</a:t>
            </a:r>
            <a:endParaRPr lang="en-US" sz="22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Pluridicsiplinaire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Hubert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Curien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Strasbourg</a:t>
            </a:r>
          </a:p>
          <a:p>
            <a:r>
              <a:rPr lang="en-US" sz="2200" baseline="30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Joint Research Center </a:t>
            </a:r>
            <a:r>
              <a:rPr lang="en-US" sz="2200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</a:t>
            </a:r>
            <a:r>
              <a:rPr lang="en-US" sz="22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Belgium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2A20837-1B93-F1BA-B133-B6B26509E2C9}"/>
              </a:ext>
            </a:extLst>
          </p:cNvPr>
          <p:cNvSpPr txBox="1"/>
          <p:nvPr/>
        </p:nvSpPr>
        <p:spPr>
          <a:xfrm>
            <a:off x="3770899" y="6917273"/>
            <a:ext cx="1035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attention. Questions?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F958A75-1427-CDB9-47AF-0076BAEA027F}"/>
              </a:ext>
            </a:extLst>
          </p:cNvPr>
          <p:cNvSpPr txBox="1"/>
          <p:nvPr/>
        </p:nvSpPr>
        <p:spPr>
          <a:xfrm>
            <a:off x="12705865" y="8299787"/>
            <a:ext cx="50901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Contact: Salma EL HESSAK</a:t>
            </a: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elhessak@lp2ib.in2p3.fr</a:t>
            </a:r>
          </a:p>
        </p:txBody>
      </p:sp>
    </p:spTree>
    <p:extLst>
      <p:ext uri="{BB962C8B-B14F-4D97-AF65-F5344CB8AC3E}">
        <p14:creationId xmlns:p14="http://schemas.microsoft.com/office/powerpoint/2010/main" val="23815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Outline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3B4A1A25-6D69-861A-8FB4-DCC382F4A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60722" y="978432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2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4CC37A1-647C-E11E-CE5A-3094E25774BA}"/>
              </a:ext>
            </a:extLst>
          </p:cNvPr>
          <p:cNvSpPr txBox="1"/>
          <p:nvPr/>
        </p:nvSpPr>
        <p:spPr>
          <a:xfrm>
            <a:off x="762000" y="1790700"/>
            <a:ext cx="12115800" cy="5820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Introduction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Experiment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Data </a:t>
            </a:r>
            <a:r>
              <a:rPr lang="fr-FR" sz="3600" b="1" dirty="0" err="1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Analysis</a:t>
            </a:r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 : </a:t>
            </a:r>
            <a:b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</a:br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-</a:t>
            </a:r>
            <a:r>
              <a:rPr lang="fr-FR" sz="3600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  <a:t>Fission rate correction</a:t>
            </a:r>
            <a:br>
              <a:rPr lang="fr-FR" sz="3600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</a:rPr>
            </a:br>
            <a:r>
              <a:rPr lang="fr-FR" sz="3600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  <a:sym typeface="Open Sans Bold"/>
              </a:rPr>
              <a:t>-</a:t>
            </a:r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  <a:sym typeface="Open Sans Bold"/>
              </a:rPr>
              <a:t>Time-of-Flight energy calibration</a:t>
            </a:r>
            <a:endParaRPr lang="fr-FR" sz="3600" dirty="0">
              <a:solidFill>
                <a:srgbClr val="0070C0"/>
              </a:solidFill>
              <a:latin typeface="Arial" panose="020B0604020202020204" pitchFamily="34" charset="0"/>
              <a:ea typeface="Open Sans Bold" panose="020B0604020202020204" charset="0"/>
              <a:cs typeface="Arial" panose="020B0604020202020204" pitchFamily="34" charset="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  <a:sym typeface="Open Sans Bold"/>
              </a:rPr>
              <a:t>Results 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Open Sans Bold" panose="020B0604020202020204" charset="0"/>
                <a:cs typeface="Arial" panose="020B0604020202020204" pitchFamily="34" charset="0"/>
                <a:sym typeface="Open Sans Bold"/>
              </a:rPr>
              <a:t>Conclusion 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Open Sans Bold"/>
              <a:cs typeface="Arial" panose="020B0604020202020204" pitchFamily="34" charset="0"/>
              <a:sym typeface="Open Sans Bold"/>
            </a:endParaRPr>
          </a:p>
        </p:txBody>
      </p:sp>
    </p:spTree>
    <p:extLst>
      <p:ext uri="{BB962C8B-B14F-4D97-AF65-F5344CB8AC3E}">
        <p14:creationId xmlns:p14="http://schemas.microsoft.com/office/powerpoint/2010/main" val="363666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Introduction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3B4A1A25-6D69-861A-8FB4-DCC382F4A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60722" y="978432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3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6329881-A8D6-33EB-F98C-3F91DB215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759" y="1735695"/>
            <a:ext cx="6282239" cy="458801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643709C-B57F-5CFE-9116-B9823CB37105}"/>
              </a:ext>
            </a:extLst>
          </p:cNvPr>
          <p:cNvSpPr txBox="1"/>
          <p:nvPr/>
        </p:nvSpPr>
        <p:spPr>
          <a:xfrm>
            <a:off x="220857" y="1185406"/>
            <a:ext cx="111910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to improve the Accuracy of fission cross section of ²⁴⁰Pu and </a:t>
            </a:r>
            <a:r>
              <a:rPr lang="en-US" sz="2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Pu?</a:t>
            </a:r>
            <a:endParaRPr lang="fr-FR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1CAECC-8E56-5D19-68F6-01201A6A2E74}"/>
              </a:ext>
            </a:extLst>
          </p:cNvPr>
          <p:cNvSpPr txBox="1"/>
          <p:nvPr/>
        </p:nvSpPr>
        <p:spPr>
          <a:xfrm>
            <a:off x="2543487" y="6368218"/>
            <a:ext cx="73499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Significant contribution to the long-term radiotoxicity of nuclear waste (~10⁴–10⁵ years)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²⁴²Pu(</a:t>
            </a:r>
            <a:r>
              <a:rPr lang="en-US" alt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) and ²⁴⁰Pu(</a:t>
            </a:r>
            <a:r>
              <a:rPr lang="en-US" alt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): listed on the NEA High Priority Request List (HPRL) </a:t>
            </a:r>
            <a:b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Discrepancies between evaluated data and experimental measurements.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sz="24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sz="2400" dirty="0"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sz="2400" dirty="0">
              <a:latin typeface="Arial" panose="020B0604020202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CDE8132-CA01-84A1-0B19-EDB70459C5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1626505"/>
            <a:ext cx="8558063" cy="730264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8FCC423-4463-EB0E-ACB3-7E474E50ACE7}"/>
              </a:ext>
            </a:extLst>
          </p:cNvPr>
          <p:cNvSpPr txBox="1"/>
          <p:nvPr/>
        </p:nvSpPr>
        <p:spPr>
          <a:xfrm>
            <a:off x="11430000" y="8829676"/>
            <a:ext cx="7021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Mazgaj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P., &amp;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Darnowski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P. (2014). Transmutation: a reduction of the storage time of a spent fuel.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Journal of Power Technologies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94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(4).</a:t>
            </a:r>
            <a:endParaRPr lang="fr-FR" sz="1600" dirty="0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6C8A9FA9-BAC2-4C17-B9DF-D392FC63082D}"/>
              </a:ext>
            </a:extLst>
          </p:cNvPr>
          <p:cNvSpPr/>
          <p:nvPr/>
        </p:nvSpPr>
        <p:spPr>
          <a:xfrm>
            <a:off x="11249227" y="4000500"/>
            <a:ext cx="4905173" cy="4174222"/>
          </a:xfrm>
          <a:custGeom>
            <a:avLst/>
            <a:gdLst>
              <a:gd name="connsiteX0" fmla="*/ 0 w 4535905"/>
              <a:gd name="connsiteY0" fmla="*/ 0 h 3886200"/>
              <a:gd name="connsiteX1" fmla="*/ 2225842 w 4535905"/>
              <a:gd name="connsiteY1" fmla="*/ 72189 h 3886200"/>
              <a:gd name="connsiteX2" fmla="*/ 3019926 w 4535905"/>
              <a:gd name="connsiteY2" fmla="*/ 168442 h 3886200"/>
              <a:gd name="connsiteX3" fmla="*/ 3585411 w 4535905"/>
              <a:gd name="connsiteY3" fmla="*/ 613610 h 3886200"/>
              <a:gd name="connsiteX4" fmla="*/ 4006516 w 4535905"/>
              <a:gd name="connsiteY4" fmla="*/ 1335505 h 3886200"/>
              <a:gd name="connsiteX5" fmla="*/ 4319337 w 4535905"/>
              <a:gd name="connsiteY5" fmla="*/ 2586789 h 3886200"/>
              <a:gd name="connsiteX6" fmla="*/ 4535905 w 4535905"/>
              <a:gd name="connsiteY6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5905" h="3886200">
                <a:moveTo>
                  <a:pt x="0" y="0"/>
                </a:moveTo>
                <a:lnTo>
                  <a:pt x="2225842" y="72189"/>
                </a:lnTo>
                <a:cubicBezTo>
                  <a:pt x="2729163" y="100263"/>
                  <a:pt x="2793331" y="78205"/>
                  <a:pt x="3019926" y="168442"/>
                </a:cubicBezTo>
                <a:cubicBezTo>
                  <a:pt x="3246521" y="258679"/>
                  <a:pt x="3420979" y="419100"/>
                  <a:pt x="3585411" y="613610"/>
                </a:cubicBezTo>
                <a:cubicBezTo>
                  <a:pt x="3749843" y="808121"/>
                  <a:pt x="3884195" y="1006642"/>
                  <a:pt x="4006516" y="1335505"/>
                </a:cubicBezTo>
                <a:cubicBezTo>
                  <a:pt x="4128837" y="1664368"/>
                  <a:pt x="4231106" y="2161673"/>
                  <a:pt x="4319337" y="2586789"/>
                </a:cubicBezTo>
                <a:cubicBezTo>
                  <a:pt x="4407569" y="3011905"/>
                  <a:pt x="4471737" y="3449052"/>
                  <a:pt x="4535905" y="3886200"/>
                </a:cubicBezTo>
              </a:path>
            </a:pathLst>
          </a:custGeom>
          <a:noFill/>
          <a:ln w="1047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0F6C223-03B9-793B-29B7-2EC084DEB2F5}"/>
              </a:ext>
            </a:extLst>
          </p:cNvPr>
          <p:cNvSpPr txBox="1"/>
          <p:nvPr/>
        </p:nvSpPr>
        <p:spPr>
          <a:xfrm>
            <a:off x="321868" y="1979791"/>
            <a:ext cx="3488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Long half-lives (T₁/₂): 6,560 years and 375,000 years for ²⁴⁰Pu and ²⁴²Pu, respectively</a:t>
            </a:r>
            <a:endParaRPr lang="en-US" altLang="fr-FR" sz="2400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CACF8B0E-C17C-5AB2-3DD4-C801C457983F}"/>
              </a:ext>
            </a:extLst>
          </p:cNvPr>
          <p:cNvSpPr/>
          <p:nvPr/>
        </p:nvSpPr>
        <p:spPr>
          <a:xfrm>
            <a:off x="11249227" y="6615977"/>
            <a:ext cx="6276773" cy="889723"/>
          </a:xfrm>
          <a:custGeom>
            <a:avLst/>
            <a:gdLst>
              <a:gd name="connsiteX0" fmla="*/ 0 w 4535905"/>
              <a:gd name="connsiteY0" fmla="*/ 0 h 3886200"/>
              <a:gd name="connsiteX1" fmla="*/ 2225842 w 4535905"/>
              <a:gd name="connsiteY1" fmla="*/ 72189 h 3886200"/>
              <a:gd name="connsiteX2" fmla="*/ 3019926 w 4535905"/>
              <a:gd name="connsiteY2" fmla="*/ 168442 h 3886200"/>
              <a:gd name="connsiteX3" fmla="*/ 3585411 w 4535905"/>
              <a:gd name="connsiteY3" fmla="*/ 613610 h 3886200"/>
              <a:gd name="connsiteX4" fmla="*/ 4006516 w 4535905"/>
              <a:gd name="connsiteY4" fmla="*/ 1335505 h 3886200"/>
              <a:gd name="connsiteX5" fmla="*/ 4319337 w 4535905"/>
              <a:gd name="connsiteY5" fmla="*/ 2586789 h 3886200"/>
              <a:gd name="connsiteX6" fmla="*/ 4535905 w 4535905"/>
              <a:gd name="connsiteY6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5905" h="3886200">
                <a:moveTo>
                  <a:pt x="0" y="0"/>
                </a:moveTo>
                <a:lnTo>
                  <a:pt x="2225842" y="72189"/>
                </a:lnTo>
                <a:cubicBezTo>
                  <a:pt x="2729163" y="100263"/>
                  <a:pt x="2793331" y="78205"/>
                  <a:pt x="3019926" y="168442"/>
                </a:cubicBezTo>
                <a:cubicBezTo>
                  <a:pt x="3246521" y="258679"/>
                  <a:pt x="3420979" y="419100"/>
                  <a:pt x="3585411" y="613610"/>
                </a:cubicBezTo>
                <a:cubicBezTo>
                  <a:pt x="3749843" y="808121"/>
                  <a:pt x="3884195" y="1006642"/>
                  <a:pt x="4006516" y="1335505"/>
                </a:cubicBezTo>
                <a:cubicBezTo>
                  <a:pt x="4128837" y="1664368"/>
                  <a:pt x="4231106" y="2161673"/>
                  <a:pt x="4319337" y="2586789"/>
                </a:cubicBezTo>
                <a:cubicBezTo>
                  <a:pt x="4407569" y="3011905"/>
                  <a:pt x="4471737" y="3449052"/>
                  <a:pt x="4535905" y="3886200"/>
                </a:cubicBezTo>
              </a:path>
            </a:pathLst>
          </a:custGeom>
          <a:noFill/>
          <a:ln w="104775">
            <a:solidFill>
              <a:srgbClr val="030E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orme libre : forme 20">
            <a:extLst>
              <a:ext uri="{FF2B5EF4-FFF2-40B4-BE49-F238E27FC236}">
                <a16:creationId xmlns:a16="http://schemas.microsoft.com/office/drawing/2014/main" id="{80F4640E-92E4-DD83-8CF0-F0EDE03CA0F9}"/>
              </a:ext>
            </a:extLst>
          </p:cNvPr>
          <p:cNvSpPr/>
          <p:nvPr/>
        </p:nvSpPr>
        <p:spPr>
          <a:xfrm>
            <a:off x="11201400" y="3026679"/>
            <a:ext cx="3585892" cy="5236239"/>
          </a:xfrm>
          <a:custGeom>
            <a:avLst/>
            <a:gdLst>
              <a:gd name="connsiteX0" fmla="*/ 0 w 3585892"/>
              <a:gd name="connsiteY0" fmla="*/ 264695 h 5236239"/>
              <a:gd name="connsiteX1" fmla="*/ 745958 w 3585892"/>
              <a:gd name="connsiteY1" fmla="*/ 0 h 5236239"/>
              <a:gd name="connsiteX2" fmla="*/ 1275347 w 3585892"/>
              <a:gd name="connsiteY2" fmla="*/ 12032 h 5236239"/>
              <a:gd name="connsiteX3" fmla="*/ 1720516 w 3585892"/>
              <a:gd name="connsiteY3" fmla="*/ 84221 h 5236239"/>
              <a:gd name="connsiteX4" fmla="*/ 2358189 w 3585892"/>
              <a:gd name="connsiteY4" fmla="*/ 469232 h 5236239"/>
              <a:gd name="connsiteX5" fmla="*/ 2683042 w 3585892"/>
              <a:gd name="connsiteY5" fmla="*/ 1010653 h 5236239"/>
              <a:gd name="connsiteX6" fmla="*/ 2995863 w 3585892"/>
              <a:gd name="connsiteY6" fmla="*/ 1696453 h 5236239"/>
              <a:gd name="connsiteX7" fmla="*/ 3176337 w 3585892"/>
              <a:gd name="connsiteY7" fmla="*/ 2466474 h 5236239"/>
              <a:gd name="connsiteX8" fmla="*/ 3308684 w 3585892"/>
              <a:gd name="connsiteY8" fmla="*/ 3092116 h 5236239"/>
              <a:gd name="connsiteX9" fmla="*/ 3441031 w 3585892"/>
              <a:gd name="connsiteY9" fmla="*/ 4054642 h 5236239"/>
              <a:gd name="connsiteX10" fmla="*/ 3501189 w 3585892"/>
              <a:gd name="connsiteY10" fmla="*/ 4848726 h 5236239"/>
              <a:gd name="connsiteX11" fmla="*/ 3585410 w 3585892"/>
              <a:gd name="connsiteY11" fmla="*/ 5221705 h 5236239"/>
              <a:gd name="connsiteX12" fmla="*/ 3537284 w 3585892"/>
              <a:gd name="connsiteY12" fmla="*/ 5161547 h 5236239"/>
              <a:gd name="connsiteX13" fmla="*/ 3573379 w 3585892"/>
              <a:gd name="connsiteY13" fmla="*/ 5173579 h 5236239"/>
              <a:gd name="connsiteX14" fmla="*/ 3585410 w 3585892"/>
              <a:gd name="connsiteY14" fmla="*/ 5137484 h 523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85892" h="5236239">
                <a:moveTo>
                  <a:pt x="0" y="264695"/>
                </a:moveTo>
                <a:lnTo>
                  <a:pt x="745958" y="0"/>
                </a:lnTo>
                <a:lnTo>
                  <a:pt x="1275347" y="12032"/>
                </a:lnTo>
                <a:lnTo>
                  <a:pt x="1720516" y="84221"/>
                </a:lnTo>
                <a:lnTo>
                  <a:pt x="2358189" y="469232"/>
                </a:lnTo>
                <a:lnTo>
                  <a:pt x="2683042" y="1010653"/>
                </a:lnTo>
                <a:lnTo>
                  <a:pt x="2995863" y="1696453"/>
                </a:lnTo>
                <a:lnTo>
                  <a:pt x="3176337" y="2466474"/>
                </a:lnTo>
                <a:lnTo>
                  <a:pt x="3308684" y="3092116"/>
                </a:lnTo>
                <a:lnTo>
                  <a:pt x="3441031" y="4054642"/>
                </a:lnTo>
                <a:lnTo>
                  <a:pt x="3501189" y="4848726"/>
                </a:lnTo>
                <a:cubicBezTo>
                  <a:pt x="3529263" y="4973052"/>
                  <a:pt x="3579394" y="5169568"/>
                  <a:pt x="3585410" y="5221705"/>
                </a:cubicBezTo>
                <a:cubicBezTo>
                  <a:pt x="3591426" y="5273842"/>
                  <a:pt x="3539289" y="5169568"/>
                  <a:pt x="3537284" y="5161547"/>
                </a:cubicBezTo>
                <a:cubicBezTo>
                  <a:pt x="3535279" y="5153526"/>
                  <a:pt x="3565358" y="5177590"/>
                  <a:pt x="3573379" y="5173579"/>
                </a:cubicBezTo>
                <a:cubicBezTo>
                  <a:pt x="3581400" y="5169569"/>
                  <a:pt x="3583405" y="5153526"/>
                  <a:pt x="3585410" y="5137484"/>
                </a:cubicBezTo>
              </a:path>
            </a:pathLst>
          </a:custGeom>
          <a:ln w="889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BFF87285-CB45-23DC-B299-08F64B6B6D2F}"/>
              </a:ext>
            </a:extLst>
          </p:cNvPr>
          <p:cNvSpPr/>
          <p:nvPr/>
        </p:nvSpPr>
        <p:spPr>
          <a:xfrm>
            <a:off x="11261558" y="5462337"/>
            <a:ext cx="4764505" cy="2815389"/>
          </a:xfrm>
          <a:custGeom>
            <a:avLst/>
            <a:gdLst>
              <a:gd name="connsiteX0" fmla="*/ 0 w 4764505"/>
              <a:gd name="connsiteY0" fmla="*/ 12031 h 2815389"/>
              <a:gd name="connsiteX1" fmla="*/ 445168 w 4764505"/>
              <a:gd name="connsiteY1" fmla="*/ 36095 h 2815389"/>
              <a:gd name="connsiteX2" fmla="*/ 914400 w 4764505"/>
              <a:gd name="connsiteY2" fmla="*/ 0 h 2815389"/>
              <a:gd name="connsiteX3" fmla="*/ 1564105 w 4764505"/>
              <a:gd name="connsiteY3" fmla="*/ 0 h 2815389"/>
              <a:gd name="connsiteX4" fmla="*/ 2358189 w 4764505"/>
              <a:gd name="connsiteY4" fmla="*/ 24063 h 2815389"/>
              <a:gd name="connsiteX5" fmla="*/ 3007895 w 4764505"/>
              <a:gd name="connsiteY5" fmla="*/ 84221 h 2815389"/>
              <a:gd name="connsiteX6" fmla="*/ 3537284 w 4764505"/>
              <a:gd name="connsiteY6" fmla="*/ 300789 h 2815389"/>
              <a:gd name="connsiteX7" fmla="*/ 4018547 w 4764505"/>
              <a:gd name="connsiteY7" fmla="*/ 757989 h 2815389"/>
              <a:gd name="connsiteX8" fmla="*/ 4451684 w 4764505"/>
              <a:gd name="connsiteY8" fmla="*/ 1515979 h 2815389"/>
              <a:gd name="connsiteX9" fmla="*/ 4559968 w 4764505"/>
              <a:gd name="connsiteY9" fmla="*/ 2009274 h 2815389"/>
              <a:gd name="connsiteX10" fmla="*/ 4764505 w 4764505"/>
              <a:gd name="connsiteY10" fmla="*/ 2815389 h 2815389"/>
              <a:gd name="connsiteX11" fmla="*/ 4764505 w 4764505"/>
              <a:gd name="connsiteY11" fmla="*/ 2815389 h 2815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64505" h="2815389">
                <a:moveTo>
                  <a:pt x="0" y="12031"/>
                </a:moveTo>
                <a:lnTo>
                  <a:pt x="445168" y="36095"/>
                </a:lnTo>
                <a:lnTo>
                  <a:pt x="914400" y="0"/>
                </a:lnTo>
                <a:lnTo>
                  <a:pt x="1564105" y="0"/>
                </a:lnTo>
                <a:lnTo>
                  <a:pt x="2358189" y="24063"/>
                </a:lnTo>
                <a:lnTo>
                  <a:pt x="3007895" y="84221"/>
                </a:lnTo>
                <a:lnTo>
                  <a:pt x="3537284" y="300789"/>
                </a:lnTo>
                <a:lnTo>
                  <a:pt x="4018547" y="757989"/>
                </a:lnTo>
                <a:lnTo>
                  <a:pt x="4451684" y="1515979"/>
                </a:lnTo>
                <a:lnTo>
                  <a:pt x="4559968" y="2009274"/>
                </a:lnTo>
                <a:lnTo>
                  <a:pt x="4764505" y="2815389"/>
                </a:lnTo>
                <a:lnTo>
                  <a:pt x="4764505" y="2815389"/>
                </a:lnTo>
              </a:path>
            </a:pathLst>
          </a:custGeom>
          <a:noFill/>
          <a:ln w="88900">
            <a:solidFill>
              <a:srgbClr val="030E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186669C5-AF45-0435-EB18-435DF747B48A}"/>
              </a:ext>
            </a:extLst>
          </p:cNvPr>
          <p:cNvSpPr/>
          <p:nvPr/>
        </p:nvSpPr>
        <p:spPr>
          <a:xfrm>
            <a:off x="6781800" y="3482503"/>
            <a:ext cx="1066800" cy="1050282"/>
          </a:xfrm>
          <a:prstGeom prst="ellipse">
            <a:avLst/>
          </a:prstGeom>
          <a:noFill/>
          <a:ln w="127000">
            <a:solidFill>
              <a:srgbClr val="030E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C2A450D9-5E47-78E2-8BE2-6786B99757E3}"/>
              </a:ext>
            </a:extLst>
          </p:cNvPr>
          <p:cNvSpPr/>
          <p:nvPr/>
        </p:nvSpPr>
        <p:spPr>
          <a:xfrm>
            <a:off x="5162429" y="3456732"/>
            <a:ext cx="1066800" cy="1101825"/>
          </a:xfrm>
          <a:prstGeom prst="ellipse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96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Introduction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2A8FFDBE-A5C6-469C-EAFF-C54BC53F4C28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4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4" name="Espace réservé du contenu 6">
            <a:extLst>
              <a:ext uri="{FF2B5EF4-FFF2-40B4-BE49-F238E27FC236}">
                <a16:creationId xmlns:a16="http://schemas.microsoft.com/office/drawing/2014/main" id="{05E43787-E779-AF98-19EF-806F7412D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5" y="1014652"/>
            <a:ext cx="17280619" cy="589474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E294BA6-2343-5AAF-44AA-FBECDE365E3A}"/>
              </a:ext>
            </a:extLst>
          </p:cNvPr>
          <p:cNvSpPr txBox="1"/>
          <p:nvPr/>
        </p:nvSpPr>
        <p:spPr>
          <a:xfrm>
            <a:off x="1947866" y="6753179"/>
            <a:ext cx="63118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Uncertainties requested in HPRL : 2-3 %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0BA9B4E-16C1-E55C-3684-BDC26D5169DC}"/>
              </a:ext>
            </a:extLst>
          </p:cNvPr>
          <p:cNvSpPr txBox="1"/>
          <p:nvPr/>
        </p:nvSpPr>
        <p:spPr>
          <a:xfrm>
            <a:off x="10439400" y="6753180"/>
            <a:ext cx="58410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Uncertainties requested in HPRL : 4 %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D9BAE0-561D-3F10-56FA-91D2347AFD10}"/>
              </a:ext>
            </a:extLst>
          </p:cNvPr>
          <p:cNvSpPr txBox="1"/>
          <p:nvPr/>
        </p:nvSpPr>
        <p:spPr>
          <a:xfrm>
            <a:off x="2590800" y="8810683"/>
            <a:ext cx="13528830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Main goal :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Pu(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fr-FR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Pu(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) cross sections accuracy in the 1-2 MeV region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5AB160B-E66E-00FF-4F71-1FC0A320CCC4}"/>
              </a:ext>
            </a:extLst>
          </p:cNvPr>
          <p:cNvSpPr txBox="1"/>
          <p:nvPr/>
        </p:nvSpPr>
        <p:spPr>
          <a:xfrm>
            <a:off x="457200" y="7277100"/>
            <a:ext cx="1143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-Discrepancies between different experimental measurements and evaluations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-Discrepancies between evaluations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-Discrepancies larger than the error bars</a:t>
            </a:r>
          </a:p>
        </p:txBody>
      </p:sp>
    </p:spTree>
    <p:extLst>
      <p:ext uri="{BB962C8B-B14F-4D97-AF65-F5344CB8AC3E}">
        <p14:creationId xmlns:p14="http://schemas.microsoft.com/office/powerpoint/2010/main" val="78445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Introduction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61006986-4991-5831-93E7-BD0156AB0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60722" y="978432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5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58C8B22D-41BB-E9E7-E93E-40D966F281DA}"/>
              </a:ext>
            </a:extLst>
          </p:cNvPr>
          <p:cNvSpPr txBox="1">
            <a:spLocks/>
          </p:cNvSpPr>
          <p:nvPr/>
        </p:nvSpPr>
        <p:spPr>
          <a:xfrm>
            <a:off x="533400" y="1186615"/>
            <a:ext cx="10744200" cy="52788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the Accuracy Be Improved?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6C0181-C444-EADF-B4F4-30A996D196D2}"/>
              </a:ext>
            </a:extLst>
          </p:cNvPr>
          <p:cNvSpPr txBox="1"/>
          <p:nvPr/>
        </p:nvSpPr>
        <p:spPr>
          <a:xfrm>
            <a:off x="653715" y="6224376"/>
            <a:ext cx="10623883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relative to the primary standard </a:t>
            </a:r>
            <a:r>
              <a:rPr lang="fr-FR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H(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n,n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: 0,35%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setup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Photovoltaic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=&gt;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Independent measurement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4DFFD3A-D6B7-25F2-99C3-0ED11AD7B8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1582" y1="28114" x2="41582" y2="28114"/>
                        <a14:foregroundMark x1="35017" y1="14141" x2="20875" y2="84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22" t="8524" r="23818" b="8303"/>
          <a:stretch/>
        </p:blipFill>
        <p:spPr>
          <a:xfrm>
            <a:off x="10257973" y="7715556"/>
            <a:ext cx="1311013" cy="181857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ACDC280-45D7-203A-0B6C-17A9E02F18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879" y="1285174"/>
            <a:ext cx="5848350" cy="385762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68B52CB-7E3E-04D0-FBA0-A1C1A184511D}"/>
              </a:ext>
            </a:extLst>
          </p:cNvPr>
          <p:cNvSpPr txBox="1"/>
          <p:nvPr/>
        </p:nvSpPr>
        <p:spPr>
          <a:xfrm>
            <a:off x="685800" y="1866900"/>
            <a:ext cx="11201400" cy="2609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Literature: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relative to the secondary standard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²³⁵U(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): 1,3% uncertainty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of both the target and the standard cross sections using the same experimental setup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fission chambers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=&gt; Strong correlations between the datasets.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50B90F3-E484-E10A-0F82-F1A499E58E89}"/>
              </a:ext>
            </a:extLst>
          </p:cNvPr>
          <p:cNvSpPr txBox="1"/>
          <p:nvPr/>
        </p:nvSpPr>
        <p:spPr>
          <a:xfrm>
            <a:off x="533400" y="5433644"/>
            <a:ext cx="1074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precision, or confirm the results with an independent method</a:t>
            </a:r>
            <a:r>
              <a:rPr lang="en-US" sz="2400" b="1" dirty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CFD1165-F457-BF19-8536-E43E256BE9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858" y="5369365"/>
            <a:ext cx="584835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5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Experiment</a:t>
            </a:r>
          </a:p>
        </p:txBody>
      </p:sp>
      <p:sp>
        <p:nvSpPr>
          <p:cNvPr id="15" name="Espace réservé du numéro de diapositive 11">
            <a:extLst>
              <a:ext uri="{FF2B5EF4-FFF2-40B4-BE49-F238E27FC236}">
                <a16:creationId xmlns:a16="http://schemas.microsoft.com/office/drawing/2014/main" id="{A6CADBCC-798C-3C2D-E4D0-50C11AA12564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6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90D5028-6CE4-E568-17E0-C8EF8CBD87E8}"/>
              </a:ext>
            </a:extLst>
          </p:cNvPr>
          <p:cNvSpPr txBox="1"/>
          <p:nvPr/>
        </p:nvSpPr>
        <p:spPr>
          <a:xfrm>
            <a:off x="697923" y="7510588"/>
            <a:ext cx="8004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Possibility to use 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 beam target=&gt; energy range of interest (0,9-3,5 MeV)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Radioactive sample Lab: availability of 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Pu and 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Pu targets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Expertise in reaction measurement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C734C10-AAED-2B07-B2F7-DCC4F19713A8}"/>
              </a:ext>
            </a:extLst>
          </p:cNvPr>
          <p:cNvSpPr txBox="1"/>
          <p:nvPr/>
        </p:nvSpPr>
        <p:spPr>
          <a:xfrm>
            <a:off x="1066800" y="6697844"/>
            <a:ext cx="9039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MONNET, JRC Geel,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Belgium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7702B38-8A4A-EE8B-483C-BE1D82F35D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25" y="1220325"/>
            <a:ext cx="8135313" cy="541807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36BA664-9BFA-0FCA-63E5-16AB34342388}"/>
              </a:ext>
            </a:extLst>
          </p:cNvPr>
          <p:cNvSpPr txBox="1"/>
          <p:nvPr/>
        </p:nvSpPr>
        <p:spPr>
          <a:xfrm>
            <a:off x="10105969" y="7530525"/>
            <a:ext cx="7679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Mathieu, Ludovic, et al. "Measurement of 242 Pu (n, f) in the 1-2 MeV energy range." </a:t>
            </a:r>
            <a:r>
              <a:rPr lang="en-US" sz="1600" i="1" dirty="0"/>
              <a:t>European Physical Journal Web of Conferences</a:t>
            </a:r>
            <a:r>
              <a:rPr lang="en-US" sz="1600" dirty="0"/>
              <a:t>. Vol. 294. 2024.</a:t>
            </a:r>
            <a:endParaRPr lang="fr-FR" sz="1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631C56B-232B-C0F1-4DE7-133B101D16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968" y="2905669"/>
            <a:ext cx="6336587" cy="4454981"/>
          </a:xfrm>
          <a:prstGeom prst="rect">
            <a:avLst/>
          </a:prstGeom>
        </p:spPr>
      </p:pic>
      <p:sp>
        <p:nvSpPr>
          <p:cNvPr id="21" name="Rectangle 1">
            <a:extLst>
              <a:ext uri="{FF2B5EF4-FFF2-40B4-BE49-F238E27FC236}">
                <a16:creationId xmlns:a16="http://schemas.microsoft.com/office/drawing/2014/main" id="{44AC96D0-3106-4B43-762A-650EAC631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3331" y="1604270"/>
            <a:ext cx="884216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MENPHYS 1</a:t>
            </a: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fr-F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242</a:t>
            </a: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Pu(</a:t>
            </a:r>
            <a:r>
              <a:rPr lang="en-GB" alt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) e</a:t>
            </a:r>
            <a:r>
              <a:rPr kumimoji="0" lang="en-GB" altLang="fr-F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xperiment performed in 2022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Preliminary results presented at WONDER 2023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Analysis resumed at the beginning of my PhD (late 2025)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6529DCDC-5A71-DE0D-A070-F87E2A160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6322" y="8530892"/>
            <a:ext cx="9039169" cy="857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MENPHYS 2: </a:t>
            </a:r>
            <a:r>
              <a:rPr lang="en-GB" altLang="fr-F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Pu(</a:t>
            </a:r>
            <a:r>
              <a:rPr lang="en-GB" alt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n,f</a:t>
            </a:r>
            <a:r>
              <a:rPr lang="en-GB" altLang="fr-FR" sz="2400" dirty="0">
                <a:latin typeface="Arial" panose="020B0604020202020204" pitchFamily="34" charset="0"/>
                <a:cs typeface="Arial" panose="020B0604020202020204" pitchFamily="34" charset="0"/>
              </a:rPr>
              <a:t>) e</a:t>
            </a:r>
            <a:r>
              <a:rPr kumimoji="0" lang="en-GB" altLang="fr-FR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xperiment in 2027 at the MONNET Facility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62FF58-88D0-177B-D4C5-E57976DC782D}"/>
              </a:ext>
            </a:extLst>
          </p:cNvPr>
          <p:cNvSpPr/>
          <p:nvPr/>
        </p:nvSpPr>
        <p:spPr>
          <a:xfrm rot="20489574">
            <a:off x="11687492" y="5971757"/>
            <a:ext cx="1712678" cy="405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FF0000"/>
                </a:solidFill>
              </a:rPr>
              <a:t>Results</a:t>
            </a:r>
            <a:r>
              <a:rPr lang="fr-FR" b="1" dirty="0">
                <a:solidFill>
                  <a:srgbClr val="FF0000"/>
                </a:solidFill>
              </a:rPr>
              <a:t> 2023</a:t>
            </a:r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D998CB35-3D08-6E75-4110-1677FB7A59BF}"/>
              </a:ext>
            </a:extLst>
          </p:cNvPr>
          <p:cNvSpPr/>
          <p:nvPr/>
        </p:nvSpPr>
        <p:spPr>
          <a:xfrm>
            <a:off x="8990813" y="8701423"/>
            <a:ext cx="460160" cy="23327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9185C2B8-DE33-9F2C-946D-BF2277C92610}"/>
              </a:ext>
            </a:extLst>
          </p:cNvPr>
          <p:cNvSpPr/>
          <p:nvPr/>
        </p:nvSpPr>
        <p:spPr>
          <a:xfrm>
            <a:off x="9263171" y="1709995"/>
            <a:ext cx="460160" cy="23327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96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21" grpId="0"/>
      <p:bldP spid="11" grpId="0"/>
      <p:bldP spid="12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Experiment 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0535CAB6-E1F4-9720-2668-86148EBFC42A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7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077F61A3-89E9-DF8A-D800-9A8E9B7C5162}"/>
              </a:ext>
            </a:extLst>
          </p:cNvPr>
          <p:cNvSpPr txBox="1">
            <a:spLocks/>
          </p:cNvSpPr>
          <p:nvPr/>
        </p:nvSpPr>
        <p:spPr>
          <a:xfrm>
            <a:off x="365738" y="1122652"/>
            <a:ext cx="7886700" cy="427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FF0000"/>
                </a:solidFill>
              </a:rPr>
              <a:t>Fission and proton </a:t>
            </a:r>
            <a:r>
              <a:rPr lang="fr-FR" sz="2600" b="1" dirty="0" err="1">
                <a:solidFill>
                  <a:srgbClr val="FF0000"/>
                </a:solidFill>
              </a:rPr>
              <a:t>recoil</a:t>
            </a:r>
            <a:r>
              <a:rPr lang="fr-FR" sz="2600" b="1" dirty="0">
                <a:solidFill>
                  <a:srgbClr val="FF0000"/>
                </a:solidFill>
              </a:rPr>
              <a:t> setup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90F4428-E141-35C5-3478-5A93229FA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168" y="2918364"/>
            <a:ext cx="4785517" cy="285159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9E7DE89-A4F9-8E9D-29EC-BBF2ECF4EA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 r="24801"/>
          <a:stretch/>
        </p:blipFill>
        <p:spPr>
          <a:xfrm flipH="1">
            <a:off x="9015741" y="1235094"/>
            <a:ext cx="7081039" cy="42055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F686EF2-A713-16B8-E481-47B4DCC974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539" y="3350391"/>
            <a:ext cx="3268312" cy="183842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27A6957-72D1-4B35-8E6C-71EB8B4CF861}"/>
              </a:ext>
            </a:extLst>
          </p:cNvPr>
          <p:cNvSpPr txBox="1"/>
          <p:nvPr/>
        </p:nvSpPr>
        <p:spPr>
          <a:xfrm>
            <a:off x="1370689" y="396358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Symbol" panose="05050102010706020507" pitchFamily="18" charset="2"/>
              </a:rPr>
              <a:t>a</a:t>
            </a:r>
            <a:r>
              <a:rPr lang="fr-FR" dirty="0"/>
              <a:t>-FF discrimination</a:t>
            </a:r>
          </a:p>
        </p:txBody>
      </p:sp>
      <p:sp>
        <p:nvSpPr>
          <p:cNvPr id="11" name="Flèche droite 13">
            <a:extLst>
              <a:ext uri="{FF2B5EF4-FFF2-40B4-BE49-F238E27FC236}">
                <a16:creationId xmlns:a16="http://schemas.microsoft.com/office/drawing/2014/main" id="{6213BE1A-9D17-583B-656A-AC43CC45F1BE}"/>
              </a:ext>
            </a:extLst>
          </p:cNvPr>
          <p:cNvSpPr/>
          <p:nvPr/>
        </p:nvSpPr>
        <p:spPr>
          <a:xfrm rot="16957516">
            <a:off x="10154842" y="3927599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830519-F9B1-71EB-2BA2-7885ABD3E5D9}"/>
              </a:ext>
            </a:extLst>
          </p:cNvPr>
          <p:cNvSpPr/>
          <p:nvPr/>
        </p:nvSpPr>
        <p:spPr>
          <a:xfrm>
            <a:off x="9450213" y="4423492"/>
            <a:ext cx="1440035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baseline="30000" dirty="0"/>
              <a:t>242</a:t>
            </a:r>
            <a:r>
              <a:rPr lang="en-US" sz="1600" b="1" dirty="0"/>
              <a:t>Pu sample</a:t>
            </a:r>
          </a:p>
        </p:txBody>
      </p:sp>
      <p:sp>
        <p:nvSpPr>
          <p:cNvPr id="14" name="Flèche droite 11">
            <a:extLst>
              <a:ext uri="{FF2B5EF4-FFF2-40B4-BE49-F238E27FC236}">
                <a16:creationId xmlns:a16="http://schemas.microsoft.com/office/drawing/2014/main" id="{86641B80-165F-65DD-AAAA-DBA1BA614A8D}"/>
              </a:ext>
            </a:extLst>
          </p:cNvPr>
          <p:cNvSpPr/>
          <p:nvPr/>
        </p:nvSpPr>
        <p:spPr>
          <a:xfrm rot="6574917">
            <a:off x="11267990" y="2607089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22B70E-3ECD-8AD7-5E84-2C39F1739D05}"/>
              </a:ext>
            </a:extLst>
          </p:cNvPr>
          <p:cNvSpPr/>
          <p:nvPr/>
        </p:nvSpPr>
        <p:spPr>
          <a:xfrm>
            <a:off x="11530793" y="1454775"/>
            <a:ext cx="982023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H-rich sample</a:t>
            </a:r>
          </a:p>
          <a:p>
            <a:pPr algn="ctr"/>
            <a:r>
              <a:rPr lang="en-US" sz="1600" b="1" dirty="0"/>
              <a:t>(PP foil)</a:t>
            </a:r>
          </a:p>
        </p:txBody>
      </p:sp>
      <p:sp>
        <p:nvSpPr>
          <p:cNvPr id="20" name="Flèche droite 12">
            <a:extLst>
              <a:ext uri="{FF2B5EF4-FFF2-40B4-BE49-F238E27FC236}">
                <a16:creationId xmlns:a16="http://schemas.microsoft.com/office/drawing/2014/main" id="{FE727A2C-264A-78A8-15A4-9CA0421C8CD1}"/>
              </a:ext>
            </a:extLst>
          </p:cNvPr>
          <p:cNvSpPr/>
          <p:nvPr/>
        </p:nvSpPr>
        <p:spPr>
          <a:xfrm rot="8916581">
            <a:off x="11779629" y="2979444"/>
            <a:ext cx="91555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164BFB-14B3-DC73-C64F-A3CF3D80C48B}"/>
              </a:ext>
            </a:extLst>
          </p:cNvPr>
          <p:cNvSpPr/>
          <p:nvPr/>
        </p:nvSpPr>
        <p:spPr>
          <a:xfrm>
            <a:off x="12512816" y="2333589"/>
            <a:ext cx="1315096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Ta sample mask</a:t>
            </a:r>
          </a:p>
        </p:txBody>
      </p:sp>
      <p:sp>
        <p:nvSpPr>
          <p:cNvPr id="22" name="Flèche droite 14">
            <a:extLst>
              <a:ext uri="{FF2B5EF4-FFF2-40B4-BE49-F238E27FC236}">
                <a16:creationId xmlns:a16="http://schemas.microsoft.com/office/drawing/2014/main" id="{E64C1CC1-6D0C-1A0A-CA2F-7EDBE7663666}"/>
              </a:ext>
            </a:extLst>
          </p:cNvPr>
          <p:cNvSpPr/>
          <p:nvPr/>
        </p:nvSpPr>
        <p:spPr>
          <a:xfrm rot="5945267">
            <a:off x="14535189" y="3333148"/>
            <a:ext cx="1422332" cy="140402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B30261-6C7D-650C-8AA6-9728786FFE2F}"/>
              </a:ext>
            </a:extLst>
          </p:cNvPr>
          <p:cNvSpPr/>
          <p:nvPr/>
        </p:nvSpPr>
        <p:spPr>
          <a:xfrm>
            <a:off x="15004792" y="2412725"/>
            <a:ext cx="114003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Si detector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1CC23C-C1DB-85FD-18E3-92500AFCD151}"/>
              </a:ext>
            </a:extLst>
          </p:cNvPr>
          <p:cNvSpPr/>
          <p:nvPr/>
        </p:nvSpPr>
        <p:spPr>
          <a:xfrm>
            <a:off x="6320459" y="5190822"/>
            <a:ext cx="1558944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photovoltaic cells</a:t>
            </a:r>
          </a:p>
        </p:txBody>
      </p:sp>
      <p:sp>
        <p:nvSpPr>
          <p:cNvPr id="25" name="Flèche droite 11">
            <a:extLst>
              <a:ext uri="{FF2B5EF4-FFF2-40B4-BE49-F238E27FC236}">
                <a16:creationId xmlns:a16="http://schemas.microsoft.com/office/drawing/2014/main" id="{86C9B057-86D8-63D0-2064-CCD7E582B553}"/>
              </a:ext>
            </a:extLst>
          </p:cNvPr>
          <p:cNvSpPr/>
          <p:nvPr/>
        </p:nvSpPr>
        <p:spPr>
          <a:xfrm rot="9204654">
            <a:off x="7688171" y="3083621"/>
            <a:ext cx="2536016" cy="201496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endParaRPr lang="fr-FR" sz="1600" b="1">
              <a:solidFill>
                <a:schemeClr val="tx1"/>
              </a:solidFill>
            </a:endParaRP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FEDDD39-77B4-9FAA-8FAA-D411B445FB36}"/>
              </a:ext>
            </a:extLst>
          </p:cNvPr>
          <p:cNvCxnSpPr/>
          <p:nvPr/>
        </p:nvCxnSpPr>
        <p:spPr>
          <a:xfrm flipH="1">
            <a:off x="1600200" y="4762046"/>
            <a:ext cx="228600" cy="381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CA08CC09-62B0-C08F-1483-BD0A49AA80A5}"/>
              </a:ext>
            </a:extLst>
          </p:cNvPr>
          <p:cNvSpPr txBox="1"/>
          <p:nvPr/>
        </p:nvSpPr>
        <p:spPr>
          <a:xfrm>
            <a:off x="7741973" y="6830532"/>
            <a:ext cx="6545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fr-FR" sz="24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Datasets</a:t>
            </a:r>
            <a:r>
              <a:rPr lang="fr-FR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 </a:t>
            </a:r>
            <a:r>
              <a:rPr lang="fr-FR" sz="24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</a:t>
            </a:r>
            <a:r>
              <a:rPr lang="fr-FR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targets</a:t>
            </a:r>
            <a:r>
              <a:rPr lang="fr-FR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fr-FR" sz="2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one data set with a 930 µg/cm² target (setup far from the source)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one data set with a 260 µg/cm² target</a:t>
            </a:r>
          </a:p>
          <a:p>
            <a:endParaRPr lang="fr-FR" sz="2400" dirty="0"/>
          </a:p>
        </p:txBody>
      </p:sp>
      <p:sp>
        <p:nvSpPr>
          <p:cNvPr id="29" name="Accolade fermante 28">
            <a:extLst>
              <a:ext uri="{FF2B5EF4-FFF2-40B4-BE49-F238E27FC236}">
                <a16:creationId xmlns:a16="http://schemas.microsoft.com/office/drawing/2014/main" id="{8DEC6316-0EB2-0740-6853-A39934BD22EC}"/>
              </a:ext>
            </a:extLst>
          </p:cNvPr>
          <p:cNvSpPr/>
          <p:nvPr/>
        </p:nvSpPr>
        <p:spPr>
          <a:xfrm rot="5400000">
            <a:off x="10020643" y="5216563"/>
            <a:ext cx="425119" cy="10219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colade fermante 30">
            <a:extLst>
              <a:ext uri="{FF2B5EF4-FFF2-40B4-BE49-F238E27FC236}">
                <a16:creationId xmlns:a16="http://schemas.microsoft.com/office/drawing/2014/main" id="{35DF8BD0-B233-DF83-EF14-CDEB1B9E1970}"/>
              </a:ext>
            </a:extLst>
          </p:cNvPr>
          <p:cNvSpPr/>
          <p:nvPr/>
        </p:nvSpPr>
        <p:spPr>
          <a:xfrm rot="5400000">
            <a:off x="13362492" y="3430110"/>
            <a:ext cx="425118" cy="45949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0FD5170-A1C4-F674-A3ED-93DCDE07CF75}"/>
              </a:ext>
            </a:extLst>
          </p:cNvPr>
          <p:cNvSpPr/>
          <p:nvPr/>
        </p:nvSpPr>
        <p:spPr>
          <a:xfrm>
            <a:off x="9687599" y="5907954"/>
            <a:ext cx="116732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/>
              <a:t>Fission setup</a:t>
            </a:r>
            <a:endParaRPr lang="en-US" sz="20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6F1402-EA8F-F561-436A-8A18FAE1EB68}"/>
              </a:ext>
            </a:extLst>
          </p:cNvPr>
          <p:cNvSpPr/>
          <p:nvPr/>
        </p:nvSpPr>
        <p:spPr>
          <a:xfrm>
            <a:off x="12512816" y="5907954"/>
            <a:ext cx="185177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/>
              <a:t>Proton recoil setup</a:t>
            </a:r>
            <a:endParaRPr lang="en-US" sz="2000" b="1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A5CA839-D561-D046-3D68-899DB7AD89C8}"/>
              </a:ext>
            </a:extLst>
          </p:cNvPr>
          <p:cNvSpPr txBox="1"/>
          <p:nvPr/>
        </p:nvSpPr>
        <p:spPr>
          <a:xfrm>
            <a:off x="58701" y="5929209"/>
            <a:ext cx="79123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runs:</a:t>
            </a:r>
          </a:p>
          <a:p>
            <a:endParaRPr lang="fr-FR" sz="2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PP ON: fission +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recoil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protons</a:t>
            </a:r>
          </a:p>
          <a:p>
            <a:endParaRPr lang="fr-FR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PP OFF (PP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masked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 screen):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quantify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recoil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proton Background.</a:t>
            </a:r>
          </a:p>
          <a:p>
            <a:endParaRPr lang="fr-FR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SF ( Beam off): fission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r>
              <a:rPr lang="fr-FR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SF background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327A1D70-EE1B-B351-1A95-C860D785D6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8430" y="6395593"/>
            <a:ext cx="4076700" cy="3152775"/>
          </a:xfrm>
          <a:prstGeom prst="rect">
            <a:avLst/>
          </a:prstGeom>
        </p:spPr>
      </p:pic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16B13C3A-8444-63D8-42F5-C910ADE70FE5}"/>
              </a:ext>
            </a:extLst>
          </p:cNvPr>
          <p:cNvSpPr/>
          <p:nvPr/>
        </p:nvSpPr>
        <p:spPr>
          <a:xfrm rot="2132804">
            <a:off x="8531359" y="1460623"/>
            <a:ext cx="1775733" cy="81929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Neutron </a:t>
            </a:r>
            <a:r>
              <a:rPr lang="fr-FR" b="1" dirty="0" err="1">
                <a:solidFill>
                  <a:srgbClr val="FF0000"/>
                </a:solidFill>
              </a:rPr>
              <a:t>beam</a:t>
            </a:r>
            <a:r>
              <a:rPr lang="fr-FR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38ED32B-35B9-6CD4-290F-AD62EB1D0B82}"/>
              </a:ext>
            </a:extLst>
          </p:cNvPr>
          <p:cNvSpPr txBox="1"/>
          <p:nvPr/>
        </p:nvSpPr>
        <p:spPr>
          <a:xfrm>
            <a:off x="762000" y="1866900"/>
            <a:ext cx="684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Very simple experimental setup </a:t>
            </a:r>
          </a:p>
        </p:txBody>
      </p:sp>
    </p:spTree>
    <p:extLst>
      <p:ext uri="{BB962C8B-B14F-4D97-AF65-F5344CB8AC3E}">
        <p14:creationId xmlns:p14="http://schemas.microsoft.com/office/powerpoint/2010/main" val="425938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4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1" grpId="0" animBg="1"/>
      <p:bldP spid="33" grpId="0" animBg="1"/>
      <p:bldP spid="34" grpId="0" animBg="1"/>
      <p:bldP spid="35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642A7F26-146E-6935-8199-80BB35102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203" y="1709624"/>
            <a:ext cx="10543587" cy="1526513"/>
          </a:xfrm>
          <a:prstGeom prst="rect">
            <a:avLst/>
          </a:prstGeom>
        </p:spPr>
      </p:pic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Data analysis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CEC19A09-2335-E07D-7218-E3FACF7353A2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8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88146405-EFDF-406C-8CB6-27B8AB576331}"/>
              </a:ext>
            </a:extLst>
          </p:cNvPr>
          <p:cNvSpPr txBox="1">
            <a:spLocks/>
          </p:cNvSpPr>
          <p:nvPr/>
        </p:nvSpPr>
        <p:spPr>
          <a:xfrm>
            <a:off x="689588" y="1315573"/>
            <a:ext cx="7886700" cy="427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section </a:t>
            </a:r>
            <a:r>
              <a:rPr lang="fr-FR" sz="2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endParaRPr lang="fr-FR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B2657E0-5C26-8F08-C238-051053EA6D0F}"/>
              </a:ext>
            </a:extLst>
          </p:cNvPr>
          <p:cNvSpPr txBox="1"/>
          <p:nvPr/>
        </p:nvSpPr>
        <p:spPr>
          <a:xfrm>
            <a:off x="758445" y="3406066"/>
            <a:ext cx="9216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Each term comes with its own uncertainty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8893E0D0-9A56-673B-BBFD-271B3CF1D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749290"/>
              </p:ext>
            </p:extLst>
          </p:nvPr>
        </p:nvGraphicFramePr>
        <p:xfrm>
          <a:off x="563934" y="4140141"/>
          <a:ext cx="8229600" cy="457200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30169328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>
                          <a:solidFill>
                            <a:srgbClr val="92D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</a:t>
                      </a: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contribution to the total uncertainty &lt; 0,5%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0091476"/>
                  </a:ext>
                </a:extLst>
              </a:tr>
            </a:tbl>
          </a:graphicData>
        </a:graphic>
      </p:graphicFrame>
      <p:sp>
        <p:nvSpPr>
          <p:cNvPr id="18" name="ZoneTexte 17">
            <a:extLst>
              <a:ext uri="{FF2B5EF4-FFF2-40B4-BE49-F238E27FC236}">
                <a16:creationId xmlns:a16="http://schemas.microsoft.com/office/drawing/2014/main" id="{BF7207B5-4A4F-039A-CB72-5739502C4BEE}"/>
              </a:ext>
            </a:extLst>
          </p:cNvPr>
          <p:cNvSpPr txBox="1"/>
          <p:nvPr/>
        </p:nvSpPr>
        <p:spPr>
          <a:xfrm>
            <a:off x="758445" y="5099153"/>
            <a:ext cx="92101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-</a:t>
            </a:r>
            <a:r>
              <a:rPr lang="en-US" sz="2400" dirty="0">
                <a:latin typeface="Symbol" panose="05050102010706020507" pitchFamily="18" charset="2"/>
              </a:rPr>
              <a:t> </a:t>
            </a:r>
            <a:r>
              <a:rPr lang="en-US" sz="2400" b="1" dirty="0" err="1">
                <a:latin typeface="Symbol" panose="05050102010706020507" pitchFamily="18" charset="2"/>
              </a:rPr>
              <a:t>s</a:t>
            </a:r>
            <a:r>
              <a:rPr lang="en-US" sz="2400" b="1" baseline="-25000" dirty="0" err="1">
                <a:latin typeface="Comic Sans MS" pitchFamily="66" charset="0"/>
              </a:rPr>
              <a:t>H</a:t>
            </a:r>
            <a:r>
              <a:rPr lang="en-US" sz="2400" b="1" baseline="-25000" dirty="0">
                <a:latin typeface="Comic Sans MS" pitchFamily="66" charset="0"/>
              </a:rPr>
              <a:t>(</a:t>
            </a:r>
            <a:r>
              <a:rPr lang="en-US" sz="2400" b="1" baseline="-25000" dirty="0" err="1">
                <a:latin typeface="Comic Sans MS" pitchFamily="66" charset="0"/>
              </a:rPr>
              <a:t>n,n</a:t>
            </a:r>
            <a:r>
              <a:rPr lang="en-US" sz="2400" b="1" baseline="-25000" dirty="0">
                <a:latin typeface="Comic Sans MS" pitchFamily="66" charset="0"/>
              </a:rPr>
              <a:t>)</a:t>
            </a:r>
            <a:r>
              <a:rPr lang="en-US" sz="2400" baseline="-25000" dirty="0">
                <a:latin typeface="Comic Sans MS" pitchFamily="66" charset="0"/>
              </a:rPr>
              <a:t>  :</a:t>
            </a:r>
          </a:p>
          <a:p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. Primary standard 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9CFD308-1343-82B0-D516-03A323A2BAC2}"/>
              </a:ext>
            </a:extLst>
          </p:cNvPr>
          <p:cNvSpPr txBox="1"/>
          <p:nvPr/>
        </p:nvSpPr>
        <p:spPr>
          <a:xfrm>
            <a:off x="669534" y="6004235"/>
            <a:ext cx="154848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-</a:t>
            </a:r>
            <a:r>
              <a:rPr lang="en-US" sz="2400" dirty="0">
                <a:latin typeface="Symbol" panose="05050102010706020507" pitchFamily="18" charset="2"/>
              </a:rPr>
              <a:t> </a:t>
            </a:r>
            <a:r>
              <a:rPr lang="en-US" sz="2400" b="1" dirty="0">
                <a:latin typeface="Symbol" panose="05050102010706020507" pitchFamily="18" charset="2"/>
              </a:rPr>
              <a:t>e</a:t>
            </a:r>
            <a:r>
              <a:rPr lang="en-US" sz="2400" b="1" baseline="-25000" dirty="0">
                <a:latin typeface="Comic Sans MS" pitchFamily="66" charset="0"/>
              </a:rPr>
              <a:t>p </a:t>
            </a:r>
            <a:r>
              <a:rPr lang="en-US" sz="2400" dirty="0">
                <a:latin typeface="Comic Sans MS" pitchFamily="66" charset="0"/>
              </a:rPr>
              <a:t>: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. Calculated by simulation with a well-defined geometry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ED7D632-97D6-2B0D-FBDB-D167E07C302E}"/>
              </a:ext>
            </a:extLst>
          </p:cNvPr>
          <p:cNvSpPr txBox="1"/>
          <p:nvPr/>
        </p:nvSpPr>
        <p:spPr>
          <a:xfrm>
            <a:off x="637450" y="7042337"/>
            <a:ext cx="127827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Comic Sans MS" panose="030F0702030302020204" pitchFamily="66" charset="0"/>
              </a:rPr>
              <a:t>-</a:t>
            </a:r>
            <a:r>
              <a:rPr lang="en-US" sz="2400" dirty="0">
                <a:latin typeface="Symbol" panose="05050102010706020507" pitchFamily="18" charset="2"/>
              </a:rPr>
              <a:t> </a:t>
            </a:r>
            <a:r>
              <a:rPr lang="en-US" sz="2400" b="1" dirty="0" err="1">
                <a:latin typeface="Symbol" panose="05050102010706020507" pitchFamily="18" charset="2"/>
              </a:rPr>
              <a:t>e</a:t>
            </a:r>
            <a:r>
              <a:rPr lang="en-US" sz="2400" b="1" baseline="-25000" dirty="0" err="1">
                <a:latin typeface="Comic Sans MS" pitchFamily="66" charset="0"/>
              </a:rPr>
              <a:t>FF</a:t>
            </a:r>
            <a:r>
              <a:rPr lang="en-US" sz="2400" baseline="-25000" dirty="0">
                <a:latin typeface="Comic Sans MS" pitchFamily="66" charset="0"/>
              </a:rPr>
              <a:t> </a:t>
            </a:r>
            <a:r>
              <a:rPr lang="en-US" sz="2400" dirty="0">
                <a:latin typeface="Comic Sans MS" pitchFamily="66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Comic Sans MS" pitchFamily="66" charset="0"/>
              </a:rPr>
              <a:t>   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Auto-normalization on SF defection efficiency + kinematic/anisotropy effects by simulation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2085B83-E933-95BC-034D-23FDFB4003E9}"/>
              </a:ext>
            </a:extLst>
          </p:cNvPr>
          <p:cNvSpPr/>
          <p:nvPr/>
        </p:nvSpPr>
        <p:spPr>
          <a:xfrm>
            <a:off x="7162800" y="1847754"/>
            <a:ext cx="1040288" cy="1319484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6CF75AD-B759-C57A-88D0-986B17377BBE}"/>
              </a:ext>
            </a:extLst>
          </p:cNvPr>
          <p:cNvSpPr/>
          <p:nvPr/>
        </p:nvSpPr>
        <p:spPr>
          <a:xfrm>
            <a:off x="11975432" y="1835026"/>
            <a:ext cx="1636295" cy="1275873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962D15A-7DAB-5D23-A9A9-2CCB43F3E4A7}"/>
              </a:ext>
            </a:extLst>
          </p:cNvPr>
          <p:cNvSpPr/>
          <p:nvPr/>
        </p:nvSpPr>
        <p:spPr>
          <a:xfrm>
            <a:off x="10479505" y="2512805"/>
            <a:ext cx="1255295" cy="723332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36">
            <a:extLst>
              <a:ext uri="{FF2B5EF4-FFF2-40B4-BE49-F238E27FC236}">
                <a16:creationId xmlns:a16="http://schemas.microsoft.com/office/drawing/2014/main" id="{7C0B7E32-3E6D-21E2-2AEB-488489D73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97" y="8103084"/>
            <a:ext cx="8803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242Pu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    . Discarded (auto-normalization)</a:t>
            </a: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0" grpId="0"/>
      <p:bldP spid="22" grpId="0"/>
      <p:bldP spid="26" grpId="0" animBg="1"/>
      <p:bldP spid="30" grpId="0" animBg="1"/>
      <p:bldP spid="27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654503BB-3B40-8703-240F-F429B6A0C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203" y="1709624"/>
            <a:ext cx="10543587" cy="1526513"/>
          </a:xfrm>
          <a:prstGeom prst="rect">
            <a:avLst/>
          </a:prstGeom>
        </p:spPr>
      </p:pic>
      <p:sp>
        <p:nvSpPr>
          <p:cNvPr id="2" name="AutoShape 2"/>
          <p:cNvSpPr/>
          <p:nvPr/>
        </p:nvSpPr>
        <p:spPr>
          <a:xfrm>
            <a:off x="0" y="971550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>
            <a:off x="0" y="9614453"/>
            <a:ext cx="18288000" cy="0"/>
          </a:xfrm>
          <a:prstGeom prst="line">
            <a:avLst/>
          </a:prstGeom>
          <a:ln w="38100" cap="flat">
            <a:solidFill>
              <a:srgbClr val="00B0F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Freeform 4"/>
          <p:cNvSpPr/>
          <p:nvPr/>
        </p:nvSpPr>
        <p:spPr>
          <a:xfrm>
            <a:off x="16748753" y="0"/>
            <a:ext cx="1539247" cy="865826"/>
          </a:xfrm>
          <a:custGeom>
            <a:avLst/>
            <a:gdLst/>
            <a:ahLst/>
            <a:cxnLst/>
            <a:rect l="l" t="t" r="r" b="b"/>
            <a:pathLst>
              <a:path w="1539247" h="865826">
                <a:moveTo>
                  <a:pt x="0" y="0"/>
                </a:moveTo>
                <a:lnTo>
                  <a:pt x="1539247" y="0"/>
                </a:lnTo>
                <a:lnTo>
                  <a:pt x="1539247" y="865826"/>
                </a:lnTo>
                <a:lnTo>
                  <a:pt x="0" y="8658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5250942" y="0"/>
            <a:ext cx="1497811" cy="897711"/>
          </a:xfrm>
          <a:custGeom>
            <a:avLst/>
            <a:gdLst/>
            <a:ahLst/>
            <a:cxnLst/>
            <a:rect l="l" t="t" r="r" b="b"/>
            <a:pathLst>
              <a:path w="1497811" h="897711">
                <a:moveTo>
                  <a:pt x="0" y="0"/>
                </a:moveTo>
                <a:lnTo>
                  <a:pt x="1497811" y="0"/>
                </a:lnTo>
                <a:lnTo>
                  <a:pt x="1497811" y="897711"/>
                </a:lnTo>
                <a:lnTo>
                  <a:pt x="0" y="8977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3420208" y="-43391"/>
            <a:ext cx="1419089" cy="984493"/>
          </a:xfrm>
          <a:custGeom>
            <a:avLst/>
            <a:gdLst/>
            <a:ahLst/>
            <a:cxnLst/>
            <a:rect l="l" t="t" r="r" b="b"/>
            <a:pathLst>
              <a:path w="1419089" h="984493">
                <a:moveTo>
                  <a:pt x="0" y="0"/>
                </a:moveTo>
                <a:lnTo>
                  <a:pt x="1419089" y="0"/>
                </a:lnTo>
                <a:lnTo>
                  <a:pt x="1419089" y="984493"/>
                </a:lnTo>
                <a:lnTo>
                  <a:pt x="0" y="9844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93678" y="9775108"/>
            <a:ext cx="3211521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Salma EL HESSAK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157746" y="9775108"/>
            <a:ext cx="2586454" cy="406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WONDER 2026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93679" y="-42317"/>
            <a:ext cx="10145721" cy="887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279"/>
              </a:lnSpc>
            </a:pPr>
            <a:r>
              <a:rPr lang="en-US" sz="5199" b="1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rPr>
              <a:t>Data analysis</a:t>
            </a:r>
          </a:p>
        </p:txBody>
      </p:sp>
      <p:sp>
        <p:nvSpPr>
          <p:cNvPr id="13" name="Espace réservé du numéro de diapositive 11">
            <a:extLst>
              <a:ext uri="{FF2B5EF4-FFF2-40B4-BE49-F238E27FC236}">
                <a16:creationId xmlns:a16="http://schemas.microsoft.com/office/drawing/2014/main" id="{CEC19A09-2335-E07D-7218-E3FACF7353A2}"/>
              </a:ext>
            </a:extLst>
          </p:cNvPr>
          <p:cNvSpPr txBox="1">
            <a:spLocks/>
          </p:cNvSpPr>
          <p:nvPr/>
        </p:nvSpPr>
        <p:spPr>
          <a:xfrm>
            <a:off x="15860722" y="9784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2000" b="1" smtClean="0">
                <a:solidFill>
                  <a:schemeClr val="tx1"/>
                </a:solidFill>
              </a:rPr>
              <a:pPr/>
              <a:t>9</a:t>
            </a:fld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88146405-EFDF-406C-8CB6-27B8AB576331}"/>
              </a:ext>
            </a:extLst>
          </p:cNvPr>
          <p:cNvSpPr txBox="1">
            <a:spLocks/>
          </p:cNvSpPr>
          <p:nvPr/>
        </p:nvSpPr>
        <p:spPr>
          <a:xfrm>
            <a:off x="689588" y="1315573"/>
            <a:ext cx="7886700" cy="427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section </a:t>
            </a:r>
            <a:r>
              <a:rPr lang="fr-FR" sz="2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endParaRPr lang="fr-FR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B2657E0-5C26-8F08-C238-051053EA6D0F}"/>
              </a:ext>
            </a:extLst>
          </p:cNvPr>
          <p:cNvSpPr txBox="1"/>
          <p:nvPr/>
        </p:nvSpPr>
        <p:spPr>
          <a:xfrm>
            <a:off x="758445" y="3406066"/>
            <a:ext cx="9216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Each term comes with its own uncertainty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B2382106-E591-5ACB-4A06-452B58F5E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162828"/>
              </p:ext>
            </p:extLst>
          </p:nvPr>
        </p:nvGraphicFramePr>
        <p:xfrm>
          <a:off x="1310664" y="4127675"/>
          <a:ext cx="8229600" cy="457200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36751850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</a:t>
                      </a: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contribution to the total uncertainty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0066043"/>
                  </a:ext>
                </a:extLst>
              </a:tr>
            </a:tbl>
          </a:graphicData>
        </a:graphic>
      </p:graphicFrame>
      <p:sp>
        <p:nvSpPr>
          <p:cNvPr id="7" name="Rectangle 36">
            <a:extLst>
              <a:ext uri="{FF2B5EF4-FFF2-40B4-BE49-F238E27FC236}">
                <a16:creationId xmlns:a16="http://schemas.microsoft.com/office/drawing/2014/main" id="{2B2C1C59-7DB5-8F2D-0D11-D9000967C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8" y="5114142"/>
            <a:ext cx="8803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FF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     . scattered neutron contribution to fission events</a:t>
            </a:r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id="{C7F179AD-4453-283D-90AF-6BE9E32D1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8" y="6905722"/>
            <a:ext cx="1355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Symbol" panose="05050102010706020507" pitchFamily="18" charset="2"/>
              </a:rPr>
              <a:t>W</a:t>
            </a:r>
            <a:r>
              <a:rPr lang="en-US" sz="2400" b="1" baseline="-25000" dirty="0">
                <a:latin typeface="Comic Sans MS" pitchFamily="66" charset="0"/>
              </a:rPr>
              <a:t>PP</a:t>
            </a:r>
            <a:r>
              <a:rPr lang="en-US" sz="2400" dirty="0">
                <a:latin typeface="Comic Sans MS" pitchFamily="66" charset="0"/>
              </a:rPr>
              <a:t> / </a:t>
            </a:r>
            <a:r>
              <a:rPr lang="en-US" sz="2400" b="1" dirty="0">
                <a:latin typeface="Symbol" panose="05050102010706020507" pitchFamily="18" charset="2"/>
              </a:rPr>
              <a:t>W</a:t>
            </a:r>
            <a:r>
              <a:rPr lang="en-US" sz="2400" b="1" baseline="-25000" dirty="0">
                <a:latin typeface="Comic Sans MS" pitchFamily="66" charset="0"/>
              </a:rPr>
              <a:t>242Pu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. Determined by simulation (require distances precision) </a:t>
            </a:r>
          </a:p>
        </p:txBody>
      </p:sp>
      <p:sp>
        <p:nvSpPr>
          <p:cNvPr id="19" name="Rectangle 36">
            <a:extLst>
              <a:ext uri="{FF2B5EF4-FFF2-40B4-BE49-F238E27FC236}">
                <a16:creationId xmlns:a16="http://schemas.microsoft.com/office/drawing/2014/main" id="{26623DE8-0826-F22E-2123-7F0C49FE4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8" y="7898584"/>
            <a:ext cx="8803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b="1" dirty="0">
                <a:latin typeface="Comic Sans MS" panose="030F0702030302020204" pitchFamily="66" charset="0"/>
                <a:cs typeface="Arial" panose="020B0604020202020204" pitchFamily="34" charset="0"/>
              </a:rPr>
              <a:t>N</a:t>
            </a:r>
            <a:r>
              <a:rPr lang="en-GB" sz="2400" b="1" baseline="-25000" dirty="0">
                <a:latin typeface="Comic Sans MS" panose="030F0702030302020204" pitchFamily="66" charset="0"/>
                <a:cs typeface="Arial" panose="020B0604020202020204" pitchFamily="34" charset="0"/>
              </a:rPr>
              <a:t>H </a:t>
            </a:r>
            <a:r>
              <a:rPr lang="en-GB" sz="2400" dirty="0">
                <a:latin typeface="Comic Sans MS" panose="030F0702030302020204" pitchFamily="66" charset="0"/>
                <a:cs typeface="Arial" panose="020B0604020202020204" pitchFamily="34" charset="0"/>
              </a:rPr>
              <a:t>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. determined by thickness measurement (micro-weighting)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E641963E-797D-8520-F4D0-3DF824C136B1}"/>
              </a:ext>
            </a:extLst>
          </p:cNvPr>
          <p:cNvSpPr/>
          <p:nvPr/>
        </p:nvSpPr>
        <p:spPr>
          <a:xfrm>
            <a:off x="10663990" y="1761295"/>
            <a:ext cx="1066800" cy="7705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9FFADDA5-297E-0B31-9FD7-74C59D40E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588" y="5935195"/>
            <a:ext cx="8803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     . background contribution</a:t>
            </a:r>
            <a:endParaRPr lang="en-GB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DC92A08-A19A-1532-3570-D34539D18C7B}"/>
              </a:ext>
            </a:extLst>
          </p:cNvPr>
          <p:cNvSpPr/>
          <p:nvPr/>
        </p:nvSpPr>
        <p:spPr>
          <a:xfrm>
            <a:off x="5638800" y="2484619"/>
            <a:ext cx="1066800" cy="7705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765CAAB9-96C6-5F4A-B579-53C9A99B7BF9}"/>
              </a:ext>
            </a:extLst>
          </p:cNvPr>
          <p:cNvSpPr/>
          <p:nvPr/>
        </p:nvSpPr>
        <p:spPr>
          <a:xfrm>
            <a:off x="5638800" y="1719450"/>
            <a:ext cx="1066800" cy="7705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CE0C966F-5036-FB86-E2DC-6AE6DF77390E}"/>
              </a:ext>
            </a:extLst>
          </p:cNvPr>
          <p:cNvSpPr/>
          <p:nvPr/>
        </p:nvSpPr>
        <p:spPr>
          <a:xfrm>
            <a:off x="8576288" y="1716669"/>
            <a:ext cx="1375384" cy="168012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13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9" grpId="0"/>
      <p:bldP spid="27" grpId="0" animBg="1"/>
      <p:bldP spid="33" grpId="0"/>
      <p:bldP spid="34" grpId="0" animBg="1"/>
      <p:bldP spid="35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25201</TotalTime>
  <Words>1208</Words>
  <Application>Microsoft Office PowerPoint</Application>
  <PresentationFormat>Personnalisé</PresentationFormat>
  <Paragraphs>205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4" baseType="lpstr">
      <vt:lpstr>Times New Roman</vt:lpstr>
      <vt:lpstr>Wingdings</vt:lpstr>
      <vt:lpstr>Symbol</vt:lpstr>
      <vt:lpstr>Arial</vt:lpstr>
      <vt:lpstr>Comic Sans MS</vt:lpstr>
      <vt:lpstr>Calibri</vt:lpstr>
      <vt:lpstr>Open Sans Bold</vt:lpstr>
      <vt:lpstr>Aptos</vt:lpstr>
      <vt:lpstr>Open Sans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Votre texte de paragraphe</dc:title>
  <cp:lastModifiedBy>salma elhessak</cp:lastModifiedBy>
  <cp:revision>65</cp:revision>
  <dcterms:created xsi:type="dcterms:W3CDTF">2006-08-16T00:00:00Z</dcterms:created>
  <dcterms:modified xsi:type="dcterms:W3CDTF">2026-07-02T08:10:47Z</dcterms:modified>
  <dc:identifier>DAHMKHq_6ZY</dc:identifier>
</cp:coreProperties>
</file>