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8"/>
  </p:notesMasterIdLst>
  <p:handoutMasterIdLst>
    <p:handoutMasterId r:id="rId19"/>
  </p:handoutMasterIdLst>
  <p:sldIdLst>
    <p:sldId id="533" r:id="rId6"/>
    <p:sldId id="522" r:id="rId7"/>
    <p:sldId id="512" r:id="rId8"/>
    <p:sldId id="544" r:id="rId9"/>
    <p:sldId id="534" r:id="rId10"/>
    <p:sldId id="535" r:id="rId11"/>
    <p:sldId id="536" r:id="rId12"/>
    <p:sldId id="539" r:id="rId13"/>
    <p:sldId id="540" r:id="rId14"/>
    <p:sldId id="555" r:id="rId15"/>
    <p:sldId id="543" r:id="rId16"/>
    <p:sldId id="546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CART Clemence" initials="PC" lastIdx="10" clrIdx="0">
    <p:extLst>
      <p:ext uri="{19B8F6BF-5375-455C-9EA6-DF929625EA0E}">
        <p15:presenceInfo xmlns:p15="http://schemas.microsoft.com/office/powerpoint/2012/main" userId="S-1-5-21-465735496-1854430574-1556308215-12707" providerId="AD"/>
      </p:ext>
    </p:extLst>
  </p:cmAuthor>
  <p:cmAuthor id="2" name="CLIPET Nathalie" initials="CN" lastIdx="4" clrIdx="1">
    <p:extLst>
      <p:ext uri="{19B8F6BF-5375-455C-9EA6-DF929625EA0E}">
        <p15:presenceInfo xmlns:p15="http://schemas.microsoft.com/office/powerpoint/2012/main" userId="S-1-5-21-465735496-1854430574-1556308215-48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F96"/>
    <a:srgbClr val="FFB432"/>
    <a:srgbClr val="FFE6BE"/>
    <a:srgbClr val="0A0096"/>
    <a:srgbClr val="FF735F"/>
    <a:srgbClr val="0082FF"/>
    <a:srgbClr val="A8DFFA"/>
    <a:srgbClr val="99D9F9"/>
    <a:srgbClr val="AFE1F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87843" autoAdjust="0"/>
  </p:normalViewPr>
  <p:slideViewPr>
    <p:cSldViewPr snapToGrid="0">
      <p:cViewPr varScale="1">
        <p:scale>
          <a:sx n="72" d="100"/>
          <a:sy n="72" d="100"/>
        </p:scale>
        <p:origin x="1094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346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1A7B908-4741-4CFF-B9AF-3E7DA0CFAE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DC443A1-01AE-42DF-B576-FA18678C7B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FB16E-F2AD-4B15-82C9-80958EDBB315}" type="datetimeFigureOut">
              <a:rPr lang="fr-FR" smtClean="0"/>
              <a:t>03/07/2026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CDB6D08-A3E0-440E-B4D3-49BE0977D5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987D096-60D3-44EE-994D-1D2CC89A46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F02FA-9E16-4D45-8630-299A7D36D2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1227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FCEB32-2AD3-4113-AE6E-6101FDAA2F1D}" type="datetimeFigureOut">
              <a:rPr lang="fr-FR" smtClean="0"/>
              <a:t>03/07/2026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A1877-2F69-4D86-8F6D-C843C5017D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6164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FA1877-2F69-4D86-8F6D-C843C5017D2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887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FA1877-2F69-4D86-8F6D-C843C5017D2B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4598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FA1877-2F69-4D86-8F6D-C843C5017D2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410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FA1877-2F69-4D86-8F6D-C843C5017D2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546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FA1877-2F69-4D86-8F6D-C843C5017D2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27322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FA1877-2F69-4D86-8F6D-C843C5017D2B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0909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FA1877-2F69-4D86-8F6D-C843C5017D2B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0966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FA1877-2F69-4D86-8F6D-C843C5017D2B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94229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AD0BF9-9E77-FFED-287F-B996C12CBC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4B5C3F1-BBBB-BF8D-06AD-ACA6860260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62F3B01-E316-0FF0-9C2B-9F91C50170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880C00F-A653-2EF2-8020-F033856E27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FA1877-2F69-4D86-8F6D-C843C5017D2B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1245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FA1877-2F69-4D86-8F6D-C843C5017D2B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483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A360A69B-B1D3-4396-8D60-2819F7B1A41F}"/>
              </a:ext>
            </a:extLst>
          </p:cNvPr>
          <p:cNvGrpSpPr/>
          <p:nvPr userDrawn="1"/>
        </p:nvGrpSpPr>
        <p:grpSpPr>
          <a:xfrm>
            <a:off x="5661941" y="425562"/>
            <a:ext cx="7722284" cy="6768494"/>
            <a:chOff x="5661941" y="425562"/>
            <a:chExt cx="7722284" cy="6768494"/>
          </a:xfrm>
        </p:grpSpPr>
        <p:sp>
          <p:nvSpPr>
            <p:cNvPr id="13" name="Ellipse 4">
              <a:extLst>
                <a:ext uri="{FF2B5EF4-FFF2-40B4-BE49-F238E27FC236}">
                  <a16:creationId xmlns:a16="http://schemas.microsoft.com/office/drawing/2014/main" id="{F802BDB3-2C2E-41CC-969B-BB991D478F09}"/>
                </a:ext>
              </a:extLst>
            </p:cNvPr>
            <p:cNvSpPr/>
            <p:nvPr userDrawn="1"/>
          </p:nvSpPr>
          <p:spPr>
            <a:xfrm>
              <a:off x="9995566" y="425562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AFE1FA">
                    <a:alpha val="30000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Ellipse 4">
              <a:extLst>
                <a:ext uri="{FF2B5EF4-FFF2-40B4-BE49-F238E27FC236}">
                  <a16:creationId xmlns:a16="http://schemas.microsoft.com/office/drawing/2014/main" id="{4F32FE51-9873-4501-9E2D-52FBB38BB1FD}"/>
                </a:ext>
              </a:extLst>
            </p:cNvPr>
            <p:cNvSpPr/>
            <p:nvPr userDrawn="1"/>
          </p:nvSpPr>
          <p:spPr>
            <a:xfrm>
              <a:off x="7812859" y="425562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AFE1FA">
                    <a:alpha val="30000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Ellipse 4">
              <a:extLst>
                <a:ext uri="{FF2B5EF4-FFF2-40B4-BE49-F238E27FC236}">
                  <a16:creationId xmlns:a16="http://schemas.microsoft.com/office/drawing/2014/main" id="{ED5D7A05-24EF-4517-A978-56427D0E8AD8}"/>
                </a:ext>
              </a:extLst>
            </p:cNvPr>
            <p:cNvSpPr/>
            <p:nvPr userDrawn="1"/>
          </p:nvSpPr>
          <p:spPr>
            <a:xfrm>
              <a:off x="5661941" y="425562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AFE1FA">
                    <a:alpha val="29000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31C8AB23-2298-2D36-4677-E5F23760C8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6224" y="4383314"/>
            <a:ext cx="9591675" cy="1230086"/>
          </a:xfrm>
        </p:spPr>
        <p:txBody>
          <a:bodyPr tIns="0" bIns="0" anchor="b">
            <a:normAutofit/>
          </a:bodyPr>
          <a:lstStyle>
            <a:lvl1pPr algn="l">
              <a:lnSpc>
                <a:spcPct val="80000"/>
              </a:lnSpc>
              <a:defRPr sz="4400" b="1" cap="all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7B351B4-CE1E-3D65-F381-1CF3259F70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76224" y="5618158"/>
            <a:ext cx="9591675" cy="668337"/>
          </a:xfrm>
        </p:spPr>
        <p:txBody>
          <a:bodyPr lIns="122400" tIns="36000" bIns="3600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400" b="0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</a:t>
            </a:r>
            <a:br>
              <a:rPr lang="fr-FR" dirty="0"/>
            </a:br>
            <a:r>
              <a:rPr lang="fr-FR" dirty="0"/>
              <a:t>des sous-titres du masque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EBF99C0F-86DA-4D2D-7A27-0360F1C0CF7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6225" y="4066949"/>
            <a:ext cx="2857500" cy="295275"/>
          </a:xfrm>
        </p:spPr>
        <p:txBody>
          <a:bodyPr lIns="126000" tIns="3600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400" b="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00454B7-9325-376A-B9D8-9DFC16C1C4F1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1AF61D9-341C-4FE9-8EF1-590EA839AF99}"/>
              </a:ext>
            </a:extLst>
          </p:cNvPr>
          <p:cNvPicPr>
            <a:picLocks noChangeAspect="1"/>
          </p:cNvPicPr>
          <p:nvPr userDrawn="1"/>
        </p:nvPicPr>
        <p:blipFill>
          <a:blip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1000" y="419105"/>
            <a:ext cx="3022600" cy="75460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6E5BAA13-B058-4824-9BB9-02D3C74387DB}"/>
              </a:ext>
            </a:extLst>
          </p:cNvPr>
          <p:cNvSpPr/>
          <p:nvPr userDrawn="1"/>
        </p:nvSpPr>
        <p:spPr>
          <a:xfrm>
            <a:off x="5661941" y="6858000"/>
            <a:ext cx="6536409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4692714-4005-4120-A054-B4FF979783B1}"/>
              </a:ext>
            </a:extLst>
          </p:cNvPr>
          <p:cNvSpPr/>
          <p:nvPr userDrawn="1"/>
        </p:nvSpPr>
        <p:spPr>
          <a:xfrm>
            <a:off x="12198350" y="-20161"/>
            <a:ext cx="1591878" cy="687816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B1299D-A8A2-4AC5-8261-4047C527F353}"/>
              </a:ext>
            </a:extLst>
          </p:cNvPr>
          <p:cNvSpPr/>
          <p:nvPr userDrawn="1"/>
        </p:nvSpPr>
        <p:spPr>
          <a:xfrm>
            <a:off x="111967" y="6286495"/>
            <a:ext cx="1212980" cy="450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459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ô et un contenu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lipse 4">
            <a:extLst>
              <a:ext uri="{FF2B5EF4-FFF2-40B4-BE49-F238E27FC236}">
                <a16:creationId xmlns:a16="http://schemas.microsoft.com/office/drawing/2014/main" id="{CDFEAEB4-66E9-436E-9FF5-CADF82DF0EF6}"/>
              </a:ext>
            </a:extLst>
          </p:cNvPr>
          <p:cNvSpPr/>
          <p:nvPr userDrawn="1"/>
        </p:nvSpPr>
        <p:spPr>
          <a:xfrm>
            <a:off x="384174" y="1035097"/>
            <a:ext cx="830439" cy="1658715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7584812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Chapô et un contenu / orange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224" y="1404163"/>
            <a:ext cx="7252514" cy="892652"/>
          </a:xfrm>
        </p:spPr>
        <p:txBody>
          <a:bodyPr anchor="ctr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30F1B13-841A-45E6-40A7-42F527B8D944}"/>
              </a:ext>
            </a:extLst>
          </p:cNvPr>
          <p:cNvCxnSpPr>
            <a:cxnSpLocks/>
          </p:cNvCxnSpPr>
          <p:nvPr userDrawn="1"/>
        </p:nvCxnSpPr>
        <p:spPr>
          <a:xfrm>
            <a:off x="384174" y="2997994"/>
            <a:ext cx="82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8A3C3E56-E871-A5B9-C67A-B216796E40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0037" y="3101974"/>
            <a:ext cx="3736703" cy="3042347"/>
          </a:xfrm>
        </p:spPr>
        <p:txBody>
          <a:bodyPr/>
          <a:lstStyle>
            <a:lvl1pPr>
              <a:lnSpc>
                <a:spcPct val="100000"/>
              </a:lnSpc>
              <a:defRPr cap="none">
                <a:solidFill>
                  <a:schemeClr val="accent1"/>
                </a:solidFill>
              </a:defRPr>
            </a:lvl1pPr>
            <a:lvl2pPr>
              <a:defRPr cap="none"/>
            </a:lvl2pPr>
            <a:lvl3pPr>
              <a:defRPr cap="none"/>
            </a:lvl3pPr>
            <a:lvl4pPr>
              <a:defRPr cap="none"/>
            </a:lvl4pPr>
            <a:lvl5pPr>
              <a:defRPr cap="none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AA0EB-0B3B-E5DD-5F68-04C2FA65CB3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16" name="Espace réservé du pied de page 15">
            <a:extLst>
              <a:ext uri="{FF2B5EF4-FFF2-40B4-BE49-F238E27FC236}">
                <a16:creationId xmlns:a16="http://schemas.microsoft.com/office/drawing/2014/main" id="{6A72A802-6410-44AC-126F-2A57B2C262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17" name="Espace réservé du numéro de diapositive 16">
            <a:extLst>
              <a:ext uri="{FF2B5EF4-FFF2-40B4-BE49-F238E27FC236}">
                <a16:creationId xmlns:a16="http://schemas.microsoft.com/office/drawing/2014/main" id="{4BB9F86F-E7D7-6C0F-BEE0-D28F4E1F4C5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77B3CD0F-7D29-4922-B49A-7FE9712C49BB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179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ô et deux contenus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D69E61D2-4013-431A-8AA7-5C13B1706FDC}"/>
              </a:ext>
            </a:extLst>
          </p:cNvPr>
          <p:cNvSpPr/>
          <p:nvPr userDrawn="1"/>
        </p:nvSpPr>
        <p:spPr>
          <a:xfrm>
            <a:off x="384175" y="1035097"/>
            <a:ext cx="828000" cy="165384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AFE1FA">
                  <a:alpha val="29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3564000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27963" y="2463800"/>
            <a:ext cx="3564000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Chapô et deux contenus / bleu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224" y="1404163"/>
            <a:ext cx="7252514" cy="892652"/>
          </a:xfrm>
        </p:spPr>
        <p:txBody>
          <a:bodyPr anchor="ctr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30F1B13-841A-45E6-40A7-42F527B8D944}"/>
              </a:ext>
            </a:extLst>
          </p:cNvPr>
          <p:cNvCxnSpPr>
            <a:cxnSpLocks/>
          </p:cNvCxnSpPr>
          <p:nvPr userDrawn="1"/>
        </p:nvCxnSpPr>
        <p:spPr>
          <a:xfrm>
            <a:off x="384174" y="2997994"/>
            <a:ext cx="82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8A3C3E56-E871-A5B9-C67A-B216796E40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0037" y="3101974"/>
            <a:ext cx="3736703" cy="3042347"/>
          </a:xfrm>
        </p:spPr>
        <p:txBody>
          <a:bodyPr/>
          <a:lstStyle>
            <a:lvl1pPr>
              <a:lnSpc>
                <a:spcPct val="100000"/>
              </a:lnSpc>
              <a:defRPr cap="none">
                <a:solidFill>
                  <a:schemeClr val="accent1"/>
                </a:solidFill>
              </a:defRPr>
            </a:lvl1pPr>
            <a:lvl2pPr>
              <a:defRPr cap="none"/>
            </a:lvl2pPr>
            <a:lvl3pPr>
              <a:defRPr cap="none"/>
            </a:lvl3pPr>
            <a:lvl4pPr>
              <a:defRPr cap="none"/>
            </a:lvl4pPr>
            <a:lvl5pPr>
              <a:defRPr cap="none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0ED838B-0701-DA2D-6EBE-48108FD557D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27627DFB-5866-F613-A82B-79C6381A6BA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F865D005-83D2-9C28-13DB-4A21C8FD8A2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9D3EE74B-0656-4BB6-AE28-A35F9B6528B7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29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ô et un contenu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0832A131-AE8F-4964-8081-09A9C858CA1F}"/>
              </a:ext>
            </a:extLst>
          </p:cNvPr>
          <p:cNvSpPr/>
          <p:nvPr userDrawn="1"/>
        </p:nvSpPr>
        <p:spPr>
          <a:xfrm>
            <a:off x="384175" y="1035097"/>
            <a:ext cx="828000" cy="165384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AFE1FA">
                  <a:alpha val="29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Chapô et un contenu / bleu</a:t>
            </a:r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633BAC3E-2A63-9F2D-3B46-F5FEBDF95C63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384174" y="1007166"/>
            <a:ext cx="846000" cy="1686646"/>
          </a:xfrm>
          <a:custGeom>
            <a:avLst/>
            <a:gdLst>
              <a:gd name="T0" fmla="*/ 0 w 530"/>
              <a:gd name="T1" fmla="*/ 1060 h 1060"/>
              <a:gd name="T2" fmla="*/ 530 w 530"/>
              <a:gd name="T3" fmla="*/ 530 h 1060"/>
              <a:gd name="T4" fmla="*/ 0 w 530"/>
              <a:gd name="T5" fmla="*/ 0 h 1060"/>
              <a:gd name="T6" fmla="*/ 0 w 530"/>
              <a:gd name="T7" fmla="*/ 106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30" h="1060">
                <a:moveTo>
                  <a:pt x="0" y="1060"/>
                </a:moveTo>
                <a:cubicBezTo>
                  <a:pt x="293" y="1060"/>
                  <a:pt x="530" y="823"/>
                  <a:pt x="530" y="530"/>
                </a:cubicBezTo>
                <a:cubicBezTo>
                  <a:pt x="530" y="237"/>
                  <a:pt x="293" y="0"/>
                  <a:pt x="0" y="0"/>
                </a:cubicBezTo>
                <a:lnTo>
                  <a:pt x="0" y="10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224" y="1404163"/>
            <a:ext cx="7252514" cy="892652"/>
          </a:xfrm>
        </p:spPr>
        <p:txBody>
          <a:bodyPr anchor="ctr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77B467-9962-95F7-B383-8E982725140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91224123-78A1-B644-4392-2E34DFA5F48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2A5C5FFF-EC52-33E9-507F-25AB8C7916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9631BDD6-BC1E-45A5-B7DD-A420B2402AC2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78370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deux contenus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llipse 4">
            <a:extLst>
              <a:ext uri="{FF2B5EF4-FFF2-40B4-BE49-F238E27FC236}">
                <a16:creationId xmlns:a16="http://schemas.microsoft.com/office/drawing/2014/main" id="{65B7AFDD-17FE-43E7-B9D2-5D0128DBFC32}"/>
              </a:ext>
            </a:extLst>
          </p:cNvPr>
          <p:cNvSpPr/>
          <p:nvPr userDrawn="1"/>
        </p:nvSpPr>
        <p:spPr>
          <a:xfrm>
            <a:off x="4440774" y="626166"/>
            <a:ext cx="828000" cy="165384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AFE1FA">
                  <a:alpha val="29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3564000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27963" y="2463800"/>
            <a:ext cx="3564000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Image, deux contenus / bleu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823" y="1023163"/>
            <a:ext cx="7173139" cy="892652"/>
          </a:xfrm>
        </p:spPr>
        <p:txBody>
          <a:bodyPr anchor="ctr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8F8812AE-F14C-9241-5B73-8A0E4B30EC2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81000"/>
            <a:ext cx="3759200" cy="5727700"/>
          </a:xfrm>
          <a:solidFill>
            <a:schemeClr val="bg2"/>
          </a:solidFill>
        </p:spPr>
        <p:txBody>
          <a:bodyPr tIns="252000">
            <a:normAutofit/>
          </a:bodyPr>
          <a:lstStyle>
            <a:lvl1pPr algn="ctr">
              <a:defRPr sz="1200" b="1" i="1"/>
            </a:lvl1pPr>
          </a:lstStyle>
          <a:p>
            <a:r>
              <a:rPr lang="fr-FR" dirty="0"/>
              <a:t>Insérez ou glissez une image ici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31DBAB69-A6B0-A82C-6990-1D9B454B492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E0F81F29-67C2-635E-7130-2E8BEEB5704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FAE5915-72E3-4A02-B255-6AF7B7B7226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60510C90-F5B2-4311-B5BF-EDC24968B895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10408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un contenu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027F06CF-15FA-4273-B131-359FD19E4030}"/>
              </a:ext>
            </a:extLst>
          </p:cNvPr>
          <p:cNvSpPr/>
          <p:nvPr userDrawn="1"/>
        </p:nvSpPr>
        <p:spPr>
          <a:xfrm>
            <a:off x="4440774" y="626166"/>
            <a:ext cx="828000" cy="165384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AFE1FA">
                  <a:alpha val="29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7584812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Image, un contenu / bleu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823" y="1023163"/>
            <a:ext cx="7173139" cy="892652"/>
          </a:xfrm>
        </p:spPr>
        <p:txBody>
          <a:bodyPr anchor="ctr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8F8812AE-F14C-9241-5B73-8A0E4B30EC2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81000"/>
            <a:ext cx="3759200" cy="5727700"/>
          </a:xfrm>
          <a:solidFill>
            <a:schemeClr val="bg2"/>
          </a:solidFill>
        </p:spPr>
        <p:txBody>
          <a:bodyPr tIns="252000">
            <a:normAutofit/>
          </a:bodyPr>
          <a:lstStyle>
            <a:lvl1pPr algn="ctr">
              <a:defRPr sz="1200" b="1" i="1"/>
            </a:lvl1pPr>
          </a:lstStyle>
          <a:p>
            <a:r>
              <a:rPr lang="fr-FR" dirty="0"/>
              <a:t>Insérez ou glissez une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E3A98EA-EBEB-C768-8844-A0D302095B4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17" name="Espace réservé du pied de page 16">
            <a:extLst>
              <a:ext uri="{FF2B5EF4-FFF2-40B4-BE49-F238E27FC236}">
                <a16:creationId xmlns:a16="http://schemas.microsoft.com/office/drawing/2014/main" id="{A9C4B9CD-BF2A-3C47-F6AF-6F81AFA5CC3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930A45A9-7C41-B64B-BB3C-1BFD46A14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20FE8FAF-D0CB-47EC-A261-402A108459C0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629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deux contenus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4">
            <a:extLst>
              <a:ext uri="{FF2B5EF4-FFF2-40B4-BE49-F238E27FC236}">
                <a16:creationId xmlns:a16="http://schemas.microsoft.com/office/drawing/2014/main" id="{796B3ACE-DD57-49AB-840A-2F14A9572515}"/>
              </a:ext>
            </a:extLst>
          </p:cNvPr>
          <p:cNvSpPr/>
          <p:nvPr userDrawn="1"/>
        </p:nvSpPr>
        <p:spPr>
          <a:xfrm>
            <a:off x="4440774" y="626166"/>
            <a:ext cx="830439" cy="1658715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3564000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27963" y="2463800"/>
            <a:ext cx="3564000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Image, deux contenus / orange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823" y="1023163"/>
            <a:ext cx="7173139" cy="892652"/>
          </a:xfrm>
        </p:spPr>
        <p:txBody>
          <a:bodyPr anchor="ctr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8F8812AE-F14C-9241-5B73-8A0E4B30EC2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81000"/>
            <a:ext cx="3759200" cy="5727700"/>
          </a:xfrm>
          <a:solidFill>
            <a:schemeClr val="bg2"/>
          </a:solidFill>
        </p:spPr>
        <p:txBody>
          <a:bodyPr tIns="252000">
            <a:normAutofit/>
          </a:bodyPr>
          <a:lstStyle>
            <a:lvl1pPr algn="ctr">
              <a:defRPr sz="1200" b="1" i="1"/>
            </a:lvl1pPr>
          </a:lstStyle>
          <a:p>
            <a:r>
              <a:rPr lang="fr-FR" dirty="0"/>
              <a:t>Insérez ou glissez une image ici</a:t>
            </a:r>
          </a:p>
        </p:txBody>
      </p:sp>
      <p:sp>
        <p:nvSpPr>
          <p:cNvPr id="10" name="Espace réservé de la date 9">
            <a:extLst>
              <a:ext uri="{FF2B5EF4-FFF2-40B4-BE49-F238E27FC236}">
                <a16:creationId xmlns:a16="http://schemas.microsoft.com/office/drawing/2014/main" id="{9CD0B7EE-E48E-5044-A48F-2CFD8EA7342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3C67DCB9-2C9A-B957-CE95-6FD303F6BCE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19" name="Espace réservé du numéro de diapositive 18">
            <a:extLst>
              <a:ext uri="{FF2B5EF4-FFF2-40B4-BE49-F238E27FC236}">
                <a16:creationId xmlns:a16="http://schemas.microsoft.com/office/drawing/2014/main" id="{1C188222-B36F-7C89-181C-E3DF7BCCCF9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5F7CCF01-3271-4B53-BC63-8EB2766FB095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3072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un contenu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6FB9C2A6-6B52-4AFC-AC2D-1BEF6D867B9A}"/>
              </a:ext>
            </a:extLst>
          </p:cNvPr>
          <p:cNvSpPr/>
          <p:nvPr userDrawn="1"/>
        </p:nvSpPr>
        <p:spPr>
          <a:xfrm>
            <a:off x="4440774" y="626166"/>
            <a:ext cx="830439" cy="1658715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7584812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Image, un contenu / orange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823" y="1023163"/>
            <a:ext cx="7173139" cy="892652"/>
          </a:xfrm>
        </p:spPr>
        <p:txBody>
          <a:bodyPr anchor="ctr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8F8812AE-F14C-9241-5B73-8A0E4B30EC2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81000"/>
            <a:ext cx="3759200" cy="5727700"/>
          </a:xfrm>
          <a:solidFill>
            <a:schemeClr val="bg2"/>
          </a:solidFill>
        </p:spPr>
        <p:txBody>
          <a:bodyPr tIns="252000">
            <a:normAutofit/>
          </a:bodyPr>
          <a:lstStyle>
            <a:lvl1pPr algn="ctr">
              <a:defRPr sz="1200" b="1" i="1"/>
            </a:lvl1pPr>
          </a:lstStyle>
          <a:p>
            <a:r>
              <a:rPr lang="fr-FR" dirty="0"/>
              <a:t>Insérez ou glissez une image ici</a:t>
            </a:r>
          </a:p>
        </p:txBody>
      </p:sp>
      <p:sp>
        <p:nvSpPr>
          <p:cNvPr id="17" name="Espace réservé de la date 16">
            <a:extLst>
              <a:ext uri="{FF2B5EF4-FFF2-40B4-BE49-F238E27FC236}">
                <a16:creationId xmlns:a16="http://schemas.microsoft.com/office/drawing/2014/main" id="{0537FFA6-6DAE-4124-F9EF-AB94AAAEC2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18" name="Espace réservé du pied de page 17">
            <a:extLst>
              <a:ext uri="{FF2B5EF4-FFF2-40B4-BE49-F238E27FC236}">
                <a16:creationId xmlns:a16="http://schemas.microsoft.com/office/drawing/2014/main" id="{E95FCA02-6689-EE08-9D5B-8F92C5B1280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19" name="Espace réservé du numéro de diapositive 18">
            <a:extLst>
              <a:ext uri="{FF2B5EF4-FFF2-40B4-BE49-F238E27FC236}">
                <a16:creationId xmlns:a16="http://schemas.microsoft.com/office/drawing/2014/main" id="{EEF82E77-C672-CB2A-F918-754E2836A2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6BB813A6-D16D-4002-9614-7244213EB088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5296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0241C-51D2-2FFA-F53D-66D568CE4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851D832-664D-C6D0-E236-B729038DB91E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seul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593F00-DC01-134D-F1AA-36F52C8A9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7BCC843-51FC-A0FD-0230-A491E816E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1C6382B-D6FB-A3C8-04B6-8F359C410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72F7F75A-C9C5-421B-B865-69B99056491D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3874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8C905DC9-B6F2-AF41-D8E3-B345099E2A44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Vide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76119283-EC88-4E97-E536-B0D3CD0BF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138E4DB9-5E66-11B0-ADC1-898A9C9F9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5F693625-684F-DD41-DD5A-4FC3AE873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7F94B16-A2F7-4325-93C8-8C64431E0644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70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C272CEC0-E634-4E72-ADD0-E520AEFAC9B9}"/>
              </a:ext>
            </a:extLst>
          </p:cNvPr>
          <p:cNvGrpSpPr/>
          <p:nvPr userDrawn="1"/>
        </p:nvGrpSpPr>
        <p:grpSpPr>
          <a:xfrm>
            <a:off x="0" y="-669412"/>
            <a:ext cx="13814712" cy="8855842"/>
            <a:chOff x="0" y="-669412"/>
            <a:chExt cx="13814712" cy="885584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BAAB452-DBEA-45AB-8CE4-9428B65D2D74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A00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3" name="Graphique 12">
              <a:extLst>
                <a:ext uri="{FF2B5EF4-FFF2-40B4-BE49-F238E27FC236}">
                  <a16:creationId xmlns:a16="http://schemas.microsoft.com/office/drawing/2014/main" id="{0DCD4D58-EBBD-4608-A857-93B40A95EB00}"/>
                </a:ext>
              </a:extLst>
            </p:cNvPr>
            <p:cNvPicPr>
              <a:picLocks noChangeAspect="1"/>
            </p:cNvPicPr>
            <p:nvPr/>
          </p:nvPicPr>
          <p:blipFill>
            <a:blip cstate="screen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246879" y="6288893"/>
              <a:ext cx="837247" cy="453600"/>
            </a:xfrm>
            <a:prstGeom prst="rect">
              <a:avLst/>
            </a:prstGeom>
          </p:spPr>
        </p:pic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7CAE914F-77D1-4D2E-B603-CC89B72609B2}"/>
                </a:ext>
              </a:extLst>
            </p:cNvPr>
            <p:cNvSpPr/>
            <p:nvPr/>
          </p:nvSpPr>
          <p:spPr>
            <a:xfrm rot="9503028">
              <a:off x="5295772" y="-669412"/>
              <a:ext cx="5758957" cy="5758957"/>
            </a:xfrm>
            <a:prstGeom prst="ellipse">
              <a:avLst/>
            </a:prstGeom>
            <a:gradFill>
              <a:gsLst>
                <a:gs pos="0">
                  <a:srgbClr val="0A0096">
                    <a:alpha val="40000"/>
                  </a:srgbClr>
                </a:gs>
                <a:gs pos="90000">
                  <a:srgbClr val="FFE6BE">
                    <a:alpha val="69804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25677D54-B4A1-4E83-B154-D89F49820429}"/>
                </a:ext>
              </a:extLst>
            </p:cNvPr>
            <p:cNvSpPr/>
            <p:nvPr/>
          </p:nvSpPr>
          <p:spPr>
            <a:xfrm rot="18559918">
              <a:off x="7562186" y="2427473"/>
              <a:ext cx="5758957" cy="5758957"/>
            </a:xfrm>
            <a:prstGeom prst="ellipse">
              <a:avLst/>
            </a:prstGeom>
            <a:gradFill>
              <a:gsLst>
                <a:gs pos="0">
                  <a:srgbClr val="0A0096">
                    <a:alpha val="40000"/>
                  </a:srgbClr>
                </a:gs>
                <a:gs pos="90000">
                  <a:srgbClr val="FFE6BE">
                    <a:alpha val="69804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8D0ADAE5-4B7D-4857-B814-74CB3BBC9D71}"/>
                </a:ext>
              </a:extLst>
            </p:cNvPr>
            <p:cNvSpPr/>
            <p:nvPr/>
          </p:nvSpPr>
          <p:spPr>
            <a:xfrm rot="2272019">
              <a:off x="4932089" y="1992659"/>
              <a:ext cx="5758957" cy="5758957"/>
            </a:xfrm>
            <a:prstGeom prst="ellipse">
              <a:avLst/>
            </a:prstGeom>
            <a:gradFill>
              <a:gsLst>
                <a:gs pos="0">
                  <a:srgbClr val="0A0096">
                    <a:alpha val="33000"/>
                  </a:srgbClr>
                </a:gs>
                <a:gs pos="90000">
                  <a:srgbClr val="FFE6BE">
                    <a:alpha val="69804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6B1013BA-2378-47C6-9E39-6832EC0C2842}"/>
                </a:ext>
              </a:extLst>
            </p:cNvPr>
            <p:cNvSpPr/>
            <p:nvPr/>
          </p:nvSpPr>
          <p:spPr>
            <a:xfrm rot="15181930">
              <a:off x="8055755" y="-222604"/>
              <a:ext cx="5758957" cy="5758957"/>
            </a:xfrm>
            <a:prstGeom prst="ellipse">
              <a:avLst/>
            </a:prstGeom>
            <a:gradFill>
              <a:gsLst>
                <a:gs pos="0">
                  <a:srgbClr val="0A0096">
                    <a:alpha val="40000"/>
                  </a:srgbClr>
                </a:gs>
                <a:gs pos="90000">
                  <a:srgbClr val="FFE6BE">
                    <a:alpha val="69804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E768505C-9D07-E2BA-5E67-052690AE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9" y="4092575"/>
            <a:ext cx="5506402" cy="1990725"/>
          </a:xfrm>
        </p:spPr>
        <p:txBody>
          <a:bodyPr tIns="0" anchor="t">
            <a:normAutofit/>
          </a:bodyPr>
          <a:lstStyle>
            <a:lvl1pPr>
              <a:defRPr sz="2400" u="none">
                <a:solidFill>
                  <a:srgbClr val="FFE6B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D962-C3DA-DBD4-0BF6-2D6C25E8F3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688" y="1562101"/>
            <a:ext cx="3407455" cy="2508250"/>
          </a:xfrm>
        </p:spPr>
        <p:txBody>
          <a:bodyPr bIns="0" anchor="b">
            <a:normAutofit/>
          </a:bodyPr>
          <a:lstStyle>
            <a:lvl1pPr marL="0" indent="0">
              <a:buNone/>
              <a:defRPr sz="13800" b="0">
                <a:solidFill>
                  <a:srgbClr val="FFE6B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990F81-943E-8772-8E7E-5B7D728D364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de section / bleu</a:t>
            </a: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355AA99D-022F-D415-80D1-BC08D868D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7B540C3E-C5E6-3328-A566-25E43C336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D631FB3-853F-6F1D-B00B-99F1BAD9E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6F114EC-ED72-42F0-B640-9AD7930EE862}"/>
              </a:ext>
            </a:extLst>
          </p:cNvPr>
          <p:cNvSpPr/>
          <p:nvPr userDrawn="1"/>
        </p:nvSpPr>
        <p:spPr>
          <a:xfrm>
            <a:off x="6096000" y="-1662793"/>
            <a:ext cx="6102350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8899F6F-272C-4E55-9BEA-DD5033A54D45}"/>
              </a:ext>
            </a:extLst>
          </p:cNvPr>
          <p:cNvSpPr/>
          <p:nvPr userDrawn="1"/>
        </p:nvSpPr>
        <p:spPr>
          <a:xfrm>
            <a:off x="5696085" y="6858000"/>
            <a:ext cx="8094143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745DCC-9A36-4AAC-9C6B-1B7929FB2A01}"/>
              </a:ext>
            </a:extLst>
          </p:cNvPr>
          <p:cNvSpPr/>
          <p:nvPr userDrawn="1"/>
        </p:nvSpPr>
        <p:spPr>
          <a:xfrm>
            <a:off x="12198349" y="0"/>
            <a:ext cx="1666497" cy="68580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8103BAFC-5058-4E81-BEA6-1023712D3DAA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  <a:ln>
            <a:solidFill>
              <a:srgbClr val="FFE6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149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 / bleu lé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>
            <a:extLst>
              <a:ext uri="{FF2B5EF4-FFF2-40B4-BE49-F238E27FC236}">
                <a16:creationId xmlns:a16="http://schemas.microsoft.com/office/drawing/2014/main" id="{0EAD7755-449E-4D5F-98DF-8F06D528C131}"/>
              </a:ext>
            </a:extLst>
          </p:cNvPr>
          <p:cNvGrpSpPr/>
          <p:nvPr userDrawn="1"/>
        </p:nvGrpSpPr>
        <p:grpSpPr>
          <a:xfrm>
            <a:off x="4932089" y="-669412"/>
            <a:ext cx="8882623" cy="8855842"/>
            <a:chOff x="4932089" y="-669412"/>
            <a:chExt cx="8882623" cy="8855842"/>
          </a:xfrm>
        </p:grpSpPr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E7A766B-3BA1-4C92-AED7-7D07D8630864}"/>
                </a:ext>
              </a:extLst>
            </p:cNvPr>
            <p:cNvSpPr/>
            <p:nvPr/>
          </p:nvSpPr>
          <p:spPr>
            <a:xfrm rot="7456679">
              <a:off x="5295772" y="-669412"/>
              <a:ext cx="5758957" cy="5758957"/>
            </a:xfrm>
            <a:prstGeom prst="ellipse">
              <a:avLst/>
            </a:prstGeom>
            <a:gradFill>
              <a:gsLst>
                <a:gs pos="40000">
                  <a:srgbClr val="E3F4FD">
                    <a:alpha val="14902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07719DC8-A262-4B79-A89B-AA3EF3EBF655}"/>
                </a:ext>
              </a:extLst>
            </p:cNvPr>
            <p:cNvSpPr/>
            <p:nvPr/>
          </p:nvSpPr>
          <p:spPr>
            <a:xfrm rot="18517910">
              <a:off x="7562186" y="2427473"/>
              <a:ext cx="5758957" cy="5758957"/>
            </a:xfrm>
            <a:prstGeom prst="ellipse">
              <a:avLst/>
            </a:prstGeom>
            <a:gradFill>
              <a:gsLst>
                <a:gs pos="40000">
                  <a:srgbClr val="E3F4FD">
                    <a:alpha val="14902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E7FDF70-7A82-4229-85EF-C8FCF1D49465}"/>
                </a:ext>
              </a:extLst>
            </p:cNvPr>
            <p:cNvSpPr/>
            <p:nvPr/>
          </p:nvSpPr>
          <p:spPr>
            <a:xfrm rot="2200434">
              <a:off x="4932089" y="1992659"/>
              <a:ext cx="5758957" cy="5758957"/>
            </a:xfrm>
            <a:prstGeom prst="ellipse">
              <a:avLst/>
            </a:prstGeom>
            <a:gradFill>
              <a:gsLst>
                <a:gs pos="40000">
                  <a:srgbClr val="E3F4FD">
                    <a:alpha val="40000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055FCBDB-E30C-4179-95CC-3C8BB7B5749F}"/>
                </a:ext>
              </a:extLst>
            </p:cNvPr>
            <p:cNvSpPr/>
            <p:nvPr/>
          </p:nvSpPr>
          <p:spPr>
            <a:xfrm rot="13087286">
              <a:off x="8055755" y="-222604"/>
              <a:ext cx="5758957" cy="5758957"/>
            </a:xfrm>
            <a:prstGeom prst="ellipse">
              <a:avLst/>
            </a:prstGeom>
            <a:gradFill>
              <a:gsLst>
                <a:gs pos="40000">
                  <a:srgbClr val="E3F4FD">
                    <a:alpha val="14902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E768505C-9D07-E2BA-5E67-052690AE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8" y="4092575"/>
            <a:ext cx="5691187" cy="1990725"/>
          </a:xfrm>
        </p:spPr>
        <p:txBody>
          <a:bodyPr tIns="0" anchor="t">
            <a:normAutofit/>
          </a:bodyPr>
          <a:lstStyle>
            <a:lvl1pPr>
              <a:defRPr sz="2400" b="0" u="none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D962-C3DA-DBD4-0BF6-2D6C25E8F3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688" y="1562101"/>
            <a:ext cx="3407455" cy="2508250"/>
          </a:xfrm>
        </p:spPr>
        <p:txBody>
          <a:bodyPr bIns="0" anchor="b">
            <a:normAutofit/>
          </a:bodyPr>
          <a:lstStyle>
            <a:lvl1pPr marL="0" indent="0">
              <a:buNone/>
              <a:defRPr sz="13800" b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990F81-943E-8772-8E7E-5B7D728D364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de section / bleu léger</a:t>
            </a:r>
          </a:p>
        </p:txBody>
      </p:sp>
      <p:sp>
        <p:nvSpPr>
          <p:cNvPr id="10" name="Espace réservé de la date 9">
            <a:extLst>
              <a:ext uri="{FF2B5EF4-FFF2-40B4-BE49-F238E27FC236}">
                <a16:creationId xmlns:a16="http://schemas.microsoft.com/office/drawing/2014/main" id="{DD4DB2E4-54E2-44EB-E4C3-44DE56626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12" name="Espace réservé du pied de page 11">
            <a:extLst>
              <a:ext uri="{FF2B5EF4-FFF2-40B4-BE49-F238E27FC236}">
                <a16:creationId xmlns:a16="http://schemas.microsoft.com/office/drawing/2014/main" id="{C7BCD7BB-82F6-34FE-A8C9-A212E1E1F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459099F2-3B59-95A2-F75D-C38A1DF1F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476722-E9C7-470B-AC4D-66B903A3F147}"/>
              </a:ext>
            </a:extLst>
          </p:cNvPr>
          <p:cNvSpPr/>
          <p:nvPr userDrawn="1"/>
        </p:nvSpPr>
        <p:spPr>
          <a:xfrm>
            <a:off x="6096000" y="-1662793"/>
            <a:ext cx="6102350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AC53F2-8C82-4DA5-8055-B51F2A896B53}"/>
              </a:ext>
            </a:extLst>
          </p:cNvPr>
          <p:cNvSpPr/>
          <p:nvPr userDrawn="1"/>
        </p:nvSpPr>
        <p:spPr>
          <a:xfrm>
            <a:off x="5696085" y="6858000"/>
            <a:ext cx="8094143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6796155-EB59-4CB6-A9AD-3D954D609B21}"/>
              </a:ext>
            </a:extLst>
          </p:cNvPr>
          <p:cNvSpPr/>
          <p:nvPr userDrawn="1"/>
        </p:nvSpPr>
        <p:spPr>
          <a:xfrm>
            <a:off x="12198350" y="0"/>
            <a:ext cx="1591878" cy="68580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0DEC7FE-F935-4FFE-AA15-2CFAF106CA40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545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3A3D7B77-27AD-4508-997F-7DE4D5F75EF9}"/>
              </a:ext>
            </a:extLst>
          </p:cNvPr>
          <p:cNvGrpSpPr/>
          <p:nvPr userDrawn="1"/>
        </p:nvGrpSpPr>
        <p:grpSpPr>
          <a:xfrm>
            <a:off x="-385569" y="-623920"/>
            <a:ext cx="12569519" cy="7481920"/>
            <a:chOff x="-385569" y="-623920"/>
            <a:chExt cx="12569519" cy="748192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155C174-1195-4F23-9C76-9B5627A031ED}"/>
                </a:ext>
              </a:extLst>
            </p:cNvPr>
            <p:cNvSpPr/>
            <p:nvPr userDrawn="1"/>
          </p:nvSpPr>
          <p:spPr>
            <a:xfrm>
              <a:off x="-8050" y="0"/>
              <a:ext cx="12192000" cy="6858000"/>
            </a:xfrm>
            <a:prstGeom prst="rect">
              <a:avLst/>
            </a:prstGeom>
            <a:solidFill>
              <a:srgbClr val="FF73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" name="Ellipse 4">
              <a:extLst>
                <a:ext uri="{FF2B5EF4-FFF2-40B4-BE49-F238E27FC236}">
                  <a16:creationId xmlns:a16="http://schemas.microsoft.com/office/drawing/2014/main" id="{0BFD6B91-D38F-4ED0-9E21-77B5883A217A}"/>
                </a:ext>
              </a:extLst>
            </p:cNvPr>
            <p:cNvSpPr/>
            <p:nvPr/>
          </p:nvSpPr>
          <p:spPr>
            <a:xfrm>
              <a:off x="3948056" y="-623920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FFE6BE">
                    <a:alpha val="20000"/>
                  </a:srgbClr>
                </a:gs>
                <a:gs pos="80000">
                  <a:srgbClr val="FFE6BE">
                    <a:alpha val="4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4" name="Graphique 13">
              <a:extLst>
                <a:ext uri="{FF2B5EF4-FFF2-40B4-BE49-F238E27FC236}">
                  <a16:creationId xmlns:a16="http://schemas.microsoft.com/office/drawing/2014/main" id="{9F7D2914-B50C-4BED-BE2C-8A97D5BCD50A}"/>
                </a:ext>
              </a:extLst>
            </p:cNvPr>
            <p:cNvPicPr>
              <a:picLocks noChangeAspect="1"/>
            </p:cNvPicPr>
            <p:nvPr/>
          </p:nvPicPr>
          <p:blipFill>
            <a:blip cstate="screen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246879" y="6288893"/>
              <a:ext cx="837248" cy="453600"/>
            </a:xfrm>
            <a:prstGeom prst="rect">
              <a:avLst/>
            </a:prstGeom>
          </p:spPr>
        </p:pic>
        <p:sp>
          <p:nvSpPr>
            <p:cNvPr id="15" name="Ellipse 4">
              <a:extLst>
                <a:ext uri="{FF2B5EF4-FFF2-40B4-BE49-F238E27FC236}">
                  <a16:creationId xmlns:a16="http://schemas.microsoft.com/office/drawing/2014/main" id="{CE1259DB-C09A-4D93-ACB9-23720556B8E8}"/>
                </a:ext>
              </a:extLst>
            </p:cNvPr>
            <p:cNvSpPr/>
            <p:nvPr/>
          </p:nvSpPr>
          <p:spPr>
            <a:xfrm>
              <a:off x="1765349" y="-623920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FFE6BE">
                    <a:alpha val="20000"/>
                  </a:srgbClr>
                </a:gs>
                <a:gs pos="80000">
                  <a:srgbClr val="FFE6BE">
                    <a:alpha val="4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Ellipse 4">
              <a:extLst>
                <a:ext uri="{FF2B5EF4-FFF2-40B4-BE49-F238E27FC236}">
                  <a16:creationId xmlns:a16="http://schemas.microsoft.com/office/drawing/2014/main" id="{F915509F-6EF1-45F9-AAB8-F693D4726B5D}"/>
                </a:ext>
              </a:extLst>
            </p:cNvPr>
            <p:cNvSpPr/>
            <p:nvPr/>
          </p:nvSpPr>
          <p:spPr>
            <a:xfrm>
              <a:off x="-385569" y="-623920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FFE6BE">
                    <a:alpha val="20000"/>
                  </a:srgbClr>
                </a:gs>
                <a:gs pos="80000">
                  <a:srgbClr val="FFE6BE">
                    <a:alpha val="4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E768505C-9D07-E2BA-5E67-052690AE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4344035"/>
            <a:ext cx="4881563" cy="1990725"/>
          </a:xfrm>
        </p:spPr>
        <p:txBody>
          <a:bodyPr tIns="0" anchor="t">
            <a:normAutofit/>
          </a:bodyPr>
          <a:lstStyle>
            <a:lvl1pPr algn="r">
              <a:defRPr sz="2400" u="none">
                <a:solidFill>
                  <a:srgbClr val="FFE6B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D962-C3DA-DBD4-0BF6-2D6C25E8F3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484508" y="1813561"/>
            <a:ext cx="3407455" cy="2508250"/>
          </a:xfrm>
        </p:spPr>
        <p:txBody>
          <a:bodyPr bIns="0" anchor="b">
            <a:normAutofit/>
          </a:bodyPr>
          <a:lstStyle>
            <a:lvl1pPr marL="0" indent="0" algn="r">
              <a:buNone/>
              <a:defRPr sz="13800" b="0">
                <a:solidFill>
                  <a:srgbClr val="FFE6B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990F81-943E-8772-8E7E-5B7D728D364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de section / orange</a:t>
            </a: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34DE0B3F-7C66-ACD6-E8EA-FD0A70CBE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21D34729-2511-E209-EA8A-77FE7A2CF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7FC75202-5109-7898-C139-6A1041C58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E3C8145-EFC3-49F0-AE6C-522458152F22}"/>
              </a:ext>
            </a:extLst>
          </p:cNvPr>
          <p:cNvSpPr/>
          <p:nvPr userDrawn="1"/>
        </p:nvSpPr>
        <p:spPr>
          <a:xfrm>
            <a:off x="-1567543" y="-1662793"/>
            <a:ext cx="7663543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8DB07F9-22AE-4069-87B4-87011D8E3F20}"/>
              </a:ext>
            </a:extLst>
          </p:cNvPr>
          <p:cNvSpPr/>
          <p:nvPr userDrawn="1"/>
        </p:nvSpPr>
        <p:spPr>
          <a:xfrm>
            <a:off x="-1599928" y="-20160"/>
            <a:ext cx="1591878" cy="630905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64DE0E5-1FB6-476E-B938-65C8A224870C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  <a:ln>
            <a:solidFill>
              <a:srgbClr val="FFE6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0941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 / orange lé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68505C-9D07-E2BA-5E67-052690AE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8020" y="4344035"/>
            <a:ext cx="4873943" cy="1990725"/>
          </a:xfrm>
        </p:spPr>
        <p:txBody>
          <a:bodyPr tIns="0" anchor="t">
            <a:normAutofit/>
          </a:bodyPr>
          <a:lstStyle>
            <a:lvl1pPr algn="r">
              <a:defRPr sz="2400" u="none">
                <a:solidFill>
                  <a:schemeClr val="accent4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D962-C3DA-DBD4-0BF6-2D6C25E8F3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484508" y="1813561"/>
            <a:ext cx="3407455" cy="2508250"/>
          </a:xfrm>
        </p:spPr>
        <p:txBody>
          <a:bodyPr bIns="0" anchor="b">
            <a:normAutofit/>
          </a:bodyPr>
          <a:lstStyle>
            <a:lvl1pPr marL="0" indent="0" algn="r">
              <a:buNone/>
              <a:defRPr sz="13800" b="0">
                <a:solidFill>
                  <a:schemeClr val="accent4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990F81-943E-8772-8E7E-5B7D728D364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de section / orange léger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8277B13-27A5-C03D-3259-683AB9F5B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C8115B6-C5F8-4D71-A12C-0BF3EE190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359FDEF-1075-ED0A-50AB-EFD7CFC8A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Ellipse 4">
            <a:extLst>
              <a:ext uri="{FF2B5EF4-FFF2-40B4-BE49-F238E27FC236}">
                <a16:creationId xmlns:a16="http://schemas.microsoft.com/office/drawing/2014/main" id="{C89D9976-949A-42EB-859D-E80B4CC10A95}"/>
              </a:ext>
            </a:extLst>
          </p:cNvPr>
          <p:cNvSpPr/>
          <p:nvPr userDrawn="1"/>
        </p:nvSpPr>
        <p:spPr>
          <a:xfrm>
            <a:off x="3948056" y="-623920"/>
            <a:ext cx="3388659" cy="676849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4">
            <a:extLst>
              <a:ext uri="{FF2B5EF4-FFF2-40B4-BE49-F238E27FC236}">
                <a16:creationId xmlns:a16="http://schemas.microsoft.com/office/drawing/2014/main" id="{CC2B5E55-9B96-4B32-A1EE-10B5F4F5DA4D}"/>
              </a:ext>
            </a:extLst>
          </p:cNvPr>
          <p:cNvSpPr/>
          <p:nvPr userDrawn="1"/>
        </p:nvSpPr>
        <p:spPr>
          <a:xfrm>
            <a:off x="1765349" y="-623920"/>
            <a:ext cx="3388659" cy="676849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4">
            <a:extLst>
              <a:ext uri="{FF2B5EF4-FFF2-40B4-BE49-F238E27FC236}">
                <a16:creationId xmlns:a16="http://schemas.microsoft.com/office/drawing/2014/main" id="{4304B1BE-B040-428D-BC18-2E34F6E82E71}"/>
              </a:ext>
            </a:extLst>
          </p:cNvPr>
          <p:cNvSpPr/>
          <p:nvPr userDrawn="1"/>
        </p:nvSpPr>
        <p:spPr>
          <a:xfrm>
            <a:off x="-385569" y="-623920"/>
            <a:ext cx="3388659" cy="676849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7E136B-58DD-4E47-936D-12355A226BA9}"/>
              </a:ext>
            </a:extLst>
          </p:cNvPr>
          <p:cNvSpPr/>
          <p:nvPr userDrawn="1"/>
        </p:nvSpPr>
        <p:spPr>
          <a:xfrm>
            <a:off x="-607192" y="-1662793"/>
            <a:ext cx="6703192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0B954AD-206C-4152-B630-B00798AA4F40}"/>
              </a:ext>
            </a:extLst>
          </p:cNvPr>
          <p:cNvSpPr/>
          <p:nvPr userDrawn="1"/>
        </p:nvSpPr>
        <p:spPr>
          <a:xfrm>
            <a:off x="-1594213" y="-20161"/>
            <a:ext cx="1591878" cy="626856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BD763B6C-E7D6-46D1-885B-9B8BDFBAEEFE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267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hidden="1">
            <a:extLst>
              <a:ext uri="{FF2B5EF4-FFF2-40B4-BE49-F238E27FC236}">
                <a16:creationId xmlns:a16="http://schemas.microsoft.com/office/drawing/2014/main" id="{BE51FE69-4C0C-6AC8-1192-B4228D478D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F445ED-6B20-7F3A-D030-EF341BB0C02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635759" y="1191578"/>
            <a:ext cx="8917493" cy="5057141"/>
          </a:xfrm>
        </p:spPr>
        <p:txBody>
          <a:bodyPr numCol="2" spcCol="1260000"/>
          <a:lstStyle>
            <a:lvl1pPr>
              <a:lnSpc>
                <a:spcPct val="80000"/>
              </a:lnSpc>
              <a:spcBef>
                <a:spcPts val="3000"/>
              </a:spcBef>
              <a:spcAft>
                <a:spcPts val="0"/>
              </a:spcAft>
              <a:defRPr sz="5400" b="0">
                <a:solidFill>
                  <a:schemeClr val="accent2"/>
                </a:solidFill>
              </a:defRPr>
            </a:lvl1pPr>
            <a:lvl2pPr defTabSz="32321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3600000" algn="r"/>
              </a:tabLst>
              <a:defRPr sz="1400" u="none" cap="all" baseline="0">
                <a:solidFill>
                  <a:schemeClr val="accent2"/>
                </a:solidFill>
                <a:effectLst/>
                <a:latin typeface="+mj-lt"/>
              </a:defRPr>
            </a:lvl2pPr>
            <a:lvl3pPr defTabSz="3048000">
              <a:tabLst>
                <a:tab pos="3600000" algn="r"/>
              </a:tabLst>
              <a:defRPr b="1"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</a:lstStyle>
          <a:p>
            <a:pPr lvl="0"/>
            <a:r>
              <a:rPr lang="fr-FR" dirty="0"/>
              <a:t>00</a:t>
            </a:r>
          </a:p>
          <a:p>
            <a:pPr lvl="1"/>
            <a:r>
              <a:rPr lang="fr-FR" dirty="0"/>
              <a:t>Deuxième </a:t>
            </a:r>
            <a:br>
              <a:rPr lang="fr-FR" dirty="0"/>
            </a:br>
            <a:r>
              <a:rPr lang="fr-FR" dirty="0"/>
              <a:t>niveau	P.02</a:t>
            </a:r>
          </a:p>
          <a:p>
            <a:pPr lvl="2"/>
            <a:r>
              <a:rPr lang="fr-FR" dirty="0"/>
              <a:t>Troisième niveau	p.03</a:t>
            </a:r>
          </a:p>
          <a:p>
            <a:pPr lvl="2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1FEA92C-9CC8-7351-399C-B816654F3F8C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Sommaire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44ADB92B-4618-C703-95BA-24C9DB27A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334C9847-20A6-D0EC-1FE7-899CE047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4A8358FF-1CDA-FAA6-F39C-6ECA0B970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175FDDF4-7705-F2E3-76D5-C0AABC174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E9B6D4D-1BD9-45C8-8907-0934C093DFBB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365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87D8E0-EBB2-5681-E8C3-2011B4FF1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F445ED-6B20-7F3A-D030-EF341BB0C0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800"/>
              </a:spcBef>
              <a:spcAft>
                <a:spcPts val="0"/>
              </a:spcAft>
              <a:defRPr/>
            </a:lvl1pPr>
            <a:lvl2pPr>
              <a:spcBef>
                <a:spcPts val="1200"/>
              </a:spcBef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1FEA92C-9CC8-7351-399C-B816654F3F8C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et contenu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77567A1-1008-9B84-316D-5F291ADF4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606E962-99E9-D48A-99A5-3B6954ECA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38A99CB-CD44-2A53-6119-C8319131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49AC0E0A-B2D4-4662-AAC0-B85239E046B4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426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0038" y="1156652"/>
            <a:ext cx="5508000" cy="499014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3963" y="1156652"/>
            <a:ext cx="5508000" cy="499014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Deux contenus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2A2FAD20-A158-272A-6AE1-0B6593A6C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212537E4-8A7D-E22D-D3F0-7B8AF0126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EE0CEB0E-675F-1DC4-59D9-5AC090DBC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AE7FA85B-C05D-4CE3-A351-A8426067B51E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99171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ô et deux contenus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B3B40885-1835-49FD-AEB3-484D14018BA3}"/>
              </a:ext>
            </a:extLst>
          </p:cNvPr>
          <p:cNvSpPr/>
          <p:nvPr userDrawn="1"/>
        </p:nvSpPr>
        <p:spPr>
          <a:xfrm>
            <a:off x="384174" y="1035097"/>
            <a:ext cx="830439" cy="1658715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3564000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27963" y="2463800"/>
            <a:ext cx="3564000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Chapô et deux contenus / orange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224" y="1404163"/>
            <a:ext cx="7252514" cy="892652"/>
          </a:xfrm>
        </p:spPr>
        <p:txBody>
          <a:bodyPr anchor="ctr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30F1B13-841A-45E6-40A7-42F527B8D944}"/>
              </a:ext>
            </a:extLst>
          </p:cNvPr>
          <p:cNvCxnSpPr>
            <a:cxnSpLocks/>
          </p:cNvCxnSpPr>
          <p:nvPr userDrawn="1"/>
        </p:nvCxnSpPr>
        <p:spPr>
          <a:xfrm>
            <a:off x="384174" y="2997994"/>
            <a:ext cx="82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8A3C3E56-E871-A5B9-C67A-B216796E40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0037" y="3101974"/>
            <a:ext cx="3736703" cy="3042347"/>
          </a:xfrm>
        </p:spPr>
        <p:txBody>
          <a:bodyPr/>
          <a:lstStyle>
            <a:lvl1pPr>
              <a:lnSpc>
                <a:spcPct val="100000"/>
              </a:lnSpc>
              <a:defRPr cap="none">
                <a:solidFill>
                  <a:schemeClr val="accent1"/>
                </a:solidFill>
              </a:defRPr>
            </a:lvl1pPr>
            <a:lvl2pPr>
              <a:defRPr cap="none"/>
            </a:lvl2pPr>
            <a:lvl3pPr>
              <a:defRPr cap="none"/>
            </a:lvl3pPr>
            <a:lvl4pPr>
              <a:defRPr cap="none"/>
            </a:lvl4pPr>
            <a:lvl5pPr>
              <a:defRPr cap="none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58B4BA78-7FE0-6F46-368E-BBB79DC34C4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250B8C9-3217-B934-96E6-FA5FB64AD7E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520962DC-2A30-4E81-EAF0-6FC53D9B0D2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467FD9F-5E67-4BE1-A692-264F6CDFA138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2720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4BAF59E-17A3-41AC-24BF-429F30ED8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789" y="121920"/>
            <a:ext cx="11592174" cy="8926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F7A96AB-5B27-E176-1466-AF4DEA164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0037" y="1156653"/>
            <a:ext cx="11591926" cy="5057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 </a:t>
            </a:r>
          </a:p>
          <a:p>
            <a:pPr lvl="4"/>
            <a:r>
              <a:rPr lang="fr-FR" dirty="0"/>
              <a:t>Cinquième niveau</a:t>
            </a:r>
          </a:p>
          <a:p>
            <a:pPr lvl="5"/>
            <a:r>
              <a:rPr lang="fr-FR" dirty="0"/>
              <a:t>Sixième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C2C77E-9AC3-43F0-6CCE-D6C322F73C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463546" y="6436519"/>
            <a:ext cx="27432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November 2025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9D3041-26AC-BE20-310D-04E52721B1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1307" y="6436519"/>
            <a:ext cx="7009359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 b="1" cap="all" baseline="0">
                <a:solidFill>
                  <a:schemeClr val="tx2"/>
                </a:solidFill>
              </a:defRPr>
            </a:lvl1pPr>
          </a:lstStyle>
          <a:p>
            <a:pPr algn="l"/>
            <a:r>
              <a:rPr lang="en-US"/>
              <a:t>The TARA project, JEFF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2376189-E8CE-016C-5DE6-0CEFA6260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67123" y="6436519"/>
            <a:ext cx="62484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cap="all" baseline="0">
                <a:solidFill>
                  <a:schemeClr val="tx2"/>
                </a:solidFill>
              </a:defRPr>
            </a:lvl1pPr>
          </a:lstStyle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1DB57BB-4944-E60F-E0B1-BFF5945D61A8}"/>
              </a:ext>
            </a:extLst>
          </p:cNvPr>
          <p:cNvSpPr txBox="1"/>
          <p:nvPr userDrawn="1"/>
        </p:nvSpPr>
        <p:spPr>
          <a:xfrm>
            <a:off x="-114300" y="-276999"/>
            <a:ext cx="256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B7E3FFC8-C2E9-48AD-8A40-DC39C76FCA83}"/>
              </a:ext>
            </a:extLst>
          </p:cNvPr>
          <p:cNvPicPr>
            <a:picLocks noChangeAspect="1"/>
          </p:cNvPicPr>
          <p:nvPr userDrawn="1"/>
        </p:nvPicPr>
        <p:blipFill>
          <a:blip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246879" y="6288893"/>
            <a:ext cx="837247" cy="4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11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7" r:id="rId3"/>
    <p:sldLayoutId id="2147483668" r:id="rId4"/>
    <p:sldLayoutId id="2147483669" r:id="rId5"/>
    <p:sldLayoutId id="2147483672" r:id="rId6"/>
    <p:sldLayoutId id="2147483650" r:id="rId7"/>
    <p:sldLayoutId id="2147483652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70" r:id="rId15"/>
    <p:sldLayoutId id="2147483671" r:id="rId16"/>
    <p:sldLayoutId id="2147483654" r:id="rId17"/>
    <p:sldLayoutId id="2147483655" r:id="rId1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600"/>
        </a:spcAft>
        <a:buFont typeface="Arial" panose="020B0604020202020204" pitchFamily="34" charset="0"/>
        <a:buNone/>
        <a:defRPr sz="1400" b="1" kern="1200" cap="all" baseline="0">
          <a:solidFill>
            <a:schemeClr val="accent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sz="1200" b="1" kern="1200">
          <a:solidFill>
            <a:schemeClr val="accent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8900" indent="-88900" algn="l" defTabSz="914400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Font typeface="Wingdings 2" panose="05020102010507070707" pitchFamily="18" charset="2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  <a:sym typeface="Wingdings 2" panose="05020102010507070707" pitchFamily="18" charset="2"/>
        </a:defRPr>
      </a:lvl4pPr>
      <a:lvl5pPr marL="179388" indent="-90488" algn="l" defTabSz="914400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100000"/>
        <a:buFont typeface="Symbol" panose="05050102010706020507" pitchFamily="18" charset="2"/>
        <a:buChar char="·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0" indent="-87313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 userDrawn="1">
          <p15:clr>
            <a:srgbClr val="F26B43"/>
          </p15:clr>
        </p15:guide>
        <p15:guide id="2" pos="7491" userDrawn="1">
          <p15:clr>
            <a:srgbClr val="F26B43"/>
          </p15:clr>
        </p15:guide>
        <p15:guide id="3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bnl.gov/event/3580/contributions/10518/attachments/9379/11474/paper_bench_ane_july2017_preprint.pdf" TargetMode="External"/><Relationship Id="rId13" Type="http://schemas.openxmlformats.org/officeDocument/2006/relationships/hyperlink" Target="https://www.epj-n.org/articles/epjn/abs/2018/01/epjn170051/epjn170051.html" TargetMode="External"/><Relationship Id="rId3" Type="http://schemas.openxmlformats.org/officeDocument/2006/relationships/hyperlink" Target="https://www.osti.gov/servlets/purl/2476619" TargetMode="External"/><Relationship Id="rId7" Type="http://schemas.openxmlformats.org/officeDocument/2006/relationships/hyperlink" Target="https://www.ideals.illinois.edu/items/139602/bitstreams/450760/data.pdf" TargetMode="External"/><Relationship Id="rId12" Type="http://schemas.openxmlformats.org/officeDocument/2006/relationships/image" Target="../media/image7.png"/><Relationship Id="rId17" Type="http://schemas.openxmlformats.org/officeDocument/2006/relationships/hyperlink" Target="https://www.osti.gov/servlets/purl/2349319" TargetMode="External"/><Relationship Id="rId2" Type="http://schemas.openxmlformats.org/officeDocument/2006/relationships/notesSlide" Target="../notesSlides/notesSlide3.xml"/><Relationship Id="rId16" Type="http://schemas.openxmlformats.org/officeDocument/2006/relationships/hyperlink" Target="https://indico.bnl.gov/event/3580/contributions/10518/attachments/9379/11474/paper_bench_ane_july2017_preprint.pdf" TargetMode="Externa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mcnp.lanl.gov/pdf_files/TechReport_2011_LANL_LA-UR-11-04542_PavlouBrownEtAl.pdf" TargetMode="External"/><Relationship Id="rId11" Type="http://schemas.openxmlformats.org/officeDocument/2006/relationships/hyperlink" Target="https://www.epj-n.org/articles/epjn/abs/2022/01/epjn220066/epjn220066.html" TargetMode="External"/><Relationship Id="rId5" Type="http://schemas.openxmlformats.org/officeDocument/2006/relationships/hyperlink" Target="https://www.epj-n.org/articles/epjn/abs/2018/01/epjn170051/epjn170051.html" TargetMode="External"/><Relationship Id="rId15" Type="http://schemas.openxmlformats.org/officeDocument/2006/relationships/hyperlink" Target="https://www.ideals.illinois.edu/items/139602/bitstreams/450760/data.pdf" TargetMode="External"/><Relationship Id="rId10" Type="http://schemas.openxmlformats.org/officeDocument/2006/relationships/hyperlink" Target="https://www.osti.gov/servlets/purl/2476619" TargetMode="External"/><Relationship Id="rId4" Type="http://schemas.openxmlformats.org/officeDocument/2006/relationships/hyperlink" Target="https://www.epj-n.org/articles/epjn/abs/2022/01/epjn220066/epjn220066.html" TargetMode="External"/><Relationship Id="rId9" Type="http://schemas.openxmlformats.org/officeDocument/2006/relationships/hyperlink" Target="https://www.osti.gov/servlets/purl/2349319" TargetMode="External"/><Relationship Id="rId14" Type="http://schemas.openxmlformats.org/officeDocument/2006/relationships/hyperlink" Target="https://mcnp.lanl.gov/pdf_files/TechReport_2011_LANL_LA-UR-11-04542_PavlouBrownEtAl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0.png"/><Relationship Id="rId4" Type="http://schemas.openxmlformats.org/officeDocument/2006/relationships/image" Target="../media/image9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A615FF-BBE3-E802-106E-B24213E682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6224" y="3011715"/>
            <a:ext cx="5231442" cy="1230086"/>
          </a:xfrm>
        </p:spPr>
        <p:txBody>
          <a:bodyPr>
            <a:noAutofit/>
          </a:bodyPr>
          <a:lstStyle/>
          <a:p>
            <a:pPr algn="ctr"/>
            <a:r>
              <a:rPr lang="en-US" sz="3200" cap="none" dirty="0"/>
              <a:t>Impact of </a:t>
            </a:r>
            <a:br>
              <a:rPr lang="en-US" sz="3200" cap="none" dirty="0"/>
            </a:br>
            <a:r>
              <a:rPr lang="en-US" sz="3200" cap="none" dirty="0"/>
              <a:t>Thermal Scattering Law Uncertainty </a:t>
            </a:r>
            <a:br>
              <a:rPr lang="en-US" sz="3200" cap="none" dirty="0"/>
            </a:br>
            <a:r>
              <a:rPr lang="en-US" sz="3200" cap="none" dirty="0"/>
              <a:t>on Benchmarks </a:t>
            </a:r>
            <a:br>
              <a:rPr lang="en-US" sz="3200" cap="none" dirty="0"/>
            </a:br>
            <a:r>
              <a:rPr lang="en-US" sz="3200" cap="none" dirty="0"/>
              <a:t>Sensitive to Polyethylene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3523CF5-C9A2-EC8A-6EED-7DE3401351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01470" y="5681953"/>
            <a:ext cx="2892941" cy="1090986"/>
          </a:xfrm>
        </p:spPr>
        <p:txBody>
          <a:bodyPr/>
          <a:lstStyle/>
          <a:p>
            <a:r>
              <a:rPr lang="en-US" sz="1800" dirty="0" err="1"/>
              <a:t>aSNR</a:t>
            </a:r>
            <a:r>
              <a:rPr lang="en-US" sz="1800" dirty="0"/>
              <a:t>/</a:t>
            </a:r>
            <a:r>
              <a:rPr lang="en-US" sz="1800" dirty="0" err="1"/>
              <a:t>psn</a:t>
            </a:r>
            <a:r>
              <a:rPr lang="en-US" sz="1800" dirty="0"/>
              <a:t>-res/</a:t>
            </a:r>
            <a:r>
              <a:rPr lang="en-US" sz="1800" dirty="0" err="1"/>
              <a:t>snc</a:t>
            </a:r>
            <a:r>
              <a:rPr lang="en-US" sz="1800" dirty="0"/>
              <a:t>/ln</a:t>
            </a:r>
          </a:p>
          <a:p>
            <a:r>
              <a:rPr lang="en-US" sz="1800" dirty="0"/>
              <a:t>Aitor </a:t>
            </a:r>
            <a:r>
              <a:rPr lang="en-US" sz="1800" dirty="0" err="1"/>
              <a:t>bengoechea</a:t>
            </a:r>
            <a:r>
              <a:rPr lang="en-US" sz="1800" dirty="0"/>
              <a:t>, Vaibhav </a:t>
            </a:r>
            <a:r>
              <a:rPr lang="en-US" sz="1800" dirty="0" err="1"/>
              <a:t>jaiswal</a:t>
            </a:r>
            <a:r>
              <a:rPr lang="en-US" sz="1800" dirty="0"/>
              <a:t>, </a:t>
            </a:r>
            <a:r>
              <a:rPr lang="en-US" sz="1800" dirty="0" err="1"/>
              <a:t>romain</a:t>
            </a:r>
            <a:r>
              <a:rPr lang="en-US" sz="1800" dirty="0"/>
              <a:t> </a:t>
            </a:r>
            <a:r>
              <a:rPr lang="en-US" sz="1800" dirty="0" err="1"/>
              <a:t>vuiart</a:t>
            </a:r>
            <a:r>
              <a:rPr 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7657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524B00-D680-F52A-6B8F-B7674D5CB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F81582-1E22-2E74-1967-213B6064E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788" y="0"/>
            <a:ext cx="11592174" cy="892652"/>
          </a:xfrm>
        </p:spPr>
        <p:txBody>
          <a:bodyPr/>
          <a:lstStyle/>
          <a:p>
            <a:pPr algn="ctr"/>
            <a:r>
              <a:rPr lang="en-US" dirty="0"/>
              <a:t>Summary: TSL UNCERTAINTY FOR PMM-002 BENCHMARK DUE TO CH2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0AE9FE6-2D74-04F0-6A70-3855055EE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wonder 2026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2A5B0E6-04E2-E8CA-0538-C6500D775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Impact of Thermal Scattering Law Uncertainty on Benchmarks Sensitive to Polyethylene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677CEA4-91A3-9DBD-8813-3FC6C266F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B9D4A2D-3561-D774-4CD5-699B1FD8EE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89" y="1088866"/>
            <a:ext cx="8639746" cy="42822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au 7">
                <a:extLst>
                  <a:ext uri="{FF2B5EF4-FFF2-40B4-BE49-F238E27FC236}">
                    <a16:creationId xmlns:a16="http://schemas.microsoft.com/office/drawing/2014/main" id="{7BABA873-720C-4AA8-1A24-913314DFEC1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30263797"/>
                  </p:ext>
                </p:extLst>
              </p:nvPr>
            </p:nvGraphicFramePr>
            <p:xfrm>
              <a:off x="299788" y="5371069"/>
              <a:ext cx="7009359" cy="736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5587">
                      <a:extLst>
                        <a:ext uri="{9D8B030D-6E8A-4147-A177-3AD203B41FA5}">
                          <a16:colId xmlns:a16="http://schemas.microsoft.com/office/drawing/2014/main" val="2590673164"/>
                        </a:ext>
                      </a:extLst>
                    </a:gridCol>
                    <a:gridCol w="1181100">
                      <a:extLst>
                        <a:ext uri="{9D8B030D-6E8A-4147-A177-3AD203B41FA5}">
                          <a16:colId xmlns:a16="http://schemas.microsoft.com/office/drawing/2014/main" val="3779811010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85652692"/>
                        </a:ext>
                      </a:extLst>
                    </a:gridCol>
                    <a:gridCol w="1317625">
                      <a:extLst>
                        <a:ext uri="{9D8B030D-6E8A-4147-A177-3AD203B41FA5}">
                          <a16:colId xmlns:a16="http://schemas.microsoft.com/office/drawing/2014/main" val="1328584451"/>
                        </a:ext>
                      </a:extLst>
                    </a:gridCol>
                    <a:gridCol w="1289050">
                      <a:extLst>
                        <a:ext uri="{9D8B030D-6E8A-4147-A177-3AD203B41FA5}">
                          <a16:colId xmlns:a16="http://schemas.microsoft.com/office/drawing/2014/main" val="795312749"/>
                        </a:ext>
                      </a:extLst>
                    </a:gridCol>
                    <a:gridCol w="1206797">
                      <a:extLst>
                        <a:ext uri="{9D8B030D-6E8A-4147-A177-3AD203B41FA5}">
                          <a16:colId xmlns:a16="http://schemas.microsoft.com/office/drawing/2014/main" val="1853132901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173077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1600" b="1" i="1" smtClean="0">
                                    <a:latin typeface="Cambria Math" panose="02040503050406030204" pitchFamily="18" charset="0"/>
                                  </a:rPr>
                                  <m:t>𝝈</m:t>
                                </m:r>
                                <m:r>
                                  <a:rPr lang="es-ES" sz="1600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s-ES" sz="1600" b="1" i="0" smtClean="0">
                                    <a:latin typeface="Cambria Math" panose="02040503050406030204" pitchFamily="18" charset="0"/>
                                  </a:rPr>
                                  <m:t>𝐩𝐜𝐦</m:t>
                                </m:r>
                                <m:r>
                                  <a:rPr lang="es-ES" sz="1600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36,6</a:t>
                          </a:r>
                        </a:p>
                      </a:txBody>
                      <a:tcP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43,1</a:t>
                          </a:r>
                        </a:p>
                      </a:txBody>
                      <a:tcP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51,8</a:t>
                          </a:r>
                        </a:p>
                      </a:txBody>
                      <a:tcP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249,7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680,5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890249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au 7">
                <a:extLst>
                  <a:ext uri="{FF2B5EF4-FFF2-40B4-BE49-F238E27FC236}">
                    <a16:creationId xmlns:a16="http://schemas.microsoft.com/office/drawing/2014/main" id="{7BABA873-720C-4AA8-1A24-913314DFEC1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30263797"/>
                  </p:ext>
                </p:extLst>
              </p:nvPr>
            </p:nvGraphicFramePr>
            <p:xfrm>
              <a:off x="299788" y="5371069"/>
              <a:ext cx="7009359" cy="736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5587">
                      <a:extLst>
                        <a:ext uri="{9D8B030D-6E8A-4147-A177-3AD203B41FA5}">
                          <a16:colId xmlns:a16="http://schemas.microsoft.com/office/drawing/2014/main" val="2590673164"/>
                        </a:ext>
                      </a:extLst>
                    </a:gridCol>
                    <a:gridCol w="1181100">
                      <a:extLst>
                        <a:ext uri="{9D8B030D-6E8A-4147-A177-3AD203B41FA5}">
                          <a16:colId xmlns:a16="http://schemas.microsoft.com/office/drawing/2014/main" val="3779811010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85652692"/>
                        </a:ext>
                      </a:extLst>
                    </a:gridCol>
                    <a:gridCol w="1317625">
                      <a:extLst>
                        <a:ext uri="{9D8B030D-6E8A-4147-A177-3AD203B41FA5}">
                          <a16:colId xmlns:a16="http://schemas.microsoft.com/office/drawing/2014/main" val="1328584451"/>
                        </a:ext>
                      </a:extLst>
                    </a:gridCol>
                    <a:gridCol w="1289050">
                      <a:extLst>
                        <a:ext uri="{9D8B030D-6E8A-4147-A177-3AD203B41FA5}">
                          <a16:colId xmlns:a16="http://schemas.microsoft.com/office/drawing/2014/main" val="795312749"/>
                        </a:ext>
                      </a:extLst>
                    </a:gridCol>
                    <a:gridCol w="1206797">
                      <a:extLst>
                        <a:ext uri="{9D8B030D-6E8A-4147-A177-3AD203B41FA5}">
                          <a16:colId xmlns:a16="http://schemas.microsoft.com/office/drawing/2014/main" val="18531329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173077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763" t="-100000" r="-781679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36,6</a:t>
                          </a:r>
                        </a:p>
                      </a:txBody>
                      <a:tcP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43,1</a:t>
                          </a:r>
                        </a:p>
                      </a:txBody>
                      <a:tcP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51,8</a:t>
                          </a:r>
                        </a:p>
                      </a:txBody>
                      <a:tcP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249,7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680,5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8902496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ZoneTexte 8">
            <a:extLst>
              <a:ext uri="{FF2B5EF4-FFF2-40B4-BE49-F238E27FC236}">
                <a16:creationId xmlns:a16="http://schemas.microsoft.com/office/drawing/2014/main" id="{C755A04E-2175-ECD4-9DB6-9B3E5731BDF5}"/>
              </a:ext>
            </a:extLst>
          </p:cNvPr>
          <p:cNvSpPr txBox="1"/>
          <p:nvPr/>
        </p:nvSpPr>
        <p:spPr>
          <a:xfrm>
            <a:off x="299787" y="6102817"/>
            <a:ext cx="70093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u="sng" dirty="0"/>
              <a:t>The FGM cross section data library was JEFF 4.0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91536326-34DD-E507-E58B-81144FBCA7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427831"/>
              </p:ext>
            </p:extLst>
          </p:nvPr>
        </p:nvGraphicFramePr>
        <p:xfrm>
          <a:off x="7388235" y="3024554"/>
          <a:ext cx="4649691" cy="3078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423">
                  <a:extLst>
                    <a:ext uri="{9D8B030D-6E8A-4147-A177-3AD203B41FA5}">
                      <a16:colId xmlns:a16="http://schemas.microsoft.com/office/drawing/2014/main" val="1321710807"/>
                    </a:ext>
                  </a:extLst>
                </a:gridCol>
                <a:gridCol w="1077917">
                  <a:extLst>
                    <a:ext uri="{9D8B030D-6E8A-4147-A177-3AD203B41FA5}">
                      <a16:colId xmlns:a16="http://schemas.microsoft.com/office/drawing/2014/main" val="888326560"/>
                    </a:ext>
                  </a:extLst>
                </a:gridCol>
                <a:gridCol w="1246928">
                  <a:extLst>
                    <a:ext uri="{9D8B030D-6E8A-4147-A177-3AD203B41FA5}">
                      <a16:colId xmlns:a16="http://schemas.microsoft.com/office/drawing/2014/main" val="3993463208"/>
                    </a:ext>
                  </a:extLst>
                </a:gridCol>
                <a:gridCol w="1162423">
                  <a:extLst>
                    <a:ext uri="{9D8B030D-6E8A-4147-A177-3AD203B41FA5}">
                      <a16:colId xmlns:a16="http://schemas.microsoft.com/office/drawing/2014/main" val="3963551639"/>
                    </a:ext>
                  </a:extLst>
                </a:gridCol>
              </a:tblGrid>
              <a:tr h="119361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Experiment number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Thermal Fission fraction (&lt;0.625 eV)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Intermediate Fission Fraction (0.625 eV – 100 KeV)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Fast Fission Fraction</a:t>
                      </a:r>
                    </a:p>
                    <a:p>
                      <a:pPr algn="ctr"/>
                      <a:r>
                        <a:rPr lang="en-US" sz="1400" dirty="0"/>
                        <a:t>(&gt; 100 KeV)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7120706"/>
                  </a:ext>
                </a:extLst>
              </a:tr>
              <a:tr h="37693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966586"/>
                  </a:ext>
                </a:extLst>
              </a:tr>
              <a:tr h="37693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530413"/>
                  </a:ext>
                </a:extLst>
              </a:tr>
              <a:tr h="37693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4190473"/>
                  </a:ext>
                </a:extLst>
              </a:tr>
              <a:tr h="37693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3967632"/>
                  </a:ext>
                </a:extLst>
              </a:tr>
              <a:tr h="37693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98912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9200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829AFF-FCD7-81E2-9E1B-EDCE88534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788DE6-BD78-A171-0FC9-9D26C0FCF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Extreme Bimodality in HEU Systems: HEU-MET-MIXED-021-005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ACDA53F-FC10-9364-EE26-E07FC95F0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8CD1B9-15F9-1442-5BF5-07E8C6626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Impact of Thermal Scattering Law Uncertainty on Benchmarks Sensitive to Polyethylene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4E76DB1-575C-1822-85A1-BC328712E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33A9C15-E0B5-4D71-9805-B05AD686804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9789" y="1119340"/>
            <a:ext cx="7499559" cy="53122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0BC46A35-9490-386F-32F1-024B330892A7}"/>
                  </a:ext>
                </a:extLst>
              </p:cNvPr>
              <p:cNvSpPr txBox="1"/>
              <p:nvPr/>
            </p:nvSpPr>
            <p:spPr>
              <a:xfrm>
                <a:off x="7799349" y="1513313"/>
                <a:ext cx="4032237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b="1" dirty="0"/>
                  <a:t>Severe State-Shift Risk:</a:t>
                </a:r>
                <a:r>
                  <a:rPr lang="en-US" dirty="0"/>
                  <a:t> The HEU system exhibits extreme bimodality, with a </a:t>
                </a:r>
                <a:r>
                  <a:rPr lang="en-US" b="1" u="sng" dirty="0">
                    <a:solidFill>
                      <a:srgbClr val="FF0000"/>
                    </a:solidFill>
                  </a:rPr>
                  <a:t>Peak Distance of </a:t>
                </a:r>
                <a14:m>
                  <m:oMath xmlns:m="http://schemas.openxmlformats.org/officeDocument/2006/math">
                    <m:r>
                      <a:rPr lang="en-US" b="1" i="1" u="sng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s-ES" b="1" i="1" u="sng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𝟏𝟐𝟒𝟓</m:t>
                    </m:r>
                  </m:oMath>
                </a14:m>
                <a:r>
                  <a:rPr lang="en-US" b="1" u="sng" dirty="0">
                    <a:solidFill>
                      <a:srgbClr val="FF0000"/>
                    </a:solidFill>
                  </a:rPr>
                  <a:t> </a:t>
                </a:r>
                <a:r>
                  <a:rPr lang="en-US" b="1" u="sng" dirty="0" err="1">
                    <a:solidFill>
                      <a:srgbClr val="FF0000"/>
                    </a:solidFill>
                  </a:rPr>
                  <a:t>pcm</a:t>
                </a:r>
                <a:r>
                  <a:rPr lang="en-US" b="1" u="sng" dirty="0">
                    <a:solidFill>
                      <a:srgbClr val="FF0000"/>
                    </a:solidFill>
                  </a:rPr>
                  <a:t> between the two operational states</a:t>
                </a:r>
                <a:r>
                  <a:rPr lang="en-US" u="sng" dirty="0">
                    <a:solidFill>
                      <a:srgbClr val="FF0000"/>
                    </a:solidFill>
                  </a:rPr>
                  <a:t>.</a:t>
                </a:r>
                <a:endParaRPr lang="en-US" u="sng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b="1" dirty="0"/>
                  <a:t>Physics Validation:</a:t>
                </a:r>
                <a:r>
                  <a:rPr lang="en-US" dirty="0"/>
                  <a:t> The filtered method perfectly preserves the 82% / 18% macroscopic probability split seen in random sampling.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b="1" dirty="0"/>
                  <a:t>Aggressive Noise Reduction:</a:t>
                </a:r>
                <a:r>
                  <a:rPr lang="en-US" dirty="0"/>
                  <a:t> Filtering eliminates this statistical noise, dropping the dominant state </a:t>
                </a:r>
                <a:r>
                  <a:rPr lang="en-US" i="1" dirty="0"/>
                  <a:t>(component 1)</a:t>
                </a:r>
                <a:r>
                  <a:rPr lang="en-US" dirty="0"/>
                  <a:t> uncertainty from </a:t>
                </a:r>
                <a:r>
                  <a:rPr lang="en-US" b="1" dirty="0"/>
                  <a:t>300.7 </a:t>
                </a:r>
                <a:r>
                  <a:rPr lang="en-US" b="1" dirty="0" err="1"/>
                  <a:t>pcm</a:t>
                </a:r>
                <a:r>
                  <a:rPr lang="en-US" b="1" dirty="0"/>
                  <a:t> </a:t>
                </a:r>
                <a:r>
                  <a:rPr lang="en-US" dirty="0"/>
                  <a:t>to </a:t>
                </a:r>
                <a:r>
                  <a:rPr lang="en-US" b="1" dirty="0"/>
                  <a:t>192.6 </a:t>
                </a:r>
                <a:r>
                  <a:rPr lang="en-US" b="1" dirty="0" err="1"/>
                  <a:t>pcm</a:t>
                </a:r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0BC46A35-9490-386F-32F1-024B330892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9349" y="1513313"/>
                <a:ext cx="4032237" cy="4524315"/>
              </a:xfrm>
              <a:prstGeom prst="rect">
                <a:avLst/>
              </a:prstGeom>
              <a:blipFill>
                <a:blip r:embed="rId4"/>
                <a:stretch>
                  <a:fillRect l="-906" t="-674" r="-1208" b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1943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CB3DCA5-2960-3E36-CE2D-B1AF7E5BB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Conclusions: The Critical Impact of TSL Uncertainty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391FE3-42E9-0F17-A869-6B0C2DAD4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wonder 2026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953A68-4255-6556-90D1-63BEB038D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Impact of Thermal Scattering Law Uncertainty on Benchmarks Sensitive to Polyethylene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431C29-0988-ECDB-455D-EA358CA08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12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C33F0D90-3E1E-6C3E-2FF5-EB04682B163E}"/>
                  </a:ext>
                </a:extLst>
              </p:cNvPr>
              <p:cNvSpPr txBox="1"/>
              <p:nvPr/>
            </p:nvSpPr>
            <p:spPr>
              <a:xfrm>
                <a:off x="463296" y="1543211"/>
                <a:ext cx="11428667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b="1" dirty="0"/>
                  <a:t>TSL Uncertainty Cannot Be Neglected:</a:t>
                </a:r>
                <a:r>
                  <a:rPr lang="en-US" dirty="0"/>
                  <a:t> Assuming Thermal Scattering Law (TSL) variance is negligible by default presents a critical risk. It must be rigorously evaluated before being dismissed.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b="1" dirty="0"/>
                  <a:t>The Value of Filtering:</a:t>
                </a:r>
                <a:r>
                  <a:rPr lang="en-US" dirty="0"/>
                  <a:t> Advanced filtering techniques are essential to decouple true physical state-shifts from underlying statistical noise.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b="1" dirty="0"/>
                  <a:t>Extreme Sensitivity in Specific Cases:</a:t>
                </a:r>
                <a:r>
                  <a:rPr lang="en-US" dirty="0"/>
                  <a:t> In the analyzed benchmarks (PMM-002 and HMM-021), TSL perturbations triggered severe, bimodal state-shifts, creating bounding </a:t>
                </a:r>
                <a:r>
                  <a:rPr lang="en-US" b="1" dirty="0">
                    <a:solidFill>
                      <a:srgbClr val="FF0000"/>
                    </a:solidFill>
                  </a:rPr>
                  <a:t>uncertainties between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s-E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𝟔𝟕𝟎</m:t>
                    </m:r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s-E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𝟏𝟐𝟒𝟓</m:t>
                    </m:r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 pcm</a:t>
                </a:r>
                <a:r>
                  <a:rPr lang="en-US" b="1" dirty="0"/>
                  <a:t>: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b="1" dirty="0">
                    <a:solidFill>
                      <a:srgbClr val="FFC000"/>
                    </a:solidFill>
                  </a:rPr>
                  <a:t>Global Metrics Can Be Misleading:</a:t>
                </a:r>
                <a:r>
                  <a:rPr lang="en-US" dirty="0">
                    <a:solidFill>
                      <a:srgbClr val="FFC000"/>
                    </a:solidFill>
                  </a:rPr>
                  <a:t> </a:t>
                </a:r>
                <a:r>
                  <a:rPr lang="en-US" dirty="0"/>
                  <a:t>Standard statistical variance (Gaussian) fails to capture complex, non-normal behavior.</a:t>
                </a: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C33F0D90-3E1E-6C3E-2FF5-EB04682B1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296" y="1543211"/>
                <a:ext cx="11428667" cy="3139321"/>
              </a:xfrm>
              <a:prstGeom prst="rect">
                <a:avLst/>
              </a:prstGeom>
              <a:blipFill>
                <a:blip r:embed="rId3"/>
                <a:stretch>
                  <a:fillRect l="-320" t="-971" b="-2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4">
            <a:extLst>
              <a:ext uri="{FF2B5EF4-FFF2-40B4-BE49-F238E27FC236}">
                <a16:creationId xmlns:a16="http://schemas.microsoft.com/office/drawing/2014/main" id="{08E49420-535F-3995-0CEA-C68CFDA063B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987" b="10452"/>
          <a:stretch>
            <a:fillRect/>
          </a:stretch>
        </p:blipFill>
        <p:spPr>
          <a:xfrm>
            <a:off x="2504672" y="4682532"/>
            <a:ext cx="7027109" cy="175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952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132185-E3AE-3779-D467-F94B9D7AC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wonder 2026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5EB87D-2EDC-CB03-0F8F-7C153C464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7A856133-5586-A466-25E8-7B0091757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Impact of Thermal Scattering Law Uncertainty on Benchmarks Sensitive to Polyethylene</a:t>
            </a:r>
            <a:endParaRPr lang="fr-FR" dirty="0"/>
          </a:p>
        </p:txBody>
      </p:sp>
      <p:sp>
        <p:nvSpPr>
          <p:cNvPr id="45" name="Rounded Rectangle 1">
            <a:extLst>
              <a:ext uri="{FF2B5EF4-FFF2-40B4-BE49-F238E27FC236}">
                <a16:creationId xmlns:a16="http://schemas.microsoft.com/office/drawing/2014/main" id="{05DA3302-E93E-500F-9F15-CB166CE93F3B}"/>
              </a:ext>
            </a:extLst>
          </p:cNvPr>
          <p:cNvSpPr/>
          <p:nvPr/>
        </p:nvSpPr>
        <p:spPr>
          <a:xfrm>
            <a:off x="8708663" y="942562"/>
            <a:ext cx="1412037" cy="1272237"/>
          </a:xfrm>
          <a:custGeom>
            <a:avLst/>
            <a:gdLst/>
            <a:ahLst/>
            <a:cxnLst/>
            <a:rect l="0" t="0" r="0" b="0"/>
            <a:pathLst>
              <a:path w="1257300" h="1143000">
                <a:moveTo>
                  <a:pt x="114300" y="0"/>
                </a:moveTo>
                <a:cubicBezTo>
                  <a:pt x="51177" y="0"/>
                  <a:pt x="0" y="51177"/>
                  <a:pt x="0" y="114300"/>
                </a:cubicBezTo>
                <a:moveTo>
                  <a:pt x="1257300" y="1143000"/>
                </a:moveTo>
                <a:lnTo>
                  <a:pt x="1257300" y="114300"/>
                </a:lnTo>
                <a:moveTo>
                  <a:pt x="0" y="114300"/>
                </a:moveTo>
                <a:lnTo>
                  <a:pt x="0" y="1143000"/>
                </a:lnTo>
                <a:moveTo>
                  <a:pt x="114300" y="0"/>
                </a:moveTo>
                <a:lnTo>
                  <a:pt x="1143000" y="0"/>
                </a:lnTo>
                <a:moveTo>
                  <a:pt x="1257300" y="114300"/>
                </a:moveTo>
                <a:cubicBezTo>
                  <a:pt x="1257300" y="51269"/>
                  <a:pt x="1206030" y="0"/>
                  <a:pt x="1143000" y="0"/>
                </a:cubicBezTo>
              </a:path>
            </a:pathLst>
          </a:custGeom>
          <a:noFill/>
          <a:ln w="14287">
            <a:solidFill>
              <a:srgbClr val="E0CB15"/>
            </a:solidFill>
          </a:ln>
        </p:spPr>
        <p:txBody>
          <a:bodyPr rtlCol="0" anchor="ctr"/>
          <a:lstStyle/>
          <a:p>
            <a:pPr algn="ctr"/>
            <a:endParaRPr sz="1600"/>
          </a:p>
        </p:txBody>
      </p:sp>
      <p:sp>
        <p:nvSpPr>
          <p:cNvPr id="46" name="Rounded Rectangle 2">
            <a:extLst>
              <a:ext uri="{FF2B5EF4-FFF2-40B4-BE49-F238E27FC236}">
                <a16:creationId xmlns:a16="http://schemas.microsoft.com/office/drawing/2014/main" id="{39FB4B5A-D6D0-03B2-A8B8-BC293CA60815}"/>
              </a:ext>
            </a:extLst>
          </p:cNvPr>
          <p:cNvSpPr/>
          <p:nvPr/>
        </p:nvSpPr>
        <p:spPr>
          <a:xfrm>
            <a:off x="8716169" y="2214798"/>
            <a:ext cx="1404531" cy="739623"/>
          </a:xfrm>
          <a:custGeom>
            <a:avLst/>
            <a:gdLst/>
            <a:ahLst/>
            <a:cxnLst/>
            <a:rect l="0" t="0" r="0" b="0"/>
            <a:pathLst>
              <a:path w="1257300" h="685800">
                <a:moveTo>
                  <a:pt x="0" y="571500"/>
                </a:moveTo>
                <a:cubicBezTo>
                  <a:pt x="0" y="634625"/>
                  <a:pt x="51174" y="685800"/>
                  <a:pt x="114300" y="685800"/>
                </a:cubicBezTo>
                <a:moveTo>
                  <a:pt x="1143000" y="685800"/>
                </a:moveTo>
                <a:lnTo>
                  <a:pt x="114300" y="685800"/>
                </a:lnTo>
                <a:moveTo>
                  <a:pt x="1143000" y="685800"/>
                </a:moveTo>
                <a:cubicBezTo>
                  <a:pt x="1206125" y="685800"/>
                  <a:pt x="1257300" y="634625"/>
                  <a:pt x="1257300" y="571500"/>
                </a:cubicBezTo>
                <a:moveTo>
                  <a:pt x="1257300" y="0"/>
                </a:moveTo>
                <a:lnTo>
                  <a:pt x="1257300" y="571500"/>
                </a:lnTo>
                <a:moveTo>
                  <a:pt x="0" y="571500"/>
                </a:moveTo>
                <a:lnTo>
                  <a:pt x="0" y="0"/>
                </a:lnTo>
                <a:moveTo>
                  <a:pt x="1257300" y="0"/>
                </a:moveTo>
                <a:lnTo>
                  <a:pt x="0" y="0"/>
                </a:lnTo>
              </a:path>
            </a:pathLst>
          </a:custGeom>
          <a:noFill/>
          <a:ln w="14287">
            <a:solidFill>
              <a:srgbClr val="484848"/>
            </a:solidFill>
          </a:ln>
        </p:spPr>
        <p:txBody>
          <a:bodyPr rtlCol="0" anchor="ctr"/>
          <a:lstStyle/>
          <a:p>
            <a:pPr algn="ctr"/>
            <a:endParaRPr sz="1600"/>
          </a:p>
        </p:txBody>
      </p:sp>
      <p:sp>
        <p:nvSpPr>
          <p:cNvPr id="47" name="Rounded Rectangle 3">
            <a:extLst>
              <a:ext uri="{FF2B5EF4-FFF2-40B4-BE49-F238E27FC236}">
                <a16:creationId xmlns:a16="http://schemas.microsoft.com/office/drawing/2014/main" id="{6970CAF5-ECA3-591F-505E-3E776ABC9D74}"/>
              </a:ext>
            </a:extLst>
          </p:cNvPr>
          <p:cNvSpPr/>
          <p:nvPr/>
        </p:nvSpPr>
        <p:spPr>
          <a:xfrm>
            <a:off x="8868231" y="2284267"/>
            <a:ext cx="1138169" cy="502032"/>
          </a:xfrm>
          <a:custGeom>
            <a:avLst/>
            <a:gdLst/>
            <a:ahLst/>
            <a:cxnLst/>
            <a:rect l="0" t="0" r="0" b="0"/>
            <a:pathLst>
              <a:path w="1028700" h="457200">
                <a:moveTo>
                  <a:pt x="0" y="114300"/>
                </a:moveTo>
                <a:lnTo>
                  <a:pt x="0" y="57150"/>
                </a:lnTo>
                <a:cubicBezTo>
                  <a:pt x="0" y="25587"/>
                  <a:pt x="25587" y="0"/>
                  <a:pt x="57150" y="0"/>
                </a:cubicBezTo>
                <a:lnTo>
                  <a:pt x="114300" y="0"/>
                </a:lnTo>
                <a:moveTo>
                  <a:pt x="1028700" y="114300"/>
                </a:moveTo>
                <a:lnTo>
                  <a:pt x="1028700" y="342900"/>
                </a:lnTo>
                <a:moveTo>
                  <a:pt x="0" y="342900"/>
                </a:moveTo>
                <a:lnTo>
                  <a:pt x="0" y="114300"/>
                </a:lnTo>
                <a:moveTo>
                  <a:pt x="114300" y="0"/>
                </a:moveTo>
                <a:lnTo>
                  <a:pt x="914400" y="0"/>
                </a:lnTo>
                <a:moveTo>
                  <a:pt x="0" y="342900"/>
                </a:moveTo>
                <a:lnTo>
                  <a:pt x="0" y="400050"/>
                </a:lnTo>
                <a:cubicBezTo>
                  <a:pt x="0" y="431612"/>
                  <a:pt x="25587" y="457200"/>
                  <a:pt x="57150" y="457200"/>
                </a:cubicBezTo>
                <a:lnTo>
                  <a:pt x="114300" y="457200"/>
                </a:lnTo>
                <a:moveTo>
                  <a:pt x="1028700" y="114300"/>
                </a:moveTo>
                <a:lnTo>
                  <a:pt x="1028700" y="57150"/>
                </a:lnTo>
                <a:cubicBezTo>
                  <a:pt x="1028700" y="25587"/>
                  <a:pt x="1003112" y="0"/>
                  <a:pt x="971550" y="0"/>
                </a:cubicBezTo>
                <a:lnTo>
                  <a:pt x="914400" y="0"/>
                </a:lnTo>
                <a:moveTo>
                  <a:pt x="914400" y="457200"/>
                </a:moveTo>
                <a:lnTo>
                  <a:pt x="114300" y="457200"/>
                </a:lnTo>
                <a:moveTo>
                  <a:pt x="1028700" y="342900"/>
                </a:moveTo>
                <a:lnTo>
                  <a:pt x="1028700" y="400050"/>
                </a:lnTo>
                <a:cubicBezTo>
                  <a:pt x="1028700" y="431612"/>
                  <a:pt x="1003112" y="457200"/>
                  <a:pt x="971550" y="457200"/>
                </a:cubicBezTo>
                <a:lnTo>
                  <a:pt x="914400" y="457200"/>
                </a:lnTo>
              </a:path>
            </a:pathLst>
          </a:custGeom>
          <a:noFill/>
          <a:ln w="14287">
            <a:solidFill>
              <a:srgbClr val="484848"/>
            </a:solidFill>
          </a:ln>
        </p:spPr>
        <p:txBody>
          <a:bodyPr rtlCol="0" anchor="ctr"/>
          <a:lstStyle/>
          <a:p>
            <a:pPr algn="ctr"/>
            <a:endParaRPr sz="1600"/>
          </a:p>
        </p:txBody>
      </p:sp>
      <p:sp>
        <p:nvSpPr>
          <p:cNvPr id="48" name="Rounded Rectangle 4">
            <a:extLst>
              <a:ext uri="{FF2B5EF4-FFF2-40B4-BE49-F238E27FC236}">
                <a16:creationId xmlns:a16="http://schemas.microsoft.com/office/drawing/2014/main" id="{C8CF6614-9BC3-9D01-FB34-405F8EB5852B}"/>
              </a:ext>
            </a:extLst>
          </p:cNvPr>
          <p:cNvSpPr/>
          <p:nvPr/>
        </p:nvSpPr>
        <p:spPr>
          <a:xfrm>
            <a:off x="10349299" y="942562"/>
            <a:ext cx="1412037" cy="1272237"/>
          </a:xfrm>
          <a:custGeom>
            <a:avLst/>
            <a:gdLst/>
            <a:ahLst/>
            <a:cxnLst/>
            <a:rect l="0" t="0" r="0" b="0"/>
            <a:pathLst>
              <a:path w="1257300" h="1143000">
                <a:moveTo>
                  <a:pt x="114300" y="0"/>
                </a:moveTo>
                <a:cubicBezTo>
                  <a:pt x="51177" y="0"/>
                  <a:pt x="0" y="51177"/>
                  <a:pt x="0" y="114300"/>
                </a:cubicBezTo>
                <a:moveTo>
                  <a:pt x="1257300" y="1143000"/>
                </a:moveTo>
                <a:lnTo>
                  <a:pt x="1257300" y="114300"/>
                </a:lnTo>
                <a:moveTo>
                  <a:pt x="0" y="114300"/>
                </a:moveTo>
                <a:lnTo>
                  <a:pt x="0" y="1143000"/>
                </a:lnTo>
                <a:moveTo>
                  <a:pt x="114300" y="0"/>
                </a:moveTo>
                <a:lnTo>
                  <a:pt x="1143000" y="0"/>
                </a:lnTo>
                <a:moveTo>
                  <a:pt x="1257300" y="114300"/>
                </a:moveTo>
                <a:cubicBezTo>
                  <a:pt x="1257300" y="51269"/>
                  <a:pt x="1206030" y="0"/>
                  <a:pt x="1143000" y="0"/>
                </a:cubicBezTo>
              </a:path>
            </a:pathLst>
          </a:custGeom>
          <a:noFill/>
          <a:ln w="14287">
            <a:solidFill>
              <a:srgbClr val="DE8431"/>
            </a:solidFill>
          </a:ln>
        </p:spPr>
        <p:txBody>
          <a:bodyPr rtlCol="0" anchor="ctr"/>
          <a:lstStyle/>
          <a:p>
            <a:pPr algn="ctr"/>
            <a:endParaRPr sz="1600"/>
          </a:p>
        </p:txBody>
      </p:sp>
      <p:sp>
        <p:nvSpPr>
          <p:cNvPr id="49" name="Rounded Rectangle 5">
            <a:extLst>
              <a:ext uri="{FF2B5EF4-FFF2-40B4-BE49-F238E27FC236}">
                <a16:creationId xmlns:a16="http://schemas.microsoft.com/office/drawing/2014/main" id="{2D5227A2-9C59-A139-4A0C-69801715B152}"/>
              </a:ext>
            </a:extLst>
          </p:cNvPr>
          <p:cNvSpPr/>
          <p:nvPr/>
        </p:nvSpPr>
        <p:spPr>
          <a:xfrm>
            <a:off x="10349300" y="2214799"/>
            <a:ext cx="1412036" cy="685800"/>
          </a:xfrm>
          <a:custGeom>
            <a:avLst/>
            <a:gdLst/>
            <a:ahLst/>
            <a:cxnLst/>
            <a:rect l="0" t="0" r="0" b="0"/>
            <a:pathLst>
              <a:path w="1257300" h="685800">
                <a:moveTo>
                  <a:pt x="0" y="571500"/>
                </a:moveTo>
                <a:cubicBezTo>
                  <a:pt x="0" y="634625"/>
                  <a:pt x="51174" y="685800"/>
                  <a:pt x="114300" y="685800"/>
                </a:cubicBezTo>
                <a:moveTo>
                  <a:pt x="1143000" y="685800"/>
                </a:moveTo>
                <a:lnTo>
                  <a:pt x="114300" y="685800"/>
                </a:lnTo>
                <a:moveTo>
                  <a:pt x="1143000" y="685800"/>
                </a:moveTo>
                <a:cubicBezTo>
                  <a:pt x="1206125" y="685800"/>
                  <a:pt x="1257300" y="634625"/>
                  <a:pt x="1257300" y="571500"/>
                </a:cubicBezTo>
                <a:moveTo>
                  <a:pt x="1257300" y="0"/>
                </a:moveTo>
                <a:lnTo>
                  <a:pt x="1257300" y="571500"/>
                </a:lnTo>
                <a:moveTo>
                  <a:pt x="0" y="571500"/>
                </a:moveTo>
                <a:lnTo>
                  <a:pt x="0" y="0"/>
                </a:lnTo>
                <a:moveTo>
                  <a:pt x="1257300" y="0"/>
                </a:moveTo>
                <a:lnTo>
                  <a:pt x="0" y="0"/>
                </a:lnTo>
              </a:path>
            </a:pathLst>
          </a:custGeom>
          <a:noFill/>
          <a:ln w="14287">
            <a:solidFill>
              <a:srgbClr val="484848"/>
            </a:solidFill>
          </a:ln>
        </p:spPr>
        <p:txBody>
          <a:bodyPr rtlCol="0" anchor="ctr"/>
          <a:lstStyle/>
          <a:p>
            <a:pPr algn="ctr"/>
            <a:endParaRPr sz="1600"/>
          </a:p>
        </p:txBody>
      </p:sp>
      <p:sp>
        <p:nvSpPr>
          <p:cNvPr id="50" name="Rounded Rectangle 6">
            <a:extLst>
              <a:ext uri="{FF2B5EF4-FFF2-40B4-BE49-F238E27FC236}">
                <a16:creationId xmlns:a16="http://schemas.microsoft.com/office/drawing/2014/main" id="{0F5383F2-C641-44F7-2A3B-0ACA33FBAF24}"/>
              </a:ext>
            </a:extLst>
          </p:cNvPr>
          <p:cNvSpPr/>
          <p:nvPr/>
        </p:nvSpPr>
        <p:spPr>
          <a:xfrm>
            <a:off x="10463599" y="2284267"/>
            <a:ext cx="1237691" cy="495433"/>
          </a:xfrm>
          <a:custGeom>
            <a:avLst/>
            <a:gdLst/>
            <a:ahLst/>
            <a:cxnLst/>
            <a:rect l="0" t="0" r="0" b="0"/>
            <a:pathLst>
              <a:path w="1028700" h="457200">
                <a:moveTo>
                  <a:pt x="0" y="114300"/>
                </a:moveTo>
                <a:lnTo>
                  <a:pt x="0" y="57150"/>
                </a:lnTo>
                <a:cubicBezTo>
                  <a:pt x="0" y="25587"/>
                  <a:pt x="25587" y="0"/>
                  <a:pt x="57150" y="0"/>
                </a:cubicBezTo>
                <a:lnTo>
                  <a:pt x="114300" y="0"/>
                </a:lnTo>
                <a:moveTo>
                  <a:pt x="1028700" y="114300"/>
                </a:moveTo>
                <a:lnTo>
                  <a:pt x="1028700" y="342900"/>
                </a:lnTo>
                <a:moveTo>
                  <a:pt x="0" y="342900"/>
                </a:moveTo>
                <a:lnTo>
                  <a:pt x="0" y="114300"/>
                </a:lnTo>
                <a:moveTo>
                  <a:pt x="114300" y="0"/>
                </a:moveTo>
                <a:lnTo>
                  <a:pt x="914400" y="0"/>
                </a:lnTo>
                <a:moveTo>
                  <a:pt x="0" y="342900"/>
                </a:moveTo>
                <a:lnTo>
                  <a:pt x="0" y="400050"/>
                </a:lnTo>
                <a:cubicBezTo>
                  <a:pt x="0" y="431612"/>
                  <a:pt x="25587" y="457200"/>
                  <a:pt x="57150" y="457200"/>
                </a:cubicBezTo>
                <a:lnTo>
                  <a:pt x="114300" y="457200"/>
                </a:lnTo>
                <a:moveTo>
                  <a:pt x="1028700" y="114300"/>
                </a:moveTo>
                <a:lnTo>
                  <a:pt x="1028700" y="57150"/>
                </a:lnTo>
                <a:cubicBezTo>
                  <a:pt x="1028700" y="25587"/>
                  <a:pt x="1003112" y="0"/>
                  <a:pt x="971550" y="0"/>
                </a:cubicBezTo>
                <a:lnTo>
                  <a:pt x="914400" y="0"/>
                </a:lnTo>
                <a:moveTo>
                  <a:pt x="914400" y="457200"/>
                </a:moveTo>
                <a:lnTo>
                  <a:pt x="114300" y="457200"/>
                </a:lnTo>
                <a:moveTo>
                  <a:pt x="1028700" y="342900"/>
                </a:moveTo>
                <a:lnTo>
                  <a:pt x="1028700" y="400050"/>
                </a:lnTo>
                <a:cubicBezTo>
                  <a:pt x="1028700" y="431612"/>
                  <a:pt x="1003112" y="457200"/>
                  <a:pt x="971550" y="457200"/>
                </a:cubicBezTo>
                <a:lnTo>
                  <a:pt x="914400" y="457200"/>
                </a:lnTo>
              </a:path>
            </a:pathLst>
          </a:custGeom>
          <a:noFill/>
          <a:ln w="14287">
            <a:solidFill>
              <a:srgbClr val="484848"/>
            </a:solidFill>
          </a:ln>
        </p:spPr>
        <p:txBody>
          <a:bodyPr rtlCol="0" anchor="ctr"/>
          <a:lstStyle/>
          <a:p>
            <a:pPr algn="ctr"/>
            <a:endParaRPr sz="160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8973451-BB2E-E437-B242-852F6ED89B74}"/>
              </a:ext>
            </a:extLst>
          </p:cNvPr>
          <p:cNvSpPr txBox="1"/>
          <p:nvPr/>
        </p:nvSpPr>
        <p:spPr>
          <a:xfrm>
            <a:off x="9035151" y="1895321"/>
            <a:ext cx="799899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sz="1600" b="0">
                <a:solidFill>
                  <a:srgbClr val="E0CB15"/>
                </a:solidFill>
                <a:latin typeface="Roboto"/>
              </a:rPr>
              <a:t>JEFF-4.0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775E256-F3F6-22D2-C177-662A1E954D87}"/>
              </a:ext>
            </a:extLst>
          </p:cNvPr>
          <p:cNvSpPr txBox="1"/>
          <p:nvPr/>
        </p:nvSpPr>
        <p:spPr>
          <a:xfrm>
            <a:off x="10450949" y="1924258"/>
            <a:ext cx="1250342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sz="1600" b="0" dirty="0">
                <a:solidFill>
                  <a:srgbClr val="DE8431"/>
                </a:solidFill>
                <a:latin typeface="Roboto"/>
              </a:rPr>
              <a:t>ENDF/B-VIII.1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C8307C3-9AD6-50D9-447B-412DE298CB67}"/>
              </a:ext>
            </a:extLst>
          </p:cNvPr>
          <p:cNvSpPr txBox="1"/>
          <p:nvPr/>
        </p:nvSpPr>
        <p:spPr>
          <a:xfrm>
            <a:off x="8897638" y="624742"/>
            <a:ext cx="2791213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r"/>
            <a:r>
              <a:rPr lang="fr-FR" sz="1600" b="1" dirty="0" err="1">
                <a:solidFill>
                  <a:srgbClr val="484848"/>
                </a:solidFill>
                <a:latin typeface="+mj-lt"/>
              </a:rPr>
              <a:t>Existing</a:t>
            </a:r>
            <a:r>
              <a:rPr lang="fr-FR" sz="1600" b="1" dirty="0">
                <a:solidFill>
                  <a:srgbClr val="484848"/>
                </a:solidFill>
                <a:latin typeface="+mj-lt"/>
              </a:rPr>
              <a:t> No. Of </a:t>
            </a:r>
            <a:r>
              <a:rPr sz="1600" b="1" dirty="0">
                <a:solidFill>
                  <a:srgbClr val="484848"/>
                </a:solidFill>
                <a:latin typeface="+mj-lt"/>
              </a:rPr>
              <a:t>TSLs</a:t>
            </a:r>
            <a:r>
              <a:rPr lang="fr-FR" sz="1600" b="1" dirty="0">
                <a:solidFill>
                  <a:srgbClr val="484848"/>
                </a:solidFill>
                <a:latin typeface="+mj-lt"/>
              </a:rPr>
              <a:t> in ..</a:t>
            </a:r>
            <a:endParaRPr sz="1600" b="1" dirty="0">
              <a:solidFill>
                <a:srgbClr val="484848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977FDF-9B43-AB68-5DB7-94F377F56377}"/>
              </a:ext>
            </a:extLst>
          </p:cNvPr>
          <p:cNvSpPr txBox="1"/>
          <p:nvPr/>
        </p:nvSpPr>
        <p:spPr>
          <a:xfrm>
            <a:off x="8954048" y="2416968"/>
            <a:ext cx="940963" cy="30777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fr-FR" sz="1600" dirty="0">
                <a:solidFill>
                  <a:srgbClr val="484848"/>
                </a:solidFill>
                <a:latin typeface="Roboto"/>
              </a:rPr>
              <a:t>TSL: ~ </a:t>
            </a:r>
            <a:r>
              <a:rPr lang="fr-FR" sz="2000" b="1" dirty="0">
                <a:solidFill>
                  <a:srgbClr val="FF0000"/>
                </a:solidFill>
                <a:latin typeface="Roboto"/>
              </a:rPr>
              <a:t>83</a:t>
            </a:r>
            <a:endParaRPr sz="20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980AA8-8891-4FAB-A209-31B6F02CA876}"/>
              </a:ext>
            </a:extLst>
          </p:cNvPr>
          <p:cNvSpPr txBox="1"/>
          <p:nvPr/>
        </p:nvSpPr>
        <p:spPr>
          <a:xfrm>
            <a:off x="10570011" y="2395851"/>
            <a:ext cx="1088439" cy="30777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fr-FR" sz="1600" dirty="0">
                <a:solidFill>
                  <a:srgbClr val="484848"/>
                </a:solidFill>
                <a:latin typeface="Roboto"/>
              </a:rPr>
              <a:t>TSL: ~ </a:t>
            </a:r>
            <a:r>
              <a:rPr sz="2000" b="1" dirty="0">
                <a:solidFill>
                  <a:srgbClr val="FF0000"/>
                </a:solidFill>
                <a:latin typeface="Roboto"/>
              </a:rPr>
              <a:t>1</a:t>
            </a:r>
            <a:r>
              <a:rPr lang="fr-FR" sz="2000" b="1" dirty="0">
                <a:solidFill>
                  <a:srgbClr val="FF0000"/>
                </a:solidFill>
                <a:latin typeface="Roboto"/>
              </a:rPr>
              <a:t>14</a:t>
            </a:r>
            <a:endParaRPr sz="20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56" name="Rounded Rectangle 12">
            <a:extLst>
              <a:ext uri="{FF2B5EF4-FFF2-40B4-BE49-F238E27FC236}">
                <a16:creationId xmlns:a16="http://schemas.microsoft.com/office/drawing/2014/main" id="{201611C9-73A6-6702-CF3D-5FBA0A8A6008}"/>
              </a:ext>
            </a:extLst>
          </p:cNvPr>
          <p:cNvSpPr/>
          <p:nvPr/>
        </p:nvSpPr>
        <p:spPr>
          <a:xfrm>
            <a:off x="9092095" y="1170377"/>
            <a:ext cx="623543" cy="582219"/>
          </a:xfrm>
          <a:custGeom>
            <a:avLst/>
            <a:gdLst/>
            <a:ahLst/>
            <a:cxnLst/>
            <a:rect l="0" t="0" r="0" b="0"/>
            <a:pathLst>
              <a:path w="447889" h="447196">
                <a:moveTo>
                  <a:pt x="156923" y="223598"/>
                </a:moveTo>
                <a:cubicBezTo>
                  <a:pt x="156923" y="186774"/>
                  <a:pt x="186774" y="156923"/>
                  <a:pt x="223598" y="156923"/>
                </a:cubicBezTo>
                <a:cubicBezTo>
                  <a:pt x="260421" y="156923"/>
                  <a:pt x="290273" y="186774"/>
                  <a:pt x="290273" y="223598"/>
                </a:cubicBezTo>
                <a:cubicBezTo>
                  <a:pt x="290273" y="260421"/>
                  <a:pt x="260421" y="290273"/>
                  <a:pt x="223598" y="290273"/>
                </a:cubicBezTo>
                <a:cubicBezTo>
                  <a:pt x="186774" y="290273"/>
                  <a:pt x="156923" y="260421"/>
                  <a:pt x="156923" y="223598"/>
                </a:cubicBezTo>
                <a:moveTo>
                  <a:pt x="366473" y="147398"/>
                </a:moveTo>
                <a:cubicBezTo>
                  <a:pt x="361489" y="147413"/>
                  <a:pt x="356518" y="147917"/>
                  <a:pt x="351633" y="148902"/>
                </a:cubicBezTo>
                <a:cubicBezTo>
                  <a:pt x="330247" y="135136"/>
                  <a:pt x="312059" y="116948"/>
                  <a:pt x="298293" y="95562"/>
                </a:cubicBezTo>
                <a:cubicBezTo>
                  <a:pt x="304398" y="65302"/>
                  <a:pt x="291642" y="34347"/>
                  <a:pt x="265989" y="17173"/>
                </a:cubicBezTo>
                <a:cubicBezTo>
                  <a:pt x="240337" y="0"/>
                  <a:pt x="206858" y="0"/>
                  <a:pt x="181206" y="17173"/>
                </a:cubicBezTo>
                <a:cubicBezTo>
                  <a:pt x="155553" y="34347"/>
                  <a:pt x="142797" y="65302"/>
                  <a:pt x="148902" y="95562"/>
                </a:cubicBezTo>
                <a:cubicBezTo>
                  <a:pt x="135136" y="116948"/>
                  <a:pt x="116948" y="135136"/>
                  <a:pt x="95562" y="148902"/>
                </a:cubicBezTo>
                <a:cubicBezTo>
                  <a:pt x="65302" y="142797"/>
                  <a:pt x="34347" y="155553"/>
                  <a:pt x="17173" y="181206"/>
                </a:cubicBezTo>
                <a:cubicBezTo>
                  <a:pt x="0" y="206858"/>
                  <a:pt x="0" y="240337"/>
                  <a:pt x="17173" y="265989"/>
                </a:cubicBezTo>
                <a:cubicBezTo>
                  <a:pt x="34347" y="291642"/>
                  <a:pt x="65302" y="304398"/>
                  <a:pt x="95562" y="298293"/>
                </a:cubicBezTo>
                <a:cubicBezTo>
                  <a:pt x="116948" y="312059"/>
                  <a:pt x="135136" y="330247"/>
                  <a:pt x="148902" y="351633"/>
                </a:cubicBezTo>
                <a:cubicBezTo>
                  <a:pt x="142797" y="381893"/>
                  <a:pt x="155553" y="412848"/>
                  <a:pt x="181206" y="430022"/>
                </a:cubicBezTo>
                <a:cubicBezTo>
                  <a:pt x="206858" y="447196"/>
                  <a:pt x="240337" y="447196"/>
                  <a:pt x="265989" y="430022"/>
                </a:cubicBezTo>
                <a:cubicBezTo>
                  <a:pt x="291642" y="412848"/>
                  <a:pt x="304398" y="381893"/>
                  <a:pt x="298293" y="351633"/>
                </a:cubicBezTo>
                <a:cubicBezTo>
                  <a:pt x="312059" y="330247"/>
                  <a:pt x="330247" y="312059"/>
                  <a:pt x="351633" y="298293"/>
                </a:cubicBezTo>
                <a:cubicBezTo>
                  <a:pt x="380124" y="304040"/>
                  <a:pt x="409404" y="293078"/>
                  <a:pt x="427117" y="270033"/>
                </a:cubicBezTo>
                <a:cubicBezTo>
                  <a:pt x="444829" y="246988"/>
                  <a:pt x="447889" y="215874"/>
                  <a:pt x="435005" y="189820"/>
                </a:cubicBezTo>
                <a:cubicBezTo>
                  <a:pt x="422121" y="163766"/>
                  <a:pt x="395538" y="147311"/>
                  <a:pt x="366473" y="147398"/>
                </a:cubicBezTo>
                <a:close/>
              </a:path>
            </a:pathLst>
          </a:custGeom>
          <a:noFill/>
          <a:ln w="14287">
            <a:solidFill>
              <a:srgbClr val="E0CB15"/>
            </a:solidFill>
          </a:ln>
        </p:spPr>
        <p:txBody>
          <a:bodyPr rtlCol="0" anchor="ctr"/>
          <a:lstStyle/>
          <a:p>
            <a:pPr algn="ctr"/>
            <a:endParaRPr sz="1600"/>
          </a:p>
        </p:txBody>
      </p:sp>
      <p:sp>
        <p:nvSpPr>
          <p:cNvPr id="57" name="Rounded Rectangle 13">
            <a:extLst>
              <a:ext uri="{FF2B5EF4-FFF2-40B4-BE49-F238E27FC236}">
                <a16:creationId xmlns:a16="http://schemas.microsoft.com/office/drawing/2014/main" id="{F6E52E39-DFBD-BD97-D59B-DD76912AF9B7}"/>
              </a:ext>
            </a:extLst>
          </p:cNvPr>
          <p:cNvSpPr/>
          <p:nvPr/>
        </p:nvSpPr>
        <p:spPr>
          <a:xfrm>
            <a:off x="10741699" y="1274663"/>
            <a:ext cx="651349" cy="398419"/>
          </a:xfrm>
          <a:custGeom>
            <a:avLst/>
            <a:gdLst/>
            <a:ahLst/>
            <a:cxnLst/>
            <a:rect l="0" t="0" r="0" b="0"/>
            <a:pathLst>
              <a:path w="438150" h="142874">
                <a:moveTo>
                  <a:pt x="0" y="71437"/>
                </a:moveTo>
                <a:cubicBezTo>
                  <a:pt x="0" y="99623"/>
                  <a:pt x="22849" y="122472"/>
                  <a:pt x="51034" y="122472"/>
                </a:cubicBezTo>
                <a:cubicBezTo>
                  <a:pt x="79220" y="122472"/>
                  <a:pt x="102069" y="99623"/>
                  <a:pt x="102069" y="71437"/>
                </a:cubicBezTo>
                <a:cubicBezTo>
                  <a:pt x="102069" y="43251"/>
                  <a:pt x="79220" y="20402"/>
                  <a:pt x="51034" y="20402"/>
                </a:cubicBezTo>
                <a:cubicBezTo>
                  <a:pt x="22849" y="20402"/>
                  <a:pt x="0" y="43251"/>
                  <a:pt x="0" y="71437"/>
                </a:cubicBezTo>
                <a:moveTo>
                  <a:pt x="147637" y="71437"/>
                </a:moveTo>
                <a:cubicBezTo>
                  <a:pt x="147637" y="110891"/>
                  <a:pt x="179621" y="142874"/>
                  <a:pt x="219075" y="142874"/>
                </a:cubicBezTo>
                <a:cubicBezTo>
                  <a:pt x="258528" y="142874"/>
                  <a:pt x="290512" y="110891"/>
                  <a:pt x="290512" y="71437"/>
                </a:cubicBezTo>
                <a:cubicBezTo>
                  <a:pt x="290512" y="31983"/>
                  <a:pt x="258528" y="0"/>
                  <a:pt x="219075" y="0"/>
                </a:cubicBezTo>
                <a:cubicBezTo>
                  <a:pt x="179621" y="0"/>
                  <a:pt x="147637" y="31983"/>
                  <a:pt x="147637" y="71437"/>
                </a:cubicBezTo>
                <a:moveTo>
                  <a:pt x="336080" y="71437"/>
                </a:moveTo>
                <a:cubicBezTo>
                  <a:pt x="336080" y="99623"/>
                  <a:pt x="358929" y="122472"/>
                  <a:pt x="387115" y="122472"/>
                </a:cubicBezTo>
                <a:cubicBezTo>
                  <a:pt x="415300" y="122472"/>
                  <a:pt x="438150" y="99623"/>
                  <a:pt x="438150" y="71437"/>
                </a:cubicBezTo>
                <a:cubicBezTo>
                  <a:pt x="438150" y="43251"/>
                  <a:pt x="415300" y="20402"/>
                  <a:pt x="387115" y="20402"/>
                </a:cubicBezTo>
                <a:cubicBezTo>
                  <a:pt x="358929" y="20402"/>
                  <a:pt x="336080" y="43251"/>
                  <a:pt x="336080" y="71437"/>
                </a:cubicBezTo>
                <a:moveTo>
                  <a:pt x="102050" y="71437"/>
                </a:moveTo>
                <a:lnTo>
                  <a:pt x="147637" y="71437"/>
                </a:lnTo>
                <a:moveTo>
                  <a:pt x="290512" y="71437"/>
                </a:moveTo>
                <a:lnTo>
                  <a:pt x="336099" y="71437"/>
                </a:lnTo>
                <a:moveTo>
                  <a:pt x="86715" y="34975"/>
                </a:moveTo>
                <a:lnTo>
                  <a:pt x="12782" y="105213"/>
                </a:lnTo>
                <a:moveTo>
                  <a:pt x="247078" y="5695"/>
                </a:moveTo>
                <a:lnTo>
                  <a:pt x="154019" y="95421"/>
                </a:lnTo>
                <a:moveTo>
                  <a:pt x="283063" y="45853"/>
                </a:moveTo>
                <a:lnTo>
                  <a:pt x="191833" y="133807"/>
                </a:lnTo>
              </a:path>
            </a:pathLst>
          </a:custGeom>
          <a:noFill/>
          <a:ln w="14287">
            <a:solidFill>
              <a:srgbClr val="DE8431"/>
            </a:solidFill>
          </a:ln>
        </p:spPr>
        <p:txBody>
          <a:bodyPr rtlCol="0" anchor="ctr"/>
          <a:lstStyle/>
          <a:p>
            <a:pPr algn="ctr"/>
            <a:endParaRPr sz="1600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F06FCBA5-FBDD-CEFA-F403-458EBC91AA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717" y="2191327"/>
            <a:ext cx="7575926" cy="3946529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65139C87-A06E-96B0-0B12-EF8FE6EEFD64}"/>
              </a:ext>
            </a:extLst>
          </p:cNvPr>
          <p:cNvSpPr txBox="1"/>
          <p:nvPr/>
        </p:nvSpPr>
        <p:spPr>
          <a:xfrm>
            <a:off x="7908409" y="3196495"/>
            <a:ext cx="3853282" cy="36933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b="1">
                <a:solidFill>
                  <a:schemeClr val="accent2"/>
                </a:solidFill>
              </a:defRPr>
            </a:lvl1pPr>
          </a:lstStyle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b="0" dirty="0"/>
              <a:t>No available covariance matrix or uncertainty information on TSLs in any nuclear data library !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n-US" b="0" dirty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b="0" dirty="0"/>
              <a:t>Generating TSL covariances are complex and more work is needed !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n-US" b="0" dirty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b="0" dirty="0"/>
              <a:t>Uncertainty in TSLs impacts reactor simulations, benchmarks, safety margins !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n-US" b="0" dirty="0"/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n-US" b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52C292-523C-32BE-FE68-8E910EA9D56D}"/>
              </a:ext>
            </a:extLst>
          </p:cNvPr>
          <p:cNvSpPr txBox="1"/>
          <p:nvPr/>
        </p:nvSpPr>
        <p:spPr>
          <a:xfrm>
            <a:off x="798952" y="1025194"/>
            <a:ext cx="6736202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dirty="0">
                <a:solidFill>
                  <a:srgbClr val="484848"/>
                </a:solidFill>
              </a:rPr>
              <a:t>Neutron thermalization in nuclear systems depends critically on accurate thermal scattering cross sections, which are governed by the </a:t>
            </a:r>
            <a:r>
              <a:rPr lang="en-US" b="1" dirty="0">
                <a:solidFill>
                  <a:srgbClr val="FF0000"/>
                </a:solidFill>
              </a:rPr>
              <a:t>Thermal Scattering Law (TSL).</a:t>
            </a:r>
            <a:endParaRPr b="1" dirty="0">
              <a:solidFill>
                <a:srgbClr val="FF000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903DBCD-9B24-C00A-35F5-EAAF6FEAB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22" y="-270566"/>
            <a:ext cx="11592174" cy="892652"/>
          </a:xfrm>
        </p:spPr>
        <p:txBody>
          <a:bodyPr>
            <a:normAutofit/>
          </a:bodyPr>
          <a:lstStyle/>
          <a:p>
            <a:r>
              <a:rPr lang="en-US" dirty="0"/>
              <a:t>What DO we have today ? </a:t>
            </a:r>
          </a:p>
        </p:txBody>
      </p:sp>
    </p:spTree>
    <p:extLst>
      <p:ext uri="{BB962C8B-B14F-4D97-AF65-F5344CB8AC3E}">
        <p14:creationId xmlns:p14="http://schemas.microsoft.com/office/powerpoint/2010/main" val="175248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/>
      <p:bldP spid="52" grpId="0"/>
      <p:bldP spid="53" grpId="0"/>
      <p:bldP spid="54" grpId="0"/>
      <p:bldP spid="55" grpId="0"/>
      <p:bldP spid="56" grpId="0" animBg="1"/>
      <p:bldP spid="57" grpId="0" animBg="1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0D7898-5D60-B046-4A61-63C0A96834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45E411-1B35-5285-6102-77BA6A199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wonder 2026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B344FD-CDA2-49F2-A379-5F6E330F6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Impact of Thermal Scattering Law Uncertainty on Benchmarks Sensitive to Polyethylene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19CC14-F1EA-DB5B-E38B-C3650743D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338BFE-8576-406D-AF9A-08103D0E1AF1}"/>
              </a:ext>
            </a:extLst>
          </p:cNvPr>
          <p:cNvSpPr txBox="1"/>
          <p:nvPr/>
        </p:nvSpPr>
        <p:spPr>
          <a:xfrm>
            <a:off x="8004997" y="2095459"/>
            <a:ext cx="3387777" cy="113877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EU project: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APRENDE WP4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Task 4.2 activities - Thermal neutron scattering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66C817D-4C8F-4B30-DF7D-F26DDDDAC92D}"/>
              </a:ext>
            </a:extLst>
          </p:cNvPr>
          <p:cNvSpPr txBox="1"/>
          <p:nvPr/>
        </p:nvSpPr>
        <p:spPr>
          <a:xfrm>
            <a:off x="342567" y="4018521"/>
            <a:ext cx="3278351" cy="113877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>
            <a:spAutoFit/>
          </a:bodyPr>
          <a:lstStyle>
            <a:defPPr>
              <a:defRPr lang="fr-FR"/>
            </a:defPPr>
            <a:lvl1pPr algn="ctr">
              <a:defRPr b="1">
                <a:solidFill>
                  <a:srgbClr val="484848"/>
                </a:solidFill>
              </a:defRPr>
            </a:lvl1pPr>
          </a:lstStyle>
          <a:p>
            <a:r>
              <a:rPr lang="en-US" sz="2000" dirty="0">
                <a:solidFill>
                  <a:schemeClr val="accent2"/>
                </a:solidFill>
              </a:rPr>
              <a:t>My </a:t>
            </a:r>
            <a:r>
              <a:rPr lang="en-US" sz="2000" dirty="0" err="1">
                <a:solidFill>
                  <a:schemeClr val="accent2"/>
                </a:solidFill>
              </a:rPr>
              <a:t>PostDoc</a:t>
            </a:r>
            <a:r>
              <a:rPr lang="en-US" sz="2000" dirty="0">
                <a:solidFill>
                  <a:schemeClr val="accent2"/>
                </a:solidFill>
              </a:rPr>
              <a:t>:</a:t>
            </a:r>
          </a:p>
          <a:p>
            <a:r>
              <a:rPr lang="en-US" b="0" dirty="0">
                <a:solidFill>
                  <a:schemeClr val="accent2"/>
                </a:solidFill>
              </a:rPr>
              <a:t>Aitor FERNANDEZ BENGOECHEA</a:t>
            </a:r>
          </a:p>
          <a:p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5DA0924-B616-19B3-7422-BD916BA8245B}"/>
              </a:ext>
            </a:extLst>
          </p:cNvPr>
          <p:cNvSpPr txBox="1"/>
          <p:nvPr/>
        </p:nvSpPr>
        <p:spPr>
          <a:xfrm>
            <a:off x="7306117" y="4188122"/>
            <a:ext cx="4776704" cy="113877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>
            <a:spAutoFit/>
          </a:bodyPr>
          <a:lstStyle>
            <a:defPPr>
              <a:defRPr lang="fr-FR"/>
            </a:defPPr>
            <a:lvl1pPr algn="ctr">
              <a:defRPr b="1">
                <a:solidFill>
                  <a:srgbClr val="484848"/>
                </a:solidFill>
              </a:defRPr>
            </a:lvl1pPr>
          </a:lstStyle>
          <a:p>
            <a:r>
              <a:rPr lang="en-US" sz="2000" dirty="0">
                <a:solidFill>
                  <a:schemeClr val="accent2"/>
                </a:solidFill>
              </a:rPr>
              <a:t>Participation:</a:t>
            </a:r>
          </a:p>
          <a:p>
            <a:pPr lvl="1" algn="ctr"/>
            <a:r>
              <a:rPr lang="en-US" dirty="0">
                <a:solidFill>
                  <a:schemeClr val="accent2"/>
                </a:solidFill>
              </a:rPr>
              <a:t>Gilles NOGUERE (CEA)</a:t>
            </a:r>
          </a:p>
          <a:p>
            <a:pPr lvl="1" algn="ctr"/>
            <a:r>
              <a:rPr lang="en-US" dirty="0">
                <a:solidFill>
                  <a:schemeClr val="accent2"/>
                </a:solidFill>
              </a:rPr>
              <a:t>Jose Ignacio MÁRQUEZ DAMIÁN (ESS)</a:t>
            </a:r>
          </a:p>
          <a:p>
            <a:pPr lvl="1" algn="ctr"/>
            <a:r>
              <a:rPr lang="en-US" dirty="0">
                <a:solidFill>
                  <a:schemeClr val="accent2"/>
                </a:solidFill>
              </a:rPr>
              <a:t>Mathieu HURSIN (EPFL)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36ABED7-1889-DAC9-93AA-C6E7393F0CBD}"/>
              </a:ext>
            </a:extLst>
          </p:cNvPr>
          <p:cNvSpPr txBox="1"/>
          <p:nvPr/>
        </p:nvSpPr>
        <p:spPr>
          <a:xfrm>
            <a:off x="342567" y="2095010"/>
            <a:ext cx="2958333" cy="113877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>
            <a:spAutoFit/>
          </a:bodyPr>
          <a:lstStyle>
            <a:defPPr>
              <a:defRPr lang="fr-FR"/>
            </a:defPPr>
            <a:lvl1pPr algn="ctr">
              <a:defRPr b="1">
                <a:solidFill>
                  <a:srgbClr val="484848"/>
                </a:solidFill>
              </a:defRPr>
            </a:lvl1pPr>
          </a:lstStyle>
          <a:p>
            <a:r>
              <a:rPr lang="en-US" sz="2000" dirty="0">
                <a:solidFill>
                  <a:srgbClr val="C00000"/>
                </a:solidFill>
              </a:rPr>
              <a:t>TARA: </a:t>
            </a:r>
          </a:p>
          <a:p>
            <a:r>
              <a:rPr lang="en-US" dirty="0">
                <a:solidFill>
                  <a:srgbClr val="C00000"/>
                </a:solidFill>
              </a:rPr>
              <a:t>T</a:t>
            </a:r>
            <a:r>
              <a:rPr lang="en-US" b="0" dirty="0">
                <a:solidFill>
                  <a:schemeClr val="accent2"/>
                </a:solidFill>
              </a:rPr>
              <a:t>hermal scattering law uncertainty </a:t>
            </a:r>
            <a:r>
              <a:rPr lang="en-US" dirty="0">
                <a:solidFill>
                  <a:srgbClr val="C00000"/>
                </a:solidFill>
              </a:rPr>
              <a:t>A</a:t>
            </a:r>
            <a:r>
              <a:rPr lang="en-US" b="0" dirty="0">
                <a:solidFill>
                  <a:schemeClr val="accent2"/>
                </a:solidFill>
              </a:rPr>
              <a:t>nalysis using </a:t>
            </a:r>
            <a:r>
              <a:rPr lang="en-US" dirty="0" err="1">
                <a:solidFill>
                  <a:srgbClr val="C00000"/>
                </a:solidFill>
              </a:rPr>
              <a:t>RA</a:t>
            </a:r>
            <a:r>
              <a:rPr lang="en-US" b="0" dirty="0" err="1">
                <a:solidFill>
                  <a:schemeClr val="accent2"/>
                </a:solidFill>
              </a:rPr>
              <a:t>ndom</a:t>
            </a:r>
            <a:r>
              <a:rPr lang="en-US" b="0" dirty="0">
                <a:solidFill>
                  <a:schemeClr val="accent2"/>
                </a:solidFill>
              </a:rPr>
              <a:t> files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E0C23C23-3EF5-5D81-9082-C6F6D8E8F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2008" y="1732867"/>
            <a:ext cx="4432989" cy="418626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99A0E6-0E29-125E-F046-4FFEEE587B1A}"/>
              </a:ext>
            </a:extLst>
          </p:cNvPr>
          <p:cNvSpPr txBox="1">
            <a:spLocks/>
          </p:cNvSpPr>
          <p:nvPr/>
        </p:nvSpPr>
        <p:spPr>
          <a:xfrm>
            <a:off x="76269" y="-240845"/>
            <a:ext cx="11592174" cy="8926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/>
              <a:t>Ongoing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at ASNR : </a:t>
            </a:r>
            <a:r>
              <a:rPr lang="fr-FR" dirty="0" err="1"/>
              <a:t>Towards</a:t>
            </a:r>
            <a:r>
              <a:rPr lang="fr-FR" dirty="0"/>
              <a:t> TSL </a:t>
            </a:r>
            <a:r>
              <a:rPr lang="fr-FR" dirty="0" err="1"/>
              <a:t>uncertainty</a:t>
            </a:r>
            <a:r>
              <a:rPr lang="fr-FR" dirty="0"/>
              <a:t> 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DEE135-01D8-4332-27C0-452367D4AF3F}"/>
              </a:ext>
            </a:extLst>
          </p:cNvPr>
          <p:cNvSpPr txBox="1"/>
          <p:nvPr/>
        </p:nvSpPr>
        <p:spPr>
          <a:xfrm>
            <a:off x="605655" y="684505"/>
            <a:ext cx="1098069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i="1" dirty="0">
                <a:solidFill>
                  <a:schemeClr val="accent2"/>
                </a:solidFill>
              </a:rPr>
              <a:t> TARA aims to provide the nuclear data community with a robust tool to generate random TSL files, quantify uncertainties and ultimately enable uncertainty propagation to reactor physics calculations.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17FDD7-D4FB-4A63-09A6-4DDF2709B4A8}"/>
              </a:ext>
            </a:extLst>
          </p:cNvPr>
          <p:cNvSpPr txBox="1"/>
          <p:nvPr/>
        </p:nvSpPr>
        <p:spPr>
          <a:xfrm>
            <a:off x="4826935" y="5997805"/>
            <a:ext cx="25381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chemeClr val="accent1"/>
                </a:solidFill>
              </a:rPr>
              <a:t>The TARA project</a:t>
            </a:r>
            <a:endParaRPr lang="en-US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539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1FC043-2D91-9585-D8D9-D7DA20529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788" y="-240845"/>
            <a:ext cx="11592174" cy="892652"/>
          </a:xfrm>
        </p:spPr>
        <p:txBody>
          <a:bodyPr/>
          <a:lstStyle/>
          <a:p>
            <a:r>
              <a:rPr lang="en-US" dirty="0"/>
              <a:t>EXPECTED </a:t>
            </a:r>
            <a:r>
              <a:rPr lang="en-US" dirty="0" err="1"/>
              <a:t>tsl</a:t>
            </a:r>
            <a:r>
              <a:rPr lang="en-US" dirty="0"/>
              <a:t> UNCERTAINTY from bibliography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37F220D-F311-D568-CABA-07D27BBA9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wonder 2026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0B5F299-229F-CC8E-154C-501391195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Impact of Thermal Scattering Law Uncertainty on Benchmarks Sensitive to Polyethylene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DE19ED1-9588-A4B2-DBE4-E7F93876C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4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au 5">
                <a:extLst>
                  <a:ext uri="{FF2B5EF4-FFF2-40B4-BE49-F238E27FC236}">
                    <a16:creationId xmlns:a16="http://schemas.microsoft.com/office/drawing/2014/main" id="{3DDA9AC9-E9F1-A59A-9FD2-7D8AA5DA042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07981604"/>
                  </p:ext>
                </p:extLst>
              </p:nvPr>
            </p:nvGraphicFramePr>
            <p:xfrm>
              <a:off x="299788" y="831443"/>
              <a:ext cx="11592172" cy="499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98043">
                      <a:extLst>
                        <a:ext uri="{9D8B030D-6E8A-4147-A177-3AD203B41FA5}">
                          <a16:colId xmlns:a16="http://schemas.microsoft.com/office/drawing/2014/main" val="2668471823"/>
                        </a:ext>
                      </a:extLst>
                    </a:gridCol>
                    <a:gridCol w="2898043">
                      <a:extLst>
                        <a:ext uri="{9D8B030D-6E8A-4147-A177-3AD203B41FA5}">
                          <a16:colId xmlns:a16="http://schemas.microsoft.com/office/drawing/2014/main" val="3534785815"/>
                        </a:ext>
                      </a:extLst>
                    </a:gridCol>
                    <a:gridCol w="2898043">
                      <a:extLst>
                        <a:ext uri="{9D8B030D-6E8A-4147-A177-3AD203B41FA5}">
                          <a16:colId xmlns:a16="http://schemas.microsoft.com/office/drawing/2014/main" val="3030583896"/>
                        </a:ext>
                      </a:extLst>
                    </a:gridCol>
                    <a:gridCol w="2898043">
                      <a:extLst>
                        <a:ext uri="{9D8B030D-6E8A-4147-A177-3AD203B41FA5}">
                          <a16:colId xmlns:a16="http://schemas.microsoft.com/office/drawing/2014/main" val="334191182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0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Publication / Lead Authors</a:t>
                          </a:r>
                          <a:endParaRPr lang="en-US" sz="1400" b="1" dirty="0"/>
                        </a:p>
                        <a:p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i="0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Evaluated Material 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i="0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Reactor System / Benchmark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i="0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Expected Uncertainty or Reactivity Shift (</a:t>
                          </a:r>
                          <a:r>
                            <a:rPr lang="en-US" sz="1400" b="1" i="0" kern="1200" dirty="0" err="1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pcm</a:t>
                          </a:r>
                          <a:r>
                            <a:rPr lang="en-US" sz="1400" b="1" i="0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en-US" sz="1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32369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>
                              <a:hlinkClick r:id="rId3"/>
                            </a:rPr>
                            <a:t>C.W. Chapman, D.A. Wiarda, W.J. Marshall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Light water (</a:t>
                          </a:r>
                          <a:r>
                            <a:rPr lang="en-US" sz="1400" baseline="30000" dirty="0"/>
                            <a:t>1</a:t>
                          </a:r>
                          <a:r>
                            <a:rPr lang="en-US" sz="1400" dirty="0"/>
                            <a:t>H in H</a:t>
                          </a:r>
                          <a:r>
                            <a:rPr lang="en-US" sz="1400" baseline="-25000" dirty="0"/>
                            <a:t>2</a:t>
                          </a:r>
                          <a:r>
                            <a:rPr lang="en-US" sz="1400" dirty="0"/>
                            <a:t>O)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LCT benchmarks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~35 </a:t>
                          </a:r>
                          <a:r>
                            <a:rPr lang="en-US" sz="1400" dirty="0" err="1"/>
                            <a:t>pcm</a:t>
                          </a:r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966402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>
                              <a:hlinkClick r:id="rId4"/>
                            </a:rPr>
                            <a:t>G. </a:t>
                          </a:r>
                          <a:r>
                            <a:rPr lang="en-US" sz="1400" dirty="0" err="1">
                              <a:hlinkClick r:id="rId4"/>
                            </a:rPr>
                            <a:t>Noguere</a:t>
                          </a:r>
                          <a:r>
                            <a:rPr lang="en-US" sz="1400" dirty="0">
                              <a:hlinkClick r:id="rId4"/>
                            </a:rPr>
                            <a:t>, S. Xu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Light water (</a:t>
                          </a:r>
                          <a:r>
                            <a:rPr lang="en-US" sz="1400" baseline="30000" dirty="0"/>
                            <a:t>1</a:t>
                          </a:r>
                          <a:r>
                            <a:rPr lang="en-US" sz="1400" dirty="0"/>
                            <a:t>H in H</a:t>
                          </a:r>
                          <a:r>
                            <a:rPr lang="en-US" sz="1400" baseline="-25000" dirty="0"/>
                            <a:t>2</a:t>
                          </a:r>
                          <a:r>
                            <a:rPr lang="en-US" sz="1400" dirty="0"/>
                            <a:t>O) and UO</a:t>
                          </a:r>
                          <a:r>
                            <a:rPr lang="en-US" sz="1400" baseline="-25000" dirty="0"/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/>
                            <a:t>MISTRAL-1 (UOX fuel moderated by water)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da-DK" sz="1400" dirty="0"/>
                            <a:t>±50 pcm (</a:t>
                          </a:r>
                          <a14:m>
                            <m:oMath xmlns:m="http://schemas.openxmlformats.org/officeDocument/2006/math">
                              <m:r>
                                <a:rPr lang="da-DK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da-DK" sz="1400" dirty="0"/>
                            <a:t>2.3 pcm/K)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694125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>
                              <a:hlinkClick r:id="rId5"/>
                            </a:rPr>
                            <a:t>J.P. Scotta, G. </a:t>
                          </a:r>
                          <a:r>
                            <a:rPr lang="en-US" sz="1400" dirty="0" err="1">
                              <a:hlinkClick r:id="rId5"/>
                            </a:rPr>
                            <a:t>Noguere</a:t>
                          </a:r>
                          <a:r>
                            <a:rPr lang="en-US" sz="1400" dirty="0">
                              <a:hlinkClick r:id="rId5"/>
                            </a:rPr>
                            <a:t>, J.I. Marquez Damian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Light water (</a:t>
                          </a:r>
                          <a:r>
                            <a:rPr lang="en-US" sz="1400" baseline="30000" dirty="0"/>
                            <a:t>1</a:t>
                          </a:r>
                          <a:r>
                            <a:rPr lang="en-US" sz="1400" dirty="0"/>
                            <a:t>H in H</a:t>
                          </a:r>
                          <a:r>
                            <a:rPr lang="en-US" sz="1400" baseline="-25000" dirty="0"/>
                            <a:t>2</a:t>
                          </a:r>
                          <a:r>
                            <a:rPr lang="en-US" sz="1400" dirty="0"/>
                            <a:t>O)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MISTRAL-1 and MISTRAL-2 cores at 20º C and 80º C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±71 to ±155 </a:t>
                          </a:r>
                          <a:r>
                            <a:rPr lang="en-US" sz="1400" dirty="0" err="1"/>
                            <a:t>pcm</a:t>
                          </a:r>
                          <a:r>
                            <a:rPr lang="en-US" sz="1400" dirty="0"/>
                            <a:t> for UOX,</a:t>
                          </a:r>
                        </a:p>
                        <a:p>
                          <a:pPr>
                            <a:buNone/>
                          </a:pPr>
                          <a:r>
                            <a:rPr lang="en-US" sz="1400" dirty="0"/>
                            <a:t>±110 to ±203 </a:t>
                          </a:r>
                          <a:r>
                            <a:rPr lang="en-US" sz="1400" dirty="0" err="1"/>
                            <a:t>pcm</a:t>
                          </a:r>
                          <a:r>
                            <a:rPr lang="en-US" sz="1400" dirty="0"/>
                            <a:t> for MOX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900687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fr-FR" sz="1400" dirty="0">
                              <a:hlinkClick r:id="rId6"/>
                            </a:rPr>
                            <a:t>P. Pavlou, F. Brown, et al.</a:t>
                          </a:r>
                          <a:endParaRPr lang="fr-FR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baseline="30000" dirty="0"/>
                            <a:t>1</a:t>
                          </a:r>
                          <a:r>
                            <a:rPr lang="en-US" sz="1400" dirty="0"/>
                            <a:t>H in H</a:t>
                          </a:r>
                          <a:r>
                            <a:rPr lang="en-US" sz="1400" baseline="-25000" dirty="0"/>
                            <a:t>2</a:t>
                          </a:r>
                          <a:r>
                            <a:rPr lang="en-US" sz="1400" dirty="0"/>
                            <a:t>O, Be, </a:t>
                          </a:r>
                          <a:r>
                            <a:rPr lang="en-US" sz="1400" dirty="0" err="1"/>
                            <a:t>BeO</a:t>
                          </a:r>
                          <a:r>
                            <a:rPr lang="en-US" sz="1400" dirty="0"/>
                            <a:t>, and Graphite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119 benchmarks (Criticality validation)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Up to 160 </a:t>
                          </a:r>
                          <a:r>
                            <a:rPr lang="en-US" sz="1400" dirty="0" err="1"/>
                            <a:t>pcm</a:t>
                          </a:r>
                          <a:r>
                            <a:rPr lang="en-US" sz="1400" dirty="0"/>
                            <a:t> difference for a MOX lattice when using continuous vs. discrete TSL treatments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841041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>
                              <a:hlinkClick r:id="rId7"/>
                            </a:rPr>
                            <a:t>R. Wen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fr-FR" sz="1400" baseline="30000" dirty="0"/>
                            <a:t>12</a:t>
                          </a:r>
                          <a:r>
                            <a:rPr lang="fr-FR" sz="1400" dirty="0"/>
                            <a:t>C in graphite / </a:t>
                          </a:r>
                          <a:r>
                            <a:rPr lang="fr-FR" sz="1400" dirty="0" err="1"/>
                            <a:t>porous</a:t>
                          </a:r>
                          <a:r>
                            <a:rPr lang="fr-FR" sz="1400" dirty="0"/>
                            <a:t> graphite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HTTR and HTR-10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From 250 </a:t>
                          </a:r>
                          <a:r>
                            <a:rPr lang="en-US" sz="1400" dirty="0" err="1"/>
                            <a:t>pcm</a:t>
                          </a:r>
                          <a:r>
                            <a:rPr lang="en-US" sz="1400" dirty="0"/>
                            <a:t> uncertainty for elastic scattering and from 270 </a:t>
                          </a:r>
                          <a:r>
                            <a:rPr lang="en-US" sz="1400" dirty="0" err="1"/>
                            <a:t>pcm</a:t>
                          </a:r>
                          <a:r>
                            <a:rPr lang="en-US" sz="1400" dirty="0"/>
                            <a:t> for capture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261357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pt-BR" sz="1400" dirty="0">
                              <a:hlinkClick r:id="rId8"/>
                            </a:rPr>
                            <a:t>D. Roubtsov, J.I. Márquez Damián</a:t>
                          </a:r>
                          <a:endParaRPr lang="pt-BR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Heavy water (</a:t>
                          </a:r>
                          <a:r>
                            <a:rPr lang="en-US" sz="1400" baseline="30000" dirty="0"/>
                            <a:t>2</a:t>
                          </a:r>
                          <a:r>
                            <a:rPr lang="en-US" sz="1400" dirty="0"/>
                            <a:t>H and </a:t>
                          </a:r>
                          <a:r>
                            <a:rPr lang="en-US" sz="1400" baseline="30000" dirty="0"/>
                            <a:t>16</a:t>
                          </a:r>
                          <a:r>
                            <a:rPr lang="en-US" sz="1400" dirty="0"/>
                            <a:t>O)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ZED-2 reactor and LEU-MET-THERM-003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From 100 to 400 </a:t>
                          </a:r>
                          <a:r>
                            <a:rPr lang="en-US" sz="1400" dirty="0" err="1"/>
                            <a:t>pcm</a:t>
                          </a:r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705563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>
                              <a:hlinkClick r:id="rId9"/>
                            </a:rPr>
                            <a:t>A. Bauyrzhan, A.I. Hawari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 err="1"/>
                            <a:t>FLiBe</a:t>
                          </a:r>
                          <a:r>
                            <a:rPr lang="en-US" sz="1400" dirty="0"/>
                            <a:t> and 20% porous graphite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MSRE (Molten Salt Reactor Experiment) Core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324 </a:t>
                          </a:r>
                          <a:r>
                            <a:rPr lang="en-US" sz="1400" dirty="0" err="1"/>
                            <a:t>pcm</a:t>
                          </a:r>
                          <a:r>
                            <a:rPr lang="en-US" sz="1400" dirty="0"/>
                            <a:t> for 20% porous graphite and 270 </a:t>
                          </a:r>
                          <a:r>
                            <a:rPr lang="en-US" sz="1400" dirty="0" err="1"/>
                            <a:t>pcm</a:t>
                          </a:r>
                          <a:r>
                            <a:rPr lang="en-US" sz="1400" dirty="0"/>
                            <a:t> for 20% porous graphite alongside with </a:t>
                          </a:r>
                          <a:r>
                            <a:rPr lang="en-US" sz="1400" dirty="0" err="1"/>
                            <a:t>FLiBe</a:t>
                          </a:r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983933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au 5">
                <a:extLst>
                  <a:ext uri="{FF2B5EF4-FFF2-40B4-BE49-F238E27FC236}">
                    <a16:creationId xmlns:a16="http://schemas.microsoft.com/office/drawing/2014/main" id="{3DDA9AC9-E9F1-A59A-9FD2-7D8AA5DA042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07981604"/>
                  </p:ext>
                </p:extLst>
              </p:nvPr>
            </p:nvGraphicFramePr>
            <p:xfrm>
              <a:off x="299788" y="831443"/>
              <a:ext cx="11592172" cy="499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98043">
                      <a:extLst>
                        <a:ext uri="{9D8B030D-6E8A-4147-A177-3AD203B41FA5}">
                          <a16:colId xmlns:a16="http://schemas.microsoft.com/office/drawing/2014/main" val="2668471823"/>
                        </a:ext>
                      </a:extLst>
                    </a:gridCol>
                    <a:gridCol w="2898043">
                      <a:extLst>
                        <a:ext uri="{9D8B030D-6E8A-4147-A177-3AD203B41FA5}">
                          <a16:colId xmlns:a16="http://schemas.microsoft.com/office/drawing/2014/main" val="3534785815"/>
                        </a:ext>
                      </a:extLst>
                    </a:gridCol>
                    <a:gridCol w="2898043">
                      <a:extLst>
                        <a:ext uri="{9D8B030D-6E8A-4147-A177-3AD203B41FA5}">
                          <a16:colId xmlns:a16="http://schemas.microsoft.com/office/drawing/2014/main" val="3030583896"/>
                        </a:ext>
                      </a:extLst>
                    </a:gridCol>
                    <a:gridCol w="2898043">
                      <a:extLst>
                        <a:ext uri="{9D8B030D-6E8A-4147-A177-3AD203B41FA5}">
                          <a16:colId xmlns:a16="http://schemas.microsoft.com/office/drawing/2014/main" val="3341911826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0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Publication / Lead Authors</a:t>
                          </a:r>
                          <a:endParaRPr lang="en-US" sz="1400" b="1" dirty="0"/>
                        </a:p>
                        <a:p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i="0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Evaluated Material 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i="0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Reactor System / Benchmark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i="0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Expected Uncertainty or Reactivity Shift (</a:t>
                          </a:r>
                          <a:r>
                            <a:rPr lang="en-US" sz="1400" b="1" i="0" kern="1200" dirty="0" err="1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pcm</a:t>
                          </a:r>
                          <a:r>
                            <a:rPr lang="en-US" sz="1400" b="1" i="0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en-US" sz="1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3236919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>
                              <a:hlinkClick r:id="rId10"/>
                            </a:rPr>
                            <a:t>C.W. Chapman, D.A. Wiarda, W.J. Marshall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Light water (</a:t>
                          </a:r>
                          <a:r>
                            <a:rPr lang="en-US" sz="1400" baseline="30000" dirty="0"/>
                            <a:t>1</a:t>
                          </a:r>
                          <a:r>
                            <a:rPr lang="en-US" sz="1400" dirty="0"/>
                            <a:t>H in H</a:t>
                          </a:r>
                          <a:r>
                            <a:rPr lang="en-US" sz="1400" baseline="-25000" dirty="0"/>
                            <a:t>2</a:t>
                          </a:r>
                          <a:r>
                            <a:rPr lang="en-US" sz="1400" dirty="0"/>
                            <a:t>O)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LCT benchmarks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~35 </a:t>
                          </a:r>
                          <a:r>
                            <a:rPr lang="en-US" sz="1400" dirty="0" err="1"/>
                            <a:t>pcm</a:t>
                          </a:r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96640219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>
                              <a:hlinkClick r:id="rId11"/>
                            </a:rPr>
                            <a:t>G. </a:t>
                          </a:r>
                          <a:r>
                            <a:rPr lang="en-US" sz="1400" dirty="0" err="1">
                              <a:hlinkClick r:id="rId11"/>
                            </a:rPr>
                            <a:t>Noguere</a:t>
                          </a:r>
                          <a:r>
                            <a:rPr lang="en-US" sz="1400" dirty="0">
                              <a:hlinkClick r:id="rId11"/>
                            </a:rPr>
                            <a:t>, S. Xu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Light water (</a:t>
                          </a:r>
                          <a:r>
                            <a:rPr lang="en-US" sz="1400" baseline="30000" dirty="0"/>
                            <a:t>1</a:t>
                          </a:r>
                          <a:r>
                            <a:rPr lang="en-US" sz="1400" dirty="0"/>
                            <a:t>H in H</a:t>
                          </a:r>
                          <a:r>
                            <a:rPr lang="en-US" sz="1400" baseline="-25000" dirty="0"/>
                            <a:t>2</a:t>
                          </a:r>
                          <a:r>
                            <a:rPr lang="en-US" sz="1400" dirty="0"/>
                            <a:t>O) and UO</a:t>
                          </a:r>
                          <a:r>
                            <a:rPr lang="en-US" sz="1400" baseline="-25000" dirty="0"/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/>
                            <a:t>MISTRAL-1 (UOX fuel moderated by water)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2"/>
                          <a:stretch>
                            <a:fillRect l="-300632" t="-201176" r="-842" b="-6776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69412544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>
                              <a:hlinkClick r:id="rId13"/>
                            </a:rPr>
                            <a:t>J.P. Scotta, G. </a:t>
                          </a:r>
                          <a:r>
                            <a:rPr lang="en-US" sz="1400" dirty="0" err="1">
                              <a:hlinkClick r:id="rId13"/>
                            </a:rPr>
                            <a:t>Noguere</a:t>
                          </a:r>
                          <a:r>
                            <a:rPr lang="en-US" sz="1400" dirty="0">
                              <a:hlinkClick r:id="rId13"/>
                            </a:rPr>
                            <a:t>, J.I. Marquez Damian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Light water (</a:t>
                          </a:r>
                          <a:r>
                            <a:rPr lang="en-US" sz="1400" baseline="30000" dirty="0"/>
                            <a:t>1</a:t>
                          </a:r>
                          <a:r>
                            <a:rPr lang="en-US" sz="1400" dirty="0"/>
                            <a:t>H in H</a:t>
                          </a:r>
                          <a:r>
                            <a:rPr lang="en-US" sz="1400" baseline="-25000" dirty="0"/>
                            <a:t>2</a:t>
                          </a:r>
                          <a:r>
                            <a:rPr lang="en-US" sz="1400" dirty="0"/>
                            <a:t>O)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MISTRAL-1 and MISTRAL-2 cores at 20º C and 80º C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±71 to ±155 </a:t>
                          </a:r>
                          <a:r>
                            <a:rPr lang="en-US" sz="1400" dirty="0" err="1"/>
                            <a:t>pcm</a:t>
                          </a:r>
                          <a:r>
                            <a:rPr lang="en-US" sz="1400" dirty="0"/>
                            <a:t> for UOX,</a:t>
                          </a:r>
                        </a:p>
                        <a:p>
                          <a:pPr>
                            <a:buNone/>
                          </a:pPr>
                          <a:r>
                            <a:rPr lang="en-US" sz="1400" dirty="0"/>
                            <a:t>±110 to ±203 </a:t>
                          </a:r>
                          <a:r>
                            <a:rPr lang="en-US" sz="1400" dirty="0" err="1"/>
                            <a:t>pcm</a:t>
                          </a:r>
                          <a:r>
                            <a:rPr lang="en-US" sz="1400" dirty="0"/>
                            <a:t> for MOX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90068701"/>
                      </a:ext>
                    </a:extLst>
                  </a:tr>
                  <a:tr h="944880"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fr-FR" sz="1400" dirty="0">
                              <a:hlinkClick r:id="rId14"/>
                            </a:rPr>
                            <a:t>P. Pavlou, F. Brown, et al.</a:t>
                          </a:r>
                          <a:endParaRPr lang="fr-FR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baseline="30000" dirty="0"/>
                            <a:t>1</a:t>
                          </a:r>
                          <a:r>
                            <a:rPr lang="en-US" sz="1400" dirty="0"/>
                            <a:t>H in H</a:t>
                          </a:r>
                          <a:r>
                            <a:rPr lang="en-US" sz="1400" baseline="-25000" dirty="0"/>
                            <a:t>2</a:t>
                          </a:r>
                          <a:r>
                            <a:rPr lang="en-US" sz="1400" dirty="0"/>
                            <a:t>O, Be, </a:t>
                          </a:r>
                          <a:r>
                            <a:rPr lang="en-US" sz="1400" dirty="0" err="1"/>
                            <a:t>BeO</a:t>
                          </a:r>
                          <a:r>
                            <a:rPr lang="en-US" sz="1400" dirty="0"/>
                            <a:t>, and Graphite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119 benchmarks (Criticality validation)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Up to 160 </a:t>
                          </a:r>
                          <a:r>
                            <a:rPr lang="en-US" sz="1400" dirty="0" err="1"/>
                            <a:t>pcm</a:t>
                          </a:r>
                          <a:r>
                            <a:rPr lang="en-US" sz="1400" dirty="0"/>
                            <a:t> difference for a MOX lattice when using continuous vs. discrete TSL treatments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84104173"/>
                      </a:ext>
                    </a:extLst>
                  </a:tr>
                  <a:tr h="731520"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>
                              <a:hlinkClick r:id="rId15"/>
                            </a:rPr>
                            <a:t>R. Wen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fr-FR" sz="1400" baseline="30000" dirty="0"/>
                            <a:t>12</a:t>
                          </a:r>
                          <a:r>
                            <a:rPr lang="fr-FR" sz="1400" dirty="0"/>
                            <a:t>C in graphite / </a:t>
                          </a:r>
                          <a:r>
                            <a:rPr lang="fr-FR" sz="1400" dirty="0" err="1"/>
                            <a:t>porous</a:t>
                          </a:r>
                          <a:r>
                            <a:rPr lang="fr-FR" sz="1400" dirty="0"/>
                            <a:t> graphite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HTTR and HTR-10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From 250 </a:t>
                          </a:r>
                          <a:r>
                            <a:rPr lang="en-US" sz="1400" dirty="0" err="1"/>
                            <a:t>pcm</a:t>
                          </a:r>
                          <a:r>
                            <a:rPr lang="en-US" sz="1400" dirty="0"/>
                            <a:t> uncertainty for elastic scattering and from 270 </a:t>
                          </a:r>
                          <a:r>
                            <a:rPr lang="en-US" sz="1400" dirty="0" err="1"/>
                            <a:t>pcm</a:t>
                          </a:r>
                          <a:r>
                            <a:rPr lang="en-US" sz="1400" dirty="0"/>
                            <a:t> for capture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26135755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pt-BR" sz="1400" dirty="0">
                              <a:hlinkClick r:id="rId16"/>
                            </a:rPr>
                            <a:t>D. Roubtsov, J.I. Márquez Damián</a:t>
                          </a:r>
                          <a:endParaRPr lang="pt-BR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Heavy water (</a:t>
                          </a:r>
                          <a:r>
                            <a:rPr lang="en-US" sz="1400" baseline="30000" dirty="0"/>
                            <a:t>2</a:t>
                          </a:r>
                          <a:r>
                            <a:rPr lang="en-US" sz="1400" dirty="0"/>
                            <a:t>H and </a:t>
                          </a:r>
                          <a:r>
                            <a:rPr lang="en-US" sz="1400" baseline="30000" dirty="0"/>
                            <a:t>16</a:t>
                          </a:r>
                          <a:r>
                            <a:rPr lang="en-US" sz="1400" dirty="0"/>
                            <a:t>O)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ZED-2 reactor and LEU-MET-THERM-003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From 100 to 400 </a:t>
                          </a:r>
                          <a:r>
                            <a:rPr lang="en-US" sz="1400" dirty="0" err="1"/>
                            <a:t>pcm</a:t>
                          </a:r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70556371"/>
                      </a:ext>
                    </a:extLst>
                  </a:tr>
                  <a:tr h="731520"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>
                              <a:hlinkClick r:id="rId17"/>
                            </a:rPr>
                            <a:t>A. Bauyrzhan, A.I. Hawari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 err="1"/>
                            <a:t>FLiBe</a:t>
                          </a:r>
                          <a:r>
                            <a:rPr lang="en-US" sz="1400" dirty="0"/>
                            <a:t> and 20% porous graphite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MSRE (Molten Salt Reactor Experiment) Core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>
                            <a:buNone/>
                          </a:pPr>
                          <a:r>
                            <a:rPr lang="en-US" sz="1400" dirty="0"/>
                            <a:t>324 </a:t>
                          </a:r>
                          <a:r>
                            <a:rPr lang="en-US" sz="1400" dirty="0" err="1"/>
                            <a:t>pcm</a:t>
                          </a:r>
                          <a:r>
                            <a:rPr lang="en-US" sz="1400" dirty="0"/>
                            <a:t> for 20% porous graphite and 270 </a:t>
                          </a:r>
                          <a:r>
                            <a:rPr lang="en-US" sz="1400" dirty="0" err="1"/>
                            <a:t>pcm</a:t>
                          </a:r>
                          <a:r>
                            <a:rPr lang="en-US" sz="1400" dirty="0"/>
                            <a:t> for 20% porous graphite alongside with </a:t>
                          </a:r>
                          <a:r>
                            <a:rPr lang="en-US" sz="1400" dirty="0" err="1"/>
                            <a:t>FLiBe</a:t>
                          </a:r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9839338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79600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A2EF44-4AE8-2E90-5224-3B38568A7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Thermal Epithermal </a:t>
            </a:r>
            <a:r>
              <a:rPr lang="en-US" dirty="0" err="1"/>
              <a:t>eXperiments</a:t>
            </a:r>
            <a:r>
              <a:rPr lang="en-US" dirty="0"/>
              <a:t> (TEX) Plutonium Baseline Benchmark: PMM-002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6F1611A-C8DD-353C-260A-A1971F9BD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wonder 2026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FF3F6A2-8FB5-0CED-B672-7EF626A75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Impact of Thermal Scattering Law Uncertainty on Benchmarks Sensitive to Polyethylene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75FD42D-C3DB-7B81-F70E-BDFB4A450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48FDCCC-C5FD-BCD7-C2E0-D83B8E32D0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89" y="1222132"/>
            <a:ext cx="6929667" cy="460677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B4239DD6-0454-8C4C-DEFF-D540C0DF48C0}"/>
              </a:ext>
            </a:extLst>
          </p:cNvPr>
          <p:cNvSpPr txBox="1"/>
          <p:nvPr/>
        </p:nvSpPr>
        <p:spPr>
          <a:xfrm>
            <a:off x="7223372" y="4905578"/>
            <a:ext cx="4803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Five baseline Pu cases were evaluated for the International Criticality Benchmark Evaluation Project (ICSBEP) as PMM-002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B9745F49-20EB-37D0-4C4B-D18D5C9811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241176"/>
              </p:ext>
            </p:extLst>
          </p:nvPr>
        </p:nvGraphicFramePr>
        <p:xfrm>
          <a:off x="7223372" y="1652154"/>
          <a:ext cx="4803764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941">
                  <a:extLst>
                    <a:ext uri="{9D8B030D-6E8A-4147-A177-3AD203B41FA5}">
                      <a16:colId xmlns:a16="http://schemas.microsoft.com/office/drawing/2014/main" val="1321710807"/>
                    </a:ext>
                  </a:extLst>
                </a:gridCol>
                <a:gridCol w="1113635">
                  <a:extLst>
                    <a:ext uri="{9D8B030D-6E8A-4147-A177-3AD203B41FA5}">
                      <a16:colId xmlns:a16="http://schemas.microsoft.com/office/drawing/2014/main" val="888326560"/>
                    </a:ext>
                  </a:extLst>
                </a:gridCol>
                <a:gridCol w="1288247">
                  <a:extLst>
                    <a:ext uri="{9D8B030D-6E8A-4147-A177-3AD203B41FA5}">
                      <a16:colId xmlns:a16="http://schemas.microsoft.com/office/drawing/2014/main" val="3993463208"/>
                    </a:ext>
                  </a:extLst>
                </a:gridCol>
                <a:gridCol w="1200941">
                  <a:extLst>
                    <a:ext uri="{9D8B030D-6E8A-4147-A177-3AD203B41FA5}">
                      <a16:colId xmlns:a16="http://schemas.microsoft.com/office/drawing/2014/main" val="3963551639"/>
                    </a:ext>
                  </a:extLst>
                </a:gridCol>
              </a:tblGrid>
              <a:tr h="108706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Experiment number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Thermal Fission fraction (&lt;0.625 eV)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Intermediate Fission Fraction (0.625 eV – 100 KeV)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Fast Fission Fraction</a:t>
                      </a:r>
                    </a:p>
                    <a:p>
                      <a:pPr algn="ctr"/>
                      <a:r>
                        <a:rPr lang="en-US" sz="1400" dirty="0"/>
                        <a:t>(&gt; 100 KeV)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7120706"/>
                  </a:ext>
                </a:extLst>
              </a:tr>
              <a:tr h="27554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966586"/>
                  </a:ext>
                </a:extLst>
              </a:tr>
              <a:tr h="27554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530413"/>
                  </a:ext>
                </a:extLst>
              </a:tr>
              <a:tr h="27554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4190473"/>
                  </a:ext>
                </a:extLst>
              </a:tr>
              <a:tr h="27554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3967632"/>
                  </a:ext>
                </a:extLst>
              </a:tr>
              <a:tr h="27554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9891293"/>
                  </a:ext>
                </a:extLst>
              </a:tr>
            </a:tbl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7BD11A70-FE31-8378-5826-026C9CC7D26F}"/>
              </a:ext>
            </a:extLst>
          </p:cNvPr>
          <p:cNvSpPr txBox="1"/>
          <p:nvPr/>
        </p:nvSpPr>
        <p:spPr>
          <a:xfrm>
            <a:off x="293705" y="5911702"/>
            <a:ext cx="6929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u="sng" dirty="0"/>
              <a:t>The FGM cross section data library was JEFF 4.0</a:t>
            </a:r>
          </a:p>
        </p:txBody>
      </p:sp>
    </p:spTree>
    <p:extLst>
      <p:ext uri="{BB962C8B-B14F-4D97-AF65-F5344CB8AC3E}">
        <p14:creationId xmlns:p14="http://schemas.microsoft.com/office/powerpoint/2010/main" val="1094433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CD0889-7EFE-7915-5AB7-6235D4BED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788" y="0"/>
            <a:ext cx="11592174" cy="892652"/>
          </a:xfrm>
        </p:spPr>
        <p:txBody>
          <a:bodyPr/>
          <a:lstStyle/>
          <a:p>
            <a:pPr algn="ctr"/>
            <a:r>
              <a:rPr lang="en-US" dirty="0"/>
              <a:t>TSL UNCERTAINTY FOR PMM-002 BENCHMARK DUE TO CH2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CAE79C2-7430-46F5-CF31-1D233EF34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wonder 2026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4CC14B3-91E5-89F7-0CC1-B1AC48F73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Impact of Thermal Scattering Law Uncertainty on Benchmarks Sensitive to Polyethylene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083BCE9-0E2B-C65E-316C-41610787F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3146752-68EB-2455-40D0-A4CAB3CA5B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89" y="1088866"/>
            <a:ext cx="8639746" cy="42822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au 7">
                <a:extLst>
                  <a:ext uri="{FF2B5EF4-FFF2-40B4-BE49-F238E27FC236}">
                    <a16:creationId xmlns:a16="http://schemas.microsoft.com/office/drawing/2014/main" id="{24733FD6-F835-CE72-ED35-7D6670A9CA7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1088823"/>
                  </p:ext>
                </p:extLst>
              </p:nvPr>
            </p:nvGraphicFramePr>
            <p:xfrm>
              <a:off x="299788" y="5371069"/>
              <a:ext cx="7009359" cy="736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5587">
                      <a:extLst>
                        <a:ext uri="{9D8B030D-6E8A-4147-A177-3AD203B41FA5}">
                          <a16:colId xmlns:a16="http://schemas.microsoft.com/office/drawing/2014/main" val="2590673164"/>
                        </a:ext>
                      </a:extLst>
                    </a:gridCol>
                    <a:gridCol w="1181100">
                      <a:extLst>
                        <a:ext uri="{9D8B030D-6E8A-4147-A177-3AD203B41FA5}">
                          <a16:colId xmlns:a16="http://schemas.microsoft.com/office/drawing/2014/main" val="3779811010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85652692"/>
                        </a:ext>
                      </a:extLst>
                    </a:gridCol>
                    <a:gridCol w="1317625">
                      <a:extLst>
                        <a:ext uri="{9D8B030D-6E8A-4147-A177-3AD203B41FA5}">
                          <a16:colId xmlns:a16="http://schemas.microsoft.com/office/drawing/2014/main" val="1328584451"/>
                        </a:ext>
                      </a:extLst>
                    </a:gridCol>
                    <a:gridCol w="1289050">
                      <a:extLst>
                        <a:ext uri="{9D8B030D-6E8A-4147-A177-3AD203B41FA5}">
                          <a16:colId xmlns:a16="http://schemas.microsoft.com/office/drawing/2014/main" val="795312749"/>
                        </a:ext>
                      </a:extLst>
                    </a:gridCol>
                    <a:gridCol w="1206797">
                      <a:extLst>
                        <a:ext uri="{9D8B030D-6E8A-4147-A177-3AD203B41FA5}">
                          <a16:colId xmlns:a16="http://schemas.microsoft.com/office/drawing/2014/main" val="1853132901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173077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1600" b="1" i="1" smtClean="0">
                                    <a:latin typeface="Cambria Math" panose="02040503050406030204" pitchFamily="18" charset="0"/>
                                  </a:rPr>
                                  <m:t>𝝈</m:t>
                                </m:r>
                                <m:r>
                                  <a:rPr lang="es-ES" sz="1600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s-ES" sz="1600" b="1" i="0" smtClean="0">
                                    <a:latin typeface="Cambria Math" panose="02040503050406030204" pitchFamily="18" charset="0"/>
                                  </a:rPr>
                                  <m:t>𝐩𝐜𝐦</m:t>
                                </m:r>
                                <m:r>
                                  <a:rPr lang="es-ES" sz="1600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36,6</a:t>
                          </a:r>
                        </a:p>
                      </a:txBody>
                      <a:tcP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43,1</a:t>
                          </a:r>
                        </a:p>
                      </a:txBody>
                      <a:tcP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51,8</a:t>
                          </a:r>
                        </a:p>
                      </a:txBody>
                      <a:tcP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249,7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670,9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890249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au 7">
                <a:extLst>
                  <a:ext uri="{FF2B5EF4-FFF2-40B4-BE49-F238E27FC236}">
                    <a16:creationId xmlns:a16="http://schemas.microsoft.com/office/drawing/2014/main" id="{24733FD6-F835-CE72-ED35-7D6670A9CA7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1088823"/>
                  </p:ext>
                </p:extLst>
              </p:nvPr>
            </p:nvGraphicFramePr>
            <p:xfrm>
              <a:off x="299788" y="5371069"/>
              <a:ext cx="7009359" cy="736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5587">
                      <a:extLst>
                        <a:ext uri="{9D8B030D-6E8A-4147-A177-3AD203B41FA5}">
                          <a16:colId xmlns:a16="http://schemas.microsoft.com/office/drawing/2014/main" val="2590673164"/>
                        </a:ext>
                      </a:extLst>
                    </a:gridCol>
                    <a:gridCol w="1181100">
                      <a:extLst>
                        <a:ext uri="{9D8B030D-6E8A-4147-A177-3AD203B41FA5}">
                          <a16:colId xmlns:a16="http://schemas.microsoft.com/office/drawing/2014/main" val="3779811010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85652692"/>
                        </a:ext>
                      </a:extLst>
                    </a:gridCol>
                    <a:gridCol w="1317625">
                      <a:extLst>
                        <a:ext uri="{9D8B030D-6E8A-4147-A177-3AD203B41FA5}">
                          <a16:colId xmlns:a16="http://schemas.microsoft.com/office/drawing/2014/main" val="1328584451"/>
                        </a:ext>
                      </a:extLst>
                    </a:gridCol>
                    <a:gridCol w="1289050">
                      <a:extLst>
                        <a:ext uri="{9D8B030D-6E8A-4147-A177-3AD203B41FA5}">
                          <a16:colId xmlns:a16="http://schemas.microsoft.com/office/drawing/2014/main" val="795312749"/>
                        </a:ext>
                      </a:extLst>
                    </a:gridCol>
                    <a:gridCol w="1206797">
                      <a:extLst>
                        <a:ext uri="{9D8B030D-6E8A-4147-A177-3AD203B41FA5}">
                          <a16:colId xmlns:a16="http://schemas.microsoft.com/office/drawing/2014/main" val="185313290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PMM-002-005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173077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763" t="-100000" r="-781679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36,6</a:t>
                          </a:r>
                        </a:p>
                      </a:txBody>
                      <a:tcP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43,1</a:t>
                          </a:r>
                        </a:p>
                      </a:txBody>
                      <a:tcP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51,8</a:t>
                          </a:r>
                        </a:p>
                      </a:txBody>
                      <a:tcP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249,7 </a:t>
                          </a: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670,9</a:t>
                          </a: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8902496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F69423BB-8A11-4939-DD7F-8F6D479FB4C7}"/>
                  </a:ext>
                </a:extLst>
              </p:cNvPr>
              <p:cNvSpPr txBox="1"/>
              <p:nvPr/>
            </p:nvSpPr>
            <p:spPr>
              <a:xfrm>
                <a:off x="7388543" y="2783682"/>
                <a:ext cx="4191000" cy="332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b="1" dirty="0"/>
                  <a:t>Ensemble Generation (TARA):</a:t>
                </a:r>
                <a:r>
                  <a:rPr lang="en-US" dirty="0"/>
                  <a:t> 500 samples generated based on </a:t>
                </a:r>
                <a:r>
                  <a:rPr lang="en-US" dirty="0" err="1"/>
                  <a:t>NCrystal</a:t>
                </a:r>
                <a:r>
                  <a:rPr lang="en-US" dirty="0"/>
                  <a:t> phonon spectrum:</a:t>
                </a:r>
              </a:p>
              <a:p>
                <a:pPr marL="742950" lvl="1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s-E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</m:t>
                    </m:r>
                  </m:oMath>
                </a14:m>
                <a:r>
                  <a:rPr lang="en-US" dirty="0"/>
                  <a:t>% amplitude variation.</a:t>
                </a:r>
              </a:p>
              <a:p>
                <a:pPr marL="742950" lvl="1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s-E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meV</a:t>
                </a:r>
                <a:r>
                  <a:rPr lang="en-US" dirty="0"/>
                  <a:t> peak shifts. </a:t>
                </a:r>
              </a:p>
              <a:p>
                <a:pPr marL="742950" lvl="1" indent="-285750" algn="just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b="1" dirty="0"/>
                  <a:t>Target Scope:</a:t>
                </a:r>
                <a:r>
                  <a:rPr lang="en-US" dirty="0"/>
                  <a:t> Benchmarks </a:t>
                </a:r>
                <a:r>
                  <a:rPr lang="en-US" b="1" dirty="0"/>
                  <a:t>PMM-002-004</a:t>
                </a:r>
                <a:r>
                  <a:rPr lang="en-US" dirty="0"/>
                  <a:t> and </a:t>
                </a:r>
                <a:r>
                  <a:rPr lang="en-US" b="1" dirty="0"/>
                  <a:t>PMM-002-005</a:t>
                </a:r>
                <a:r>
                  <a:rPr lang="en-US" dirty="0"/>
                  <a:t>.</a:t>
                </a:r>
              </a:p>
              <a:p>
                <a:pPr algn="just"/>
                <a:r>
                  <a:rPr lang="en-US" dirty="0"/>
                  <a:t> 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2400" b="1" u="sng" dirty="0">
                    <a:solidFill>
                      <a:srgbClr val="FF0000"/>
                    </a:solidFill>
                  </a:rPr>
                  <a:t>TSL uncertainty cannot be neglected !!!</a:t>
                </a:r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F69423BB-8A11-4939-DD7F-8F6D479FB4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8543" y="2783682"/>
                <a:ext cx="4191000" cy="3323987"/>
              </a:xfrm>
              <a:prstGeom prst="rect">
                <a:avLst/>
              </a:prstGeom>
              <a:blipFill>
                <a:blip r:embed="rId5"/>
                <a:stretch>
                  <a:fillRect l="-1890" t="-1101" r="-2180" b="-34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>
            <a:extLst>
              <a:ext uri="{FF2B5EF4-FFF2-40B4-BE49-F238E27FC236}">
                <a16:creationId xmlns:a16="http://schemas.microsoft.com/office/drawing/2014/main" id="{ABD09D0B-E121-55E1-6C6E-00B75192558E}"/>
              </a:ext>
            </a:extLst>
          </p:cNvPr>
          <p:cNvSpPr txBox="1"/>
          <p:nvPr/>
        </p:nvSpPr>
        <p:spPr>
          <a:xfrm>
            <a:off x="299787" y="6102817"/>
            <a:ext cx="70093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u="sng" dirty="0"/>
              <a:t>The FGM cross section data library was JEFF 4.0</a:t>
            </a:r>
          </a:p>
        </p:txBody>
      </p:sp>
    </p:spTree>
    <p:extLst>
      <p:ext uri="{BB962C8B-B14F-4D97-AF65-F5344CB8AC3E}">
        <p14:creationId xmlns:p14="http://schemas.microsoft.com/office/powerpoint/2010/main" val="1221900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9FBD49-35BD-3A93-8503-34BA38146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Uncertainty Metrics in Bimodal Systems (PMM-002-005)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71EDCD3-D040-0B07-A59A-855832D3D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wonder 2026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12A9AEE-F2D7-EA02-277A-D0193E8C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Impact of Thermal Scattering Law Uncertainty on Benchmarks Sensitive to Polyethylene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C80478D-9487-9A7F-1ADC-238705DF4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7C6B029-C8E1-ACCA-AC33-F2BCB58ABE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4011" y="1058831"/>
            <a:ext cx="7009359" cy="51793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336E39D3-AFF4-F6CB-963A-5178BB0CA925}"/>
                  </a:ext>
                </a:extLst>
              </p:cNvPr>
              <p:cNvSpPr txBox="1"/>
              <p:nvPr/>
            </p:nvSpPr>
            <p:spPr>
              <a:xfrm>
                <a:off x="7503370" y="1014572"/>
                <a:ext cx="4194619" cy="5509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The Diagnostic Red Flag:</a:t>
                </a:r>
                <a:r>
                  <a:rPr lang="en-US" sz="1600" dirty="0"/>
                  <a:t> A </a:t>
                </a:r>
                <a:r>
                  <a:rPr lang="en-US" sz="1600" b="1" dirty="0"/>
                  <a:t>75.8 </a:t>
                </a:r>
                <a:r>
                  <a:rPr lang="en-US" sz="1600" b="1" dirty="0" err="1"/>
                  <a:t>pcm</a:t>
                </a:r>
                <a:r>
                  <a:rPr lang="en-US" sz="1600" b="1" dirty="0"/>
                  <a:t> discrepancy</a:t>
                </a:r>
                <a:r>
                  <a:rPr lang="en-US" sz="1600" dirty="0"/>
                  <a:t> between the Global Mean and Median immediately signals non-normal, state-shifting behavior.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sz="1600" b="1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The Flaw of Global Metrics:</a:t>
                </a:r>
                <a:r>
                  <a:rPr lang="en-US" sz="1600" dirty="0"/>
                  <a:t> Standard assumption of a normal distribution (top panel) forces the </a:t>
                </a:r>
                <a14:m>
                  <m:oMath xmlns:m="http://schemas.openxmlformats.org/officeDocument/2006/math">
                    <m:r>
                      <a:rPr lang="es-ES" sz="1600" b="0" i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s-ES" sz="16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1600" dirty="0"/>
                  <a:t> (95% CI band) into the low-probability “valley”, misrepresenting the system's actual behavior.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Two Distinct Physical States:</a:t>
                </a:r>
                <a:r>
                  <a:rPr lang="en-US" sz="1600" dirty="0"/>
                  <a:t> Decoupling the data reveals a dominant state (82%) and a secondary shifted state (18%).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Representative Uncertainty:</a:t>
                </a:r>
                <a:r>
                  <a:rPr lang="en-US" sz="1600" dirty="0"/>
                  <a:t> The system's behavior is more accurately constrained by the </a:t>
                </a:r>
                <a:r>
                  <a:rPr lang="en-US" sz="1600" b="1" dirty="0"/>
                  <a:t>670.9 </a:t>
                </a:r>
                <a:r>
                  <a:rPr lang="en-US" sz="1600" b="1" dirty="0" err="1"/>
                  <a:t>pcm</a:t>
                </a:r>
                <a:r>
                  <a:rPr lang="en-US" sz="1600" b="1" dirty="0"/>
                  <a:t> peak separation</a:t>
                </a:r>
                <a:r>
                  <a:rPr lang="en-US" sz="1600" dirty="0"/>
                  <a:t> than by a global standard deviation.</a:t>
                </a: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336E39D3-AFF4-F6CB-963A-5178BB0CA9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3370" y="1014572"/>
                <a:ext cx="4194619" cy="5509200"/>
              </a:xfrm>
              <a:prstGeom prst="rect">
                <a:avLst/>
              </a:prstGeom>
              <a:blipFill>
                <a:blip r:embed="rId4"/>
                <a:stretch>
                  <a:fillRect l="-581" t="-332" r="-727" b="-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3762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B1B2D7-303B-C3DB-2DFE-CC4E329B4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789" y="-137280"/>
            <a:ext cx="11592174" cy="892652"/>
          </a:xfrm>
        </p:spPr>
        <p:txBody>
          <a:bodyPr/>
          <a:lstStyle/>
          <a:p>
            <a:pPr algn="ctr"/>
            <a:r>
              <a:rPr lang="en-US" dirty="0"/>
              <a:t>PMM-002 BENCHMARK revision: filter samples 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9C497AE-01BE-9D9D-0286-D46D74517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wonder 2026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0A2C4A4-53E9-D7F0-F27A-27775FE3A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Impact of Thermal Scattering Law Uncertainty on Benchmarks Sensitive to Polyethylene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8579C07-84E2-ABF5-914F-950E93F38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A35EF68-BDF4-6EEC-570D-21795BCD53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89" y="948009"/>
            <a:ext cx="11592174" cy="403454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D6F6CE1-F700-35C9-FB33-0A99E3F781A0}"/>
              </a:ext>
            </a:extLst>
          </p:cNvPr>
          <p:cNvSpPr txBox="1"/>
          <p:nvPr/>
        </p:nvSpPr>
        <p:spPr>
          <a:xfrm>
            <a:off x="299789" y="4982554"/>
            <a:ext cx="11592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dirty="0"/>
              <a:t>Early State Resolution:</a:t>
            </a:r>
            <a:r>
              <a:rPr lang="en-US" dirty="0"/>
              <a:t> While standard sampling (top row) indicates the emergence of a secondary state in Cases 002 &amp; 003 with generic asymmetry, baseline filtering (bottom row) proves </a:t>
            </a:r>
            <a:r>
              <a:rPr lang="en-US" b="1" dirty="0"/>
              <a:t>the bimodal divergence is an early structural feature rather than a late-stage artifact.</a:t>
            </a:r>
          </a:p>
        </p:txBody>
      </p:sp>
    </p:spTree>
    <p:extLst>
      <p:ext uri="{BB962C8B-B14F-4D97-AF65-F5344CB8AC3E}">
        <p14:creationId xmlns:p14="http://schemas.microsoft.com/office/powerpoint/2010/main" val="2108641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3BBA78-3A1A-FDEF-DAAD-5DFEC3FC8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Filtering Validation: Isolating Physical States from Statistical Noise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1F00378-6E7B-6109-B53B-98AE3F57A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wonder 2026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D84973B-67D5-62FD-6243-0F37ED2D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Impact of Thermal Scattering Law Uncertainty on Benchmarks Sensitive to Polyethylene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DDF723A-F49C-8F95-88B3-958E67676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DD95FD6-7BD6-5F58-F99D-36171F1D2E1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9789" y="1121255"/>
            <a:ext cx="7499559" cy="53084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C16F4F3C-E58C-1DC3-A9EC-F6561933F024}"/>
                  </a:ext>
                </a:extLst>
              </p:cNvPr>
              <p:cNvSpPr txBox="1"/>
              <p:nvPr/>
            </p:nvSpPr>
            <p:spPr>
              <a:xfrm>
                <a:off x="7799349" y="2043426"/>
                <a:ext cx="4092614" cy="369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Macroscopic Physics Preserved:</a:t>
                </a:r>
                <a:r>
                  <a:rPr lang="en-US" dirty="0"/>
                  <a:t> Both sampling methods perfectly agree on the overall system behavior. The state probabilities (82% / 18%) and the Peak Distance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s-E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670−680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pcm</a:t>
                </a:r>
                <a:r>
                  <a:rPr lang="en-US" dirty="0"/>
                  <a:t>) remain virtually identical.</a:t>
                </a: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Microscopic Variance Reduction:</a:t>
                </a:r>
                <a:r>
                  <a:rPr lang="en-US" dirty="0"/>
                  <a:t> Filtering successfully strips away the baseline statistical noise within each individual state.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C16F4F3C-E58C-1DC3-A9EC-F6561933F0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9349" y="2043426"/>
                <a:ext cx="4092614" cy="3693319"/>
              </a:xfrm>
              <a:prstGeom prst="rect">
                <a:avLst/>
              </a:prstGeom>
              <a:blipFill>
                <a:blip r:embed="rId4"/>
                <a:stretch>
                  <a:fillRect l="-893" t="-825" r="-25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92097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ASNR">
      <a:dk1>
        <a:sysClr val="windowText" lastClr="000000"/>
      </a:dk1>
      <a:lt1>
        <a:sysClr val="window" lastClr="FFFFFF"/>
      </a:lt1>
      <a:dk2>
        <a:srgbClr val="0A0096"/>
      </a:dk2>
      <a:lt2>
        <a:srgbClr val="E7E6E6"/>
      </a:lt2>
      <a:accent1>
        <a:srgbClr val="0A0096"/>
      </a:accent1>
      <a:accent2>
        <a:srgbClr val="0082FF"/>
      </a:accent2>
      <a:accent3>
        <a:srgbClr val="AFE1FA"/>
      </a:accent3>
      <a:accent4>
        <a:srgbClr val="FF735F"/>
      </a:accent4>
      <a:accent5>
        <a:srgbClr val="FFAF96"/>
      </a:accent5>
      <a:accent6>
        <a:srgbClr val="FFE6BE"/>
      </a:accent6>
      <a:hlink>
        <a:srgbClr val="0A0096"/>
      </a:hlink>
      <a:folHlink>
        <a:srgbClr val="0A0096"/>
      </a:folHlink>
    </a:clrScheme>
    <a:fontScheme name="Arial Black - Arial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25E94422-D818-40AE-9279-2C49A02D6CE6}" vid="{1403D7B6-8ABD-4F31-8B42-0CA85A05B7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3BF9F48320F64B8B0D1303497D49CC" ma:contentTypeVersion="3" ma:contentTypeDescription="Crée un document." ma:contentTypeScope="" ma:versionID="5bb16c42fe102948a476e2d91147f959">
  <xsd:schema xmlns:xsd="http://www.w3.org/2001/XMLSchema" xmlns:xs="http://www.w3.org/2001/XMLSchema" xmlns:p="http://schemas.microsoft.com/office/2006/metadata/properties" xmlns:ns2="e01bb618-c89f-4025-b7c1-0f0424154b09" xmlns:ns3="124526b4-90bd-4b33-bc13-cfc1c65cbbe3" targetNamespace="http://schemas.microsoft.com/office/2006/metadata/properties" ma:root="true" ma:fieldsID="5167c88f898ac2a23a70726376845b03" ns2:_="" ns3:_="">
    <xsd:import namespace="e01bb618-c89f-4025-b7c1-0f0424154b09"/>
    <xsd:import namespace="124526b4-90bd-4b33-bc13-cfc1c65cbbe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1bb618-c89f-4025-b7c1-0f0424154b0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Conserver l’ID" ma:description="Conserver l’ID lors de l’ajout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4526b4-90bd-4b33-bc13-cfc1c65cbbe3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01bb618-c89f-4025-b7c1-0f0424154b09">COORDPSN-74064693-9899</_dlc_DocId>
    <_dlc_DocIdUrl xmlns="e01bb618-c89f-4025-b7c1-0f0424154b09">
      <Url>https://sharepoint.proton.intra.irsn.fr/sites/snc/_layouts/15/DocIdRedir.aspx?ID=COORDPSN-74064693-9899</Url>
      <Description>COORDPSN-74064693-9899</Description>
    </_dlc_DocIdUrl>
  </documentManagement>
</p:properties>
</file>

<file path=customXml/itemProps1.xml><?xml version="1.0" encoding="utf-8"?>
<ds:datastoreItem xmlns:ds="http://schemas.openxmlformats.org/officeDocument/2006/customXml" ds:itemID="{FEBBBEDE-DB0F-43A3-A1EA-7B837E52F1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1bb618-c89f-4025-b7c1-0f0424154b09"/>
    <ds:schemaRef ds:uri="124526b4-90bd-4b33-bc13-cfc1c65cbb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D41C68A-8A13-421D-B131-F76EDE27A3FA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7C00CC8A-6438-43ED-8670-13C9B2C3F803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5544821-11AB-4B17-B719-38ED54361B5A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e01bb618-c89f-4025-b7c1-0f0424154b09"/>
    <ds:schemaRef ds:uri="http://schemas.microsoft.com/office/2006/metadata/properties"/>
    <ds:schemaRef ds:uri="http://schemas.openxmlformats.org/package/2006/metadata/core-properties"/>
    <ds:schemaRef ds:uri="124526b4-90bd-4b33-bc13-cfc1c65cbbe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ASNR Masque presentation-20250113</Template>
  <TotalTime>5230</TotalTime>
  <Words>1305</Words>
  <Application>Microsoft Office PowerPoint</Application>
  <PresentationFormat>Grand écran</PresentationFormat>
  <Paragraphs>219</Paragraphs>
  <Slides>12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1" baseType="lpstr">
      <vt:lpstr>Arial</vt:lpstr>
      <vt:lpstr>Arial Black</vt:lpstr>
      <vt:lpstr>Calibri</vt:lpstr>
      <vt:lpstr>Cambria Math</vt:lpstr>
      <vt:lpstr>Roboto</vt:lpstr>
      <vt:lpstr>Symbol</vt:lpstr>
      <vt:lpstr>Wingdings</vt:lpstr>
      <vt:lpstr>Wingdings 2</vt:lpstr>
      <vt:lpstr>Thème Office</vt:lpstr>
      <vt:lpstr>Impact of  Thermal Scattering Law Uncertainty  on Benchmarks  Sensitive to Polyethylene</vt:lpstr>
      <vt:lpstr>What DO we have today ? </vt:lpstr>
      <vt:lpstr>Présentation PowerPoint</vt:lpstr>
      <vt:lpstr>EXPECTED tsl UNCERTAINTY from bibliography</vt:lpstr>
      <vt:lpstr>Thermal Epithermal eXperiments (TEX) Plutonium Baseline Benchmark: PMM-002</vt:lpstr>
      <vt:lpstr>TSL UNCERTAINTY FOR PMM-002 BENCHMARK DUE TO CH2</vt:lpstr>
      <vt:lpstr>Uncertainty Metrics in Bimodal Systems (PMM-002-005)</vt:lpstr>
      <vt:lpstr>PMM-002 BENCHMARK revision: filter samples </vt:lpstr>
      <vt:lpstr>Filtering Validation: Isolating Physical States from Statistical Noise</vt:lpstr>
      <vt:lpstr>Summary: TSL UNCERTAINTY FOR PMM-002 BENCHMARK DUE TO CH2</vt:lpstr>
      <vt:lpstr>Extreme Bimodality in HEU Systems: HEU-MET-MIXED-021-005</vt:lpstr>
      <vt:lpstr>Conclusions: The Critical Impact of TSL Uncertainty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Exemple de titre  de présentation</dc:title>
  <dc:creator>CLIPET Nathalie</dc:creator>
  <cp:lastModifiedBy>BENGOECHEA FERNANDEZ Aitor</cp:lastModifiedBy>
  <cp:revision>190</cp:revision>
  <dcterms:created xsi:type="dcterms:W3CDTF">2025-01-13T13:34:59Z</dcterms:created>
  <dcterms:modified xsi:type="dcterms:W3CDTF">2026-07-03T06:54:42Z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0x010100A03BF9F48320F64B8B0D1303497D49CC</vt:lpwstr>
  </property>
  <property fmtid="{D5CDD505-2E9C-101B-9397-08002B2CF9AE}" pid="3" name="_dlc_DocIdItemGuid">
    <vt:lpwstr>5647728a-2e12-4b72-aecb-fd530aa414c3</vt:lpwstr>
  </property>
</Properties>
</file>