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6" r:id="rId6"/>
    <p:sldId id="258" r:id="rId7"/>
    <p:sldId id="347" r:id="rId8"/>
    <p:sldId id="349" r:id="rId9"/>
    <p:sldId id="352" r:id="rId10"/>
    <p:sldId id="351" r:id="rId11"/>
    <p:sldId id="354" r:id="rId12"/>
    <p:sldId id="361" r:id="rId13"/>
    <p:sldId id="356" r:id="rId14"/>
    <p:sldId id="382" r:id="rId15"/>
    <p:sldId id="363" r:id="rId16"/>
    <p:sldId id="377" r:id="rId17"/>
    <p:sldId id="378" r:id="rId18"/>
    <p:sldId id="379" r:id="rId19"/>
    <p:sldId id="380" r:id="rId20"/>
    <p:sldId id="362" r:id="rId21"/>
    <p:sldId id="355" r:id="rId22"/>
    <p:sldId id="359" r:id="rId23"/>
    <p:sldId id="360" r:id="rId24"/>
    <p:sldId id="343" r:id="rId25"/>
    <p:sldId id="348" r:id="rId26"/>
  </p:sldIdLst>
  <p:sldSz cx="12192000" cy="6858000"/>
  <p:notesSz cx="6858000" cy="9144000"/>
  <p:embeddedFontLst>
    <p:embeddedFont>
      <p:font typeface="Arial Black" panose="020B0A04020102020204" pitchFamily="34" charset="0"/>
      <p:bold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mbria Math" panose="02040503050406030204" pitchFamily="18" charset="0"/>
      <p:regular r:id="rId34"/>
    </p:embeddedFont>
    <p:embeddedFont>
      <p:font typeface="Poppins" panose="00000500000000000000" pitchFamily="2" charset="0"/>
      <p:regular r:id="rId35"/>
      <p:bold r:id="rId36"/>
      <p:italic r:id="rId37"/>
      <p:boldItalic r:id="rId38"/>
    </p:embeddedFont>
    <p:embeddedFont>
      <p:font typeface="Poppins Black" panose="00000A00000000000000" pitchFamily="2" charset="0"/>
      <p:bold r:id="rId39"/>
      <p:boldItalic r:id="rId40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TORE Alessandro 269739" initials="PA2" lastIdx="1" clrIdx="0">
    <p:extLst>
      <p:ext uri="{19B8F6BF-5375-455C-9EA6-DF929625EA0E}">
        <p15:presenceInfo xmlns:p15="http://schemas.microsoft.com/office/powerpoint/2012/main" userId="S-1-5-21-1801674531-299502267-839522115-5596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CD1D"/>
    <a:srgbClr val="000000"/>
    <a:srgbClr val="3E4A83"/>
    <a:srgbClr val="E60019"/>
    <a:srgbClr val="BD987A"/>
    <a:srgbClr val="A558A0"/>
    <a:srgbClr val="993D3F"/>
    <a:srgbClr val="E18B76"/>
    <a:srgbClr val="D18B8B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3979" autoAdjust="0"/>
  </p:normalViewPr>
  <p:slideViewPr>
    <p:cSldViewPr snapToGrid="0">
      <p:cViewPr varScale="1">
        <p:scale>
          <a:sx n="85" d="100"/>
          <a:sy n="85" d="100"/>
        </p:scale>
        <p:origin x="581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64" d="100"/>
          <a:sy n="64" d="100"/>
        </p:scale>
        <p:origin x="3192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27/06/2026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Trixialité</a:t>
            </a:r>
            <a:r>
              <a:rPr lang="en-GB" dirty="0"/>
              <a:t> : brise la </a:t>
            </a:r>
            <a:r>
              <a:rPr lang="en-GB" dirty="0" err="1"/>
              <a:t>symmétrie</a:t>
            </a:r>
            <a:r>
              <a:rPr lang="en-GB" dirty="0"/>
              <a:t> de rotation </a:t>
            </a:r>
            <a:r>
              <a:rPr lang="en-GB" dirty="0" err="1"/>
              <a:t>autour</a:t>
            </a:r>
            <a:r>
              <a:rPr lang="en-GB" dirty="0"/>
              <a:t> de </a:t>
            </a:r>
            <a:r>
              <a:rPr lang="en-GB" dirty="0" err="1"/>
              <a:t>l’axe</a:t>
            </a:r>
            <a:r>
              <a:rPr lang="en-GB" dirty="0"/>
              <a:t> principal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734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30/9/2025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A. Pastore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3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0.png"/><Relationship Id="rId11" Type="http://schemas.openxmlformats.org/officeDocument/2006/relationships/image" Target="../media/image340.png"/><Relationship Id="rId5" Type="http://schemas.openxmlformats.org/officeDocument/2006/relationships/image" Target="../media/image35.png"/><Relationship Id="rId15" Type="http://schemas.openxmlformats.org/officeDocument/2006/relationships/image" Target="../media/image380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3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0.png"/><Relationship Id="rId7" Type="http://schemas.openxmlformats.org/officeDocument/2006/relationships/image" Target="../media/image41.png"/><Relationship Id="rId2" Type="http://schemas.openxmlformats.org/officeDocument/2006/relationships/image" Target="../media/image38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0.png"/><Relationship Id="rId5" Type="http://schemas.openxmlformats.org/officeDocument/2006/relationships/image" Target="../media/image400.png"/><Relationship Id="rId10" Type="http://schemas.openxmlformats.org/officeDocument/2006/relationships/image" Target="../media/image310.png"/><Relationship Id="rId4" Type="http://schemas.openxmlformats.org/officeDocument/2006/relationships/image" Target="../media/image391.pn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9855480" cy="1587501"/>
          </a:xfrm>
        </p:spPr>
        <p:txBody>
          <a:bodyPr>
            <a:normAutofit/>
          </a:bodyPr>
          <a:lstStyle/>
          <a:p>
            <a:r>
              <a:rPr lang="fr-FR" dirty="0"/>
              <a:t>Past, </a:t>
            </a:r>
            <a:r>
              <a:rPr lang="fr-FR" dirty="0" err="1"/>
              <a:t>present</a:t>
            </a:r>
            <a:r>
              <a:rPr lang="fr-FR" dirty="0"/>
              <a:t>, future of the FRLDM model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7" y="4262438"/>
            <a:ext cx="7309503" cy="1655762"/>
          </a:xfrm>
        </p:spPr>
        <p:txBody>
          <a:bodyPr/>
          <a:lstStyle/>
          <a:p>
            <a:r>
              <a:rPr lang="fr-FR" dirty="0"/>
              <a:t>Pastore (CEA  - Cadarache)</a:t>
            </a:r>
          </a:p>
          <a:p>
            <a:r>
              <a:rPr lang="fr-FR" dirty="0" err="1"/>
              <a:t>Collaborators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C. Azam, L. Lemay, P. </a:t>
            </a:r>
            <a:r>
              <a:rPr lang="fr-FR" dirty="0" err="1"/>
              <a:t>Tamagno</a:t>
            </a:r>
            <a:r>
              <a:rPr lang="fr-FR" dirty="0"/>
              <a:t>, M. Frosini,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FC5D75-42D1-4FD6-A210-EEC599B5FC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fr-FR" sz="1800" dirty="0"/>
              <a:t>WONDER 30/6/2026</a:t>
            </a:r>
          </a:p>
        </p:txBody>
      </p:sp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D44E75-96C1-4BBE-ACB1-B2589FADC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862FEC3-E217-4087-9A6A-D5CC5E74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641C24-ED0C-49E3-8079-7EA8C89D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86A34F4-752F-4D60-A5BE-1FFA41A1A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221508"/>
            <a:ext cx="10728325" cy="871827"/>
          </a:xfrm>
        </p:spPr>
        <p:txBody>
          <a:bodyPr/>
          <a:lstStyle/>
          <a:p>
            <a:r>
              <a:rPr lang="en-US" dirty="0"/>
              <a:t>Error propagation (statistical)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1CF9990-6D90-4732-97AD-F18C774D3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7508" y="987916"/>
            <a:ext cx="8037844" cy="546115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C054DAC-6C6C-4142-87B0-0A5D4B365C11}"/>
              </a:ext>
            </a:extLst>
          </p:cNvPr>
          <p:cNvSpPr txBox="1"/>
          <p:nvPr/>
        </p:nvSpPr>
        <p:spPr>
          <a:xfrm>
            <a:off x="7548465" y="1278294"/>
            <a:ext cx="44404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covariance matrix we calculate statistical error bars.</a:t>
            </a:r>
          </a:p>
          <a:p>
            <a:endParaRPr lang="en-US" dirty="0"/>
          </a:p>
          <a:p>
            <a:r>
              <a:rPr lang="en-US" dirty="0"/>
              <a:t>The typical error bars are of the order of 10s of keV much smaller that the root mean square deviation (~700 keV).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1AFD3EE-FC8B-4587-859C-1AFD5023D443}"/>
              </a:ext>
            </a:extLst>
          </p:cNvPr>
          <p:cNvSpPr txBox="1"/>
          <p:nvPr/>
        </p:nvSpPr>
        <p:spPr>
          <a:xfrm>
            <a:off x="7660434" y="4021494"/>
            <a:ext cx="3517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disagreement between theory and data can not be ascribed to the fitting procedure. The systematic error is dominating!</a:t>
            </a:r>
          </a:p>
        </p:txBody>
      </p:sp>
    </p:spTree>
    <p:extLst>
      <p:ext uri="{BB962C8B-B14F-4D97-AF65-F5344CB8AC3E}">
        <p14:creationId xmlns:p14="http://schemas.microsoft.com/office/powerpoint/2010/main" val="4287618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83A319B5-B8EB-4946-AD78-120C7B00DC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702" y="2455721"/>
            <a:ext cx="7164379" cy="4156356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E43F2C-20E5-4BCC-8BE9-319B6AE4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BA4619-19D5-4668-894B-32F13717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9C2C20-1FB0-4882-8525-AF355F89A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re 5">
                <a:extLst>
                  <a:ext uri="{FF2B5EF4-FFF2-40B4-BE49-F238E27FC236}">
                    <a16:creationId xmlns:a16="http://schemas.microsoft.com/office/drawing/2014/main" id="{C067AA9B-496C-445D-8805-5D8A92E4D9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Fission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240</m:t>
                        </m:r>
                      </m:sup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𝑃𝑢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itre 5">
                <a:extLst>
                  <a:ext uri="{FF2B5EF4-FFF2-40B4-BE49-F238E27FC236}">
                    <a16:creationId xmlns:a16="http://schemas.microsoft.com/office/drawing/2014/main" id="{C067AA9B-496C-445D-8805-5D8A92E4D9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273" t="-9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>
            <a:extLst>
              <a:ext uri="{FF2B5EF4-FFF2-40B4-BE49-F238E27FC236}">
                <a16:creationId xmlns:a16="http://schemas.microsoft.com/office/drawing/2014/main" id="{C5722021-CD4B-4EBE-8F79-1974653BE9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882" y="41259"/>
            <a:ext cx="7082118" cy="232859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A44EE81-F9FE-421D-B9F1-0BEE9804D25F}"/>
              </a:ext>
            </a:extLst>
          </p:cNvPr>
          <p:cNvSpPr txBox="1"/>
          <p:nvPr/>
        </p:nvSpPr>
        <p:spPr>
          <a:xfrm>
            <a:off x="600635" y="1013012"/>
            <a:ext cx="5100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FRLDM+Fourier</a:t>
            </a:r>
            <a:r>
              <a:rPr lang="en-US" dirty="0"/>
              <a:t> shape parametrization.</a:t>
            </a:r>
            <a:br>
              <a:rPr lang="en-US" dirty="0"/>
            </a:br>
            <a:r>
              <a:rPr lang="en-US" dirty="0"/>
              <a:t>We get nice barriers in just 3 dimension (not 5 as in the original 3QS)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E2EE18E-8D2A-4BC0-A251-0115250364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81" y="2953870"/>
            <a:ext cx="4666788" cy="316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05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117" y="1562823"/>
            <a:ext cx="1183382" cy="117547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03467" y="1130122"/>
            <a:ext cx="6075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Step</a:t>
            </a:r>
            <a:r>
              <a:rPr lang="fr-FR" sz="2000" b="1" dirty="0"/>
              <a:t> 1 : Definition of collectives </a:t>
            </a:r>
            <a:r>
              <a:rPr lang="en-GB" sz="2000" b="1" dirty="0"/>
              <a:t>parameters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957161" y="2150559"/>
            <a:ext cx="583474" cy="19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905157" y="1370831"/>
            <a:ext cx="41191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err="1">
                <a:solidFill>
                  <a:schemeClr val="accent2"/>
                </a:solidFill>
              </a:rPr>
              <a:t>Aage</a:t>
            </a:r>
            <a:r>
              <a:rPr lang="en-US" sz="1200" u="sng" dirty="0">
                <a:solidFill>
                  <a:schemeClr val="accent2"/>
                </a:solidFill>
              </a:rPr>
              <a:t> Bohr - 1952</a:t>
            </a:r>
            <a:endParaRPr lang="fr-FR" sz="1200" u="sng" dirty="0">
              <a:solidFill>
                <a:schemeClr val="accent2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485450" y="2739423"/>
            <a:ext cx="1802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A </a:t>
            </a:r>
            <a:r>
              <a:rPr lang="fr-FR" sz="1400" b="1" dirty="0" err="1"/>
              <a:t>nucleons</a:t>
            </a:r>
            <a:endParaRPr lang="fr-FR" sz="1400" b="1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LEPh - Clémentine Azam </a:t>
            </a:r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6162621" y="1706357"/>
                <a:ext cx="4670851" cy="8917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l-G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sty m:val="p"/>
                                      <m:brk m:alnAt="23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μ</m:t>
                                  </m:r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=−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λμ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sSubSup>
                                    <m:sSubSup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λμ</m:t>
                                      </m:r>
                                    </m:sub>
                                    <m:sup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621" y="1706357"/>
                <a:ext cx="4670851" cy="8917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9050624" y="1944242"/>
            <a:ext cx="710088" cy="44921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grpSp>
        <p:nvGrpSpPr>
          <p:cNvPr id="35" name="Groupe 34"/>
          <p:cNvGrpSpPr/>
          <p:nvPr/>
        </p:nvGrpSpPr>
        <p:grpSpPr>
          <a:xfrm>
            <a:off x="1292085" y="3355077"/>
            <a:ext cx="9621079" cy="2907493"/>
            <a:chOff x="1339191" y="2542487"/>
            <a:chExt cx="9448517" cy="3061726"/>
          </a:xfrm>
        </p:grpSpPr>
        <p:pic>
          <p:nvPicPr>
            <p:cNvPr id="36" name="Picture 2" descr="https://slideplayer.com/slide/4549897/15/images/13/Nuclear+Vibrations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9" t="41313" r="67348" b="36777"/>
            <a:stretch/>
          </p:blipFill>
          <p:spPr bwMode="auto">
            <a:xfrm rot="151983">
              <a:off x="1722039" y="2542487"/>
              <a:ext cx="1162711" cy="1461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https://slideplayer.com/slide/4549897/15/images/13/Nuclear+Vibrations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81" t="43633" r="51175" b="36777"/>
            <a:stretch/>
          </p:blipFill>
          <p:spPr bwMode="auto">
            <a:xfrm rot="151983">
              <a:off x="1477628" y="4036022"/>
              <a:ext cx="1469458" cy="1474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 descr="https://slideplayer.com/slide/4549897/15/images/13/Nuclear+Vibrations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30" t="41313" r="18802" b="36777"/>
            <a:stretch/>
          </p:blipFill>
          <p:spPr bwMode="auto">
            <a:xfrm rot="151983">
              <a:off x="5971243" y="4063185"/>
              <a:ext cx="1375601" cy="1541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" descr="https://slideplayer.com/slide/4549897/15/images/13/Nuclear+Vibrations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16" t="42871" r="35245" b="37726"/>
            <a:stretch/>
          </p:blipFill>
          <p:spPr bwMode="auto">
            <a:xfrm rot="151983">
              <a:off x="5813274" y="2615441"/>
              <a:ext cx="1501474" cy="1482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ZoneTexte 39"/>
            <p:cNvSpPr txBox="1"/>
            <p:nvPr/>
          </p:nvSpPr>
          <p:spPr>
            <a:xfrm>
              <a:off x="3020143" y="3093963"/>
              <a:ext cx="3160519" cy="680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Monopole :</a:t>
              </a:r>
            </a:p>
            <a:p>
              <a:r>
                <a:rPr lang="fr-FR" dirty="0"/>
                <a:t>Volume variations</a:t>
              </a: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3000622" y="4433210"/>
              <a:ext cx="2641169" cy="680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Dipole :</a:t>
              </a:r>
            </a:p>
            <a:p>
              <a:r>
                <a:rPr lang="fr-FR" dirty="0"/>
                <a:t>Center of mass</a:t>
              </a: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7469343" y="3089345"/>
              <a:ext cx="2641169" cy="680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Quadrupole</a:t>
              </a:r>
              <a:r>
                <a:rPr lang="fr-FR" dirty="0"/>
                <a:t> :</a:t>
              </a:r>
            </a:p>
            <a:p>
              <a:r>
                <a:rPr lang="fr-FR" dirty="0"/>
                <a:t>Elongation</a:t>
              </a: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486098" y="4433210"/>
              <a:ext cx="3104811" cy="680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Octupole :</a:t>
              </a:r>
            </a:p>
            <a:p>
              <a:r>
                <a:rPr lang="en-GB" dirty="0"/>
                <a:t>Asymmetric deformation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339191" y="2559413"/>
              <a:ext cx="9448517" cy="29948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</p:grpSp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ass scaling="1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0097" y="1560049"/>
            <a:ext cx="1183382" cy="1175472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4143745" y="2730878"/>
            <a:ext cx="2405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Nuclear</a:t>
            </a:r>
            <a:r>
              <a:rPr lang="fr-FR" sz="1400" b="1" dirty="0"/>
              <a:t> surface oscillations </a:t>
            </a:r>
          </a:p>
        </p:txBody>
      </p:sp>
      <p:sp>
        <p:nvSpPr>
          <p:cNvPr id="28" name="Titre 7">
            <a:extLst>
              <a:ext uri="{FF2B5EF4-FFF2-40B4-BE49-F238E27FC236}">
                <a16:creationId xmlns:a16="http://schemas.microsoft.com/office/drawing/2014/main" id="{CF69C604-9ACA-4F71-9E1C-F2BF33BA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631" y="316135"/>
            <a:ext cx="10728325" cy="871827"/>
          </a:xfrm>
        </p:spPr>
        <p:txBody>
          <a:bodyPr/>
          <a:lstStyle/>
          <a:p>
            <a:r>
              <a:rPr lang="en-GB" dirty="0"/>
              <a:t>Quadrupole Bohr Hamiltonien formalism</a:t>
            </a:r>
          </a:p>
        </p:txBody>
      </p:sp>
    </p:spTree>
    <p:extLst>
      <p:ext uri="{BB962C8B-B14F-4D97-AF65-F5344CB8AC3E}">
        <p14:creationId xmlns:p14="http://schemas.microsoft.com/office/powerpoint/2010/main" val="6234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5" grpId="0" animBg="1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374B8A81-753A-4649-84A9-144AF9CF22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8" t="24159" r="31591" b="26036"/>
          <a:stretch/>
        </p:blipFill>
        <p:spPr>
          <a:xfrm>
            <a:off x="8795338" y="2558511"/>
            <a:ext cx="908657" cy="925402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61841C58-173E-46BD-8CDF-7463F51B0E5B}"/>
              </a:ext>
            </a:extLst>
          </p:cNvPr>
          <p:cNvSpPr/>
          <p:nvPr/>
        </p:nvSpPr>
        <p:spPr>
          <a:xfrm>
            <a:off x="8512749" y="1258893"/>
            <a:ext cx="2520000" cy="25200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02631" y="316135"/>
            <a:ext cx="10728325" cy="871827"/>
          </a:xfrm>
        </p:spPr>
        <p:txBody>
          <a:bodyPr/>
          <a:lstStyle/>
          <a:p>
            <a:r>
              <a:rPr lang="en-GB" dirty="0"/>
              <a:t>Quadrupole Bohr Hamiltonien formalism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B8E5EB6A-6180-4415-BA6A-56EE88083B6B}"/>
              </a:ext>
            </a:extLst>
          </p:cNvPr>
          <p:cNvGrpSpPr/>
          <p:nvPr/>
        </p:nvGrpSpPr>
        <p:grpSpPr>
          <a:xfrm>
            <a:off x="9772749" y="281510"/>
            <a:ext cx="1804197" cy="1022497"/>
            <a:chOff x="9540802" y="956727"/>
            <a:chExt cx="1804197" cy="1022497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6A0507CB-FF05-49B9-9D16-383B09DA5590}"/>
                </a:ext>
              </a:extLst>
            </p:cNvPr>
            <p:cNvCxnSpPr>
              <a:cxnSpLocks/>
            </p:cNvCxnSpPr>
            <p:nvPr/>
          </p:nvCxnSpPr>
          <p:spPr>
            <a:xfrm>
              <a:off x="9540802" y="1283710"/>
              <a:ext cx="540000" cy="1341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8" name="Image 147">
              <a:extLst>
                <a:ext uri="{FF2B5EF4-FFF2-40B4-BE49-F238E27FC236}">
                  <a16:creationId xmlns:a16="http://schemas.microsoft.com/office/drawing/2014/main" id="{C37CFBD2-06D2-463B-9582-2AA775EFC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81" t="21575" r="33358" b="24360"/>
            <a:stretch/>
          </p:blipFill>
          <p:spPr>
            <a:xfrm>
              <a:off x="10034100" y="956727"/>
              <a:ext cx="846232" cy="1022497"/>
            </a:xfrm>
            <a:prstGeom prst="rect">
              <a:avLst/>
            </a:prstGeom>
          </p:spPr>
        </p:pic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37C811F7-3FC1-4991-A080-86E2E95D46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804999" y="1567444"/>
              <a:ext cx="540000" cy="1341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/>
          <p:cNvSpPr txBox="1"/>
          <p:nvPr/>
        </p:nvSpPr>
        <p:spPr>
          <a:xfrm>
            <a:off x="510107" y="1123080"/>
            <a:ext cx="6075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Step</a:t>
            </a:r>
            <a:r>
              <a:rPr lang="fr-FR" sz="2000" b="1" dirty="0"/>
              <a:t> 1 : Definition of collectives parameters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LEPh - Clémentine Azam </a:t>
            </a:r>
            <a:endParaRPr lang="fr-FR"/>
          </a:p>
        </p:txBody>
      </p: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407F7279-8E6B-4AE6-BCBB-6285EB587691}"/>
              </a:ext>
            </a:extLst>
          </p:cNvPr>
          <p:cNvGrpSpPr/>
          <p:nvPr/>
        </p:nvGrpSpPr>
        <p:grpSpPr>
          <a:xfrm>
            <a:off x="3612569" y="1903777"/>
            <a:ext cx="1388824" cy="1338508"/>
            <a:chOff x="5424962" y="1544130"/>
            <a:chExt cx="1668796" cy="1608333"/>
          </a:xfrm>
        </p:grpSpPr>
        <p:cxnSp>
          <p:nvCxnSpPr>
            <p:cNvPr id="84" name="Connecteur droit avec flèche 83">
              <a:extLst>
                <a:ext uri="{FF2B5EF4-FFF2-40B4-BE49-F238E27FC236}">
                  <a16:creationId xmlns:a16="http://schemas.microsoft.com/office/drawing/2014/main" id="{E202F47C-C671-4713-883F-1D8DC27A0516}"/>
                </a:ext>
              </a:extLst>
            </p:cNvPr>
            <p:cNvCxnSpPr/>
            <p:nvPr/>
          </p:nvCxnSpPr>
          <p:spPr>
            <a:xfrm>
              <a:off x="5543786" y="2571208"/>
              <a:ext cx="1499616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1CF83BFF-6F4A-4C7E-95E8-264CACEC239A}"/>
                </a:ext>
              </a:extLst>
            </p:cNvPr>
            <p:cNvSpPr txBox="1"/>
            <p:nvPr/>
          </p:nvSpPr>
          <p:spPr>
            <a:xfrm>
              <a:off x="5853660" y="1802694"/>
              <a:ext cx="283529" cy="357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32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 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E1C2CA26-E7FD-4300-A44F-4298F0CBF362}"/>
                </a:ext>
              </a:extLst>
            </p:cNvPr>
            <p:cNvSpPr/>
            <p:nvPr/>
          </p:nvSpPr>
          <p:spPr>
            <a:xfrm>
              <a:off x="5424962" y="1544130"/>
              <a:ext cx="1668796" cy="1608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600" b="1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Rotation Euler angles</a:t>
              </a:r>
            </a:p>
            <a:p>
              <a:pPr algn="ctr"/>
              <a:endParaRPr lang="fr-FR" sz="1498" b="1" dirty="0">
                <a:solidFill>
                  <a:schemeClr val="tx1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  <a:p>
              <a:pPr algn="ctr"/>
              <a:r>
                <a:rPr lang="el-GR" sz="1600" dirty="0">
                  <a:solidFill>
                    <a:schemeClr val="tx1"/>
                  </a:solidFill>
                  <a:latin typeface="Arial" panose="020B0604020202020204" pitchFamily="34" charset="0"/>
                  <a:cs typeface="Poppins" panose="02000000000000000000" pitchFamily="2" charset="0"/>
                </a:rPr>
                <a:t>Ω</a:t>
              </a:r>
              <a:r>
                <a:rPr lang="fr-FR" sz="1600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=(</a:t>
              </a:r>
              <a:r>
                <a:rPr lang="el-GR" sz="1600" dirty="0">
                  <a:solidFill>
                    <a:schemeClr val="tx1"/>
                  </a:solidFill>
                  <a:latin typeface="Arial" panose="020B0604020202020204" pitchFamily="34" charset="0"/>
                  <a:cs typeface="Poppins" panose="02000000000000000000" pitchFamily="2" charset="0"/>
                </a:rPr>
                <a:t>Φ</a:t>
              </a:r>
              <a:r>
                <a:rPr lang="fr-FR" sz="1600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,</a:t>
              </a:r>
              <a:r>
                <a:rPr lang="el-GR" sz="1600" dirty="0">
                  <a:solidFill>
                    <a:schemeClr val="tx1"/>
                  </a:solidFill>
                  <a:latin typeface="Arial" panose="020B0604020202020204" pitchFamily="34" charset="0"/>
                  <a:cs typeface="Poppins" panose="02000000000000000000" pitchFamily="2" charset="0"/>
                </a:rPr>
                <a:t>θ</a:t>
              </a:r>
              <a:r>
                <a:rPr lang="fr-FR" sz="1600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,</a:t>
              </a:r>
              <a:r>
                <a:rPr lang="el-GR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Poppins" panose="02000000000000000000" pitchFamily="2" charset="0"/>
                </a:rPr>
                <a:t>Ψ</a:t>
              </a:r>
              <a:r>
                <a:rPr lang="fr-FR" sz="1600" dirty="0">
                  <a:solidFill>
                    <a:schemeClr val="tx1"/>
                  </a:solidFill>
                  <a:latin typeface="Poppins" panose="02000000000000000000" pitchFamily="2" charset="0"/>
                  <a:ea typeface="Cambria Math" panose="02040503050406030204" pitchFamily="18" charset="0"/>
                  <a:cs typeface="Poppins" panose="02000000000000000000" pitchFamily="2" charset="0"/>
                </a:rPr>
                <a:t>)</a:t>
              </a:r>
              <a:endParaRPr lang="fr-FR" sz="1600" dirty="0">
                <a:solidFill>
                  <a:schemeClr val="tx1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FEF7FFBE-2947-402E-AD56-41BB1C754D02}"/>
              </a:ext>
            </a:extLst>
          </p:cNvPr>
          <p:cNvGrpSpPr/>
          <p:nvPr/>
        </p:nvGrpSpPr>
        <p:grpSpPr>
          <a:xfrm>
            <a:off x="696008" y="1698475"/>
            <a:ext cx="2808000" cy="1800000"/>
            <a:chOff x="2974598" y="10929921"/>
            <a:chExt cx="3533523" cy="2078666"/>
          </a:xfrm>
        </p:grpSpPr>
        <p:grpSp>
          <p:nvGrpSpPr>
            <p:cNvPr id="92" name="Groupe 91">
              <a:extLst>
                <a:ext uri="{FF2B5EF4-FFF2-40B4-BE49-F238E27FC236}">
                  <a16:creationId xmlns:a16="http://schemas.microsoft.com/office/drawing/2014/main" id="{EB69AF78-E881-42F6-A67F-CE2D80AD3CE2}"/>
                </a:ext>
              </a:extLst>
            </p:cNvPr>
            <p:cNvGrpSpPr/>
            <p:nvPr/>
          </p:nvGrpSpPr>
          <p:grpSpPr>
            <a:xfrm>
              <a:off x="4686599" y="11076998"/>
              <a:ext cx="1632976" cy="1777949"/>
              <a:chOff x="9706232" y="1476492"/>
              <a:chExt cx="1702841" cy="1960527"/>
            </a:xfrm>
          </p:grpSpPr>
          <p:pic>
            <p:nvPicPr>
              <p:cNvPr id="97" name="Image 96">
                <a:extLst>
                  <a:ext uri="{FF2B5EF4-FFF2-40B4-BE49-F238E27FC236}">
                    <a16:creationId xmlns:a16="http://schemas.microsoft.com/office/drawing/2014/main" id="{CFB0FCD1-7C9B-4A78-9BAB-6A0CE5B12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637329">
                <a:off x="9706232" y="1587438"/>
                <a:ext cx="1618774" cy="1849581"/>
              </a:xfrm>
              <a:prstGeom prst="rect">
                <a:avLst/>
              </a:prstGeom>
            </p:spPr>
          </p:pic>
          <p:grpSp>
            <p:nvGrpSpPr>
              <p:cNvPr id="107" name="Groupe 106">
                <a:extLst>
                  <a:ext uri="{FF2B5EF4-FFF2-40B4-BE49-F238E27FC236}">
                    <a16:creationId xmlns:a16="http://schemas.microsoft.com/office/drawing/2014/main" id="{D9897A33-E06D-41EB-AC01-233F267E24C8}"/>
                  </a:ext>
                </a:extLst>
              </p:cNvPr>
              <p:cNvGrpSpPr/>
              <p:nvPr/>
            </p:nvGrpSpPr>
            <p:grpSpPr>
              <a:xfrm>
                <a:off x="9816872" y="1476492"/>
                <a:ext cx="1592201" cy="1815123"/>
                <a:chOff x="9816872" y="1476492"/>
                <a:chExt cx="1592201" cy="1815123"/>
              </a:xfrm>
            </p:grpSpPr>
            <p:cxnSp>
              <p:nvCxnSpPr>
                <p:cNvPr id="109" name="Connecteur droit avec flèche 108">
                  <a:extLst>
                    <a:ext uri="{FF2B5EF4-FFF2-40B4-BE49-F238E27FC236}">
                      <a16:creationId xmlns:a16="http://schemas.microsoft.com/office/drawing/2014/main" id="{CDDAF684-A6FE-424A-9F76-C3B0B213FD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478147" y="1476492"/>
                  <a:ext cx="2365" cy="112851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onnecteur droit avec flèche 109">
                  <a:extLst>
                    <a:ext uri="{FF2B5EF4-FFF2-40B4-BE49-F238E27FC236}">
                      <a16:creationId xmlns:a16="http://schemas.microsoft.com/office/drawing/2014/main" id="{27F49D5B-4C9E-4971-AE37-645D59D8FE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78149" y="2603245"/>
                  <a:ext cx="930924" cy="1144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Connecteur droit avec flèche 111">
                  <a:extLst>
                    <a:ext uri="{FF2B5EF4-FFF2-40B4-BE49-F238E27FC236}">
                      <a16:creationId xmlns:a16="http://schemas.microsoft.com/office/drawing/2014/main" id="{940A763C-0262-4464-BD49-DF16F45F99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816872" y="2603245"/>
                  <a:ext cx="652372" cy="6883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3" name="Groupe 92">
              <a:extLst>
                <a:ext uri="{FF2B5EF4-FFF2-40B4-BE49-F238E27FC236}">
                  <a16:creationId xmlns:a16="http://schemas.microsoft.com/office/drawing/2014/main" id="{64AB1B4A-C834-4237-9E01-2A2DCDFC94B0}"/>
                </a:ext>
              </a:extLst>
            </p:cNvPr>
            <p:cNvGrpSpPr/>
            <p:nvPr/>
          </p:nvGrpSpPr>
          <p:grpSpPr>
            <a:xfrm>
              <a:off x="3015622" y="10999160"/>
              <a:ext cx="2238030" cy="1980744"/>
              <a:chOff x="2148170" y="4011379"/>
              <a:chExt cx="1790848" cy="2138791"/>
            </a:xfrm>
          </p:grpSpPr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D0F5F2F4-A1B3-4028-A0AD-E02EA4B2D64B}"/>
                  </a:ext>
                </a:extLst>
              </p:cNvPr>
              <p:cNvSpPr txBox="1"/>
              <p:nvPr/>
            </p:nvSpPr>
            <p:spPr>
              <a:xfrm>
                <a:off x="2148170" y="4011379"/>
                <a:ext cx="1790848" cy="729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 err="1">
                    <a:solidFill>
                      <a:schemeClr val="tx1"/>
                    </a:solidFill>
                    <a:latin typeface="Poppins" panose="02000000000000000000" pitchFamily="2" charset="0"/>
                    <a:cs typeface="Poppins" panose="02000000000000000000" pitchFamily="2" charset="0"/>
                  </a:rPr>
                  <a:t>Laboratory</a:t>
                </a:r>
                <a:r>
                  <a:rPr lang="fr-FR" sz="1600" b="1" dirty="0">
                    <a:solidFill>
                      <a:schemeClr val="tx1"/>
                    </a:solidFill>
                    <a:latin typeface="Poppins" panose="02000000000000000000" pitchFamily="2" charset="0"/>
                    <a:cs typeface="Poppins" panose="02000000000000000000" pitchFamily="2" charset="0"/>
                  </a:rPr>
                  <a:t> frame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70CA2D44-1EBC-4486-ACC2-1AC5A4276AFD}"/>
                      </a:ext>
                    </a:extLst>
                  </p:cNvPr>
                  <p:cNvSpPr/>
                  <p:nvPr/>
                </p:nvSpPr>
                <p:spPr>
                  <a:xfrm>
                    <a:off x="2152278" y="4577454"/>
                    <a:ext cx="1457753" cy="157271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2−1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2−2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d>
                        </m:oMath>
                      </m:oMathPara>
                    </a14:m>
                    <a:endParaRPr lang="fr-FR" sz="1600" dirty="0">
                      <a:solidFill>
                        <a:schemeClr val="tx1"/>
                      </a:solidFill>
                      <a:latin typeface="Poppins" panose="02000000000000000000" pitchFamily="2" charset="0"/>
                      <a:cs typeface="Poppins" panose="02000000000000000000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70CA2D44-1EBC-4486-ACC2-1AC5A4276AF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2278" y="4577454"/>
                    <a:ext cx="1457753" cy="157271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3E24EC5B-49C9-42FA-BCC0-83CF217C0479}"/>
                </a:ext>
              </a:extLst>
            </p:cNvPr>
            <p:cNvSpPr/>
            <p:nvPr/>
          </p:nvSpPr>
          <p:spPr bwMode="auto">
            <a:xfrm>
              <a:off x="2974598" y="10929921"/>
              <a:ext cx="3533523" cy="2078666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6099" tIns="38050" rIns="76099" bIns="38050" numCol="1" rtlCol="0" anchor="t" anchorCtr="0" compatLnSpc="1">
              <a:prstTxWarp prst="textNoShape">
                <a:avLst/>
              </a:prstTxWarp>
            </a:bodyPr>
            <a:lstStyle/>
            <a:p>
              <a:pPr defTabSz="373867"/>
              <a:endParaRPr lang="en-GB" sz="1673">
                <a:latin typeface="Times New Roman" pitchFamily="-106" charset="0"/>
              </a:endParaRPr>
            </a:p>
          </p:txBody>
        </p:sp>
      </p:grpSp>
      <p:sp>
        <p:nvSpPr>
          <p:cNvPr id="129" name="ZoneTexte 128">
            <a:extLst>
              <a:ext uri="{FF2B5EF4-FFF2-40B4-BE49-F238E27FC236}">
                <a16:creationId xmlns:a16="http://schemas.microsoft.com/office/drawing/2014/main" id="{8BB7748F-F088-4B24-BE49-D4266174B783}"/>
              </a:ext>
            </a:extLst>
          </p:cNvPr>
          <p:cNvSpPr txBox="1"/>
          <p:nvPr/>
        </p:nvSpPr>
        <p:spPr>
          <a:xfrm>
            <a:off x="584915" y="3879401"/>
            <a:ext cx="4245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There are 48 ways to position the frame within the intrinsic axes of the nuclei. 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BDCF1C1D-745B-42DF-8F64-76D06200D65D}"/>
              </a:ext>
            </a:extLst>
          </p:cNvPr>
          <p:cNvGrpSpPr/>
          <p:nvPr/>
        </p:nvGrpSpPr>
        <p:grpSpPr>
          <a:xfrm>
            <a:off x="581504" y="4444316"/>
            <a:ext cx="3702553" cy="1622648"/>
            <a:chOff x="2239077" y="4694001"/>
            <a:chExt cx="3702553" cy="1622648"/>
          </a:xfrm>
        </p:grpSpPr>
        <p:pic>
          <p:nvPicPr>
            <p:cNvPr id="130" name="Image 129">
              <a:extLst>
                <a:ext uri="{FF2B5EF4-FFF2-40B4-BE49-F238E27FC236}">
                  <a16:creationId xmlns:a16="http://schemas.microsoft.com/office/drawing/2014/main" id="{56D7CA56-9752-453E-ABCE-F8BD04924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97225" y="4758810"/>
              <a:ext cx="1112142" cy="1324836"/>
            </a:xfrm>
            <a:prstGeom prst="rect">
              <a:avLst/>
            </a:prstGeom>
          </p:spPr>
        </p:pic>
        <p:pic>
          <p:nvPicPr>
            <p:cNvPr id="131" name="Image 130">
              <a:extLst>
                <a:ext uri="{FF2B5EF4-FFF2-40B4-BE49-F238E27FC236}">
                  <a16:creationId xmlns:a16="http://schemas.microsoft.com/office/drawing/2014/main" id="{D7088EFE-EF84-4233-A344-D4434DB42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93529" y="4929277"/>
              <a:ext cx="1140062" cy="1375799"/>
            </a:xfrm>
            <a:prstGeom prst="rect">
              <a:avLst/>
            </a:prstGeom>
          </p:spPr>
        </p:pic>
        <p:grpSp>
          <p:nvGrpSpPr>
            <p:cNvPr id="132" name="Groupe 131">
              <a:extLst>
                <a:ext uri="{FF2B5EF4-FFF2-40B4-BE49-F238E27FC236}">
                  <a16:creationId xmlns:a16="http://schemas.microsoft.com/office/drawing/2014/main" id="{9FD07625-FD4F-45BC-871B-FCAA4EC6A5B4}"/>
                </a:ext>
              </a:extLst>
            </p:cNvPr>
            <p:cNvGrpSpPr/>
            <p:nvPr/>
          </p:nvGrpSpPr>
          <p:grpSpPr>
            <a:xfrm rot="5400000">
              <a:off x="3842953" y="5343717"/>
              <a:ext cx="900823" cy="1020784"/>
              <a:chOff x="10683794" y="1772902"/>
              <a:chExt cx="1276295" cy="1469340"/>
            </a:xfrm>
          </p:grpSpPr>
          <p:cxnSp>
            <p:nvCxnSpPr>
              <p:cNvPr id="145" name="Connecteur droit avec flèche 144">
                <a:extLst>
                  <a:ext uri="{FF2B5EF4-FFF2-40B4-BE49-F238E27FC236}">
                    <a16:creationId xmlns:a16="http://schemas.microsoft.com/office/drawing/2014/main" id="{E4C62252-A9A2-48C7-9ACF-6DCA675D997B}"/>
                  </a:ext>
                </a:extLst>
              </p:cNvPr>
              <p:cNvCxnSpPr/>
              <p:nvPr/>
            </p:nvCxnSpPr>
            <p:spPr>
              <a:xfrm rot="16200000" flipV="1">
                <a:off x="10265941" y="2190755"/>
                <a:ext cx="881928" cy="462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avec flèche 145">
                <a:extLst>
                  <a:ext uri="{FF2B5EF4-FFF2-40B4-BE49-F238E27FC236}">
                    <a16:creationId xmlns:a16="http://schemas.microsoft.com/office/drawing/2014/main" id="{2D7D4BF7-3854-445E-8478-33A9CADDE1A7}"/>
                  </a:ext>
                </a:extLst>
              </p:cNvPr>
              <p:cNvCxnSpPr/>
              <p:nvPr/>
            </p:nvCxnSpPr>
            <p:spPr>
              <a:xfrm rot="16200000">
                <a:off x="11345052" y="2039794"/>
                <a:ext cx="0" cy="123007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avec flèche 146">
                <a:extLst>
                  <a:ext uri="{FF2B5EF4-FFF2-40B4-BE49-F238E27FC236}">
                    <a16:creationId xmlns:a16="http://schemas.microsoft.com/office/drawing/2014/main" id="{F9EAD127-81A3-4ED6-8124-E8228061022A}"/>
                  </a:ext>
                </a:extLst>
              </p:cNvPr>
              <p:cNvCxnSpPr/>
              <p:nvPr/>
            </p:nvCxnSpPr>
            <p:spPr>
              <a:xfrm rot="16200000" flipH="1">
                <a:off x="10829573" y="2538239"/>
                <a:ext cx="594072" cy="81393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3" name="Image 132">
              <a:extLst>
                <a:ext uri="{FF2B5EF4-FFF2-40B4-BE49-F238E27FC236}">
                  <a16:creationId xmlns:a16="http://schemas.microsoft.com/office/drawing/2014/main" id="{7226DB05-4F77-471B-8623-81CBC8BE8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12265" y="4935127"/>
              <a:ext cx="1129365" cy="1381522"/>
            </a:xfrm>
            <a:prstGeom prst="rect">
              <a:avLst/>
            </a:prstGeom>
          </p:spPr>
        </p:pic>
        <p:grpSp>
          <p:nvGrpSpPr>
            <p:cNvPr id="134" name="Groupe 133">
              <a:extLst>
                <a:ext uri="{FF2B5EF4-FFF2-40B4-BE49-F238E27FC236}">
                  <a16:creationId xmlns:a16="http://schemas.microsoft.com/office/drawing/2014/main" id="{C77C8BD4-28D8-4EF3-8799-22D018FF1F26}"/>
                </a:ext>
              </a:extLst>
            </p:cNvPr>
            <p:cNvGrpSpPr/>
            <p:nvPr/>
          </p:nvGrpSpPr>
          <p:grpSpPr>
            <a:xfrm rot="16200000">
              <a:off x="1931710" y="5084637"/>
              <a:ext cx="1343316" cy="728581"/>
              <a:chOff x="10228945" y="1649641"/>
              <a:chExt cx="1823245" cy="1009106"/>
            </a:xfrm>
          </p:grpSpPr>
          <p:cxnSp>
            <p:nvCxnSpPr>
              <p:cNvPr id="142" name="Connecteur droit avec flèche 141">
                <a:extLst>
                  <a:ext uri="{FF2B5EF4-FFF2-40B4-BE49-F238E27FC236}">
                    <a16:creationId xmlns:a16="http://schemas.microsoft.com/office/drawing/2014/main" id="{B1D643BE-AF80-46EE-B9EE-0CF9F5CA7623}"/>
                  </a:ext>
                </a:extLst>
              </p:cNvPr>
              <p:cNvCxnSpPr/>
              <p:nvPr/>
            </p:nvCxnSpPr>
            <p:spPr>
              <a:xfrm rot="5400000" flipH="1" flipV="1">
                <a:off x="10343007" y="2147521"/>
                <a:ext cx="1003429" cy="767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avec flèche 142">
                <a:extLst>
                  <a:ext uri="{FF2B5EF4-FFF2-40B4-BE49-F238E27FC236}">
                    <a16:creationId xmlns:a16="http://schemas.microsoft.com/office/drawing/2014/main" id="{E19C73DC-E162-44DF-99B2-2A98EF6C01BC}"/>
                  </a:ext>
                </a:extLst>
              </p:cNvPr>
              <p:cNvCxnSpPr/>
              <p:nvPr/>
            </p:nvCxnSpPr>
            <p:spPr>
              <a:xfrm rot="5400000" flipH="1" flipV="1">
                <a:off x="11422994" y="2023875"/>
                <a:ext cx="31527" cy="122686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avec flèche 143">
                <a:extLst>
                  <a:ext uri="{FF2B5EF4-FFF2-40B4-BE49-F238E27FC236}">
                    <a16:creationId xmlns:a16="http://schemas.microsoft.com/office/drawing/2014/main" id="{C8C13313-8DBC-4648-B1D4-732F7CC9BE23}"/>
                  </a:ext>
                </a:extLst>
              </p:cNvPr>
              <p:cNvCxnSpPr/>
              <p:nvPr/>
            </p:nvCxnSpPr>
            <p:spPr>
              <a:xfrm rot="5400000" flipH="1">
                <a:off x="10153165" y="1967190"/>
                <a:ext cx="767337" cy="61577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e 134">
              <a:extLst>
                <a:ext uri="{FF2B5EF4-FFF2-40B4-BE49-F238E27FC236}">
                  <a16:creationId xmlns:a16="http://schemas.microsoft.com/office/drawing/2014/main" id="{EC4769B2-CB89-4804-B216-FA7CFCA78E55}"/>
                </a:ext>
              </a:extLst>
            </p:cNvPr>
            <p:cNvGrpSpPr/>
            <p:nvPr/>
          </p:nvGrpSpPr>
          <p:grpSpPr>
            <a:xfrm>
              <a:off x="4748631" y="4694001"/>
              <a:ext cx="1079038" cy="931887"/>
              <a:chOff x="9990762" y="1411742"/>
              <a:chExt cx="1494500" cy="1264825"/>
            </a:xfrm>
          </p:grpSpPr>
          <p:cxnSp>
            <p:nvCxnSpPr>
              <p:cNvPr id="139" name="Connecteur droit avec flèche 138">
                <a:extLst>
                  <a:ext uri="{FF2B5EF4-FFF2-40B4-BE49-F238E27FC236}">
                    <a16:creationId xmlns:a16="http://schemas.microsoft.com/office/drawing/2014/main" id="{BD3D1D07-6D04-4ADC-A1FC-5D9B86D436AB}"/>
                  </a:ext>
                </a:extLst>
              </p:cNvPr>
              <p:cNvCxnSpPr/>
              <p:nvPr/>
            </p:nvCxnSpPr>
            <p:spPr>
              <a:xfrm flipH="1" flipV="1">
                <a:off x="10876046" y="1411742"/>
                <a:ext cx="12446" cy="124309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avec flèche 139">
                <a:extLst>
                  <a:ext uri="{FF2B5EF4-FFF2-40B4-BE49-F238E27FC236}">
                    <a16:creationId xmlns:a16="http://schemas.microsoft.com/office/drawing/2014/main" id="{9BE62509-9DBE-4B47-9F65-514EF6D09275}"/>
                  </a:ext>
                </a:extLst>
              </p:cNvPr>
              <p:cNvCxnSpPr/>
              <p:nvPr/>
            </p:nvCxnSpPr>
            <p:spPr>
              <a:xfrm flipV="1">
                <a:off x="10888492" y="2124216"/>
                <a:ext cx="596770" cy="55235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avec flèche 140">
                <a:extLst>
                  <a:ext uri="{FF2B5EF4-FFF2-40B4-BE49-F238E27FC236}">
                    <a16:creationId xmlns:a16="http://schemas.microsoft.com/office/drawing/2014/main" id="{E85CE25B-07F4-47BC-9BFF-A73C5B2FABBF}"/>
                  </a:ext>
                </a:extLst>
              </p:cNvPr>
              <p:cNvCxnSpPr/>
              <p:nvPr/>
            </p:nvCxnSpPr>
            <p:spPr>
              <a:xfrm flipH="1">
                <a:off x="9990762" y="2653071"/>
                <a:ext cx="938469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D4ED6D97-7380-4842-9B51-C803E2E7A730}"/>
              </a:ext>
            </a:extLst>
          </p:cNvPr>
          <p:cNvSpPr txBox="1"/>
          <p:nvPr/>
        </p:nvSpPr>
        <p:spPr>
          <a:xfrm>
            <a:off x="4239844" y="5186636"/>
            <a:ext cx="535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. . .</a:t>
            </a:r>
          </a:p>
        </p:txBody>
      </p:sp>
      <p:sp>
        <p:nvSpPr>
          <p:cNvPr id="36" name="Accolade fermante 35">
            <a:extLst>
              <a:ext uri="{FF2B5EF4-FFF2-40B4-BE49-F238E27FC236}">
                <a16:creationId xmlns:a16="http://schemas.microsoft.com/office/drawing/2014/main" id="{47933FE8-F544-453E-974C-9B5EA61A125B}"/>
              </a:ext>
            </a:extLst>
          </p:cNvPr>
          <p:cNvSpPr/>
          <p:nvPr/>
        </p:nvSpPr>
        <p:spPr>
          <a:xfrm>
            <a:off x="4829918" y="3860462"/>
            <a:ext cx="369941" cy="2430134"/>
          </a:xfrm>
          <a:prstGeom prst="rightBrace">
            <a:avLst>
              <a:gd name="adj1" fmla="val 4403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EFFB8A3-B33D-4CF4-A179-7DB8612BF36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6468" r="3579" b="17297"/>
          <a:stretch/>
        </p:blipFill>
        <p:spPr>
          <a:xfrm>
            <a:off x="6290553" y="4267087"/>
            <a:ext cx="4982642" cy="16287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ZoneTexte 125">
                <a:extLst>
                  <a:ext uri="{FF2B5EF4-FFF2-40B4-BE49-F238E27FC236}">
                    <a16:creationId xmlns:a16="http://schemas.microsoft.com/office/drawing/2014/main" id="{20849732-881D-489F-8047-BB50C4F71B61}"/>
                  </a:ext>
                </a:extLst>
              </p:cNvPr>
              <p:cNvSpPr txBox="1"/>
              <p:nvPr/>
            </p:nvSpPr>
            <p:spPr>
              <a:xfrm>
                <a:off x="9664443" y="2570516"/>
                <a:ext cx="1381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6" name="ZoneTexte 125">
                <a:extLst>
                  <a:ext uri="{FF2B5EF4-FFF2-40B4-BE49-F238E27FC236}">
                    <a16:creationId xmlns:a16="http://schemas.microsoft.com/office/drawing/2014/main" id="{20849732-881D-489F-8047-BB50C4F71B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4443" y="2570516"/>
                <a:ext cx="1381200" cy="369332"/>
              </a:xfrm>
              <a:prstGeom prst="rect">
                <a:avLst/>
              </a:prstGeom>
              <a:blipFill>
                <a:blip r:embed="rId11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ZoneTexte 126">
                <a:extLst>
                  <a:ext uri="{FF2B5EF4-FFF2-40B4-BE49-F238E27FC236}">
                    <a16:creationId xmlns:a16="http://schemas.microsoft.com/office/drawing/2014/main" id="{E11ABFE4-C3D2-4A49-A034-9FD375C0412F}"/>
                  </a:ext>
                </a:extLst>
              </p:cNvPr>
              <p:cNvSpPr txBox="1"/>
              <p:nvPr/>
            </p:nvSpPr>
            <p:spPr>
              <a:xfrm>
                <a:off x="10225578" y="1487099"/>
                <a:ext cx="1381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7" name="ZoneTexte 126">
                <a:extLst>
                  <a:ext uri="{FF2B5EF4-FFF2-40B4-BE49-F238E27FC236}">
                    <a16:creationId xmlns:a16="http://schemas.microsoft.com/office/drawing/2014/main" id="{E11ABFE4-C3D2-4A49-A034-9FD375C041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5578" y="1487099"/>
                <a:ext cx="138120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e 46">
            <a:extLst>
              <a:ext uri="{FF2B5EF4-FFF2-40B4-BE49-F238E27FC236}">
                <a16:creationId xmlns:a16="http://schemas.microsoft.com/office/drawing/2014/main" id="{F8DF363B-CDF2-42EE-BFA3-A681B0A67338}"/>
              </a:ext>
            </a:extLst>
          </p:cNvPr>
          <p:cNvGrpSpPr/>
          <p:nvPr/>
        </p:nvGrpSpPr>
        <p:grpSpPr>
          <a:xfrm>
            <a:off x="11130005" y="1719300"/>
            <a:ext cx="833319" cy="1611778"/>
            <a:chOff x="11388697" y="2948998"/>
            <a:chExt cx="833319" cy="1611778"/>
          </a:xfrm>
        </p:grpSpPr>
        <p:pic>
          <p:nvPicPr>
            <p:cNvPr id="149" name="Image 148">
              <a:extLst>
                <a:ext uri="{FF2B5EF4-FFF2-40B4-BE49-F238E27FC236}">
                  <a16:creationId xmlns:a16="http://schemas.microsoft.com/office/drawing/2014/main" id="{703FADBF-71F9-42EA-A1A9-AA15E0A030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6" t="20148" r="33365" b="22370"/>
            <a:stretch/>
          </p:blipFill>
          <p:spPr>
            <a:xfrm>
              <a:off x="11388697" y="3231172"/>
              <a:ext cx="833319" cy="1091748"/>
            </a:xfrm>
            <a:prstGeom prst="rect">
              <a:avLst/>
            </a:prstGeom>
          </p:spPr>
        </p:pic>
        <p:cxnSp>
          <p:nvCxnSpPr>
            <p:cNvPr id="76" name="Connecteur droit avec flèche 75">
              <a:extLst>
                <a:ext uri="{FF2B5EF4-FFF2-40B4-BE49-F238E27FC236}">
                  <a16:creationId xmlns:a16="http://schemas.microsoft.com/office/drawing/2014/main" id="{AC085224-29DB-4A1E-B29A-D9DF8B2D6009}"/>
                </a:ext>
              </a:extLst>
            </p:cNvPr>
            <p:cNvCxnSpPr>
              <a:cxnSpLocks/>
            </p:cNvCxnSpPr>
            <p:nvPr/>
          </p:nvCxnSpPr>
          <p:spPr>
            <a:xfrm>
              <a:off x="11805356" y="4308776"/>
              <a:ext cx="0" cy="25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67CA978D-59FC-41D1-A8F7-7FE00200FA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05211" y="2948998"/>
              <a:ext cx="0" cy="252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72D749E-3C3B-4054-8AB9-7B511946AC25}"/>
              </a:ext>
            </a:extLst>
          </p:cNvPr>
          <p:cNvGrpSpPr/>
          <p:nvPr/>
        </p:nvGrpSpPr>
        <p:grpSpPr>
          <a:xfrm>
            <a:off x="5134623" y="1698475"/>
            <a:ext cx="2808000" cy="1800000"/>
            <a:chOff x="5058419" y="1698475"/>
            <a:chExt cx="2808000" cy="1800000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8147BA78-9B77-4682-9C7B-F951F0490F27}"/>
                </a:ext>
              </a:extLst>
            </p:cNvPr>
            <p:cNvSpPr txBox="1"/>
            <p:nvPr/>
          </p:nvSpPr>
          <p:spPr>
            <a:xfrm>
              <a:off x="5075092" y="1760029"/>
              <a:ext cx="15391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>
                  <a:solidFill>
                    <a:schemeClr val="tx1"/>
                  </a:solidFill>
                  <a:latin typeface="Poppins" panose="02000000000000000000" pitchFamily="2" charset="0"/>
                  <a:cs typeface="Poppins" panose="02000000000000000000" pitchFamily="2" charset="0"/>
                </a:rPr>
                <a:t>Intrinsic frame</a:t>
              </a:r>
            </a:p>
          </p:txBody>
        </p:sp>
        <p:grpSp>
          <p:nvGrpSpPr>
            <p:cNvPr id="115" name="Groupe 114">
              <a:extLst>
                <a:ext uri="{FF2B5EF4-FFF2-40B4-BE49-F238E27FC236}">
                  <a16:creationId xmlns:a16="http://schemas.microsoft.com/office/drawing/2014/main" id="{AA563A3C-EC44-4EEC-ACA3-138841F72F09}"/>
                </a:ext>
              </a:extLst>
            </p:cNvPr>
            <p:cNvGrpSpPr/>
            <p:nvPr/>
          </p:nvGrpSpPr>
          <p:grpSpPr>
            <a:xfrm>
              <a:off x="6619302" y="1789356"/>
              <a:ext cx="1193848" cy="1543346"/>
              <a:chOff x="9678794" y="1460369"/>
              <a:chExt cx="1600218" cy="1966967"/>
            </a:xfrm>
          </p:grpSpPr>
          <p:pic>
            <p:nvPicPr>
              <p:cNvPr id="117" name="Image 116">
                <a:extLst>
                  <a:ext uri="{FF2B5EF4-FFF2-40B4-BE49-F238E27FC236}">
                    <a16:creationId xmlns:a16="http://schemas.microsoft.com/office/drawing/2014/main" id="{73ECD9D8-4C5B-44B6-94E7-D7FBA90704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029"/>
              <a:stretch/>
            </p:blipFill>
            <p:spPr>
              <a:xfrm>
                <a:off x="9678794" y="1643602"/>
                <a:ext cx="1467019" cy="1783734"/>
              </a:xfrm>
              <a:prstGeom prst="rect">
                <a:avLst/>
              </a:prstGeom>
            </p:spPr>
          </p:pic>
          <p:grpSp>
            <p:nvGrpSpPr>
              <p:cNvPr id="118" name="Groupe 117">
                <a:extLst>
                  <a:ext uri="{FF2B5EF4-FFF2-40B4-BE49-F238E27FC236}">
                    <a16:creationId xmlns:a16="http://schemas.microsoft.com/office/drawing/2014/main" id="{88FA5E06-4FF3-4986-9E45-982865C3FFE9}"/>
                  </a:ext>
                </a:extLst>
              </p:cNvPr>
              <p:cNvGrpSpPr/>
              <p:nvPr/>
            </p:nvGrpSpPr>
            <p:grpSpPr>
              <a:xfrm>
                <a:off x="9783114" y="1460369"/>
                <a:ext cx="1495898" cy="1735919"/>
                <a:chOff x="9783114" y="1460369"/>
                <a:chExt cx="1495898" cy="1735919"/>
              </a:xfrm>
            </p:grpSpPr>
            <p:cxnSp>
              <p:nvCxnSpPr>
                <p:cNvPr id="119" name="Connecteur droit avec flèche 118">
                  <a:extLst>
                    <a:ext uri="{FF2B5EF4-FFF2-40B4-BE49-F238E27FC236}">
                      <a16:creationId xmlns:a16="http://schemas.microsoft.com/office/drawing/2014/main" id="{00F71184-B061-49CD-B0A6-04D9FBA767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311438" y="1460369"/>
                  <a:ext cx="61315" cy="109752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Connecteur droit avec flèche 119">
                  <a:extLst>
                    <a:ext uri="{FF2B5EF4-FFF2-40B4-BE49-F238E27FC236}">
                      <a16:creationId xmlns:a16="http://schemas.microsoft.com/office/drawing/2014/main" id="{EFE5C309-8068-4ABE-BE8D-B59712DDF6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56629" y="2509106"/>
                  <a:ext cx="922383" cy="487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Connecteur droit avec flèche 120">
                  <a:extLst>
                    <a:ext uri="{FF2B5EF4-FFF2-40B4-BE49-F238E27FC236}">
                      <a16:creationId xmlns:a16="http://schemas.microsoft.com/office/drawing/2014/main" id="{94F08288-EC50-4C4D-B716-243327F81D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83114" y="2558380"/>
                  <a:ext cx="582245" cy="63790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A7EE610-F2B0-4777-AC9C-1C6CAE051198}"/>
                </a:ext>
              </a:extLst>
            </p:cNvPr>
            <p:cNvSpPr/>
            <p:nvPr/>
          </p:nvSpPr>
          <p:spPr bwMode="auto">
            <a:xfrm>
              <a:off x="5058419" y="1698475"/>
              <a:ext cx="2808000" cy="18000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6099" tIns="38050" rIns="76099" bIns="38050" numCol="1" rtlCol="0" anchor="t" anchorCtr="0" compatLnSpc="1">
              <a:prstTxWarp prst="textNoShape">
                <a:avLst/>
              </a:prstTxWarp>
            </a:bodyPr>
            <a:lstStyle/>
            <a:p>
              <a:pPr defTabSz="373867"/>
              <a:endParaRPr lang="en-GB" sz="1673">
                <a:latin typeface="Times New Roman" pitchFamily="-106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352CDE21-698B-4E53-BB7C-1452747FD968}"/>
                    </a:ext>
                  </a:extLst>
                </p:cNvPr>
                <p:cNvSpPr/>
                <p:nvPr/>
              </p:nvSpPr>
              <p:spPr>
                <a:xfrm>
                  <a:off x="5059975" y="2212247"/>
                  <a:ext cx="1361142" cy="126124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α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eqArr>
                          </m:e>
                        </m:d>
                      </m:oMath>
                    </m:oMathPara>
                  </a14:m>
                  <a:endParaRPr lang="fr-FR" sz="1600" dirty="0">
                    <a:solidFill>
                      <a:schemeClr val="tx1"/>
                    </a:solidFill>
                    <a:latin typeface="Poppins" panose="02000000000000000000" pitchFamily="2" charset="0"/>
                    <a:cs typeface="Poppins" panose="02000000000000000000" pitchFamily="2" charset="0"/>
                  </a:endParaRPr>
                </a:p>
              </p:txBody>
            </p:sp>
          </mc:Choice>
          <mc:Fallback xmlns=""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352CDE21-698B-4E53-BB7C-1452747FD96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9975" y="2212247"/>
                  <a:ext cx="1361142" cy="1261243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1" name="Arc partiel 100">
            <a:extLst>
              <a:ext uri="{FF2B5EF4-FFF2-40B4-BE49-F238E27FC236}">
                <a16:creationId xmlns:a16="http://schemas.microsoft.com/office/drawing/2014/main" id="{D625A8F5-C25F-4BB4-BBBC-E8745E716B4C}"/>
              </a:ext>
            </a:extLst>
          </p:cNvPr>
          <p:cNvSpPr/>
          <p:nvPr/>
        </p:nvSpPr>
        <p:spPr>
          <a:xfrm rot="5400000">
            <a:off x="8521344" y="1298511"/>
            <a:ext cx="2520000" cy="2520000"/>
          </a:xfrm>
          <a:prstGeom prst="pie">
            <a:avLst>
              <a:gd name="adj1" fmla="val 12593986"/>
              <a:gd name="adj2" fmla="val 16200000"/>
            </a:avLst>
          </a:prstGeom>
          <a:solidFill>
            <a:schemeClr val="bg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99721711-FD99-4629-81BF-989E24A546B5}"/>
              </a:ext>
            </a:extLst>
          </p:cNvPr>
          <p:cNvGrpSpPr/>
          <p:nvPr/>
        </p:nvGrpSpPr>
        <p:grpSpPr>
          <a:xfrm>
            <a:off x="5004086" y="2200163"/>
            <a:ext cx="1949408" cy="1284454"/>
            <a:chOff x="4927882" y="2200163"/>
            <a:chExt cx="1949408" cy="12844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A15BB0-EAD6-41EE-8685-D58AB46E605C}"/>
                </a:ext>
              </a:extLst>
            </p:cNvPr>
            <p:cNvSpPr/>
            <p:nvPr/>
          </p:nvSpPr>
          <p:spPr>
            <a:xfrm>
              <a:off x="5167878" y="2279413"/>
              <a:ext cx="1445748" cy="11495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5C74652E-2EE1-4A73-80ED-FDB68BB0F5ED}"/>
                    </a:ext>
                  </a:extLst>
                </p:cNvPr>
                <p:cNvSpPr/>
                <p:nvPr/>
              </p:nvSpPr>
              <p:spPr>
                <a:xfrm>
                  <a:off x="4927882" y="2200163"/>
                  <a:ext cx="1949408" cy="12844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α</m:t>
                            </m:r>
                          </m:e>
                          <m:sub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l-GR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  <m:func>
                                  <m:funcPr>
                                    <m:ctrlP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l-GR" sz="16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l-GR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  <m:func>
                                  <m:funcPr>
                                    <m:ctrlP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l-GR" sz="16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l-GR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  <m:func>
                                  <m:funcPr>
                                    <m:ctrlPr>
                                      <a:rPr lang="fr-FR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6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l-GR" sz="16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𝜸</m:t>
                                    </m:r>
                                  </m:e>
                                </m:func>
                              </m:e>
                            </m:eqArr>
                          </m:e>
                        </m:d>
                      </m:oMath>
                    </m:oMathPara>
                  </a14:m>
                  <a:endParaRPr lang="fr-FR" sz="1600" dirty="0">
                    <a:solidFill>
                      <a:schemeClr val="tx1"/>
                    </a:solidFill>
                    <a:latin typeface="Poppins" panose="02000000000000000000" pitchFamily="2" charset="0"/>
                    <a:cs typeface="Poppins" panose="02000000000000000000" pitchFamily="2" charset="0"/>
                  </a:endParaRPr>
                </a:p>
              </p:txBody>
            </p:sp>
          </mc:Choice>
          <mc:Fallback xmlns=""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5C74652E-2EE1-4A73-80ED-FDB68BB0F5E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7882" y="2200163"/>
                  <a:ext cx="1949408" cy="128445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Signe de multiplication 44">
            <a:extLst>
              <a:ext uri="{FF2B5EF4-FFF2-40B4-BE49-F238E27FC236}">
                <a16:creationId xmlns:a16="http://schemas.microsoft.com/office/drawing/2014/main" id="{47803EBF-E564-4B87-90F6-449231EE522B}"/>
              </a:ext>
            </a:extLst>
          </p:cNvPr>
          <p:cNvSpPr/>
          <p:nvPr/>
        </p:nvSpPr>
        <p:spPr>
          <a:xfrm>
            <a:off x="9598398" y="2361638"/>
            <a:ext cx="360000" cy="360000"/>
          </a:xfrm>
          <a:prstGeom prst="mathMultiply">
            <a:avLst>
              <a:gd name="adj1" fmla="val 1541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CBF8F817-D6DF-40E1-8687-2BAC99ABBABF}"/>
              </a:ext>
            </a:extLst>
          </p:cNvPr>
          <p:cNvSpPr/>
          <p:nvPr/>
        </p:nvSpPr>
        <p:spPr>
          <a:xfrm>
            <a:off x="8504731" y="1258833"/>
            <a:ext cx="2514243" cy="2520000"/>
          </a:xfrm>
          <a:prstGeom prst="arc">
            <a:avLst>
              <a:gd name="adj1" fmla="val 17888758"/>
              <a:gd name="adj2" fmla="val 21582006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AFCAC90F-F0DA-4DB8-9B52-99CCF7D030F0}"/>
              </a:ext>
            </a:extLst>
          </p:cNvPr>
          <p:cNvSpPr txBox="1"/>
          <p:nvPr/>
        </p:nvSpPr>
        <p:spPr>
          <a:xfrm>
            <a:off x="5301099" y="5900070"/>
            <a:ext cx="6961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sz="1600" dirty="0"/>
              <a:t>The problem need to be invariant under these transformations</a:t>
            </a:r>
          </a:p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sz="1600" dirty="0"/>
              <a:t>The </a:t>
            </a:r>
            <a:r>
              <a:rPr lang="en-US" sz="1600" b="1" dirty="0">
                <a:ea typeface="Cambria Math" panose="02040503050406030204" pitchFamily="18" charset="0"/>
              </a:rPr>
              <a:t>γ</a:t>
            </a:r>
            <a:r>
              <a:rPr lang="fr-FR" sz="1600" dirty="0">
                <a:ea typeface="Cambria Math" panose="02040503050406030204" pitchFamily="18" charset="0"/>
              </a:rPr>
              <a:t> </a:t>
            </a:r>
            <a:r>
              <a:rPr lang="fr-FR" sz="1600" dirty="0" err="1">
                <a:ea typeface="Cambria Math" panose="02040503050406030204" pitchFamily="18" charset="0"/>
              </a:rPr>
              <a:t>space</a:t>
            </a:r>
            <a:r>
              <a:rPr lang="fr-FR" sz="1600" dirty="0">
                <a:ea typeface="Cambria Math" panose="02040503050406030204" pitchFamily="18" charset="0"/>
              </a:rPr>
              <a:t> </a:t>
            </a:r>
            <a:r>
              <a:rPr lang="fr-FR" sz="1600" dirty="0" err="1">
                <a:ea typeface="Cambria Math" panose="02040503050406030204" pitchFamily="18" charset="0"/>
              </a:rPr>
              <a:t>is</a:t>
            </a:r>
            <a:r>
              <a:rPr lang="fr-FR" sz="1600" dirty="0">
                <a:ea typeface="Cambria Math" panose="02040503050406030204" pitchFamily="18" charset="0"/>
              </a:rPr>
              <a:t> </a:t>
            </a:r>
            <a:r>
              <a:rPr lang="fr-FR" sz="1600" dirty="0" err="1">
                <a:ea typeface="Cambria Math" panose="02040503050406030204" pitchFamily="18" charset="0"/>
              </a:rPr>
              <a:t>reduced</a:t>
            </a:r>
            <a:r>
              <a:rPr lang="fr-FR" sz="1600" dirty="0">
                <a:ea typeface="Cambria Math" panose="02040503050406030204" pitchFamily="18" charset="0"/>
              </a:rPr>
              <a:t> to [0, </a:t>
            </a:r>
            <a:r>
              <a:rPr lang="el-GR" sz="1600" dirty="0">
                <a:ea typeface="Cambria Math" panose="02040503050406030204" pitchFamily="18" charset="0"/>
              </a:rPr>
              <a:t>π</a:t>
            </a:r>
            <a:r>
              <a:rPr lang="fr-FR" sz="1600" dirty="0">
                <a:ea typeface="Cambria Math" panose="02040503050406030204" pitchFamily="18" charset="0"/>
              </a:rPr>
              <a:t>/3 ]</a:t>
            </a:r>
            <a:endParaRPr lang="en-US" sz="1600" dirty="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8DC502C-743D-4095-B233-07D37D9BE434}"/>
              </a:ext>
            </a:extLst>
          </p:cNvPr>
          <p:cNvSpPr/>
          <p:nvPr/>
        </p:nvSpPr>
        <p:spPr>
          <a:xfrm>
            <a:off x="6553505" y="3943853"/>
            <a:ext cx="4456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Symmetries</a:t>
            </a:r>
            <a:r>
              <a:rPr lang="fr-FR" b="1" dirty="0"/>
              <a:t> = </a:t>
            </a:r>
            <a:r>
              <a:rPr lang="en-GB" b="1" dirty="0"/>
              <a:t>Octahedral</a:t>
            </a:r>
            <a:r>
              <a:rPr lang="fr-FR" b="1" dirty="0"/>
              <a:t> group O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B89F0ED8-98F1-4E68-8B44-3E185513987D}"/>
              </a:ext>
            </a:extLst>
          </p:cNvPr>
          <p:cNvCxnSpPr>
            <a:cxnSpLocks/>
          </p:cNvCxnSpPr>
          <p:nvPr/>
        </p:nvCxnSpPr>
        <p:spPr>
          <a:xfrm flipV="1">
            <a:off x="9746176" y="2525874"/>
            <a:ext cx="1260000" cy="676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4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29" grpId="0"/>
      <p:bldP spid="35" grpId="0"/>
      <p:bldP spid="36" grpId="0" animBg="1"/>
      <p:bldP spid="126" grpId="0"/>
      <p:bldP spid="127" grpId="0"/>
      <p:bldP spid="101" grpId="0" animBg="1"/>
      <p:bldP spid="45" grpId="0" animBg="1"/>
      <p:bldP spid="28" grpId="0" animBg="1"/>
      <p:bldP spid="48" grpId="0"/>
      <p:bldP spid="1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510235" y="1123181"/>
            <a:ext cx="6715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Step</a:t>
            </a:r>
            <a:r>
              <a:rPr lang="fr-FR" sz="2000" b="1" dirty="0"/>
              <a:t> 2 : </a:t>
            </a:r>
            <a:r>
              <a:rPr lang="en-GB" sz="2000" b="1" dirty="0"/>
              <a:t>Obtain</a:t>
            </a:r>
            <a:r>
              <a:rPr lang="fr-FR" sz="2000" b="1" dirty="0"/>
              <a:t> collective quantum Hamiltonian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LEPh - Clémentine Azam </a:t>
            </a:r>
            <a:endParaRPr lang="fr-FR" dirty="0"/>
          </a:p>
        </p:txBody>
      </p:sp>
      <p:grpSp>
        <p:nvGrpSpPr>
          <p:cNvPr id="23" name="Groupe 22"/>
          <p:cNvGrpSpPr/>
          <p:nvPr/>
        </p:nvGrpSpPr>
        <p:grpSpPr>
          <a:xfrm>
            <a:off x="5528664" y="1538148"/>
            <a:ext cx="7570116" cy="1627245"/>
            <a:chOff x="5569304" y="1538148"/>
            <a:chExt cx="7855666" cy="1627245"/>
          </a:xfrm>
        </p:grpSpPr>
        <p:sp>
          <p:nvSpPr>
            <p:cNvPr id="56" name="Virage 55"/>
            <p:cNvSpPr/>
            <p:nvPr/>
          </p:nvSpPr>
          <p:spPr>
            <a:xfrm rot="5400000">
              <a:off x="5505119" y="1956589"/>
              <a:ext cx="1272989" cy="1144619"/>
            </a:xfrm>
            <a:prstGeom prst="bentArrow">
              <a:avLst/>
            </a:prstGeom>
            <a:noFill/>
            <a:ln w="57150">
              <a:solidFill>
                <a:srgbClr val="E18B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6747392" y="1538148"/>
              <a:ext cx="6677578" cy="853118"/>
              <a:chOff x="6747392" y="1538148"/>
              <a:chExt cx="6677578" cy="853118"/>
            </a:xfrm>
          </p:grpSpPr>
          <p:sp>
            <p:nvSpPr>
              <p:cNvPr id="57" name="ZoneTexte 56"/>
              <p:cNvSpPr txBox="1"/>
              <p:nvPr/>
            </p:nvSpPr>
            <p:spPr>
              <a:xfrm>
                <a:off x="7775975" y="1538148"/>
                <a:ext cx="41954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u="sng" dirty="0" err="1"/>
                  <a:t>Podolsky</a:t>
                </a:r>
                <a:r>
                  <a:rPr lang="fr-FR" sz="1600" u="sng" dirty="0"/>
                  <a:t>-Pauli prescription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ZoneTexte 3"/>
                  <p:cNvSpPr txBox="1"/>
                  <p:nvPr/>
                </p:nvSpPr>
                <p:spPr>
                  <a:xfrm>
                    <a:off x="6747392" y="1889975"/>
                    <a:ext cx="6677578" cy="50129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𝑐𝑜𝑙𝑙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det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sSub>
                                  <m:sSubPr>
                                    <m:ctrlPr>
                                      <a:rPr lang="fr-F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2,2</m:t>
                                    </m:r>
                                  </m:sub>
                                </m:sSub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)|</m:t>
                                </m:r>
                              </m:e>
                            </m:rad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l-G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fr-F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l-G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bSup>
                            <m:rad>
                              <m:radPr>
                                <m:degHide m:val="on"/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unc>
                                  <m:funcPr>
                                    <m:ctrlPr>
                                      <a:rPr lang="fr-F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det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fr-FR" sz="16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sz="160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𝐵</m:t>
                                            </m:r>
                                          </m:e>
                                          <m:sub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2,2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rad>
                            <m:sSub>
                              <m:sSubPr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l-G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,2</m:t>
                                </m:r>
                                <m:r>
                                  <a:rPr lang="el-G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sSubSup>
                              <m:sSubSupPr>
                                <m:ctrlPr>
                                  <a:rPr lang="fr-FR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fr-FR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fr-FR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p>
                            </m:sSubSup>
                          </m:e>
                        </m:nary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𝑐𝑜𝑙𝑙</m:t>
                            </m:r>
                          </m:sub>
                        </m:sSub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lang="fr-FR" sz="1600" dirty="0">
                        <a:solidFill>
                          <a:schemeClr val="tx1"/>
                        </a:solidFill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4" name="ZoneTexte 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47392" y="1889975"/>
                    <a:ext cx="6677578" cy="50129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975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2" name="Groupe 21"/>
          <p:cNvGrpSpPr/>
          <p:nvPr/>
        </p:nvGrpSpPr>
        <p:grpSpPr>
          <a:xfrm>
            <a:off x="335281" y="1622202"/>
            <a:ext cx="5227190" cy="1404000"/>
            <a:chOff x="335281" y="1622202"/>
            <a:chExt cx="5227190" cy="1404000"/>
          </a:xfrm>
        </p:grpSpPr>
        <p:sp>
          <p:nvSpPr>
            <p:cNvPr id="26" name="ZoneTexte 25"/>
            <p:cNvSpPr txBox="1"/>
            <p:nvPr/>
          </p:nvSpPr>
          <p:spPr>
            <a:xfrm>
              <a:off x="1471980" y="1774002"/>
              <a:ext cx="2982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Classical</a:t>
              </a:r>
              <a:r>
                <a:rPr lang="fr-FR" b="1" dirty="0"/>
                <a:t> Hamiltonian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5281" y="1622202"/>
              <a:ext cx="5100320" cy="1404000"/>
            </a:xfrm>
            <a:prstGeom prst="rect">
              <a:avLst/>
            </a:prstGeom>
            <a:noFill/>
            <a:ln w="28575">
              <a:solidFill>
                <a:srgbClr val="E18B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4774" y="2049395"/>
                  <a:ext cx="5167697" cy="7176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𝑐𝑜𝑙𝑙</m:t>
                            </m:r>
                          </m:sub>
                        </m:s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1600">
                                    <a:latin typeface="Cambria Math" panose="02040503050406030204" pitchFamily="18" charset="0"/>
                                  </a:rPr>
                                  <m:t>det</m:t>
                                </m:r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⁡(</m:t>
                                </m:r>
                                <m:sSub>
                                  <m:sSubPr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2,2</m:t>
                                    </m:r>
                                  </m:sub>
                                </m:sSub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)|</m:t>
                                </m:r>
                              </m:e>
                            </m:rad>
                          </m:den>
                        </m:f>
                        <m:nary>
                          <m:naryPr>
                            <m:chr m:val="∑"/>
                            <m:supHide m:val="on"/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fr-FR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160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fr-FR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,2</m:t>
                                </m:r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  <m:sup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𝑙𝑎𝑏</m:t>
                                </m:r>
                              </m:sup>
                            </m:sSubSup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𝑐𝑜𝑙𝑙</m:t>
                                </m:r>
                              </m:sub>
                            </m:s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fr-FR" sz="1600" dirty="0"/>
                              <m:t>) </m:t>
                            </m:r>
                          </m:e>
                        </m:nary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774" y="2049395"/>
                  <a:ext cx="5167697" cy="7176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e 23"/>
          <p:cNvGrpSpPr/>
          <p:nvPr/>
        </p:nvGrpSpPr>
        <p:grpSpPr>
          <a:xfrm>
            <a:off x="-366645" y="3254084"/>
            <a:ext cx="7823834" cy="2916000"/>
            <a:chOff x="-370906" y="3257383"/>
            <a:chExt cx="7823834" cy="2916000"/>
          </a:xfrm>
        </p:grpSpPr>
        <p:sp>
          <p:nvSpPr>
            <p:cNvPr id="54" name="ZoneTexte 53"/>
            <p:cNvSpPr txBox="1"/>
            <p:nvPr/>
          </p:nvSpPr>
          <p:spPr>
            <a:xfrm>
              <a:off x="2475475" y="3346876"/>
              <a:ext cx="34666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Quantum Hamiltonian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ZoneTexte 40"/>
                <p:cNvSpPr txBox="1"/>
                <p:nvPr/>
              </p:nvSpPr>
              <p:spPr>
                <a:xfrm>
                  <a:off x="1561064" y="3794047"/>
                  <a:ext cx="4666080" cy="31611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e>
                          <m:sub>
                            <m:r>
                              <a:rPr lang="fr-FR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𝒄𝒐𝒍𝒍</m:t>
                            </m:r>
                          </m:sub>
                        </m:sSub>
                        <m:r>
                          <a:rPr lang="fr-FR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e>
                          <m:sub>
                            <m:r>
                              <a:rPr lang="fr-FR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𝒗𝒊𝒃</m:t>
                            </m:r>
                          </m:sub>
                        </m:sSub>
                        <m:r>
                          <a:rPr lang="fr-FR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e>
                          <m:sub>
                            <m:r>
                              <a:rPr lang="fr-FR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𝒓𝒐𝒕</m:t>
                            </m:r>
                          </m:sub>
                        </m:sSub>
                        <m:r>
                          <a:rPr lang="fr-FR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2000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fr-FR" sz="2000" b="1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𝒄𝒐𝒍𝒍</m:t>
                            </m:r>
                          </m:sub>
                        </m:sSub>
                      </m:oMath>
                    </m:oMathPara>
                  </a14:m>
                  <a:endParaRPr lang="en-GB" sz="2000" b="1" dirty="0"/>
                </a:p>
              </p:txBody>
            </p:sp>
          </mc:Choice>
          <mc:Fallback xmlns="">
            <p:sp>
              <p:nvSpPr>
                <p:cNvPr id="41" name="ZoneTexte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1064" y="3794047"/>
                  <a:ext cx="4666080" cy="316112"/>
                </a:xfrm>
                <a:prstGeom prst="rect">
                  <a:avLst/>
                </a:prstGeom>
                <a:blipFill>
                  <a:blip r:embed="rId4"/>
                  <a:stretch>
                    <a:fillRect t="-34615" b="-1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-370906" y="5482244"/>
                  <a:ext cx="4516320" cy="6726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16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e>
                          <m:sub>
                            <m:r>
                              <a:rPr lang="fr-FR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𝒓𝒐𝒕</m:t>
                            </m:r>
                          </m:sub>
                        </m:sSub>
                        <m:r>
                          <a:rPr lang="fr-FR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GB" sz="16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1600" i="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fr-FR" sz="160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fr-FR" sz="160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1600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FR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fr-FR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𝑱</m:t>
                                    </m:r>
                                  </m:e>
                                  <m:sub>
                                    <m: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FR" sz="1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fr-FR" sz="16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fr-FR" sz="1600" i="1" dirty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1600" i="1" dirty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FR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  <m:sup>
                                    <m:r>
                                      <a:rPr lang="fr-FR" sz="16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1" i="1" dirty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𝑱</m:t>
                                    </m:r>
                                  </m:e>
                                  <m:sub>
                                    <m: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FR" sz="1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fr-FR" sz="16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fr-FR" sz="1600" i="1" dirty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FR" sz="1600" i="1" dirty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FR" sz="16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  <m:sup>
                                    <m:r>
                                      <a:rPr lang="fr-FR" sz="16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1" i="1" dirty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𝑱</m:t>
                                    </m:r>
                                  </m:e>
                                  <m:sub>
                                    <m:r>
                                      <a:rPr lang="fr-FR" sz="1600" b="1" i="1" dirty="0" smtClean="0">
                                        <a:solidFill>
                                          <a:srgbClr val="92D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70906" y="5482244"/>
                  <a:ext cx="4516320" cy="67268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ZoneTexte 45"/>
                <p:cNvSpPr txBox="1"/>
                <p:nvPr/>
              </p:nvSpPr>
              <p:spPr>
                <a:xfrm>
                  <a:off x="3946745" y="5764109"/>
                  <a:ext cx="1191352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=|</m:t>
                        </m:r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)|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46" name="ZoneTexte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6745" y="5764109"/>
                  <a:ext cx="1191352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2551" t="-7500" r="-4592" b="-275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ZoneTexte 46"/>
                <p:cNvSpPr txBox="1"/>
                <p:nvPr/>
              </p:nvSpPr>
              <p:spPr>
                <a:xfrm>
                  <a:off x="5328007" y="5709389"/>
                  <a:ext cx="1812869" cy="2973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𝑣𝑖𝑏</m:t>
                          </m:r>
                        </m:sub>
                      </m:sSub>
                    </m:oMath>
                  </a14:m>
                  <a:r>
                    <a:rPr lang="en-GB" sz="1600" dirty="0">
                      <a:solidFill>
                        <a:schemeClr val="tx1"/>
                      </a:solidFill>
                    </a:rPr>
                    <a:t>=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600" b="1" i="1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600" b="1" i="1" dirty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 dirty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GB" sz="1600" b="1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𝜷𝜷</m:t>
                              </m:r>
                            </m:sub>
                          </m:sSub>
                          <m:r>
                            <a:rPr lang="fr-FR" sz="1600" b="1" i="1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l-GR" sz="1600" b="1" i="1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</m:sSub>
                      <m:r>
                        <a:rPr lang="fr-FR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fr-FR" sz="1600" b="1" i="1" dirty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1" i="1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GB" sz="1600" b="1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  <m:r>
                            <a:rPr lang="el-GR" sz="1600" b="1" i="1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sub>
                        <m:sup>
                          <m:r>
                            <a:rPr lang="fr-FR" sz="1600" b="1" i="1" dirty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endParaRPr lang="en-GB" sz="16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ZoneTexte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8007" y="5709389"/>
                  <a:ext cx="1812869" cy="297389"/>
                </a:xfrm>
                <a:prstGeom prst="rect">
                  <a:avLst/>
                </a:prstGeom>
                <a:blipFill>
                  <a:blip r:embed="rId7"/>
                  <a:stretch>
                    <a:fillRect l="-4040" t="-4082" r="-1010" b="-408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ZoneTexte 47"/>
                <p:cNvSpPr txBox="1"/>
                <p:nvPr/>
              </p:nvSpPr>
              <p:spPr>
                <a:xfrm>
                  <a:off x="1045002" y="4916516"/>
                  <a:ext cx="5374292" cy="78906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𝜕𝛽</m:t>
                            </m:r>
                          </m:den>
                        </m:f>
                        <m:sSup>
                          <m:sSup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GB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rad>
                        <m:f>
                          <m:fPr>
                            <m:ctrlPr>
                              <a:rPr lang="fr-F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600" b="1" i="1" dirty="0" smtClean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1" dirty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GB" sz="16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l-GR" sz="1600" b="1" i="1" dirty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𝜸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𝑣𝑖𝑏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m:rPr>
                                <m:sty m:val="p"/>
                              </m:rPr>
                              <a:rPr lang="el-G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  <m:func>
                              <m:funcPr>
                                <m:ctrlP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fr-FR" sz="16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fr-FR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func>
                            <m:r>
                              <m:rPr>
                                <m:sty m:val="p"/>
                              </m:rPr>
                              <a:rPr lang="el-G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  <m:r>
                          <a:rPr lang="fr-F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m:rPr>
                                <m:sty m:val="p"/>
                              </m:rPr>
                              <a:rPr lang="el-G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  <m:func>
                          <m:funcPr>
                            <m:ctrlP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FR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fr-FR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func>
                        <m:r>
                          <m:rPr>
                            <m:sty m:val="p"/>
                          </m:rPr>
                          <a:rPr lang="el-GR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ad>
                          <m:radPr>
                            <m:degHide m:val="on"/>
                            <m:ctrlPr>
                              <a:rPr lang="en-GB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rad>
                        <m:f>
                          <m:fPr>
                            <m:ctrlPr>
                              <a:rPr lang="fr-FR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600" b="1" i="1" dirty="0" smtClean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1" dirty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GB" sz="16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l-GR" sz="1600" b="1" i="1" dirty="0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</a:rPr>
                                  <m:t>𝜸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fr-FR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𝑣𝑖𝑏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𝜕𝛽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GB" sz="1600" dirty="0"/>
                          <m:t> </m:t>
                        </m:r>
                        <m:r>
                          <m:rPr>
                            <m:nor/>
                          </m:rPr>
                          <a:rPr lang="en-GB" sz="1600" dirty="0">
                            <a:solidFill>
                              <a:schemeClr val="tx1"/>
                            </a:solidFill>
                          </a:rPr>
                          <m:t>]</m:t>
                        </m:r>
                      </m:oMath>
                    </m:oMathPara>
                  </a14:m>
                  <a:endParaRPr lang="en-GB" sz="1600" dirty="0"/>
                </a:p>
                <a:p>
                  <a:endParaRPr lang="fr-FR" dirty="0"/>
                </a:p>
              </p:txBody>
            </p:sp>
          </mc:Choice>
          <mc:Fallback xmlns="">
            <p:sp>
              <p:nvSpPr>
                <p:cNvPr id="48" name="ZoneTexte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5002" y="4916516"/>
                  <a:ext cx="5374292" cy="78906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Rectangle 73"/>
            <p:cNvSpPr/>
            <p:nvPr/>
          </p:nvSpPr>
          <p:spPr>
            <a:xfrm>
              <a:off x="335281" y="3257383"/>
              <a:ext cx="7117647" cy="2916000"/>
            </a:xfrm>
            <a:prstGeom prst="rect">
              <a:avLst/>
            </a:prstGeom>
            <a:noFill/>
            <a:ln w="28575">
              <a:solidFill>
                <a:srgbClr val="E18B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grpSp>
          <p:nvGrpSpPr>
            <p:cNvPr id="75" name="Groupe 74"/>
            <p:cNvGrpSpPr/>
            <p:nvPr/>
          </p:nvGrpSpPr>
          <p:grpSpPr>
            <a:xfrm>
              <a:off x="610643" y="4273854"/>
              <a:ext cx="6842285" cy="540148"/>
              <a:chOff x="6121363" y="14535023"/>
              <a:chExt cx="9952355" cy="5401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ZoneTexte 75"/>
                  <p:cNvSpPr txBox="1"/>
                  <p:nvPr/>
                </p:nvSpPr>
                <p:spPr>
                  <a:xfrm>
                    <a:off x="6753155" y="14535023"/>
                    <a:ext cx="9320563" cy="54014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just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 −</m:t>
                          </m:r>
                          <m:f>
                            <m:fPr>
                              <m:ctrlPr>
                                <a:rPr lang="en-GB" sz="1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GB" sz="1600" i="0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1600" i="0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16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</m:rad>
                            </m:den>
                          </m:f>
                          <m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[ 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𝜕𝛽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GB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rad>
                          <m:f>
                            <m:fPr>
                              <m:ctrlPr>
                                <a:rPr lang="fr-F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b="1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1" i="1" dirty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l-GR" sz="1600" b="1" i="1" dirty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𝜸𝜸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𝑣𝑖𝑏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𝜕𝛽</m:t>
                              </m:r>
                            </m:den>
                          </m:f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fr-FR" sz="16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func>
                              <m:r>
                                <m:rPr>
                                  <m:sty m:val="p"/>
                                </m:rPr>
                                <a:rPr lang="el-G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den>
                          </m:f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l-G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den>
                          </m:f>
                          <m:func>
                            <m:func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sty m:val="p"/>
                                </m:rPr>
                                <a:rPr lang="el-G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</m:func>
                          <m:rad>
                            <m:radPr>
                              <m:degHide m:val="on"/>
                              <m:ctrlPr>
                                <a:rPr lang="en-GB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rad>
                          <m:f>
                            <m:fPr>
                              <m:ctrlPr>
                                <a:rPr lang="fr-F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b="1" i="1" dirty="0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1" i="1" dirty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GB" sz="1600" b="1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𝜷𝜷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fr-FR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𝑣𝑖𝑏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l-GR" sz="1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den>
                          </m:f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76" name="ZoneTexte 7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3155" y="14535023"/>
                    <a:ext cx="9320563" cy="54014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ZoneTexte 76"/>
                  <p:cNvSpPr txBox="1"/>
                  <p:nvPr/>
                </p:nvSpPr>
                <p:spPr>
                  <a:xfrm>
                    <a:off x="6121363" y="14698887"/>
                    <a:ext cx="502253" cy="25289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6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𝒗𝒊𝒃</m:t>
                              </m:r>
                              <m:r>
                                <a:rPr lang="fr-FR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oMath>
                      </m:oMathPara>
                    </a14:m>
                    <a:endParaRPr lang="en-GB" sz="1600" b="1" dirty="0"/>
                  </a:p>
                </p:txBody>
              </p:sp>
            </mc:Choice>
            <mc:Fallback xmlns="">
              <p:sp>
                <p:nvSpPr>
                  <p:cNvPr id="77" name="ZoneTexte 7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21363" y="14698887"/>
                    <a:ext cx="502253" cy="25289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21053" t="-23810" r="-28070" b="-1190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0" name="Titre 7">
            <a:extLst>
              <a:ext uri="{FF2B5EF4-FFF2-40B4-BE49-F238E27FC236}">
                <a16:creationId xmlns:a16="http://schemas.microsoft.com/office/drawing/2014/main" id="{B74D984A-5F14-40DC-98BA-510DEDADF1EC}"/>
              </a:ext>
            </a:extLst>
          </p:cNvPr>
          <p:cNvSpPr txBox="1">
            <a:spLocks/>
          </p:cNvSpPr>
          <p:nvPr/>
        </p:nvSpPr>
        <p:spPr>
          <a:xfrm>
            <a:off x="602631" y="316135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Quadrupole Bohr Hamiltonien formalism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BC625B5-7D7B-4EB7-AF76-6041D0EF4A89}"/>
              </a:ext>
            </a:extLst>
          </p:cNvPr>
          <p:cNvGrpSpPr/>
          <p:nvPr/>
        </p:nvGrpSpPr>
        <p:grpSpPr>
          <a:xfrm>
            <a:off x="1598137" y="3442611"/>
            <a:ext cx="9915317" cy="2788799"/>
            <a:chOff x="1598137" y="3442611"/>
            <a:chExt cx="9915317" cy="2788799"/>
          </a:xfrm>
        </p:grpSpPr>
        <p:sp>
          <p:nvSpPr>
            <p:cNvPr id="59" name="ZoneTexte 58"/>
            <p:cNvSpPr txBox="1"/>
            <p:nvPr/>
          </p:nvSpPr>
          <p:spPr>
            <a:xfrm>
              <a:off x="8563776" y="3892814"/>
              <a:ext cx="1292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err="1">
                  <a:solidFill>
                    <a:schemeClr val="accent3"/>
                  </a:solidFill>
                </a:rPr>
                <a:t>Potential</a:t>
              </a:r>
              <a:endParaRPr lang="fr-FR" b="1" dirty="0">
                <a:solidFill>
                  <a:schemeClr val="accent3"/>
                </a:solidFill>
              </a:endParaRP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7AC8E922-1DB7-4626-A034-5D0FF951A94B}"/>
                </a:ext>
              </a:extLst>
            </p:cNvPr>
            <p:cNvSpPr txBox="1"/>
            <p:nvPr/>
          </p:nvSpPr>
          <p:spPr>
            <a:xfrm>
              <a:off x="8563776" y="4328132"/>
              <a:ext cx="294967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1" dirty="0">
                  <a:solidFill>
                    <a:srgbClr val="92D050"/>
                  </a:solidFill>
                </a:rPr>
                <a:t>Moments of </a:t>
              </a:r>
              <a:r>
                <a:rPr lang="fr-FR" b="1" dirty="0" err="1">
                  <a:solidFill>
                    <a:srgbClr val="92D050"/>
                  </a:solidFill>
                </a:rPr>
                <a:t>inertia</a:t>
              </a:r>
              <a:endParaRPr lang="fr-FR" b="1" dirty="0">
                <a:solidFill>
                  <a:srgbClr val="92D050"/>
                </a:solidFill>
              </a:endParaRP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D6DF2102-D685-42A1-8C12-F416DD2AFA5C}"/>
                </a:ext>
              </a:extLst>
            </p:cNvPr>
            <p:cNvSpPr txBox="1"/>
            <p:nvPr/>
          </p:nvSpPr>
          <p:spPr>
            <a:xfrm>
              <a:off x="8573715" y="4728551"/>
              <a:ext cx="26512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b="1" dirty="0">
                  <a:solidFill>
                    <a:srgbClr val="00B0F0"/>
                  </a:solidFill>
                </a:rPr>
                <a:t>Mass </a:t>
              </a:r>
              <a:r>
                <a:rPr lang="en-GB" b="1" dirty="0">
                  <a:solidFill>
                    <a:srgbClr val="00B0F0"/>
                  </a:solidFill>
                </a:rPr>
                <a:t>parameters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D852CD2-C1BC-4D73-8C83-64374CA4A4F5}"/>
                </a:ext>
              </a:extLst>
            </p:cNvPr>
            <p:cNvSpPr txBox="1"/>
            <p:nvPr/>
          </p:nvSpPr>
          <p:spPr>
            <a:xfrm>
              <a:off x="8530363" y="3442611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/>
                <a:t>INPUT :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E8737E9-A45D-48DC-91E6-EE522E4C4637}"/>
                </a:ext>
              </a:extLst>
            </p:cNvPr>
            <p:cNvSpPr/>
            <p:nvPr/>
          </p:nvSpPr>
          <p:spPr>
            <a:xfrm>
              <a:off x="4845460" y="3759400"/>
              <a:ext cx="573918" cy="435318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8C3DA12-EA81-43CA-99C0-DCB0C10215D8}"/>
                </a:ext>
              </a:extLst>
            </p:cNvPr>
            <p:cNvSpPr/>
            <p:nvPr/>
          </p:nvSpPr>
          <p:spPr>
            <a:xfrm>
              <a:off x="3059729" y="4197799"/>
              <a:ext cx="573918" cy="43531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4F7314E-0744-4D2A-95C6-B728B8F96398}"/>
                </a:ext>
              </a:extLst>
            </p:cNvPr>
            <p:cNvSpPr/>
            <p:nvPr/>
          </p:nvSpPr>
          <p:spPr>
            <a:xfrm>
              <a:off x="5875380" y="4197799"/>
              <a:ext cx="573918" cy="43531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5AB31E9-D1A5-4DAE-8D77-5F2BD01602AA}"/>
                </a:ext>
              </a:extLst>
            </p:cNvPr>
            <p:cNvSpPr/>
            <p:nvPr/>
          </p:nvSpPr>
          <p:spPr>
            <a:xfrm>
              <a:off x="5234332" y="4825252"/>
              <a:ext cx="573918" cy="43531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7A871D6-540B-4CD7-B468-E02B91468C3D}"/>
                </a:ext>
              </a:extLst>
            </p:cNvPr>
            <p:cNvSpPr/>
            <p:nvPr/>
          </p:nvSpPr>
          <p:spPr>
            <a:xfrm>
              <a:off x="2500056" y="4837416"/>
              <a:ext cx="573918" cy="43531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9EA0FB8-5627-449B-81BB-6E158EAFB52A}"/>
                </a:ext>
              </a:extLst>
            </p:cNvPr>
            <p:cNvSpPr/>
            <p:nvPr/>
          </p:nvSpPr>
          <p:spPr>
            <a:xfrm>
              <a:off x="1598137" y="5796092"/>
              <a:ext cx="1461592" cy="435318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8813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4A2F7C2-3143-487B-9DFC-AF331CB085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33" y="3429000"/>
            <a:ext cx="3259885" cy="3259885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FC9089-B76C-48E3-8966-829660E0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76EEF6-69C2-46A4-92A0-EC2865B3D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1FCC3E-93F5-4253-839E-928E055E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898D901-034D-4742-BDE0-B8E38E718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7087E10-4A0A-471D-8A96-B043C40A2C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9" y="93018"/>
            <a:ext cx="3431690" cy="3431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F7C266C-DB41-4251-8334-1B825501E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52" y="53517"/>
            <a:ext cx="3375483" cy="337548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A232E9A-646F-4054-A794-D277E6C00F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10" y="3263759"/>
            <a:ext cx="3590365" cy="359036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77A254D-9811-41C3-B3AD-EFC617A2131E}"/>
              </a:ext>
            </a:extLst>
          </p:cNvPr>
          <p:cNvSpPr txBox="1"/>
          <p:nvPr/>
        </p:nvSpPr>
        <p:spPr>
          <a:xfrm>
            <a:off x="685800" y="125505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FRLDM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A0DD8B8-1B1C-4E7A-A954-6C5FC7583270}"/>
              </a:ext>
            </a:extLst>
          </p:cNvPr>
          <p:cNvSpPr txBox="1"/>
          <p:nvPr/>
        </p:nvSpPr>
        <p:spPr>
          <a:xfrm>
            <a:off x="496505" y="433175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FRLDM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B7CED16-6DF3-47C3-B168-0AB0F527798F}"/>
              </a:ext>
            </a:extLst>
          </p:cNvPr>
          <p:cNvSpPr txBox="1"/>
          <p:nvPr/>
        </p:nvSpPr>
        <p:spPr>
          <a:xfrm>
            <a:off x="7506153" y="481797"/>
            <a:ext cx="40251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FRLDM is capable to provide a reasonably good structure of potential energy surfaces (PES) as well as collective masses (via perturbative cranking).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Limited computational cost for each point:</a:t>
            </a:r>
          </a:p>
          <a:p>
            <a:r>
              <a:rPr lang="en-US" dirty="0"/>
              <a:t>FRLDM: 30s</a:t>
            </a:r>
          </a:p>
          <a:p>
            <a:r>
              <a:rPr lang="en-US" dirty="0"/>
              <a:t>HFB: 10 min (12 shells)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6F7EE5B-6490-49A6-9366-437629D88607}"/>
              </a:ext>
            </a:extLst>
          </p:cNvPr>
          <p:cNvSpPr txBox="1"/>
          <p:nvPr/>
        </p:nvSpPr>
        <p:spPr>
          <a:xfrm>
            <a:off x="948712" y="3762418"/>
            <a:ext cx="2584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78713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D4CE012-39F3-4179-95FD-97D1DF576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65C2F34-5F73-4541-8A04-7D7470D3F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7F6FED-908B-496F-806A-903B889A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122C73A-53E5-4F0C-BECE-CDE56712D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calculations of 2+ states: 10&lt; Z&lt; 84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BF386FA-2DE1-4104-8425-D4F47AF9C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380" y="988639"/>
            <a:ext cx="4837939" cy="43113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125E6A8-CF35-46FC-AC88-D38D468E4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502" y="1185863"/>
            <a:ext cx="3133725" cy="100012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F030994-B1B9-4A03-A544-56FD68CB5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177" y="2360805"/>
            <a:ext cx="4768863" cy="404111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DF6A2EC-B76C-43D3-8E3C-0C7DE0163134}"/>
              </a:ext>
            </a:extLst>
          </p:cNvPr>
          <p:cNvSpPr txBox="1"/>
          <p:nvPr/>
        </p:nvSpPr>
        <p:spPr>
          <a:xfrm>
            <a:off x="331695" y="5638800"/>
            <a:ext cx="6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 500 nuclei FRLDM has similar performances than </a:t>
            </a:r>
            <a:r>
              <a:rPr lang="en-US" dirty="0" err="1"/>
              <a:t>Gogny</a:t>
            </a:r>
            <a:r>
              <a:rPr lang="en-US" dirty="0"/>
              <a:t> D1S at a fraction of its computational cost</a:t>
            </a:r>
          </a:p>
        </p:txBody>
      </p:sp>
    </p:spTree>
    <p:extLst>
      <p:ext uri="{BB962C8B-B14F-4D97-AF65-F5344CB8AC3E}">
        <p14:creationId xmlns:p14="http://schemas.microsoft.com/office/powerpoint/2010/main" val="2875221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A413DF-0531-419A-9109-F10E92D26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707ED0-A9C0-4184-87C3-457725EF0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2183C1-C9E9-4B75-8976-33D758213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B7D2D6B-2F92-4EAD-8504-A4CEE6882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5AD4645E-4BB1-4E1B-9EC3-8ED8AAF93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928" y="-3259"/>
            <a:ext cx="5262282" cy="461111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D4B791C-E88E-422C-B9ED-1E2AC2596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025" y="2995958"/>
            <a:ext cx="4724734" cy="3781341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C7EC09BC-103B-4299-B0F2-886613B936BF}"/>
              </a:ext>
            </a:extLst>
          </p:cNvPr>
          <p:cNvGrpSpPr/>
          <p:nvPr/>
        </p:nvGrpSpPr>
        <p:grpSpPr>
          <a:xfrm>
            <a:off x="6605372" y="427333"/>
            <a:ext cx="5087700" cy="2568625"/>
            <a:chOff x="6605372" y="427333"/>
            <a:chExt cx="5087700" cy="2568625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4166E20-4091-4125-8286-611754F96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1827" y="849388"/>
              <a:ext cx="4971245" cy="214657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80B20D7-1D2A-48EF-8C20-2A08A750F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05372" y="427333"/>
              <a:ext cx="4971245" cy="330740"/>
            </a:xfrm>
            <a:prstGeom prst="rect">
              <a:avLst/>
            </a:prstGeom>
          </p:spPr>
        </p:pic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0EC8BFED-AD68-4D65-90A1-9A55529E00C6}"/>
              </a:ext>
            </a:extLst>
          </p:cNvPr>
          <p:cNvSpPr txBox="1"/>
          <p:nvPr/>
        </p:nvSpPr>
        <p:spPr>
          <a:xfrm>
            <a:off x="731838" y="4607859"/>
            <a:ext cx="6296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Gogny</a:t>
            </a:r>
            <a:r>
              <a:rPr lang="en-US" dirty="0"/>
              <a:t> D1S has better performances on BE(2), but main issue are semi-magic nuclei where vibrational part is dominant.</a:t>
            </a:r>
          </a:p>
          <a:p>
            <a:r>
              <a:rPr lang="en-US" dirty="0"/>
              <a:t>FRLDM fails where </a:t>
            </a:r>
            <a:r>
              <a:rPr lang="en-US" dirty="0" err="1"/>
              <a:t>Gogny</a:t>
            </a:r>
            <a:r>
              <a:rPr lang="en-US" dirty="0"/>
              <a:t> fails…. Maybe issue related to the BH approximations!</a:t>
            </a:r>
          </a:p>
        </p:txBody>
      </p:sp>
    </p:spTree>
    <p:extLst>
      <p:ext uri="{BB962C8B-B14F-4D97-AF65-F5344CB8AC3E}">
        <p14:creationId xmlns:p14="http://schemas.microsoft.com/office/powerpoint/2010/main" val="3859559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940" y="2441575"/>
            <a:ext cx="7688263" cy="2390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500" dirty="0"/>
              <a:t>Future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1638E4-11DA-6660-1929-BE999F839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47588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F05DD5-511C-AE5A-15C1-5EC005B3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2950163-E66D-E16B-1EB7-E9667B65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75627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AFDE4BB-2202-482C-971C-BCA10798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D76A27-61EC-4B72-8FEF-254FDA26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AC269B-5E4E-44A2-A9A4-D5F411B91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861FB58-81E7-4048-B1FF-23AF6B90B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3F61C815-6559-4DC4-886D-88FF4A31F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453231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chemeClr val="tx1"/>
                </a:solidFill>
              </a:rPr>
              <a:t>We have identified all issues related to the FRLDM model and confirmed the results obtained by P. </a:t>
            </a:r>
            <a:r>
              <a:rPr lang="en-US" sz="2400" b="0" dirty="0" err="1">
                <a:solidFill>
                  <a:schemeClr val="tx1"/>
                </a:solidFill>
              </a:rPr>
              <a:t>Tamagno</a:t>
            </a:r>
            <a:r>
              <a:rPr lang="en-US" sz="2400" b="0" dirty="0">
                <a:solidFill>
                  <a:schemeClr val="tx1"/>
                </a:solidFill>
              </a:rPr>
              <a:t> in his thesis.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chemeClr val="tx1"/>
                </a:solidFill>
              </a:rPr>
              <a:t>We have a new FRLDM code that can be used to describe ground states or fission properties with new shape </a:t>
            </a:r>
            <a:r>
              <a:rPr lang="en-US" sz="2400" b="0" dirty="0" err="1">
                <a:solidFill>
                  <a:schemeClr val="tx1"/>
                </a:solidFill>
              </a:rPr>
              <a:t>parametrisations</a:t>
            </a:r>
            <a:r>
              <a:rPr lang="en-US" sz="2400" b="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chemeClr val="tx1"/>
                </a:solidFill>
              </a:rPr>
              <a:t>We have a full covariance matrix (for the 6 parameters).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>
                <a:solidFill>
                  <a:schemeClr val="tx1"/>
                </a:solidFill>
              </a:rPr>
              <a:t>We have defined statistical error bars for the model.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/>
              <a:t>We have used FRLDM to study nuclear excited states </a:t>
            </a:r>
            <a:endParaRPr lang="en-US" sz="24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5" y="1765299"/>
            <a:ext cx="12415183" cy="4148139"/>
          </a:xfrm>
        </p:spPr>
        <p:txBody>
          <a:bodyPr/>
          <a:lstStyle/>
          <a:p>
            <a:r>
              <a:rPr lang="en-US" sz="3600" dirty="0"/>
              <a:t>Past</a:t>
            </a:r>
          </a:p>
          <a:p>
            <a:r>
              <a:rPr lang="en-US" sz="3600" dirty="0"/>
              <a:t>Present</a:t>
            </a:r>
          </a:p>
          <a:p>
            <a:r>
              <a:rPr lang="en-US" sz="3600" dirty="0"/>
              <a:t>Future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FR" sz="3600" dirty="0" err="1"/>
              <a:t>Outline</a:t>
            </a:r>
            <a:endParaRPr lang="fr-FR" sz="3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6646E4-AC2D-2AE6-38D5-1C39CE6138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372734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0F225C7-2A54-8795-689F-FCC4525F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B0E96E-CC02-3FED-3FAF-F96BE8D9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198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8D9778-8916-45A7-9A49-A58207781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/>
              <a:t>The FRLDM has been extended to include triaxiality and a new fit of parameters is underway.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/>
              <a:t>Include corrections suggested for </a:t>
            </a:r>
            <a:r>
              <a:rPr lang="en-US" sz="2400" dirty="0" err="1"/>
              <a:t>eFRLDM</a:t>
            </a:r>
            <a:r>
              <a:rPr lang="en-US" sz="2400" dirty="0"/>
              <a:t> (</a:t>
            </a:r>
            <a:r>
              <a:rPr lang="en-US" sz="2400" dirty="0" err="1"/>
              <a:t>Kruppa</a:t>
            </a:r>
            <a:r>
              <a:rPr lang="en-US" sz="2400" dirty="0"/>
              <a:t> shell correction).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/>
              <a:t>Better treatment of pairing (use of a realistic interaction instead of constant pairing(?)).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/>
              <a:t>Explore better methods for collective masses.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39DF3-0679-4B3F-A866-E6CA0C11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D84DEC-18A2-4FC8-8D78-C225FF38A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EB322EB-5698-4781-BC66-BDD68410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2138F23-97C9-4B3B-AD34-9EC92240E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2580728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3449638"/>
            <a:ext cx="4664916" cy="1373374"/>
          </a:xfrm>
        </p:spPr>
        <p:txBody>
          <a:bodyPr>
            <a:normAutofit/>
          </a:bodyPr>
          <a:lstStyle/>
          <a:p>
            <a:r>
              <a:rPr lang="fr-FR" sz="5400" dirty="0"/>
              <a:t>Merci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0981E43-5EFD-0A82-A79F-0FD5D9C0A8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C2D0F8-D014-0864-D901-ABE68887C88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DE846A4-6E91-46E4-9791-DC6CA3E9C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458859-C09C-42C0-ADA2-3C6BBEA45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75CE3B-7B39-42EC-96E4-02080FF2D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F77E0CD-4FCE-4BE7-96D0-D47CDC2FC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F</a:t>
            </a:r>
            <a:r>
              <a:rPr lang="en-US" dirty="0"/>
              <a:t>inite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en-US" dirty="0"/>
              <a:t>ange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dirty="0"/>
              <a:t>iquid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</a:t>
            </a:r>
            <a:r>
              <a:rPr lang="en-US" dirty="0"/>
              <a:t>rop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en-US" dirty="0"/>
              <a:t>odel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9B0CB0A-BC7B-423A-B85C-5C1ECF691F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14"/>
          <a:stretch/>
        </p:blipFill>
        <p:spPr>
          <a:xfrm>
            <a:off x="379866" y="821707"/>
            <a:ext cx="8573311" cy="559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8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940" y="2441575"/>
            <a:ext cx="7688263" cy="2390775"/>
          </a:xfrm>
        </p:spPr>
        <p:txBody>
          <a:bodyPr>
            <a:normAutofit/>
          </a:bodyPr>
          <a:lstStyle/>
          <a:p>
            <a:r>
              <a:rPr lang="en-US" sz="13500" dirty="0"/>
              <a:t>Past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1638E4-11DA-6660-1929-BE999F839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47588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F05DD5-511C-AE5A-15C1-5EC005B3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2950163-E66D-E16B-1EB7-E9667B65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706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20CB92-1A38-4E14-B1BE-44000EE9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D9A3AD-860F-49F4-B30E-03094A620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2EC1238-0D8D-4A6E-A3FC-93BEDAC4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9BA5E03-EFA0-465A-8D55-49A031CD9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F</a:t>
            </a:r>
            <a:r>
              <a:rPr lang="en-US" dirty="0"/>
              <a:t>inite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en-US" dirty="0"/>
              <a:t>ange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dirty="0"/>
              <a:t>iquid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</a:t>
            </a:r>
            <a:r>
              <a:rPr lang="en-US" dirty="0"/>
              <a:t>rop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en-US" dirty="0"/>
              <a:t>odel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47FA2A-E0FF-4351-B0BD-ADF7B9549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09" y="892377"/>
            <a:ext cx="6840080" cy="5983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35774C5-F120-4A14-A01B-E6C508AE6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03" y="3476497"/>
            <a:ext cx="4986394" cy="286715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4BDCD00-74C2-422F-9EAC-565E09AD2D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9717" y="591767"/>
            <a:ext cx="3955769" cy="611700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4421226-64C2-4F09-9294-3802F29D3A9A}"/>
              </a:ext>
            </a:extLst>
          </p:cNvPr>
          <p:cNvSpPr txBox="1"/>
          <p:nvPr/>
        </p:nvSpPr>
        <p:spPr>
          <a:xfrm>
            <a:off x="681038" y="1614791"/>
            <a:ext cx="5274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Improved LD model including: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Shell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Zero point energy (collective fluctuations)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DC3FEE-8F63-40A2-BDA2-807EBA366D73}"/>
              </a:ext>
            </a:extLst>
          </p:cNvPr>
          <p:cNvSpPr txBox="1"/>
          <p:nvPr/>
        </p:nvSpPr>
        <p:spPr>
          <a:xfrm>
            <a:off x="5272391" y="3803516"/>
            <a:ext cx="2714018" cy="923330"/>
          </a:xfrm>
          <a:prstGeom prst="rect">
            <a:avLst/>
          </a:prstGeom>
          <a:noFill/>
          <a:ln w="476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Good reproduction of masses and fission barriers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62FFAB5F-E3AA-448E-A05E-ABC694DC0BDD}"/>
              </a:ext>
            </a:extLst>
          </p:cNvPr>
          <p:cNvSpPr/>
          <p:nvPr/>
        </p:nvSpPr>
        <p:spPr>
          <a:xfrm>
            <a:off x="7616189" y="2675106"/>
            <a:ext cx="681505" cy="99222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DC3140D9-D181-4DCE-8AC5-0C907ABCE32F}"/>
              </a:ext>
            </a:extLst>
          </p:cNvPr>
          <p:cNvSpPr/>
          <p:nvPr/>
        </p:nvSpPr>
        <p:spPr>
          <a:xfrm rot="10800000">
            <a:off x="5109397" y="4995331"/>
            <a:ext cx="681505" cy="99222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7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9FDCD00-E6E0-425C-80F5-D9EFF006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A7FE99-7A59-474D-B124-972D9CBEC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C6A2B6A-0A35-406B-92B6-2CDF2271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FB2B086-F043-49C6-AE09-7C82634D8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F</a:t>
            </a:r>
            <a:r>
              <a:rPr lang="en-US" dirty="0"/>
              <a:t>inite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en-US" dirty="0"/>
              <a:t>ange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L</a:t>
            </a:r>
            <a:r>
              <a:rPr lang="en-US" dirty="0"/>
              <a:t>iquid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</a:t>
            </a:r>
            <a:r>
              <a:rPr lang="en-US" dirty="0"/>
              <a:t>rop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en-US" dirty="0"/>
              <a:t>odel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75C9978-1905-4A50-9A00-69518E9C7425}"/>
              </a:ext>
            </a:extLst>
          </p:cNvPr>
          <p:cNvSpPr txBox="1"/>
          <p:nvPr/>
        </p:nvSpPr>
        <p:spPr>
          <a:xfrm>
            <a:off x="6261971" y="3736178"/>
            <a:ext cx="5356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Discrepancy between CONRAD and FRLDM.</a:t>
            </a:r>
          </a:p>
          <a:p>
            <a:r>
              <a:rPr lang="en-US" dirty="0"/>
              <a:t>Not easy to trace the origin of the differences.</a:t>
            </a:r>
          </a:p>
          <a:p>
            <a:r>
              <a:rPr lang="en-US" dirty="0"/>
              <a:t>Most cases the differences are ~100 keV but can go up to ~2 MeV!</a:t>
            </a:r>
          </a:p>
        </p:txBody>
      </p:sp>
      <p:pic>
        <p:nvPicPr>
          <p:cNvPr id="10" name="Picture 2" descr="Houston, We Have a Problem - Compilation par Multi-interprètes | Spotify">
            <a:extLst>
              <a:ext uri="{FF2B5EF4-FFF2-40B4-BE49-F238E27FC236}">
                <a16:creationId xmlns:a16="http://schemas.microsoft.com/office/drawing/2014/main" id="{5BF6C37B-FE8F-48A0-A389-368660352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633" y="0"/>
            <a:ext cx="3608627" cy="360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695A5603-7DC9-48B8-87C1-B71565FA6AB1}"/>
              </a:ext>
            </a:extLst>
          </p:cNvPr>
          <p:cNvGrpSpPr/>
          <p:nvPr/>
        </p:nvGrpSpPr>
        <p:grpSpPr>
          <a:xfrm>
            <a:off x="154048" y="739310"/>
            <a:ext cx="5991548" cy="5024997"/>
            <a:chOff x="154048" y="739310"/>
            <a:chExt cx="5991548" cy="5024997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889401DE-128F-4ED2-B4C3-0A1BFC5DC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048" y="866545"/>
              <a:ext cx="5991548" cy="4897762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A42EA35-B345-48C6-A997-AEBC81AA5B08}"/>
                </a:ext>
              </a:extLst>
            </p:cNvPr>
            <p:cNvSpPr txBox="1"/>
            <p:nvPr/>
          </p:nvSpPr>
          <p:spPr>
            <a:xfrm>
              <a:off x="3060971" y="739310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(MeV)</a:t>
              </a:r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DF7AB8FF-8B51-4DB9-83C4-EF66FC159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0439" y="5405555"/>
            <a:ext cx="7701740" cy="130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3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4F0A1BB-1EE7-4863-B5A6-92158B900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76F678-6B0E-4CC4-94E3-A20CC4D5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98EB08-A56C-4F44-9C10-1A4B9A08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FA4A765-E1FA-44C6-BE23-A8E594900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605" y="175461"/>
            <a:ext cx="10728325" cy="871827"/>
          </a:xfrm>
        </p:spPr>
        <p:txBody>
          <a:bodyPr/>
          <a:lstStyle/>
          <a:p>
            <a:r>
              <a:rPr lang="en-US" dirty="0"/>
              <a:t>A non-detailed procedure….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DC5FAF8-D9B3-414C-962C-000670C29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9" y="1088005"/>
            <a:ext cx="5906616" cy="3230234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44CC18E-7FDE-458B-8553-506FC1FE1462}"/>
              </a:ext>
            </a:extLst>
          </p:cNvPr>
          <p:cNvSpPr txBox="1"/>
          <p:nvPr/>
        </p:nvSpPr>
        <p:spPr>
          <a:xfrm>
            <a:off x="5973323" y="1274323"/>
            <a:ext cx="5719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According to the choice of the pairing window we can get up to 500 keV.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this window is adjusted?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the window evolves with deformation?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14C14B5-D195-4DE3-BA12-57808FD18D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0" r="4266"/>
          <a:stretch/>
        </p:blipFill>
        <p:spPr>
          <a:xfrm>
            <a:off x="5647519" y="4338195"/>
            <a:ext cx="6371356" cy="23537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B4595B1-F001-4C39-B82A-C3834A52F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80" y="4497926"/>
            <a:ext cx="5261427" cy="168385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00E1ACE-6955-4BC9-8BB8-2A069098F34F}"/>
              </a:ext>
            </a:extLst>
          </p:cNvPr>
          <p:cNvSpPr txBox="1"/>
          <p:nvPr/>
        </p:nvSpPr>
        <p:spPr>
          <a:xfrm>
            <a:off x="6096000" y="2908570"/>
            <a:ext cx="54118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 Alamos groups have re-written the code and improved on some criticalities and produced </a:t>
            </a:r>
            <a:r>
              <a:rPr lang="en-US" b="1" dirty="0" err="1"/>
              <a:t>eFRLDM</a:t>
            </a:r>
            <a:r>
              <a:rPr lang="en-US" b="1" dirty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No benchmark provided with the original FRLDM model.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F9E144-6940-48D2-A7B7-4EA65EF35A3B}"/>
              </a:ext>
            </a:extLst>
          </p:cNvPr>
          <p:cNvSpPr/>
          <p:nvPr/>
        </p:nvSpPr>
        <p:spPr>
          <a:xfrm>
            <a:off x="4816721" y="3385295"/>
            <a:ext cx="837848" cy="267511"/>
          </a:xfrm>
          <a:prstGeom prst="rect">
            <a:avLst/>
          </a:prstGeom>
          <a:solidFill>
            <a:schemeClr val="tx2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588824-BB0A-4EBD-8C07-DD38AFEA21A6}"/>
              </a:ext>
            </a:extLst>
          </p:cNvPr>
          <p:cNvSpPr/>
          <p:nvPr/>
        </p:nvSpPr>
        <p:spPr>
          <a:xfrm>
            <a:off x="4769606" y="2871284"/>
            <a:ext cx="837848" cy="267511"/>
          </a:xfrm>
          <a:prstGeom prst="rect">
            <a:avLst/>
          </a:prstGeom>
          <a:solidFill>
            <a:schemeClr val="tx2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2" name="Flèche : courbe vers la gauche 11">
            <a:extLst>
              <a:ext uri="{FF2B5EF4-FFF2-40B4-BE49-F238E27FC236}">
                <a16:creationId xmlns:a16="http://schemas.microsoft.com/office/drawing/2014/main" id="{DD5ABB0A-7CE4-4DF7-891E-2904ACBB53D8}"/>
              </a:ext>
            </a:extLst>
          </p:cNvPr>
          <p:cNvSpPr/>
          <p:nvPr/>
        </p:nvSpPr>
        <p:spPr>
          <a:xfrm>
            <a:off x="5750767" y="2908570"/>
            <a:ext cx="222556" cy="744236"/>
          </a:xfrm>
          <a:prstGeom prst="curvedLeftArrow">
            <a:avLst/>
          </a:prstGeom>
          <a:solidFill>
            <a:srgbClr val="19CD1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3014768-5458-4649-8B29-C45D544074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95" r="2550"/>
          <a:stretch/>
        </p:blipFill>
        <p:spPr>
          <a:xfrm>
            <a:off x="7848248" y="13665"/>
            <a:ext cx="4343752" cy="125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6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E0687C-BF33-B602-1691-6C6F37D14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1318" y="2440081"/>
            <a:ext cx="8958834" cy="2390775"/>
          </a:xfrm>
        </p:spPr>
        <p:txBody>
          <a:bodyPr>
            <a:normAutofit/>
          </a:bodyPr>
          <a:lstStyle/>
          <a:p>
            <a:r>
              <a:rPr lang="en-US" sz="13500" dirty="0"/>
              <a:t>Present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1638E4-11DA-6660-1929-BE999F839F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247588" cy="365125"/>
          </a:xfrm>
        </p:spPr>
        <p:txBody>
          <a:bodyPr/>
          <a:lstStyle/>
          <a:p>
            <a:r>
              <a:rPr lang="fr-FR"/>
              <a:t>30/9/2025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F05DD5-511C-AE5A-15C1-5EC005B3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2950163-E66D-E16B-1EB7-E9667B65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4EE5A4D-1D11-87BD-2E3E-34DC2776D3F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0043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4C648BC-D08E-49C5-8045-0A78457D0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E3A3C6-E4D4-4740-86B6-66680E0EC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2C2331-9320-4D2A-A004-753B77A4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74079EF-4636-429B-9708-EB9C81AF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FRLDM @ </a:t>
            </a:r>
            <a:r>
              <a:rPr lang="en-US" dirty="0" err="1"/>
              <a:t>Cadarache</a:t>
            </a:r>
            <a:endParaRPr lang="en-US" dirty="0"/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2EE882E7-5F52-45B3-8C35-64C302569A5B}"/>
              </a:ext>
            </a:extLst>
          </p:cNvPr>
          <p:cNvSpPr txBox="1">
            <a:spLocks/>
          </p:cNvSpPr>
          <p:nvPr/>
        </p:nvSpPr>
        <p:spPr>
          <a:xfrm>
            <a:off x="731837" y="1068526"/>
            <a:ext cx="6554180" cy="2676623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has been done: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Full rewriting of a numerical code to deal with FRLDM equations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Remove of quantal fluctuations (ill-defined method and shape-dependent) (~500 keV)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Unique pairing window to avoid arbitrary changes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Spherical Harmonic Oscillator basis to avoid arbitrary basis definition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Benchmark with CONRAD (less 1 keV discrepancy).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Implementation of a variety of shapes more suitable for fission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A17A1FF-C372-4017-B846-CDBD9E58DBD3}"/>
              </a:ext>
            </a:extLst>
          </p:cNvPr>
          <p:cNvSpPr txBox="1"/>
          <p:nvPr/>
        </p:nvSpPr>
        <p:spPr>
          <a:xfrm>
            <a:off x="573932" y="4134255"/>
            <a:ext cx="55220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 of 38 parameters only </a:t>
            </a:r>
            <a:r>
              <a:rPr lang="en-US" b="1" dirty="0"/>
              <a:t>6 are fitted </a:t>
            </a:r>
            <a:r>
              <a:rPr lang="en-US" dirty="0"/>
              <a:t>on nuclear masses (~2000 nuclei AME2012)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We need a clear protocol for the other parameters but they have been kept fixed since 70s!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26EC40E-B72C-4ED6-957E-2B6000C65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767" y="-11406"/>
            <a:ext cx="6269233" cy="12002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4A49D93-C229-4B35-B82A-A86350427B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923"/>
          <a:stretch/>
        </p:blipFill>
        <p:spPr>
          <a:xfrm>
            <a:off x="7731479" y="1068527"/>
            <a:ext cx="4004044" cy="303692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7B8EF31-F254-4DF9-BD1B-2840DC7A5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6507" y="3959090"/>
            <a:ext cx="5795493" cy="274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2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4F553-F29C-4C3B-9FE2-A9BC52282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30/9/2025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5BC5CD-0466-4E47-A098-46150919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Pastore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62F92BF-432B-401B-893C-7606EBD40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7" name="Titre 5">
            <a:extLst>
              <a:ext uri="{FF2B5EF4-FFF2-40B4-BE49-F238E27FC236}">
                <a16:creationId xmlns:a16="http://schemas.microsoft.com/office/drawing/2014/main" id="{4047CC6C-20F8-4734-888D-9C522A333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325"/>
            <a:ext cx="10728325" cy="871538"/>
          </a:xfrm>
        </p:spPr>
        <p:txBody>
          <a:bodyPr/>
          <a:lstStyle/>
          <a:p>
            <a:r>
              <a:rPr lang="en-US" dirty="0"/>
              <a:t>FRLDM @ </a:t>
            </a:r>
            <a:r>
              <a:rPr lang="en-US" dirty="0" err="1"/>
              <a:t>Cadarache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64E21F1-845E-445E-A2B7-CC594DA0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60" y="933901"/>
            <a:ext cx="6600548" cy="461935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9D41D0C-E42D-42F3-9906-640D90FD6638}"/>
              </a:ext>
            </a:extLst>
          </p:cNvPr>
          <p:cNvSpPr txBox="1"/>
          <p:nvPr/>
        </p:nvSpPr>
        <p:spPr>
          <a:xfrm>
            <a:off x="6720237" y="1343774"/>
            <a:ext cx="44316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/>
              <a:t>Residuals do show still structures for low neutron number (N) around magic numbers.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/>
              <a:t>Few outliers related to pairing collapse (improvable with better pairing)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/>
              <a:t>The residual do contain some signal that we can capture via global regressions such as Gaussian Process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6FEBF3-DBBF-4BB6-93CF-F83EE578CC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7" r="14943"/>
          <a:stretch/>
        </p:blipFill>
        <p:spPr>
          <a:xfrm>
            <a:off x="22686" y="5307106"/>
            <a:ext cx="6787233" cy="1449656"/>
          </a:xfrm>
          <a:prstGeom prst="rect">
            <a:avLst/>
          </a:prstGeom>
        </p:spPr>
      </p:pic>
      <p:graphicFrame>
        <p:nvGraphicFramePr>
          <p:cNvPr id="14" name="Tableau 14">
            <a:extLst>
              <a:ext uri="{FF2B5EF4-FFF2-40B4-BE49-F238E27FC236}">
                <a16:creationId xmlns:a16="http://schemas.microsoft.com/office/drawing/2014/main" id="{8490ABF8-0BE8-49BA-ADEE-55537C6C7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119144"/>
              </p:ext>
            </p:extLst>
          </p:nvPr>
        </p:nvGraphicFramePr>
        <p:xfrm>
          <a:off x="7278524" y="5948452"/>
          <a:ext cx="459455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1517">
                  <a:extLst>
                    <a:ext uri="{9D8B030D-6E8A-4147-A177-3AD203B41FA5}">
                      <a16:colId xmlns:a16="http://schemas.microsoft.com/office/drawing/2014/main" val="3584186536"/>
                    </a:ext>
                  </a:extLst>
                </a:gridCol>
                <a:gridCol w="1531517">
                  <a:extLst>
                    <a:ext uri="{9D8B030D-6E8A-4147-A177-3AD203B41FA5}">
                      <a16:colId xmlns:a16="http://schemas.microsoft.com/office/drawing/2014/main" val="3267091701"/>
                    </a:ext>
                  </a:extLst>
                </a:gridCol>
                <a:gridCol w="1531517">
                  <a:extLst>
                    <a:ext uri="{9D8B030D-6E8A-4147-A177-3AD203B41FA5}">
                      <a16:colId xmlns:a16="http://schemas.microsoft.com/office/drawing/2014/main" val="503457232"/>
                    </a:ext>
                  </a:extLst>
                </a:gridCol>
              </a:tblGrid>
              <a:tr h="292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FRLDM 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FRLDM+GP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535762"/>
                  </a:ext>
                </a:extLst>
              </a:tr>
              <a:tr h="292250">
                <a:tc>
                  <a:txBody>
                    <a:bodyPr/>
                    <a:lstStyle/>
                    <a:p>
                      <a:r>
                        <a:rPr lang="en-US" dirty="0"/>
                        <a:t>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0,57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0,36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159644"/>
                  </a:ext>
                </a:extLst>
              </a:tr>
            </a:tbl>
          </a:graphicData>
        </a:graphic>
      </p:graphicFrame>
      <p:sp>
        <p:nvSpPr>
          <p:cNvPr id="2" name="Ellipse 1">
            <a:extLst>
              <a:ext uri="{FF2B5EF4-FFF2-40B4-BE49-F238E27FC236}">
                <a16:creationId xmlns:a16="http://schemas.microsoft.com/office/drawing/2014/main" id="{37F8A80D-FE06-4E45-BF57-85DA6AFC0209}"/>
              </a:ext>
            </a:extLst>
          </p:cNvPr>
          <p:cNvSpPr/>
          <p:nvPr/>
        </p:nvSpPr>
        <p:spPr>
          <a:xfrm>
            <a:off x="4738379" y="1634898"/>
            <a:ext cx="558287" cy="1186775"/>
          </a:xfrm>
          <a:prstGeom prst="ellipse">
            <a:avLst/>
          </a:prstGeom>
          <a:solidFill>
            <a:schemeClr val="tx2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D3F8714-7A3D-41F6-9FDF-C3F5152A9D2E}"/>
              </a:ext>
            </a:extLst>
          </p:cNvPr>
          <p:cNvSpPr/>
          <p:nvPr/>
        </p:nvSpPr>
        <p:spPr>
          <a:xfrm>
            <a:off x="1890220" y="3486080"/>
            <a:ext cx="933856" cy="1156620"/>
          </a:xfrm>
          <a:prstGeom prst="ellipse">
            <a:avLst/>
          </a:prstGeom>
          <a:solidFill>
            <a:srgbClr val="92D050">
              <a:alpha val="31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79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2f2060e172ced893cb5b16a5266c6c83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7c99655d771315fb39f3716af53a9456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2023-05-16T22:00:00+00:00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Masque-de-presentation-Poppins-PPTX</CollabExternalReferences>
    <CollabEnVigueur xmlns="98091354-8d82-4ad1-b5dd-6b09eb5ff196">true</CollabEnVigueur>
  </documentManagement>
</p:properties>
</file>

<file path=customXml/itemProps1.xml><?xml version="1.0" encoding="utf-8"?>
<ds:datastoreItem xmlns:ds="http://schemas.openxmlformats.org/officeDocument/2006/customXml" ds:itemID="{4C073848-9A95-4BC6-BAFE-D8608551CC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6F30DA-B080-4D28-8F3B-726258AB44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091354-8d82-4ad1-b5dd-6b09eb5ff196"/>
    <ds:schemaRef ds:uri="91130d52-d7c5-4e9c-ae1e-8e8e5c2824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66022F-324B-45B8-A0D1-844D0C3E1411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98091354-8d82-4ad1-b5dd-6b09eb5ff196"/>
    <ds:schemaRef ds:uri="http://schemas.microsoft.com/office/2006/metadata/properties"/>
    <ds:schemaRef ds:uri="http://schemas.microsoft.com/office/2006/documentManagement/types"/>
    <ds:schemaRef ds:uri="http://purl.org/dc/terms/"/>
    <ds:schemaRef ds:uri="91130d52-d7c5-4e9c-ae1e-8e8e5c28245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Poppins</Template>
  <TotalTime>732</TotalTime>
  <Words>999</Words>
  <Application>Microsoft Office PowerPoint</Application>
  <PresentationFormat>Grand écran</PresentationFormat>
  <Paragraphs>196</Paragraphs>
  <Slides>22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1" baseType="lpstr">
      <vt:lpstr>Wingdings</vt:lpstr>
      <vt:lpstr>Poppins Black</vt:lpstr>
      <vt:lpstr>Arial</vt:lpstr>
      <vt:lpstr>Poppins</vt:lpstr>
      <vt:lpstr>Times New Roman</vt:lpstr>
      <vt:lpstr>Arial Black</vt:lpstr>
      <vt:lpstr>Calibri</vt:lpstr>
      <vt:lpstr>Cambria Math</vt:lpstr>
      <vt:lpstr>Thème Office</vt:lpstr>
      <vt:lpstr>Past, present, future of the FRLDM model</vt:lpstr>
      <vt:lpstr>Outline</vt:lpstr>
      <vt:lpstr>Past</vt:lpstr>
      <vt:lpstr>Finite Range Liquid Drop Model</vt:lpstr>
      <vt:lpstr>Finite Range Liquid Drop Model</vt:lpstr>
      <vt:lpstr>A non-detailed procedure….</vt:lpstr>
      <vt:lpstr>Present</vt:lpstr>
      <vt:lpstr>FRLDM @ Cadarache</vt:lpstr>
      <vt:lpstr>FRLDM @ Cadarache</vt:lpstr>
      <vt:lpstr>Error propagation (statistical)</vt:lpstr>
      <vt:lpstr>Fission (_^240)Pu</vt:lpstr>
      <vt:lpstr>Quadrupole Bohr Hamiltonien formalism</vt:lpstr>
      <vt:lpstr>Quadrupole Bohr Hamiltonien formalism</vt:lpstr>
      <vt:lpstr>Présentation PowerPoint</vt:lpstr>
      <vt:lpstr>Présentation PowerPoint</vt:lpstr>
      <vt:lpstr>Systematic calculations of 2+ states: 10&lt; Z&lt; 84</vt:lpstr>
      <vt:lpstr>Présentation PowerPoint</vt:lpstr>
      <vt:lpstr>Future</vt:lpstr>
      <vt:lpstr>Conclusions </vt:lpstr>
      <vt:lpstr>What’s next?</vt:lpstr>
      <vt:lpstr>Merci</vt:lpstr>
      <vt:lpstr>Finite Range Liquid Drop Model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Masque-de-presentation-Poppins-PPTX</dc:title>
  <dc:creator>HARTMANN Marion</dc:creator>
  <cp:lastModifiedBy>PASTORE Alessandro 269739</cp:lastModifiedBy>
  <cp:revision>128</cp:revision>
  <dcterms:created xsi:type="dcterms:W3CDTF">2023-02-14T14:24:13Z</dcterms:created>
  <dcterms:modified xsi:type="dcterms:W3CDTF">2026-06-27T16:05:11Z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&lt;FileLeafRef&gt;Masque-de-presentation-Poppins-PPTX.pptx&lt;/FileLeafRef&gt;_x000d_
    &lt;Title&gt;Masque-de-presentation-Poppins-PPTX&lt;/Title&gt;_x000d_
    &lt;CollabTypeDocument&gt;Procédure&lt;/CollabTypeDocument&gt;_x000d_
    &lt;CollabObjetResume /&gt;_x000d_
    &lt;CollabExternalReferences&gt;Masque-de-presentation-Poppins-PPTX&lt;/CollabExternalReferences&gt;_x000d_
    &lt;CollabDate&gt;17/05/2023&lt;/CollabDate&gt;_x000d_
    &lt;CollabEmetteur&gt;DCOM|&lt;/CollabEmetteur&gt;_x000d_
    &lt;CollabComments /&gt;_x000d_
    &lt;CollabEnVigueur&gt;true&lt;/CollabEnVigueur&gt;_x000d_
    &lt;ContentType&gt;Document référentiel&lt;/ContentType&gt;_x000d_
    &lt;Created&gt;17/05/2023&lt;/Created&gt;_x000d_
    &lt;Author&gt;ANDRE-DAVID Francine&lt;/Author&gt;_x000d_
    &lt;Modified&gt;28/07/2025&lt;/Modified&gt;_x000d_
    &lt;Editor&gt;THOORENS Caroline&lt;/Editor&gt;_x000d_
    &lt;DocIcon&gt;pptx&lt;/DocIcon&gt;_x000d_
    &lt;EncodedAbsUrl&gt;https://referentiel-fonctionnel.intra.cea.fr/communication/Documents%20partages/Chartes%20graphiques/Présentation%20du%20CEA/En%20vigueur/Masque-de-presentation-Poppins-PPTX.pptx&lt;/EncodedAbsUrl&gt;_x000d_
    &lt;FileSizeDisplay&gt;4073026&lt;/FileSizeDisplay&gt;_x000d_
    &lt;_CommentCount /&gt;_x000d_
    &lt;_LikeCount /&gt;_x000d_
    &lt;_UIVersionString&gt;1.0&lt;/_UIVersionString&gt;_x000d_
  &lt;/CollabItem&gt;_x000d_
&lt;/CollabItems&gt;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a01c0b3b-b121-4231-a3bf-fa7761c20e19</vt:lpwstr>
  </property>
  <property fmtid="{D5CDD505-2E9C-101B-9397-08002B2CF9AE}" pid="8" name="I2ISITECODE">
    <vt:lpwstr/>
  </property>
</Properties>
</file>