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4"/>
  </p:notesMasterIdLst>
  <p:sldIdLst>
    <p:sldId id="256" r:id="rId2"/>
    <p:sldId id="412" r:id="rId3"/>
    <p:sldId id="495" r:id="rId4"/>
    <p:sldId id="452" r:id="rId5"/>
    <p:sldId id="496" r:id="rId6"/>
    <p:sldId id="497" r:id="rId7"/>
    <p:sldId id="498" r:id="rId8"/>
    <p:sldId id="500" r:id="rId9"/>
    <p:sldId id="481" r:id="rId10"/>
    <p:sldId id="478" r:id="rId11"/>
    <p:sldId id="486" r:id="rId12"/>
    <p:sldId id="480" r:id="rId13"/>
    <p:sldId id="482" r:id="rId14"/>
    <p:sldId id="483" r:id="rId15"/>
    <p:sldId id="484" r:id="rId16"/>
    <p:sldId id="490" r:id="rId17"/>
    <p:sldId id="485" r:id="rId18"/>
    <p:sldId id="487" r:id="rId19"/>
    <p:sldId id="489" r:id="rId20"/>
    <p:sldId id="499" r:id="rId21"/>
    <p:sldId id="501" r:id="rId22"/>
    <p:sldId id="494" r:id="rId23"/>
  </p:sldIdLst>
  <p:sldSz cx="9144000" cy="6858000" type="screen4x3"/>
  <p:notesSz cx="6858000" cy="9144000"/>
  <p:embeddedFontLst>
    <p:embeddedFont>
      <p:font typeface="Cambria Math" panose="02040503050406030204" pitchFamily="18" charset="0"/>
      <p:regular r:id="rId25"/>
    </p:embeddedFont>
    <p:embeddedFont>
      <p:font typeface="Comic Sans MS" panose="030F0702030302020204" pitchFamily="66" charset="0"/>
      <p:regular r:id="rId26"/>
      <p:bold r:id="rId27"/>
      <p:italic r:id="rId28"/>
      <p:boldItalic r:id="rId29"/>
    </p:embeddedFont>
    <p:embeddedFont>
      <p:font typeface="Tahoma" panose="020B0604030504040204" pitchFamily="34" charset="0"/>
      <p:regular r:id="rId30"/>
      <p:bold r:id="rId31"/>
    </p:embeddedFont>
    <p:embeddedFont>
      <p:font typeface="UD デジタル 教科書体 NK-R" panose="02020400000000000000" pitchFamily="18" charset="-128"/>
      <p:regular r:id="rId32"/>
    </p:embeddedFont>
    <p:embeddedFont>
      <p:font typeface="Verdana" panose="020B0604030504040204" pitchFamily="34" charset="0"/>
      <p:regular r:id="rId33"/>
      <p:bold r:id="rId34"/>
      <p:italic r:id="rId35"/>
      <p:boldItalic r:id="rId36"/>
    </p:embeddedFont>
  </p:embeddedFontLst>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32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86857" autoAdjust="0"/>
  </p:normalViewPr>
  <p:slideViewPr>
    <p:cSldViewPr>
      <p:cViewPr>
        <p:scale>
          <a:sx n="88" d="100"/>
          <a:sy n="88" d="100"/>
        </p:scale>
        <p:origin x="1228"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45005" cy="4500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3445C912-EF96-47DA-9B79-CE27FBFD9C0F}" type="datetimeFigureOut">
              <a:rPr lang="ja-JP" altLang="en-US"/>
              <a:pPr>
                <a:defRPr/>
              </a:pPr>
              <a:t>2026/6/29</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0C6D2E5E-E3A5-483E-9E5D-A3D8F35ECD7B}" type="slidenum">
              <a:rPr lang="ja-JP" altLang="en-US"/>
              <a:pPr>
                <a:defRPr/>
              </a:pPr>
              <a:t>‹#›</a:t>
            </a:fld>
            <a:endParaRPr lang="ja-JP" altLang="en-US"/>
          </a:p>
        </p:txBody>
      </p:sp>
    </p:spTree>
    <p:extLst>
      <p:ext uri="{BB962C8B-B14F-4D97-AF65-F5344CB8AC3E}">
        <p14:creationId xmlns:p14="http://schemas.microsoft.com/office/powerpoint/2010/main" val="40850252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Thank you for the introduction.</a:t>
            </a:r>
          </a:p>
          <a:p>
            <a:r>
              <a:rPr kumimoji="1" lang="ja-JP" altLang="ja-JP" sz="1200" kern="1200">
                <a:solidFill>
                  <a:schemeClr val="tx1"/>
                </a:solidFill>
                <a:effectLst/>
                <a:latin typeface="+mn-lt"/>
                <a:ea typeface="+mn-ea"/>
                <a:cs typeface="+mn-cs"/>
              </a:rPr>
              <a:t>Good afternoon. I’m Kazushi Terada from Kyoto University.</a:t>
            </a:r>
          </a:p>
          <a:p>
            <a:r>
              <a:rPr kumimoji="1" lang="ja-JP" altLang="ja-JP" sz="1200" kern="1200">
                <a:solidFill>
                  <a:schemeClr val="tx1"/>
                </a:solidFill>
                <a:effectLst/>
                <a:latin typeface="+mn-lt"/>
                <a:ea typeface="+mn-ea"/>
                <a:cs typeface="+mn-cs"/>
              </a:rPr>
              <a:t>Today, I will present our work on this topic.</a:t>
            </a:r>
          </a:p>
          <a:p>
            <a:endParaRPr kumimoji="1" lang="ja-JP" altLang="en-US"/>
          </a:p>
        </p:txBody>
      </p:sp>
      <p:sp>
        <p:nvSpPr>
          <p:cNvPr id="4" name="スライド番号プレースホルダー 3"/>
          <p:cNvSpPr>
            <a:spLocks noGrp="1"/>
          </p:cNvSpPr>
          <p:nvPr>
            <p:ph type="sldNum" sz="quarter" idx="5"/>
          </p:nvPr>
        </p:nvSpPr>
        <p:spPr/>
        <p:txBody>
          <a:bodyPr/>
          <a:lstStyle/>
          <a:p>
            <a:pPr>
              <a:defRPr/>
            </a:pPr>
            <a:fld id="{0C6D2E5E-E3A5-483E-9E5D-A3D8F35ECD7B}" type="slidenum">
              <a:rPr lang="ja-JP" altLang="en-US" smtClean="0"/>
              <a:pPr>
                <a:defRPr/>
              </a:pPr>
              <a:t>1</a:t>
            </a:fld>
            <a:endParaRPr lang="ja-JP" altLang="en-US"/>
          </a:p>
        </p:txBody>
      </p:sp>
    </p:spTree>
    <p:extLst>
      <p:ext uri="{BB962C8B-B14F-4D97-AF65-F5344CB8AC3E}">
        <p14:creationId xmlns:p14="http://schemas.microsoft.com/office/powerpoint/2010/main" val="3796611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Dead‑time correction was performed by analyzing the time intervals between signals.</a:t>
            </a:r>
            <a:endParaRPr kumimoji="1" lang="en-US" altLang="ja-JP" sz="1200" kern="1200" dirty="0">
              <a:solidFill>
                <a:schemeClr val="tx1"/>
              </a:solidFill>
              <a:effectLst/>
              <a:latin typeface="+mn-lt"/>
              <a:ea typeface="+mn-ea"/>
              <a:cs typeface="+mn-cs"/>
            </a:endParaRPr>
          </a:p>
          <a:p>
            <a:endParaRPr kumimoji="1" lang="ja-JP" altLang="ja-JP" sz="1200" kern="1200">
              <a:solidFill>
                <a:schemeClr val="tx1"/>
              </a:solidFill>
              <a:effectLst/>
              <a:latin typeface="+mn-lt"/>
              <a:ea typeface="+mn-ea"/>
              <a:cs typeface="+mn-cs"/>
            </a:endParaRPr>
          </a:p>
          <a:p>
            <a:r>
              <a:rPr kumimoji="1" lang="ja-JP" altLang="ja-JP" sz="1200" kern="1200">
                <a:solidFill>
                  <a:schemeClr val="tx1"/>
                </a:solidFill>
                <a:effectLst/>
                <a:latin typeface="+mn-lt"/>
                <a:ea typeface="+mn-ea"/>
                <a:cs typeface="+mn-cs"/>
              </a:rPr>
              <a:t>From this distribution, the dead time for the present measurement was determined to be 1 µs, which originates from the trigger hold‑off setting.</a:t>
            </a:r>
          </a:p>
          <a:p>
            <a:r>
              <a:rPr kumimoji="1" lang="ja-JP" altLang="ja-JP" sz="1200" kern="1200">
                <a:solidFill>
                  <a:schemeClr val="tx1"/>
                </a:solidFill>
                <a:effectLst/>
                <a:latin typeface="+mn-lt"/>
                <a:ea typeface="+mn-ea"/>
                <a:cs typeface="+mn-cs"/>
              </a:rPr>
              <a:t>The correction was applied assuming a non‑paralyzable model, and the overall impact of the correction was minor.</a:t>
            </a:r>
          </a:p>
          <a:p>
            <a:endParaRPr kumimoji="1" lang="ja-JP" altLang="en-US"/>
          </a:p>
        </p:txBody>
      </p:sp>
      <p:sp>
        <p:nvSpPr>
          <p:cNvPr id="4" name="スライド番号プレースホルダー 3"/>
          <p:cNvSpPr>
            <a:spLocks noGrp="1"/>
          </p:cNvSpPr>
          <p:nvPr>
            <p:ph type="sldNum" sz="quarter" idx="5"/>
          </p:nvPr>
        </p:nvSpPr>
        <p:spPr/>
        <p:txBody>
          <a:bodyPr/>
          <a:lstStyle/>
          <a:p>
            <a:pPr>
              <a:defRPr/>
            </a:pPr>
            <a:fld id="{0C6D2E5E-E3A5-483E-9E5D-A3D8F35ECD7B}" type="slidenum">
              <a:rPr lang="ja-JP" altLang="en-US" smtClean="0"/>
              <a:pPr>
                <a:defRPr/>
              </a:pPr>
              <a:t>11</a:t>
            </a:fld>
            <a:endParaRPr lang="ja-JP" altLang="en-US"/>
          </a:p>
        </p:txBody>
      </p:sp>
    </p:spTree>
    <p:extLst>
      <p:ext uri="{BB962C8B-B14F-4D97-AF65-F5344CB8AC3E}">
        <p14:creationId xmlns:p14="http://schemas.microsoft.com/office/powerpoint/2010/main" val="5123461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Next, we determined the PSD region while varying the </a:t>
            </a:r>
            <a:r>
              <a:rPr kumimoji="1" lang="en-US" altLang="ja-JP" sz="1200" kern="1200" dirty="0">
                <a:solidFill>
                  <a:schemeClr val="tx1"/>
                </a:solidFill>
                <a:effectLst/>
                <a:latin typeface="+mn-lt"/>
                <a:ea typeface="+mn-ea"/>
                <a:cs typeface="+mn-cs"/>
              </a:rPr>
              <a:t>LLD</a:t>
            </a:r>
            <a:r>
              <a:rPr kumimoji="1" lang="ja-JP" altLang="ja-JP" sz="1200" kern="1200">
                <a:solidFill>
                  <a:schemeClr val="tx1"/>
                </a:solidFill>
                <a:effectLst/>
                <a:latin typeface="+mn-lt"/>
                <a:ea typeface="+mn-ea"/>
                <a:cs typeface="+mn-cs"/>
              </a:rPr>
              <a:t> of the pulse height.</a:t>
            </a:r>
            <a:endParaRPr kumimoji="1" lang="en-US" altLang="ja-JP" sz="1200" kern="1200" dirty="0">
              <a:solidFill>
                <a:schemeClr val="tx1"/>
              </a:solidFill>
              <a:effectLst/>
              <a:latin typeface="+mn-lt"/>
              <a:ea typeface="+mn-ea"/>
              <a:cs typeface="+mn-cs"/>
            </a:endParaRPr>
          </a:p>
          <a:p>
            <a:endParaRPr kumimoji="1" lang="ja-JP" altLang="ja-JP" sz="1200" kern="1200">
              <a:solidFill>
                <a:schemeClr val="tx1"/>
              </a:solidFill>
              <a:effectLst/>
              <a:latin typeface="+mn-lt"/>
              <a:ea typeface="+mn-ea"/>
              <a:cs typeface="+mn-cs"/>
            </a:endParaRPr>
          </a:p>
          <a:p>
            <a:r>
              <a:rPr kumimoji="1" lang="ja-JP" altLang="ja-JP" sz="1200" kern="1200">
                <a:solidFill>
                  <a:schemeClr val="tx1"/>
                </a:solidFill>
                <a:effectLst/>
                <a:latin typeface="+mn-lt"/>
                <a:ea typeface="+mn-ea"/>
                <a:cs typeface="+mn-cs"/>
              </a:rPr>
              <a:t>In the low‑PH region, the neutron and gamma peaks are not separated.</a:t>
            </a:r>
          </a:p>
          <a:p>
            <a:r>
              <a:rPr kumimoji="1" lang="ja-JP" altLang="ja-JP" sz="1200" kern="1200">
                <a:solidFill>
                  <a:schemeClr val="tx1"/>
                </a:solidFill>
                <a:effectLst/>
                <a:latin typeface="+mn-lt"/>
                <a:ea typeface="+mn-ea"/>
                <a:cs typeface="+mn-cs"/>
              </a:rPr>
              <a:t>Above roughly 200 channels, corresponding to about 0.11 MeVee, the neutron and gamma peaks become clearly distinguishable.</a:t>
            </a: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0C6D2E5E-E3A5-483E-9E5D-A3D8F35ECD7B}" type="slidenum">
              <a:rPr lang="ja-JP" altLang="en-US" smtClean="0"/>
              <a:pPr>
                <a:defRPr/>
              </a:pPr>
              <a:t>12</a:t>
            </a:fld>
            <a:endParaRPr lang="ja-JP" altLang="en-US"/>
          </a:p>
        </p:txBody>
      </p:sp>
    </p:spTree>
    <p:extLst>
      <p:ext uri="{BB962C8B-B14F-4D97-AF65-F5344CB8AC3E}">
        <p14:creationId xmlns:p14="http://schemas.microsoft.com/office/powerpoint/2010/main" val="41955533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This slide compares the TOF spectra before and after applying the PSD gate.</a:t>
            </a:r>
            <a:endParaRPr kumimoji="1" lang="en-US" altLang="ja-JP" sz="1200" kern="1200" dirty="0">
              <a:solidFill>
                <a:schemeClr val="tx1"/>
              </a:solidFill>
              <a:effectLst/>
              <a:latin typeface="+mn-lt"/>
              <a:ea typeface="+mn-ea"/>
              <a:cs typeface="+mn-cs"/>
            </a:endParaRPr>
          </a:p>
          <a:p>
            <a:endParaRPr kumimoji="1" lang="ja-JP" altLang="ja-JP" sz="1200" kern="1200">
              <a:solidFill>
                <a:schemeClr val="tx1"/>
              </a:solidFill>
              <a:effectLst/>
              <a:latin typeface="+mn-lt"/>
              <a:ea typeface="+mn-ea"/>
              <a:cs typeface="+mn-cs"/>
            </a:endParaRPr>
          </a:p>
          <a:p>
            <a:r>
              <a:rPr kumimoji="1" lang="ja-JP" altLang="ja-JP" sz="1200" kern="1200">
                <a:solidFill>
                  <a:schemeClr val="tx1"/>
                </a:solidFill>
                <a:effectLst/>
                <a:latin typeface="+mn-lt"/>
                <a:ea typeface="+mn-ea"/>
                <a:cs typeface="+mn-cs"/>
              </a:rPr>
              <a:t>The blue curve shows the raw TOF spectrum, where the signal‑to‑noise ratio is clearly poor.</a:t>
            </a:r>
          </a:p>
          <a:p>
            <a:r>
              <a:rPr kumimoji="1" lang="ja-JP" altLang="ja-JP" sz="1200" kern="1200">
                <a:solidFill>
                  <a:schemeClr val="tx1"/>
                </a:solidFill>
                <a:effectLst/>
                <a:latin typeface="+mn-lt"/>
                <a:ea typeface="+mn-ea"/>
                <a:cs typeface="+mn-cs"/>
              </a:rPr>
              <a:t>After applying the PSD gate, we obtain the red spectrum.</a:t>
            </a:r>
          </a:p>
          <a:p>
            <a:r>
              <a:rPr kumimoji="1" lang="ja-JP" altLang="ja-JP" sz="1200" kern="1200">
                <a:solidFill>
                  <a:schemeClr val="tx1"/>
                </a:solidFill>
                <a:effectLst/>
                <a:latin typeface="+mn-lt"/>
                <a:ea typeface="+mn-ea"/>
                <a:cs typeface="+mn-cs"/>
              </a:rPr>
              <a:t>The S/N improves dramatically, and the fission resonances become clearly visible.</a:t>
            </a:r>
            <a:endParaRPr kumimoji="1" lang="en-US" altLang="ja-JP" sz="1200" kern="1200" dirty="0">
              <a:solidFill>
                <a:schemeClr val="tx1"/>
              </a:solidFill>
              <a:effectLst/>
              <a:latin typeface="+mn-lt"/>
              <a:ea typeface="+mn-ea"/>
              <a:cs typeface="+mn-cs"/>
            </a:endParaRPr>
          </a:p>
          <a:p>
            <a:endParaRPr kumimoji="1" lang="ja-JP" altLang="ja-JP" sz="1200" kern="1200">
              <a:solidFill>
                <a:schemeClr val="tx1"/>
              </a:solidFill>
              <a:effectLst/>
              <a:latin typeface="+mn-lt"/>
              <a:ea typeface="+mn-ea"/>
              <a:cs typeface="+mn-cs"/>
            </a:endParaRPr>
          </a:p>
          <a:p>
            <a:r>
              <a:rPr kumimoji="1" lang="ja-JP" altLang="ja-JP" sz="1200" kern="1200">
                <a:solidFill>
                  <a:schemeClr val="tx1"/>
                </a:solidFill>
                <a:effectLst/>
                <a:latin typeface="+mn-lt"/>
                <a:ea typeface="+mn-ea"/>
                <a:cs typeface="+mn-cs"/>
              </a:rPr>
              <a:t>The evaluated data from JENDL are also plotted.</a:t>
            </a:r>
          </a:p>
          <a:p>
            <a:r>
              <a:rPr kumimoji="1" lang="ja-JP" altLang="ja-JP" sz="1200" kern="1200">
                <a:solidFill>
                  <a:schemeClr val="tx1"/>
                </a:solidFill>
                <a:effectLst/>
                <a:latin typeface="+mn-lt"/>
                <a:ea typeface="+mn-ea"/>
                <a:cs typeface="+mn-cs"/>
              </a:rPr>
              <a:t>The orange curve represents the [ ^{235} ]U fission cross section, and the green curve corresponds to the [ ^{238} ]U neutron‑capture cross section.</a:t>
            </a:r>
          </a:p>
          <a:p>
            <a:r>
              <a:rPr kumimoji="1" lang="ja-JP" altLang="ja-JP" sz="1200" kern="1200">
                <a:solidFill>
                  <a:schemeClr val="tx1"/>
                </a:solidFill>
                <a:effectLst/>
                <a:latin typeface="+mn-lt"/>
                <a:ea typeface="+mn-ea"/>
                <a:cs typeface="+mn-cs"/>
              </a:rPr>
              <a:t>The 6.7‑eV resonance of [ ^{238} ]U is effectively removed by the PSD gating.</a:t>
            </a:r>
          </a:p>
          <a:p>
            <a:endParaRPr kumimoji="1" lang="ja-JP" altLang="en-US"/>
          </a:p>
        </p:txBody>
      </p:sp>
      <p:sp>
        <p:nvSpPr>
          <p:cNvPr id="4" name="スライド番号プレースホルダー 3"/>
          <p:cNvSpPr>
            <a:spLocks noGrp="1"/>
          </p:cNvSpPr>
          <p:nvPr>
            <p:ph type="sldNum" sz="quarter" idx="5"/>
          </p:nvPr>
        </p:nvSpPr>
        <p:spPr/>
        <p:txBody>
          <a:bodyPr/>
          <a:lstStyle/>
          <a:p>
            <a:pPr>
              <a:defRPr/>
            </a:pPr>
            <a:fld id="{0C6D2E5E-E3A5-483E-9E5D-A3D8F35ECD7B}" type="slidenum">
              <a:rPr lang="ja-JP" altLang="en-US" smtClean="0"/>
              <a:pPr>
                <a:defRPr/>
              </a:pPr>
              <a:t>13</a:t>
            </a:fld>
            <a:endParaRPr lang="ja-JP" altLang="en-US"/>
          </a:p>
        </p:txBody>
      </p:sp>
    </p:spTree>
    <p:extLst>
      <p:ext uri="{BB962C8B-B14F-4D97-AF65-F5344CB8AC3E}">
        <p14:creationId xmlns:p14="http://schemas.microsoft.com/office/powerpoint/2010/main" val="42915967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a:solidFill>
                  <a:schemeClr val="tx1"/>
                </a:solidFill>
                <a:effectLst/>
                <a:latin typeface="+mn-lt"/>
                <a:ea typeface="+mn-ea"/>
                <a:cs typeface="+mn-cs"/>
              </a:rPr>
              <a:t>This is the TOF spectrum of [ ^{235} ]U</a:t>
            </a:r>
            <a:endParaRPr kumimoji="1" lang="en-US"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a:t>
            </a:r>
          </a:p>
          <a:p>
            <a:r>
              <a:rPr kumimoji="1" lang="ja-JP" altLang="ja-JP" sz="1200" kern="1200" dirty="0">
                <a:solidFill>
                  <a:schemeClr val="tx1"/>
                </a:solidFill>
                <a:effectLst/>
                <a:latin typeface="+mn-lt"/>
                <a:ea typeface="+mn-ea"/>
                <a:cs typeface="+mn-cs"/>
              </a:rPr>
              <a:t>The HU measurement was performed for six hours, and the HU‑with‑filter measurement was also carried out for six hours.</a:t>
            </a:r>
            <a:endParaRPr kumimoji="1" lang="en-US" altLang="ja-JP" sz="1200" kern="1200" dirty="0">
              <a:solidFill>
                <a:schemeClr val="tx1"/>
              </a:solidFill>
              <a:effectLst/>
              <a:latin typeface="+mn-lt"/>
              <a:ea typeface="+mn-ea"/>
              <a:cs typeface="+mn-cs"/>
            </a:endParaRPr>
          </a:p>
          <a:p>
            <a:endParaRPr kumimoji="1" lang="ja-JP"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The neutron notch‑filter measurement was used to determine the background level.</a:t>
            </a:r>
          </a:p>
          <a:p>
            <a:r>
              <a:rPr kumimoji="1" lang="ja-JP" altLang="ja-JP" sz="1200" kern="1200" dirty="0">
                <a:solidFill>
                  <a:schemeClr val="tx1"/>
                </a:solidFill>
                <a:effectLst/>
                <a:latin typeface="+mn-lt"/>
                <a:ea typeface="+mn-ea"/>
                <a:cs typeface="+mn-cs"/>
              </a:rPr>
              <a:t>The dips caused by the resonances of Mn, In, Co, and Ag are clearly visible, and the bottoms of these dips indicate the background level.</a:t>
            </a: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0C6D2E5E-E3A5-483E-9E5D-A3D8F35ECD7B}" type="slidenum">
              <a:rPr lang="ja-JP" altLang="en-US" smtClean="0"/>
              <a:pPr>
                <a:defRPr/>
              </a:pPr>
              <a:t>14</a:t>
            </a:fld>
            <a:endParaRPr lang="ja-JP" altLang="en-US"/>
          </a:p>
        </p:txBody>
      </p:sp>
    </p:spTree>
    <p:extLst>
      <p:ext uri="{BB962C8B-B14F-4D97-AF65-F5344CB8AC3E}">
        <p14:creationId xmlns:p14="http://schemas.microsoft.com/office/powerpoint/2010/main" val="21630056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This figure shows the TOF spectrum obtained with the boron sample.</a:t>
            </a:r>
            <a:endParaRPr kumimoji="1" lang="en-US" altLang="ja-JP" sz="1200" kern="1200" dirty="0">
              <a:solidFill>
                <a:schemeClr val="tx1"/>
              </a:solidFill>
              <a:effectLst/>
              <a:latin typeface="+mn-lt"/>
              <a:ea typeface="+mn-ea"/>
              <a:cs typeface="+mn-cs"/>
            </a:endParaRPr>
          </a:p>
          <a:p>
            <a:endParaRPr kumimoji="1" lang="ja-JP" altLang="ja-JP" sz="1200" kern="1200">
              <a:solidFill>
                <a:schemeClr val="tx1"/>
              </a:solidFill>
              <a:effectLst/>
              <a:latin typeface="+mn-lt"/>
              <a:ea typeface="+mn-ea"/>
              <a:cs typeface="+mn-cs"/>
            </a:endParaRPr>
          </a:p>
          <a:p>
            <a:r>
              <a:rPr kumimoji="1" lang="ja-JP" altLang="ja-JP" sz="1200" kern="1200">
                <a:solidFill>
                  <a:schemeClr val="tx1"/>
                </a:solidFill>
                <a:effectLst/>
                <a:latin typeface="+mn-lt"/>
                <a:ea typeface="+mn-ea"/>
                <a:cs typeface="+mn-cs"/>
              </a:rPr>
              <a:t>The red curve corresponds to the boron sample, the blue curve represents the blank measurement without the sample, </a:t>
            </a:r>
            <a:endParaRPr kumimoji="1" lang="en-US" altLang="ja-JP" sz="1200" kern="1200" dirty="0">
              <a:solidFill>
                <a:schemeClr val="tx1"/>
              </a:solidFill>
              <a:effectLst/>
              <a:latin typeface="+mn-lt"/>
              <a:ea typeface="+mn-ea"/>
              <a:cs typeface="+mn-cs"/>
            </a:endParaRPr>
          </a:p>
          <a:p>
            <a:r>
              <a:rPr kumimoji="1" lang="ja-JP" altLang="ja-JP" sz="1200" kern="1200">
                <a:solidFill>
                  <a:schemeClr val="tx1"/>
                </a:solidFill>
                <a:effectLst/>
                <a:latin typeface="+mn-lt"/>
                <a:ea typeface="+mn-ea"/>
                <a:cs typeface="+mn-cs"/>
              </a:rPr>
              <a:t>and the black curve shows the boron‑sample spectrum measured with the notch filter.</a:t>
            </a:r>
          </a:p>
          <a:p>
            <a:endParaRPr kumimoji="1" lang="en-US" altLang="ja-JP" sz="1200" kern="1200" dirty="0">
              <a:solidFill>
                <a:schemeClr val="tx1"/>
              </a:solidFill>
              <a:effectLst/>
              <a:latin typeface="+mn-lt"/>
              <a:ea typeface="+mn-ea"/>
              <a:cs typeface="+mn-cs"/>
            </a:endParaRPr>
          </a:p>
          <a:p>
            <a:r>
              <a:rPr kumimoji="1" lang="ja-JP" altLang="ja-JP" sz="1200" kern="1200">
                <a:solidFill>
                  <a:schemeClr val="tx1"/>
                </a:solidFill>
                <a:effectLst/>
                <a:latin typeface="+mn-lt"/>
                <a:ea typeface="+mn-ea"/>
                <a:cs typeface="+mn-cs"/>
              </a:rPr>
              <a:t>All spectra were gated on the 478‑keV peak.</a:t>
            </a:r>
          </a:p>
          <a:p>
            <a:endParaRPr kumimoji="1" lang="en-US" altLang="ja-JP" sz="1200" kern="1200" dirty="0">
              <a:solidFill>
                <a:schemeClr val="tx1"/>
              </a:solidFill>
              <a:effectLst/>
              <a:latin typeface="+mn-lt"/>
              <a:ea typeface="+mn-ea"/>
              <a:cs typeface="+mn-cs"/>
            </a:endParaRPr>
          </a:p>
          <a:p>
            <a:r>
              <a:rPr kumimoji="1" lang="ja-JP" altLang="ja-JP" sz="1200" kern="1200">
                <a:solidFill>
                  <a:schemeClr val="tx1"/>
                </a:solidFill>
                <a:effectLst/>
                <a:latin typeface="+mn-lt"/>
                <a:ea typeface="+mn-ea"/>
                <a:cs typeface="+mn-cs"/>
              </a:rPr>
              <a:t>The green curve is the net TOF spectrum after subtracting the background.</a:t>
            </a:r>
          </a:p>
          <a:p>
            <a:endParaRPr kumimoji="1" lang="ja-JP" altLang="en-US"/>
          </a:p>
        </p:txBody>
      </p:sp>
      <p:sp>
        <p:nvSpPr>
          <p:cNvPr id="4" name="スライド番号プレースホルダー 3"/>
          <p:cNvSpPr>
            <a:spLocks noGrp="1"/>
          </p:cNvSpPr>
          <p:nvPr>
            <p:ph type="sldNum" sz="quarter" idx="5"/>
          </p:nvPr>
        </p:nvSpPr>
        <p:spPr/>
        <p:txBody>
          <a:bodyPr/>
          <a:lstStyle/>
          <a:p>
            <a:pPr>
              <a:defRPr/>
            </a:pPr>
            <a:fld id="{0C6D2E5E-E3A5-483E-9E5D-A3D8F35ECD7B}" type="slidenum">
              <a:rPr lang="ja-JP" altLang="en-US" smtClean="0"/>
              <a:pPr>
                <a:defRPr/>
              </a:pPr>
              <a:t>15</a:t>
            </a:fld>
            <a:endParaRPr lang="ja-JP" altLang="en-US"/>
          </a:p>
        </p:txBody>
      </p:sp>
    </p:spTree>
    <p:extLst>
      <p:ext uri="{BB962C8B-B14F-4D97-AF65-F5344CB8AC3E}">
        <p14:creationId xmlns:p14="http://schemas.microsoft.com/office/powerpoint/2010/main" val="42689945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Because a thick boron sample was used, we applied a correction for neutron absorption inside the sample.</a:t>
            </a:r>
            <a:endParaRPr kumimoji="1" lang="en-US" altLang="ja-JP" sz="1200" kern="1200" dirty="0">
              <a:solidFill>
                <a:schemeClr val="tx1"/>
              </a:solidFill>
              <a:effectLst/>
              <a:latin typeface="+mn-lt"/>
              <a:ea typeface="+mn-ea"/>
              <a:cs typeface="+mn-cs"/>
            </a:endParaRPr>
          </a:p>
          <a:p>
            <a:endParaRPr kumimoji="1" lang="ja-JP" altLang="ja-JP" sz="1200" kern="1200">
              <a:solidFill>
                <a:schemeClr val="tx1"/>
              </a:solidFill>
              <a:effectLst/>
              <a:latin typeface="+mn-lt"/>
              <a:ea typeface="+mn-ea"/>
              <a:cs typeface="+mn-cs"/>
            </a:endParaRPr>
          </a:p>
          <a:p>
            <a:r>
              <a:rPr kumimoji="1" lang="ja-JP" altLang="ja-JP" sz="1200" kern="1200">
                <a:solidFill>
                  <a:schemeClr val="tx1"/>
                </a:solidFill>
                <a:effectLst/>
                <a:latin typeface="+mn-lt"/>
                <a:ea typeface="+mn-ea"/>
                <a:cs typeface="+mn-cs"/>
              </a:rPr>
              <a:t>Low‑energy neutrons are almost completely absorbed, whereas high‑energy neutrons are only partially absorbed.</a:t>
            </a:r>
          </a:p>
          <a:p>
            <a:r>
              <a:rPr kumimoji="1" lang="ja-JP" altLang="ja-JP" sz="1200" kern="1200">
                <a:solidFill>
                  <a:schemeClr val="tx1"/>
                </a:solidFill>
                <a:effectLst/>
                <a:latin typeface="+mn-lt"/>
                <a:ea typeface="+mn-ea"/>
                <a:cs typeface="+mn-cs"/>
              </a:rPr>
              <a:t>The absorption fraction was determined by PHITS simulations, and the TOF spectrum was corrected by dividing by this absorption rate.</a:t>
            </a: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0C6D2E5E-E3A5-483E-9E5D-A3D8F35ECD7B}" type="slidenum">
              <a:rPr lang="ja-JP" altLang="en-US" smtClean="0"/>
              <a:pPr>
                <a:defRPr/>
              </a:pPr>
              <a:t>16</a:t>
            </a:fld>
            <a:endParaRPr lang="ja-JP" altLang="en-US"/>
          </a:p>
        </p:txBody>
      </p:sp>
    </p:spTree>
    <p:extLst>
      <p:ext uri="{BB962C8B-B14F-4D97-AF65-F5344CB8AC3E}">
        <p14:creationId xmlns:p14="http://schemas.microsoft.com/office/powerpoint/2010/main" val="34034270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kern="1200" dirty="0">
                <a:solidFill>
                  <a:schemeClr val="tx1"/>
                </a:solidFill>
                <a:effectLst/>
                <a:latin typeface="+mn-lt"/>
                <a:ea typeface="+mn-ea"/>
                <a:cs typeface="+mn-cs"/>
              </a:rPr>
              <a:t>T</a:t>
            </a:r>
            <a:r>
              <a:rPr kumimoji="1" lang="ja-JP" altLang="ja-JP" sz="1200" kern="1200" dirty="0">
                <a:solidFill>
                  <a:schemeClr val="tx1"/>
                </a:solidFill>
                <a:effectLst/>
                <a:latin typeface="+mn-lt"/>
                <a:ea typeface="+mn-ea"/>
                <a:cs typeface="+mn-cs"/>
              </a:rPr>
              <a:t>his is the obtained [ ^{235} ]U fission cross section.</a:t>
            </a:r>
            <a:endParaRPr kumimoji="1" lang="en-US" altLang="ja-JP" sz="1200" kern="1200" dirty="0">
              <a:solidFill>
                <a:schemeClr val="tx1"/>
              </a:solidFill>
              <a:effectLst/>
              <a:latin typeface="+mn-lt"/>
              <a:ea typeface="+mn-ea"/>
              <a:cs typeface="+mn-cs"/>
            </a:endParaRPr>
          </a:p>
          <a:p>
            <a:endParaRPr kumimoji="1" lang="ja-JP"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In this analysis, the spectrum was normalized to the thermal region of JENDL‑5.</a:t>
            </a:r>
            <a:endParaRPr kumimoji="1" lang="en-US" altLang="ja-JP" sz="1200" kern="1200" dirty="0">
              <a:solidFill>
                <a:schemeClr val="tx1"/>
              </a:solidFill>
              <a:effectLst/>
              <a:latin typeface="+mn-lt"/>
              <a:ea typeface="+mn-ea"/>
              <a:cs typeface="+mn-cs"/>
            </a:endParaRPr>
          </a:p>
          <a:p>
            <a:endParaRPr kumimoji="1" lang="ja-JP"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The blue curve shows the JENDL evaluated data, and the red points represent our present results.</a:t>
            </a:r>
          </a:p>
          <a:p>
            <a:r>
              <a:rPr kumimoji="1" lang="ja-JP" altLang="ja-JP" sz="1200" kern="1200" dirty="0">
                <a:solidFill>
                  <a:schemeClr val="tx1"/>
                </a:solidFill>
                <a:effectLst/>
                <a:latin typeface="+mn-lt"/>
                <a:ea typeface="+mn-ea"/>
                <a:cs typeface="+mn-cs"/>
              </a:rPr>
              <a:t>As you can see, even the small resonances below 2 eV in [ ^{235} ]U are clearly observed.</a:t>
            </a: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0C6D2E5E-E3A5-483E-9E5D-A3D8F35ECD7B}" type="slidenum">
              <a:rPr lang="ja-JP" altLang="en-US" smtClean="0"/>
              <a:pPr>
                <a:defRPr/>
              </a:pPr>
              <a:t>17</a:t>
            </a:fld>
            <a:endParaRPr lang="ja-JP" altLang="en-US"/>
          </a:p>
        </p:txBody>
      </p:sp>
    </p:spTree>
    <p:extLst>
      <p:ext uri="{BB962C8B-B14F-4D97-AF65-F5344CB8AC3E}">
        <p14:creationId xmlns:p14="http://schemas.microsoft.com/office/powerpoint/2010/main" val="42565734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altLang="ja-JP" sz="1200" kern="1200" dirty="0">
                <a:solidFill>
                  <a:schemeClr val="tx1"/>
                </a:solidFill>
                <a:effectLst/>
                <a:latin typeface="+mn-lt"/>
                <a:ea typeface="+mn-ea"/>
                <a:cs typeface="+mn-cs"/>
              </a:rPr>
              <a:t>T</a:t>
            </a:r>
            <a:r>
              <a:rPr kumimoji="1" lang="ja-JP" altLang="ja-JP" sz="1200" kern="1200" dirty="0">
                <a:solidFill>
                  <a:schemeClr val="tx1"/>
                </a:solidFill>
                <a:effectLst/>
                <a:latin typeface="+mn-lt"/>
                <a:ea typeface="+mn-ea"/>
                <a:cs typeface="+mn-cs"/>
              </a:rPr>
              <a:t>his figure shows an expanded view of the region from 1 eV to 100 eV.</a:t>
            </a:r>
          </a:p>
          <a:p>
            <a:endParaRPr kumimoji="1" lang="en-US" altLang="ja-JP" dirty="0"/>
          </a:p>
          <a:p>
            <a:r>
              <a:rPr kumimoji="1" lang="en-US" altLang="ja-JP" sz="1200" kern="1200" dirty="0">
                <a:solidFill>
                  <a:schemeClr val="tx1"/>
                </a:solidFill>
                <a:effectLst/>
                <a:latin typeface="+mn-lt"/>
                <a:ea typeface="+mn-ea"/>
                <a:cs typeface="+mn-cs"/>
              </a:rPr>
              <a:t>U</a:t>
            </a:r>
            <a:r>
              <a:rPr kumimoji="1" lang="ja-JP" altLang="ja-JP" sz="1200" kern="1200" dirty="0">
                <a:solidFill>
                  <a:schemeClr val="tx1"/>
                </a:solidFill>
                <a:effectLst/>
                <a:latin typeface="+mn-lt"/>
                <a:ea typeface="+mn-ea"/>
                <a:cs typeface="+mn-cs"/>
              </a:rPr>
              <a:t>p to around 10 eV, the cross section decreases properly down to the bottoms of the resonance valleys, </a:t>
            </a:r>
            <a:endParaRPr kumimoji="1" lang="en-US" altLang="ja-JP" sz="1200" kern="1200" dirty="0">
              <a:solidFill>
                <a:schemeClr val="tx1"/>
              </a:solidFill>
              <a:effectLst/>
              <a:latin typeface="+mn-lt"/>
              <a:ea typeface="+mn-ea"/>
              <a:cs typeface="+mn-cs"/>
            </a:endParaRPr>
          </a:p>
          <a:p>
            <a:r>
              <a:rPr kumimoji="1" lang="en" altLang="ja-JP" sz="1200" kern="1200" dirty="0">
                <a:solidFill>
                  <a:schemeClr val="tx1"/>
                </a:solidFill>
                <a:effectLst/>
                <a:latin typeface="+mn-lt"/>
                <a:ea typeface="+mn-ea"/>
                <a:cs typeface="+mn-cs"/>
              </a:rPr>
              <a:t>I</a:t>
            </a:r>
            <a:r>
              <a:rPr kumimoji="1" lang="ja-JP" altLang="ja-JP" sz="1200" kern="1200" dirty="0">
                <a:solidFill>
                  <a:schemeClr val="tx1"/>
                </a:solidFill>
                <a:effectLst/>
                <a:latin typeface="+mn-lt"/>
                <a:ea typeface="+mn-ea"/>
                <a:cs typeface="+mn-cs"/>
              </a:rPr>
              <a:t>ndicating that the background subtraction and the PSD settings were reasonable.</a:t>
            </a:r>
            <a:endParaRPr kumimoji="1" lang="en-US" altLang="ja-JP" sz="1200" kern="1200" dirty="0">
              <a:solidFill>
                <a:schemeClr val="tx1"/>
              </a:solidFill>
              <a:effectLst/>
              <a:latin typeface="+mn-lt"/>
              <a:ea typeface="+mn-ea"/>
              <a:cs typeface="+mn-cs"/>
            </a:endParaRPr>
          </a:p>
          <a:p>
            <a:endParaRPr kumimoji="1" lang="ja-JP"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In contrast, at higher energies the valleys do not fall completely </a:t>
            </a:r>
            <a:endParaRPr kumimoji="1" lang="en-US"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We consider the following factors as possible reasons for this behavior.</a:t>
            </a: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0C6D2E5E-E3A5-483E-9E5D-A3D8F35ECD7B}" type="slidenum">
              <a:rPr lang="ja-JP" altLang="en-US" smtClean="0"/>
              <a:pPr>
                <a:defRPr/>
              </a:pPr>
              <a:t>18</a:t>
            </a:fld>
            <a:endParaRPr lang="ja-JP" altLang="en-US"/>
          </a:p>
        </p:txBody>
      </p:sp>
    </p:spTree>
    <p:extLst>
      <p:ext uri="{BB962C8B-B14F-4D97-AF65-F5344CB8AC3E}">
        <p14:creationId xmlns:p14="http://schemas.microsoft.com/office/powerpoint/2010/main" val="5518500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ja-JP" sz="1200" kern="1200">
                <a:solidFill>
                  <a:schemeClr val="tx1"/>
                </a:solidFill>
                <a:effectLst/>
                <a:latin typeface="+mn-lt"/>
                <a:ea typeface="+mn-ea"/>
                <a:cs typeface="+mn-cs"/>
              </a:rPr>
              <a:t>Finally, let me </a:t>
            </a:r>
            <a:r>
              <a:rPr kumimoji="1" lang="en-US" altLang="ja-JP" sz="1200" kern="1200" dirty="0">
                <a:solidFill>
                  <a:schemeClr val="tx1"/>
                </a:solidFill>
                <a:effectLst/>
                <a:latin typeface="+mn-lt"/>
                <a:ea typeface="+mn-ea"/>
                <a:cs typeface="+mn-cs"/>
              </a:rPr>
              <a:t>summarize</a:t>
            </a:r>
            <a:r>
              <a:rPr kumimoji="1" lang="ja-JP" altLang="ja-JP" sz="1200" kern="1200">
                <a:solidFill>
                  <a:schemeClr val="tx1"/>
                </a:solidFill>
                <a:effectLst/>
                <a:latin typeface="+mn-lt"/>
                <a:ea typeface="+mn-ea"/>
                <a:cs typeface="+mn-cs"/>
              </a:rPr>
              <a:t> this presentation.</a:t>
            </a: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0C6D2E5E-E3A5-483E-9E5D-A3D8F35ECD7B}" type="slidenum">
              <a:rPr lang="ja-JP" altLang="en-US" smtClean="0"/>
              <a:pPr>
                <a:defRPr/>
              </a:pPr>
              <a:t>20</a:t>
            </a:fld>
            <a:endParaRPr lang="ja-JP" altLang="en-US"/>
          </a:p>
        </p:txBody>
      </p:sp>
    </p:spTree>
    <p:extLst>
      <p:ext uri="{BB962C8B-B14F-4D97-AF65-F5344CB8AC3E}">
        <p14:creationId xmlns:p14="http://schemas.microsoft.com/office/powerpoint/2010/main" val="1914300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normAutofit fontScale="92500" lnSpcReduction="10000"/>
          </a:bodyPr>
          <a:lstStyle/>
          <a:p>
            <a:r>
              <a:rPr kumimoji="1" lang="en-US" altLang="ja-JP" sz="1200" kern="1200" dirty="0">
                <a:solidFill>
                  <a:schemeClr val="tx1"/>
                </a:solidFill>
                <a:effectLst/>
                <a:latin typeface="+mn-lt"/>
                <a:ea typeface="+mn-ea"/>
                <a:cs typeface="+mn-cs"/>
              </a:rPr>
              <a:t>Le</a:t>
            </a:r>
            <a:r>
              <a:rPr kumimoji="1" lang="ja-JP" altLang="ja-JP" sz="1200" kern="1200" dirty="0">
                <a:solidFill>
                  <a:schemeClr val="tx1"/>
                </a:solidFill>
                <a:effectLst/>
                <a:latin typeface="+mn-lt"/>
                <a:ea typeface="+mn-ea"/>
                <a:cs typeface="+mn-cs"/>
              </a:rPr>
              <a:t>t me briefly explain the background of this study.</a:t>
            </a:r>
          </a:p>
          <a:p>
            <a:r>
              <a:rPr kumimoji="1" lang="ja-JP" altLang="ja-JP" sz="1200" kern="1200" dirty="0">
                <a:solidFill>
                  <a:schemeClr val="tx1"/>
                </a:solidFill>
                <a:effectLst/>
                <a:latin typeface="+mn-lt"/>
                <a:ea typeface="+mn-ea"/>
                <a:cs typeface="+mn-cs"/>
              </a:rPr>
              <a:t>For high‑burnup PWRs and advanced reactor concepts such as fast reactors and HTGRs loaded with minor‑actinide–bearing fuels, sensitivity analyses show that current nuclear‑data uncertainties do not meet the required design accuracy.</a:t>
            </a:r>
          </a:p>
          <a:p>
            <a:r>
              <a:rPr kumimoji="1" lang="ja-JP" altLang="ja-JP" sz="1200" kern="1200" dirty="0">
                <a:solidFill>
                  <a:schemeClr val="tx1"/>
                </a:solidFill>
                <a:effectLst/>
                <a:latin typeface="+mn-lt"/>
                <a:ea typeface="+mn-ea"/>
                <a:cs typeface="+mn-cs"/>
              </a:rPr>
              <a:t>Therefore, highly accurate fission and neutron‑capture cross sections for MA nuclides are essential.</a:t>
            </a:r>
          </a:p>
          <a:p>
            <a:r>
              <a:rPr kumimoji="1" lang="ja-JP" altLang="ja-JP" sz="1200" kern="1200" dirty="0">
                <a:solidFill>
                  <a:schemeClr val="tx1"/>
                </a:solidFill>
                <a:effectLst/>
                <a:latin typeface="+mn-lt"/>
                <a:ea typeface="+mn-ea"/>
                <a:cs typeface="+mn-cs"/>
              </a:rPr>
              <a:t>This figure summarizes the work by Iwamoto et al., who evaluated the contribution of nuclear‑data uncertainties to the keff of an ADS.</a:t>
            </a:r>
          </a:p>
          <a:p>
            <a:endParaRPr kumimoji="1" lang="en-US" altLang="ja-JP" dirty="0"/>
          </a:p>
          <a:p>
            <a:endParaRPr kumimoji="1" lang="en-US" altLang="ja-JP" dirty="0"/>
          </a:p>
          <a:p>
            <a:endParaRPr kumimoji="1" lang="en-US" altLang="ja-JP" dirty="0"/>
          </a:p>
          <a:p>
            <a:r>
              <a:rPr kumimoji="1" lang="ja-JP" altLang="en-US" dirty="0"/>
              <a:t>高燃焼度の</a:t>
            </a:r>
            <a:r>
              <a:rPr kumimoji="1" lang="en-US" altLang="ja-JP" dirty="0"/>
              <a:t>PWR</a:t>
            </a:r>
            <a:r>
              <a:rPr kumimoji="1" lang="ja-JP" altLang="en-US" dirty="0"/>
              <a:t>や</a:t>
            </a:r>
            <a:r>
              <a:rPr kumimoji="1" lang="en-US" altLang="ja-JP" dirty="0"/>
              <a:t>MA</a:t>
            </a:r>
            <a:r>
              <a:rPr kumimoji="1" lang="ja-JP" altLang="en-US" dirty="0"/>
              <a:t>核種を含む燃料を装荷した高速炉、高温ガス炉の感度解析では、核データの不確かさは設計の要求精度を満たしていない。</a:t>
            </a:r>
            <a:endParaRPr kumimoji="1" lang="en-US" altLang="ja-JP" dirty="0"/>
          </a:p>
          <a:p>
            <a:r>
              <a:rPr kumimoji="1" lang="ja-JP" altLang="en-US" dirty="0"/>
              <a:t>図は岩本らによる</a:t>
            </a:r>
            <a:r>
              <a:rPr kumimoji="1" lang="en-US" altLang="ja-JP" dirty="0"/>
              <a:t>ADS</a:t>
            </a:r>
            <a:r>
              <a:rPr kumimoji="1" lang="ja-JP" altLang="en-US" dirty="0"/>
              <a:t>の</a:t>
            </a:r>
            <a:r>
              <a:rPr kumimoji="1" lang="en-US" altLang="ja-JP" dirty="0" err="1"/>
              <a:t>keff</a:t>
            </a:r>
            <a:r>
              <a:rPr kumimoji="1" lang="en-US" altLang="ja-JP" dirty="0"/>
              <a:t>, </a:t>
            </a:r>
            <a:r>
              <a:rPr kumimoji="1" lang="ja-JP" altLang="en-US" dirty="0"/>
              <a:t>ボイド反応度等の設計パラメータの核データ由来の不確かさを評価したもの。</a:t>
            </a:r>
            <a:endParaRPr kumimoji="1" lang="en-US" altLang="ja-JP" dirty="0"/>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ja-JP" sz="1200" b="0" i="0" kern="1200" dirty="0">
                <a:solidFill>
                  <a:schemeClr val="tx1"/>
                </a:solidFill>
                <a:effectLst/>
                <a:latin typeface="+mn-lt"/>
                <a:ea typeface="+mn-ea"/>
                <a:cs typeface="+mn-cs"/>
              </a:rPr>
              <a:t>炉定数調整法</a:t>
            </a:r>
            <a:r>
              <a:rPr kumimoji="1" lang="ja-JP" altLang="en-US" sz="1200" b="0" i="0" kern="1200" dirty="0">
                <a:solidFill>
                  <a:schemeClr val="tx1"/>
                </a:solidFill>
                <a:effectLst/>
                <a:latin typeface="+mn-lt"/>
                <a:ea typeface="+mn-ea"/>
                <a:cs typeface="+mn-cs"/>
              </a:rPr>
              <a:t>を採用し、核データを確率変数と見なしてベイズ更新を行い、不確かさを感度係数と共分散行列から計算した。</a:t>
            </a:r>
            <a:endParaRPr kumimoji="1" lang="en-US" altLang="ja-JP" sz="1200" b="0" i="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en-US" altLang="ja-JP" sz="1200" b="0" i="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altLang="ja-JP" sz="1200" b="0" i="0" kern="1200" dirty="0" err="1">
                <a:solidFill>
                  <a:schemeClr val="tx1"/>
                </a:solidFill>
                <a:effectLst/>
                <a:latin typeface="+mn-lt"/>
                <a:ea typeface="+mn-ea"/>
                <a:cs typeface="+mn-cs"/>
              </a:rPr>
              <a:t>keff</a:t>
            </a:r>
            <a:r>
              <a:rPr kumimoji="1" lang="ja-JP" altLang="en-US" sz="1200" b="0" i="0" kern="1200" dirty="0">
                <a:solidFill>
                  <a:schemeClr val="tx1"/>
                </a:solidFill>
                <a:effectLst/>
                <a:latin typeface="+mn-lt"/>
                <a:ea typeface="+mn-ea"/>
                <a:cs typeface="+mn-cs"/>
              </a:rPr>
              <a:t>には</a:t>
            </a:r>
            <a:r>
              <a:rPr kumimoji="1" lang="en-US" altLang="ja-JP" sz="1200" b="0" i="0" kern="1200" dirty="0">
                <a:solidFill>
                  <a:schemeClr val="tx1"/>
                </a:solidFill>
                <a:effectLst/>
                <a:latin typeface="+mn-lt"/>
                <a:ea typeface="+mn-ea"/>
                <a:cs typeface="+mn-cs"/>
              </a:rPr>
              <a:t>MA</a:t>
            </a:r>
            <a:r>
              <a:rPr kumimoji="1" lang="ja-JP" altLang="en-US" sz="1200" b="0" i="0" kern="1200" dirty="0">
                <a:solidFill>
                  <a:schemeClr val="tx1"/>
                </a:solidFill>
                <a:effectLst/>
                <a:latin typeface="+mn-lt"/>
                <a:ea typeface="+mn-ea"/>
                <a:cs typeface="+mn-cs"/>
              </a:rPr>
              <a:t>の不確かさの最も大きな要因であり、</a:t>
            </a:r>
            <a:r>
              <a:rPr kumimoji="1" lang="en-US" altLang="ja-JP" sz="1200" b="0" i="0" kern="1200" dirty="0">
                <a:solidFill>
                  <a:schemeClr val="tx1"/>
                </a:solidFill>
                <a:effectLst/>
                <a:latin typeface="+mn-lt"/>
                <a:ea typeface="+mn-ea"/>
                <a:cs typeface="+mn-cs"/>
              </a:rPr>
              <a:t>Pu</a:t>
            </a:r>
            <a:r>
              <a:rPr kumimoji="1" lang="ja-JP" altLang="en-US" sz="1200" b="0" i="0" kern="1200" dirty="0">
                <a:solidFill>
                  <a:schemeClr val="tx1"/>
                </a:solidFill>
                <a:effectLst/>
                <a:latin typeface="+mn-lt"/>
                <a:ea typeface="+mn-ea"/>
                <a:cs typeface="+mn-cs"/>
              </a:rPr>
              <a:t>、構造材の寄与が大きい。</a:t>
            </a:r>
            <a:br>
              <a:rPr kumimoji="1" lang="en-US" altLang="ja-JP" sz="1200" b="0" i="0" kern="1200" dirty="0">
                <a:solidFill>
                  <a:schemeClr val="tx1"/>
                </a:solidFill>
                <a:effectLst/>
                <a:latin typeface="+mn-lt"/>
                <a:ea typeface="+mn-ea"/>
                <a:cs typeface="+mn-cs"/>
              </a:rPr>
            </a:br>
            <a:r>
              <a:rPr kumimoji="1" lang="en-US" altLang="ja-JP" sz="1200" b="0" i="0" kern="1200" dirty="0">
                <a:solidFill>
                  <a:schemeClr val="tx1"/>
                </a:solidFill>
                <a:effectLst/>
                <a:latin typeface="+mn-lt"/>
                <a:ea typeface="+mn-ea"/>
                <a:cs typeface="+mn-cs"/>
              </a:rPr>
              <a:t>MA</a:t>
            </a:r>
            <a:r>
              <a:rPr kumimoji="1" lang="ja-JP" altLang="en-US" sz="1200" b="0" i="0" kern="1200" dirty="0">
                <a:solidFill>
                  <a:schemeClr val="tx1"/>
                </a:solidFill>
                <a:effectLst/>
                <a:latin typeface="+mn-lt"/>
                <a:ea typeface="+mn-ea"/>
                <a:cs typeface="+mn-cs"/>
              </a:rPr>
              <a:t>では捕獲断面積が主要な要因。また、</a:t>
            </a:r>
            <a:r>
              <a:rPr kumimoji="1" lang="en-US" altLang="ja-JP" sz="1200" b="0" i="0" kern="1200" dirty="0">
                <a:solidFill>
                  <a:schemeClr val="tx1"/>
                </a:solidFill>
                <a:effectLst/>
                <a:latin typeface="+mn-lt"/>
                <a:ea typeface="+mn-ea"/>
                <a:cs typeface="+mn-cs"/>
              </a:rPr>
              <a:t>MA </a:t>
            </a:r>
            <a:r>
              <a:rPr kumimoji="1" lang="ja-JP" altLang="en-US" sz="1200" b="0" i="0" kern="1200" dirty="0">
                <a:solidFill>
                  <a:schemeClr val="tx1"/>
                </a:solidFill>
                <a:effectLst/>
                <a:latin typeface="+mn-lt"/>
                <a:ea typeface="+mn-ea"/>
                <a:cs typeface="+mn-cs"/>
              </a:rPr>
              <a:t>については捕獲断面積とともに核分裂スペクトルも比較的寄与が大きい</a:t>
            </a:r>
            <a:endParaRPr kumimoji="1" lang="ja-JP" altLang="ja-JP" sz="1200" b="0" i="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5"/>
          </p:nvPr>
        </p:nvSpPr>
        <p:spPr/>
        <p:txBody>
          <a:bodyPr/>
          <a:lstStyle/>
          <a:p>
            <a:pPr>
              <a:defRPr/>
            </a:pPr>
            <a:fld id="{0C6D2E5E-E3A5-483E-9E5D-A3D8F35ECD7B}" type="slidenum">
              <a:rPr lang="ja-JP" altLang="en-US" smtClean="0"/>
              <a:pPr>
                <a:defRPr/>
              </a:pPr>
              <a:t>2</a:t>
            </a:fld>
            <a:endParaRPr lang="ja-JP" altLang="en-US"/>
          </a:p>
        </p:txBody>
      </p:sp>
    </p:spTree>
    <p:extLst>
      <p:ext uri="{BB962C8B-B14F-4D97-AF65-F5344CB8AC3E}">
        <p14:creationId xmlns:p14="http://schemas.microsoft.com/office/powerpoint/2010/main" val="5043758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normAutofit fontScale="55000" lnSpcReduction="20000"/>
          </a:bodyPr>
          <a:lstStyle/>
          <a:p>
            <a:r>
              <a:rPr kumimoji="1" lang="en-US" altLang="ja-JP" sz="1200" kern="1200" dirty="0">
                <a:solidFill>
                  <a:schemeClr val="tx1"/>
                </a:solidFill>
                <a:effectLst/>
                <a:latin typeface="+mn-lt"/>
                <a:ea typeface="+mn-ea"/>
                <a:cs typeface="+mn-cs"/>
              </a:rPr>
              <a:t>T</a:t>
            </a:r>
            <a:r>
              <a:rPr kumimoji="1" lang="ja-JP" altLang="ja-JP" sz="1200" kern="1200" dirty="0">
                <a:solidFill>
                  <a:schemeClr val="tx1"/>
                </a:solidFill>
                <a:effectLst/>
                <a:latin typeface="+mn-lt"/>
                <a:ea typeface="+mn-ea"/>
                <a:cs typeface="+mn-cs"/>
              </a:rPr>
              <a:t>his table summarizes the required accuracy for fission cross sections.</a:t>
            </a:r>
          </a:p>
          <a:p>
            <a:r>
              <a:rPr kumimoji="1" lang="ja-JP" altLang="ja-JP" sz="1200" kern="1200" dirty="0">
                <a:solidFill>
                  <a:schemeClr val="tx1"/>
                </a:solidFill>
                <a:effectLst/>
                <a:latin typeface="+mn-lt"/>
                <a:ea typeface="+mn-ea"/>
                <a:cs typeface="+mn-cs"/>
              </a:rPr>
              <a:t>SFR refers to sodium‑cooled fast reactors designed for power generation and MA burning.</a:t>
            </a:r>
          </a:p>
          <a:p>
            <a:r>
              <a:rPr kumimoji="1" lang="ja-JP" altLang="ja-JP" sz="1200" kern="1200" dirty="0">
                <a:solidFill>
                  <a:schemeClr val="tx1"/>
                </a:solidFill>
                <a:effectLst/>
                <a:latin typeface="+mn-lt"/>
                <a:ea typeface="+mn-ea"/>
                <a:cs typeface="+mn-cs"/>
              </a:rPr>
              <a:t>LFR is a lead or lead–bismuth–cooled fast reactor with a harder neutron spectrum, though material corrosion remains a challenge.</a:t>
            </a:r>
          </a:p>
          <a:p>
            <a:r>
              <a:rPr kumimoji="1" lang="ja-JP" altLang="ja-JP" sz="1200" kern="1200" dirty="0">
                <a:solidFill>
                  <a:schemeClr val="tx1"/>
                </a:solidFill>
                <a:effectLst/>
                <a:latin typeface="+mn-lt"/>
                <a:ea typeface="+mn-ea"/>
                <a:cs typeface="+mn-cs"/>
              </a:rPr>
              <a:t>GFR is a helium‑cooled fast reactor that maintains a fast spectrum while operating at around 850 °C, enabling both MA transmutation and high‑temperature applications.</a:t>
            </a:r>
          </a:p>
          <a:p>
            <a:r>
              <a:rPr kumimoji="1" lang="ja-JP" altLang="ja-JP" sz="1200" kern="1200" dirty="0">
                <a:solidFill>
                  <a:schemeClr val="tx1"/>
                </a:solidFill>
                <a:effectLst/>
                <a:latin typeface="+mn-lt"/>
                <a:ea typeface="+mn-ea"/>
                <a:cs typeface="+mn-cs"/>
              </a:rPr>
              <a:t>ADMAB represents ADS systems dedicated to MA transmutation using lead–bismuth coolant.</a:t>
            </a:r>
          </a:p>
          <a:p>
            <a:r>
              <a:rPr kumimoji="1" lang="ja-JP" altLang="ja-JP" sz="1200" kern="1200" dirty="0">
                <a:solidFill>
                  <a:schemeClr val="tx1"/>
                </a:solidFill>
                <a:effectLst/>
                <a:latin typeface="+mn-lt"/>
                <a:ea typeface="+mn-ea"/>
                <a:cs typeface="+mn-cs"/>
              </a:rPr>
              <a:t>Depending on the reactor type, fission cross sections are required with an accuracy better than about </a:t>
            </a:r>
            <a:r>
              <a:rPr kumimoji="1" lang="en-US" altLang="ja-JP" sz="1200" kern="1200" dirty="0">
                <a:solidFill>
                  <a:schemeClr val="tx1"/>
                </a:solidFill>
                <a:effectLst/>
                <a:latin typeface="+mn-lt"/>
                <a:ea typeface="+mn-ea"/>
                <a:cs typeface="+mn-cs"/>
              </a:rPr>
              <a:t>11</a:t>
            </a:r>
            <a:r>
              <a:rPr kumimoji="1" lang="ja-JP" altLang="ja-JP" sz="1200" kern="1200" dirty="0">
                <a:solidFill>
                  <a:schemeClr val="tx1"/>
                </a:solidFill>
                <a:effectLst/>
                <a:latin typeface="+mn-lt"/>
                <a:ea typeface="+mn-ea"/>
                <a:cs typeface="+mn-cs"/>
              </a:rPr>
              <a:t>%.</a:t>
            </a:r>
          </a:p>
          <a:p>
            <a:r>
              <a:rPr kumimoji="1" lang="ja-JP" altLang="ja-JP" sz="1200" kern="1200" dirty="0">
                <a:solidFill>
                  <a:schemeClr val="tx1"/>
                </a:solidFill>
                <a:effectLst/>
                <a:latin typeface="+mn-lt"/>
                <a:ea typeface="+mn-ea"/>
                <a:cs typeface="+mn-cs"/>
              </a:rPr>
              <a:t>This figure shows the current status of the Cm‑245 fission cross section.</a:t>
            </a:r>
          </a:p>
          <a:p>
            <a:r>
              <a:rPr kumimoji="1" lang="ja-JP" altLang="ja-JP" sz="1200" kern="1200" dirty="0">
                <a:solidFill>
                  <a:schemeClr val="tx1"/>
                </a:solidFill>
                <a:effectLst/>
                <a:latin typeface="+mn-lt"/>
                <a:ea typeface="+mn-ea"/>
                <a:cs typeface="+mn-cs"/>
              </a:rPr>
              <a:t>The gray points indicate past measurements, while the solid lines represent evaluated values.</a:t>
            </a:r>
          </a:p>
          <a:p>
            <a:r>
              <a:rPr kumimoji="1" lang="ja-JP" altLang="ja-JP" sz="1200" kern="1200" dirty="0">
                <a:solidFill>
                  <a:schemeClr val="tx1"/>
                </a:solidFill>
                <a:effectLst/>
                <a:latin typeface="+mn-lt"/>
                <a:ea typeface="+mn-ea"/>
                <a:cs typeface="+mn-cs"/>
              </a:rPr>
              <a:t>The three major evaluations nearly overlap in this energy region, yet even recent measurements still differ by roughly 40%.</a:t>
            </a:r>
          </a:p>
          <a:p>
            <a:endParaRPr kumimoji="1" lang="en-US" altLang="ja-JP" dirty="0"/>
          </a:p>
          <a:p>
            <a:endParaRPr kumimoji="1" lang="en-US" altLang="ja-JP" dirty="0"/>
          </a:p>
          <a:p>
            <a:r>
              <a:rPr kumimoji="1" lang="ja-JP" altLang="en-US" dirty="0"/>
              <a:t>炉型ごとに</a:t>
            </a:r>
            <a:r>
              <a:rPr kumimoji="1" lang="en-US" altLang="ja-JP" dirty="0" err="1"/>
              <a:t>keff</a:t>
            </a:r>
            <a:r>
              <a:rPr kumimoji="1" lang="ja-JP" altLang="en-US" dirty="0"/>
              <a:t>や</a:t>
            </a:r>
            <a:r>
              <a:rPr kumimoji="1" lang="en-US" altLang="ja-JP" dirty="0"/>
              <a:t>MA</a:t>
            </a:r>
            <a:r>
              <a:rPr kumimoji="1" lang="ja-JP" altLang="en-US" dirty="0"/>
              <a:t>燃焼率、ボイド反応度などの設計側の許容誤差を設定し、核データの不確かさが与える影響を評価。その影響を目標以内に収める条件を逆算することで核データの目標精度を出しています。</a:t>
            </a:r>
            <a:endParaRPr kumimoji="1" lang="en-US" altLang="ja-JP" dirty="0"/>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ja-JP" sz="1200" b="0" i="0" kern="1200" dirty="0">
                <a:solidFill>
                  <a:schemeClr val="tx1"/>
                </a:solidFill>
                <a:effectLst/>
                <a:latin typeface="+mn-lt"/>
                <a:ea typeface="+mn-ea"/>
                <a:cs typeface="+mn-cs"/>
              </a:rPr>
              <a:t>感度が大きい核データほどより厳しい精度が</a:t>
            </a:r>
            <a:r>
              <a:rPr kumimoji="1" lang="ja-JP" altLang="en-US" sz="1200" b="0" i="0" kern="1200" dirty="0">
                <a:solidFill>
                  <a:schemeClr val="tx1"/>
                </a:solidFill>
                <a:effectLst/>
                <a:latin typeface="+mn-lt"/>
                <a:ea typeface="+mn-ea"/>
                <a:cs typeface="+mn-cs"/>
              </a:rPr>
              <a:t>要求され、高速炉では</a:t>
            </a:r>
            <a:r>
              <a:rPr kumimoji="1" lang="en-US" altLang="ja-JP" sz="1200" b="0" i="0" kern="1200" dirty="0">
                <a:solidFill>
                  <a:schemeClr val="tx1"/>
                </a:solidFill>
                <a:effectLst/>
                <a:latin typeface="+mn-lt"/>
                <a:ea typeface="+mn-ea"/>
                <a:cs typeface="+mn-cs"/>
              </a:rPr>
              <a:t>MA</a:t>
            </a:r>
            <a:r>
              <a:rPr kumimoji="1" lang="ja-JP" altLang="en-US" sz="1200" b="0" i="0" kern="1200" dirty="0">
                <a:solidFill>
                  <a:schemeClr val="tx1"/>
                </a:solidFill>
                <a:effectLst/>
                <a:latin typeface="+mn-lt"/>
                <a:ea typeface="+mn-ea"/>
                <a:cs typeface="+mn-cs"/>
              </a:rPr>
              <a:t>核分裂が重要なため</a:t>
            </a:r>
            <a:r>
              <a:rPr kumimoji="1" lang="en-US" altLang="ja-JP" sz="1200" b="0" i="0" kern="1200" dirty="0">
                <a:solidFill>
                  <a:schemeClr val="tx1"/>
                </a:solidFill>
                <a:effectLst/>
                <a:latin typeface="+mn-lt"/>
                <a:ea typeface="+mn-ea"/>
                <a:cs typeface="+mn-cs"/>
              </a:rPr>
              <a:t>1~3%</a:t>
            </a:r>
            <a:r>
              <a:rPr kumimoji="1" lang="ja-JP" altLang="en-US" sz="1200" b="0" i="0" kern="1200" dirty="0">
                <a:solidFill>
                  <a:schemeClr val="tx1"/>
                </a:solidFill>
                <a:effectLst/>
                <a:latin typeface="+mn-lt"/>
                <a:ea typeface="+mn-ea"/>
                <a:cs typeface="+mn-cs"/>
              </a:rPr>
              <a:t>の厳しい要求になっています。</a:t>
            </a:r>
            <a:endParaRPr kumimoji="1" lang="en-US" altLang="ja-JP" sz="1200" b="0" i="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en-US" altLang="ja-JP" sz="1200" b="0" i="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sz="1200" b="0" i="0" kern="1200" dirty="0">
                <a:solidFill>
                  <a:schemeClr val="tx1"/>
                </a:solidFill>
                <a:effectLst/>
                <a:latin typeface="+mn-lt"/>
                <a:ea typeface="+mn-ea"/>
                <a:cs typeface="+mn-cs"/>
              </a:rPr>
              <a:t>感度解析は、</a:t>
            </a:r>
            <a:r>
              <a:rPr kumimoji="1" lang="ja-JP" altLang="ja-JP" sz="1200" b="0" i="0" kern="1200" dirty="0">
                <a:solidFill>
                  <a:schemeClr val="tx1"/>
                </a:solidFill>
                <a:effectLst/>
                <a:latin typeface="+mn-lt"/>
                <a:ea typeface="+mn-ea"/>
                <a:cs typeface="+mn-cs"/>
              </a:rPr>
              <a:t>評価済核データ（ENDF等）から共分散</a:t>
            </a:r>
            <a:r>
              <a:rPr kumimoji="1" lang="ja-JP" altLang="en-US" sz="1200" b="0" i="0" kern="1200" dirty="0">
                <a:solidFill>
                  <a:schemeClr val="tx1"/>
                </a:solidFill>
                <a:effectLst/>
                <a:latin typeface="+mn-lt"/>
                <a:ea typeface="+mn-ea"/>
                <a:cs typeface="+mn-cs"/>
              </a:rPr>
              <a:t>を</a:t>
            </a:r>
            <a:r>
              <a:rPr kumimoji="1" lang="ja-JP" altLang="ja-JP" sz="1200" b="0" i="0" kern="1200" dirty="0">
                <a:solidFill>
                  <a:schemeClr val="tx1"/>
                </a:solidFill>
                <a:effectLst/>
                <a:latin typeface="+mn-lt"/>
                <a:ea typeface="+mn-ea"/>
                <a:cs typeface="+mn-cs"/>
              </a:rPr>
              <a:t>取得</a:t>
            </a:r>
            <a:r>
              <a:rPr kumimoji="1" lang="ja-JP" altLang="en-US" sz="1200" b="0" i="0" kern="1200" dirty="0">
                <a:solidFill>
                  <a:schemeClr val="tx1"/>
                </a:solidFill>
                <a:effectLst/>
                <a:latin typeface="+mn-lt"/>
                <a:ea typeface="+mn-ea"/>
                <a:cs typeface="+mn-cs"/>
              </a:rPr>
              <a:t>して、</a:t>
            </a:r>
            <a:r>
              <a:rPr kumimoji="1" lang="en-US" altLang="ja-JP" sz="1200" b="0" i="0" kern="1200" dirty="0">
                <a:solidFill>
                  <a:schemeClr val="tx1"/>
                </a:solidFill>
                <a:effectLst/>
                <a:latin typeface="+mn-lt"/>
                <a:ea typeface="+mn-ea"/>
                <a:cs typeface="+mn-cs"/>
              </a:rPr>
              <a:t>adjoint</a:t>
            </a:r>
            <a:r>
              <a:rPr kumimoji="1" lang="ja-JP" altLang="en-US" sz="1200" b="0" i="0" kern="1200" dirty="0">
                <a:solidFill>
                  <a:schemeClr val="tx1"/>
                </a:solidFill>
                <a:effectLst/>
                <a:latin typeface="+mn-lt"/>
                <a:ea typeface="+mn-ea"/>
                <a:cs typeface="+mn-cs"/>
              </a:rPr>
              <a:t>法による摂動論で感度ベクトル</a:t>
            </a:r>
            <a:r>
              <a:rPr kumimoji="1" lang="en-US" altLang="ja-JP" sz="1200" b="0" i="0" kern="1200" dirty="0">
                <a:solidFill>
                  <a:schemeClr val="tx1"/>
                </a:solidFill>
                <a:effectLst/>
                <a:latin typeface="+mn-lt"/>
                <a:ea typeface="+mn-ea"/>
                <a:cs typeface="+mn-cs"/>
              </a:rPr>
              <a:t>S</a:t>
            </a:r>
            <a:r>
              <a:rPr kumimoji="1" lang="ja-JP" altLang="en-US" sz="1200" b="0" i="0" kern="1200" dirty="0">
                <a:solidFill>
                  <a:schemeClr val="tx1"/>
                </a:solidFill>
                <a:effectLst/>
                <a:latin typeface="+mn-lt"/>
                <a:ea typeface="+mn-ea"/>
                <a:cs typeface="+mn-cs"/>
              </a:rPr>
              <a:t>を評価し、出力の不確かさを計算。</a:t>
            </a:r>
            <a:endParaRPr kumimoji="1" lang="en-US" altLang="ja-JP" sz="1200" b="0" i="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sz="1200" b="0" i="0" kern="1200" dirty="0">
                <a:solidFill>
                  <a:schemeClr val="tx1"/>
                </a:solidFill>
                <a:effectLst/>
                <a:latin typeface="+mn-lt"/>
                <a:ea typeface="+mn-ea"/>
                <a:cs typeface="+mn-cs"/>
              </a:rPr>
              <a:t>中性子</a:t>
            </a:r>
            <a:r>
              <a:rPr kumimoji="1" lang="ja-JP" altLang="ja-JP" sz="1200" b="0" i="0" kern="1200" dirty="0">
                <a:solidFill>
                  <a:schemeClr val="tx1"/>
                </a:solidFill>
                <a:effectLst/>
                <a:latin typeface="+mn-lt"/>
                <a:ea typeface="+mn-ea"/>
                <a:cs typeface="+mn-cs"/>
              </a:rPr>
              <a:t>スペクトル × 炉型 × 核種</a:t>
            </a:r>
            <a:r>
              <a:rPr kumimoji="1" lang="ja-JP" altLang="en-US" sz="1200" b="0" i="0" kern="1200" dirty="0">
                <a:solidFill>
                  <a:schemeClr val="tx1"/>
                </a:solidFill>
                <a:effectLst/>
                <a:latin typeface="+mn-lt"/>
                <a:ea typeface="+mn-ea"/>
                <a:cs typeface="+mn-cs"/>
              </a:rPr>
              <a:t>に依存し、</a:t>
            </a:r>
            <a:r>
              <a:rPr kumimoji="1" lang="ja-JP" altLang="ja-JP" sz="1200" b="0" i="0" kern="1200" dirty="0">
                <a:solidFill>
                  <a:schemeClr val="tx1"/>
                </a:solidFill>
                <a:effectLst/>
                <a:latin typeface="+mn-lt"/>
                <a:ea typeface="+mn-ea"/>
                <a:cs typeface="+mn-cs"/>
              </a:rPr>
              <a:t>高速炉</a:t>
            </a:r>
            <a:r>
              <a:rPr kumimoji="1" lang="ja-JP" altLang="en-US" sz="1200" b="0" i="0" kern="1200" dirty="0">
                <a:solidFill>
                  <a:schemeClr val="tx1"/>
                </a:solidFill>
                <a:effectLst/>
                <a:latin typeface="+mn-lt"/>
                <a:ea typeface="+mn-ea"/>
                <a:cs typeface="+mn-cs"/>
              </a:rPr>
              <a:t>では</a:t>
            </a:r>
            <a:r>
              <a:rPr kumimoji="1" lang="ja-JP" altLang="ja-JP" sz="1200" b="0" i="0" kern="1200" dirty="0">
                <a:solidFill>
                  <a:schemeClr val="tx1"/>
                </a:solidFill>
                <a:effectLst/>
                <a:latin typeface="+mn-lt"/>
                <a:ea typeface="+mn-ea"/>
                <a:cs typeface="+mn-cs"/>
              </a:rPr>
              <a:t>Am-241(n,f)</a:t>
            </a:r>
            <a:r>
              <a:rPr kumimoji="1" lang="ja-JP" altLang="en-US" sz="1200" b="0" i="0" kern="1200" dirty="0">
                <a:solidFill>
                  <a:schemeClr val="tx1"/>
                </a:solidFill>
                <a:effectLst/>
                <a:latin typeface="+mn-lt"/>
                <a:ea typeface="+mn-ea"/>
                <a:cs typeface="+mn-cs"/>
              </a:rPr>
              <a:t>が</a:t>
            </a:r>
            <a:r>
              <a:rPr kumimoji="1" lang="ja-JP" altLang="ja-JP" sz="1200" b="0" i="0" kern="1200" dirty="0">
                <a:solidFill>
                  <a:schemeClr val="tx1"/>
                </a:solidFill>
                <a:effectLst/>
                <a:latin typeface="+mn-lt"/>
                <a:ea typeface="+mn-ea"/>
                <a:cs typeface="+mn-cs"/>
              </a:rPr>
              <a:t>高感度</a:t>
            </a:r>
            <a:r>
              <a:rPr kumimoji="1" lang="ja-JP" altLang="en-US" sz="1200" b="0" i="0" kern="1200" dirty="0">
                <a:solidFill>
                  <a:schemeClr val="tx1"/>
                </a:solidFill>
                <a:effectLst/>
                <a:latin typeface="+mn-lt"/>
                <a:ea typeface="+mn-ea"/>
                <a:cs typeface="+mn-cs"/>
              </a:rPr>
              <a:t>、</a:t>
            </a:r>
            <a:r>
              <a:rPr kumimoji="1" lang="ja-JP" altLang="ja-JP" sz="1200" b="0" i="0" kern="1200" dirty="0">
                <a:solidFill>
                  <a:schemeClr val="tx1"/>
                </a:solidFill>
                <a:effectLst/>
                <a:latin typeface="+mn-lt"/>
                <a:ea typeface="+mn-ea"/>
                <a:cs typeface="+mn-cs"/>
              </a:rPr>
              <a:t>熱炉</a:t>
            </a:r>
            <a:r>
              <a:rPr kumimoji="1" lang="ja-JP" altLang="en-US" sz="1200" b="0" i="0" kern="1200" dirty="0">
                <a:solidFill>
                  <a:schemeClr val="tx1"/>
                </a:solidFill>
                <a:effectLst/>
                <a:latin typeface="+mn-lt"/>
                <a:ea typeface="+mn-ea"/>
                <a:cs typeface="+mn-cs"/>
              </a:rPr>
              <a:t>では</a:t>
            </a:r>
            <a:r>
              <a:rPr kumimoji="1" lang="ja-JP" altLang="ja-JP" sz="1200" b="0" i="0" kern="1200" dirty="0">
                <a:solidFill>
                  <a:schemeClr val="tx1"/>
                </a:solidFill>
                <a:effectLst/>
                <a:latin typeface="+mn-lt"/>
                <a:ea typeface="+mn-ea"/>
                <a:cs typeface="+mn-cs"/>
              </a:rPr>
              <a:t>Am-241(n,γ)</a:t>
            </a:r>
            <a:r>
              <a:rPr kumimoji="1" lang="ja-JP" altLang="en-US" sz="1200" b="0" i="0" kern="1200" dirty="0">
                <a:solidFill>
                  <a:schemeClr val="tx1"/>
                </a:solidFill>
                <a:effectLst/>
                <a:latin typeface="+mn-lt"/>
                <a:ea typeface="+mn-ea"/>
                <a:cs typeface="+mn-cs"/>
              </a:rPr>
              <a:t>が</a:t>
            </a:r>
            <a:r>
              <a:rPr kumimoji="1" lang="ja-JP" altLang="ja-JP" sz="1200" b="0" i="0" kern="1200" dirty="0">
                <a:solidFill>
                  <a:schemeClr val="tx1"/>
                </a:solidFill>
                <a:effectLst/>
                <a:latin typeface="+mn-lt"/>
                <a:ea typeface="+mn-ea"/>
                <a:cs typeface="+mn-cs"/>
              </a:rPr>
              <a:t>高感度</a:t>
            </a:r>
            <a:r>
              <a:rPr kumimoji="1" lang="ja-JP" altLang="en-US" sz="1200" b="0" i="0" kern="1200" dirty="0">
                <a:solidFill>
                  <a:schemeClr val="tx1"/>
                </a:solidFill>
                <a:effectLst/>
                <a:latin typeface="+mn-lt"/>
                <a:ea typeface="+mn-ea"/>
                <a:cs typeface="+mn-cs"/>
              </a:rPr>
              <a:t>。</a:t>
            </a:r>
            <a:endParaRPr kumimoji="1" lang="en-US" altLang="ja-JP" sz="1200" b="0" i="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en-US" altLang="ja-JP" sz="1200" b="0" i="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sz="1200" b="0" i="0" kern="1200" dirty="0">
                <a:solidFill>
                  <a:schemeClr val="tx1"/>
                </a:solidFill>
                <a:effectLst/>
                <a:latin typeface="+mn-lt"/>
                <a:ea typeface="+mn-ea"/>
                <a:cs typeface="+mn-cs"/>
              </a:rPr>
              <a:t>一方で</a:t>
            </a:r>
            <a:r>
              <a:rPr kumimoji="1" lang="en-US" altLang="ja-JP" sz="1200" b="0" i="0" kern="1200" dirty="0">
                <a:solidFill>
                  <a:schemeClr val="tx1"/>
                </a:solidFill>
                <a:effectLst/>
                <a:latin typeface="+mn-lt"/>
                <a:ea typeface="+mn-ea"/>
                <a:cs typeface="+mn-cs"/>
              </a:rPr>
              <a:t>MA</a:t>
            </a:r>
            <a:r>
              <a:rPr kumimoji="1" lang="ja-JP" altLang="en-US" sz="1200" b="0" i="0" kern="1200" dirty="0">
                <a:solidFill>
                  <a:schemeClr val="tx1"/>
                </a:solidFill>
                <a:effectLst/>
                <a:latin typeface="+mn-lt"/>
                <a:ea typeface="+mn-ea"/>
                <a:cs typeface="+mn-cs"/>
              </a:rPr>
              <a:t>核種の核分裂断面積データは、近年の測定を例にとってもばらつきが残っている。図は</a:t>
            </a:r>
            <a:r>
              <a:rPr kumimoji="1" lang="en-US" altLang="ja-JP" sz="1200" b="0" i="0" kern="1200" dirty="0">
                <a:solidFill>
                  <a:schemeClr val="tx1"/>
                </a:solidFill>
                <a:effectLst/>
                <a:latin typeface="+mn-lt"/>
                <a:ea typeface="+mn-ea"/>
                <a:cs typeface="+mn-cs"/>
              </a:rPr>
              <a:t>Cm-245</a:t>
            </a:r>
            <a:r>
              <a:rPr kumimoji="1" lang="ja-JP" altLang="en-US" sz="1200" b="0" i="0" kern="1200" dirty="0">
                <a:solidFill>
                  <a:schemeClr val="tx1"/>
                </a:solidFill>
                <a:effectLst/>
                <a:latin typeface="+mn-lt"/>
                <a:ea typeface="+mn-ea"/>
                <a:cs typeface="+mn-cs"/>
              </a:rPr>
              <a:t>の核分裂断面積。</a:t>
            </a:r>
            <a:endParaRPr kumimoji="1" lang="en-US" altLang="ja-JP" sz="1200" b="0" i="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altLang="ja-JP" sz="1200" b="0" i="0" kern="1200" dirty="0">
                <a:solidFill>
                  <a:schemeClr val="tx1"/>
                </a:solidFill>
                <a:effectLst/>
                <a:latin typeface="+mn-lt"/>
                <a:ea typeface="+mn-ea"/>
                <a:cs typeface="+mn-cs"/>
              </a:rPr>
              <a:t>40</a:t>
            </a:r>
            <a:r>
              <a:rPr kumimoji="1" lang="ja-JP" altLang="en-US" sz="1200" b="0" i="0" kern="1200" dirty="0">
                <a:solidFill>
                  <a:schemeClr val="tx1"/>
                </a:solidFill>
                <a:effectLst/>
                <a:latin typeface="+mn-lt"/>
                <a:ea typeface="+mn-ea"/>
                <a:cs typeface="+mn-cs"/>
              </a:rPr>
              <a:t>％以上の差異が見られる。</a:t>
            </a:r>
            <a:r>
              <a:rPr kumimoji="1" lang="en-US" altLang="ja-JP" sz="1200" b="0" i="0" kern="1200" dirty="0">
                <a:solidFill>
                  <a:schemeClr val="tx1"/>
                </a:solidFill>
                <a:effectLst/>
                <a:latin typeface="+mn-lt"/>
                <a:ea typeface="+mn-ea"/>
                <a:cs typeface="+mn-cs"/>
              </a:rPr>
              <a:t>JENDL-5</a:t>
            </a:r>
            <a:r>
              <a:rPr kumimoji="1" lang="ja-JP" altLang="en-US" sz="1200" b="0" i="0" kern="1200" dirty="0">
                <a:solidFill>
                  <a:schemeClr val="tx1"/>
                </a:solidFill>
                <a:effectLst/>
                <a:latin typeface="+mn-lt"/>
                <a:ea typeface="+mn-ea"/>
                <a:cs typeface="+mn-cs"/>
              </a:rPr>
              <a:t>の不確かさは</a:t>
            </a:r>
            <a:r>
              <a:rPr kumimoji="1" lang="en-US" altLang="ja-JP" sz="1200" b="0" i="0" kern="1200" dirty="0">
                <a:solidFill>
                  <a:schemeClr val="tx1"/>
                </a:solidFill>
                <a:effectLst/>
                <a:latin typeface="+mn-lt"/>
                <a:ea typeface="+mn-ea"/>
                <a:cs typeface="+mn-cs"/>
              </a:rPr>
              <a:t>10.5%</a:t>
            </a:r>
            <a:r>
              <a:rPr kumimoji="1" lang="ja-JP" altLang="en-US" sz="1200" b="0" i="0" kern="1200" dirty="0">
                <a:solidFill>
                  <a:schemeClr val="tx1"/>
                </a:solidFill>
                <a:effectLst/>
                <a:latin typeface="+mn-lt"/>
                <a:ea typeface="+mn-ea"/>
                <a:cs typeface="+mn-cs"/>
              </a:rPr>
              <a:t>で過小評価している。</a:t>
            </a:r>
            <a:endParaRPr kumimoji="1" lang="ja-JP" altLang="ja-JP" sz="1200" b="0" i="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en-US" altLang="ja-JP" sz="1200" b="0" i="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altLang="ja-JP" sz="1200" b="0" i="0" kern="1200" dirty="0">
                <a:solidFill>
                  <a:schemeClr val="tx1"/>
                </a:solidFill>
                <a:effectLst/>
                <a:latin typeface="+mn-lt"/>
                <a:ea typeface="+mn-ea"/>
                <a:cs typeface="+mn-cs"/>
              </a:rPr>
              <a:t>SFR</a:t>
            </a:r>
            <a:r>
              <a:rPr kumimoji="1" lang="ja-JP" altLang="en-US" sz="1200" b="0" i="0" kern="1200" dirty="0">
                <a:solidFill>
                  <a:schemeClr val="tx1"/>
                </a:solidFill>
                <a:effectLst/>
                <a:latin typeface="+mn-lt"/>
                <a:ea typeface="+mn-ea"/>
                <a:cs typeface="+mn-cs"/>
              </a:rPr>
              <a:t>：</a:t>
            </a:r>
            <a:r>
              <a:rPr kumimoji="1" lang="en-US" altLang="ja-JP" sz="1200" b="0" i="0" kern="1200" dirty="0">
                <a:solidFill>
                  <a:schemeClr val="tx1"/>
                </a:solidFill>
                <a:effectLst/>
                <a:latin typeface="+mn-lt"/>
                <a:ea typeface="+mn-ea"/>
                <a:cs typeface="+mn-cs"/>
              </a:rPr>
              <a:t>Na</a:t>
            </a:r>
            <a:r>
              <a:rPr kumimoji="1" lang="ja-JP" altLang="en-US" sz="1200" b="0" i="0" kern="1200" dirty="0">
                <a:solidFill>
                  <a:schemeClr val="tx1"/>
                </a:solidFill>
                <a:effectLst/>
                <a:latin typeface="+mn-lt"/>
                <a:ea typeface="+mn-ea"/>
                <a:cs typeface="+mn-cs"/>
              </a:rPr>
              <a:t>冷却の高速炉、発電＋</a:t>
            </a:r>
            <a:r>
              <a:rPr kumimoji="1" lang="en-US" altLang="ja-JP" sz="1200" b="0" i="0" kern="1200" dirty="0">
                <a:solidFill>
                  <a:schemeClr val="tx1"/>
                </a:solidFill>
                <a:effectLst/>
                <a:latin typeface="+mn-lt"/>
                <a:ea typeface="+mn-ea"/>
                <a:cs typeface="+mn-cs"/>
              </a:rPr>
              <a:t>MA</a:t>
            </a:r>
            <a:r>
              <a:rPr kumimoji="1" lang="ja-JP" altLang="en-US" sz="1200" b="0" i="0" kern="1200" dirty="0">
                <a:solidFill>
                  <a:schemeClr val="tx1"/>
                </a:solidFill>
                <a:effectLst/>
                <a:latin typeface="+mn-lt"/>
                <a:ea typeface="+mn-ea"/>
                <a:cs typeface="+mn-cs"/>
              </a:rPr>
              <a:t>燃焼が目的</a:t>
            </a:r>
            <a:endParaRPr kumimoji="1" lang="en-US" altLang="ja-JP" sz="1200" b="0" i="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ja-JP" sz="1200" b="0" i="0" kern="1200" dirty="0">
                <a:solidFill>
                  <a:schemeClr val="tx1"/>
                </a:solidFill>
                <a:effectLst/>
                <a:latin typeface="+mn-lt"/>
                <a:ea typeface="+mn-ea"/>
                <a:cs typeface="+mn-cs"/>
              </a:rPr>
              <a:t>LFR</a:t>
            </a:r>
            <a:r>
              <a:rPr kumimoji="1" lang="ja-JP" altLang="en-US" sz="1200" b="0" i="0" kern="1200" dirty="0">
                <a:solidFill>
                  <a:schemeClr val="tx1"/>
                </a:solidFill>
                <a:effectLst/>
                <a:latin typeface="+mn-lt"/>
                <a:ea typeface="+mn-ea"/>
                <a:cs typeface="+mn-cs"/>
              </a:rPr>
              <a:t>：鉛（鉛ビスマス）冷却高速炉、硬いスペクトル、材料腐食が欠点。</a:t>
            </a:r>
            <a:endParaRPr kumimoji="1" lang="en-US" altLang="ja-JP" sz="1200" b="0" i="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altLang="ja-JP" sz="1200" b="0" i="0" kern="1200" dirty="0">
                <a:solidFill>
                  <a:schemeClr val="tx1"/>
                </a:solidFill>
                <a:effectLst/>
                <a:latin typeface="+mn-lt"/>
                <a:ea typeface="+mn-ea"/>
                <a:cs typeface="+mn-cs"/>
              </a:rPr>
              <a:t>GFR</a:t>
            </a:r>
            <a:r>
              <a:rPr kumimoji="1" lang="ja-JP" altLang="en-US" sz="1200" b="0" i="0" kern="1200" dirty="0">
                <a:solidFill>
                  <a:schemeClr val="tx1"/>
                </a:solidFill>
                <a:effectLst/>
                <a:latin typeface="+mn-lt"/>
                <a:ea typeface="+mn-ea"/>
                <a:cs typeface="+mn-cs"/>
              </a:rPr>
              <a:t>：ヘリウム冷却高速炉、高速スペクトルを維持しつつ</a:t>
            </a:r>
            <a:r>
              <a:rPr kumimoji="1" lang="en-US" altLang="ja-JP" sz="1200" b="0" i="0" kern="1200" dirty="0">
                <a:solidFill>
                  <a:schemeClr val="tx1"/>
                </a:solidFill>
                <a:effectLst/>
                <a:latin typeface="+mn-lt"/>
                <a:ea typeface="+mn-ea"/>
                <a:cs typeface="+mn-cs"/>
              </a:rPr>
              <a:t>850</a:t>
            </a:r>
            <a:r>
              <a:rPr kumimoji="1" lang="ja-JP" altLang="en-US" sz="1200" b="0" i="0" kern="1200" dirty="0">
                <a:solidFill>
                  <a:schemeClr val="tx1"/>
                </a:solidFill>
                <a:effectLst/>
                <a:latin typeface="+mn-lt"/>
                <a:ea typeface="+mn-ea"/>
                <a:cs typeface="+mn-cs"/>
              </a:rPr>
              <a:t>度の高温運転、</a:t>
            </a:r>
            <a:r>
              <a:rPr kumimoji="1" lang="en-US" altLang="ja-JP" sz="1200" b="0" i="0" kern="1200" dirty="0">
                <a:solidFill>
                  <a:schemeClr val="tx1"/>
                </a:solidFill>
                <a:effectLst/>
                <a:latin typeface="+mn-lt"/>
                <a:ea typeface="+mn-ea"/>
                <a:cs typeface="+mn-cs"/>
              </a:rPr>
              <a:t>MA</a:t>
            </a:r>
            <a:r>
              <a:rPr kumimoji="1" lang="ja-JP" altLang="en-US" sz="1200" b="0" i="0" kern="1200" dirty="0">
                <a:solidFill>
                  <a:schemeClr val="tx1"/>
                </a:solidFill>
                <a:effectLst/>
                <a:latin typeface="+mn-lt"/>
                <a:ea typeface="+mn-ea"/>
                <a:cs typeface="+mn-cs"/>
              </a:rPr>
              <a:t>燃焼と高温利用</a:t>
            </a:r>
            <a:endParaRPr kumimoji="1" lang="en-US" altLang="ja-JP" sz="1200" b="0" i="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altLang="ja-JP" sz="1200" b="0" i="0" kern="1200" dirty="0">
                <a:solidFill>
                  <a:schemeClr val="tx1"/>
                </a:solidFill>
                <a:effectLst/>
                <a:latin typeface="+mn-lt"/>
                <a:ea typeface="+mn-ea"/>
                <a:cs typeface="+mn-cs"/>
              </a:rPr>
              <a:t>ADMAB</a:t>
            </a:r>
            <a:r>
              <a:rPr kumimoji="1" lang="ja-JP" altLang="en-US" sz="1200" b="0" i="0" kern="1200" dirty="0">
                <a:solidFill>
                  <a:schemeClr val="tx1"/>
                </a:solidFill>
                <a:effectLst/>
                <a:latin typeface="+mn-lt"/>
                <a:ea typeface="+mn-ea"/>
                <a:cs typeface="+mn-cs"/>
              </a:rPr>
              <a:t>：</a:t>
            </a:r>
            <a:r>
              <a:rPr kumimoji="1" lang="en-US" altLang="ja-JP" sz="1200" b="0" i="0" kern="1200" dirty="0">
                <a:solidFill>
                  <a:schemeClr val="tx1"/>
                </a:solidFill>
                <a:effectLst/>
                <a:latin typeface="+mn-lt"/>
                <a:ea typeface="+mn-ea"/>
                <a:cs typeface="+mn-cs"/>
              </a:rPr>
              <a:t>ADS</a:t>
            </a:r>
            <a:r>
              <a:rPr kumimoji="1" lang="ja-JP" altLang="en-US" sz="1200" b="0" i="0" kern="1200" dirty="0">
                <a:solidFill>
                  <a:schemeClr val="tx1"/>
                </a:solidFill>
                <a:effectLst/>
                <a:latin typeface="+mn-lt"/>
                <a:ea typeface="+mn-ea"/>
                <a:cs typeface="+mn-cs"/>
              </a:rPr>
              <a:t>＋</a:t>
            </a:r>
            <a:r>
              <a:rPr kumimoji="1" lang="en-US" altLang="ja-JP" sz="1200" b="0" i="0" kern="1200" dirty="0">
                <a:solidFill>
                  <a:schemeClr val="tx1"/>
                </a:solidFill>
                <a:effectLst/>
                <a:latin typeface="+mn-lt"/>
                <a:ea typeface="+mn-ea"/>
                <a:cs typeface="+mn-cs"/>
              </a:rPr>
              <a:t>MA</a:t>
            </a:r>
            <a:r>
              <a:rPr kumimoji="1" lang="ja-JP" altLang="en-US" sz="1200" b="0" i="0" kern="1200" dirty="0">
                <a:solidFill>
                  <a:schemeClr val="tx1"/>
                </a:solidFill>
                <a:effectLst/>
                <a:latin typeface="+mn-lt"/>
                <a:ea typeface="+mn-ea"/>
                <a:cs typeface="+mn-cs"/>
              </a:rPr>
              <a:t>、鉛ビスマス</a:t>
            </a:r>
            <a:endParaRPr kumimoji="1" lang="en-US" altLang="ja-JP" sz="1200" b="0" i="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en-US" altLang="ja-JP" sz="1200" b="0" i="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sz="1200" b="0" i="0" kern="1200" dirty="0">
                <a:solidFill>
                  <a:schemeClr val="tx1"/>
                </a:solidFill>
                <a:effectLst/>
                <a:latin typeface="+mn-lt"/>
                <a:ea typeface="+mn-ea"/>
                <a:cs typeface="+mn-cs"/>
              </a:rPr>
              <a:t>図</a:t>
            </a:r>
            <a:r>
              <a:rPr kumimoji="1" lang="en-US" altLang="ja-JP" sz="1200" b="0" i="0" kern="1200" dirty="0">
                <a:solidFill>
                  <a:schemeClr val="tx1"/>
                </a:solidFill>
                <a:effectLst/>
                <a:latin typeface="+mn-lt"/>
                <a:ea typeface="+mn-ea"/>
                <a:cs typeface="+mn-cs"/>
              </a:rPr>
              <a:t>1</a:t>
            </a:r>
            <a:r>
              <a:rPr kumimoji="1" lang="ja-JP" altLang="en-US" sz="1200" b="0" i="0" kern="1200" dirty="0">
                <a:solidFill>
                  <a:schemeClr val="tx1"/>
                </a:solidFill>
                <a:effectLst/>
                <a:latin typeface="+mn-lt"/>
                <a:ea typeface="+mn-ea"/>
                <a:cs typeface="+mn-cs"/>
              </a:rPr>
              <a:t>のエネルギー領域</a:t>
            </a:r>
            <a:endParaRPr kumimoji="1" lang="en-US" altLang="ja-JP" sz="1200" b="0" i="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altLang="ja-JP" sz="1200" b="0" i="0" kern="1200" dirty="0">
                <a:solidFill>
                  <a:schemeClr val="tx1"/>
                </a:solidFill>
                <a:effectLst/>
                <a:latin typeface="+mn-lt"/>
                <a:ea typeface="+mn-ea"/>
                <a:cs typeface="+mn-cs"/>
              </a:rPr>
              <a:t>SFR: Am-241 &lt;500keV, Am-243 500 keV, Cm-244 &lt; 183 keV, Cm-245 &lt; 9keV</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altLang="ja-JP" sz="1200" b="0" i="0" kern="1200" dirty="0">
                <a:solidFill>
                  <a:schemeClr val="tx1"/>
                </a:solidFill>
                <a:effectLst/>
                <a:latin typeface="+mn-lt"/>
                <a:ea typeface="+mn-ea"/>
                <a:cs typeface="+mn-cs"/>
              </a:rPr>
              <a:t>LFR: Am-241 &lt;500keV, Cm-244 &lt; 498 keV, Cm-245 &lt; 24.8 keV</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altLang="ja-JP" sz="1200" b="0" i="0" kern="1200" dirty="0">
                <a:solidFill>
                  <a:schemeClr val="tx1"/>
                </a:solidFill>
                <a:effectLst/>
                <a:latin typeface="+mn-lt"/>
                <a:ea typeface="+mn-ea"/>
                <a:cs typeface="+mn-cs"/>
              </a:rPr>
              <a:t>GFR: Am-241 &lt; 500 keV, Cm-244 &lt; 498 keV, Cm-245 &lt; 24.8 keV</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altLang="ja-JP" sz="1200" b="0" i="0" kern="1200" dirty="0">
                <a:solidFill>
                  <a:schemeClr val="tx1"/>
                </a:solidFill>
                <a:effectLst/>
                <a:latin typeface="+mn-lt"/>
                <a:ea typeface="+mn-ea"/>
                <a:cs typeface="+mn-cs"/>
              </a:rPr>
              <a:t>ADMAB: Am-241 &lt;183 keV, Am-243 &lt;498 keV, Cm-244 &lt; 67 keV, Cm-245 &lt; 454 eV</a:t>
            </a: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ja-JP" altLang="ja-JP" sz="1200" b="0" i="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ja-JP" altLang="ja-JP" sz="1200" b="0" i="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ja-JP" altLang="ja-JP" sz="1200" b="0" i="0" kern="1200" dirty="0">
              <a:solidFill>
                <a:schemeClr val="tx1"/>
              </a:solidFill>
              <a:effectLst/>
              <a:latin typeface="+mn-lt"/>
              <a:ea typeface="+mn-ea"/>
              <a:cs typeface="+mn-cs"/>
            </a:endParaRP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0C6D2E5E-E3A5-483E-9E5D-A3D8F35ECD7B}" type="slidenum">
              <a:rPr lang="ja-JP" altLang="en-US" smtClean="0"/>
              <a:pPr>
                <a:defRPr/>
              </a:pPr>
              <a:t>3</a:t>
            </a:fld>
            <a:endParaRPr lang="ja-JP" altLang="en-US"/>
          </a:p>
        </p:txBody>
      </p:sp>
    </p:spTree>
    <p:extLst>
      <p:ext uri="{BB962C8B-B14F-4D97-AF65-F5344CB8AC3E}">
        <p14:creationId xmlns:p14="http://schemas.microsoft.com/office/powerpoint/2010/main" val="42660480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Fission cross sections are usually obtained by directly measuring fission events with a fission chamber.</a:t>
            </a:r>
          </a:p>
          <a:p>
            <a:r>
              <a:rPr kumimoji="1" lang="ja-JP" altLang="ja-JP" sz="1200" kern="1200">
                <a:solidFill>
                  <a:schemeClr val="tx1"/>
                </a:solidFill>
                <a:effectLst/>
                <a:latin typeface="+mn-lt"/>
                <a:ea typeface="+mn-ea"/>
                <a:cs typeface="+mn-cs"/>
              </a:rPr>
              <a:t>However, strong alpha emissions from the sample often generate </a:t>
            </a:r>
            <a:r>
              <a:rPr kumimoji="1" lang="en-US" altLang="ja-JP" sz="1200" kern="1200" dirty="0">
                <a:solidFill>
                  <a:schemeClr val="tx1"/>
                </a:solidFill>
                <a:effectLst/>
                <a:latin typeface="+mn-lt"/>
                <a:ea typeface="+mn-ea"/>
                <a:cs typeface="+mn-cs"/>
              </a:rPr>
              <a:t>large</a:t>
            </a:r>
            <a:r>
              <a:rPr kumimoji="1" lang="ja-JP" altLang="ja-JP" sz="1200" kern="1200">
                <a:solidFill>
                  <a:schemeClr val="tx1"/>
                </a:solidFill>
                <a:effectLst/>
                <a:latin typeface="+mn-lt"/>
                <a:ea typeface="+mn-ea"/>
                <a:cs typeface="+mn-cs"/>
              </a:rPr>
              <a:t> background signals.</a:t>
            </a:r>
          </a:p>
          <a:p>
            <a:r>
              <a:rPr kumimoji="1" lang="fr-FR" altLang="ja-JP" sz="1200" kern="1200" dirty="0">
                <a:solidFill>
                  <a:schemeClr val="tx1"/>
                </a:solidFill>
                <a:effectLst/>
                <a:latin typeface="+mn-lt"/>
                <a:ea typeface="+mn-ea"/>
                <a:cs typeface="+mn-cs"/>
              </a:rPr>
              <a:t>Ta </a:t>
            </a:r>
            <a:r>
              <a:rPr kumimoji="1" lang="fr-FR" altLang="ja-JP" sz="1200" kern="1200" dirty="0" err="1">
                <a:solidFill>
                  <a:schemeClr val="tx1"/>
                </a:solidFill>
                <a:effectLst/>
                <a:latin typeface="+mn-lt"/>
                <a:ea typeface="+mn-ea"/>
                <a:cs typeface="+mn-cs"/>
              </a:rPr>
              <a:t>target</a:t>
            </a:r>
            <a:r>
              <a:rPr kumimoji="1" lang="fr-FR" altLang="ja-JP" sz="1200" kern="1200" dirty="0">
                <a:solidFill>
                  <a:schemeClr val="tx1"/>
                </a:solidFill>
                <a:effectLst/>
                <a:latin typeface="+mn-lt"/>
                <a:ea typeface="+mn-ea"/>
                <a:cs typeface="+mn-cs"/>
              </a:rPr>
              <a:t> </a:t>
            </a:r>
            <a:r>
              <a:rPr kumimoji="1" lang="fr-FR" altLang="ja-JP" sz="1200" kern="1200" dirty="0" err="1">
                <a:solidFill>
                  <a:schemeClr val="tx1"/>
                </a:solidFill>
                <a:effectLst/>
                <a:latin typeface="+mn-lt"/>
                <a:ea typeface="+mn-ea"/>
                <a:cs typeface="+mn-cs"/>
              </a:rPr>
              <a:t>was</a:t>
            </a:r>
            <a:r>
              <a:rPr kumimoji="1" lang="fr-FR" altLang="ja-JP" sz="1200" kern="1200" dirty="0">
                <a:solidFill>
                  <a:schemeClr val="tx1"/>
                </a:solidFill>
                <a:effectLst/>
                <a:latin typeface="+mn-lt"/>
                <a:ea typeface="+mn-ea"/>
                <a:cs typeface="+mn-cs"/>
              </a:rPr>
              <a:t> </a:t>
            </a:r>
            <a:r>
              <a:rPr kumimoji="1" lang="fr-FR" altLang="ja-JP" sz="1200" kern="1200" dirty="0" err="1">
                <a:solidFill>
                  <a:schemeClr val="tx1"/>
                </a:solidFill>
                <a:effectLst/>
                <a:latin typeface="+mn-lt"/>
                <a:ea typeface="+mn-ea"/>
                <a:cs typeface="+mn-cs"/>
              </a:rPr>
              <a:t>placed</a:t>
            </a:r>
            <a:r>
              <a:rPr kumimoji="1" lang="fr-FR" altLang="ja-JP" sz="1200" kern="1200" dirty="0">
                <a:solidFill>
                  <a:schemeClr val="tx1"/>
                </a:solidFill>
                <a:effectLst/>
                <a:latin typeface="+mn-lt"/>
                <a:ea typeface="+mn-ea"/>
                <a:cs typeface="+mn-cs"/>
              </a:rPr>
              <a:t> </a:t>
            </a:r>
            <a:r>
              <a:rPr kumimoji="1" lang="fr-FR" altLang="ja-JP" sz="1200" kern="1200" dirty="0" err="1">
                <a:solidFill>
                  <a:schemeClr val="tx1"/>
                </a:solidFill>
                <a:effectLst/>
                <a:latin typeface="+mn-lt"/>
                <a:ea typeface="+mn-ea"/>
                <a:cs typeface="+mn-cs"/>
              </a:rPr>
              <a:t>inside</a:t>
            </a:r>
            <a:r>
              <a:rPr kumimoji="1" lang="fr-FR" altLang="ja-JP" sz="1200" kern="1200" dirty="0">
                <a:solidFill>
                  <a:schemeClr val="tx1"/>
                </a:solidFill>
                <a:effectLst/>
                <a:latin typeface="+mn-lt"/>
                <a:ea typeface="+mn-ea"/>
                <a:cs typeface="+mn-cs"/>
              </a:rPr>
              <a:t> a light‑water </a:t>
            </a:r>
            <a:r>
              <a:rPr kumimoji="1" lang="fr-FR" altLang="ja-JP" sz="1200" kern="1200" dirty="0" err="1">
                <a:solidFill>
                  <a:schemeClr val="tx1"/>
                </a:solidFill>
                <a:effectLst/>
                <a:latin typeface="+mn-lt"/>
                <a:ea typeface="+mn-ea"/>
                <a:cs typeface="+mn-cs"/>
              </a:rPr>
              <a:t>moderator</a:t>
            </a:r>
            <a:r>
              <a:rPr kumimoji="1" lang="fr-FR" altLang="ja-JP" sz="1200" kern="1200" dirty="0">
                <a:solidFill>
                  <a:schemeClr val="tx1"/>
                </a:solidFill>
                <a:effectLst/>
                <a:latin typeface="+mn-lt"/>
                <a:ea typeface="+mn-ea"/>
                <a:cs typeface="+mn-cs"/>
              </a:rPr>
              <a:t> of 170 mm </a:t>
            </a:r>
            <a:r>
              <a:rPr kumimoji="1" lang="fr-FR" altLang="ja-JP" sz="1200" kern="1200" dirty="0" err="1">
                <a:solidFill>
                  <a:schemeClr val="tx1"/>
                </a:solidFill>
                <a:effectLst/>
                <a:latin typeface="+mn-lt"/>
                <a:ea typeface="+mn-ea"/>
                <a:cs typeface="+mn-cs"/>
              </a:rPr>
              <a:t>diameter</a:t>
            </a:r>
            <a:r>
              <a:rPr kumimoji="1" lang="fr-FR" altLang="ja-JP" sz="1200" kern="1200" dirty="0">
                <a:solidFill>
                  <a:schemeClr val="tx1"/>
                </a:solidFill>
                <a:effectLst/>
                <a:latin typeface="+mn-lt"/>
                <a:ea typeface="+mn-ea"/>
                <a:cs typeface="+mn-cs"/>
              </a:rPr>
              <a:t> and 300 mm </a:t>
            </a:r>
            <a:r>
              <a:rPr kumimoji="1" lang="fr-FR" altLang="ja-JP" sz="1200" kern="1200" dirty="0" err="1">
                <a:solidFill>
                  <a:schemeClr val="tx1"/>
                </a:solidFill>
                <a:effectLst/>
                <a:latin typeface="+mn-lt"/>
                <a:ea typeface="+mn-ea"/>
                <a:cs typeface="+mn-cs"/>
              </a:rPr>
              <a:t>height</a:t>
            </a:r>
            <a:r>
              <a:rPr kumimoji="1" lang="fr-FR" altLang="ja-JP" sz="1200" kern="1200" dirty="0">
                <a:solidFill>
                  <a:schemeClr val="tx1"/>
                </a:solidFill>
                <a:effectLst/>
                <a:latin typeface="+mn-lt"/>
                <a:ea typeface="+mn-ea"/>
                <a:cs typeface="+mn-cs"/>
              </a:rPr>
              <a:t>. </a:t>
            </a:r>
            <a:r>
              <a:rPr kumimoji="1" lang="fr-FR" altLang="ja-JP" sz="1200" kern="1200" dirty="0" err="1">
                <a:solidFill>
                  <a:schemeClr val="tx1"/>
                </a:solidFill>
                <a:effectLst/>
                <a:latin typeface="+mn-lt"/>
                <a:ea typeface="+mn-ea"/>
                <a:cs typeface="+mn-cs"/>
              </a:rPr>
              <a:t>Moderated</a:t>
            </a:r>
            <a:r>
              <a:rPr kumimoji="1" lang="fr-FR" altLang="ja-JP" sz="1200" kern="1200" dirty="0">
                <a:solidFill>
                  <a:schemeClr val="tx1"/>
                </a:solidFill>
                <a:effectLst/>
                <a:latin typeface="+mn-lt"/>
                <a:ea typeface="+mn-ea"/>
                <a:cs typeface="+mn-cs"/>
              </a:rPr>
              <a:t> neutrons </a:t>
            </a:r>
            <a:r>
              <a:rPr kumimoji="1" lang="fr-FR" altLang="ja-JP" sz="1200" kern="1200" dirty="0" err="1">
                <a:solidFill>
                  <a:schemeClr val="tx1"/>
                </a:solidFill>
                <a:effectLst/>
                <a:latin typeface="+mn-lt"/>
                <a:ea typeface="+mn-ea"/>
                <a:cs typeface="+mn-cs"/>
              </a:rPr>
              <a:t>were</a:t>
            </a:r>
            <a:r>
              <a:rPr kumimoji="1" lang="fr-FR" altLang="ja-JP" sz="1200" kern="1200" dirty="0">
                <a:solidFill>
                  <a:schemeClr val="tx1"/>
                </a:solidFill>
                <a:effectLst/>
                <a:latin typeface="+mn-lt"/>
                <a:ea typeface="+mn-ea"/>
                <a:cs typeface="+mn-cs"/>
              </a:rPr>
              <a:t> </a:t>
            </a:r>
            <a:r>
              <a:rPr kumimoji="1" lang="fr-FR" altLang="ja-JP" sz="1200" kern="1200" dirty="0" err="1">
                <a:solidFill>
                  <a:schemeClr val="tx1"/>
                </a:solidFill>
                <a:effectLst/>
                <a:latin typeface="+mn-lt"/>
                <a:ea typeface="+mn-ea"/>
                <a:cs typeface="+mn-cs"/>
              </a:rPr>
              <a:t>guided</a:t>
            </a:r>
            <a:r>
              <a:rPr kumimoji="1" lang="fr-FR" altLang="ja-JP" sz="1200" kern="1200" dirty="0">
                <a:solidFill>
                  <a:schemeClr val="tx1"/>
                </a:solidFill>
                <a:effectLst/>
                <a:latin typeface="+mn-lt"/>
                <a:ea typeface="+mn-ea"/>
                <a:cs typeface="+mn-cs"/>
              </a:rPr>
              <a:t> to an </a:t>
            </a:r>
            <a:r>
              <a:rPr kumimoji="1" lang="fr-FR" altLang="ja-JP" sz="1200" kern="1200" dirty="0" err="1">
                <a:solidFill>
                  <a:schemeClr val="tx1"/>
                </a:solidFill>
                <a:effectLst/>
                <a:latin typeface="+mn-lt"/>
                <a:ea typeface="+mn-ea"/>
                <a:cs typeface="+mn-cs"/>
              </a:rPr>
              <a:t>experimental</a:t>
            </a:r>
            <a:r>
              <a:rPr kumimoji="1" lang="fr-FR" altLang="ja-JP" sz="1200" kern="1200" dirty="0">
                <a:solidFill>
                  <a:schemeClr val="tx1"/>
                </a:solidFill>
                <a:effectLst/>
                <a:latin typeface="+mn-lt"/>
                <a:ea typeface="+mn-ea"/>
                <a:cs typeface="+mn-cs"/>
              </a:rPr>
              <a:t> room at an angle of 135° relative to the </a:t>
            </a:r>
            <a:r>
              <a:rPr kumimoji="1" lang="fr-FR" altLang="ja-JP" sz="1200" kern="1200" dirty="0" err="1">
                <a:solidFill>
                  <a:schemeClr val="tx1"/>
                </a:solidFill>
                <a:effectLst/>
                <a:latin typeface="+mn-lt"/>
                <a:ea typeface="+mn-ea"/>
                <a:cs typeface="+mn-cs"/>
              </a:rPr>
              <a:t>electron‑beam</a:t>
            </a:r>
            <a:r>
              <a:rPr kumimoji="1" lang="fr-FR" altLang="ja-JP" sz="1200" kern="1200" dirty="0">
                <a:solidFill>
                  <a:schemeClr val="tx1"/>
                </a:solidFill>
                <a:effectLst/>
                <a:latin typeface="+mn-lt"/>
                <a:ea typeface="+mn-ea"/>
                <a:cs typeface="+mn-cs"/>
              </a:rPr>
              <a:t> direction. </a:t>
            </a: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0C6D2E5E-E3A5-483E-9E5D-A3D8F35ECD7B}" type="slidenum">
              <a:rPr lang="ja-JP" altLang="en-US" smtClean="0"/>
              <a:pPr>
                <a:defRPr/>
              </a:pPr>
              <a:t>4</a:t>
            </a:fld>
            <a:endParaRPr lang="ja-JP" altLang="en-US"/>
          </a:p>
        </p:txBody>
      </p:sp>
    </p:spTree>
    <p:extLst>
      <p:ext uri="{BB962C8B-B14F-4D97-AF65-F5344CB8AC3E}">
        <p14:creationId xmlns:p14="http://schemas.microsoft.com/office/powerpoint/2010/main" val="10498017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a:solidFill>
                  <a:schemeClr val="tx1"/>
                </a:solidFill>
                <a:effectLst/>
                <a:latin typeface="+mn-lt"/>
                <a:ea typeface="+mn-ea"/>
                <a:cs typeface="+mn-cs"/>
              </a:rPr>
              <a:t>The experiment was conducted at Kyoto University.</a:t>
            </a:r>
            <a:endParaRPr kumimoji="1" lang="en-US" altLang="ja-JP" sz="1200" kern="1200" dirty="0">
              <a:solidFill>
                <a:schemeClr val="tx1"/>
              </a:solidFill>
              <a:effectLst/>
              <a:latin typeface="+mn-lt"/>
              <a:ea typeface="+mn-ea"/>
              <a:cs typeface="+mn-cs"/>
            </a:endParaRPr>
          </a:p>
          <a:p>
            <a:endParaRPr kumimoji="1" lang="ja-JP"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Although the university is based in Kyoto, our research institute is located in Osaka.</a:t>
            </a:r>
          </a:p>
          <a:p>
            <a:r>
              <a:rPr kumimoji="1" lang="ja-JP" altLang="ja-JP" sz="1200" kern="1200" dirty="0">
                <a:solidFill>
                  <a:schemeClr val="tx1"/>
                </a:solidFill>
                <a:effectLst/>
                <a:latin typeface="+mn-lt"/>
                <a:ea typeface="+mn-ea"/>
                <a:cs typeface="+mn-cs"/>
              </a:rPr>
              <a:t>This aerial photograph shows the facility.</a:t>
            </a:r>
          </a:p>
          <a:p>
            <a:r>
              <a:rPr kumimoji="1" lang="ja-JP" altLang="ja-JP" sz="1200" kern="1200" dirty="0">
                <a:solidFill>
                  <a:schemeClr val="tx1"/>
                </a:solidFill>
                <a:effectLst/>
                <a:latin typeface="+mn-lt"/>
                <a:ea typeface="+mn-ea"/>
                <a:cs typeface="+mn-cs"/>
              </a:rPr>
              <a:t>The institute houses two research reactors: KUR and KUCA.</a:t>
            </a:r>
          </a:p>
          <a:p>
            <a:r>
              <a:rPr kumimoji="1" lang="ja-JP" altLang="ja-JP" sz="1200" kern="1200" dirty="0">
                <a:solidFill>
                  <a:schemeClr val="tx1"/>
                </a:solidFill>
                <a:effectLst/>
                <a:latin typeface="+mn-lt"/>
                <a:ea typeface="+mn-ea"/>
                <a:cs typeface="+mn-cs"/>
              </a:rPr>
              <a:t>Having research reactors on site allows us to handle nuclear fuel materials, which is a major advantage in Japan.</a:t>
            </a:r>
          </a:p>
        </p:txBody>
      </p:sp>
      <p:sp>
        <p:nvSpPr>
          <p:cNvPr id="4" name="スライド番号プレースホルダー 3"/>
          <p:cNvSpPr>
            <a:spLocks noGrp="1"/>
          </p:cNvSpPr>
          <p:nvPr>
            <p:ph type="sldNum" sz="quarter" idx="5"/>
          </p:nvPr>
        </p:nvSpPr>
        <p:spPr/>
        <p:txBody>
          <a:bodyPr/>
          <a:lstStyle/>
          <a:p>
            <a:pPr>
              <a:defRPr/>
            </a:pPr>
            <a:fld id="{0C6D2E5E-E3A5-483E-9E5D-A3D8F35ECD7B}" type="slidenum">
              <a:rPr lang="ja-JP" altLang="en-US" smtClean="0"/>
              <a:pPr>
                <a:defRPr/>
              </a:pPr>
              <a:t>6</a:t>
            </a:fld>
            <a:endParaRPr lang="ja-JP" altLang="en-US"/>
          </a:p>
        </p:txBody>
      </p:sp>
    </p:spTree>
    <p:extLst>
      <p:ext uri="{BB962C8B-B14F-4D97-AF65-F5344CB8AC3E}">
        <p14:creationId xmlns:p14="http://schemas.microsoft.com/office/powerpoint/2010/main" val="42239659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normAutofit lnSpcReduction="10000"/>
          </a:bodyPr>
          <a:lstStyle/>
          <a:p>
            <a:r>
              <a:rPr kumimoji="1" lang="fr-FR" altLang="ja-JP" sz="1200" kern="1200" dirty="0" err="1">
                <a:solidFill>
                  <a:schemeClr val="tx1"/>
                </a:solidFill>
                <a:effectLst/>
                <a:latin typeface="+mn-lt"/>
                <a:ea typeface="+mn-ea"/>
                <a:cs typeface="+mn-cs"/>
              </a:rPr>
              <a:t>Pulsed</a:t>
            </a:r>
            <a:r>
              <a:rPr kumimoji="1" lang="fr-FR" altLang="ja-JP" sz="1200" kern="1200" dirty="0">
                <a:solidFill>
                  <a:schemeClr val="tx1"/>
                </a:solidFill>
                <a:effectLst/>
                <a:latin typeface="+mn-lt"/>
                <a:ea typeface="+mn-ea"/>
                <a:cs typeface="+mn-cs"/>
              </a:rPr>
              <a:t> </a:t>
            </a:r>
            <a:r>
              <a:rPr kumimoji="1" lang="fr-FR" altLang="ja-JP" sz="1200" kern="1200" dirty="0" err="1">
                <a:solidFill>
                  <a:schemeClr val="tx1"/>
                </a:solidFill>
                <a:effectLst/>
                <a:latin typeface="+mn-lt"/>
                <a:ea typeface="+mn-ea"/>
                <a:cs typeface="+mn-cs"/>
              </a:rPr>
              <a:t>electron</a:t>
            </a:r>
            <a:r>
              <a:rPr kumimoji="1" lang="fr-FR" altLang="ja-JP" sz="1200" kern="1200" dirty="0">
                <a:solidFill>
                  <a:schemeClr val="tx1"/>
                </a:solidFill>
                <a:effectLst/>
                <a:latin typeface="+mn-lt"/>
                <a:ea typeface="+mn-ea"/>
                <a:cs typeface="+mn-cs"/>
              </a:rPr>
              <a:t> </a:t>
            </a:r>
            <a:r>
              <a:rPr kumimoji="1" lang="fr-FR" altLang="ja-JP" sz="1200" kern="1200" dirty="0" err="1">
                <a:solidFill>
                  <a:schemeClr val="tx1"/>
                </a:solidFill>
                <a:effectLst/>
                <a:latin typeface="+mn-lt"/>
                <a:ea typeface="+mn-ea"/>
                <a:cs typeface="+mn-cs"/>
              </a:rPr>
              <a:t>beams</a:t>
            </a:r>
            <a:r>
              <a:rPr kumimoji="1" lang="fr-FR" altLang="ja-JP" sz="1200" kern="1200" dirty="0">
                <a:solidFill>
                  <a:schemeClr val="tx1"/>
                </a:solidFill>
                <a:effectLst/>
                <a:latin typeface="+mn-lt"/>
                <a:ea typeface="+mn-ea"/>
                <a:cs typeface="+mn-cs"/>
              </a:rPr>
              <a:t> </a:t>
            </a:r>
            <a:r>
              <a:rPr kumimoji="1" lang="fr-FR" altLang="ja-JP" sz="1200" kern="1200" dirty="0" err="1">
                <a:solidFill>
                  <a:schemeClr val="tx1"/>
                </a:solidFill>
                <a:effectLst/>
                <a:latin typeface="+mn-lt"/>
                <a:ea typeface="+mn-ea"/>
                <a:cs typeface="+mn-cs"/>
              </a:rPr>
              <a:t>were</a:t>
            </a:r>
            <a:r>
              <a:rPr kumimoji="1" lang="fr-FR" altLang="ja-JP" sz="1200" kern="1200" dirty="0">
                <a:solidFill>
                  <a:schemeClr val="tx1"/>
                </a:solidFill>
                <a:effectLst/>
                <a:latin typeface="+mn-lt"/>
                <a:ea typeface="+mn-ea"/>
                <a:cs typeface="+mn-cs"/>
              </a:rPr>
              <a:t> </a:t>
            </a:r>
            <a:r>
              <a:rPr kumimoji="1" lang="fr-FR" altLang="ja-JP" sz="1200" kern="1200" dirty="0" err="1">
                <a:solidFill>
                  <a:schemeClr val="tx1"/>
                </a:solidFill>
                <a:effectLst/>
                <a:latin typeface="+mn-lt"/>
                <a:ea typeface="+mn-ea"/>
                <a:cs typeface="+mn-cs"/>
              </a:rPr>
              <a:t>bombarded</a:t>
            </a:r>
            <a:r>
              <a:rPr kumimoji="1" lang="fr-FR" altLang="ja-JP" sz="1200" kern="1200" dirty="0">
                <a:solidFill>
                  <a:schemeClr val="tx1"/>
                </a:solidFill>
                <a:effectLst/>
                <a:latin typeface="+mn-lt"/>
                <a:ea typeface="+mn-ea"/>
                <a:cs typeface="+mn-cs"/>
              </a:rPr>
              <a:t> onto a water‑</a:t>
            </a:r>
            <a:r>
              <a:rPr kumimoji="1" lang="fr-FR" altLang="ja-JP" sz="1200" kern="1200" dirty="0" err="1">
                <a:solidFill>
                  <a:schemeClr val="tx1"/>
                </a:solidFill>
                <a:effectLst/>
                <a:latin typeface="+mn-lt"/>
                <a:ea typeface="+mn-ea"/>
                <a:cs typeface="+mn-cs"/>
              </a:rPr>
              <a:t>cooled</a:t>
            </a:r>
            <a:r>
              <a:rPr kumimoji="1" lang="fr-FR" altLang="ja-JP" sz="1200" kern="1200" dirty="0">
                <a:solidFill>
                  <a:schemeClr val="tx1"/>
                </a:solidFill>
                <a:effectLst/>
                <a:latin typeface="+mn-lt"/>
                <a:ea typeface="+mn-ea"/>
                <a:cs typeface="+mn-cs"/>
              </a:rPr>
              <a:t> </a:t>
            </a:r>
            <a:r>
              <a:rPr kumimoji="1" lang="fr-FR" altLang="ja-JP" sz="1200" kern="1200" dirty="0" err="1">
                <a:solidFill>
                  <a:schemeClr val="tx1"/>
                </a:solidFill>
                <a:effectLst/>
                <a:latin typeface="+mn-lt"/>
                <a:ea typeface="+mn-ea"/>
                <a:cs typeface="+mn-cs"/>
              </a:rPr>
              <a:t>tantalum</a:t>
            </a:r>
            <a:r>
              <a:rPr kumimoji="1" lang="fr-FR" altLang="ja-JP" sz="1200" kern="1200" dirty="0">
                <a:solidFill>
                  <a:schemeClr val="tx1"/>
                </a:solidFill>
                <a:effectLst/>
                <a:latin typeface="+mn-lt"/>
                <a:ea typeface="+mn-ea"/>
                <a:cs typeface="+mn-cs"/>
              </a:rPr>
              <a:t> (Ta) </a:t>
            </a:r>
            <a:r>
              <a:rPr kumimoji="1" lang="fr-FR" altLang="ja-JP" sz="1200" kern="1200" dirty="0" err="1">
                <a:solidFill>
                  <a:schemeClr val="tx1"/>
                </a:solidFill>
                <a:effectLst/>
                <a:latin typeface="+mn-lt"/>
                <a:ea typeface="+mn-ea"/>
                <a:cs typeface="+mn-cs"/>
              </a:rPr>
              <a:t>target</a:t>
            </a:r>
            <a:r>
              <a:rPr kumimoji="1" lang="fr-FR" altLang="ja-JP" sz="1200" kern="1200" dirty="0">
                <a:solidFill>
                  <a:schemeClr val="tx1"/>
                </a:solidFill>
                <a:effectLst/>
                <a:latin typeface="+mn-lt"/>
                <a:ea typeface="+mn-ea"/>
                <a:cs typeface="+mn-cs"/>
              </a:rPr>
              <a:t>. </a:t>
            </a:r>
          </a:p>
          <a:p>
            <a:r>
              <a:rPr kumimoji="1" lang="fr-FR" altLang="ja-JP" sz="1200" kern="1200" dirty="0">
                <a:solidFill>
                  <a:schemeClr val="tx1"/>
                </a:solidFill>
                <a:effectLst/>
                <a:latin typeface="+mn-lt"/>
                <a:ea typeface="+mn-ea"/>
                <a:cs typeface="+mn-cs"/>
              </a:rPr>
              <a:t>Neutrons </a:t>
            </a:r>
            <a:r>
              <a:rPr kumimoji="1" lang="fr-FR" altLang="ja-JP" sz="1200" kern="1200" dirty="0" err="1">
                <a:solidFill>
                  <a:schemeClr val="tx1"/>
                </a:solidFill>
                <a:effectLst/>
                <a:latin typeface="+mn-lt"/>
                <a:ea typeface="+mn-ea"/>
                <a:cs typeface="+mn-cs"/>
              </a:rPr>
              <a:t>were</a:t>
            </a:r>
            <a:r>
              <a:rPr kumimoji="1" lang="fr-FR" altLang="ja-JP" sz="1200" kern="1200" dirty="0">
                <a:solidFill>
                  <a:schemeClr val="tx1"/>
                </a:solidFill>
                <a:effectLst/>
                <a:latin typeface="+mn-lt"/>
                <a:ea typeface="+mn-ea"/>
                <a:cs typeface="+mn-cs"/>
              </a:rPr>
              <a:t> </a:t>
            </a:r>
            <a:r>
              <a:rPr kumimoji="1" lang="fr-FR" altLang="ja-JP" sz="1200" kern="1200" dirty="0" err="1">
                <a:solidFill>
                  <a:schemeClr val="tx1"/>
                </a:solidFill>
                <a:effectLst/>
                <a:latin typeface="+mn-lt"/>
                <a:ea typeface="+mn-ea"/>
                <a:cs typeface="+mn-cs"/>
              </a:rPr>
              <a:t>produced</a:t>
            </a:r>
            <a:r>
              <a:rPr kumimoji="1" lang="fr-FR" altLang="ja-JP" sz="1200" kern="1200" dirty="0">
                <a:solidFill>
                  <a:schemeClr val="tx1"/>
                </a:solidFill>
                <a:effectLst/>
                <a:latin typeface="+mn-lt"/>
                <a:ea typeface="+mn-ea"/>
                <a:cs typeface="+mn-cs"/>
              </a:rPr>
              <a:t> via </a:t>
            </a:r>
            <a:r>
              <a:rPr kumimoji="1" lang="fr-FR" altLang="ja-JP" sz="1200" kern="1200" dirty="0" err="1">
                <a:solidFill>
                  <a:schemeClr val="tx1"/>
                </a:solidFill>
                <a:effectLst/>
                <a:latin typeface="+mn-lt"/>
                <a:ea typeface="+mn-ea"/>
                <a:cs typeface="+mn-cs"/>
              </a:rPr>
              <a:t>photonuclear</a:t>
            </a:r>
            <a:r>
              <a:rPr kumimoji="1" lang="fr-FR" altLang="ja-JP" sz="1200" kern="1200" dirty="0">
                <a:solidFill>
                  <a:schemeClr val="tx1"/>
                </a:solidFill>
                <a:effectLst/>
                <a:latin typeface="+mn-lt"/>
                <a:ea typeface="+mn-ea"/>
                <a:cs typeface="+mn-cs"/>
              </a:rPr>
              <a:t> </a:t>
            </a:r>
            <a:r>
              <a:rPr kumimoji="1" lang="fr-FR" altLang="ja-JP" sz="1200" kern="1200" dirty="0" err="1">
                <a:solidFill>
                  <a:schemeClr val="tx1"/>
                </a:solidFill>
                <a:effectLst/>
                <a:latin typeface="+mn-lt"/>
                <a:ea typeface="+mn-ea"/>
                <a:cs typeface="+mn-cs"/>
              </a:rPr>
              <a:t>reactions</a:t>
            </a:r>
            <a:r>
              <a:rPr kumimoji="1" lang="fr-FR" altLang="ja-JP" sz="1200" kern="1200" dirty="0">
                <a:solidFill>
                  <a:schemeClr val="tx1"/>
                </a:solidFill>
                <a:effectLst/>
                <a:latin typeface="+mn-lt"/>
                <a:ea typeface="+mn-ea"/>
                <a:cs typeface="+mn-cs"/>
              </a:rPr>
              <a:t> </a:t>
            </a:r>
            <a:r>
              <a:rPr kumimoji="1" lang="fr-FR" altLang="ja-JP" sz="1200" kern="1200" dirty="0" err="1">
                <a:solidFill>
                  <a:schemeClr val="tx1"/>
                </a:solidFill>
                <a:effectLst/>
                <a:latin typeface="+mn-lt"/>
                <a:ea typeface="+mn-ea"/>
                <a:cs typeface="+mn-cs"/>
              </a:rPr>
              <a:t>induced</a:t>
            </a:r>
            <a:r>
              <a:rPr kumimoji="1" lang="fr-FR" altLang="ja-JP" sz="1200" kern="1200" dirty="0">
                <a:solidFill>
                  <a:schemeClr val="tx1"/>
                </a:solidFill>
                <a:effectLst/>
                <a:latin typeface="+mn-lt"/>
                <a:ea typeface="+mn-ea"/>
                <a:cs typeface="+mn-cs"/>
              </a:rPr>
              <a:t> by </a:t>
            </a:r>
            <a:r>
              <a:rPr kumimoji="1" lang="fr-FR" altLang="ja-JP" sz="1200" kern="1200" dirty="0" err="1">
                <a:solidFill>
                  <a:schemeClr val="tx1"/>
                </a:solidFill>
                <a:effectLst/>
                <a:latin typeface="+mn-lt"/>
                <a:ea typeface="+mn-ea"/>
                <a:cs typeface="+mn-cs"/>
              </a:rPr>
              <a:t>bremsstrahlung</a:t>
            </a:r>
            <a:r>
              <a:rPr kumimoji="1" lang="fr-FR" altLang="ja-JP" sz="1200" kern="1200" dirty="0">
                <a:solidFill>
                  <a:schemeClr val="tx1"/>
                </a:solidFill>
                <a:effectLst/>
                <a:latin typeface="+mn-lt"/>
                <a:ea typeface="+mn-ea"/>
                <a:cs typeface="+mn-cs"/>
              </a:rPr>
              <a:t> photons. </a:t>
            </a:r>
          </a:p>
          <a:p>
            <a:r>
              <a:rPr kumimoji="1" lang="fr-FR" altLang="ja-JP" sz="1200" kern="1200" dirty="0">
                <a:solidFill>
                  <a:schemeClr val="tx1"/>
                </a:solidFill>
                <a:effectLst/>
                <a:latin typeface="+mn-lt"/>
                <a:ea typeface="+mn-ea"/>
                <a:cs typeface="+mn-cs"/>
              </a:rPr>
              <a:t>To </a:t>
            </a:r>
            <a:r>
              <a:rPr kumimoji="1" lang="fr-FR" altLang="ja-JP" sz="1200" kern="1200" dirty="0" err="1">
                <a:solidFill>
                  <a:schemeClr val="tx1"/>
                </a:solidFill>
                <a:effectLst/>
                <a:latin typeface="+mn-lt"/>
                <a:ea typeface="+mn-ea"/>
                <a:cs typeface="+mn-cs"/>
              </a:rPr>
              <a:t>suppress</a:t>
            </a:r>
            <a:r>
              <a:rPr kumimoji="1" lang="fr-FR" altLang="ja-JP" sz="1200" kern="1200" dirty="0">
                <a:solidFill>
                  <a:schemeClr val="tx1"/>
                </a:solidFill>
                <a:effectLst/>
                <a:latin typeface="+mn-lt"/>
                <a:ea typeface="+mn-ea"/>
                <a:cs typeface="+mn-cs"/>
              </a:rPr>
              <a:t> gamma-ray backgrounds due to</a:t>
            </a:r>
            <a:r>
              <a:rPr lang="ja-JP" altLang="ja-JP" dirty="0">
                <a:effectLst/>
              </a:rPr>
              <a:t> </a:t>
            </a:r>
            <a:r>
              <a:rPr kumimoji="1" lang="fr-FR" altLang="ja-JP" sz="1200" kern="1200" dirty="0" err="1">
                <a:solidFill>
                  <a:schemeClr val="tx1"/>
                </a:solidFill>
                <a:effectLst/>
                <a:latin typeface="+mn-lt"/>
                <a:ea typeface="+mn-ea"/>
                <a:cs typeface="+mn-cs"/>
              </a:rPr>
              <a:t>bremsstrahlung</a:t>
            </a:r>
            <a:r>
              <a:rPr kumimoji="1" lang="fr-FR" altLang="ja-JP" sz="1200" kern="1200" dirty="0">
                <a:solidFill>
                  <a:schemeClr val="tx1"/>
                </a:solidFill>
                <a:effectLst/>
                <a:latin typeface="+mn-lt"/>
                <a:ea typeface="+mn-ea"/>
                <a:cs typeface="+mn-cs"/>
              </a:rPr>
              <a:t> photons and the 2.223 MeV </a:t>
            </a:r>
            <a:r>
              <a:rPr kumimoji="1" lang="fr-FR" altLang="ja-JP" sz="1200" kern="1200" baseline="30000" dirty="0">
                <a:solidFill>
                  <a:schemeClr val="tx1"/>
                </a:solidFill>
                <a:effectLst/>
                <a:latin typeface="+mn-lt"/>
                <a:ea typeface="+mn-ea"/>
                <a:cs typeface="+mn-cs"/>
              </a:rPr>
              <a:t>1</a:t>
            </a:r>
            <a:r>
              <a:rPr kumimoji="1" lang="fr-FR" altLang="ja-JP" sz="1200" kern="1200" dirty="0">
                <a:solidFill>
                  <a:schemeClr val="tx1"/>
                </a:solidFill>
                <a:effectLst/>
                <a:latin typeface="+mn-lt"/>
                <a:ea typeface="+mn-ea"/>
                <a:cs typeface="+mn-cs"/>
              </a:rPr>
              <a:t>H(n, g)</a:t>
            </a:r>
            <a:r>
              <a:rPr kumimoji="1" lang="fr-FR" altLang="ja-JP" sz="1200" kern="1200" baseline="30000" dirty="0">
                <a:solidFill>
                  <a:schemeClr val="tx1"/>
                </a:solidFill>
                <a:effectLst/>
                <a:latin typeface="+mn-lt"/>
                <a:ea typeface="+mn-ea"/>
                <a:cs typeface="+mn-cs"/>
              </a:rPr>
              <a:t>2</a:t>
            </a:r>
            <a:r>
              <a:rPr kumimoji="1" lang="fr-FR" altLang="ja-JP" sz="1200" kern="1200" dirty="0">
                <a:solidFill>
                  <a:schemeClr val="tx1"/>
                </a:solidFill>
                <a:effectLst/>
                <a:latin typeface="+mn-lt"/>
                <a:ea typeface="+mn-ea"/>
                <a:cs typeface="+mn-cs"/>
              </a:rPr>
              <a:t>H neutron capture gamma‑rays </a:t>
            </a:r>
            <a:r>
              <a:rPr kumimoji="1" lang="fr-FR" altLang="ja-JP" sz="1200" kern="1200" dirty="0" err="1">
                <a:solidFill>
                  <a:schemeClr val="tx1"/>
                </a:solidFill>
                <a:effectLst/>
                <a:latin typeface="+mn-lt"/>
                <a:ea typeface="+mn-ea"/>
                <a:cs typeface="+mn-cs"/>
              </a:rPr>
              <a:t>from</a:t>
            </a:r>
            <a:r>
              <a:rPr kumimoji="1" lang="fr-FR" altLang="ja-JP" sz="1200" kern="1200" dirty="0">
                <a:solidFill>
                  <a:schemeClr val="tx1"/>
                </a:solidFill>
                <a:effectLst/>
                <a:latin typeface="+mn-lt"/>
                <a:ea typeface="+mn-ea"/>
                <a:cs typeface="+mn-cs"/>
              </a:rPr>
              <a:t> the </a:t>
            </a:r>
            <a:r>
              <a:rPr kumimoji="1" lang="fr-FR" altLang="ja-JP" sz="1200" kern="1200" dirty="0" err="1">
                <a:solidFill>
                  <a:schemeClr val="tx1"/>
                </a:solidFill>
                <a:effectLst/>
                <a:latin typeface="+mn-lt"/>
                <a:ea typeface="+mn-ea"/>
                <a:cs typeface="+mn-cs"/>
              </a:rPr>
              <a:t>moderator</a:t>
            </a:r>
            <a:r>
              <a:rPr kumimoji="1" lang="fr-FR" altLang="ja-JP" sz="1200" kern="1200" dirty="0">
                <a:solidFill>
                  <a:schemeClr val="tx1"/>
                </a:solidFill>
                <a:effectLst/>
                <a:latin typeface="+mn-lt"/>
                <a:ea typeface="+mn-ea"/>
                <a:cs typeface="+mn-cs"/>
              </a:rPr>
              <a:t>, a </a:t>
            </a:r>
            <a:r>
              <a:rPr kumimoji="1" lang="fr-FR" altLang="ja-JP" sz="1200" kern="1200" dirty="0" err="1">
                <a:solidFill>
                  <a:schemeClr val="tx1"/>
                </a:solidFill>
                <a:effectLst/>
                <a:latin typeface="+mn-lt"/>
                <a:ea typeface="+mn-ea"/>
                <a:cs typeface="+mn-cs"/>
              </a:rPr>
              <a:t>cylindrical</a:t>
            </a:r>
            <a:r>
              <a:rPr kumimoji="1" lang="fr-FR" altLang="ja-JP" sz="1200" kern="1200" dirty="0">
                <a:solidFill>
                  <a:schemeClr val="tx1"/>
                </a:solidFill>
                <a:effectLst/>
                <a:latin typeface="+mn-lt"/>
                <a:ea typeface="+mn-ea"/>
                <a:cs typeface="+mn-cs"/>
              </a:rPr>
              <a:t> lead </a:t>
            </a:r>
            <a:r>
              <a:rPr kumimoji="1" lang="fr-FR" altLang="ja-JP" sz="1200" kern="1200" dirty="0" err="1">
                <a:solidFill>
                  <a:schemeClr val="tx1"/>
                </a:solidFill>
                <a:effectLst/>
                <a:latin typeface="+mn-lt"/>
                <a:ea typeface="+mn-ea"/>
                <a:cs typeface="+mn-cs"/>
              </a:rPr>
              <a:t>shadow</a:t>
            </a:r>
            <a:r>
              <a:rPr kumimoji="1" lang="fr-FR" altLang="ja-JP" sz="1200" kern="1200" dirty="0">
                <a:solidFill>
                  <a:schemeClr val="tx1"/>
                </a:solidFill>
                <a:effectLst/>
                <a:latin typeface="+mn-lt"/>
                <a:ea typeface="+mn-ea"/>
                <a:cs typeface="+mn-cs"/>
              </a:rPr>
              <a:t> bar</a:t>
            </a:r>
            <a:r>
              <a:rPr lang="ja-JP" altLang="ja-JP" dirty="0">
                <a:effectLst/>
              </a:rPr>
              <a:t> </a:t>
            </a:r>
            <a:r>
              <a:rPr lang="en-US" altLang="ja-JP" dirty="0">
                <a:effectLst/>
              </a:rPr>
              <a:t>was installed. </a:t>
            </a:r>
            <a:r>
              <a:rPr kumimoji="1" lang="fr-FR" altLang="ja-JP" sz="1200" kern="1200" dirty="0">
                <a:solidFill>
                  <a:schemeClr val="tx1"/>
                </a:solidFill>
                <a:effectLst/>
                <a:latin typeface="+mn-lt"/>
                <a:ea typeface="+mn-ea"/>
                <a:cs typeface="+mn-cs"/>
              </a:rPr>
              <a:t>The neutron </a:t>
            </a:r>
            <a:r>
              <a:rPr kumimoji="1" lang="fr-FR" altLang="ja-JP" sz="1200" kern="1200" dirty="0" err="1">
                <a:solidFill>
                  <a:schemeClr val="tx1"/>
                </a:solidFill>
                <a:effectLst/>
                <a:latin typeface="+mn-lt"/>
                <a:ea typeface="+mn-ea"/>
                <a:cs typeface="+mn-cs"/>
              </a:rPr>
              <a:t>beam</a:t>
            </a:r>
            <a:r>
              <a:rPr kumimoji="1" lang="fr-FR" altLang="ja-JP" sz="1200" kern="1200" dirty="0">
                <a:solidFill>
                  <a:schemeClr val="tx1"/>
                </a:solidFill>
                <a:effectLst/>
                <a:latin typeface="+mn-lt"/>
                <a:ea typeface="+mn-ea"/>
                <a:cs typeface="+mn-cs"/>
              </a:rPr>
              <a:t> </a:t>
            </a:r>
            <a:r>
              <a:rPr kumimoji="1" lang="fr-FR" altLang="ja-JP" sz="1200" kern="1200" dirty="0" err="1">
                <a:solidFill>
                  <a:schemeClr val="tx1"/>
                </a:solidFill>
                <a:effectLst/>
                <a:latin typeface="+mn-lt"/>
                <a:ea typeface="+mn-ea"/>
                <a:cs typeface="+mn-cs"/>
              </a:rPr>
              <a:t>was</a:t>
            </a:r>
            <a:r>
              <a:rPr kumimoji="1" lang="fr-FR" altLang="ja-JP" sz="1200" kern="1200" dirty="0">
                <a:solidFill>
                  <a:schemeClr val="tx1"/>
                </a:solidFill>
                <a:effectLst/>
                <a:latin typeface="+mn-lt"/>
                <a:ea typeface="+mn-ea"/>
                <a:cs typeface="+mn-cs"/>
              </a:rPr>
              <a:t>  </a:t>
            </a:r>
            <a:r>
              <a:rPr kumimoji="1" lang="fr-FR" altLang="ja-JP" sz="1200" kern="1200" dirty="0" err="1">
                <a:solidFill>
                  <a:schemeClr val="tx1"/>
                </a:solidFill>
                <a:effectLst/>
                <a:latin typeface="+mn-lt"/>
                <a:ea typeface="+mn-ea"/>
                <a:cs typeface="+mn-cs"/>
              </a:rPr>
              <a:t>collimated</a:t>
            </a:r>
            <a:r>
              <a:rPr kumimoji="1" lang="fr-FR" altLang="ja-JP" sz="1200" kern="1200" dirty="0">
                <a:solidFill>
                  <a:schemeClr val="tx1"/>
                </a:solidFill>
                <a:effectLst/>
                <a:latin typeface="+mn-lt"/>
                <a:ea typeface="+mn-ea"/>
                <a:cs typeface="+mn-cs"/>
              </a:rPr>
              <a:t> to a </a:t>
            </a:r>
            <a:r>
              <a:rPr kumimoji="1" lang="fr-FR" altLang="ja-JP" sz="1200" kern="1200" dirty="0" err="1">
                <a:solidFill>
                  <a:schemeClr val="tx1"/>
                </a:solidFill>
                <a:effectLst/>
                <a:latin typeface="+mn-lt"/>
                <a:ea typeface="+mn-ea"/>
                <a:cs typeface="+mn-cs"/>
              </a:rPr>
              <a:t>diameter</a:t>
            </a:r>
            <a:r>
              <a:rPr kumimoji="1" lang="fr-FR" altLang="ja-JP" sz="1200" kern="1200" dirty="0">
                <a:solidFill>
                  <a:schemeClr val="tx1"/>
                </a:solidFill>
                <a:effectLst/>
                <a:latin typeface="+mn-lt"/>
                <a:ea typeface="+mn-ea"/>
                <a:cs typeface="+mn-cs"/>
              </a:rPr>
              <a:t> of 30 mm</a:t>
            </a:r>
            <a:r>
              <a:rPr kumimoji="1" lang="en-US" altLang="ja-JP" sz="1200" kern="1200" dirty="0">
                <a:solidFill>
                  <a:schemeClr val="tx1"/>
                </a:solidFill>
                <a:effectLst/>
                <a:latin typeface="+mn-lt"/>
                <a:ea typeface="+mn-ea"/>
                <a:cs typeface="+mn-cs"/>
              </a:rPr>
              <a:t>.</a:t>
            </a:r>
          </a:p>
          <a:p>
            <a:endParaRPr kumimoji="1" lang="en-US" altLang="ja-JP" sz="1200" kern="1200" dirty="0">
              <a:solidFill>
                <a:schemeClr val="tx1"/>
              </a:solidFill>
              <a:effectLst/>
              <a:latin typeface="+mn-lt"/>
              <a:ea typeface="+mn-ea"/>
              <a:cs typeface="+mn-cs"/>
            </a:endParaRPr>
          </a:p>
          <a:p>
            <a:r>
              <a:rPr kumimoji="1" lang="en-US" altLang="ja-JP" sz="1200" kern="1200" dirty="0">
                <a:solidFill>
                  <a:schemeClr val="tx1"/>
                </a:solidFill>
                <a:effectLst/>
                <a:latin typeface="+mn-lt"/>
                <a:ea typeface="+mn-ea"/>
                <a:cs typeface="+mn-cs"/>
              </a:rPr>
              <a:t>Fission neutrons emitted from the sample were measured with five neutron detectors, and </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fr-FR" altLang="ja-JP" sz="1200" kern="1200" dirty="0">
                <a:solidFill>
                  <a:schemeClr val="tx1"/>
                </a:solidFill>
                <a:effectLst/>
                <a:latin typeface="+mn-lt"/>
                <a:ea typeface="+mn-ea"/>
                <a:cs typeface="+mn-cs"/>
              </a:rPr>
              <a:t>Neutron capture gamma‑rays </a:t>
            </a:r>
            <a:r>
              <a:rPr kumimoji="1" lang="fr-FR" altLang="ja-JP" sz="1200" kern="1200" dirty="0" err="1">
                <a:solidFill>
                  <a:schemeClr val="tx1"/>
                </a:solidFill>
                <a:effectLst/>
                <a:latin typeface="+mn-lt"/>
                <a:ea typeface="+mn-ea"/>
                <a:cs typeface="+mn-cs"/>
              </a:rPr>
              <a:t>were</a:t>
            </a:r>
            <a:r>
              <a:rPr kumimoji="1" lang="fr-FR" altLang="ja-JP" sz="1200" kern="1200" dirty="0">
                <a:solidFill>
                  <a:schemeClr val="tx1"/>
                </a:solidFill>
                <a:effectLst/>
                <a:latin typeface="+mn-lt"/>
                <a:ea typeface="+mn-ea"/>
                <a:cs typeface="+mn-cs"/>
              </a:rPr>
              <a:t> </a:t>
            </a:r>
            <a:r>
              <a:rPr kumimoji="1" lang="fr-FR" altLang="ja-JP" sz="1200" kern="1200" dirty="0" err="1">
                <a:solidFill>
                  <a:schemeClr val="tx1"/>
                </a:solidFill>
                <a:effectLst/>
                <a:latin typeface="+mn-lt"/>
                <a:ea typeface="+mn-ea"/>
                <a:cs typeface="+mn-cs"/>
              </a:rPr>
              <a:t>detected</a:t>
            </a:r>
            <a:r>
              <a:rPr kumimoji="1" lang="fr-FR" altLang="ja-JP" sz="1200" kern="1200" dirty="0">
                <a:solidFill>
                  <a:schemeClr val="tx1"/>
                </a:solidFill>
                <a:effectLst/>
                <a:latin typeface="+mn-lt"/>
                <a:ea typeface="+mn-ea"/>
                <a:cs typeface="+mn-cs"/>
              </a:rPr>
              <a:t> </a:t>
            </a:r>
            <a:r>
              <a:rPr kumimoji="1" lang="fr-FR" altLang="ja-JP" sz="1200" kern="1200" dirty="0" err="1">
                <a:solidFill>
                  <a:schemeClr val="tx1"/>
                </a:solidFill>
                <a:effectLst/>
                <a:latin typeface="+mn-lt"/>
                <a:ea typeface="+mn-ea"/>
                <a:cs typeface="+mn-cs"/>
              </a:rPr>
              <a:t>using</a:t>
            </a:r>
            <a:r>
              <a:rPr kumimoji="1" lang="fr-FR" altLang="ja-JP" sz="1200" kern="1200" dirty="0">
                <a:solidFill>
                  <a:schemeClr val="tx1"/>
                </a:solidFill>
                <a:effectLst/>
                <a:latin typeface="+mn-lt"/>
                <a:ea typeface="+mn-ea"/>
                <a:cs typeface="+mn-cs"/>
              </a:rPr>
              <a:t> five BGO scintillation detectors</a:t>
            </a:r>
            <a:r>
              <a:rPr kumimoji="1" lang="en-US" altLang="ja-JP" sz="1200" kern="1200" dirty="0">
                <a:solidFill>
                  <a:schemeClr val="tx1"/>
                </a:solidFill>
                <a:effectLst/>
                <a:latin typeface="+mn-lt"/>
                <a:ea typeface="+mn-ea"/>
                <a:cs typeface="+mn-cs"/>
              </a:rPr>
              <a:t>. </a:t>
            </a:r>
            <a:r>
              <a:rPr kumimoji="1" lang="ja-JP" altLang="ja-JP" sz="1200" kern="1200" dirty="0">
                <a:solidFill>
                  <a:schemeClr val="tx1"/>
                </a:solidFill>
                <a:effectLst/>
                <a:latin typeface="+mn-lt"/>
                <a:ea typeface="+mn-ea"/>
                <a:cs typeface="+mn-cs"/>
              </a:rPr>
              <a:t>T</a:t>
            </a:r>
            <a:endParaRPr kumimoji="1" lang="en-US" altLang="ja-JP" sz="120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altLang="ja-JP" sz="1200" kern="1200" dirty="0">
                <a:solidFill>
                  <a:schemeClr val="tx1"/>
                </a:solidFill>
                <a:effectLst/>
                <a:latin typeface="+mn-lt"/>
                <a:ea typeface="+mn-ea"/>
                <a:cs typeface="+mn-cs"/>
              </a:rPr>
              <a:t>T</a:t>
            </a:r>
            <a:r>
              <a:rPr kumimoji="1" lang="ja-JP" altLang="ja-JP" sz="1200" kern="1200" dirty="0">
                <a:solidFill>
                  <a:schemeClr val="tx1"/>
                </a:solidFill>
                <a:effectLst/>
                <a:latin typeface="+mn-lt"/>
                <a:ea typeface="+mn-ea"/>
                <a:cs typeface="+mn-cs"/>
              </a:rPr>
              <a:t>hese detectors were mounted on a regular dodecahedral frame, providing an isotropic arrangement.</a:t>
            </a:r>
          </a:p>
          <a:p>
            <a:endParaRPr kumimoji="1" lang="en-US" altLang="ja-JP" sz="1200" kern="1200" dirty="0">
              <a:solidFill>
                <a:schemeClr val="tx1"/>
              </a:solidFill>
              <a:effectLst/>
              <a:latin typeface="+mn-lt"/>
              <a:ea typeface="+mn-ea"/>
              <a:cs typeface="+mn-cs"/>
            </a:endParaRPr>
          </a:p>
          <a:p>
            <a:endParaRPr kumimoji="1" lang="en-US" altLang="ja-JP" sz="120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altLang="ja-JP" dirty="0"/>
              <a:t>The </a:t>
            </a:r>
            <a:r>
              <a:rPr kumimoji="1" lang="ja-JP" altLang="ja-JP" sz="1200" kern="1200" dirty="0">
                <a:solidFill>
                  <a:schemeClr val="tx1"/>
                </a:solidFill>
                <a:effectLst/>
                <a:latin typeface="+mn-lt"/>
                <a:ea typeface="+mn-ea"/>
                <a:cs typeface="+mn-cs"/>
              </a:rPr>
              <a:t>distance from the center of the sample to the detector surface is 48.5 mm.</a:t>
            </a:r>
          </a:p>
          <a:p>
            <a:r>
              <a:rPr kumimoji="1" lang="ja-JP" altLang="ja-JP" sz="1200" kern="1200" dirty="0">
                <a:solidFill>
                  <a:schemeClr val="tx1"/>
                </a:solidFill>
                <a:effectLst/>
                <a:latin typeface="+mn-lt"/>
                <a:ea typeface="+mn-ea"/>
                <a:cs typeface="+mn-cs"/>
              </a:rPr>
              <a:t>The U</a:t>
            </a:r>
            <a:r>
              <a:rPr kumimoji="1" lang="en-US" altLang="ja-JP" sz="1200" kern="1200" dirty="0">
                <a:solidFill>
                  <a:schemeClr val="tx1"/>
                </a:solidFill>
                <a:effectLst/>
                <a:latin typeface="+mn-lt"/>
                <a:ea typeface="+mn-ea"/>
                <a:cs typeface="+mn-cs"/>
              </a:rPr>
              <a:t>-235</a:t>
            </a:r>
            <a:r>
              <a:rPr kumimoji="1" lang="ja-JP" altLang="ja-JP" sz="1200" kern="1200" dirty="0">
                <a:solidFill>
                  <a:schemeClr val="tx1"/>
                </a:solidFill>
                <a:effectLst/>
                <a:latin typeface="+mn-lt"/>
                <a:ea typeface="+mn-ea"/>
                <a:cs typeface="+mn-cs"/>
              </a:rPr>
              <a:t> sample was enriched to 93% in U</a:t>
            </a:r>
            <a:r>
              <a:rPr kumimoji="1" lang="en-US" altLang="ja-JP" sz="1200" kern="1200" dirty="0">
                <a:solidFill>
                  <a:schemeClr val="tx1"/>
                </a:solidFill>
                <a:effectLst/>
                <a:latin typeface="+mn-lt"/>
                <a:ea typeface="+mn-ea"/>
                <a:cs typeface="+mn-cs"/>
              </a:rPr>
              <a:t>-235</a:t>
            </a:r>
            <a:r>
              <a:rPr kumimoji="1" lang="ja-JP" altLang="ja-JP" sz="1200" kern="1200" dirty="0">
                <a:solidFill>
                  <a:schemeClr val="tx1"/>
                </a:solidFill>
                <a:effectLst/>
                <a:latin typeface="+mn-lt"/>
                <a:ea typeface="+mn-ea"/>
                <a:cs typeface="+mn-cs"/>
              </a:rPr>
              <a:t>.</a:t>
            </a:r>
          </a:p>
          <a:p>
            <a:r>
              <a:rPr kumimoji="1" lang="ja-JP" altLang="ja-JP" sz="1200" kern="1200" dirty="0">
                <a:solidFill>
                  <a:schemeClr val="tx1"/>
                </a:solidFill>
                <a:effectLst/>
                <a:latin typeface="+mn-lt"/>
                <a:ea typeface="+mn-ea"/>
                <a:cs typeface="+mn-cs"/>
              </a:rPr>
              <a:t>Its chemical form is U[ _3 ]O[ _8 ] dispersed in metallic aluminum, with the surface coated by a radiation‑resistant resin.</a:t>
            </a:r>
          </a:p>
          <a:p>
            <a:r>
              <a:rPr kumimoji="1" lang="ja-JP" altLang="ja-JP" sz="1200" kern="1200" dirty="0">
                <a:solidFill>
                  <a:schemeClr val="tx1"/>
                </a:solidFill>
                <a:effectLst/>
                <a:latin typeface="+mn-lt"/>
                <a:ea typeface="+mn-ea"/>
                <a:cs typeface="+mn-cs"/>
              </a:rPr>
              <a:t>The areal density of [ ^{235} ]U is [ 2.44 \times 10^{-4} ] atoms per barn.</a:t>
            </a:r>
          </a:p>
          <a:p>
            <a:r>
              <a:rPr kumimoji="1" lang="en-US" altLang="ja-JP" dirty="0"/>
              <a:t>And</a:t>
            </a:r>
            <a:r>
              <a:rPr kumimoji="1" lang="ja-JP" altLang="en-US" dirty="0"/>
              <a:t> </a:t>
            </a:r>
            <a:r>
              <a:rPr kumimoji="1" lang="en-US" altLang="ja-JP" dirty="0"/>
              <a:t>enriched boron -10 samples was used to determine incident neutron spectrum.</a:t>
            </a: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0C6D2E5E-E3A5-483E-9E5D-A3D8F35ECD7B}" type="slidenum">
              <a:rPr lang="ja-JP" altLang="en-US" smtClean="0"/>
              <a:pPr>
                <a:defRPr/>
              </a:pPr>
              <a:t>7</a:t>
            </a:fld>
            <a:endParaRPr lang="ja-JP" altLang="en-US"/>
          </a:p>
        </p:txBody>
      </p:sp>
    </p:spTree>
    <p:extLst>
      <p:ext uri="{BB962C8B-B14F-4D97-AF65-F5344CB8AC3E}">
        <p14:creationId xmlns:p14="http://schemas.microsoft.com/office/powerpoint/2010/main" val="27129959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kern="1200" dirty="0">
                <a:solidFill>
                  <a:schemeClr val="tx1"/>
                </a:solidFill>
                <a:effectLst/>
                <a:latin typeface="+mn-lt"/>
                <a:ea typeface="+mn-ea"/>
                <a:cs typeface="+mn-cs"/>
              </a:rPr>
              <a:t>T</a:t>
            </a:r>
            <a:r>
              <a:rPr kumimoji="1" lang="ja-JP" altLang="ja-JP" sz="1200" kern="1200">
                <a:solidFill>
                  <a:schemeClr val="tx1"/>
                </a:solidFill>
                <a:effectLst/>
                <a:latin typeface="+mn-lt"/>
                <a:ea typeface="+mn-ea"/>
                <a:cs typeface="+mn-cs"/>
              </a:rPr>
              <a:t>his slide shows the analysis procedure.</a:t>
            </a:r>
            <a:endParaRPr kumimoji="1" lang="en-US" altLang="ja-JP" sz="1200" kern="1200" dirty="0">
              <a:solidFill>
                <a:schemeClr val="tx1"/>
              </a:solidFill>
              <a:effectLst/>
              <a:latin typeface="+mn-lt"/>
              <a:ea typeface="+mn-ea"/>
              <a:cs typeface="+mn-cs"/>
            </a:endParaRPr>
          </a:p>
          <a:p>
            <a:endParaRPr kumimoji="1" lang="ja-JP" altLang="ja-JP" sz="1200" kern="1200">
              <a:solidFill>
                <a:schemeClr val="tx1"/>
              </a:solidFill>
              <a:effectLst/>
              <a:latin typeface="+mn-lt"/>
              <a:ea typeface="+mn-ea"/>
              <a:cs typeface="+mn-cs"/>
            </a:endParaRPr>
          </a:p>
          <a:p>
            <a:r>
              <a:rPr kumimoji="1" lang="ja-JP" altLang="ja-JP" sz="1200" kern="1200">
                <a:solidFill>
                  <a:schemeClr val="tx1"/>
                </a:solidFill>
                <a:effectLst/>
                <a:latin typeface="+mn-lt"/>
                <a:ea typeface="+mn-ea"/>
                <a:cs typeface="+mn-cs"/>
              </a:rPr>
              <a:t>For the neutron detectors, we first apply dead‑time correction to the list‑mode data of TOF, pulse height, and PSD.</a:t>
            </a:r>
          </a:p>
          <a:p>
            <a:r>
              <a:rPr kumimoji="1" lang="ja-JP" altLang="ja-JP" sz="1200" kern="1200">
                <a:solidFill>
                  <a:schemeClr val="tx1"/>
                </a:solidFill>
                <a:effectLst/>
                <a:latin typeface="+mn-lt"/>
                <a:ea typeface="+mn-ea"/>
                <a:cs typeface="+mn-cs"/>
              </a:rPr>
              <a:t>Next, gamma‑ray and neutron events are separated using PSD.</a:t>
            </a:r>
            <a:endParaRPr kumimoji="1" lang="en-US" altLang="ja-JP" sz="1200" kern="1200" dirty="0">
              <a:solidFill>
                <a:schemeClr val="tx1"/>
              </a:solidFill>
              <a:effectLst/>
              <a:latin typeface="+mn-lt"/>
              <a:ea typeface="+mn-ea"/>
              <a:cs typeface="+mn-cs"/>
            </a:endParaRPr>
          </a:p>
          <a:p>
            <a:endParaRPr kumimoji="1" lang="ja-JP" altLang="ja-JP" sz="1200" kern="1200">
              <a:solidFill>
                <a:schemeClr val="tx1"/>
              </a:solidFill>
              <a:effectLst/>
              <a:latin typeface="+mn-lt"/>
              <a:ea typeface="+mn-ea"/>
              <a:cs typeface="+mn-cs"/>
            </a:endParaRPr>
          </a:p>
          <a:p>
            <a:r>
              <a:rPr kumimoji="1" lang="ja-JP" altLang="ja-JP" sz="1200" kern="1200">
                <a:solidFill>
                  <a:schemeClr val="tx1"/>
                </a:solidFill>
                <a:effectLst/>
                <a:latin typeface="+mn-lt"/>
                <a:ea typeface="+mn-ea"/>
                <a:cs typeface="+mn-cs"/>
              </a:rPr>
              <a:t>Once the neutron TOF spectrum is obtained, we subtract the background and derive the neutron yield.</a:t>
            </a:r>
            <a:endParaRPr kumimoji="1" lang="en-US" altLang="ja-JP" sz="1200" kern="1200" dirty="0">
              <a:solidFill>
                <a:schemeClr val="tx1"/>
              </a:solidFill>
              <a:effectLst/>
              <a:latin typeface="+mn-lt"/>
              <a:ea typeface="+mn-ea"/>
              <a:cs typeface="+mn-cs"/>
            </a:endParaRPr>
          </a:p>
          <a:p>
            <a:endParaRPr kumimoji="1" lang="ja-JP" altLang="ja-JP" sz="1200" kern="1200">
              <a:solidFill>
                <a:schemeClr val="tx1"/>
              </a:solidFill>
              <a:effectLst/>
              <a:latin typeface="+mn-lt"/>
              <a:ea typeface="+mn-ea"/>
              <a:cs typeface="+mn-cs"/>
            </a:endParaRPr>
          </a:p>
          <a:p>
            <a:r>
              <a:rPr kumimoji="1" lang="ja-JP" altLang="ja-JP" sz="1200" kern="1200">
                <a:solidFill>
                  <a:schemeClr val="tx1"/>
                </a:solidFill>
                <a:effectLst/>
                <a:latin typeface="+mn-lt"/>
                <a:ea typeface="+mn-ea"/>
                <a:cs typeface="+mn-cs"/>
              </a:rPr>
              <a:t>For the BGO detector, the neutron‑energy distribution was determined from measurements using a boron sample.</a:t>
            </a:r>
          </a:p>
          <a:p>
            <a:r>
              <a:rPr kumimoji="1" lang="ja-JP" altLang="ja-JP" sz="1200" kern="1200">
                <a:solidFill>
                  <a:schemeClr val="tx1"/>
                </a:solidFill>
                <a:effectLst/>
                <a:latin typeface="+mn-lt"/>
                <a:ea typeface="+mn-ea"/>
                <a:cs typeface="+mn-cs"/>
              </a:rPr>
              <a:t>After dead‑time correction, we gate on the 478‑keV peak to extract the TOF distribution and subtract the background.</a:t>
            </a:r>
            <a:endParaRPr kumimoji="1" lang="en-US" altLang="ja-JP" sz="1200" kern="1200" dirty="0">
              <a:solidFill>
                <a:schemeClr val="tx1"/>
              </a:solidFill>
              <a:effectLst/>
              <a:latin typeface="+mn-lt"/>
              <a:ea typeface="+mn-ea"/>
              <a:cs typeface="+mn-cs"/>
            </a:endParaRPr>
          </a:p>
          <a:p>
            <a:endParaRPr kumimoji="1" lang="ja-JP" altLang="ja-JP" sz="1200" kern="1200">
              <a:solidFill>
                <a:schemeClr val="tx1"/>
              </a:solidFill>
              <a:effectLst/>
              <a:latin typeface="+mn-lt"/>
              <a:ea typeface="+mn-ea"/>
              <a:cs typeface="+mn-cs"/>
            </a:endParaRPr>
          </a:p>
          <a:p>
            <a:r>
              <a:rPr kumimoji="1" lang="ja-JP" altLang="ja-JP" sz="1200" kern="1200">
                <a:solidFill>
                  <a:schemeClr val="tx1"/>
                </a:solidFill>
                <a:effectLst/>
                <a:latin typeface="+mn-lt"/>
                <a:ea typeface="+mn-ea"/>
                <a:cs typeface="+mn-cs"/>
              </a:rPr>
              <a:t>The fission cross section is then obtained by normalizing the neutron yield with the neutron‑energy spectrum.</a:t>
            </a:r>
          </a:p>
          <a:p>
            <a:endParaRPr kumimoji="1" lang="ja-JP" altLang="en-US"/>
          </a:p>
        </p:txBody>
      </p:sp>
      <p:sp>
        <p:nvSpPr>
          <p:cNvPr id="4" name="スライド番号プレースホルダー 3"/>
          <p:cNvSpPr>
            <a:spLocks noGrp="1"/>
          </p:cNvSpPr>
          <p:nvPr>
            <p:ph type="sldNum" sz="quarter" idx="5"/>
          </p:nvPr>
        </p:nvSpPr>
        <p:spPr/>
        <p:txBody>
          <a:bodyPr/>
          <a:lstStyle/>
          <a:p>
            <a:pPr>
              <a:defRPr/>
            </a:pPr>
            <a:fld id="{0C6D2E5E-E3A5-483E-9E5D-A3D8F35ECD7B}" type="slidenum">
              <a:rPr lang="ja-JP" altLang="en-US" smtClean="0"/>
              <a:pPr>
                <a:defRPr/>
              </a:pPr>
              <a:t>8</a:t>
            </a:fld>
            <a:endParaRPr lang="ja-JP" altLang="en-US"/>
          </a:p>
        </p:txBody>
      </p:sp>
    </p:spTree>
    <p:extLst>
      <p:ext uri="{BB962C8B-B14F-4D97-AF65-F5344CB8AC3E}">
        <p14:creationId xmlns:p14="http://schemas.microsoft.com/office/powerpoint/2010/main" val="27855182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 altLang="ja-JP" dirty="0"/>
              <a:t>Let me briefly explain the principle of PSD.</a:t>
            </a:r>
          </a:p>
          <a:p>
            <a:r>
              <a:rPr kumimoji="1" lang="en" altLang="ja-JP" dirty="0"/>
              <a:t>Neutron detection in organic scintillators is based on recoil protons.</a:t>
            </a:r>
          </a:p>
          <a:p>
            <a:r>
              <a:rPr kumimoji="1" lang="en" altLang="ja-JP" dirty="0"/>
              <a:t>Because protons have a high LET, they produce a larger fraction of triplet‑state excitations in the scintillator.</a:t>
            </a:r>
          </a:p>
          <a:p>
            <a:r>
              <a:rPr kumimoji="1" lang="en" altLang="ja-JP" dirty="0"/>
              <a:t>In contrast, gamma rays generate Compton electrons, which have a low LET and therefore create predominantly singlet‑state excitations.</a:t>
            </a:r>
          </a:p>
          <a:p>
            <a:r>
              <a:rPr kumimoji="1" lang="en" altLang="ja-JP" dirty="0"/>
              <a:t>As a result, neutron signals exhibit a longer decay component, whereas gamma‑ray signals decay much more quickly.</a:t>
            </a:r>
          </a:p>
          <a:p>
            <a:endParaRPr kumimoji="1" lang="ja-JP" altLang="en-US"/>
          </a:p>
        </p:txBody>
      </p:sp>
      <p:sp>
        <p:nvSpPr>
          <p:cNvPr id="4" name="スライド番号プレースホルダー 3"/>
          <p:cNvSpPr>
            <a:spLocks noGrp="1"/>
          </p:cNvSpPr>
          <p:nvPr>
            <p:ph type="sldNum" sz="quarter" idx="5"/>
          </p:nvPr>
        </p:nvSpPr>
        <p:spPr/>
        <p:txBody>
          <a:bodyPr/>
          <a:lstStyle/>
          <a:p>
            <a:pPr>
              <a:defRPr/>
            </a:pPr>
            <a:fld id="{0C6D2E5E-E3A5-483E-9E5D-A3D8F35ECD7B}" type="slidenum">
              <a:rPr lang="ja-JP" altLang="en-US" smtClean="0"/>
              <a:pPr>
                <a:defRPr/>
              </a:pPr>
              <a:t>9</a:t>
            </a:fld>
            <a:endParaRPr lang="ja-JP" altLang="en-US"/>
          </a:p>
        </p:txBody>
      </p:sp>
    </p:spTree>
    <p:extLst>
      <p:ext uri="{BB962C8B-B14F-4D97-AF65-F5344CB8AC3E}">
        <p14:creationId xmlns:p14="http://schemas.microsoft.com/office/powerpoint/2010/main" val="11713475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kern="1200" dirty="0">
                <a:solidFill>
                  <a:schemeClr val="tx1"/>
                </a:solidFill>
                <a:effectLst/>
                <a:latin typeface="+mn-lt"/>
                <a:ea typeface="+mn-ea"/>
                <a:cs typeface="+mn-cs"/>
              </a:rPr>
              <a:t>T</a:t>
            </a:r>
            <a:r>
              <a:rPr kumimoji="1" lang="ja-JP" altLang="ja-JP" sz="1200" kern="1200" dirty="0">
                <a:solidFill>
                  <a:schemeClr val="tx1"/>
                </a:solidFill>
                <a:effectLst/>
                <a:latin typeface="+mn-lt"/>
                <a:ea typeface="+mn-ea"/>
                <a:cs typeface="+mn-cs"/>
              </a:rPr>
              <a:t>his figure shows the two‑dimensional distribution of pulse height and PSD.</a:t>
            </a:r>
          </a:p>
          <a:p>
            <a:endParaRPr kumimoji="1" lang="en-US"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It corresponds to the 662‑keV gamma rays from [ ^{137} ]Cs.</a:t>
            </a:r>
          </a:p>
          <a:p>
            <a:r>
              <a:rPr kumimoji="1" lang="ja-JP" altLang="ja-JP" sz="1200" kern="1200" dirty="0">
                <a:solidFill>
                  <a:schemeClr val="tx1"/>
                </a:solidFill>
                <a:effectLst/>
                <a:latin typeface="+mn-lt"/>
                <a:ea typeface="+mn-ea"/>
                <a:cs typeface="+mn-cs"/>
              </a:rPr>
              <a:t>The Compton edge appears at around channel 850, and the PSD value is approximately 0.24.</a:t>
            </a:r>
          </a:p>
          <a:p>
            <a:endParaRPr kumimoji="1" lang="en-US"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This is the PH–PSD distribution for [ ^{235} ]U.</a:t>
            </a:r>
          </a:p>
          <a:p>
            <a:r>
              <a:rPr kumimoji="1" lang="ja-JP" altLang="ja-JP" sz="1200" kern="1200" dirty="0">
                <a:solidFill>
                  <a:schemeClr val="tx1"/>
                </a:solidFill>
                <a:effectLst/>
                <a:latin typeface="+mn-lt"/>
                <a:ea typeface="+mn-ea"/>
                <a:cs typeface="+mn-cs"/>
              </a:rPr>
              <a:t>Neutron events form a clear band, and the gamma‑flash region is also visible.</a:t>
            </a:r>
          </a:p>
          <a:p>
            <a:endParaRPr kumimoji="1" lang="en-US"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The cluster in the upper‑left area corresponds to pile‑up events.</a:t>
            </a:r>
          </a:p>
          <a:p>
            <a:r>
              <a:rPr kumimoji="1" lang="ja-JP" altLang="ja-JP" sz="1200" kern="1200" dirty="0">
                <a:solidFill>
                  <a:schemeClr val="tx1"/>
                </a:solidFill>
                <a:effectLst/>
                <a:latin typeface="+mn-lt"/>
                <a:ea typeface="+mn-ea"/>
                <a:cs typeface="+mn-cs"/>
              </a:rPr>
              <a:t>The light output of EJ‑276D follows this relationship, and the neutron threshold is about 0.5 MeV.</a:t>
            </a:r>
          </a:p>
          <a:p>
            <a:r>
              <a:rPr kumimoji="1" lang="ja-JP" altLang="ja-JP" sz="1200" kern="1200" dirty="0">
                <a:solidFill>
                  <a:schemeClr val="tx1"/>
                </a:solidFill>
                <a:effectLst/>
                <a:latin typeface="+mn-lt"/>
                <a:ea typeface="+mn-ea"/>
                <a:cs typeface="+mn-cs"/>
              </a:rPr>
              <a:t>Therefore, the sensitivity to scattered neutrons is relatively low.</a:t>
            </a: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0C6D2E5E-E3A5-483E-9E5D-A3D8F35ECD7B}" type="slidenum">
              <a:rPr lang="ja-JP" altLang="en-US" smtClean="0"/>
              <a:pPr>
                <a:defRPr/>
              </a:pPr>
              <a:t>10</a:t>
            </a:fld>
            <a:endParaRPr lang="ja-JP" altLang="en-US"/>
          </a:p>
        </p:txBody>
      </p:sp>
    </p:spTree>
    <p:extLst>
      <p:ext uri="{BB962C8B-B14F-4D97-AF65-F5344CB8AC3E}">
        <p14:creationId xmlns:p14="http://schemas.microsoft.com/office/powerpoint/2010/main" val="8718643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fld id="{C0B7D66A-A234-45AF-AD84-07B1297AD55B}" type="datetime1">
              <a:rPr lang="ja-JP" altLang="en-US" smtClean="0"/>
              <a:t>2026/6/29</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a:t>Wonder 2026, 2026/6/29 </a:t>
            </a: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3A480FA7-8897-4A78-BE75-95CA6D343407}" type="slidenum">
              <a:rPr lang="ja-JP" altLang="en-US"/>
              <a:pPr>
                <a:defRPr/>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2C8F6204-7963-4D34-9D07-9A36FFB95D53}" type="datetime1">
              <a:rPr lang="ja-JP" altLang="en-US" smtClean="0"/>
              <a:t>2026/6/29</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a:t>Wonder 2026, 2026/6/29 </a:t>
            </a: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BE294277-BF86-480C-A6ED-A38A01285099}"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30DDFB23-CEA1-4838-9ED1-D9ED64B7CC1B}" type="datetime1">
              <a:rPr lang="ja-JP" altLang="en-US" smtClean="0"/>
              <a:t>2026/6/29</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a:t>Wonder 2026, 2026/6/29 </a:t>
            </a: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677AEEC8-1965-423C-AE1E-F3E022461B20}"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57200" y="41656"/>
            <a:ext cx="8229600" cy="453187"/>
          </a:xfrm>
        </p:spPr>
        <p:txBody>
          <a:bodyPr/>
          <a:lstStyle>
            <a:lvl1pPr>
              <a:defRPr sz="2800" b="1" baseline="0">
                <a:latin typeface="Verdana" panose="020B0604030504040204" pitchFamily="34" charset="0"/>
                <a:cs typeface="Tahoma" panose="020B0604030504040204" pitchFamily="34" charset="0"/>
              </a:defRPr>
            </a:lvl1pPr>
          </a:lstStyle>
          <a:p>
            <a:r>
              <a:rPr lang="ja-JP" altLang="en-US" dirty="0"/>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a:xfrm>
            <a:off x="457200" y="6451218"/>
            <a:ext cx="2133600" cy="365125"/>
          </a:xfrm>
        </p:spPr>
        <p:txBody>
          <a:bodyPr/>
          <a:lstStyle>
            <a:lvl1pPr>
              <a:defRPr/>
            </a:lvl1pPr>
          </a:lstStyle>
          <a:p>
            <a:pPr>
              <a:defRPr/>
            </a:pPr>
            <a:fld id="{08A3454C-F90B-4A5A-B798-4712BA9F0BFF}" type="datetime1">
              <a:rPr lang="ja-JP" altLang="en-US" smtClean="0"/>
              <a:t>2026/6/29</a:t>
            </a:fld>
            <a:endParaRPr lang="ja-JP" altLang="en-US"/>
          </a:p>
        </p:txBody>
      </p:sp>
      <p:sp>
        <p:nvSpPr>
          <p:cNvPr id="5" name="フッター プレースホルダ 4"/>
          <p:cNvSpPr>
            <a:spLocks noGrp="1"/>
          </p:cNvSpPr>
          <p:nvPr>
            <p:ph type="ftr" sz="quarter" idx="11"/>
          </p:nvPr>
        </p:nvSpPr>
        <p:spPr>
          <a:xfrm>
            <a:off x="3124200" y="6460557"/>
            <a:ext cx="2895600" cy="365125"/>
          </a:xfrm>
        </p:spPr>
        <p:txBody>
          <a:bodyPr/>
          <a:lstStyle>
            <a:lvl1pPr>
              <a:defRPr/>
            </a:lvl1pPr>
          </a:lstStyle>
          <a:p>
            <a:pPr>
              <a:defRPr/>
            </a:pPr>
            <a:r>
              <a:rPr lang="en-US" altLang="ja-JP"/>
              <a:t>Wonder 2026, 2026/6/29 </a:t>
            </a:r>
            <a:endParaRPr lang="ja-JP" altLang="en-US" dirty="0"/>
          </a:p>
        </p:txBody>
      </p:sp>
      <p:sp>
        <p:nvSpPr>
          <p:cNvPr id="6" name="スライド番号プレースホルダ 5"/>
          <p:cNvSpPr>
            <a:spLocks noGrp="1"/>
          </p:cNvSpPr>
          <p:nvPr>
            <p:ph type="sldNum" sz="quarter" idx="12"/>
          </p:nvPr>
        </p:nvSpPr>
        <p:spPr>
          <a:xfrm>
            <a:off x="6957265" y="6451219"/>
            <a:ext cx="2133600" cy="365125"/>
          </a:xfrm>
        </p:spPr>
        <p:txBody>
          <a:bodyPr/>
          <a:lstStyle>
            <a:lvl1pPr>
              <a:defRPr/>
            </a:lvl1pPr>
          </a:lstStyle>
          <a:p>
            <a:pPr>
              <a:defRPr/>
            </a:pPr>
            <a:fld id="{0F5540F0-F2A8-4025-8DD2-0F2714FBFE32}" type="slidenum">
              <a:rPr lang="ja-JP" altLang="en-US"/>
              <a:pPr>
                <a:defRPr/>
              </a:pPr>
              <a:t>‹#›</a:t>
            </a:fld>
            <a:endParaRPr lang="ja-JP" altLang="en-US" dirty="0"/>
          </a:p>
        </p:txBody>
      </p:sp>
      <p:pic>
        <p:nvPicPr>
          <p:cNvPr id="8" name="Picture 4">
            <a:extLst>
              <a:ext uri="{FF2B5EF4-FFF2-40B4-BE49-F238E27FC236}">
                <a16:creationId xmlns:a16="http://schemas.microsoft.com/office/drawing/2014/main" id="{D86D5980-C791-F709-BD07-63F53B8C64DD}"/>
              </a:ext>
            </a:extLst>
          </p:cNvPr>
          <p:cNvPicPr>
            <a:picLocks noChangeArrowheads="1"/>
          </p:cNvPicPr>
          <p:nvPr userDrawn="1"/>
        </p:nvPicPr>
        <p:blipFill>
          <a:blip r:embed="rId2" cstate="print"/>
          <a:srcRect/>
          <a:stretch>
            <a:fillRect/>
          </a:stretch>
        </p:blipFill>
        <p:spPr bwMode="auto">
          <a:xfrm rot="10800000" flipV="1">
            <a:off x="0" y="548680"/>
            <a:ext cx="9144000" cy="36000"/>
          </a:xfrm>
          <a:prstGeom prst="rect">
            <a:avLst/>
          </a:prstGeom>
          <a:noFill/>
          <a:ln w="9525">
            <a:noFill/>
            <a:miter lim="800000"/>
            <a:headEnd/>
            <a:tailEnd/>
          </a:ln>
          <a:effectLst>
            <a:reflection blurRad="6350" stA="50000" endA="300" endPos="90000" dir="5400000" sy="-100000" algn="bl" rotWithShape="0"/>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125786D6-B299-43CA-A00E-216F0D0FC49F}" type="datetime1">
              <a:rPr lang="ja-JP" altLang="en-US" smtClean="0"/>
              <a:t>2026/6/29</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a:t>Wonder 2026, 2026/6/29 </a:t>
            </a: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9F3F2C9E-76C9-4768-B370-CCF381AB6811}" type="slidenum">
              <a:rPr lang="ja-JP" altLang="en-US"/>
              <a:pPr>
                <a:defRPr/>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fld id="{BFCAB17B-FD03-4939-9CBE-A6EFA3190573}" type="datetime1">
              <a:rPr lang="ja-JP" altLang="en-US" smtClean="0"/>
              <a:t>2026/6/29</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r>
              <a:rPr lang="en-US" altLang="ja-JP"/>
              <a:t>Wonder 2026, 2026/6/29 </a:t>
            </a: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406FD399-50A0-441C-8D19-F3DEEAEAE435}"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fld id="{353186F5-C205-40E4-A7D3-F89B9AF9BFD4}" type="datetime1">
              <a:rPr lang="ja-JP" altLang="en-US" smtClean="0"/>
              <a:t>2026/6/29</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r>
              <a:rPr lang="en-US" altLang="ja-JP"/>
              <a:t>Wonder 2026, 2026/6/29 </a:t>
            </a: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1CF80976-F2B4-430A-BCD1-3C538875B5D0}"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fld id="{C795A079-8418-4A27-8761-0139DEB22751}" type="datetime1">
              <a:rPr lang="ja-JP" altLang="en-US" smtClean="0"/>
              <a:t>2026/6/29</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r>
              <a:rPr lang="en-US" altLang="ja-JP"/>
              <a:t>Wonder 2026, 2026/6/29 </a:t>
            </a: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4726DF01-8B35-4CED-8E46-3C92FBCBEC0D}"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13F4ABF7-84B2-4C27-91C0-FAAD42501B31}" type="datetime1">
              <a:rPr lang="ja-JP" altLang="en-US" smtClean="0"/>
              <a:t>2026/6/29</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r>
              <a:rPr lang="en-US" altLang="ja-JP"/>
              <a:t>Wonder 2026, 2026/6/29 </a:t>
            </a: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D238F60C-3774-4DAA-B3ED-AFE35861A11E}"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A5CD0C94-8435-40EF-8839-3F81635A1EF4}" type="datetime1">
              <a:rPr lang="ja-JP" altLang="en-US" smtClean="0"/>
              <a:t>2026/6/29</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r>
              <a:rPr lang="en-US" altLang="ja-JP"/>
              <a:t>Wonder 2026, 2026/6/29 </a:t>
            </a: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0C6B506C-EE32-439E-9B10-4F75E204C08D}" type="slidenum">
              <a:rPr lang="ja-JP" altLang="en-US"/>
              <a:pPr>
                <a:defRPr/>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79248F84-1029-4FD9-9C12-56628888FE5C}" type="datetime1">
              <a:rPr lang="ja-JP" altLang="en-US" smtClean="0"/>
              <a:t>2026/6/29</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r>
              <a:rPr lang="en-US" altLang="ja-JP"/>
              <a:t>Wonder 2026, 2026/6/29 </a:t>
            </a: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D08D12FC-FE3B-438A-9F55-CBA3D25C88C8}" type="slidenum">
              <a:rPr lang="ja-JP" altLang="en-US"/>
              <a:pPr>
                <a:defRPr/>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DDA788A-A031-434E-A957-97E249693A64}" type="datetime1">
              <a:rPr lang="ja-JP" altLang="en-US" smtClean="0"/>
              <a:t>2026/6/29</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r>
              <a:rPr lang="en-US" altLang="ja-JP"/>
              <a:t>Wonder 2026, 2026/6/29 </a:t>
            </a: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201D7689-BF1C-40BA-A1F2-2AAC6B3F263E}"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20.png"/><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224" y="548680"/>
            <a:ext cx="8839552" cy="1224408"/>
          </a:xfrm>
        </p:spPr>
        <p:txBody>
          <a:bodyPr rtlCol="0">
            <a:normAutofit fontScale="90000"/>
          </a:bodyPr>
          <a:lstStyle/>
          <a:p>
            <a:pPr eaLnBrk="1" fontAlgn="auto" hangingPunct="1">
              <a:spcAft>
                <a:spcPts val="0"/>
              </a:spcAft>
              <a:defRPr/>
            </a:pPr>
            <a:r>
              <a:rPr lang="en-US" altLang="ja-JP" sz="3200" b="1" dirty="0">
                <a:latin typeface="Verdana" panose="020B0604030504040204" pitchFamily="34" charset="0"/>
                <a:ea typeface="Verdana" panose="020B0604030504040204" pitchFamily="34" charset="0"/>
                <a:cs typeface="Tahoma" panose="020B0604030504040204" pitchFamily="34" charset="0"/>
              </a:rPr>
              <a:t>Measurements of fission cross sections </a:t>
            </a:r>
            <a:br>
              <a:rPr lang="en-US" altLang="ja-JP" sz="3200" b="1" dirty="0">
                <a:latin typeface="Verdana" panose="020B0604030504040204" pitchFamily="34" charset="0"/>
                <a:ea typeface="Verdana" panose="020B0604030504040204" pitchFamily="34" charset="0"/>
                <a:cs typeface="Tahoma" panose="020B0604030504040204" pitchFamily="34" charset="0"/>
              </a:rPr>
            </a:br>
            <a:r>
              <a:rPr lang="en-US" altLang="ja-JP" sz="3200" b="1" dirty="0">
                <a:latin typeface="Verdana" panose="020B0604030504040204" pitchFamily="34" charset="0"/>
                <a:ea typeface="Verdana" panose="020B0604030504040204" pitchFamily="34" charset="0"/>
                <a:cs typeface="Tahoma" panose="020B0604030504040204" pitchFamily="34" charset="0"/>
              </a:rPr>
              <a:t>of </a:t>
            </a:r>
            <a:r>
              <a:rPr lang="en-US" altLang="ja-JP" sz="3200" b="1" baseline="30000" dirty="0">
                <a:latin typeface="Verdana" panose="020B0604030504040204" pitchFamily="34" charset="0"/>
                <a:ea typeface="Verdana" panose="020B0604030504040204" pitchFamily="34" charset="0"/>
                <a:cs typeface="Tahoma" panose="020B0604030504040204" pitchFamily="34" charset="0"/>
              </a:rPr>
              <a:t>235</a:t>
            </a:r>
            <a:r>
              <a:rPr lang="en-US" altLang="ja-JP" sz="3200" b="1" dirty="0">
                <a:latin typeface="Verdana" panose="020B0604030504040204" pitchFamily="34" charset="0"/>
                <a:ea typeface="Verdana" panose="020B0604030504040204" pitchFamily="34" charset="0"/>
                <a:cs typeface="Tahoma" panose="020B0604030504040204" pitchFamily="34" charset="0"/>
              </a:rPr>
              <a:t>U at the KRUNS-LINAC</a:t>
            </a:r>
            <a:endParaRPr lang="ja-JP" altLang="en-US" dirty="0">
              <a:latin typeface="Verdana" panose="020B0604030504040204" pitchFamily="34" charset="0"/>
              <a:ea typeface="UD デジタル 教科書体 NK-R" panose="02020400000000000000" pitchFamily="18" charset="-128"/>
              <a:cs typeface="Tahoma" panose="020B0604030504040204" pitchFamily="34" charset="0"/>
            </a:endParaRPr>
          </a:p>
        </p:txBody>
      </p:sp>
      <p:sp>
        <p:nvSpPr>
          <p:cNvPr id="3" name="サブタイトル 2"/>
          <p:cNvSpPr>
            <a:spLocks noGrp="1"/>
          </p:cNvSpPr>
          <p:nvPr>
            <p:ph type="subTitle" idx="1"/>
          </p:nvPr>
        </p:nvSpPr>
        <p:spPr>
          <a:xfrm>
            <a:off x="431540" y="2663915"/>
            <a:ext cx="8145905" cy="2006076"/>
          </a:xfrm>
        </p:spPr>
        <p:txBody>
          <a:bodyPr rtlCol="0">
            <a:normAutofit/>
          </a:bodyPr>
          <a:lstStyle/>
          <a:p>
            <a:pPr algn="l" eaLnBrk="1" fontAlgn="auto" hangingPunct="1">
              <a:spcAft>
                <a:spcPts val="0"/>
              </a:spcAft>
              <a:defRPr/>
            </a:pPr>
            <a:r>
              <a:rPr lang="en-US" altLang="ja-JP" sz="2400" dirty="0">
                <a:solidFill>
                  <a:schemeClr val="tx1"/>
                </a:solidFill>
                <a:latin typeface="Tahoma" panose="020B0604030504040204" pitchFamily="34" charset="0"/>
                <a:ea typeface="Tahoma" panose="020B0604030504040204" pitchFamily="34" charset="0"/>
                <a:cs typeface="Tahoma" panose="020B0604030504040204" pitchFamily="34" charset="0"/>
              </a:rPr>
              <a:t>Kazushi Terada</a:t>
            </a:r>
            <a:r>
              <a:rPr lang="en-US" altLang="ja-JP" sz="2400" baseline="30000" dirty="0">
                <a:solidFill>
                  <a:schemeClr val="tx1"/>
                </a:solidFill>
                <a:latin typeface="Tahoma" panose="020B0604030504040204" pitchFamily="34" charset="0"/>
                <a:ea typeface="Tahoma" panose="020B0604030504040204" pitchFamily="34" charset="0"/>
                <a:cs typeface="Tahoma" panose="020B0604030504040204" pitchFamily="34" charset="0"/>
              </a:rPr>
              <a:t>1</a:t>
            </a:r>
            <a:r>
              <a:rPr lang="en-US" altLang="ja-JP" sz="2400" dirty="0">
                <a:solidFill>
                  <a:schemeClr val="tx1"/>
                </a:solidFill>
                <a:latin typeface="Tahoma" panose="020B0604030504040204" pitchFamily="34" charset="0"/>
                <a:ea typeface="Tahoma" panose="020B0604030504040204" pitchFamily="34" charset="0"/>
                <a:cs typeface="Tahoma" panose="020B0604030504040204" pitchFamily="34" charset="0"/>
              </a:rPr>
              <a:t>, Jun-ichi Hori</a:t>
            </a:r>
            <a:r>
              <a:rPr lang="en-US" altLang="ja-JP" sz="2400" baseline="30000" dirty="0">
                <a:solidFill>
                  <a:schemeClr val="tx1"/>
                </a:solidFill>
                <a:latin typeface="Tahoma" panose="020B0604030504040204" pitchFamily="34" charset="0"/>
                <a:ea typeface="Tahoma" panose="020B0604030504040204" pitchFamily="34" charset="0"/>
                <a:cs typeface="Tahoma" panose="020B0604030504040204" pitchFamily="34" charset="0"/>
              </a:rPr>
              <a:t>1</a:t>
            </a:r>
            <a:r>
              <a:rPr lang="en-US" altLang="ja-JP" sz="2400" dirty="0">
                <a:solidFill>
                  <a:schemeClr val="tx1"/>
                </a:solidFill>
                <a:latin typeface="Tahoma" panose="020B0604030504040204" pitchFamily="34" charset="0"/>
                <a:ea typeface="Tahoma" panose="020B0604030504040204" pitchFamily="34" charset="0"/>
                <a:cs typeface="Tahoma" panose="020B0604030504040204" pitchFamily="34" charset="0"/>
              </a:rPr>
              <a:t>, Hiroshi Yashima</a:t>
            </a:r>
            <a:r>
              <a:rPr lang="en-US" altLang="ja-JP" sz="2400" baseline="30000" dirty="0">
                <a:solidFill>
                  <a:schemeClr val="tx1"/>
                </a:solidFill>
                <a:latin typeface="Tahoma" panose="020B0604030504040204" pitchFamily="34" charset="0"/>
                <a:ea typeface="Tahoma" panose="020B0604030504040204" pitchFamily="34" charset="0"/>
                <a:cs typeface="Tahoma" panose="020B0604030504040204" pitchFamily="34" charset="0"/>
              </a:rPr>
              <a:t>1</a:t>
            </a:r>
            <a:r>
              <a:rPr lang="en-US" altLang="ja-JP" sz="2400" dirty="0">
                <a:solidFill>
                  <a:schemeClr val="tx1"/>
                </a:solidFill>
                <a:latin typeface="Tahoma" panose="020B0604030504040204" pitchFamily="34" charset="0"/>
                <a:ea typeface="Tahoma" panose="020B0604030504040204" pitchFamily="34" charset="0"/>
                <a:cs typeface="Tahoma" panose="020B0604030504040204" pitchFamily="34" charset="0"/>
              </a:rPr>
              <a:t>, </a:t>
            </a:r>
          </a:p>
          <a:p>
            <a:pPr algn="l" eaLnBrk="1" fontAlgn="auto" hangingPunct="1">
              <a:spcAft>
                <a:spcPts val="0"/>
              </a:spcAft>
              <a:defRPr/>
            </a:pPr>
            <a:r>
              <a:rPr lang="en-US" altLang="ja-JP" sz="2400" dirty="0">
                <a:solidFill>
                  <a:schemeClr val="tx1"/>
                </a:solidFill>
                <a:latin typeface="Tahoma" panose="020B0604030504040204" pitchFamily="34" charset="0"/>
                <a:ea typeface="Tahoma" panose="020B0604030504040204" pitchFamily="34" charset="0"/>
                <a:cs typeface="Tahoma" panose="020B0604030504040204" pitchFamily="34" charset="0"/>
              </a:rPr>
              <a:t>Yoshiyuki Takahashi</a:t>
            </a:r>
            <a:r>
              <a:rPr lang="en-US" altLang="ja-JP" sz="2400" baseline="30000" dirty="0">
                <a:solidFill>
                  <a:schemeClr val="tx1"/>
                </a:solidFill>
                <a:latin typeface="Tahoma" panose="020B0604030504040204" pitchFamily="34" charset="0"/>
                <a:ea typeface="Tahoma" panose="020B0604030504040204" pitchFamily="34" charset="0"/>
                <a:cs typeface="Tahoma" panose="020B0604030504040204" pitchFamily="34" charset="0"/>
              </a:rPr>
              <a:t>1</a:t>
            </a:r>
            <a:r>
              <a:rPr lang="en-US" altLang="ja-JP" sz="240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n-US" altLang="ja-JP" sz="2400" dirty="0" err="1">
                <a:solidFill>
                  <a:schemeClr val="tx1"/>
                </a:solidFill>
                <a:latin typeface="Tahoma" panose="020B0604030504040204" pitchFamily="34" charset="0"/>
                <a:ea typeface="Tahoma" panose="020B0604030504040204" pitchFamily="34" charset="0"/>
                <a:cs typeface="Tahoma" panose="020B0604030504040204" pitchFamily="34" charset="0"/>
              </a:rPr>
              <a:t>Tadafumi</a:t>
            </a:r>
            <a:r>
              <a:rPr lang="en-US" altLang="ja-JP" sz="2400" dirty="0">
                <a:solidFill>
                  <a:schemeClr val="tx1"/>
                </a:solidFill>
                <a:latin typeface="Tahoma" panose="020B0604030504040204" pitchFamily="34" charset="0"/>
                <a:ea typeface="Tahoma" panose="020B0604030504040204" pitchFamily="34" charset="0"/>
                <a:cs typeface="Tahoma" panose="020B0604030504040204" pitchFamily="34" charset="0"/>
              </a:rPr>
              <a:t> Sano</a:t>
            </a:r>
            <a:r>
              <a:rPr lang="en-US" altLang="ja-JP" sz="2400" baseline="30000" dirty="0">
                <a:solidFill>
                  <a:schemeClr val="tx1"/>
                </a:solidFill>
                <a:latin typeface="Tahoma" panose="020B0604030504040204" pitchFamily="34" charset="0"/>
                <a:ea typeface="Tahoma" panose="020B0604030504040204" pitchFamily="34" charset="0"/>
                <a:cs typeface="Tahoma" panose="020B0604030504040204" pitchFamily="34" charset="0"/>
              </a:rPr>
              <a:t>2</a:t>
            </a:r>
          </a:p>
          <a:p>
            <a:pPr algn="l" eaLnBrk="1" fontAlgn="auto" hangingPunct="1">
              <a:spcAft>
                <a:spcPts val="0"/>
              </a:spcAft>
              <a:defRPr/>
            </a:pPr>
            <a:r>
              <a:rPr lang="en-US" altLang="ja-JP" sz="2000" dirty="0">
                <a:solidFill>
                  <a:schemeClr val="tx1"/>
                </a:solidFill>
                <a:latin typeface="Tahoma" panose="020B0604030504040204" pitchFamily="34" charset="0"/>
                <a:ea typeface="Tahoma" panose="020B0604030504040204" pitchFamily="34" charset="0"/>
                <a:cs typeface="Tahoma" panose="020B0604030504040204" pitchFamily="34" charset="0"/>
              </a:rPr>
              <a:t>1. Kyoto University, Osaka, Japan</a:t>
            </a:r>
          </a:p>
          <a:p>
            <a:pPr algn="l" eaLnBrk="1" fontAlgn="auto" hangingPunct="1">
              <a:spcAft>
                <a:spcPts val="0"/>
              </a:spcAft>
              <a:defRPr/>
            </a:pPr>
            <a:r>
              <a:rPr lang="en-US" altLang="ja-JP" sz="2000" dirty="0">
                <a:solidFill>
                  <a:schemeClr val="tx1"/>
                </a:solidFill>
                <a:latin typeface="Tahoma" panose="020B0604030504040204" pitchFamily="34" charset="0"/>
                <a:ea typeface="Tahoma" panose="020B0604030504040204" pitchFamily="34" charset="0"/>
                <a:cs typeface="Tahoma" panose="020B0604030504040204" pitchFamily="34" charset="0"/>
              </a:rPr>
              <a:t>2. </a:t>
            </a:r>
            <a:r>
              <a:rPr lang="en-US" altLang="ja-JP" sz="2000" dirty="0" err="1">
                <a:solidFill>
                  <a:schemeClr val="tx1"/>
                </a:solidFill>
                <a:latin typeface="Tahoma" panose="020B0604030504040204" pitchFamily="34" charset="0"/>
                <a:ea typeface="Tahoma" panose="020B0604030504040204" pitchFamily="34" charset="0"/>
                <a:cs typeface="Tahoma" panose="020B0604030504040204" pitchFamily="34" charset="0"/>
              </a:rPr>
              <a:t>Kindai</a:t>
            </a:r>
            <a:r>
              <a:rPr lang="en-US" altLang="ja-JP" sz="2000" dirty="0">
                <a:solidFill>
                  <a:schemeClr val="tx1"/>
                </a:solidFill>
                <a:latin typeface="Tahoma" panose="020B0604030504040204" pitchFamily="34" charset="0"/>
                <a:ea typeface="Tahoma" panose="020B0604030504040204" pitchFamily="34" charset="0"/>
                <a:cs typeface="Tahoma" panose="020B0604030504040204" pitchFamily="34" charset="0"/>
              </a:rPr>
              <a:t> University</a:t>
            </a:r>
          </a:p>
        </p:txBody>
      </p:sp>
      <p:sp>
        <p:nvSpPr>
          <p:cNvPr id="4" name="スライド番号プレースホルダ 3"/>
          <p:cNvSpPr>
            <a:spLocks noGrp="1"/>
          </p:cNvSpPr>
          <p:nvPr>
            <p:ph type="sldNum" sz="quarter" idx="12"/>
          </p:nvPr>
        </p:nvSpPr>
        <p:spPr>
          <a:xfrm>
            <a:off x="6954977" y="6471245"/>
            <a:ext cx="2133600" cy="365125"/>
          </a:xfrm>
        </p:spPr>
        <p:txBody>
          <a:bodyPr/>
          <a:lstStyle/>
          <a:p>
            <a:pPr>
              <a:defRPr/>
            </a:pPr>
            <a:fld id="{D087E2F3-4E92-41C6-9C85-2357364FA812}" type="slidenum">
              <a:rPr lang="ja-JP" altLang="en-US" smtClean="0"/>
              <a:pPr>
                <a:defRPr/>
              </a:pPr>
              <a:t>1</a:t>
            </a:fld>
            <a:endParaRPr lang="ja-JP" altLang="en-US" dirty="0"/>
          </a:p>
        </p:txBody>
      </p:sp>
      <p:sp>
        <p:nvSpPr>
          <p:cNvPr id="9" name="テキスト ボックス 8">
            <a:extLst>
              <a:ext uri="{FF2B5EF4-FFF2-40B4-BE49-F238E27FC236}">
                <a16:creationId xmlns:a16="http://schemas.microsoft.com/office/drawing/2014/main" id="{8A5CC7C1-2E6E-E02D-A4D2-793E6D5C4654}"/>
              </a:ext>
            </a:extLst>
          </p:cNvPr>
          <p:cNvSpPr txBox="1"/>
          <p:nvPr/>
        </p:nvSpPr>
        <p:spPr>
          <a:xfrm>
            <a:off x="1273386" y="5944481"/>
            <a:ext cx="6597225" cy="584775"/>
          </a:xfrm>
          <a:prstGeom prst="rect">
            <a:avLst/>
          </a:prstGeom>
          <a:noFill/>
        </p:spPr>
        <p:txBody>
          <a:bodyPr wrap="square">
            <a:spAutoFit/>
          </a:bodyPr>
          <a:lstStyle/>
          <a:p>
            <a:pPr lvl="0"/>
            <a:r>
              <a:rPr lang="en-US" altLang="ja-JP" sz="1600" dirty="0">
                <a:latin typeface="Tahoma" panose="020B0604030504040204" pitchFamily="34" charset="0"/>
                <a:ea typeface="Tahoma" panose="020B0604030504040204" pitchFamily="34" charset="0"/>
                <a:cs typeface="Tahoma" panose="020B0604030504040204" pitchFamily="34" charset="0"/>
              </a:rPr>
              <a:t>This work was supported by MEXT Innovative Nuclear Research and</a:t>
            </a:r>
          </a:p>
          <a:p>
            <a:pPr lvl="0"/>
            <a:r>
              <a:rPr lang="en-US" altLang="ja-JP" sz="1600" dirty="0">
                <a:latin typeface="Tahoma" panose="020B0604030504040204" pitchFamily="34" charset="0"/>
                <a:ea typeface="Tahoma" panose="020B0604030504040204" pitchFamily="34" charset="0"/>
                <a:cs typeface="Tahoma" panose="020B0604030504040204" pitchFamily="34" charset="0"/>
              </a:rPr>
              <a:t>Development Program Grant Number JPMXD0224020564.</a:t>
            </a:r>
            <a:endParaRPr kumimoji="1" lang="ja-JP" altLang="ja-JP" sz="1600" b="0" i="0" u="none" strike="noStrike" cap="none" normalizeH="0" baseline="0" dirty="0">
              <a:ln>
                <a:noFill/>
              </a:ln>
              <a:solidFill>
                <a:schemeClr val="tx1"/>
              </a:solidFill>
              <a:effectLst/>
              <a:latin typeface="Tahoma" panose="020B0604030504040204" pitchFamily="34" charset="0"/>
              <a:ea typeface="Noto Sans CJK JP Bold" pitchFamily="34" charset="-128"/>
              <a:cs typeface="Tahoma" panose="020B0604030504040204" pitchFamily="34" charset="0"/>
            </a:endParaRPr>
          </a:p>
        </p:txBody>
      </p:sp>
      <p:pic>
        <p:nvPicPr>
          <p:cNvPr id="13" name="図 12">
            <a:extLst>
              <a:ext uri="{FF2B5EF4-FFF2-40B4-BE49-F238E27FC236}">
                <a16:creationId xmlns:a16="http://schemas.microsoft.com/office/drawing/2014/main" id="{27473FF3-F8EE-601F-E263-D76C0F73516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44827" y="2111800"/>
            <a:ext cx="1726393" cy="1726393"/>
          </a:xfrm>
          <a:prstGeom prst="rect">
            <a:avLst/>
          </a:prstGeom>
        </p:spPr>
      </p:pic>
      <p:sp>
        <p:nvSpPr>
          <p:cNvPr id="14" name="フッター プレースホルダー 13">
            <a:extLst>
              <a:ext uri="{FF2B5EF4-FFF2-40B4-BE49-F238E27FC236}">
                <a16:creationId xmlns:a16="http://schemas.microsoft.com/office/drawing/2014/main" id="{B08DE5E9-5DE0-EC28-814C-052E710C0831}"/>
              </a:ext>
            </a:extLst>
          </p:cNvPr>
          <p:cNvSpPr>
            <a:spLocks noGrp="1"/>
          </p:cNvSpPr>
          <p:nvPr>
            <p:ph type="ftr" sz="quarter" idx="11"/>
          </p:nvPr>
        </p:nvSpPr>
        <p:spPr>
          <a:xfrm>
            <a:off x="3124199" y="6497200"/>
            <a:ext cx="2895600" cy="365125"/>
          </a:xfrm>
        </p:spPr>
        <p:txBody>
          <a:bodyPr/>
          <a:lstStyle/>
          <a:p>
            <a:pPr>
              <a:defRPr/>
            </a:pPr>
            <a:r>
              <a:rPr lang="en-US" altLang="ja-JP" dirty="0"/>
              <a:t>Wonder 2026, 2026/6/29 </a:t>
            </a:r>
            <a:endParaRPr lang="ja-JP" altLang="en-US" dirty="0"/>
          </a:p>
        </p:txBody>
      </p:sp>
      <p:pic>
        <p:nvPicPr>
          <p:cNvPr id="16" name="図 15">
            <a:extLst>
              <a:ext uri="{FF2B5EF4-FFF2-40B4-BE49-F238E27FC236}">
                <a16:creationId xmlns:a16="http://schemas.microsoft.com/office/drawing/2014/main" id="{7A95B100-F723-C602-9177-6334F011409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6897" y="3818814"/>
            <a:ext cx="1691680" cy="95157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グループ化 37">
            <a:extLst>
              <a:ext uri="{FF2B5EF4-FFF2-40B4-BE49-F238E27FC236}">
                <a16:creationId xmlns:a16="http://schemas.microsoft.com/office/drawing/2014/main" id="{A2B7F772-379D-1496-C53D-AB47F29A5836}"/>
              </a:ext>
            </a:extLst>
          </p:cNvPr>
          <p:cNvGrpSpPr/>
          <p:nvPr/>
        </p:nvGrpSpPr>
        <p:grpSpPr>
          <a:xfrm>
            <a:off x="206515" y="3597031"/>
            <a:ext cx="6480000" cy="2854188"/>
            <a:chOff x="206515" y="3597031"/>
            <a:chExt cx="6480000" cy="2854188"/>
          </a:xfrm>
        </p:grpSpPr>
        <p:pic>
          <p:nvPicPr>
            <p:cNvPr id="14" name="図 13" descr="グラフ が含まれている画像&#10;&#10;AI 生成コンテンツは誤りを含む可能性があります。">
              <a:extLst>
                <a:ext uri="{FF2B5EF4-FFF2-40B4-BE49-F238E27FC236}">
                  <a16:creationId xmlns:a16="http://schemas.microsoft.com/office/drawing/2014/main" id="{1C09B9E8-3C97-9B56-B894-E669A7F70D2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6515" y="3622553"/>
              <a:ext cx="6480000" cy="2828666"/>
            </a:xfrm>
            <a:prstGeom prst="rect">
              <a:avLst/>
            </a:prstGeom>
          </p:spPr>
        </p:pic>
        <p:sp>
          <p:nvSpPr>
            <p:cNvPr id="26" name="テキスト ボックス 25">
              <a:extLst>
                <a:ext uri="{FF2B5EF4-FFF2-40B4-BE49-F238E27FC236}">
                  <a16:creationId xmlns:a16="http://schemas.microsoft.com/office/drawing/2014/main" id="{1B6EB662-529B-0A52-B27E-B6A62AC3018F}"/>
                </a:ext>
              </a:extLst>
            </p:cNvPr>
            <p:cNvSpPr txBox="1"/>
            <p:nvPr/>
          </p:nvSpPr>
          <p:spPr>
            <a:xfrm>
              <a:off x="3334002" y="3597031"/>
              <a:ext cx="675075" cy="307777"/>
            </a:xfrm>
            <a:prstGeom prst="rect">
              <a:avLst/>
            </a:prstGeom>
            <a:noFill/>
          </p:spPr>
          <p:txBody>
            <a:bodyPr wrap="square">
              <a:spAutoFit/>
            </a:bodyPr>
            <a:lstStyle/>
            <a:p>
              <a:r>
                <a:rPr lang="en-US" altLang="ja-JP" sz="1400" b="1" baseline="30000" dirty="0">
                  <a:latin typeface="Tahoma" panose="020B0604030504040204" pitchFamily="34" charset="0"/>
                  <a:ea typeface="Tahoma" panose="020B0604030504040204" pitchFamily="34" charset="0"/>
                  <a:cs typeface="Tahoma" panose="020B0604030504040204" pitchFamily="34" charset="0"/>
                </a:rPr>
                <a:t>235</a:t>
              </a:r>
              <a:r>
                <a:rPr lang="en-US" altLang="ja-JP" sz="1400" b="1" dirty="0">
                  <a:latin typeface="Tahoma" panose="020B0604030504040204" pitchFamily="34" charset="0"/>
                  <a:ea typeface="Tahoma" panose="020B0604030504040204" pitchFamily="34" charset="0"/>
                  <a:cs typeface="Tahoma" panose="020B0604030504040204" pitchFamily="34" charset="0"/>
                </a:rPr>
                <a:t>U</a:t>
              </a:r>
              <a:endParaRPr lang="ja-JP" altLang="en-US" sz="1400" b="1" dirty="0">
                <a:latin typeface="Tahoma" panose="020B0604030504040204" pitchFamily="34" charset="0"/>
                <a:cs typeface="Tahoma" panose="020B0604030504040204" pitchFamily="34" charset="0"/>
              </a:endParaRPr>
            </a:p>
          </p:txBody>
        </p:sp>
      </p:grpSp>
      <p:sp>
        <p:nvSpPr>
          <p:cNvPr id="5" name="フッター プレースホルダー 4">
            <a:extLst>
              <a:ext uri="{FF2B5EF4-FFF2-40B4-BE49-F238E27FC236}">
                <a16:creationId xmlns:a16="http://schemas.microsoft.com/office/drawing/2014/main" id="{DF9A3497-9689-2763-CD5F-5EA81F55599A}"/>
              </a:ext>
            </a:extLst>
          </p:cNvPr>
          <p:cNvSpPr>
            <a:spLocks noGrp="1"/>
          </p:cNvSpPr>
          <p:nvPr>
            <p:ph type="ftr" sz="quarter" idx="11"/>
          </p:nvPr>
        </p:nvSpPr>
        <p:spPr/>
        <p:txBody>
          <a:bodyPr/>
          <a:lstStyle/>
          <a:p>
            <a:pPr>
              <a:defRPr/>
            </a:pPr>
            <a:r>
              <a:rPr lang="en-US" altLang="ja-JP"/>
              <a:t>Wonder 2026, 2026/6/29 </a:t>
            </a:r>
            <a:endParaRPr lang="ja-JP" altLang="en-US" dirty="0"/>
          </a:p>
        </p:txBody>
      </p:sp>
      <p:sp>
        <p:nvSpPr>
          <p:cNvPr id="4" name="スライド番号プレースホルダー 3">
            <a:extLst>
              <a:ext uri="{FF2B5EF4-FFF2-40B4-BE49-F238E27FC236}">
                <a16:creationId xmlns:a16="http://schemas.microsoft.com/office/drawing/2014/main" id="{4A1BFF3C-4CD3-5DBB-4882-D2835A2C34B3}"/>
              </a:ext>
            </a:extLst>
          </p:cNvPr>
          <p:cNvSpPr>
            <a:spLocks noGrp="1"/>
          </p:cNvSpPr>
          <p:nvPr>
            <p:ph type="sldNum" sz="quarter" idx="12"/>
          </p:nvPr>
        </p:nvSpPr>
        <p:spPr/>
        <p:txBody>
          <a:bodyPr/>
          <a:lstStyle/>
          <a:p>
            <a:pPr>
              <a:defRPr/>
            </a:pPr>
            <a:fld id="{0F5540F0-F2A8-4025-8DD2-0F2714FBFE32}" type="slidenum">
              <a:rPr lang="ja-JP" altLang="en-US" smtClean="0"/>
              <a:pPr>
                <a:defRPr/>
              </a:pPr>
              <a:t>10</a:t>
            </a:fld>
            <a:endParaRPr lang="ja-JP" altLang="en-US"/>
          </a:p>
        </p:txBody>
      </p:sp>
      <p:sp>
        <p:nvSpPr>
          <p:cNvPr id="15" name="テキスト ボックス 14">
            <a:extLst>
              <a:ext uri="{FF2B5EF4-FFF2-40B4-BE49-F238E27FC236}">
                <a16:creationId xmlns:a16="http://schemas.microsoft.com/office/drawing/2014/main" id="{9411C8FF-8A37-3FCD-5FA6-9561FA69F405}"/>
              </a:ext>
            </a:extLst>
          </p:cNvPr>
          <p:cNvSpPr txBox="1"/>
          <p:nvPr/>
        </p:nvSpPr>
        <p:spPr>
          <a:xfrm>
            <a:off x="5201710" y="753246"/>
            <a:ext cx="1429127" cy="369332"/>
          </a:xfrm>
          <a:prstGeom prst="rect">
            <a:avLst/>
          </a:prstGeom>
          <a:noFill/>
        </p:spPr>
        <p:txBody>
          <a:bodyPr wrap="square">
            <a:spAutoFit/>
          </a:bodyPr>
          <a:lstStyle/>
          <a:p>
            <a:r>
              <a:rPr kumimoji="1" lang="en-US" altLang="ja-JP" dirty="0">
                <a:solidFill>
                  <a:schemeClr val="accent1"/>
                </a:solidFill>
                <a:latin typeface="UD デジタル 教科書体 NK-R" panose="02020400000000000000" pitchFamily="18" charset="-128"/>
                <a:ea typeface="UD デジタル 教科書体 NK-R" panose="02020400000000000000" pitchFamily="18" charset="-128"/>
              </a:rPr>
              <a:t>2026</a:t>
            </a:r>
            <a:r>
              <a:rPr kumimoji="1" lang="ja-JP" altLang="en-US" dirty="0">
                <a:solidFill>
                  <a:schemeClr val="accent1"/>
                </a:solidFill>
                <a:latin typeface="UD デジタル 教科書体 NK-R" panose="02020400000000000000" pitchFamily="18" charset="-128"/>
                <a:ea typeface="UD デジタル 教科書体 NK-R" panose="02020400000000000000" pitchFamily="18" charset="-128"/>
              </a:rPr>
              <a:t>年</a:t>
            </a:r>
            <a:r>
              <a:rPr kumimoji="1" lang="en-US" altLang="ja-JP" dirty="0">
                <a:solidFill>
                  <a:schemeClr val="accent1"/>
                </a:solidFill>
                <a:latin typeface="UD デジタル 教科書体 NK-R" panose="02020400000000000000" pitchFamily="18" charset="-128"/>
                <a:ea typeface="UD デジタル 教科書体 NK-R" panose="02020400000000000000" pitchFamily="18" charset="-128"/>
              </a:rPr>
              <a:t>2</a:t>
            </a:r>
            <a:r>
              <a:rPr kumimoji="1" lang="ja-JP" altLang="en-US" dirty="0">
                <a:solidFill>
                  <a:schemeClr val="accent1"/>
                </a:solidFill>
                <a:latin typeface="UD デジタル 教科書体 NK-R" panose="02020400000000000000" pitchFamily="18" charset="-128"/>
                <a:ea typeface="UD デジタル 教科書体 NK-R" panose="02020400000000000000" pitchFamily="18" charset="-128"/>
              </a:rPr>
              <a:t>月</a:t>
            </a:r>
            <a:endParaRPr lang="ja-JP" altLang="en-US" dirty="0">
              <a:solidFill>
                <a:schemeClr val="accent1"/>
              </a:solidFill>
            </a:endParaRPr>
          </a:p>
        </p:txBody>
      </p:sp>
      <p:pic>
        <p:nvPicPr>
          <p:cNvPr id="19" name="図 18" descr="グラフ, 散布図&#10;&#10;AI 生成コンテンツは誤りを含む可能性があります。">
            <a:extLst>
              <a:ext uri="{FF2B5EF4-FFF2-40B4-BE49-F238E27FC236}">
                <a16:creationId xmlns:a16="http://schemas.microsoft.com/office/drawing/2014/main" id="{41984A9B-3FFD-7D6D-9352-54E596E631E8}"/>
              </a:ext>
            </a:extLst>
          </p:cNvPr>
          <p:cNvPicPr>
            <a:picLocks noChangeAspect="1"/>
          </p:cNvPicPr>
          <p:nvPr/>
        </p:nvPicPr>
        <p:blipFill>
          <a:blip r:embed="rId4"/>
          <a:stretch>
            <a:fillRect/>
          </a:stretch>
        </p:blipFill>
        <p:spPr>
          <a:xfrm>
            <a:off x="206515" y="779146"/>
            <a:ext cx="6480000" cy="2799237"/>
          </a:xfrm>
          <a:prstGeom prst="rect">
            <a:avLst/>
          </a:prstGeom>
        </p:spPr>
      </p:pic>
      <p:sp>
        <p:nvSpPr>
          <p:cNvPr id="21" name="テキスト ボックス 20">
            <a:extLst>
              <a:ext uri="{FF2B5EF4-FFF2-40B4-BE49-F238E27FC236}">
                <a16:creationId xmlns:a16="http://schemas.microsoft.com/office/drawing/2014/main" id="{CAF0CECE-3F40-EFFE-57CA-6EBFEE24FA89}"/>
              </a:ext>
            </a:extLst>
          </p:cNvPr>
          <p:cNvSpPr txBox="1"/>
          <p:nvPr/>
        </p:nvSpPr>
        <p:spPr>
          <a:xfrm>
            <a:off x="1376285" y="2084366"/>
            <a:ext cx="1461536" cy="523220"/>
          </a:xfrm>
          <a:prstGeom prst="rect">
            <a:avLst/>
          </a:prstGeom>
          <a:noFill/>
        </p:spPr>
        <p:txBody>
          <a:bodyPr wrap="square">
            <a:spAutoFit/>
          </a:bodyPr>
          <a:lstStyle/>
          <a:p>
            <a:r>
              <a:rPr lang="en-US" altLang="ja-JP" sz="1400" b="1" baseline="30000" dirty="0">
                <a:latin typeface="Tahoma" panose="020B0604030504040204" pitchFamily="34" charset="0"/>
                <a:ea typeface="Tahoma" panose="020B0604030504040204" pitchFamily="34" charset="0"/>
                <a:cs typeface="Tahoma" panose="020B0604030504040204" pitchFamily="34" charset="0"/>
              </a:rPr>
              <a:t>137</a:t>
            </a:r>
            <a:r>
              <a:rPr lang="en-US" altLang="ja-JP" sz="1400" b="1" dirty="0">
                <a:latin typeface="Tahoma" panose="020B0604030504040204" pitchFamily="34" charset="0"/>
                <a:ea typeface="Tahoma" panose="020B0604030504040204" pitchFamily="34" charset="0"/>
                <a:cs typeface="Tahoma" panose="020B0604030504040204" pitchFamily="34" charset="0"/>
              </a:rPr>
              <a:t>Cs</a:t>
            </a:r>
            <a:br>
              <a:rPr lang="en-US" altLang="ja-JP" sz="1400" b="1" dirty="0">
                <a:latin typeface="Tahoma" panose="020B0604030504040204" pitchFamily="34" charset="0"/>
                <a:ea typeface="Tahoma" panose="020B0604030504040204" pitchFamily="34" charset="0"/>
                <a:cs typeface="Tahoma" panose="020B0604030504040204" pitchFamily="34" charset="0"/>
              </a:rPr>
            </a:br>
            <a:r>
              <a:rPr lang="en-US" altLang="ja-JP" sz="1400" b="1" dirty="0">
                <a:latin typeface="Tahoma" panose="020B0604030504040204" pitchFamily="34" charset="0"/>
                <a:ea typeface="Tahoma" panose="020B0604030504040204" pitchFamily="34" charset="0"/>
                <a:cs typeface="Tahoma" panose="020B0604030504040204" pitchFamily="34" charset="0"/>
              </a:rPr>
              <a:t>478 </a:t>
            </a:r>
            <a:r>
              <a:rPr lang="en-US" altLang="ja-JP" sz="1400" b="1" dirty="0" err="1">
                <a:latin typeface="Tahoma" panose="020B0604030504040204" pitchFamily="34" charset="0"/>
                <a:ea typeface="Tahoma" panose="020B0604030504040204" pitchFamily="34" charset="0"/>
                <a:cs typeface="Tahoma" panose="020B0604030504040204" pitchFamily="34" charset="0"/>
              </a:rPr>
              <a:t>keVee</a:t>
            </a:r>
            <a:endParaRPr lang="ja-JP" altLang="en-US" sz="1400" b="1" dirty="0">
              <a:latin typeface="Tahoma" panose="020B0604030504040204" pitchFamily="34" charset="0"/>
              <a:cs typeface="Tahoma" panose="020B0604030504040204" pitchFamily="34" charset="0"/>
            </a:endParaRPr>
          </a:p>
        </p:txBody>
      </p:sp>
      <p:cxnSp>
        <p:nvCxnSpPr>
          <p:cNvPr id="23" name="直線コネクタ 22">
            <a:extLst>
              <a:ext uri="{FF2B5EF4-FFF2-40B4-BE49-F238E27FC236}">
                <a16:creationId xmlns:a16="http://schemas.microsoft.com/office/drawing/2014/main" id="{4D976705-92D8-052C-CFB5-D9594BD2BD02}"/>
              </a:ext>
            </a:extLst>
          </p:cNvPr>
          <p:cNvCxnSpPr>
            <a:cxnSpLocks/>
          </p:cNvCxnSpPr>
          <p:nvPr/>
        </p:nvCxnSpPr>
        <p:spPr>
          <a:xfrm>
            <a:off x="1781330" y="2607586"/>
            <a:ext cx="0" cy="676045"/>
          </a:xfrm>
          <a:prstGeom prst="line">
            <a:avLst/>
          </a:prstGeom>
        </p:spPr>
        <p:style>
          <a:lnRef idx="1">
            <a:schemeClr val="accent1"/>
          </a:lnRef>
          <a:fillRef idx="0">
            <a:schemeClr val="accent1"/>
          </a:fillRef>
          <a:effectRef idx="0">
            <a:schemeClr val="accent1"/>
          </a:effectRef>
          <a:fontRef idx="minor">
            <a:schemeClr val="tx1"/>
          </a:fontRef>
        </p:style>
      </p:cxnSp>
      <p:grpSp>
        <p:nvGrpSpPr>
          <p:cNvPr id="16" name="グループ化 15">
            <a:extLst>
              <a:ext uri="{FF2B5EF4-FFF2-40B4-BE49-F238E27FC236}">
                <a16:creationId xmlns:a16="http://schemas.microsoft.com/office/drawing/2014/main" id="{D758693E-4C6B-C9EC-DBEE-937F0A26C4F2}"/>
              </a:ext>
            </a:extLst>
          </p:cNvPr>
          <p:cNvGrpSpPr/>
          <p:nvPr/>
        </p:nvGrpSpPr>
        <p:grpSpPr>
          <a:xfrm>
            <a:off x="569534" y="5532911"/>
            <a:ext cx="5355595" cy="520192"/>
            <a:chOff x="1695019" y="5544235"/>
            <a:chExt cx="5355595" cy="520192"/>
          </a:xfrm>
        </p:grpSpPr>
        <p:sp>
          <p:nvSpPr>
            <p:cNvPr id="9" name="テキスト ボックス 8">
              <a:extLst>
                <a:ext uri="{FF2B5EF4-FFF2-40B4-BE49-F238E27FC236}">
                  <a16:creationId xmlns:a16="http://schemas.microsoft.com/office/drawing/2014/main" id="{A89E2134-F583-C59A-4D6D-ED202AD532D9}"/>
                </a:ext>
              </a:extLst>
            </p:cNvPr>
            <p:cNvSpPr txBox="1"/>
            <p:nvPr/>
          </p:nvSpPr>
          <p:spPr>
            <a:xfrm>
              <a:off x="5289032" y="5756650"/>
              <a:ext cx="1461536" cy="307777"/>
            </a:xfrm>
            <a:prstGeom prst="rect">
              <a:avLst/>
            </a:prstGeom>
            <a:noFill/>
          </p:spPr>
          <p:txBody>
            <a:bodyPr wrap="square">
              <a:spAutoFit/>
            </a:bodyPr>
            <a:lstStyle/>
            <a:p>
              <a:r>
                <a:rPr lang="en-US" altLang="ja-JP" sz="1400" b="1" dirty="0">
                  <a:solidFill>
                    <a:srgbClr val="FF0000"/>
                  </a:solidFill>
                  <a:latin typeface="Tahoma" panose="020B0604030504040204" pitchFamily="34" charset="0"/>
                  <a:ea typeface="Tahoma" panose="020B0604030504040204" pitchFamily="34" charset="0"/>
                  <a:cs typeface="Tahoma" panose="020B0604030504040204" pitchFamily="34" charset="0"/>
                </a:rPr>
                <a:t>gamma-flash</a:t>
              </a:r>
              <a:endParaRPr lang="ja-JP" altLang="en-US" sz="1400" b="1" dirty="0">
                <a:solidFill>
                  <a:srgbClr val="FF0000"/>
                </a:solidFill>
                <a:latin typeface="Tahoma" panose="020B0604030504040204" pitchFamily="34" charset="0"/>
                <a:cs typeface="Tahoma" panose="020B0604030504040204" pitchFamily="34" charset="0"/>
              </a:endParaRPr>
            </a:p>
          </p:txBody>
        </p:sp>
        <p:sp>
          <p:nvSpPr>
            <p:cNvPr id="13" name="正方形/長方形 12">
              <a:extLst>
                <a:ext uri="{FF2B5EF4-FFF2-40B4-BE49-F238E27FC236}">
                  <a16:creationId xmlns:a16="http://schemas.microsoft.com/office/drawing/2014/main" id="{86472038-D624-0E1A-2C2F-A45B3C055C71}"/>
                </a:ext>
              </a:extLst>
            </p:cNvPr>
            <p:cNvSpPr/>
            <p:nvPr/>
          </p:nvSpPr>
          <p:spPr>
            <a:xfrm>
              <a:off x="1695019" y="5544235"/>
              <a:ext cx="5355595" cy="212416"/>
            </a:xfrm>
            <a:prstGeom prst="rect">
              <a:avLst/>
            </a:prstGeom>
            <a:noFill/>
            <a:ln w="190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grpSp>
      <p:grpSp>
        <p:nvGrpSpPr>
          <p:cNvPr id="24" name="グループ化 23">
            <a:extLst>
              <a:ext uri="{FF2B5EF4-FFF2-40B4-BE49-F238E27FC236}">
                <a16:creationId xmlns:a16="http://schemas.microsoft.com/office/drawing/2014/main" id="{0FE85658-6E74-9E20-8207-24C9C314BF18}"/>
              </a:ext>
            </a:extLst>
          </p:cNvPr>
          <p:cNvGrpSpPr/>
          <p:nvPr/>
        </p:nvGrpSpPr>
        <p:grpSpPr>
          <a:xfrm>
            <a:off x="701210" y="4678358"/>
            <a:ext cx="5220580" cy="790740"/>
            <a:chOff x="1826695" y="4689682"/>
            <a:chExt cx="5220580" cy="790740"/>
          </a:xfrm>
        </p:grpSpPr>
        <p:sp>
          <p:nvSpPr>
            <p:cNvPr id="17" name="正方形/長方形 16">
              <a:extLst>
                <a:ext uri="{FF2B5EF4-FFF2-40B4-BE49-F238E27FC236}">
                  <a16:creationId xmlns:a16="http://schemas.microsoft.com/office/drawing/2014/main" id="{046A4916-0039-D533-541D-48E0BD21665F}"/>
                </a:ext>
              </a:extLst>
            </p:cNvPr>
            <p:cNvSpPr/>
            <p:nvPr/>
          </p:nvSpPr>
          <p:spPr>
            <a:xfrm>
              <a:off x="1826695" y="5004175"/>
              <a:ext cx="5220580" cy="476247"/>
            </a:xfrm>
            <a:prstGeom prst="rect">
              <a:avLst/>
            </a:prstGeom>
            <a:noFill/>
            <a:ln w="1905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id="{86E7B250-7794-4492-149C-F95D846F3ECF}"/>
                </a:ext>
              </a:extLst>
            </p:cNvPr>
            <p:cNvSpPr txBox="1"/>
            <p:nvPr/>
          </p:nvSpPr>
          <p:spPr>
            <a:xfrm>
              <a:off x="4797025" y="4689682"/>
              <a:ext cx="945105" cy="307777"/>
            </a:xfrm>
            <a:prstGeom prst="rect">
              <a:avLst/>
            </a:prstGeom>
            <a:noFill/>
          </p:spPr>
          <p:txBody>
            <a:bodyPr wrap="square">
              <a:spAutoFit/>
            </a:bodyPr>
            <a:lstStyle/>
            <a:p>
              <a:r>
                <a:rPr lang="en-US" altLang="ja-JP" sz="1400" b="1" dirty="0">
                  <a:latin typeface="Tahoma" panose="020B0604030504040204" pitchFamily="34" charset="0"/>
                  <a:ea typeface="Tahoma" panose="020B0604030504040204" pitchFamily="34" charset="0"/>
                  <a:cs typeface="Tahoma" panose="020B0604030504040204" pitchFamily="34" charset="0"/>
                </a:rPr>
                <a:t>Neutron</a:t>
              </a:r>
              <a:endParaRPr lang="ja-JP" altLang="en-US" sz="1400" b="1" dirty="0">
                <a:latin typeface="Tahoma" panose="020B0604030504040204" pitchFamily="34" charset="0"/>
                <a:cs typeface="Tahoma" panose="020B0604030504040204" pitchFamily="34" charset="0"/>
              </a:endParaRPr>
            </a:p>
          </p:txBody>
        </p:sp>
      </p:grpSp>
      <p:sp>
        <p:nvSpPr>
          <p:cNvPr id="25" name="テキスト ボックス 24">
            <a:extLst>
              <a:ext uri="{FF2B5EF4-FFF2-40B4-BE49-F238E27FC236}">
                <a16:creationId xmlns:a16="http://schemas.microsoft.com/office/drawing/2014/main" id="{B2882E61-4536-9D22-4E2C-BEE82DA9C7ED}"/>
              </a:ext>
            </a:extLst>
          </p:cNvPr>
          <p:cNvSpPr txBox="1"/>
          <p:nvPr/>
        </p:nvSpPr>
        <p:spPr>
          <a:xfrm>
            <a:off x="3334002" y="676914"/>
            <a:ext cx="675075" cy="307777"/>
          </a:xfrm>
          <a:prstGeom prst="rect">
            <a:avLst/>
          </a:prstGeom>
          <a:noFill/>
        </p:spPr>
        <p:txBody>
          <a:bodyPr wrap="square">
            <a:spAutoFit/>
          </a:bodyPr>
          <a:lstStyle/>
          <a:p>
            <a:r>
              <a:rPr lang="en-US" altLang="ja-JP" sz="1400" b="1" baseline="30000" dirty="0">
                <a:latin typeface="Tahoma" panose="020B0604030504040204" pitchFamily="34" charset="0"/>
                <a:ea typeface="Tahoma" panose="020B0604030504040204" pitchFamily="34" charset="0"/>
                <a:cs typeface="Tahoma" panose="020B0604030504040204" pitchFamily="34" charset="0"/>
              </a:rPr>
              <a:t>137</a:t>
            </a:r>
            <a:r>
              <a:rPr lang="en-US" altLang="ja-JP" sz="1400" b="1" dirty="0">
                <a:latin typeface="Tahoma" panose="020B0604030504040204" pitchFamily="34" charset="0"/>
                <a:ea typeface="Tahoma" panose="020B0604030504040204" pitchFamily="34" charset="0"/>
                <a:cs typeface="Tahoma" panose="020B0604030504040204" pitchFamily="34" charset="0"/>
              </a:rPr>
              <a:t>Cs</a:t>
            </a:r>
            <a:endParaRPr lang="ja-JP" altLang="en-US" sz="1400" b="1" dirty="0">
              <a:latin typeface="Tahoma" panose="020B0604030504040204" pitchFamily="34" charset="0"/>
              <a:cs typeface="Tahoma" panose="020B0604030504040204" pitchFamily="34" charset="0"/>
            </a:endParaRPr>
          </a:p>
        </p:txBody>
      </p:sp>
      <p:sp>
        <p:nvSpPr>
          <p:cNvPr id="37" name="テキスト ボックス 36">
            <a:extLst>
              <a:ext uri="{FF2B5EF4-FFF2-40B4-BE49-F238E27FC236}">
                <a16:creationId xmlns:a16="http://schemas.microsoft.com/office/drawing/2014/main" id="{D3384431-FA16-E2B4-2310-D7CC3FF4A812}"/>
              </a:ext>
            </a:extLst>
          </p:cNvPr>
          <p:cNvSpPr txBox="1"/>
          <p:nvPr/>
        </p:nvSpPr>
        <p:spPr>
          <a:xfrm>
            <a:off x="6686515" y="4575221"/>
            <a:ext cx="2337020" cy="923330"/>
          </a:xfrm>
          <a:prstGeom prst="rect">
            <a:avLst/>
          </a:prstGeom>
          <a:noFill/>
        </p:spPr>
        <p:txBody>
          <a:bodyPr wrap="square">
            <a:spAutoFit/>
          </a:bodyPr>
          <a:lstStyle/>
          <a:p>
            <a:r>
              <a:rPr lang="en-US" altLang="ja-JP" b="1" dirty="0">
                <a:solidFill>
                  <a:srgbClr val="0070C0"/>
                </a:solidFill>
                <a:latin typeface="Tahoma" panose="020B0604030504040204" pitchFamily="34" charset="0"/>
                <a:cs typeface="Tahoma" panose="020B0604030504040204" pitchFamily="34" charset="0"/>
              </a:rPr>
              <a:t>Neutrons and gamma-rays were clearly separated</a:t>
            </a:r>
            <a:endParaRPr lang="ja-JP" altLang="en-US" b="1" dirty="0">
              <a:solidFill>
                <a:srgbClr val="0070C0"/>
              </a:solidFill>
              <a:latin typeface="Tahoma" panose="020B0604030504040204" pitchFamily="34" charset="0"/>
              <a:cs typeface="Tahoma" panose="020B0604030504040204" pitchFamily="34" charset="0"/>
            </a:endParaRPr>
          </a:p>
        </p:txBody>
      </p:sp>
      <p:sp>
        <p:nvSpPr>
          <p:cNvPr id="39" name="テキスト ボックス 38">
            <a:extLst>
              <a:ext uri="{FF2B5EF4-FFF2-40B4-BE49-F238E27FC236}">
                <a16:creationId xmlns:a16="http://schemas.microsoft.com/office/drawing/2014/main" id="{CACC470A-D89F-D4D0-82EC-91E73DFB8EEF}"/>
              </a:ext>
            </a:extLst>
          </p:cNvPr>
          <p:cNvSpPr txBox="1"/>
          <p:nvPr/>
        </p:nvSpPr>
        <p:spPr>
          <a:xfrm>
            <a:off x="2853814" y="1681728"/>
            <a:ext cx="2925322" cy="923330"/>
          </a:xfrm>
          <a:prstGeom prst="rect">
            <a:avLst/>
          </a:prstGeom>
          <a:noFill/>
        </p:spPr>
        <p:style>
          <a:lnRef idx="2">
            <a:schemeClr val="accent1"/>
          </a:lnRef>
          <a:fillRef idx="1">
            <a:schemeClr val="lt1"/>
          </a:fillRef>
          <a:effectRef idx="0">
            <a:schemeClr val="accent1"/>
          </a:effectRef>
          <a:fontRef idx="minor">
            <a:schemeClr val="dk1"/>
          </a:fontRef>
        </p:style>
        <p:txBody>
          <a:bodyPr wrap="square">
            <a:spAutoFit/>
          </a:bodyPr>
          <a:lstStyle/>
          <a:p>
            <a:r>
              <a:rPr lang="en-US" altLang="ja-JP" baseline="30000" dirty="0">
                <a:latin typeface="Tahoma" panose="020B0604030504040204" pitchFamily="34" charset="0"/>
                <a:ea typeface="Tahoma" panose="020B0604030504040204" pitchFamily="34" charset="0"/>
                <a:cs typeface="Tahoma" panose="020B0604030504040204" pitchFamily="34" charset="0"/>
              </a:rPr>
              <a:t>137</a:t>
            </a:r>
            <a:r>
              <a:rPr lang="en-US" altLang="ja-JP" dirty="0">
                <a:latin typeface="Tahoma" panose="020B0604030504040204" pitchFamily="34" charset="0"/>
                <a:ea typeface="Tahoma" panose="020B0604030504040204" pitchFamily="34" charset="0"/>
                <a:cs typeface="Tahoma" panose="020B0604030504040204" pitchFamily="34" charset="0"/>
              </a:rPr>
              <a:t>Cs Compton edge was observed at about 850 </a:t>
            </a:r>
            <a:r>
              <a:rPr lang="en-US" altLang="ja-JP" dirty="0" err="1">
                <a:latin typeface="Tahoma" panose="020B0604030504040204" pitchFamily="34" charset="0"/>
                <a:ea typeface="Tahoma" panose="020B0604030504040204" pitchFamily="34" charset="0"/>
                <a:cs typeface="Tahoma" panose="020B0604030504040204" pitchFamily="34" charset="0"/>
              </a:rPr>
              <a:t>ch.</a:t>
            </a:r>
            <a:br>
              <a:rPr lang="en-US" altLang="ja-JP" dirty="0">
                <a:latin typeface="Tahoma" panose="020B0604030504040204" pitchFamily="34" charset="0"/>
                <a:ea typeface="Tahoma" panose="020B0604030504040204" pitchFamily="34" charset="0"/>
                <a:cs typeface="Tahoma" panose="020B0604030504040204" pitchFamily="34" charset="0"/>
              </a:rPr>
            </a:br>
            <a:r>
              <a:rPr lang="en-US" altLang="ja-JP" dirty="0">
                <a:latin typeface="Tahoma" panose="020B0604030504040204" pitchFamily="34" charset="0"/>
                <a:ea typeface="Tahoma" panose="020B0604030504040204" pitchFamily="34" charset="0"/>
                <a:cs typeface="Tahoma" panose="020B0604030504040204" pitchFamily="34" charset="0"/>
              </a:rPr>
              <a:t>PSD</a:t>
            </a:r>
            <a:r>
              <a:rPr lang="ja-JP" altLang="en-US" dirty="0">
                <a:latin typeface="Tahoma" panose="020B0604030504040204" pitchFamily="34" charset="0"/>
                <a:ea typeface="Tahoma" panose="020B0604030504040204" pitchFamily="34" charset="0"/>
                <a:cs typeface="Tahoma" panose="020B0604030504040204" pitchFamily="34" charset="0"/>
              </a:rPr>
              <a:t> </a:t>
            </a:r>
            <a:r>
              <a:rPr lang="en-US" altLang="ja-JP" dirty="0">
                <a:latin typeface="Tahoma" panose="020B0604030504040204" pitchFamily="34" charset="0"/>
                <a:ea typeface="Tahoma" panose="020B0604030504040204" pitchFamily="34" charset="0"/>
                <a:cs typeface="Tahoma" panose="020B0604030504040204" pitchFamily="34" charset="0"/>
              </a:rPr>
              <a:t>~</a:t>
            </a:r>
            <a:r>
              <a:rPr lang="ja-JP" altLang="en-US" dirty="0">
                <a:latin typeface="Tahoma" panose="020B0604030504040204" pitchFamily="34" charset="0"/>
                <a:ea typeface="Tahoma" panose="020B0604030504040204" pitchFamily="34" charset="0"/>
                <a:cs typeface="Tahoma" panose="020B0604030504040204" pitchFamily="34" charset="0"/>
              </a:rPr>
              <a:t> </a:t>
            </a:r>
            <a:r>
              <a:rPr lang="en-US" altLang="ja-JP" dirty="0">
                <a:latin typeface="Tahoma" panose="020B0604030504040204" pitchFamily="34" charset="0"/>
                <a:ea typeface="Tahoma" panose="020B0604030504040204" pitchFamily="34" charset="0"/>
                <a:cs typeface="Tahoma" panose="020B0604030504040204" pitchFamily="34" charset="0"/>
              </a:rPr>
              <a:t>0.24.</a:t>
            </a:r>
            <a:endParaRPr lang="ja-JP" altLang="en-US" dirty="0">
              <a:latin typeface="Tahoma" panose="020B0604030504040204" pitchFamily="34" charset="0"/>
              <a:cs typeface="Tahoma" panose="020B0604030504040204" pitchFamily="34" charset="0"/>
            </a:endParaRPr>
          </a:p>
        </p:txBody>
      </p:sp>
      <p:sp>
        <p:nvSpPr>
          <p:cNvPr id="42" name="タイトル 1">
            <a:extLst>
              <a:ext uri="{FF2B5EF4-FFF2-40B4-BE49-F238E27FC236}">
                <a16:creationId xmlns:a16="http://schemas.microsoft.com/office/drawing/2014/main" id="{D646623E-8323-28AF-B87B-4BB496F07D48}"/>
              </a:ext>
            </a:extLst>
          </p:cNvPr>
          <p:cNvSpPr txBox="1">
            <a:spLocks/>
          </p:cNvSpPr>
          <p:nvPr/>
        </p:nvSpPr>
        <p:spPr bwMode="auto">
          <a:xfrm>
            <a:off x="465215" y="51619"/>
            <a:ext cx="8229600" cy="542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2800" b="1" kern="1200" baseline="0">
                <a:solidFill>
                  <a:schemeClr val="tx1"/>
                </a:solidFill>
                <a:latin typeface="Verdana" panose="020B0604030504040204" pitchFamily="34" charset="0"/>
                <a:ea typeface="+mj-ea"/>
                <a:cs typeface="Tahoma" panose="020B0604030504040204" pitchFamily="34" charset="0"/>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a:lstStyle>
          <a:p>
            <a:r>
              <a:rPr lang="en-US" altLang="ja-JP" sz="3200" dirty="0">
                <a:ea typeface="Verdana" panose="020B0604030504040204" pitchFamily="34" charset="0"/>
              </a:rPr>
              <a:t>PH vs. PSD 2D distributions</a:t>
            </a:r>
            <a:endParaRPr lang="ja-JP" altLang="en-US" sz="3200" dirty="0">
              <a:ea typeface="UD デジタル 教科書体 NK-R" panose="02020400000000000000" pitchFamily="18" charset="-128"/>
            </a:endParaRPr>
          </a:p>
        </p:txBody>
      </p:sp>
      <p:sp>
        <p:nvSpPr>
          <p:cNvPr id="2" name="テキスト ボックス 1">
            <a:extLst>
              <a:ext uri="{FF2B5EF4-FFF2-40B4-BE49-F238E27FC236}">
                <a16:creationId xmlns:a16="http://schemas.microsoft.com/office/drawing/2014/main" id="{69259A20-AD66-D68D-7188-53240BDD426A}"/>
              </a:ext>
            </a:extLst>
          </p:cNvPr>
          <p:cNvSpPr txBox="1"/>
          <p:nvPr/>
        </p:nvSpPr>
        <p:spPr>
          <a:xfrm>
            <a:off x="6630837" y="1943835"/>
            <a:ext cx="2637264" cy="2492990"/>
          </a:xfrm>
          <a:prstGeom prst="rect">
            <a:avLst/>
          </a:prstGeom>
          <a:noFill/>
        </p:spPr>
        <p:txBody>
          <a:bodyPr wrap="square">
            <a:spAutoFit/>
          </a:bodyPr>
          <a:lstStyle/>
          <a:p>
            <a:pPr marL="285750" indent="-285750">
              <a:buFont typeface="Arial" panose="020B0604020202020204" pitchFamily="34" charset="0"/>
              <a:buChar char="•"/>
            </a:pPr>
            <a:r>
              <a:rPr lang="en-US" altLang="ja-JP" dirty="0">
                <a:latin typeface="Tahoma" panose="020B0604030504040204" pitchFamily="34" charset="0"/>
                <a:ea typeface="Tahoma" panose="020B0604030504040204" pitchFamily="34" charset="0"/>
                <a:cs typeface="Tahoma" panose="020B0604030504040204" pitchFamily="34" charset="0"/>
              </a:rPr>
              <a:t>EJ-276D light output</a:t>
            </a:r>
            <a:br>
              <a:rPr lang="en-US" altLang="ja-JP" dirty="0">
                <a:latin typeface="Tahoma" panose="020B0604030504040204" pitchFamily="34" charset="0"/>
                <a:ea typeface="Tahoma" panose="020B0604030504040204" pitchFamily="34" charset="0"/>
                <a:cs typeface="Tahoma" panose="020B0604030504040204" pitchFamily="34" charset="0"/>
              </a:rPr>
            </a:br>
            <a:r>
              <a:rPr lang="en-US" altLang="ja-JP" dirty="0">
                <a:latin typeface="Tahoma" panose="020B0604030504040204" pitchFamily="34" charset="0"/>
                <a:ea typeface="Tahoma" panose="020B0604030504040204" pitchFamily="34" charset="0"/>
                <a:cs typeface="Tahoma" panose="020B0604030504040204" pitchFamily="34" charset="0"/>
              </a:rPr>
              <a:t>[</a:t>
            </a:r>
            <a:r>
              <a:rPr lang="en-US" altLang="ja-JP" dirty="0" err="1">
                <a:latin typeface="Tahoma" panose="020B0604030504040204" pitchFamily="34" charset="0"/>
                <a:ea typeface="Tahoma" panose="020B0604030504040204" pitchFamily="34" charset="0"/>
                <a:cs typeface="Tahoma" panose="020B0604030504040204" pitchFamily="34" charset="0"/>
              </a:rPr>
              <a:t>MeVee</a:t>
            </a:r>
            <a:r>
              <a:rPr lang="en-US" altLang="ja-JP" dirty="0">
                <a:latin typeface="Tahoma" panose="020B0604030504040204" pitchFamily="34" charset="0"/>
                <a:ea typeface="Tahoma" panose="020B0604030504040204" pitchFamily="34" charset="0"/>
                <a:cs typeface="Tahoma" panose="020B0604030504040204" pitchFamily="34" charset="0"/>
              </a:rPr>
              <a:t>]</a:t>
            </a:r>
            <a:br>
              <a:rPr lang="en-US" altLang="ja-JP" dirty="0">
                <a:latin typeface="Tahoma" panose="020B0604030504040204" pitchFamily="34" charset="0"/>
                <a:ea typeface="Tahoma" panose="020B0604030504040204" pitchFamily="34" charset="0"/>
                <a:cs typeface="Tahoma" panose="020B0604030504040204" pitchFamily="34" charset="0"/>
              </a:rPr>
            </a:br>
            <a:r>
              <a:rPr lang="en-US" altLang="ja-JP" dirty="0">
                <a:latin typeface="Tahoma" panose="020B0604030504040204" pitchFamily="34" charset="0"/>
                <a:ea typeface="Tahoma" panose="020B0604030504040204" pitchFamily="34" charset="0"/>
                <a:cs typeface="Tahoma" panose="020B0604030504040204" pitchFamily="34" charset="0"/>
              </a:rPr>
              <a:t> </a:t>
            </a:r>
            <a:r>
              <a:rPr lang="en-US" altLang="ja-JP" dirty="0" err="1">
                <a:latin typeface="Tahoma" panose="020B0604030504040204" pitchFamily="34" charset="0"/>
                <a:ea typeface="Tahoma" panose="020B0604030504040204" pitchFamily="34" charset="0"/>
                <a:cs typeface="Tahoma" panose="020B0604030504040204" pitchFamily="34" charset="0"/>
              </a:rPr>
              <a:t>Lp</a:t>
            </a:r>
            <a:r>
              <a:rPr lang="ja-JP" altLang="en-US">
                <a:latin typeface="Tahoma" panose="020B0604030504040204" pitchFamily="34" charset="0"/>
                <a:ea typeface="Tahoma" panose="020B0604030504040204" pitchFamily="34" charset="0"/>
                <a:cs typeface="Tahoma" panose="020B0604030504040204" pitchFamily="34" charset="0"/>
              </a:rPr>
              <a:t> </a:t>
            </a:r>
            <a:r>
              <a:rPr lang="en-US" altLang="ja-JP" dirty="0">
                <a:latin typeface="Tahoma" panose="020B0604030504040204" pitchFamily="34" charset="0"/>
                <a:ea typeface="Tahoma" panose="020B0604030504040204" pitchFamily="34" charset="0"/>
                <a:cs typeface="Tahoma" panose="020B0604030504040204" pitchFamily="34" charset="0"/>
              </a:rPr>
              <a:t>: 0.2~0.3 x E</a:t>
            </a:r>
            <a:r>
              <a:rPr lang="en-US" altLang="ja-JP" baseline="-25000" dirty="0">
                <a:latin typeface="Tahoma" panose="020B0604030504040204" pitchFamily="34" charset="0"/>
                <a:ea typeface="Tahoma" panose="020B0604030504040204" pitchFamily="34" charset="0"/>
                <a:cs typeface="Tahoma" panose="020B0604030504040204" pitchFamily="34" charset="0"/>
              </a:rPr>
              <a:t>n</a:t>
            </a:r>
            <a:br>
              <a:rPr lang="en-US" altLang="ja-JP" baseline="-25000" dirty="0">
                <a:latin typeface="Tahoma" panose="020B0604030504040204" pitchFamily="34" charset="0"/>
                <a:ea typeface="Tahoma" panose="020B0604030504040204" pitchFamily="34" charset="0"/>
                <a:cs typeface="Tahoma" panose="020B0604030504040204" pitchFamily="34" charset="0"/>
              </a:rPr>
            </a:br>
            <a:endParaRPr lang="en-US" altLang="ja-JP" baseline="-250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Arial" panose="020B0604020202020204" pitchFamily="34" charset="0"/>
              <a:buChar char="•"/>
            </a:pPr>
            <a:r>
              <a:rPr lang="en-US" altLang="ja-JP" dirty="0">
                <a:latin typeface="Tahoma" panose="020B0604030504040204" pitchFamily="34" charset="0"/>
                <a:ea typeface="Tahoma" panose="020B0604030504040204" pitchFamily="34" charset="0"/>
                <a:cs typeface="Tahoma" panose="020B0604030504040204" pitchFamily="34" charset="0"/>
              </a:rPr>
              <a:t>Neutron detection threshold: ~0.5 MeV</a:t>
            </a:r>
            <a:br>
              <a:rPr lang="en-US" altLang="ja-JP" dirty="0">
                <a:latin typeface="Tahoma" panose="020B0604030504040204" pitchFamily="34" charset="0"/>
                <a:ea typeface="Tahoma" panose="020B0604030504040204" pitchFamily="34" charset="0"/>
                <a:cs typeface="Tahoma" panose="020B0604030504040204" pitchFamily="34" charset="0"/>
              </a:rPr>
            </a:br>
            <a:endParaRPr lang="en-US" altLang="ja-JP"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Arial" panose="020B0604020202020204" pitchFamily="34" charset="0"/>
              <a:buChar char="•"/>
            </a:pPr>
            <a:r>
              <a:rPr lang="en-US" altLang="ja-JP" dirty="0">
                <a:latin typeface="Tahoma" panose="020B0604030504040204" pitchFamily="34" charset="0"/>
                <a:ea typeface="Tahoma" panose="020B0604030504040204" pitchFamily="34" charset="0"/>
                <a:cs typeface="Tahoma" panose="020B0604030504040204" pitchFamily="34" charset="0"/>
              </a:rPr>
              <a:t>Low sensitivity for scattered neutrons</a:t>
            </a:r>
          </a:p>
        </p:txBody>
      </p:sp>
    </p:spTree>
    <p:extLst>
      <p:ext uri="{BB962C8B-B14F-4D97-AF65-F5344CB8AC3E}">
        <p14:creationId xmlns:p14="http://schemas.microsoft.com/office/powerpoint/2010/main" val="4000990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FB0234-22F7-4909-3B34-EF2B6A6F25ED}"/>
            </a:ext>
          </a:extLst>
        </p:cNvPr>
        <p:cNvGrpSpPr/>
        <p:nvPr/>
      </p:nvGrpSpPr>
      <p:grpSpPr>
        <a:xfrm>
          <a:off x="0" y="0"/>
          <a:ext cx="0" cy="0"/>
          <a:chOff x="0" y="0"/>
          <a:chExt cx="0" cy="0"/>
        </a:xfrm>
      </p:grpSpPr>
      <p:pic>
        <p:nvPicPr>
          <p:cNvPr id="3" name="図 2">
            <a:extLst>
              <a:ext uri="{FF2B5EF4-FFF2-40B4-BE49-F238E27FC236}">
                <a16:creationId xmlns:a16="http://schemas.microsoft.com/office/drawing/2014/main" id="{36E32792-BCED-0FC1-1B45-205BF02EE37F}"/>
              </a:ext>
            </a:extLst>
          </p:cNvPr>
          <p:cNvPicPr>
            <a:picLocks noChangeAspect="1"/>
          </p:cNvPicPr>
          <p:nvPr/>
        </p:nvPicPr>
        <p:blipFill>
          <a:blip r:embed="rId3">
            <a:extLst>
              <a:ext uri="{28A0092B-C50C-407E-A947-70E740481C1C}">
                <a14:useLocalDpi xmlns:a14="http://schemas.microsoft.com/office/drawing/2010/main" val="0"/>
              </a:ext>
            </a:extLst>
          </a:blip>
          <a:srcRect l="10260" t="33594" r="9714" b="9313"/>
          <a:stretch>
            <a:fillRect/>
          </a:stretch>
        </p:blipFill>
        <p:spPr>
          <a:xfrm>
            <a:off x="0" y="702822"/>
            <a:ext cx="5040560" cy="3748109"/>
          </a:xfrm>
          <a:prstGeom prst="rect">
            <a:avLst/>
          </a:prstGeom>
        </p:spPr>
      </p:pic>
      <p:sp>
        <p:nvSpPr>
          <p:cNvPr id="4" name="スライド番号プレースホルダー 3">
            <a:extLst>
              <a:ext uri="{FF2B5EF4-FFF2-40B4-BE49-F238E27FC236}">
                <a16:creationId xmlns:a16="http://schemas.microsoft.com/office/drawing/2014/main" id="{CB1D562E-1097-DBF0-7B57-386435C3A5EB}"/>
              </a:ext>
            </a:extLst>
          </p:cNvPr>
          <p:cNvSpPr>
            <a:spLocks noGrp="1"/>
          </p:cNvSpPr>
          <p:nvPr>
            <p:ph type="sldNum" sz="quarter" idx="12"/>
          </p:nvPr>
        </p:nvSpPr>
        <p:spPr/>
        <p:txBody>
          <a:bodyPr/>
          <a:lstStyle/>
          <a:p>
            <a:pPr>
              <a:defRPr/>
            </a:pPr>
            <a:fld id="{0F5540F0-F2A8-4025-8DD2-0F2714FBFE32}" type="slidenum">
              <a:rPr lang="ja-JP" altLang="en-US" smtClean="0"/>
              <a:pPr>
                <a:defRPr/>
              </a:pPr>
              <a:t>11</a:t>
            </a:fld>
            <a:endParaRPr lang="ja-JP" altLang="en-US" dirty="0"/>
          </a:p>
        </p:txBody>
      </p:sp>
      <p:sp>
        <p:nvSpPr>
          <p:cNvPr id="17" name="タイトル 1">
            <a:extLst>
              <a:ext uri="{FF2B5EF4-FFF2-40B4-BE49-F238E27FC236}">
                <a16:creationId xmlns:a16="http://schemas.microsoft.com/office/drawing/2014/main" id="{8336F58B-6F20-E2DB-718C-BBF2F273529C}"/>
              </a:ext>
            </a:extLst>
          </p:cNvPr>
          <p:cNvSpPr>
            <a:spLocks noGrp="1"/>
          </p:cNvSpPr>
          <p:nvPr>
            <p:ph type="title"/>
          </p:nvPr>
        </p:nvSpPr>
        <p:spPr>
          <a:xfrm>
            <a:off x="465215" y="51619"/>
            <a:ext cx="8229600" cy="542066"/>
          </a:xfrm>
        </p:spPr>
        <p:txBody>
          <a:bodyPr/>
          <a:lstStyle/>
          <a:p>
            <a:r>
              <a:rPr lang="en-US" altLang="ja-JP" sz="3200" dirty="0">
                <a:ea typeface="Verdana" panose="020B0604030504040204" pitchFamily="34" charset="0"/>
              </a:rPr>
              <a:t>Dead time correction</a:t>
            </a:r>
            <a:endParaRPr kumimoji="1" lang="ja-JP" altLang="en-US" sz="3200" dirty="0">
              <a:ea typeface="UD デジタル 教科書体 NK-R" panose="02020400000000000000" pitchFamily="18" charset="-128"/>
            </a:endParaRPr>
          </a:p>
        </p:txBody>
      </p:sp>
      <p:cxnSp>
        <p:nvCxnSpPr>
          <p:cNvPr id="24" name="直線コネクタ 23">
            <a:extLst>
              <a:ext uri="{FF2B5EF4-FFF2-40B4-BE49-F238E27FC236}">
                <a16:creationId xmlns:a16="http://schemas.microsoft.com/office/drawing/2014/main" id="{21579B9C-95D7-B821-D517-57B66EC85497}"/>
              </a:ext>
            </a:extLst>
          </p:cNvPr>
          <p:cNvCxnSpPr/>
          <p:nvPr/>
        </p:nvCxnSpPr>
        <p:spPr>
          <a:xfrm>
            <a:off x="1826694" y="1828052"/>
            <a:ext cx="0" cy="630070"/>
          </a:xfrm>
          <a:prstGeom prst="line">
            <a:avLst/>
          </a:prstGeom>
        </p:spPr>
        <p:style>
          <a:lnRef idx="1">
            <a:schemeClr val="accent1"/>
          </a:lnRef>
          <a:fillRef idx="0">
            <a:schemeClr val="accent1"/>
          </a:fillRef>
          <a:effectRef idx="0">
            <a:schemeClr val="accent1"/>
          </a:effectRef>
          <a:fontRef idx="minor">
            <a:schemeClr val="tx1"/>
          </a:fontRef>
        </p:style>
      </p:cxnSp>
      <p:pic>
        <p:nvPicPr>
          <p:cNvPr id="32" name="図 31">
            <a:extLst>
              <a:ext uri="{FF2B5EF4-FFF2-40B4-BE49-F238E27FC236}">
                <a16:creationId xmlns:a16="http://schemas.microsoft.com/office/drawing/2014/main" id="{4F3DF7D6-978E-5B3A-A8AE-6929245E2D9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64029" y="3679979"/>
            <a:ext cx="3386471" cy="2627562"/>
          </a:xfrm>
          <a:prstGeom prst="rect">
            <a:avLst/>
          </a:prstGeom>
        </p:spPr>
      </p:pic>
      <p:sp>
        <p:nvSpPr>
          <p:cNvPr id="34" name="テキスト ボックス 33">
            <a:extLst>
              <a:ext uri="{FF2B5EF4-FFF2-40B4-BE49-F238E27FC236}">
                <a16:creationId xmlns:a16="http://schemas.microsoft.com/office/drawing/2014/main" id="{62D5088A-0F4D-6D37-5DDC-50FEFFB27077}"/>
              </a:ext>
            </a:extLst>
          </p:cNvPr>
          <p:cNvSpPr txBox="1"/>
          <p:nvPr/>
        </p:nvSpPr>
        <p:spPr>
          <a:xfrm>
            <a:off x="6724553" y="2670674"/>
            <a:ext cx="2133600" cy="584775"/>
          </a:xfrm>
          <a:prstGeom prst="rect">
            <a:avLst/>
          </a:prstGeom>
          <a:noFill/>
        </p:spPr>
        <p:txBody>
          <a:bodyPr wrap="square">
            <a:spAutoFit/>
          </a:bodyPr>
          <a:lstStyle/>
          <a:p>
            <a:r>
              <a:rPr lang="en-US" altLang="ja-JP" sz="1600" dirty="0">
                <a:latin typeface="Tahoma" panose="020B0604030504040204" pitchFamily="34" charset="0"/>
                <a:ea typeface="Tahoma" panose="020B0604030504040204" pitchFamily="34" charset="0"/>
                <a:cs typeface="Tahoma" panose="020B0604030504040204" pitchFamily="34" charset="0"/>
              </a:rPr>
              <a:t>Time interval between each event</a:t>
            </a:r>
          </a:p>
        </p:txBody>
      </p:sp>
      <p:sp>
        <p:nvSpPr>
          <p:cNvPr id="35" name="テキスト ボックス 34">
            <a:extLst>
              <a:ext uri="{FF2B5EF4-FFF2-40B4-BE49-F238E27FC236}">
                <a16:creationId xmlns:a16="http://schemas.microsoft.com/office/drawing/2014/main" id="{64BA9F7D-BC4D-D538-13E1-5317CA53193A}"/>
              </a:ext>
            </a:extLst>
          </p:cNvPr>
          <p:cNvSpPr txBox="1"/>
          <p:nvPr/>
        </p:nvSpPr>
        <p:spPr>
          <a:xfrm>
            <a:off x="6442924" y="3756882"/>
            <a:ext cx="1272250" cy="523220"/>
          </a:xfrm>
          <a:prstGeom prst="rect">
            <a:avLst/>
          </a:prstGeom>
          <a:noFill/>
        </p:spPr>
        <p:txBody>
          <a:bodyPr wrap="square">
            <a:spAutoFit/>
          </a:bodyPr>
          <a:lstStyle/>
          <a:p>
            <a:r>
              <a:rPr lang="en-US" altLang="ja-JP" sz="1400" dirty="0">
                <a:solidFill>
                  <a:srgbClr val="FF0000"/>
                </a:solidFill>
                <a:latin typeface="UD デジタル 教科書体 NK-R" panose="02020400000000000000" pitchFamily="18" charset="-128"/>
                <a:ea typeface="UD デジタル 教科書体 NK-R" panose="02020400000000000000" pitchFamily="18" charset="-128"/>
              </a:rPr>
              <a:t>Dead time</a:t>
            </a:r>
          </a:p>
          <a:p>
            <a:r>
              <a:rPr lang="ja-JP" altLang="en-US" sz="1400" dirty="0">
                <a:solidFill>
                  <a:srgbClr val="FF0000"/>
                </a:solidFill>
                <a:latin typeface="UD デジタル 教科書体 NK-R" panose="02020400000000000000" pitchFamily="18" charset="-128"/>
                <a:ea typeface="UD デジタル 教科書体 NK-R" panose="02020400000000000000" pitchFamily="18" charset="-128"/>
              </a:rPr>
              <a:t>⇒ </a:t>
            </a:r>
            <a:r>
              <a:rPr lang="en-US" altLang="ja-JP" sz="1400" dirty="0">
                <a:solidFill>
                  <a:srgbClr val="FF0000"/>
                </a:solidFill>
                <a:latin typeface="UD デジタル 教科書体 NK-R" panose="02020400000000000000" pitchFamily="18" charset="-128"/>
                <a:ea typeface="UD デジタル 教科書体 NK-R" panose="02020400000000000000" pitchFamily="18" charset="-128"/>
              </a:rPr>
              <a:t>1</a:t>
            </a:r>
            <a:r>
              <a:rPr lang="ja-JP" altLang="en-US" sz="1400" dirty="0">
                <a:solidFill>
                  <a:srgbClr val="FF0000"/>
                </a:solidFill>
                <a:latin typeface="UD デジタル 教科書体 NK-R" panose="02020400000000000000" pitchFamily="18" charset="-128"/>
                <a:ea typeface="UD デジタル 教科書体 NK-R" panose="02020400000000000000" pitchFamily="18" charset="-128"/>
              </a:rPr>
              <a:t> </a:t>
            </a:r>
            <a:r>
              <a:rPr lang="en-US" altLang="ja-JP" sz="1400" dirty="0" err="1">
                <a:solidFill>
                  <a:srgbClr val="FF0000"/>
                </a:solidFill>
                <a:latin typeface="Symbol" panose="05050102010706020507" pitchFamily="18" charset="2"/>
                <a:ea typeface="UD デジタル 教科書体 NK-R" panose="02020400000000000000" pitchFamily="18" charset="-128"/>
              </a:rPr>
              <a:t>m</a:t>
            </a:r>
            <a:r>
              <a:rPr lang="en-US" altLang="ja-JP" sz="1400" dirty="0" err="1">
                <a:solidFill>
                  <a:srgbClr val="FF0000"/>
                </a:solidFill>
                <a:latin typeface="UD デジタル 教科書体 NK-R" panose="02020400000000000000" pitchFamily="18" charset="-128"/>
                <a:ea typeface="UD デジタル 教科書体 NK-R" panose="02020400000000000000" pitchFamily="18" charset="-128"/>
              </a:rPr>
              <a:t>s</a:t>
            </a:r>
            <a:endParaRPr lang="ja-JP" altLang="en-US" sz="1400" dirty="0">
              <a:solidFill>
                <a:srgbClr val="FF0000"/>
              </a:solidFill>
            </a:endParaRPr>
          </a:p>
        </p:txBody>
      </p:sp>
      <p:sp>
        <p:nvSpPr>
          <p:cNvPr id="5" name="テキスト ボックス 4">
            <a:extLst>
              <a:ext uri="{FF2B5EF4-FFF2-40B4-BE49-F238E27FC236}">
                <a16:creationId xmlns:a16="http://schemas.microsoft.com/office/drawing/2014/main" id="{AF74AAC4-1670-89A3-5FD3-05E1F42D87B6}"/>
              </a:ext>
            </a:extLst>
          </p:cNvPr>
          <p:cNvSpPr txBox="1"/>
          <p:nvPr/>
        </p:nvSpPr>
        <p:spPr>
          <a:xfrm>
            <a:off x="3010674" y="3991383"/>
            <a:ext cx="1518995" cy="261610"/>
          </a:xfrm>
          <a:prstGeom prst="rect">
            <a:avLst/>
          </a:prstGeom>
          <a:noFill/>
        </p:spPr>
        <p:txBody>
          <a:bodyPr wrap="square">
            <a:spAutoFit/>
          </a:bodyPr>
          <a:lstStyle/>
          <a:p>
            <a:r>
              <a:rPr lang="ja-JP" altLang="en-US" sz="1100" dirty="0">
                <a:solidFill>
                  <a:srgbClr val="7030A0"/>
                </a:solidFill>
                <a:latin typeface="UD デジタル 教科書体 NK-R" panose="02020400000000000000" pitchFamily="18" charset="-128"/>
                <a:ea typeface="UD デジタル 教科書体 NK-R" panose="02020400000000000000" pitchFamily="18" charset="-128"/>
              </a:rPr>
              <a:t>：</a:t>
            </a:r>
            <a:r>
              <a:rPr lang="en-US" altLang="ja-JP" sz="1100" dirty="0">
                <a:solidFill>
                  <a:srgbClr val="7030A0"/>
                </a:solidFill>
                <a:latin typeface="UD デジタル 教科書体 NK-R" panose="02020400000000000000" pitchFamily="18" charset="-128"/>
                <a:ea typeface="UD デジタル 教科書体 NK-R" panose="02020400000000000000" pitchFamily="18" charset="-128"/>
              </a:rPr>
              <a:t>992 ns</a:t>
            </a:r>
          </a:p>
        </p:txBody>
      </p:sp>
      <p:sp>
        <p:nvSpPr>
          <p:cNvPr id="2" name="矢印: 下 1">
            <a:extLst>
              <a:ext uri="{FF2B5EF4-FFF2-40B4-BE49-F238E27FC236}">
                <a16:creationId xmlns:a16="http://schemas.microsoft.com/office/drawing/2014/main" id="{8B39E28E-856C-0BE5-38DB-F2344822A1F4}"/>
              </a:ext>
            </a:extLst>
          </p:cNvPr>
          <p:cNvSpPr/>
          <p:nvPr/>
        </p:nvSpPr>
        <p:spPr>
          <a:xfrm>
            <a:off x="6218238" y="2493125"/>
            <a:ext cx="495055" cy="1108754"/>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p>
        </p:txBody>
      </p:sp>
      <p:cxnSp>
        <p:nvCxnSpPr>
          <p:cNvPr id="13" name="直線コネクタ 12">
            <a:extLst>
              <a:ext uri="{FF2B5EF4-FFF2-40B4-BE49-F238E27FC236}">
                <a16:creationId xmlns:a16="http://schemas.microsoft.com/office/drawing/2014/main" id="{F3DAAE40-D69C-3EF5-9AB1-F8BD289121C9}"/>
              </a:ext>
            </a:extLst>
          </p:cNvPr>
          <p:cNvCxnSpPr>
            <a:cxnSpLocks/>
          </p:cNvCxnSpPr>
          <p:nvPr/>
        </p:nvCxnSpPr>
        <p:spPr>
          <a:xfrm flipV="1">
            <a:off x="6425338" y="3817698"/>
            <a:ext cx="0" cy="810090"/>
          </a:xfrm>
          <a:prstGeom prst="line">
            <a:avLst/>
          </a:prstGeom>
        </p:spPr>
        <p:style>
          <a:lnRef idx="1">
            <a:schemeClr val="accent1"/>
          </a:lnRef>
          <a:fillRef idx="0">
            <a:schemeClr val="accent1"/>
          </a:fillRef>
          <a:effectRef idx="0">
            <a:schemeClr val="accent1"/>
          </a:effectRef>
          <a:fontRef idx="minor">
            <a:schemeClr val="tx1"/>
          </a:fontRef>
        </p:style>
      </p:cxnSp>
      <p:pic>
        <p:nvPicPr>
          <p:cNvPr id="15" name="図 14">
            <a:extLst>
              <a:ext uri="{FF2B5EF4-FFF2-40B4-BE49-F238E27FC236}">
                <a16:creationId xmlns:a16="http://schemas.microsoft.com/office/drawing/2014/main" id="{0850ED2E-A0CB-00DE-2F8E-CFBDD235E8E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9702" y="4619894"/>
            <a:ext cx="2580967" cy="2170427"/>
          </a:xfrm>
          <a:prstGeom prst="rect">
            <a:avLst/>
          </a:prstGeom>
        </p:spPr>
      </p:pic>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15E3FFAE-8617-5EA6-2E4E-FC81FFE4025A}"/>
                  </a:ext>
                </a:extLst>
              </p:cNvPr>
              <p:cNvSpPr txBox="1"/>
              <p:nvPr/>
            </p:nvSpPr>
            <p:spPr>
              <a:xfrm>
                <a:off x="2621487" y="4814028"/>
                <a:ext cx="2080550" cy="43518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ja-JP" sz="1400" b="0" i="1" smtClean="0">
                          <a:latin typeface="Cambria Math" panose="02040503050406030204" pitchFamily="18" charset="0"/>
                        </a:rPr>
                        <m:t>𝐶</m:t>
                      </m:r>
                      <m:d>
                        <m:dPr>
                          <m:ctrlPr>
                            <a:rPr lang="en-US" altLang="ja-JP" sz="1400" b="0" i="1" smtClean="0">
                              <a:latin typeface="Cambria Math" panose="02040503050406030204" pitchFamily="18" charset="0"/>
                            </a:rPr>
                          </m:ctrlPr>
                        </m:dPr>
                        <m:e>
                          <m:r>
                            <a:rPr lang="en-US" altLang="ja-JP" sz="1400" b="0" i="1" smtClean="0">
                              <a:latin typeface="Cambria Math" panose="02040503050406030204" pitchFamily="18" charset="0"/>
                            </a:rPr>
                            <m:t>𝑡</m:t>
                          </m:r>
                        </m:e>
                      </m:d>
                      <m:r>
                        <a:rPr kumimoji="1" lang="en-US" altLang="ja-JP" sz="1400" b="0" i="1" smtClean="0">
                          <a:latin typeface="Cambria Math" panose="02040503050406030204" pitchFamily="18" charset="0"/>
                        </a:rPr>
                        <m:t>=</m:t>
                      </m:r>
                      <m:f>
                        <m:fPr>
                          <m:ctrlPr>
                            <a:rPr kumimoji="1" lang="en-US" altLang="ja-JP" sz="1400" i="1" smtClean="0">
                              <a:latin typeface="Cambria Math" panose="02040503050406030204" pitchFamily="18" charset="0"/>
                            </a:rPr>
                          </m:ctrlPr>
                        </m:fPr>
                        <m:num>
                          <m:r>
                            <a:rPr kumimoji="1" lang="en-US" altLang="ja-JP" sz="1400" b="0" i="1" smtClean="0">
                              <a:latin typeface="Cambria Math" panose="02040503050406030204" pitchFamily="18" charset="0"/>
                            </a:rPr>
                            <m:t>1</m:t>
                          </m:r>
                        </m:num>
                        <m:den>
                          <m:r>
                            <a:rPr kumimoji="1" lang="en-US" altLang="ja-JP" sz="1400" b="0" i="1" smtClean="0">
                              <a:latin typeface="Cambria Math" panose="02040503050406030204" pitchFamily="18" charset="0"/>
                            </a:rPr>
                            <m:t>1−</m:t>
                          </m:r>
                          <m:r>
                            <a:rPr kumimoji="1" lang="en-US" altLang="ja-JP" sz="1400" b="0" i="1" smtClean="0">
                              <a:latin typeface="Cambria Math" panose="02040503050406030204" pitchFamily="18" charset="0"/>
                            </a:rPr>
                            <m:t>𝑁</m:t>
                          </m:r>
                          <m:d>
                            <m:dPr>
                              <m:ctrlPr>
                                <a:rPr kumimoji="1" lang="en-US" altLang="ja-JP" sz="1400" b="0" i="1" smtClean="0">
                                  <a:latin typeface="Cambria Math" panose="02040503050406030204" pitchFamily="18" charset="0"/>
                                </a:rPr>
                              </m:ctrlPr>
                            </m:dPr>
                            <m:e>
                              <m:r>
                                <a:rPr kumimoji="1" lang="en-US" altLang="ja-JP" sz="1400" b="0" i="1" smtClean="0">
                                  <a:latin typeface="Cambria Math" panose="02040503050406030204" pitchFamily="18" charset="0"/>
                                </a:rPr>
                                <m:t>𝑡</m:t>
                              </m:r>
                              <m:r>
                                <a:rPr kumimoji="1" lang="en-US" altLang="ja-JP" sz="1400" b="0" i="1" smtClean="0">
                                  <a:latin typeface="Cambria Math" panose="02040503050406030204" pitchFamily="18" charset="0"/>
                                </a:rPr>
                                <m:t>−</m:t>
                              </m:r>
                              <m:r>
                                <a:rPr kumimoji="1" lang="ja-JP" altLang="en-US" sz="1400" b="0" i="1" smtClean="0">
                                  <a:latin typeface="Cambria Math" panose="02040503050406030204" pitchFamily="18" charset="0"/>
                                </a:rPr>
                                <m:t>𝜏</m:t>
                              </m:r>
                            </m:e>
                          </m:d>
                        </m:den>
                      </m:f>
                    </m:oMath>
                  </m:oMathPara>
                </a14:m>
                <a:endParaRPr kumimoji="1" lang="ja-JP" altLang="en-US" sz="1400" dirty="0"/>
              </a:p>
            </p:txBody>
          </p:sp>
        </mc:Choice>
        <mc:Fallback xmlns="">
          <p:sp>
            <p:nvSpPr>
              <p:cNvPr id="7" name="テキスト ボックス 6">
                <a:extLst>
                  <a:ext uri="{FF2B5EF4-FFF2-40B4-BE49-F238E27FC236}">
                    <a16:creationId xmlns:a16="http://schemas.microsoft.com/office/drawing/2014/main" id="{15E3FFAE-8617-5EA6-2E4E-FC81FFE4025A}"/>
                  </a:ext>
                </a:extLst>
              </p:cNvPr>
              <p:cNvSpPr txBox="1">
                <a:spLocks noRot="1" noChangeAspect="1" noMove="1" noResize="1" noEditPoints="1" noAdjustHandles="1" noChangeArrowheads="1" noChangeShapeType="1" noTextEdit="1"/>
              </p:cNvSpPr>
              <p:nvPr/>
            </p:nvSpPr>
            <p:spPr>
              <a:xfrm>
                <a:off x="2621487" y="4814028"/>
                <a:ext cx="2080550" cy="435184"/>
              </a:xfrm>
              <a:prstGeom prst="rect">
                <a:avLst/>
              </a:prstGeom>
              <a:blipFill>
                <a:blip r:embed="rId6"/>
                <a:stretch>
                  <a:fillRect t="-1408" b="-5634"/>
                </a:stretch>
              </a:blipFill>
            </p:spPr>
            <p:txBody>
              <a:bodyPr/>
              <a:lstStyle/>
              <a:p>
                <a:r>
                  <a:rPr lang="ja-JP" altLang="en-US">
                    <a:noFill/>
                  </a:rPr>
                  <a:t> </a:t>
                </a:r>
              </a:p>
            </p:txBody>
          </p:sp>
        </mc:Fallback>
      </mc:AlternateContent>
      <p:sp>
        <p:nvSpPr>
          <p:cNvPr id="10" name="テキスト ボックス 9">
            <a:extLst>
              <a:ext uri="{FF2B5EF4-FFF2-40B4-BE49-F238E27FC236}">
                <a16:creationId xmlns:a16="http://schemas.microsoft.com/office/drawing/2014/main" id="{9A7DC777-A5A3-3304-9C06-98B0F50BE1C9}"/>
              </a:ext>
            </a:extLst>
          </p:cNvPr>
          <p:cNvSpPr txBox="1"/>
          <p:nvPr/>
        </p:nvSpPr>
        <p:spPr>
          <a:xfrm>
            <a:off x="2828837" y="5323201"/>
            <a:ext cx="2211722" cy="830997"/>
          </a:xfrm>
          <a:prstGeom prst="rect">
            <a:avLst/>
          </a:prstGeom>
          <a:noFill/>
        </p:spPr>
        <p:txBody>
          <a:bodyPr wrap="square">
            <a:spAutoFit/>
          </a:bodyPr>
          <a:lstStyle/>
          <a:p>
            <a:r>
              <a:rPr lang="en-US" altLang="ja-JP" sz="1200" dirty="0">
                <a:latin typeface="UD デジタル 教科書体 NK-R" panose="02020400000000000000" pitchFamily="18" charset="-128"/>
                <a:ea typeface="UD デジタル 教科書体 NK-R" panose="02020400000000000000" pitchFamily="18" charset="-128"/>
              </a:rPr>
              <a:t>C(</a:t>
            </a:r>
            <a:r>
              <a:rPr lang="ja-JP" altLang="en-US" sz="1200" dirty="0">
                <a:latin typeface="UD デジタル 教科書体 NK-R" panose="02020400000000000000" pitchFamily="18" charset="-128"/>
                <a:ea typeface="UD デジタル 教科書体 NK-R" panose="02020400000000000000" pitchFamily="18" charset="-128"/>
              </a:rPr>
              <a:t>𝑡</a:t>
            </a:r>
            <a:r>
              <a:rPr lang="en-US" altLang="ja-JP" sz="1200" dirty="0">
                <a:latin typeface="UD デジタル 教科書体 NK-R" panose="02020400000000000000" pitchFamily="18" charset="-128"/>
                <a:ea typeface="UD デジタル 教科書体 NK-R" panose="02020400000000000000" pitchFamily="18" charset="-128"/>
              </a:rPr>
              <a:t>)</a:t>
            </a:r>
            <a:r>
              <a:rPr lang="ja-JP" altLang="en-US" sz="1200" dirty="0">
                <a:latin typeface="UD デジタル 教科書体 NK-R" panose="02020400000000000000" pitchFamily="18" charset="-128"/>
                <a:ea typeface="UD デジタル 教科書体 NK-R" panose="02020400000000000000" pitchFamily="18" charset="-128"/>
              </a:rPr>
              <a:t>：</a:t>
            </a:r>
            <a:r>
              <a:rPr lang="en-US" altLang="ja-JP" sz="1200" dirty="0">
                <a:latin typeface="UD デジタル 教科書体 NK-R" panose="02020400000000000000" pitchFamily="18" charset="-128"/>
                <a:ea typeface="UD デジタル 教科書体 NK-R" panose="02020400000000000000" pitchFamily="18" charset="-128"/>
              </a:rPr>
              <a:t>correction factor</a:t>
            </a:r>
            <a:endParaRPr lang="ja-JP" altLang="en-US" sz="1200" dirty="0">
              <a:latin typeface="UD デジタル 教科書体 NK-R" panose="02020400000000000000" pitchFamily="18" charset="-128"/>
              <a:ea typeface="UD デジタル 教科書体 NK-R" panose="02020400000000000000" pitchFamily="18" charset="-128"/>
            </a:endParaRPr>
          </a:p>
          <a:p>
            <a:r>
              <a:rPr lang="ja-JP" altLang="en-US" sz="1200" dirty="0">
                <a:latin typeface="UD デジタル 教科書体 NK-R" panose="02020400000000000000" pitchFamily="18" charset="-128"/>
                <a:ea typeface="UD デジタル 教科書体 NK-R" panose="02020400000000000000" pitchFamily="18" charset="-128"/>
              </a:rPr>
              <a:t>𝑁</a:t>
            </a:r>
            <a:r>
              <a:rPr lang="en-US" altLang="ja-JP" sz="1200" dirty="0">
                <a:latin typeface="UD デジタル 教科書体 NK-R" panose="02020400000000000000" pitchFamily="18" charset="-128"/>
                <a:ea typeface="UD デジタル 教科書体 NK-R" panose="02020400000000000000" pitchFamily="18" charset="-128"/>
              </a:rPr>
              <a:t>(</a:t>
            </a:r>
            <a:r>
              <a:rPr lang="ja-JP" altLang="en-US" sz="1200" dirty="0">
                <a:latin typeface="UD デジタル 教科書体 NK-R" panose="02020400000000000000" pitchFamily="18" charset="-128"/>
                <a:ea typeface="UD デジタル 教科書体 NK-R" panose="02020400000000000000" pitchFamily="18" charset="-128"/>
              </a:rPr>
              <a:t>𝑡</a:t>
            </a:r>
            <a:r>
              <a:rPr lang="en-US" altLang="ja-JP" sz="1200" dirty="0">
                <a:latin typeface="UD デジタル 教科書体 NK-R" panose="02020400000000000000" pitchFamily="18" charset="-128"/>
                <a:ea typeface="UD デジタル 教科書体 NK-R" panose="02020400000000000000" pitchFamily="18" charset="-128"/>
              </a:rPr>
              <a:t>)</a:t>
            </a:r>
            <a:r>
              <a:rPr lang="ja-JP" altLang="en-US" sz="1200" dirty="0">
                <a:latin typeface="UD デジタル 教科書体 NK-R" panose="02020400000000000000" pitchFamily="18" charset="-128"/>
                <a:ea typeface="UD デジタル 教科書体 NK-R" panose="02020400000000000000" pitchFamily="18" charset="-128"/>
              </a:rPr>
              <a:t>：</a:t>
            </a:r>
            <a:r>
              <a:rPr lang="en-US" altLang="ja-JP" sz="1200" dirty="0">
                <a:latin typeface="UD デジタル 教科書体 NK-R" panose="02020400000000000000" pitchFamily="18" charset="-128"/>
                <a:ea typeface="UD デジタル 教科書体 NK-R" panose="02020400000000000000" pitchFamily="18" charset="-128"/>
              </a:rPr>
              <a:t>TOF spectrum normalized by incident electron beam pulses</a:t>
            </a:r>
            <a:endParaRPr lang="ja-JP" altLang="en-US" sz="1200" dirty="0">
              <a:latin typeface="UD デジタル 教科書体 NK-R" panose="02020400000000000000" pitchFamily="18" charset="-128"/>
              <a:ea typeface="UD デジタル 教科書体 NK-R" panose="02020400000000000000" pitchFamily="18" charset="-128"/>
            </a:endParaRPr>
          </a:p>
        </p:txBody>
      </p:sp>
      <p:sp>
        <p:nvSpPr>
          <p:cNvPr id="18" name="正方形/長方形 17">
            <a:extLst>
              <a:ext uri="{FF2B5EF4-FFF2-40B4-BE49-F238E27FC236}">
                <a16:creationId xmlns:a16="http://schemas.microsoft.com/office/drawing/2014/main" id="{AEF22534-D35B-E012-0260-596A5014A632}"/>
              </a:ext>
            </a:extLst>
          </p:cNvPr>
          <p:cNvSpPr/>
          <p:nvPr/>
        </p:nvSpPr>
        <p:spPr>
          <a:xfrm>
            <a:off x="71500" y="4450931"/>
            <a:ext cx="4969057" cy="2368883"/>
          </a:xfrm>
          <a:prstGeom prst="rect">
            <a:avLst/>
          </a:prstGeom>
          <a:noFill/>
          <a:ln w="12700"/>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7FD37AA7-2B92-7102-3F2F-BC9A3DEE4458}"/>
              </a:ext>
            </a:extLst>
          </p:cNvPr>
          <p:cNvSpPr/>
          <p:nvPr/>
        </p:nvSpPr>
        <p:spPr>
          <a:xfrm>
            <a:off x="5108518" y="1088740"/>
            <a:ext cx="3800649" cy="5731074"/>
          </a:xfrm>
          <a:prstGeom prst="rect">
            <a:avLst/>
          </a:prstGeom>
          <a:noFill/>
          <a:ln w="12700"/>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428973B7-E188-55C1-5BC3-6552FACBF824}"/>
              </a:ext>
            </a:extLst>
          </p:cNvPr>
          <p:cNvSpPr txBox="1"/>
          <p:nvPr/>
        </p:nvSpPr>
        <p:spPr>
          <a:xfrm>
            <a:off x="1128081" y="4421956"/>
            <a:ext cx="3912476" cy="276999"/>
          </a:xfrm>
          <a:prstGeom prst="rect">
            <a:avLst/>
          </a:prstGeom>
          <a:noFill/>
        </p:spPr>
        <p:txBody>
          <a:bodyPr wrap="square">
            <a:spAutoFit/>
          </a:bodyPr>
          <a:lstStyle/>
          <a:p>
            <a:pPr marL="285750" indent="-285750">
              <a:buFont typeface="Arial" panose="020B0604020202020204" pitchFamily="34" charset="0"/>
              <a:buChar char="•"/>
            </a:pPr>
            <a:r>
              <a:rPr lang="en-US" altLang="ja-JP" sz="1200" dirty="0">
                <a:latin typeface="UD デジタル 教科書体 NK-R" panose="02020400000000000000" pitchFamily="18" charset="-128"/>
                <a:ea typeface="UD デジタル 教科書体 NK-R" panose="02020400000000000000" pitchFamily="18" charset="-128"/>
              </a:rPr>
              <a:t>Dead time correction</a:t>
            </a:r>
            <a:endParaRPr lang="ja-JP" altLang="en-US" sz="1200" dirty="0"/>
          </a:p>
        </p:txBody>
      </p:sp>
      <p:sp>
        <p:nvSpPr>
          <p:cNvPr id="6" name="フッター プレースホルダー 5">
            <a:extLst>
              <a:ext uri="{FF2B5EF4-FFF2-40B4-BE49-F238E27FC236}">
                <a16:creationId xmlns:a16="http://schemas.microsoft.com/office/drawing/2014/main" id="{6E834366-D8A4-F79E-1485-B1346003C472}"/>
              </a:ext>
            </a:extLst>
          </p:cNvPr>
          <p:cNvSpPr>
            <a:spLocks noGrp="1"/>
          </p:cNvSpPr>
          <p:nvPr>
            <p:ph type="ftr" sz="quarter" idx="11"/>
          </p:nvPr>
        </p:nvSpPr>
        <p:spPr/>
        <p:txBody>
          <a:bodyPr/>
          <a:lstStyle/>
          <a:p>
            <a:pPr>
              <a:defRPr/>
            </a:pPr>
            <a:r>
              <a:rPr lang="en-US" altLang="ja-JP"/>
              <a:t>Wonder 2026, 2026/6/29 </a:t>
            </a:r>
            <a:endParaRPr lang="ja-JP" altLang="en-US" dirty="0"/>
          </a:p>
        </p:txBody>
      </p:sp>
      <p:cxnSp>
        <p:nvCxnSpPr>
          <p:cNvPr id="22" name="直線矢印コネクタ 21">
            <a:extLst>
              <a:ext uri="{FF2B5EF4-FFF2-40B4-BE49-F238E27FC236}">
                <a16:creationId xmlns:a16="http://schemas.microsoft.com/office/drawing/2014/main" id="{537C0B3A-4A34-15F2-A4CA-483B52F93D18}"/>
              </a:ext>
            </a:extLst>
          </p:cNvPr>
          <p:cNvCxnSpPr>
            <a:cxnSpLocks/>
          </p:cNvCxnSpPr>
          <p:nvPr/>
        </p:nvCxnSpPr>
        <p:spPr>
          <a:xfrm>
            <a:off x="6019800" y="2152668"/>
            <a:ext cx="2798273" cy="0"/>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
        <p:nvSpPr>
          <p:cNvPr id="28" name="テキスト ボックス 27">
            <a:extLst>
              <a:ext uri="{FF2B5EF4-FFF2-40B4-BE49-F238E27FC236}">
                <a16:creationId xmlns:a16="http://schemas.microsoft.com/office/drawing/2014/main" id="{26E3F637-2456-E5B4-E128-7F6F2318669A}"/>
              </a:ext>
            </a:extLst>
          </p:cNvPr>
          <p:cNvSpPr txBox="1"/>
          <p:nvPr/>
        </p:nvSpPr>
        <p:spPr>
          <a:xfrm>
            <a:off x="5239805" y="1687533"/>
            <a:ext cx="859148" cy="461665"/>
          </a:xfrm>
          <a:prstGeom prst="rect">
            <a:avLst/>
          </a:prstGeom>
          <a:noFill/>
        </p:spPr>
        <p:txBody>
          <a:bodyPr wrap="square">
            <a:spAutoFit/>
          </a:bodyPr>
          <a:lstStyle/>
          <a:p>
            <a:r>
              <a:rPr lang="en-US" altLang="ja-JP" sz="1200" dirty="0">
                <a:latin typeface="Tahoma" panose="020B0604030504040204" pitchFamily="34" charset="0"/>
                <a:ea typeface="Tahoma" panose="020B0604030504040204" pitchFamily="34" charset="0"/>
                <a:cs typeface="Tahoma" panose="020B0604030504040204" pitchFamily="34" charset="0"/>
              </a:rPr>
              <a:t>Recorded</a:t>
            </a:r>
          </a:p>
          <a:p>
            <a:r>
              <a:rPr lang="en-US" altLang="ja-JP" sz="1200" dirty="0">
                <a:latin typeface="Tahoma" panose="020B0604030504040204" pitchFamily="34" charset="0"/>
                <a:ea typeface="Tahoma" panose="020B0604030504040204" pitchFamily="34" charset="0"/>
                <a:cs typeface="Tahoma" panose="020B0604030504040204" pitchFamily="34" charset="0"/>
              </a:rPr>
              <a:t>events</a:t>
            </a:r>
          </a:p>
        </p:txBody>
      </p:sp>
      <p:sp>
        <p:nvSpPr>
          <p:cNvPr id="30" name="テキスト ボックス 29">
            <a:extLst>
              <a:ext uri="{FF2B5EF4-FFF2-40B4-BE49-F238E27FC236}">
                <a16:creationId xmlns:a16="http://schemas.microsoft.com/office/drawing/2014/main" id="{64B87F3F-31AD-B29D-6C45-D5C90AA6011D}"/>
              </a:ext>
            </a:extLst>
          </p:cNvPr>
          <p:cNvSpPr txBox="1"/>
          <p:nvPr/>
        </p:nvSpPr>
        <p:spPr>
          <a:xfrm>
            <a:off x="8376301" y="2187432"/>
            <a:ext cx="691012" cy="276999"/>
          </a:xfrm>
          <a:prstGeom prst="rect">
            <a:avLst/>
          </a:prstGeom>
          <a:noFill/>
        </p:spPr>
        <p:txBody>
          <a:bodyPr wrap="square">
            <a:spAutoFit/>
          </a:bodyPr>
          <a:lstStyle/>
          <a:p>
            <a:r>
              <a:rPr lang="en-US" altLang="ja-JP" sz="1200" dirty="0">
                <a:latin typeface="Tahoma" panose="020B0604030504040204" pitchFamily="34" charset="0"/>
                <a:ea typeface="Tahoma" panose="020B0604030504040204" pitchFamily="34" charset="0"/>
                <a:cs typeface="Tahoma" panose="020B0604030504040204" pitchFamily="34" charset="0"/>
              </a:rPr>
              <a:t>time</a:t>
            </a:r>
          </a:p>
        </p:txBody>
      </p:sp>
      <p:sp>
        <p:nvSpPr>
          <p:cNvPr id="31" name="正方形/長方形 30">
            <a:extLst>
              <a:ext uri="{FF2B5EF4-FFF2-40B4-BE49-F238E27FC236}">
                <a16:creationId xmlns:a16="http://schemas.microsoft.com/office/drawing/2014/main" id="{0C19F899-B57F-55A9-D7D9-5BD2E8E79BEC}"/>
              </a:ext>
            </a:extLst>
          </p:cNvPr>
          <p:cNvSpPr/>
          <p:nvPr/>
        </p:nvSpPr>
        <p:spPr>
          <a:xfrm>
            <a:off x="6289545" y="1587616"/>
            <a:ext cx="90295" cy="559183"/>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48A3AFC4-5CA8-3700-A4BE-C8FE21E3B000}"/>
              </a:ext>
            </a:extLst>
          </p:cNvPr>
          <p:cNvSpPr/>
          <p:nvPr/>
        </p:nvSpPr>
        <p:spPr>
          <a:xfrm>
            <a:off x="6784600" y="1582785"/>
            <a:ext cx="90295" cy="559183"/>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2551F676-8D80-4CFC-656B-CBED99804B90}"/>
              </a:ext>
            </a:extLst>
          </p:cNvPr>
          <p:cNvSpPr/>
          <p:nvPr/>
        </p:nvSpPr>
        <p:spPr>
          <a:xfrm>
            <a:off x="7342993" y="1590015"/>
            <a:ext cx="90295" cy="559183"/>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B6ACB5CD-F628-FBEB-F82C-2FF71D9FFBB2}"/>
              </a:ext>
            </a:extLst>
          </p:cNvPr>
          <p:cNvSpPr/>
          <p:nvPr/>
        </p:nvSpPr>
        <p:spPr>
          <a:xfrm>
            <a:off x="8062107" y="1590015"/>
            <a:ext cx="90295" cy="559183"/>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8158F9C2-7F55-9D6D-FDDB-B52F6D4560C3}"/>
              </a:ext>
            </a:extLst>
          </p:cNvPr>
          <p:cNvSpPr/>
          <p:nvPr/>
        </p:nvSpPr>
        <p:spPr>
          <a:xfrm>
            <a:off x="8339904" y="1576103"/>
            <a:ext cx="90295" cy="559183"/>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cxnSp>
        <p:nvCxnSpPr>
          <p:cNvPr id="41" name="直線矢印コネクタ 40">
            <a:extLst>
              <a:ext uri="{FF2B5EF4-FFF2-40B4-BE49-F238E27FC236}">
                <a16:creationId xmlns:a16="http://schemas.microsoft.com/office/drawing/2014/main" id="{03A44DD7-A57C-D6DB-2EB4-F12EDC847812}"/>
              </a:ext>
            </a:extLst>
          </p:cNvPr>
          <p:cNvCxnSpPr>
            <a:cxnSpLocks/>
          </p:cNvCxnSpPr>
          <p:nvPr/>
        </p:nvCxnSpPr>
        <p:spPr>
          <a:xfrm>
            <a:off x="6784600" y="2258870"/>
            <a:ext cx="558393"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44" name="テキスト ボックス 43">
            <a:extLst>
              <a:ext uri="{FF2B5EF4-FFF2-40B4-BE49-F238E27FC236}">
                <a16:creationId xmlns:a16="http://schemas.microsoft.com/office/drawing/2014/main" id="{A3A6AE03-A63F-1A64-3444-0AEE05ED7BC4}"/>
              </a:ext>
            </a:extLst>
          </p:cNvPr>
          <p:cNvSpPr txBox="1"/>
          <p:nvPr/>
        </p:nvSpPr>
        <p:spPr>
          <a:xfrm>
            <a:off x="6986403" y="2216126"/>
            <a:ext cx="290442" cy="276999"/>
          </a:xfrm>
          <a:prstGeom prst="rect">
            <a:avLst/>
          </a:prstGeom>
          <a:noFill/>
        </p:spPr>
        <p:txBody>
          <a:bodyPr wrap="square">
            <a:spAutoFit/>
          </a:bodyPr>
          <a:lstStyle/>
          <a:p>
            <a:r>
              <a:rPr lang="en-US" altLang="ja-JP" sz="1200" dirty="0">
                <a:latin typeface="Tahoma" panose="020B0604030504040204" pitchFamily="34" charset="0"/>
                <a:ea typeface="Tahoma" panose="020B0604030504040204" pitchFamily="34" charset="0"/>
                <a:cs typeface="Tahoma" panose="020B0604030504040204" pitchFamily="34" charset="0"/>
              </a:rPr>
              <a:t>t</a:t>
            </a:r>
          </a:p>
        </p:txBody>
      </p:sp>
    </p:spTree>
    <p:extLst>
      <p:ext uri="{BB962C8B-B14F-4D97-AF65-F5344CB8AC3E}">
        <p14:creationId xmlns:p14="http://schemas.microsoft.com/office/powerpoint/2010/main" val="30473361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261E54-FF65-32A5-4DE4-F46CBA4F1328}"/>
            </a:ext>
          </a:extLst>
        </p:cNvPr>
        <p:cNvGrpSpPr/>
        <p:nvPr/>
      </p:nvGrpSpPr>
      <p:grpSpPr>
        <a:xfrm>
          <a:off x="0" y="0"/>
          <a:ext cx="0" cy="0"/>
          <a:chOff x="0" y="0"/>
          <a:chExt cx="0" cy="0"/>
        </a:xfrm>
      </p:grpSpPr>
      <p:pic>
        <p:nvPicPr>
          <p:cNvPr id="3" name="図 2">
            <a:extLst>
              <a:ext uri="{FF2B5EF4-FFF2-40B4-BE49-F238E27FC236}">
                <a16:creationId xmlns:a16="http://schemas.microsoft.com/office/drawing/2014/main" id="{1F23EFD3-F9A3-0151-C365-06417184503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6695" y="962480"/>
            <a:ext cx="6615735" cy="4389764"/>
          </a:xfrm>
          <a:prstGeom prst="rect">
            <a:avLst/>
          </a:prstGeom>
        </p:spPr>
      </p:pic>
      <p:sp>
        <p:nvSpPr>
          <p:cNvPr id="4" name="スライド番号プレースホルダー 3">
            <a:extLst>
              <a:ext uri="{FF2B5EF4-FFF2-40B4-BE49-F238E27FC236}">
                <a16:creationId xmlns:a16="http://schemas.microsoft.com/office/drawing/2014/main" id="{824A0E6A-6388-2BEF-0AFA-A274EFC51259}"/>
              </a:ext>
            </a:extLst>
          </p:cNvPr>
          <p:cNvSpPr>
            <a:spLocks noGrp="1"/>
          </p:cNvSpPr>
          <p:nvPr>
            <p:ph type="sldNum" sz="quarter" idx="12"/>
          </p:nvPr>
        </p:nvSpPr>
        <p:spPr/>
        <p:txBody>
          <a:bodyPr/>
          <a:lstStyle/>
          <a:p>
            <a:pPr>
              <a:defRPr/>
            </a:pPr>
            <a:fld id="{0F5540F0-F2A8-4025-8DD2-0F2714FBFE32}" type="slidenum">
              <a:rPr lang="ja-JP" altLang="en-US" smtClean="0"/>
              <a:pPr>
                <a:defRPr/>
              </a:pPr>
              <a:t>12</a:t>
            </a:fld>
            <a:endParaRPr lang="ja-JP" altLang="en-US"/>
          </a:p>
        </p:txBody>
      </p:sp>
      <p:cxnSp>
        <p:nvCxnSpPr>
          <p:cNvPr id="6" name="直線コネクタ 5">
            <a:extLst>
              <a:ext uri="{FF2B5EF4-FFF2-40B4-BE49-F238E27FC236}">
                <a16:creationId xmlns:a16="http://schemas.microsoft.com/office/drawing/2014/main" id="{7744954E-14C9-428A-DAC3-FB6F252E035D}"/>
              </a:ext>
            </a:extLst>
          </p:cNvPr>
          <p:cNvCxnSpPr>
            <a:cxnSpLocks/>
          </p:cNvCxnSpPr>
          <p:nvPr/>
        </p:nvCxnSpPr>
        <p:spPr>
          <a:xfrm>
            <a:off x="3859200" y="2807685"/>
            <a:ext cx="0" cy="189021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1F658B5F-88F1-39B7-5BCA-D5340FD8FF15}"/>
              </a:ext>
            </a:extLst>
          </p:cNvPr>
          <p:cNvCxnSpPr>
            <a:cxnSpLocks/>
          </p:cNvCxnSpPr>
          <p:nvPr/>
        </p:nvCxnSpPr>
        <p:spPr>
          <a:xfrm>
            <a:off x="4770000" y="3347745"/>
            <a:ext cx="0" cy="135015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 name="フッター プレースホルダー 1">
            <a:extLst>
              <a:ext uri="{FF2B5EF4-FFF2-40B4-BE49-F238E27FC236}">
                <a16:creationId xmlns:a16="http://schemas.microsoft.com/office/drawing/2014/main" id="{AB5B66BB-B891-7AD0-3D9D-8573C0D07888}"/>
              </a:ext>
            </a:extLst>
          </p:cNvPr>
          <p:cNvSpPr>
            <a:spLocks noGrp="1"/>
          </p:cNvSpPr>
          <p:nvPr>
            <p:ph type="ftr" sz="quarter" idx="11"/>
          </p:nvPr>
        </p:nvSpPr>
        <p:spPr/>
        <p:txBody>
          <a:bodyPr/>
          <a:lstStyle/>
          <a:p>
            <a:pPr>
              <a:defRPr/>
            </a:pPr>
            <a:r>
              <a:rPr lang="en-US" altLang="ja-JP"/>
              <a:t>Wonder 2026, 2026/6/29 </a:t>
            </a:r>
            <a:endParaRPr lang="ja-JP" altLang="en-US" dirty="0"/>
          </a:p>
        </p:txBody>
      </p:sp>
      <p:sp>
        <p:nvSpPr>
          <p:cNvPr id="8" name="タイトル 7">
            <a:extLst>
              <a:ext uri="{FF2B5EF4-FFF2-40B4-BE49-F238E27FC236}">
                <a16:creationId xmlns:a16="http://schemas.microsoft.com/office/drawing/2014/main" id="{017E2C22-03DD-CD53-4A28-9655C2A50CE6}"/>
              </a:ext>
            </a:extLst>
          </p:cNvPr>
          <p:cNvSpPr>
            <a:spLocks noGrp="1"/>
          </p:cNvSpPr>
          <p:nvPr>
            <p:ph type="title"/>
          </p:nvPr>
        </p:nvSpPr>
        <p:spPr>
          <a:xfrm>
            <a:off x="0" y="41656"/>
            <a:ext cx="8892480" cy="453187"/>
          </a:xfrm>
        </p:spPr>
        <p:txBody>
          <a:bodyPr/>
          <a:lstStyle/>
          <a:p>
            <a:r>
              <a:rPr lang="en-US" altLang="ja-JP" sz="3200" dirty="0"/>
              <a:t>Setting the </a:t>
            </a:r>
            <a:r>
              <a:rPr lang="ja-JP" altLang="ja-JP" sz="3200" dirty="0"/>
              <a:t>PH and PSD gate regions</a:t>
            </a:r>
            <a:endParaRPr lang="ja-JP" altLang="en-US" sz="3200" dirty="0"/>
          </a:p>
        </p:txBody>
      </p:sp>
      <p:sp>
        <p:nvSpPr>
          <p:cNvPr id="12" name="テキスト ボックス 11">
            <a:extLst>
              <a:ext uri="{FF2B5EF4-FFF2-40B4-BE49-F238E27FC236}">
                <a16:creationId xmlns:a16="http://schemas.microsoft.com/office/drawing/2014/main" id="{28C5B8C8-611C-86DD-3307-FEA2FB14E7A4}"/>
              </a:ext>
            </a:extLst>
          </p:cNvPr>
          <p:cNvSpPr txBox="1"/>
          <p:nvPr/>
        </p:nvSpPr>
        <p:spPr>
          <a:xfrm>
            <a:off x="476545" y="5357071"/>
            <a:ext cx="9063771" cy="707886"/>
          </a:xfrm>
          <a:prstGeom prst="rect">
            <a:avLst/>
          </a:prstGeom>
          <a:noFill/>
        </p:spPr>
        <p:txBody>
          <a:bodyPr wrap="square">
            <a:spAutoFit/>
          </a:bodyPr>
          <a:lstStyle/>
          <a:p>
            <a:r>
              <a:rPr lang="en-US" altLang="ja-JP" sz="2000" dirty="0">
                <a:latin typeface="Tahoma" panose="020B0604030504040204" pitchFamily="34" charset="0"/>
                <a:ea typeface="Tahoma" panose="020B0604030504040204" pitchFamily="34" charset="0"/>
                <a:cs typeface="Tahoma" panose="020B0604030504040204" pitchFamily="34" charset="0"/>
              </a:rPr>
              <a:t>By varying the LLD of the pulse height, PSD distribution was checked.</a:t>
            </a:r>
          </a:p>
          <a:p>
            <a:r>
              <a:rPr lang="en-US" altLang="ja-JP" sz="2000" dirty="0">
                <a:latin typeface="Tahoma" panose="020B0604030504040204" pitchFamily="34" charset="0"/>
                <a:ea typeface="Tahoma" panose="020B0604030504040204" pitchFamily="34" charset="0"/>
                <a:cs typeface="Tahoma" panose="020B0604030504040204" pitchFamily="34" charset="0"/>
              </a:rPr>
              <a:t>       Above 200 </a:t>
            </a:r>
            <a:r>
              <a:rPr lang="en-US" altLang="ja-JP" sz="2000" dirty="0" err="1">
                <a:latin typeface="Tahoma" panose="020B0604030504040204" pitchFamily="34" charset="0"/>
                <a:ea typeface="Tahoma" panose="020B0604030504040204" pitchFamily="34" charset="0"/>
                <a:cs typeface="Tahoma" panose="020B0604030504040204" pitchFamily="34" charset="0"/>
              </a:rPr>
              <a:t>ch.</a:t>
            </a:r>
            <a:r>
              <a:rPr lang="en-US" altLang="ja-JP" sz="2000" dirty="0">
                <a:latin typeface="Tahoma" panose="020B0604030504040204" pitchFamily="34" charset="0"/>
                <a:ea typeface="Tahoma" panose="020B0604030504040204" pitchFamily="34" charset="0"/>
                <a:cs typeface="Tahoma" panose="020B0604030504040204" pitchFamily="34" charset="0"/>
              </a:rPr>
              <a:t> (0.11 </a:t>
            </a:r>
            <a:r>
              <a:rPr lang="en-US" altLang="ja-JP" sz="2000" dirty="0" err="1">
                <a:latin typeface="Tahoma" panose="020B0604030504040204" pitchFamily="34" charset="0"/>
                <a:ea typeface="Tahoma" panose="020B0604030504040204" pitchFamily="34" charset="0"/>
                <a:cs typeface="Tahoma" panose="020B0604030504040204" pitchFamily="34" charset="0"/>
              </a:rPr>
              <a:t>MeVee</a:t>
            </a:r>
            <a:r>
              <a:rPr lang="en-US" altLang="ja-JP" sz="2000" dirty="0">
                <a:latin typeface="Tahoma" panose="020B0604030504040204" pitchFamily="34" charset="0"/>
                <a:ea typeface="Tahoma" panose="020B0604030504040204" pitchFamily="34" charset="0"/>
                <a:cs typeface="Tahoma" panose="020B0604030504040204" pitchFamily="34" charset="0"/>
              </a:rPr>
              <a:t>) to separate neutron and gamma peaks.</a:t>
            </a:r>
            <a:endParaRPr lang="ja-JP" altLang="en-US" sz="2000" dirty="0">
              <a:latin typeface="Tahoma" panose="020B0604030504040204" pitchFamily="34" charset="0"/>
              <a:cs typeface="Tahoma" panose="020B0604030504040204" pitchFamily="34" charset="0"/>
            </a:endParaRPr>
          </a:p>
        </p:txBody>
      </p:sp>
      <p:sp>
        <p:nvSpPr>
          <p:cNvPr id="13" name="矢印: 右 12">
            <a:extLst>
              <a:ext uri="{FF2B5EF4-FFF2-40B4-BE49-F238E27FC236}">
                <a16:creationId xmlns:a16="http://schemas.microsoft.com/office/drawing/2014/main" id="{B1C5FE71-1A08-A2A1-A2CC-4A3A89C6FFB3}"/>
              </a:ext>
            </a:extLst>
          </p:cNvPr>
          <p:cNvSpPr/>
          <p:nvPr/>
        </p:nvSpPr>
        <p:spPr>
          <a:xfrm>
            <a:off x="558057" y="5720854"/>
            <a:ext cx="540060" cy="334766"/>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5EC0BB3A-9482-42CA-B5A3-63D65212BCCE}"/>
              </a:ext>
            </a:extLst>
          </p:cNvPr>
          <p:cNvSpPr txBox="1"/>
          <p:nvPr/>
        </p:nvSpPr>
        <p:spPr>
          <a:xfrm>
            <a:off x="1196625" y="6055620"/>
            <a:ext cx="4050450" cy="400110"/>
          </a:xfrm>
          <a:prstGeom prst="rect">
            <a:avLst/>
          </a:prstGeom>
          <a:noFill/>
        </p:spPr>
        <p:txBody>
          <a:bodyPr wrap="square">
            <a:spAutoFit/>
          </a:bodyPr>
          <a:lstStyle/>
          <a:p>
            <a:r>
              <a:rPr lang="en-US" altLang="ja-JP" sz="2000" dirty="0">
                <a:latin typeface="Tahoma" panose="020B0604030504040204" pitchFamily="34" charset="0"/>
                <a:ea typeface="Tahoma" panose="020B0604030504040204" pitchFamily="34" charset="0"/>
                <a:cs typeface="Tahoma" panose="020B0604030504040204" pitchFamily="34" charset="0"/>
              </a:rPr>
              <a:t>PSD: 0.3 ~ 0.5, 200 &lt; PH</a:t>
            </a:r>
            <a:endParaRPr lang="ja-JP" altLang="en-US" sz="2000" dirty="0">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2969910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A0CD04-E030-0377-5D38-A647DCBF40CB}"/>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CB9FCA41-4B10-91F9-2382-EC0843CD8DFE}"/>
              </a:ext>
            </a:extLst>
          </p:cNvPr>
          <p:cNvSpPr>
            <a:spLocks noGrp="1"/>
          </p:cNvSpPr>
          <p:nvPr>
            <p:ph type="sldNum" sz="quarter" idx="12"/>
          </p:nvPr>
        </p:nvSpPr>
        <p:spPr/>
        <p:txBody>
          <a:bodyPr/>
          <a:lstStyle/>
          <a:p>
            <a:pPr>
              <a:defRPr/>
            </a:pPr>
            <a:fld id="{0F5540F0-F2A8-4025-8DD2-0F2714FBFE32}" type="slidenum">
              <a:rPr lang="ja-JP" altLang="en-US" smtClean="0"/>
              <a:pPr>
                <a:defRPr/>
              </a:pPr>
              <a:t>13</a:t>
            </a:fld>
            <a:endParaRPr lang="ja-JP" altLang="en-US"/>
          </a:p>
        </p:txBody>
      </p:sp>
      <p:sp>
        <p:nvSpPr>
          <p:cNvPr id="2" name="フッター プレースホルダー 1">
            <a:extLst>
              <a:ext uri="{FF2B5EF4-FFF2-40B4-BE49-F238E27FC236}">
                <a16:creationId xmlns:a16="http://schemas.microsoft.com/office/drawing/2014/main" id="{E640D4EB-AA54-934C-630F-4417538D5D44}"/>
              </a:ext>
            </a:extLst>
          </p:cNvPr>
          <p:cNvSpPr>
            <a:spLocks noGrp="1"/>
          </p:cNvSpPr>
          <p:nvPr>
            <p:ph type="ftr" sz="quarter" idx="11"/>
          </p:nvPr>
        </p:nvSpPr>
        <p:spPr/>
        <p:txBody>
          <a:bodyPr/>
          <a:lstStyle/>
          <a:p>
            <a:pPr>
              <a:defRPr/>
            </a:pPr>
            <a:r>
              <a:rPr lang="en-US" altLang="ja-JP"/>
              <a:t>Wonder 2026, 2026/6/29 </a:t>
            </a:r>
            <a:endParaRPr lang="ja-JP" altLang="en-US" dirty="0"/>
          </a:p>
        </p:txBody>
      </p:sp>
      <p:sp>
        <p:nvSpPr>
          <p:cNvPr id="6" name="タイトル 5">
            <a:extLst>
              <a:ext uri="{FF2B5EF4-FFF2-40B4-BE49-F238E27FC236}">
                <a16:creationId xmlns:a16="http://schemas.microsoft.com/office/drawing/2014/main" id="{1BCFC12A-A991-7B51-7596-CEFAEB554264}"/>
              </a:ext>
            </a:extLst>
          </p:cNvPr>
          <p:cNvSpPr>
            <a:spLocks noGrp="1"/>
          </p:cNvSpPr>
          <p:nvPr>
            <p:ph type="title"/>
          </p:nvPr>
        </p:nvSpPr>
        <p:spPr>
          <a:xfrm>
            <a:off x="53135" y="41656"/>
            <a:ext cx="9037730" cy="453187"/>
          </a:xfrm>
        </p:spPr>
        <p:txBody>
          <a:bodyPr/>
          <a:lstStyle/>
          <a:p>
            <a:r>
              <a:rPr lang="en-US" altLang="ja-JP" dirty="0">
                <a:ea typeface="Verdana" panose="020B0604030504040204" pitchFamily="34" charset="0"/>
              </a:rPr>
              <a:t>Spectra comparison before and after gating</a:t>
            </a:r>
            <a:endParaRPr lang="ja-JP" altLang="en-US" dirty="0"/>
          </a:p>
        </p:txBody>
      </p:sp>
      <p:sp>
        <p:nvSpPr>
          <p:cNvPr id="10" name="テキスト ボックス 9">
            <a:extLst>
              <a:ext uri="{FF2B5EF4-FFF2-40B4-BE49-F238E27FC236}">
                <a16:creationId xmlns:a16="http://schemas.microsoft.com/office/drawing/2014/main" id="{A88E2B0A-841D-4926-A6DA-528EF3A51A59}"/>
              </a:ext>
            </a:extLst>
          </p:cNvPr>
          <p:cNvSpPr txBox="1"/>
          <p:nvPr/>
        </p:nvSpPr>
        <p:spPr>
          <a:xfrm>
            <a:off x="1788811" y="5788683"/>
            <a:ext cx="6216474" cy="70788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altLang="ja-JP" sz="2000" dirty="0">
                <a:latin typeface="Tahoma" panose="020B0604030504040204" pitchFamily="34" charset="0"/>
                <a:ea typeface="Tahoma" panose="020B0604030504040204" pitchFamily="34" charset="0"/>
                <a:cs typeface="Tahoma" panose="020B0604030504040204" pitchFamily="34" charset="0"/>
              </a:rPr>
              <a:t>The gamma-ray component originating from the 6.7 eV resonance of </a:t>
            </a:r>
            <a:r>
              <a:rPr lang="en-US" altLang="ja-JP" sz="2000" baseline="30000" dirty="0">
                <a:latin typeface="Tahoma" panose="020B0604030504040204" pitchFamily="34" charset="0"/>
                <a:ea typeface="Tahoma" panose="020B0604030504040204" pitchFamily="34" charset="0"/>
                <a:cs typeface="Tahoma" panose="020B0604030504040204" pitchFamily="34" charset="0"/>
              </a:rPr>
              <a:t>238</a:t>
            </a:r>
            <a:r>
              <a:rPr lang="en-US" altLang="ja-JP" sz="2000" dirty="0">
                <a:latin typeface="Tahoma" panose="020B0604030504040204" pitchFamily="34" charset="0"/>
                <a:ea typeface="Tahoma" panose="020B0604030504040204" pitchFamily="34" charset="0"/>
                <a:cs typeface="Tahoma" panose="020B0604030504040204" pitchFamily="34" charset="0"/>
              </a:rPr>
              <a:t>U has been removed.</a:t>
            </a:r>
            <a:endParaRPr lang="ja-JP" altLang="en-US" sz="2000" dirty="0">
              <a:latin typeface="Tahoma" panose="020B0604030504040204" pitchFamily="34" charset="0"/>
              <a:cs typeface="Tahoma" panose="020B0604030504040204" pitchFamily="34" charset="0"/>
            </a:endParaRPr>
          </a:p>
        </p:txBody>
      </p:sp>
      <p:pic>
        <p:nvPicPr>
          <p:cNvPr id="5" name="図 4">
            <a:extLst>
              <a:ext uri="{FF2B5EF4-FFF2-40B4-BE49-F238E27FC236}">
                <a16:creationId xmlns:a16="http://schemas.microsoft.com/office/drawing/2014/main" id="{8FD852C2-DB18-88B7-40F6-06B541F8415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5230" y="692898"/>
            <a:ext cx="5933539" cy="4924013"/>
          </a:xfrm>
          <a:prstGeom prst="rect">
            <a:avLst/>
          </a:prstGeom>
        </p:spPr>
      </p:pic>
    </p:spTree>
    <p:extLst>
      <p:ext uri="{BB962C8B-B14F-4D97-AF65-F5344CB8AC3E}">
        <p14:creationId xmlns:p14="http://schemas.microsoft.com/office/powerpoint/2010/main" val="13169690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C97392-75FB-DD48-B51E-99D29578C79E}"/>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871D9183-8020-5672-2285-FE2864A6059F}"/>
              </a:ext>
            </a:extLst>
          </p:cNvPr>
          <p:cNvSpPr>
            <a:spLocks noGrp="1"/>
          </p:cNvSpPr>
          <p:nvPr>
            <p:ph type="sldNum" sz="quarter" idx="12"/>
          </p:nvPr>
        </p:nvSpPr>
        <p:spPr/>
        <p:txBody>
          <a:bodyPr/>
          <a:lstStyle/>
          <a:p>
            <a:pPr>
              <a:defRPr/>
            </a:pPr>
            <a:fld id="{0F5540F0-F2A8-4025-8DD2-0F2714FBFE32}" type="slidenum">
              <a:rPr lang="ja-JP" altLang="en-US" smtClean="0"/>
              <a:pPr>
                <a:defRPr/>
              </a:pPr>
              <a:t>14</a:t>
            </a:fld>
            <a:endParaRPr lang="ja-JP" altLang="en-US"/>
          </a:p>
        </p:txBody>
      </p:sp>
      <p:sp>
        <p:nvSpPr>
          <p:cNvPr id="17" name="タイトル 1">
            <a:extLst>
              <a:ext uri="{FF2B5EF4-FFF2-40B4-BE49-F238E27FC236}">
                <a16:creationId xmlns:a16="http://schemas.microsoft.com/office/drawing/2014/main" id="{92A12057-BBA7-2790-B3E7-5E002FB5A016}"/>
              </a:ext>
            </a:extLst>
          </p:cNvPr>
          <p:cNvSpPr>
            <a:spLocks noGrp="1"/>
          </p:cNvSpPr>
          <p:nvPr>
            <p:ph type="title"/>
          </p:nvPr>
        </p:nvSpPr>
        <p:spPr>
          <a:xfrm>
            <a:off x="465215" y="51619"/>
            <a:ext cx="8229600" cy="542066"/>
          </a:xfrm>
        </p:spPr>
        <p:txBody>
          <a:bodyPr/>
          <a:lstStyle/>
          <a:p>
            <a:r>
              <a:rPr lang="en-US" altLang="ja-JP" sz="3200" baseline="30000" dirty="0">
                <a:ea typeface="Verdana" panose="020B0604030504040204" pitchFamily="34" charset="0"/>
              </a:rPr>
              <a:t>235</a:t>
            </a:r>
            <a:r>
              <a:rPr kumimoji="1" lang="en-US" altLang="ja-JP" sz="3200" dirty="0">
                <a:ea typeface="Verdana" panose="020B0604030504040204" pitchFamily="34" charset="0"/>
              </a:rPr>
              <a:t>U TOF spectra</a:t>
            </a:r>
            <a:endParaRPr kumimoji="1" lang="ja-JP" altLang="en-US" sz="3200" dirty="0">
              <a:ea typeface="UD デジタル 教科書体 NK-R" panose="02020400000000000000" pitchFamily="18" charset="-128"/>
            </a:endParaRPr>
          </a:p>
        </p:txBody>
      </p:sp>
      <p:grpSp>
        <p:nvGrpSpPr>
          <p:cNvPr id="13" name="グループ化 12">
            <a:extLst>
              <a:ext uri="{FF2B5EF4-FFF2-40B4-BE49-F238E27FC236}">
                <a16:creationId xmlns:a16="http://schemas.microsoft.com/office/drawing/2014/main" id="{8629CE0A-959F-830B-FCA3-5921F87BD1E3}"/>
              </a:ext>
            </a:extLst>
          </p:cNvPr>
          <p:cNvGrpSpPr/>
          <p:nvPr/>
        </p:nvGrpSpPr>
        <p:grpSpPr>
          <a:xfrm>
            <a:off x="307885" y="747382"/>
            <a:ext cx="6155875" cy="5097113"/>
            <a:chOff x="1196625" y="613461"/>
            <a:chExt cx="6155875" cy="5097113"/>
          </a:xfrm>
        </p:grpSpPr>
        <p:pic>
          <p:nvPicPr>
            <p:cNvPr id="3" name="図 2">
              <a:extLst>
                <a:ext uri="{FF2B5EF4-FFF2-40B4-BE49-F238E27FC236}">
                  <a16:creationId xmlns:a16="http://schemas.microsoft.com/office/drawing/2014/main" id="{31B5A5F9-504D-25BD-C121-F3A7636793C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6625" y="613461"/>
              <a:ext cx="6155875" cy="5097113"/>
            </a:xfrm>
            <a:prstGeom prst="rect">
              <a:avLst/>
            </a:prstGeom>
          </p:spPr>
        </p:pic>
        <p:sp>
          <p:nvSpPr>
            <p:cNvPr id="6" name="テキスト ボックス 5">
              <a:extLst>
                <a:ext uri="{FF2B5EF4-FFF2-40B4-BE49-F238E27FC236}">
                  <a16:creationId xmlns:a16="http://schemas.microsoft.com/office/drawing/2014/main" id="{813390D3-0E0F-E820-681D-9E2AE3803191}"/>
                </a:ext>
              </a:extLst>
            </p:cNvPr>
            <p:cNvSpPr txBox="1"/>
            <p:nvPr/>
          </p:nvSpPr>
          <p:spPr>
            <a:xfrm rot="16200000">
              <a:off x="2893168" y="1327412"/>
              <a:ext cx="1098994" cy="261610"/>
            </a:xfrm>
            <a:prstGeom prst="rect">
              <a:avLst/>
            </a:prstGeom>
            <a:noFill/>
          </p:spPr>
          <p:txBody>
            <a:bodyPr wrap="square" rtlCol="0">
              <a:spAutoFit/>
            </a:bodyPr>
            <a:lstStyle/>
            <a:p>
              <a:r>
                <a:rPr lang="en-US" altLang="ja-JP" sz="1100" dirty="0">
                  <a:latin typeface="Comic Sans MS" panose="030F0702030302020204" pitchFamily="66" charset="0"/>
                </a:rPr>
                <a:t>Mn 2327</a:t>
              </a:r>
              <a:r>
                <a:rPr kumimoji="1" lang="en-US" altLang="ja-JP" sz="1100" dirty="0">
                  <a:latin typeface="Comic Sans MS" panose="030F0702030302020204" pitchFamily="66" charset="0"/>
                </a:rPr>
                <a:t> eV</a:t>
              </a:r>
              <a:endParaRPr kumimoji="1" lang="ja-JP" altLang="en-US" sz="1100" dirty="0">
                <a:latin typeface="Comic Sans MS" panose="030F0702030302020204" pitchFamily="66" charset="0"/>
              </a:endParaRPr>
            </a:p>
          </p:txBody>
        </p:sp>
        <p:sp>
          <p:nvSpPr>
            <p:cNvPr id="8" name="テキスト ボックス 7">
              <a:extLst>
                <a:ext uri="{FF2B5EF4-FFF2-40B4-BE49-F238E27FC236}">
                  <a16:creationId xmlns:a16="http://schemas.microsoft.com/office/drawing/2014/main" id="{167A2BDD-807C-7D15-E45D-15EBF419E066}"/>
                </a:ext>
              </a:extLst>
            </p:cNvPr>
            <p:cNvSpPr txBox="1"/>
            <p:nvPr/>
          </p:nvSpPr>
          <p:spPr>
            <a:xfrm rot="16200000">
              <a:off x="3419390" y="1321241"/>
              <a:ext cx="1098994" cy="261610"/>
            </a:xfrm>
            <a:prstGeom prst="rect">
              <a:avLst/>
            </a:prstGeom>
            <a:noFill/>
          </p:spPr>
          <p:txBody>
            <a:bodyPr wrap="square" rtlCol="0">
              <a:spAutoFit/>
            </a:bodyPr>
            <a:lstStyle/>
            <a:p>
              <a:r>
                <a:rPr lang="en-US" altLang="ja-JP" sz="1100" dirty="0">
                  <a:latin typeface="Comic Sans MS" panose="030F0702030302020204" pitchFamily="66" charset="0"/>
                </a:rPr>
                <a:t>Mn 341</a:t>
              </a:r>
              <a:r>
                <a:rPr kumimoji="1" lang="en-US" altLang="ja-JP" sz="1100" dirty="0">
                  <a:latin typeface="Comic Sans MS" panose="030F0702030302020204" pitchFamily="66" charset="0"/>
                </a:rPr>
                <a:t> eV</a:t>
              </a:r>
              <a:endParaRPr kumimoji="1" lang="ja-JP" altLang="en-US" sz="1100" dirty="0">
                <a:latin typeface="Comic Sans MS" panose="030F0702030302020204" pitchFamily="66" charset="0"/>
              </a:endParaRPr>
            </a:p>
          </p:txBody>
        </p:sp>
        <p:cxnSp>
          <p:nvCxnSpPr>
            <p:cNvPr id="10" name="直線矢印コネクタ 9">
              <a:extLst>
                <a:ext uri="{FF2B5EF4-FFF2-40B4-BE49-F238E27FC236}">
                  <a16:creationId xmlns:a16="http://schemas.microsoft.com/office/drawing/2014/main" id="{9B496F1B-BD3A-7832-6280-6AF847C685F5}"/>
                </a:ext>
              </a:extLst>
            </p:cNvPr>
            <p:cNvCxnSpPr>
              <a:cxnSpLocks/>
              <a:stCxn id="6" idx="1"/>
            </p:cNvCxnSpPr>
            <p:nvPr/>
          </p:nvCxnSpPr>
          <p:spPr>
            <a:xfrm>
              <a:off x="3442665" y="2007714"/>
              <a:ext cx="0" cy="8812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8C73D0EC-45D1-8D3F-C30F-C9AB01F22C39}"/>
                </a:ext>
              </a:extLst>
            </p:cNvPr>
            <p:cNvCxnSpPr>
              <a:cxnSpLocks/>
            </p:cNvCxnSpPr>
            <p:nvPr/>
          </p:nvCxnSpPr>
          <p:spPr>
            <a:xfrm>
              <a:off x="3968887" y="2007714"/>
              <a:ext cx="0" cy="9523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A78F907A-7598-D511-0A6B-95E025D3C267}"/>
                </a:ext>
              </a:extLst>
            </p:cNvPr>
            <p:cNvCxnSpPr>
              <a:cxnSpLocks/>
            </p:cNvCxnSpPr>
            <p:nvPr/>
          </p:nvCxnSpPr>
          <p:spPr>
            <a:xfrm>
              <a:off x="4211960" y="2168860"/>
              <a:ext cx="0" cy="9523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id="{A574BA10-7DAD-C22B-38D2-9F7E0C3191E6}"/>
                </a:ext>
              </a:extLst>
            </p:cNvPr>
            <p:cNvSpPr txBox="1"/>
            <p:nvPr/>
          </p:nvSpPr>
          <p:spPr>
            <a:xfrm rot="16200000">
              <a:off x="3676155" y="1495505"/>
              <a:ext cx="1098994" cy="261610"/>
            </a:xfrm>
            <a:prstGeom prst="rect">
              <a:avLst/>
            </a:prstGeom>
            <a:noFill/>
          </p:spPr>
          <p:txBody>
            <a:bodyPr wrap="square" rtlCol="0">
              <a:spAutoFit/>
            </a:bodyPr>
            <a:lstStyle/>
            <a:p>
              <a:r>
                <a:rPr lang="en-US" altLang="ja-JP" sz="1100" dirty="0">
                  <a:latin typeface="Comic Sans MS" panose="030F0702030302020204" pitchFamily="66" charset="0"/>
                </a:rPr>
                <a:t>Co 132 </a:t>
              </a:r>
              <a:r>
                <a:rPr kumimoji="1" lang="en-US" altLang="ja-JP" sz="1100" dirty="0">
                  <a:latin typeface="Comic Sans MS" panose="030F0702030302020204" pitchFamily="66" charset="0"/>
                </a:rPr>
                <a:t>eV</a:t>
              </a:r>
              <a:endParaRPr kumimoji="1" lang="ja-JP" altLang="en-US" sz="1100" dirty="0">
                <a:latin typeface="Comic Sans MS" panose="030F0702030302020204" pitchFamily="66" charset="0"/>
              </a:endParaRPr>
            </a:p>
          </p:txBody>
        </p:sp>
        <p:cxnSp>
          <p:nvCxnSpPr>
            <p:cNvPr id="19" name="直線矢印コネクタ 18">
              <a:extLst>
                <a:ext uri="{FF2B5EF4-FFF2-40B4-BE49-F238E27FC236}">
                  <a16:creationId xmlns:a16="http://schemas.microsoft.com/office/drawing/2014/main" id="{848E5246-7AA1-18CE-BDB9-0C22312A9878}"/>
                </a:ext>
              </a:extLst>
            </p:cNvPr>
            <p:cNvCxnSpPr>
              <a:cxnSpLocks/>
            </p:cNvCxnSpPr>
            <p:nvPr/>
          </p:nvCxnSpPr>
          <p:spPr>
            <a:xfrm>
              <a:off x="5070420" y="1994596"/>
              <a:ext cx="0" cy="16594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42F41D08-1202-42B1-5586-A7187D0CF75C}"/>
                </a:ext>
              </a:extLst>
            </p:cNvPr>
            <p:cNvSpPr txBox="1"/>
            <p:nvPr/>
          </p:nvSpPr>
          <p:spPr>
            <a:xfrm rot="16200000">
              <a:off x="4520923" y="1314294"/>
              <a:ext cx="1098994" cy="261610"/>
            </a:xfrm>
            <a:prstGeom prst="rect">
              <a:avLst/>
            </a:prstGeom>
            <a:noFill/>
          </p:spPr>
          <p:txBody>
            <a:bodyPr wrap="square" rtlCol="0">
              <a:spAutoFit/>
            </a:bodyPr>
            <a:lstStyle/>
            <a:p>
              <a:r>
                <a:rPr lang="en-US" altLang="ja-JP" sz="1100" dirty="0">
                  <a:latin typeface="Comic Sans MS" panose="030F0702030302020204" pitchFamily="66" charset="0"/>
                </a:rPr>
                <a:t>Ag 5.2 </a:t>
              </a:r>
              <a:r>
                <a:rPr kumimoji="1" lang="en-US" altLang="ja-JP" sz="1100" dirty="0">
                  <a:latin typeface="Comic Sans MS" panose="030F0702030302020204" pitchFamily="66" charset="0"/>
                </a:rPr>
                <a:t>eV</a:t>
              </a:r>
              <a:endParaRPr kumimoji="1" lang="ja-JP" altLang="en-US" sz="1100" dirty="0">
                <a:latin typeface="Comic Sans MS" panose="030F0702030302020204" pitchFamily="66" charset="0"/>
              </a:endParaRPr>
            </a:p>
          </p:txBody>
        </p:sp>
        <p:cxnSp>
          <p:nvCxnSpPr>
            <p:cNvPr id="22" name="直線矢印コネクタ 21">
              <a:extLst>
                <a:ext uri="{FF2B5EF4-FFF2-40B4-BE49-F238E27FC236}">
                  <a16:creationId xmlns:a16="http://schemas.microsoft.com/office/drawing/2014/main" id="{4274D5A7-E852-0B12-4F3C-63630BAF014E}"/>
                </a:ext>
              </a:extLst>
            </p:cNvPr>
            <p:cNvCxnSpPr>
              <a:cxnSpLocks/>
            </p:cNvCxnSpPr>
            <p:nvPr/>
          </p:nvCxnSpPr>
          <p:spPr>
            <a:xfrm>
              <a:off x="5349566" y="2001543"/>
              <a:ext cx="0" cy="20575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7751BA34-CB84-B350-38DA-068EC20DADF3}"/>
                </a:ext>
              </a:extLst>
            </p:cNvPr>
            <p:cNvSpPr txBox="1"/>
            <p:nvPr/>
          </p:nvSpPr>
          <p:spPr>
            <a:xfrm rot="16200000">
              <a:off x="4813761" y="1328188"/>
              <a:ext cx="1098994" cy="261610"/>
            </a:xfrm>
            <a:prstGeom prst="rect">
              <a:avLst/>
            </a:prstGeom>
            <a:noFill/>
          </p:spPr>
          <p:txBody>
            <a:bodyPr wrap="square" rtlCol="0">
              <a:spAutoFit/>
            </a:bodyPr>
            <a:lstStyle/>
            <a:p>
              <a:r>
                <a:rPr lang="en-US" altLang="ja-JP" sz="1100" dirty="0">
                  <a:latin typeface="Comic Sans MS" panose="030F0702030302020204" pitchFamily="66" charset="0"/>
                </a:rPr>
                <a:t>In 1.46 </a:t>
              </a:r>
              <a:r>
                <a:rPr kumimoji="1" lang="en-US" altLang="ja-JP" sz="1100" dirty="0">
                  <a:latin typeface="Comic Sans MS" panose="030F0702030302020204" pitchFamily="66" charset="0"/>
                </a:rPr>
                <a:t>eV</a:t>
              </a:r>
              <a:endParaRPr kumimoji="1" lang="ja-JP" altLang="en-US" sz="1100" dirty="0">
                <a:latin typeface="Comic Sans MS" panose="030F0702030302020204" pitchFamily="66" charset="0"/>
              </a:endParaRPr>
            </a:p>
          </p:txBody>
        </p:sp>
        <p:cxnSp>
          <p:nvCxnSpPr>
            <p:cNvPr id="25" name="直線矢印コネクタ 24">
              <a:extLst>
                <a:ext uri="{FF2B5EF4-FFF2-40B4-BE49-F238E27FC236}">
                  <a16:creationId xmlns:a16="http://schemas.microsoft.com/office/drawing/2014/main" id="{EB9E59B3-28E4-C430-89BE-8A6F8D142799}"/>
                </a:ext>
              </a:extLst>
            </p:cNvPr>
            <p:cNvCxnSpPr>
              <a:cxnSpLocks/>
            </p:cNvCxnSpPr>
            <p:nvPr/>
          </p:nvCxnSpPr>
          <p:spPr>
            <a:xfrm>
              <a:off x="5832140" y="2843935"/>
              <a:ext cx="0" cy="16138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テキスト ボックス 26">
              <a:extLst>
                <a:ext uri="{FF2B5EF4-FFF2-40B4-BE49-F238E27FC236}">
                  <a16:creationId xmlns:a16="http://schemas.microsoft.com/office/drawing/2014/main" id="{65E92DA2-0823-99E4-C713-99B7E3A821CF}"/>
                </a:ext>
              </a:extLst>
            </p:cNvPr>
            <p:cNvSpPr txBox="1"/>
            <p:nvPr/>
          </p:nvSpPr>
          <p:spPr>
            <a:xfrm rot="16200000">
              <a:off x="5262270" y="2208263"/>
              <a:ext cx="1098994" cy="261610"/>
            </a:xfrm>
            <a:prstGeom prst="rect">
              <a:avLst/>
            </a:prstGeom>
            <a:noFill/>
          </p:spPr>
          <p:txBody>
            <a:bodyPr wrap="square" rtlCol="0">
              <a:spAutoFit/>
            </a:bodyPr>
            <a:lstStyle/>
            <a:p>
              <a:r>
                <a:rPr lang="en-US" altLang="ja-JP" sz="1100" dirty="0">
                  <a:latin typeface="Comic Sans MS" panose="030F0702030302020204" pitchFamily="66" charset="0"/>
                </a:rPr>
                <a:t>Cd cut-off</a:t>
              </a:r>
              <a:endParaRPr kumimoji="1" lang="ja-JP" altLang="en-US" sz="1100" dirty="0">
                <a:latin typeface="Comic Sans MS" panose="030F0702030302020204" pitchFamily="66" charset="0"/>
              </a:endParaRPr>
            </a:p>
          </p:txBody>
        </p:sp>
      </p:grpSp>
      <p:sp>
        <p:nvSpPr>
          <p:cNvPr id="2" name="フッター プレースホルダー 1">
            <a:extLst>
              <a:ext uri="{FF2B5EF4-FFF2-40B4-BE49-F238E27FC236}">
                <a16:creationId xmlns:a16="http://schemas.microsoft.com/office/drawing/2014/main" id="{27A76DD4-2AEB-0B8D-CE01-A4AFE5A14FB2}"/>
              </a:ext>
            </a:extLst>
          </p:cNvPr>
          <p:cNvSpPr>
            <a:spLocks noGrp="1"/>
          </p:cNvSpPr>
          <p:nvPr>
            <p:ph type="ftr" sz="quarter" idx="11"/>
          </p:nvPr>
        </p:nvSpPr>
        <p:spPr/>
        <p:txBody>
          <a:bodyPr/>
          <a:lstStyle/>
          <a:p>
            <a:pPr>
              <a:defRPr/>
            </a:pPr>
            <a:r>
              <a:rPr lang="en-US" altLang="ja-JP"/>
              <a:t>Wonder 2026, 2026/6/29 </a:t>
            </a:r>
            <a:endParaRPr lang="ja-JP" altLang="en-US" dirty="0"/>
          </a:p>
        </p:txBody>
      </p:sp>
      <p:sp>
        <p:nvSpPr>
          <p:cNvPr id="21" name="テキスト ボックス 20">
            <a:extLst>
              <a:ext uri="{FF2B5EF4-FFF2-40B4-BE49-F238E27FC236}">
                <a16:creationId xmlns:a16="http://schemas.microsoft.com/office/drawing/2014/main" id="{A478427E-F5D0-6C66-D5D9-96C093B691B0}"/>
              </a:ext>
            </a:extLst>
          </p:cNvPr>
          <p:cNvSpPr txBox="1"/>
          <p:nvPr/>
        </p:nvSpPr>
        <p:spPr>
          <a:xfrm>
            <a:off x="451568" y="5842922"/>
            <a:ext cx="7903830" cy="707886"/>
          </a:xfrm>
          <a:prstGeom prst="rect">
            <a:avLst/>
          </a:prstGeom>
          <a:noFill/>
        </p:spPr>
        <p:txBody>
          <a:bodyPr wrap="square">
            <a:spAutoFit/>
          </a:bodyPr>
          <a:lstStyle/>
          <a:p>
            <a:r>
              <a:rPr lang="en-US" altLang="ja-JP" sz="2000" dirty="0">
                <a:solidFill>
                  <a:srgbClr val="0070C0"/>
                </a:solidFill>
                <a:latin typeface="Tahoma" panose="020B0604030504040204" pitchFamily="34" charset="0"/>
                <a:ea typeface="Tahoma" panose="020B0604030504040204" pitchFamily="34" charset="0"/>
                <a:cs typeface="Tahoma" panose="020B0604030504040204" pitchFamily="34" charset="0"/>
              </a:rPr>
              <a:t>The bottom of the resonance filter was fitted with a two-component exponential function to determine the background level.</a:t>
            </a:r>
            <a:endParaRPr lang="ja-JP" altLang="en-US" sz="2000" dirty="0">
              <a:solidFill>
                <a:srgbClr val="0070C0"/>
              </a:solidFill>
              <a:latin typeface="Tahoma" panose="020B0604030504040204" pitchFamily="34" charset="0"/>
              <a:cs typeface="Tahoma" panose="020B0604030504040204" pitchFamily="34" charset="0"/>
            </a:endParaRPr>
          </a:p>
        </p:txBody>
      </p:sp>
      <mc:AlternateContent xmlns:mc="http://schemas.openxmlformats.org/markup-compatibility/2006" xmlns:a14="http://schemas.microsoft.com/office/drawing/2010/main">
        <mc:Choice Requires="a14">
          <p:sp>
            <p:nvSpPr>
              <p:cNvPr id="24" name="コンテンツ プレースホルダー 2">
                <a:extLst>
                  <a:ext uri="{FF2B5EF4-FFF2-40B4-BE49-F238E27FC236}">
                    <a16:creationId xmlns:a16="http://schemas.microsoft.com/office/drawing/2014/main" id="{0A8BCCD4-848E-1F41-364C-EC6CBF55FA36}"/>
                  </a:ext>
                </a:extLst>
              </p:cNvPr>
              <p:cNvSpPr txBox="1">
                <a:spLocks/>
              </p:cNvSpPr>
              <p:nvPr/>
            </p:nvSpPr>
            <p:spPr bwMode="auto">
              <a:xfrm>
                <a:off x="808203" y="4268852"/>
                <a:ext cx="3148109" cy="68824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charset="0"/>
                  <a:buNone/>
                </a:pPr>
                <a14:m>
                  <m:oMathPara xmlns:m="http://schemas.openxmlformats.org/officeDocument/2006/math">
                    <m:oMathParaPr>
                      <m:jc m:val="centerGroup"/>
                    </m:oMathParaPr>
                    <m:oMath xmlns:m="http://schemas.openxmlformats.org/officeDocument/2006/math">
                      <m:r>
                        <a:rPr lang="en-US" altLang="ja-JP" sz="1800" i="1" dirty="0" smtClean="0">
                          <a:solidFill>
                            <a:srgbClr val="0070C0"/>
                          </a:solidFill>
                          <a:latin typeface="Cambria Math" panose="02040503050406030204" pitchFamily="18" charset="0"/>
                          <a:ea typeface="UD デジタル 教科書体 NK-R" panose="02020400000000000000" pitchFamily="18" charset="-128"/>
                        </a:rPr>
                        <m:t> </m:t>
                      </m:r>
                      <m:sSub>
                        <m:sSubPr>
                          <m:ctrlPr>
                            <a:rPr lang="en-US" altLang="ja-JP" sz="1800" i="1" dirty="0" smtClean="0">
                              <a:solidFill>
                                <a:srgbClr val="0070C0"/>
                              </a:solidFill>
                              <a:latin typeface="Cambria Math" panose="02040503050406030204" pitchFamily="18" charset="0"/>
                              <a:ea typeface="UD デジタル 教科書体 NK-R" panose="02020400000000000000" pitchFamily="18" charset="-128"/>
                            </a:rPr>
                          </m:ctrlPr>
                        </m:sSubPr>
                        <m:e>
                          <m:r>
                            <a:rPr lang="en-US" altLang="ja-JP" sz="1800" b="0" i="1" dirty="0" smtClean="0">
                              <a:solidFill>
                                <a:srgbClr val="0070C0"/>
                              </a:solidFill>
                              <a:latin typeface="Cambria Math" panose="02040503050406030204" pitchFamily="18" charset="0"/>
                              <a:ea typeface="UD デジタル 教科書体 NK-R" panose="02020400000000000000" pitchFamily="18" charset="-128"/>
                            </a:rPr>
                            <m:t>𝐵𝐺</m:t>
                          </m:r>
                          <m:r>
                            <a:rPr lang="en-US" altLang="ja-JP" sz="1800" b="0" i="1" dirty="0" smtClean="0">
                              <a:solidFill>
                                <a:srgbClr val="0070C0"/>
                              </a:solidFill>
                              <a:latin typeface="Cambria Math" panose="02040503050406030204" pitchFamily="18" charset="0"/>
                              <a:ea typeface="UD デジタル 教科書体 NK-R" panose="02020400000000000000" pitchFamily="18" charset="-128"/>
                            </a:rPr>
                            <m:t>=</m:t>
                          </m:r>
                          <m:r>
                            <a:rPr lang="en-US" altLang="ja-JP" sz="1800" i="1" dirty="0" smtClean="0">
                              <a:solidFill>
                                <a:srgbClr val="0070C0"/>
                              </a:solidFill>
                              <a:latin typeface="Cambria Math" panose="02040503050406030204" pitchFamily="18" charset="0"/>
                              <a:ea typeface="UD デジタル 教科書体 NK-R" panose="02020400000000000000" pitchFamily="18" charset="-128"/>
                            </a:rPr>
                            <m:t>𝑦</m:t>
                          </m:r>
                        </m:e>
                        <m:sub>
                          <m:r>
                            <a:rPr lang="en-US" altLang="ja-JP" sz="1800" i="1" dirty="0" smtClean="0">
                              <a:solidFill>
                                <a:srgbClr val="0070C0"/>
                              </a:solidFill>
                              <a:latin typeface="Cambria Math" panose="02040503050406030204" pitchFamily="18" charset="0"/>
                              <a:ea typeface="UD デジタル 教科書体 NK-R" panose="02020400000000000000" pitchFamily="18" charset="-128"/>
                            </a:rPr>
                            <m:t>0</m:t>
                          </m:r>
                        </m:sub>
                      </m:sSub>
                      <m:r>
                        <a:rPr lang="en-US" altLang="ja-JP" sz="1800" i="1" dirty="0" smtClean="0">
                          <a:solidFill>
                            <a:srgbClr val="0070C0"/>
                          </a:solidFill>
                          <a:latin typeface="Cambria Math" panose="02040503050406030204" pitchFamily="18" charset="0"/>
                          <a:ea typeface="UD デジタル 教科書体 NK-R" panose="02020400000000000000" pitchFamily="18" charset="-128"/>
                        </a:rPr>
                        <m:t>+</m:t>
                      </m:r>
                      <m:sSub>
                        <m:sSubPr>
                          <m:ctrlPr>
                            <a:rPr lang="en-US" altLang="ja-JP" sz="1800" i="1" dirty="0" smtClean="0">
                              <a:solidFill>
                                <a:srgbClr val="0070C0"/>
                              </a:solidFill>
                              <a:latin typeface="Cambria Math" panose="02040503050406030204" pitchFamily="18" charset="0"/>
                              <a:ea typeface="UD デジタル 教科書体 NK-R" panose="02020400000000000000" pitchFamily="18" charset="-128"/>
                            </a:rPr>
                          </m:ctrlPr>
                        </m:sSubPr>
                        <m:e>
                          <m:r>
                            <a:rPr lang="en-US" altLang="ja-JP" sz="1800" i="1" dirty="0" smtClean="0">
                              <a:solidFill>
                                <a:srgbClr val="0070C0"/>
                              </a:solidFill>
                              <a:latin typeface="Cambria Math" panose="02040503050406030204" pitchFamily="18" charset="0"/>
                              <a:ea typeface="UD デジタル 教科書体 NK-R" panose="02020400000000000000" pitchFamily="18" charset="-128"/>
                            </a:rPr>
                            <m:t>𝐴</m:t>
                          </m:r>
                        </m:e>
                        <m:sub>
                          <m:r>
                            <a:rPr lang="en-US" altLang="ja-JP" sz="1800" i="1" dirty="0" smtClean="0">
                              <a:solidFill>
                                <a:srgbClr val="0070C0"/>
                              </a:solidFill>
                              <a:latin typeface="Cambria Math" panose="02040503050406030204" pitchFamily="18" charset="0"/>
                              <a:ea typeface="UD デジタル 教科書体 NK-R" panose="02020400000000000000" pitchFamily="18" charset="-128"/>
                            </a:rPr>
                            <m:t>1</m:t>
                          </m:r>
                        </m:sub>
                      </m:sSub>
                      <m:sSup>
                        <m:sSupPr>
                          <m:ctrlPr>
                            <a:rPr lang="en-US" altLang="ja-JP" sz="1800" i="1" dirty="0" smtClean="0">
                              <a:solidFill>
                                <a:srgbClr val="0070C0"/>
                              </a:solidFill>
                              <a:latin typeface="Cambria Math" panose="02040503050406030204" pitchFamily="18" charset="0"/>
                              <a:ea typeface="UD デジタル 教科書体 NK-R" panose="02020400000000000000" pitchFamily="18" charset="-128"/>
                            </a:rPr>
                          </m:ctrlPr>
                        </m:sSupPr>
                        <m:e>
                          <m:r>
                            <a:rPr lang="en-US" altLang="ja-JP" sz="1800" i="1" dirty="0" smtClean="0">
                              <a:solidFill>
                                <a:srgbClr val="0070C0"/>
                              </a:solidFill>
                              <a:latin typeface="Cambria Math" panose="02040503050406030204" pitchFamily="18" charset="0"/>
                              <a:ea typeface="UD デジタル 教科書体 NK-R" panose="02020400000000000000" pitchFamily="18" charset="-128"/>
                            </a:rPr>
                            <m:t>𝑒</m:t>
                          </m:r>
                        </m:e>
                        <m:sup>
                          <m:r>
                            <a:rPr lang="en-US" altLang="ja-JP" sz="1800" i="1" dirty="0" smtClean="0">
                              <a:solidFill>
                                <a:srgbClr val="0070C0"/>
                              </a:solidFill>
                              <a:latin typeface="Cambria Math" panose="02040503050406030204" pitchFamily="18" charset="0"/>
                              <a:ea typeface="UD デジタル 教科書体 NK-R" panose="02020400000000000000" pitchFamily="18" charset="-128"/>
                            </a:rPr>
                            <m:t>−</m:t>
                          </m:r>
                          <m:r>
                            <a:rPr lang="en-US" altLang="ja-JP" sz="1800" i="1" dirty="0" smtClean="0">
                              <a:solidFill>
                                <a:srgbClr val="0070C0"/>
                              </a:solidFill>
                              <a:latin typeface="Cambria Math" panose="02040503050406030204" pitchFamily="18" charset="0"/>
                              <a:ea typeface="UD デジタル 教科書体 NK-R" panose="02020400000000000000" pitchFamily="18" charset="-128"/>
                            </a:rPr>
                            <m:t>𝑥</m:t>
                          </m:r>
                          <m:r>
                            <a:rPr lang="en-US" altLang="ja-JP" sz="1800" i="1" dirty="0" smtClean="0">
                              <a:solidFill>
                                <a:srgbClr val="0070C0"/>
                              </a:solidFill>
                              <a:latin typeface="Cambria Math" panose="02040503050406030204" pitchFamily="18" charset="0"/>
                              <a:ea typeface="UD デジタル 教科書体 NK-R" panose="02020400000000000000" pitchFamily="18" charset="-128"/>
                            </a:rPr>
                            <m:t>/</m:t>
                          </m:r>
                          <m:sSub>
                            <m:sSubPr>
                              <m:ctrlPr>
                                <a:rPr lang="en-US" altLang="ja-JP" sz="1800" i="1" dirty="0" smtClean="0">
                                  <a:solidFill>
                                    <a:srgbClr val="0070C0"/>
                                  </a:solidFill>
                                  <a:latin typeface="Cambria Math" panose="02040503050406030204" pitchFamily="18" charset="0"/>
                                  <a:ea typeface="UD デジタル 教科書体 NK-R" panose="02020400000000000000" pitchFamily="18" charset="-128"/>
                                </a:rPr>
                              </m:ctrlPr>
                            </m:sSubPr>
                            <m:e>
                              <m:r>
                                <a:rPr lang="en-US" altLang="ja-JP" sz="1800" i="1" dirty="0" smtClean="0">
                                  <a:solidFill>
                                    <a:srgbClr val="0070C0"/>
                                  </a:solidFill>
                                  <a:latin typeface="Cambria Math" panose="02040503050406030204" pitchFamily="18" charset="0"/>
                                  <a:ea typeface="UD デジタル 教科書体 NK-R" panose="02020400000000000000" pitchFamily="18" charset="-128"/>
                                </a:rPr>
                                <m:t>𝑡</m:t>
                              </m:r>
                            </m:e>
                            <m:sub>
                              <m:r>
                                <a:rPr lang="en-US" altLang="ja-JP" sz="1800" i="1" dirty="0" smtClean="0">
                                  <a:solidFill>
                                    <a:srgbClr val="0070C0"/>
                                  </a:solidFill>
                                  <a:latin typeface="Cambria Math" panose="02040503050406030204" pitchFamily="18" charset="0"/>
                                  <a:ea typeface="UD デジタル 教科書体 NK-R" panose="02020400000000000000" pitchFamily="18" charset="-128"/>
                                </a:rPr>
                                <m:t>1</m:t>
                              </m:r>
                            </m:sub>
                          </m:sSub>
                        </m:sup>
                      </m:sSup>
                      <m:r>
                        <a:rPr lang="en-US" altLang="ja-JP" sz="1800" i="1" dirty="0" smtClean="0">
                          <a:solidFill>
                            <a:srgbClr val="0070C0"/>
                          </a:solidFill>
                          <a:latin typeface="Cambria Math" panose="02040503050406030204" pitchFamily="18" charset="0"/>
                          <a:ea typeface="UD デジタル 教科書体 NK-R" panose="02020400000000000000" pitchFamily="18" charset="-128"/>
                        </a:rPr>
                        <m:t>+</m:t>
                      </m:r>
                      <m:sSub>
                        <m:sSubPr>
                          <m:ctrlPr>
                            <a:rPr lang="en-US" altLang="ja-JP" sz="1800" i="1" dirty="0">
                              <a:solidFill>
                                <a:srgbClr val="0070C0"/>
                              </a:solidFill>
                              <a:latin typeface="Cambria Math" panose="02040503050406030204" pitchFamily="18" charset="0"/>
                              <a:ea typeface="UD デジタル 教科書体 NK-R" panose="02020400000000000000" pitchFamily="18" charset="-128"/>
                            </a:rPr>
                          </m:ctrlPr>
                        </m:sSubPr>
                        <m:e>
                          <m:r>
                            <a:rPr lang="en-US" altLang="ja-JP" sz="1800" i="1" dirty="0">
                              <a:solidFill>
                                <a:srgbClr val="0070C0"/>
                              </a:solidFill>
                              <a:latin typeface="Cambria Math" panose="02040503050406030204" pitchFamily="18" charset="0"/>
                              <a:ea typeface="UD デジタル 教科書体 NK-R" panose="02020400000000000000" pitchFamily="18" charset="-128"/>
                            </a:rPr>
                            <m:t>𝐴</m:t>
                          </m:r>
                        </m:e>
                        <m:sub>
                          <m:r>
                            <a:rPr lang="en-US" altLang="ja-JP" sz="1800" i="1" dirty="0" smtClean="0">
                              <a:solidFill>
                                <a:srgbClr val="0070C0"/>
                              </a:solidFill>
                              <a:latin typeface="Cambria Math" panose="02040503050406030204" pitchFamily="18" charset="0"/>
                              <a:ea typeface="UD デジタル 教科書体 NK-R" panose="02020400000000000000" pitchFamily="18" charset="-128"/>
                            </a:rPr>
                            <m:t>2</m:t>
                          </m:r>
                        </m:sub>
                      </m:sSub>
                      <m:sSup>
                        <m:sSupPr>
                          <m:ctrlPr>
                            <a:rPr lang="en-US" altLang="ja-JP" sz="1800" i="1" dirty="0">
                              <a:solidFill>
                                <a:srgbClr val="0070C0"/>
                              </a:solidFill>
                              <a:latin typeface="Cambria Math" panose="02040503050406030204" pitchFamily="18" charset="0"/>
                              <a:ea typeface="UD デジタル 教科書体 NK-R" panose="02020400000000000000" pitchFamily="18" charset="-128"/>
                            </a:rPr>
                          </m:ctrlPr>
                        </m:sSupPr>
                        <m:e>
                          <m:r>
                            <a:rPr lang="en-US" altLang="ja-JP" sz="1800" i="1" dirty="0">
                              <a:solidFill>
                                <a:srgbClr val="0070C0"/>
                              </a:solidFill>
                              <a:latin typeface="Cambria Math" panose="02040503050406030204" pitchFamily="18" charset="0"/>
                              <a:ea typeface="UD デジタル 教科書体 NK-R" panose="02020400000000000000" pitchFamily="18" charset="-128"/>
                            </a:rPr>
                            <m:t>𝑒</m:t>
                          </m:r>
                        </m:e>
                        <m:sup>
                          <m:r>
                            <a:rPr lang="en-US" altLang="ja-JP" sz="1800" i="1" dirty="0">
                              <a:solidFill>
                                <a:srgbClr val="0070C0"/>
                              </a:solidFill>
                              <a:latin typeface="Cambria Math" panose="02040503050406030204" pitchFamily="18" charset="0"/>
                              <a:ea typeface="UD デジタル 教科書体 NK-R" panose="02020400000000000000" pitchFamily="18" charset="-128"/>
                            </a:rPr>
                            <m:t>−</m:t>
                          </m:r>
                          <m:r>
                            <a:rPr lang="en-US" altLang="ja-JP" sz="1800" i="1" dirty="0">
                              <a:solidFill>
                                <a:srgbClr val="0070C0"/>
                              </a:solidFill>
                              <a:latin typeface="Cambria Math" panose="02040503050406030204" pitchFamily="18" charset="0"/>
                              <a:ea typeface="UD デジタル 教科書体 NK-R" panose="02020400000000000000" pitchFamily="18" charset="-128"/>
                            </a:rPr>
                            <m:t>𝑥</m:t>
                          </m:r>
                          <m:r>
                            <a:rPr lang="en-US" altLang="ja-JP" sz="1800" i="1" dirty="0">
                              <a:solidFill>
                                <a:srgbClr val="0070C0"/>
                              </a:solidFill>
                              <a:latin typeface="Cambria Math" panose="02040503050406030204" pitchFamily="18" charset="0"/>
                              <a:ea typeface="UD デジタル 教科書体 NK-R" panose="02020400000000000000" pitchFamily="18" charset="-128"/>
                            </a:rPr>
                            <m:t>/</m:t>
                          </m:r>
                          <m:sSub>
                            <m:sSubPr>
                              <m:ctrlPr>
                                <a:rPr lang="en-US" altLang="ja-JP" sz="1800" i="1" dirty="0">
                                  <a:solidFill>
                                    <a:srgbClr val="0070C0"/>
                                  </a:solidFill>
                                  <a:latin typeface="Cambria Math" panose="02040503050406030204" pitchFamily="18" charset="0"/>
                                  <a:ea typeface="UD デジタル 教科書体 NK-R" panose="02020400000000000000" pitchFamily="18" charset="-128"/>
                                </a:rPr>
                              </m:ctrlPr>
                            </m:sSubPr>
                            <m:e>
                              <m:r>
                                <a:rPr lang="en-US" altLang="ja-JP" sz="1800" i="1" dirty="0">
                                  <a:solidFill>
                                    <a:srgbClr val="0070C0"/>
                                  </a:solidFill>
                                  <a:latin typeface="Cambria Math" panose="02040503050406030204" pitchFamily="18" charset="0"/>
                                  <a:ea typeface="UD デジタル 教科書体 NK-R" panose="02020400000000000000" pitchFamily="18" charset="-128"/>
                                </a:rPr>
                                <m:t>𝑡</m:t>
                              </m:r>
                            </m:e>
                            <m:sub>
                              <m:r>
                                <a:rPr lang="en-US" altLang="ja-JP" sz="1800" i="1" dirty="0" smtClean="0">
                                  <a:solidFill>
                                    <a:srgbClr val="0070C0"/>
                                  </a:solidFill>
                                  <a:latin typeface="Cambria Math" panose="02040503050406030204" pitchFamily="18" charset="0"/>
                                  <a:ea typeface="UD デジタル 教科書体 NK-R" panose="02020400000000000000" pitchFamily="18" charset="-128"/>
                                </a:rPr>
                                <m:t>2</m:t>
                              </m:r>
                            </m:sub>
                          </m:sSub>
                        </m:sup>
                      </m:sSup>
                    </m:oMath>
                  </m:oMathPara>
                </a14:m>
                <a:endParaRPr lang="en-US" altLang="ja-JP" sz="1800" dirty="0">
                  <a:latin typeface="UD デジタル 教科書体 NK-R" panose="02020400000000000000" pitchFamily="18" charset="-128"/>
                  <a:ea typeface="UD デジタル 教科書体 NK-R" panose="02020400000000000000" pitchFamily="18" charset="-128"/>
                </a:endParaRPr>
              </a:p>
            </p:txBody>
          </p:sp>
        </mc:Choice>
        <mc:Fallback xmlns="">
          <p:sp>
            <p:nvSpPr>
              <p:cNvPr id="24" name="コンテンツ プレースホルダー 2">
                <a:extLst>
                  <a:ext uri="{FF2B5EF4-FFF2-40B4-BE49-F238E27FC236}">
                    <a16:creationId xmlns:a16="http://schemas.microsoft.com/office/drawing/2014/main" id="{0A8BCCD4-848E-1F41-364C-EC6CBF55FA36}"/>
                  </a:ext>
                </a:extLst>
              </p:cNvPr>
              <p:cNvSpPr txBox="1">
                <a:spLocks noRot="1" noChangeAspect="1" noMove="1" noResize="1" noEditPoints="1" noAdjustHandles="1" noChangeArrowheads="1" noChangeShapeType="1" noTextEdit="1"/>
              </p:cNvSpPr>
              <p:nvPr/>
            </p:nvSpPr>
            <p:spPr bwMode="auto">
              <a:xfrm>
                <a:off x="808203" y="4268852"/>
                <a:ext cx="3148109" cy="688246"/>
              </a:xfrm>
              <a:prstGeom prst="rect">
                <a:avLst/>
              </a:prstGeom>
              <a:blipFill>
                <a:blip r:embed="rId4"/>
                <a:stretch>
                  <a:fillRect/>
                </a:stretch>
              </a:blipFill>
              <a:ln w="9525">
                <a:noFill/>
                <a:miter lim="800000"/>
                <a:headEnd/>
                <a:tailEnd/>
              </a:ln>
            </p:spPr>
            <p:txBody>
              <a:bodyPr/>
              <a:lstStyle/>
              <a:p>
                <a:r>
                  <a:rPr lang="ja-JP" altLang="en-US">
                    <a:noFill/>
                  </a:rPr>
                  <a:t> </a:t>
                </a:r>
              </a:p>
            </p:txBody>
          </p:sp>
        </mc:Fallback>
      </mc:AlternateContent>
      <p:sp>
        <p:nvSpPr>
          <p:cNvPr id="30" name="テキスト ボックス 29">
            <a:extLst>
              <a:ext uri="{FF2B5EF4-FFF2-40B4-BE49-F238E27FC236}">
                <a16:creationId xmlns:a16="http://schemas.microsoft.com/office/drawing/2014/main" id="{BFA6125F-EBA8-54EC-272B-14D917572107}"/>
              </a:ext>
            </a:extLst>
          </p:cNvPr>
          <p:cNvSpPr txBox="1"/>
          <p:nvPr/>
        </p:nvSpPr>
        <p:spPr>
          <a:xfrm>
            <a:off x="6463760" y="2142411"/>
            <a:ext cx="2696605" cy="3785652"/>
          </a:xfrm>
          <a:prstGeom prst="rect">
            <a:avLst/>
          </a:prstGeom>
          <a:noFill/>
        </p:spPr>
        <p:txBody>
          <a:bodyPr wrap="square">
            <a:spAutoFit/>
          </a:bodyPr>
          <a:lstStyle/>
          <a:p>
            <a:pPr marL="342900" indent="-342900">
              <a:buFont typeface="Arial" panose="020B0604020202020204" pitchFamily="34" charset="0"/>
              <a:buChar char="•"/>
            </a:pPr>
            <a:r>
              <a:rPr lang="en-US" altLang="ja-JP" sz="2000" dirty="0"/>
              <a:t>Spectra</a:t>
            </a:r>
            <a:r>
              <a:rPr lang="ja-JP" altLang="ja-JP" sz="2000" dirty="0"/>
              <a:t> from </a:t>
            </a:r>
            <a:r>
              <a:rPr lang="en-US" altLang="ja-JP" sz="2000" dirty="0"/>
              <a:t> four detectors were </a:t>
            </a:r>
            <a:r>
              <a:rPr lang="ja-JP" altLang="ja-JP" sz="2000" dirty="0"/>
              <a:t>summed assuming independent events</a:t>
            </a:r>
            <a:r>
              <a:rPr lang="en-US" altLang="ja-JP" sz="2000" dirty="0"/>
              <a:t> </a:t>
            </a:r>
            <a:r>
              <a:rPr lang="ja-JP" altLang="ja-JP" sz="2000" dirty="0"/>
              <a:t>(one </a:t>
            </a:r>
            <a:r>
              <a:rPr lang="en-US" altLang="ja-JP" sz="2000" dirty="0"/>
              <a:t>detector </a:t>
            </a:r>
            <a:r>
              <a:rPr lang="ja-JP" altLang="ja-JP" sz="2000" dirty="0"/>
              <a:t>was excluded due to high noise).</a:t>
            </a:r>
            <a:endParaRPr lang="en-US" altLang="ja-JP" sz="2000" dirty="0"/>
          </a:p>
          <a:p>
            <a:pPr marL="342900" indent="-342900">
              <a:buFont typeface="Arial" panose="020B0604020202020204" pitchFamily="34" charset="0"/>
              <a:buChar char="•"/>
            </a:pPr>
            <a:r>
              <a:rPr lang="en-US" altLang="ja-JP" sz="2000" dirty="0"/>
              <a:t>Efficiency: 2~3%</a:t>
            </a:r>
            <a:br>
              <a:rPr lang="en-US" altLang="ja-JP" sz="2000" dirty="0"/>
            </a:br>
            <a:br>
              <a:rPr lang="en-US" altLang="ja-JP" sz="2000" dirty="0"/>
            </a:br>
            <a:endParaRPr lang="en-US" altLang="ja-JP" sz="2000" dirty="0"/>
          </a:p>
          <a:p>
            <a:r>
              <a:rPr lang="en-US" altLang="ja-JP" sz="2000" dirty="0">
                <a:latin typeface="Tahoma" panose="020B0604030504040204" pitchFamily="34" charset="0"/>
                <a:ea typeface="Tahoma" panose="020B0604030504040204" pitchFamily="34" charset="0"/>
                <a:cs typeface="Tahoma" panose="020B0604030504040204" pitchFamily="34" charset="0"/>
              </a:rPr>
              <a:t> </a:t>
            </a:r>
            <a:endParaRPr lang="ja-JP" altLang="en-US" sz="2000" dirty="0">
              <a:latin typeface="Tahoma" panose="020B0604030504040204" pitchFamily="34" charset="0"/>
              <a:cs typeface="Tahoma" panose="020B0604030504040204" pitchFamily="34" charset="0"/>
            </a:endParaRPr>
          </a:p>
        </p:txBody>
      </p:sp>
      <p:sp>
        <p:nvSpPr>
          <p:cNvPr id="5" name="テキスト ボックス 4">
            <a:extLst>
              <a:ext uri="{FF2B5EF4-FFF2-40B4-BE49-F238E27FC236}">
                <a16:creationId xmlns:a16="http://schemas.microsoft.com/office/drawing/2014/main" id="{91082A22-1F67-BA56-9900-98D6CBEFB8F8}"/>
              </a:ext>
            </a:extLst>
          </p:cNvPr>
          <p:cNvSpPr txBox="1"/>
          <p:nvPr/>
        </p:nvSpPr>
        <p:spPr>
          <a:xfrm>
            <a:off x="6427720" y="1137037"/>
            <a:ext cx="2696605" cy="707886"/>
          </a:xfrm>
          <a:prstGeom prst="rect">
            <a:avLst/>
          </a:prstGeom>
          <a:noFill/>
        </p:spPr>
        <p:txBody>
          <a:bodyPr wrap="square">
            <a:spAutoFit/>
          </a:bodyPr>
          <a:lstStyle/>
          <a:p>
            <a:pPr marL="342900" indent="-342900">
              <a:buFont typeface="Arial" panose="020B0604020202020204" pitchFamily="34" charset="0"/>
              <a:buChar char="•"/>
            </a:pPr>
            <a:r>
              <a:rPr lang="en-US" altLang="ja-JP" sz="2000" dirty="0">
                <a:latin typeface="Tahoma" panose="020B0604030504040204" pitchFamily="34" charset="0"/>
                <a:cs typeface="Tahoma" panose="020B0604030504040204" pitchFamily="34" charset="0"/>
              </a:rPr>
              <a:t>HU: 6h</a:t>
            </a:r>
            <a:br>
              <a:rPr lang="en-US" altLang="ja-JP" sz="2000" dirty="0">
                <a:latin typeface="Tahoma" panose="020B0604030504040204" pitchFamily="34" charset="0"/>
                <a:cs typeface="Tahoma" panose="020B0604030504040204" pitchFamily="34" charset="0"/>
              </a:rPr>
            </a:br>
            <a:r>
              <a:rPr lang="en-US" altLang="ja-JP" sz="2000" dirty="0">
                <a:latin typeface="Tahoma" panose="020B0604030504040204" pitchFamily="34" charset="0"/>
                <a:cs typeface="Tahoma" panose="020B0604030504040204" pitchFamily="34" charset="0"/>
              </a:rPr>
              <a:t>HU + Filter: 6h</a:t>
            </a:r>
            <a:endParaRPr lang="ja-JP" altLang="en-US" sz="2000" dirty="0">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856741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CFA439-1255-E957-CE74-03CB7F856E6A}"/>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B771C31E-5828-DCD9-107B-CF4B522F1463}"/>
              </a:ext>
            </a:extLst>
          </p:cNvPr>
          <p:cNvSpPr>
            <a:spLocks noGrp="1"/>
          </p:cNvSpPr>
          <p:nvPr>
            <p:ph type="sldNum" sz="quarter" idx="12"/>
          </p:nvPr>
        </p:nvSpPr>
        <p:spPr/>
        <p:txBody>
          <a:bodyPr/>
          <a:lstStyle/>
          <a:p>
            <a:pPr>
              <a:defRPr/>
            </a:pPr>
            <a:fld id="{0F5540F0-F2A8-4025-8DD2-0F2714FBFE32}" type="slidenum">
              <a:rPr lang="ja-JP" altLang="en-US" smtClean="0"/>
              <a:pPr>
                <a:defRPr/>
              </a:pPr>
              <a:t>15</a:t>
            </a:fld>
            <a:endParaRPr lang="ja-JP" altLang="en-US"/>
          </a:p>
        </p:txBody>
      </p:sp>
      <p:pic>
        <p:nvPicPr>
          <p:cNvPr id="19" name="図 18">
            <a:extLst>
              <a:ext uri="{FF2B5EF4-FFF2-40B4-BE49-F238E27FC236}">
                <a16:creationId xmlns:a16="http://schemas.microsoft.com/office/drawing/2014/main" id="{C414305D-617D-C2AE-FF58-09124D67FA7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515" y="1133745"/>
            <a:ext cx="5903719" cy="4897094"/>
          </a:xfrm>
          <a:prstGeom prst="rect">
            <a:avLst/>
          </a:prstGeom>
        </p:spPr>
      </p:pic>
      <p:sp>
        <p:nvSpPr>
          <p:cNvPr id="20" name="テキスト ボックス 19">
            <a:extLst>
              <a:ext uri="{FF2B5EF4-FFF2-40B4-BE49-F238E27FC236}">
                <a16:creationId xmlns:a16="http://schemas.microsoft.com/office/drawing/2014/main" id="{BBA4B31A-56E8-5747-3D9A-44FEE365A460}"/>
              </a:ext>
            </a:extLst>
          </p:cNvPr>
          <p:cNvSpPr txBox="1"/>
          <p:nvPr/>
        </p:nvSpPr>
        <p:spPr>
          <a:xfrm rot="16200000">
            <a:off x="1353731" y="2688159"/>
            <a:ext cx="1098994" cy="261610"/>
          </a:xfrm>
          <a:prstGeom prst="rect">
            <a:avLst/>
          </a:prstGeom>
          <a:noFill/>
        </p:spPr>
        <p:txBody>
          <a:bodyPr wrap="square" rtlCol="0">
            <a:spAutoFit/>
          </a:bodyPr>
          <a:lstStyle/>
          <a:p>
            <a:r>
              <a:rPr lang="en-US" altLang="ja-JP" sz="1100" dirty="0">
                <a:latin typeface="Comic Sans MS" panose="030F0702030302020204" pitchFamily="66" charset="0"/>
              </a:rPr>
              <a:t>Mn </a:t>
            </a:r>
            <a:r>
              <a:rPr kumimoji="1" lang="en-US" altLang="ja-JP" sz="1100" dirty="0">
                <a:latin typeface="Comic Sans MS" panose="030F0702030302020204" pitchFamily="66" charset="0"/>
              </a:rPr>
              <a:t>2327 eV</a:t>
            </a:r>
            <a:endParaRPr kumimoji="1" lang="ja-JP" altLang="en-US" sz="1100" dirty="0">
              <a:latin typeface="Comic Sans MS" panose="030F0702030302020204" pitchFamily="66" charset="0"/>
            </a:endParaRPr>
          </a:p>
        </p:txBody>
      </p:sp>
      <p:sp>
        <p:nvSpPr>
          <p:cNvPr id="21" name="テキスト ボックス 20">
            <a:extLst>
              <a:ext uri="{FF2B5EF4-FFF2-40B4-BE49-F238E27FC236}">
                <a16:creationId xmlns:a16="http://schemas.microsoft.com/office/drawing/2014/main" id="{05043949-41AC-9978-C481-CEF3624FE0B7}"/>
              </a:ext>
            </a:extLst>
          </p:cNvPr>
          <p:cNvSpPr txBox="1"/>
          <p:nvPr/>
        </p:nvSpPr>
        <p:spPr>
          <a:xfrm rot="16200000">
            <a:off x="1741513" y="2741257"/>
            <a:ext cx="1098994" cy="261610"/>
          </a:xfrm>
          <a:prstGeom prst="rect">
            <a:avLst/>
          </a:prstGeom>
          <a:noFill/>
        </p:spPr>
        <p:txBody>
          <a:bodyPr wrap="square" rtlCol="0">
            <a:spAutoFit/>
          </a:bodyPr>
          <a:lstStyle/>
          <a:p>
            <a:r>
              <a:rPr lang="en-US" altLang="ja-JP" sz="1100" dirty="0">
                <a:latin typeface="Comic Sans MS" panose="030F0702030302020204" pitchFamily="66" charset="0"/>
              </a:rPr>
              <a:t>Mn 341</a:t>
            </a:r>
            <a:r>
              <a:rPr kumimoji="1" lang="en-US" altLang="ja-JP" sz="1100" dirty="0">
                <a:latin typeface="Comic Sans MS" panose="030F0702030302020204" pitchFamily="66" charset="0"/>
              </a:rPr>
              <a:t> eV</a:t>
            </a:r>
            <a:endParaRPr kumimoji="1" lang="ja-JP" altLang="en-US" sz="1100" dirty="0">
              <a:latin typeface="Comic Sans MS" panose="030F0702030302020204" pitchFamily="66" charset="0"/>
            </a:endParaRPr>
          </a:p>
        </p:txBody>
      </p:sp>
      <p:sp>
        <p:nvSpPr>
          <p:cNvPr id="25" name="テキスト ボックス 24">
            <a:extLst>
              <a:ext uri="{FF2B5EF4-FFF2-40B4-BE49-F238E27FC236}">
                <a16:creationId xmlns:a16="http://schemas.microsoft.com/office/drawing/2014/main" id="{0EAAF7B5-AC89-1065-F196-16171EE6A657}"/>
              </a:ext>
            </a:extLst>
          </p:cNvPr>
          <p:cNvSpPr txBox="1"/>
          <p:nvPr/>
        </p:nvSpPr>
        <p:spPr>
          <a:xfrm rot="16200000">
            <a:off x="1990436" y="2832020"/>
            <a:ext cx="1098994" cy="261610"/>
          </a:xfrm>
          <a:prstGeom prst="rect">
            <a:avLst/>
          </a:prstGeom>
          <a:noFill/>
        </p:spPr>
        <p:txBody>
          <a:bodyPr wrap="square" rtlCol="0">
            <a:spAutoFit/>
          </a:bodyPr>
          <a:lstStyle/>
          <a:p>
            <a:r>
              <a:rPr lang="en-US" altLang="ja-JP" sz="1100" dirty="0">
                <a:latin typeface="Comic Sans MS" panose="030F0702030302020204" pitchFamily="66" charset="0"/>
              </a:rPr>
              <a:t>Co 132 </a:t>
            </a:r>
            <a:r>
              <a:rPr kumimoji="1" lang="en-US" altLang="ja-JP" sz="1100" dirty="0">
                <a:latin typeface="Comic Sans MS" panose="030F0702030302020204" pitchFamily="66" charset="0"/>
              </a:rPr>
              <a:t>eV</a:t>
            </a:r>
            <a:endParaRPr kumimoji="1" lang="ja-JP" altLang="en-US" sz="1100" dirty="0">
              <a:latin typeface="Comic Sans MS" panose="030F0702030302020204" pitchFamily="66" charset="0"/>
            </a:endParaRPr>
          </a:p>
        </p:txBody>
      </p:sp>
      <p:sp>
        <p:nvSpPr>
          <p:cNvPr id="27" name="テキスト ボックス 26">
            <a:extLst>
              <a:ext uri="{FF2B5EF4-FFF2-40B4-BE49-F238E27FC236}">
                <a16:creationId xmlns:a16="http://schemas.microsoft.com/office/drawing/2014/main" id="{C15A1C07-C055-B8DD-E8E8-6247263827F9}"/>
              </a:ext>
            </a:extLst>
          </p:cNvPr>
          <p:cNvSpPr txBox="1"/>
          <p:nvPr/>
        </p:nvSpPr>
        <p:spPr>
          <a:xfrm rot="16200000">
            <a:off x="2654641" y="3630034"/>
            <a:ext cx="1098994" cy="261610"/>
          </a:xfrm>
          <a:prstGeom prst="rect">
            <a:avLst/>
          </a:prstGeom>
          <a:noFill/>
        </p:spPr>
        <p:txBody>
          <a:bodyPr wrap="square" rtlCol="0">
            <a:spAutoFit/>
          </a:bodyPr>
          <a:lstStyle/>
          <a:p>
            <a:r>
              <a:rPr lang="en-US" altLang="ja-JP" sz="1100" dirty="0">
                <a:latin typeface="Comic Sans MS" panose="030F0702030302020204" pitchFamily="66" charset="0"/>
              </a:rPr>
              <a:t>Ag 5.2 </a:t>
            </a:r>
            <a:r>
              <a:rPr kumimoji="1" lang="en-US" altLang="ja-JP" sz="1100" dirty="0">
                <a:latin typeface="Comic Sans MS" panose="030F0702030302020204" pitchFamily="66" charset="0"/>
              </a:rPr>
              <a:t>eV</a:t>
            </a:r>
            <a:endParaRPr kumimoji="1" lang="ja-JP" altLang="en-US" sz="1100" dirty="0">
              <a:latin typeface="Comic Sans MS" panose="030F0702030302020204" pitchFamily="66" charset="0"/>
            </a:endParaRPr>
          </a:p>
        </p:txBody>
      </p:sp>
      <p:sp>
        <p:nvSpPr>
          <p:cNvPr id="29" name="テキスト ボックス 28">
            <a:extLst>
              <a:ext uri="{FF2B5EF4-FFF2-40B4-BE49-F238E27FC236}">
                <a16:creationId xmlns:a16="http://schemas.microsoft.com/office/drawing/2014/main" id="{2A08E41F-C351-7E07-7641-CCCCBFBDA451}"/>
              </a:ext>
            </a:extLst>
          </p:cNvPr>
          <p:cNvSpPr txBox="1"/>
          <p:nvPr/>
        </p:nvSpPr>
        <p:spPr>
          <a:xfrm rot="16200000">
            <a:off x="2951143" y="4246307"/>
            <a:ext cx="1098994" cy="261610"/>
          </a:xfrm>
          <a:prstGeom prst="rect">
            <a:avLst/>
          </a:prstGeom>
          <a:noFill/>
        </p:spPr>
        <p:txBody>
          <a:bodyPr wrap="square" rtlCol="0">
            <a:spAutoFit/>
          </a:bodyPr>
          <a:lstStyle/>
          <a:p>
            <a:r>
              <a:rPr lang="en-US" altLang="ja-JP" sz="1100" dirty="0">
                <a:latin typeface="Comic Sans MS" panose="030F0702030302020204" pitchFamily="66" charset="0"/>
              </a:rPr>
              <a:t>In 1.46 </a:t>
            </a:r>
            <a:r>
              <a:rPr kumimoji="1" lang="en-US" altLang="ja-JP" sz="1100" dirty="0">
                <a:latin typeface="Comic Sans MS" panose="030F0702030302020204" pitchFamily="66" charset="0"/>
              </a:rPr>
              <a:t>eV</a:t>
            </a:r>
            <a:endParaRPr kumimoji="1" lang="ja-JP" altLang="en-US" sz="1100" dirty="0">
              <a:latin typeface="Comic Sans MS" panose="030F0702030302020204" pitchFamily="66" charset="0"/>
            </a:endParaRPr>
          </a:p>
        </p:txBody>
      </p:sp>
      <p:cxnSp>
        <p:nvCxnSpPr>
          <p:cNvPr id="30" name="直線矢印コネクタ 29">
            <a:extLst>
              <a:ext uri="{FF2B5EF4-FFF2-40B4-BE49-F238E27FC236}">
                <a16:creationId xmlns:a16="http://schemas.microsoft.com/office/drawing/2014/main" id="{1C676B4B-1A9D-4C46-C0C5-0DC85CFABB28}"/>
              </a:ext>
            </a:extLst>
          </p:cNvPr>
          <p:cNvCxnSpPr>
            <a:cxnSpLocks/>
          </p:cNvCxnSpPr>
          <p:nvPr/>
        </p:nvCxnSpPr>
        <p:spPr>
          <a:xfrm>
            <a:off x="3869399" y="3247525"/>
            <a:ext cx="0" cy="5800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テキスト ボックス 30">
            <a:extLst>
              <a:ext uri="{FF2B5EF4-FFF2-40B4-BE49-F238E27FC236}">
                <a16:creationId xmlns:a16="http://schemas.microsoft.com/office/drawing/2014/main" id="{12F11545-76D5-2FC1-767E-480E4B038984}"/>
              </a:ext>
            </a:extLst>
          </p:cNvPr>
          <p:cNvSpPr txBox="1"/>
          <p:nvPr/>
        </p:nvSpPr>
        <p:spPr>
          <a:xfrm rot="16200000">
            <a:off x="3319902" y="2432913"/>
            <a:ext cx="1098994" cy="261610"/>
          </a:xfrm>
          <a:prstGeom prst="rect">
            <a:avLst/>
          </a:prstGeom>
          <a:noFill/>
        </p:spPr>
        <p:txBody>
          <a:bodyPr wrap="square" rtlCol="0">
            <a:spAutoFit/>
          </a:bodyPr>
          <a:lstStyle/>
          <a:p>
            <a:r>
              <a:rPr lang="en-US" altLang="ja-JP" sz="1100" dirty="0">
                <a:latin typeface="Comic Sans MS" panose="030F0702030302020204" pitchFamily="66" charset="0"/>
              </a:rPr>
              <a:t>Cd cut-off</a:t>
            </a:r>
            <a:endParaRPr kumimoji="1" lang="ja-JP" altLang="en-US" sz="1100" dirty="0">
              <a:latin typeface="Comic Sans MS" panose="030F0702030302020204" pitchFamily="66" charset="0"/>
            </a:endParaRPr>
          </a:p>
        </p:txBody>
      </p:sp>
      <p:sp>
        <p:nvSpPr>
          <p:cNvPr id="2" name="フッター プレースホルダー 1">
            <a:extLst>
              <a:ext uri="{FF2B5EF4-FFF2-40B4-BE49-F238E27FC236}">
                <a16:creationId xmlns:a16="http://schemas.microsoft.com/office/drawing/2014/main" id="{44ADD818-A186-ECF2-70DD-ED219115016B}"/>
              </a:ext>
            </a:extLst>
          </p:cNvPr>
          <p:cNvSpPr>
            <a:spLocks noGrp="1"/>
          </p:cNvSpPr>
          <p:nvPr>
            <p:ph type="ftr" sz="quarter" idx="11"/>
          </p:nvPr>
        </p:nvSpPr>
        <p:spPr/>
        <p:txBody>
          <a:bodyPr/>
          <a:lstStyle/>
          <a:p>
            <a:pPr>
              <a:defRPr/>
            </a:pPr>
            <a:r>
              <a:rPr lang="en-US" altLang="ja-JP"/>
              <a:t>Wonder 2026, 2026/6/29 </a:t>
            </a:r>
            <a:endParaRPr lang="ja-JP" altLang="en-US" dirty="0"/>
          </a:p>
        </p:txBody>
      </p:sp>
      <p:sp>
        <p:nvSpPr>
          <p:cNvPr id="5" name="タイトル 4">
            <a:extLst>
              <a:ext uri="{FF2B5EF4-FFF2-40B4-BE49-F238E27FC236}">
                <a16:creationId xmlns:a16="http://schemas.microsoft.com/office/drawing/2014/main" id="{FCFFA657-1AD3-5B3C-89B4-602ACF7B5B73}"/>
              </a:ext>
            </a:extLst>
          </p:cNvPr>
          <p:cNvSpPr>
            <a:spLocks noGrp="1"/>
          </p:cNvSpPr>
          <p:nvPr>
            <p:ph type="title"/>
          </p:nvPr>
        </p:nvSpPr>
        <p:spPr/>
        <p:txBody>
          <a:bodyPr/>
          <a:lstStyle/>
          <a:p>
            <a:r>
              <a:rPr lang="en-US" altLang="ja-JP" dirty="0">
                <a:ea typeface="Verdana" panose="020B0604030504040204" pitchFamily="34" charset="0"/>
              </a:rPr>
              <a:t>Measurements of the neutron spectrum</a:t>
            </a:r>
            <a:endParaRPr lang="ja-JP" altLang="en-US" dirty="0"/>
          </a:p>
        </p:txBody>
      </p:sp>
      <p:sp>
        <p:nvSpPr>
          <p:cNvPr id="6" name="タイトル 1">
            <a:extLst>
              <a:ext uri="{FF2B5EF4-FFF2-40B4-BE49-F238E27FC236}">
                <a16:creationId xmlns:a16="http://schemas.microsoft.com/office/drawing/2014/main" id="{4D1D6211-5392-D2F1-50A8-8CAC28D8B16E}"/>
              </a:ext>
            </a:extLst>
          </p:cNvPr>
          <p:cNvSpPr txBox="1">
            <a:spLocks/>
          </p:cNvSpPr>
          <p:nvPr/>
        </p:nvSpPr>
        <p:spPr bwMode="auto">
          <a:xfrm>
            <a:off x="574503" y="-394681"/>
            <a:ext cx="8229600" cy="542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2800" b="1" kern="1200" baseline="0">
                <a:solidFill>
                  <a:schemeClr val="tx1"/>
                </a:solidFill>
                <a:latin typeface="Verdana" panose="020B0604030504040204" pitchFamily="34" charset="0"/>
                <a:ea typeface="+mj-ea"/>
                <a:cs typeface="Tahoma" panose="020B0604030504040204" pitchFamily="34" charset="0"/>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a:lstStyle>
          <a:p>
            <a:endParaRPr lang="ja-JP" altLang="en-US" sz="3200" dirty="0">
              <a:ea typeface="UD デジタル 教科書体 NK-R" panose="02020400000000000000" pitchFamily="18" charset="-128"/>
            </a:endParaRPr>
          </a:p>
        </p:txBody>
      </p:sp>
      <p:sp>
        <p:nvSpPr>
          <p:cNvPr id="18" name="コンテンツ プレースホルダー 2">
            <a:extLst>
              <a:ext uri="{FF2B5EF4-FFF2-40B4-BE49-F238E27FC236}">
                <a16:creationId xmlns:a16="http://schemas.microsoft.com/office/drawing/2014/main" id="{600DB0D2-6D80-3B86-9B1C-CC4EC934CC27}"/>
              </a:ext>
            </a:extLst>
          </p:cNvPr>
          <p:cNvSpPr>
            <a:spLocks noGrp="1"/>
          </p:cNvSpPr>
          <p:nvPr>
            <p:ph idx="1"/>
          </p:nvPr>
        </p:nvSpPr>
        <p:spPr>
          <a:xfrm>
            <a:off x="5667453" y="1133745"/>
            <a:ext cx="3532202" cy="3505254"/>
          </a:xfrm>
        </p:spPr>
        <p:txBody>
          <a:bodyPr/>
          <a:lstStyle/>
          <a:p>
            <a:r>
              <a:rPr lang="en-US" altLang="ja-JP" sz="2000" dirty="0">
                <a:latin typeface="Tahoma" panose="020B0604030504040204" pitchFamily="34" charset="0"/>
                <a:ea typeface="Tahoma" panose="020B0604030504040204" pitchFamily="34" charset="0"/>
                <a:cs typeface="Tahoma" panose="020B0604030504040204" pitchFamily="34" charset="0"/>
              </a:rPr>
              <a:t>Incident neutron spectrum was determined by counting 478 keV gamma-rays via </a:t>
            </a:r>
            <a:r>
              <a:rPr lang="en-US" altLang="ja-JP" sz="2000" baseline="30000" dirty="0">
                <a:latin typeface="Tahoma" panose="020B0604030504040204" pitchFamily="34" charset="0"/>
                <a:ea typeface="Tahoma" panose="020B0604030504040204" pitchFamily="34" charset="0"/>
                <a:cs typeface="Tahoma" panose="020B0604030504040204" pitchFamily="34" charset="0"/>
              </a:rPr>
              <a:t>10</a:t>
            </a:r>
            <a:r>
              <a:rPr lang="en-US" altLang="ja-JP" sz="2000" dirty="0">
                <a:latin typeface="Tahoma" panose="020B0604030504040204" pitchFamily="34" charset="0"/>
                <a:ea typeface="Tahoma" panose="020B0604030504040204" pitchFamily="34" charset="0"/>
                <a:cs typeface="Tahoma" panose="020B0604030504040204" pitchFamily="34" charset="0"/>
              </a:rPr>
              <a:t>B(</a:t>
            </a:r>
            <a:r>
              <a:rPr lang="en-US" altLang="ja-JP" sz="2000" dirty="0" err="1">
                <a:latin typeface="Tahoma" panose="020B0604030504040204" pitchFamily="34" charset="0"/>
                <a:ea typeface="Tahoma" panose="020B0604030504040204" pitchFamily="34" charset="0"/>
                <a:cs typeface="Tahoma" panose="020B0604030504040204" pitchFamily="34" charset="0"/>
              </a:rPr>
              <a:t>n,</a:t>
            </a:r>
            <a:r>
              <a:rPr lang="en-US" altLang="ja-JP" sz="2000" dirty="0" err="1">
                <a:latin typeface="Symbol" panose="05050102010706020507" pitchFamily="18" charset="2"/>
                <a:ea typeface="Tahoma" panose="020B0604030504040204" pitchFamily="34" charset="0"/>
                <a:cs typeface="Tahoma" panose="020B0604030504040204" pitchFamily="34" charset="0"/>
              </a:rPr>
              <a:t>a</a:t>
            </a:r>
            <a:r>
              <a:rPr lang="en-US" altLang="ja-JP" sz="2000" dirty="0">
                <a:latin typeface="Tahoma" panose="020B0604030504040204" pitchFamily="34" charset="0"/>
                <a:ea typeface="Tahoma" panose="020B0604030504040204" pitchFamily="34" charset="0"/>
                <a:cs typeface="Tahoma" panose="020B0604030504040204" pitchFamily="34" charset="0"/>
              </a:rPr>
              <a:t>) reactions with the BGO detectors.</a:t>
            </a:r>
          </a:p>
          <a:p>
            <a:r>
              <a:rPr lang="en-US" altLang="ja-JP" sz="2000" dirty="0">
                <a:latin typeface="Tahoma" panose="020B0604030504040204" pitchFamily="34" charset="0"/>
                <a:ea typeface="Tahoma" panose="020B0604030504040204" pitchFamily="34" charset="0"/>
                <a:cs typeface="Tahoma" panose="020B0604030504040204" pitchFamily="34" charset="0"/>
              </a:rPr>
              <a:t>The blank was subtracted as background from the 478 keV gated Boron TOF spectrum.</a:t>
            </a:r>
          </a:p>
        </p:txBody>
      </p:sp>
    </p:spTree>
    <p:extLst>
      <p:ext uri="{BB962C8B-B14F-4D97-AF65-F5344CB8AC3E}">
        <p14:creationId xmlns:p14="http://schemas.microsoft.com/office/powerpoint/2010/main" val="5592257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2BB268-4F06-1027-86A4-37B533637BDE}"/>
            </a:ext>
          </a:extLst>
        </p:cNvPr>
        <p:cNvGrpSpPr/>
        <p:nvPr/>
      </p:nvGrpSpPr>
      <p:grpSpPr>
        <a:xfrm>
          <a:off x="0" y="0"/>
          <a:ext cx="0" cy="0"/>
          <a:chOff x="0" y="0"/>
          <a:chExt cx="0" cy="0"/>
        </a:xfrm>
      </p:grpSpPr>
      <p:pic>
        <p:nvPicPr>
          <p:cNvPr id="18" name="図 17">
            <a:extLst>
              <a:ext uri="{FF2B5EF4-FFF2-40B4-BE49-F238E27FC236}">
                <a16:creationId xmlns:a16="http://schemas.microsoft.com/office/drawing/2014/main" id="{B098B60E-EF66-D985-A80C-045847289D5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75" y="953725"/>
            <a:ext cx="5441485" cy="4513674"/>
          </a:xfrm>
          <a:prstGeom prst="rect">
            <a:avLst/>
          </a:prstGeom>
        </p:spPr>
      </p:pic>
      <p:sp>
        <p:nvSpPr>
          <p:cNvPr id="4" name="スライド番号プレースホルダー 3">
            <a:extLst>
              <a:ext uri="{FF2B5EF4-FFF2-40B4-BE49-F238E27FC236}">
                <a16:creationId xmlns:a16="http://schemas.microsoft.com/office/drawing/2014/main" id="{C31C6731-1942-6170-FDC3-36F04D3056E4}"/>
              </a:ext>
            </a:extLst>
          </p:cNvPr>
          <p:cNvSpPr>
            <a:spLocks noGrp="1"/>
          </p:cNvSpPr>
          <p:nvPr>
            <p:ph type="sldNum" sz="quarter" idx="12"/>
          </p:nvPr>
        </p:nvSpPr>
        <p:spPr/>
        <p:txBody>
          <a:bodyPr/>
          <a:lstStyle/>
          <a:p>
            <a:pPr>
              <a:defRPr/>
            </a:pPr>
            <a:fld id="{0F5540F0-F2A8-4025-8DD2-0F2714FBFE32}" type="slidenum">
              <a:rPr lang="ja-JP" altLang="en-US" smtClean="0"/>
              <a:pPr>
                <a:defRPr/>
              </a:pPr>
              <a:t>16</a:t>
            </a:fld>
            <a:endParaRPr lang="ja-JP" altLang="en-US"/>
          </a:p>
        </p:txBody>
      </p:sp>
      <p:sp>
        <p:nvSpPr>
          <p:cNvPr id="17" name="タイトル 1">
            <a:extLst>
              <a:ext uri="{FF2B5EF4-FFF2-40B4-BE49-F238E27FC236}">
                <a16:creationId xmlns:a16="http://schemas.microsoft.com/office/drawing/2014/main" id="{C709AC0D-2B6E-05F7-153A-B1EDEA6907CD}"/>
              </a:ext>
            </a:extLst>
          </p:cNvPr>
          <p:cNvSpPr>
            <a:spLocks noGrp="1"/>
          </p:cNvSpPr>
          <p:nvPr>
            <p:ph type="title"/>
          </p:nvPr>
        </p:nvSpPr>
        <p:spPr>
          <a:xfrm>
            <a:off x="1421652" y="15835"/>
            <a:ext cx="6300696" cy="542066"/>
          </a:xfrm>
        </p:spPr>
        <p:txBody>
          <a:bodyPr/>
          <a:lstStyle/>
          <a:p>
            <a:r>
              <a:rPr lang="ja-JP" altLang="ja-JP" sz="3200" dirty="0"/>
              <a:t>Self-absorption correction</a:t>
            </a:r>
            <a:endParaRPr kumimoji="1" lang="ja-JP" altLang="en-US" sz="3600" dirty="0">
              <a:ea typeface="UD デジタル 教科書体 NK-R" panose="02020400000000000000" pitchFamily="18" charset="-128"/>
            </a:endParaRPr>
          </a:p>
        </p:txBody>
      </p:sp>
      <p:cxnSp>
        <p:nvCxnSpPr>
          <p:cNvPr id="12" name="直線コネクタ 11">
            <a:extLst>
              <a:ext uri="{FF2B5EF4-FFF2-40B4-BE49-F238E27FC236}">
                <a16:creationId xmlns:a16="http://schemas.microsoft.com/office/drawing/2014/main" id="{D2A7C828-8883-91E3-A13A-ACB6DDA5A1BF}"/>
              </a:ext>
            </a:extLst>
          </p:cNvPr>
          <p:cNvCxnSpPr>
            <a:cxnSpLocks/>
          </p:cNvCxnSpPr>
          <p:nvPr/>
        </p:nvCxnSpPr>
        <p:spPr>
          <a:xfrm>
            <a:off x="2584800" y="1178750"/>
            <a:ext cx="0" cy="1215135"/>
          </a:xfrm>
          <a:prstGeom prst="line">
            <a:avLst/>
          </a:prstGeom>
        </p:spPr>
        <p:style>
          <a:lnRef idx="1">
            <a:schemeClr val="accent1"/>
          </a:lnRef>
          <a:fillRef idx="0">
            <a:schemeClr val="accent1"/>
          </a:fillRef>
          <a:effectRef idx="0">
            <a:schemeClr val="accent1"/>
          </a:effectRef>
          <a:fontRef idx="minor">
            <a:schemeClr val="tx1"/>
          </a:fontRef>
        </p:style>
      </p:cxnSp>
      <p:sp>
        <p:nvSpPr>
          <p:cNvPr id="14" name="矢印: 右 13">
            <a:extLst>
              <a:ext uri="{FF2B5EF4-FFF2-40B4-BE49-F238E27FC236}">
                <a16:creationId xmlns:a16="http://schemas.microsoft.com/office/drawing/2014/main" id="{EE8F08BC-766D-6395-752E-2EA56021A1AF}"/>
              </a:ext>
            </a:extLst>
          </p:cNvPr>
          <p:cNvSpPr/>
          <p:nvPr/>
        </p:nvSpPr>
        <p:spPr>
          <a:xfrm>
            <a:off x="2642693" y="1563100"/>
            <a:ext cx="360039" cy="27003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5" name="コンテンツ プレースホルダー 2">
            <a:extLst>
              <a:ext uri="{FF2B5EF4-FFF2-40B4-BE49-F238E27FC236}">
                <a16:creationId xmlns:a16="http://schemas.microsoft.com/office/drawing/2014/main" id="{60FC2039-9AF7-96FF-1505-85A607730B45}"/>
              </a:ext>
            </a:extLst>
          </p:cNvPr>
          <p:cNvSpPr txBox="1">
            <a:spLocks/>
          </p:cNvSpPr>
          <p:nvPr/>
        </p:nvSpPr>
        <p:spPr bwMode="auto">
          <a:xfrm>
            <a:off x="1314242" y="2382658"/>
            <a:ext cx="1615110" cy="55704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en-US" altLang="ja-JP" sz="1200" dirty="0">
                <a:solidFill>
                  <a:srgbClr val="FF0000"/>
                </a:solidFill>
                <a:latin typeface="Comic Sans MS" panose="030F0702030302020204" pitchFamily="66" charset="0"/>
                <a:ea typeface="UD デジタル 教科書体 NK-R" panose="02020400000000000000" pitchFamily="18" charset="-128"/>
              </a:rPr>
              <a:t>Divided by the absorption ratio</a:t>
            </a:r>
          </a:p>
        </p:txBody>
      </p:sp>
      <p:sp>
        <p:nvSpPr>
          <p:cNvPr id="2" name="正方形/長方形 1">
            <a:extLst>
              <a:ext uri="{FF2B5EF4-FFF2-40B4-BE49-F238E27FC236}">
                <a16:creationId xmlns:a16="http://schemas.microsoft.com/office/drawing/2014/main" id="{3EED1BFB-EDBE-D0AD-E4C0-F13814BDB504}"/>
              </a:ext>
            </a:extLst>
          </p:cNvPr>
          <p:cNvSpPr/>
          <p:nvPr/>
        </p:nvSpPr>
        <p:spPr>
          <a:xfrm>
            <a:off x="7021487" y="953725"/>
            <a:ext cx="447721" cy="804215"/>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5" name="矢印: 右 4">
            <a:extLst>
              <a:ext uri="{FF2B5EF4-FFF2-40B4-BE49-F238E27FC236}">
                <a16:creationId xmlns:a16="http://schemas.microsoft.com/office/drawing/2014/main" id="{7955B7EC-64E2-4545-EAAD-444C39428F9A}"/>
              </a:ext>
            </a:extLst>
          </p:cNvPr>
          <p:cNvSpPr/>
          <p:nvPr/>
        </p:nvSpPr>
        <p:spPr>
          <a:xfrm>
            <a:off x="6369937" y="1149433"/>
            <a:ext cx="585065" cy="36004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058D4A2-9775-C88C-2096-0C26D917EEB8}"/>
              </a:ext>
            </a:extLst>
          </p:cNvPr>
          <p:cNvSpPr txBox="1"/>
          <p:nvPr/>
        </p:nvSpPr>
        <p:spPr>
          <a:xfrm>
            <a:off x="7114725" y="549764"/>
            <a:ext cx="420458" cy="369332"/>
          </a:xfrm>
          <a:prstGeom prst="rect">
            <a:avLst/>
          </a:prstGeom>
          <a:noFill/>
        </p:spPr>
        <p:txBody>
          <a:bodyPr wrap="square" rtlCol="0">
            <a:spAutoFit/>
          </a:bodyPr>
          <a:lstStyle/>
          <a:p>
            <a:r>
              <a:rPr kumimoji="1" lang="en-US" altLang="ja-JP" dirty="0">
                <a:latin typeface="UD デジタル 教科書体 NK-R" panose="02020400000000000000" pitchFamily="18" charset="-128"/>
                <a:ea typeface="UD デジタル 教科書体 NK-R" panose="02020400000000000000" pitchFamily="18" charset="-128"/>
              </a:rPr>
              <a:t>t</a:t>
            </a:r>
            <a:endParaRPr kumimoji="1" lang="ja-JP" altLang="en-US" dirty="0">
              <a:latin typeface="UD デジタル 教科書体 NK-R" panose="02020400000000000000" pitchFamily="18" charset="-128"/>
              <a:ea typeface="UD デジタル 教科書体 NK-R" panose="02020400000000000000" pitchFamily="18" charset="-128"/>
            </a:endParaRPr>
          </a:p>
        </p:txBody>
      </p:sp>
      <p:sp>
        <p:nvSpPr>
          <p:cNvPr id="7" name="矢印: 右 6">
            <a:extLst>
              <a:ext uri="{FF2B5EF4-FFF2-40B4-BE49-F238E27FC236}">
                <a16:creationId xmlns:a16="http://schemas.microsoft.com/office/drawing/2014/main" id="{B150D0C0-7999-F532-4A3E-83F3F1486AA5}"/>
              </a:ext>
            </a:extLst>
          </p:cNvPr>
          <p:cNvSpPr/>
          <p:nvPr/>
        </p:nvSpPr>
        <p:spPr>
          <a:xfrm>
            <a:off x="7535183" y="1247383"/>
            <a:ext cx="337539" cy="216899"/>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C69B2E64-5461-AE8E-2F67-EE00A9544A0F}"/>
              </a:ext>
            </a:extLst>
          </p:cNvPr>
          <p:cNvSpPr txBox="1"/>
          <p:nvPr/>
        </p:nvSpPr>
        <p:spPr>
          <a:xfrm>
            <a:off x="7088587" y="1443796"/>
            <a:ext cx="587394" cy="369332"/>
          </a:xfrm>
          <a:prstGeom prst="rect">
            <a:avLst/>
          </a:prstGeom>
          <a:noFill/>
        </p:spPr>
        <p:txBody>
          <a:bodyPr wrap="square" rtlCol="0">
            <a:spAutoFit/>
          </a:bodyPr>
          <a:lstStyle/>
          <a:p>
            <a:r>
              <a:rPr kumimoji="1" lang="en-US" altLang="ja-JP" dirty="0">
                <a:latin typeface="UD デジタル 教科書体 NK-R" panose="02020400000000000000" pitchFamily="18" charset="-128"/>
                <a:ea typeface="UD デジタル 教科書体 NK-R" panose="02020400000000000000" pitchFamily="18" charset="-128"/>
              </a:rPr>
              <a:t>n</a:t>
            </a:r>
            <a:endParaRPr kumimoji="1" lang="ja-JP" altLang="en-US" dirty="0">
              <a:latin typeface="UD デジタル 教科書体 NK-R" panose="02020400000000000000" pitchFamily="18" charset="-128"/>
              <a:ea typeface="UD デジタル 教科書体 NK-R" panose="02020400000000000000" pitchFamily="18" charset="-128"/>
            </a:endParaRPr>
          </a:p>
        </p:txBody>
      </p:sp>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803A6A6C-26BD-004C-4874-86797A494A32}"/>
                  </a:ext>
                </a:extLst>
              </p:cNvPr>
              <p:cNvSpPr txBox="1"/>
              <p:nvPr/>
            </p:nvSpPr>
            <p:spPr>
              <a:xfrm>
                <a:off x="7670307" y="1142798"/>
                <a:ext cx="135789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ea typeface="UD デジタル 教科書体 NK-R" panose="02020400000000000000" pitchFamily="18" charset="-128"/>
                            </a:rPr>
                          </m:ctrlPr>
                        </m:sSupPr>
                        <m:e>
                          <m:sSub>
                            <m:sSubPr>
                              <m:ctrlPr>
                                <a:rPr kumimoji="1" lang="en-US" altLang="ja-JP" i="1" smtClean="0">
                                  <a:latin typeface="Cambria Math" panose="02040503050406030204" pitchFamily="18" charset="0"/>
                                  <a:ea typeface="UD デジタル 教科書体 NK-R" panose="02020400000000000000" pitchFamily="18" charset="-128"/>
                                </a:rPr>
                              </m:ctrlPr>
                            </m:sSubPr>
                            <m:e>
                              <m:r>
                                <a:rPr kumimoji="1" lang="ja-JP" altLang="en-US" b="0" i="1" smtClean="0">
                                  <a:latin typeface="Cambria Math" panose="02040503050406030204" pitchFamily="18" charset="0"/>
                                  <a:ea typeface="UD デジタル 教科書体 NK-R" panose="02020400000000000000" pitchFamily="18" charset="-128"/>
                                </a:rPr>
                                <m:t>𝜙</m:t>
                              </m:r>
                            </m:e>
                            <m:sub>
                              <m:r>
                                <a:rPr kumimoji="1" lang="en-US" altLang="ja-JP" b="0" i="1" smtClean="0">
                                  <a:latin typeface="Cambria Math" panose="02040503050406030204" pitchFamily="18" charset="0"/>
                                  <a:ea typeface="UD デジタル 教科書体 NK-R" panose="02020400000000000000" pitchFamily="18" charset="-128"/>
                                </a:rPr>
                                <m:t>0</m:t>
                              </m:r>
                            </m:sub>
                          </m:sSub>
                          <m:r>
                            <a:rPr kumimoji="1" lang="en-US" altLang="ja-JP" i="1" smtClean="0">
                              <a:latin typeface="Cambria Math" panose="02040503050406030204" pitchFamily="18" charset="0"/>
                              <a:ea typeface="UD デジタル 教科書体 NK-R" panose="02020400000000000000" pitchFamily="18" charset="-128"/>
                            </a:rPr>
                            <m:t>𝑒</m:t>
                          </m:r>
                        </m:e>
                        <m:sup>
                          <m:r>
                            <a:rPr kumimoji="1" lang="en-US" altLang="ja-JP" b="0" i="1" smtClean="0">
                              <a:latin typeface="Cambria Math" panose="02040503050406030204" pitchFamily="18" charset="0"/>
                              <a:ea typeface="UD デジタル 教科書体 NK-R" panose="02020400000000000000" pitchFamily="18" charset="-128"/>
                            </a:rPr>
                            <m:t>−</m:t>
                          </m:r>
                          <m:r>
                            <a:rPr kumimoji="1" lang="en-US" altLang="ja-JP" b="0" i="1" smtClean="0">
                              <a:latin typeface="Cambria Math" panose="02040503050406030204" pitchFamily="18" charset="0"/>
                              <a:ea typeface="UD デジタル 教科書体 NK-R" panose="02020400000000000000" pitchFamily="18" charset="-128"/>
                            </a:rPr>
                            <m:t>𝑛</m:t>
                          </m:r>
                          <m:r>
                            <a:rPr kumimoji="1" lang="ja-JP" altLang="en-US" b="0" i="1" smtClean="0">
                              <a:latin typeface="Cambria Math" panose="02040503050406030204" pitchFamily="18" charset="0"/>
                              <a:ea typeface="UD デジタル 教科書体 NK-R" panose="02020400000000000000" pitchFamily="18" charset="-128"/>
                            </a:rPr>
                            <m:t>𝜎</m:t>
                          </m:r>
                          <m:r>
                            <a:rPr kumimoji="1" lang="en-US" altLang="ja-JP" b="0" i="1" smtClean="0">
                              <a:latin typeface="Cambria Math" panose="02040503050406030204" pitchFamily="18" charset="0"/>
                              <a:ea typeface="UD デジタル 教科書体 NK-R" panose="02020400000000000000" pitchFamily="18" charset="-128"/>
                            </a:rPr>
                            <m:t>𝑡</m:t>
                          </m:r>
                        </m:sup>
                      </m:sSup>
                    </m:oMath>
                  </m:oMathPara>
                </a14:m>
                <a:endParaRPr kumimoji="1" lang="ja-JP" altLang="en-US" dirty="0">
                  <a:latin typeface="UD デジタル 教科書体 NK-R" panose="02020400000000000000" pitchFamily="18" charset="-128"/>
                  <a:ea typeface="UD デジタル 教科書体 NK-R" panose="02020400000000000000" pitchFamily="18" charset="-128"/>
                </a:endParaRPr>
              </a:p>
            </p:txBody>
          </p:sp>
        </mc:Choice>
        <mc:Fallback xmlns="">
          <p:sp>
            <p:nvSpPr>
              <p:cNvPr id="9" name="テキスト ボックス 8">
                <a:extLst>
                  <a:ext uri="{FF2B5EF4-FFF2-40B4-BE49-F238E27FC236}">
                    <a16:creationId xmlns:a16="http://schemas.microsoft.com/office/drawing/2014/main" id="{803A6A6C-26BD-004C-4874-86797A494A32}"/>
                  </a:ext>
                </a:extLst>
              </p:cNvPr>
              <p:cNvSpPr txBox="1">
                <a:spLocks noRot="1" noChangeAspect="1" noMove="1" noResize="1" noEditPoints="1" noAdjustHandles="1" noChangeArrowheads="1" noChangeShapeType="1" noTextEdit="1"/>
              </p:cNvSpPr>
              <p:nvPr/>
            </p:nvSpPr>
            <p:spPr>
              <a:xfrm>
                <a:off x="7670307" y="1142798"/>
                <a:ext cx="1357898" cy="369332"/>
              </a:xfrm>
              <a:prstGeom prst="rect">
                <a:avLst/>
              </a:prstGeom>
              <a:blipFill>
                <a:blip r:embed="rId4"/>
                <a:stretch>
                  <a:fillRect b="-1147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EA0A8E67-759A-5FDA-D58B-0D3E7B6384C3}"/>
                  </a:ext>
                </a:extLst>
              </p:cNvPr>
              <p:cNvSpPr txBox="1"/>
              <p:nvPr/>
            </p:nvSpPr>
            <p:spPr>
              <a:xfrm>
                <a:off x="5850833" y="1094872"/>
                <a:ext cx="563308" cy="41460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ea typeface="UD デジタル 教科書体 NK-R" panose="02020400000000000000" pitchFamily="18" charset="-128"/>
                            </a:rPr>
                          </m:ctrlPr>
                        </m:sSupPr>
                        <m:e>
                          <m:sSub>
                            <m:sSubPr>
                              <m:ctrlPr>
                                <a:rPr kumimoji="1" lang="en-US" altLang="ja-JP" i="1" smtClean="0">
                                  <a:latin typeface="Cambria Math" panose="02040503050406030204" pitchFamily="18" charset="0"/>
                                  <a:ea typeface="UD デジタル 教科書体 NK-R" panose="02020400000000000000" pitchFamily="18" charset="-128"/>
                                </a:rPr>
                              </m:ctrlPr>
                            </m:sSubPr>
                            <m:e>
                              <m:r>
                                <a:rPr kumimoji="1" lang="ja-JP" altLang="en-US" b="0" i="1" smtClean="0">
                                  <a:latin typeface="Cambria Math" panose="02040503050406030204" pitchFamily="18" charset="0"/>
                                  <a:ea typeface="UD デジタル 教科書体 NK-R" panose="02020400000000000000" pitchFamily="18" charset="-128"/>
                                </a:rPr>
                                <m:t>𝜙</m:t>
                              </m:r>
                            </m:e>
                            <m:sub>
                              <m:r>
                                <a:rPr kumimoji="1" lang="en-US" altLang="ja-JP" b="0" i="1" smtClean="0">
                                  <a:latin typeface="Cambria Math" panose="02040503050406030204" pitchFamily="18" charset="0"/>
                                  <a:ea typeface="UD デジタル 教科書体 NK-R" panose="02020400000000000000" pitchFamily="18" charset="-128"/>
                                </a:rPr>
                                <m:t>0</m:t>
                              </m:r>
                            </m:sub>
                          </m:sSub>
                        </m:e>
                        <m:sup/>
                      </m:sSup>
                    </m:oMath>
                  </m:oMathPara>
                </a14:m>
                <a:endParaRPr kumimoji="1" lang="ja-JP" altLang="en-US" dirty="0">
                  <a:latin typeface="UD デジタル 教科書体 NK-R" panose="02020400000000000000" pitchFamily="18" charset="-128"/>
                  <a:ea typeface="UD デジタル 教科書体 NK-R" panose="02020400000000000000" pitchFamily="18" charset="-128"/>
                </a:endParaRPr>
              </a:p>
            </p:txBody>
          </p:sp>
        </mc:Choice>
        <mc:Fallback xmlns="">
          <p:sp>
            <p:nvSpPr>
              <p:cNvPr id="10" name="テキスト ボックス 9">
                <a:extLst>
                  <a:ext uri="{FF2B5EF4-FFF2-40B4-BE49-F238E27FC236}">
                    <a16:creationId xmlns:a16="http://schemas.microsoft.com/office/drawing/2014/main" id="{EA0A8E67-759A-5FDA-D58B-0D3E7B6384C3}"/>
                  </a:ext>
                </a:extLst>
              </p:cNvPr>
              <p:cNvSpPr txBox="1">
                <a:spLocks noRot="1" noChangeAspect="1" noMove="1" noResize="1" noEditPoints="1" noAdjustHandles="1" noChangeArrowheads="1" noChangeShapeType="1" noTextEdit="1"/>
              </p:cNvSpPr>
              <p:nvPr/>
            </p:nvSpPr>
            <p:spPr>
              <a:xfrm>
                <a:off x="5850833" y="1094872"/>
                <a:ext cx="563308" cy="414601"/>
              </a:xfrm>
              <a:prstGeom prst="rect">
                <a:avLst/>
              </a:prstGeom>
              <a:blipFill>
                <a:blip r:embed="rId5"/>
                <a:stretch>
                  <a:fillRect l="-3261" b="-10294"/>
                </a:stretch>
              </a:blipFill>
            </p:spPr>
            <p:txBody>
              <a:bodyPr/>
              <a:lstStyle/>
              <a:p>
                <a:r>
                  <a:rPr lang="ja-JP" altLang="en-US">
                    <a:noFill/>
                  </a:rPr>
                  <a:t> </a:t>
                </a:r>
              </a:p>
            </p:txBody>
          </p:sp>
        </mc:Fallback>
      </mc:AlternateContent>
      <p:cxnSp>
        <p:nvCxnSpPr>
          <p:cNvPr id="13" name="直線コネクタ 12">
            <a:extLst>
              <a:ext uri="{FF2B5EF4-FFF2-40B4-BE49-F238E27FC236}">
                <a16:creationId xmlns:a16="http://schemas.microsoft.com/office/drawing/2014/main" id="{4DF39C0D-5A11-4395-6063-86606ACDC6A9}"/>
              </a:ext>
            </a:extLst>
          </p:cNvPr>
          <p:cNvCxnSpPr>
            <a:cxnSpLocks/>
          </p:cNvCxnSpPr>
          <p:nvPr/>
        </p:nvCxnSpPr>
        <p:spPr>
          <a:xfrm flipV="1">
            <a:off x="7021487" y="827365"/>
            <a:ext cx="0" cy="126360"/>
          </a:xfrm>
          <a:prstGeom prst="line">
            <a:avLst/>
          </a:prstGeom>
        </p:spPr>
        <p:style>
          <a:lnRef idx="1">
            <a:schemeClr val="dk1"/>
          </a:lnRef>
          <a:fillRef idx="0">
            <a:schemeClr val="dk1"/>
          </a:fillRef>
          <a:effectRef idx="0">
            <a:schemeClr val="dk1"/>
          </a:effectRef>
          <a:fontRef idx="minor">
            <a:schemeClr val="tx1"/>
          </a:fontRef>
        </p:style>
      </p:cxnSp>
      <p:cxnSp>
        <p:nvCxnSpPr>
          <p:cNvPr id="23" name="直線コネクタ 22">
            <a:extLst>
              <a:ext uri="{FF2B5EF4-FFF2-40B4-BE49-F238E27FC236}">
                <a16:creationId xmlns:a16="http://schemas.microsoft.com/office/drawing/2014/main" id="{044A133D-58F3-B3C6-5EC4-45C30B26A1DD}"/>
              </a:ext>
            </a:extLst>
          </p:cNvPr>
          <p:cNvCxnSpPr>
            <a:cxnSpLocks/>
          </p:cNvCxnSpPr>
          <p:nvPr/>
        </p:nvCxnSpPr>
        <p:spPr>
          <a:xfrm flipV="1">
            <a:off x="7469208" y="827365"/>
            <a:ext cx="0" cy="126360"/>
          </a:xfrm>
          <a:prstGeom prst="line">
            <a:avLst/>
          </a:prstGeom>
        </p:spPr>
        <p:style>
          <a:lnRef idx="1">
            <a:schemeClr val="dk1"/>
          </a:lnRef>
          <a:fillRef idx="0">
            <a:schemeClr val="dk1"/>
          </a:fillRef>
          <a:effectRef idx="0">
            <a:schemeClr val="dk1"/>
          </a:effectRef>
          <a:fontRef idx="minor">
            <a:schemeClr val="tx1"/>
          </a:fontRef>
        </p:style>
      </p:cxnSp>
      <p:cxnSp>
        <p:nvCxnSpPr>
          <p:cNvPr id="25" name="直線矢印コネクタ 24">
            <a:extLst>
              <a:ext uri="{FF2B5EF4-FFF2-40B4-BE49-F238E27FC236}">
                <a16:creationId xmlns:a16="http://schemas.microsoft.com/office/drawing/2014/main" id="{8DC92B89-4D2B-00BC-2A58-DCB1272AB39B}"/>
              </a:ext>
            </a:extLst>
          </p:cNvPr>
          <p:cNvCxnSpPr>
            <a:cxnSpLocks/>
          </p:cNvCxnSpPr>
          <p:nvPr/>
        </p:nvCxnSpPr>
        <p:spPr>
          <a:xfrm>
            <a:off x="7021487" y="860778"/>
            <a:ext cx="447721" cy="0"/>
          </a:xfrm>
          <a:prstGeom prst="straightConnector1">
            <a:avLst/>
          </a:prstGeom>
          <a:ln>
            <a:headEnd type="arrow" w="med" len="med"/>
            <a:tailEnd type="arrow" w="med" len="med"/>
          </a:ln>
        </p:spPr>
        <p:style>
          <a:lnRef idx="1">
            <a:schemeClr val="dk1"/>
          </a:lnRef>
          <a:fillRef idx="0">
            <a:schemeClr val="dk1"/>
          </a:fillRef>
          <a:effectRef idx="0">
            <a:schemeClr val="dk1"/>
          </a:effectRef>
          <a:fontRef idx="minor">
            <a:schemeClr val="tx1"/>
          </a:fontRef>
        </p:style>
      </p:cxnSp>
      <p:sp>
        <p:nvSpPr>
          <p:cNvPr id="27" name="テキスト ボックス 26">
            <a:extLst>
              <a:ext uri="{FF2B5EF4-FFF2-40B4-BE49-F238E27FC236}">
                <a16:creationId xmlns:a16="http://schemas.microsoft.com/office/drawing/2014/main" id="{9FD7FCDE-0D6F-CD46-C01E-3EA90347FF4A}"/>
              </a:ext>
            </a:extLst>
          </p:cNvPr>
          <p:cNvSpPr txBox="1"/>
          <p:nvPr/>
        </p:nvSpPr>
        <p:spPr>
          <a:xfrm>
            <a:off x="6940574" y="1118169"/>
            <a:ext cx="587394" cy="369332"/>
          </a:xfrm>
          <a:prstGeom prst="rect">
            <a:avLst/>
          </a:prstGeom>
          <a:noFill/>
        </p:spPr>
        <p:txBody>
          <a:bodyPr wrap="square" rtlCol="0">
            <a:spAutoFit/>
          </a:bodyPr>
          <a:lstStyle/>
          <a:p>
            <a:r>
              <a:rPr kumimoji="1" lang="en-US" altLang="ja-JP" baseline="30000" dirty="0">
                <a:latin typeface="UD デジタル 教科書体 NK-R" panose="02020400000000000000" pitchFamily="18" charset="-128"/>
                <a:ea typeface="UD デジタル 教科書体 NK-R" panose="02020400000000000000" pitchFamily="18" charset="-128"/>
              </a:rPr>
              <a:t>10</a:t>
            </a:r>
            <a:r>
              <a:rPr kumimoji="1" lang="en-US" altLang="ja-JP" dirty="0">
                <a:latin typeface="UD デジタル 教科書体 NK-R" panose="02020400000000000000" pitchFamily="18" charset="-128"/>
                <a:ea typeface="UD デジタル 教科書体 NK-R" panose="02020400000000000000" pitchFamily="18" charset="-128"/>
              </a:rPr>
              <a:t>B</a:t>
            </a:r>
            <a:endParaRPr kumimoji="1" lang="ja-JP" altLang="en-US" dirty="0">
              <a:latin typeface="UD デジタル 教科書体 NK-R" panose="02020400000000000000" pitchFamily="18" charset="-128"/>
              <a:ea typeface="UD デジタル 教科書体 NK-R" panose="02020400000000000000" pitchFamily="18" charset="-128"/>
            </a:endParaRPr>
          </a:p>
        </p:txBody>
      </p:sp>
      <p:sp>
        <p:nvSpPr>
          <p:cNvPr id="11" name="フッター プレースホルダー 10">
            <a:extLst>
              <a:ext uri="{FF2B5EF4-FFF2-40B4-BE49-F238E27FC236}">
                <a16:creationId xmlns:a16="http://schemas.microsoft.com/office/drawing/2014/main" id="{BFDA0B21-047C-91CE-8F06-6E7A398A1767}"/>
              </a:ext>
            </a:extLst>
          </p:cNvPr>
          <p:cNvSpPr>
            <a:spLocks noGrp="1"/>
          </p:cNvSpPr>
          <p:nvPr>
            <p:ph type="ftr" sz="quarter" idx="11"/>
          </p:nvPr>
        </p:nvSpPr>
        <p:spPr/>
        <p:txBody>
          <a:bodyPr/>
          <a:lstStyle/>
          <a:p>
            <a:pPr>
              <a:defRPr/>
            </a:pPr>
            <a:r>
              <a:rPr lang="en-US" altLang="ja-JP"/>
              <a:t>Wonder 2026, 2026/6/29 </a:t>
            </a:r>
            <a:endParaRPr lang="ja-JP" altLang="en-US" dirty="0"/>
          </a:p>
        </p:txBody>
      </p:sp>
      <p:sp>
        <p:nvSpPr>
          <p:cNvPr id="20" name="テキスト ボックス 19">
            <a:extLst>
              <a:ext uri="{FF2B5EF4-FFF2-40B4-BE49-F238E27FC236}">
                <a16:creationId xmlns:a16="http://schemas.microsoft.com/office/drawing/2014/main" id="{31FB707A-4F51-24A0-16D8-DDAE27063F3B}"/>
              </a:ext>
            </a:extLst>
          </p:cNvPr>
          <p:cNvSpPr txBox="1"/>
          <p:nvPr/>
        </p:nvSpPr>
        <p:spPr>
          <a:xfrm>
            <a:off x="5554220" y="2305193"/>
            <a:ext cx="3433408" cy="3139321"/>
          </a:xfrm>
          <a:prstGeom prst="rect">
            <a:avLst/>
          </a:prstGeom>
          <a:noFill/>
        </p:spPr>
        <p:txBody>
          <a:bodyPr wrap="square">
            <a:spAutoFit/>
          </a:bodyPr>
          <a:lstStyle/>
          <a:p>
            <a:pPr marL="285750" indent="-285750">
              <a:buFont typeface="Arial" panose="020B0604020202020204" pitchFamily="34" charset="0"/>
              <a:buChar char="•"/>
            </a:pPr>
            <a:r>
              <a:rPr lang="en-US" altLang="ja-JP" dirty="0"/>
              <a:t>Using a thick </a:t>
            </a:r>
            <a:r>
              <a:rPr lang="en-US" altLang="ja-JP" baseline="30000" dirty="0"/>
              <a:t>10</a:t>
            </a:r>
            <a:r>
              <a:rPr lang="en-US" altLang="ja-JP" dirty="0"/>
              <a:t>B sample, low-energy neutrons are fully absorbed, while high-energy neutrons are partially absorbed.</a:t>
            </a:r>
          </a:p>
          <a:p>
            <a:pPr marL="285750" indent="-285750">
              <a:buFont typeface="Arial" panose="020B0604020202020204" pitchFamily="34" charset="0"/>
              <a:buChar char="•"/>
            </a:pPr>
            <a:r>
              <a:rPr lang="en-US" altLang="ja-JP" dirty="0"/>
              <a:t>The absorption ratio was calculated with the PHITS code.</a:t>
            </a:r>
            <a:r>
              <a:rPr lang="ja-JP" altLang="en-US" dirty="0"/>
              <a:t>　</a:t>
            </a:r>
            <a:endParaRPr lang="en-US" altLang="ja-JP" dirty="0"/>
          </a:p>
          <a:p>
            <a:pPr marL="285750" indent="-285750">
              <a:buFont typeface="Arial" panose="020B0604020202020204" pitchFamily="34" charset="0"/>
              <a:buChar char="•"/>
            </a:pPr>
            <a:r>
              <a:rPr lang="en-US" altLang="ja-JP" dirty="0"/>
              <a:t>With the BGO efficiency, the incident neutron number is obtained.</a:t>
            </a:r>
            <a:endParaRPr lang="ja-JP" altLang="en-US" dirty="0"/>
          </a:p>
        </p:txBody>
      </p:sp>
      <p:sp>
        <p:nvSpPr>
          <p:cNvPr id="22" name="テキスト ボックス 21">
            <a:extLst>
              <a:ext uri="{FF2B5EF4-FFF2-40B4-BE49-F238E27FC236}">
                <a16:creationId xmlns:a16="http://schemas.microsoft.com/office/drawing/2014/main" id="{960B876F-62D3-24FE-D8FE-F2F82C739A59}"/>
              </a:ext>
            </a:extLst>
          </p:cNvPr>
          <p:cNvSpPr txBox="1"/>
          <p:nvPr/>
        </p:nvSpPr>
        <p:spPr>
          <a:xfrm>
            <a:off x="6369937" y="1804316"/>
            <a:ext cx="2110742" cy="369332"/>
          </a:xfrm>
          <a:prstGeom prst="rect">
            <a:avLst/>
          </a:prstGeom>
          <a:noFill/>
        </p:spPr>
        <p:txBody>
          <a:bodyPr wrap="square">
            <a:spAutoFit/>
          </a:bodyPr>
          <a:lstStyle/>
          <a:p>
            <a:r>
              <a:rPr lang="en-US" altLang="ja-JP" dirty="0">
                <a:latin typeface="Tahoma" panose="020B0604030504040204" pitchFamily="34" charset="0"/>
                <a:ea typeface="Tahoma" panose="020B0604030504040204" pitchFamily="34" charset="0"/>
                <a:cs typeface="Tahoma" panose="020B0604030504040204" pitchFamily="34" charset="0"/>
              </a:rPr>
              <a:t>5.68</a:t>
            </a:r>
            <a:r>
              <a:rPr lang="en-US" altLang="ja-JP" sz="1800" dirty="0">
                <a:latin typeface="Tahoma" panose="020B0604030504040204" pitchFamily="34" charset="0"/>
                <a:ea typeface="Tahoma" panose="020B0604030504040204" pitchFamily="34" charset="0"/>
                <a:cs typeface="Tahoma" panose="020B0604030504040204" pitchFamily="34" charset="0"/>
              </a:rPr>
              <a:t>x10</a:t>
            </a:r>
            <a:r>
              <a:rPr lang="en-US" altLang="ja-JP" sz="1800" baseline="30000" dirty="0">
                <a:latin typeface="Tahoma" panose="020B0604030504040204" pitchFamily="34" charset="0"/>
                <a:ea typeface="Tahoma" panose="020B0604030504040204" pitchFamily="34" charset="0"/>
                <a:cs typeface="Tahoma" panose="020B0604030504040204" pitchFamily="34" charset="0"/>
              </a:rPr>
              <a:t>-2</a:t>
            </a:r>
            <a:r>
              <a:rPr lang="en-US" altLang="ja-JP" sz="1800" dirty="0">
                <a:latin typeface="Tahoma" panose="020B0604030504040204" pitchFamily="34" charset="0"/>
                <a:ea typeface="Tahoma" panose="020B0604030504040204" pitchFamily="34" charset="0"/>
                <a:cs typeface="Tahoma" panose="020B0604030504040204" pitchFamily="34" charset="0"/>
              </a:rPr>
              <a:t> atoms/b</a:t>
            </a:r>
            <a:endParaRPr lang="ja-JP" altLang="en-US" dirty="0"/>
          </a:p>
        </p:txBody>
      </p:sp>
      <p:sp>
        <p:nvSpPr>
          <p:cNvPr id="21" name="矢印: 右 20">
            <a:extLst>
              <a:ext uri="{FF2B5EF4-FFF2-40B4-BE49-F238E27FC236}">
                <a16:creationId xmlns:a16="http://schemas.microsoft.com/office/drawing/2014/main" id="{2F05274A-B021-FCF6-C370-0137FEEDB429}"/>
              </a:ext>
            </a:extLst>
          </p:cNvPr>
          <p:cNvSpPr/>
          <p:nvPr/>
        </p:nvSpPr>
        <p:spPr>
          <a:xfrm rot="16200000">
            <a:off x="1288206" y="1722453"/>
            <a:ext cx="224616" cy="135015"/>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319B898C-C779-71C6-D1A6-32058750FBE1}"/>
              </a:ext>
            </a:extLst>
          </p:cNvPr>
          <p:cNvSpPr txBox="1"/>
          <p:nvPr/>
        </p:nvSpPr>
        <p:spPr>
          <a:xfrm>
            <a:off x="2584800" y="1833130"/>
            <a:ext cx="1615110" cy="307777"/>
          </a:xfrm>
          <a:prstGeom prst="rect">
            <a:avLst/>
          </a:prstGeom>
          <a:noFill/>
        </p:spPr>
        <p:txBody>
          <a:bodyPr wrap="square">
            <a:spAutoFit/>
          </a:bodyPr>
          <a:lstStyle/>
          <a:p>
            <a:r>
              <a:rPr lang="en-US" altLang="ja-JP" sz="1400" dirty="0">
                <a:solidFill>
                  <a:srgbClr val="0070C0"/>
                </a:solidFill>
                <a:latin typeface="Comic Sans MS" panose="030F0702030302020204" pitchFamily="66" charset="0"/>
              </a:rPr>
              <a:t>fully absorbed</a:t>
            </a:r>
            <a:endParaRPr lang="ja-JP" altLang="en-US" sz="1400" dirty="0">
              <a:solidFill>
                <a:srgbClr val="0070C0"/>
              </a:solidFill>
              <a:latin typeface="Comic Sans MS" panose="030F0702030302020204" pitchFamily="66" charset="0"/>
            </a:endParaRPr>
          </a:p>
        </p:txBody>
      </p:sp>
      <p:grpSp>
        <p:nvGrpSpPr>
          <p:cNvPr id="19" name="グループ化 18">
            <a:extLst>
              <a:ext uri="{FF2B5EF4-FFF2-40B4-BE49-F238E27FC236}">
                <a16:creationId xmlns:a16="http://schemas.microsoft.com/office/drawing/2014/main" id="{3EA4EF0E-E975-3026-B3A9-DBD4FB966921}"/>
              </a:ext>
            </a:extLst>
          </p:cNvPr>
          <p:cNvGrpSpPr/>
          <p:nvPr/>
        </p:nvGrpSpPr>
        <p:grpSpPr>
          <a:xfrm>
            <a:off x="6940574" y="6336932"/>
            <a:ext cx="1859886" cy="476824"/>
            <a:chOff x="7009663" y="6339520"/>
            <a:chExt cx="1859886" cy="476824"/>
          </a:xfrm>
        </p:grpSpPr>
        <p:sp>
          <p:nvSpPr>
            <p:cNvPr id="24" name="矢印: 右 23">
              <a:extLst>
                <a:ext uri="{FF2B5EF4-FFF2-40B4-BE49-F238E27FC236}">
                  <a16:creationId xmlns:a16="http://schemas.microsoft.com/office/drawing/2014/main" id="{3FDDA189-775F-DEBD-458A-AB5D74433FEE}"/>
                </a:ext>
              </a:extLst>
            </p:cNvPr>
            <p:cNvSpPr/>
            <p:nvPr/>
          </p:nvSpPr>
          <p:spPr>
            <a:xfrm>
              <a:off x="7009663" y="6339520"/>
              <a:ext cx="1859886" cy="476824"/>
            </a:xfrm>
            <a:prstGeom prst="rightArrow">
              <a:avLst>
                <a:gd name="adj1" fmla="val 50000"/>
                <a:gd name="adj2" fmla="val 80229"/>
              </a:avLst>
            </a:prstGeom>
            <a:solidFill>
              <a:srgbClr val="0070C0">
                <a:alpha val="8000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b="1" dirty="0">
                  <a:latin typeface="Tahoma" panose="020B0604030504040204" pitchFamily="34" charset="0"/>
                  <a:ea typeface="Tahoma" panose="020B0604030504040204" pitchFamily="34" charset="0"/>
                  <a:cs typeface="Tahoma" panose="020B0604030504040204" pitchFamily="34" charset="0"/>
                </a:rPr>
                <a:t>Results</a:t>
              </a:r>
              <a:endParaRPr kumimoji="1" lang="ja-JP" altLang="en-US" sz="1400" b="1" dirty="0">
                <a:latin typeface="Tahoma" panose="020B0604030504040204" pitchFamily="34" charset="0"/>
                <a:cs typeface="Tahoma" panose="020B0604030504040204" pitchFamily="34" charset="0"/>
              </a:endParaRPr>
            </a:p>
          </p:txBody>
        </p:sp>
        <p:cxnSp>
          <p:nvCxnSpPr>
            <p:cNvPr id="26" name="直線コネクタ 25">
              <a:extLst>
                <a:ext uri="{FF2B5EF4-FFF2-40B4-BE49-F238E27FC236}">
                  <a16:creationId xmlns:a16="http://schemas.microsoft.com/office/drawing/2014/main" id="{2B764638-ED6B-57B2-C8EB-D25A6879CBA2}"/>
                </a:ext>
              </a:extLst>
            </p:cNvPr>
            <p:cNvCxnSpPr/>
            <p:nvPr/>
          </p:nvCxnSpPr>
          <p:spPr>
            <a:xfrm>
              <a:off x="7047275" y="6399330"/>
              <a:ext cx="0" cy="315035"/>
            </a:xfrm>
            <a:prstGeom prst="line">
              <a:avLst/>
            </a:prstGeom>
            <a:ln>
              <a:solidFill>
                <a:schemeClr val="bg1"/>
              </a:solidFill>
            </a:ln>
            <a:effectLst/>
          </p:spPr>
          <p:style>
            <a:lnRef idx="2">
              <a:schemeClr val="dk1"/>
            </a:lnRef>
            <a:fillRef idx="0">
              <a:schemeClr val="dk1"/>
            </a:fillRef>
            <a:effectRef idx="1">
              <a:schemeClr val="dk1"/>
            </a:effectRef>
            <a:fontRef idx="minor">
              <a:schemeClr val="tx1"/>
            </a:fontRef>
          </p:style>
        </p:cxnSp>
        <p:cxnSp>
          <p:nvCxnSpPr>
            <p:cNvPr id="28" name="直線コネクタ 27">
              <a:extLst>
                <a:ext uri="{FF2B5EF4-FFF2-40B4-BE49-F238E27FC236}">
                  <a16:creationId xmlns:a16="http://schemas.microsoft.com/office/drawing/2014/main" id="{2BB1B8AB-87FA-6CDE-6444-0B473D0A3082}"/>
                </a:ext>
              </a:extLst>
            </p:cNvPr>
            <p:cNvCxnSpPr/>
            <p:nvPr/>
          </p:nvCxnSpPr>
          <p:spPr>
            <a:xfrm>
              <a:off x="7182290" y="6399330"/>
              <a:ext cx="0" cy="315035"/>
            </a:xfrm>
            <a:prstGeom prst="line">
              <a:avLst/>
            </a:prstGeom>
            <a:ln>
              <a:solidFill>
                <a:schemeClr val="bg1"/>
              </a:solidFill>
            </a:ln>
            <a:effectLst/>
          </p:spPr>
          <p:style>
            <a:lnRef idx="2">
              <a:schemeClr val="dk1"/>
            </a:lnRef>
            <a:fillRef idx="0">
              <a:schemeClr val="dk1"/>
            </a:fillRef>
            <a:effectRef idx="1">
              <a:schemeClr val="dk1"/>
            </a:effectRef>
            <a:fontRef idx="minor">
              <a:schemeClr val="tx1"/>
            </a:fontRef>
          </p:style>
        </p:cxnSp>
        <p:cxnSp>
          <p:nvCxnSpPr>
            <p:cNvPr id="30" name="直線コネクタ 29">
              <a:extLst>
                <a:ext uri="{FF2B5EF4-FFF2-40B4-BE49-F238E27FC236}">
                  <a16:creationId xmlns:a16="http://schemas.microsoft.com/office/drawing/2014/main" id="{E86354FC-613F-6DD6-F65A-B72216EC6AFD}"/>
                </a:ext>
              </a:extLst>
            </p:cNvPr>
            <p:cNvCxnSpPr>
              <a:cxnSpLocks/>
            </p:cNvCxnSpPr>
            <p:nvPr/>
          </p:nvCxnSpPr>
          <p:spPr>
            <a:xfrm>
              <a:off x="7102800" y="6399330"/>
              <a:ext cx="0" cy="315035"/>
            </a:xfrm>
            <a:prstGeom prst="line">
              <a:avLst/>
            </a:prstGeom>
            <a:ln>
              <a:solidFill>
                <a:schemeClr val="bg1"/>
              </a:solidFill>
            </a:ln>
            <a:effectLst/>
          </p:spPr>
          <p:style>
            <a:lnRef idx="2">
              <a:schemeClr val="dk1"/>
            </a:lnRef>
            <a:fillRef idx="0">
              <a:schemeClr val="dk1"/>
            </a:fillRef>
            <a:effectRef idx="1">
              <a:schemeClr val="dk1"/>
            </a:effectRef>
            <a:fontRef idx="minor">
              <a:schemeClr val="tx1"/>
            </a:fontRef>
          </p:style>
        </p:cxnSp>
      </p:grpSp>
    </p:spTree>
    <p:extLst>
      <p:ext uri="{BB962C8B-B14F-4D97-AF65-F5344CB8AC3E}">
        <p14:creationId xmlns:p14="http://schemas.microsoft.com/office/powerpoint/2010/main" val="935243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CB76DB21-A84D-611E-E382-7CD8EFEFF2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6515" y="863715"/>
            <a:ext cx="6840000" cy="5517917"/>
          </a:xfrm>
          <a:prstGeom prst="rect">
            <a:avLst/>
          </a:prstGeom>
        </p:spPr>
      </p:pic>
      <p:sp>
        <p:nvSpPr>
          <p:cNvPr id="4" name="スライド番号プレースホルダー 3">
            <a:extLst>
              <a:ext uri="{FF2B5EF4-FFF2-40B4-BE49-F238E27FC236}">
                <a16:creationId xmlns:a16="http://schemas.microsoft.com/office/drawing/2014/main" id="{E1E98DEA-D439-CE00-5213-4B43EABA61B7}"/>
              </a:ext>
            </a:extLst>
          </p:cNvPr>
          <p:cNvSpPr>
            <a:spLocks noGrp="1"/>
          </p:cNvSpPr>
          <p:nvPr>
            <p:ph type="sldNum" sz="quarter" idx="12"/>
          </p:nvPr>
        </p:nvSpPr>
        <p:spPr/>
        <p:txBody>
          <a:bodyPr/>
          <a:lstStyle/>
          <a:p>
            <a:pPr>
              <a:defRPr/>
            </a:pPr>
            <a:fld id="{0F5540F0-F2A8-4025-8DD2-0F2714FBFE32}" type="slidenum">
              <a:rPr lang="ja-JP" altLang="en-US" smtClean="0"/>
              <a:pPr>
                <a:defRPr/>
              </a:pPr>
              <a:t>17</a:t>
            </a:fld>
            <a:endParaRPr lang="ja-JP" altLang="en-US"/>
          </a:p>
        </p:txBody>
      </p:sp>
      <p:sp>
        <p:nvSpPr>
          <p:cNvPr id="6" name="タイトル 1">
            <a:extLst>
              <a:ext uri="{FF2B5EF4-FFF2-40B4-BE49-F238E27FC236}">
                <a16:creationId xmlns:a16="http://schemas.microsoft.com/office/drawing/2014/main" id="{C926B4C9-F76A-EFF9-2668-56492DF2285D}"/>
              </a:ext>
            </a:extLst>
          </p:cNvPr>
          <p:cNvSpPr>
            <a:spLocks noGrp="1"/>
          </p:cNvSpPr>
          <p:nvPr>
            <p:ph type="title"/>
          </p:nvPr>
        </p:nvSpPr>
        <p:spPr>
          <a:xfrm>
            <a:off x="463261" y="10979"/>
            <a:ext cx="8229600" cy="542066"/>
          </a:xfrm>
        </p:spPr>
        <p:txBody>
          <a:bodyPr/>
          <a:lstStyle/>
          <a:p>
            <a:r>
              <a:rPr kumimoji="1" lang="en-US" altLang="ja-JP" sz="3200" baseline="30000" dirty="0">
                <a:ea typeface="UD デジタル 教科書体 NK-R" panose="02020400000000000000" pitchFamily="18" charset="-128"/>
              </a:rPr>
              <a:t>235</a:t>
            </a:r>
            <a:r>
              <a:rPr kumimoji="1" lang="en-US" altLang="ja-JP" sz="3200" dirty="0">
                <a:ea typeface="UD デジタル 教科書体 NK-R" panose="02020400000000000000" pitchFamily="18" charset="-128"/>
              </a:rPr>
              <a:t>U relative fission cross sections</a:t>
            </a:r>
            <a:endParaRPr kumimoji="1" lang="ja-JP" altLang="en-US" sz="3200" dirty="0">
              <a:ea typeface="UD デジタル 教科書体 NK-R" panose="02020400000000000000" pitchFamily="18" charset="-128"/>
            </a:endParaRPr>
          </a:p>
        </p:txBody>
      </p:sp>
      <p:sp>
        <p:nvSpPr>
          <p:cNvPr id="7" name="テキスト ボックス 6">
            <a:extLst>
              <a:ext uri="{FF2B5EF4-FFF2-40B4-BE49-F238E27FC236}">
                <a16:creationId xmlns:a16="http://schemas.microsoft.com/office/drawing/2014/main" id="{161F76F9-C83B-6FEE-D1AA-6A47EF46A911}"/>
              </a:ext>
            </a:extLst>
          </p:cNvPr>
          <p:cNvSpPr txBox="1"/>
          <p:nvPr/>
        </p:nvSpPr>
        <p:spPr>
          <a:xfrm>
            <a:off x="1869680" y="979890"/>
            <a:ext cx="3195355" cy="861774"/>
          </a:xfrm>
          <a:prstGeom prst="rect">
            <a:avLst/>
          </a:prstGeom>
          <a:noFill/>
        </p:spPr>
        <p:txBody>
          <a:bodyPr wrap="square" rtlCol="0">
            <a:spAutoFit/>
          </a:bodyPr>
          <a:lstStyle/>
          <a:p>
            <a:r>
              <a:rPr kumimoji="1" lang="en-US" altLang="ja-JP" sz="1600" b="1" baseline="30000" dirty="0">
                <a:latin typeface="Tahoma" panose="020B0604030504040204" pitchFamily="34" charset="0"/>
                <a:ea typeface="Tahoma" panose="020B0604030504040204" pitchFamily="34" charset="0"/>
                <a:cs typeface="Tahoma" panose="020B0604030504040204" pitchFamily="34" charset="0"/>
              </a:rPr>
              <a:t>235</a:t>
            </a:r>
            <a:r>
              <a:rPr kumimoji="1" lang="en-US" altLang="ja-JP" sz="1600" b="1" dirty="0">
                <a:latin typeface="Tahoma" panose="020B0604030504040204" pitchFamily="34" charset="0"/>
                <a:ea typeface="Tahoma" panose="020B0604030504040204" pitchFamily="34" charset="0"/>
                <a:cs typeface="Tahoma" panose="020B0604030504040204" pitchFamily="34" charset="0"/>
              </a:rPr>
              <a:t>U data were normalized with JENDL-5 i</a:t>
            </a:r>
            <a:r>
              <a:rPr lang="en-US" altLang="ja-JP" sz="1600" b="1" dirty="0">
                <a:latin typeface="Tahoma" panose="020B0604030504040204" pitchFamily="34" charset="0"/>
                <a:ea typeface="Tahoma" panose="020B0604030504040204" pitchFamily="34" charset="0"/>
                <a:cs typeface="Tahoma" panose="020B0604030504040204" pitchFamily="34" charset="0"/>
              </a:rPr>
              <a:t>n the thermal region</a:t>
            </a:r>
            <a:endParaRPr kumimoji="1" lang="ja-JP" altLang="en-US" sz="1600" b="1" dirty="0">
              <a:latin typeface="Tahoma" panose="020B0604030504040204" pitchFamily="34" charset="0"/>
              <a:ea typeface="UD デジタル 教科書体 NK-R" panose="02020400000000000000" pitchFamily="18" charset="-128"/>
              <a:cs typeface="Tahoma" panose="020B0604030504040204" pitchFamily="34" charset="0"/>
            </a:endParaRPr>
          </a:p>
        </p:txBody>
      </p:sp>
      <p:sp>
        <p:nvSpPr>
          <p:cNvPr id="2" name="フッター プレースホルダー 1">
            <a:extLst>
              <a:ext uri="{FF2B5EF4-FFF2-40B4-BE49-F238E27FC236}">
                <a16:creationId xmlns:a16="http://schemas.microsoft.com/office/drawing/2014/main" id="{85B41757-5C63-2193-A5F7-9B0AAA5C7E62}"/>
              </a:ext>
            </a:extLst>
          </p:cNvPr>
          <p:cNvSpPr>
            <a:spLocks noGrp="1"/>
          </p:cNvSpPr>
          <p:nvPr>
            <p:ph type="ftr" sz="quarter" idx="11"/>
          </p:nvPr>
        </p:nvSpPr>
        <p:spPr/>
        <p:txBody>
          <a:bodyPr/>
          <a:lstStyle/>
          <a:p>
            <a:pPr>
              <a:defRPr/>
            </a:pPr>
            <a:r>
              <a:rPr lang="en-US" altLang="ja-JP"/>
              <a:t>Wonder 2026, 2026/6/29 </a:t>
            </a:r>
            <a:endParaRPr lang="ja-JP" altLang="en-US" dirty="0"/>
          </a:p>
        </p:txBody>
      </p:sp>
    </p:spTree>
    <p:extLst>
      <p:ext uri="{BB962C8B-B14F-4D97-AF65-F5344CB8AC3E}">
        <p14:creationId xmlns:p14="http://schemas.microsoft.com/office/powerpoint/2010/main" val="42669091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73FC8B-899E-8165-8DD7-BCCA8C458C02}"/>
            </a:ext>
          </a:extLst>
        </p:cNvPr>
        <p:cNvGrpSpPr/>
        <p:nvPr/>
      </p:nvGrpSpPr>
      <p:grpSpPr>
        <a:xfrm>
          <a:off x="0" y="0"/>
          <a:ext cx="0" cy="0"/>
          <a:chOff x="0" y="0"/>
          <a:chExt cx="0" cy="0"/>
        </a:xfrm>
      </p:grpSpPr>
      <p:pic>
        <p:nvPicPr>
          <p:cNvPr id="3" name="図 2">
            <a:extLst>
              <a:ext uri="{FF2B5EF4-FFF2-40B4-BE49-F238E27FC236}">
                <a16:creationId xmlns:a16="http://schemas.microsoft.com/office/drawing/2014/main" id="{A74AC1EB-DBE9-61BF-0388-3BB5B3950A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500" y="1088740"/>
            <a:ext cx="6279790" cy="5065988"/>
          </a:xfrm>
          <a:prstGeom prst="rect">
            <a:avLst/>
          </a:prstGeom>
        </p:spPr>
      </p:pic>
      <p:sp>
        <p:nvSpPr>
          <p:cNvPr id="4" name="スライド番号プレースホルダー 3">
            <a:extLst>
              <a:ext uri="{FF2B5EF4-FFF2-40B4-BE49-F238E27FC236}">
                <a16:creationId xmlns:a16="http://schemas.microsoft.com/office/drawing/2014/main" id="{12B2E032-E4FE-CD0F-1E8A-29652E28275D}"/>
              </a:ext>
            </a:extLst>
          </p:cNvPr>
          <p:cNvSpPr>
            <a:spLocks noGrp="1"/>
          </p:cNvSpPr>
          <p:nvPr>
            <p:ph type="sldNum" sz="quarter" idx="12"/>
          </p:nvPr>
        </p:nvSpPr>
        <p:spPr/>
        <p:txBody>
          <a:bodyPr/>
          <a:lstStyle/>
          <a:p>
            <a:pPr>
              <a:defRPr/>
            </a:pPr>
            <a:fld id="{0F5540F0-F2A8-4025-8DD2-0F2714FBFE32}" type="slidenum">
              <a:rPr lang="ja-JP" altLang="en-US" smtClean="0"/>
              <a:pPr>
                <a:defRPr/>
              </a:pPr>
              <a:t>18</a:t>
            </a:fld>
            <a:endParaRPr lang="ja-JP" altLang="en-US" dirty="0"/>
          </a:p>
        </p:txBody>
      </p:sp>
      <p:sp>
        <p:nvSpPr>
          <p:cNvPr id="6" name="タイトル 1">
            <a:extLst>
              <a:ext uri="{FF2B5EF4-FFF2-40B4-BE49-F238E27FC236}">
                <a16:creationId xmlns:a16="http://schemas.microsoft.com/office/drawing/2014/main" id="{2052CFD4-87D2-34B8-2AD1-8E4A2A0A623C}"/>
              </a:ext>
            </a:extLst>
          </p:cNvPr>
          <p:cNvSpPr>
            <a:spLocks noGrp="1"/>
          </p:cNvSpPr>
          <p:nvPr>
            <p:ph type="title"/>
          </p:nvPr>
        </p:nvSpPr>
        <p:spPr>
          <a:xfrm>
            <a:off x="463261" y="10979"/>
            <a:ext cx="8229600" cy="542066"/>
          </a:xfrm>
        </p:spPr>
        <p:txBody>
          <a:bodyPr/>
          <a:lstStyle/>
          <a:p>
            <a:r>
              <a:rPr lang="en-US" altLang="ja-JP" sz="3200" baseline="30000" dirty="0">
                <a:ea typeface="UD デジタル 教科書体 NK-R" panose="02020400000000000000" pitchFamily="18" charset="-128"/>
              </a:rPr>
              <a:t>235</a:t>
            </a:r>
            <a:r>
              <a:rPr lang="en-US" altLang="ja-JP" sz="3200" dirty="0">
                <a:ea typeface="UD デジタル 教科書体 NK-R" panose="02020400000000000000" pitchFamily="18" charset="-128"/>
              </a:rPr>
              <a:t>U relative fission cross sections</a:t>
            </a:r>
            <a:endParaRPr kumimoji="1" lang="ja-JP" altLang="en-US" sz="3200" dirty="0">
              <a:latin typeface="UD デジタル 教科書体 NK-R" panose="02020400000000000000" pitchFamily="18" charset="-128"/>
              <a:ea typeface="UD デジタル 教科書体 NK-R" panose="02020400000000000000" pitchFamily="18" charset="-128"/>
            </a:endParaRPr>
          </a:p>
        </p:txBody>
      </p:sp>
      <p:sp>
        <p:nvSpPr>
          <p:cNvPr id="2" name="フッター プレースホルダー 1">
            <a:extLst>
              <a:ext uri="{FF2B5EF4-FFF2-40B4-BE49-F238E27FC236}">
                <a16:creationId xmlns:a16="http://schemas.microsoft.com/office/drawing/2014/main" id="{33A5C0FA-0186-72D1-4037-A84B0A308DA0}"/>
              </a:ext>
            </a:extLst>
          </p:cNvPr>
          <p:cNvSpPr>
            <a:spLocks noGrp="1"/>
          </p:cNvSpPr>
          <p:nvPr>
            <p:ph type="ftr" sz="quarter" idx="11"/>
          </p:nvPr>
        </p:nvSpPr>
        <p:spPr/>
        <p:txBody>
          <a:bodyPr/>
          <a:lstStyle/>
          <a:p>
            <a:pPr>
              <a:defRPr/>
            </a:pPr>
            <a:r>
              <a:rPr lang="en-US" altLang="ja-JP"/>
              <a:t>Wonder 2026, 2026/6/29 </a:t>
            </a:r>
            <a:endParaRPr lang="ja-JP" altLang="en-US" dirty="0"/>
          </a:p>
        </p:txBody>
      </p:sp>
      <p:sp>
        <p:nvSpPr>
          <p:cNvPr id="8" name="テキスト ボックス 7">
            <a:extLst>
              <a:ext uri="{FF2B5EF4-FFF2-40B4-BE49-F238E27FC236}">
                <a16:creationId xmlns:a16="http://schemas.microsoft.com/office/drawing/2014/main" id="{A1B7CA11-1598-CFB3-F7C2-CC943DB1B538}"/>
              </a:ext>
            </a:extLst>
          </p:cNvPr>
          <p:cNvSpPr txBox="1"/>
          <p:nvPr/>
        </p:nvSpPr>
        <p:spPr>
          <a:xfrm>
            <a:off x="6192180" y="863715"/>
            <a:ext cx="2951820" cy="5078313"/>
          </a:xfrm>
          <a:prstGeom prst="rect">
            <a:avLst/>
          </a:prstGeom>
          <a:noFill/>
        </p:spPr>
        <p:txBody>
          <a:bodyPr wrap="square">
            <a:spAutoFit/>
          </a:bodyPr>
          <a:lstStyle/>
          <a:p>
            <a:pPr marL="342900" indent="-342900">
              <a:buFont typeface="Arial" panose="020B0604020202020204" pitchFamily="34" charset="0"/>
              <a:buChar char="•"/>
            </a:pPr>
            <a:r>
              <a:rPr lang="en-US" altLang="ja-JP" dirty="0">
                <a:latin typeface="Tahoma" panose="020B0604030504040204" pitchFamily="34" charset="0"/>
                <a:ea typeface="Tahoma" panose="020B0604030504040204" pitchFamily="34" charset="0"/>
                <a:cs typeface="Tahoma" panose="020B0604030504040204" pitchFamily="34" charset="0"/>
              </a:rPr>
              <a:t>Up to around 10 eV, the data drop to the bottoms of resonance dips, suggesting that PSD gate and the background subtraction is reasonable.</a:t>
            </a:r>
          </a:p>
          <a:p>
            <a:pPr marL="342900" indent="-342900">
              <a:buFont typeface="Arial" panose="020B0604020202020204" pitchFamily="34" charset="0"/>
              <a:buChar char="•"/>
            </a:pPr>
            <a:r>
              <a:rPr lang="ja-JP" altLang="ja-JP" dirty="0">
                <a:solidFill>
                  <a:srgbClr val="0070C0"/>
                </a:solidFill>
                <a:latin typeface="Tahoma" panose="020B0604030504040204" pitchFamily="34" charset="0"/>
                <a:cs typeface="Tahoma" panose="020B0604030504040204" pitchFamily="34" charset="0"/>
              </a:rPr>
              <a:t>Gamma </a:t>
            </a:r>
            <a:r>
              <a:rPr lang="en-US" altLang="ja-JP" dirty="0">
                <a:solidFill>
                  <a:srgbClr val="0070C0"/>
                </a:solidFill>
                <a:latin typeface="Tahoma" panose="020B0604030504040204" pitchFamily="34" charset="0"/>
                <a:ea typeface="Tahoma" panose="020B0604030504040204" pitchFamily="34" charset="0"/>
                <a:cs typeface="Tahoma" panose="020B0604030504040204" pitchFamily="34" charset="0"/>
              </a:rPr>
              <a:t>contamination</a:t>
            </a:r>
            <a:r>
              <a:rPr lang="ja-JP" altLang="ja-JP" dirty="0">
                <a:solidFill>
                  <a:srgbClr val="0070C0"/>
                </a:solidFill>
                <a:latin typeface="Tahoma" panose="020B0604030504040204" pitchFamily="34" charset="0"/>
                <a:cs typeface="Tahoma" panose="020B0604030504040204" pitchFamily="34" charset="0"/>
              </a:rPr>
              <a:t> </a:t>
            </a:r>
            <a:r>
              <a:rPr lang="ja-JP" altLang="ja-JP" dirty="0">
                <a:latin typeface="Tahoma" panose="020B0604030504040204" pitchFamily="34" charset="0"/>
                <a:cs typeface="Tahoma" panose="020B0604030504040204" pitchFamily="34" charset="0"/>
              </a:rPr>
              <a:t>in </a:t>
            </a:r>
            <a:r>
              <a:rPr lang="en-US" altLang="ja-JP" dirty="0">
                <a:latin typeface="Tahoma" panose="020B0604030504040204" pitchFamily="34" charset="0"/>
                <a:ea typeface="Tahoma" panose="020B0604030504040204" pitchFamily="34" charset="0"/>
                <a:cs typeface="Tahoma" panose="020B0604030504040204" pitchFamily="34" charset="0"/>
              </a:rPr>
              <a:t>n</a:t>
            </a:r>
            <a:r>
              <a:rPr lang="en-US" altLang="ja-JP" dirty="0">
                <a:latin typeface="Symbol" panose="05050102010706020507" pitchFamily="18" charset="2"/>
                <a:ea typeface="Tahoma" panose="020B0604030504040204" pitchFamily="34" charset="0"/>
                <a:cs typeface="Tahoma" panose="020B0604030504040204" pitchFamily="34" charset="0"/>
              </a:rPr>
              <a:t>g</a:t>
            </a:r>
            <a:r>
              <a:rPr lang="en-US" altLang="ja-JP" dirty="0">
                <a:latin typeface="Tahoma" panose="020B0604030504040204" pitchFamily="34" charset="0"/>
                <a:ea typeface="Tahoma" panose="020B0604030504040204" pitchFamily="34" charset="0"/>
                <a:cs typeface="Tahoma" panose="020B0604030504040204" pitchFamily="34" charset="0"/>
              </a:rPr>
              <a:t> </a:t>
            </a:r>
            <a:r>
              <a:rPr lang="ja-JP" altLang="ja-JP">
                <a:latin typeface="Tahoma" panose="020B0604030504040204" pitchFamily="34" charset="0"/>
                <a:cs typeface="Tahoma" panose="020B0604030504040204" pitchFamily="34" charset="0"/>
              </a:rPr>
              <a:t>discrimination </a:t>
            </a:r>
            <a:r>
              <a:rPr lang="ja-JP" altLang="ja-JP" dirty="0">
                <a:latin typeface="Tahoma" panose="020B0604030504040204" pitchFamily="34" charset="0"/>
                <a:cs typeface="Tahoma" panose="020B0604030504040204" pitchFamily="34" charset="0"/>
              </a:rPr>
              <a:t>using PSD has not yet been corrected, and </a:t>
            </a:r>
            <a:r>
              <a:rPr lang="ja-JP" altLang="ja-JP">
                <a:latin typeface="Tahoma" panose="020B0604030504040204" pitchFamily="34" charset="0"/>
                <a:cs typeface="Tahoma" panose="020B0604030504040204" pitchFamily="34" charset="0"/>
              </a:rPr>
              <a:t>some </a:t>
            </a:r>
            <a:r>
              <a:rPr lang="en-US" altLang="ja-JP" dirty="0">
                <a:latin typeface="Symbol" panose="05050102010706020507" pitchFamily="18" charset="2"/>
                <a:ea typeface="Tahoma" panose="020B0604030504040204" pitchFamily="34" charset="0"/>
                <a:cs typeface="Tahoma" panose="020B0604030504040204" pitchFamily="34" charset="0"/>
              </a:rPr>
              <a:t>g </a:t>
            </a:r>
            <a:r>
              <a:rPr lang="ja-JP" altLang="ja-JP">
                <a:latin typeface="Tahoma" panose="020B0604030504040204" pitchFamily="34" charset="0"/>
                <a:cs typeface="Tahoma" panose="020B0604030504040204" pitchFamily="34" charset="0"/>
              </a:rPr>
              <a:t>contamination </a:t>
            </a:r>
            <a:r>
              <a:rPr lang="ja-JP" altLang="ja-JP" dirty="0">
                <a:latin typeface="Tahoma" panose="020B0604030504040204" pitchFamily="34" charset="0"/>
                <a:cs typeface="Tahoma" panose="020B0604030504040204" pitchFamily="34" charset="0"/>
              </a:rPr>
              <a:t>is expected.</a:t>
            </a:r>
            <a:endParaRPr lang="en-US" altLang="ja-JP" dirty="0">
              <a:latin typeface="Tahoma" panose="020B0604030504040204" pitchFamily="34" charset="0"/>
              <a:cs typeface="Tahoma" panose="020B0604030504040204" pitchFamily="34" charset="0"/>
            </a:endParaRPr>
          </a:p>
          <a:p>
            <a:pPr marL="342900" indent="-342900">
              <a:buFont typeface="Arial" panose="020B0604020202020204" pitchFamily="34" charset="0"/>
              <a:buChar char="•"/>
            </a:pPr>
            <a:r>
              <a:rPr lang="ja-JP" altLang="ja-JP" dirty="0">
                <a:solidFill>
                  <a:srgbClr val="0070C0"/>
                </a:solidFill>
              </a:rPr>
              <a:t>Gamma attenuation </a:t>
            </a:r>
            <a:r>
              <a:rPr lang="ja-JP" altLang="ja-JP" dirty="0"/>
              <a:t>by the notch filter</a:t>
            </a:r>
            <a:r>
              <a:rPr lang="en-US" altLang="ja-JP" dirty="0"/>
              <a:t>s</a:t>
            </a:r>
            <a:r>
              <a:rPr lang="ja-JP" altLang="ja-JP" dirty="0"/>
              <a:t> leads to a slight </a:t>
            </a:r>
            <a:r>
              <a:rPr lang="en-US" altLang="ja-JP" dirty="0"/>
              <a:t>u</a:t>
            </a:r>
            <a:r>
              <a:rPr lang="ja-JP" altLang="ja-JP" dirty="0"/>
              <a:t>nderestimation of the background.</a:t>
            </a:r>
          </a:p>
          <a:p>
            <a:pPr marL="342900" indent="-342900">
              <a:buFont typeface="Arial" panose="020B0604020202020204" pitchFamily="34" charset="0"/>
              <a:buChar char="•"/>
            </a:pPr>
            <a:endParaRPr lang="ja-JP" altLang="ja-JP" dirty="0">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7366276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56FDBC43-D157-12B2-9C38-3CEAF7CB1008}"/>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0DAA0C7D-E6E3-FC80-4684-C6F3E929B0E8}"/>
              </a:ext>
            </a:extLst>
          </p:cNvPr>
          <p:cNvSpPr>
            <a:spLocks noGrp="1"/>
          </p:cNvSpPr>
          <p:nvPr>
            <p:ph type="sldNum" sz="quarter" idx="12"/>
          </p:nvPr>
        </p:nvSpPr>
        <p:spPr/>
        <p:txBody>
          <a:bodyPr/>
          <a:lstStyle/>
          <a:p>
            <a:pPr>
              <a:defRPr/>
            </a:pPr>
            <a:fld id="{0F5540F0-F2A8-4025-8DD2-0F2714FBFE32}" type="slidenum">
              <a:rPr lang="ja-JP" altLang="en-US" smtClean="0"/>
              <a:pPr>
                <a:defRPr/>
              </a:pPr>
              <a:t>19</a:t>
            </a:fld>
            <a:endParaRPr lang="ja-JP" altLang="en-US"/>
          </a:p>
        </p:txBody>
      </p:sp>
      <p:sp>
        <p:nvSpPr>
          <p:cNvPr id="6" name="タイトル 1">
            <a:extLst>
              <a:ext uri="{FF2B5EF4-FFF2-40B4-BE49-F238E27FC236}">
                <a16:creationId xmlns:a16="http://schemas.microsoft.com/office/drawing/2014/main" id="{9E948682-C587-3F73-FE38-8D893BB9A953}"/>
              </a:ext>
            </a:extLst>
          </p:cNvPr>
          <p:cNvSpPr>
            <a:spLocks noGrp="1"/>
          </p:cNvSpPr>
          <p:nvPr>
            <p:ph type="title"/>
          </p:nvPr>
        </p:nvSpPr>
        <p:spPr>
          <a:xfrm>
            <a:off x="463261" y="10979"/>
            <a:ext cx="8229600" cy="542066"/>
          </a:xfrm>
        </p:spPr>
        <p:txBody>
          <a:bodyPr/>
          <a:lstStyle/>
          <a:p>
            <a:r>
              <a:rPr lang="en-US" altLang="ja-JP" sz="3200" baseline="30000" dirty="0">
                <a:ea typeface="UD デジタル 教科書体 NK-R" panose="02020400000000000000" pitchFamily="18" charset="-128"/>
              </a:rPr>
              <a:t>235</a:t>
            </a:r>
            <a:r>
              <a:rPr lang="en-US" altLang="ja-JP" sz="3200" dirty="0">
                <a:ea typeface="UD デジタル 教科書体 NK-R" panose="02020400000000000000" pitchFamily="18" charset="-128"/>
              </a:rPr>
              <a:t>U relative fission cross sections</a:t>
            </a:r>
            <a:endParaRPr kumimoji="1" lang="ja-JP" altLang="en-US" sz="3200" dirty="0">
              <a:latin typeface="UD デジタル 教科書体 NK-R" panose="02020400000000000000" pitchFamily="18" charset="-128"/>
              <a:ea typeface="UD デジタル 教科書体 NK-R" panose="02020400000000000000" pitchFamily="18" charset="-128"/>
            </a:endParaRPr>
          </a:p>
        </p:txBody>
      </p:sp>
      <p:pic>
        <p:nvPicPr>
          <p:cNvPr id="8" name="図 7">
            <a:extLst>
              <a:ext uri="{FF2B5EF4-FFF2-40B4-BE49-F238E27FC236}">
                <a16:creationId xmlns:a16="http://schemas.microsoft.com/office/drawing/2014/main" id="{9C295BDC-2C94-1957-F5E9-D8603E4D1C6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52000" y="670041"/>
            <a:ext cx="6840000" cy="5517917"/>
          </a:xfrm>
          <a:prstGeom prst="rect">
            <a:avLst/>
          </a:prstGeom>
        </p:spPr>
      </p:pic>
      <p:sp>
        <p:nvSpPr>
          <p:cNvPr id="9" name="テキスト ボックス 8">
            <a:extLst>
              <a:ext uri="{FF2B5EF4-FFF2-40B4-BE49-F238E27FC236}">
                <a16:creationId xmlns:a16="http://schemas.microsoft.com/office/drawing/2014/main" id="{8DB4DE90-D927-B9CC-CD86-6887408D6A03}"/>
              </a:ext>
            </a:extLst>
          </p:cNvPr>
          <p:cNvSpPr txBox="1"/>
          <p:nvPr/>
        </p:nvSpPr>
        <p:spPr>
          <a:xfrm>
            <a:off x="5054715" y="1583795"/>
            <a:ext cx="2565285" cy="307777"/>
          </a:xfrm>
          <a:prstGeom prst="rect">
            <a:avLst/>
          </a:prstGeom>
          <a:noFill/>
        </p:spPr>
        <p:txBody>
          <a:bodyPr wrap="square" rtlCol="0">
            <a:spAutoFit/>
          </a:bodyPr>
          <a:lstStyle/>
          <a:p>
            <a:r>
              <a:rPr kumimoji="1" lang="en-US" altLang="ja-JP" sz="1400" dirty="0">
                <a:latin typeface="UD デジタル 教科書体 NK-R" panose="02020400000000000000" pitchFamily="18" charset="-128"/>
                <a:ea typeface="UD デジタル 教科書体 NK-R" panose="02020400000000000000" pitchFamily="18" charset="-128"/>
              </a:rPr>
              <a:t>Overestimate ~ 50%</a:t>
            </a:r>
            <a:endParaRPr kumimoji="1" lang="ja-JP" altLang="en-US" sz="1400" dirty="0">
              <a:latin typeface="UD デジタル 教科書体 NK-R" panose="02020400000000000000" pitchFamily="18" charset="-128"/>
              <a:ea typeface="UD デジタル 教科書体 NK-R" panose="02020400000000000000" pitchFamily="18" charset="-128"/>
            </a:endParaRPr>
          </a:p>
        </p:txBody>
      </p:sp>
      <p:sp>
        <p:nvSpPr>
          <p:cNvPr id="2" name="フッター プレースホルダー 1">
            <a:extLst>
              <a:ext uri="{FF2B5EF4-FFF2-40B4-BE49-F238E27FC236}">
                <a16:creationId xmlns:a16="http://schemas.microsoft.com/office/drawing/2014/main" id="{5D58C8E3-0F5F-6BE9-E8DA-99AFA219D663}"/>
              </a:ext>
            </a:extLst>
          </p:cNvPr>
          <p:cNvSpPr>
            <a:spLocks noGrp="1"/>
          </p:cNvSpPr>
          <p:nvPr>
            <p:ph type="ftr" sz="quarter" idx="11"/>
          </p:nvPr>
        </p:nvSpPr>
        <p:spPr/>
        <p:txBody>
          <a:bodyPr/>
          <a:lstStyle/>
          <a:p>
            <a:pPr>
              <a:defRPr/>
            </a:pPr>
            <a:r>
              <a:rPr lang="en-US" altLang="ja-JP"/>
              <a:t>Wonder 2026, 2026/6/29 </a:t>
            </a:r>
            <a:endParaRPr lang="ja-JP" altLang="en-US" dirty="0"/>
          </a:p>
        </p:txBody>
      </p:sp>
    </p:spTree>
    <p:extLst>
      <p:ext uri="{BB962C8B-B14F-4D97-AF65-F5344CB8AC3E}">
        <p14:creationId xmlns:p14="http://schemas.microsoft.com/office/powerpoint/2010/main" val="36814945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latin typeface="Verdana" panose="020B0604030504040204" pitchFamily="34" charset="0"/>
                <a:ea typeface="UD デジタル 教科書体 NK-R" panose="02020400000000000000" pitchFamily="18" charset="-128"/>
              </a:rPr>
              <a:t>Introduction</a:t>
            </a:r>
            <a:endParaRPr kumimoji="1" lang="ja-JP" altLang="en-US" dirty="0">
              <a:latin typeface="Verdana" panose="020B0604030504040204" pitchFamily="34" charset="0"/>
              <a:ea typeface="UD デジタル 教科書体 NK-R" panose="02020400000000000000" pitchFamily="18" charset="-128"/>
            </a:endParaRPr>
          </a:p>
        </p:txBody>
      </p:sp>
      <p:sp>
        <p:nvSpPr>
          <p:cNvPr id="4" name="スライド番号プレースホルダ 3"/>
          <p:cNvSpPr>
            <a:spLocks noGrp="1"/>
          </p:cNvSpPr>
          <p:nvPr>
            <p:ph type="sldNum" sz="quarter" idx="12"/>
          </p:nvPr>
        </p:nvSpPr>
        <p:spPr/>
        <p:txBody>
          <a:bodyPr/>
          <a:lstStyle/>
          <a:p>
            <a:pPr>
              <a:defRPr/>
            </a:pPr>
            <a:fld id="{0F5540F0-F2A8-4025-8DD2-0F2714FBFE32}" type="slidenum">
              <a:rPr lang="ja-JP" altLang="en-US" smtClean="0"/>
              <a:pPr>
                <a:defRPr/>
              </a:pPr>
              <a:t>2</a:t>
            </a:fld>
            <a:endParaRPr lang="ja-JP" altLang="en-US"/>
          </a:p>
        </p:txBody>
      </p:sp>
      <p:sp>
        <p:nvSpPr>
          <p:cNvPr id="5" name="フッター プレースホルダー 4">
            <a:extLst>
              <a:ext uri="{FF2B5EF4-FFF2-40B4-BE49-F238E27FC236}">
                <a16:creationId xmlns:a16="http://schemas.microsoft.com/office/drawing/2014/main" id="{462ACF2C-C6FD-F2CD-307A-75EFD42180D7}"/>
              </a:ext>
            </a:extLst>
          </p:cNvPr>
          <p:cNvSpPr>
            <a:spLocks noGrp="1"/>
          </p:cNvSpPr>
          <p:nvPr>
            <p:ph type="ftr" sz="quarter" idx="11"/>
          </p:nvPr>
        </p:nvSpPr>
        <p:spPr/>
        <p:txBody>
          <a:bodyPr/>
          <a:lstStyle/>
          <a:p>
            <a:pPr>
              <a:defRPr/>
            </a:pPr>
            <a:r>
              <a:rPr lang="en-US" altLang="ja-JP"/>
              <a:t>Wonder 2026, 2026/6/29 </a:t>
            </a:r>
            <a:endParaRPr lang="ja-JP" altLang="en-US" dirty="0"/>
          </a:p>
        </p:txBody>
      </p:sp>
      <p:sp>
        <p:nvSpPr>
          <p:cNvPr id="6" name="コンテンツ プレースホルダ 2">
            <a:extLst>
              <a:ext uri="{FF2B5EF4-FFF2-40B4-BE49-F238E27FC236}">
                <a16:creationId xmlns:a16="http://schemas.microsoft.com/office/drawing/2014/main" id="{AB0C8551-2F22-82C1-91C1-F9EC9D32138A}"/>
              </a:ext>
            </a:extLst>
          </p:cNvPr>
          <p:cNvSpPr txBox="1">
            <a:spLocks/>
          </p:cNvSpPr>
          <p:nvPr/>
        </p:nvSpPr>
        <p:spPr bwMode="auto">
          <a:xfrm>
            <a:off x="53135" y="6339637"/>
            <a:ext cx="4774545" cy="50029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228600" indent="-228600">
              <a:buAutoNum type="arabicPeriod"/>
            </a:pPr>
            <a:r>
              <a:rPr lang="en-US" altLang="ja-JP" sz="1100" dirty="0">
                <a:latin typeface="Tahoma" panose="020B0604030504040204" pitchFamily="34" charset="0"/>
                <a:ea typeface="Tahoma" panose="020B0604030504040204" pitchFamily="34" charset="0"/>
                <a:cs typeface="Tahoma" panose="020B0604030504040204" pitchFamily="34" charset="0"/>
              </a:rPr>
              <a:t>G. Aliberti et al., Annals of Nuclear Energy 33 (2006) 700–733.</a:t>
            </a:r>
          </a:p>
          <a:p>
            <a:pPr marL="228600" indent="-228600">
              <a:buAutoNum type="arabicPeriod"/>
            </a:pPr>
            <a:r>
              <a:rPr lang="en-US" altLang="ja-JP" sz="1100" dirty="0">
                <a:latin typeface="Tahoma" panose="020B0604030504040204" pitchFamily="34" charset="0"/>
                <a:ea typeface="Tahoma" panose="020B0604030504040204" pitchFamily="34" charset="0"/>
                <a:cs typeface="Tahoma" panose="020B0604030504040204" pitchFamily="34" charset="0"/>
              </a:rPr>
              <a:t>H. Iwamoto et al, JAEA-Research 2014-033 (2015).</a:t>
            </a:r>
            <a:endParaRPr lang="ja-JP" altLang="ja-JP" sz="1100" dirty="0">
              <a:latin typeface="Tahoma" panose="020B0604030504040204" pitchFamily="34" charset="0"/>
              <a:cs typeface="Tahoma" panose="020B0604030504040204" pitchFamily="34" charset="0"/>
            </a:endParaRPr>
          </a:p>
        </p:txBody>
      </p:sp>
      <p:pic>
        <p:nvPicPr>
          <p:cNvPr id="8" name="図 7">
            <a:extLst>
              <a:ext uri="{FF2B5EF4-FFF2-40B4-BE49-F238E27FC236}">
                <a16:creationId xmlns:a16="http://schemas.microsoft.com/office/drawing/2014/main" id="{B9AC552D-2EAC-BC09-20A3-47C41BF95D23}"/>
              </a:ext>
            </a:extLst>
          </p:cNvPr>
          <p:cNvPicPr>
            <a:picLocks noChangeAspect="1"/>
          </p:cNvPicPr>
          <p:nvPr/>
        </p:nvPicPr>
        <p:blipFill>
          <a:blip r:embed="rId3"/>
          <a:srcRect l="3274"/>
          <a:stretch>
            <a:fillRect/>
          </a:stretch>
        </p:blipFill>
        <p:spPr>
          <a:xfrm>
            <a:off x="-19814" y="1916135"/>
            <a:ext cx="5196071" cy="3909028"/>
          </a:xfrm>
          <a:prstGeom prst="rect">
            <a:avLst/>
          </a:prstGeom>
        </p:spPr>
      </p:pic>
      <p:sp>
        <p:nvSpPr>
          <p:cNvPr id="9" name="コンテンツ プレースホルダ 2">
            <a:extLst>
              <a:ext uri="{FF2B5EF4-FFF2-40B4-BE49-F238E27FC236}">
                <a16:creationId xmlns:a16="http://schemas.microsoft.com/office/drawing/2014/main" id="{7237386D-426F-BB99-888A-F35BCADE3C12}"/>
              </a:ext>
            </a:extLst>
          </p:cNvPr>
          <p:cNvSpPr txBox="1">
            <a:spLocks/>
          </p:cNvSpPr>
          <p:nvPr/>
        </p:nvSpPr>
        <p:spPr bwMode="auto">
          <a:xfrm>
            <a:off x="230610" y="5707260"/>
            <a:ext cx="5359610" cy="50029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ja-JP" sz="1600" b="1" dirty="0">
                <a:latin typeface="Tahoma" panose="020B0604030504040204" pitchFamily="34" charset="0"/>
                <a:cs typeface="Tahoma" panose="020B0604030504040204" pitchFamily="34" charset="0"/>
              </a:rPr>
              <a:t>Uncertainties in k</a:t>
            </a:r>
            <a:r>
              <a:rPr lang="ja-JP" altLang="ja-JP" sz="1600" b="1" baseline="-25000" dirty="0">
                <a:latin typeface="Tahoma" panose="020B0604030504040204" pitchFamily="34" charset="0"/>
                <a:cs typeface="Tahoma" panose="020B0604030504040204" pitchFamily="34" charset="0"/>
              </a:rPr>
              <a:t>eff</a:t>
            </a:r>
            <a:r>
              <a:rPr lang="ja-JP" altLang="ja-JP" sz="1600" b="1" dirty="0">
                <a:latin typeface="Tahoma" panose="020B0604030504040204" pitchFamily="34" charset="0"/>
                <a:cs typeface="Tahoma" panose="020B0604030504040204" pitchFamily="34" charset="0"/>
              </a:rPr>
              <a:t> by </a:t>
            </a:r>
            <a:r>
              <a:rPr lang="en-US" altLang="ja-JP" sz="1600" b="1" dirty="0">
                <a:latin typeface="Tahoma" panose="020B0604030504040204" pitchFamily="34" charset="0"/>
                <a:cs typeface="Tahoma" panose="020B0604030504040204" pitchFamily="34" charset="0"/>
              </a:rPr>
              <a:t>r</a:t>
            </a:r>
            <a:r>
              <a:rPr lang="ja-JP" altLang="ja-JP" sz="1600" b="1" dirty="0">
                <a:latin typeface="Tahoma" panose="020B0604030504040204" pitchFamily="34" charset="0"/>
                <a:cs typeface="Tahoma" panose="020B0604030504040204" pitchFamily="34" charset="0"/>
              </a:rPr>
              <a:t>eactio</a:t>
            </a:r>
            <a:r>
              <a:rPr lang="en-US" altLang="ja-JP" sz="1600" b="1" dirty="0">
                <a:latin typeface="Tahoma" panose="020B0604030504040204" pitchFamily="34" charset="0"/>
                <a:cs typeface="Tahoma" panose="020B0604030504040204" pitchFamily="34" charset="0"/>
              </a:rPr>
              <a:t>n c</a:t>
            </a:r>
            <a:r>
              <a:rPr lang="ja-JP" altLang="ja-JP" sz="1600" b="1" dirty="0">
                <a:latin typeface="Tahoma" panose="020B0604030504040204" pitchFamily="34" charset="0"/>
                <a:cs typeface="Tahoma" panose="020B0604030504040204" pitchFamily="34" charset="0"/>
              </a:rPr>
              <a:t>hannel for the ADS</a:t>
            </a:r>
            <a:r>
              <a:rPr lang="en-US" altLang="ja-JP" sz="1600" b="1" dirty="0">
                <a:latin typeface="Tahoma" panose="020B0604030504040204" pitchFamily="34" charset="0"/>
                <a:ea typeface="Tahoma" panose="020B0604030504040204" pitchFamily="34" charset="0"/>
                <a:cs typeface="Tahoma" panose="020B0604030504040204" pitchFamily="34" charset="0"/>
              </a:rPr>
              <a:t> [2].</a:t>
            </a:r>
            <a:endParaRPr lang="ja-JP" altLang="ja-JP" sz="1600" dirty="0">
              <a:latin typeface="Tahoma" panose="020B0604030504040204" pitchFamily="34" charset="0"/>
              <a:cs typeface="Tahoma" panose="020B0604030504040204" pitchFamily="34" charset="0"/>
            </a:endParaRPr>
          </a:p>
        </p:txBody>
      </p:sp>
      <p:sp>
        <p:nvSpPr>
          <p:cNvPr id="10" name="コンテンツ プレースホルダ 2">
            <a:extLst>
              <a:ext uri="{FF2B5EF4-FFF2-40B4-BE49-F238E27FC236}">
                <a16:creationId xmlns:a16="http://schemas.microsoft.com/office/drawing/2014/main" id="{EAE6E1BD-3302-CCFF-33DD-415B2AA80D83}"/>
              </a:ext>
            </a:extLst>
          </p:cNvPr>
          <p:cNvSpPr txBox="1">
            <a:spLocks/>
          </p:cNvSpPr>
          <p:nvPr/>
        </p:nvSpPr>
        <p:spPr bwMode="auto">
          <a:xfrm>
            <a:off x="5369290" y="1590703"/>
            <a:ext cx="3524740" cy="103511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ja-JP" sz="2000" dirty="0">
                <a:latin typeface="Tahoma" panose="020B0604030504040204" pitchFamily="34" charset="0"/>
                <a:cs typeface="Tahoma" panose="020B0604030504040204" pitchFamily="34" charset="0"/>
              </a:rPr>
              <a:t>The neutron</a:t>
            </a:r>
            <a:r>
              <a:rPr lang="en-US" altLang="ja-JP" sz="2000" dirty="0">
                <a:latin typeface="Tahoma" panose="020B0604030504040204" pitchFamily="34" charset="0"/>
                <a:cs typeface="Tahoma" panose="020B0604030504040204" pitchFamily="34" charset="0"/>
              </a:rPr>
              <a:t> </a:t>
            </a:r>
            <a:r>
              <a:rPr lang="ja-JP" altLang="ja-JP" sz="2000" dirty="0">
                <a:latin typeface="Tahoma" panose="020B0604030504040204" pitchFamily="34" charset="0"/>
                <a:cs typeface="Tahoma" panose="020B0604030504040204" pitchFamily="34" charset="0"/>
              </a:rPr>
              <a:t>capture cross sections of MAs are a major source </a:t>
            </a:r>
            <a:r>
              <a:rPr lang="ja-JP" altLang="ja-JP" sz="2000">
                <a:latin typeface="Tahoma" panose="020B0604030504040204" pitchFamily="34" charset="0"/>
                <a:cs typeface="Tahoma" panose="020B0604030504040204" pitchFamily="34" charset="0"/>
              </a:rPr>
              <a:t>of uncertaint</a:t>
            </a:r>
            <a:r>
              <a:rPr lang="en-US" altLang="ja-JP" sz="2000" dirty="0" err="1">
                <a:latin typeface="Tahoma" panose="020B0604030504040204" pitchFamily="34" charset="0"/>
                <a:cs typeface="Tahoma" panose="020B0604030504040204" pitchFamily="34" charset="0"/>
              </a:rPr>
              <a:t>ies</a:t>
            </a:r>
            <a:r>
              <a:rPr lang="ja-JP" altLang="ja-JP" sz="2000">
                <a:latin typeface="Tahoma" panose="020B0604030504040204" pitchFamily="34" charset="0"/>
                <a:cs typeface="Tahoma" panose="020B0604030504040204" pitchFamily="34" charset="0"/>
              </a:rPr>
              <a:t>.</a:t>
            </a:r>
            <a:endParaRPr lang="ja-JP" altLang="ja-JP" sz="2000" dirty="0">
              <a:latin typeface="Tahoma" panose="020B0604030504040204" pitchFamily="34" charset="0"/>
              <a:cs typeface="Tahoma" panose="020B0604030504040204" pitchFamily="34" charset="0"/>
            </a:endParaRPr>
          </a:p>
        </p:txBody>
      </p:sp>
      <p:sp>
        <p:nvSpPr>
          <p:cNvPr id="12" name="テキスト ボックス 11">
            <a:extLst>
              <a:ext uri="{FF2B5EF4-FFF2-40B4-BE49-F238E27FC236}">
                <a16:creationId xmlns:a16="http://schemas.microsoft.com/office/drawing/2014/main" id="{0B3FB04A-2DE2-B7CF-B63E-02C4F3614535}"/>
              </a:ext>
            </a:extLst>
          </p:cNvPr>
          <p:cNvSpPr txBox="1"/>
          <p:nvPr/>
        </p:nvSpPr>
        <p:spPr>
          <a:xfrm>
            <a:off x="230610" y="682102"/>
            <a:ext cx="8751880" cy="1015663"/>
          </a:xfrm>
          <a:prstGeom prst="rect">
            <a:avLst/>
          </a:prstGeom>
          <a:noFill/>
        </p:spPr>
        <p:txBody>
          <a:bodyPr wrap="square" rtlCol="0">
            <a:spAutoFit/>
          </a:bodyPr>
          <a:lstStyle/>
          <a:p>
            <a:r>
              <a:rPr lang="ja-JP" altLang="ja-JP" sz="2000" dirty="0">
                <a:latin typeface="Tahoma" panose="020B0604030504040204" pitchFamily="34" charset="0"/>
                <a:cs typeface="Tahoma" panose="020B0604030504040204" pitchFamily="34" charset="0"/>
              </a:rPr>
              <a:t>Accurate fission and capture cross sections for minor actinides are still lacking for designing advanced reactors, including </a:t>
            </a:r>
            <a:r>
              <a:rPr lang="ja-JP" altLang="ja-JP" sz="2000" dirty="0">
                <a:solidFill>
                  <a:srgbClr val="0070C0"/>
                </a:solidFill>
                <a:latin typeface="Tahoma" panose="020B0604030504040204" pitchFamily="34" charset="0"/>
                <a:cs typeface="Tahoma" panose="020B0604030504040204" pitchFamily="34" charset="0"/>
              </a:rPr>
              <a:t>high‑burnup (100 GWd/t) PWRs</a:t>
            </a:r>
            <a:r>
              <a:rPr lang="ja-JP" altLang="ja-JP" sz="2000" dirty="0">
                <a:latin typeface="Tahoma" panose="020B0604030504040204" pitchFamily="34" charset="0"/>
                <a:cs typeface="Tahoma" panose="020B0604030504040204" pitchFamily="34" charset="0"/>
              </a:rPr>
              <a:t> and </a:t>
            </a:r>
            <a:r>
              <a:rPr lang="ja-JP" altLang="ja-JP" sz="2000" dirty="0">
                <a:solidFill>
                  <a:srgbClr val="0070C0"/>
                </a:solidFill>
                <a:latin typeface="Tahoma" panose="020B0604030504040204" pitchFamily="34" charset="0"/>
                <a:cs typeface="Tahoma" panose="020B0604030504040204" pitchFamily="34" charset="0"/>
              </a:rPr>
              <a:t>MA‑bearing systems</a:t>
            </a:r>
            <a:r>
              <a:rPr lang="en-US" altLang="ja-JP" sz="2000" dirty="0">
                <a:solidFill>
                  <a:srgbClr val="0070C0"/>
                </a:solidFill>
                <a:latin typeface="Tahoma" panose="020B0604030504040204" pitchFamily="34" charset="0"/>
                <a:ea typeface="Tahoma" panose="020B0604030504040204" pitchFamily="34" charset="0"/>
                <a:cs typeface="Tahoma" panose="020B0604030504040204" pitchFamily="34" charset="0"/>
              </a:rPr>
              <a:t> </a:t>
            </a:r>
            <a:r>
              <a:rPr lang="en-US" altLang="ja-JP" sz="2000" dirty="0">
                <a:latin typeface="Tahoma" panose="020B0604030504040204" pitchFamily="34" charset="0"/>
                <a:ea typeface="Tahoma" panose="020B0604030504040204" pitchFamily="34" charset="0"/>
                <a:cs typeface="Tahoma" panose="020B0604030504040204" pitchFamily="34" charset="0"/>
              </a:rPr>
              <a:t>[1,2].</a:t>
            </a:r>
            <a:endParaRPr lang="ja-JP" altLang="ja-JP" sz="2000" dirty="0">
              <a:latin typeface="Tahoma" panose="020B0604030504040204" pitchFamily="34" charset="0"/>
              <a:cs typeface="Tahoma" panose="020B0604030504040204" pitchFamily="34" charset="0"/>
            </a:endParaRPr>
          </a:p>
        </p:txBody>
      </p:sp>
      <p:sp>
        <p:nvSpPr>
          <p:cNvPr id="18" name="テキスト ボックス 17">
            <a:extLst>
              <a:ext uri="{FF2B5EF4-FFF2-40B4-BE49-F238E27FC236}">
                <a16:creationId xmlns:a16="http://schemas.microsoft.com/office/drawing/2014/main" id="{3D7B4E92-3470-D399-4104-CE2306B55C22}"/>
              </a:ext>
            </a:extLst>
          </p:cNvPr>
          <p:cNvSpPr txBox="1"/>
          <p:nvPr/>
        </p:nvSpPr>
        <p:spPr>
          <a:xfrm>
            <a:off x="5135155" y="3027010"/>
            <a:ext cx="3955710" cy="1200329"/>
          </a:xfrm>
          <a:prstGeom prst="rect">
            <a:avLst/>
          </a:prstGeom>
          <a:noFill/>
        </p:spPr>
        <p:txBody>
          <a:bodyPr wrap="square">
            <a:spAutoFit/>
          </a:bodyPr>
          <a:lstStyle/>
          <a:p>
            <a:pPr marL="0" indent="0">
              <a:buNone/>
            </a:pPr>
            <a:r>
              <a:rPr lang="ja-JP" altLang="ja-JP" sz="1800" dirty="0">
                <a:latin typeface="Tahoma" panose="020B0604030504040204" pitchFamily="34" charset="0"/>
                <a:cs typeface="Tahoma" panose="020B0604030504040204" pitchFamily="34" charset="0"/>
              </a:rPr>
              <a:t>In Japan</a:t>
            </a:r>
            <a:r>
              <a:rPr lang="en-US" altLang="ja-JP" sz="1800" dirty="0">
                <a:latin typeface="Tahoma" panose="020B0604030504040204" pitchFamily="34" charset="0"/>
                <a:cs typeface="Tahoma" panose="020B0604030504040204" pitchFamily="34" charset="0"/>
              </a:rPr>
              <a:t>a as well</a:t>
            </a:r>
            <a:r>
              <a:rPr lang="ja-JP" altLang="ja-JP" sz="1800" dirty="0">
                <a:latin typeface="Tahoma" panose="020B0604030504040204" pitchFamily="34" charset="0"/>
                <a:cs typeface="Tahoma" panose="020B0604030504040204" pitchFamily="34" charset="0"/>
              </a:rPr>
              <a:t>, measurements at </a:t>
            </a:r>
            <a:r>
              <a:rPr lang="en-US" altLang="ja-JP" sz="1800" dirty="0">
                <a:latin typeface="Tahoma" panose="020B0604030504040204" pitchFamily="34" charset="0"/>
                <a:cs typeface="Tahoma" panose="020B0604030504040204" pitchFamily="34" charset="0"/>
              </a:rPr>
              <a:t>several facilities </a:t>
            </a:r>
            <a:r>
              <a:rPr lang="ja-JP" altLang="ja-JP" sz="1800" dirty="0">
                <a:latin typeface="Tahoma" panose="020B0604030504040204" pitchFamily="34" charset="0"/>
                <a:cs typeface="Tahoma" panose="020B0604030504040204" pitchFamily="34" charset="0"/>
              </a:rPr>
              <a:t>have improved their accuracy</a:t>
            </a:r>
            <a:r>
              <a:rPr lang="en-US" altLang="ja-JP" sz="1800" dirty="0">
                <a:latin typeface="Tahoma" panose="020B0604030504040204" pitchFamily="34" charset="0"/>
                <a:cs typeface="Tahoma" panose="020B0604030504040204" pitchFamily="34" charset="0"/>
              </a:rPr>
              <a:t> (</a:t>
            </a:r>
            <a:r>
              <a:rPr lang="en-US" altLang="ja-JP" sz="1800" baseline="30000" dirty="0">
                <a:latin typeface="Tahoma" panose="020B0604030504040204" pitchFamily="34" charset="0"/>
                <a:cs typeface="Tahoma" panose="020B0604030504040204" pitchFamily="34" charset="0"/>
              </a:rPr>
              <a:t>237</a:t>
            </a:r>
            <a:r>
              <a:rPr lang="en-US" altLang="ja-JP" sz="1800" dirty="0">
                <a:latin typeface="Tahoma" panose="020B0604030504040204" pitchFamily="34" charset="0"/>
                <a:cs typeface="Tahoma" panose="020B0604030504040204" pitchFamily="34" charset="0"/>
              </a:rPr>
              <a:t>Np, </a:t>
            </a:r>
            <a:r>
              <a:rPr lang="en-US" altLang="ja-JP" sz="1800" baseline="30000" dirty="0">
                <a:latin typeface="Tahoma" panose="020B0604030504040204" pitchFamily="34" charset="0"/>
                <a:cs typeface="Tahoma" panose="020B0604030504040204" pitchFamily="34" charset="0"/>
              </a:rPr>
              <a:t>241,243</a:t>
            </a:r>
            <a:r>
              <a:rPr lang="en-US" altLang="ja-JP" sz="1800" dirty="0">
                <a:latin typeface="Tahoma" panose="020B0604030504040204" pitchFamily="34" charset="0"/>
                <a:cs typeface="Tahoma" panose="020B0604030504040204" pitchFamily="34" charset="0"/>
              </a:rPr>
              <a:t>Am, etc.)</a:t>
            </a:r>
            <a:r>
              <a:rPr lang="ja-JP" altLang="ja-JP" sz="1800" dirty="0">
                <a:latin typeface="Tahoma" panose="020B0604030504040204" pitchFamily="34" charset="0"/>
                <a:cs typeface="Tahoma" panose="020B0604030504040204" pitchFamily="34" charset="0"/>
              </a:rPr>
              <a:t>.</a:t>
            </a:r>
            <a:r>
              <a:rPr lang="en-US" altLang="ja-JP" sz="1800" dirty="0">
                <a:latin typeface="Tahoma" panose="020B0604030504040204" pitchFamily="34" charset="0"/>
                <a:cs typeface="Tahoma" panose="020B0604030504040204" pitchFamily="34" charset="0"/>
              </a:rPr>
              <a:t> </a:t>
            </a:r>
            <a:r>
              <a:rPr lang="ja-JP" altLang="ja-JP" sz="1800" dirty="0">
                <a:latin typeface="Tahoma" panose="020B0604030504040204" pitchFamily="34" charset="0"/>
                <a:cs typeface="Tahoma" panose="020B0604030504040204" pitchFamily="34" charset="0"/>
              </a:rPr>
              <a:t> </a:t>
            </a:r>
            <a:br>
              <a:rPr lang="en-US" altLang="ja-JP" sz="1800" dirty="0">
                <a:latin typeface="Tahoma" panose="020B0604030504040204" pitchFamily="34" charset="0"/>
                <a:cs typeface="Tahoma" panose="020B0604030504040204" pitchFamily="34" charset="0"/>
              </a:rPr>
            </a:br>
            <a:r>
              <a:rPr lang="en-US" altLang="ja-JP" sz="1800" b="1" dirty="0">
                <a:solidFill>
                  <a:srgbClr val="FF0000"/>
                </a:solidFill>
                <a:latin typeface="Tahoma" panose="020B0604030504040204" pitchFamily="34" charset="0"/>
                <a:cs typeface="Tahoma" panose="020B0604030504040204" pitchFamily="34" charset="0"/>
              </a:rPr>
              <a:t>And what about </a:t>
            </a:r>
            <a:r>
              <a:rPr lang="en-US" altLang="ja-JP" sz="1800" b="1" dirty="0" err="1">
                <a:solidFill>
                  <a:srgbClr val="FF0000"/>
                </a:solidFill>
                <a:latin typeface="Tahoma" panose="020B0604030504040204" pitchFamily="34" charset="0"/>
                <a:cs typeface="Tahoma" panose="020B0604030504040204" pitchFamily="34" charset="0"/>
              </a:rPr>
              <a:t>σ</a:t>
            </a:r>
            <a:r>
              <a:rPr lang="en-US" altLang="ja-JP" sz="1800" b="1" baseline="-25000" dirty="0" err="1">
                <a:solidFill>
                  <a:srgbClr val="FF0000"/>
                </a:solidFill>
                <a:latin typeface="Tahoma" panose="020B0604030504040204" pitchFamily="34" charset="0"/>
                <a:cs typeface="Tahoma" panose="020B0604030504040204" pitchFamily="34" charset="0"/>
              </a:rPr>
              <a:t>f</a:t>
            </a:r>
            <a:r>
              <a:rPr lang="en-US" altLang="ja-JP" b="1" dirty="0">
                <a:solidFill>
                  <a:srgbClr val="FF0000"/>
                </a:solidFill>
                <a:latin typeface="Tahoma" panose="020B0604030504040204" pitchFamily="34" charset="0"/>
                <a:cs typeface="Tahoma" panose="020B0604030504040204" pitchFamily="34" charset="0"/>
              </a:rPr>
              <a:t>?</a:t>
            </a:r>
            <a:endParaRPr lang="ja-JP" altLang="ja-JP" sz="1800" b="1" dirty="0">
              <a:solidFill>
                <a:srgbClr val="FF0000"/>
              </a:solidFill>
              <a:latin typeface="Tahoma" panose="020B0604030504040204" pitchFamily="34" charset="0"/>
              <a:cs typeface="Tahoma" panose="020B0604030504040204" pitchFamily="34" charset="0"/>
            </a:endParaRPr>
          </a:p>
        </p:txBody>
      </p:sp>
      <p:sp>
        <p:nvSpPr>
          <p:cNvPr id="19" name="矢印: 右 18">
            <a:extLst>
              <a:ext uri="{FF2B5EF4-FFF2-40B4-BE49-F238E27FC236}">
                <a16:creationId xmlns:a16="http://schemas.microsoft.com/office/drawing/2014/main" id="{424F375D-C952-37E0-C7F3-769C55B2BC10}"/>
              </a:ext>
            </a:extLst>
          </p:cNvPr>
          <p:cNvSpPr/>
          <p:nvPr/>
        </p:nvSpPr>
        <p:spPr>
          <a:xfrm rot="5400000">
            <a:off x="6897220" y="2701599"/>
            <a:ext cx="378747" cy="432958"/>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pic>
        <p:nvPicPr>
          <p:cNvPr id="33" name="図 32">
            <a:extLst>
              <a:ext uri="{FF2B5EF4-FFF2-40B4-BE49-F238E27FC236}">
                <a16:creationId xmlns:a16="http://schemas.microsoft.com/office/drawing/2014/main" id="{BC7950F9-C503-5F18-0E9A-9F926F07255B}"/>
              </a:ext>
            </a:extLst>
          </p:cNvPr>
          <p:cNvPicPr>
            <a:picLocks noChangeAspect="1"/>
          </p:cNvPicPr>
          <p:nvPr/>
        </p:nvPicPr>
        <p:blipFill>
          <a:blip r:embed="rId4"/>
          <a:stretch>
            <a:fillRect/>
          </a:stretch>
        </p:blipFill>
        <p:spPr>
          <a:xfrm>
            <a:off x="5424011" y="4342843"/>
            <a:ext cx="3419100" cy="2312298"/>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343D41-7FC6-C209-0E95-C9DEA0343249}"/>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C5446081-CBEE-321B-E197-E2CD28A6FA8A}"/>
              </a:ext>
            </a:extLst>
          </p:cNvPr>
          <p:cNvSpPr>
            <a:spLocks noGrp="1"/>
          </p:cNvSpPr>
          <p:nvPr>
            <p:ph type="sldNum" sz="quarter" idx="12"/>
          </p:nvPr>
        </p:nvSpPr>
        <p:spPr/>
        <p:txBody>
          <a:bodyPr/>
          <a:lstStyle/>
          <a:p>
            <a:pPr>
              <a:defRPr/>
            </a:pPr>
            <a:fld id="{0F5540F0-F2A8-4025-8DD2-0F2714FBFE32}" type="slidenum">
              <a:rPr lang="ja-JP" altLang="en-US" smtClean="0"/>
              <a:pPr>
                <a:defRPr/>
              </a:pPr>
              <a:t>20</a:t>
            </a:fld>
            <a:endParaRPr lang="ja-JP" altLang="en-US"/>
          </a:p>
        </p:txBody>
      </p:sp>
      <p:sp>
        <p:nvSpPr>
          <p:cNvPr id="6" name="タイトル 1">
            <a:extLst>
              <a:ext uri="{FF2B5EF4-FFF2-40B4-BE49-F238E27FC236}">
                <a16:creationId xmlns:a16="http://schemas.microsoft.com/office/drawing/2014/main" id="{10BA3442-3DAB-926B-CAC2-29772C027225}"/>
              </a:ext>
            </a:extLst>
          </p:cNvPr>
          <p:cNvSpPr>
            <a:spLocks noGrp="1"/>
          </p:cNvSpPr>
          <p:nvPr>
            <p:ph type="title"/>
          </p:nvPr>
        </p:nvSpPr>
        <p:spPr>
          <a:xfrm>
            <a:off x="463261" y="10979"/>
            <a:ext cx="8229600" cy="542066"/>
          </a:xfrm>
        </p:spPr>
        <p:txBody>
          <a:bodyPr/>
          <a:lstStyle/>
          <a:p>
            <a:r>
              <a:rPr kumimoji="1" lang="en-US" altLang="ja-JP" sz="3200" dirty="0">
                <a:ea typeface="Verdana" panose="020B0604030504040204" pitchFamily="34" charset="0"/>
              </a:rPr>
              <a:t>Summary</a:t>
            </a:r>
            <a:endParaRPr kumimoji="1" lang="ja-JP" altLang="en-US" sz="3200" dirty="0">
              <a:ea typeface="UD デジタル 教科書体 NK-R" panose="02020400000000000000" pitchFamily="18" charset="-128"/>
            </a:endParaRPr>
          </a:p>
        </p:txBody>
      </p:sp>
      <p:sp>
        <p:nvSpPr>
          <p:cNvPr id="2" name="フッター プレースホルダー 1">
            <a:extLst>
              <a:ext uri="{FF2B5EF4-FFF2-40B4-BE49-F238E27FC236}">
                <a16:creationId xmlns:a16="http://schemas.microsoft.com/office/drawing/2014/main" id="{0C6F135D-117E-066F-0905-DA2EF49D45FC}"/>
              </a:ext>
            </a:extLst>
          </p:cNvPr>
          <p:cNvSpPr>
            <a:spLocks noGrp="1"/>
          </p:cNvSpPr>
          <p:nvPr>
            <p:ph type="ftr" sz="quarter" idx="11"/>
          </p:nvPr>
        </p:nvSpPr>
        <p:spPr/>
        <p:txBody>
          <a:bodyPr/>
          <a:lstStyle/>
          <a:p>
            <a:pPr>
              <a:defRPr/>
            </a:pPr>
            <a:r>
              <a:rPr lang="en-US" altLang="ja-JP" dirty="0"/>
              <a:t>Wonder 2026, 2026/6/29 </a:t>
            </a:r>
            <a:endParaRPr lang="ja-JP" altLang="en-US" dirty="0"/>
          </a:p>
        </p:txBody>
      </p:sp>
      <p:sp>
        <p:nvSpPr>
          <p:cNvPr id="10" name="テキスト ボックス 9">
            <a:extLst>
              <a:ext uri="{FF2B5EF4-FFF2-40B4-BE49-F238E27FC236}">
                <a16:creationId xmlns:a16="http://schemas.microsoft.com/office/drawing/2014/main" id="{C60B3159-B47F-C9F2-191B-16F1BDFB29F5}"/>
              </a:ext>
            </a:extLst>
          </p:cNvPr>
          <p:cNvSpPr txBox="1"/>
          <p:nvPr/>
        </p:nvSpPr>
        <p:spPr>
          <a:xfrm>
            <a:off x="444787" y="863715"/>
            <a:ext cx="8564234" cy="6247864"/>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kumimoji="1" lang="en-US" altLang="ja-JP" sz="2000" dirty="0">
                <a:latin typeface="Tahoma" panose="020B0604030504040204" pitchFamily="34" charset="0"/>
                <a:ea typeface="Tahoma" panose="020B0604030504040204" pitchFamily="34" charset="0"/>
                <a:cs typeface="Tahoma" panose="020B0604030504040204" pitchFamily="34" charset="0"/>
              </a:rPr>
              <a:t>In this study, we develop a method to precisely measure fission cross sections using  recoil-proton neutron detectors, aiming to obtain </a:t>
            </a:r>
            <a:r>
              <a:rPr kumimoji="1" lang="en-US" altLang="ja-JP" sz="2000" baseline="30000" dirty="0">
                <a:latin typeface="Tahoma" panose="020B0604030504040204" pitchFamily="34" charset="0"/>
                <a:ea typeface="Tahoma" panose="020B0604030504040204" pitchFamily="34" charset="0"/>
                <a:cs typeface="Tahoma" panose="020B0604030504040204" pitchFamily="34" charset="0"/>
              </a:rPr>
              <a:t>241</a:t>
            </a:r>
            <a:r>
              <a:rPr kumimoji="1" lang="en-US" altLang="ja-JP" sz="2000" dirty="0">
                <a:latin typeface="Tahoma" panose="020B0604030504040204" pitchFamily="34" charset="0"/>
                <a:ea typeface="Tahoma" panose="020B0604030504040204" pitchFamily="34" charset="0"/>
                <a:cs typeface="Tahoma" panose="020B0604030504040204" pitchFamily="34" charset="0"/>
              </a:rPr>
              <a:t>Am and </a:t>
            </a:r>
            <a:r>
              <a:rPr kumimoji="1" lang="en-US" altLang="ja-JP" sz="2000" baseline="30000" dirty="0">
                <a:latin typeface="Tahoma" panose="020B0604030504040204" pitchFamily="34" charset="0"/>
                <a:ea typeface="Tahoma" panose="020B0604030504040204" pitchFamily="34" charset="0"/>
                <a:cs typeface="Tahoma" panose="020B0604030504040204" pitchFamily="34" charset="0"/>
              </a:rPr>
              <a:t>245</a:t>
            </a:r>
            <a:r>
              <a:rPr kumimoji="1" lang="en-US" altLang="ja-JP" sz="2000" dirty="0">
                <a:latin typeface="Tahoma" panose="020B0604030504040204" pitchFamily="34" charset="0"/>
                <a:ea typeface="Tahoma" panose="020B0604030504040204" pitchFamily="34" charset="0"/>
                <a:cs typeface="Tahoma" panose="020B0604030504040204" pitchFamily="34" charset="0"/>
              </a:rPr>
              <a:t>Cm cross sections with 5 to 15% accuracy from the thermal to several hundred keV.</a:t>
            </a:r>
          </a:p>
          <a:p>
            <a:pPr marL="342900" indent="-342900">
              <a:spcAft>
                <a:spcPts val="600"/>
              </a:spcAft>
              <a:buFont typeface="Arial" panose="020B0604020202020204" pitchFamily="34" charset="0"/>
              <a:buChar char="•"/>
            </a:pPr>
            <a:r>
              <a:rPr kumimoji="1" lang="en-US" altLang="ja-JP" sz="2000" dirty="0">
                <a:latin typeface="Tahoma" panose="020B0604030504040204" pitchFamily="34" charset="0"/>
                <a:ea typeface="Tahoma" panose="020B0604030504040204" pitchFamily="34" charset="0"/>
                <a:cs typeface="Tahoma" panose="020B0604030504040204" pitchFamily="34" charset="0"/>
              </a:rPr>
              <a:t>Measurements of fission cross sections </a:t>
            </a:r>
            <a:r>
              <a:rPr lang="en-US" altLang="ja-JP" sz="2000" dirty="0">
                <a:latin typeface="Tahoma" panose="020B0604030504040204" pitchFamily="34" charset="0"/>
                <a:ea typeface="Tahoma" panose="020B0604030504040204" pitchFamily="34" charset="0"/>
                <a:cs typeface="Tahoma" panose="020B0604030504040204" pitchFamily="34" charset="0"/>
              </a:rPr>
              <a:t>for </a:t>
            </a:r>
            <a:r>
              <a:rPr lang="en-US" altLang="ja-JP" sz="2000" baseline="30000" dirty="0">
                <a:latin typeface="Tahoma" panose="020B0604030504040204" pitchFamily="34" charset="0"/>
                <a:ea typeface="Tahoma" panose="020B0604030504040204" pitchFamily="34" charset="0"/>
                <a:cs typeface="Tahoma" panose="020B0604030504040204" pitchFamily="34" charset="0"/>
              </a:rPr>
              <a:t>235</a:t>
            </a:r>
            <a:r>
              <a:rPr lang="en-US" altLang="ja-JP" sz="2000" dirty="0">
                <a:latin typeface="Tahoma" panose="020B0604030504040204" pitchFamily="34" charset="0"/>
                <a:ea typeface="Tahoma" panose="020B0604030504040204" pitchFamily="34" charset="0"/>
                <a:cs typeface="Tahoma" panose="020B0604030504040204" pitchFamily="34" charset="0"/>
              </a:rPr>
              <a:t>U </a:t>
            </a:r>
            <a:r>
              <a:rPr kumimoji="1" lang="en-US" altLang="ja-JP" sz="2000" dirty="0">
                <a:latin typeface="Tahoma" panose="020B0604030504040204" pitchFamily="34" charset="0"/>
                <a:ea typeface="Tahoma" panose="020B0604030504040204" pitchFamily="34" charset="0"/>
                <a:cs typeface="Tahoma" panose="020B0604030504040204" pitchFamily="34" charset="0"/>
              </a:rPr>
              <a:t>wer</a:t>
            </a:r>
            <a:r>
              <a:rPr lang="en-US" altLang="ja-JP" sz="2000" dirty="0">
                <a:latin typeface="Tahoma" panose="020B0604030504040204" pitchFamily="34" charset="0"/>
                <a:ea typeface="Tahoma" panose="020B0604030504040204" pitchFamily="34" charset="0"/>
                <a:cs typeface="Tahoma" panose="020B0604030504040204" pitchFamily="34" charset="0"/>
              </a:rPr>
              <a:t>e performed at the KURNS-LINAC to validate the developed detector system.</a:t>
            </a:r>
          </a:p>
          <a:p>
            <a:pPr marL="342900" indent="-342900">
              <a:spcAft>
                <a:spcPts val="600"/>
              </a:spcAft>
              <a:buFont typeface="Arial" panose="020B0604020202020204" pitchFamily="34" charset="0"/>
              <a:buChar char="•"/>
            </a:pPr>
            <a:r>
              <a:rPr lang="en-US" altLang="ja-JP" sz="2000" dirty="0">
                <a:latin typeface="Tahoma" panose="020B0604030504040204" pitchFamily="34" charset="0"/>
                <a:ea typeface="Tahoma" panose="020B0604030504040204" pitchFamily="34" charset="0"/>
                <a:cs typeface="Tahoma" panose="020B0604030504040204" pitchFamily="34" charset="0"/>
              </a:rPr>
              <a:t>Neutron and gamma-ray signals were clearly separated with the PSD.</a:t>
            </a:r>
          </a:p>
          <a:p>
            <a:pPr marL="342900" indent="-342900">
              <a:spcAft>
                <a:spcPts val="600"/>
              </a:spcAft>
              <a:buFont typeface="Arial" panose="020B0604020202020204" pitchFamily="34" charset="0"/>
              <a:buChar char="•"/>
            </a:pPr>
            <a:r>
              <a:rPr lang="en-US" altLang="ja-JP" sz="2000" baseline="30000" dirty="0">
                <a:latin typeface="Tahoma" panose="020B0604030504040204" pitchFamily="34" charset="0"/>
                <a:ea typeface="Tahoma" panose="020B0604030504040204" pitchFamily="34" charset="0"/>
                <a:cs typeface="Tahoma" panose="020B0604030504040204" pitchFamily="34" charset="0"/>
              </a:rPr>
              <a:t>235</a:t>
            </a:r>
            <a:r>
              <a:rPr lang="en-US" altLang="ja-JP" sz="2000" dirty="0">
                <a:latin typeface="Tahoma" panose="020B0604030504040204" pitchFamily="34" charset="0"/>
                <a:ea typeface="Tahoma" panose="020B0604030504040204" pitchFamily="34" charset="0"/>
                <a:cs typeface="Tahoma" panose="020B0604030504040204" pitchFamily="34" charset="0"/>
              </a:rPr>
              <a:t>U fission cross sections were obtained from the thermal to epithermal.</a:t>
            </a:r>
            <a:br>
              <a:rPr lang="en-US" altLang="ja-JP" sz="2000" dirty="0">
                <a:latin typeface="Tahoma" panose="020B0604030504040204" pitchFamily="34" charset="0"/>
                <a:ea typeface="Tahoma" panose="020B0604030504040204" pitchFamily="34" charset="0"/>
                <a:cs typeface="Tahoma" panose="020B0604030504040204" pitchFamily="34" charset="0"/>
              </a:rPr>
            </a:br>
            <a:endParaRPr lang="en-US" altLang="ja-JP" sz="2000" dirty="0">
              <a:latin typeface="Tahoma" panose="020B0604030504040204" pitchFamily="34" charset="0"/>
              <a:ea typeface="Tahoma" panose="020B0604030504040204" pitchFamily="34" charset="0"/>
              <a:cs typeface="Tahoma" panose="020B0604030504040204" pitchFamily="34" charset="0"/>
            </a:endParaRPr>
          </a:p>
          <a:p>
            <a:pPr marL="342900" indent="-342900">
              <a:spcAft>
                <a:spcPts val="600"/>
              </a:spcAft>
              <a:buFont typeface="Arial" panose="020B0604020202020204" pitchFamily="34" charset="0"/>
              <a:buChar char="•"/>
            </a:pPr>
            <a:r>
              <a:rPr lang="en-US" altLang="ja-JP" sz="2000" dirty="0">
                <a:latin typeface="Tahoma" panose="020B0604030504040204" pitchFamily="34" charset="0"/>
                <a:ea typeface="Tahoma" panose="020B0604030504040204" pitchFamily="34" charset="0"/>
                <a:cs typeface="Tahoma" panose="020B0604030504040204" pitchFamily="34" charset="0"/>
              </a:rPr>
              <a:t>Taking advantage of the well-known </a:t>
            </a:r>
            <a:r>
              <a:rPr lang="en-US" altLang="ja-JP" sz="2000" baseline="30000" dirty="0">
                <a:latin typeface="Tahoma" panose="020B0604030504040204" pitchFamily="34" charset="0"/>
                <a:ea typeface="Tahoma" panose="020B0604030504040204" pitchFamily="34" charset="0"/>
                <a:cs typeface="Tahoma" panose="020B0604030504040204" pitchFamily="34" charset="0"/>
              </a:rPr>
              <a:t>235</a:t>
            </a:r>
            <a:r>
              <a:rPr lang="en-US" altLang="ja-JP" sz="2000" dirty="0">
                <a:latin typeface="Tahoma" panose="020B0604030504040204" pitchFamily="34" charset="0"/>
                <a:ea typeface="Tahoma" panose="020B0604030504040204" pitchFamily="34" charset="0"/>
                <a:cs typeface="Tahoma" panose="020B0604030504040204" pitchFamily="34" charset="0"/>
              </a:rPr>
              <a:t>U cross sections , we plan to determine the detection efficiency of the system by combining a FC and the neutron detectors.</a:t>
            </a:r>
          </a:p>
          <a:p>
            <a:pPr marL="342900" indent="-342900">
              <a:spcAft>
                <a:spcPts val="600"/>
              </a:spcAft>
              <a:buFont typeface="Arial" panose="020B0604020202020204" pitchFamily="34" charset="0"/>
              <a:buChar char="•"/>
            </a:pPr>
            <a:r>
              <a:rPr lang="en-US" altLang="ja-JP" sz="2000" dirty="0">
                <a:latin typeface="Tahoma" panose="020B0604030504040204" pitchFamily="34" charset="0"/>
                <a:ea typeface="Tahoma" panose="020B0604030504040204" pitchFamily="34" charset="0"/>
                <a:cs typeface="Tahoma" panose="020B0604030504040204" pitchFamily="34" charset="0"/>
              </a:rPr>
              <a:t>We also attempt to derive the prompt neutron multiplicity and prompt neutron spectrum along with the cross sections.</a:t>
            </a:r>
          </a:p>
          <a:p>
            <a:pPr marL="342900" indent="-342900">
              <a:spcAft>
                <a:spcPts val="600"/>
              </a:spcAft>
              <a:buFont typeface="Arial" panose="020B0604020202020204" pitchFamily="34" charset="0"/>
              <a:buChar char="•"/>
            </a:pPr>
            <a:endParaRPr lang="en-US" altLang="ja-JP" sz="2000" dirty="0">
              <a:latin typeface="Tahoma" panose="020B0604030504040204" pitchFamily="34" charset="0"/>
              <a:ea typeface="Tahoma" panose="020B0604030504040204" pitchFamily="34" charset="0"/>
              <a:cs typeface="Tahoma" panose="020B0604030504040204" pitchFamily="34" charset="0"/>
            </a:endParaRPr>
          </a:p>
          <a:p>
            <a:pPr>
              <a:spcAft>
                <a:spcPts val="600"/>
              </a:spcAft>
            </a:pPr>
            <a:endParaRPr kumimoji="1" lang="en-US" altLang="ja-JP" sz="2000" dirty="0">
              <a:latin typeface="Tahoma" panose="020B0604030504040204" pitchFamily="34" charset="0"/>
              <a:ea typeface="Tahoma" panose="020B0604030504040204" pitchFamily="34" charset="0"/>
              <a:cs typeface="Tahoma" panose="020B0604030504040204" pitchFamily="34" charset="0"/>
            </a:endParaRPr>
          </a:p>
          <a:p>
            <a:pPr>
              <a:spcAft>
                <a:spcPts val="600"/>
              </a:spcAft>
            </a:pPr>
            <a:endParaRPr kumimoji="1" lang="en-US" altLang="ja-JP" sz="2000" dirty="0">
              <a:latin typeface="Tahoma" panose="020B0604030504040204" pitchFamily="34" charset="0"/>
              <a:ea typeface="Tahoma" panose="020B0604030504040204" pitchFamily="34" charset="0"/>
              <a:cs typeface="Tahoma" panose="020B0604030504040204" pitchFamily="34" charset="0"/>
            </a:endParaRPr>
          </a:p>
        </p:txBody>
      </p:sp>
      <p:sp>
        <p:nvSpPr>
          <p:cNvPr id="3" name="テキスト ボックス 2">
            <a:extLst>
              <a:ext uri="{FF2B5EF4-FFF2-40B4-BE49-F238E27FC236}">
                <a16:creationId xmlns:a16="http://schemas.microsoft.com/office/drawing/2014/main" id="{723B40AD-E050-AD21-CE1D-A89521B8BA1C}"/>
              </a:ext>
            </a:extLst>
          </p:cNvPr>
          <p:cNvSpPr txBox="1"/>
          <p:nvPr/>
        </p:nvSpPr>
        <p:spPr>
          <a:xfrm>
            <a:off x="0" y="3879050"/>
            <a:ext cx="1754006" cy="400110"/>
          </a:xfrm>
          <a:prstGeom prst="rect">
            <a:avLst/>
          </a:prstGeom>
          <a:noFill/>
        </p:spPr>
        <p:txBody>
          <a:bodyPr wrap="none" rtlCol="0">
            <a:spAutoFit/>
          </a:bodyPr>
          <a:lstStyle/>
          <a:p>
            <a:r>
              <a:rPr kumimoji="1" lang="en-US" altLang="ja-JP" sz="2000" b="1" dirty="0">
                <a:solidFill>
                  <a:srgbClr val="0070C0"/>
                </a:solidFill>
                <a:latin typeface="Tahoma" panose="020B0604030504040204" pitchFamily="34" charset="0"/>
                <a:ea typeface="Tahoma" panose="020B0604030504040204" pitchFamily="34" charset="0"/>
                <a:cs typeface="Tahoma" panose="020B0604030504040204" pitchFamily="34" charset="0"/>
              </a:rPr>
              <a:t>Future plan:</a:t>
            </a:r>
            <a:endParaRPr kumimoji="1" lang="ja-JP" altLang="en-US" sz="2000" b="1" dirty="0">
              <a:solidFill>
                <a:srgbClr val="0070C0"/>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759534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E15B653-E647-88E5-EF6F-CB6890D5DABE}"/>
              </a:ext>
            </a:extLst>
          </p:cNvPr>
          <p:cNvSpPr>
            <a:spLocks noGrp="1"/>
          </p:cNvSpPr>
          <p:nvPr>
            <p:ph type="title"/>
          </p:nvPr>
        </p:nvSpPr>
        <p:spPr/>
        <p:txBody>
          <a:bodyPr/>
          <a:lstStyle/>
          <a:p>
            <a:r>
              <a:rPr kumimoji="1" lang="en-US" altLang="ja-JP" dirty="0"/>
              <a:t>Detection efficiency</a:t>
            </a:r>
            <a:endParaRPr kumimoji="1" lang="ja-JP" altLang="en-US" dirty="0"/>
          </a:p>
        </p:txBody>
      </p:sp>
      <p:sp>
        <p:nvSpPr>
          <p:cNvPr id="4" name="フッター プレースホルダー 3">
            <a:extLst>
              <a:ext uri="{FF2B5EF4-FFF2-40B4-BE49-F238E27FC236}">
                <a16:creationId xmlns:a16="http://schemas.microsoft.com/office/drawing/2014/main" id="{5299B4D0-BB55-ACC3-23AA-820E6039F33A}"/>
              </a:ext>
            </a:extLst>
          </p:cNvPr>
          <p:cNvSpPr>
            <a:spLocks noGrp="1"/>
          </p:cNvSpPr>
          <p:nvPr>
            <p:ph type="ftr" sz="quarter" idx="11"/>
          </p:nvPr>
        </p:nvSpPr>
        <p:spPr/>
        <p:txBody>
          <a:bodyPr/>
          <a:lstStyle/>
          <a:p>
            <a:pPr>
              <a:defRPr/>
            </a:pPr>
            <a:r>
              <a:rPr lang="en-US" altLang="ja-JP"/>
              <a:t>Wonder 2026, 2026/6/29 </a:t>
            </a:r>
            <a:endParaRPr lang="ja-JP" altLang="en-US" dirty="0"/>
          </a:p>
        </p:txBody>
      </p:sp>
      <p:sp>
        <p:nvSpPr>
          <p:cNvPr id="5" name="スライド番号プレースホルダー 4">
            <a:extLst>
              <a:ext uri="{FF2B5EF4-FFF2-40B4-BE49-F238E27FC236}">
                <a16:creationId xmlns:a16="http://schemas.microsoft.com/office/drawing/2014/main" id="{29A61544-EF87-1BE2-3E97-D02C9817925A}"/>
              </a:ext>
            </a:extLst>
          </p:cNvPr>
          <p:cNvSpPr>
            <a:spLocks noGrp="1"/>
          </p:cNvSpPr>
          <p:nvPr>
            <p:ph type="sldNum" sz="quarter" idx="12"/>
          </p:nvPr>
        </p:nvSpPr>
        <p:spPr/>
        <p:txBody>
          <a:bodyPr/>
          <a:lstStyle/>
          <a:p>
            <a:pPr>
              <a:defRPr/>
            </a:pPr>
            <a:fld id="{0F5540F0-F2A8-4025-8DD2-0F2714FBFE32}" type="slidenum">
              <a:rPr lang="ja-JP" altLang="en-US" smtClean="0"/>
              <a:pPr>
                <a:defRPr/>
              </a:pPr>
              <a:t>21</a:t>
            </a:fld>
            <a:endParaRPr lang="ja-JP" altLang="en-US" dirty="0"/>
          </a:p>
        </p:txBody>
      </p:sp>
      <p:pic>
        <p:nvPicPr>
          <p:cNvPr id="7" name="図 6">
            <a:extLst>
              <a:ext uri="{FF2B5EF4-FFF2-40B4-BE49-F238E27FC236}">
                <a16:creationId xmlns:a16="http://schemas.microsoft.com/office/drawing/2014/main" id="{6D8CB3F4-E11A-2775-BC9F-FF88907C5AD0}"/>
              </a:ext>
            </a:extLst>
          </p:cNvPr>
          <p:cNvPicPr>
            <a:picLocks noChangeAspect="1"/>
          </p:cNvPicPr>
          <p:nvPr/>
        </p:nvPicPr>
        <p:blipFill>
          <a:blip r:embed="rId2" cstate="print">
            <a:extLst>
              <a:ext uri="{28A0092B-C50C-407E-A947-70E740481C1C}">
                <a14:useLocalDpi xmlns:a14="http://schemas.microsoft.com/office/drawing/2010/main" val="0"/>
              </a:ext>
            </a:extLst>
          </a:blip>
          <a:srcRect l="23503" t="14026" r="27852" b="14563"/>
          <a:stretch>
            <a:fillRect/>
          </a:stretch>
        </p:blipFill>
        <p:spPr>
          <a:xfrm>
            <a:off x="521550" y="804476"/>
            <a:ext cx="3600000" cy="3523120"/>
          </a:xfrm>
          <a:prstGeom prst="rect">
            <a:avLst/>
          </a:prstGeom>
        </p:spPr>
      </p:pic>
      <p:pic>
        <p:nvPicPr>
          <p:cNvPr id="9" name="図 8" descr="背景パターン が含まれている画像&#10;&#10;AI 生成コンテンツは誤りを含む可能性があります。">
            <a:extLst>
              <a:ext uri="{FF2B5EF4-FFF2-40B4-BE49-F238E27FC236}">
                <a16:creationId xmlns:a16="http://schemas.microsoft.com/office/drawing/2014/main" id="{E0443318-B090-07B3-6A68-86516A960BE6}"/>
              </a:ext>
            </a:extLst>
          </p:cNvPr>
          <p:cNvPicPr>
            <a:picLocks noChangeAspect="1"/>
          </p:cNvPicPr>
          <p:nvPr/>
        </p:nvPicPr>
        <p:blipFill>
          <a:blip r:embed="rId3" cstate="print">
            <a:extLst>
              <a:ext uri="{28A0092B-C50C-407E-A947-70E740481C1C}">
                <a14:useLocalDpi xmlns:a14="http://schemas.microsoft.com/office/drawing/2010/main" val="0"/>
              </a:ext>
            </a:extLst>
          </a:blip>
          <a:srcRect l="25579" t="14445" r="26679" b="14681"/>
          <a:stretch>
            <a:fillRect/>
          </a:stretch>
        </p:blipFill>
        <p:spPr>
          <a:xfrm>
            <a:off x="4752020" y="784592"/>
            <a:ext cx="3600000" cy="3562887"/>
          </a:xfrm>
          <a:prstGeom prst="rect">
            <a:avLst/>
          </a:prstGeom>
        </p:spPr>
      </p:pic>
      <p:sp>
        <p:nvSpPr>
          <p:cNvPr id="11" name="テキスト ボックス 10">
            <a:extLst>
              <a:ext uri="{FF2B5EF4-FFF2-40B4-BE49-F238E27FC236}">
                <a16:creationId xmlns:a16="http://schemas.microsoft.com/office/drawing/2014/main" id="{CFF1B975-4064-238F-14C3-C5B526A5AB75}"/>
              </a:ext>
            </a:extLst>
          </p:cNvPr>
          <p:cNvSpPr txBox="1"/>
          <p:nvPr/>
        </p:nvSpPr>
        <p:spPr>
          <a:xfrm>
            <a:off x="386535" y="4619188"/>
            <a:ext cx="8564234" cy="1400383"/>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altLang="ja-JP" sz="2000" dirty="0">
                <a:latin typeface="Tahoma" panose="020B0604030504040204" pitchFamily="34" charset="0"/>
                <a:ea typeface="Tahoma" panose="020B0604030504040204" pitchFamily="34" charset="0"/>
                <a:cs typeface="Tahoma" panose="020B0604030504040204" pitchFamily="34" charset="0"/>
              </a:rPr>
              <a:t>Each detector covers 5.71% of the solid angle, totaling 57% for 10 detectors.</a:t>
            </a:r>
          </a:p>
          <a:p>
            <a:pPr marL="342900" indent="-342900">
              <a:spcAft>
                <a:spcPts val="600"/>
              </a:spcAft>
              <a:buFont typeface="Arial" panose="020B0604020202020204" pitchFamily="34" charset="0"/>
              <a:buChar char="•"/>
            </a:pPr>
            <a:r>
              <a:rPr kumimoji="1" lang="en-US" altLang="ja-JP" sz="2000" dirty="0">
                <a:latin typeface="Tahoma" panose="020B0604030504040204" pitchFamily="34" charset="0"/>
                <a:ea typeface="Tahoma" panose="020B0604030504040204" pitchFamily="34" charset="0"/>
                <a:cs typeface="Tahoma" panose="020B0604030504040204" pitchFamily="34" charset="0"/>
              </a:rPr>
              <a:t>PHI</a:t>
            </a:r>
            <a:r>
              <a:rPr lang="en-US" altLang="ja-JP" sz="2000" dirty="0">
                <a:latin typeface="Tahoma" panose="020B0604030504040204" pitchFamily="34" charset="0"/>
                <a:ea typeface="Tahoma" panose="020B0604030504040204" pitchFamily="34" charset="0"/>
                <a:cs typeface="Tahoma" panose="020B0604030504040204" pitchFamily="34" charset="0"/>
              </a:rPr>
              <a:t>TS simulation gives a detection efficiency of 1.68(2)% for 2 MeV monoenergetic neutrons.</a:t>
            </a:r>
            <a:endParaRPr kumimoji="1" lang="en-US" altLang="ja-JP" sz="2000" dirty="0">
              <a:latin typeface="Tahoma" panose="020B0604030504040204" pitchFamily="34" charset="0"/>
              <a:ea typeface="Tahoma" panose="020B0604030504040204" pitchFamily="34" charset="0"/>
              <a:cs typeface="Tahoma" panose="020B0604030504040204" pitchFamily="34" charset="0"/>
            </a:endParaRPr>
          </a:p>
        </p:txBody>
      </p:sp>
      <p:sp>
        <p:nvSpPr>
          <p:cNvPr id="12" name="テキスト ボックス 11">
            <a:extLst>
              <a:ext uri="{FF2B5EF4-FFF2-40B4-BE49-F238E27FC236}">
                <a16:creationId xmlns:a16="http://schemas.microsoft.com/office/drawing/2014/main" id="{723878BE-A6DB-1A28-E47E-894379137E95}"/>
              </a:ext>
            </a:extLst>
          </p:cNvPr>
          <p:cNvSpPr txBox="1"/>
          <p:nvPr/>
        </p:nvSpPr>
        <p:spPr>
          <a:xfrm>
            <a:off x="2771800" y="838429"/>
            <a:ext cx="1259740" cy="369332"/>
          </a:xfrm>
          <a:prstGeom prst="rect">
            <a:avLst/>
          </a:prstGeom>
          <a:noFill/>
        </p:spPr>
        <p:txBody>
          <a:bodyPr wrap="square" rtlCol="0">
            <a:spAutoFit/>
          </a:bodyPr>
          <a:lstStyle/>
          <a:p>
            <a:r>
              <a:rPr kumimoji="1" lang="en-US" altLang="ja-JP" dirty="0">
                <a:solidFill>
                  <a:schemeClr val="bg1"/>
                </a:solidFill>
                <a:latin typeface="Comic Sans MS" panose="030F0702030302020204" pitchFamily="66" charset="0"/>
              </a:rPr>
              <a:t>EJ-276D</a:t>
            </a:r>
            <a:endParaRPr kumimoji="1" lang="ja-JP" altLang="en-US" dirty="0">
              <a:solidFill>
                <a:schemeClr val="bg1"/>
              </a:solidFill>
              <a:latin typeface="Comic Sans MS" panose="030F0702030302020204" pitchFamily="66" charset="0"/>
            </a:endParaRPr>
          </a:p>
        </p:txBody>
      </p:sp>
      <p:cxnSp>
        <p:nvCxnSpPr>
          <p:cNvPr id="14" name="直線矢印コネクタ 13">
            <a:extLst>
              <a:ext uri="{FF2B5EF4-FFF2-40B4-BE49-F238E27FC236}">
                <a16:creationId xmlns:a16="http://schemas.microsoft.com/office/drawing/2014/main" id="{00CADF3F-D9D8-9A14-0414-4439F433747A}"/>
              </a:ext>
            </a:extLst>
          </p:cNvPr>
          <p:cNvCxnSpPr>
            <a:cxnSpLocks/>
          </p:cNvCxnSpPr>
          <p:nvPr/>
        </p:nvCxnSpPr>
        <p:spPr>
          <a:xfrm flipH="1">
            <a:off x="3266855" y="1151875"/>
            <a:ext cx="134815" cy="271709"/>
          </a:xfrm>
          <a:prstGeom prst="straightConnector1">
            <a:avLst/>
          </a:prstGeom>
          <a:ln>
            <a:solidFill>
              <a:schemeClr val="bg1"/>
            </a:solidFill>
            <a:tailEnd type="triangle"/>
          </a:ln>
        </p:spPr>
        <p:style>
          <a:lnRef idx="3">
            <a:schemeClr val="dk1"/>
          </a:lnRef>
          <a:fillRef idx="0">
            <a:schemeClr val="dk1"/>
          </a:fillRef>
          <a:effectRef idx="2">
            <a:schemeClr val="dk1"/>
          </a:effectRef>
          <a:fontRef idx="minor">
            <a:schemeClr val="tx1"/>
          </a:fontRef>
        </p:style>
      </p:cxnSp>
      <p:sp>
        <p:nvSpPr>
          <p:cNvPr id="18" name="テキスト ボックス 17">
            <a:extLst>
              <a:ext uri="{FF2B5EF4-FFF2-40B4-BE49-F238E27FC236}">
                <a16:creationId xmlns:a16="http://schemas.microsoft.com/office/drawing/2014/main" id="{8FB31090-6214-1114-F3BE-9F0CAAB2B5AC}"/>
              </a:ext>
            </a:extLst>
          </p:cNvPr>
          <p:cNvSpPr txBox="1"/>
          <p:nvPr/>
        </p:nvSpPr>
        <p:spPr>
          <a:xfrm>
            <a:off x="5182637" y="838429"/>
            <a:ext cx="2809075" cy="369332"/>
          </a:xfrm>
          <a:prstGeom prst="rect">
            <a:avLst/>
          </a:prstGeom>
          <a:noFill/>
        </p:spPr>
        <p:txBody>
          <a:bodyPr wrap="square" rtlCol="0">
            <a:spAutoFit/>
          </a:bodyPr>
          <a:lstStyle/>
          <a:p>
            <a:r>
              <a:rPr kumimoji="1" lang="en-US" altLang="ja-JP" dirty="0">
                <a:solidFill>
                  <a:schemeClr val="bg1"/>
                </a:solidFill>
                <a:latin typeface="Comic Sans MS" panose="030F0702030302020204" pitchFamily="66" charset="0"/>
              </a:rPr>
              <a:t>Neutron tracking data</a:t>
            </a:r>
            <a:endParaRPr kumimoji="1" lang="ja-JP" altLang="en-US" dirty="0">
              <a:solidFill>
                <a:schemeClr val="bg1"/>
              </a:solidFill>
              <a:latin typeface="Comic Sans MS" panose="030F0702030302020204" pitchFamily="66" charset="0"/>
            </a:endParaRPr>
          </a:p>
        </p:txBody>
      </p:sp>
    </p:spTree>
    <p:extLst>
      <p:ext uri="{BB962C8B-B14F-4D97-AF65-F5344CB8AC3E}">
        <p14:creationId xmlns:p14="http://schemas.microsoft.com/office/powerpoint/2010/main" val="25908812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6BC5D3C-7CA5-0BA3-8BA5-F21C5CC05353}"/>
              </a:ext>
            </a:extLst>
          </p:cNvPr>
          <p:cNvSpPr>
            <a:spLocks noGrp="1"/>
          </p:cNvSpPr>
          <p:nvPr>
            <p:ph type="title"/>
          </p:nvPr>
        </p:nvSpPr>
        <p:spPr/>
        <p:txBody>
          <a:bodyPr/>
          <a:lstStyle/>
          <a:p>
            <a:endParaRPr kumimoji="1" lang="ja-JP" altLang="en-US"/>
          </a:p>
        </p:txBody>
      </p:sp>
      <p:pic>
        <p:nvPicPr>
          <p:cNvPr id="6" name="コンテンツ プレースホルダー 5">
            <a:extLst>
              <a:ext uri="{FF2B5EF4-FFF2-40B4-BE49-F238E27FC236}">
                <a16:creationId xmlns:a16="http://schemas.microsoft.com/office/drawing/2014/main" id="{BBB2D0C7-6C2C-B3EA-EC5A-256795212476}"/>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971600" y="843543"/>
            <a:ext cx="6930770" cy="5586670"/>
          </a:xfrm>
          <a:prstGeom prst="rect">
            <a:avLst/>
          </a:prstGeom>
          <a:noFill/>
          <a:ln w="9525">
            <a:noFill/>
            <a:miter lim="800000"/>
            <a:headEnd/>
            <a:tailEnd/>
          </a:ln>
        </p:spPr>
      </p:pic>
      <p:sp>
        <p:nvSpPr>
          <p:cNvPr id="4" name="スライド番号プレースホルダー 3">
            <a:extLst>
              <a:ext uri="{FF2B5EF4-FFF2-40B4-BE49-F238E27FC236}">
                <a16:creationId xmlns:a16="http://schemas.microsoft.com/office/drawing/2014/main" id="{5880B55B-F998-588B-E77A-10273C3241D2}"/>
              </a:ext>
            </a:extLst>
          </p:cNvPr>
          <p:cNvSpPr>
            <a:spLocks noGrp="1"/>
          </p:cNvSpPr>
          <p:nvPr>
            <p:ph type="sldNum" sz="quarter" idx="12"/>
          </p:nvPr>
        </p:nvSpPr>
        <p:spPr/>
        <p:txBody>
          <a:bodyPr/>
          <a:lstStyle/>
          <a:p>
            <a:pPr>
              <a:defRPr/>
            </a:pPr>
            <a:fld id="{0F5540F0-F2A8-4025-8DD2-0F2714FBFE32}" type="slidenum">
              <a:rPr lang="ja-JP" altLang="en-US" smtClean="0"/>
              <a:pPr>
                <a:defRPr/>
              </a:pPr>
              <a:t>22</a:t>
            </a:fld>
            <a:endParaRPr lang="ja-JP" altLang="en-US"/>
          </a:p>
        </p:txBody>
      </p:sp>
      <p:sp>
        <p:nvSpPr>
          <p:cNvPr id="3" name="フッター プレースホルダー 2">
            <a:extLst>
              <a:ext uri="{FF2B5EF4-FFF2-40B4-BE49-F238E27FC236}">
                <a16:creationId xmlns:a16="http://schemas.microsoft.com/office/drawing/2014/main" id="{8122F3AF-6CE1-717C-31F5-0EC425AC03FF}"/>
              </a:ext>
            </a:extLst>
          </p:cNvPr>
          <p:cNvSpPr>
            <a:spLocks noGrp="1"/>
          </p:cNvSpPr>
          <p:nvPr>
            <p:ph type="ftr" sz="quarter" idx="11"/>
          </p:nvPr>
        </p:nvSpPr>
        <p:spPr/>
        <p:txBody>
          <a:bodyPr/>
          <a:lstStyle/>
          <a:p>
            <a:pPr>
              <a:defRPr/>
            </a:pPr>
            <a:r>
              <a:rPr lang="en-US" altLang="ja-JP"/>
              <a:t>Wonder 2026, 2026/6/29 </a:t>
            </a:r>
            <a:endParaRPr lang="ja-JP" altLang="en-US" dirty="0"/>
          </a:p>
        </p:txBody>
      </p:sp>
    </p:spTree>
    <p:extLst>
      <p:ext uri="{BB962C8B-B14F-4D97-AF65-F5344CB8AC3E}">
        <p14:creationId xmlns:p14="http://schemas.microsoft.com/office/powerpoint/2010/main" val="751645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510E96-4BCD-090B-F175-ACA3881CDE28}"/>
            </a:ext>
          </a:extLst>
        </p:cNvPr>
        <p:cNvGrpSpPr/>
        <p:nvPr/>
      </p:nvGrpSpPr>
      <p:grpSpPr>
        <a:xfrm>
          <a:off x="0" y="0"/>
          <a:ext cx="0" cy="0"/>
          <a:chOff x="0" y="0"/>
          <a:chExt cx="0" cy="0"/>
        </a:xfrm>
      </p:grpSpPr>
      <p:sp>
        <p:nvSpPr>
          <p:cNvPr id="5" name="タイトル 4">
            <a:extLst>
              <a:ext uri="{FF2B5EF4-FFF2-40B4-BE49-F238E27FC236}">
                <a16:creationId xmlns:a16="http://schemas.microsoft.com/office/drawing/2014/main" id="{5D32D389-143F-81C5-2076-9F79A635CF2E}"/>
              </a:ext>
            </a:extLst>
          </p:cNvPr>
          <p:cNvSpPr>
            <a:spLocks noGrp="1"/>
          </p:cNvSpPr>
          <p:nvPr>
            <p:ph type="title"/>
          </p:nvPr>
        </p:nvSpPr>
        <p:spPr/>
        <p:txBody>
          <a:bodyPr/>
          <a:lstStyle/>
          <a:p>
            <a:r>
              <a:rPr lang="en-US" altLang="ja-JP" dirty="0">
                <a:ea typeface="Verdana" panose="020B0604030504040204" pitchFamily="34" charset="0"/>
              </a:rPr>
              <a:t>Current status and requirements</a:t>
            </a:r>
            <a:endParaRPr lang="ja-JP" altLang="en-US" dirty="0">
              <a:latin typeface="Verdana" panose="020B0604030504040204" pitchFamily="34" charset="0"/>
            </a:endParaRPr>
          </a:p>
        </p:txBody>
      </p:sp>
      <p:sp>
        <p:nvSpPr>
          <p:cNvPr id="3" name="フッター プレースホルダー 2">
            <a:extLst>
              <a:ext uri="{FF2B5EF4-FFF2-40B4-BE49-F238E27FC236}">
                <a16:creationId xmlns:a16="http://schemas.microsoft.com/office/drawing/2014/main" id="{C7CBF621-018E-2B3E-45D7-D204B0F64F8C}"/>
              </a:ext>
            </a:extLst>
          </p:cNvPr>
          <p:cNvSpPr>
            <a:spLocks noGrp="1"/>
          </p:cNvSpPr>
          <p:nvPr>
            <p:ph type="ftr" sz="quarter" idx="11"/>
          </p:nvPr>
        </p:nvSpPr>
        <p:spPr/>
        <p:txBody>
          <a:bodyPr/>
          <a:lstStyle/>
          <a:p>
            <a:pPr>
              <a:defRPr/>
            </a:pPr>
            <a:r>
              <a:rPr lang="en-US" altLang="ja-JP"/>
              <a:t>Wonder 2026, 2026/6/29 </a:t>
            </a:r>
            <a:endParaRPr lang="ja-JP" altLang="en-US" dirty="0"/>
          </a:p>
        </p:txBody>
      </p:sp>
      <p:sp>
        <p:nvSpPr>
          <p:cNvPr id="4" name="スライド番号プレースホルダー 3">
            <a:extLst>
              <a:ext uri="{FF2B5EF4-FFF2-40B4-BE49-F238E27FC236}">
                <a16:creationId xmlns:a16="http://schemas.microsoft.com/office/drawing/2014/main" id="{C371162D-A5E7-47FD-1DD3-CB258A4F397D}"/>
              </a:ext>
            </a:extLst>
          </p:cNvPr>
          <p:cNvSpPr>
            <a:spLocks noGrp="1"/>
          </p:cNvSpPr>
          <p:nvPr>
            <p:ph type="sldNum" sz="quarter" idx="12"/>
          </p:nvPr>
        </p:nvSpPr>
        <p:spPr/>
        <p:txBody>
          <a:bodyPr/>
          <a:lstStyle/>
          <a:p>
            <a:pPr>
              <a:defRPr/>
            </a:pPr>
            <a:fld id="{0F5540F0-F2A8-4025-8DD2-0F2714FBFE32}" type="slidenum">
              <a:rPr lang="ja-JP" altLang="en-US" smtClean="0"/>
              <a:pPr>
                <a:defRPr/>
              </a:pPr>
              <a:t>3</a:t>
            </a:fld>
            <a:endParaRPr lang="ja-JP" altLang="en-US"/>
          </a:p>
        </p:txBody>
      </p:sp>
      <p:sp>
        <p:nvSpPr>
          <p:cNvPr id="12" name="テキスト ボックス 11">
            <a:extLst>
              <a:ext uri="{FF2B5EF4-FFF2-40B4-BE49-F238E27FC236}">
                <a16:creationId xmlns:a16="http://schemas.microsoft.com/office/drawing/2014/main" id="{72C44997-5323-62BB-4242-E54C159BA885}"/>
              </a:ext>
            </a:extLst>
          </p:cNvPr>
          <p:cNvSpPr txBox="1"/>
          <p:nvPr/>
        </p:nvSpPr>
        <p:spPr>
          <a:xfrm>
            <a:off x="2771800" y="607085"/>
            <a:ext cx="4495285" cy="400110"/>
          </a:xfrm>
          <a:prstGeom prst="rect">
            <a:avLst/>
          </a:prstGeom>
          <a:noFill/>
        </p:spPr>
        <p:txBody>
          <a:bodyPr wrap="square" rtlCol="0">
            <a:spAutoFit/>
          </a:bodyPr>
          <a:lstStyle/>
          <a:p>
            <a:pPr fontAlgn="t"/>
            <a:r>
              <a:rPr lang="en-US" altLang="ja-JP" sz="2000" dirty="0">
                <a:latin typeface="Tahoma" panose="020B0604030504040204" pitchFamily="34" charset="0"/>
                <a:cs typeface="Tahoma" panose="020B0604030504040204" pitchFamily="34" charset="0"/>
              </a:rPr>
              <a:t>Target accuracy requirements of </a:t>
            </a:r>
            <a:r>
              <a:rPr lang="en-US" altLang="ja-JP" sz="2000" dirty="0">
                <a:latin typeface="Symbol" panose="05050102010706020507" pitchFamily="18" charset="2"/>
                <a:cs typeface="Tahoma" panose="020B0604030504040204" pitchFamily="34" charset="0"/>
              </a:rPr>
              <a:t>s</a:t>
            </a:r>
            <a:r>
              <a:rPr lang="en-US" altLang="ja-JP" sz="2000" baseline="-25000" dirty="0">
                <a:latin typeface="Tahoma" panose="020B0604030504040204" pitchFamily="34" charset="0"/>
                <a:cs typeface="Tahoma" panose="020B0604030504040204" pitchFamily="34" charset="0"/>
              </a:rPr>
              <a:t>f [1].</a:t>
            </a:r>
            <a:endParaRPr lang="ja-JP" altLang="ja-JP" sz="2000" baseline="-25000" dirty="0">
              <a:latin typeface="Tahoma" panose="020B0604030504040204" pitchFamily="34" charset="0"/>
              <a:cs typeface="Tahoma" panose="020B0604030504040204" pitchFamily="34" charset="0"/>
            </a:endParaRPr>
          </a:p>
        </p:txBody>
      </p:sp>
      <p:pic>
        <p:nvPicPr>
          <p:cNvPr id="10" name="図 9">
            <a:extLst>
              <a:ext uri="{FF2B5EF4-FFF2-40B4-BE49-F238E27FC236}">
                <a16:creationId xmlns:a16="http://schemas.microsoft.com/office/drawing/2014/main" id="{569B68B9-D96A-2B3F-FAA5-C045B7D8B8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0683" y="2933945"/>
            <a:ext cx="4156779" cy="3568223"/>
          </a:xfrm>
          <a:prstGeom prst="rect">
            <a:avLst/>
          </a:prstGeom>
        </p:spPr>
      </p:pic>
      <p:graphicFrame>
        <p:nvGraphicFramePr>
          <p:cNvPr id="11" name="表 10">
            <a:extLst>
              <a:ext uri="{FF2B5EF4-FFF2-40B4-BE49-F238E27FC236}">
                <a16:creationId xmlns:a16="http://schemas.microsoft.com/office/drawing/2014/main" id="{9F3EB884-6A7B-30DC-668B-DEF212F617C2}"/>
              </a:ext>
            </a:extLst>
          </p:cNvPr>
          <p:cNvGraphicFramePr>
            <a:graphicFrameLocks noGrp="1"/>
          </p:cNvGraphicFramePr>
          <p:nvPr>
            <p:extLst>
              <p:ext uri="{D42A27DB-BD31-4B8C-83A1-F6EECF244321}">
                <p14:modId xmlns:p14="http://schemas.microsoft.com/office/powerpoint/2010/main" val="1119657613"/>
              </p:ext>
            </p:extLst>
          </p:nvPr>
        </p:nvGraphicFramePr>
        <p:xfrm>
          <a:off x="1804192" y="1019277"/>
          <a:ext cx="5535615" cy="1854200"/>
        </p:xfrm>
        <a:graphic>
          <a:graphicData uri="http://schemas.openxmlformats.org/drawingml/2006/table">
            <a:tbl>
              <a:tblPr firstRow="1" bandRow="1">
                <a:tableStyleId>{5C22544A-7EE6-4342-B048-85BDC9FD1C3A}</a:tableStyleId>
              </a:tblPr>
              <a:tblGrid>
                <a:gridCol w="1107123">
                  <a:extLst>
                    <a:ext uri="{9D8B030D-6E8A-4147-A177-3AD203B41FA5}">
                      <a16:colId xmlns:a16="http://schemas.microsoft.com/office/drawing/2014/main" val="1025465218"/>
                    </a:ext>
                  </a:extLst>
                </a:gridCol>
                <a:gridCol w="1107123">
                  <a:extLst>
                    <a:ext uri="{9D8B030D-6E8A-4147-A177-3AD203B41FA5}">
                      <a16:colId xmlns:a16="http://schemas.microsoft.com/office/drawing/2014/main" val="121934378"/>
                    </a:ext>
                  </a:extLst>
                </a:gridCol>
                <a:gridCol w="1107123">
                  <a:extLst>
                    <a:ext uri="{9D8B030D-6E8A-4147-A177-3AD203B41FA5}">
                      <a16:colId xmlns:a16="http://schemas.microsoft.com/office/drawing/2014/main" val="395712423"/>
                    </a:ext>
                  </a:extLst>
                </a:gridCol>
                <a:gridCol w="1107123">
                  <a:extLst>
                    <a:ext uri="{9D8B030D-6E8A-4147-A177-3AD203B41FA5}">
                      <a16:colId xmlns:a16="http://schemas.microsoft.com/office/drawing/2014/main" val="3924084376"/>
                    </a:ext>
                  </a:extLst>
                </a:gridCol>
                <a:gridCol w="1107123">
                  <a:extLst>
                    <a:ext uri="{9D8B030D-6E8A-4147-A177-3AD203B41FA5}">
                      <a16:colId xmlns:a16="http://schemas.microsoft.com/office/drawing/2014/main" val="3463960491"/>
                    </a:ext>
                  </a:extLst>
                </a:gridCol>
              </a:tblGrid>
              <a:tr h="370840">
                <a:tc>
                  <a:txBody>
                    <a:bodyPr/>
                    <a:lstStyle/>
                    <a:p>
                      <a:endParaRPr kumimoji="1" lang="ja-JP" altLang="en-US" b="1">
                        <a:latin typeface="Tahoma" panose="020B0604030504040204" pitchFamily="34" charset="0"/>
                        <a:cs typeface="Tahoma" panose="020B0604030504040204" pitchFamily="34" charset="0"/>
                      </a:endParaRPr>
                    </a:p>
                  </a:txBody>
                  <a:tcPr/>
                </a:tc>
                <a:tc>
                  <a:txBody>
                    <a:bodyP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SFR</a:t>
                      </a:r>
                      <a:endParaRPr kumimoji="1" lang="ja-JP" altLang="en-US" b="1" dirty="0">
                        <a:latin typeface="Tahoma" panose="020B0604030504040204" pitchFamily="34" charset="0"/>
                        <a:cs typeface="Tahoma" panose="020B0604030504040204" pitchFamily="34" charset="0"/>
                      </a:endParaRPr>
                    </a:p>
                  </a:txBody>
                  <a:tcPr/>
                </a:tc>
                <a:tc>
                  <a:txBody>
                    <a:bodyP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LFR</a:t>
                      </a:r>
                      <a:endParaRPr kumimoji="1" lang="ja-JP" altLang="en-US" b="1" dirty="0">
                        <a:latin typeface="Tahoma" panose="020B0604030504040204" pitchFamily="34" charset="0"/>
                        <a:cs typeface="Tahoma" panose="020B0604030504040204" pitchFamily="34" charset="0"/>
                      </a:endParaRPr>
                    </a:p>
                  </a:txBody>
                  <a:tcPr/>
                </a:tc>
                <a:tc>
                  <a:txBody>
                    <a:bodyP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GFR</a:t>
                      </a:r>
                      <a:endParaRPr kumimoji="1" lang="ja-JP" altLang="en-US" b="1" dirty="0">
                        <a:latin typeface="Tahoma" panose="020B0604030504040204" pitchFamily="34" charset="0"/>
                        <a:cs typeface="Tahoma" panose="020B0604030504040204" pitchFamily="34" charset="0"/>
                      </a:endParaRPr>
                    </a:p>
                  </a:txBody>
                  <a:tcPr/>
                </a:tc>
                <a:tc>
                  <a:txBody>
                    <a:bodyP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ADMAB</a:t>
                      </a:r>
                      <a:endParaRPr kumimoji="1" lang="ja-JP" altLang="en-US" b="1" dirty="0">
                        <a:latin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4056822571"/>
                  </a:ext>
                </a:extLst>
              </a:tr>
              <a:tr h="370840">
                <a:tc>
                  <a:txBody>
                    <a:bodyPr/>
                    <a:lstStyle/>
                    <a:p>
                      <a:r>
                        <a:rPr kumimoji="1" lang="en-US" altLang="ja-JP" b="1" baseline="30000" dirty="0">
                          <a:latin typeface="Tahoma" panose="020B0604030504040204" pitchFamily="34" charset="0"/>
                          <a:ea typeface="Tahoma" panose="020B0604030504040204" pitchFamily="34" charset="0"/>
                          <a:cs typeface="Tahoma" panose="020B0604030504040204" pitchFamily="34" charset="0"/>
                        </a:rPr>
                        <a:t>241</a:t>
                      </a:r>
                      <a:r>
                        <a:rPr kumimoji="1" lang="en-US" altLang="ja-JP" b="1" dirty="0">
                          <a:latin typeface="Tahoma" panose="020B0604030504040204" pitchFamily="34" charset="0"/>
                          <a:ea typeface="Tahoma" panose="020B0604030504040204" pitchFamily="34" charset="0"/>
                          <a:cs typeface="Tahoma" panose="020B0604030504040204" pitchFamily="34" charset="0"/>
                        </a:rPr>
                        <a:t>Am</a:t>
                      </a:r>
                      <a:endParaRPr kumimoji="1" lang="ja-JP" altLang="en-US" b="1" dirty="0">
                        <a:latin typeface="Tahoma" panose="020B0604030504040204" pitchFamily="34" charset="0"/>
                        <a:cs typeface="Tahoma" panose="020B0604030504040204" pitchFamily="34" charset="0"/>
                      </a:endParaRPr>
                    </a:p>
                  </a:txBody>
                  <a:tcPr/>
                </a:tc>
                <a:tc>
                  <a:txBody>
                    <a:bodyP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6%</a:t>
                      </a:r>
                      <a:endParaRPr kumimoji="1" lang="ja-JP" altLang="en-US" b="1" dirty="0">
                        <a:latin typeface="Tahoma" panose="020B0604030504040204" pitchFamily="34" charset="0"/>
                        <a:cs typeface="Tahoma" panose="020B0604030504040204" pitchFamily="34" charset="0"/>
                      </a:endParaRPr>
                    </a:p>
                  </a:txBody>
                  <a:tcPr/>
                </a:tc>
                <a:tc>
                  <a:txBody>
                    <a:bodyP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5%</a:t>
                      </a:r>
                      <a:endParaRPr kumimoji="1" lang="ja-JP" altLang="en-US" b="1" dirty="0">
                        <a:latin typeface="Tahoma" panose="020B0604030504040204" pitchFamily="34" charset="0"/>
                        <a:cs typeface="Tahoma" panose="020B0604030504040204" pitchFamily="34" charset="0"/>
                      </a:endParaRPr>
                    </a:p>
                  </a:txBody>
                  <a:tcPr/>
                </a:tc>
                <a:tc>
                  <a:txBody>
                    <a:bodyP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3%</a:t>
                      </a:r>
                      <a:endParaRPr kumimoji="1" lang="ja-JP" altLang="en-US" b="1" dirty="0">
                        <a:latin typeface="Tahoma" panose="020B0604030504040204" pitchFamily="34" charset="0"/>
                        <a:cs typeface="Tahoma" panose="020B0604030504040204" pitchFamily="34" charset="0"/>
                      </a:endParaRPr>
                    </a:p>
                  </a:txBody>
                  <a:tcPr/>
                </a:tc>
                <a:tc>
                  <a:txBody>
                    <a:bodyP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1%</a:t>
                      </a:r>
                      <a:endParaRPr kumimoji="1" lang="ja-JP" altLang="en-US" b="1" dirty="0">
                        <a:latin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1909542969"/>
                  </a:ext>
                </a:extLst>
              </a:tr>
              <a:tr h="370840">
                <a:tc>
                  <a:txBody>
                    <a:bodyPr/>
                    <a:lstStyle/>
                    <a:p>
                      <a:r>
                        <a:rPr kumimoji="1" lang="en-US" altLang="ja-JP" b="1" baseline="30000" dirty="0">
                          <a:latin typeface="Tahoma" panose="020B0604030504040204" pitchFamily="34" charset="0"/>
                          <a:ea typeface="Tahoma" panose="020B0604030504040204" pitchFamily="34" charset="0"/>
                          <a:cs typeface="Tahoma" panose="020B0604030504040204" pitchFamily="34" charset="0"/>
                        </a:rPr>
                        <a:t>243</a:t>
                      </a:r>
                      <a:r>
                        <a:rPr kumimoji="1" lang="en-US" altLang="ja-JP" b="1" dirty="0">
                          <a:latin typeface="Tahoma" panose="020B0604030504040204" pitchFamily="34" charset="0"/>
                          <a:ea typeface="Tahoma" panose="020B0604030504040204" pitchFamily="34" charset="0"/>
                          <a:cs typeface="Tahoma" panose="020B0604030504040204" pitchFamily="34" charset="0"/>
                        </a:rPr>
                        <a:t>Am</a:t>
                      </a:r>
                      <a:endParaRPr kumimoji="1" lang="ja-JP" altLang="en-US" b="1" dirty="0">
                        <a:latin typeface="Tahoma" panose="020B0604030504040204" pitchFamily="34" charset="0"/>
                        <a:cs typeface="Tahoma" panose="020B0604030504040204" pitchFamily="34" charset="0"/>
                      </a:endParaRPr>
                    </a:p>
                  </a:txBody>
                  <a:tcPr/>
                </a:tc>
                <a:tc>
                  <a:txBody>
                    <a:bodyP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7%</a:t>
                      </a:r>
                      <a:endParaRPr kumimoji="1" lang="ja-JP" altLang="en-US" b="1" dirty="0">
                        <a:latin typeface="Tahoma" panose="020B0604030504040204" pitchFamily="34" charset="0"/>
                        <a:cs typeface="Tahoma" panose="020B0604030504040204" pitchFamily="34" charset="0"/>
                      </a:endParaRPr>
                    </a:p>
                  </a:txBody>
                  <a:tcPr/>
                </a:tc>
                <a:tc>
                  <a:txBody>
                    <a:bodyPr/>
                    <a:lstStyle/>
                    <a:p>
                      <a:pPr algn="ctr"/>
                      <a:endParaRPr kumimoji="1" lang="ja-JP" altLang="en-US" b="1" dirty="0">
                        <a:latin typeface="Tahoma" panose="020B0604030504040204" pitchFamily="34" charset="0"/>
                        <a:cs typeface="Tahoma" panose="020B0604030504040204" pitchFamily="34" charset="0"/>
                      </a:endParaRPr>
                    </a:p>
                  </a:txBody>
                  <a:tcPr/>
                </a:tc>
                <a:tc>
                  <a:txBody>
                    <a:bodyPr/>
                    <a:lstStyle/>
                    <a:p>
                      <a:pPr algn="ctr"/>
                      <a:endParaRPr kumimoji="1" lang="ja-JP" altLang="en-US" b="1" dirty="0">
                        <a:latin typeface="Tahoma" panose="020B0604030504040204" pitchFamily="34" charset="0"/>
                        <a:cs typeface="Tahoma" panose="020B0604030504040204" pitchFamily="34" charset="0"/>
                      </a:endParaRPr>
                    </a:p>
                  </a:txBody>
                  <a:tcPr/>
                </a:tc>
                <a:tc>
                  <a:txBody>
                    <a:bodyP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2%</a:t>
                      </a:r>
                      <a:endParaRPr kumimoji="1" lang="ja-JP" altLang="en-US" b="1" dirty="0">
                        <a:latin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3341277180"/>
                  </a:ext>
                </a:extLst>
              </a:tr>
              <a:tr h="370840">
                <a:tc>
                  <a:txBody>
                    <a:bodyPr/>
                    <a:lstStyle/>
                    <a:p>
                      <a:r>
                        <a:rPr kumimoji="1" lang="en-US" altLang="ja-JP" b="1" baseline="30000" dirty="0">
                          <a:latin typeface="Tahoma" panose="020B0604030504040204" pitchFamily="34" charset="0"/>
                          <a:ea typeface="Tahoma" panose="020B0604030504040204" pitchFamily="34" charset="0"/>
                          <a:cs typeface="Tahoma" panose="020B0604030504040204" pitchFamily="34" charset="0"/>
                        </a:rPr>
                        <a:t>244</a:t>
                      </a:r>
                      <a:r>
                        <a:rPr kumimoji="1" lang="en-US" altLang="ja-JP" b="1" dirty="0">
                          <a:latin typeface="Tahoma" panose="020B0604030504040204" pitchFamily="34" charset="0"/>
                          <a:ea typeface="Tahoma" panose="020B0604030504040204" pitchFamily="34" charset="0"/>
                          <a:cs typeface="Tahoma" panose="020B0604030504040204" pitchFamily="34" charset="0"/>
                        </a:rPr>
                        <a:t>Cm</a:t>
                      </a:r>
                      <a:endParaRPr kumimoji="1" lang="ja-JP" altLang="en-US" b="1" dirty="0">
                        <a:latin typeface="Tahoma" panose="020B0604030504040204" pitchFamily="34" charset="0"/>
                        <a:cs typeface="Tahoma" panose="020B0604030504040204" pitchFamily="34" charset="0"/>
                      </a:endParaRPr>
                    </a:p>
                  </a:txBody>
                  <a:tcPr/>
                </a:tc>
                <a:tc>
                  <a:txBody>
                    <a:bodyP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5%</a:t>
                      </a:r>
                      <a:endParaRPr kumimoji="1" lang="ja-JP" altLang="en-US" b="1" dirty="0">
                        <a:latin typeface="Tahoma" panose="020B0604030504040204" pitchFamily="34" charset="0"/>
                        <a:cs typeface="Tahoma" panose="020B0604030504040204" pitchFamily="34" charset="0"/>
                      </a:endParaRPr>
                    </a:p>
                  </a:txBody>
                  <a:tcPr/>
                </a:tc>
                <a:tc>
                  <a:txBody>
                    <a:bodyP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7%</a:t>
                      </a:r>
                      <a:endParaRPr kumimoji="1" lang="ja-JP" altLang="en-US" b="1" dirty="0">
                        <a:latin typeface="Tahoma" panose="020B0604030504040204" pitchFamily="34" charset="0"/>
                        <a:cs typeface="Tahoma" panose="020B0604030504040204" pitchFamily="34" charset="0"/>
                      </a:endParaRPr>
                    </a:p>
                  </a:txBody>
                  <a:tcPr/>
                </a:tc>
                <a:tc>
                  <a:txBody>
                    <a:bodyP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11%</a:t>
                      </a:r>
                      <a:endParaRPr kumimoji="1" lang="ja-JP" altLang="en-US" b="1" dirty="0">
                        <a:latin typeface="Tahoma" panose="020B0604030504040204" pitchFamily="34" charset="0"/>
                        <a:cs typeface="Tahoma" panose="020B0604030504040204" pitchFamily="34" charset="0"/>
                      </a:endParaRPr>
                    </a:p>
                  </a:txBody>
                  <a:tcPr/>
                </a:tc>
                <a:tc>
                  <a:txBody>
                    <a:bodyP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2%</a:t>
                      </a:r>
                      <a:endParaRPr kumimoji="1" lang="ja-JP" altLang="en-US" b="1" dirty="0">
                        <a:latin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2238886900"/>
                  </a:ext>
                </a:extLst>
              </a:tr>
              <a:tr h="370840">
                <a:tc>
                  <a:txBody>
                    <a:bodyPr/>
                    <a:lstStyle/>
                    <a:p>
                      <a:r>
                        <a:rPr kumimoji="1" lang="en-US" altLang="ja-JP" b="1" baseline="30000" dirty="0">
                          <a:latin typeface="Tahoma" panose="020B0604030504040204" pitchFamily="34" charset="0"/>
                          <a:ea typeface="Tahoma" panose="020B0604030504040204" pitchFamily="34" charset="0"/>
                          <a:cs typeface="Tahoma" panose="020B0604030504040204" pitchFamily="34" charset="0"/>
                        </a:rPr>
                        <a:t>245</a:t>
                      </a:r>
                      <a:r>
                        <a:rPr kumimoji="1" lang="en-US" altLang="ja-JP" b="1" dirty="0">
                          <a:latin typeface="Tahoma" panose="020B0604030504040204" pitchFamily="34" charset="0"/>
                          <a:ea typeface="Tahoma" panose="020B0604030504040204" pitchFamily="34" charset="0"/>
                          <a:cs typeface="Tahoma" panose="020B0604030504040204" pitchFamily="34" charset="0"/>
                        </a:rPr>
                        <a:t>Cm</a:t>
                      </a:r>
                      <a:endParaRPr kumimoji="1" lang="ja-JP" altLang="en-US" b="1" dirty="0">
                        <a:latin typeface="Tahoma" panose="020B0604030504040204" pitchFamily="34" charset="0"/>
                        <a:cs typeface="Tahoma" panose="020B0604030504040204" pitchFamily="34" charset="0"/>
                      </a:endParaRPr>
                    </a:p>
                  </a:txBody>
                  <a:tcPr/>
                </a:tc>
                <a:tc>
                  <a:txBody>
                    <a:bodyP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7%</a:t>
                      </a:r>
                      <a:endParaRPr kumimoji="1" lang="ja-JP" altLang="en-US" b="1" dirty="0">
                        <a:latin typeface="Tahoma" panose="020B0604030504040204" pitchFamily="34" charset="0"/>
                        <a:cs typeface="Tahoma" panose="020B0604030504040204" pitchFamily="34" charset="0"/>
                      </a:endParaRPr>
                    </a:p>
                  </a:txBody>
                  <a:tcPr/>
                </a:tc>
                <a:tc>
                  <a:txBody>
                    <a:bodyP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7%</a:t>
                      </a:r>
                      <a:endParaRPr kumimoji="1" lang="ja-JP" altLang="en-US" b="1" dirty="0">
                        <a:latin typeface="Tahoma" panose="020B0604030504040204" pitchFamily="34" charset="0"/>
                        <a:cs typeface="Tahoma" panose="020B0604030504040204" pitchFamily="34" charset="0"/>
                      </a:endParaRPr>
                    </a:p>
                  </a:txBody>
                  <a:tcPr/>
                </a:tc>
                <a:tc>
                  <a:txBody>
                    <a:bodyP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11%</a:t>
                      </a:r>
                      <a:endParaRPr kumimoji="1" lang="ja-JP" altLang="en-US" b="1" dirty="0">
                        <a:latin typeface="Tahoma" panose="020B0604030504040204" pitchFamily="34" charset="0"/>
                        <a:cs typeface="Tahoma" panose="020B0604030504040204" pitchFamily="34" charset="0"/>
                      </a:endParaRPr>
                    </a:p>
                  </a:txBody>
                  <a:tcPr/>
                </a:tc>
                <a:tc>
                  <a:txBody>
                    <a:bodyP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3%</a:t>
                      </a:r>
                      <a:endParaRPr kumimoji="1" lang="ja-JP" altLang="en-US" b="1" dirty="0">
                        <a:latin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3473150511"/>
                  </a:ext>
                </a:extLst>
              </a:tr>
            </a:tbl>
          </a:graphicData>
        </a:graphic>
      </p:graphicFrame>
      <p:sp>
        <p:nvSpPr>
          <p:cNvPr id="20" name="コンテンツ プレースホルダ 2">
            <a:extLst>
              <a:ext uri="{FF2B5EF4-FFF2-40B4-BE49-F238E27FC236}">
                <a16:creationId xmlns:a16="http://schemas.microsoft.com/office/drawing/2014/main" id="{3C4091A0-DDE8-AB1A-DC27-69E050195D89}"/>
              </a:ext>
            </a:extLst>
          </p:cNvPr>
          <p:cNvSpPr txBox="1">
            <a:spLocks/>
          </p:cNvSpPr>
          <p:nvPr/>
        </p:nvSpPr>
        <p:spPr bwMode="auto">
          <a:xfrm>
            <a:off x="5248122" y="5960266"/>
            <a:ext cx="4037926" cy="50029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en-US" altLang="ja-JP" sz="1100" dirty="0"/>
              <a:t>[1] M. Salvatores, R. </a:t>
            </a:r>
            <a:r>
              <a:rPr lang="en-US" altLang="ja-JP" sz="1100" dirty="0" err="1"/>
              <a:t>Jacqmin</a:t>
            </a:r>
            <a:r>
              <a:rPr lang="en-US" altLang="ja-JP" sz="1100" dirty="0"/>
              <a:t>, WPEC/SG26 report:</a:t>
            </a:r>
            <a:r>
              <a:rPr lang="ja-JP" altLang="ja-JP" sz="1100" dirty="0"/>
              <a:t>Uncertainty and Target Accuracy Assessment for Innovative Systems Using Recent Covariance Data Evaluations</a:t>
            </a:r>
            <a:r>
              <a:rPr lang="en-US" altLang="ja-JP" sz="1100" dirty="0"/>
              <a:t>, OECD/NEA. No.6410(2008).</a:t>
            </a:r>
            <a:endParaRPr lang="ja-JP" altLang="ja-JP" sz="1100" dirty="0">
              <a:latin typeface="Tahoma" panose="020B0604030504040204" pitchFamily="34" charset="0"/>
              <a:cs typeface="Tahoma" panose="020B0604030504040204" pitchFamily="34" charset="0"/>
            </a:endParaRPr>
          </a:p>
        </p:txBody>
      </p:sp>
      <p:sp>
        <p:nvSpPr>
          <p:cNvPr id="26" name="テキスト ボックス 25">
            <a:extLst>
              <a:ext uri="{FF2B5EF4-FFF2-40B4-BE49-F238E27FC236}">
                <a16:creationId xmlns:a16="http://schemas.microsoft.com/office/drawing/2014/main" id="{B7F2683A-684E-E29C-BC96-9764E896CD0A}"/>
              </a:ext>
            </a:extLst>
          </p:cNvPr>
          <p:cNvSpPr txBox="1"/>
          <p:nvPr/>
        </p:nvSpPr>
        <p:spPr>
          <a:xfrm>
            <a:off x="4565069" y="3283057"/>
            <a:ext cx="4244135" cy="1631216"/>
          </a:xfrm>
          <a:prstGeom prst="rect">
            <a:avLst/>
          </a:prstGeom>
          <a:noFill/>
        </p:spPr>
        <p:txBody>
          <a:bodyPr wrap="square">
            <a:spAutoFit/>
          </a:bodyPr>
          <a:lstStyle/>
          <a:p>
            <a:r>
              <a:rPr lang="en-US" altLang="ja-JP" sz="2000" dirty="0">
                <a:latin typeface="Tahoma" panose="020B0604030504040204" pitchFamily="34" charset="0"/>
                <a:ea typeface="Tahoma" panose="020B0604030504040204" pitchFamily="34" charset="0"/>
                <a:cs typeface="Tahoma" panose="020B0604030504040204" pitchFamily="34" charset="0"/>
              </a:rPr>
              <a:t>For the target accuracy of MA fission cross sections, discrepancies exceeding 40% exist among measured values.</a:t>
            </a:r>
          </a:p>
          <a:p>
            <a:endParaRPr lang="ja-JP" altLang="en-US" sz="2000" dirty="0">
              <a:latin typeface="Tahoma" panose="020B0604030504040204" pitchFamily="34" charset="0"/>
              <a:cs typeface="Tahoma" panose="020B0604030504040204" pitchFamily="34" charset="0"/>
            </a:endParaRPr>
          </a:p>
        </p:txBody>
      </p:sp>
      <p:sp>
        <p:nvSpPr>
          <p:cNvPr id="28" name="テキスト ボックス 27">
            <a:extLst>
              <a:ext uri="{FF2B5EF4-FFF2-40B4-BE49-F238E27FC236}">
                <a16:creationId xmlns:a16="http://schemas.microsoft.com/office/drawing/2014/main" id="{DFF8CFCA-0BD2-FD03-0718-57A70FEFEA55}"/>
              </a:ext>
            </a:extLst>
          </p:cNvPr>
          <p:cNvSpPr txBox="1"/>
          <p:nvPr/>
        </p:nvSpPr>
        <p:spPr>
          <a:xfrm>
            <a:off x="4504565" y="4927348"/>
            <a:ext cx="4648200" cy="707886"/>
          </a:xfrm>
          <a:prstGeom prst="rect">
            <a:avLst/>
          </a:prstGeom>
          <a:noFill/>
        </p:spPr>
        <p:txBody>
          <a:bodyPr wrap="square">
            <a:spAutoFit/>
          </a:bodyPr>
          <a:lstStyle/>
          <a:p>
            <a:r>
              <a:rPr lang="en-US" altLang="ja-JP" sz="2000" dirty="0">
                <a:solidFill>
                  <a:srgbClr val="0070C0"/>
                </a:solidFill>
                <a:latin typeface="Tahoma" panose="020B0604030504040204" pitchFamily="34" charset="0"/>
                <a:ea typeface="Tahoma" panose="020B0604030504040204" pitchFamily="34" charset="0"/>
                <a:cs typeface="Tahoma" panose="020B0604030504040204" pitchFamily="34" charset="0"/>
              </a:rPr>
              <a:t>Why are there such discrepancies in the measurements?</a:t>
            </a:r>
            <a:endParaRPr lang="ja-JP" altLang="en-US" sz="2000" dirty="0">
              <a:solidFill>
                <a:srgbClr val="0070C0"/>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356147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8AF36CA8-FC49-A2C1-BE28-CCA3B73643B9}"/>
              </a:ext>
            </a:extLst>
          </p:cNvPr>
          <p:cNvSpPr>
            <a:spLocks noGrp="1"/>
          </p:cNvSpPr>
          <p:nvPr>
            <p:ph type="title"/>
          </p:nvPr>
        </p:nvSpPr>
        <p:spPr>
          <a:xfrm>
            <a:off x="566555" y="41656"/>
            <a:ext cx="8010890" cy="453187"/>
          </a:xfrm>
        </p:spPr>
        <p:txBody>
          <a:bodyPr/>
          <a:lstStyle/>
          <a:p>
            <a:r>
              <a:rPr lang="en-US" altLang="ja-JP" dirty="0"/>
              <a:t>Issues in measurements</a:t>
            </a:r>
            <a:endParaRPr lang="ja-JP" altLang="en-US" baseline="-25000" dirty="0">
              <a:latin typeface="Verdana" panose="020B0604030504040204" pitchFamily="34" charset="0"/>
            </a:endParaRPr>
          </a:p>
        </p:txBody>
      </p:sp>
      <p:sp>
        <p:nvSpPr>
          <p:cNvPr id="3" name="フッター プレースホルダー 2">
            <a:extLst>
              <a:ext uri="{FF2B5EF4-FFF2-40B4-BE49-F238E27FC236}">
                <a16:creationId xmlns:a16="http://schemas.microsoft.com/office/drawing/2014/main" id="{1BBB0DFA-F760-82D1-8FC9-565C5BD18C83}"/>
              </a:ext>
            </a:extLst>
          </p:cNvPr>
          <p:cNvSpPr>
            <a:spLocks noGrp="1"/>
          </p:cNvSpPr>
          <p:nvPr>
            <p:ph type="ftr" sz="quarter" idx="11"/>
          </p:nvPr>
        </p:nvSpPr>
        <p:spPr/>
        <p:txBody>
          <a:bodyPr/>
          <a:lstStyle/>
          <a:p>
            <a:pPr>
              <a:defRPr/>
            </a:pPr>
            <a:r>
              <a:rPr lang="en-US" altLang="ja-JP"/>
              <a:t>Wonder 2026, 2026/6/29 </a:t>
            </a:r>
            <a:endParaRPr lang="ja-JP" altLang="en-US" dirty="0"/>
          </a:p>
        </p:txBody>
      </p:sp>
      <p:sp>
        <p:nvSpPr>
          <p:cNvPr id="4" name="スライド番号プレースホルダー 3">
            <a:extLst>
              <a:ext uri="{FF2B5EF4-FFF2-40B4-BE49-F238E27FC236}">
                <a16:creationId xmlns:a16="http://schemas.microsoft.com/office/drawing/2014/main" id="{C5EA6807-9C70-47FB-3DC7-8DA1470D1944}"/>
              </a:ext>
            </a:extLst>
          </p:cNvPr>
          <p:cNvSpPr>
            <a:spLocks noGrp="1"/>
          </p:cNvSpPr>
          <p:nvPr>
            <p:ph type="sldNum" sz="quarter" idx="12"/>
          </p:nvPr>
        </p:nvSpPr>
        <p:spPr/>
        <p:txBody>
          <a:bodyPr/>
          <a:lstStyle/>
          <a:p>
            <a:pPr>
              <a:defRPr/>
            </a:pPr>
            <a:fld id="{0F5540F0-F2A8-4025-8DD2-0F2714FBFE32}" type="slidenum">
              <a:rPr lang="ja-JP" altLang="en-US" smtClean="0"/>
              <a:pPr>
                <a:defRPr/>
              </a:pPr>
              <a:t>4</a:t>
            </a:fld>
            <a:endParaRPr lang="ja-JP" altLang="en-US"/>
          </a:p>
        </p:txBody>
      </p:sp>
      <p:sp>
        <p:nvSpPr>
          <p:cNvPr id="12" name="テキスト ボックス 11">
            <a:extLst>
              <a:ext uri="{FF2B5EF4-FFF2-40B4-BE49-F238E27FC236}">
                <a16:creationId xmlns:a16="http://schemas.microsoft.com/office/drawing/2014/main" id="{0897519C-514E-10CE-9219-E8A6FFDF9F72}"/>
              </a:ext>
            </a:extLst>
          </p:cNvPr>
          <p:cNvSpPr txBox="1"/>
          <p:nvPr/>
        </p:nvSpPr>
        <p:spPr>
          <a:xfrm>
            <a:off x="196060" y="621281"/>
            <a:ext cx="8751880" cy="1631216"/>
          </a:xfrm>
          <a:prstGeom prst="rect">
            <a:avLst/>
          </a:prstGeom>
          <a:noFill/>
        </p:spPr>
        <p:txBody>
          <a:bodyPr wrap="square" rtlCol="0">
            <a:spAutoFit/>
          </a:bodyPr>
          <a:lstStyle/>
          <a:p>
            <a:pPr fontAlgn="t"/>
            <a:r>
              <a:rPr lang="ja-JP" altLang="ja-JP" sz="2000" dirty="0">
                <a:latin typeface="Tahoma" panose="020B0604030504040204" pitchFamily="34" charset="0"/>
                <a:cs typeface="Tahoma" panose="020B0604030504040204" pitchFamily="34" charset="0"/>
              </a:rPr>
              <a:t>This is due to </a:t>
            </a:r>
            <a:endParaRPr lang="en-US" altLang="ja-JP" sz="2000" dirty="0">
              <a:latin typeface="Tahoma" panose="020B0604030504040204" pitchFamily="34" charset="0"/>
              <a:cs typeface="Tahoma" panose="020B0604030504040204" pitchFamily="34" charset="0"/>
            </a:endParaRPr>
          </a:p>
          <a:p>
            <a:pPr marL="342900" indent="-342900" fontAlgn="t">
              <a:buFont typeface="Arial" panose="020B0604020202020204" pitchFamily="34" charset="0"/>
              <a:buChar char="•"/>
            </a:pPr>
            <a:r>
              <a:rPr lang="en-US" altLang="ja-JP" sz="2000" dirty="0">
                <a:latin typeface="Symbol" panose="05050102010706020507" pitchFamily="18" charset="2"/>
                <a:cs typeface="Tahoma" panose="020B0604030504040204" pitchFamily="34" charset="0"/>
              </a:rPr>
              <a:t>a</a:t>
            </a:r>
            <a:r>
              <a:rPr lang="ja-JP" altLang="ja-JP" sz="2000" dirty="0">
                <a:latin typeface="Tahoma" panose="020B0604030504040204" pitchFamily="34" charset="0"/>
                <a:cs typeface="Tahoma" panose="020B0604030504040204" pitchFamily="34" charset="0"/>
              </a:rPr>
              <a:t> </a:t>
            </a:r>
            <a:r>
              <a:rPr lang="en-US" altLang="ja-JP" sz="2000" dirty="0">
                <a:latin typeface="Tahoma" panose="020B0604030504040204" pitchFamily="34" charset="0"/>
                <a:cs typeface="Tahoma" panose="020B0604030504040204" pitchFamily="34" charset="0"/>
              </a:rPr>
              <a:t>backgrounds</a:t>
            </a:r>
            <a:r>
              <a:rPr lang="ja-JP" altLang="ja-JP" sz="2000" dirty="0">
                <a:latin typeface="Tahoma" panose="020B0604030504040204" pitchFamily="34" charset="0"/>
                <a:cs typeface="Tahoma" panose="020B0604030504040204" pitchFamily="34" charset="0"/>
              </a:rPr>
              <a:t> </a:t>
            </a:r>
            <a:r>
              <a:rPr lang="en-US" altLang="ja-JP" sz="2000" dirty="0">
                <a:latin typeface="Tahoma" panose="020B0604030504040204" pitchFamily="34" charset="0"/>
                <a:cs typeface="Tahoma" panose="020B0604030504040204" pitchFamily="34" charset="0"/>
              </a:rPr>
              <a:t>f</a:t>
            </a:r>
            <a:r>
              <a:rPr lang="ja-JP" altLang="ja-JP" sz="2000" dirty="0">
                <a:latin typeface="Tahoma" panose="020B0604030504040204" pitchFamily="34" charset="0"/>
                <a:cs typeface="Tahoma" panose="020B0604030504040204" pitchFamily="34" charset="0"/>
              </a:rPr>
              <a:t>rom the </a:t>
            </a:r>
            <a:r>
              <a:rPr lang="en-US" altLang="ja-JP" sz="2000" dirty="0">
                <a:latin typeface="Tahoma" panose="020B0604030504040204" pitchFamily="34" charset="0"/>
                <a:cs typeface="Tahoma" panose="020B0604030504040204" pitchFamily="34" charset="0"/>
              </a:rPr>
              <a:t>sample.</a:t>
            </a:r>
          </a:p>
          <a:p>
            <a:pPr marL="342900" indent="-342900" fontAlgn="t">
              <a:buFont typeface="Arial" panose="020B0604020202020204" pitchFamily="34" charset="0"/>
              <a:buChar char="•"/>
            </a:pPr>
            <a:r>
              <a:rPr lang="en-US" altLang="ja-JP" sz="2000" dirty="0">
                <a:latin typeface="Tahoma" panose="020B0604030504040204" pitchFamily="34" charset="0"/>
                <a:cs typeface="Tahoma" panose="020B0604030504040204" pitchFamily="34" charset="0"/>
              </a:rPr>
              <a:t>T</a:t>
            </a:r>
            <a:r>
              <a:rPr lang="ja-JP" altLang="ja-JP" sz="2000" dirty="0">
                <a:latin typeface="Tahoma" panose="020B0604030504040204" pitchFamily="34" charset="0"/>
                <a:cs typeface="Tahoma" panose="020B0604030504040204" pitchFamily="34" charset="0"/>
              </a:rPr>
              <a:t>he sample mass is severely limited</a:t>
            </a:r>
            <a:r>
              <a:rPr lang="en-US" altLang="ja-JP" sz="2000" dirty="0">
                <a:latin typeface="Tahoma" panose="020B0604030504040204" pitchFamily="34" charset="0"/>
                <a:cs typeface="Tahoma" panose="020B0604030504040204" pitchFamily="34" charset="0"/>
              </a:rPr>
              <a:t> (</a:t>
            </a:r>
            <a:r>
              <a:rPr lang="en-US" altLang="ja-JP" sz="2000" dirty="0">
                <a:solidFill>
                  <a:srgbClr val="0070C0"/>
                </a:solidFill>
                <a:latin typeface="Tahoma" panose="020B0604030504040204" pitchFamily="34" charset="0"/>
                <a:cs typeface="Tahoma" panose="020B0604030504040204" pitchFamily="34" charset="0"/>
              </a:rPr>
              <a:t>0.1 ~ 1 mg/cm</a:t>
            </a:r>
            <a:r>
              <a:rPr lang="en-US" altLang="ja-JP" sz="2000" baseline="30000" dirty="0">
                <a:solidFill>
                  <a:srgbClr val="0070C0"/>
                </a:solidFill>
                <a:latin typeface="Tahoma" panose="020B0604030504040204" pitchFamily="34" charset="0"/>
                <a:cs typeface="Tahoma" panose="020B0604030504040204" pitchFamily="34" charset="0"/>
              </a:rPr>
              <a:t>2</a:t>
            </a:r>
            <a:r>
              <a:rPr lang="en-US" altLang="ja-JP" sz="2000" dirty="0">
                <a:latin typeface="Tahoma" panose="020B0604030504040204" pitchFamily="34" charset="0"/>
                <a:cs typeface="Tahoma" panose="020B0604030504040204" pitchFamily="34" charset="0"/>
              </a:rPr>
              <a:t>) for measurements of a fission chamber (FC)</a:t>
            </a:r>
            <a:r>
              <a:rPr lang="ja-JP" altLang="ja-JP" sz="2000" dirty="0">
                <a:latin typeface="Tahoma" panose="020B0604030504040204" pitchFamily="34" charset="0"/>
                <a:cs typeface="Tahoma" panose="020B0604030504040204" pitchFamily="34" charset="0"/>
              </a:rPr>
              <a:t>.</a:t>
            </a:r>
            <a:r>
              <a:rPr lang="en-US" altLang="ja-JP" sz="2000" dirty="0">
                <a:latin typeface="Tahoma" panose="020B0604030504040204" pitchFamily="34" charset="0"/>
                <a:cs typeface="Tahoma" panose="020B0604030504040204" pitchFamily="34" charset="0"/>
              </a:rPr>
              <a:t>             </a:t>
            </a:r>
          </a:p>
          <a:p>
            <a:pPr marL="342900" indent="-342900" fontAlgn="t">
              <a:buFont typeface="Arial" panose="020B0604020202020204" pitchFamily="34" charset="0"/>
              <a:buChar char="•"/>
            </a:pPr>
            <a:r>
              <a:rPr lang="en-US" altLang="ja-JP" sz="2000" dirty="0">
                <a:latin typeface="Tahoma" panose="020B0604030504040204" pitchFamily="34" charset="0"/>
                <a:cs typeface="Tahoma" panose="020B0604030504040204" pitchFamily="34" charset="0"/>
              </a:rPr>
              <a:t>Strict regulations on standard samples (</a:t>
            </a:r>
            <a:r>
              <a:rPr lang="en-US" altLang="ja-JP" sz="2000" baseline="30000" dirty="0">
                <a:latin typeface="Tahoma" panose="020B0604030504040204" pitchFamily="34" charset="0"/>
                <a:cs typeface="Tahoma" panose="020B0604030504040204" pitchFamily="34" charset="0"/>
              </a:rPr>
              <a:t>235</a:t>
            </a:r>
            <a:r>
              <a:rPr lang="en-US" altLang="ja-JP" sz="2000" dirty="0">
                <a:latin typeface="Tahoma" panose="020B0604030504040204" pitchFamily="34" charset="0"/>
                <a:cs typeface="Tahoma" panose="020B0604030504040204" pitchFamily="34" charset="0"/>
              </a:rPr>
              <a:t>U, </a:t>
            </a:r>
            <a:r>
              <a:rPr lang="en-US" altLang="ja-JP" sz="2000" baseline="30000" dirty="0">
                <a:latin typeface="Tahoma" panose="020B0604030504040204" pitchFamily="34" charset="0"/>
                <a:cs typeface="Tahoma" panose="020B0604030504040204" pitchFamily="34" charset="0"/>
              </a:rPr>
              <a:t>239</a:t>
            </a:r>
            <a:r>
              <a:rPr lang="en-US" altLang="ja-JP" sz="2000" dirty="0">
                <a:latin typeface="Tahoma" panose="020B0604030504040204" pitchFamily="34" charset="0"/>
                <a:cs typeface="Tahoma" panose="020B0604030504040204" pitchFamily="34" charset="0"/>
              </a:rPr>
              <a:t>Pu).</a:t>
            </a:r>
            <a:endParaRPr lang="ja-JP" altLang="ja-JP" sz="2000" dirty="0">
              <a:latin typeface="Tahoma" panose="020B0604030504040204" pitchFamily="34" charset="0"/>
              <a:cs typeface="Tahoma" panose="020B0604030504040204" pitchFamily="34" charset="0"/>
            </a:endParaRPr>
          </a:p>
        </p:txBody>
      </p:sp>
      <p:pic>
        <p:nvPicPr>
          <p:cNvPr id="13" name="Picture 2">
            <a:extLst>
              <a:ext uri="{FF2B5EF4-FFF2-40B4-BE49-F238E27FC236}">
                <a16:creationId xmlns:a16="http://schemas.microsoft.com/office/drawing/2014/main" id="{FBE08FD4-BC13-47CA-2D87-0F98E9C68710}"/>
              </a:ext>
            </a:extLst>
          </p:cNvPr>
          <p:cNvPicPr>
            <a:picLocks noChangeAspect="1" noChangeArrowheads="1"/>
          </p:cNvPicPr>
          <p:nvPr/>
        </p:nvPicPr>
        <p:blipFill>
          <a:blip r:embed="rId3" cstate="print"/>
          <a:srcRect/>
          <a:stretch>
            <a:fillRect/>
          </a:stretch>
        </p:blipFill>
        <p:spPr bwMode="auto">
          <a:xfrm>
            <a:off x="194978" y="2919374"/>
            <a:ext cx="4344717" cy="3024336"/>
          </a:xfrm>
          <a:prstGeom prst="rect">
            <a:avLst/>
          </a:prstGeom>
          <a:noFill/>
        </p:spPr>
      </p:pic>
      <p:pic>
        <p:nvPicPr>
          <p:cNvPr id="14" name="Picture 2">
            <a:extLst>
              <a:ext uri="{FF2B5EF4-FFF2-40B4-BE49-F238E27FC236}">
                <a16:creationId xmlns:a16="http://schemas.microsoft.com/office/drawing/2014/main" id="{304411C3-4397-2EFD-3431-4E0CEC4E695A}"/>
              </a:ext>
            </a:extLst>
          </p:cNvPr>
          <p:cNvPicPr>
            <a:picLocks noChangeAspect="1" noChangeArrowheads="1"/>
          </p:cNvPicPr>
          <p:nvPr/>
        </p:nvPicPr>
        <p:blipFill>
          <a:blip r:embed="rId4" cstate="print"/>
          <a:srcRect/>
          <a:stretch>
            <a:fillRect/>
          </a:stretch>
        </p:blipFill>
        <p:spPr bwMode="auto">
          <a:xfrm>
            <a:off x="4887035" y="3454693"/>
            <a:ext cx="3360373" cy="2520280"/>
          </a:xfrm>
          <a:prstGeom prst="rect">
            <a:avLst/>
          </a:prstGeom>
          <a:noFill/>
        </p:spPr>
      </p:pic>
      <p:sp>
        <p:nvSpPr>
          <p:cNvPr id="17" name="テキスト ボックス 16">
            <a:extLst>
              <a:ext uri="{FF2B5EF4-FFF2-40B4-BE49-F238E27FC236}">
                <a16:creationId xmlns:a16="http://schemas.microsoft.com/office/drawing/2014/main" id="{F0DFACC7-9F01-0DF2-7184-5E84C5719B39}"/>
              </a:ext>
            </a:extLst>
          </p:cNvPr>
          <p:cNvSpPr txBox="1"/>
          <p:nvPr/>
        </p:nvSpPr>
        <p:spPr>
          <a:xfrm>
            <a:off x="414099" y="5954038"/>
            <a:ext cx="3932876" cy="707886"/>
          </a:xfrm>
          <a:prstGeom prst="rect">
            <a:avLst/>
          </a:prstGeom>
          <a:noFill/>
        </p:spPr>
        <p:txBody>
          <a:bodyPr wrap="square" rtlCol="0">
            <a:spAutoFit/>
          </a:bodyPr>
          <a:lstStyle/>
          <a:p>
            <a:pPr fontAlgn="t"/>
            <a:r>
              <a:rPr lang="en-US" altLang="ja-JP" sz="2000" dirty="0">
                <a:latin typeface="Tahoma" panose="020B0604030504040204" pitchFamily="34" charset="0"/>
                <a:cs typeface="Tahoma" panose="020B0604030504040204" pitchFamily="34" charset="0"/>
              </a:rPr>
              <a:t>Back-to-Back (BTB) FC for fission rate ratio measurements.</a:t>
            </a:r>
          </a:p>
        </p:txBody>
      </p:sp>
      <p:sp>
        <p:nvSpPr>
          <p:cNvPr id="18" name="テキスト ボックス 17">
            <a:extLst>
              <a:ext uri="{FF2B5EF4-FFF2-40B4-BE49-F238E27FC236}">
                <a16:creationId xmlns:a16="http://schemas.microsoft.com/office/drawing/2014/main" id="{AC06409B-07B3-9B36-FC45-4CDE358EF2D6}"/>
              </a:ext>
            </a:extLst>
          </p:cNvPr>
          <p:cNvSpPr txBox="1"/>
          <p:nvPr/>
        </p:nvSpPr>
        <p:spPr>
          <a:xfrm>
            <a:off x="2153433" y="4514778"/>
            <a:ext cx="810281" cy="400110"/>
          </a:xfrm>
          <a:prstGeom prst="rect">
            <a:avLst/>
          </a:prstGeom>
          <a:noFill/>
        </p:spPr>
        <p:txBody>
          <a:bodyPr wrap="square" rtlCol="0">
            <a:spAutoFit/>
          </a:bodyPr>
          <a:lstStyle/>
          <a:p>
            <a:pPr fontAlgn="t"/>
            <a:r>
              <a:rPr lang="en-US" altLang="ja-JP" sz="2000" baseline="30000" dirty="0">
                <a:solidFill>
                  <a:srgbClr val="FF0000"/>
                </a:solidFill>
                <a:latin typeface="Comic Sans MS" panose="030F0702030302020204" pitchFamily="66" charset="0"/>
                <a:cs typeface="Tahoma" panose="020B0604030504040204" pitchFamily="34" charset="0"/>
              </a:rPr>
              <a:t>235</a:t>
            </a:r>
            <a:r>
              <a:rPr lang="en-US" altLang="ja-JP" sz="2000" dirty="0">
                <a:solidFill>
                  <a:srgbClr val="FF0000"/>
                </a:solidFill>
                <a:latin typeface="Comic Sans MS" panose="030F0702030302020204" pitchFamily="66" charset="0"/>
                <a:cs typeface="Tahoma" panose="020B0604030504040204" pitchFamily="34" charset="0"/>
              </a:rPr>
              <a:t>U</a:t>
            </a:r>
          </a:p>
        </p:txBody>
      </p:sp>
      <p:sp>
        <p:nvSpPr>
          <p:cNvPr id="19" name="テキスト ボックス 18">
            <a:extLst>
              <a:ext uri="{FF2B5EF4-FFF2-40B4-BE49-F238E27FC236}">
                <a16:creationId xmlns:a16="http://schemas.microsoft.com/office/drawing/2014/main" id="{F36091AE-8F3C-3431-39B7-6F7E20B12482}"/>
              </a:ext>
            </a:extLst>
          </p:cNvPr>
          <p:cNvSpPr txBox="1"/>
          <p:nvPr/>
        </p:nvSpPr>
        <p:spPr>
          <a:xfrm>
            <a:off x="1277527" y="4596657"/>
            <a:ext cx="875906" cy="400110"/>
          </a:xfrm>
          <a:prstGeom prst="rect">
            <a:avLst/>
          </a:prstGeom>
          <a:noFill/>
        </p:spPr>
        <p:txBody>
          <a:bodyPr wrap="square" rtlCol="0">
            <a:spAutoFit/>
          </a:bodyPr>
          <a:lstStyle/>
          <a:p>
            <a:pPr fontAlgn="t"/>
            <a:r>
              <a:rPr lang="en-US" altLang="ja-JP" sz="2000" baseline="30000" dirty="0">
                <a:solidFill>
                  <a:srgbClr val="0070C0"/>
                </a:solidFill>
                <a:latin typeface="Comic Sans MS" panose="030F0702030302020204" pitchFamily="66" charset="0"/>
                <a:cs typeface="Tahoma" panose="020B0604030504040204" pitchFamily="34" charset="0"/>
              </a:rPr>
              <a:t>241</a:t>
            </a:r>
            <a:r>
              <a:rPr lang="en-US" altLang="ja-JP" sz="2000" dirty="0">
                <a:solidFill>
                  <a:srgbClr val="0070C0"/>
                </a:solidFill>
                <a:latin typeface="Comic Sans MS" panose="030F0702030302020204" pitchFamily="66" charset="0"/>
                <a:cs typeface="Tahoma" panose="020B0604030504040204" pitchFamily="34" charset="0"/>
              </a:rPr>
              <a:t>Am</a:t>
            </a:r>
          </a:p>
        </p:txBody>
      </p:sp>
      <p:grpSp>
        <p:nvGrpSpPr>
          <p:cNvPr id="22" name="グループ化 21">
            <a:extLst>
              <a:ext uri="{FF2B5EF4-FFF2-40B4-BE49-F238E27FC236}">
                <a16:creationId xmlns:a16="http://schemas.microsoft.com/office/drawing/2014/main" id="{E0A8CC7E-0CAC-673E-C799-288FFA00A1B3}"/>
              </a:ext>
            </a:extLst>
          </p:cNvPr>
          <p:cNvGrpSpPr/>
          <p:nvPr/>
        </p:nvGrpSpPr>
        <p:grpSpPr>
          <a:xfrm>
            <a:off x="3799369" y="1495901"/>
            <a:ext cx="2319597" cy="369332"/>
            <a:chOff x="3761910" y="1611676"/>
            <a:chExt cx="2319597" cy="369332"/>
          </a:xfrm>
        </p:grpSpPr>
        <p:sp>
          <p:nvSpPr>
            <p:cNvPr id="16" name="矢印: 右 15">
              <a:extLst>
                <a:ext uri="{FF2B5EF4-FFF2-40B4-BE49-F238E27FC236}">
                  <a16:creationId xmlns:a16="http://schemas.microsoft.com/office/drawing/2014/main" id="{26DF6763-AB4C-BEC6-ABBB-B8162DB3C857}"/>
                </a:ext>
              </a:extLst>
            </p:cNvPr>
            <p:cNvSpPr/>
            <p:nvPr/>
          </p:nvSpPr>
          <p:spPr>
            <a:xfrm>
              <a:off x="3761910" y="1661327"/>
              <a:ext cx="708270" cy="27003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226C3DDF-234A-A111-F2B4-57561F38BAFB}"/>
                </a:ext>
              </a:extLst>
            </p:cNvPr>
            <p:cNvSpPr txBox="1"/>
            <p:nvPr/>
          </p:nvSpPr>
          <p:spPr>
            <a:xfrm>
              <a:off x="4399526" y="1611676"/>
              <a:ext cx="1681981" cy="369332"/>
            </a:xfrm>
            <a:prstGeom prst="rect">
              <a:avLst/>
            </a:prstGeom>
            <a:noFill/>
          </p:spPr>
          <p:txBody>
            <a:bodyPr wrap="square">
              <a:spAutoFit/>
            </a:bodyPr>
            <a:lstStyle/>
            <a:p>
              <a:r>
                <a:rPr lang="en-US" altLang="ja-JP" sz="1800" dirty="0">
                  <a:solidFill>
                    <a:srgbClr val="0070C0"/>
                  </a:solidFill>
                  <a:latin typeface="Tahoma" panose="020B0604030504040204" pitchFamily="34" charset="0"/>
                  <a:cs typeface="Tahoma" panose="020B0604030504040204" pitchFamily="34" charset="0"/>
                </a:rPr>
                <a:t> Low statistics</a:t>
              </a:r>
              <a:endParaRPr lang="ja-JP" altLang="en-US" dirty="0">
                <a:solidFill>
                  <a:srgbClr val="0070C0"/>
                </a:solidFill>
              </a:endParaRPr>
            </a:p>
          </p:txBody>
        </p:sp>
      </p:grpSp>
      <p:grpSp>
        <p:nvGrpSpPr>
          <p:cNvPr id="23" name="グループ化 22">
            <a:extLst>
              <a:ext uri="{FF2B5EF4-FFF2-40B4-BE49-F238E27FC236}">
                <a16:creationId xmlns:a16="http://schemas.microsoft.com/office/drawing/2014/main" id="{6BFFAAB1-BEA6-F321-193E-7A98F6AEFDF7}"/>
              </a:ext>
            </a:extLst>
          </p:cNvPr>
          <p:cNvGrpSpPr/>
          <p:nvPr/>
        </p:nvGrpSpPr>
        <p:grpSpPr>
          <a:xfrm>
            <a:off x="448469" y="2146605"/>
            <a:ext cx="8391460" cy="646331"/>
            <a:chOff x="3761910" y="1619217"/>
            <a:chExt cx="2446112" cy="646331"/>
          </a:xfrm>
        </p:grpSpPr>
        <p:sp>
          <p:nvSpPr>
            <p:cNvPr id="24" name="矢印: 右 23">
              <a:extLst>
                <a:ext uri="{FF2B5EF4-FFF2-40B4-BE49-F238E27FC236}">
                  <a16:creationId xmlns:a16="http://schemas.microsoft.com/office/drawing/2014/main" id="{7FEF0B9C-F2FC-32CC-F3A7-C920662C812B}"/>
                </a:ext>
              </a:extLst>
            </p:cNvPr>
            <p:cNvSpPr/>
            <p:nvPr/>
          </p:nvSpPr>
          <p:spPr>
            <a:xfrm>
              <a:off x="3761910" y="1661327"/>
              <a:ext cx="189650" cy="27003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A669A4A7-F162-25F4-C6D9-01184E614217}"/>
                </a:ext>
              </a:extLst>
            </p:cNvPr>
            <p:cNvSpPr txBox="1"/>
            <p:nvPr/>
          </p:nvSpPr>
          <p:spPr>
            <a:xfrm>
              <a:off x="3951560" y="1619217"/>
              <a:ext cx="2256462" cy="646331"/>
            </a:xfrm>
            <a:prstGeom prst="rect">
              <a:avLst/>
            </a:prstGeom>
            <a:noFill/>
          </p:spPr>
          <p:txBody>
            <a:bodyPr wrap="square">
              <a:spAutoFit/>
            </a:bodyPr>
            <a:lstStyle/>
            <a:p>
              <a:r>
                <a:rPr lang="en-US" altLang="ja-JP" dirty="0">
                  <a:solidFill>
                    <a:srgbClr val="0070C0"/>
                  </a:solidFill>
                  <a:latin typeface="Tahoma" panose="020B0604030504040204" pitchFamily="34" charset="0"/>
                  <a:cs typeface="Tahoma" panose="020B0604030504040204" pitchFamily="34" charset="0"/>
                </a:rPr>
                <a:t>Pu, HEU, </a:t>
              </a:r>
              <a:r>
                <a:rPr lang="en-US" altLang="ja-JP" baseline="30000" dirty="0">
                  <a:solidFill>
                    <a:srgbClr val="0070C0"/>
                  </a:solidFill>
                  <a:latin typeface="Tahoma" panose="020B0604030504040204" pitchFamily="34" charset="0"/>
                  <a:cs typeface="Tahoma" panose="020B0604030504040204" pitchFamily="34" charset="0"/>
                </a:rPr>
                <a:t>233</a:t>
              </a:r>
              <a:r>
                <a:rPr lang="en-US" altLang="ja-JP" dirty="0">
                  <a:solidFill>
                    <a:srgbClr val="0070C0"/>
                  </a:solidFill>
                  <a:latin typeface="Tahoma" panose="020B0604030504040204" pitchFamily="34" charset="0"/>
                  <a:cs typeface="Tahoma" panose="020B0604030504040204" pitchFamily="34" charset="0"/>
                </a:rPr>
                <a:t>U: Permission is required regardless of quantity (mass).</a:t>
              </a:r>
              <a:br>
                <a:rPr lang="en-US" altLang="ja-JP" dirty="0">
                  <a:solidFill>
                    <a:srgbClr val="0070C0"/>
                  </a:solidFill>
                  <a:latin typeface="Tahoma" panose="020B0604030504040204" pitchFamily="34" charset="0"/>
                  <a:cs typeface="Tahoma" panose="020B0604030504040204" pitchFamily="34" charset="0"/>
                </a:rPr>
              </a:br>
              <a:r>
                <a:rPr lang="en-US" altLang="ja-JP" dirty="0">
                  <a:solidFill>
                    <a:srgbClr val="0070C0"/>
                  </a:solidFill>
                  <a:latin typeface="Tahoma" panose="020B0604030504040204" pitchFamily="34" charset="0"/>
                  <a:cs typeface="Tahoma" panose="020B0604030504040204" pitchFamily="34" charset="0"/>
                </a:rPr>
                <a:t>Only Kyoto University can (almost) be used in Japan (</a:t>
              </a:r>
              <a:r>
                <a:rPr lang="en-US" altLang="ja-JP" baseline="30000" dirty="0">
                  <a:solidFill>
                    <a:srgbClr val="0070C0"/>
                  </a:solidFill>
                  <a:latin typeface="Tahoma" panose="020B0604030504040204" pitchFamily="34" charset="0"/>
                  <a:cs typeface="Tahoma" panose="020B0604030504040204" pitchFamily="34" charset="0"/>
                </a:rPr>
                <a:t>233,235</a:t>
              </a:r>
              <a:r>
                <a:rPr lang="en-US" altLang="ja-JP" dirty="0">
                  <a:solidFill>
                    <a:srgbClr val="0070C0"/>
                  </a:solidFill>
                  <a:latin typeface="Tahoma" panose="020B0604030504040204" pitchFamily="34" charset="0"/>
                  <a:cs typeface="Tahoma" panose="020B0604030504040204" pitchFamily="34" charset="0"/>
                </a:rPr>
                <a:t>U) .   </a:t>
              </a:r>
              <a:endParaRPr lang="ja-JP" altLang="en-US" dirty="0">
                <a:solidFill>
                  <a:srgbClr val="0070C0"/>
                </a:solidFill>
              </a:endParaRPr>
            </a:p>
          </p:txBody>
        </p:sp>
      </p:grpSp>
    </p:spTree>
    <p:extLst>
      <p:ext uri="{BB962C8B-B14F-4D97-AF65-F5344CB8AC3E}">
        <p14:creationId xmlns:p14="http://schemas.microsoft.com/office/powerpoint/2010/main" val="1573950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463A89-4DAF-607F-EB9B-385342E7312F}"/>
            </a:ext>
          </a:extLst>
        </p:cNvPr>
        <p:cNvGrpSpPr/>
        <p:nvPr/>
      </p:nvGrpSpPr>
      <p:grpSpPr>
        <a:xfrm>
          <a:off x="0" y="0"/>
          <a:ext cx="0" cy="0"/>
          <a:chOff x="0" y="0"/>
          <a:chExt cx="0" cy="0"/>
        </a:xfrm>
      </p:grpSpPr>
      <p:sp>
        <p:nvSpPr>
          <p:cNvPr id="5" name="タイトル 4">
            <a:extLst>
              <a:ext uri="{FF2B5EF4-FFF2-40B4-BE49-F238E27FC236}">
                <a16:creationId xmlns:a16="http://schemas.microsoft.com/office/drawing/2014/main" id="{FBB069B4-19CF-E042-63FC-44D5BF6F2811}"/>
              </a:ext>
            </a:extLst>
          </p:cNvPr>
          <p:cNvSpPr>
            <a:spLocks noGrp="1"/>
          </p:cNvSpPr>
          <p:nvPr>
            <p:ph type="title"/>
          </p:nvPr>
        </p:nvSpPr>
        <p:spPr>
          <a:xfrm>
            <a:off x="566555" y="41656"/>
            <a:ext cx="8010890" cy="453187"/>
          </a:xfrm>
        </p:spPr>
        <p:txBody>
          <a:bodyPr/>
          <a:lstStyle/>
          <a:p>
            <a:r>
              <a:rPr lang="en-US" altLang="ja-JP" dirty="0"/>
              <a:t>Motivation</a:t>
            </a:r>
            <a:endParaRPr lang="ja-JP" altLang="en-US" baseline="-25000" dirty="0">
              <a:latin typeface="Verdana" panose="020B0604030504040204" pitchFamily="34" charset="0"/>
            </a:endParaRPr>
          </a:p>
        </p:txBody>
      </p:sp>
      <p:sp>
        <p:nvSpPr>
          <p:cNvPr id="3" name="フッター プレースホルダー 2">
            <a:extLst>
              <a:ext uri="{FF2B5EF4-FFF2-40B4-BE49-F238E27FC236}">
                <a16:creationId xmlns:a16="http://schemas.microsoft.com/office/drawing/2014/main" id="{E8808502-3720-614B-25E8-3B43574E22B3}"/>
              </a:ext>
            </a:extLst>
          </p:cNvPr>
          <p:cNvSpPr>
            <a:spLocks noGrp="1"/>
          </p:cNvSpPr>
          <p:nvPr>
            <p:ph type="ftr" sz="quarter" idx="11"/>
          </p:nvPr>
        </p:nvSpPr>
        <p:spPr>
          <a:xfrm>
            <a:off x="3124200" y="6514300"/>
            <a:ext cx="2895600" cy="365125"/>
          </a:xfrm>
        </p:spPr>
        <p:txBody>
          <a:bodyPr/>
          <a:lstStyle/>
          <a:p>
            <a:pPr>
              <a:defRPr/>
            </a:pPr>
            <a:r>
              <a:rPr lang="en-US" altLang="ja-JP"/>
              <a:t>Wonder 2026, 2026/6/29 </a:t>
            </a:r>
            <a:endParaRPr lang="ja-JP" altLang="en-US" dirty="0"/>
          </a:p>
        </p:txBody>
      </p:sp>
      <p:sp>
        <p:nvSpPr>
          <p:cNvPr id="4" name="スライド番号プレースホルダー 3">
            <a:extLst>
              <a:ext uri="{FF2B5EF4-FFF2-40B4-BE49-F238E27FC236}">
                <a16:creationId xmlns:a16="http://schemas.microsoft.com/office/drawing/2014/main" id="{65A167E9-CC2C-CDEE-5174-A5C7C6E123F7}"/>
              </a:ext>
            </a:extLst>
          </p:cNvPr>
          <p:cNvSpPr>
            <a:spLocks noGrp="1"/>
          </p:cNvSpPr>
          <p:nvPr>
            <p:ph type="sldNum" sz="quarter" idx="12"/>
          </p:nvPr>
        </p:nvSpPr>
        <p:spPr>
          <a:xfrm>
            <a:off x="6957265" y="6504962"/>
            <a:ext cx="2133600" cy="365125"/>
          </a:xfrm>
        </p:spPr>
        <p:txBody>
          <a:bodyPr/>
          <a:lstStyle/>
          <a:p>
            <a:pPr>
              <a:defRPr/>
            </a:pPr>
            <a:fld id="{0F5540F0-F2A8-4025-8DD2-0F2714FBFE32}" type="slidenum">
              <a:rPr lang="ja-JP" altLang="en-US" smtClean="0"/>
              <a:pPr>
                <a:defRPr/>
              </a:pPr>
              <a:t>5</a:t>
            </a:fld>
            <a:endParaRPr lang="ja-JP" altLang="en-US"/>
          </a:p>
        </p:txBody>
      </p:sp>
      <p:sp>
        <p:nvSpPr>
          <p:cNvPr id="12" name="テキスト ボックス 11">
            <a:extLst>
              <a:ext uri="{FF2B5EF4-FFF2-40B4-BE49-F238E27FC236}">
                <a16:creationId xmlns:a16="http://schemas.microsoft.com/office/drawing/2014/main" id="{F171CCDE-2672-83C9-9724-E444FE11BE3C}"/>
              </a:ext>
            </a:extLst>
          </p:cNvPr>
          <p:cNvSpPr txBox="1"/>
          <p:nvPr/>
        </p:nvSpPr>
        <p:spPr>
          <a:xfrm>
            <a:off x="192975" y="668210"/>
            <a:ext cx="8947940" cy="2585323"/>
          </a:xfrm>
          <a:prstGeom prst="rect">
            <a:avLst/>
          </a:prstGeom>
          <a:noFill/>
        </p:spPr>
        <p:txBody>
          <a:bodyPr wrap="square" rtlCol="0">
            <a:spAutoFit/>
          </a:bodyPr>
          <a:lstStyle/>
          <a:p>
            <a:pPr fontAlgn="t"/>
            <a:r>
              <a:rPr lang="en-US" altLang="ja-JP" dirty="0">
                <a:latin typeface="Tahoma" panose="020B0604030504040204" pitchFamily="34" charset="0"/>
                <a:ea typeface="Tahoma" panose="020B0604030504040204" pitchFamily="34" charset="0"/>
                <a:cs typeface="Tahoma" panose="020B0604030504040204" pitchFamily="34" charset="0"/>
              </a:rPr>
              <a:t>We develop a technique to precisely measure MA fission cross sections by detecting </a:t>
            </a:r>
            <a:r>
              <a:rPr lang="en-US" altLang="ja-JP" dirty="0">
                <a:solidFill>
                  <a:srgbClr val="0070C0"/>
                </a:solidFill>
                <a:latin typeface="Tahoma" panose="020B0604030504040204" pitchFamily="34" charset="0"/>
                <a:ea typeface="Tahoma" panose="020B0604030504040204" pitchFamily="34" charset="0"/>
                <a:cs typeface="Tahoma" panose="020B0604030504040204" pitchFamily="34" charset="0"/>
              </a:rPr>
              <a:t>fast fission neutrons </a:t>
            </a:r>
            <a:r>
              <a:rPr lang="en-US" altLang="ja-JP" dirty="0">
                <a:latin typeface="Tahoma" panose="020B0604030504040204" pitchFamily="34" charset="0"/>
                <a:ea typeface="Tahoma" panose="020B0604030504040204" pitchFamily="34" charset="0"/>
                <a:cs typeface="Tahoma" panose="020B0604030504040204" pitchFamily="34" charset="0"/>
              </a:rPr>
              <a:t>with</a:t>
            </a:r>
            <a:r>
              <a:rPr lang="en-US" altLang="ja-JP" dirty="0">
                <a:solidFill>
                  <a:srgbClr val="0070C0"/>
                </a:solidFill>
                <a:latin typeface="Tahoma" panose="020B0604030504040204" pitchFamily="34" charset="0"/>
                <a:ea typeface="Tahoma" panose="020B0604030504040204" pitchFamily="34" charset="0"/>
                <a:cs typeface="Tahoma" panose="020B0604030504040204" pitchFamily="34" charset="0"/>
              </a:rPr>
              <a:t> recoil-proton neutron detectors (Eljen EJ-276D) </a:t>
            </a:r>
            <a:r>
              <a:rPr lang="en-US" altLang="ja-JP" dirty="0">
                <a:latin typeface="Tahoma" panose="020B0604030504040204" pitchFamily="34" charset="0"/>
                <a:ea typeface="Tahoma" panose="020B0604030504040204" pitchFamily="34" charset="0"/>
                <a:cs typeface="Tahoma" panose="020B0604030504040204" pitchFamily="34" charset="0"/>
              </a:rPr>
              <a:t>as a collaborative study by JAEA, Science Tokyo and Kyoto University. </a:t>
            </a:r>
          </a:p>
          <a:p>
            <a:pPr fontAlgn="t"/>
            <a:r>
              <a:rPr lang="en-US" altLang="ja-JP" b="1" dirty="0">
                <a:solidFill>
                  <a:srgbClr val="0070C0"/>
                </a:solidFill>
                <a:latin typeface="Tahoma" panose="020B0604030504040204" pitchFamily="34" charset="0"/>
                <a:ea typeface="Tahoma" panose="020B0604030504040204" pitchFamily="34" charset="0"/>
                <a:cs typeface="Tahoma" panose="020B0604030504040204" pitchFamily="34" charset="0"/>
              </a:rPr>
              <a:t>Purpose:</a:t>
            </a:r>
          </a:p>
          <a:p>
            <a:pPr marL="342900" indent="-342900" fontAlgn="t">
              <a:buFont typeface="Arial" panose="020B0604020202020204" pitchFamily="34" charset="0"/>
              <a:buChar char="•"/>
            </a:pPr>
            <a:r>
              <a:rPr lang="en-US" altLang="ja-JP" dirty="0">
                <a:latin typeface="Tahoma" panose="020B0604030504040204" pitchFamily="34" charset="0"/>
                <a:ea typeface="Tahoma" panose="020B0604030504040204" pitchFamily="34" charset="0"/>
                <a:cs typeface="Tahoma" panose="020B0604030504040204" pitchFamily="34" charset="0"/>
              </a:rPr>
              <a:t>Target accuracy: </a:t>
            </a:r>
            <a:r>
              <a:rPr lang="en-US" altLang="ja-JP" baseline="30000" dirty="0">
                <a:latin typeface="Tahoma" panose="020B0604030504040204" pitchFamily="34" charset="0"/>
                <a:ea typeface="Tahoma" panose="020B0604030504040204" pitchFamily="34" charset="0"/>
                <a:cs typeface="Tahoma" panose="020B0604030504040204" pitchFamily="34" charset="0"/>
              </a:rPr>
              <a:t>241</a:t>
            </a:r>
            <a:r>
              <a:rPr lang="en-US" altLang="ja-JP" dirty="0">
                <a:latin typeface="Tahoma" panose="020B0604030504040204" pitchFamily="34" charset="0"/>
                <a:ea typeface="Tahoma" panose="020B0604030504040204" pitchFamily="34" charset="0"/>
                <a:cs typeface="Tahoma" panose="020B0604030504040204" pitchFamily="34" charset="0"/>
              </a:rPr>
              <a:t>Am and </a:t>
            </a:r>
            <a:r>
              <a:rPr lang="en-US" altLang="ja-JP" baseline="30000" dirty="0">
                <a:latin typeface="Tahoma" panose="020B0604030504040204" pitchFamily="34" charset="0"/>
                <a:ea typeface="Tahoma" panose="020B0604030504040204" pitchFamily="34" charset="0"/>
                <a:cs typeface="Tahoma" panose="020B0604030504040204" pitchFamily="34" charset="0"/>
              </a:rPr>
              <a:t>245</a:t>
            </a:r>
            <a:r>
              <a:rPr lang="en-US" altLang="ja-JP" dirty="0">
                <a:latin typeface="Tahoma" panose="020B0604030504040204" pitchFamily="34" charset="0"/>
                <a:ea typeface="Tahoma" panose="020B0604030504040204" pitchFamily="34" charset="0"/>
                <a:cs typeface="Tahoma" panose="020B0604030504040204" pitchFamily="34" charset="0"/>
              </a:rPr>
              <a:t>Cm cross sections with 5 – 15% uncertainty.</a:t>
            </a:r>
          </a:p>
          <a:p>
            <a:pPr marL="342900" indent="-342900" fontAlgn="t">
              <a:buFont typeface="Arial" panose="020B0604020202020204" pitchFamily="34" charset="0"/>
              <a:buChar char="•"/>
            </a:pPr>
            <a:r>
              <a:rPr lang="en-US" altLang="ja-JP" dirty="0">
                <a:latin typeface="Tahoma" panose="020B0604030504040204" pitchFamily="34" charset="0"/>
                <a:ea typeface="Tahoma" panose="020B0604030504040204" pitchFamily="34" charset="0"/>
                <a:cs typeface="Tahoma" panose="020B0604030504040204" pitchFamily="34" charset="0"/>
              </a:rPr>
              <a:t>Using a </a:t>
            </a:r>
            <a:r>
              <a:rPr lang="en-US" altLang="ja-JP" baseline="30000" dirty="0">
                <a:latin typeface="Tahoma" panose="020B0604030504040204" pitchFamily="34" charset="0"/>
                <a:ea typeface="Tahoma" panose="020B0604030504040204" pitchFamily="34" charset="0"/>
                <a:cs typeface="Tahoma" panose="020B0604030504040204" pitchFamily="34" charset="0"/>
              </a:rPr>
              <a:t>235</a:t>
            </a:r>
            <a:r>
              <a:rPr lang="en-US" altLang="ja-JP" dirty="0">
                <a:latin typeface="Tahoma" panose="020B0604030504040204" pitchFamily="34" charset="0"/>
                <a:ea typeface="Tahoma" panose="020B0604030504040204" pitchFamily="34" charset="0"/>
                <a:cs typeface="Tahoma" panose="020B0604030504040204" pitchFamily="34" charset="0"/>
              </a:rPr>
              <a:t>U sample at Kyoto University, W</a:t>
            </a:r>
            <a:r>
              <a:rPr lang="ja-JP" altLang="ja-JP" dirty="0">
                <a:latin typeface="Tahoma" panose="020B0604030504040204" pitchFamily="34" charset="0"/>
                <a:cs typeface="Tahoma" panose="020B0604030504040204" pitchFamily="34" charset="0"/>
              </a:rPr>
              <a:t>e determine detector efficiency </a:t>
            </a:r>
            <a:r>
              <a:rPr lang="en-US" altLang="ja-JP" dirty="0">
                <a:latin typeface="Tahoma" panose="020B0604030504040204" pitchFamily="34" charset="0"/>
                <a:cs typeface="Tahoma" panose="020B0604030504040204" pitchFamily="34" charset="0"/>
              </a:rPr>
              <a:t>by combining an FC and the neutron detectors.</a:t>
            </a:r>
          </a:p>
          <a:p>
            <a:pPr fontAlgn="t"/>
            <a:r>
              <a:rPr lang="en-US" altLang="ja-JP" dirty="0">
                <a:latin typeface="Tahoma" panose="020B0604030504040204" pitchFamily="34" charset="0"/>
                <a:ea typeface="Tahoma" panose="020B0604030504040204" pitchFamily="34" charset="0"/>
                <a:cs typeface="Tahoma" panose="020B0604030504040204" pitchFamily="34" charset="0"/>
              </a:rPr>
              <a:t>	</a:t>
            </a:r>
            <a:r>
              <a:rPr lang="ja-JP" altLang="ja-JP" dirty="0">
                <a:solidFill>
                  <a:srgbClr val="0070C0"/>
                </a:solidFill>
                <a:latin typeface="Tahoma" panose="020B0604030504040204" pitchFamily="34" charset="0"/>
                <a:cs typeface="Tahoma" panose="020B0604030504040204" pitchFamily="34" charset="0"/>
              </a:rPr>
              <a:t>We present th</a:t>
            </a:r>
            <a:r>
              <a:rPr lang="en-US" altLang="ja-JP" dirty="0">
                <a:solidFill>
                  <a:srgbClr val="0070C0"/>
                </a:solidFill>
                <a:latin typeface="Tahoma" panose="020B0604030504040204" pitchFamily="34" charset="0"/>
                <a:cs typeface="Tahoma" panose="020B0604030504040204" pitchFamily="34" charset="0"/>
              </a:rPr>
              <a:t>e preliminarily results of </a:t>
            </a:r>
            <a:r>
              <a:rPr lang="en-US" altLang="ja-JP" baseline="30000" dirty="0">
                <a:solidFill>
                  <a:srgbClr val="0070C0"/>
                </a:solidFill>
                <a:latin typeface="Tahoma" panose="020B0604030504040204" pitchFamily="34" charset="0"/>
                <a:cs typeface="Tahoma" panose="020B0604030504040204" pitchFamily="34" charset="0"/>
              </a:rPr>
              <a:t>235</a:t>
            </a:r>
            <a:r>
              <a:rPr lang="en-US" altLang="ja-JP" dirty="0">
                <a:solidFill>
                  <a:srgbClr val="0070C0"/>
                </a:solidFill>
                <a:latin typeface="Tahoma" panose="020B0604030504040204" pitchFamily="34" charset="0"/>
                <a:cs typeface="Tahoma" panose="020B0604030504040204" pitchFamily="34" charset="0"/>
              </a:rPr>
              <a:t>U fission cross sections to  	validate the developed detector system</a:t>
            </a:r>
            <a:r>
              <a:rPr lang="en-US" altLang="ja-JP" dirty="0">
                <a:solidFill>
                  <a:srgbClr val="0070C0"/>
                </a:solidFill>
                <a:latin typeface="Tahoma" panose="020B0604030504040204" pitchFamily="34" charset="0"/>
                <a:ea typeface="Tahoma" panose="020B0604030504040204" pitchFamily="34" charset="0"/>
                <a:cs typeface="Tahoma" panose="020B0604030504040204" pitchFamily="34" charset="0"/>
              </a:rPr>
              <a:t>.</a:t>
            </a:r>
            <a:endParaRPr lang="ja-JP" altLang="ja-JP" dirty="0">
              <a:solidFill>
                <a:srgbClr val="0070C0"/>
              </a:solidFill>
              <a:latin typeface="Tahoma" panose="020B0604030504040204" pitchFamily="34" charset="0"/>
              <a:cs typeface="Tahoma" panose="020B0604030504040204" pitchFamily="34" charset="0"/>
            </a:endParaRPr>
          </a:p>
        </p:txBody>
      </p:sp>
      <p:sp>
        <p:nvSpPr>
          <p:cNvPr id="17" name="テキスト ボックス 16">
            <a:extLst>
              <a:ext uri="{FF2B5EF4-FFF2-40B4-BE49-F238E27FC236}">
                <a16:creationId xmlns:a16="http://schemas.microsoft.com/office/drawing/2014/main" id="{9C2C057B-352B-E347-7F1C-488F72B76C2C}"/>
              </a:ext>
            </a:extLst>
          </p:cNvPr>
          <p:cNvSpPr txBox="1"/>
          <p:nvPr/>
        </p:nvSpPr>
        <p:spPr>
          <a:xfrm>
            <a:off x="6621608" y="4582663"/>
            <a:ext cx="1037371" cy="523220"/>
          </a:xfrm>
          <a:prstGeom prst="rect">
            <a:avLst/>
          </a:prstGeom>
          <a:noFill/>
        </p:spPr>
        <p:txBody>
          <a:bodyPr wrap="square" rtlCol="0">
            <a:spAutoFit/>
          </a:bodyPr>
          <a:lstStyle/>
          <a:p>
            <a:pPr fontAlgn="t"/>
            <a:r>
              <a:rPr lang="en-US" altLang="ja-JP" sz="1400" b="1" dirty="0">
                <a:solidFill>
                  <a:srgbClr val="FF0000"/>
                </a:solidFill>
                <a:latin typeface="Tahoma" panose="020B0604030504040204" pitchFamily="34" charset="0"/>
                <a:ea typeface="Tahoma" panose="020B0604030504040204" pitchFamily="34" charset="0"/>
                <a:cs typeface="Tahoma" panose="020B0604030504040204" pitchFamily="34" charset="0"/>
              </a:rPr>
              <a:t>Fission</a:t>
            </a:r>
          </a:p>
          <a:p>
            <a:pPr fontAlgn="t"/>
            <a:r>
              <a:rPr lang="en-US" altLang="ja-JP" sz="1400" b="1" dirty="0">
                <a:solidFill>
                  <a:srgbClr val="FF0000"/>
                </a:solidFill>
                <a:latin typeface="Tahoma" panose="020B0604030504040204" pitchFamily="34" charset="0"/>
                <a:ea typeface="Tahoma" panose="020B0604030504040204" pitchFamily="34" charset="0"/>
                <a:cs typeface="Tahoma" panose="020B0604030504040204" pitchFamily="34" charset="0"/>
              </a:rPr>
              <a:t>neutrons</a:t>
            </a:r>
            <a:endParaRPr lang="en-US" altLang="ja-JP" sz="1400" b="1" dirty="0">
              <a:solidFill>
                <a:srgbClr val="FF0000"/>
              </a:solidFill>
              <a:latin typeface="Tahoma" panose="020B0604030504040204" pitchFamily="34" charset="0"/>
              <a:cs typeface="Tahoma" panose="020B0604030504040204" pitchFamily="34" charset="0"/>
            </a:endParaRPr>
          </a:p>
        </p:txBody>
      </p:sp>
      <p:sp>
        <p:nvSpPr>
          <p:cNvPr id="11" name="四角形: 角を丸くする 10">
            <a:extLst>
              <a:ext uri="{FF2B5EF4-FFF2-40B4-BE49-F238E27FC236}">
                <a16:creationId xmlns:a16="http://schemas.microsoft.com/office/drawing/2014/main" id="{ED7C1804-60D1-9679-7137-952161947E89}"/>
              </a:ext>
            </a:extLst>
          </p:cNvPr>
          <p:cNvSpPr/>
          <p:nvPr/>
        </p:nvSpPr>
        <p:spPr>
          <a:xfrm>
            <a:off x="707452" y="3447580"/>
            <a:ext cx="1170130" cy="423292"/>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b="1" dirty="0">
                <a:solidFill>
                  <a:schemeClr val="tx1"/>
                </a:solidFill>
                <a:latin typeface="Tahoma" panose="020B0604030504040204" pitchFamily="34" charset="0"/>
                <a:ea typeface="Tahoma" panose="020B0604030504040204" pitchFamily="34" charset="0"/>
                <a:cs typeface="Tahoma" panose="020B0604030504040204" pitchFamily="34" charset="0"/>
              </a:rPr>
              <a:t>LINAC</a:t>
            </a:r>
            <a:endParaRPr kumimoji="1" lang="ja-JP" altLang="en-US" b="1" dirty="0">
              <a:solidFill>
                <a:schemeClr val="tx1"/>
              </a:solidFill>
              <a:latin typeface="Tahoma" panose="020B0604030504040204" pitchFamily="34" charset="0"/>
              <a:cs typeface="Tahoma" panose="020B0604030504040204" pitchFamily="34" charset="0"/>
            </a:endParaRPr>
          </a:p>
        </p:txBody>
      </p:sp>
      <p:sp>
        <p:nvSpPr>
          <p:cNvPr id="28" name="楕円 27">
            <a:extLst>
              <a:ext uri="{FF2B5EF4-FFF2-40B4-BE49-F238E27FC236}">
                <a16:creationId xmlns:a16="http://schemas.microsoft.com/office/drawing/2014/main" id="{A29790B7-8784-5DC4-A255-276D4A3E6C78}"/>
              </a:ext>
            </a:extLst>
          </p:cNvPr>
          <p:cNvSpPr/>
          <p:nvPr/>
        </p:nvSpPr>
        <p:spPr>
          <a:xfrm>
            <a:off x="836585" y="4602034"/>
            <a:ext cx="911866" cy="911866"/>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5" name="矢印: 下 14">
            <a:extLst>
              <a:ext uri="{FF2B5EF4-FFF2-40B4-BE49-F238E27FC236}">
                <a16:creationId xmlns:a16="http://schemas.microsoft.com/office/drawing/2014/main" id="{0367F788-9C25-B2BC-E453-41A7FCDA05D5}"/>
              </a:ext>
            </a:extLst>
          </p:cNvPr>
          <p:cNvSpPr/>
          <p:nvPr/>
        </p:nvSpPr>
        <p:spPr>
          <a:xfrm>
            <a:off x="1069064" y="3943585"/>
            <a:ext cx="495055" cy="593795"/>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720C5A9E-BF3C-1E81-CDF8-88628A0F6943}"/>
              </a:ext>
            </a:extLst>
          </p:cNvPr>
          <p:cNvSpPr txBox="1"/>
          <p:nvPr/>
        </p:nvSpPr>
        <p:spPr>
          <a:xfrm>
            <a:off x="75441" y="3909827"/>
            <a:ext cx="1170130" cy="707886"/>
          </a:xfrm>
          <a:prstGeom prst="rect">
            <a:avLst/>
          </a:prstGeom>
          <a:noFill/>
        </p:spPr>
        <p:txBody>
          <a:bodyPr wrap="square" rtlCol="0">
            <a:spAutoFit/>
          </a:bodyPr>
          <a:lstStyle/>
          <a:p>
            <a:pPr fontAlgn="t"/>
            <a:r>
              <a:rPr lang="en-US" altLang="ja-JP" sz="2000" dirty="0">
                <a:latin typeface="Tahoma" panose="020B0604030504040204" pitchFamily="34" charset="0"/>
                <a:cs typeface="Tahoma" panose="020B0604030504040204" pitchFamily="34" charset="0"/>
              </a:rPr>
              <a:t>Electron</a:t>
            </a:r>
          </a:p>
          <a:p>
            <a:pPr fontAlgn="t"/>
            <a:r>
              <a:rPr lang="en-US" altLang="ja-JP" sz="2000" dirty="0">
                <a:latin typeface="Tahoma" panose="020B0604030504040204" pitchFamily="34" charset="0"/>
                <a:cs typeface="Tahoma" panose="020B0604030504040204" pitchFamily="34" charset="0"/>
              </a:rPr>
              <a:t>beams</a:t>
            </a:r>
          </a:p>
        </p:txBody>
      </p:sp>
      <p:sp>
        <p:nvSpPr>
          <p:cNvPr id="26" name="正方形/長方形 25">
            <a:extLst>
              <a:ext uri="{FF2B5EF4-FFF2-40B4-BE49-F238E27FC236}">
                <a16:creationId xmlns:a16="http://schemas.microsoft.com/office/drawing/2014/main" id="{262B823D-A632-BF83-C9DF-A9F999971B81}"/>
              </a:ext>
            </a:extLst>
          </p:cNvPr>
          <p:cNvSpPr/>
          <p:nvPr/>
        </p:nvSpPr>
        <p:spPr>
          <a:xfrm>
            <a:off x="1111983" y="4900449"/>
            <a:ext cx="361069" cy="315035"/>
          </a:xfrm>
          <a:prstGeom prst="rect">
            <a:avLst/>
          </a:prstGeom>
          <a:solidFill>
            <a:schemeClr val="bg1">
              <a:lumMod val="50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sp>
        <p:nvSpPr>
          <p:cNvPr id="27" name="テキスト ボックス 26">
            <a:extLst>
              <a:ext uri="{FF2B5EF4-FFF2-40B4-BE49-F238E27FC236}">
                <a16:creationId xmlns:a16="http://schemas.microsoft.com/office/drawing/2014/main" id="{4FEFD7A8-2441-F701-4B15-43D0E7C3CCA1}"/>
              </a:ext>
            </a:extLst>
          </p:cNvPr>
          <p:cNvSpPr txBox="1"/>
          <p:nvPr/>
        </p:nvSpPr>
        <p:spPr>
          <a:xfrm>
            <a:off x="643839" y="5561033"/>
            <a:ext cx="1509248" cy="707886"/>
          </a:xfrm>
          <a:prstGeom prst="rect">
            <a:avLst/>
          </a:prstGeom>
          <a:noFill/>
        </p:spPr>
        <p:txBody>
          <a:bodyPr wrap="square" rtlCol="0">
            <a:spAutoFit/>
          </a:bodyPr>
          <a:lstStyle/>
          <a:p>
            <a:pPr fontAlgn="t"/>
            <a:r>
              <a:rPr lang="en-US" altLang="ja-JP" sz="2000" dirty="0">
                <a:latin typeface="Tahoma" panose="020B0604030504040204" pitchFamily="34" charset="0"/>
                <a:cs typeface="Tahoma" panose="020B0604030504040204" pitchFamily="34" charset="0"/>
              </a:rPr>
              <a:t>Ta target +</a:t>
            </a:r>
          </a:p>
          <a:p>
            <a:pPr fontAlgn="t"/>
            <a:r>
              <a:rPr lang="en-US" altLang="ja-JP" sz="2000" dirty="0">
                <a:latin typeface="Tahoma" panose="020B0604030504040204" pitchFamily="34" charset="0"/>
                <a:cs typeface="Tahoma" panose="020B0604030504040204" pitchFamily="34" charset="0"/>
              </a:rPr>
              <a:t>Moderator</a:t>
            </a:r>
          </a:p>
        </p:txBody>
      </p:sp>
      <p:sp>
        <p:nvSpPr>
          <p:cNvPr id="29" name="正方形/長方形 28">
            <a:extLst>
              <a:ext uri="{FF2B5EF4-FFF2-40B4-BE49-F238E27FC236}">
                <a16:creationId xmlns:a16="http://schemas.microsoft.com/office/drawing/2014/main" id="{DF1224FF-57D4-D486-6A52-A5A6171BA98A}"/>
              </a:ext>
            </a:extLst>
          </p:cNvPr>
          <p:cNvSpPr/>
          <p:nvPr/>
        </p:nvSpPr>
        <p:spPr>
          <a:xfrm>
            <a:off x="2031826" y="4771307"/>
            <a:ext cx="2540174" cy="109382"/>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0" name="正方形/長方形 29">
            <a:extLst>
              <a:ext uri="{FF2B5EF4-FFF2-40B4-BE49-F238E27FC236}">
                <a16:creationId xmlns:a16="http://schemas.microsoft.com/office/drawing/2014/main" id="{F930D6AA-C200-8031-6FF1-597AB2C0409A}"/>
              </a:ext>
            </a:extLst>
          </p:cNvPr>
          <p:cNvSpPr/>
          <p:nvPr/>
        </p:nvSpPr>
        <p:spPr>
          <a:xfrm>
            <a:off x="2012249" y="5189784"/>
            <a:ext cx="2540174" cy="109382"/>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DF59F2D1-02D8-1266-4F89-75DFA9633DBD}"/>
              </a:ext>
            </a:extLst>
          </p:cNvPr>
          <p:cNvSpPr txBox="1"/>
          <p:nvPr/>
        </p:nvSpPr>
        <p:spPr>
          <a:xfrm>
            <a:off x="2631734" y="5307523"/>
            <a:ext cx="1974033" cy="400110"/>
          </a:xfrm>
          <a:prstGeom prst="rect">
            <a:avLst/>
          </a:prstGeom>
          <a:noFill/>
        </p:spPr>
        <p:txBody>
          <a:bodyPr wrap="square" rtlCol="0">
            <a:spAutoFit/>
          </a:bodyPr>
          <a:lstStyle/>
          <a:p>
            <a:pPr fontAlgn="t"/>
            <a:r>
              <a:rPr lang="en-US" altLang="ja-JP" sz="2000" dirty="0">
                <a:latin typeface="Tahoma" panose="020B0604030504040204" pitchFamily="34" charset="0"/>
                <a:cs typeface="Tahoma" panose="020B0604030504040204" pitchFamily="34" charset="0"/>
              </a:rPr>
              <a:t>Collimator</a:t>
            </a:r>
          </a:p>
        </p:txBody>
      </p:sp>
      <p:sp>
        <p:nvSpPr>
          <p:cNvPr id="33" name="円柱 32">
            <a:extLst>
              <a:ext uri="{FF2B5EF4-FFF2-40B4-BE49-F238E27FC236}">
                <a16:creationId xmlns:a16="http://schemas.microsoft.com/office/drawing/2014/main" id="{9F98D5C9-AA94-7E9D-0184-CFC36D0E8212}"/>
              </a:ext>
            </a:extLst>
          </p:cNvPr>
          <p:cNvSpPr/>
          <p:nvPr/>
        </p:nvSpPr>
        <p:spPr>
          <a:xfrm rot="16200000">
            <a:off x="6313578" y="4872877"/>
            <a:ext cx="342271" cy="315036"/>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cxnSp>
        <p:nvCxnSpPr>
          <p:cNvPr id="35" name="直線コネクタ 34">
            <a:extLst>
              <a:ext uri="{FF2B5EF4-FFF2-40B4-BE49-F238E27FC236}">
                <a16:creationId xmlns:a16="http://schemas.microsoft.com/office/drawing/2014/main" id="{8D8ACFAE-96CB-441F-3596-A1A9C96C23C0}"/>
              </a:ext>
            </a:extLst>
          </p:cNvPr>
          <p:cNvCxnSpPr>
            <a:cxnSpLocks/>
          </p:cNvCxnSpPr>
          <p:nvPr/>
        </p:nvCxnSpPr>
        <p:spPr>
          <a:xfrm>
            <a:off x="6501118" y="4900449"/>
            <a:ext cx="0" cy="25200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37" name="テキスト ボックス 36">
            <a:extLst>
              <a:ext uri="{FF2B5EF4-FFF2-40B4-BE49-F238E27FC236}">
                <a16:creationId xmlns:a16="http://schemas.microsoft.com/office/drawing/2014/main" id="{0BFEC9F0-2EEF-01B0-5B7F-8AABD80FFF84}"/>
              </a:ext>
            </a:extLst>
          </p:cNvPr>
          <p:cNvSpPr txBox="1"/>
          <p:nvPr/>
        </p:nvSpPr>
        <p:spPr>
          <a:xfrm>
            <a:off x="6122477" y="5176404"/>
            <a:ext cx="504832" cy="400110"/>
          </a:xfrm>
          <a:prstGeom prst="rect">
            <a:avLst/>
          </a:prstGeom>
          <a:noFill/>
        </p:spPr>
        <p:txBody>
          <a:bodyPr wrap="square" rtlCol="0">
            <a:spAutoFit/>
          </a:bodyPr>
          <a:lstStyle/>
          <a:p>
            <a:pPr fontAlgn="t"/>
            <a:r>
              <a:rPr lang="en-US" altLang="ja-JP" sz="2000" dirty="0">
                <a:latin typeface="Tahoma" panose="020B0604030504040204" pitchFamily="34" charset="0"/>
                <a:cs typeface="Tahoma" panose="020B0604030504040204" pitchFamily="34" charset="0"/>
              </a:rPr>
              <a:t>FC</a:t>
            </a:r>
          </a:p>
        </p:txBody>
      </p:sp>
      <p:sp>
        <p:nvSpPr>
          <p:cNvPr id="38" name="テキスト ボックス 37">
            <a:extLst>
              <a:ext uri="{FF2B5EF4-FFF2-40B4-BE49-F238E27FC236}">
                <a16:creationId xmlns:a16="http://schemas.microsoft.com/office/drawing/2014/main" id="{F4FBA700-804F-31E8-C6BC-84E4332B0FB2}"/>
              </a:ext>
            </a:extLst>
          </p:cNvPr>
          <p:cNvSpPr txBox="1"/>
          <p:nvPr/>
        </p:nvSpPr>
        <p:spPr>
          <a:xfrm>
            <a:off x="6031655" y="4520790"/>
            <a:ext cx="657461" cy="400110"/>
          </a:xfrm>
          <a:prstGeom prst="rect">
            <a:avLst/>
          </a:prstGeom>
          <a:noFill/>
        </p:spPr>
        <p:txBody>
          <a:bodyPr wrap="square" rtlCol="0">
            <a:spAutoFit/>
          </a:bodyPr>
          <a:lstStyle/>
          <a:p>
            <a:pPr fontAlgn="t"/>
            <a:r>
              <a:rPr lang="en-US" altLang="ja-JP" sz="2000" baseline="30000" dirty="0">
                <a:solidFill>
                  <a:srgbClr val="FF0000"/>
                </a:solidFill>
                <a:latin typeface="Tahoma" panose="020B0604030504040204" pitchFamily="34" charset="0"/>
                <a:cs typeface="Tahoma" panose="020B0604030504040204" pitchFamily="34" charset="0"/>
              </a:rPr>
              <a:t>235</a:t>
            </a:r>
            <a:r>
              <a:rPr lang="en-US" altLang="ja-JP" sz="2000" dirty="0">
                <a:solidFill>
                  <a:srgbClr val="FF0000"/>
                </a:solidFill>
                <a:latin typeface="Tahoma" panose="020B0604030504040204" pitchFamily="34" charset="0"/>
                <a:cs typeface="Tahoma" panose="020B0604030504040204" pitchFamily="34" charset="0"/>
              </a:rPr>
              <a:t>U</a:t>
            </a:r>
          </a:p>
        </p:txBody>
      </p:sp>
      <p:grpSp>
        <p:nvGrpSpPr>
          <p:cNvPr id="44" name="グループ化 43">
            <a:extLst>
              <a:ext uri="{FF2B5EF4-FFF2-40B4-BE49-F238E27FC236}">
                <a16:creationId xmlns:a16="http://schemas.microsoft.com/office/drawing/2014/main" id="{F8607D36-6967-53D4-00E8-13A8F84D7138}"/>
              </a:ext>
            </a:extLst>
          </p:cNvPr>
          <p:cNvGrpSpPr/>
          <p:nvPr/>
        </p:nvGrpSpPr>
        <p:grpSpPr>
          <a:xfrm rot="19375982">
            <a:off x="5455838" y="3464975"/>
            <a:ext cx="440274" cy="792692"/>
            <a:chOff x="5832140" y="3129679"/>
            <a:chExt cx="440274" cy="792692"/>
          </a:xfrm>
        </p:grpSpPr>
        <p:sp>
          <p:nvSpPr>
            <p:cNvPr id="39" name="正方形/長方形 38">
              <a:extLst>
                <a:ext uri="{FF2B5EF4-FFF2-40B4-BE49-F238E27FC236}">
                  <a16:creationId xmlns:a16="http://schemas.microsoft.com/office/drawing/2014/main" id="{6A612E8B-3F4C-EBC0-1106-9E1C008BD946}"/>
                </a:ext>
              </a:extLst>
            </p:cNvPr>
            <p:cNvSpPr/>
            <p:nvPr/>
          </p:nvSpPr>
          <p:spPr>
            <a:xfrm>
              <a:off x="5832140" y="3660884"/>
              <a:ext cx="440274" cy="261487"/>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sp>
          <p:nvSpPr>
            <p:cNvPr id="43" name="正方形/長方形 42">
              <a:extLst>
                <a:ext uri="{FF2B5EF4-FFF2-40B4-BE49-F238E27FC236}">
                  <a16:creationId xmlns:a16="http://schemas.microsoft.com/office/drawing/2014/main" id="{B9DEB9A9-109B-9B18-9C91-CC62F516A500}"/>
                </a:ext>
              </a:extLst>
            </p:cNvPr>
            <p:cNvSpPr/>
            <p:nvPr/>
          </p:nvSpPr>
          <p:spPr>
            <a:xfrm>
              <a:off x="5899647" y="3129679"/>
              <a:ext cx="305259" cy="513576"/>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grpSp>
      <p:grpSp>
        <p:nvGrpSpPr>
          <p:cNvPr id="49" name="グループ化 48">
            <a:extLst>
              <a:ext uri="{FF2B5EF4-FFF2-40B4-BE49-F238E27FC236}">
                <a16:creationId xmlns:a16="http://schemas.microsoft.com/office/drawing/2014/main" id="{253CCB62-7448-257D-D6FF-0F2E48361F43}"/>
              </a:ext>
            </a:extLst>
          </p:cNvPr>
          <p:cNvGrpSpPr/>
          <p:nvPr/>
        </p:nvGrpSpPr>
        <p:grpSpPr>
          <a:xfrm rot="2063054">
            <a:off x="7106966" y="3435504"/>
            <a:ext cx="440274" cy="792692"/>
            <a:chOff x="5832140" y="3129679"/>
            <a:chExt cx="440274" cy="792692"/>
          </a:xfrm>
        </p:grpSpPr>
        <p:sp>
          <p:nvSpPr>
            <p:cNvPr id="50" name="正方形/長方形 49">
              <a:extLst>
                <a:ext uri="{FF2B5EF4-FFF2-40B4-BE49-F238E27FC236}">
                  <a16:creationId xmlns:a16="http://schemas.microsoft.com/office/drawing/2014/main" id="{EE5D3457-7D87-031D-0B48-97275C90F973}"/>
                </a:ext>
              </a:extLst>
            </p:cNvPr>
            <p:cNvSpPr/>
            <p:nvPr/>
          </p:nvSpPr>
          <p:spPr>
            <a:xfrm>
              <a:off x="5832140" y="3660884"/>
              <a:ext cx="440274" cy="261487"/>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sp>
          <p:nvSpPr>
            <p:cNvPr id="51" name="正方形/長方形 50">
              <a:extLst>
                <a:ext uri="{FF2B5EF4-FFF2-40B4-BE49-F238E27FC236}">
                  <a16:creationId xmlns:a16="http://schemas.microsoft.com/office/drawing/2014/main" id="{771E3147-9E10-C140-5283-29A6A3BE681B}"/>
                </a:ext>
              </a:extLst>
            </p:cNvPr>
            <p:cNvSpPr/>
            <p:nvPr/>
          </p:nvSpPr>
          <p:spPr>
            <a:xfrm>
              <a:off x="5899647" y="3129679"/>
              <a:ext cx="305259" cy="513576"/>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grpSp>
      <p:grpSp>
        <p:nvGrpSpPr>
          <p:cNvPr id="52" name="グループ化 51">
            <a:extLst>
              <a:ext uri="{FF2B5EF4-FFF2-40B4-BE49-F238E27FC236}">
                <a16:creationId xmlns:a16="http://schemas.microsoft.com/office/drawing/2014/main" id="{AA559173-2677-6FFA-19D8-E0C29C64182B}"/>
              </a:ext>
            </a:extLst>
          </p:cNvPr>
          <p:cNvGrpSpPr/>
          <p:nvPr/>
        </p:nvGrpSpPr>
        <p:grpSpPr>
          <a:xfrm rot="10800000">
            <a:off x="6268395" y="6071437"/>
            <a:ext cx="440274" cy="792692"/>
            <a:chOff x="5832140" y="3129679"/>
            <a:chExt cx="440274" cy="792692"/>
          </a:xfrm>
        </p:grpSpPr>
        <p:sp>
          <p:nvSpPr>
            <p:cNvPr id="53" name="正方形/長方形 52">
              <a:extLst>
                <a:ext uri="{FF2B5EF4-FFF2-40B4-BE49-F238E27FC236}">
                  <a16:creationId xmlns:a16="http://schemas.microsoft.com/office/drawing/2014/main" id="{1816B552-2E35-ECDE-BA57-DE30DB3B89D4}"/>
                </a:ext>
              </a:extLst>
            </p:cNvPr>
            <p:cNvSpPr/>
            <p:nvPr/>
          </p:nvSpPr>
          <p:spPr>
            <a:xfrm>
              <a:off x="5832140" y="3660884"/>
              <a:ext cx="440274" cy="261487"/>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sp>
          <p:nvSpPr>
            <p:cNvPr id="54" name="正方形/長方形 53">
              <a:extLst>
                <a:ext uri="{FF2B5EF4-FFF2-40B4-BE49-F238E27FC236}">
                  <a16:creationId xmlns:a16="http://schemas.microsoft.com/office/drawing/2014/main" id="{CB834435-7231-3551-22C4-0A96A5BC758A}"/>
                </a:ext>
              </a:extLst>
            </p:cNvPr>
            <p:cNvSpPr/>
            <p:nvPr/>
          </p:nvSpPr>
          <p:spPr>
            <a:xfrm>
              <a:off x="5899647" y="3129679"/>
              <a:ext cx="305259" cy="513576"/>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grpSp>
      <p:grpSp>
        <p:nvGrpSpPr>
          <p:cNvPr id="56" name="グループ化 55">
            <a:extLst>
              <a:ext uri="{FF2B5EF4-FFF2-40B4-BE49-F238E27FC236}">
                <a16:creationId xmlns:a16="http://schemas.microsoft.com/office/drawing/2014/main" id="{A8951EE4-9EAF-00A1-EA00-25B41A79A1E6}"/>
              </a:ext>
            </a:extLst>
          </p:cNvPr>
          <p:cNvGrpSpPr/>
          <p:nvPr/>
        </p:nvGrpSpPr>
        <p:grpSpPr>
          <a:xfrm rot="8697946">
            <a:off x="7050596" y="5872573"/>
            <a:ext cx="440274" cy="792692"/>
            <a:chOff x="5832140" y="3129679"/>
            <a:chExt cx="440274" cy="792692"/>
          </a:xfrm>
        </p:grpSpPr>
        <p:sp>
          <p:nvSpPr>
            <p:cNvPr id="57" name="正方形/長方形 56">
              <a:extLst>
                <a:ext uri="{FF2B5EF4-FFF2-40B4-BE49-F238E27FC236}">
                  <a16:creationId xmlns:a16="http://schemas.microsoft.com/office/drawing/2014/main" id="{92BBC15F-91D3-A0B4-5701-E3C405A090AD}"/>
                </a:ext>
              </a:extLst>
            </p:cNvPr>
            <p:cNvSpPr/>
            <p:nvPr/>
          </p:nvSpPr>
          <p:spPr>
            <a:xfrm>
              <a:off x="5832140" y="3660884"/>
              <a:ext cx="440274" cy="261487"/>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sp>
          <p:nvSpPr>
            <p:cNvPr id="58" name="正方形/長方形 57">
              <a:extLst>
                <a:ext uri="{FF2B5EF4-FFF2-40B4-BE49-F238E27FC236}">
                  <a16:creationId xmlns:a16="http://schemas.microsoft.com/office/drawing/2014/main" id="{85CB7F95-915B-F066-B50A-F6DE03220DC1}"/>
                </a:ext>
              </a:extLst>
            </p:cNvPr>
            <p:cNvSpPr/>
            <p:nvPr/>
          </p:nvSpPr>
          <p:spPr>
            <a:xfrm>
              <a:off x="5899647" y="3129679"/>
              <a:ext cx="305259" cy="513576"/>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grpSp>
      <p:grpSp>
        <p:nvGrpSpPr>
          <p:cNvPr id="59" name="グループ化 58">
            <a:extLst>
              <a:ext uri="{FF2B5EF4-FFF2-40B4-BE49-F238E27FC236}">
                <a16:creationId xmlns:a16="http://schemas.microsoft.com/office/drawing/2014/main" id="{C360D6EF-2639-4CE1-655D-48131183D230}"/>
              </a:ext>
            </a:extLst>
          </p:cNvPr>
          <p:cNvGrpSpPr/>
          <p:nvPr/>
        </p:nvGrpSpPr>
        <p:grpSpPr>
          <a:xfrm rot="12939428">
            <a:off x="5512999" y="5839008"/>
            <a:ext cx="440274" cy="792692"/>
            <a:chOff x="5832140" y="3129679"/>
            <a:chExt cx="440274" cy="792692"/>
          </a:xfrm>
        </p:grpSpPr>
        <p:sp>
          <p:nvSpPr>
            <p:cNvPr id="60" name="正方形/長方形 59">
              <a:extLst>
                <a:ext uri="{FF2B5EF4-FFF2-40B4-BE49-F238E27FC236}">
                  <a16:creationId xmlns:a16="http://schemas.microsoft.com/office/drawing/2014/main" id="{78A67288-1105-2727-3BDB-09F725609DCE}"/>
                </a:ext>
              </a:extLst>
            </p:cNvPr>
            <p:cNvSpPr/>
            <p:nvPr/>
          </p:nvSpPr>
          <p:spPr>
            <a:xfrm>
              <a:off x="5832140" y="3660884"/>
              <a:ext cx="440274" cy="261487"/>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sp>
          <p:nvSpPr>
            <p:cNvPr id="61" name="正方形/長方形 60">
              <a:extLst>
                <a:ext uri="{FF2B5EF4-FFF2-40B4-BE49-F238E27FC236}">
                  <a16:creationId xmlns:a16="http://schemas.microsoft.com/office/drawing/2014/main" id="{1C893BB8-06C4-5249-EA1D-F2724E7B8E19}"/>
                </a:ext>
              </a:extLst>
            </p:cNvPr>
            <p:cNvSpPr/>
            <p:nvPr/>
          </p:nvSpPr>
          <p:spPr>
            <a:xfrm>
              <a:off x="5899647" y="3129679"/>
              <a:ext cx="305259" cy="513576"/>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grpSp>
      <p:grpSp>
        <p:nvGrpSpPr>
          <p:cNvPr id="62" name="グループ化 61">
            <a:extLst>
              <a:ext uri="{FF2B5EF4-FFF2-40B4-BE49-F238E27FC236}">
                <a16:creationId xmlns:a16="http://schemas.microsoft.com/office/drawing/2014/main" id="{5EF6E6E0-4F7B-1FC0-1EDA-0F782A42FDF7}"/>
              </a:ext>
            </a:extLst>
          </p:cNvPr>
          <p:cNvGrpSpPr/>
          <p:nvPr/>
        </p:nvGrpSpPr>
        <p:grpSpPr>
          <a:xfrm rot="17982624">
            <a:off x="4998019" y="3983878"/>
            <a:ext cx="440274" cy="792692"/>
            <a:chOff x="5832140" y="3129679"/>
            <a:chExt cx="440274" cy="792692"/>
          </a:xfrm>
        </p:grpSpPr>
        <p:sp>
          <p:nvSpPr>
            <p:cNvPr id="63" name="正方形/長方形 62">
              <a:extLst>
                <a:ext uri="{FF2B5EF4-FFF2-40B4-BE49-F238E27FC236}">
                  <a16:creationId xmlns:a16="http://schemas.microsoft.com/office/drawing/2014/main" id="{E7B3CE05-ED6F-6C7D-8BC9-302E0CE9B9CC}"/>
                </a:ext>
              </a:extLst>
            </p:cNvPr>
            <p:cNvSpPr/>
            <p:nvPr/>
          </p:nvSpPr>
          <p:spPr>
            <a:xfrm>
              <a:off x="5832140" y="3660884"/>
              <a:ext cx="440274" cy="261487"/>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sp>
          <p:nvSpPr>
            <p:cNvPr id="64" name="正方形/長方形 63">
              <a:extLst>
                <a:ext uri="{FF2B5EF4-FFF2-40B4-BE49-F238E27FC236}">
                  <a16:creationId xmlns:a16="http://schemas.microsoft.com/office/drawing/2014/main" id="{6615A74B-C13F-9A90-BDF2-5F50AAFDCBDB}"/>
                </a:ext>
              </a:extLst>
            </p:cNvPr>
            <p:cNvSpPr/>
            <p:nvPr/>
          </p:nvSpPr>
          <p:spPr>
            <a:xfrm>
              <a:off x="5899647" y="3129679"/>
              <a:ext cx="305259" cy="513576"/>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grpSp>
      <p:grpSp>
        <p:nvGrpSpPr>
          <p:cNvPr id="65" name="グループ化 64">
            <a:extLst>
              <a:ext uri="{FF2B5EF4-FFF2-40B4-BE49-F238E27FC236}">
                <a16:creationId xmlns:a16="http://schemas.microsoft.com/office/drawing/2014/main" id="{08B55303-2C09-DFA4-67E8-1923E8DEB73A}"/>
              </a:ext>
            </a:extLst>
          </p:cNvPr>
          <p:cNvGrpSpPr/>
          <p:nvPr/>
        </p:nvGrpSpPr>
        <p:grpSpPr>
          <a:xfrm rot="14390947">
            <a:off x="5037898" y="5320482"/>
            <a:ext cx="440274" cy="792692"/>
            <a:chOff x="5832140" y="3129679"/>
            <a:chExt cx="440274" cy="792692"/>
          </a:xfrm>
        </p:grpSpPr>
        <p:sp>
          <p:nvSpPr>
            <p:cNvPr id="66" name="正方形/長方形 65">
              <a:extLst>
                <a:ext uri="{FF2B5EF4-FFF2-40B4-BE49-F238E27FC236}">
                  <a16:creationId xmlns:a16="http://schemas.microsoft.com/office/drawing/2014/main" id="{3E7A62F2-E38A-CF5B-AF10-FA79D14012C0}"/>
                </a:ext>
              </a:extLst>
            </p:cNvPr>
            <p:cNvSpPr/>
            <p:nvPr/>
          </p:nvSpPr>
          <p:spPr>
            <a:xfrm>
              <a:off x="5832140" y="3660884"/>
              <a:ext cx="440274" cy="261487"/>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sp>
          <p:nvSpPr>
            <p:cNvPr id="67" name="正方形/長方形 66">
              <a:extLst>
                <a:ext uri="{FF2B5EF4-FFF2-40B4-BE49-F238E27FC236}">
                  <a16:creationId xmlns:a16="http://schemas.microsoft.com/office/drawing/2014/main" id="{90502A07-DC0A-9790-93FC-5657C94DD1D3}"/>
                </a:ext>
              </a:extLst>
            </p:cNvPr>
            <p:cNvSpPr/>
            <p:nvPr/>
          </p:nvSpPr>
          <p:spPr>
            <a:xfrm>
              <a:off x="5899647" y="3129679"/>
              <a:ext cx="305259" cy="513576"/>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grpSp>
      <p:grpSp>
        <p:nvGrpSpPr>
          <p:cNvPr id="68" name="グループ化 67">
            <a:extLst>
              <a:ext uri="{FF2B5EF4-FFF2-40B4-BE49-F238E27FC236}">
                <a16:creationId xmlns:a16="http://schemas.microsoft.com/office/drawing/2014/main" id="{57B612A0-1E71-21FA-8B1A-B9BAF001429D}"/>
              </a:ext>
            </a:extLst>
          </p:cNvPr>
          <p:cNvGrpSpPr/>
          <p:nvPr/>
        </p:nvGrpSpPr>
        <p:grpSpPr>
          <a:xfrm rot="7445718">
            <a:off x="7535469" y="5408525"/>
            <a:ext cx="440274" cy="792692"/>
            <a:chOff x="5832140" y="3129679"/>
            <a:chExt cx="440274" cy="792692"/>
          </a:xfrm>
        </p:grpSpPr>
        <p:sp>
          <p:nvSpPr>
            <p:cNvPr id="69" name="正方形/長方形 68">
              <a:extLst>
                <a:ext uri="{FF2B5EF4-FFF2-40B4-BE49-F238E27FC236}">
                  <a16:creationId xmlns:a16="http://schemas.microsoft.com/office/drawing/2014/main" id="{30C09985-F7FB-0957-467C-CE68A9EBF615}"/>
                </a:ext>
              </a:extLst>
            </p:cNvPr>
            <p:cNvSpPr/>
            <p:nvPr/>
          </p:nvSpPr>
          <p:spPr>
            <a:xfrm>
              <a:off x="5832140" y="3660884"/>
              <a:ext cx="440274" cy="261487"/>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sp>
          <p:nvSpPr>
            <p:cNvPr id="70" name="正方形/長方形 69">
              <a:extLst>
                <a:ext uri="{FF2B5EF4-FFF2-40B4-BE49-F238E27FC236}">
                  <a16:creationId xmlns:a16="http://schemas.microsoft.com/office/drawing/2014/main" id="{03567ADB-251A-717C-8385-F00C8700D7FD}"/>
                </a:ext>
              </a:extLst>
            </p:cNvPr>
            <p:cNvSpPr/>
            <p:nvPr/>
          </p:nvSpPr>
          <p:spPr>
            <a:xfrm>
              <a:off x="5899647" y="3129679"/>
              <a:ext cx="305259" cy="513576"/>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grpSp>
      <p:grpSp>
        <p:nvGrpSpPr>
          <p:cNvPr id="71" name="グループ化 70">
            <a:extLst>
              <a:ext uri="{FF2B5EF4-FFF2-40B4-BE49-F238E27FC236}">
                <a16:creationId xmlns:a16="http://schemas.microsoft.com/office/drawing/2014/main" id="{43D555F0-B3BF-E483-F654-2ED6EDC5CF59}"/>
              </a:ext>
            </a:extLst>
          </p:cNvPr>
          <p:cNvGrpSpPr/>
          <p:nvPr/>
        </p:nvGrpSpPr>
        <p:grpSpPr>
          <a:xfrm rot="3757453">
            <a:off x="7602424" y="3981426"/>
            <a:ext cx="440274" cy="792692"/>
            <a:chOff x="5832140" y="3129679"/>
            <a:chExt cx="440274" cy="792692"/>
          </a:xfrm>
        </p:grpSpPr>
        <p:sp>
          <p:nvSpPr>
            <p:cNvPr id="72" name="正方形/長方形 71">
              <a:extLst>
                <a:ext uri="{FF2B5EF4-FFF2-40B4-BE49-F238E27FC236}">
                  <a16:creationId xmlns:a16="http://schemas.microsoft.com/office/drawing/2014/main" id="{E9F3953E-0DE8-36D0-F5D5-5FBFD73DDF3D}"/>
                </a:ext>
              </a:extLst>
            </p:cNvPr>
            <p:cNvSpPr/>
            <p:nvPr/>
          </p:nvSpPr>
          <p:spPr>
            <a:xfrm>
              <a:off x="5832140" y="3660884"/>
              <a:ext cx="440274" cy="261487"/>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sp>
          <p:nvSpPr>
            <p:cNvPr id="73" name="正方形/長方形 72">
              <a:extLst>
                <a:ext uri="{FF2B5EF4-FFF2-40B4-BE49-F238E27FC236}">
                  <a16:creationId xmlns:a16="http://schemas.microsoft.com/office/drawing/2014/main" id="{340FB597-AA2F-4B7D-78D3-8B5B724F5036}"/>
                </a:ext>
              </a:extLst>
            </p:cNvPr>
            <p:cNvSpPr/>
            <p:nvPr/>
          </p:nvSpPr>
          <p:spPr>
            <a:xfrm>
              <a:off x="5899647" y="3129679"/>
              <a:ext cx="305259" cy="513576"/>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grpSp>
      <p:sp>
        <p:nvSpPr>
          <p:cNvPr id="77" name="矢印: 下 76">
            <a:extLst>
              <a:ext uri="{FF2B5EF4-FFF2-40B4-BE49-F238E27FC236}">
                <a16:creationId xmlns:a16="http://schemas.microsoft.com/office/drawing/2014/main" id="{E8C071A9-B159-8653-F2CF-3E0B2AB352C3}"/>
              </a:ext>
            </a:extLst>
          </p:cNvPr>
          <p:cNvSpPr/>
          <p:nvPr/>
        </p:nvSpPr>
        <p:spPr>
          <a:xfrm rot="16200000">
            <a:off x="4823497" y="4642765"/>
            <a:ext cx="278658" cy="810090"/>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dirty="0"/>
          </a:p>
        </p:txBody>
      </p:sp>
      <p:sp>
        <p:nvSpPr>
          <p:cNvPr id="78" name="テキスト ボックス 77">
            <a:extLst>
              <a:ext uri="{FF2B5EF4-FFF2-40B4-BE49-F238E27FC236}">
                <a16:creationId xmlns:a16="http://schemas.microsoft.com/office/drawing/2014/main" id="{8A9D3598-3891-6F02-19F6-10CFCE2FABCC}"/>
              </a:ext>
            </a:extLst>
          </p:cNvPr>
          <p:cNvSpPr txBox="1"/>
          <p:nvPr/>
        </p:nvSpPr>
        <p:spPr>
          <a:xfrm>
            <a:off x="4552936" y="5073443"/>
            <a:ext cx="1115948" cy="338554"/>
          </a:xfrm>
          <a:prstGeom prst="rect">
            <a:avLst/>
          </a:prstGeom>
          <a:noFill/>
        </p:spPr>
        <p:txBody>
          <a:bodyPr wrap="square" rtlCol="0">
            <a:spAutoFit/>
          </a:bodyPr>
          <a:lstStyle/>
          <a:p>
            <a:pPr fontAlgn="t"/>
            <a:r>
              <a:rPr lang="en-US" altLang="ja-JP" sz="1600" dirty="0">
                <a:latin typeface="Tahoma" panose="020B0604030504040204" pitchFamily="34" charset="0"/>
                <a:cs typeface="Tahoma" panose="020B0604030504040204" pitchFamily="34" charset="0"/>
              </a:rPr>
              <a:t>neutron</a:t>
            </a:r>
          </a:p>
        </p:txBody>
      </p:sp>
      <p:grpSp>
        <p:nvGrpSpPr>
          <p:cNvPr id="79" name="グループ化 78">
            <a:extLst>
              <a:ext uri="{FF2B5EF4-FFF2-40B4-BE49-F238E27FC236}">
                <a16:creationId xmlns:a16="http://schemas.microsoft.com/office/drawing/2014/main" id="{0640F361-0F38-7632-B9A7-1FE6CB2C75F7}"/>
              </a:ext>
            </a:extLst>
          </p:cNvPr>
          <p:cNvGrpSpPr/>
          <p:nvPr/>
        </p:nvGrpSpPr>
        <p:grpSpPr>
          <a:xfrm>
            <a:off x="6248842" y="3190792"/>
            <a:ext cx="440274" cy="792692"/>
            <a:chOff x="5832140" y="3129679"/>
            <a:chExt cx="440274" cy="792692"/>
          </a:xfrm>
        </p:grpSpPr>
        <p:sp>
          <p:nvSpPr>
            <p:cNvPr id="80" name="正方形/長方形 79">
              <a:extLst>
                <a:ext uri="{FF2B5EF4-FFF2-40B4-BE49-F238E27FC236}">
                  <a16:creationId xmlns:a16="http://schemas.microsoft.com/office/drawing/2014/main" id="{A5FBA605-D23F-E3E6-484C-20BD7621278E}"/>
                </a:ext>
              </a:extLst>
            </p:cNvPr>
            <p:cNvSpPr/>
            <p:nvPr/>
          </p:nvSpPr>
          <p:spPr>
            <a:xfrm>
              <a:off x="5832140" y="3660884"/>
              <a:ext cx="440274" cy="261487"/>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sp>
          <p:nvSpPr>
            <p:cNvPr id="81" name="正方形/長方形 80">
              <a:extLst>
                <a:ext uri="{FF2B5EF4-FFF2-40B4-BE49-F238E27FC236}">
                  <a16:creationId xmlns:a16="http://schemas.microsoft.com/office/drawing/2014/main" id="{8DF4D2ED-2434-9266-77DE-CB55E7E292E6}"/>
                </a:ext>
              </a:extLst>
            </p:cNvPr>
            <p:cNvSpPr/>
            <p:nvPr/>
          </p:nvSpPr>
          <p:spPr>
            <a:xfrm>
              <a:off x="5899647" y="3129679"/>
              <a:ext cx="305259" cy="513576"/>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grpSp>
      <p:sp>
        <p:nvSpPr>
          <p:cNvPr id="82" name="爆発: 8 pt 81">
            <a:extLst>
              <a:ext uri="{FF2B5EF4-FFF2-40B4-BE49-F238E27FC236}">
                <a16:creationId xmlns:a16="http://schemas.microsoft.com/office/drawing/2014/main" id="{1B520456-0391-D32B-0D8D-8644180055B2}"/>
              </a:ext>
            </a:extLst>
          </p:cNvPr>
          <p:cNvSpPr/>
          <p:nvPr/>
        </p:nvSpPr>
        <p:spPr>
          <a:xfrm>
            <a:off x="6389989" y="4982795"/>
            <a:ext cx="236769" cy="116252"/>
          </a:xfrm>
          <a:prstGeom prst="irregularSeal1">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cxnSp>
        <p:nvCxnSpPr>
          <p:cNvPr id="85" name="直線矢印コネクタ 84">
            <a:extLst>
              <a:ext uri="{FF2B5EF4-FFF2-40B4-BE49-F238E27FC236}">
                <a16:creationId xmlns:a16="http://schemas.microsoft.com/office/drawing/2014/main" id="{354FE567-F5A9-DFF1-8E44-7C51AC24FC11}"/>
              </a:ext>
            </a:extLst>
          </p:cNvPr>
          <p:cNvCxnSpPr>
            <a:cxnSpLocks/>
          </p:cNvCxnSpPr>
          <p:nvPr/>
        </p:nvCxnSpPr>
        <p:spPr>
          <a:xfrm>
            <a:off x="6653834" y="5281939"/>
            <a:ext cx="374893" cy="651779"/>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86" name="矢印: 右 85">
            <a:extLst>
              <a:ext uri="{FF2B5EF4-FFF2-40B4-BE49-F238E27FC236}">
                <a16:creationId xmlns:a16="http://schemas.microsoft.com/office/drawing/2014/main" id="{4E62489C-0E2B-9315-0D1F-37406BA1ECB1}"/>
              </a:ext>
            </a:extLst>
          </p:cNvPr>
          <p:cNvSpPr/>
          <p:nvPr/>
        </p:nvSpPr>
        <p:spPr>
          <a:xfrm>
            <a:off x="763805" y="2749444"/>
            <a:ext cx="305259" cy="264196"/>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p>
        </p:txBody>
      </p:sp>
      <p:sp>
        <p:nvSpPr>
          <p:cNvPr id="88" name="テキスト ボックス 87">
            <a:extLst>
              <a:ext uri="{FF2B5EF4-FFF2-40B4-BE49-F238E27FC236}">
                <a16:creationId xmlns:a16="http://schemas.microsoft.com/office/drawing/2014/main" id="{CC6C9B60-115F-0973-39EE-E4B4D1D0CAD5}"/>
              </a:ext>
            </a:extLst>
          </p:cNvPr>
          <p:cNvSpPr txBox="1"/>
          <p:nvPr/>
        </p:nvSpPr>
        <p:spPr>
          <a:xfrm>
            <a:off x="7730815" y="3418525"/>
            <a:ext cx="1360050" cy="646331"/>
          </a:xfrm>
          <a:prstGeom prst="rect">
            <a:avLst/>
          </a:prstGeom>
          <a:noFill/>
        </p:spPr>
        <p:txBody>
          <a:bodyPr wrap="square">
            <a:spAutoFit/>
          </a:bodyPr>
          <a:lstStyle/>
          <a:p>
            <a:pPr algn="ctr"/>
            <a:r>
              <a:rPr lang="en-US" altLang="ja-JP" dirty="0">
                <a:latin typeface="Comic Sans MS" panose="030F0702030302020204" pitchFamily="66" charset="0"/>
              </a:rPr>
              <a:t>Eljen</a:t>
            </a:r>
          </a:p>
          <a:p>
            <a:pPr algn="ctr"/>
            <a:r>
              <a:rPr lang="en-US" altLang="ja-JP" dirty="0">
                <a:latin typeface="Comic Sans MS" panose="030F0702030302020204" pitchFamily="66" charset="0"/>
              </a:rPr>
              <a:t>EJ-276D</a:t>
            </a:r>
          </a:p>
        </p:txBody>
      </p:sp>
      <p:cxnSp>
        <p:nvCxnSpPr>
          <p:cNvPr id="89" name="直線矢印コネクタ 88">
            <a:extLst>
              <a:ext uri="{FF2B5EF4-FFF2-40B4-BE49-F238E27FC236}">
                <a16:creationId xmlns:a16="http://schemas.microsoft.com/office/drawing/2014/main" id="{12C42A13-B04A-8D9E-5D08-7FF20F806143}"/>
              </a:ext>
            </a:extLst>
          </p:cNvPr>
          <p:cNvCxnSpPr>
            <a:cxnSpLocks/>
          </p:cNvCxnSpPr>
          <p:nvPr/>
        </p:nvCxnSpPr>
        <p:spPr>
          <a:xfrm flipH="1" flipV="1">
            <a:off x="5618158" y="4557347"/>
            <a:ext cx="612809" cy="388484"/>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grpSp>
        <p:nvGrpSpPr>
          <p:cNvPr id="7" name="グループ化 6">
            <a:extLst>
              <a:ext uri="{FF2B5EF4-FFF2-40B4-BE49-F238E27FC236}">
                <a16:creationId xmlns:a16="http://schemas.microsoft.com/office/drawing/2014/main" id="{FD48A49A-99B7-8225-34F4-F1FDD1ED138F}"/>
              </a:ext>
            </a:extLst>
          </p:cNvPr>
          <p:cNvGrpSpPr/>
          <p:nvPr/>
        </p:nvGrpSpPr>
        <p:grpSpPr>
          <a:xfrm>
            <a:off x="6921598" y="6387306"/>
            <a:ext cx="1859886" cy="476824"/>
            <a:chOff x="7009663" y="6339520"/>
            <a:chExt cx="1859886" cy="476824"/>
          </a:xfrm>
        </p:grpSpPr>
        <p:sp>
          <p:nvSpPr>
            <p:cNvPr id="8" name="矢印: 右 7">
              <a:extLst>
                <a:ext uri="{FF2B5EF4-FFF2-40B4-BE49-F238E27FC236}">
                  <a16:creationId xmlns:a16="http://schemas.microsoft.com/office/drawing/2014/main" id="{41F9C607-F1BB-7863-7DAA-892DA098084F}"/>
                </a:ext>
              </a:extLst>
            </p:cNvPr>
            <p:cNvSpPr/>
            <p:nvPr/>
          </p:nvSpPr>
          <p:spPr>
            <a:xfrm>
              <a:off x="7009663" y="6339520"/>
              <a:ext cx="1859886" cy="476824"/>
            </a:xfrm>
            <a:prstGeom prst="rightArrow">
              <a:avLst>
                <a:gd name="adj1" fmla="val 50000"/>
                <a:gd name="adj2" fmla="val 80229"/>
              </a:avLst>
            </a:prstGeom>
            <a:solidFill>
              <a:srgbClr val="0070C0">
                <a:alpha val="8000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b="1" dirty="0">
                  <a:latin typeface="Tahoma" panose="020B0604030504040204" pitchFamily="34" charset="0"/>
                  <a:ea typeface="Tahoma" panose="020B0604030504040204" pitchFamily="34" charset="0"/>
                  <a:cs typeface="Tahoma" panose="020B0604030504040204" pitchFamily="34" charset="0"/>
                </a:rPr>
                <a:t>Experiment</a:t>
              </a:r>
              <a:endParaRPr kumimoji="1" lang="ja-JP" altLang="en-US" sz="1400" b="1" dirty="0">
                <a:latin typeface="Tahoma" panose="020B0604030504040204" pitchFamily="34" charset="0"/>
                <a:cs typeface="Tahoma" panose="020B0604030504040204" pitchFamily="34" charset="0"/>
              </a:endParaRPr>
            </a:p>
          </p:txBody>
        </p:sp>
        <p:cxnSp>
          <p:nvCxnSpPr>
            <p:cNvPr id="9" name="直線コネクタ 8">
              <a:extLst>
                <a:ext uri="{FF2B5EF4-FFF2-40B4-BE49-F238E27FC236}">
                  <a16:creationId xmlns:a16="http://schemas.microsoft.com/office/drawing/2014/main" id="{FF27F641-497D-C964-FE02-06986424530F}"/>
                </a:ext>
              </a:extLst>
            </p:cNvPr>
            <p:cNvCxnSpPr/>
            <p:nvPr/>
          </p:nvCxnSpPr>
          <p:spPr>
            <a:xfrm>
              <a:off x="7047275" y="6399330"/>
              <a:ext cx="0" cy="315035"/>
            </a:xfrm>
            <a:prstGeom prst="line">
              <a:avLst/>
            </a:prstGeom>
            <a:ln>
              <a:solidFill>
                <a:schemeClr val="bg1"/>
              </a:solidFill>
            </a:ln>
            <a:effectLst/>
          </p:spPr>
          <p:style>
            <a:lnRef idx="2">
              <a:schemeClr val="dk1"/>
            </a:lnRef>
            <a:fillRef idx="0">
              <a:schemeClr val="dk1"/>
            </a:fillRef>
            <a:effectRef idx="1">
              <a:schemeClr val="dk1"/>
            </a:effectRef>
            <a:fontRef idx="minor">
              <a:schemeClr val="tx1"/>
            </a:fontRef>
          </p:style>
        </p:cxnSp>
        <p:cxnSp>
          <p:nvCxnSpPr>
            <p:cNvPr id="10" name="直線コネクタ 9">
              <a:extLst>
                <a:ext uri="{FF2B5EF4-FFF2-40B4-BE49-F238E27FC236}">
                  <a16:creationId xmlns:a16="http://schemas.microsoft.com/office/drawing/2014/main" id="{DDEF45A0-F5B5-67F0-67FD-59EB143C8D96}"/>
                </a:ext>
              </a:extLst>
            </p:cNvPr>
            <p:cNvCxnSpPr/>
            <p:nvPr/>
          </p:nvCxnSpPr>
          <p:spPr>
            <a:xfrm>
              <a:off x="7182290" y="6399330"/>
              <a:ext cx="0" cy="315035"/>
            </a:xfrm>
            <a:prstGeom prst="line">
              <a:avLst/>
            </a:prstGeom>
            <a:ln>
              <a:solidFill>
                <a:schemeClr val="bg1"/>
              </a:solidFill>
            </a:ln>
            <a:effectLst/>
          </p:spPr>
          <p:style>
            <a:lnRef idx="2">
              <a:schemeClr val="dk1"/>
            </a:lnRef>
            <a:fillRef idx="0">
              <a:schemeClr val="dk1"/>
            </a:fillRef>
            <a:effectRef idx="1">
              <a:schemeClr val="dk1"/>
            </a:effectRef>
            <a:fontRef idx="minor">
              <a:schemeClr val="tx1"/>
            </a:fontRef>
          </p:style>
        </p:cxnSp>
        <p:cxnSp>
          <p:nvCxnSpPr>
            <p:cNvPr id="13" name="直線コネクタ 12">
              <a:extLst>
                <a:ext uri="{FF2B5EF4-FFF2-40B4-BE49-F238E27FC236}">
                  <a16:creationId xmlns:a16="http://schemas.microsoft.com/office/drawing/2014/main" id="{F073F39C-D070-B649-E5FC-23F556DCEE6C}"/>
                </a:ext>
              </a:extLst>
            </p:cNvPr>
            <p:cNvCxnSpPr>
              <a:cxnSpLocks/>
            </p:cNvCxnSpPr>
            <p:nvPr/>
          </p:nvCxnSpPr>
          <p:spPr>
            <a:xfrm>
              <a:off x="7102800" y="6399330"/>
              <a:ext cx="0" cy="315035"/>
            </a:xfrm>
            <a:prstGeom prst="line">
              <a:avLst/>
            </a:prstGeom>
            <a:ln>
              <a:solidFill>
                <a:schemeClr val="bg1"/>
              </a:solidFill>
            </a:ln>
            <a:effectLst/>
          </p:spPr>
          <p:style>
            <a:lnRef idx="2">
              <a:schemeClr val="dk1"/>
            </a:lnRef>
            <a:fillRef idx="0">
              <a:schemeClr val="dk1"/>
            </a:fillRef>
            <a:effectRef idx="1">
              <a:schemeClr val="dk1"/>
            </a:effectRef>
            <a:fontRef idx="minor">
              <a:schemeClr val="tx1"/>
            </a:fontRef>
          </p:style>
        </p:cxnSp>
      </p:grpSp>
      <p:sp>
        <p:nvSpPr>
          <p:cNvPr id="2" name="テキスト ボックス 1">
            <a:extLst>
              <a:ext uri="{FF2B5EF4-FFF2-40B4-BE49-F238E27FC236}">
                <a16:creationId xmlns:a16="http://schemas.microsoft.com/office/drawing/2014/main" id="{F3149601-3116-1FCF-07EA-D6902BFD3F24}"/>
              </a:ext>
            </a:extLst>
          </p:cNvPr>
          <p:cNvSpPr txBox="1"/>
          <p:nvPr/>
        </p:nvSpPr>
        <p:spPr>
          <a:xfrm>
            <a:off x="2036639" y="3311395"/>
            <a:ext cx="3163673" cy="83099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altLang="ja-JP" sz="1600" b="1" dirty="0">
                <a:latin typeface="Comic Sans MS" panose="030F0702030302020204" pitchFamily="66" charset="0"/>
              </a:rPr>
              <a:t>1.Thick sample is available</a:t>
            </a:r>
          </a:p>
          <a:p>
            <a:r>
              <a:rPr lang="en-US" altLang="ja-JP" sz="1600" b="1" dirty="0">
                <a:latin typeface="Comic Sans MS" panose="030F0702030302020204" pitchFamily="66" charset="0"/>
              </a:rPr>
              <a:t>2. Low background</a:t>
            </a:r>
          </a:p>
          <a:p>
            <a:r>
              <a:rPr lang="en-US" altLang="ja-JP" sz="1600" b="1" dirty="0">
                <a:latin typeface="Comic Sans MS" panose="030F0702030302020204" pitchFamily="66" charset="0"/>
              </a:rPr>
              <a:t>3. Easy handling for U, MA</a:t>
            </a:r>
          </a:p>
        </p:txBody>
      </p:sp>
    </p:spTree>
    <p:extLst>
      <p:ext uri="{BB962C8B-B14F-4D97-AF65-F5344CB8AC3E}">
        <p14:creationId xmlns:p14="http://schemas.microsoft.com/office/powerpoint/2010/main" val="530709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67E6EE-D286-803E-87BE-BDAB90396075}"/>
            </a:ext>
          </a:extLst>
        </p:cNvPr>
        <p:cNvGrpSpPr/>
        <p:nvPr/>
      </p:nvGrpSpPr>
      <p:grpSpPr>
        <a:xfrm>
          <a:off x="0" y="0"/>
          <a:ext cx="0" cy="0"/>
          <a:chOff x="0" y="0"/>
          <a:chExt cx="0" cy="0"/>
        </a:xfrm>
      </p:grpSpPr>
      <p:sp>
        <p:nvSpPr>
          <p:cNvPr id="5" name="タイトル 4">
            <a:extLst>
              <a:ext uri="{FF2B5EF4-FFF2-40B4-BE49-F238E27FC236}">
                <a16:creationId xmlns:a16="http://schemas.microsoft.com/office/drawing/2014/main" id="{A87CAA05-81D8-2E72-BCF3-B1C49F3ADE69}"/>
              </a:ext>
            </a:extLst>
          </p:cNvPr>
          <p:cNvSpPr>
            <a:spLocks noGrp="1"/>
          </p:cNvSpPr>
          <p:nvPr>
            <p:ph type="title"/>
          </p:nvPr>
        </p:nvSpPr>
        <p:spPr>
          <a:xfrm>
            <a:off x="566555" y="41656"/>
            <a:ext cx="8010890" cy="453187"/>
          </a:xfrm>
        </p:spPr>
        <p:txBody>
          <a:bodyPr/>
          <a:lstStyle/>
          <a:p>
            <a:r>
              <a:rPr lang="en-US" altLang="ja-JP" dirty="0"/>
              <a:t>Experimental facility</a:t>
            </a:r>
            <a:endParaRPr lang="ja-JP" altLang="en-US" baseline="-25000" dirty="0">
              <a:latin typeface="Verdana" panose="020B0604030504040204" pitchFamily="34" charset="0"/>
            </a:endParaRPr>
          </a:p>
        </p:txBody>
      </p:sp>
      <p:sp>
        <p:nvSpPr>
          <p:cNvPr id="3" name="フッター プレースホルダー 2">
            <a:extLst>
              <a:ext uri="{FF2B5EF4-FFF2-40B4-BE49-F238E27FC236}">
                <a16:creationId xmlns:a16="http://schemas.microsoft.com/office/drawing/2014/main" id="{0E71AF60-AF6E-BB96-682A-1226B2342D7D}"/>
              </a:ext>
            </a:extLst>
          </p:cNvPr>
          <p:cNvSpPr>
            <a:spLocks noGrp="1"/>
          </p:cNvSpPr>
          <p:nvPr>
            <p:ph type="ftr" sz="quarter" idx="11"/>
          </p:nvPr>
        </p:nvSpPr>
        <p:spPr/>
        <p:txBody>
          <a:bodyPr/>
          <a:lstStyle/>
          <a:p>
            <a:pPr>
              <a:defRPr/>
            </a:pPr>
            <a:r>
              <a:rPr lang="en-US" altLang="ja-JP"/>
              <a:t>Wonder 2026, 2026/6/29 </a:t>
            </a:r>
            <a:endParaRPr lang="ja-JP" altLang="en-US" dirty="0"/>
          </a:p>
        </p:txBody>
      </p:sp>
      <p:sp>
        <p:nvSpPr>
          <p:cNvPr id="4" name="スライド番号プレースホルダー 3">
            <a:extLst>
              <a:ext uri="{FF2B5EF4-FFF2-40B4-BE49-F238E27FC236}">
                <a16:creationId xmlns:a16="http://schemas.microsoft.com/office/drawing/2014/main" id="{E445B13B-9838-2A5A-A311-B47AA9EE7221}"/>
              </a:ext>
            </a:extLst>
          </p:cNvPr>
          <p:cNvSpPr>
            <a:spLocks noGrp="1"/>
          </p:cNvSpPr>
          <p:nvPr>
            <p:ph type="sldNum" sz="quarter" idx="12"/>
          </p:nvPr>
        </p:nvSpPr>
        <p:spPr/>
        <p:txBody>
          <a:bodyPr/>
          <a:lstStyle/>
          <a:p>
            <a:pPr>
              <a:defRPr/>
            </a:pPr>
            <a:fld id="{0F5540F0-F2A8-4025-8DD2-0F2714FBFE32}" type="slidenum">
              <a:rPr lang="ja-JP" altLang="en-US" smtClean="0"/>
              <a:pPr>
                <a:defRPr/>
              </a:pPr>
              <a:t>6</a:t>
            </a:fld>
            <a:endParaRPr lang="ja-JP" altLang="en-US"/>
          </a:p>
        </p:txBody>
      </p:sp>
      <p:sp>
        <p:nvSpPr>
          <p:cNvPr id="12" name="テキスト ボックス 11">
            <a:extLst>
              <a:ext uri="{FF2B5EF4-FFF2-40B4-BE49-F238E27FC236}">
                <a16:creationId xmlns:a16="http://schemas.microsoft.com/office/drawing/2014/main" id="{5C1C26F8-937B-54BA-4652-42E5135EEAE0}"/>
              </a:ext>
            </a:extLst>
          </p:cNvPr>
          <p:cNvSpPr txBox="1"/>
          <p:nvPr/>
        </p:nvSpPr>
        <p:spPr>
          <a:xfrm>
            <a:off x="196060" y="567704"/>
            <a:ext cx="8751880" cy="1015663"/>
          </a:xfrm>
          <a:prstGeom prst="rect">
            <a:avLst/>
          </a:prstGeom>
          <a:noFill/>
        </p:spPr>
        <p:txBody>
          <a:bodyPr wrap="square" rtlCol="0">
            <a:spAutoFit/>
          </a:bodyPr>
          <a:lstStyle/>
          <a:p>
            <a:pPr fontAlgn="t"/>
            <a:r>
              <a:rPr lang="en-US" altLang="ja-JP" sz="2000" dirty="0">
                <a:latin typeface="Tahoma" panose="020B0604030504040204" pitchFamily="34" charset="0"/>
                <a:ea typeface="Tahoma" panose="020B0604030504040204" pitchFamily="34" charset="0"/>
                <a:cs typeface="Tahoma" panose="020B0604030504040204" pitchFamily="34" charset="0"/>
              </a:rPr>
              <a:t>Measurements were performed at the </a:t>
            </a:r>
            <a:r>
              <a:rPr lang="en-US" altLang="ja-JP" sz="2000" b="1" dirty="0">
                <a:latin typeface="Tahoma" panose="020B0604030504040204" pitchFamily="34" charset="0"/>
                <a:ea typeface="Tahoma" panose="020B0604030504040204" pitchFamily="34" charset="0"/>
                <a:cs typeface="Tahoma" panose="020B0604030504040204" pitchFamily="34" charset="0"/>
              </a:rPr>
              <a:t>K</a:t>
            </a:r>
            <a:r>
              <a:rPr lang="en-US" altLang="ja-JP" sz="2000" dirty="0">
                <a:latin typeface="Tahoma" panose="020B0604030504040204" pitchFamily="34" charset="0"/>
                <a:ea typeface="Tahoma" panose="020B0604030504040204" pitchFamily="34" charset="0"/>
                <a:cs typeface="Tahoma" panose="020B0604030504040204" pitchFamily="34" charset="0"/>
              </a:rPr>
              <a:t>yoto </a:t>
            </a:r>
            <a:r>
              <a:rPr lang="en-US" altLang="ja-JP" sz="2000" b="1" dirty="0">
                <a:latin typeface="Tahoma" panose="020B0604030504040204" pitchFamily="34" charset="0"/>
                <a:ea typeface="Tahoma" panose="020B0604030504040204" pitchFamily="34" charset="0"/>
                <a:cs typeface="Tahoma" panose="020B0604030504040204" pitchFamily="34" charset="0"/>
              </a:rPr>
              <a:t>U</a:t>
            </a:r>
            <a:r>
              <a:rPr lang="en-US" altLang="ja-JP" sz="2000" dirty="0">
                <a:latin typeface="Tahoma" panose="020B0604030504040204" pitchFamily="34" charset="0"/>
                <a:ea typeface="Tahoma" panose="020B0604030504040204" pitchFamily="34" charset="0"/>
                <a:cs typeface="Tahoma" panose="020B0604030504040204" pitchFamily="34" charset="0"/>
              </a:rPr>
              <a:t>niversity, Institute for Integrated </a:t>
            </a:r>
            <a:r>
              <a:rPr lang="en-US" altLang="ja-JP" sz="2000" b="1" dirty="0">
                <a:latin typeface="Tahoma" panose="020B0604030504040204" pitchFamily="34" charset="0"/>
                <a:ea typeface="Tahoma" panose="020B0604030504040204" pitchFamily="34" charset="0"/>
                <a:cs typeface="Tahoma" panose="020B0604030504040204" pitchFamily="34" charset="0"/>
              </a:rPr>
              <a:t>R</a:t>
            </a:r>
            <a:r>
              <a:rPr lang="en-US" altLang="ja-JP" sz="2000" dirty="0">
                <a:latin typeface="Tahoma" panose="020B0604030504040204" pitchFamily="34" charset="0"/>
                <a:ea typeface="Tahoma" panose="020B0604030504040204" pitchFamily="34" charset="0"/>
                <a:cs typeface="Tahoma" panose="020B0604030504040204" pitchFamily="34" charset="0"/>
              </a:rPr>
              <a:t>adiation and </a:t>
            </a:r>
            <a:r>
              <a:rPr lang="en-US" altLang="ja-JP" sz="2000" b="1" dirty="0">
                <a:latin typeface="Tahoma" panose="020B0604030504040204" pitchFamily="34" charset="0"/>
                <a:ea typeface="Tahoma" panose="020B0604030504040204" pitchFamily="34" charset="0"/>
                <a:cs typeface="Tahoma" panose="020B0604030504040204" pitchFamily="34" charset="0"/>
              </a:rPr>
              <a:t>N</a:t>
            </a:r>
            <a:r>
              <a:rPr lang="en-US" altLang="ja-JP" sz="2000" dirty="0">
                <a:latin typeface="Tahoma" panose="020B0604030504040204" pitchFamily="34" charset="0"/>
                <a:ea typeface="Tahoma" panose="020B0604030504040204" pitchFamily="34" charset="0"/>
                <a:cs typeface="Tahoma" panose="020B0604030504040204" pitchFamily="34" charset="0"/>
              </a:rPr>
              <a:t>uclear </a:t>
            </a:r>
            <a:r>
              <a:rPr lang="en-US" altLang="ja-JP" sz="2000" b="1" dirty="0">
                <a:latin typeface="Tahoma" panose="020B0604030504040204" pitchFamily="34" charset="0"/>
                <a:ea typeface="Tahoma" panose="020B0604030504040204" pitchFamily="34" charset="0"/>
                <a:cs typeface="Tahoma" panose="020B0604030504040204" pitchFamily="34" charset="0"/>
              </a:rPr>
              <a:t>S</a:t>
            </a:r>
            <a:r>
              <a:rPr lang="en-US" altLang="ja-JP" sz="2000" dirty="0">
                <a:latin typeface="Tahoma" panose="020B0604030504040204" pitchFamily="34" charset="0"/>
                <a:ea typeface="Tahoma" panose="020B0604030504040204" pitchFamily="34" charset="0"/>
                <a:cs typeface="Tahoma" panose="020B0604030504040204" pitchFamily="34" charset="0"/>
              </a:rPr>
              <a:t>cience - </a:t>
            </a:r>
            <a:r>
              <a:rPr lang="en-US" altLang="ja-JP" sz="2000" b="1" dirty="0">
                <a:latin typeface="Tahoma" panose="020B0604030504040204" pitchFamily="34" charset="0"/>
                <a:ea typeface="Tahoma" panose="020B0604030504040204" pitchFamily="34" charset="0"/>
                <a:cs typeface="Tahoma" panose="020B0604030504040204" pitchFamily="34" charset="0"/>
              </a:rPr>
              <a:t>Lin</a:t>
            </a:r>
            <a:r>
              <a:rPr lang="en-US" altLang="ja-JP" sz="2000" dirty="0">
                <a:latin typeface="Tahoma" panose="020B0604030504040204" pitchFamily="34" charset="0"/>
                <a:ea typeface="Tahoma" panose="020B0604030504040204" pitchFamily="34" charset="0"/>
                <a:cs typeface="Tahoma" panose="020B0604030504040204" pitchFamily="34" charset="0"/>
              </a:rPr>
              <a:t>ear </a:t>
            </a:r>
            <a:r>
              <a:rPr lang="en-US" altLang="ja-JP" sz="2000" b="1" dirty="0">
                <a:latin typeface="Tahoma" panose="020B0604030504040204" pitchFamily="34" charset="0"/>
                <a:ea typeface="Tahoma" panose="020B0604030504040204" pitchFamily="34" charset="0"/>
                <a:cs typeface="Tahoma" panose="020B0604030504040204" pitchFamily="34" charset="0"/>
              </a:rPr>
              <a:t>Ac</a:t>
            </a:r>
            <a:r>
              <a:rPr lang="en-US" altLang="ja-JP" sz="2000" dirty="0">
                <a:latin typeface="Tahoma" panose="020B0604030504040204" pitchFamily="34" charset="0"/>
                <a:ea typeface="Tahoma" panose="020B0604030504040204" pitchFamily="34" charset="0"/>
                <a:cs typeface="Tahoma" panose="020B0604030504040204" pitchFamily="34" charset="0"/>
              </a:rPr>
              <a:t>celerator (</a:t>
            </a:r>
            <a:r>
              <a:rPr lang="en-US" altLang="ja-JP" sz="2000" b="1" dirty="0">
                <a:latin typeface="Tahoma" panose="020B0604030504040204" pitchFamily="34" charset="0"/>
                <a:ea typeface="Tahoma" panose="020B0604030504040204" pitchFamily="34" charset="0"/>
                <a:cs typeface="Tahoma" panose="020B0604030504040204" pitchFamily="34" charset="0"/>
              </a:rPr>
              <a:t>KURNS-LINAC</a:t>
            </a:r>
            <a:r>
              <a:rPr lang="en-US" altLang="ja-JP" sz="2000" dirty="0">
                <a:latin typeface="Tahoma" panose="020B0604030504040204" pitchFamily="34" charset="0"/>
                <a:ea typeface="Tahoma" panose="020B0604030504040204" pitchFamily="34" charset="0"/>
                <a:cs typeface="Tahoma" panose="020B0604030504040204" pitchFamily="34" charset="0"/>
              </a:rPr>
              <a:t>)</a:t>
            </a:r>
            <a:endParaRPr lang="ja-JP" altLang="ja-JP" sz="2000" dirty="0">
              <a:solidFill>
                <a:srgbClr val="0070C0"/>
              </a:solidFill>
              <a:latin typeface="Tahoma" panose="020B0604030504040204" pitchFamily="34" charset="0"/>
              <a:cs typeface="Tahoma" panose="020B0604030504040204" pitchFamily="34" charset="0"/>
            </a:endParaRPr>
          </a:p>
        </p:txBody>
      </p:sp>
      <p:pic>
        <p:nvPicPr>
          <p:cNvPr id="2" name="図 1" descr="https://blogger.googleusercontent.com/img/b/R29vZ2xl/AVvXsEhWTz5M5rllsl2EnRyr3TbEj1-0kWUl6LAsTOE3woKBGU4Xgh_istBa0x1VQq1ARmyTmPV7IZjx4Vx8iHURejWc2XZjJTE3ngUe8z03RHkugyeEGUA5wI6kzpMat-l2iokUCHNu5sieGGUH/s800/nihonchizu.png">
            <a:extLst>
              <a:ext uri="{FF2B5EF4-FFF2-40B4-BE49-F238E27FC236}">
                <a16:creationId xmlns:a16="http://schemas.microsoft.com/office/drawing/2014/main" id="{ED6C1741-0914-55F3-4E1E-70CF18239FF2}"/>
              </a:ext>
            </a:extLst>
          </p:cNvPr>
          <p:cNvPicPr>
            <a:picLocks noChangeAspect="1"/>
          </p:cNvPicPr>
          <p:nvPr/>
        </p:nvPicPr>
        <p:blipFill>
          <a:blip r:embed="rId3"/>
          <a:stretch>
            <a:fillRect/>
          </a:stretch>
        </p:blipFill>
        <p:spPr>
          <a:xfrm>
            <a:off x="9641" y="1859867"/>
            <a:ext cx="3600426" cy="3600426"/>
          </a:xfrm>
          <a:prstGeom prst="rect">
            <a:avLst/>
          </a:prstGeom>
        </p:spPr>
      </p:pic>
      <p:sp>
        <p:nvSpPr>
          <p:cNvPr id="6" name="楕円 5">
            <a:extLst>
              <a:ext uri="{FF2B5EF4-FFF2-40B4-BE49-F238E27FC236}">
                <a16:creationId xmlns:a16="http://schemas.microsoft.com/office/drawing/2014/main" id="{1DA21BF9-E2AF-8EF0-3258-5EC3FEF60659}"/>
              </a:ext>
            </a:extLst>
          </p:cNvPr>
          <p:cNvSpPr/>
          <p:nvPr/>
        </p:nvSpPr>
        <p:spPr>
          <a:xfrm>
            <a:off x="1546135" y="4289106"/>
            <a:ext cx="90010" cy="9001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cxnSp>
        <p:nvCxnSpPr>
          <p:cNvPr id="9" name="直線コネクタ 8">
            <a:extLst>
              <a:ext uri="{FF2B5EF4-FFF2-40B4-BE49-F238E27FC236}">
                <a16:creationId xmlns:a16="http://schemas.microsoft.com/office/drawing/2014/main" id="{FBB408E3-CD43-7417-4198-13C0A062B567}"/>
              </a:ext>
            </a:extLst>
          </p:cNvPr>
          <p:cNvCxnSpPr>
            <a:cxnSpLocks/>
            <a:endCxn id="22" idx="1"/>
          </p:cNvCxnSpPr>
          <p:nvPr/>
        </p:nvCxnSpPr>
        <p:spPr>
          <a:xfrm flipV="1">
            <a:off x="1659798" y="3711827"/>
            <a:ext cx="1777476" cy="577279"/>
          </a:xfrm>
          <a:prstGeom prst="line">
            <a:avLst/>
          </a:prstGeom>
        </p:spPr>
        <p:style>
          <a:lnRef idx="2">
            <a:schemeClr val="accent6"/>
          </a:lnRef>
          <a:fillRef idx="0">
            <a:schemeClr val="accent6"/>
          </a:fillRef>
          <a:effectRef idx="1">
            <a:schemeClr val="accent6"/>
          </a:effectRef>
          <a:fontRef idx="minor">
            <a:schemeClr val="tx1"/>
          </a:fontRef>
        </p:style>
      </p:cxnSp>
      <p:sp>
        <p:nvSpPr>
          <p:cNvPr id="13" name="テキスト ボックス 12">
            <a:extLst>
              <a:ext uri="{FF2B5EF4-FFF2-40B4-BE49-F238E27FC236}">
                <a16:creationId xmlns:a16="http://schemas.microsoft.com/office/drawing/2014/main" id="{6A90C52C-FE89-046D-5E7D-640244D73459}"/>
              </a:ext>
            </a:extLst>
          </p:cNvPr>
          <p:cNvSpPr txBox="1"/>
          <p:nvPr/>
        </p:nvSpPr>
        <p:spPr>
          <a:xfrm>
            <a:off x="985099" y="3910748"/>
            <a:ext cx="905151" cy="400110"/>
          </a:xfrm>
          <a:prstGeom prst="rect">
            <a:avLst/>
          </a:prstGeom>
          <a:noFill/>
        </p:spPr>
        <p:txBody>
          <a:bodyPr wrap="square" rtlCol="0">
            <a:spAutoFit/>
          </a:bodyPr>
          <a:lstStyle/>
          <a:p>
            <a:pPr fontAlgn="t"/>
            <a:r>
              <a:rPr lang="en-US" altLang="ja-JP" sz="2000" dirty="0">
                <a:latin typeface="Tahoma" panose="020B0604030504040204" pitchFamily="34" charset="0"/>
                <a:cs typeface="Tahoma" panose="020B0604030504040204" pitchFamily="34" charset="0"/>
              </a:rPr>
              <a:t>Osaka</a:t>
            </a:r>
          </a:p>
        </p:txBody>
      </p:sp>
      <p:pic>
        <p:nvPicPr>
          <p:cNvPr id="22" name="図 21">
            <a:extLst>
              <a:ext uri="{FF2B5EF4-FFF2-40B4-BE49-F238E27FC236}">
                <a16:creationId xmlns:a16="http://schemas.microsoft.com/office/drawing/2014/main" id="{A89A1640-1F59-A4EC-A0BE-2178277DFF22}"/>
              </a:ext>
            </a:extLst>
          </p:cNvPr>
          <p:cNvPicPr>
            <a:picLocks noChangeAspect="1"/>
          </p:cNvPicPr>
          <p:nvPr/>
        </p:nvPicPr>
        <p:blipFill>
          <a:blip r:embed="rId4"/>
          <a:stretch>
            <a:fillRect/>
          </a:stretch>
        </p:blipFill>
        <p:spPr>
          <a:xfrm>
            <a:off x="3437274" y="1397217"/>
            <a:ext cx="5412372" cy="4629219"/>
          </a:xfrm>
          <a:prstGeom prst="rect">
            <a:avLst/>
          </a:prstGeom>
        </p:spPr>
      </p:pic>
      <p:sp>
        <p:nvSpPr>
          <p:cNvPr id="24" name="正方形/長方形 23">
            <a:extLst>
              <a:ext uri="{FF2B5EF4-FFF2-40B4-BE49-F238E27FC236}">
                <a16:creationId xmlns:a16="http://schemas.microsoft.com/office/drawing/2014/main" id="{FF743D51-A6DE-A786-AEA0-04CFC9A7F25D}"/>
              </a:ext>
            </a:extLst>
          </p:cNvPr>
          <p:cNvSpPr/>
          <p:nvPr/>
        </p:nvSpPr>
        <p:spPr>
          <a:xfrm>
            <a:off x="4830338" y="1629349"/>
            <a:ext cx="3442878" cy="326537"/>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Kansai International Airport</a:t>
            </a:r>
            <a:endParaRPr kumimoji="1" lang="ja-JP" altLang="en-US" b="1" dirty="0">
              <a:latin typeface="Tahoma" panose="020B0604030504040204" pitchFamily="34" charset="0"/>
              <a:cs typeface="Tahoma" panose="020B0604030504040204" pitchFamily="34" charset="0"/>
            </a:endParaRPr>
          </a:p>
        </p:txBody>
      </p:sp>
      <p:cxnSp>
        <p:nvCxnSpPr>
          <p:cNvPr id="36" name="直線矢印コネクタ 35">
            <a:extLst>
              <a:ext uri="{FF2B5EF4-FFF2-40B4-BE49-F238E27FC236}">
                <a16:creationId xmlns:a16="http://schemas.microsoft.com/office/drawing/2014/main" id="{87E0BAB5-DB3D-6407-B4CE-8FB90025B1D2}"/>
              </a:ext>
            </a:extLst>
          </p:cNvPr>
          <p:cNvCxnSpPr>
            <a:cxnSpLocks/>
          </p:cNvCxnSpPr>
          <p:nvPr/>
        </p:nvCxnSpPr>
        <p:spPr>
          <a:xfrm>
            <a:off x="6551777" y="1988761"/>
            <a:ext cx="0" cy="472937"/>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sp>
        <p:nvSpPr>
          <p:cNvPr id="41" name="正方形/長方形 40">
            <a:extLst>
              <a:ext uri="{FF2B5EF4-FFF2-40B4-BE49-F238E27FC236}">
                <a16:creationId xmlns:a16="http://schemas.microsoft.com/office/drawing/2014/main" id="{37A46685-AEAE-D857-9030-385ECA920E56}"/>
              </a:ext>
            </a:extLst>
          </p:cNvPr>
          <p:cNvSpPr/>
          <p:nvPr/>
        </p:nvSpPr>
        <p:spPr>
          <a:xfrm>
            <a:off x="5879720" y="3546156"/>
            <a:ext cx="2291521" cy="613106"/>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ja-JP" altLang="ja-JP" b="1" dirty="0">
                <a:latin typeface="Tahoma" panose="020B0604030504040204" pitchFamily="34" charset="0"/>
                <a:cs typeface="Tahoma" panose="020B0604030504040204" pitchFamily="34" charset="0"/>
              </a:rPr>
              <a:t>Kyoto University Research Reactor</a:t>
            </a:r>
          </a:p>
        </p:txBody>
      </p:sp>
      <p:cxnSp>
        <p:nvCxnSpPr>
          <p:cNvPr id="42" name="直線矢印コネクタ 41">
            <a:extLst>
              <a:ext uri="{FF2B5EF4-FFF2-40B4-BE49-F238E27FC236}">
                <a16:creationId xmlns:a16="http://schemas.microsoft.com/office/drawing/2014/main" id="{1CA4E750-8C8A-4800-FD69-1522C46256DB}"/>
              </a:ext>
            </a:extLst>
          </p:cNvPr>
          <p:cNvCxnSpPr>
            <a:cxnSpLocks/>
          </p:cNvCxnSpPr>
          <p:nvPr/>
        </p:nvCxnSpPr>
        <p:spPr>
          <a:xfrm flipH="1">
            <a:off x="6101011" y="4159262"/>
            <a:ext cx="132459" cy="331998"/>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sp>
        <p:nvSpPr>
          <p:cNvPr id="46" name="正方形/長方形 45">
            <a:extLst>
              <a:ext uri="{FF2B5EF4-FFF2-40B4-BE49-F238E27FC236}">
                <a16:creationId xmlns:a16="http://schemas.microsoft.com/office/drawing/2014/main" id="{A9DCFA94-7008-BCD6-55FF-7612B3AAF16E}"/>
              </a:ext>
            </a:extLst>
          </p:cNvPr>
          <p:cNvSpPr/>
          <p:nvPr/>
        </p:nvSpPr>
        <p:spPr>
          <a:xfrm>
            <a:off x="6551777" y="5123822"/>
            <a:ext cx="2249534" cy="613106"/>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ja-JP" altLang="ja-JP" b="1" dirty="0">
                <a:latin typeface="Tahoma" panose="020B0604030504040204" pitchFamily="34" charset="0"/>
                <a:cs typeface="Tahoma" panose="020B0604030504040204" pitchFamily="34" charset="0"/>
              </a:rPr>
              <a:t>Kyoto University Critical Assembly</a:t>
            </a:r>
          </a:p>
        </p:txBody>
      </p:sp>
      <p:cxnSp>
        <p:nvCxnSpPr>
          <p:cNvPr id="47" name="直線矢印コネクタ 46">
            <a:extLst>
              <a:ext uri="{FF2B5EF4-FFF2-40B4-BE49-F238E27FC236}">
                <a16:creationId xmlns:a16="http://schemas.microsoft.com/office/drawing/2014/main" id="{C0C045E1-ED62-C011-2CDA-419A34C6E96F}"/>
              </a:ext>
            </a:extLst>
          </p:cNvPr>
          <p:cNvCxnSpPr>
            <a:cxnSpLocks/>
          </p:cNvCxnSpPr>
          <p:nvPr/>
        </p:nvCxnSpPr>
        <p:spPr>
          <a:xfrm flipH="1" flipV="1">
            <a:off x="6648096" y="4807541"/>
            <a:ext cx="132459" cy="316281"/>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sp>
        <p:nvSpPr>
          <p:cNvPr id="55" name="正方形/長方形 54">
            <a:extLst>
              <a:ext uri="{FF2B5EF4-FFF2-40B4-BE49-F238E27FC236}">
                <a16:creationId xmlns:a16="http://schemas.microsoft.com/office/drawing/2014/main" id="{706CDBAB-AC19-08D3-EF0B-CD3110F4BF1C}"/>
              </a:ext>
            </a:extLst>
          </p:cNvPr>
          <p:cNvSpPr/>
          <p:nvPr/>
        </p:nvSpPr>
        <p:spPr>
          <a:xfrm>
            <a:off x="5193901" y="5243720"/>
            <a:ext cx="930454" cy="37331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US" altLang="ja-JP" b="1" dirty="0">
                <a:latin typeface="Tahoma" panose="020B0604030504040204" pitchFamily="34" charset="0"/>
                <a:cs typeface="Tahoma" panose="020B0604030504040204" pitchFamily="34" charset="0"/>
              </a:rPr>
              <a:t>LINAC</a:t>
            </a:r>
            <a:endParaRPr lang="ja-JP" altLang="ja-JP" b="1" dirty="0">
              <a:latin typeface="Tahoma" panose="020B0604030504040204" pitchFamily="34" charset="0"/>
              <a:cs typeface="Tahoma" panose="020B0604030504040204" pitchFamily="34" charset="0"/>
            </a:endParaRPr>
          </a:p>
        </p:txBody>
      </p:sp>
      <p:cxnSp>
        <p:nvCxnSpPr>
          <p:cNvPr id="74" name="直線矢印コネクタ 73">
            <a:extLst>
              <a:ext uri="{FF2B5EF4-FFF2-40B4-BE49-F238E27FC236}">
                <a16:creationId xmlns:a16="http://schemas.microsoft.com/office/drawing/2014/main" id="{84F1D6EB-9817-A6DC-F294-8805F45B6389}"/>
              </a:ext>
            </a:extLst>
          </p:cNvPr>
          <p:cNvCxnSpPr>
            <a:cxnSpLocks/>
          </p:cNvCxnSpPr>
          <p:nvPr/>
        </p:nvCxnSpPr>
        <p:spPr>
          <a:xfrm flipV="1">
            <a:off x="5659128" y="4676173"/>
            <a:ext cx="0" cy="567547"/>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sp>
        <p:nvSpPr>
          <p:cNvPr id="84" name="テキスト ボックス 83">
            <a:extLst>
              <a:ext uri="{FF2B5EF4-FFF2-40B4-BE49-F238E27FC236}">
                <a16:creationId xmlns:a16="http://schemas.microsoft.com/office/drawing/2014/main" id="{7F5087BF-B70C-1096-632D-F09A21FC6376}"/>
              </a:ext>
            </a:extLst>
          </p:cNvPr>
          <p:cNvSpPr txBox="1"/>
          <p:nvPr/>
        </p:nvSpPr>
        <p:spPr>
          <a:xfrm>
            <a:off x="1392832" y="4718604"/>
            <a:ext cx="905151" cy="400110"/>
          </a:xfrm>
          <a:prstGeom prst="rect">
            <a:avLst/>
          </a:prstGeom>
          <a:noFill/>
        </p:spPr>
        <p:txBody>
          <a:bodyPr wrap="square" rtlCol="0">
            <a:spAutoFit/>
          </a:bodyPr>
          <a:lstStyle/>
          <a:p>
            <a:pPr fontAlgn="t"/>
            <a:r>
              <a:rPr lang="en-US" altLang="ja-JP" sz="2000" dirty="0">
                <a:latin typeface="Tahoma" panose="020B0604030504040204" pitchFamily="34" charset="0"/>
                <a:cs typeface="Tahoma" panose="020B0604030504040204" pitchFamily="34" charset="0"/>
              </a:rPr>
              <a:t>Japan</a:t>
            </a:r>
          </a:p>
        </p:txBody>
      </p:sp>
    </p:spTree>
    <p:extLst>
      <p:ext uri="{BB962C8B-B14F-4D97-AF65-F5344CB8AC3E}">
        <p14:creationId xmlns:p14="http://schemas.microsoft.com/office/powerpoint/2010/main" val="2737857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A68E14-1EBC-E29B-F621-E2873477C0DC}"/>
            </a:ext>
          </a:extLst>
        </p:cNvPr>
        <p:cNvGrpSpPr/>
        <p:nvPr/>
      </p:nvGrpSpPr>
      <p:grpSpPr>
        <a:xfrm>
          <a:off x="0" y="0"/>
          <a:ext cx="0" cy="0"/>
          <a:chOff x="0" y="0"/>
          <a:chExt cx="0" cy="0"/>
        </a:xfrm>
      </p:grpSpPr>
      <p:sp>
        <p:nvSpPr>
          <p:cNvPr id="191" name="楕円 190">
            <a:extLst>
              <a:ext uri="{FF2B5EF4-FFF2-40B4-BE49-F238E27FC236}">
                <a16:creationId xmlns:a16="http://schemas.microsoft.com/office/drawing/2014/main" id="{ED4D04CA-167A-E33F-4CB1-A9957B3AED56}"/>
              </a:ext>
            </a:extLst>
          </p:cNvPr>
          <p:cNvSpPr/>
          <p:nvPr/>
        </p:nvSpPr>
        <p:spPr>
          <a:xfrm>
            <a:off x="323378" y="4075081"/>
            <a:ext cx="519154" cy="519154"/>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5" name="タイトル 4">
            <a:extLst>
              <a:ext uri="{FF2B5EF4-FFF2-40B4-BE49-F238E27FC236}">
                <a16:creationId xmlns:a16="http://schemas.microsoft.com/office/drawing/2014/main" id="{5582F3F1-CB6E-9DD5-6DF4-E9328C605ADB}"/>
              </a:ext>
            </a:extLst>
          </p:cNvPr>
          <p:cNvSpPr>
            <a:spLocks noGrp="1"/>
          </p:cNvSpPr>
          <p:nvPr>
            <p:ph type="title"/>
          </p:nvPr>
        </p:nvSpPr>
        <p:spPr>
          <a:xfrm>
            <a:off x="566555" y="41656"/>
            <a:ext cx="8010890" cy="453187"/>
          </a:xfrm>
        </p:spPr>
        <p:txBody>
          <a:bodyPr/>
          <a:lstStyle/>
          <a:p>
            <a:r>
              <a:rPr lang="en-US" altLang="ja-JP" dirty="0"/>
              <a:t>Experimental setup</a:t>
            </a:r>
            <a:endParaRPr lang="ja-JP" altLang="en-US" baseline="-25000" dirty="0">
              <a:latin typeface="Verdana" panose="020B0604030504040204" pitchFamily="34" charset="0"/>
            </a:endParaRPr>
          </a:p>
        </p:txBody>
      </p:sp>
      <p:sp>
        <p:nvSpPr>
          <p:cNvPr id="3" name="フッター プレースホルダー 2">
            <a:extLst>
              <a:ext uri="{FF2B5EF4-FFF2-40B4-BE49-F238E27FC236}">
                <a16:creationId xmlns:a16="http://schemas.microsoft.com/office/drawing/2014/main" id="{2F1DFDAB-8E34-6DCD-A213-E37A0B48F2C8}"/>
              </a:ext>
            </a:extLst>
          </p:cNvPr>
          <p:cNvSpPr>
            <a:spLocks noGrp="1"/>
          </p:cNvSpPr>
          <p:nvPr>
            <p:ph type="ftr" sz="quarter" idx="11"/>
          </p:nvPr>
        </p:nvSpPr>
        <p:spPr/>
        <p:txBody>
          <a:bodyPr/>
          <a:lstStyle/>
          <a:p>
            <a:pPr>
              <a:defRPr/>
            </a:pPr>
            <a:r>
              <a:rPr lang="en-US" altLang="ja-JP" dirty="0"/>
              <a:t>Wonder 2026, 2026/6/29 </a:t>
            </a:r>
            <a:endParaRPr lang="ja-JP" altLang="en-US" dirty="0"/>
          </a:p>
        </p:txBody>
      </p:sp>
      <p:sp>
        <p:nvSpPr>
          <p:cNvPr id="4" name="スライド番号プレースホルダー 3">
            <a:extLst>
              <a:ext uri="{FF2B5EF4-FFF2-40B4-BE49-F238E27FC236}">
                <a16:creationId xmlns:a16="http://schemas.microsoft.com/office/drawing/2014/main" id="{B563A15A-9229-7E08-41AC-71381B030877}"/>
              </a:ext>
            </a:extLst>
          </p:cNvPr>
          <p:cNvSpPr>
            <a:spLocks noGrp="1"/>
          </p:cNvSpPr>
          <p:nvPr>
            <p:ph type="sldNum" sz="quarter" idx="12"/>
          </p:nvPr>
        </p:nvSpPr>
        <p:spPr/>
        <p:txBody>
          <a:bodyPr/>
          <a:lstStyle/>
          <a:p>
            <a:pPr>
              <a:defRPr/>
            </a:pPr>
            <a:fld id="{0F5540F0-F2A8-4025-8DD2-0F2714FBFE32}" type="slidenum">
              <a:rPr lang="ja-JP" altLang="en-US" smtClean="0"/>
              <a:pPr>
                <a:defRPr/>
              </a:pPr>
              <a:t>7</a:t>
            </a:fld>
            <a:endParaRPr lang="ja-JP" altLang="en-US" dirty="0"/>
          </a:p>
        </p:txBody>
      </p:sp>
      <p:sp>
        <p:nvSpPr>
          <p:cNvPr id="130" name="テキスト ボックス 129">
            <a:extLst>
              <a:ext uri="{FF2B5EF4-FFF2-40B4-BE49-F238E27FC236}">
                <a16:creationId xmlns:a16="http://schemas.microsoft.com/office/drawing/2014/main" id="{89E7987B-D216-559D-EA11-818718876D77}"/>
              </a:ext>
            </a:extLst>
          </p:cNvPr>
          <p:cNvSpPr txBox="1"/>
          <p:nvPr/>
        </p:nvSpPr>
        <p:spPr>
          <a:xfrm>
            <a:off x="1044310" y="1606254"/>
            <a:ext cx="969536" cy="307777"/>
          </a:xfrm>
          <a:prstGeom prst="rect">
            <a:avLst/>
          </a:prstGeom>
          <a:noFill/>
        </p:spPr>
        <p:txBody>
          <a:bodyPr wrap="square" rtlCol="0">
            <a:spAutoFit/>
          </a:bodyPr>
          <a:lstStyle/>
          <a:p>
            <a:pPr algn="ctr"/>
            <a:r>
              <a:rPr kumimoji="1" lang="en-US" altLang="ja-JP" sz="1400" b="1"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LINAC</a:t>
            </a:r>
            <a:endParaRPr kumimoji="1" lang="ja-JP" altLang="en-US" sz="1400" b="1" dirty="0">
              <a:solidFill>
                <a:schemeClr val="tx1">
                  <a:lumMod val="85000"/>
                  <a:lumOff val="15000"/>
                </a:schemeClr>
              </a:solidFill>
              <a:latin typeface="Tahoma" panose="020B0604030504040204" pitchFamily="34" charset="0"/>
              <a:cs typeface="Tahoma" panose="020B0604030504040204" pitchFamily="34" charset="0"/>
            </a:endParaRPr>
          </a:p>
        </p:txBody>
      </p:sp>
      <p:sp>
        <p:nvSpPr>
          <p:cNvPr id="131" name="正方形/長方形 130">
            <a:extLst>
              <a:ext uri="{FF2B5EF4-FFF2-40B4-BE49-F238E27FC236}">
                <a16:creationId xmlns:a16="http://schemas.microsoft.com/office/drawing/2014/main" id="{FFE89CA8-C85E-12F9-E5C5-DBE6EC5545EE}"/>
              </a:ext>
            </a:extLst>
          </p:cNvPr>
          <p:cNvSpPr/>
          <p:nvPr/>
        </p:nvSpPr>
        <p:spPr>
          <a:xfrm rot="2318783">
            <a:off x="517085" y="4254986"/>
            <a:ext cx="166202" cy="125545"/>
          </a:xfrm>
          <a:prstGeom prst="rect">
            <a:avLst/>
          </a:prstGeom>
          <a:solidFill>
            <a:schemeClr val="bg1">
              <a:lumMod val="65000"/>
            </a:schemeClr>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203864"/>
              </a:solidFill>
            </a:endParaRPr>
          </a:p>
        </p:txBody>
      </p:sp>
      <p:sp>
        <p:nvSpPr>
          <p:cNvPr id="133" name="テキスト ボックス 132">
            <a:extLst>
              <a:ext uri="{FF2B5EF4-FFF2-40B4-BE49-F238E27FC236}">
                <a16:creationId xmlns:a16="http://schemas.microsoft.com/office/drawing/2014/main" id="{93CBE245-0169-3BBA-50D8-032D97E4C12C}"/>
              </a:ext>
            </a:extLst>
          </p:cNvPr>
          <p:cNvSpPr txBox="1"/>
          <p:nvPr/>
        </p:nvSpPr>
        <p:spPr>
          <a:xfrm>
            <a:off x="7247625" y="4746089"/>
            <a:ext cx="921492" cy="307777"/>
          </a:xfrm>
          <a:prstGeom prst="rect">
            <a:avLst/>
          </a:prstGeom>
          <a:noFill/>
        </p:spPr>
        <p:txBody>
          <a:bodyPr wrap="square" rtlCol="0">
            <a:spAutoFit/>
          </a:bodyPr>
          <a:lstStyle/>
          <a:p>
            <a:pPr algn="ctr"/>
            <a:r>
              <a:rPr lang="en-US" altLang="ja-JP" sz="14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48.5</a:t>
            </a:r>
            <a:r>
              <a:rPr kumimoji="1" lang="en-US" altLang="ja-JP" sz="14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 mm</a:t>
            </a:r>
          </a:p>
        </p:txBody>
      </p:sp>
      <p:sp>
        <p:nvSpPr>
          <p:cNvPr id="134" name="テキスト ボックス 133">
            <a:extLst>
              <a:ext uri="{FF2B5EF4-FFF2-40B4-BE49-F238E27FC236}">
                <a16:creationId xmlns:a16="http://schemas.microsoft.com/office/drawing/2014/main" id="{4ABC773A-CD5C-4179-1D5F-41A725D8A260}"/>
              </a:ext>
            </a:extLst>
          </p:cNvPr>
          <p:cNvSpPr txBox="1"/>
          <p:nvPr/>
        </p:nvSpPr>
        <p:spPr>
          <a:xfrm>
            <a:off x="-142276" y="4571219"/>
            <a:ext cx="1191902" cy="523220"/>
          </a:xfrm>
          <a:prstGeom prst="rect">
            <a:avLst/>
          </a:prstGeom>
          <a:noFill/>
        </p:spPr>
        <p:txBody>
          <a:bodyPr wrap="square" rtlCol="0">
            <a:spAutoFit/>
          </a:bodyPr>
          <a:lstStyle/>
          <a:p>
            <a:pPr algn="ctr"/>
            <a:r>
              <a:rPr kumimoji="1" lang="en-US" altLang="ja-JP" sz="14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Ta target </a:t>
            </a:r>
            <a:r>
              <a:rPr lang="en-US" altLang="ja-JP" sz="14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a:t>
            </a:r>
            <a:br>
              <a:rPr lang="en-US" altLang="ja-JP" sz="14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br>
            <a:r>
              <a:rPr lang="en-US" altLang="ja-JP" sz="14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Moderator</a:t>
            </a:r>
            <a:endParaRPr kumimoji="1" lang="en-US" altLang="ja-JP" sz="14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endParaRPr>
          </a:p>
        </p:txBody>
      </p:sp>
      <p:cxnSp>
        <p:nvCxnSpPr>
          <p:cNvPr id="135" name="直線コネクタ 134">
            <a:extLst>
              <a:ext uri="{FF2B5EF4-FFF2-40B4-BE49-F238E27FC236}">
                <a16:creationId xmlns:a16="http://schemas.microsoft.com/office/drawing/2014/main" id="{DF154FE0-2ACB-6CC3-912A-6175A68D2B88}"/>
              </a:ext>
            </a:extLst>
          </p:cNvPr>
          <p:cNvCxnSpPr>
            <a:cxnSpLocks/>
          </p:cNvCxnSpPr>
          <p:nvPr/>
        </p:nvCxnSpPr>
        <p:spPr>
          <a:xfrm flipV="1">
            <a:off x="373818" y="4301072"/>
            <a:ext cx="215750" cy="2701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96" name="グループ化 295">
            <a:extLst>
              <a:ext uri="{FF2B5EF4-FFF2-40B4-BE49-F238E27FC236}">
                <a16:creationId xmlns:a16="http://schemas.microsoft.com/office/drawing/2014/main" id="{6C9121C6-6EF8-86E4-B347-A71E72AE6AD8}"/>
              </a:ext>
            </a:extLst>
          </p:cNvPr>
          <p:cNvGrpSpPr/>
          <p:nvPr/>
        </p:nvGrpSpPr>
        <p:grpSpPr>
          <a:xfrm rot="21125526">
            <a:off x="610504" y="3267931"/>
            <a:ext cx="1209047" cy="791578"/>
            <a:chOff x="692833" y="3395348"/>
            <a:chExt cx="1209047" cy="791578"/>
          </a:xfrm>
        </p:grpSpPr>
        <p:sp>
          <p:nvSpPr>
            <p:cNvPr id="132" name="矢印: 右 131">
              <a:extLst>
                <a:ext uri="{FF2B5EF4-FFF2-40B4-BE49-F238E27FC236}">
                  <a16:creationId xmlns:a16="http://schemas.microsoft.com/office/drawing/2014/main" id="{06EC376F-7F56-7958-01EF-2692C9CEB04A}"/>
                </a:ext>
              </a:extLst>
            </p:cNvPr>
            <p:cNvSpPr/>
            <p:nvPr/>
          </p:nvSpPr>
          <p:spPr>
            <a:xfrm rot="8205353">
              <a:off x="692833" y="3902042"/>
              <a:ext cx="557141" cy="142061"/>
            </a:xfrm>
            <a:prstGeom prst="rightArrow">
              <a:avLst>
                <a:gd name="adj1" fmla="val 50000"/>
                <a:gd name="adj2" fmla="val 51534"/>
              </a:avLst>
            </a:prstGeom>
            <a:solidFill>
              <a:schemeClr val="tx1">
                <a:lumMod val="85000"/>
                <a:lumOff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203864"/>
                </a:solidFill>
              </a:endParaRPr>
            </a:p>
          </p:txBody>
        </p:sp>
        <p:sp>
          <p:nvSpPr>
            <p:cNvPr id="136" name="正方形/長方形 135">
              <a:extLst>
                <a:ext uri="{FF2B5EF4-FFF2-40B4-BE49-F238E27FC236}">
                  <a16:creationId xmlns:a16="http://schemas.microsoft.com/office/drawing/2014/main" id="{9132AB67-C484-5690-9338-D4708709DE0D}"/>
                </a:ext>
              </a:extLst>
            </p:cNvPr>
            <p:cNvSpPr/>
            <p:nvPr/>
          </p:nvSpPr>
          <p:spPr>
            <a:xfrm rot="2805353">
              <a:off x="1225799" y="3075500"/>
              <a:ext cx="356234" cy="995929"/>
            </a:xfrm>
            <a:prstGeom prst="rect">
              <a:avLst/>
            </a:prstGeom>
            <a:no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400">
                <a:solidFill>
                  <a:srgbClr val="203864"/>
                </a:solidFill>
              </a:endParaRPr>
            </a:p>
          </p:txBody>
        </p:sp>
        <p:sp>
          <p:nvSpPr>
            <p:cNvPr id="137" name="正方形/長方形 136">
              <a:extLst>
                <a:ext uri="{FF2B5EF4-FFF2-40B4-BE49-F238E27FC236}">
                  <a16:creationId xmlns:a16="http://schemas.microsoft.com/office/drawing/2014/main" id="{77EF45BD-DDB7-B848-40A1-54F583C1E227}"/>
                </a:ext>
              </a:extLst>
            </p:cNvPr>
            <p:cNvSpPr/>
            <p:nvPr/>
          </p:nvSpPr>
          <p:spPr>
            <a:xfrm rot="2805353">
              <a:off x="754430" y="3893484"/>
              <a:ext cx="482442" cy="104442"/>
            </a:xfrm>
            <a:prstGeom prst="rect">
              <a:avLst/>
            </a:prstGeom>
            <a:no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400">
                <a:solidFill>
                  <a:srgbClr val="203864"/>
                </a:solidFill>
              </a:endParaRPr>
            </a:p>
          </p:txBody>
        </p:sp>
      </p:grpSp>
      <p:sp>
        <p:nvSpPr>
          <p:cNvPr id="140" name="正方形/長方形 139">
            <a:extLst>
              <a:ext uri="{FF2B5EF4-FFF2-40B4-BE49-F238E27FC236}">
                <a16:creationId xmlns:a16="http://schemas.microsoft.com/office/drawing/2014/main" id="{805C2112-4710-4046-967F-2ABE7F7A883A}"/>
              </a:ext>
            </a:extLst>
          </p:cNvPr>
          <p:cNvSpPr/>
          <p:nvPr/>
        </p:nvSpPr>
        <p:spPr>
          <a:xfrm>
            <a:off x="1530729" y="4208706"/>
            <a:ext cx="200766" cy="260903"/>
          </a:xfrm>
          <a:prstGeom prst="rect">
            <a:avLst/>
          </a:prstGeom>
          <a:solidFill>
            <a:schemeClr val="bg1">
              <a:lumMod val="50000"/>
            </a:schemeClr>
          </a:solid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400">
              <a:solidFill>
                <a:srgbClr val="203864"/>
              </a:solidFill>
            </a:endParaRPr>
          </a:p>
        </p:txBody>
      </p:sp>
      <p:sp>
        <p:nvSpPr>
          <p:cNvPr id="141" name="テキスト ボックス 140">
            <a:extLst>
              <a:ext uri="{FF2B5EF4-FFF2-40B4-BE49-F238E27FC236}">
                <a16:creationId xmlns:a16="http://schemas.microsoft.com/office/drawing/2014/main" id="{271C0AA0-F332-7129-5E1E-67FF3B794D57}"/>
              </a:ext>
            </a:extLst>
          </p:cNvPr>
          <p:cNvSpPr txBox="1"/>
          <p:nvPr/>
        </p:nvSpPr>
        <p:spPr>
          <a:xfrm>
            <a:off x="848958" y="4578395"/>
            <a:ext cx="1392317" cy="523220"/>
          </a:xfrm>
          <a:prstGeom prst="rect">
            <a:avLst/>
          </a:prstGeom>
          <a:noFill/>
        </p:spPr>
        <p:txBody>
          <a:bodyPr wrap="square" rtlCol="0">
            <a:spAutoFit/>
          </a:bodyPr>
          <a:lstStyle/>
          <a:p>
            <a:pPr algn="ctr"/>
            <a:r>
              <a:rPr lang="en-US" altLang="ja-JP" sz="14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Pb</a:t>
            </a:r>
          </a:p>
          <a:p>
            <a:pPr algn="ctr"/>
            <a:r>
              <a:rPr lang="en-US" altLang="ja-JP" sz="14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Shadow</a:t>
            </a:r>
            <a:r>
              <a:rPr lang="ja-JP" altLang="en-US" sz="1400" dirty="0">
                <a:solidFill>
                  <a:schemeClr val="tx1">
                    <a:lumMod val="85000"/>
                    <a:lumOff val="15000"/>
                  </a:schemeClr>
                </a:solidFill>
                <a:latin typeface="Tahoma" panose="020B0604030504040204" pitchFamily="34" charset="0"/>
                <a:cs typeface="Tahoma" panose="020B0604030504040204" pitchFamily="34" charset="0"/>
              </a:rPr>
              <a:t> </a:t>
            </a:r>
            <a:r>
              <a:rPr lang="en-US" altLang="ja-JP" sz="14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bar</a:t>
            </a:r>
            <a:endParaRPr kumimoji="1" lang="ja-JP" altLang="en-US" sz="1400" dirty="0">
              <a:solidFill>
                <a:schemeClr val="tx1">
                  <a:lumMod val="85000"/>
                  <a:lumOff val="15000"/>
                </a:schemeClr>
              </a:solidFill>
              <a:latin typeface="Tahoma" panose="020B0604030504040204" pitchFamily="34" charset="0"/>
              <a:cs typeface="Tahoma" panose="020B0604030504040204" pitchFamily="34" charset="0"/>
            </a:endParaRPr>
          </a:p>
        </p:txBody>
      </p:sp>
      <p:cxnSp>
        <p:nvCxnSpPr>
          <p:cNvPr id="142" name="直線コネクタ 141">
            <a:extLst>
              <a:ext uri="{FF2B5EF4-FFF2-40B4-BE49-F238E27FC236}">
                <a16:creationId xmlns:a16="http://schemas.microsoft.com/office/drawing/2014/main" id="{3D7349BC-3C56-0AC1-E732-7EB94AA4BCCC}"/>
              </a:ext>
            </a:extLst>
          </p:cNvPr>
          <p:cNvCxnSpPr>
            <a:cxnSpLocks/>
          </p:cNvCxnSpPr>
          <p:nvPr/>
        </p:nvCxnSpPr>
        <p:spPr>
          <a:xfrm flipV="1">
            <a:off x="1569470" y="4289924"/>
            <a:ext cx="35296" cy="342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3" name="正方形/長方形 142">
            <a:extLst>
              <a:ext uri="{FF2B5EF4-FFF2-40B4-BE49-F238E27FC236}">
                <a16:creationId xmlns:a16="http://schemas.microsoft.com/office/drawing/2014/main" id="{F8769254-9A0F-A3EE-6239-006797F95583}"/>
              </a:ext>
            </a:extLst>
          </p:cNvPr>
          <p:cNvSpPr/>
          <p:nvPr/>
        </p:nvSpPr>
        <p:spPr>
          <a:xfrm rot="5400000">
            <a:off x="3640302" y="4254104"/>
            <a:ext cx="439275" cy="60722"/>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sz="4400">
              <a:solidFill>
                <a:srgbClr val="203864"/>
              </a:solidFill>
            </a:endParaRPr>
          </a:p>
        </p:txBody>
      </p:sp>
      <p:sp>
        <p:nvSpPr>
          <p:cNvPr id="146" name="テキスト ボックス 145">
            <a:extLst>
              <a:ext uri="{FF2B5EF4-FFF2-40B4-BE49-F238E27FC236}">
                <a16:creationId xmlns:a16="http://schemas.microsoft.com/office/drawing/2014/main" id="{80EF9C18-9839-D1F5-8DAC-91766EDE4DD3}"/>
              </a:ext>
            </a:extLst>
          </p:cNvPr>
          <p:cNvSpPr txBox="1"/>
          <p:nvPr/>
        </p:nvSpPr>
        <p:spPr>
          <a:xfrm>
            <a:off x="2032963" y="4724490"/>
            <a:ext cx="1572687" cy="307777"/>
          </a:xfrm>
          <a:prstGeom prst="rect">
            <a:avLst/>
          </a:prstGeom>
          <a:noFill/>
        </p:spPr>
        <p:txBody>
          <a:bodyPr wrap="square" rtlCol="0">
            <a:spAutoFit/>
          </a:bodyPr>
          <a:lstStyle/>
          <a:p>
            <a:pPr algn="ctr"/>
            <a:r>
              <a:rPr kumimoji="1" lang="en-US" altLang="ja-JP" sz="14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Borated </a:t>
            </a:r>
            <a:r>
              <a:rPr lang="en-US" altLang="ja-JP" sz="14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Poly</a:t>
            </a:r>
            <a:endParaRPr kumimoji="1" lang="ja-JP" altLang="en-US" sz="1400" dirty="0">
              <a:solidFill>
                <a:schemeClr val="tx1">
                  <a:lumMod val="85000"/>
                  <a:lumOff val="15000"/>
                </a:schemeClr>
              </a:solidFill>
              <a:latin typeface="Tahoma" panose="020B0604030504040204" pitchFamily="34" charset="0"/>
              <a:cs typeface="Tahoma" panose="020B0604030504040204" pitchFamily="34" charset="0"/>
            </a:endParaRPr>
          </a:p>
        </p:txBody>
      </p:sp>
      <p:cxnSp>
        <p:nvCxnSpPr>
          <p:cNvPr id="164" name="直線コネクタ 163">
            <a:extLst>
              <a:ext uri="{FF2B5EF4-FFF2-40B4-BE49-F238E27FC236}">
                <a16:creationId xmlns:a16="http://schemas.microsoft.com/office/drawing/2014/main" id="{760618F4-5D49-012A-5D33-75D8BFFBD5A0}"/>
              </a:ext>
            </a:extLst>
          </p:cNvPr>
          <p:cNvCxnSpPr>
            <a:cxnSpLocks/>
          </p:cNvCxnSpPr>
          <p:nvPr/>
        </p:nvCxnSpPr>
        <p:spPr>
          <a:xfrm>
            <a:off x="589329" y="4315772"/>
            <a:ext cx="6705207" cy="19273"/>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65" name="直線コネクタ 164">
            <a:extLst>
              <a:ext uri="{FF2B5EF4-FFF2-40B4-BE49-F238E27FC236}">
                <a16:creationId xmlns:a16="http://schemas.microsoft.com/office/drawing/2014/main" id="{71A34B00-3BC3-B7A7-5A7B-81480A63AD17}"/>
              </a:ext>
            </a:extLst>
          </p:cNvPr>
          <p:cNvCxnSpPr>
            <a:cxnSpLocks/>
            <a:endCxn id="192" idx="2"/>
          </p:cNvCxnSpPr>
          <p:nvPr/>
        </p:nvCxnSpPr>
        <p:spPr>
          <a:xfrm flipV="1">
            <a:off x="2796481" y="3749507"/>
            <a:ext cx="45653" cy="2987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直線コネクタ 166">
            <a:extLst>
              <a:ext uri="{FF2B5EF4-FFF2-40B4-BE49-F238E27FC236}">
                <a16:creationId xmlns:a16="http://schemas.microsoft.com/office/drawing/2014/main" id="{B21A1922-9F31-9ED4-8979-CA308FF1B45E}"/>
              </a:ext>
            </a:extLst>
          </p:cNvPr>
          <p:cNvCxnSpPr>
            <a:cxnSpLocks/>
            <a:endCxn id="175" idx="2"/>
          </p:cNvCxnSpPr>
          <p:nvPr/>
        </p:nvCxnSpPr>
        <p:spPr>
          <a:xfrm flipH="1" flipV="1">
            <a:off x="3862149" y="3946181"/>
            <a:ext cx="10659" cy="1755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 name="直線矢印コネクタ 167">
            <a:extLst>
              <a:ext uri="{FF2B5EF4-FFF2-40B4-BE49-F238E27FC236}">
                <a16:creationId xmlns:a16="http://schemas.microsoft.com/office/drawing/2014/main" id="{BA3AC54E-5B30-935B-6495-76A87258F3FF}"/>
              </a:ext>
            </a:extLst>
          </p:cNvPr>
          <p:cNvCxnSpPr>
            <a:cxnSpLocks/>
          </p:cNvCxnSpPr>
          <p:nvPr/>
        </p:nvCxnSpPr>
        <p:spPr>
          <a:xfrm flipH="1" flipV="1">
            <a:off x="543364" y="6315775"/>
            <a:ext cx="6673663" cy="33083"/>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175" name="テキスト ボックス 174">
            <a:extLst>
              <a:ext uri="{FF2B5EF4-FFF2-40B4-BE49-F238E27FC236}">
                <a16:creationId xmlns:a16="http://schemas.microsoft.com/office/drawing/2014/main" id="{13224E96-9026-F998-C56C-424EADD6D8DF}"/>
              </a:ext>
            </a:extLst>
          </p:cNvPr>
          <p:cNvSpPr txBox="1"/>
          <p:nvPr/>
        </p:nvSpPr>
        <p:spPr>
          <a:xfrm>
            <a:off x="3428197" y="3422961"/>
            <a:ext cx="867904" cy="523220"/>
          </a:xfrm>
          <a:prstGeom prst="rect">
            <a:avLst/>
          </a:prstGeom>
          <a:noFill/>
        </p:spPr>
        <p:txBody>
          <a:bodyPr wrap="square" rtlCol="0">
            <a:spAutoFit/>
          </a:bodyPr>
          <a:lstStyle/>
          <a:p>
            <a:pPr algn="ctr"/>
            <a:r>
              <a:rPr kumimoji="1" lang="en-US" altLang="ja-JP" sz="14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Notch</a:t>
            </a:r>
          </a:p>
          <a:p>
            <a:pPr algn="ctr"/>
            <a:r>
              <a:rPr lang="en-US" altLang="ja-JP" sz="14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Filters</a:t>
            </a:r>
            <a:endParaRPr kumimoji="1" lang="ja-JP" altLang="en-US" sz="1400" dirty="0">
              <a:solidFill>
                <a:schemeClr val="tx1">
                  <a:lumMod val="85000"/>
                  <a:lumOff val="15000"/>
                </a:schemeClr>
              </a:solidFill>
              <a:latin typeface="Tahoma" panose="020B0604030504040204" pitchFamily="34" charset="0"/>
              <a:cs typeface="Tahoma" panose="020B0604030504040204" pitchFamily="34" charset="0"/>
            </a:endParaRPr>
          </a:p>
        </p:txBody>
      </p:sp>
      <p:sp>
        <p:nvSpPr>
          <p:cNvPr id="176" name="正方形/長方形 175">
            <a:extLst>
              <a:ext uri="{FF2B5EF4-FFF2-40B4-BE49-F238E27FC236}">
                <a16:creationId xmlns:a16="http://schemas.microsoft.com/office/drawing/2014/main" id="{B8EBF004-7E4F-0EB4-CFEC-66C30E66A353}"/>
              </a:ext>
            </a:extLst>
          </p:cNvPr>
          <p:cNvSpPr/>
          <p:nvPr/>
        </p:nvSpPr>
        <p:spPr>
          <a:xfrm>
            <a:off x="5406669" y="3898026"/>
            <a:ext cx="77970" cy="797931"/>
          </a:xfrm>
          <a:prstGeom prst="rect">
            <a:avLst/>
          </a:prstGeom>
          <a:noFill/>
          <a:ln w="19050">
            <a:solidFill>
              <a:srgbClr val="20386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400">
              <a:solidFill>
                <a:srgbClr val="203864"/>
              </a:solidFill>
            </a:endParaRPr>
          </a:p>
        </p:txBody>
      </p:sp>
      <p:sp>
        <p:nvSpPr>
          <p:cNvPr id="180" name="テキスト ボックス 179">
            <a:extLst>
              <a:ext uri="{FF2B5EF4-FFF2-40B4-BE49-F238E27FC236}">
                <a16:creationId xmlns:a16="http://schemas.microsoft.com/office/drawing/2014/main" id="{E8E7575E-B240-B066-335F-AF28ABA3B657}"/>
              </a:ext>
            </a:extLst>
          </p:cNvPr>
          <p:cNvSpPr txBox="1"/>
          <p:nvPr/>
        </p:nvSpPr>
        <p:spPr>
          <a:xfrm>
            <a:off x="4294009" y="3479716"/>
            <a:ext cx="1062009" cy="523220"/>
          </a:xfrm>
          <a:prstGeom prst="rect">
            <a:avLst/>
          </a:prstGeom>
          <a:noFill/>
        </p:spPr>
        <p:txBody>
          <a:bodyPr wrap="square" rtlCol="0">
            <a:spAutoFit/>
          </a:bodyPr>
          <a:lstStyle/>
          <a:p>
            <a:pPr algn="ctr"/>
            <a:r>
              <a:rPr kumimoji="1" lang="en-US" altLang="ja-JP" sz="14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Collimator</a:t>
            </a:r>
          </a:p>
          <a:p>
            <a:pPr algn="ctr"/>
            <a:r>
              <a:rPr kumimoji="1" lang="en-US" altLang="ja-JP" sz="14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30 </a:t>
            </a:r>
            <a:r>
              <a:rPr kumimoji="1" lang="en-US" altLang="ja-JP" sz="1400" dirty="0" err="1">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mmφ</a:t>
            </a:r>
            <a:endParaRPr kumimoji="1" lang="ja-JP" altLang="en-US" sz="1400" dirty="0">
              <a:solidFill>
                <a:schemeClr val="tx1">
                  <a:lumMod val="85000"/>
                  <a:lumOff val="15000"/>
                </a:schemeClr>
              </a:solidFill>
              <a:latin typeface="Tahoma" panose="020B0604030504040204" pitchFamily="34" charset="0"/>
              <a:cs typeface="Tahoma" panose="020B0604030504040204" pitchFamily="34" charset="0"/>
            </a:endParaRPr>
          </a:p>
        </p:txBody>
      </p:sp>
      <p:pic>
        <p:nvPicPr>
          <p:cNvPr id="186" name="図 185">
            <a:extLst>
              <a:ext uri="{FF2B5EF4-FFF2-40B4-BE49-F238E27FC236}">
                <a16:creationId xmlns:a16="http://schemas.microsoft.com/office/drawing/2014/main" id="{D14ECEF7-893A-E2B7-AF55-39C8EF8D2988}"/>
              </a:ext>
            </a:extLst>
          </p:cNvPr>
          <p:cNvPicPr>
            <a:picLocks noChangeAspect="1"/>
          </p:cNvPicPr>
          <p:nvPr/>
        </p:nvPicPr>
        <p:blipFill>
          <a:blip r:embed="rId3"/>
          <a:srcRect l="20138"/>
          <a:stretch>
            <a:fillRect/>
          </a:stretch>
        </p:blipFill>
        <p:spPr>
          <a:xfrm>
            <a:off x="589329" y="1865855"/>
            <a:ext cx="1940231" cy="1042060"/>
          </a:xfrm>
          <a:prstGeom prst="rect">
            <a:avLst/>
          </a:prstGeom>
          <a:ln w="38100">
            <a:solidFill>
              <a:schemeClr val="bg1"/>
            </a:solidFill>
          </a:ln>
        </p:spPr>
      </p:pic>
      <p:sp>
        <p:nvSpPr>
          <p:cNvPr id="192" name="テキスト ボックス 191">
            <a:extLst>
              <a:ext uri="{FF2B5EF4-FFF2-40B4-BE49-F238E27FC236}">
                <a16:creationId xmlns:a16="http://schemas.microsoft.com/office/drawing/2014/main" id="{252F1730-0BA7-52D3-30F5-A1B5A1253783}"/>
              </a:ext>
            </a:extLst>
          </p:cNvPr>
          <p:cNvSpPr txBox="1"/>
          <p:nvPr/>
        </p:nvSpPr>
        <p:spPr>
          <a:xfrm>
            <a:off x="2614467" y="3441730"/>
            <a:ext cx="455333" cy="307777"/>
          </a:xfrm>
          <a:prstGeom prst="rect">
            <a:avLst/>
          </a:prstGeom>
          <a:noFill/>
        </p:spPr>
        <p:txBody>
          <a:bodyPr wrap="square" rtlCol="0">
            <a:spAutoFit/>
          </a:bodyPr>
          <a:lstStyle/>
          <a:p>
            <a:pPr algn="ctr"/>
            <a:r>
              <a:rPr lang="en-US" altLang="ja-JP" sz="14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Pb</a:t>
            </a:r>
            <a:endParaRPr kumimoji="1" lang="ja-JP" altLang="en-US" sz="1400" dirty="0">
              <a:solidFill>
                <a:schemeClr val="tx1">
                  <a:lumMod val="85000"/>
                  <a:lumOff val="15000"/>
                </a:schemeClr>
              </a:solidFill>
              <a:latin typeface="Tahoma" panose="020B0604030504040204" pitchFamily="34" charset="0"/>
              <a:cs typeface="Tahoma" panose="020B0604030504040204" pitchFamily="34" charset="0"/>
            </a:endParaRPr>
          </a:p>
        </p:txBody>
      </p:sp>
      <p:sp>
        <p:nvSpPr>
          <p:cNvPr id="200" name="正方形/長方形 199">
            <a:extLst>
              <a:ext uri="{FF2B5EF4-FFF2-40B4-BE49-F238E27FC236}">
                <a16:creationId xmlns:a16="http://schemas.microsoft.com/office/drawing/2014/main" id="{9BDDEAF3-8B41-5C0D-60C2-24DDCC9D2AC5}"/>
              </a:ext>
            </a:extLst>
          </p:cNvPr>
          <p:cNvSpPr/>
          <p:nvPr/>
        </p:nvSpPr>
        <p:spPr>
          <a:xfrm>
            <a:off x="1734759" y="4239952"/>
            <a:ext cx="200766" cy="195054"/>
          </a:xfrm>
          <a:prstGeom prst="rect">
            <a:avLst/>
          </a:prstGeom>
          <a:solidFill>
            <a:schemeClr val="bg1">
              <a:lumMod val="50000"/>
            </a:schemeClr>
          </a:solid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400">
              <a:solidFill>
                <a:srgbClr val="203864"/>
              </a:solidFill>
            </a:endParaRPr>
          </a:p>
        </p:txBody>
      </p:sp>
      <p:grpSp>
        <p:nvGrpSpPr>
          <p:cNvPr id="210" name="グループ化 209">
            <a:extLst>
              <a:ext uri="{FF2B5EF4-FFF2-40B4-BE49-F238E27FC236}">
                <a16:creationId xmlns:a16="http://schemas.microsoft.com/office/drawing/2014/main" id="{E45242C7-5AE6-18B5-3403-C8EF680302D4}"/>
              </a:ext>
            </a:extLst>
          </p:cNvPr>
          <p:cNvGrpSpPr/>
          <p:nvPr/>
        </p:nvGrpSpPr>
        <p:grpSpPr>
          <a:xfrm>
            <a:off x="2349538" y="3999819"/>
            <a:ext cx="1392316" cy="638487"/>
            <a:chOff x="2644439" y="3616014"/>
            <a:chExt cx="1392316" cy="638487"/>
          </a:xfrm>
        </p:grpSpPr>
        <p:sp>
          <p:nvSpPr>
            <p:cNvPr id="138" name="正方形/長方形 137">
              <a:extLst>
                <a:ext uri="{FF2B5EF4-FFF2-40B4-BE49-F238E27FC236}">
                  <a16:creationId xmlns:a16="http://schemas.microsoft.com/office/drawing/2014/main" id="{8FD79880-93B6-B6BD-BEDD-FCADDD62996F}"/>
                </a:ext>
              </a:extLst>
            </p:cNvPr>
            <p:cNvSpPr/>
            <p:nvPr/>
          </p:nvSpPr>
          <p:spPr>
            <a:xfrm rot="5400000">
              <a:off x="3022989" y="3239476"/>
              <a:ext cx="635215" cy="1392316"/>
            </a:xfrm>
            <a:prstGeom prst="rect">
              <a:avLst/>
            </a:prstGeom>
            <a:no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400">
                <a:solidFill>
                  <a:srgbClr val="203864"/>
                </a:solidFill>
              </a:endParaRPr>
            </a:p>
          </p:txBody>
        </p:sp>
        <p:sp>
          <p:nvSpPr>
            <p:cNvPr id="147" name="正方形/長方形 146">
              <a:extLst>
                <a:ext uri="{FF2B5EF4-FFF2-40B4-BE49-F238E27FC236}">
                  <a16:creationId xmlns:a16="http://schemas.microsoft.com/office/drawing/2014/main" id="{A4A32C9E-50E1-9D7E-E588-5E0E0EA60D18}"/>
                </a:ext>
              </a:extLst>
            </p:cNvPr>
            <p:cNvSpPr/>
            <p:nvPr/>
          </p:nvSpPr>
          <p:spPr>
            <a:xfrm rot="5400000">
              <a:off x="3012609" y="3533313"/>
              <a:ext cx="130017" cy="295420"/>
            </a:xfrm>
            <a:prstGeom prst="rect">
              <a:avLst/>
            </a:prstGeom>
            <a:solidFill>
              <a:schemeClr val="bg1">
                <a:lumMod val="50000"/>
              </a:schemeClr>
            </a:solid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400">
                <a:solidFill>
                  <a:srgbClr val="203864"/>
                </a:solidFill>
              </a:endParaRPr>
            </a:p>
          </p:txBody>
        </p:sp>
        <p:sp>
          <p:nvSpPr>
            <p:cNvPr id="148" name="正方形/長方形 147">
              <a:extLst>
                <a:ext uri="{FF2B5EF4-FFF2-40B4-BE49-F238E27FC236}">
                  <a16:creationId xmlns:a16="http://schemas.microsoft.com/office/drawing/2014/main" id="{2855FABC-5D73-728B-0992-785624EFAF91}"/>
                </a:ext>
              </a:extLst>
            </p:cNvPr>
            <p:cNvSpPr/>
            <p:nvPr/>
          </p:nvSpPr>
          <p:spPr>
            <a:xfrm rot="5400000">
              <a:off x="2736451" y="3535143"/>
              <a:ext cx="122674" cy="295420"/>
            </a:xfrm>
            <a:prstGeom prst="rect">
              <a:avLst/>
            </a:prstGeom>
            <a:solidFill>
              <a:schemeClr val="bg1">
                <a:lumMod val="85000"/>
              </a:schemeClr>
            </a:solid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400">
                <a:solidFill>
                  <a:srgbClr val="203864"/>
                </a:solidFill>
              </a:endParaRPr>
            </a:p>
          </p:txBody>
        </p:sp>
        <p:sp>
          <p:nvSpPr>
            <p:cNvPr id="151" name="正方形/長方形 150">
              <a:extLst>
                <a:ext uri="{FF2B5EF4-FFF2-40B4-BE49-F238E27FC236}">
                  <a16:creationId xmlns:a16="http://schemas.microsoft.com/office/drawing/2014/main" id="{B422A218-3229-FCE4-65BC-B8967CEF571D}"/>
                </a:ext>
              </a:extLst>
            </p:cNvPr>
            <p:cNvSpPr/>
            <p:nvPr/>
          </p:nvSpPr>
          <p:spPr>
            <a:xfrm rot="5400000">
              <a:off x="3012609" y="4041783"/>
              <a:ext cx="130017" cy="295420"/>
            </a:xfrm>
            <a:prstGeom prst="rect">
              <a:avLst/>
            </a:prstGeom>
            <a:solidFill>
              <a:schemeClr val="bg1">
                <a:lumMod val="50000"/>
              </a:schemeClr>
            </a:solid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400">
                <a:solidFill>
                  <a:srgbClr val="203864"/>
                </a:solidFill>
              </a:endParaRPr>
            </a:p>
          </p:txBody>
        </p:sp>
        <p:sp>
          <p:nvSpPr>
            <p:cNvPr id="152" name="正方形/長方形 151">
              <a:extLst>
                <a:ext uri="{FF2B5EF4-FFF2-40B4-BE49-F238E27FC236}">
                  <a16:creationId xmlns:a16="http://schemas.microsoft.com/office/drawing/2014/main" id="{3A59D543-A139-9530-F4DF-C38C5E59428E}"/>
                </a:ext>
              </a:extLst>
            </p:cNvPr>
            <p:cNvSpPr/>
            <p:nvPr/>
          </p:nvSpPr>
          <p:spPr>
            <a:xfrm rot="5400000">
              <a:off x="2736451" y="4043613"/>
              <a:ext cx="122674" cy="295420"/>
            </a:xfrm>
            <a:prstGeom prst="rect">
              <a:avLst/>
            </a:prstGeom>
            <a:solidFill>
              <a:schemeClr val="bg1">
                <a:lumMod val="85000"/>
              </a:schemeClr>
            </a:solid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400">
                <a:solidFill>
                  <a:srgbClr val="203864"/>
                </a:solidFill>
              </a:endParaRPr>
            </a:p>
          </p:txBody>
        </p:sp>
        <p:sp>
          <p:nvSpPr>
            <p:cNvPr id="201" name="正方形/長方形 200">
              <a:extLst>
                <a:ext uri="{FF2B5EF4-FFF2-40B4-BE49-F238E27FC236}">
                  <a16:creationId xmlns:a16="http://schemas.microsoft.com/office/drawing/2014/main" id="{1D52A2B0-E822-F9FD-2261-A0CD9ECCED1A}"/>
                </a:ext>
              </a:extLst>
            </p:cNvPr>
            <p:cNvSpPr/>
            <p:nvPr/>
          </p:nvSpPr>
          <p:spPr>
            <a:xfrm rot="5400000">
              <a:off x="3811652" y="4030819"/>
              <a:ext cx="130017" cy="295420"/>
            </a:xfrm>
            <a:prstGeom prst="rect">
              <a:avLst/>
            </a:prstGeom>
            <a:solidFill>
              <a:schemeClr val="bg1">
                <a:lumMod val="50000"/>
              </a:schemeClr>
            </a:solid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400">
                <a:solidFill>
                  <a:srgbClr val="203864"/>
                </a:solidFill>
              </a:endParaRPr>
            </a:p>
          </p:txBody>
        </p:sp>
        <p:sp>
          <p:nvSpPr>
            <p:cNvPr id="202" name="正方形/長方形 201">
              <a:extLst>
                <a:ext uri="{FF2B5EF4-FFF2-40B4-BE49-F238E27FC236}">
                  <a16:creationId xmlns:a16="http://schemas.microsoft.com/office/drawing/2014/main" id="{FBF44158-5143-D6AD-C05A-001328F1BA9A}"/>
                </a:ext>
              </a:extLst>
            </p:cNvPr>
            <p:cNvSpPr/>
            <p:nvPr/>
          </p:nvSpPr>
          <p:spPr>
            <a:xfrm rot="5400000">
              <a:off x="3535494" y="4032649"/>
              <a:ext cx="122674" cy="295420"/>
            </a:xfrm>
            <a:prstGeom prst="rect">
              <a:avLst/>
            </a:prstGeom>
            <a:solidFill>
              <a:schemeClr val="bg1">
                <a:lumMod val="85000"/>
              </a:schemeClr>
            </a:solid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400">
                <a:solidFill>
                  <a:srgbClr val="203864"/>
                </a:solidFill>
              </a:endParaRPr>
            </a:p>
          </p:txBody>
        </p:sp>
        <p:sp>
          <p:nvSpPr>
            <p:cNvPr id="203" name="正方形/長方形 202">
              <a:extLst>
                <a:ext uri="{FF2B5EF4-FFF2-40B4-BE49-F238E27FC236}">
                  <a16:creationId xmlns:a16="http://schemas.microsoft.com/office/drawing/2014/main" id="{E412D8A8-88EF-DAF2-18A7-5441BE04D2F3}"/>
                </a:ext>
              </a:extLst>
            </p:cNvPr>
            <p:cNvSpPr/>
            <p:nvPr/>
          </p:nvSpPr>
          <p:spPr>
            <a:xfrm rot="5400000">
              <a:off x="3810854" y="3542393"/>
              <a:ext cx="130017" cy="295420"/>
            </a:xfrm>
            <a:prstGeom prst="rect">
              <a:avLst/>
            </a:prstGeom>
            <a:solidFill>
              <a:schemeClr val="bg1">
                <a:lumMod val="50000"/>
              </a:schemeClr>
            </a:solid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400">
                <a:solidFill>
                  <a:srgbClr val="203864"/>
                </a:solidFill>
              </a:endParaRPr>
            </a:p>
          </p:txBody>
        </p:sp>
        <p:sp>
          <p:nvSpPr>
            <p:cNvPr id="204" name="正方形/長方形 203">
              <a:extLst>
                <a:ext uri="{FF2B5EF4-FFF2-40B4-BE49-F238E27FC236}">
                  <a16:creationId xmlns:a16="http://schemas.microsoft.com/office/drawing/2014/main" id="{9629F96C-A97F-3186-29BE-35E44921875D}"/>
                </a:ext>
              </a:extLst>
            </p:cNvPr>
            <p:cNvSpPr/>
            <p:nvPr/>
          </p:nvSpPr>
          <p:spPr>
            <a:xfrm rot="5400000">
              <a:off x="3534696" y="3544223"/>
              <a:ext cx="122674" cy="295420"/>
            </a:xfrm>
            <a:prstGeom prst="rect">
              <a:avLst/>
            </a:prstGeom>
            <a:solidFill>
              <a:schemeClr val="bg1">
                <a:lumMod val="85000"/>
              </a:schemeClr>
            </a:solid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400">
                <a:solidFill>
                  <a:srgbClr val="203864"/>
                </a:solidFill>
              </a:endParaRPr>
            </a:p>
          </p:txBody>
        </p:sp>
      </p:grpSp>
      <p:grpSp>
        <p:nvGrpSpPr>
          <p:cNvPr id="211" name="グループ化 210">
            <a:extLst>
              <a:ext uri="{FF2B5EF4-FFF2-40B4-BE49-F238E27FC236}">
                <a16:creationId xmlns:a16="http://schemas.microsoft.com/office/drawing/2014/main" id="{5AF89F60-5BDD-7289-3293-06980FEC31CD}"/>
              </a:ext>
            </a:extLst>
          </p:cNvPr>
          <p:cNvGrpSpPr/>
          <p:nvPr/>
        </p:nvGrpSpPr>
        <p:grpSpPr>
          <a:xfrm>
            <a:off x="4009299" y="3996528"/>
            <a:ext cx="1392316" cy="638487"/>
            <a:chOff x="2644439" y="3616014"/>
            <a:chExt cx="1392316" cy="638487"/>
          </a:xfrm>
        </p:grpSpPr>
        <p:sp>
          <p:nvSpPr>
            <p:cNvPr id="212" name="正方形/長方形 211">
              <a:extLst>
                <a:ext uri="{FF2B5EF4-FFF2-40B4-BE49-F238E27FC236}">
                  <a16:creationId xmlns:a16="http://schemas.microsoft.com/office/drawing/2014/main" id="{D5104068-B59B-E74F-5C9D-68C2199D0B59}"/>
                </a:ext>
              </a:extLst>
            </p:cNvPr>
            <p:cNvSpPr/>
            <p:nvPr/>
          </p:nvSpPr>
          <p:spPr>
            <a:xfrm rot="5400000">
              <a:off x="3022989" y="3239476"/>
              <a:ext cx="635215" cy="1392316"/>
            </a:xfrm>
            <a:prstGeom prst="rect">
              <a:avLst/>
            </a:prstGeom>
            <a:no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400">
                <a:solidFill>
                  <a:srgbClr val="203864"/>
                </a:solidFill>
              </a:endParaRPr>
            </a:p>
          </p:txBody>
        </p:sp>
        <p:sp>
          <p:nvSpPr>
            <p:cNvPr id="213" name="正方形/長方形 212">
              <a:extLst>
                <a:ext uri="{FF2B5EF4-FFF2-40B4-BE49-F238E27FC236}">
                  <a16:creationId xmlns:a16="http://schemas.microsoft.com/office/drawing/2014/main" id="{5924450A-A07B-B43B-E9C6-A97B4A05A9B8}"/>
                </a:ext>
              </a:extLst>
            </p:cNvPr>
            <p:cNvSpPr/>
            <p:nvPr/>
          </p:nvSpPr>
          <p:spPr>
            <a:xfrm rot="5400000">
              <a:off x="3012609" y="3533313"/>
              <a:ext cx="130017" cy="295420"/>
            </a:xfrm>
            <a:prstGeom prst="rect">
              <a:avLst/>
            </a:prstGeom>
            <a:solidFill>
              <a:schemeClr val="bg1">
                <a:lumMod val="50000"/>
              </a:schemeClr>
            </a:solid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400">
                <a:solidFill>
                  <a:srgbClr val="203864"/>
                </a:solidFill>
              </a:endParaRPr>
            </a:p>
          </p:txBody>
        </p:sp>
        <p:sp>
          <p:nvSpPr>
            <p:cNvPr id="214" name="正方形/長方形 213">
              <a:extLst>
                <a:ext uri="{FF2B5EF4-FFF2-40B4-BE49-F238E27FC236}">
                  <a16:creationId xmlns:a16="http://schemas.microsoft.com/office/drawing/2014/main" id="{CF85ABAE-5DBA-16C0-57C8-7F890DE875D0}"/>
                </a:ext>
              </a:extLst>
            </p:cNvPr>
            <p:cNvSpPr/>
            <p:nvPr/>
          </p:nvSpPr>
          <p:spPr>
            <a:xfrm rot="5400000">
              <a:off x="2736451" y="3535143"/>
              <a:ext cx="122674" cy="295420"/>
            </a:xfrm>
            <a:prstGeom prst="rect">
              <a:avLst/>
            </a:prstGeom>
            <a:solidFill>
              <a:schemeClr val="bg1">
                <a:lumMod val="85000"/>
              </a:schemeClr>
            </a:solid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400">
                <a:solidFill>
                  <a:srgbClr val="203864"/>
                </a:solidFill>
              </a:endParaRPr>
            </a:p>
          </p:txBody>
        </p:sp>
        <p:sp>
          <p:nvSpPr>
            <p:cNvPr id="215" name="正方形/長方形 214">
              <a:extLst>
                <a:ext uri="{FF2B5EF4-FFF2-40B4-BE49-F238E27FC236}">
                  <a16:creationId xmlns:a16="http://schemas.microsoft.com/office/drawing/2014/main" id="{F824C868-834F-0D35-5E67-C64298EF5490}"/>
                </a:ext>
              </a:extLst>
            </p:cNvPr>
            <p:cNvSpPr/>
            <p:nvPr/>
          </p:nvSpPr>
          <p:spPr>
            <a:xfrm rot="5400000">
              <a:off x="3012609" y="4041783"/>
              <a:ext cx="130017" cy="295420"/>
            </a:xfrm>
            <a:prstGeom prst="rect">
              <a:avLst/>
            </a:prstGeom>
            <a:solidFill>
              <a:schemeClr val="bg1">
                <a:lumMod val="50000"/>
              </a:schemeClr>
            </a:solid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400">
                <a:solidFill>
                  <a:srgbClr val="203864"/>
                </a:solidFill>
              </a:endParaRPr>
            </a:p>
          </p:txBody>
        </p:sp>
        <p:sp>
          <p:nvSpPr>
            <p:cNvPr id="216" name="正方形/長方形 215">
              <a:extLst>
                <a:ext uri="{FF2B5EF4-FFF2-40B4-BE49-F238E27FC236}">
                  <a16:creationId xmlns:a16="http://schemas.microsoft.com/office/drawing/2014/main" id="{EEFE1E7A-A64E-70F5-6A80-08E64C39344E}"/>
                </a:ext>
              </a:extLst>
            </p:cNvPr>
            <p:cNvSpPr/>
            <p:nvPr/>
          </p:nvSpPr>
          <p:spPr>
            <a:xfrm rot="5400000">
              <a:off x="2736451" y="4043613"/>
              <a:ext cx="122674" cy="295420"/>
            </a:xfrm>
            <a:prstGeom prst="rect">
              <a:avLst/>
            </a:prstGeom>
            <a:solidFill>
              <a:schemeClr val="bg1">
                <a:lumMod val="85000"/>
              </a:schemeClr>
            </a:solid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400">
                <a:solidFill>
                  <a:srgbClr val="203864"/>
                </a:solidFill>
              </a:endParaRPr>
            </a:p>
          </p:txBody>
        </p:sp>
        <p:sp>
          <p:nvSpPr>
            <p:cNvPr id="217" name="正方形/長方形 216">
              <a:extLst>
                <a:ext uri="{FF2B5EF4-FFF2-40B4-BE49-F238E27FC236}">
                  <a16:creationId xmlns:a16="http://schemas.microsoft.com/office/drawing/2014/main" id="{95710A5F-E4E7-04D4-7D95-04699DA136A0}"/>
                </a:ext>
              </a:extLst>
            </p:cNvPr>
            <p:cNvSpPr/>
            <p:nvPr/>
          </p:nvSpPr>
          <p:spPr>
            <a:xfrm rot="5400000">
              <a:off x="3789143" y="4008311"/>
              <a:ext cx="175035" cy="295420"/>
            </a:xfrm>
            <a:prstGeom prst="rect">
              <a:avLst/>
            </a:prstGeom>
            <a:solidFill>
              <a:schemeClr val="bg1">
                <a:lumMod val="50000"/>
              </a:schemeClr>
            </a:solid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400">
                <a:solidFill>
                  <a:srgbClr val="203864"/>
                </a:solidFill>
              </a:endParaRPr>
            </a:p>
          </p:txBody>
        </p:sp>
        <p:sp>
          <p:nvSpPr>
            <p:cNvPr id="218" name="正方形/長方形 217">
              <a:extLst>
                <a:ext uri="{FF2B5EF4-FFF2-40B4-BE49-F238E27FC236}">
                  <a16:creationId xmlns:a16="http://schemas.microsoft.com/office/drawing/2014/main" id="{AEFF5BE7-81B6-C398-0816-C014F570E856}"/>
                </a:ext>
              </a:extLst>
            </p:cNvPr>
            <p:cNvSpPr/>
            <p:nvPr/>
          </p:nvSpPr>
          <p:spPr>
            <a:xfrm rot="5400000">
              <a:off x="3510233" y="4007389"/>
              <a:ext cx="173195" cy="295420"/>
            </a:xfrm>
            <a:prstGeom prst="rect">
              <a:avLst/>
            </a:prstGeom>
            <a:solidFill>
              <a:schemeClr val="bg1">
                <a:lumMod val="85000"/>
              </a:schemeClr>
            </a:solid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400">
                <a:solidFill>
                  <a:srgbClr val="203864"/>
                </a:solidFill>
              </a:endParaRPr>
            </a:p>
          </p:txBody>
        </p:sp>
        <p:sp>
          <p:nvSpPr>
            <p:cNvPr id="219" name="正方形/長方形 218">
              <a:extLst>
                <a:ext uri="{FF2B5EF4-FFF2-40B4-BE49-F238E27FC236}">
                  <a16:creationId xmlns:a16="http://schemas.microsoft.com/office/drawing/2014/main" id="{9D29DD79-2301-F0FC-E2B3-DB6E60D74DCB}"/>
                </a:ext>
              </a:extLst>
            </p:cNvPr>
            <p:cNvSpPr/>
            <p:nvPr/>
          </p:nvSpPr>
          <p:spPr>
            <a:xfrm rot="5400000">
              <a:off x="3765747" y="3601546"/>
              <a:ext cx="234404" cy="295420"/>
            </a:xfrm>
            <a:prstGeom prst="rect">
              <a:avLst/>
            </a:prstGeom>
            <a:solidFill>
              <a:schemeClr val="bg1">
                <a:lumMod val="50000"/>
              </a:schemeClr>
            </a:solid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400">
                <a:solidFill>
                  <a:srgbClr val="203864"/>
                </a:solidFill>
              </a:endParaRPr>
            </a:p>
          </p:txBody>
        </p:sp>
        <p:sp>
          <p:nvSpPr>
            <p:cNvPr id="220" name="正方形/長方形 219">
              <a:extLst>
                <a:ext uri="{FF2B5EF4-FFF2-40B4-BE49-F238E27FC236}">
                  <a16:creationId xmlns:a16="http://schemas.microsoft.com/office/drawing/2014/main" id="{977C8260-25D2-203A-60E2-D7E3A5007ADA}"/>
                </a:ext>
              </a:extLst>
            </p:cNvPr>
            <p:cNvSpPr/>
            <p:nvPr/>
          </p:nvSpPr>
          <p:spPr>
            <a:xfrm rot="5400000">
              <a:off x="3474587" y="3604332"/>
              <a:ext cx="242891" cy="295420"/>
            </a:xfrm>
            <a:prstGeom prst="rect">
              <a:avLst/>
            </a:prstGeom>
            <a:solidFill>
              <a:schemeClr val="bg1">
                <a:lumMod val="85000"/>
              </a:schemeClr>
            </a:solid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400">
                <a:solidFill>
                  <a:srgbClr val="203864"/>
                </a:solidFill>
              </a:endParaRPr>
            </a:p>
          </p:txBody>
        </p:sp>
      </p:grpSp>
      <p:grpSp>
        <p:nvGrpSpPr>
          <p:cNvPr id="263" name="グループ化 262">
            <a:extLst>
              <a:ext uri="{FF2B5EF4-FFF2-40B4-BE49-F238E27FC236}">
                <a16:creationId xmlns:a16="http://schemas.microsoft.com/office/drawing/2014/main" id="{EB88D22D-CEB0-1A62-03E0-674E55B1B0AB}"/>
              </a:ext>
            </a:extLst>
          </p:cNvPr>
          <p:cNvGrpSpPr/>
          <p:nvPr/>
        </p:nvGrpSpPr>
        <p:grpSpPr>
          <a:xfrm>
            <a:off x="5189457" y="2192288"/>
            <a:ext cx="3986833" cy="3976059"/>
            <a:chOff x="4473548" y="2834327"/>
            <a:chExt cx="3986833" cy="3976059"/>
          </a:xfrm>
        </p:grpSpPr>
        <p:sp>
          <p:nvSpPr>
            <p:cNvPr id="222" name="テキスト ボックス 221">
              <a:extLst>
                <a:ext uri="{FF2B5EF4-FFF2-40B4-BE49-F238E27FC236}">
                  <a16:creationId xmlns:a16="http://schemas.microsoft.com/office/drawing/2014/main" id="{B59FC165-F8A9-CE72-DCE8-3E753E2AC3D1}"/>
                </a:ext>
              </a:extLst>
            </p:cNvPr>
            <p:cNvSpPr txBox="1"/>
            <p:nvPr/>
          </p:nvSpPr>
          <p:spPr>
            <a:xfrm>
              <a:off x="5996639" y="5204373"/>
              <a:ext cx="297115" cy="276999"/>
            </a:xfrm>
            <a:prstGeom prst="rect">
              <a:avLst/>
            </a:prstGeom>
            <a:noFill/>
          </p:spPr>
          <p:txBody>
            <a:bodyPr wrap="square" rtlCol="0">
              <a:spAutoFit/>
            </a:bodyPr>
            <a:lstStyle/>
            <a:p>
              <a:pPr fontAlgn="t"/>
              <a:r>
                <a:rPr lang="en-US" altLang="ja-JP" sz="1200" b="1" dirty="0">
                  <a:solidFill>
                    <a:srgbClr val="FF0000"/>
                  </a:solidFill>
                  <a:latin typeface="Tahoma" panose="020B0604030504040204" pitchFamily="34" charset="0"/>
                  <a:ea typeface="Tahoma" panose="020B0604030504040204" pitchFamily="34" charset="0"/>
                  <a:cs typeface="Tahoma" panose="020B0604030504040204" pitchFamily="34" charset="0"/>
                </a:rPr>
                <a:t>n</a:t>
              </a:r>
              <a:endParaRPr lang="en-US" altLang="ja-JP" sz="1200" b="1" dirty="0">
                <a:solidFill>
                  <a:srgbClr val="FF0000"/>
                </a:solidFill>
                <a:latin typeface="Tahoma" panose="020B0604030504040204" pitchFamily="34" charset="0"/>
                <a:cs typeface="Tahoma" panose="020B0604030504040204" pitchFamily="34" charset="0"/>
              </a:endParaRPr>
            </a:p>
          </p:txBody>
        </p:sp>
        <p:cxnSp>
          <p:nvCxnSpPr>
            <p:cNvPr id="224" name="直線コネクタ 223">
              <a:extLst>
                <a:ext uri="{FF2B5EF4-FFF2-40B4-BE49-F238E27FC236}">
                  <a16:creationId xmlns:a16="http://schemas.microsoft.com/office/drawing/2014/main" id="{6258EDE8-CB0F-A367-C854-CE111A4B70FA}"/>
                </a:ext>
              </a:extLst>
            </p:cNvPr>
            <p:cNvCxnSpPr>
              <a:cxnSpLocks/>
            </p:cNvCxnSpPr>
            <p:nvPr/>
          </p:nvCxnSpPr>
          <p:spPr>
            <a:xfrm>
              <a:off x="6501118" y="4846706"/>
              <a:ext cx="0" cy="25200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226" name="テキスト ボックス 225">
              <a:extLst>
                <a:ext uri="{FF2B5EF4-FFF2-40B4-BE49-F238E27FC236}">
                  <a16:creationId xmlns:a16="http://schemas.microsoft.com/office/drawing/2014/main" id="{89BCED3C-460D-3B51-9E5C-4ED07BD61303}"/>
                </a:ext>
              </a:extLst>
            </p:cNvPr>
            <p:cNvSpPr txBox="1"/>
            <p:nvPr/>
          </p:nvSpPr>
          <p:spPr>
            <a:xfrm>
              <a:off x="6031655" y="4467047"/>
              <a:ext cx="657461" cy="400110"/>
            </a:xfrm>
            <a:prstGeom prst="rect">
              <a:avLst/>
            </a:prstGeom>
            <a:noFill/>
          </p:spPr>
          <p:txBody>
            <a:bodyPr wrap="square" rtlCol="0">
              <a:spAutoFit/>
            </a:bodyPr>
            <a:lstStyle/>
            <a:p>
              <a:pPr fontAlgn="t"/>
              <a:r>
                <a:rPr lang="en-US" altLang="ja-JP" sz="2000" baseline="30000" dirty="0">
                  <a:solidFill>
                    <a:srgbClr val="FF0000"/>
                  </a:solidFill>
                  <a:latin typeface="Tahoma" panose="020B0604030504040204" pitchFamily="34" charset="0"/>
                  <a:cs typeface="Tahoma" panose="020B0604030504040204" pitchFamily="34" charset="0"/>
                </a:rPr>
                <a:t>235</a:t>
              </a:r>
              <a:r>
                <a:rPr lang="en-US" altLang="ja-JP" sz="2000" dirty="0">
                  <a:solidFill>
                    <a:srgbClr val="FF0000"/>
                  </a:solidFill>
                  <a:latin typeface="Tahoma" panose="020B0604030504040204" pitchFamily="34" charset="0"/>
                  <a:cs typeface="Tahoma" panose="020B0604030504040204" pitchFamily="34" charset="0"/>
                </a:rPr>
                <a:t>U</a:t>
              </a:r>
            </a:p>
          </p:txBody>
        </p:sp>
        <p:grpSp>
          <p:nvGrpSpPr>
            <p:cNvPr id="227" name="グループ化 226">
              <a:extLst>
                <a:ext uri="{FF2B5EF4-FFF2-40B4-BE49-F238E27FC236}">
                  <a16:creationId xmlns:a16="http://schemas.microsoft.com/office/drawing/2014/main" id="{51520EDE-DB27-DE9D-6559-3B6C0B0B3156}"/>
                </a:ext>
              </a:extLst>
            </p:cNvPr>
            <p:cNvGrpSpPr/>
            <p:nvPr/>
          </p:nvGrpSpPr>
          <p:grpSpPr>
            <a:xfrm rot="19375982">
              <a:off x="5455838" y="3411232"/>
              <a:ext cx="440274" cy="792692"/>
              <a:chOff x="5832140" y="3129679"/>
              <a:chExt cx="440274" cy="792692"/>
            </a:xfrm>
          </p:grpSpPr>
          <p:sp>
            <p:nvSpPr>
              <p:cNvPr id="228" name="正方形/長方形 227">
                <a:extLst>
                  <a:ext uri="{FF2B5EF4-FFF2-40B4-BE49-F238E27FC236}">
                    <a16:creationId xmlns:a16="http://schemas.microsoft.com/office/drawing/2014/main" id="{A50A0054-B142-B5EB-3CEF-7BB45384E33B}"/>
                  </a:ext>
                </a:extLst>
              </p:cNvPr>
              <p:cNvSpPr/>
              <p:nvPr/>
            </p:nvSpPr>
            <p:spPr>
              <a:xfrm>
                <a:off x="5832140" y="3660884"/>
                <a:ext cx="440274" cy="261487"/>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sp>
            <p:nvSpPr>
              <p:cNvPr id="229" name="正方形/長方形 228">
                <a:extLst>
                  <a:ext uri="{FF2B5EF4-FFF2-40B4-BE49-F238E27FC236}">
                    <a16:creationId xmlns:a16="http://schemas.microsoft.com/office/drawing/2014/main" id="{5A9519F1-7CFC-8311-9398-E9BC5F3155BF}"/>
                  </a:ext>
                </a:extLst>
              </p:cNvPr>
              <p:cNvSpPr/>
              <p:nvPr/>
            </p:nvSpPr>
            <p:spPr>
              <a:xfrm>
                <a:off x="5899647" y="3129679"/>
                <a:ext cx="305259" cy="513576"/>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grpSp>
        <p:grpSp>
          <p:nvGrpSpPr>
            <p:cNvPr id="230" name="グループ化 229">
              <a:extLst>
                <a:ext uri="{FF2B5EF4-FFF2-40B4-BE49-F238E27FC236}">
                  <a16:creationId xmlns:a16="http://schemas.microsoft.com/office/drawing/2014/main" id="{B8742F38-970F-A44C-BAC9-384B729C0D70}"/>
                </a:ext>
              </a:extLst>
            </p:cNvPr>
            <p:cNvGrpSpPr/>
            <p:nvPr/>
          </p:nvGrpSpPr>
          <p:grpSpPr>
            <a:xfrm rot="2063054">
              <a:off x="7106966" y="3381761"/>
              <a:ext cx="440274" cy="792692"/>
              <a:chOff x="5832140" y="3129679"/>
              <a:chExt cx="440274" cy="792692"/>
            </a:xfrm>
          </p:grpSpPr>
          <p:sp>
            <p:nvSpPr>
              <p:cNvPr id="231" name="正方形/長方形 230">
                <a:extLst>
                  <a:ext uri="{FF2B5EF4-FFF2-40B4-BE49-F238E27FC236}">
                    <a16:creationId xmlns:a16="http://schemas.microsoft.com/office/drawing/2014/main" id="{7CCB810F-0D64-4E08-BF85-E00E6F28EDDB}"/>
                  </a:ext>
                </a:extLst>
              </p:cNvPr>
              <p:cNvSpPr/>
              <p:nvPr/>
            </p:nvSpPr>
            <p:spPr>
              <a:xfrm>
                <a:off x="5832140" y="3660884"/>
                <a:ext cx="440274" cy="261487"/>
              </a:xfrm>
              <a:prstGeom prst="rect">
                <a:avLst/>
              </a:prstGeom>
              <a:solidFill>
                <a:schemeClr val="tx2">
                  <a:lumMod val="60000"/>
                  <a:lumOff val="40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solidFill>
                    <a:schemeClr val="tx1"/>
                  </a:solidFill>
                </a:endParaRPr>
              </a:p>
            </p:txBody>
          </p:sp>
          <p:sp>
            <p:nvSpPr>
              <p:cNvPr id="232" name="正方形/長方形 231">
                <a:extLst>
                  <a:ext uri="{FF2B5EF4-FFF2-40B4-BE49-F238E27FC236}">
                    <a16:creationId xmlns:a16="http://schemas.microsoft.com/office/drawing/2014/main" id="{09198005-C8C6-11B7-793C-0E0CF51043EA}"/>
                  </a:ext>
                </a:extLst>
              </p:cNvPr>
              <p:cNvSpPr/>
              <p:nvPr/>
            </p:nvSpPr>
            <p:spPr>
              <a:xfrm>
                <a:off x="5899647" y="3129679"/>
                <a:ext cx="305259" cy="513576"/>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grpSp>
        <p:grpSp>
          <p:nvGrpSpPr>
            <p:cNvPr id="233" name="グループ化 232">
              <a:extLst>
                <a:ext uri="{FF2B5EF4-FFF2-40B4-BE49-F238E27FC236}">
                  <a16:creationId xmlns:a16="http://schemas.microsoft.com/office/drawing/2014/main" id="{A03BCA93-833B-9A1A-8BF5-CC510C44FED0}"/>
                </a:ext>
              </a:extLst>
            </p:cNvPr>
            <p:cNvGrpSpPr/>
            <p:nvPr/>
          </p:nvGrpSpPr>
          <p:grpSpPr>
            <a:xfrm rot="10800000">
              <a:off x="6268395" y="6017694"/>
              <a:ext cx="440274" cy="792692"/>
              <a:chOff x="5832140" y="3129679"/>
              <a:chExt cx="440274" cy="792692"/>
            </a:xfrm>
          </p:grpSpPr>
          <p:sp>
            <p:nvSpPr>
              <p:cNvPr id="234" name="正方形/長方形 233">
                <a:extLst>
                  <a:ext uri="{FF2B5EF4-FFF2-40B4-BE49-F238E27FC236}">
                    <a16:creationId xmlns:a16="http://schemas.microsoft.com/office/drawing/2014/main" id="{A19AF8E9-6397-81D6-D10B-FBADF336F5D8}"/>
                  </a:ext>
                </a:extLst>
              </p:cNvPr>
              <p:cNvSpPr/>
              <p:nvPr/>
            </p:nvSpPr>
            <p:spPr>
              <a:xfrm>
                <a:off x="5832140" y="3660884"/>
                <a:ext cx="440274" cy="261487"/>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sp>
            <p:nvSpPr>
              <p:cNvPr id="235" name="正方形/長方形 234">
                <a:extLst>
                  <a:ext uri="{FF2B5EF4-FFF2-40B4-BE49-F238E27FC236}">
                    <a16:creationId xmlns:a16="http://schemas.microsoft.com/office/drawing/2014/main" id="{7ABFC144-2D7D-99C6-639B-9F2E4E7B2CE0}"/>
                  </a:ext>
                </a:extLst>
              </p:cNvPr>
              <p:cNvSpPr/>
              <p:nvPr/>
            </p:nvSpPr>
            <p:spPr>
              <a:xfrm>
                <a:off x="5899647" y="3129679"/>
                <a:ext cx="305259" cy="513576"/>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grpSp>
        <p:grpSp>
          <p:nvGrpSpPr>
            <p:cNvPr id="236" name="グループ化 235">
              <a:extLst>
                <a:ext uri="{FF2B5EF4-FFF2-40B4-BE49-F238E27FC236}">
                  <a16:creationId xmlns:a16="http://schemas.microsoft.com/office/drawing/2014/main" id="{4B3BBC54-6960-1958-3514-DF8C24D7C649}"/>
                </a:ext>
              </a:extLst>
            </p:cNvPr>
            <p:cNvGrpSpPr/>
            <p:nvPr/>
          </p:nvGrpSpPr>
          <p:grpSpPr>
            <a:xfrm rot="8697946">
              <a:off x="7050596" y="5818830"/>
              <a:ext cx="440274" cy="792692"/>
              <a:chOff x="5832140" y="3129679"/>
              <a:chExt cx="440274" cy="792692"/>
            </a:xfrm>
          </p:grpSpPr>
          <p:sp>
            <p:nvSpPr>
              <p:cNvPr id="237" name="正方形/長方形 236">
                <a:extLst>
                  <a:ext uri="{FF2B5EF4-FFF2-40B4-BE49-F238E27FC236}">
                    <a16:creationId xmlns:a16="http://schemas.microsoft.com/office/drawing/2014/main" id="{F9283A9E-BAE1-ADCD-3D59-766809F8C7D1}"/>
                  </a:ext>
                </a:extLst>
              </p:cNvPr>
              <p:cNvSpPr/>
              <p:nvPr/>
            </p:nvSpPr>
            <p:spPr>
              <a:xfrm>
                <a:off x="5832140" y="3660884"/>
                <a:ext cx="440274" cy="261487"/>
              </a:xfrm>
              <a:prstGeom prst="rect">
                <a:avLst/>
              </a:prstGeom>
              <a:solidFill>
                <a:schemeClr val="tx2">
                  <a:lumMod val="60000"/>
                  <a:lumOff val="40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sp>
            <p:nvSpPr>
              <p:cNvPr id="238" name="正方形/長方形 237">
                <a:extLst>
                  <a:ext uri="{FF2B5EF4-FFF2-40B4-BE49-F238E27FC236}">
                    <a16:creationId xmlns:a16="http://schemas.microsoft.com/office/drawing/2014/main" id="{3AB1BB27-42FA-CD66-A9D5-AAE65F2BF901}"/>
                  </a:ext>
                </a:extLst>
              </p:cNvPr>
              <p:cNvSpPr/>
              <p:nvPr/>
            </p:nvSpPr>
            <p:spPr>
              <a:xfrm>
                <a:off x="5899647" y="3129679"/>
                <a:ext cx="305259" cy="513576"/>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grpSp>
        <p:grpSp>
          <p:nvGrpSpPr>
            <p:cNvPr id="239" name="グループ化 238">
              <a:extLst>
                <a:ext uri="{FF2B5EF4-FFF2-40B4-BE49-F238E27FC236}">
                  <a16:creationId xmlns:a16="http://schemas.microsoft.com/office/drawing/2014/main" id="{0BF6A78A-5D5D-5DD6-5978-A890CDEEA1DA}"/>
                </a:ext>
              </a:extLst>
            </p:cNvPr>
            <p:cNvGrpSpPr/>
            <p:nvPr/>
          </p:nvGrpSpPr>
          <p:grpSpPr>
            <a:xfrm rot="12939428">
              <a:off x="5512999" y="5785265"/>
              <a:ext cx="440274" cy="792692"/>
              <a:chOff x="5832140" y="3129679"/>
              <a:chExt cx="440274" cy="792692"/>
            </a:xfrm>
          </p:grpSpPr>
          <p:sp>
            <p:nvSpPr>
              <p:cNvPr id="240" name="正方形/長方形 239">
                <a:extLst>
                  <a:ext uri="{FF2B5EF4-FFF2-40B4-BE49-F238E27FC236}">
                    <a16:creationId xmlns:a16="http://schemas.microsoft.com/office/drawing/2014/main" id="{C662510B-62B9-52F5-7F47-547482494F22}"/>
                  </a:ext>
                </a:extLst>
              </p:cNvPr>
              <p:cNvSpPr/>
              <p:nvPr/>
            </p:nvSpPr>
            <p:spPr>
              <a:xfrm>
                <a:off x="5832140" y="3660884"/>
                <a:ext cx="440274" cy="261487"/>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sp>
            <p:nvSpPr>
              <p:cNvPr id="241" name="正方形/長方形 240">
                <a:extLst>
                  <a:ext uri="{FF2B5EF4-FFF2-40B4-BE49-F238E27FC236}">
                    <a16:creationId xmlns:a16="http://schemas.microsoft.com/office/drawing/2014/main" id="{7168AAFC-C97D-A0F8-5E90-A15CA89CA5E0}"/>
                  </a:ext>
                </a:extLst>
              </p:cNvPr>
              <p:cNvSpPr/>
              <p:nvPr/>
            </p:nvSpPr>
            <p:spPr>
              <a:xfrm>
                <a:off x="5899647" y="3129679"/>
                <a:ext cx="305259" cy="513576"/>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grpSp>
        <p:grpSp>
          <p:nvGrpSpPr>
            <p:cNvPr id="242" name="グループ化 241">
              <a:extLst>
                <a:ext uri="{FF2B5EF4-FFF2-40B4-BE49-F238E27FC236}">
                  <a16:creationId xmlns:a16="http://schemas.microsoft.com/office/drawing/2014/main" id="{C74E8C28-522C-434D-2343-299178EC1418}"/>
                </a:ext>
              </a:extLst>
            </p:cNvPr>
            <p:cNvGrpSpPr/>
            <p:nvPr/>
          </p:nvGrpSpPr>
          <p:grpSpPr>
            <a:xfrm rot="17982624">
              <a:off x="4998019" y="3930135"/>
              <a:ext cx="440274" cy="792692"/>
              <a:chOff x="5832140" y="3129679"/>
              <a:chExt cx="440274" cy="792692"/>
            </a:xfrm>
          </p:grpSpPr>
          <p:sp>
            <p:nvSpPr>
              <p:cNvPr id="243" name="正方形/長方形 242">
                <a:extLst>
                  <a:ext uri="{FF2B5EF4-FFF2-40B4-BE49-F238E27FC236}">
                    <a16:creationId xmlns:a16="http://schemas.microsoft.com/office/drawing/2014/main" id="{C5133FC5-BE31-8E0B-E931-F4E8A072E954}"/>
                  </a:ext>
                </a:extLst>
              </p:cNvPr>
              <p:cNvSpPr/>
              <p:nvPr/>
            </p:nvSpPr>
            <p:spPr>
              <a:xfrm>
                <a:off x="5832140" y="3660884"/>
                <a:ext cx="440274" cy="261487"/>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sp>
            <p:nvSpPr>
              <p:cNvPr id="244" name="正方形/長方形 243">
                <a:extLst>
                  <a:ext uri="{FF2B5EF4-FFF2-40B4-BE49-F238E27FC236}">
                    <a16:creationId xmlns:a16="http://schemas.microsoft.com/office/drawing/2014/main" id="{E2E9FB9D-9EA5-98DB-0D9F-30F20EC38620}"/>
                  </a:ext>
                </a:extLst>
              </p:cNvPr>
              <p:cNvSpPr/>
              <p:nvPr/>
            </p:nvSpPr>
            <p:spPr>
              <a:xfrm>
                <a:off x="5899647" y="3129679"/>
                <a:ext cx="305259" cy="513576"/>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grpSp>
        <p:grpSp>
          <p:nvGrpSpPr>
            <p:cNvPr id="245" name="グループ化 244">
              <a:extLst>
                <a:ext uri="{FF2B5EF4-FFF2-40B4-BE49-F238E27FC236}">
                  <a16:creationId xmlns:a16="http://schemas.microsoft.com/office/drawing/2014/main" id="{67DB7927-8042-6143-F90C-F9C66B0F661E}"/>
                </a:ext>
              </a:extLst>
            </p:cNvPr>
            <p:cNvGrpSpPr/>
            <p:nvPr/>
          </p:nvGrpSpPr>
          <p:grpSpPr>
            <a:xfrm rot="14390947">
              <a:off x="5037898" y="5266739"/>
              <a:ext cx="440274" cy="792692"/>
              <a:chOff x="5832140" y="3129679"/>
              <a:chExt cx="440274" cy="792692"/>
            </a:xfrm>
          </p:grpSpPr>
          <p:sp>
            <p:nvSpPr>
              <p:cNvPr id="246" name="正方形/長方形 245">
                <a:extLst>
                  <a:ext uri="{FF2B5EF4-FFF2-40B4-BE49-F238E27FC236}">
                    <a16:creationId xmlns:a16="http://schemas.microsoft.com/office/drawing/2014/main" id="{F6109286-F6FF-8B11-9392-CB6B24B05E44}"/>
                  </a:ext>
                </a:extLst>
              </p:cNvPr>
              <p:cNvSpPr/>
              <p:nvPr/>
            </p:nvSpPr>
            <p:spPr>
              <a:xfrm>
                <a:off x="5832140" y="3660884"/>
                <a:ext cx="440274" cy="261487"/>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sp>
            <p:nvSpPr>
              <p:cNvPr id="247" name="正方形/長方形 246">
                <a:extLst>
                  <a:ext uri="{FF2B5EF4-FFF2-40B4-BE49-F238E27FC236}">
                    <a16:creationId xmlns:a16="http://schemas.microsoft.com/office/drawing/2014/main" id="{2D440D05-D228-9F8C-F2FB-9CECC8B00008}"/>
                  </a:ext>
                </a:extLst>
              </p:cNvPr>
              <p:cNvSpPr/>
              <p:nvPr/>
            </p:nvSpPr>
            <p:spPr>
              <a:xfrm>
                <a:off x="5899647" y="3129679"/>
                <a:ext cx="305259" cy="513576"/>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grpSp>
        <p:grpSp>
          <p:nvGrpSpPr>
            <p:cNvPr id="248" name="グループ化 247">
              <a:extLst>
                <a:ext uri="{FF2B5EF4-FFF2-40B4-BE49-F238E27FC236}">
                  <a16:creationId xmlns:a16="http://schemas.microsoft.com/office/drawing/2014/main" id="{088F5AB1-BD4B-56D6-1DB7-47477B59CB39}"/>
                </a:ext>
              </a:extLst>
            </p:cNvPr>
            <p:cNvGrpSpPr/>
            <p:nvPr/>
          </p:nvGrpSpPr>
          <p:grpSpPr>
            <a:xfrm rot="7445718">
              <a:off x="7535469" y="5354782"/>
              <a:ext cx="440274" cy="792692"/>
              <a:chOff x="5832140" y="3129679"/>
              <a:chExt cx="440274" cy="792692"/>
            </a:xfrm>
          </p:grpSpPr>
          <p:sp>
            <p:nvSpPr>
              <p:cNvPr id="249" name="正方形/長方形 248">
                <a:extLst>
                  <a:ext uri="{FF2B5EF4-FFF2-40B4-BE49-F238E27FC236}">
                    <a16:creationId xmlns:a16="http://schemas.microsoft.com/office/drawing/2014/main" id="{3BDDF50F-4D9B-BB06-0BD3-00903564B83D}"/>
                  </a:ext>
                </a:extLst>
              </p:cNvPr>
              <p:cNvSpPr/>
              <p:nvPr/>
            </p:nvSpPr>
            <p:spPr>
              <a:xfrm>
                <a:off x="5832140" y="3660884"/>
                <a:ext cx="440274" cy="261487"/>
              </a:xfrm>
              <a:prstGeom prst="rect">
                <a:avLst/>
              </a:prstGeom>
              <a:solidFill>
                <a:schemeClr val="tx2">
                  <a:lumMod val="60000"/>
                  <a:lumOff val="40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sp>
            <p:nvSpPr>
              <p:cNvPr id="250" name="正方形/長方形 249">
                <a:extLst>
                  <a:ext uri="{FF2B5EF4-FFF2-40B4-BE49-F238E27FC236}">
                    <a16:creationId xmlns:a16="http://schemas.microsoft.com/office/drawing/2014/main" id="{88F4BFBE-E3A8-3FA8-703F-68EA4653A493}"/>
                  </a:ext>
                </a:extLst>
              </p:cNvPr>
              <p:cNvSpPr/>
              <p:nvPr/>
            </p:nvSpPr>
            <p:spPr>
              <a:xfrm>
                <a:off x="5899647" y="3129679"/>
                <a:ext cx="305259" cy="513576"/>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grpSp>
        <p:grpSp>
          <p:nvGrpSpPr>
            <p:cNvPr id="251" name="グループ化 250">
              <a:extLst>
                <a:ext uri="{FF2B5EF4-FFF2-40B4-BE49-F238E27FC236}">
                  <a16:creationId xmlns:a16="http://schemas.microsoft.com/office/drawing/2014/main" id="{FC8E0B5C-E35A-BB56-D47C-D1B085B413FD}"/>
                </a:ext>
              </a:extLst>
            </p:cNvPr>
            <p:cNvGrpSpPr/>
            <p:nvPr/>
          </p:nvGrpSpPr>
          <p:grpSpPr>
            <a:xfrm rot="3757453">
              <a:off x="7602424" y="3927683"/>
              <a:ext cx="440274" cy="792692"/>
              <a:chOff x="5832140" y="3129679"/>
              <a:chExt cx="440274" cy="792692"/>
            </a:xfrm>
          </p:grpSpPr>
          <p:sp>
            <p:nvSpPr>
              <p:cNvPr id="252" name="正方形/長方形 251">
                <a:extLst>
                  <a:ext uri="{FF2B5EF4-FFF2-40B4-BE49-F238E27FC236}">
                    <a16:creationId xmlns:a16="http://schemas.microsoft.com/office/drawing/2014/main" id="{B0DB05CF-2DA6-4FBC-BF87-22CB3E9C3F0B}"/>
                  </a:ext>
                </a:extLst>
              </p:cNvPr>
              <p:cNvSpPr/>
              <p:nvPr/>
            </p:nvSpPr>
            <p:spPr>
              <a:xfrm>
                <a:off x="5832140" y="3660884"/>
                <a:ext cx="440274" cy="261487"/>
              </a:xfrm>
              <a:prstGeom prst="rect">
                <a:avLst/>
              </a:prstGeom>
              <a:solidFill>
                <a:schemeClr val="tx2">
                  <a:lumMod val="60000"/>
                  <a:lumOff val="40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sp>
            <p:nvSpPr>
              <p:cNvPr id="253" name="正方形/長方形 252">
                <a:extLst>
                  <a:ext uri="{FF2B5EF4-FFF2-40B4-BE49-F238E27FC236}">
                    <a16:creationId xmlns:a16="http://schemas.microsoft.com/office/drawing/2014/main" id="{C710C54A-FAE9-EADD-4A22-233686CAEA6A}"/>
                  </a:ext>
                </a:extLst>
              </p:cNvPr>
              <p:cNvSpPr/>
              <p:nvPr/>
            </p:nvSpPr>
            <p:spPr>
              <a:xfrm>
                <a:off x="5899647" y="3129679"/>
                <a:ext cx="305259" cy="513576"/>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grpSp>
        <p:grpSp>
          <p:nvGrpSpPr>
            <p:cNvPr id="256" name="グループ化 255">
              <a:extLst>
                <a:ext uri="{FF2B5EF4-FFF2-40B4-BE49-F238E27FC236}">
                  <a16:creationId xmlns:a16="http://schemas.microsoft.com/office/drawing/2014/main" id="{A27A0C95-1423-1909-60BF-4B97000F07E5}"/>
                </a:ext>
              </a:extLst>
            </p:cNvPr>
            <p:cNvGrpSpPr/>
            <p:nvPr/>
          </p:nvGrpSpPr>
          <p:grpSpPr>
            <a:xfrm>
              <a:off x="6248842" y="3137049"/>
              <a:ext cx="440274" cy="792692"/>
              <a:chOff x="5832140" y="3129679"/>
              <a:chExt cx="440274" cy="792692"/>
            </a:xfrm>
          </p:grpSpPr>
          <p:sp>
            <p:nvSpPr>
              <p:cNvPr id="257" name="正方形/長方形 256">
                <a:extLst>
                  <a:ext uri="{FF2B5EF4-FFF2-40B4-BE49-F238E27FC236}">
                    <a16:creationId xmlns:a16="http://schemas.microsoft.com/office/drawing/2014/main" id="{4717E217-1C8A-E514-12D9-4F825ED5B4AA}"/>
                  </a:ext>
                </a:extLst>
              </p:cNvPr>
              <p:cNvSpPr/>
              <p:nvPr/>
            </p:nvSpPr>
            <p:spPr>
              <a:xfrm>
                <a:off x="5832140" y="3660884"/>
                <a:ext cx="440274" cy="261487"/>
              </a:xfrm>
              <a:prstGeom prst="rect">
                <a:avLst/>
              </a:prstGeom>
              <a:solidFill>
                <a:schemeClr val="tx2">
                  <a:lumMod val="60000"/>
                  <a:lumOff val="40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sp>
            <p:nvSpPr>
              <p:cNvPr id="258" name="正方形/長方形 257">
                <a:extLst>
                  <a:ext uri="{FF2B5EF4-FFF2-40B4-BE49-F238E27FC236}">
                    <a16:creationId xmlns:a16="http://schemas.microsoft.com/office/drawing/2014/main" id="{65E2DCBB-CB5D-B82E-4C21-17B35098DC59}"/>
                  </a:ext>
                </a:extLst>
              </p:cNvPr>
              <p:cNvSpPr/>
              <p:nvPr/>
            </p:nvSpPr>
            <p:spPr>
              <a:xfrm>
                <a:off x="5899647" y="3129679"/>
                <a:ext cx="305259" cy="513576"/>
              </a:xfrm>
              <a:prstGeom prst="rect">
                <a:avLst/>
              </a:prstGeom>
              <a:solidFill>
                <a:schemeClr val="bg1">
                  <a:lumMod val="65000"/>
                </a:schemeClr>
              </a:solidFill>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grpSp>
        <p:sp>
          <p:nvSpPr>
            <p:cNvPr id="259" name="爆発: 8 pt 258">
              <a:extLst>
                <a:ext uri="{FF2B5EF4-FFF2-40B4-BE49-F238E27FC236}">
                  <a16:creationId xmlns:a16="http://schemas.microsoft.com/office/drawing/2014/main" id="{39BD68FD-347F-7970-DA3C-7B1EE4D6855F}"/>
                </a:ext>
              </a:extLst>
            </p:cNvPr>
            <p:cNvSpPr/>
            <p:nvPr/>
          </p:nvSpPr>
          <p:spPr>
            <a:xfrm>
              <a:off x="6389989" y="4929052"/>
              <a:ext cx="236769" cy="116252"/>
            </a:xfrm>
            <a:prstGeom prst="irregularSeal1">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cxnSp>
          <p:nvCxnSpPr>
            <p:cNvPr id="260" name="直線矢印コネクタ 259">
              <a:extLst>
                <a:ext uri="{FF2B5EF4-FFF2-40B4-BE49-F238E27FC236}">
                  <a16:creationId xmlns:a16="http://schemas.microsoft.com/office/drawing/2014/main" id="{8DF3AFF8-2BFB-3905-117C-F8CBF577521F}"/>
                </a:ext>
              </a:extLst>
            </p:cNvPr>
            <p:cNvCxnSpPr>
              <a:cxnSpLocks/>
            </p:cNvCxnSpPr>
            <p:nvPr/>
          </p:nvCxnSpPr>
          <p:spPr>
            <a:xfrm flipH="1">
              <a:off x="5984189" y="5116847"/>
              <a:ext cx="463417" cy="647424"/>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261" name="テキスト ボックス 260">
              <a:extLst>
                <a:ext uri="{FF2B5EF4-FFF2-40B4-BE49-F238E27FC236}">
                  <a16:creationId xmlns:a16="http://schemas.microsoft.com/office/drawing/2014/main" id="{9D8CCA37-39AD-87CB-FCAE-1B1FFFDD4640}"/>
                </a:ext>
              </a:extLst>
            </p:cNvPr>
            <p:cNvSpPr txBox="1"/>
            <p:nvPr/>
          </p:nvSpPr>
          <p:spPr>
            <a:xfrm>
              <a:off x="4473548" y="2853164"/>
              <a:ext cx="2289219" cy="646331"/>
            </a:xfrm>
            <a:prstGeom prst="rect">
              <a:avLst/>
            </a:prstGeom>
            <a:noFill/>
          </p:spPr>
          <p:txBody>
            <a:bodyPr wrap="square">
              <a:spAutoFit/>
            </a:bodyPr>
            <a:lstStyle/>
            <a:p>
              <a:r>
                <a:rPr lang="en-US" altLang="ja-JP" sz="1800" b="1" dirty="0">
                  <a:latin typeface="Tahoma" panose="020B0604030504040204" pitchFamily="34" charset="0"/>
                  <a:ea typeface="Tahoma" panose="020B0604030504040204" pitchFamily="34" charset="0"/>
                  <a:cs typeface="Tahoma" panose="020B0604030504040204" pitchFamily="34" charset="0"/>
                </a:rPr>
                <a:t>EJ-276D det.</a:t>
              </a:r>
            </a:p>
            <a:p>
              <a:r>
                <a:rPr lang="en-US" altLang="ja-JP" sz="1800" b="1" dirty="0">
                  <a:latin typeface="Tahoma" panose="020B0604030504040204" pitchFamily="34" charset="0"/>
                  <a:ea typeface="Tahoma" panose="020B0604030504040204" pitchFamily="34" charset="0"/>
                  <a:cs typeface="Tahoma" panose="020B0604030504040204" pitchFamily="34" charset="0"/>
                </a:rPr>
                <a:t>(2”x2”)</a:t>
              </a:r>
              <a:endParaRPr lang="ja-JP" altLang="en-US" b="1" dirty="0"/>
            </a:p>
          </p:txBody>
        </p:sp>
        <p:cxnSp>
          <p:nvCxnSpPr>
            <p:cNvPr id="262" name="直線矢印コネクタ 261">
              <a:extLst>
                <a:ext uri="{FF2B5EF4-FFF2-40B4-BE49-F238E27FC236}">
                  <a16:creationId xmlns:a16="http://schemas.microsoft.com/office/drawing/2014/main" id="{21EF6527-98C0-DF6C-F261-EC88F1743E38}"/>
                </a:ext>
              </a:extLst>
            </p:cNvPr>
            <p:cNvCxnSpPr>
              <a:cxnSpLocks/>
              <a:stCxn id="226" idx="2"/>
            </p:cNvCxnSpPr>
            <p:nvPr/>
          </p:nvCxnSpPr>
          <p:spPr>
            <a:xfrm flipH="1" flipV="1">
              <a:off x="5618158" y="4503604"/>
              <a:ext cx="742228" cy="363553"/>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278" name="テキスト ボックス 277">
              <a:extLst>
                <a:ext uri="{FF2B5EF4-FFF2-40B4-BE49-F238E27FC236}">
                  <a16:creationId xmlns:a16="http://schemas.microsoft.com/office/drawing/2014/main" id="{D948316B-ABEB-4789-AA9E-A1D0B5D40FDB}"/>
                </a:ext>
              </a:extLst>
            </p:cNvPr>
            <p:cNvSpPr txBox="1"/>
            <p:nvPr/>
          </p:nvSpPr>
          <p:spPr>
            <a:xfrm>
              <a:off x="6604418" y="2834327"/>
              <a:ext cx="1855963" cy="646331"/>
            </a:xfrm>
            <a:prstGeom prst="rect">
              <a:avLst/>
            </a:prstGeom>
            <a:noFill/>
          </p:spPr>
          <p:txBody>
            <a:bodyPr wrap="square">
              <a:spAutoFit/>
            </a:bodyPr>
            <a:lstStyle/>
            <a:p>
              <a:r>
                <a:rPr lang="en-US" altLang="ja-JP" sz="1800" b="1" dirty="0">
                  <a:solidFill>
                    <a:schemeClr val="tx2">
                      <a:lumMod val="60000"/>
                      <a:lumOff val="40000"/>
                    </a:schemeClr>
                  </a:solidFill>
                  <a:latin typeface="Tahoma" panose="020B0604030504040204" pitchFamily="34" charset="0"/>
                  <a:ea typeface="Tahoma" panose="020B0604030504040204" pitchFamily="34" charset="0"/>
                  <a:cs typeface="Tahoma" panose="020B0604030504040204" pitchFamily="34" charset="0"/>
                </a:rPr>
                <a:t>BGO det. </a:t>
              </a:r>
              <a:r>
                <a:rPr lang="en-US" altLang="ja-JP" b="1" dirty="0">
                  <a:solidFill>
                    <a:schemeClr val="tx2">
                      <a:lumMod val="60000"/>
                      <a:lumOff val="40000"/>
                    </a:schemeClr>
                  </a:solidFill>
                  <a:latin typeface="Tahoma" panose="020B0604030504040204" pitchFamily="34" charset="0"/>
                  <a:ea typeface="Tahoma" panose="020B0604030504040204" pitchFamily="34" charset="0"/>
                  <a:cs typeface="Tahoma" panose="020B0604030504040204" pitchFamily="34" charset="0"/>
                </a:rPr>
                <a:t>X5 (2”x2”)</a:t>
              </a:r>
              <a:endParaRPr lang="ja-JP" altLang="en-US" b="1" dirty="0">
                <a:solidFill>
                  <a:schemeClr val="tx2">
                    <a:lumMod val="60000"/>
                    <a:lumOff val="40000"/>
                  </a:schemeClr>
                </a:solidFill>
              </a:endParaRPr>
            </a:p>
          </p:txBody>
        </p:sp>
        <p:cxnSp>
          <p:nvCxnSpPr>
            <p:cNvPr id="281" name="直線矢印コネクタ 280">
              <a:extLst>
                <a:ext uri="{FF2B5EF4-FFF2-40B4-BE49-F238E27FC236}">
                  <a16:creationId xmlns:a16="http://schemas.microsoft.com/office/drawing/2014/main" id="{05E407AD-DDA1-F54D-24C4-C4F7CA844594}"/>
                </a:ext>
              </a:extLst>
            </p:cNvPr>
            <p:cNvCxnSpPr>
              <a:cxnSpLocks/>
            </p:cNvCxnSpPr>
            <p:nvPr/>
          </p:nvCxnSpPr>
          <p:spPr>
            <a:xfrm flipV="1">
              <a:off x="6624226" y="4175820"/>
              <a:ext cx="484558" cy="624967"/>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285" name="テキスト ボックス 284">
              <a:extLst>
                <a:ext uri="{FF2B5EF4-FFF2-40B4-BE49-F238E27FC236}">
                  <a16:creationId xmlns:a16="http://schemas.microsoft.com/office/drawing/2014/main" id="{A7CAD271-20DA-AC70-18E3-97F0933C2258}"/>
                </a:ext>
              </a:extLst>
            </p:cNvPr>
            <p:cNvSpPr txBox="1"/>
            <p:nvPr/>
          </p:nvSpPr>
          <p:spPr>
            <a:xfrm>
              <a:off x="6689116" y="4093822"/>
              <a:ext cx="356939" cy="369332"/>
            </a:xfrm>
            <a:prstGeom prst="rect">
              <a:avLst/>
            </a:prstGeom>
            <a:noFill/>
          </p:spPr>
          <p:txBody>
            <a:bodyPr wrap="square">
              <a:spAutoFit/>
            </a:bodyPr>
            <a:lstStyle/>
            <a:p>
              <a:r>
                <a:rPr lang="en-US" altLang="ja-JP" sz="1800" b="1" dirty="0">
                  <a:solidFill>
                    <a:schemeClr val="tx2">
                      <a:lumMod val="60000"/>
                      <a:lumOff val="40000"/>
                    </a:schemeClr>
                  </a:solidFill>
                  <a:latin typeface="Symbol" panose="05050102010706020507" pitchFamily="18" charset="2"/>
                  <a:ea typeface="Tahoma" panose="020B0604030504040204" pitchFamily="34" charset="0"/>
                  <a:cs typeface="Tahoma" panose="020B0604030504040204" pitchFamily="34" charset="0"/>
                </a:rPr>
                <a:t>g</a:t>
              </a:r>
              <a:endParaRPr lang="ja-JP" altLang="en-US" b="1" dirty="0">
                <a:solidFill>
                  <a:schemeClr val="tx2">
                    <a:lumMod val="60000"/>
                    <a:lumOff val="40000"/>
                  </a:schemeClr>
                </a:solidFill>
                <a:latin typeface="Symbol" panose="05050102010706020507" pitchFamily="18" charset="2"/>
              </a:endParaRPr>
            </a:p>
          </p:txBody>
        </p:sp>
        <p:cxnSp>
          <p:nvCxnSpPr>
            <p:cNvPr id="308" name="直線矢印コネクタ 307">
              <a:extLst>
                <a:ext uri="{FF2B5EF4-FFF2-40B4-BE49-F238E27FC236}">
                  <a16:creationId xmlns:a16="http://schemas.microsoft.com/office/drawing/2014/main" id="{7ACEFC45-AE80-2013-6A6F-6B7DB15F7760}"/>
                </a:ext>
              </a:extLst>
            </p:cNvPr>
            <p:cNvCxnSpPr>
              <a:cxnSpLocks/>
            </p:cNvCxnSpPr>
            <p:nvPr/>
          </p:nvCxnSpPr>
          <p:spPr>
            <a:xfrm>
              <a:off x="6712309" y="5073151"/>
              <a:ext cx="643477" cy="408893"/>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310" name="テキスト ボックス 309">
              <a:extLst>
                <a:ext uri="{FF2B5EF4-FFF2-40B4-BE49-F238E27FC236}">
                  <a16:creationId xmlns:a16="http://schemas.microsoft.com/office/drawing/2014/main" id="{77D21AF2-D614-6528-757C-68FEF3B0C290}"/>
                </a:ext>
              </a:extLst>
            </p:cNvPr>
            <p:cNvSpPr txBox="1"/>
            <p:nvPr/>
          </p:nvSpPr>
          <p:spPr>
            <a:xfrm>
              <a:off x="6931798" y="4882614"/>
              <a:ext cx="356939" cy="369332"/>
            </a:xfrm>
            <a:prstGeom prst="rect">
              <a:avLst/>
            </a:prstGeom>
            <a:noFill/>
          </p:spPr>
          <p:txBody>
            <a:bodyPr wrap="square">
              <a:spAutoFit/>
            </a:bodyPr>
            <a:lstStyle/>
            <a:p>
              <a:r>
                <a:rPr lang="en-US" altLang="ja-JP" sz="1800" b="1" dirty="0">
                  <a:solidFill>
                    <a:schemeClr val="tx2">
                      <a:lumMod val="60000"/>
                      <a:lumOff val="40000"/>
                    </a:schemeClr>
                  </a:solidFill>
                  <a:latin typeface="Symbol" panose="05050102010706020507" pitchFamily="18" charset="2"/>
                  <a:ea typeface="Tahoma" panose="020B0604030504040204" pitchFamily="34" charset="0"/>
                  <a:cs typeface="Tahoma" panose="020B0604030504040204" pitchFamily="34" charset="0"/>
                </a:rPr>
                <a:t>g</a:t>
              </a:r>
              <a:endParaRPr lang="ja-JP" altLang="en-US" b="1" dirty="0">
                <a:solidFill>
                  <a:schemeClr val="tx2">
                    <a:lumMod val="60000"/>
                    <a:lumOff val="40000"/>
                  </a:schemeClr>
                </a:solidFill>
                <a:latin typeface="Symbol" panose="05050102010706020507" pitchFamily="18" charset="2"/>
              </a:endParaRPr>
            </a:p>
          </p:txBody>
        </p:sp>
        <p:sp>
          <p:nvSpPr>
            <p:cNvPr id="311" name="テキスト ボックス 310">
              <a:extLst>
                <a:ext uri="{FF2B5EF4-FFF2-40B4-BE49-F238E27FC236}">
                  <a16:creationId xmlns:a16="http://schemas.microsoft.com/office/drawing/2014/main" id="{DAFC6103-36EA-7FBC-D86F-829071E547CA}"/>
                </a:ext>
              </a:extLst>
            </p:cNvPr>
            <p:cNvSpPr txBox="1"/>
            <p:nvPr/>
          </p:nvSpPr>
          <p:spPr>
            <a:xfrm>
              <a:off x="5771074" y="4381090"/>
              <a:ext cx="297115" cy="276999"/>
            </a:xfrm>
            <a:prstGeom prst="rect">
              <a:avLst/>
            </a:prstGeom>
            <a:noFill/>
          </p:spPr>
          <p:txBody>
            <a:bodyPr wrap="square" rtlCol="0">
              <a:spAutoFit/>
            </a:bodyPr>
            <a:lstStyle/>
            <a:p>
              <a:pPr fontAlgn="t"/>
              <a:r>
                <a:rPr lang="en-US" altLang="ja-JP" sz="1200" b="1" dirty="0">
                  <a:solidFill>
                    <a:srgbClr val="FF0000"/>
                  </a:solidFill>
                  <a:latin typeface="Tahoma" panose="020B0604030504040204" pitchFamily="34" charset="0"/>
                  <a:ea typeface="Tahoma" panose="020B0604030504040204" pitchFamily="34" charset="0"/>
                  <a:cs typeface="Tahoma" panose="020B0604030504040204" pitchFamily="34" charset="0"/>
                </a:rPr>
                <a:t>n</a:t>
              </a:r>
              <a:endParaRPr lang="en-US" altLang="ja-JP" sz="1200" b="1" dirty="0">
                <a:solidFill>
                  <a:srgbClr val="FF0000"/>
                </a:solidFill>
                <a:latin typeface="Tahoma" panose="020B0604030504040204" pitchFamily="34" charset="0"/>
                <a:cs typeface="Tahoma" panose="020B0604030504040204" pitchFamily="34" charset="0"/>
              </a:endParaRPr>
            </a:p>
          </p:txBody>
        </p:sp>
      </p:grpSp>
      <p:cxnSp>
        <p:nvCxnSpPr>
          <p:cNvPr id="266" name="直線コネクタ 265">
            <a:extLst>
              <a:ext uri="{FF2B5EF4-FFF2-40B4-BE49-F238E27FC236}">
                <a16:creationId xmlns:a16="http://schemas.microsoft.com/office/drawing/2014/main" id="{B795D8C7-D71E-F30A-EB1D-75F9C5CD6919}"/>
              </a:ext>
            </a:extLst>
          </p:cNvPr>
          <p:cNvCxnSpPr>
            <a:cxnSpLocks/>
          </p:cNvCxnSpPr>
          <p:nvPr/>
        </p:nvCxnSpPr>
        <p:spPr>
          <a:xfrm>
            <a:off x="7225003" y="4386230"/>
            <a:ext cx="3743" cy="1873281"/>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273" name="直線コネクタ 272">
            <a:extLst>
              <a:ext uri="{FF2B5EF4-FFF2-40B4-BE49-F238E27FC236}">
                <a16:creationId xmlns:a16="http://schemas.microsoft.com/office/drawing/2014/main" id="{2806270F-9688-6EB5-E095-483537C4C085}"/>
              </a:ext>
            </a:extLst>
          </p:cNvPr>
          <p:cNvCxnSpPr>
            <a:cxnSpLocks/>
          </p:cNvCxnSpPr>
          <p:nvPr/>
        </p:nvCxnSpPr>
        <p:spPr>
          <a:xfrm flipH="1">
            <a:off x="574610" y="5089207"/>
            <a:ext cx="14719" cy="1118732"/>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pic>
        <p:nvPicPr>
          <p:cNvPr id="280" name="図 279">
            <a:extLst>
              <a:ext uri="{FF2B5EF4-FFF2-40B4-BE49-F238E27FC236}">
                <a16:creationId xmlns:a16="http://schemas.microsoft.com/office/drawing/2014/main" id="{184710EC-C26E-468F-D179-9BE825D8E459}"/>
              </a:ext>
            </a:extLst>
          </p:cNvPr>
          <p:cNvPicPr>
            <a:picLocks noChangeAspect="1"/>
          </p:cNvPicPr>
          <p:nvPr/>
        </p:nvPicPr>
        <p:blipFill>
          <a:blip r:embed="rId4" cstate="print">
            <a:extLst>
              <a:ext uri="{28A0092B-C50C-407E-A947-70E740481C1C}">
                <a14:useLocalDpi xmlns:a14="http://schemas.microsoft.com/office/drawing/2010/main" val="0"/>
              </a:ext>
            </a:extLst>
          </a:blip>
          <a:srcRect l="13013" r="12474" b="11095"/>
          <a:stretch>
            <a:fillRect/>
          </a:stretch>
        </p:blipFill>
        <p:spPr>
          <a:xfrm rot="5400000">
            <a:off x="6573192" y="718105"/>
            <a:ext cx="1581658" cy="1415347"/>
          </a:xfrm>
          <a:prstGeom prst="rect">
            <a:avLst/>
          </a:prstGeom>
        </p:spPr>
      </p:pic>
      <p:cxnSp>
        <p:nvCxnSpPr>
          <p:cNvPr id="286" name="直線矢印コネクタ 285">
            <a:extLst>
              <a:ext uri="{FF2B5EF4-FFF2-40B4-BE49-F238E27FC236}">
                <a16:creationId xmlns:a16="http://schemas.microsoft.com/office/drawing/2014/main" id="{5D57FDBF-93CF-7CB7-ED72-E9752FEE88AD}"/>
              </a:ext>
            </a:extLst>
          </p:cNvPr>
          <p:cNvCxnSpPr>
            <a:cxnSpLocks/>
          </p:cNvCxnSpPr>
          <p:nvPr/>
        </p:nvCxnSpPr>
        <p:spPr>
          <a:xfrm flipV="1">
            <a:off x="7331497" y="4334658"/>
            <a:ext cx="0" cy="1043875"/>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290" name="テキスト ボックス 289">
            <a:extLst>
              <a:ext uri="{FF2B5EF4-FFF2-40B4-BE49-F238E27FC236}">
                <a16:creationId xmlns:a16="http://schemas.microsoft.com/office/drawing/2014/main" id="{C3CDB72F-74E3-7220-FF05-DDEE0CB502E3}"/>
              </a:ext>
            </a:extLst>
          </p:cNvPr>
          <p:cNvSpPr txBox="1"/>
          <p:nvPr/>
        </p:nvSpPr>
        <p:spPr>
          <a:xfrm>
            <a:off x="3433250" y="6312950"/>
            <a:ext cx="1378977" cy="307777"/>
          </a:xfrm>
          <a:prstGeom prst="rect">
            <a:avLst/>
          </a:prstGeom>
          <a:noFill/>
        </p:spPr>
        <p:txBody>
          <a:bodyPr wrap="square" rtlCol="0">
            <a:spAutoFit/>
          </a:bodyPr>
          <a:lstStyle/>
          <a:p>
            <a:pPr algn="ctr"/>
            <a:r>
              <a:rPr lang="en-US" altLang="ja-JP" sz="14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L = 11.25 m</a:t>
            </a:r>
            <a:endParaRPr kumimoji="1" lang="en-US" altLang="ja-JP" sz="14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291" name="正方形/長方形 290">
            <a:extLst>
              <a:ext uri="{FF2B5EF4-FFF2-40B4-BE49-F238E27FC236}">
                <a16:creationId xmlns:a16="http://schemas.microsoft.com/office/drawing/2014/main" id="{79F601DD-4662-3684-11EE-6CC5C17081DF}"/>
              </a:ext>
            </a:extLst>
          </p:cNvPr>
          <p:cNvSpPr/>
          <p:nvPr/>
        </p:nvSpPr>
        <p:spPr>
          <a:xfrm>
            <a:off x="5250198" y="2251545"/>
            <a:ext cx="3840668" cy="4007965"/>
          </a:xfrm>
          <a:prstGeom prst="rect">
            <a:avLst/>
          </a:prstGeom>
          <a:no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04" name="グループ化 303">
            <a:extLst>
              <a:ext uri="{FF2B5EF4-FFF2-40B4-BE49-F238E27FC236}">
                <a16:creationId xmlns:a16="http://schemas.microsoft.com/office/drawing/2014/main" id="{309DC4E8-6AD5-22AD-28ED-41C86CB6C9DD}"/>
              </a:ext>
            </a:extLst>
          </p:cNvPr>
          <p:cNvGrpSpPr/>
          <p:nvPr/>
        </p:nvGrpSpPr>
        <p:grpSpPr>
          <a:xfrm>
            <a:off x="302068" y="681460"/>
            <a:ext cx="6318874" cy="924079"/>
            <a:chOff x="511109" y="669712"/>
            <a:chExt cx="6169564" cy="924079"/>
          </a:xfrm>
        </p:grpSpPr>
        <p:sp>
          <p:nvSpPr>
            <p:cNvPr id="293" name="テキスト ボックス 292">
              <a:extLst>
                <a:ext uri="{FF2B5EF4-FFF2-40B4-BE49-F238E27FC236}">
                  <a16:creationId xmlns:a16="http://schemas.microsoft.com/office/drawing/2014/main" id="{D0C47FB7-5314-F910-7A07-92D44F649D30}"/>
                </a:ext>
              </a:extLst>
            </p:cNvPr>
            <p:cNvSpPr txBox="1"/>
            <p:nvPr/>
          </p:nvSpPr>
          <p:spPr>
            <a:xfrm>
              <a:off x="2180121" y="670461"/>
              <a:ext cx="4500552" cy="923330"/>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r>
                <a:rPr lang="en-US" altLang="ja-JP" sz="1800" baseline="30000" dirty="0">
                  <a:latin typeface="Tahoma" panose="020B0604030504040204" pitchFamily="34" charset="0"/>
                  <a:ea typeface="Tahoma" panose="020B0604030504040204" pitchFamily="34" charset="0"/>
                  <a:cs typeface="Tahoma" panose="020B0604030504040204" pitchFamily="34" charset="0"/>
                </a:rPr>
                <a:t>235</a:t>
              </a:r>
              <a:r>
                <a:rPr lang="en-US" altLang="ja-JP" sz="1800" dirty="0">
                  <a:latin typeface="Tahoma" panose="020B0604030504040204" pitchFamily="34" charset="0"/>
                  <a:ea typeface="Tahoma" panose="020B0604030504040204" pitchFamily="34" charset="0"/>
                  <a:cs typeface="Tahoma" panose="020B0604030504040204" pitchFamily="34" charset="0"/>
                </a:rPr>
                <a:t>U</a:t>
              </a:r>
              <a:r>
                <a:rPr lang="ja-JP" altLang="en-US" sz="1800" dirty="0">
                  <a:latin typeface="Tahoma" panose="020B0604030504040204" pitchFamily="34" charset="0"/>
                  <a:ea typeface="UD デジタル 教科書体 NK-R" panose="02020400000000000000" pitchFamily="18" charset="-128"/>
                  <a:cs typeface="Tahoma" panose="020B0604030504040204" pitchFamily="34" charset="0"/>
                </a:rPr>
                <a:t> </a:t>
              </a:r>
              <a:r>
                <a:rPr lang="en-US" altLang="ja-JP" sz="1800" dirty="0">
                  <a:latin typeface="Tahoma" panose="020B0604030504040204" pitchFamily="34" charset="0"/>
                  <a:ea typeface="Tahoma" panose="020B0604030504040204" pitchFamily="34" charset="0"/>
                  <a:cs typeface="Tahoma" panose="020B0604030504040204" pitchFamily="34" charset="0"/>
                </a:rPr>
                <a:t>sample (HU: 93%):</a:t>
              </a:r>
            </a:p>
            <a:p>
              <a:r>
                <a:rPr lang="en-US" altLang="ja-JP" sz="1800" dirty="0">
                  <a:latin typeface="Tahoma" panose="020B0604030504040204" pitchFamily="34" charset="0"/>
                  <a:ea typeface="Tahoma" panose="020B0604030504040204" pitchFamily="34" charset="0"/>
                  <a:cs typeface="Tahoma" panose="020B0604030504040204" pitchFamily="34" charset="0"/>
                </a:rPr>
                <a:t>U</a:t>
              </a:r>
              <a:r>
                <a:rPr lang="en-US" altLang="ja-JP" sz="1800" baseline="-25000" dirty="0">
                  <a:latin typeface="Tahoma" panose="020B0604030504040204" pitchFamily="34" charset="0"/>
                  <a:ea typeface="Tahoma" panose="020B0604030504040204" pitchFamily="34" charset="0"/>
                  <a:cs typeface="Tahoma" panose="020B0604030504040204" pitchFamily="34" charset="0"/>
                </a:rPr>
                <a:t>3</a:t>
              </a:r>
              <a:r>
                <a:rPr lang="en-US" altLang="ja-JP" sz="1800" dirty="0">
                  <a:latin typeface="Tahoma" panose="020B0604030504040204" pitchFamily="34" charset="0"/>
                  <a:ea typeface="Tahoma" panose="020B0604030504040204" pitchFamily="34" charset="0"/>
                  <a:cs typeface="Tahoma" panose="020B0604030504040204" pitchFamily="34" charset="0"/>
                </a:rPr>
                <a:t>O</a:t>
              </a:r>
              <a:r>
                <a:rPr lang="en-US" altLang="ja-JP" sz="1800" baseline="-25000" dirty="0">
                  <a:latin typeface="Tahoma" panose="020B0604030504040204" pitchFamily="34" charset="0"/>
                  <a:ea typeface="Tahoma" panose="020B0604030504040204" pitchFamily="34" charset="0"/>
                  <a:cs typeface="Tahoma" panose="020B0604030504040204" pitchFamily="34" charset="0"/>
                </a:rPr>
                <a:t>8</a:t>
              </a:r>
              <a:r>
                <a:rPr lang="en-US" altLang="ja-JP" sz="1800" dirty="0">
                  <a:latin typeface="Tahoma" panose="020B0604030504040204" pitchFamily="34" charset="0"/>
                  <a:ea typeface="Tahoma" panose="020B0604030504040204" pitchFamily="34" charset="0"/>
                  <a:cs typeface="Tahoma" panose="020B0604030504040204" pitchFamily="34" charset="0"/>
                </a:rPr>
                <a:t>-Al alloy </a:t>
              </a:r>
              <a:r>
                <a:rPr lang="en-US" altLang="ja-JP" dirty="0">
                  <a:latin typeface="Tahoma" panose="020B0604030504040204" pitchFamily="34" charset="0"/>
                  <a:ea typeface="Tahoma" panose="020B0604030504040204" pitchFamily="34" charset="0"/>
                  <a:cs typeface="Tahoma" panose="020B0604030504040204" pitchFamily="34" charset="0"/>
                </a:rPr>
                <a:t>(</a:t>
              </a:r>
              <a:r>
                <a:rPr lang="en-US" altLang="ja-JP" sz="1800" dirty="0">
                  <a:latin typeface="Tahoma" panose="020B0604030504040204" pitchFamily="34" charset="0"/>
                  <a:ea typeface="Tahoma" panose="020B0604030504040204" pitchFamily="34" charset="0"/>
                  <a:cs typeface="Tahoma" panose="020B0604030504040204" pitchFamily="34" charset="0"/>
                </a:rPr>
                <a:t>½" x ½”)</a:t>
              </a:r>
              <a:br>
                <a:rPr lang="en-US" altLang="ja-JP" sz="1800" dirty="0">
                  <a:latin typeface="Tahoma" panose="020B0604030504040204" pitchFamily="34" charset="0"/>
                  <a:ea typeface="Tahoma" panose="020B0604030504040204" pitchFamily="34" charset="0"/>
                  <a:cs typeface="Tahoma" panose="020B0604030504040204" pitchFamily="34" charset="0"/>
                </a:rPr>
              </a:br>
              <a:r>
                <a:rPr lang="en-US" altLang="ja-JP" dirty="0">
                  <a:latin typeface="Tahoma" panose="020B0604030504040204" pitchFamily="34" charset="0"/>
                  <a:ea typeface="Tahoma" panose="020B0604030504040204" pitchFamily="34" charset="0"/>
                  <a:cs typeface="Tahoma" panose="020B0604030504040204" pitchFamily="34" charset="0"/>
                </a:rPr>
                <a:t>Thickness</a:t>
              </a:r>
              <a:r>
                <a:rPr lang="ja-JP" altLang="en-US" sz="1800" dirty="0">
                  <a:latin typeface="Tahoma" panose="020B0604030504040204" pitchFamily="34" charset="0"/>
                  <a:ea typeface="UD デジタル 教科書体 NK-R" panose="02020400000000000000" pitchFamily="18" charset="-128"/>
                  <a:cs typeface="Tahoma" panose="020B0604030504040204" pitchFamily="34" charset="0"/>
                </a:rPr>
                <a:t>：</a:t>
              </a:r>
              <a:r>
                <a:rPr lang="en-US" altLang="ja-JP" sz="1800" dirty="0">
                  <a:latin typeface="Tahoma" panose="020B0604030504040204" pitchFamily="34" charset="0"/>
                  <a:ea typeface="Tahoma" panose="020B0604030504040204" pitchFamily="34" charset="0"/>
                  <a:cs typeface="Tahoma" panose="020B0604030504040204" pitchFamily="34" charset="0"/>
                </a:rPr>
                <a:t>2.44x10</a:t>
              </a:r>
              <a:r>
                <a:rPr lang="en-US" altLang="ja-JP" sz="1800" baseline="30000" dirty="0">
                  <a:latin typeface="Tahoma" panose="020B0604030504040204" pitchFamily="34" charset="0"/>
                  <a:ea typeface="Tahoma" panose="020B0604030504040204" pitchFamily="34" charset="0"/>
                  <a:cs typeface="Tahoma" panose="020B0604030504040204" pitchFamily="34" charset="0"/>
                </a:rPr>
                <a:t>-4</a:t>
              </a:r>
              <a:r>
                <a:rPr lang="en-US" altLang="ja-JP" sz="1800" dirty="0">
                  <a:latin typeface="Tahoma" panose="020B0604030504040204" pitchFamily="34" charset="0"/>
                  <a:ea typeface="Tahoma" panose="020B0604030504040204" pitchFamily="34" charset="0"/>
                  <a:cs typeface="Tahoma" panose="020B0604030504040204" pitchFamily="34" charset="0"/>
                </a:rPr>
                <a:t> atoms/b</a:t>
              </a:r>
            </a:p>
          </p:txBody>
        </p:sp>
        <p:pic>
          <p:nvPicPr>
            <p:cNvPr id="295" name="図 294">
              <a:extLst>
                <a:ext uri="{FF2B5EF4-FFF2-40B4-BE49-F238E27FC236}">
                  <a16:creationId xmlns:a16="http://schemas.microsoft.com/office/drawing/2014/main" id="{8636EDDB-A261-9C0B-6D08-46ABEEFCB2D0}"/>
                </a:ext>
              </a:extLst>
            </p:cNvPr>
            <p:cNvPicPr>
              <a:picLocks noChangeAspect="1"/>
            </p:cNvPicPr>
            <p:nvPr/>
          </p:nvPicPr>
          <p:blipFill>
            <a:blip r:embed="rId5" cstate="print">
              <a:extLst>
                <a:ext uri="{28A0092B-C50C-407E-A947-70E740481C1C}">
                  <a14:useLocalDpi xmlns:a14="http://schemas.microsoft.com/office/drawing/2010/main" val="0"/>
                </a:ext>
              </a:extLst>
            </a:blip>
            <a:srcRect l="5960" t="10255" r="12583" b="6664"/>
            <a:stretch>
              <a:fillRect/>
            </a:stretch>
          </p:blipFill>
          <p:spPr>
            <a:xfrm>
              <a:off x="5222013" y="741061"/>
              <a:ext cx="1387523" cy="796049"/>
            </a:xfrm>
            <a:prstGeom prst="rect">
              <a:avLst/>
            </a:prstGeom>
          </p:spPr>
        </p:pic>
        <p:sp>
          <p:nvSpPr>
            <p:cNvPr id="317" name="テキスト ボックス 316">
              <a:extLst>
                <a:ext uri="{FF2B5EF4-FFF2-40B4-BE49-F238E27FC236}">
                  <a16:creationId xmlns:a16="http://schemas.microsoft.com/office/drawing/2014/main" id="{5CC83797-1A7A-C350-E29B-BC1E234915BB}"/>
                </a:ext>
              </a:extLst>
            </p:cNvPr>
            <p:cNvSpPr txBox="1"/>
            <p:nvPr/>
          </p:nvSpPr>
          <p:spPr>
            <a:xfrm>
              <a:off x="511109" y="669712"/>
              <a:ext cx="1597875" cy="923330"/>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r>
                <a:rPr lang="en-US" altLang="ja-JP" sz="1800" dirty="0">
                  <a:latin typeface="Tahoma" panose="020B0604030504040204" pitchFamily="34" charset="0"/>
                  <a:ea typeface="Tahoma" panose="020B0604030504040204" pitchFamily="34" charset="0"/>
                  <a:cs typeface="Tahoma" panose="020B0604030504040204" pitchFamily="34" charset="0"/>
                </a:rPr>
                <a:t>97% </a:t>
              </a:r>
              <a:r>
                <a:rPr lang="en-US" altLang="ja-JP" sz="1800" baseline="30000" dirty="0">
                  <a:latin typeface="Tahoma" panose="020B0604030504040204" pitchFamily="34" charset="0"/>
                  <a:ea typeface="Tahoma" panose="020B0604030504040204" pitchFamily="34" charset="0"/>
                  <a:cs typeface="Tahoma" panose="020B0604030504040204" pitchFamily="34" charset="0"/>
                </a:rPr>
                <a:t>10</a:t>
              </a:r>
              <a:r>
                <a:rPr lang="en-US" altLang="ja-JP" sz="1800" dirty="0">
                  <a:latin typeface="Tahoma" panose="020B0604030504040204" pitchFamily="34" charset="0"/>
                  <a:ea typeface="Tahoma" panose="020B0604030504040204" pitchFamily="34" charset="0"/>
                  <a:cs typeface="Tahoma" panose="020B0604030504040204" pitchFamily="34" charset="0"/>
                </a:rPr>
                <a:t>B</a:t>
              </a:r>
              <a:r>
                <a:rPr lang="ja-JP" altLang="en-US" dirty="0">
                  <a:latin typeface="Tahoma" panose="020B0604030504040204" pitchFamily="34" charset="0"/>
                  <a:ea typeface="UD デジタル 教科書体 NK-R" panose="02020400000000000000" pitchFamily="18" charset="-128"/>
                  <a:cs typeface="Tahoma" panose="020B0604030504040204" pitchFamily="34" charset="0"/>
                </a:rPr>
                <a:t> </a:t>
              </a:r>
              <a:r>
                <a:rPr lang="en-US" altLang="ja-JP" sz="1800" dirty="0">
                  <a:latin typeface="Tahoma" panose="020B0604030504040204" pitchFamily="34" charset="0"/>
                  <a:ea typeface="Tahoma" panose="020B0604030504040204" pitchFamily="34" charset="0"/>
                  <a:cs typeface="Tahoma" panose="020B0604030504040204" pitchFamily="34" charset="0"/>
                </a:rPr>
                <a:t>sample:</a:t>
              </a:r>
              <a:br>
                <a:rPr lang="en-US" altLang="ja-JP" sz="1800" dirty="0">
                  <a:latin typeface="Tahoma" panose="020B0604030504040204" pitchFamily="34" charset="0"/>
                  <a:ea typeface="Tahoma" panose="020B0604030504040204" pitchFamily="34" charset="0"/>
                  <a:cs typeface="Tahoma" panose="020B0604030504040204" pitchFamily="34" charset="0"/>
                </a:rPr>
              </a:br>
              <a:r>
                <a:rPr lang="en-US" altLang="ja-JP" dirty="0">
                  <a:latin typeface="Tahoma" panose="020B0604030504040204" pitchFamily="34" charset="0"/>
                  <a:ea typeface="Tahoma" panose="020B0604030504040204" pitchFamily="34" charset="0"/>
                  <a:cs typeface="Tahoma" panose="020B0604030504040204" pitchFamily="34" charset="0"/>
                </a:rPr>
                <a:t>5.68</a:t>
              </a:r>
              <a:r>
                <a:rPr lang="en-US" altLang="ja-JP" sz="1800" dirty="0">
                  <a:latin typeface="Tahoma" panose="020B0604030504040204" pitchFamily="34" charset="0"/>
                  <a:ea typeface="Tahoma" panose="020B0604030504040204" pitchFamily="34" charset="0"/>
                  <a:cs typeface="Tahoma" panose="020B0604030504040204" pitchFamily="34" charset="0"/>
                </a:rPr>
                <a:t>x10</a:t>
              </a:r>
              <a:r>
                <a:rPr lang="en-US" altLang="ja-JP" sz="1800" baseline="30000" dirty="0">
                  <a:latin typeface="Tahoma" panose="020B0604030504040204" pitchFamily="34" charset="0"/>
                  <a:ea typeface="Tahoma" panose="020B0604030504040204" pitchFamily="34" charset="0"/>
                  <a:cs typeface="Tahoma" panose="020B0604030504040204" pitchFamily="34" charset="0"/>
                </a:rPr>
                <a:t>-2</a:t>
              </a:r>
              <a:r>
                <a:rPr lang="en-US" altLang="ja-JP" sz="1800" dirty="0">
                  <a:latin typeface="Tahoma" panose="020B0604030504040204" pitchFamily="34" charset="0"/>
                  <a:ea typeface="Tahoma" panose="020B0604030504040204" pitchFamily="34" charset="0"/>
                  <a:cs typeface="Tahoma" panose="020B0604030504040204" pitchFamily="34" charset="0"/>
                </a:rPr>
                <a:t> a/b</a:t>
              </a:r>
            </a:p>
          </p:txBody>
        </p:sp>
      </p:grpSp>
      <p:sp>
        <p:nvSpPr>
          <p:cNvPr id="300" name="正方形/長方形 299">
            <a:extLst>
              <a:ext uri="{FF2B5EF4-FFF2-40B4-BE49-F238E27FC236}">
                <a16:creationId xmlns:a16="http://schemas.microsoft.com/office/drawing/2014/main" id="{9F6EE3CF-E2F5-DEBA-73D9-757032A157DB}"/>
              </a:ext>
            </a:extLst>
          </p:cNvPr>
          <p:cNvSpPr/>
          <p:nvPr/>
        </p:nvSpPr>
        <p:spPr>
          <a:xfrm>
            <a:off x="496080" y="1673805"/>
            <a:ext cx="4693377" cy="1310036"/>
          </a:xfrm>
          <a:prstGeom prst="rect">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p>
        </p:txBody>
      </p:sp>
      <p:sp>
        <p:nvSpPr>
          <p:cNvPr id="301" name="テキスト ボックス 300">
            <a:extLst>
              <a:ext uri="{FF2B5EF4-FFF2-40B4-BE49-F238E27FC236}">
                <a16:creationId xmlns:a16="http://schemas.microsoft.com/office/drawing/2014/main" id="{919C30D8-44B8-2699-E7E7-5A3E6FEB11B0}"/>
              </a:ext>
            </a:extLst>
          </p:cNvPr>
          <p:cNvSpPr txBox="1"/>
          <p:nvPr/>
        </p:nvSpPr>
        <p:spPr>
          <a:xfrm>
            <a:off x="2530338" y="1939519"/>
            <a:ext cx="2853131" cy="830997"/>
          </a:xfrm>
          <a:prstGeom prst="rect">
            <a:avLst/>
          </a:prstGeom>
          <a:noFill/>
        </p:spPr>
        <p:txBody>
          <a:bodyPr wrap="square" rtlCol="0">
            <a:spAutoFit/>
          </a:bodyPr>
          <a:lstStyle/>
          <a:p>
            <a:r>
              <a:rPr kumimoji="1" lang="en-US" altLang="ja-JP" sz="16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Conditions:30 MeV, 14.7 </a:t>
            </a:r>
            <a:r>
              <a:rPr kumimoji="1" lang="en-US" altLang="ja-JP" sz="1600" dirty="0">
                <a:solidFill>
                  <a:schemeClr val="tx1">
                    <a:lumMod val="85000"/>
                    <a:lumOff val="15000"/>
                  </a:schemeClr>
                </a:solidFill>
                <a:latin typeface="Symbol" panose="05050102010706020507" pitchFamily="18" charset="2"/>
                <a:ea typeface="Tahoma" panose="020B0604030504040204" pitchFamily="34" charset="0"/>
                <a:cs typeface="Tahoma" panose="020B0604030504040204" pitchFamily="34" charset="0"/>
              </a:rPr>
              <a:t>m</a:t>
            </a:r>
            <a:r>
              <a:rPr kumimoji="1" lang="en-US" altLang="ja-JP" sz="16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A</a:t>
            </a:r>
            <a:endParaRPr lang="en-US" altLang="ja-JP" sz="16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endParaRPr>
          </a:p>
          <a:p>
            <a:r>
              <a:rPr lang="en-US" altLang="ja-JP" sz="16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Pulse width: 1 </a:t>
            </a:r>
            <a:r>
              <a:rPr lang="en-US" altLang="ja-JP" sz="1600" dirty="0" err="1">
                <a:solidFill>
                  <a:schemeClr val="tx1">
                    <a:lumMod val="85000"/>
                    <a:lumOff val="15000"/>
                  </a:schemeClr>
                </a:solidFill>
                <a:latin typeface="Symbol" panose="05050102010706020507" pitchFamily="18" charset="2"/>
                <a:ea typeface="Tahoma" panose="020B0604030504040204" pitchFamily="34" charset="0"/>
                <a:cs typeface="Tahoma" panose="020B0604030504040204" pitchFamily="34" charset="0"/>
              </a:rPr>
              <a:t>m</a:t>
            </a:r>
            <a:r>
              <a:rPr lang="en-US" altLang="ja-JP" sz="1600" dirty="0" err="1">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s</a:t>
            </a:r>
            <a:endParaRPr lang="en-US" altLang="ja-JP" sz="16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endParaRPr>
          </a:p>
          <a:p>
            <a:r>
              <a:rPr kumimoji="1" lang="en-US" altLang="ja-JP" sz="16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Repetition: 50 Hz</a:t>
            </a:r>
          </a:p>
        </p:txBody>
      </p:sp>
      <p:sp>
        <p:nvSpPr>
          <p:cNvPr id="303" name="テキスト ボックス 302">
            <a:extLst>
              <a:ext uri="{FF2B5EF4-FFF2-40B4-BE49-F238E27FC236}">
                <a16:creationId xmlns:a16="http://schemas.microsoft.com/office/drawing/2014/main" id="{87900C85-999A-69EC-1EE0-407B51D5207C}"/>
              </a:ext>
            </a:extLst>
          </p:cNvPr>
          <p:cNvSpPr txBox="1"/>
          <p:nvPr/>
        </p:nvSpPr>
        <p:spPr>
          <a:xfrm>
            <a:off x="13584" y="3348397"/>
            <a:ext cx="1269783" cy="584775"/>
          </a:xfrm>
          <a:prstGeom prst="rect">
            <a:avLst/>
          </a:prstGeom>
          <a:noFill/>
        </p:spPr>
        <p:txBody>
          <a:bodyPr wrap="square">
            <a:spAutoFit/>
          </a:bodyPr>
          <a:lstStyle/>
          <a:p>
            <a:r>
              <a:rPr kumimoji="1" lang="en-US" altLang="ja-JP" sz="16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Electron Beams</a:t>
            </a:r>
            <a:endParaRPr lang="ja-JP" altLang="en-US" sz="1600" dirty="0"/>
          </a:p>
        </p:txBody>
      </p:sp>
      <p:cxnSp>
        <p:nvCxnSpPr>
          <p:cNvPr id="163" name="直線コネクタ 162">
            <a:extLst>
              <a:ext uri="{FF2B5EF4-FFF2-40B4-BE49-F238E27FC236}">
                <a16:creationId xmlns:a16="http://schemas.microsoft.com/office/drawing/2014/main" id="{D98209C6-FA75-4C5D-4849-154B13B8273E}"/>
              </a:ext>
            </a:extLst>
          </p:cNvPr>
          <p:cNvCxnSpPr>
            <a:cxnSpLocks/>
          </p:cNvCxnSpPr>
          <p:nvPr/>
        </p:nvCxnSpPr>
        <p:spPr>
          <a:xfrm flipH="1" flipV="1">
            <a:off x="2495125" y="4561309"/>
            <a:ext cx="7762" cy="2084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3" name="テキスト ボックス 312">
            <a:extLst>
              <a:ext uri="{FF2B5EF4-FFF2-40B4-BE49-F238E27FC236}">
                <a16:creationId xmlns:a16="http://schemas.microsoft.com/office/drawing/2014/main" id="{8114FD25-8907-FAD3-385F-A3C594D4FEFA}"/>
              </a:ext>
            </a:extLst>
          </p:cNvPr>
          <p:cNvSpPr txBox="1"/>
          <p:nvPr/>
        </p:nvSpPr>
        <p:spPr>
          <a:xfrm>
            <a:off x="8024065" y="1015863"/>
            <a:ext cx="1292879" cy="461665"/>
          </a:xfrm>
          <a:prstGeom prst="rect">
            <a:avLst/>
          </a:prstGeom>
          <a:noFill/>
        </p:spPr>
        <p:txBody>
          <a:bodyPr wrap="square">
            <a:spAutoFit/>
          </a:bodyPr>
          <a:lstStyle/>
          <a:p>
            <a:r>
              <a:rPr lang="en-US" altLang="ja-JP" sz="1200" dirty="0">
                <a:latin typeface="Tahoma" panose="020B0604030504040204" pitchFamily="34" charset="0"/>
                <a:ea typeface="Tahoma" panose="020B0604030504040204" pitchFamily="34" charset="0"/>
                <a:cs typeface="Tahoma" panose="020B0604030504040204" pitchFamily="34" charset="0"/>
              </a:rPr>
              <a:t>Dodecahedral </a:t>
            </a:r>
          </a:p>
          <a:p>
            <a:r>
              <a:rPr lang="en-US" altLang="ja-JP" sz="1200" dirty="0">
                <a:latin typeface="Tahoma" panose="020B0604030504040204" pitchFamily="34" charset="0"/>
                <a:ea typeface="Tahoma" panose="020B0604030504040204" pitchFamily="34" charset="0"/>
                <a:cs typeface="Tahoma" panose="020B0604030504040204" pitchFamily="34" charset="0"/>
              </a:rPr>
              <a:t>detector frame</a:t>
            </a:r>
            <a:endParaRPr lang="ja-JP" altLang="en-US" sz="1200" dirty="0">
              <a:latin typeface="Tahoma" panose="020B0604030504040204" pitchFamily="34" charset="0"/>
              <a:cs typeface="Tahoma" panose="020B0604030504040204" pitchFamily="34" charset="0"/>
            </a:endParaRPr>
          </a:p>
        </p:txBody>
      </p:sp>
      <p:grpSp>
        <p:nvGrpSpPr>
          <p:cNvPr id="327" name="グループ化 326">
            <a:extLst>
              <a:ext uri="{FF2B5EF4-FFF2-40B4-BE49-F238E27FC236}">
                <a16:creationId xmlns:a16="http://schemas.microsoft.com/office/drawing/2014/main" id="{1711BC49-998B-D260-17DA-9235A76E0558}"/>
              </a:ext>
            </a:extLst>
          </p:cNvPr>
          <p:cNvGrpSpPr/>
          <p:nvPr/>
        </p:nvGrpSpPr>
        <p:grpSpPr>
          <a:xfrm>
            <a:off x="976197" y="5460573"/>
            <a:ext cx="4265323" cy="830997"/>
            <a:chOff x="973706" y="5364391"/>
            <a:chExt cx="4265323" cy="830997"/>
          </a:xfrm>
        </p:grpSpPr>
        <p:sp>
          <p:nvSpPr>
            <p:cNvPr id="323" name="テキスト ボックス 322">
              <a:extLst>
                <a:ext uri="{FF2B5EF4-FFF2-40B4-BE49-F238E27FC236}">
                  <a16:creationId xmlns:a16="http://schemas.microsoft.com/office/drawing/2014/main" id="{7331E160-ED66-5FD3-0B90-BF67E77389EA}"/>
                </a:ext>
              </a:extLst>
            </p:cNvPr>
            <p:cNvSpPr txBox="1"/>
            <p:nvPr/>
          </p:nvSpPr>
          <p:spPr>
            <a:xfrm>
              <a:off x="973706" y="5364391"/>
              <a:ext cx="2167947" cy="830997"/>
            </a:xfrm>
            <a:prstGeom prst="rect">
              <a:avLst/>
            </a:prstGeom>
            <a:noFill/>
          </p:spPr>
          <p:txBody>
            <a:bodyPr wrap="square">
              <a:spAutoFit/>
            </a:bodyPr>
            <a:lstStyle/>
            <a:p>
              <a:r>
                <a:rPr lang="en-US" altLang="ja-JP" sz="1600" dirty="0">
                  <a:latin typeface="Tahoma" panose="020B0604030504040204" pitchFamily="34" charset="0"/>
                  <a:ea typeface="Tahoma" panose="020B0604030504040204" pitchFamily="34" charset="0"/>
                  <a:cs typeface="Tahoma" panose="020B0604030504040204" pitchFamily="34" charset="0"/>
                </a:rPr>
                <a:t>Detector signals were acquired with a CAEN</a:t>
              </a:r>
            </a:p>
            <a:p>
              <a:r>
                <a:rPr lang="en-US" altLang="ja-JP" sz="1600" dirty="0">
                  <a:latin typeface="Tahoma" panose="020B0604030504040204" pitchFamily="34" charset="0"/>
                  <a:ea typeface="Tahoma" panose="020B0604030504040204" pitchFamily="34" charset="0"/>
                  <a:cs typeface="Tahoma" panose="020B0604030504040204" pitchFamily="34" charset="0"/>
                </a:rPr>
                <a:t> V1730S.</a:t>
              </a:r>
              <a:endParaRPr lang="ja-JP" altLang="en-US" sz="1600" dirty="0">
                <a:latin typeface="Tahoma" panose="020B0604030504040204" pitchFamily="34" charset="0"/>
                <a:cs typeface="Tahoma" panose="020B0604030504040204" pitchFamily="34" charset="0"/>
              </a:endParaRPr>
            </a:p>
          </p:txBody>
        </p:sp>
        <p:pic>
          <p:nvPicPr>
            <p:cNvPr id="325" name="図 324">
              <a:extLst>
                <a:ext uri="{FF2B5EF4-FFF2-40B4-BE49-F238E27FC236}">
                  <a16:creationId xmlns:a16="http://schemas.microsoft.com/office/drawing/2014/main" id="{E4806C85-C1AD-8636-ECB5-42109405A0AF}"/>
                </a:ext>
              </a:extLst>
            </p:cNvPr>
            <p:cNvPicPr>
              <a:picLocks noChangeAspect="1"/>
            </p:cNvPicPr>
            <p:nvPr/>
          </p:nvPicPr>
          <p:blipFill>
            <a:blip r:embed="rId6" cstate="print">
              <a:extLst>
                <a:ext uri="{28A0092B-C50C-407E-A947-70E740481C1C}">
                  <a14:useLocalDpi xmlns:a14="http://schemas.microsoft.com/office/drawing/2010/main" val="0"/>
                </a:ext>
              </a:extLst>
            </a:blip>
            <a:srcRect l="8721" t="35043" r="6196" b="25025"/>
            <a:stretch>
              <a:fillRect/>
            </a:stretch>
          </p:blipFill>
          <p:spPr>
            <a:xfrm>
              <a:off x="3077954" y="5377534"/>
              <a:ext cx="2153365" cy="758003"/>
            </a:xfrm>
            <a:prstGeom prst="rect">
              <a:avLst/>
            </a:prstGeom>
          </p:spPr>
        </p:pic>
        <p:sp>
          <p:nvSpPr>
            <p:cNvPr id="326" name="正方形/長方形 325">
              <a:extLst>
                <a:ext uri="{FF2B5EF4-FFF2-40B4-BE49-F238E27FC236}">
                  <a16:creationId xmlns:a16="http://schemas.microsoft.com/office/drawing/2014/main" id="{5FF12AA2-9E3F-0A49-7EBF-360B0B577F91}"/>
                </a:ext>
              </a:extLst>
            </p:cNvPr>
            <p:cNvSpPr/>
            <p:nvPr/>
          </p:nvSpPr>
          <p:spPr>
            <a:xfrm>
              <a:off x="979086" y="5364391"/>
              <a:ext cx="4259943" cy="783941"/>
            </a:xfrm>
            <a:prstGeom prst="rect">
              <a:avLst/>
            </a:prstGeom>
            <a:noFill/>
            <a:ln w="190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 name="爆発: 8 pt 5">
            <a:extLst>
              <a:ext uri="{FF2B5EF4-FFF2-40B4-BE49-F238E27FC236}">
                <a16:creationId xmlns:a16="http://schemas.microsoft.com/office/drawing/2014/main" id="{2B5B67B8-96D2-205A-1EBB-ED4C03EC98B3}"/>
              </a:ext>
            </a:extLst>
          </p:cNvPr>
          <p:cNvSpPr/>
          <p:nvPr/>
        </p:nvSpPr>
        <p:spPr>
          <a:xfrm>
            <a:off x="489011" y="4252280"/>
            <a:ext cx="236769" cy="116252"/>
          </a:xfrm>
          <a:prstGeom prst="irregularSeal1">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grpSp>
        <p:nvGrpSpPr>
          <p:cNvPr id="15" name="グループ化 14">
            <a:extLst>
              <a:ext uri="{FF2B5EF4-FFF2-40B4-BE49-F238E27FC236}">
                <a16:creationId xmlns:a16="http://schemas.microsoft.com/office/drawing/2014/main" id="{97CD04AC-9CCD-6165-8DC8-22D956509000}"/>
              </a:ext>
            </a:extLst>
          </p:cNvPr>
          <p:cNvGrpSpPr/>
          <p:nvPr/>
        </p:nvGrpSpPr>
        <p:grpSpPr>
          <a:xfrm>
            <a:off x="7009663" y="6339520"/>
            <a:ext cx="1859886" cy="476824"/>
            <a:chOff x="7009663" y="6339520"/>
            <a:chExt cx="1859886" cy="476824"/>
          </a:xfrm>
        </p:grpSpPr>
        <p:sp>
          <p:nvSpPr>
            <p:cNvPr id="8" name="矢印: 右 7">
              <a:extLst>
                <a:ext uri="{FF2B5EF4-FFF2-40B4-BE49-F238E27FC236}">
                  <a16:creationId xmlns:a16="http://schemas.microsoft.com/office/drawing/2014/main" id="{F3ECB658-EF7D-B466-2E12-FB62A9843D46}"/>
                </a:ext>
              </a:extLst>
            </p:cNvPr>
            <p:cNvSpPr/>
            <p:nvPr/>
          </p:nvSpPr>
          <p:spPr>
            <a:xfrm>
              <a:off x="7009663" y="6339520"/>
              <a:ext cx="1859886" cy="476824"/>
            </a:xfrm>
            <a:prstGeom prst="rightArrow">
              <a:avLst>
                <a:gd name="adj1" fmla="val 50000"/>
                <a:gd name="adj2" fmla="val 80229"/>
              </a:avLst>
            </a:prstGeom>
            <a:solidFill>
              <a:srgbClr val="0070C0">
                <a:alpha val="8000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b="1" dirty="0">
                  <a:latin typeface="Tahoma" panose="020B0604030504040204" pitchFamily="34" charset="0"/>
                  <a:ea typeface="Tahoma" panose="020B0604030504040204" pitchFamily="34" charset="0"/>
                  <a:cs typeface="Tahoma" panose="020B0604030504040204" pitchFamily="34" charset="0"/>
                </a:rPr>
                <a:t>Data analysis</a:t>
              </a:r>
              <a:endParaRPr kumimoji="1" lang="ja-JP" altLang="en-US" sz="1400" b="1" dirty="0">
                <a:latin typeface="Tahoma" panose="020B0604030504040204" pitchFamily="34" charset="0"/>
                <a:cs typeface="Tahoma" panose="020B0604030504040204" pitchFamily="34" charset="0"/>
              </a:endParaRPr>
            </a:p>
          </p:txBody>
        </p:sp>
        <p:cxnSp>
          <p:nvCxnSpPr>
            <p:cNvPr id="10" name="直線コネクタ 9">
              <a:extLst>
                <a:ext uri="{FF2B5EF4-FFF2-40B4-BE49-F238E27FC236}">
                  <a16:creationId xmlns:a16="http://schemas.microsoft.com/office/drawing/2014/main" id="{8949C8B2-08C0-6657-48F9-47A0515B2104}"/>
                </a:ext>
              </a:extLst>
            </p:cNvPr>
            <p:cNvCxnSpPr/>
            <p:nvPr/>
          </p:nvCxnSpPr>
          <p:spPr>
            <a:xfrm>
              <a:off x="7047275" y="6399330"/>
              <a:ext cx="0" cy="315035"/>
            </a:xfrm>
            <a:prstGeom prst="line">
              <a:avLst/>
            </a:prstGeom>
            <a:ln>
              <a:solidFill>
                <a:schemeClr val="bg1"/>
              </a:solidFill>
            </a:ln>
            <a:effectLst/>
          </p:spPr>
          <p:style>
            <a:lnRef idx="2">
              <a:schemeClr val="dk1"/>
            </a:lnRef>
            <a:fillRef idx="0">
              <a:schemeClr val="dk1"/>
            </a:fillRef>
            <a:effectRef idx="1">
              <a:schemeClr val="dk1"/>
            </a:effectRef>
            <a:fontRef idx="minor">
              <a:schemeClr val="tx1"/>
            </a:fontRef>
          </p:style>
        </p:cxnSp>
        <p:cxnSp>
          <p:nvCxnSpPr>
            <p:cNvPr id="11" name="直線コネクタ 10">
              <a:extLst>
                <a:ext uri="{FF2B5EF4-FFF2-40B4-BE49-F238E27FC236}">
                  <a16:creationId xmlns:a16="http://schemas.microsoft.com/office/drawing/2014/main" id="{6FD5AADD-887C-FFF5-D37A-054924980CFA}"/>
                </a:ext>
              </a:extLst>
            </p:cNvPr>
            <p:cNvCxnSpPr/>
            <p:nvPr/>
          </p:nvCxnSpPr>
          <p:spPr>
            <a:xfrm>
              <a:off x="7182290" y="6399330"/>
              <a:ext cx="0" cy="315035"/>
            </a:xfrm>
            <a:prstGeom prst="line">
              <a:avLst/>
            </a:prstGeom>
            <a:ln>
              <a:solidFill>
                <a:schemeClr val="bg1"/>
              </a:solidFill>
            </a:ln>
            <a:effectLst/>
          </p:spPr>
          <p:style>
            <a:lnRef idx="2">
              <a:schemeClr val="dk1"/>
            </a:lnRef>
            <a:fillRef idx="0">
              <a:schemeClr val="dk1"/>
            </a:fillRef>
            <a:effectRef idx="1">
              <a:schemeClr val="dk1"/>
            </a:effectRef>
            <a:fontRef idx="minor">
              <a:schemeClr val="tx1"/>
            </a:fontRef>
          </p:style>
        </p:cxnSp>
        <p:cxnSp>
          <p:nvCxnSpPr>
            <p:cNvPr id="12" name="直線コネクタ 11">
              <a:extLst>
                <a:ext uri="{FF2B5EF4-FFF2-40B4-BE49-F238E27FC236}">
                  <a16:creationId xmlns:a16="http://schemas.microsoft.com/office/drawing/2014/main" id="{77357296-32EC-D414-2DFA-D039C4614537}"/>
                </a:ext>
              </a:extLst>
            </p:cNvPr>
            <p:cNvCxnSpPr>
              <a:cxnSpLocks/>
            </p:cNvCxnSpPr>
            <p:nvPr/>
          </p:nvCxnSpPr>
          <p:spPr>
            <a:xfrm>
              <a:off x="7102800" y="6399330"/>
              <a:ext cx="0" cy="315035"/>
            </a:xfrm>
            <a:prstGeom prst="line">
              <a:avLst/>
            </a:prstGeom>
            <a:ln>
              <a:solidFill>
                <a:schemeClr val="bg1"/>
              </a:solidFill>
            </a:ln>
            <a:effectLst/>
          </p:spPr>
          <p:style>
            <a:lnRef idx="2">
              <a:schemeClr val="dk1"/>
            </a:lnRef>
            <a:fillRef idx="0">
              <a:schemeClr val="dk1"/>
            </a:fillRef>
            <a:effectRef idx="1">
              <a:schemeClr val="dk1"/>
            </a:effectRef>
            <a:fontRef idx="minor">
              <a:schemeClr val="tx1"/>
            </a:fontRef>
          </p:style>
        </p:cxnSp>
      </p:grpSp>
    </p:spTree>
    <p:extLst>
      <p:ext uri="{BB962C8B-B14F-4D97-AF65-F5344CB8AC3E}">
        <p14:creationId xmlns:p14="http://schemas.microsoft.com/office/powerpoint/2010/main" val="2082853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4865BDE-404B-3C3E-F3A4-D4A056EAF3B6}"/>
              </a:ext>
            </a:extLst>
          </p:cNvPr>
          <p:cNvSpPr>
            <a:spLocks noGrp="1"/>
          </p:cNvSpPr>
          <p:nvPr>
            <p:ph type="title"/>
          </p:nvPr>
        </p:nvSpPr>
        <p:spPr/>
        <p:txBody>
          <a:bodyPr/>
          <a:lstStyle/>
          <a:p>
            <a:r>
              <a:rPr kumimoji="1" lang="en-US" altLang="ja-JP" dirty="0"/>
              <a:t>Data analysis</a:t>
            </a:r>
            <a:endParaRPr kumimoji="1" lang="ja-JP" altLang="en-US" dirty="0"/>
          </a:p>
        </p:txBody>
      </p:sp>
      <p:sp>
        <p:nvSpPr>
          <p:cNvPr id="4" name="フッター プレースホルダー 3">
            <a:extLst>
              <a:ext uri="{FF2B5EF4-FFF2-40B4-BE49-F238E27FC236}">
                <a16:creationId xmlns:a16="http://schemas.microsoft.com/office/drawing/2014/main" id="{EA8F3A5F-B2D8-11C6-90BC-E032C76119C9}"/>
              </a:ext>
            </a:extLst>
          </p:cNvPr>
          <p:cNvSpPr>
            <a:spLocks noGrp="1"/>
          </p:cNvSpPr>
          <p:nvPr>
            <p:ph type="ftr" sz="quarter" idx="11"/>
          </p:nvPr>
        </p:nvSpPr>
        <p:spPr/>
        <p:txBody>
          <a:bodyPr/>
          <a:lstStyle/>
          <a:p>
            <a:pPr>
              <a:defRPr/>
            </a:pPr>
            <a:r>
              <a:rPr lang="en-US" altLang="ja-JP"/>
              <a:t>Wonder 2026, 2026/6/29 </a:t>
            </a:r>
            <a:endParaRPr lang="ja-JP" altLang="en-US" dirty="0"/>
          </a:p>
        </p:txBody>
      </p:sp>
      <p:sp>
        <p:nvSpPr>
          <p:cNvPr id="5" name="スライド番号プレースホルダー 4">
            <a:extLst>
              <a:ext uri="{FF2B5EF4-FFF2-40B4-BE49-F238E27FC236}">
                <a16:creationId xmlns:a16="http://schemas.microsoft.com/office/drawing/2014/main" id="{D0FDA496-CC0D-6902-220D-A2D5C6DB9F9C}"/>
              </a:ext>
            </a:extLst>
          </p:cNvPr>
          <p:cNvSpPr>
            <a:spLocks noGrp="1"/>
          </p:cNvSpPr>
          <p:nvPr>
            <p:ph type="sldNum" sz="quarter" idx="12"/>
          </p:nvPr>
        </p:nvSpPr>
        <p:spPr/>
        <p:txBody>
          <a:bodyPr/>
          <a:lstStyle/>
          <a:p>
            <a:pPr>
              <a:defRPr/>
            </a:pPr>
            <a:fld id="{0F5540F0-F2A8-4025-8DD2-0F2714FBFE32}" type="slidenum">
              <a:rPr lang="ja-JP" altLang="en-US" smtClean="0"/>
              <a:pPr>
                <a:defRPr/>
              </a:pPr>
              <a:t>8</a:t>
            </a:fld>
            <a:endParaRPr lang="ja-JP" altLang="en-US" dirty="0"/>
          </a:p>
        </p:txBody>
      </p:sp>
      <p:sp>
        <p:nvSpPr>
          <p:cNvPr id="6" name="テキスト ボックス 5">
            <a:extLst>
              <a:ext uri="{FF2B5EF4-FFF2-40B4-BE49-F238E27FC236}">
                <a16:creationId xmlns:a16="http://schemas.microsoft.com/office/drawing/2014/main" id="{2855D696-27B8-9C40-5598-56DB15E96D1B}"/>
              </a:ext>
            </a:extLst>
          </p:cNvPr>
          <p:cNvSpPr txBox="1"/>
          <p:nvPr/>
        </p:nvSpPr>
        <p:spPr>
          <a:xfrm>
            <a:off x="836585" y="1196800"/>
            <a:ext cx="3240361"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List data(TOF, PH, PSD)</a:t>
            </a:r>
            <a:endParaRPr kumimoji="1" lang="ja-JP" altLang="en-US" b="1" dirty="0">
              <a:latin typeface="Tahoma" panose="020B0604030504040204" pitchFamily="34" charset="0"/>
              <a:cs typeface="Tahoma" panose="020B0604030504040204" pitchFamily="34" charset="0"/>
            </a:endParaRPr>
          </a:p>
        </p:txBody>
      </p:sp>
      <p:sp>
        <p:nvSpPr>
          <p:cNvPr id="8" name="四角形: 角を丸くする 7">
            <a:extLst>
              <a:ext uri="{FF2B5EF4-FFF2-40B4-BE49-F238E27FC236}">
                <a16:creationId xmlns:a16="http://schemas.microsoft.com/office/drawing/2014/main" id="{1EE0B8C2-8296-8123-081E-DE3FDCC6C5C4}"/>
              </a:ext>
            </a:extLst>
          </p:cNvPr>
          <p:cNvSpPr/>
          <p:nvPr/>
        </p:nvSpPr>
        <p:spPr>
          <a:xfrm>
            <a:off x="1050358" y="1977466"/>
            <a:ext cx="2812813" cy="365125"/>
          </a:xfrm>
          <a:prstGeom prst="roundRect">
            <a:avLst>
              <a:gd name="adj" fmla="val 50000"/>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Dead time correction</a:t>
            </a:r>
            <a:endParaRPr kumimoji="1" lang="ja-JP" altLang="en-US" b="1" dirty="0">
              <a:latin typeface="Tahoma" panose="020B0604030504040204" pitchFamily="34" charset="0"/>
              <a:cs typeface="Tahoma" panose="020B0604030504040204" pitchFamily="34" charset="0"/>
            </a:endParaRPr>
          </a:p>
        </p:txBody>
      </p:sp>
      <p:sp>
        <p:nvSpPr>
          <p:cNvPr id="9" name="四角形: 角を丸くする 8">
            <a:extLst>
              <a:ext uri="{FF2B5EF4-FFF2-40B4-BE49-F238E27FC236}">
                <a16:creationId xmlns:a16="http://schemas.microsoft.com/office/drawing/2014/main" id="{57D337BA-0AEA-B156-ABEA-9AA682A4E697}"/>
              </a:ext>
            </a:extLst>
          </p:cNvPr>
          <p:cNvSpPr/>
          <p:nvPr/>
        </p:nvSpPr>
        <p:spPr>
          <a:xfrm>
            <a:off x="341528" y="2753925"/>
            <a:ext cx="4230472" cy="365125"/>
          </a:xfrm>
          <a:prstGeom prst="roundRect">
            <a:avLst>
              <a:gd name="adj" fmla="val 50000"/>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Pulse Shape Discrimination (PSD)</a:t>
            </a:r>
            <a:endParaRPr kumimoji="1" lang="ja-JP" altLang="en-US" b="1" dirty="0">
              <a:latin typeface="Tahoma" panose="020B0604030504040204" pitchFamily="34" charset="0"/>
              <a:cs typeface="Tahoma" panose="020B0604030504040204" pitchFamily="34" charset="0"/>
            </a:endParaRPr>
          </a:p>
        </p:txBody>
      </p:sp>
      <p:sp>
        <p:nvSpPr>
          <p:cNvPr id="10" name="矢印: 右 9">
            <a:extLst>
              <a:ext uri="{FF2B5EF4-FFF2-40B4-BE49-F238E27FC236}">
                <a16:creationId xmlns:a16="http://schemas.microsoft.com/office/drawing/2014/main" id="{D235B1B2-6370-97E3-1745-D19843818763}"/>
              </a:ext>
            </a:extLst>
          </p:cNvPr>
          <p:cNvSpPr/>
          <p:nvPr/>
        </p:nvSpPr>
        <p:spPr>
          <a:xfrm rot="5400000">
            <a:off x="1763399" y="1589236"/>
            <a:ext cx="311697" cy="36512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12" name="矢印: 右 11">
            <a:extLst>
              <a:ext uri="{FF2B5EF4-FFF2-40B4-BE49-F238E27FC236}">
                <a16:creationId xmlns:a16="http://schemas.microsoft.com/office/drawing/2014/main" id="{E77A5C7B-F115-D7B1-3135-81C5C1E31135}"/>
              </a:ext>
            </a:extLst>
          </p:cNvPr>
          <p:cNvSpPr/>
          <p:nvPr/>
        </p:nvSpPr>
        <p:spPr>
          <a:xfrm rot="5400000">
            <a:off x="2968351" y="1583111"/>
            <a:ext cx="311697" cy="36512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13" name="矢印: 右 12">
            <a:extLst>
              <a:ext uri="{FF2B5EF4-FFF2-40B4-BE49-F238E27FC236}">
                <a16:creationId xmlns:a16="http://schemas.microsoft.com/office/drawing/2014/main" id="{9F38B2D7-976C-9378-7084-95A0BB2F5C16}"/>
              </a:ext>
            </a:extLst>
          </p:cNvPr>
          <p:cNvSpPr/>
          <p:nvPr/>
        </p:nvSpPr>
        <p:spPr>
          <a:xfrm rot="5400000">
            <a:off x="1743010" y="2362633"/>
            <a:ext cx="311697" cy="36512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14" name="矢印: 右 13">
            <a:extLst>
              <a:ext uri="{FF2B5EF4-FFF2-40B4-BE49-F238E27FC236}">
                <a16:creationId xmlns:a16="http://schemas.microsoft.com/office/drawing/2014/main" id="{28FA93D8-52CB-A118-3623-34B5353A3F1A}"/>
              </a:ext>
            </a:extLst>
          </p:cNvPr>
          <p:cNvSpPr/>
          <p:nvPr/>
        </p:nvSpPr>
        <p:spPr>
          <a:xfrm rot="5400000">
            <a:off x="2947962" y="2356508"/>
            <a:ext cx="311697" cy="36512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15" name="四角形: 角を丸くする 14">
            <a:extLst>
              <a:ext uri="{FF2B5EF4-FFF2-40B4-BE49-F238E27FC236}">
                <a16:creationId xmlns:a16="http://schemas.microsoft.com/office/drawing/2014/main" id="{3617A8F9-80D7-5331-D557-F1FDB1723CD2}"/>
              </a:ext>
            </a:extLst>
          </p:cNvPr>
          <p:cNvSpPr/>
          <p:nvPr/>
        </p:nvSpPr>
        <p:spPr>
          <a:xfrm>
            <a:off x="926594" y="3530384"/>
            <a:ext cx="3060340" cy="365125"/>
          </a:xfrm>
          <a:prstGeom prst="roundRect">
            <a:avLst>
              <a:gd name="adj" fmla="val 50000"/>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Background subtraction</a:t>
            </a:r>
            <a:endParaRPr kumimoji="1" lang="ja-JP" altLang="en-US" b="1" dirty="0">
              <a:latin typeface="Tahoma" panose="020B0604030504040204" pitchFamily="34" charset="0"/>
              <a:cs typeface="Tahoma" panose="020B0604030504040204" pitchFamily="34" charset="0"/>
            </a:endParaRPr>
          </a:p>
        </p:txBody>
      </p:sp>
      <p:sp>
        <p:nvSpPr>
          <p:cNvPr id="16" name="矢印: 右 15">
            <a:extLst>
              <a:ext uri="{FF2B5EF4-FFF2-40B4-BE49-F238E27FC236}">
                <a16:creationId xmlns:a16="http://schemas.microsoft.com/office/drawing/2014/main" id="{1DCE0CF3-C4E3-3FDB-82A3-52F92A0EC7A6}"/>
              </a:ext>
            </a:extLst>
          </p:cNvPr>
          <p:cNvSpPr/>
          <p:nvPr/>
        </p:nvSpPr>
        <p:spPr>
          <a:xfrm rot="5400000">
            <a:off x="1743010" y="3151342"/>
            <a:ext cx="311697" cy="36512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17" name="矢印: 右 16">
            <a:extLst>
              <a:ext uri="{FF2B5EF4-FFF2-40B4-BE49-F238E27FC236}">
                <a16:creationId xmlns:a16="http://schemas.microsoft.com/office/drawing/2014/main" id="{936B501B-E538-E95C-02F6-2C93453E2905}"/>
              </a:ext>
            </a:extLst>
          </p:cNvPr>
          <p:cNvSpPr/>
          <p:nvPr/>
        </p:nvSpPr>
        <p:spPr>
          <a:xfrm rot="5400000">
            <a:off x="2947962" y="3145217"/>
            <a:ext cx="311697" cy="36512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18" name="四角形: 角を丸くする 17">
            <a:extLst>
              <a:ext uri="{FF2B5EF4-FFF2-40B4-BE49-F238E27FC236}">
                <a16:creationId xmlns:a16="http://schemas.microsoft.com/office/drawing/2014/main" id="{947E3A30-91B6-DEB4-E79C-DCF37ED42E3D}"/>
              </a:ext>
            </a:extLst>
          </p:cNvPr>
          <p:cNvSpPr/>
          <p:nvPr/>
        </p:nvSpPr>
        <p:spPr>
          <a:xfrm>
            <a:off x="1354143" y="4319092"/>
            <a:ext cx="2092729" cy="365125"/>
          </a:xfrm>
          <a:prstGeom prst="roundRect">
            <a:avLst>
              <a:gd name="adj" fmla="val 50000"/>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ja-JP" b="1" dirty="0">
                <a:latin typeface="Tahoma" panose="020B0604030504040204" pitchFamily="34" charset="0"/>
                <a:ea typeface="Tahoma" panose="020B0604030504040204" pitchFamily="34" charset="0"/>
                <a:cs typeface="Tahoma" panose="020B0604030504040204" pitchFamily="34" charset="0"/>
              </a:rPr>
              <a:t>Normalization</a:t>
            </a:r>
            <a:r>
              <a:rPr lang="en-US" altLang="ja-JP" b="1" baseline="30000" dirty="0">
                <a:latin typeface="Comic Sans MS" panose="030F0702030302020204" pitchFamily="66" charset="0"/>
                <a:ea typeface="Tahoma" panose="020B0604030504040204" pitchFamily="34" charset="0"/>
                <a:cs typeface="Tahoma" panose="020B0604030504040204" pitchFamily="34" charset="0"/>
              </a:rPr>
              <a:t>*</a:t>
            </a:r>
            <a:endParaRPr kumimoji="1" lang="ja-JP" altLang="en-US" b="1" baseline="30000" dirty="0">
              <a:latin typeface="Comic Sans MS" panose="030F0702030302020204" pitchFamily="66" charset="0"/>
              <a:cs typeface="Tahoma" panose="020B0604030504040204" pitchFamily="34" charset="0"/>
            </a:endParaRPr>
          </a:p>
        </p:txBody>
      </p:sp>
      <p:sp>
        <p:nvSpPr>
          <p:cNvPr id="20" name="矢印: 右 19">
            <a:extLst>
              <a:ext uri="{FF2B5EF4-FFF2-40B4-BE49-F238E27FC236}">
                <a16:creationId xmlns:a16="http://schemas.microsoft.com/office/drawing/2014/main" id="{7BA2ECE9-640D-FBEA-89A7-57FB75DA1563}"/>
              </a:ext>
            </a:extLst>
          </p:cNvPr>
          <p:cNvSpPr/>
          <p:nvPr/>
        </p:nvSpPr>
        <p:spPr>
          <a:xfrm rot="5400000">
            <a:off x="2300915" y="3924738"/>
            <a:ext cx="311697" cy="36512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3FBE1186-34B5-DDD4-4F26-D12EC188585E}"/>
              </a:ext>
            </a:extLst>
          </p:cNvPr>
          <p:cNvSpPr txBox="1"/>
          <p:nvPr/>
        </p:nvSpPr>
        <p:spPr>
          <a:xfrm>
            <a:off x="820358" y="5101441"/>
            <a:ext cx="3240361"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b="1" baseline="30000" dirty="0">
                <a:solidFill>
                  <a:srgbClr val="0070C0"/>
                </a:solidFill>
                <a:latin typeface="Tahoma" panose="020B0604030504040204" pitchFamily="34" charset="0"/>
                <a:ea typeface="Tahoma" panose="020B0604030504040204" pitchFamily="34" charset="0"/>
                <a:cs typeface="Tahoma" panose="020B0604030504040204" pitchFamily="34" charset="0"/>
              </a:rPr>
              <a:t>235</a:t>
            </a:r>
            <a:r>
              <a:rPr kumimoji="1" lang="en-US" altLang="ja-JP" b="1" dirty="0">
                <a:solidFill>
                  <a:srgbClr val="0070C0"/>
                </a:solidFill>
                <a:latin typeface="Tahoma" panose="020B0604030504040204" pitchFamily="34" charset="0"/>
                <a:ea typeface="Tahoma" panose="020B0604030504040204" pitchFamily="34" charset="0"/>
                <a:cs typeface="Tahoma" panose="020B0604030504040204" pitchFamily="34" charset="0"/>
              </a:rPr>
              <a:t>U fission cross section</a:t>
            </a:r>
            <a:endParaRPr kumimoji="1" lang="ja-JP" altLang="en-US" b="1" dirty="0">
              <a:solidFill>
                <a:srgbClr val="0070C0"/>
              </a:solidFill>
              <a:latin typeface="Tahoma" panose="020B0604030504040204" pitchFamily="34" charset="0"/>
              <a:cs typeface="Tahoma" panose="020B0604030504040204" pitchFamily="34" charset="0"/>
            </a:endParaRPr>
          </a:p>
        </p:txBody>
      </p:sp>
      <p:sp>
        <p:nvSpPr>
          <p:cNvPr id="22" name="矢印: 右 21">
            <a:extLst>
              <a:ext uri="{FF2B5EF4-FFF2-40B4-BE49-F238E27FC236}">
                <a16:creationId xmlns:a16="http://schemas.microsoft.com/office/drawing/2014/main" id="{1D78D5BB-1E25-34C8-203D-A1822534916B}"/>
              </a:ext>
            </a:extLst>
          </p:cNvPr>
          <p:cNvSpPr/>
          <p:nvPr/>
        </p:nvSpPr>
        <p:spPr>
          <a:xfrm rot="5400000">
            <a:off x="2300915" y="4702730"/>
            <a:ext cx="311697" cy="36512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037A130D-A3FB-D009-7A95-46AD15C88726}"/>
              </a:ext>
            </a:extLst>
          </p:cNvPr>
          <p:cNvSpPr txBox="1"/>
          <p:nvPr/>
        </p:nvSpPr>
        <p:spPr>
          <a:xfrm>
            <a:off x="1241630" y="1561144"/>
            <a:ext cx="577424"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HU</a:t>
            </a:r>
            <a:endParaRPr kumimoji="1" lang="ja-JP" altLang="en-US" b="1" dirty="0">
              <a:latin typeface="Tahoma" panose="020B0604030504040204" pitchFamily="34" charset="0"/>
              <a:cs typeface="Tahoma" panose="020B0604030504040204" pitchFamily="34" charset="0"/>
            </a:endParaRPr>
          </a:p>
        </p:txBody>
      </p:sp>
      <p:sp>
        <p:nvSpPr>
          <p:cNvPr id="25" name="テキスト ボックス 24">
            <a:extLst>
              <a:ext uri="{FF2B5EF4-FFF2-40B4-BE49-F238E27FC236}">
                <a16:creationId xmlns:a16="http://schemas.microsoft.com/office/drawing/2014/main" id="{78F9A244-2F77-092D-6CFE-E6705DD3E76A}"/>
              </a:ext>
            </a:extLst>
          </p:cNvPr>
          <p:cNvSpPr txBox="1"/>
          <p:nvPr/>
        </p:nvSpPr>
        <p:spPr>
          <a:xfrm>
            <a:off x="3220986" y="1556012"/>
            <a:ext cx="1417251"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b="1" dirty="0" err="1">
                <a:latin typeface="Tahoma" panose="020B0604030504040204" pitchFamily="34" charset="0"/>
                <a:ea typeface="Tahoma" panose="020B0604030504040204" pitchFamily="34" charset="0"/>
                <a:cs typeface="Tahoma" panose="020B0604030504040204" pitchFamily="34" charset="0"/>
              </a:rPr>
              <a:t>HU+Filter</a:t>
            </a:r>
            <a:endParaRPr kumimoji="1" lang="ja-JP" altLang="en-US" b="1" dirty="0">
              <a:latin typeface="Tahoma" panose="020B0604030504040204" pitchFamily="34" charset="0"/>
              <a:cs typeface="Tahoma" panose="020B0604030504040204" pitchFamily="34" charset="0"/>
            </a:endParaRPr>
          </a:p>
        </p:txBody>
      </p:sp>
      <p:sp>
        <p:nvSpPr>
          <p:cNvPr id="26" name="テキスト ボックス 25">
            <a:extLst>
              <a:ext uri="{FF2B5EF4-FFF2-40B4-BE49-F238E27FC236}">
                <a16:creationId xmlns:a16="http://schemas.microsoft.com/office/drawing/2014/main" id="{673CCFFF-55B0-C305-0C18-E818E71C4F44}"/>
              </a:ext>
            </a:extLst>
          </p:cNvPr>
          <p:cNvSpPr txBox="1"/>
          <p:nvPr/>
        </p:nvSpPr>
        <p:spPr>
          <a:xfrm>
            <a:off x="468292" y="831263"/>
            <a:ext cx="3968694"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b="1" dirty="0">
                <a:solidFill>
                  <a:srgbClr val="0070C0"/>
                </a:solidFill>
                <a:latin typeface="Tahoma" panose="020B0604030504040204" pitchFamily="34" charset="0"/>
                <a:ea typeface="Tahoma" panose="020B0604030504040204" pitchFamily="34" charset="0"/>
                <a:cs typeface="Tahoma" panose="020B0604030504040204" pitchFamily="34" charset="0"/>
              </a:rPr>
              <a:t>EJ-276D neutron detectors</a:t>
            </a:r>
            <a:endParaRPr kumimoji="1" lang="ja-JP" altLang="en-US" b="1" dirty="0">
              <a:solidFill>
                <a:srgbClr val="0070C0"/>
              </a:solidFill>
              <a:latin typeface="Tahoma" panose="020B0604030504040204" pitchFamily="34" charset="0"/>
              <a:cs typeface="Tahoma" panose="020B0604030504040204" pitchFamily="34" charset="0"/>
            </a:endParaRPr>
          </a:p>
        </p:txBody>
      </p:sp>
      <p:sp>
        <p:nvSpPr>
          <p:cNvPr id="27" name="テキスト ボックス 26">
            <a:extLst>
              <a:ext uri="{FF2B5EF4-FFF2-40B4-BE49-F238E27FC236}">
                <a16:creationId xmlns:a16="http://schemas.microsoft.com/office/drawing/2014/main" id="{8246E8F8-BF9E-E760-05C7-C534B79559C6}"/>
              </a:ext>
            </a:extLst>
          </p:cNvPr>
          <p:cNvSpPr txBox="1"/>
          <p:nvPr/>
        </p:nvSpPr>
        <p:spPr>
          <a:xfrm>
            <a:off x="5294143" y="1186680"/>
            <a:ext cx="3240361"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List data(TOF, PH)</a:t>
            </a:r>
            <a:endParaRPr kumimoji="1" lang="ja-JP" altLang="en-US" b="1" dirty="0">
              <a:latin typeface="Tahoma" panose="020B0604030504040204" pitchFamily="34" charset="0"/>
              <a:cs typeface="Tahoma" panose="020B0604030504040204" pitchFamily="34" charset="0"/>
            </a:endParaRPr>
          </a:p>
        </p:txBody>
      </p:sp>
      <p:sp>
        <p:nvSpPr>
          <p:cNvPr id="28" name="テキスト ボックス 27">
            <a:extLst>
              <a:ext uri="{FF2B5EF4-FFF2-40B4-BE49-F238E27FC236}">
                <a16:creationId xmlns:a16="http://schemas.microsoft.com/office/drawing/2014/main" id="{EC89C476-BFD8-5A57-C9B2-9973DE88C06F}"/>
              </a:ext>
            </a:extLst>
          </p:cNvPr>
          <p:cNvSpPr txBox="1"/>
          <p:nvPr/>
        </p:nvSpPr>
        <p:spPr>
          <a:xfrm>
            <a:off x="5990688" y="854606"/>
            <a:ext cx="1847269"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b="1" dirty="0">
                <a:solidFill>
                  <a:srgbClr val="FF0000"/>
                </a:solidFill>
                <a:latin typeface="Tahoma" panose="020B0604030504040204" pitchFamily="34" charset="0"/>
                <a:ea typeface="Tahoma" panose="020B0604030504040204" pitchFamily="34" charset="0"/>
                <a:cs typeface="Tahoma" panose="020B0604030504040204" pitchFamily="34" charset="0"/>
              </a:rPr>
              <a:t>BGO detectors</a:t>
            </a:r>
            <a:endParaRPr kumimoji="1" lang="ja-JP" altLang="en-US" b="1" dirty="0">
              <a:solidFill>
                <a:srgbClr val="FF0000"/>
              </a:solidFill>
              <a:latin typeface="Tahoma" panose="020B0604030504040204" pitchFamily="34" charset="0"/>
              <a:cs typeface="Tahoma" panose="020B0604030504040204" pitchFamily="34" charset="0"/>
            </a:endParaRPr>
          </a:p>
        </p:txBody>
      </p:sp>
      <p:sp>
        <p:nvSpPr>
          <p:cNvPr id="29" name="四角形: 角を丸くする 28">
            <a:extLst>
              <a:ext uri="{FF2B5EF4-FFF2-40B4-BE49-F238E27FC236}">
                <a16:creationId xmlns:a16="http://schemas.microsoft.com/office/drawing/2014/main" id="{A4A1745A-F1D9-2823-F3E8-A5FE485EC889}"/>
              </a:ext>
            </a:extLst>
          </p:cNvPr>
          <p:cNvSpPr/>
          <p:nvPr/>
        </p:nvSpPr>
        <p:spPr>
          <a:xfrm>
            <a:off x="5411827" y="1971876"/>
            <a:ext cx="2812813" cy="365125"/>
          </a:xfrm>
          <a:prstGeom prst="roundRect">
            <a:avLst>
              <a:gd name="adj" fmla="val 50000"/>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Dead time correction</a:t>
            </a:r>
            <a:endParaRPr kumimoji="1" lang="ja-JP" altLang="en-US" b="1" dirty="0">
              <a:latin typeface="Tahoma" panose="020B0604030504040204" pitchFamily="34" charset="0"/>
              <a:cs typeface="Tahoma" panose="020B0604030504040204" pitchFamily="34" charset="0"/>
            </a:endParaRPr>
          </a:p>
        </p:txBody>
      </p:sp>
      <p:sp>
        <p:nvSpPr>
          <p:cNvPr id="30" name="四角形: 角を丸くする 29">
            <a:extLst>
              <a:ext uri="{FF2B5EF4-FFF2-40B4-BE49-F238E27FC236}">
                <a16:creationId xmlns:a16="http://schemas.microsoft.com/office/drawing/2014/main" id="{1E896958-D668-6344-72AF-6BDF7E94FA8F}"/>
              </a:ext>
            </a:extLst>
          </p:cNvPr>
          <p:cNvSpPr/>
          <p:nvPr/>
        </p:nvSpPr>
        <p:spPr>
          <a:xfrm>
            <a:off x="5022050" y="2748335"/>
            <a:ext cx="3592366" cy="365125"/>
          </a:xfrm>
          <a:prstGeom prst="roundRect">
            <a:avLst>
              <a:gd name="adj" fmla="val 50000"/>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Gating 478 keV </a:t>
            </a:r>
            <a:r>
              <a:rPr lang="en-US" altLang="ja-JP" b="1" dirty="0">
                <a:latin typeface="Tahoma" panose="020B0604030504040204" pitchFamily="34" charset="0"/>
                <a:ea typeface="Tahoma" panose="020B0604030504040204" pitchFamily="34" charset="0"/>
                <a:cs typeface="Tahoma" panose="020B0604030504040204" pitchFamily="34" charset="0"/>
              </a:rPr>
              <a:t>gamma-rays</a:t>
            </a:r>
            <a:endParaRPr kumimoji="1" lang="ja-JP" altLang="en-US" b="1" dirty="0">
              <a:latin typeface="Tahoma" panose="020B0604030504040204" pitchFamily="34" charset="0"/>
              <a:cs typeface="Tahoma" panose="020B0604030504040204" pitchFamily="34" charset="0"/>
            </a:endParaRPr>
          </a:p>
        </p:txBody>
      </p:sp>
      <p:sp>
        <p:nvSpPr>
          <p:cNvPr id="31" name="矢印: 右 30">
            <a:extLst>
              <a:ext uri="{FF2B5EF4-FFF2-40B4-BE49-F238E27FC236}">
                <a16:creationId xmlns:a16="http://schemas.microsoft.com/office/drawing/2014/main" id="{3101A179-D8E5-8D0F-A21B-918AA8061219}"/>
              </a:ext>
            </a:extLst>
          </p:cNvPr>
          <p:cNvSpPr/>
          <p:nvPr/>
        </p:nvSpPr>
        <p:spPr>
          <a:xfrm rot="5400000">
            <a:off x="6124868" y="1583646"/>
            <a:ext cx="311697" cy="36512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32" name="矢印: 右 31">
            <a:extLst>
              <a:ext uri="{FF2B5EF4-FFF2-40B4-BE49-F238E27FC236}">
                <a16:creationId xmlns:a16="http://schemas.microsoft.com/office/drawing/2014/main" id="{1309F565-2D51-A1E9-67CD-D94607496DF4}"/>
              </a:ext>
            </a:extLst>
          </p:cNvPr>
          <p:cNvSpPr/>
          <p:nvPr/>
        </p:nvSpPr>
        <p:spPr>
          <a:xfrm rot="5400000">
            <a:off x="7329820" y="1577521"/>
            <a:ext cx="311697" cy="36512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33" name="矢印: 右 32">
            <a:extLst>
              <a:ext uri="{FF2B5EF4-FFF2-40B4-BE49-F238E27FC236}">
                <a16:creationId xmlns:a16="http://schemas.microsoft.com/office/drawing/2014/main" id="{264072B2-0D73-6146-E234-3F80AE4F7C05}"/>
              </a:ext>
            </a:extLst>
          </p:cNvPr>
          <p:cNvSpPr/>
          <p:nvPr/>
        </p:nvSpPr>
        <p:spPr>
          <a:xfrm rot="5400000">
            <a:off x="6104479" y="2357043"/>
            <a:ext cx="311697" cy="36512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34" name="矢印: 右 33">
            <a:extLst>
              <a:ext uri="{FF2B5EF4-FFF2-40B4-BE49-F238E27FC236}">
                <a16:creationId xmlns:a16="http://schemas.microsoft.com/office/drawing/2014/main" id="{E358FD0F-CB4D-40D8-0316-50C46E3ACEB8}"/>
              </a:ext>
            </a:extLst>
          </p:cNvPr>
          <p:cNvSpPr/>
          <p:nvPr/>
        </p:nvSpPr>
        <p:spPr>
          <a:xfrm rot="5400000">
            <a:off x="7309431" y="2350918"/>
            <a:ext cx="311697" cy="36512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35" name="矢印: 右 34">
            <a:extLst>
              <a:ext uri="{FF2B5EF4-FFF2-40B4-BE49-F238E27FC236}">
                <a16:creationId xmlns:a16="http://schemas.microsoft.com/office/drawing/2014/main" id="{2E6120D7-F925-9E45-3203-B18667B544EF}"/>
              </a:ext>
            </a:extLst>
          </p:cNvPr>
          <p:cNvSpPr/>
          <p:nvPr/>
        </p:nvSpPr>
        <p:spPr>
          <a:xfrm rot="5400000">
            <a:off x="6104479" y="3145752"/>
            <a:ext cx="311697" cy="36512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36" name="矢印: 右 35">
            <a:extLst>
              <a:ext uri="{FF2B5EF4-FFF2-40B4-BE49-F238E27FC236}">
                <a16:creationId xmlns:a16="http://schemas.microsoft.com/office/drawing/2014/main" id="{41150524-B910-1A60-AB32-64DF11FE9F80}"/>
              </a:ext>
            </a:extLst>
          </p:cNvPr>
          <p:cNvSpPr/>
          <p:nvPr/>
        </p:nvSpPr>
        <p:spPr>
          <a:xfrm rot="5400000">
            <a:off x="7309431" y="3139627"/>
            <a:ext cx="311697" cy="36512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37" name="テキスト ボックス 36">
            <a:extLst>
              <a:ext uri="{FF2B5EF4-FFF2-40B4-BE49-F238E27FC236}">
                <a16:creationId xmlns:a16="http://schemas.microsoft.com/office/drawing/2014/main" id="{E5E379AB-AF27-2C0A-EC98-344A8A5D3039}"/>
              </a:ext>
            </a:extLst>
          </p:cNvPr>
          <p:cNvSpPr txBox="1"/>
          <p:nvPr/>
        </p:nvSpPr>
        <p:spPr>
          <a:xfrm>
            <a:off x="5603099" y="1555554"/>
            <a:ext cx="577424"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b="1" baseline="30000" dirty="0">
                <a:latin typeface="Tahoma" panose="020B0604030504040204" pitchFamily="34" charset="0"/>
                <a:ea typeface="Tahoma" panose="020B0604030504040204" pitchFamily="34" charset="0"/>
                <a:cs typeface="Tahoma" panose="020B0604030504040204" pitchFamily="34" charset="0"/>
              </a:rPr>
              <a:t>10</a:t>
            </a:r>
            <a:r>
              <a:rPr kumimoji="1" lang="en-US" altLang="ja-JP" b="1" dirty="0">
                <a:latin typeface="Tahoma" panose="020B0604030504040204" pitchFamily="34" charset="0"/>
                <a:ea typeface="Tahoma" panose="020B0604030504040204" pitchFamily="34" charset="0"/>
                <a:cs typeface="Tahoma" panose="020B0604030504040204" pitchFamily="34" charset="0"/>
              </a:rPr>
              <a:t>B</a:t>
            </a:r>
            <a:endParaRPr kumimoji="1" lang="ja-JP" altLang="en-US" b="1" dirty="0">
              <a:latin typeface="Tahoma" panose="020B0604030504040204" pitchFamily="34" charset="0"/>
              <a:cs typeface="Tahoma" panose="020B0604030504040204" pitchFamily="34" charset="0"/>
            </a:endParaRPr>
          </a:p>
        </p:txBody>
      </p:sp>
      <p:sp>
        <p:nvSpPr>
          <p:cNvPr id="38" name="テキスト ボックス 37">
            <a:extLst>
              <a:ext uri="{FF2B5EF4-FFF2-40B4-BE49-F238E27FC236}">
                <a16:creationId xmlns:a16="http://schemas.microsoft.com/office/drawing/2014/main" id="{A541AEC3-91C2-E4CE-4F02-21C175341A68}"/>
              </a:ext>
            </a:extLst>
          </p:cNvPr>
          <p:cNvSpPr txBox="1"/>
          <p:nvPr/>
        </p:nvSpPr>
        <p:spPr>
          <a:xfrm>
            <a:off x="7613310" y="1573041"/>
            <a:ext cx="967974"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Blank</a:t>
            </a:r>
            <a:endParaRPr kumimoji="1" lang="ja-JP" altLang="en-US" b="1" dirty="0">
              <a:latin typeface="Tahoma" panose="020B0604030504040204" pitchFamily="34" charset="0"/>
              <a:cs typeface="Tahoma" panose="020B0604030504040204" pitchFamily="34" charset="0"/>
            </a:endParaRPr>
          </a:p>
        </p:txBody>
      </p:sp>
      <p:sp>
        <p:nvSpPr>
          <p:cNvPr id="39" name="四角形: 角を丸くする 38">
            <a:extLst>
              <a:ext uri="{FF2B5EF4-FFF2-40B4-BE49-F238E27FC236}">
                <a16:creationId xmlns:a16="http://schemas.microsoft.com/office/drawing/2014/main" id="{B7C914C2-2754-9FC4-03C7-2C4CB99177EF}"/>
              </a:ext>
            </a:extLst>
          </p:cNvPr>
          <p:cNvSpPr/>
          <p:nvPr/>
        </p:nvSpPr>
        <p:spPr>
          <a:xfrm>
            <a:off x="5411827" y="3530384"/>
            <a:ext cx="3060340" cy="365125"/>
          </a:xfrm>
          <a:prstGeom prst="roundRect">
            <a:avLst>
              <a:gd name="adj" fmla="val 50000"/>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b="1" dirty="0">
                <a:latin typeface="Tahoma" panose="020B0604030504040204" pitchFamily="34" charset="0"/>
                <a:ea typeface="Tahoma" panose="020B0604030504040204" pitchFamily="34" charset="0"/>
                <a:cs typeface="Tahoma" panose="020B0604030504040204" pitchFamily="34" charset="0"/>
              </a:rPr>
              <a:t>Background subtraction</a:t>
            </a:r>
            <a:endParaRPr kumimoji="1" lang="ja-JP" altLang="en-US" b="1" dirty="0">
              <a:latin typeface="Tahoma" panose="020B0604030504040204" pitchFamily="34" charset="0"/>
              <a:cs typeface="Tahoma" panose="020B0604030504040204" pitchFamily="34" charset="0"/>
            </a:endParaRPr>
          </a:p>
        </p:txBody>
      </p:sp>
      <p:sp>
        <p:nvSpPr>
          <p:cNvPr id="40" name="矢印: 右 39">
            <a:extLst>
              <a:ext uri="{FF2B5EF4-FFF2-40B4-BE49-F238E27FC236}">
                <a16:creationId xmlns:a16="http://schemas.microsoft.com/office/drawing/2014/main" id="{0F3D6BCB-E567-7357-4A13-C56CB822833D}"/>
              </a:ext>
            </a:extLst>
          </p:cNvPr>
          <p:cNvSpPr/>
          <p:nvPr/>
        </p:nvSpPr>
        <p:spPr>
          <a:xfrm rot="5400000">
            <a:off x="6786148" y="3924738"/>
            <a:ext cx="311697" cy="36512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41" name="四角形: 角を丸くする 40">
            <a:extLst>
              <a:ext uri="{FF2B5EF4-FFF2-40B4-BE49-F238E27FC236}">
                <a16:creationId xmlns:a16="http://schemas.microsoft.com/office/drawing/2014/main" id="{82C2CA29-0ECD-0571-1609-195D812A2267}"/>
              </a:ext>
            </a:extLst>
          </p:cNvPr>
          <p:cNvSpPr/>
          <p:nvPr/>
        </p:nvSpPr>
        <p:spPr>
          <a:xfrm>
            <a:off x="6124673" y="4319092"/>
            <a:ext cx="1665184" cy="365125"/>
          </a:xfrm>
          <a:prstGeom prst="roundRect">
            <a:avLst>
              <a:gd name="adj" fmla="val 50000"/>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ja-JP" b="1" dirty="0">
                <a:latin typeface="Tahoma" panose="020B0604030504040204" pitchFamily="34" charset="0"/>
                <a:ea typeface="Tahoma" panose="020B0604030504040204" pitchFamily="34" charset="0"/>
                <a:cs typeface="Tahoma" panose="020B0604030504040204" pitchFamily="34" charset="0"/>
              </a:rPr>
              <a:t>Correction</a:t>
            </a:r>
            <a:endParaRPr kumimoji="1" lang="ja-JP" altLang="en-US" b="1" dirty="0">
              <a:latin typeface="Tahoma" panose="020B0604030504040204" pitchFamily="34" charset="0"/>
              <a:cs typeface="Tahoma" panose="020B0604030504040204" pitchFamily="34" charset="0"/>
            </a:endParaRPr>
          </a:p>
        </p:txBody>
      </p:sp>
      <p:sp>
        <p:nvSpPr>
          <p:cNvPr id="42" name="矢印: 右 41">
            <a:extLst>
              <a:ext uri="{FF2B5EF4-FFF2-40B4-BE49-F238E27FC236}">
                <a16:creationId xmlns:a16="http://schemas.microsoft.com/office/drawing/2014/main" id="{48F95344-31F5-5130-4235-9C0800D5AE81}"/>
              </a:ext>
            </a:extLst>
          </p:cNvPr>
          <p:cNvSpPr/>
          <p:nvPr/>
        </p:nvSpPr>
        <p:spPr>
          <a:xfrm rot="10800000">
            <a:off x="3562657" y="4315912"/>
            <a:ext cx="453833" cy="36512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43" name="テキスト ボックス 42">
            <a:extLst>
              <a:ext uri="{FF2B5EF4-FFF2-40B4-BE49-F238E27FC236}">
                <a16:creationId xmlns:a16="http://schemas.microsoft.com/office/drawing/2014/main" id="{76F257E9-E762-2534-D31B-5865797F5554}"/>
              </a:ext>
            </a:extLst>
          </p:cNvPr>
          <p:cNvSpPr txBox="1"/>
          <p:nvPr/>
        </p:nvSpPr>
        <p:spPr>
          <a:xfrm>
            <a:off x="4185848" y="4179557"/>
            <a:ext cx="1417251"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b="1" dirty="0">
                <a:solidFill>
                  <a:srgbClr val="0070C0"/>
                </a:solidFill>
                <a:latin typeface="Tahoma" panose="020B0604030504040204" pitchFamily="34" charset="0"/>
                <a:ea typeface="Tahoma" panose="020B0604030504040204" pitchFamily="34" charset="0"/>
                <a:cs typeface="Tahoma" panose="020B0604030504040204" pitchFamily="34" charset="0"/>
              </a:rPr>
              <a:t>Neutron spectrum</a:t>
            </a:r>
            <a:endParaRPr kumimoji="1" lang="ja-JP" altLang="en-US" b="1" dirty="0">
              <a:solidFill>
                <a:srgbClr val="0070C0"/>
              </a:solidFill>
              <a:latin typeface="Tahoma" panose="020B0604030504040204" pitchFamily="34" charset="0"/>
              <a:cs typeface="Tahoma" panose="020B0604030504040204" pitchFamily="34" charset="0"/>
            </a:endParaRPr>
          </a:p>
        </p:txBody>
      </p:sp>
      <p:sp>
        <p:nvSpPr>
          <p:cNvPr id="44" name="矢印: 右 43">
            <a:extLst>
              <a:ext uri="{FF2B5EF4-FFF2-40B4-BE49-F238E27FC236}">
                <a16:creationId xmlns:a16="http://schemas.microsoft.com/office/drawing/2014/main" id="{C41DFD83-FF03-BFAC-ABF0-DDBA94EB395F}"/>
              </a:ext>
            </a:extLst>
          </p:cNvPr>
          <p:cNvSpPr/>
          <p:nvPr/>
        </p:nvSpPr>
        <p:spPr>
          <a:xfrm rot="10800000">
            <a:off x="5665139" y="4315912"/>
            <a:ext cx="375509" cy="365125"/>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45" name="テキスト ボックス 44">
            <a:extLst>
              <a:ext uri="{FF2B5EF4-FFF2-40B4-BE49-F238E27FC236}">
                <a16:creationId xmlns:a16="http://schemas.microsoft.com/office/drawing/2014/main" id="{8A921074-BF57-2049-18B7-6C8C415EB8F6}"/>
              </a:ext>
            </a:extLst>
          </p:cNvPr>
          <p:cNvSpPr txBox="1"/>
          <p:nvPr/>
        </p:nvSpPr>
        <p:spPr>
          <a:xfrm>
            <a:off x="209303" y="3918265"/>
            <a:ext cx="1980219" cy="307777"/>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sz="1400" dirty="0">
                <a:latin typeface="Comic Sans MS" panose="030F0702030302020204" pitchFamily="66" charset="0"/>
                <a:ea typeface="Tahoma" panose="020B0604030504040204" pitchFamily="34" charset="0"/>
                <a:cs typeface="Tahoma" panose="020B0604030504040204" pitchFamily="34" charset="0"/>
              </a:rPr>
              <a:t>Neutron yields: Y</a:t>
            </a:r>
            <a:endParaRPr kumimoji="1" lang="ja-JP" altLang="en-US" sz="1400" dirty="0">
              <a:latin typeface="Comic Sans MS" panose="030F0702030302020204" pitchFamily="66" charset="0"/>
              <a:cs typeface="Tahoma" panose="020B0604030504040204" pitchFamily="34" charset="0"/>
            </a:endParaRPr>
          </a:p>
        </p:txBody>
      </p:sp>
      <p:sp>
        <p:nvSpPr>
          <p:cNvPr id="46" name="テキスト ボックス 45">
            <a:extLst>
              <a:ext uri="{FF2B5EF4-FFF2-40B4-BE49-F238E27FC236}">
                <a16:creationId xmlns:a16="http://schemas.microsoft.com/office/drawing/2014/main" id="{AD065FD1-3B2E-CFE9-D02A-E2F4A06D450E}"/>
              </a:ext>
            </a:extLst>
          </p:cNvPr>
          <p:cNvSpPr txBox="1"/>
          <p:nvPr/>
        </p:nvSpPr>
        <p:spPr>
          <a:xfrm>
            <a:off x="5202070" y="5486955"/>
            <a:ext cx="3722397" cy="738664"/>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kumimoji="1" lang="en-US" altLang="ja-JP" sz="1400" dirty="0">
                <a:latin typeface="Comic Sans MS" panose="030F0702030302020204" pitchFamily="66" charset="0"/>
                <a:ea typeface="Tahoma" panose="020B0604030504040204" pitchFamily="34" charset="0"/>
                <a:cs typeface="Tahoma" panose="020B0604030504040204" pitchFamily="34" charset="0"/>
              </a:rPr>
              <a:t>*Our final goal is to determine efficiency using a thin </a:t>
            </a:r>
            <a:r>
              <a:rPr kumimoji="1" lang="en-US" altLang="ja-JP" sz="1400" baseline="30000" dirty="0">
                <a:latin typeface="Comic Sans MS" panose="030F0702030302020204" pitchFamily="66" charset="0"/>
                <a:ea typeface="Tahoma" panose="020B0604030504040204" pitchFamily="34" charset="0"/>
                <a:cs typeface="Tahoma" panose="020B0604030504040204" pitchFamily="34" charset="0"/>
              </a:rPr>
              <a:t>235</a:t>
            </a:r>
            <a:r>
              <a:rPr kumimoji="1" lang="en-US" altLang="ja-JP" sz="1400" dirty="0">
                <a:latin typeface="Comic Sans MS" panose="030F0702030302020204" pitchFamily="66" charset="0"/>
                <a:ea typeface="Tahoma" panose="020B0604030504040204" pitchFamily="34" charset="0"/>
                <a:cs typeface="Tahoma" panose="020B0604030504040204" pitchFamily="34" charset="0"/>
              </a:rPr>
              <a:t>U sample with an FC, but here we used JENDL-5 for normalization.</a:t>
            </a:r>
            <a:endParaRPr kumimoji="1" lang="ja-JP" altLang="en-US" sz="1400" dirty="0">
              <a:latin typeface="Comic Sans MS" panose="030F0702030302020204" pitchFamily="66" charset="0"/>
              <a:cs typeface="Tahoma" panose="020B0604030504040204" pitchFamily="34" charset="0"/>
            </a:endParaRPr>
          </a:p>
        </p:txBody>
      </p:sp>
      <p:sp>
        <p:nvSpPr>
          <p:cNvPr id="47" name="テキスト ボックス 46">
            <a:extLst>
              <a:ext uri="{FF2B5EF4-FFF2-40B4-BE49-F238E27FC236}">
                <a16:creationId xmlns:a16="http://schemas.microsoft.com/office/drawing/2014/main" id="{7C9812E5-3627-B242-3117-659048A4F403}"/>
              </a:ext>
            </a:extLst>
          </p:cNvPr>
          <p:cNvSpPr txBox="1"/>
          <p:nvPr/>
        </p:nvSpPr>
        <p:spPr>
          <a:xfrm>
            <a:off x="4754861" y="4848644"/>
            <a:ext cx="375510" cy="307777"/>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ja-JP" sz="1400" dirty="0">
                <a:latin typeface="Comic Sans MS" panose="030F0702030302020204" pitchFamily="66" charset="0"/>
                <a:ea typeface="Tahoma" panose="020B0604030504040204" pitchFamily="34" charset="0"/>
                <a:cs typeface="Tahoma" panose="020B0604030504040204" pitchFamily="34" charset="0"/>
              </a:rPr>
              <a:t>Φ</a:t>
            </a:r>
            <a:endParaRPr kumimoji="1" lang="ja-JP" altLang="en-US" sz="1400" dirty="0">
              <a:latin typeface="Comic Sans MS" panose="030F0702030302020204" pitchFamily="66" charset="0"/>
              <a:cs typeface="Tahoma" panose="020B0604030504040204" pitchFamily="34" charset="0"/>
            </a:endParaRPr>
          </a:p>
        </p:txBody>
      </p:sp>
      <p:sp>
        <p:nvSpPr>
          <p:cNvPr id="48" name="テキスト ボックス 47">
            <a:extLst>
              <a:ext uri="{FF2B5EF4-FFF2-40B4-BE49-F238E27FC236}">
                <a16:creationId xmlns:a16="http://schemas.microsoft.com/office/drawing/2014/main" id="{D0556387-9BD2-0BED-6EDB-6ADDB8B8B6A7}"/>
              </a:ext>
            </a:extLst>
          </p:cNvPr>
          <p:cNvSpPr txBox="1"/>
          <p:nvPr/>
        </p:nvSpPr>
        <p:spPr>
          <a:xfrm>
            <a:off x="832569" y="4361982"/>
            <a:ext cx="562772" cy="307777"/>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sz="1400" dirty="0">
                <a:latin typeface="Comic Sans MS" panose="030F0702030302020204" pitchFamily="66" charset="0"/>
                <a:ea typeface="Tahoma" panose="020B0604030504040204" pitchFamily="34" charset="0"/>
                <a:cs typeface="Tahoma" panose="020B0604030504040204" pitchFamily="34" charset="0"/>
              </a:rPr>
              <a:t> Y/Φ</a:t>
            </a:r>
            <a:endParaRPr kumimoji="1" lang="ja-JP" altLang="en-US" sz="1400" dirty="0">
              <a:latin typeface="Comic Sans MS" panose="030F0702030302020204" pitchFamily="66" charset="0"/>
              <a:cs typeface="Tahoma" panose="020B0604030504040204" pitchFamily="34" charset="0"/>
            </a:endParaRPr>
          </a:p>
        </p:txBody>
      </p:sp>
    </p:spTree>
    <p:extLst>
      <p:ext uri="{BB962C8B-B14F-4D97-AF65-F5344CB8AC3E}">
        <p14:creationId xmlns:p14="http://schemas.microsoft.com/office/powerpoint/2010/main" val="41711546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CE2626-F135-C096-55F2-DD108905C8EB}"/>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8" name="コンテンツ プレースホルダー 2">
                <a:extLst>
                  <a:ext uri="{FF2B5EF4-FFF2-40B4-BE49-F238E27FC236}">
                    <a16:creationId xmlns:a16="http://schemas.microsoft.com/office/drawing/2014/main" id="{EF3FE837-ECFC-5BF9-635F-C3915F0BAFC9}"/>
                  </a:ext>
                </a:extLst>
              </p:cNvPr>
              <p:cNvSpPr>
                <a:spLocks noGrp="1"/>
              </p:cNvSpPr>
              <p:nvPr>
                <p:ph idx="1"/>
              </p:nvPr>
            </p:nvSpPr>
            <p:spPr>
              <a:xfrm>
                <a:off x="4925768" y="3109600"/>
                <a:ext cx="4062993" cy="2553125"/>
              </a:xfrm>
            </p:spPr>
            <p:txBody>
              <a:bodyPr/>
              <a:lstStyle/>
              <a:p>
                <a:r>
                  <a:rPr lang="en-US" altLang="ja-JP" sz="2400" dirty="0">
                    <a:latin typeface="Tahoma" panose="020B0604030504040204" pitchFamily="34" charset="0"/>
                    <a:ea typeface="Tahoma" panose="020B0604030504040204" pitchFamily="34" charset="0"/>
                    <a:cs typeface="Tahoma" panose="020B0604030504040204" pitchFamily="34" charset="0"/>
                  </a:rPr>
                  <a:t>PSD = </a:t>
                </a:r>
                <a14:m>
                  <m:oMath xmlns:m="http://schemas.openxmlformats.org/officeDocument/2006/math">
                    <m:f>
                      <m:fPr>
                        <m:ctrlPr>
                          <a:rPr lang="en-US" altLang="ja-JP" sz="2400" i="1" smtClean="0">
                            <a:latin typeface="Cambria Math" panose="02040503050406030204" pitchFamily="18" charset="0"/>
                            <a:ea typeface="UD デジタル 教科書体 NK-R" panose="02020400000000000000" pitchFamily="18" charset="-128"/>
                          </a:rPr>
                        </m:ctrlPr>
                      </m:fPr>
                      <m:num>
                        <m:sSub>
                          <m:sSubPr>
                            <m:ctrlPr>
                              <a:rPr lang="en-US" altLang="ja-JP" sz="2400" i="1" smtClean="0">
                                <a:latin typeface="Cambria Math" panose="02040503050406030204" pitchFamily="18" charset="0"/>
                                <a:ea typeface="UD デジタル 教科書体 NK-R" panose="02020400000000000000" pitchFamily="18" charset="-128"/>
                              </a:rPr>
                            </m:ctrlPr>
                          </m:sSubPr>
                          <m:e>
                            <m:r>
                              <a:rPr lang="en-US" altLang="ja-JP" sz="2400" b="0" i="1" smtClean="0">
                                <a:latin typeface="Cambria Math" panose="02040503050406030204" pitchFamily="18" charset="0"/>
                                <a:ea typeface="UD デジタル 教科書体 NK-R" panose="02020400000000000000" pitchFamily="18" charset="-128"/>
                              </a:rPr>
                              <m:t>𝑄</m:t>
                            </m:r>
                          </m:e>
                          <m:sub>
                            <m:r>
                              <a:rPr lang="en-US" altLang="ja-JP" sz="2400" b="0" i="1" smtClean="0">
                                <a:latin typeface="Cambria Math" panose="02040503050406030204" pitchFamily="18" charset="0"/>
                                <a:ea typeface="UD デジタル 教科書体 NK-R" panose="02020400000000000000" pitchFamily="18" charset="-128"/>
                              </a:rPr>
                              <m:t>𝐿</m:t>
                            </m:r>
                          </m:sub>
                        </m:sSub>
                        <m:r>
                          <a:rPr lang="en-US" altLang="ja-JP" sz="2400" b="0" i="1" smtClean="0">
                            <a:latin typeface="Cambria Math" panose="02040503050406030204" pitchFamily="18" charset="0"/>
                            <a:ea typeface="UD デジタル 教科書体 NK-R" panose="02020400000000000000" pitchFamily="18" charset="-128"/>
                          </a:rPr>
                          <m:t>−</m:t>
                        </m:r>
                        <m:sSub>
                          <m:sSubPr>
                            <m:ctrlPr>
                              <a:rPr lang="en-US" altLang="ja-JP" sz="2400" b="0" i="1" smtClean="0">
                                <a:latin typeface="Cambria Math" panose="02040503050406030204" pitchFamily="18" charset="0"/>
                                <a:ea typeface="UD デジタル 教科書体 NK-R" panose="02020400000000000000" pitchFamily="18" charset="-128"/>
                              </a:rPr>
                            </m:ctrlPr>
                          </m:sSubPr>
                          <m:e>
                            <m:r>
                              <a:rPr lang="en-US" altLang="ja-JP" sz="2400" b="0" i="1" smtClean="0">
                                <a:latin typeface="Cambria Math" panose="02040503050406030204" pitchFamily="18" charset="0"/>
                                <a:ea typeface="UD デジタル 教科書体 NK-R" panose="02020400000000000000" pitchFamily="18" charset="-128"/>
                              </a:rPr>
                              <m:t>𝑄</m:t>
                            </m:r>
                          </m:e>
                          <m:sub>
                            <m:r>
                              <a:rPr lang="en-US" altLang="ja-JP" sz="2400" b="0" i="1" smtClean="0">
                                <a:latin typeface="Cambria Math" panose="02040503050406030204" pitchFamily="18" charset="0"/>
                                <a:ea typeface="UD デジタル 教科書体 NK-R" panose="02020400000000000000" pitchFamily="18" charset="-128"/>
                              </a:rPr>
                              <m:t>𝑆</m:t>
                            </m:r>
                          </m:sub>
                        </m:sSub>
                      </m:num>
                      <m:den>
                        <m:sSub>
                          <m:sSubPr>
                            <m:ctrlPr>
                              <a:rPr lang="en-US" altLang="ja-JP" sz="2400" i="1" smtClean="0">
                                <a:latin typeface="Cambria Math" panose="02040503050406030204" pitchFamily="18" charset="0"/>
                                <a:ea typeface="UD デジタル 教科書体 NK-R" panose="02020400000000000000" pitchFamily="18" charset="-128"/>
                              </a:rPr>
                            </m:ctrlPr>
                          </m:sSubPr>
                          <m:e>
                            <m:r>
                              <a:rPr lang="en-US" altLang="ja-JP" sz="2400" b="0" i="1" smtClean="0">
                                <a:latin typeface="Cambria Math" panose="02040503050406030204" pitchFamily="18" charset="0"/>
                                <a:ea typeface="UD デジタル 教科書体 NK-R" panose="02020400000000000000" pitchFamily="18" charset="-128"/>
                              </a:rPr>
                              <m:t>𝑄</m:t>
                            </m:r>
                          </m:e>
                          <m:sub>
                            <m:r>
                              <a:rPr lang="en-US" altLang="ja-JP" sz="2400" b="0" i="1" smtClean="0">
                                <a:latin typeface="Cambria Math" panose="02040503050406030204" pitchFamily="18" charset="0"/>
                                <a:ea typeface="UD デジタル 教科書体 NK-R" panose="02020400000000000000" pitchFamily="18" charset="-128"/>
                              </a:rPr>
                              <m:t>𝐿</m:t>
                            </m:r>
                          </m:sub>
                        </m:sSub>
                      </m:den>
                    </m:f>
                    <m:r>
                      <a:rPr lang="en-US" altLang="ja-JP" sz="2400" b="0" i="1" smtClean="0">
                        <a:latin typeface="Cambria Math" panose="02040503050406030204" pitchFamily="18" charset="0"/>
                        <a:ea typeface="UD デジタル 教科書体 NK-R" panose="02020400000000000000" pitchFamily="18" charset="-128"/>
                      </a:rPr>
                      <m:t>=</m:t>
                    </m:r>
                    <m:f>
                      <m:fPr>
                        <m:ctrlPr>
                          <a:rPr lang="en-US" altLang="ja-JP" sz="2400" b="0" i="1" smtClean="0">
                            <a:latin typeface="Cambria Math" panose="02040503050406030204" pitchFamily="18" charset="0"/>
                            <a:ea typeface="UD デジタル 教科書体 NK-R" panose="02020400000000000000" pitchFamily="18" charset="-128"/>
                          </a:rPr>
                        </m:ctrlPr>
                      </m:fPr>
                      <m:num>
                        <m:r>
                          <a:rPr lang="en-US" altLang="ja-JP" sz="2400" b="0" i="1" smtClean="0">
                            <a:latin typeface="Cambria Math" panose="02040503050406030204" pitchFamily="18" charset="0"/>
                            <a:ea typeface="UD デジタル 教科書体 NK-R" panose="02020400000000000000" pitchFamily="18" charset="-128"/>
                          </a:rPr>
                          <m:t>𝑇𝑎𝑖𝑙</m:t>
                        </m:r>
                      </m:num>
                      <m:den>
                        <m:r>
                          <a:rPr lang="en-US" altLang="ja-JP" sz="2400" b="0" i="1" smtClean="0">
                            <a:latin typeface="Cambria Math" panose="02040503050406030204" pitchFamily="18" charset="0"/>
                            <a:ea typeface="UD デジタル 教科書体 NK-R" panose="02020400000000000000" pitchFamily="18" charset="-128"/>
                          </a:rPr>
                          <m:t>𝑇𝑜𝑡𝑎𝑙</m:t>
                        </m:r>
                      </m:den>
                    </m:f>
                  </m:oMath>
                </a14:m>
                <a:endParaRPr lang="en-US" altLang="ja-JP" sz="2400" dirty="0">
                  <a:latin typeface="Tahoma" panose="020B0604030504040204" pitchFamily="34" charset="0"/>
                  <a:ea typeface="Tahoma" panose="020B0604030504040204" pitchFamily="34" charset="0"/>
                  <a:cs typeface="Tahoma" panose="020B0604030504040204" pitchFamily="34" charset="0"/>
                </a:endParaRPr>
              </a:p>
              <a:p>
                <a:pPr lvl="1"/>
                <a:r>
                  <a:rPr lang="en-US" altLang="ja-JP" sz="1800" dirty="0">
                    <a:latin typeface="Tahoma" panose="020B0604030504040204" pitchFamily="34" charset="0"/>
                    <a:ea typeface="Tahoma" panose="020B0604030504040204" pitchFamily="34" charset="0"/>
                    <a:cs typeface="Tahoma" panose="020B0604030504040204" pitchFamily="34" charset="0"/>
                  </a:rPr>
                  <a:t>Q</a:t>
                </a:r>
                <a:r>
                  <a:rPr lang="en-US" altLang="ja-JP" sz="1800" baseline="-25000" dirty="0">
                    <a:latin typeface="Tahoma" panose="020B0604030504040204" pitchFamily="34" charset="0"/>
                    <a:ea typeface="Tahoma" panose="020B0604030504040204" pitchFamily="34" charset="0"/>
                    <a:cs typeface="Tahoma" panose="020B0604030504040204" pitchFamily="34" charset="0"/>
                  </a:rPr>
                  <a:t>s</a:t>
                </a:r>
                <a:r>
                  <a:rPr lang="en-US" altLang="ja-JP" sz="1800" dirty="0">
                    <a:latin typeface="Tahoma" panose="020B0604030504040204" pitchFamily="34" charset="0"/>
                    <a:ea typeface="Tahoma" panose="020B0604030504040204" pitchFamily="34" charset="0"/>
                    <a:cs typeface="Tahoma" panose="020B0604030504040204" pitchFamily="34" charset="0"/>
                  </a:rPr>
                  <a:t> = 34 ns</a:t>
                </a:r>
                <a:r>
                  <a:rPr lang="ja-JP" altLang="en-US" sz="1800" dirty="0">
                    <a:latin typeface="Tahoma" panose="020B0604030504040204" pitchFamily="34" charset="0"/>
                    <a:ea typeface="UD デジタル 教科書体 NK-R" panose="02020400000000000000" pitchFamily="18" charset="-128"/>
                    <a:cs typeface="Tahoma" panose="020B0604030504040204" pitchFamily="34" charset="0"/>
                  </a:rPr>
                  <a:t>　</a:t>
                </a:r>
                <a:endParaRPr lang="en-US" altLang="ja-JP" sz="1800" dirty="0">
                  <a:latin typeface="Tahoma" panose="020B0604030504040204" pitchFamily="34" charset="0"/>
                  <a:ea typeface="Tahoma" panose="020B0604030504040204" pitchFamily="34" charset="0"/>
                  <a:cs typeface="Tahoma" panose="020B0604030504040204" pitchFamily="34" charset="0"/>
                </a:endParaRPr>
              </a:p>
              <a:p>
                <a:pPr lvl="1"/>
                <a:r>
                  <a:rPr lang="en-US" altLang="ja-JP" sz="1800" dirty="0">
                    <a:latin typeface="Tahoma" panose="020B0604030504040204" pitchFamily="34" charset="0"/>
                    <a:ea typeface="Tahoma" panose="020B0604030504040204" pitchFamily="34" charset="0"/>
                    <a:cs typeface="Tahoma" panose="020B0604030504040204" pitchFamily="34" charset="0"/>
                  </a:rPr>
                  <a:t>Q</a:t>
                </a:r>
                <a:r>
                  <a:rPr lang="en-US" altLang="ja-JP" sz="1800" baseline="-25000" dirty="0">
                    <a:latin typeface="Tahoma" panose="020B0604030504040204" pitchFamily="34" charset="0"/>
                    <a:ea typeface="Tahoma" panose="020B0604030504040204" pitchFamily="34" charset="0"/>
                    <a:cs typeface="Tahoma" panose="020B0604030504040204" pitchFamily="34" charset="0"/>
                  </a:rPr>
                  <a:t>L</a:t>
                </a:r>
                <a:r>
                  <a:rPr lang="en-US" altLang="ja-JP" sz="1800" dirty="0">
                    <a:latin typeface="Tahoma" panose="020B0604030504040204" pitchFamily="34" charset="0"/>
                    <a:ea typeface="Tahoma" panose="020B0604030504040204" pitchFamily="34" charset="0"/>
                    <a:cs typeface="Tahoma" panose="020B0604030504040204" pitchFamily="34" charset="0"/>
                  </a:rPr>
                  <a:t> = 400 ns</a:t>
                </a:r>
              </a:p>
              <a:p>
                <a:pPr lvl="1"/>
                <a:r>
                  <a:rPr lang="en-US" altLang="ja-JP" sz="1800" dirty="0">
                    <a:latin typeface="Tahoma" panose="020B0604030504040204" pitchFamily="34" charset="0"/>
                    <a:ea typeface="Tahoma" panose="020B0604030504040204" pitchFamily="34" charset="0"/>
                    <a:cs typeface="Tahoma" panose="020B0604030504040204" pitchFamily="34" charset="0"/>
                  </a:rPr>
                  <a:t>Pre-gate = 12 ns</a:t>
                </a:r>
              </a:p>
              <a:p>
                <a:pPr lvl="1"/>
                <a:r>
                  <a:rPr lang="en-US" altLang="ja-JP" sz="1800" dirty="0">
                    <a:latin typeface="Tahoma" panose="020B0604030504040204" pitchFamily="34" charset="0"/>
                    <a:ea typeface="Tahoma" panose="020B0604030504040204" pitchFamily="34" charset="0"/>
                    <a:cs typeface="Tahoma" panose="020B0604030504040204" pitchFamily="34" charset="0"/>
                  </a:rPr>
                  <a:t>Pre-trigger = 96 ns</a:t>
                </a:r>
              </a:p>
              <a:p>
                <a:pPr lvl="1"/>
                <a:r>
                  <a:rPr lang="en-US" altLang="ja-JP" sz="1800" dirty="0">
                    <a:latin typeface="Tahoma" panose="020B0604030504040204" pitchFamily="34" charset="0"/>
                    <a:ea typeface="Tahoma" panose="020B0604030504040204" pitchFamily="34" charset="0"/>
                    <a:cs typeface="Tahoma" panose="020B0604030504040204" pitchFamily="34" charset="0"/>
                  </a:rPr>
                  <a:t>Trigger Hold-Off = 1024 ns</a:t>
                </a:r>
                <a:br>
                  <a:rPr lang="en-US" altLang="ja-JP" sz="1800" dirty="0">
                    <a:latin typeface="Tahoma" panose="020B0604030504040204" pitchFamily="34" charset="0"/>
                    <a:ea typeface="Tahoma" panose="020B0604030504040204" pitchFamily="34" charset="0"/>
                    <a:cs typeface="Tahoma" panose="020B0604030504040204" pitchFamily="34" charset="0"/>
                  </a:rPr>
                </a:br>
                <a:br>
                  <a:rPr lang="en-US" altLang="ja-JP" sz="1800" dirty="0">
                    <a:latin typeface="Tahoma" panose="020B0604030504040204" pitchFamily="34" charset="0"/>
                    <a:ea typeface="Tahoma" panose="020B0604030504040204" pitchFamily="34" charset="0"/>
                    <a:cs typeface="Tahoma" panose="020B0604030504040204" pitchFamily="34" charset="0"/>
                  </a:rPr>
                </a:br>
                <a:endParaRPr lang="en-US" altLang="ja-JP" sz="1800" dirty="0">
                  <a:latin typeface="Tahoma" panose="020B0604030504040204" pitchFamily="34" charset="0"/>
                  <a:ea typeface="Tahoma" panose="020B0604030504040204" pitchFamily="34" charset="0"/>
                  <a:cs typeface="Tahoma" panose="020B0604030504040204" pitchFamily="34" charset="0"/>
                </a:endParaRPr>
              </a:p>
            </p:txBody>
          </p:sp>
        </mc:Choice>
        <mc:Fallback xmlns="">
          <p:sp>
            <p:nvSpPr>
              <p:cNvPr id="18" name="コンテンツ プレースホルダー 2">
                <a:extLst>
                  <a:ext uri="{FF2B5EF4-FFF2-40B4-BE49-F238E27FC236}">
                    <a16:creationId xmlns:a16="http://schemas.microsoft.com/office/drawing/2014/main" id="{EF3FE837-ECFC-5BF9-635F-C3915F0BAFC9}"/>
                  </a:ext>
                </a:extLst>
              </p:cNvPr>
              <p:cNvSpPr>
                <a:spLocks noGrp="1" noRot="1" noChangeAspect="1" noMove="1" noResize="1" noEditPoints="1" noAdjustHandles="1" noChangeArrowheads="1" noChangeShapeType="1" noTextEdit="1"/>
              </p:cNvSpPr>
              <p:nvPr>
                <p:ph idx="1"/>
              </p:nvPr>
            </p:nvSpPr>
            <p:spPr>
              <a:xfrm>
                <a:off x="4925768" y="3109600"/>
                <a:ext cx="4062993" cy="2553125"/>
              </a:xfrm>
              <a:blipFill>
                <a:blip r:embed="rId3"/>
                <a:stretch>
                  <a:fillRect l="-1949"/>
                </a:stretch>
              </a:blipFill>
            </p:spPr>
            <p:txBody>
              <a:bodyPr/>
              <a:lstStyle/>
              <a:p>
                <a:r>
                  <a:rPr lang="ja-JP" altLang="en-US">
                    <a:noFill/>
                  </a:rPr>
                  <a:t> </a:t>
                </a:r>
              </a:p>
            </p:txBody>
          </p:sp>
        </mc:Fallback>
      </mc:AlternateContent>
      <p:sp>
        <p:nvSpPr>
          <p:cNvPr id="4" name="スライド番号プレースホルダー 3">
            <a:extLst>
              <a:ext uri="{FF2B5EF4-FFF2-40B4-BE49-F238E27FC236}">
                <a16:creationId xmlns:a16="http://schemas.microsoft.com/office/drawing/2014/main" id="{188A5F66-9F4E-9F90-6EE3-F195BF985666}"/>
              </a:ext>
            </a:extLst>
          </p:cNvPr>
          <p:cNvSpPr>
            <a:spLocks noGrp="1"/>
          </p:cNvSpPr>
          <p:nvPr>
            <p:ph type="sldNum" sz="quarter" idx="12"/>
          </p:nvPr>
        </p:nvSpPr>
        <p:spPr/>
        <p:txBody>
          <a:bodyPr/>
          <a:lstStyle/>
          <a:p>
            <a:pPr>
              <a:defRPr/>
            </a:pPr>
            <a:fld id="{0F5540F0-F2A8-4025-8DD2-0F2714FBFE32}" type="slidenum">
              <a:rPr lang="ja-JP" altLang="en-US" smtClean="0"/>
              <a:pPr>
                <a:defRPr/>
              </a:pPr>
              <a:t>9</a:t>
            </a:fld>
            <a:endParaRPr lang="ja-JP" altLang="en-US" dirty="0"/>
          </a:p>
        </p:txBody>
      </p:sp>
      <p:sp>
        <p:nvSpPr>
          <p:cNvPr id="17" name="タイトル 1">
            <a:extLst>
              <a:ext uri="{FF2B5EF4-FFF2-40B4-BE49-F238E27FC236}">
                <a16:creationId xmlns:a16="http://schemas.microsoft.com/office/drawing/2014/main" id="{7C48057C-2535-4534-06CF-48AB3A5CF866}"/>
              </a:ext>
            </a:extLst>
          </p:cNvPr>
          <p:cNvSpPr>
            <a:spLocks noGrp="1"/>
          </p:cNvSpPr>
          <p:nvPr>
            <p:ph type="title"/>
          </p:nvPr>
        </p:nvSpPr>
        <p:spPr>
          <a:xfrm>
            <a:off x="465215" y="51619"/>
            <a:ext cx="8229600" cy="542066"/>
          </a:xfrm>
        </p:spPr>
        <p:txBody>
          <a:bodyPr/>
          <a:lstStyle/>
          <a:p>
            <a:r>
              <a:rPr kumimoji="1" lang="en-US" altLang="ja-JP" sz="3200" dirty="0">
                <a:ea typeface="Verdana" panose="020B0604030504040204" pitchFamily="34" charset="0"/>
              </a:rPr>
              <a:t>Pulse </a:t>
            </a:r>
            <a:r>
              <a:rPr lang="en-US" altLang="ja-JP" sz="3200" dirty="0">
                <a:ea typeface="Verdana" panose="020B0604030504040204" pitchFamily="34" charset="0"/>
              </a:rPr>
              <a:t>Shape Discrimination(PSD)</a:t>
            </a:r>
            <a:endParaRPr kumimoji="1" lang="ja-JP" altLang="en-US" sz="3200" dirty="0">
              <a:ea typeface="UD デジタル 教科書体 NK-R" panose="02020400000000000000" pitchFamily="18" charset="-128"/>
            </a:endParaRPr>
          </a:p>
        </p:txBody>
      </p:sp>
      <p:grpSp>
        <p:nvGrpSpPr>
          <p:cNvPr id="7" name="グループ化 6">
            <a:extLst>
              <a:ext uri="{FF2B5EF4-FFF2-40B4-BE49-F238E27FC236}">
                <a16:creationId xmlns:a16="http://schemas.microsoft.com/office/drawing/2014/main" id="{4C13B318-20D9-3B77-B007-49293FFFF1F4}"/>
              </a:ext>
            </a:extLst>
          </p:cNvPr>
          <p:cNvGrpSpPr/>
          <p:nvPr/>
        </p:nvGrpSpPr>
        <p:grpSpPr>
          <a:xfrm>
            <a:off x="-5591" y="1111373"/>
            <a:ext cx="4773005" cy="3549158"/>
            <a:chOff x="0" y="702822"/>
            <a:chExt cx="5040560" cy="3748109"/>
          </a:xfrm>
        </p:grpSpPr>
        <p:pic>
          <p:nvPicPr>
            <p:cNvPr id="3" name="図 2">
              <a:extLst>
                <a:ext uri="{FF2B5EF4-FFF2-40B4-BE49-F238E27FC236}">
                  <a16:creationId xmlns:a16="http://schemas.microsoft.com/office/drawing/2014/main" id="{BBDCB370-259A-E712-EFDA-34010A7243F6}"/>
                </a:ext>
              </a:extLst>
            </p:cNvPr>
            <p:cNvPicPr>
              <a:picLocks noChangeAspect="1"/>
            </p:cNvPicPr>
            <p:nvPr/>
          </p:nvPicPr>
          <p:blipFill>
            <a:blip r:embed="rId4">
              <a:extLst>
                <a:ext uri="{28A0092B-C50C-407E-A947-70E740481C1C}">
                  <a14:useLocalDpi xmlns:a14="http://schemas.microsoft.com/office/drawing/2010/main" val="0"/>
                </a:ext>
              </a:extLst>
            </a:blip>
            <a:srcRect l="10260" t="33594" r="9714" b="9313"/>
            <a:stretch>
              <a:fillRect/>
            </a:stretch>
          </p:blipFill>
          <p:spPr>
            <a:xfrm>
              <a:off x="0" y="702822"/>
              <a:ext cx="5040560" cy="3748109"/>
            </a:xfrm>
            <a:prstGeom prst="rect">
              <a:avLst/>
            </a:prstGeom>
          </p:spPr>
        </p:pic>
        <p:sp>
          <p:nvSpPr>
            <p:cNvPr id="22" name="テキスト ボックス 21">
              <a:extLst>
                <a:ext uri="{FF2B5EF4-FFF2-40B4-BE49-F238E27FC236}">
                  <a16:creationId xmlns:a16="http://schemas.microsoft.com/office/drawing/2014/main" id="{4EAFF388-4B8F-7468-BF33-71E3F994BE44}"/>
                </a:ext>
              </a:extLst>
            </p:cNvPr>
            <p:cNvSpPr txBox="1"/>
            <p:nvPr/>
          </p:nvSpPr>
          <p:spPr>
            <a:xfrm>
              <a:off x="2344854" y="2039190"/>
              <a:ext cx="665820" cy="369332"/>
            </a:xfrm>
            <a:prstGeom prst="rect">
              <a:avLst/>
            </a:prstGeom>
            <a:noFill/>
          </p:spPr>
          <p:txBody>
            <a:bodyPr wrap="square">
              <a:spAutoFit/>
            </a:bodyPr>
            <a:lstStyle/>
            <a:p>
              <a:r>
                <a:rPr lang="en-US" altLang="ja-JP" sz="1800" dirty="0">
                  <a:solidFill>
                    <a:srgbClr val="FF0000"/>
                  </a:solidFill>
                  <a:latin typeface="UD デジタル 教科書体 NK-R" panose="02020400000000000000" pitchFamily="18" charset="-128"/>
                  <a:ea typeface="UD デジタル 教科書体 NK-R" panose="02020400000000000000" pitchFamily="18" charset="-128"/>
                </a:rPr>
                <a:t>Tail</a:t>
              </a:r>
              <a:endParaRPr lang="ja-JP" altLang="en-US" dirty="0">
                <a:solidFill>
                  <a:srgbClr val="FF0000"/>
                </a:solidFill>
              </a:endParaRPr>
            </a:p>
          </p:txBody>
        </p:sp>
        <p:cxnSp>
          <p:nvCxnSpPr>
            <p:cNvPr id="24" name="直線コネクタ 23">
              <a:extLst>
                <a:ext uri="{FF2B5EF4-FFF2-40B4-BE49-F238E27FC236}">
                  <a16:creationId xmlns:a16="http://schemas.microsoft.com/office/drawing/2014/main" id="{C3278BF1-25AB-2A87-7CAE-041DBC72673C}"/>
                </a:ext>
              </a:extLst>
            </p:cNvPr>
            <p:cNvCxnSpPr/>
            <p:nvPr/>
          </p:nvCxnSpPr>
          <p:spPr>
            <a:xfrm>
              <a:off x="1826694" y="1828052"/>
              <a:ext cx="0" cy="630070"/>
            </a:xfrm>
            <a:prstGeom prst="line">
              <a:avLst/>
            </a:prstGeom>
          </p:spPr>
          <p:style>
            <a:lnRef idx="1">
              <a:schemeClr val="accent1"/>
            </a:lnRef>
            <a:fillRef idx="0">
              <a:schemeClr val="accent1"/>
            </a:fillRef>
            <a:effectRef idx="0">
              <a:schemeClr val="accent1"/>
            </a:effectRef>
            <a:fontRef idx="minor">
              <a:schemeClr val="tx1"/>
            </a:fontRef>
          </p:style>
        </p:cxnSp>
        <p:sp>
          <p:nvSpPr>
            <p:cNvPr id="29" name="フリーフォーム: 図形 28">
              <a:extLst>
                <a:ext uri="{FF2B5EF4-FFF2-40B4-BE49-F238E27FC236}">
                  <a16:creationId xmlns:a16="http://schemas.microsoft.com/office/drawing/2014/main" id="{EACB73A7-A491-F41D-28AA-1A12CF32AF73}"/>
                </a:ext>
              </a:extLst>
            </p:cNvPr>
            <p:cNvSpPr/>
            <p:nvPr/>
          </p:nvSpPr>
          <p:spPr>
            <a:xfrm rot="6672362">
              <a:off x="2203752" y="1264157"/>
              <a:ext cx="859748" cy="1586880"/>
            </a:xfrm>
            <a:custGeom>
              <a:avLst/>
              <a:gdLst>
                <a:gd name="csX0" fmla="*/ 615702 w 859748"/>
                <a:gd name="csY0" fmla="*/ 1586880 h 1586880"/>
                <a:gd name="csX1" fmla="*/ 0 w 859748"/>
                <a:gd name="csY1" fmla="*/ 0 h 1586880"/>
                <a:gd name="csX2" fmla="*/ 639235 w 859748"/>
                <a:gd name="csY2" fmla="*/ 1241512 h 1586880"/>
                <a:gd name="csX3" fmla="*/ 728499 w 859748"/>
                <a:gd name="csY3" fmla="*/ 1390278 h 1586880"/>
                <a:gd name="csX4" fmla="*/ 859748 w 859748"/>
                <a:gd name="csY4" fmla="*/ 1492193 h 1586880"/>
                <a:gd name="csX5" fmla="*/ 733877 w 859748"/>
                <a:gd name="csY5" fmla="*/ 1541030 h 1586880"/>
                <a:gd name="csX6" fmla="*/ 733876 w 859748"/>
                <a:gd name="csY6" fmla="*/ 1541029 h 1586880"/>
              </a:gdLst>
              <a:ahLst/>
              <a:cxnLst>
                <a:cxn ang="0">
                  <a:pos x="csX0" y="csY0"/>
                </a:cxn>
                <a:cxn ang="0">
                  <a:pos x="csX1" y="csY1"/>
                </a:cxn>
                <a:cxn ang="0">
                  <a:pos x="csX2" y="csY2"/>
                </a:cxn>
                <a:cxn ang="0">
                  <a:pos x="csX3" y="csY3"/>
                </a:cxn>
                <a:cxn ang="0">
                  <a:pos x="csX4" y="csY4"/>
                </a:cxn>
                <a:cxn ang="0">
                  <a:pos x="csX5" y="csY5"/>
                </a:cxn>
                <a:cxn ang="0">
                  <a:pos x="csX6" y="csY6"/>
                </a:cxn>
              </a:cxnLst>
              <a:rect l="l" t="t" r="r" b="b"/>
              <a:pathLst>
                <a:path w="859748" h="1586880">
                  <a:moveTo>
                    <a:pt x="615702" y="1586880"/>
                  </a:moveTo>
                  <a:lnTo>
                    <a:pt x="0" y="0"/>
                  </a:lnTo>
                  <a:lnTo>
                    <a:pt x="639235" y="1241512"/>
                  </a:lnTo>
                  <a:lnTo>
                    <a:pt x="728499" y="1390278"/>
                  </a:lnTo>
                  <a:lnTo>
                    <a:pt x="859748" y="1492193"/>
                  </a:lnTo>
                  <a:lnTo>
                    <a:pt x="733877" y="1541030"/>
                  </a:lnTo>
                  <a:lnTo>
                    <a:pt x="733876" y="1541029"/>
                  </a:lnTo>
                  <a:close/>
                </a:path>
              </a:pathLst>
            </a:custGeom>
            <a:solidFill>
              <a:srgbClr val="FF0000">
                <a:alpha val="42000"/>
              </a:srgbClr>
            </a:solidFill>
          </p:spPr>
          <p:style>
            <a:lnRef idx="1">
              <a:schemeClr val="accent2"/>
            </a:lnRef>
            <a:fillRef idx="2">
              <a:schemeClr val="accent2"/>
            </a:fillRef>
            <a:effectRef idx="1">
              <a:schemeClr val="accent2"/>
            </a:effectRef>
            <a:fontRef idx="minor">
              <a:schemeClr val="dk1"/>
            </a:fontRef>
          </p:style>
          <p:txBody>
            <a:bodyPr wrap="square" rtlCol="0" anchor="ctr">
              <a:noAutofit/>
            </a:bodyPr>
            <a:lstStyle/>
            <a:p>
              <a:pPr algn="ctr"/>
              <a:endParaRPr kumimoji="1" lang="ja-JP" altLang="en-US" dirty="0"/>
            </a:p>
          </p:txBody>
        </p:sp>
        <p:sp>
          <p:nvSpPr>
            <p:cNvPr id="30" name="テキスト ボックス 29">
              <a:extLst>
                <a:ext uri="{FF2B5EF4-FFF2-40B4-BE49-F238E27FC236}">
                  <a16:creationId xmlns:a16="http://schemas.microsoft.com/office/drawing/2014/main" id="{720F1712-C99A-C214-0842-8EC5A785F658}"/>
                </a:ext>
              </a:extLst>
            </p:cNvPr>
            <p:cNvSpPr txBox="1"/>
            <p:nvPr/>
          </p:nvSpPr>
          <p:spPr>
            <a:xfrm>
              <a:off x="1292938" y="2277485"/>
              <a:ext cx="568306" cy="276275"/>
            </a:xfrm>
            <a:prstGeom prst="rect">
              <a:avLst/>
            </a:prstGeom>
            <a:noFill/>
          </p:spPr>
          <p:txBody>
            <a:bodyPr wrap="square">
              <a:spAutoFit/>
            </a:bodyPr>
            <a:lstStyle/>
            <a:p>
              <a:r>
                <a:rPr lang="en-US" altLang="ja-JP" sz="1100" dirty="0">
                  <a:solidFill>
                    <a:srgbClr val="002060"/>
                  </a:solidFill>
                  <a:latin typeface="UD デジタル 教科書体 NK-R" panose="02020400000000000000" pitchFamily="18" charset="-128"/>
                  <a:ea typeface="UD デジタル 教科書体 NK-R" panose="02020400000000000000" pitchFamily="18" charset="-128"/>
                </a:rPr>
                <a:t>Fast</a:t>
              </a:r>
              <a:endParaRPr lang="ja-JP" altLang="en-US" sz="1400" dirty="0">
                <a:solidFill>
                  <a:srgbClr val="002060"/>
                </a:solidFill>
              </a:endParaRPr>
            </a:p>
          </p:txBody>
        </p:sp>
        <p:sp>
          <p:nvSpPr>
            <p:cNvPr id="5" name="テキスト ボックス 4">
              <a:extLst>
                <a:ext uri="{FF2B5EF4-FFF2-40B4-BE49-F238E27FC236}">
                  <a16:creationId xmlns:a16="http://schemas.microsoft.com/office/drawing/2014/main" id="{0E76B7C6-2FB9-5DA0-D1BF-74ED68E24473}"/>
                </a:ext>
              </a:extLst>
            </p:cNvPr>
            <p:cNvSpPr txBox="1"/>
            <p:nvPr/>
          </p:nvSpPr>
          <p:spPr>
            <a:xfrm>
              <a:off x="3010674" y="3991383"/>
              <a:ext cx="1518995" cy="261610"/>
            </a:xfrm>
            <a:prstGeom prst="rect">
              <a:avLst/>
            </a:prstGeom>
            <a:noFill/>
          </p:spPr>
          <p:txBody>
            <a:bodyPr wrap="square">
              <a:spAutoFit/>
            </a:bodyPr>
            <a:lstStyle/>
            <a:p>
              <a:r>
                <a:rPr lang="ja-JP" altLang="en-US" sz="1100" dirty="0">
                  <a:solidFill>
                    <a:srgbClr val="7030A0"/>
                  </a:solidFill>
                  <a:latin typeface="UD デジタル 教科書体 NK-R" panose="02020400000000000000" pitchFamily="18" charset="-128"/>
                  <a:ea typeface="UD デジタル 教科書体 NK-R" panose="02020400000000000000" pitchFamily="18" charset="-128"/>
                </a:rPr>
                <a:t>：</a:t>
              </a:r>
              <a:r>
                <a:rPr lang="en-US" altLang="ja-JP" sz="1100" dirty="0">
                  <a:solidFill>
                    <a:srgbClr val="7030A0"/>
                  </a:solidFill>
                  <a:latin typeface="UD デジタル 教科書体 NK-R" panose="02020400000000000000" pitchFamily="18" charset="-128"/>
                  <a:ea typeface="UD デジタル 教科書体 NK-R" panose="02020400000000000000" pitchFamily="18" charset="-128"/>
                </a:rPr>
                <a:t>992 ns</a:t>
              </a:r>
            </a:p>
          </p:txBody>
        </p:sp>
      </p:grpSp>
      <p:sp>
        <p:nvSpPr>
          <p:cNvPr id="2" name="フッター プレースホルダー 1">
            <a:extLst>
              <a:ext uri="{FF2B5EF4-FFF2-40B4-BE49-F238E27FC236}">
                <a16:creationId xmlns:a16="http://schemas.microsoft.com/office/drawing/2014/main" id="{391E5077-596B-0431-DF7E-401047A1D06F}"/>
              </a:ext>
            </a:extLst>
          </p:cNvPr>
          <p:cNvSpPr>
            <a:spLocks noGrp="1"/>
          </p:cNvSpPr>
          <p:nvPr>
            <p:ph type="ftr" sz="quarter" idx="11"/>
          </p:nvPr>
        </p:nvSpPr>
        <p:spPr/>
        <p:txBody>
          <a:bodyPr/>
          <a:lstStyle/>
          <a:p>
            <a:pPr>
              <a:defRPr/>
            </a:pPr>
            <a:r>
              <a:rPr lang="en-US" altLang="ja-JP" dirty="0"/>
              <a:t>Wonder 2026, 2026/6/29 </a:t>
            </a:r>
            <a:endParaRPr lang="ja-JP" altLang="en-US" dirty="0"/>
          </a:p>
        </p:txBody>
      </p:sp>
      <p:sp>
        <p:nvSpPr>
          <p:cNvPr id="12" name="テキスト ボックス 11">
            <a:extLst>
              <a:ext uri="{FF2B5EF4-FFF2-40B4-BE49-F238E27FC236}">
                <a16:creationId xmlns:a16="http://schemas.microsoft.com/office/drawing/2014/main" id="{24565D66-CC04-7588-0375-0229A61EFA2A}"/>
              </a:ext>
            </a:extLst>
          </p:cNvPr>
          <p:cNvSpPr txBox="1"/>
          <p:nvPr/>
        </p:nvSpPr>
        <p:spPr>
          <a:xfrm>
            <a:off x="4594308" y="720553"/>
            <a:ext cx="4611746" cy="2308324"/>
          </a:xfrm>
          <a:prstGeom prst="rect">
            <a:avLst/>
          </a:prstGeom>
          <a:noFill/>
        </p:spPr>
        <p:txBody>
          <a:bodyPr wrap="square">
            <a:spAutoFit/>
          </a:bodyPr>
          <a:lstStyle/>
          <a:p>
            <a:pPr marL="285750" indent="-285750" fontAlgn="t">
              <a:buFont typeface="Arial" panose="020B0604020202020204" pitchFamily="34" charset="0"/>
              <a:buChar char="•"/>
            </a:pPr>
            <a:r>
              <a:rPr lang="en-US" altLang="ja-JP" dirty="0">
                <a:latin typeface="Tahoma" panose="020B0604030504040204" pitchFamily="34" charset="0"/>
                <a:cs typeface="Tahoma" panose="020B0604030504040204" pitchFamily="34" charset="0"/>
              </a:rPr>
              <a:t>Neutrons: </a:t>
            </a:r>
            <a:r>
              <a:rPr lang="en-US" altLang="ja-JP" dirty="0">
                <a:solidFill>
                  <a:srgbClr val="0070C0"/>
                </a:solidFill>
                <a:latin typeface="Tahoma" panose="020B0604030504040204" pitchFamily="34" charset="0"/>
                <a:cs typeface="Tahoma" panose="020B0604030504040204" pitchFamily="34" charset="0"/>
              </a:rPr>
              <a:t>High-LET</a:t>
            </a:r>
            <a:r>
              <a:rPr lang="ja-JP" altLang="en-US" dirty="0">
                <a:solidFill>
                  <a:srgbClr val="0070C0"/>
                </a:solidFill>
                <a:latin typeface="Tahoma" panose="020B0604030504040204" pitchFamily="34" charset="0"/>
                <a:cs typeface="Tahoma" panose="020B0604030504040204" pitchFamily="34" charset="0"/>
              </a:rPr>
              <a:t>→</a:t>
            </a:r>
            <a:r>
              <a:rPr lang="en-US" altLang="ja-JP" dirty="0">
                <a:solidFill>
                  <a:srgbClr val="0070C0"/>
                </a:solidFill>
                <a:latin typeface="Tahoma" panose="020B0604030504040204" pitchFamily="34" charset="0"/>
                <a:cs typeface="Tahoma" panose="020B0604030504040204" pitchFamily="34" charset="0"/>
              </a:rPr>
              <a:t> triplet state</a:t>
            </a:r>
            <a:br>
              <a:rPr lang="en-US" altLang="ja-JP" dirty="0">
                <a:latin typeface="Tahoma" panose="020B0604030504040204" pitchFamily="34" charset="0"/>
                <a:cs typeface="Tahoma" panose="020B0604030504040204" pitchFamily="34" charset="0"/>
              </a:rPr>
            </a:br>
            <a:r>
              <a:rPr lang="en-US" altLang="ja-JP" dirty="0">
                <a:latin typeface="Tahoma" panose="020B0604030504040204" pitchFamily="34" charset="0"/>
                <a:cs typeface="Tahoma" panose="020B0604030504040204" pitchFamily="34" charset="0"/>
              </a:rPr>
              <a:t>Gammas:  </a:t>
            </a:r>
            <a:r>
              <a:rPr lang="en-US" altLang="ja-JP" dirty="0">
                <a:solidFill>
                  <a:srgbClr val="FF0000"/>
                </a:solidFill>
                <a:latin typeface="Tahoma" panose="020B0604030504040204" pitchFamily="34" charset="0"/>
                <a:cs typeface="Tahoma" panose="020B0604030504040204" pitchFamily="34" charset="0"/>
              </a:rPr>
              <a:t>Low-LET</a:t>
            </a:r>
            <a:r>
              <a:rPr lang="ja-JP" altLang="en-US" dirty="0">
                <a:solidFill>
                  <a:srgbClr val="FF0000"/>
                </a:solidFill>
                <a:latin typeface="Tahoma" panose="020B0604030504040204" pitchFamily="34" charset="0"/>
                <a:cs typeface="Tahoma" panose="020B0604030504040204" pitchFamily="34" charset="0"/>
              </a:rPr>
              <a:t>→ </a:t>
            </a:r>
            <a:r>
              <a:rPr lang="en-US" altLang="ja-JP" dirty="0">
                <a:solidFill>
                  <a:srgbClr val="FF0000"/>
                </a:solidFill>
                <a:latin typeface="Tahoma" panose="020B0604030504040204" pitchFamily="34" charset="0"/>
                <a:cs typeface="Tahoma" panose="020B0604030504040204" pitchFamily="34" charset="0"/>
              </a:rPr>
              <a:t>singlet state</a:t>
            </a:r>
          </a:p>
          <a:p>
            <a:pPr marL="285750" indent="-285750" fontAlgn="t">
              <a:buFont typeface="Arial" panose="020B0604020202020204" pitchFamily="34" charset="0"/>
              <a:buChar char="•"/>
            </a:pPr>
            <a:r>
              <a:rPr lang="ja-JP" altLang="ja-JP" dirty="0">
                <a:latin typeface="Tahoma" panose="020B0604030504040204" pitchFamily="34" charset="0"/>
                <a:cs typeface="Tahoma" panose="020B0604030504040204" pitchFamily="34" charset="0"/>
              </a:rPr>
              <a:t>Neutron</a:t>
            </a:r>
            <a:r>
              <a:rPr lang="en-US" altLang="ja-JP" dirty="0">
                <a:latin typeface="Tahoma" panose="020B0604030504040204" pitchFamily="34" charset="0"/>
                <a:cs typeface="Tahoma" panose="020B0604030504040204" pitchFamily="34" charset="0"/>
              </a:rPr>
              <a:t> signals</a:t>
            </a:r>
            <a:r>
              <a:rPr lang="ja-JP" altLang="ja-JP" dirty="0">
                <a:latin typeface="Tahoma" panose="020B0604030504040204" pitchFamily="34" charset="0"/>
                <a:cs typeface="Tahoma" panose="020B0604030504040204" pitchFamily="34" charset="0"/>
              </a:rPr>
              <a:t> have longer decay</a:t>
            </a:r>
            <a:r>
              <a:rPr lang="en-US" altLang="ja-JP" dirty="0">
                <a:latin typeface="Tahoma" panose="020B0604030504040204" pitchFamily="34" charset="0"/>
                <a:cs typeface="Tahoma" panose="020B0604030504040204" pitchFamily="34" charset="0"/>
              </a:rPr>
              <a:t> times (</a:t>
            </a:r>
            <a:r>
              <a:rPr lang="en-US" altLang="ja-JP" dirty="0">
                <a:solidFill>
                  <a:srgbClr val="0070C0"/>
                </a:solidFill>
                <a:latin typeface="Tahoma" panose="020B0604030504040204" pitchFamily="34" charset="0"/>
                <a:cs typeface="Tahoma" panose="020B0604030504040204" pitchFamily="34" charset="0"/>
              </a:rPr>
              <a:t>13, 59, 460 ns</a:t>
            </a:r>
            <a:r>
              <a:rPr lang="en-US" altLang="ja-JP" dirty="0">
                <a:latin typeface="Tahoma" panose="020B0604030504040204" pitchFamily="34" charset="0"/>
                <a:cs typeface="Tahoma" panose="020B0604030504040204" pitchFamily="34" charset="0"/>
              </a:rPr>
              <a:t>)</a:t>
            </a:r>
            <a:r>
              <a:rPr lang="ja-JP" altLang="ja-JP" dirty="0">
                <a:latin typeface="Tahoma" panose="020B0604030504040204" pitchFamily="34" charset="0"/>
                <a:cs typeface="Tahoma" panose="020B0604030504040204" pitchFamily="34" charset="0"/>
              </a:rPr>
              <a:t> than gamma</a:t>
            </a:r>
            <a:r>
              <a:rPr lang="en-US" altLang="ja-JP" dirty="0">
                <a:latin typeface="Tahoma" panose="020B0604030504040204" pitchFamily="34" charset="0"/>
                <a:cs typeface="Tahoma" panose="020B0604030504040204" pitchFamily="34" charset="0"/>
              </a:rPr>
              <a:t>s</a:t>
            </a:r>
            <a:br>
              <a:rPr lang="en-US" altLang="ja-JP" dirty="0">
                <a:latin typeface="Tahoma" panose="020B0604030504040204" pitchFamily="34" charset="0"/>
                <a:cs typeface="Tahoma" panose="020B0604030504040204" pitchFamily="34" charset="0"/>
              </a:rPr>
            </a:br>
            <a:r>
              <a:rPr lang="en-US" altLang="ja-JP" dirty="0">
                <a:latin typeface="Tahoma" panose="020B0604030504040204" pitchFamily="34" charset="0"/>
                <a:cs typeface="Tahoma" panose="020B0604030504040204" pitchFamily="34" charset="0"/>
              </a:rPr>
              <a:t>(</a:t>
            </a:r>
            <a:r>
              <a:rPr lang="en-US" altLang="ja-JP" dirty="0">
                <a:solidFill>
                  <a:srgbClr val="FF0000"/>
                </a:solidFill>
                <a:latin typeface="Tahoma" panose="020B0604030504040204" pitchFamily="34" charset="0"/>
                <a:cs typeface="Tahoma" panose="020B0604030504040204" pitchFamily="34" charset="0"/>
              </a:rPr>
              <a:t>13, 35, 270 ns</a:t>
            </a:r>
            <a:r>
              <a:rPr lang="en-US" altLang="ja-JP" dirty="0">
                <a:latin typeface="Tahoma" panose="020B0604030504040204" pitchFamily="34" charset="0"/>
                <a:cs typeface="Tahoma" panose="020B0604030504040204" pitchFamily="34" charset="0"/>
              </a:rPr>
              <a:t>) [2].</a:t>
            </a:r>
            <a:endParaRPr lang="en-US" altLang="ja-JP" dirty="0">
              <a:solidFill>
                <a:srgbClr val="FF0000"/>
              </a:solidFill>
              <a:latin typeface="Tahoma" panose="020B0604030504040204" pitchFamily="34" charset="0"/>
              <a:cs typeface="Tahoma" panose="020B0604030504040204" pitchFamily="34" charset="0"/>
            </a:endParaRPr>
          </a:p>
          <a:p>
            <a:pPr marL="285750" indent="-285750" fontAlgn="t">
              <a:buFont typeface="Arial" panose="020B0604020202020204" pitchFamily="34" charset="0"/>
              <a:buChar char="•"/>
            </a:pPr>
            <a:r>
              <a:rPr lang="en-US" altLang="ja-JP" dirty="0">
                <a:latin typeface="Tahoma" panose="020B0604030504040204" pitchFamily="34" charset="0"/>
                <a:cs typeface="Tahoma" panose="020B0604030504040204" pitchFamily="34" charset="0"/>
              </a:rPr>
              <a:t>Q</a:t>
            </a:r>
            <a:r>
              <a:rPr lang="en-US" altLang="ja-JP" baseline="-25000" dirty="0">
                <a:latin typeface="Tahoma" panose="020B0604030504040204" pitchFamily="34" charset="0"/>
                <a:cs typeface="Tahoma" panose="020B0604030504040204" pitchFamily="34" charset="0"/>
              </a:rPr>
              <a:t>L</a:t>
            </a:r>
            <a:r>
              <a:rPr lang="en-US" altLang="ja-JP" dirty="0">
                <a:latin typeface="Tahoma" panose="020B0604030504040204" pitchFamily="34" charset="0"/>
                <a:cs typeface="Tahoma" panose="020B0604030504040204" pitchFamily="34" charset="0"/>
              </a:rPr>
              <a:t> and Q</a:t>
            </a:r>
            <a:r>
              <a:rPr lang="en-US" altLang="ja-JP" baseline="-25000" dirty="0">
                <a:latin typeface="Tahoma" panose="020B0604030504040204" pitchFamily="34" charset="0"/>
                <a:cs typeface="Tahoma" panose="020B0604030504040204" pitchFamily="34" charset="0"/>
              </a:rPr>
              <a:t>S</a:t>
            </a:r>
            <a:r>
              <a:rPr lang="en-US" altLang="ja-JP" dirty="0">
                <a:latin typeface="Tahoma" panose="020B0604030504040204" pitchFamily="34" charset="0"/>
                <a:cs typeface="Tahoma" panose="020B0604030504040204" pitchFamily="34" charset="0"/>
              </a:rPr>
              <a:t> are obtained by long- and short-gate integration with the digitizer, and PSD is calculated as follows:</a:t>
            </a:r>
          </a:p>
        </p:txBody>
      </p:sp>
      <p:sp>
        <p:nvSpPr>
          <p:cNvPr id="11" name="テキスト ボックス 10">
            <a:extLst>
              <a:ext uri="{FF2B5EF4-FFF2-40B4-BE49-F238E27FC236}">
                <a16:creationId xmlns:a16="http://schemas.microsoft.com/office/drawing/2014/main" id="{B9A3558F-E9C0-7287-84AE-A4BC6D35FFFA}"/>
              </a:ext>
            </a:extLst>
          </p:cNvPr>
          <p:cNvSpPr txBox="1"/>
          <p:nvPr/>
        </p:nvSpPr>
        <p:spPr>
          <a:xfrm>
            <a:off x="148285" y="5113990"/>
            <a:ext cx="4773005" cy="646331"/>
          </a:xfrm>
          <a:prstGeom prst="rect">
            <a:avLst/>
          </a:prstGeom>
          <a:noFill/>
        </p:spPr>
        <p:txBody>
          <a:bodyPr wrap="square">
            <a:spAutoFit/>
          </a:bodyPr>
          <a:lstStyle/>
          <a:p>
            <a:pPr fontAlgn="t"/>
            <a:r>
              <a:rPr lang="en-US" altLang="ja-JP" dirty="0">
                <a:latin typeface="Tahoma" panose="020B0604030504040204" pitchFamily="34" charset="0"/>
                <a:ea typeface="Tahoma" panose="020B0604030504040204" pitchFamily="34" charset="0"/>
                <a:cs typeface="Tahoma" panose="020B0604030504040204" pitchFamily="34" charset="0"/>
              </a:rPr>
              <a:t>      Pulse shape and PSD parameters [1]</a:t>
            </a:r>
          </a:p>
          <a:p>
            <a:pPr fontAlgn="t"/>
            <a:endParaRPr lang="en-US" altLang="ja-JP" dirty="0">
              <a:latin typeface="Tahoma" panose="020B0604030504040204" pitchFamily="34" charset="0"/>
              <a:ea typeface="Tahoma" panose="020B0604030504040204" pitchFamily="34" charset="0"/>
              <a:cs typeface="Tahoma" panose="020B0604030504040204" pitchFamily="34" charset="0"/>
            </a:endParaRPr>
          </a:p>
        </p:txBody>
      </p:sp>
      <p:sp>
        <p:nvSpPr>
          <p:cNvPr id="13" name="テキスト ボックス 12">
            <a:extLst>
              <a:ext uri="{FF2B5EF4-FFF2-40B4-BE49-F238E27FC236}">
                <a16:creationId xmlns:a16="http://schemas.microsoft.com/office/drawing/2014/main" id="{9B1E4E6F-EEE4-A94C-06C7-9D98A9F3F53B}"/>
              </a:ext>
            </a:extLst>
          </p:cNvPr>
          <p:cNvSpPr txBox="1"/>
          <p:nvPr/>
        </p:nvSpPr>
        <p:spPr>
          <a:xfrm>
            <a:off x="67445" y="5721948"/>
            <a:ext cx="5584675" cy="830997"/>
          </a:xfrm>
          <a:prstGeom prst="rect">
            <a:avLst/>
          </a:prstGeom>
          <a:noFill/>
        </p:spPr>
        <p:txBody>
          <a:bodyPr wrap="square">
            <a:spAutoFit/>
          </a:bodyPr>
          <a:lstStyle/>
          <a:p>
            <a:pPr fontAlgn="t"/>
            <a:r>
              <a:rPr lang="en-US" altLang="ja-JP" sz="1200" dirty="0">
                <a:latin typeface="Tahoma" panose="020B0604030504040204" pitchFamily="34" charset="0"/>
                <a:ea typeface="Tahoma" panose="020B0604030504040204" pitchFamily="34" charset="0"/>
                <a:cs typeface="Tahoma" panose="020B0604030504040204" pitchFamily="34" charset="0"/>
              </a:rPr>
              <a:t>[1] CAEN V1730/V1730S Digitizer User Manual, Available from: https://www.caen.it/ </a:t>
            </a:r>
          </a:p>
          <a:p>
            <a:pPr fontAlgn="t"/>
            <a:r>
              <a:rPr lang="en-US" altLang="ja-JP" sz="1200" dirty="0">
                <a:latin typeface="Tahoma" panose="020B0604030504040204" pitchFamily="34" charset="0"/>
                <a:ea typeface="Tahoma" panose="020B0604030504040204" pitchFamily="34" charset="0"/>
                <a:cs typeface="Tahoma" panose="020B0604030504040204" pitchFamily="34" charset="0"/>
              </a:rPr>
              <a:t>[2] EJ-276D Pulse Shape Discrimination Plastic Scintillator, </a:t>
            </a:r>
          </a:p>
          <a:p>
            <a:pPr fontAlgn="t"/>
            <a:r>
              <a:rPr lang="en-US" altLang="ja-JP" sz="1200" dirty="0">
                <a:latin typeface="Tahoma" panose="020B0604030504040204" pitchFamily="34" charset="0"/>
                <a:ea typeface="Tahoma" panose="020B0604030504040204" pitchFamily="34" charset="0"/>
                <a:cs typeface="Tahoma" panose="020B0604030504040204" pitchFamily="34" charset="0"/>
              </a:rPr>
              <a:t>Available from: https://eljentechnology.com/products/plastic-scintillators/ej-276  </a:t>
            </a:r>
          </a:p>
        </p:txBody>
      </p:sp>
      <p:sp>
        <p:nvSpPr>
          <p:cNvPr id="9" name="テキスト ボックス 8">
            <a:extLst>
              <a:ext uri="{FF2B5EF4-FFF2-40B4-BE49-F238E27FC236}">
                <a16:creationId xmlns:a16="http://schemas.microsoft.com/office/drawing/2014/main" id="{D2422707-E43D-C653-977B-EA55FA31FEEB}"/>
              </a:ext>
            </a:extLst>
          </p:cNvPr>
          <p:cNvSpPr txBox="1"/>
          <p:nvPr/>
        </p:nvSpPr>
        <p:spPr>
          <a:xfrm>
            <a:off x="7361109" y="3744035"/>
            <a:ext cx="1729756" cy="369332"/>
          </a:xfrm>
          <a:prstGeom prst="rect">
            <a:avLst/>
          </a:prstGeom>
          <a:solidFill>
            <a:schemeClr val="bg1"/>
          </a:solidFill>
        </p:spPr>
        <p:txBody>
          <a:bodyPr wrap="square">
            <a:spAutoFit/>
          </a:bodyPr>
          <a:lstStyle/>
          <a:p>
            <a:r>
              <a:rPr lang="ja-JP" altLang="en-US" dirty="0">
                <a:solidFill>
                  <a:srgbClr val="0070C0"/>
                </a:solidFill>
                <a:latin typeface="UD デジタル 教科書体 NK-R" panose="02020400000000000000" pitchFamily="18" charset="-128"/>
                <a:ea typeface="UD デジタル 教科書体 NK-R" panose="02020400000000000000" pitchFamily="18" charset="-128"/>
              </a:rPr>
              <a:t>ｎ：</a:t>
            </a:r>
            <a:r>
              <a:rPr lang="en-US" altLang="ja-JP" dirty="0">
                <a:solidFill>
                  <a:srgbClr val="0070C0"/>
                </a:solidFill>
                <a:latin typeface="UD デジタル 教科書体 NK-R" panose="02020400000000000000" pitchFamily="18" charset="-128"/>
                <a:ea typeface="UD デジタル 教科書体 NK-R" panose="02020400000000000000" pitchFamily="18" charset="-128"/>
              </a:rPr>
              <a:t>PSD</a:t>
            </a:r>
            <a:r>
              <a:rPr lang="ja-JP" altLang="en-US" dirty="0">
                <a:solidFill>
                  <a:srgbClr val="0070C0"/>
                </a:solidFill>
                <a:latin typeface="UD デジタル 教科書体 NK-R" panose="02020400000000000000" pitchFamily="18" charset="-128"/>
                <a:ea typeface="UD デジタル 教科書体 NK-R" panose="02020400000000000000" pitchFamily="18" charset="-128"/>
              </a:rPr>
              <a:t> ～ </a:t>
            </a:r>
            <a:r>
              <a:rPr lang="en-US" altLang="ja-JP" dirty="0">
                <a:solidFill>
                  <a:srgbClr val="0070C0"/>
                </a:solidFill>
                <a:latin typeface="UD デジタル 教科書体 NK-R" panose="02020400000000000000" pitchFamily="18" charset="-128"/>
                <a:ea typeface="UD デジタル 教科書体 NK-R" panose="02020400000000000000" pitchFamily="18" charset="-128"/>
              </a:rPr>
              <a:t>0.4</a:t>
            </a:r>
          </a:p>
        </p:txBody>
      </p:sp>
      <p:sp>
        <p:nvSpPr>
          <p:cNvPr id="8" name="テキスト ボックス 7">
            <a:extLst>
              <a:ext uri="{FF2B5EF4-FFF2-40B4-BE49-F238E27FC236}">
                <a16:creationId xmlns:a16="http://schemas.microsoft.com/office/drawing/2014/main" id="{689094E5-B5F6-DE30-D1D8-C7FFF9A70CE6}"/>
              </a:ext>
            </a:extLst>
          </p:cNvPr>
          <p:cNvSpPr txBox="1"/>
          <p:nvPr/>
        </p:nvSpPr>
        <p:spPr>
          <a:xfrm>
            <a:off x="7313580" y="4016830"/>
            <a:ext cx="2163965" cy="369332"/>
          </a:xfrm>
          <a:prstGeom prst="rect">
            <a:avLst/>
          </a:prstGeom>
          <a:noFill/>
        </p:spPr>
        <p:txBody>
          <a:bodyPr wrap="square">
            <a:spAutoFit/>
          </a:bodyPr>
          <a:lstStyle/>
          <a:p>
            <a:r>
              <a:rPr lang="el-GR" altLang="ja-JP" sz="1800" dirty="0">
                <a:solidFill>
                  <a:srgbClr val="FF0000"/>
                </a:solidFill>
                <a:latin typeface="UD デジタル 教科書体 NK-R" panose="02020400000000000000" pitchFamily="18" charset="-128"/>
                <a:ea typeface="UD デジタル 教科書体 NK-R" panose="02020400000000000000" pitchFamily="18" charset="-128"/>
              </a:rPr>
              <a:t>γ</a:t>
            </a:r>
            <a:r>
              <a:rPr lang="en-US" altLang="ja-JP" sz="1800" dirty="0">
                <a:solidFill>
                  <a:srgbClr val="FF0000"/>
                </a:solidFill>
                <a:latin typeface="UD デジタル 教科書体 NK-R" panose="02020400000000000000" pitchFamily="18" charset="-128"/>
                <a:ea typeface="UD デジタル 教科書体 NK-R" panose="02020400000000000000" pitchFamily="18" charset="-128"/>
              </a:rPr>
              <a:t>:</a:t>
            </a:r>
            <a:r>
              <a:rPr lang="ja-JP" altLang="en-US" sz="1800" dirty="0">
                <a:solidFill>
                  <a:srgbClr val="FF0000"/>
                </a:solidFill>
                <a:latin typeface="UD デジタル 教科書体 NK-R" panose="02020400000000000000" pitchFamily="18" charset="-128"/>
                <a:ea typeface="UD デジタル 教科書体 NK-R" panose="02020400000000000000" pitchFamily="18" charset="-128"/>
              </a:rPr>
              <a:t>　</a:t>
            </a:r>
            <a:r>
              <a:rPr lang="en-US" altLang="ja-JP" sz="1800" dirty="0">
                <a:solidFill>
                  <a:srgbClr val="FF0000"/>
                </a:solidFill>
                <a:latin typeface="UD デジタル 教科書体 NK-R" panose="02020400000000000000" pitchFamily="18" charset="-128"/>
                <a:ea typeface="UD デジタル 教科書体 NK-R" panose="02020400000000000000" pitchFamily="18" charset="-128"/>
              </a:rPr>
              <a:t>PSD</a:t>
            </a:r>
            <a:r>
              <a:rPr lang="ja-JP" altLang="en-US" sz="1800" dirty="0">
                <a:solidFill>
                  <a:srgbClr val="FF0000"/>
                </a:solidFill>
                <a:latin typeface="UD デジタル 教科書体 NK-R" panose="02020400000000000000" pitchFamily="18" charset="-128"/>
                <a:ea typeface="UD デジタル 教科書体 NK-R" panose="02020400000000000000" pitchFamily="18" charset="-128"/>
              </a:rPr>
              <a:t>～ </a:t>
            </a:r>
            <a:r>
              <a:rPr lang="en-US" altLang="ja-JP" sz="1800" dirty="0">
                <a:solidFill>
                  <a:srgbClr val="FF0000"/>
                </a:solidFill>
                <a:latin typeface="UD デジタル 教科書体 NK-R" panose="02020400000000000000" pitchFamily="18" charset="-128"/>
                <a:ea typeface="UD デジタル 教科書体 NK-R" panose="02020400000000000000" pitchFamily="18" charset="-128"/>
              </a:rPr>
              <a:t>0.25</a:t>
            </a:r>
          </a:p>
        </p:txBody>
      </p:sp>
    </p:spTree>
    <p:extLst>
      <p:ext uri="{BB962C8B-B14F-4D97-AF65-F5344CB8AC3E}">
        <p14:creationId xmlns:p14="http://schemas.microsoft.com/office/powerpoint/2010/main" val="272767853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10255</TotalTime>
  <Words>3712</Words>
  <Application>Microsoft Office PowerPoint</Application>
  <PresentationFormat>画面に合わせる (4:3)</PresentationFormat>
  <Paragraphs>453</Paragraphs>
  <Slides>22</Slides>
  <Notes>18</Notes>
  <HiddenSlides>3</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22</vt:i4>
      </vt:variant>
    </vt:vector>
  </HeadingPairs>
  <TitlesOfParts>
    <vt:vector size="31" baseType="lpstr">
      <vt:lpstr>Arial</vt:lpstr>
      <vt:lpstr>UD デジタル 教科書体 NK-R</vt:lpstr>
      <vt:lpstr>Comic Sans MS</vt:lpstr>
      <vt:lpstr>Cambria Math</vt:lpstr>
      <vt:lpstr>Calibri</vt:lpstr>
      <vt:lpstr>Verdana</vt:lpstr>
      <vt:lpstr>Tahoma</vt:lpstr>
      <vt:lpstr>Symbol</vt:lpstr>
      <vt:lpstr>Office テーマ</vt:lpstr>
      <vt:lpstr>Measurements of fission cross sections  of 235U at the KRUNS-LINAC</vt:lpstr>
      <vt:lpstr>Introduction</vt:lpstr>
      <vt:lpstr>Current status and requirements</vt:lpstr>
      <vt:lpstr>Issues in measurements</vt:lpstr>
      <vt:lpstr>Motivation</vt:lpstr>
      <vt:lpstr>Experimental facility</vt:lpstr>
      <vt:lpstr>Experimental setup</vt:lpstr>
      <vt:lpstr>Data analysis</vt:lpstr>
      <vt:lpstr>Pulse Shape Discrimination(PSD)</vt:lpstr>
      <vt:lpstr>PowerPoint プレゼンテーション</vt:lpstr>
      <vt:lpstr>Dead time correction</vt:lpstr>
      <vt:lpstr>Setting the PH and PSD gate regions</vt:lpstr>
      <vt:lpstr>Spectra comparison before and after gating</vt:lpstr>
      <vt:lpstr>235U TOF spectra</vt:lpstr>
      <vt:lpstr>Measurements of the neutron spectrum</vt:lpstr>
      <vt:lpstr>Self-absorption correction</vt:lpstr>
      <vt:lpstr>235U relative fission cross sections</vt:lpstr>
      <vt:lpstr>235U relative fission cross sections</vt:lpstr>
      <vt:lpstr>235U relative fission cross sections</vt:lpstr>
      <vt:lpstr>Summary</vt:lpstr>
      <vt:lpstr>Detection efficiency</vt:lpstr>
      <vt:lpstr>PowerPoint プレゼンテーション</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原子力システム研究開発事業 マイナーアクチニドの中性子核データ精度向上 に係る研究開発 平成25年度第一回全体会合 平成25年21-22日　京都大学原子炉実験所研究棟2階会議室  (1)熱中性子捕獲断面積の高度化 ②可変中性子スペクトル場照射による精度検証  ４ヵ年の実施計画、H２５年度詳細実施計画</dc:title>
  <dc:creator>Hori</dc:creator>
  <cp:lastModifiedBy>terada.kazushi.8x@ms.c.kyoto-u.ac.jp</cp:lastModifiedBy>
  <cp:revision>703</cp:revision>
  <dcterms:created xsi:type="dcterms:W3CDTF">2013-10-18T01:31:42Z</dcterms:created>
  <dcterms:modified xsi:type="dcterms:W3CDTF">2026-06-29T09:48:32Z</dcterms:modified>
</cp:coreProperties>
</file>