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0">
  <p:sldMasterIdLst>
    <p:sldMasterId id="2147483648" r:id="rId1"/>
  </p:sldMasterIdLst>
  <p:notesMasterIdLst>
    <p:notesMasterId r:id="rId37"/>
  </p:notesMasterIdLst>
  <p:sldIdLst>
    <p:sldId id="262" r:id="rId2"/>
    <p:sldId id="270" r:id="rId3"/>
    <p:sldId id="273" r:id="rId4"/>
    <p:sldId id="390" r:id="rId5"/>
    <p:sldId id="418" r:id="rId6"/>
    <p:sldId id="421" r:id="rId7"/>
    <p:sldId id="422" r:id="rId8"/>
    <p:sldId id="423" r:id="rId9"/>
    <p:sldId id="424" r:id="rId10"/>
    <p:sldId id="425" r:id="rId11"/>
    <p:sldId id="451" r:id="rId12"/>
    <p:sldId id="426" r:id="rId13"/>
    <p:sldId id="429" r:id="rId14"/>
    <p:sldId id="427" r:id="rId15"/>
    <p:sldId id="447" r:id="rId16"/>
    <p:sldId id="449" r:id="rId17"/>
    <p:sldId id="450" r:id="rId18"/>
    <p:sldId id="448" r:id="rId19"/>
    <p:sldId id="428" r:id="rId20"/>
    <p:sldId id="436" r:id="rId21"/>
    <p:sldId id="437" r:id="rId22"/>
    <p:sldId id="442" r:id="rId23"/>
    <p:sldId id="443" r:id="rId24"/>
    <p:sldId id="444" r:id="rId25"/>
    <p:sldId id="438" r:id="rId26"/>
    <p:sldId id="439" r:id="rId27"/>
    <p:sldId id="445" r:id="rId28"/>
    <p:sldId id="440" r:id="rId29"/>
    <p:sldId id="446" r:id="rId30"/>
    <p:sldId id="441" r:id="rId31"/>
    <p:sldId id="419" r:id="rId32"/>
    <p:sldId id="430" r:id="rId33"/>
    <p:sldId id="416" r:id="rId34"/>
    <p:sldId id="432" r:id="rId35"/>
    <p:sldId id="39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86" userDrawn="1">
          <p15:clr>
            <a:srgbClr val="A4A3A4"/>
          </p15:clr>
        </p15:guide>
        <p15:guide id="2" pos="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AEFF7"/>
    <a:srgbClr val="D2DEEF"/>
    <a:srgbClr val="2D2DB9"/>
    <a:srgbClr val="70AD47"/>
    <a:srgbClr val="E9EBF5"/>
    <a:srgbClr val="325CB4"/>
    <a:srgbClr val="517BB4"/>
    <a:srgbClr val="7BA6D3"/>
    <a:srgbClr val="006A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06" autoAdjust="0"/>
    <p:restoredTop sz="94660"/>
  </p:normalViewPr>
  <p:slideViewPr>
    <p:cSldViewPr snapToGrid="0">
      <p:cViewPr varScale="1">
        <p:scale>
          <a:sx n="99" d="100"/>
          <a:sy n="99" d="100"/>
        </p:scale>
        <p:origin x="138" y="282"/>
      </p:cViewPr>
      <p:guideLst>
        <p:guide orient="horz" pos="686"/>
        <p:guide pos="52"/>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F56B84-4933-4453-A31D-8046DB0B7A6C}" type="datetimeFigureOut">
              <a:rPr lang="en-GB" smtClean="0"/>
              <a:t>28/06/2026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F1D765-01B4-40F0-A023-AA2D8BB4E3DF}" type="slidenum">
              <a:rPr lang="en-GB" smtClean="0"/>
              <a:t>‹#›</a:t>
            </a:fld>
            <a:endParaRPr lang="en-GB"/>
          </a:p>
        </p:txBody>
      </p:sp>
    </p:spTree>
    <p:extLst>
      <p:ext uri="{BB962C8B-B14F-4D97-AF65-F5344CB8AC3E}">
        <p14:creationId xmlns:p14="http://schemas.microsoft.com/office/powerpoint/2010/main" val="2583438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074EFCF-1EDD-4A14-8F62-8D09EA0623D0}"/>
              </a:ext>
            </a:extLst>
          </p:cNvPr>
          <p:cNvSpPr>
            <a:spLocks noGrp="1"/>
          </p:cNvSpPr>
          <p:nvPr>
            <p:ph type="ctrTitle"/>
          </p:nvPr>
        </p:nvSpPr>
        <p:spPr>
          <a:xfrm>
            <a:off x="3337389" y="164315"/>
            <a:ext cx="5827160" cy="2387600"/>
          </a:xfrm>
        </p:spPr>
        <p:txBody>
          <a:bodyPr/>
          <a:lstStyle>
            <a:lvl1pPr algn="ctr">
              <a:defRPr/>
            </a:lvl1pPr>
          </a:lstStyle>
          <a:p>
            <a:r>
              <a:rPr lang="en-GB" dirty="0"/>
              <a:t>Handbook title:</a:t>
            </a:r>
            <a:br>
              <a:rPr lang="en-GB" dirty="0"/>
            </a:br>
            <a:r>
              <a:rPr lang="en-GB" dirty="0"/>
              <a:t>chapter title</a:t>
            </a:r>
          </a:p>
        </p:txBody>
      </p:sp>
      <p:sp>
        <p:nvSpPr>
          <p:cNvPr id="7" name="Subtitle 2">
            <a:extLst>
              <a:ext uri="{FF2B5EF4-FFF2-40B4-BE49-F238E27FC236}">
                <a16:creationId xmlns:a16="http://schemas.microsoft.com/office/drawing/2014/main" id="{DE594E41-63C3-4D06-989B-DBD8F82D9A3C}"/>
              </a:ext>
            </a:extLst>
          </p:cNvPr>
          <p:cNvSpPr>
            <a:spLocks noGrp="1"/>
          </p:cNvSpPr>
          <p:nvPr>
            <p:ph type="subTitle" idx="1"/>
          </p:nvPr>
        </p:nvSpPr>
        <p:spPr>
          <a:xfrm>
            <a:off x="1524000" y="2838467"/>
            <a:ext cx="9144000" cy="2677116"/>
          </a:xfrm>
        </p:spPr>
        <p:txBody>
          <a:bodyPr/>
          <a:lstStyle>
            <a:lvl1pPr marL="0" indent="0" algn="ctr">
              <a:buNone/>
              <a:defRPr b="1"/>
            </a:lvl1pPr>
          </a:lstStyle>
          <a:p>
            <a:r>
              <a:rPr lang="en-GB" dirty="0"/>
              <a:t>Chapter section title</a:t>
            </a:r>
          </a:p>
          <a:p>
            <a:r>
              <a:rPr lang="en-GB" dirty="0"/>
              <a:t>(if needed/relevant, also add the subsections covered by this presentation)</a:t>
            </a:r>
          </a:p>
        </p:txBody>
      </p:sp>
      <p:sp>
        <p:nvSpPr>
          <p:cNvPr id="13" name="Text Placeholder 12">
            <a:extLst>
              <a:ext uri="{FF2B5EF4-FFF2-40B4-BE49-F238E27FC236}">
                <a16:creationId xmlns:a16="http://schemas.microsoft.com/office/drawing/2014/main" id="{151BFB42-95FD-4FA0-86E2-FE9ABB3CE731}"/>
              </a:ext>
            </a:extLst>
          </p:cNvPr>
          <p:cNvSpPr>
            <a:spLocks noGrp="1"/>
          </p:cNvSpPr>
          <p:nvPr>
            <p:ph type="body" sz="quarter" idx="11" hasCustomPrompt="1"/>
          </p:nvPr>
        </p:nvSpPr>
        <p:spPr>
          <a:xfrm>
            <a:off x="1524000" y="5802135"/>
            <a:ext cx="9144000" cy="804788"/>
          </a:xfrm>
        </p:spPr>
        <p:txBody>
          <a:bodyPr>
            <a:normAutofit/>
          </a:bodyPr>
          <a:lstStyle>
            <a:lvl1pPr marL="0" indent="0" algn="ctr">
              <a:buNone/>
              <a:defRPr sz="2000"/>
            </a:lvl1pPr>
          </a:lstStyle>
          <a:p>
            <a:pPr lvl="0"/>
            <a:r>
              <a:rPr lang="en-GB" dirty="0"/>
              <a:t>Lecturer’s name</a:t>
            </a:r>
          </a:p>
          <a:p>
            <a:pPr lvl="0"/>
            <a:r>
              <a:rPr lang="en-GB" dirty="0"/>
              <a:t>Lecturer’s affiliation</a:t>
            </a:r>
            <a:endParaRPr lang="LID4096" dirty="0"/>
          </a:p>
        </p:txBody>
      </p:sp>
    </p:spTree>
    <p:extLst>
      <p:ext uri="{BB962C8B-B14F-4D97-AF65-F5344CB8AC3E}">
        <p14:creationId xmlns:p14="http://schemas.microsoft.com/office/powerpoint/2010/main" val="3702897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C41E3-989B-4E89-BE07-B36EF82C4FED}"/>
              </a:ext>
            </a:extLst>
          </p:cNvPr>
          <p:cNvSpPr>
            <a:spLocks noGrp="1"/>
          </p:cNvSpPr>
          <p:nvPr>
            <p:ph type="title"/>
          </p:nvPr>
        </p:nvSpPr>
        <p:spPr/>
        <p:txBody>
          <a:bodyPr/>
          <a:lstStyle>
            <a:lvl1pPr>
              <a:defRPr b="1">
                <a:latin typeface="Garamond" panose="02020404030301010803" pitchFamily="18"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46799261-C51B-4D6E-B6DB-46C3FB9F3E1C}"/>
              </a:ext>
            </a:extLst>
          </p:cNvPr>
          <p:cNvSpPr>
            <a:spLocks noGrp="1"/>
          </p:cNvSpPr>
          <p:nvPr>
            <p:ph idx="1"/>
          </p:nvPr>
        </p:nvSpPr>
        <p:spPr/>
        <p:txBody>
          <a:bodyPr/>
          <a:lstStyle>
            <a:lvl1pPr>
              <a:defRPr>
                <a:latin typeface="Garamond" panose="02020404030301010803" pitchFamily="18" charset="0"/>
              </a:defRPr>
            </a:lvl1pPr>
            <a:lvl2pPr>
              <a:defRPr>
                <a:latin typeface="Garamond" panose="02020404030301010803" pitchFamily="18" charset="0"/>
              </a:defRPr>
            </a:lvl2pPr>
            <a:lvl3pPr>
              <a:defRPr>
                <a:latin typeface="Garamond" panose="02020404030301010803" pitchFamily="18" charset="0"/>
              </a:defRPr>
            </a:lvl3pPr>
            <a:lvl4pPr>
              <a:defRPr>
                <a:latin typeface="Garamond" panose="02020404030301010803" pitchFamily="18" charset="0"/>
              </a:defRPr>
            </a:lvl4pPr>
            <a:lvl5pPr>
              <a:defRPr>
                <a:latin typeface="Garamond" panose="02020404030301010803"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9040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5" name="Picture 14" descr="A close up of a logo&#10;&#10;Description automatically generated">
            <a:extLst>
              <a:ext uri="{FF2B5EF4-FFF2-40B4-BE49-F238E27FC236}">
                <a16:creationId xmlns:a16="http://schemas.microsoft.com/office/drawing/2014/main" id="{2CCE97AB-BC02-4EC0-9B02-5E0F8D54B024}"/>
              </a:ext>
            </a:extLst>
          </p:cNvPr>
          <p:cNvPicPr>
            <a:picLocks noChangeAspect="1"/>
          </p:cNvPicPr>
          <p:nvPr userDrawn="1"/>
        </p:nvPicPr>
        <p:blipFill rotWithShape="1">
          <a:blip r:embed="rId2"/>
          <a:srcRect l="33008" t="-2977" r="35034" b="27848"/>
          <a:stretch/>
        </p:blipFill>
        <p:spPr>
          <a:xfrm>
            <a:off x="1668437" y="6218158"/>
            <a:ext cx="1087923" cy="509463"/>
          </a:xfrm>
          <a:prstGeom prst="rect">
            <a:avLst/>
          </a:prstGeom>
        </p:spPr>
      </p:pic>
      <p:sp>
        <p:nvSpPr>
          <p:cNvPr id="16" name="Subtitle 2">
            <a:extLst>
              <a:ext uri="{FF2B5EF4-FFF2-40B4-BE49-F238E27FC236}">
                <a16:creationId xmlns:a16="http://schemas.microsoft.com/office/drawing/2014/main" id="{F64EB957-A4CD-44CE-8570-C3F8EADFCDD0}"/>
              </a:ext>
            </a:extLst>
          </p:cNvPr>
          <p:cNvSpPr txBox="1">
            <a:spLocks/>
          </p:cNvSpPr>
          <p:nvPr userDrawn="1"/>
        </p:nvSpPr>
        <p:spPr>
          <a:xfrm>
            <a:off x="2618468" y="6218156"/>
            <a:ext cx="7489877" cy="50946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100" noProof="0" dirty="0">
                <a:solidFill>
                  <a:schemeClr val="bg2">
                    <a:lumMod val="25000"/>
                  </a:schemeClr>
                </a:solidFill>
                <a:latin typeface="Gill Sans MT" panose="020B0502020104020203" pitchFamily="34" charset="0"/>
              </a:rPr>
              <a:t>This project has received funding from the European Union’s Euratom research and training programme 2019-2020 under the Grant Agreement n°890675. </a:t>
            </a:r>
            <a:r>
              <a:rPr lang="en-GB" sz="1100" kern="1200" dirty="0">
                <a:solidFill>
                  <a:schemeClr val="bg2">
                    <a:lumMod val="25000"/>
                  </a:schemeClr>
                </a:solidFill>
                <a:latin typeface="Gill Sans MT" panose="020B0502020104020203" pitchFamily="34" charset="0"/>
                <a:ea typeface="+mn-ea"/>
                <a:cs typeface="+mn-cs"/>
              </a:rPr>
              <a:t>The content of this document reflects only the author’s view. The European Commission is not responsible for any use that may be made of the information it contains. </a:t>
            </a:r>
          </a:p>
        </p:txBody>
      </p:sp>
      <p:pic>
        <p:nvPicPr>
          <p:cNvPr id="17" name="Picture 16" descr="Icon&#10;&#10;Description automatically generated">
            <a:extLst>
              <a:ext uri="{FF2B5EF4-FFF2-40B4-BE49-F238E27FC236}">
                <a16:creationId xmlns:a16="http://schemas.microsoft.com/office/drawing/2014/main" id="{C303A147-22F1-4365-AE67-6C8E7CDFD05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841761" y="4444560"/>
            <a:ext cx="503537" cy="494162"/>
          </a:xfrm>
          <a:prstGeom prst="rect">
            <a:avLst/>
          </a:prstGeom>
        </p:spPr>
      </p:pic>
      <p:pic>
        <p:nvPicPr>
          <p:cNvPr id="18" name="Picture 17" descr="Logo, icon&#10;&#10;Description automatically generated">
            <a:extLst>
              <a:ext uri="{FF2B5EF4-FFF2-40B4-BE49-F238E27FC236}">
                <a16:creationId xmlns:a16="http://schemas.microsoft.com/office/drawing/2014/main" id="{DFEC90A2-6A69-49C1-AA48-88E57A11CF6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5774565" y="4499365"/>
            <a:ext cx="420400" cy="384552"/>
          </a:xfrm>
          <a:prstGeom prst="rect">
            <a:avLst/>
          </a:prstGeom>
        </p:spPr>
      </p:pic>
      <p:pic>
        <p:nvPicPr>
          <p:cNvPr id="19" name="Picture 18" descr="Icon&#10;&#10;Description automatically generated">
            <a:extLst>
              <a:ext uri="{FF2B5EF4-FFF2-40B4-BE49-F238E27FC236}">
                <a16:creationId xmlns:a16="http://schemas.microsoft.com/office/drawing/2014/main" id="{3C3539B8-FAAF-48D8-9CFA-0EC4D1A2D196}"/>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2624751" y="4419664"/>
            <a:ext cx="503023" cy="494161"/>
          </a:xfrm>
          <a:prstGeom prst="rect">
            <a:avLst/>
          </a:prstGeom>
        </p:spPr>
      </p:pic>
      <p:sp>
        <p:nvSpPr>
          <p:cNvPr id="20" name="TextBox 19">
            <a:extLst>
              <a:ext uri="{FF2B5EF4-FFF2-40B4-BE49-F238E27FC236}">
                <a16:creationId xmlns:a16="http://schemas.microsoft.com/office/drawing/2014/main" id="{A4CBDB19-2855-4239-829D-32C6EB7DFF41}"/>
              </a:ext>
            </a:extLst>
          </p:cNvPr>
          <p:cNvSpPr txBox="1"/>
          <p:nvPr userDrawn="1"/>
        </p:nvSpPr>
        <p:spPr>
          <a:xfrm>
            <a:off x="1665088" y="5009018"/>
            <a:ext cx="2327603" cy="341632"/>
          </a:xfrm>
          <a:prstGeom prst="rect">
            <a:avLst/>
          </a:prstGeom>
          <a:noFill/>
        </p:spPr>
        <p:txBody>
          <a:bodyPr wrap="square" rtlCol="0">
            <a:spAutoFit/>
          </a:bodyPr>
          <a:lstStyle/>
          <a:p>
            <a:pPr marL="0" marR="0" lvl="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1800" b="0" i="0" u="none" strike="noStrike" kern="1200" cap="none" spc="0" normalizeH="0" baseline="0" noProof="0" dirty="0">
                <a:ln>
                  <a:noFill/>
                </a:ln>
                <a:solidFill>
                  <a:schemeClr val="bg2">
                    <a:lumMod val="25000"/>
                  </a:schemeClr>
                </a:solidFill>
                <a:effectLst/>
                <a:uLnTx/>
                <a:uFillTx/>
                <a:latin typeface="Gill Sans MT" panose="020B0502020104020203" pitchFamily="34" charset="0"/>
                <a:ea typeface="+mn-ea"/>
                <a:cs typeface="+mn-cs"/>
              </a:rPr>
              <a:t>www.great-pioneer.eu</a:t>
            </a:r>
            <a:endParaRPr kumimoji="0" lang="en-US" sz="1800" b="0" i="0" u="none" strike="noStrike" kern="1200" cap="none" spc="0" normalizeH="0" baseline="0" noProof="0" dirty="0">
              <a:ln>
                <a:noFill/>
              </a:ln>
              <a:solidFill>
                <a:schemeClr val="bg2">
                  <a:lumMod val="25000"/>
                </a:schemeClr>
              </a:solidFill>
              <a:effectLst/>
              <a:uLnTx/>
              <a:uFillTx/>
              <a:latin typeface="Gill Sans MT" panose="020B0502020104020203" pitchFamily="34" charset="0"/>
              <a:ea typeface="+mn-ea"/>
              <a:cs typeface="+mn-cs"/>
            </a:endParaRPr>
          </a:p>
        </p:txBody>
      </p:sp>
      <p:sp>
        <p:nvSpPr>
          <p:cNvPr id="21" name="TextBox 20">
            <a:extLst>
              <a:ext uri="{FF2B5EF4-FFF2-40B4-BE49-F238E27FC236}">
                <a16:creationId xmlns:a16="http://schemas.microsoft.com/office/drawing/2014/main" id="{A706DE9A-642B-41D1-B552-0717E011499F}"/>
              </a:ext>
            </a:extLst>
          </p:cNvPr>
          <p:cNvSpPr txBox="1"/>
          <p:nvPr userDrawn="1"/>
        </p:nvSpPr>
        <p:spPr>
          <a:xfrm>
            <a:off x="4726799" y="5026486"/>
            <a:ext cx="2512508" cy="341632"/>
          </a:xfrm>
          <a:prstGeom prst="rect">
            <a:avLst/>
          </a:prstGeom>
          <a:noFill/>
        </p:spPr>
        <p:txBody>
          <a:bodyPr wrap="square" rtlCol="0">
            <a:spAutoFit/>
          </a:bodyPr>
          <a:lstStyle/>
          <a:p>
            <a:pPr marL="0" marR="0" lvl="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FR" sz="1800" b="0" i="0" u="none" strike="noStrike" kern="1200" cap="none" spc="0" normalizeH="0" baseline="0" noProof="0" dirty="0">
                <a:ln>
                  <a:noFill/>
                </a:ln>
                <a:solidFill>
                  <a:schemeClr val="bg2">
                    <a:lumMod val="25000"/>
                  </a:schemeClr>
                </a:solidFill>
                <a:effectLst/>
                <a:uLnTx/>
                <a:uFillTx/>
                <a:latin typeface="Gill Sans MT" panose="020B0502020104020203" pitchFamily="34" charset="0"/>
                <a:ea typeface="+mn-ea"/>
                <a:cs typeface="+mn-cs"/>
              </a:rPr>
              <a:t>@GREATPIONEeR_EU</a:t>
            </a:r>
            <a:endParaRPr kumimoji="0" lang="en-US" sz="1800" b="0" i="0" u="none" strike="noStrike" kern="1200" cap="none" spc="0" normalizeH="0" baseline="0" noProof="0" dirty="0">
              <a:ln>
                <a:noFill/>
              </a:ln>
              <a:solidFill>
                <a:schemeClr val="bg2">
                  <a:lumMod val="25000"/>
                </a:schemeClr>
              </a:solidFill>
              <a:effectLst/>
              <a:uLnTx/>
              <a:uFillTx/>
              <a:latin typeface="Gill Sans MT" panose="020B0502020104020203" pitchFamily="34" charset="0"/>
              <a:ea typeface="+mn-ea"/>
              <a:cs typeface="+mn-cs"/>
            </a:endParaRPr>
          </a:p>
        </p:txBody>
      </p:sp>
      <p:sp>
        <p:nvSpPr>
          <p:cNvPr id="22" name="TextBox 21">
            <a:extLst>
              <a:ext uri="{FF2B5EF4-FFF2-40B4-BE49-F238E27FC236}">
                <a16:creationId xmlns:a16="http://schemas.microsoft.com/office/drawing/2014/main" id="{2D5D5369-F031-4D51-BA9C-7EE1CB2F026E}"/>
              </a:ext>
            </a:extLst>
          </p:cNvPr>
          <p:cNvSpPr txBox="1"/>
          <p:nvPr userDrawn="1"/>
        </p:nvSpPr>
        <p:spPr>
          <a:xfrm>
            <a:off x="7884026" y="5044951"/>
            <a:ext cx="2419004" cy="646331"/>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chemeClr val="bg2">
                    <a:lumMod val="25000"/>
                  </a:schemeClr>
                </a:solidFill>
                <a:effectLst/>
                <a:uLnTx/>
                <a:uFillTx/>
                <a:latin typeface="Gill Sans MT" panose="020B0502020104020203" pitchFamily="34" charset="0"/>
                <a:ea typeface="+mn-ea"/>
                <a:cs typeface="+mn-cs"/>
              </a:rPr>
              <a:t>@GREAT-PIONEER</a:t>
            </a:r>
          </a:p>
          <a:p>
            <a:pPr algn="ctr"/>
            <a:endParaRPr lang="en-US" sz="1800" dirty="0"/>
          </a:p>
        </p:txBody>
      </p:sp>
      <p:pic>
        <p:nvPicPr>
          <p:cNvPr id="23" name="Picture 22" descr="Logo&#10;&#10;Description automatically generated">
            <a:extLst>
              <a:ext uri="{FF2B5EF4-FFF2-40B4-BE49-F238E27FC236}">
                <a16:creationId xmlns:a16="http://schemas.microsoft.com/office/drawing/2014/main" id="{97109A3C-9767-4965-AADE-853B7AD6152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406015" y="1743032"/>
            <a:ext cx="7379969" cy="2923712"/>
          </a:xfrm>
          <a:prstGeom prst="rect">
            <a:avLst/>
          </a:prstGeom>
        </p:spPr>
      </p:pic>
    </p:spTree>
    <p:extLst>
      <p:ext uri="{BB962C8B-B14F-4D97-AF65-F5344CB8AC3E}">
        <p14:creationId xmlns:p14="http://schemas.microsoft.com/office/powerpoint/2010/main" val="3159668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074EFCF-1EDD-4A14-8F62-8D09EA0623D0}"/>
              </a:ext>
            </a:extLst>
          </p:cNvPr>
          <p:cNvSpPr>
            <a:spLocks noGrp="1"/>
          </p:cNvSpPr>
          <p:nvPr>
            <p:ph type="ctrTitle"/>
          </p:nvPr>
        </p:nvSpPr>
        <p:spPr>
          <a:xfrm>
            <a:off x="1524000" y="1322169"/>
            <a:ext cx="9144000" cy="1229746"/>
          </a:xfrm>
        </p:spPr>
        <p:txBody>
          <a:bodyPr>
            <a:normAutofit/>
          </a:bodyPr>
          <a:lstStyle>
            <a:lvl1pPr algn="ctr">
              <a:defRPr lang="en-GB" sz="4400" b="1" kern="1200" dirty="0">
                <a:solidFill>
                  <a:srgbClr val="E95A27"/>
                </a:solidFill>
                <a:latin typeface="Gill Sans MT" panose="020B0502020104020203" pitchFamily="34" charset="0"/>
                <a:ea typeface="+mj-ea"/>
                <a:cs typeface="+mj-cs"/>
              </a:defRPr>
            </a:lvl1pPr>
          </a:lstStyle>
          <a:p>
            <a:r>
              <a:rPr lang="en-GB" dirty="0"/>
              <a:t>Handbook title:</a:t>
            </a:r>
            <a:br>
              <a:rPr lang="en-GB" dirty="0"/>
            </a:br>
            <a:r>
              <a:rPr lang="en-GB" dirty="0"/>
              <a:t>chapter title</a:t>
            </a:r>
          </a:p>
        </p:txBody>
      </p:sp>
      <p:sp>
        <p:nvSpPr>
          <p:cNvPr id="7" name="Subtitle 2">
            <a:extLst>
              <a:ext uri="{FF2B5EF4-FFF2-40B4-BE49-F238E27FC236}">
                <a16:creationId xmlns:a16="http://schemas.microsoft.com/office/drawing/2014/main" id="{DE594E41-63C3-4D06-989B-DBD8F82D9A3C}"/>
              </a:ext>
            </a:extLst>
          </p:cNvPr>
          <p:cNvSpPr>
            <a:spLocks noGrp="1"/>
          </p:cNvSpPr>
          <p:nvPr>
            <p:ph type="subTitle" idx="1" hasCustomPrompt="1"/>
          </p:nvPr>
        </p:nvSpPr>
        <p:spPr>
          <a:xfrm>
            <a:off x="1524000" y="2838467"/>
            <a:ext cx="9144000" cy="2677116"/>
          </a:xfrm>
        </p:spPr>
        <p:txBody>
          <a:bodyPr>
            <a:normAutofit/>
          </a:bodyPr>
          <a:lstStyle>
            <a:lvl1pPr marL="0" indent="0" algn="ctr">
              <a:buNone/>
              <a:defRPr lang="en-GB" sz="2800" b="0" kern="1200" dirty="0">
                <a:solidFill>
                  <a:srgbClr val="575756"/>
                </a:solidFill>
                <a:latin typeface="Gill Sans MT" panose="020B0502020104020203" pitchFamily="34" charset="0"/>
                <a:ea typeface="+mn-ea"/>
                <a:cs typeface="+mn-cs"/>
              </a:defRPr>
            </a:lvl1pPr>
          </a:lstStyle>
          <a:p>
            <a:r>
              <a:rPr lang="en-GB" dirty="0"/>
              <a:t>Chapter section title</a:t>
            </a:r>
          </a:p>
          <a:p>
            <a:r>
              <a:rPr lang="en-GB" dirty="0"/>
              <a:t>(if needed/relevant, also add the subsections covered by this presentation)</a:t>
            </a:r>
          </a:p>
        </p:txBody>
      </p:sp>
      <p:sp>
        <p:nvSpPr>
          <p:cNvPr id="13" name="Text Placeholder 12">
            <a:extLst>
              <a:ext uri="{FF2B5EF4-FFF2-40B4-BE49-F238E27FC236}">
                <a16:creationId xmlns:a16="http://schemas.microsoft.com/office/drawing/2014/main" id="{151BFB42-95FD-4FA0-86E2-FE9ABB3CE731}"/>
              </a:ext>
            </a:extLst>
          </p:cNvPr>
          <p:cNvSpPr>
            <a:spLocks noGrp="1"/>
          </p:cNvSpPr>
          <p:nvPr>
            <p:ph type="body" sz="quarter" idx="11" hasCustomPrompt="1"/>
          </p:nvPr>
        </p:nvSpPr>
        <p:spPr>
          <a:xfrm>
            <a:off x="1524000" y="5710687"/>
            <a:ext cx="9144000" cy="922742"/>
          </a:xfrm>
          <a:solidFill>
            <a:srgbClr val="F7AD42"/>
          </a:solidFill>
        </p:spPr>
        <p:txBody>
          <a:bodyPr>
            <a:normAutofit/>
          </a:bodyPr>
          <a:lstStyle>
            <a:lvl1pPr marL="0" indent="0" algn="ctr">
              <a:buNone/>
              <a:defRPr lang="LID4096" sz="2000" b="0" kern="1200" dirty="0">
                <a:solidFill>
                  <a:srgbClr val="575756"/>
                </a:solidFill>
                <a:latin typeface="Gill Sans MT" panose="020B0502020104020203" pitchFamily="34" charset="0"/>
                <a:ea typeface="+mn-ea"/>
                <a:cs typeface="+mn-cs"/>
              </a:defRPr>
            </a:lvl1pPr>
          </a:lstStyle>
          <a:p>
            <a:pPr lvl="0"/>
            <a:r>
              <a:rPr lang="en-GB" dirty="0"/>
              <a:t>Lecturer’s name</a:t>
            </a:r>
          </a:p>
          <a:p>
            <a:pPr marL="0" marR="0" lvl="0" indent="0" algn="ctr"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dirty="0"/>
              <a:t>Lecturer’s affiliation</a:t>
            </a:r>
            <a:endParaRPr lang="LID4096" dirty="0"/>
          </a:p>
        </p:txBody>
      </p:sp>
      <p:sp>
        <p:nvSpPr>
          <p:cNvPr id="17" name="Picture Placeholder 3">
            <a:extLst>
              <a:ext uri="{FF2B5EF4-FFF2-40B4-BE49-F238E27FC236}">
                <a16:creationId xmlns:a16="http://schemas.microsoft.com/office/drawing/2014/main" id="{0A10F962-979C-474F-800C-287B3FA5049E}"/>
              </a:ext>
            </a:extLst>
          </p:cNvPr>
          <p:cNvSpPr>
            <a:spLocks noGrp="1"/>
          </p:cNvSpPr>
          <p:nvPr>
            <p:ph type="pic" sz="quarter" idx="12"/>
          </p:nvPr>
        </p:nvSpPr>
        <p:spPr>
          <a:xfrm>
            <a:off x="8316779" y="5719029"/>
            <a:ext cx="914534" cy="914400"/>
          </a:xfrm>
        </p:spPr>
        <p:txBody>
          <a:bodyPr>
            <a:normAutofit/>
          </a:bodyPr>
          <a:lstStyle>
            <a:lvl1pPr marL="0" indent="0">
              <a:buNone/>
              <a:defRPr sz="1050"/>
            </a:lvl1pPr>
          </a:lstStyle>
          <a:p>
            <a:endParaRPr lang="en-GB" dirty="0"/>
          </a:p>
        </p:txBody>
      </p:sp>
      <p:sp>
        <p:nvSpPr>
          <p:cNvPr id="4" name="Rectangle 3">
            <a:extLst>
              <a:ext uri="{FF2B5EF4-FFF2-40B4-BE49-F238E27FC236}">
                <a16:creationId xmlns:a16="http://schemas.microsoft.com/office/drawing/2014/main" id="{53224959-D647-68E0-E7EB-EBB1BFB9EAFF}"/>
              </a:ext>
            </a:extLst>
          </p:cNvPr>
          <p:cNvSpPr/>
          <p:nvPr userDrawn="1"/>
        </p:nvSpPr>
        <p:spPr>
          <a:xfrm>
            <a:off x="0" y="949569"/>
            <a:ext cx="12192000" cy="36000"/>
          </a:xfrm>
          <a:prstGeom prst="rect">
            <a:avLst/>
          </a:prstGeom>
          <a:solidFill>
            <a:srgbClr val="006AB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F62B4BAF-1886-0E0C-EA3E-7815F93ADC1E}"/>
              </a:ext>
            </a:extLst>
          </p:cNvPr>
          <p:cNvPicPr>
            <a:picLocks noChangeAspect="1"/>
          </p:cNvPicPr>
          <p:nvPr userDrawn="1"/>
        </p:nvPicPr>
        <p:blipFill>
          <a:blip r:embed="rId2">
            <a:extLst>
              <a:ext uri="{28A0092B-C50C-407E-A947-70E740481C1C}">
                <a14:useLocalDpi xmlns:a14="http://schemas.microsoft.com/office/drawing/2010/main" val="0"/>
              </a:ext>
            </a:extLst>
          </a:blip>
          <a:srcRect t="5006" b="11528"/>
          <a:stretch>
            <a:fillRect/>
          </a:stretch>
        </p:blipFill>
        <p:spPr>
          <a:xfrm>
            <a:off x="8823778" y="0"/>
            <a:ext cx="3368222" cy="922742"/>
          </a:xfrm>
          <a:prstGeom prst="rect">
            <a:avLst/>
          </a:prstGeom>
        </p:spPr>
      </p:pic>
    </p:spTree>
    <p:extLst>
      <p:ext uri="{BB962C8B-B14F-4D97-AF65-F5344CB8AC3E}">
        <p14:creationId xmlns:p14="http://schemas.microsoft.com/office/powerpoint/2010/main" val="200269386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499B20-E667-49B4-AEAB-C54A07A5743E}"/>
              </a:ext>
            </a:extLst>
          </p:cNvPr>
          <p:cNvSpPr>
            <a:spLocks noGrp="1"/>
          </p:cNvSpPr>
          <p:nvPr>
            <p:ph type="title"/>
          </p:nvPr>
        </p:nvSpPr>
        <p:spPr>
          <a:xfrm>
            <a:off x="838200" y="365129"/>
            <a:ext cx="8345755"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4DF5C8E9-3E6F-46F9-8424-F1FE70BF51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DD930324-D5DD-42E7-B4B7-C88565258E7B}"/>
              </a:ext>
            </a:extLst>
          </p:cNvPr>
          <p:cNvSpPr/>
          <p:nvPr userDrawn="1"/>
        </p:nvSpPr>
        <p:spPr>
          <a:xfrm>
            <a:off x="9183955" y="0"/>
            <a:ext cx="3008045" cy="16906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extLst>
      <p:ext uri="{BB962C8B-B14F-4D97-AF65-F5344CB8AC3E}">
        <p14:creationId xmlns:p14="http://schemas.microsoft.com/office/powerpoint/2010/main" val="2571717623"/>
      </p:ext>
    </p:extLst>
  </p:cSld>
  <p:clrMap bg1="lt1" tx1="dk1" bg2="lt2" tx2="dk2" accent1="accent1" accent2="accent2" accent3="accent3" accent4="accent4" accent5="accent5" accent6="accent6" hlink="hlink" folHlink="folHlink"/>
  <p:sldLayoutIdLst>
    <p:sldLayoutId id="2147483652" r:id="rId1"/>
    <p:sldLayoutId id="2147483650" r:id="rId2"/>
    <p:sldLayoutId id="2147483651" r:id="rId3"/>
    <p:sldLayoutId id="2147483653" r:id="rId4"/>
  </p:sldLayoutIdLst>
  <p:txStyles>
    <p:titleStyle>
      <a:lvl1pPr algn="l" defTabSz="914377" rtl="0" eaLnBrk="1" latinLnBrk="0" hangingPunct="1">
        <a:lnSpc>
          <a:spcPct val="90000"/>
        </a:lnSpc>
        <a:spcBef>
          <a:spcPct val="0"/>
        </a:spcBef>
        <a:buNone/>
        <a:defRPr sz="4400" b="1" kern="1200">
          <a:solidFill>
            <a:schemeClr val="tx1"/>
          </a:solidFill>
          <a:latin typeface="Garamond" panose="020204040303010108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Garamond" panose="02020404030301010803" pitchFamily="18"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hyperlink" Target="https://indico.bnl.gov/event/24320/contributions/97752/attachments/58237/100319/OCabellos_CSWEG-Nov2024-COVARIANCES-v6.pptx"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5" Type="http://schemas.openxmlformats.org/officeDocument/2006/relationships/image" Target="../media/image39.emf"/><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40.png"/><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4.xml"/><Relationship Id="rId5" Type="http://schemas.openxmlformats.org/officeDocument/2006/relationships/image" Target="../media/image45.emf"/><Relationship Id="rId4" Type="http://schemas.openxmlformats.org/officeDocument/2006/relationships/image" Target="../media/image44.emf"/></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emf"/><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png"/><Relationship Id="rId1" Type="http://schemas.openxmlformats.org/officeDocument/2006/relationships/slideLayout" Target="../slideLayouts/slideLayout4.xml"/><Relationship Id="rId5" Type="http://schemas.openxmlformats.org/officeDocument/2006/relationships/image" Target="../media/image55.emf"/><Relationship Id="rId4" Type="http://schemas.openxmlformats.org/officeDocument/2006/relationships/image" Target="../media/image54.emf"/></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4.xml"/><Relationship Id="rId6" Type="http://schemas.openxmlformats.org/officeDocument/2006/relationships/image" Target="../media/image60.emf"/><Relationship Id="rId5" Type="http://schemas.openxmlformats.org/officeDocument/2006/relationships/image" Target="../media/image59.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mailto:oscar.cabellos@upm.es" TargetMode="External"/><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www.oecd-nea.org/jcms/pl_68905/17-cl-35-n-p" TargetMode="External"/><Relationship Id="rId2" Type="http://schemas.openxmlformats.org/officeDocument/2006/relationships/image" Target="../media/image62.png"/><Relationship Id="rId1" Type="http://schemas.openxmlformats.org/officeDocument/2006/relationships/slideLayout" Target="../slideLayouts/slideLayout4.xml"/><Relationship Id="rId5" Type="http://schemas.openxmlformats.org/officeDocument/2006/relationships/hyperlink" Target="http://www.sanda-nd.eu/wp-content/uploads/2024/11/SANDA-D5.5.pdf" TargetMode="External"/><Relationship Id="rId4" Type="http://schemas.openxmlformats.org/officeDocument/2006/relationships/image" Target="../media/image6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jpg"/><Relationship Id="rId2" Type="http://schemas.openxmlformats.org/officeDocument/2006/relationships/hyperlink" Target="https://great-pioneer.eu/" TargetMode="External"/><Relationship Id="rId1" Type="http://schemas.openxmlformats.org/officeDocument/2006/relationships/slideLayout" Target="../slideLayouts/slideLayout4.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hyperlink" Target="https://doi.org/10.1051/epjconf/202328414012"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F19F3-8D42-45AE-85FA-251E35AAECF5}"/>
              </a:ext>
            </a:extLst>
          </p:cNvPr>
          <p:cNvSpPr>
            <a:spLocks noGrp="1"/>
          </p:cNvSpPr>
          <p:nvPr>
            <p:ph type="ctrTitle"/>
          </p:nvPr>
        </p:nvSpPr>
        <p:spPr>
          <a:xfrm>
            <a:off x="88552" y="1097399"/>
            <a:ext cx="11954255" cy="1756160"/>
          </a:xfrm>
        </p:spPr>
        <p:txBody>
          <a:bodyPr>
            <a:normAutofit fontScale="90000"/>
          </a:bodyPr>
          <a:lstStyle/>
          <a:p>
            <a:pPr>
              <a:lnSpc>
                <a:spcPct val="150000"/>
              </a:lnSpc>
            </a:pPr>
            <a:r>
              <a:rPr lang="en-GB" dirty="0">
                <a:solidFill>
                  <a:srgbClr val="006AB3"/>
                </a:solidFill>
              </a:rPr>
              <a:t>Uncertainty propagation of nuclear data: </a:t>
            </a:r>
            <a:br>
              <a:rPr lang="en-GB" dirty="0">
                <a:solidFill>
                  <a:srgbClr val="006AB3"/>
                </a:solidFill>
              </a:rPr>
            </a:br>
            <a:r>
              <a:rPr lang="en-GB" dirty="0">
                <a:solidFill>
                  <a:srgbClr val="006AB3"/>
                </a:solidFill>
              </a:rPr>
              <a:t>how and what for?</a:t>
            </a:r>
          </a:p>
        </p:txBody>
      </p:sp>
      <p:sp>
        <p:nvSpPr>
          <p:cNvPr id="4" name="Text Placeholder 3">
            <a:extLst>
              <a:ext uri="{FF2B5EF4-FFF2-40B4-BE49-F238E27FC236}">
                <a16:creationId xmlns:a16="http://schemas.microsoft.com/office/drawing/2014/main" id="{04B7ECAF-8D5C-4E44-92EF-15A2C7CDADC4}"/>
              </a:ext>
            </a:extLst>
          </p:cNvPr>
          <p:cNvSpPr>
            <a:spLocks noGrp="1"/>
          </p:cNvSpPr>
          <p:nvPr>
            <p:ph type="body" sz="quarter" idx="11"/>
          </p:nvPr>
        </p:nvSpPr>
        <p:spPr>
          <a:xfrm>
            <a:off x="0" y="5222517"/>
            <a:ext cx="12191999" cy="1410912"/>
          </a:xfrm>
          <a:solidFill>
            <a:srgbClr val="006AB3"/>
          </a:solidFill>
        </p:spPr>
        <p:txBody>
          <a:bodyPr>
            <a:normAutofit/>
          </a:bodyPr>
          <a:lstStyle/>
          <a:p>
            <a:r>
              <a:rPr lang="fr-FR" dirty="0">
                <a:solidFill>
                  <a:schemeClr val="bg1"/>
                </a:solidFill>
              </a:rPr>
              <a:t>Prof. Oscar Cabellos</a:t>
            </a:r>
          </a:p>
          <a:p>
            <a:r>
              <a:rPr lang="fr-FR" dirty="0">
                <a:solidFill>
                  <a:schemeClr val="bg1"/>
                </a:solidFill>
              </a:rPr>
              <a:t>oscar.cabellos@upm.es</a:t>
            </a:r>
          </a:p>
          <a:p>
            <a:r>
              <a:rPr lang="fr-FR" dirty="0" err="1">
                <a:solidFill>
                  <a:schemeClr val="bg1"/>
                </a:solidFill>
              </a:rPr>
              <a:t>Technical</a:t>
            </a:r>
            <a:r>
              <a:rPr lang="fr-FR" dirty="0">
                <a:solidFill>
                  <a:schemeClr val="bg1"/>
                </a:solidFill>
              </a:rPr>
              <a:t> </a:t>
            </a:r>
            <a:r>
              <a:rPr lang="fr-FR" dirty="0" err="1">
                <a:solidFill>
                  <a:schemeClr val="bg1"/>
                </a:solidFill>
              </a:rPr>
              <a:t>University</a:t>
            </a:r>
            <a:r>
              <a:rPr lang="fr-FR" dirty="0">
                <a:solidFill>
                  <a:schemeClr val="bg1"/>
                </a:solidFill>
              </a:rPr>
              <a:t> of Madrid</a:t>
            </a:r>
            <a:endParaRPr lang="en-GB" dirty="0">
              <a:solidFill>
                <a:schemeClr val="bg1"/>
              </a:solidFill>
            </a:endParaRPr>
          </a:p>
        </p:txBody>
      </p:sp>
      <p:pic>
        <p:nvPicPr>
          <p:cNvPr id="7" name="Picture Placeholder 6" descr="A person wearing glasses and a suit&#10;&#10;Description automatically generated with medium confidence">
            <a:extLst>
              <a:ext uri="{FF2B5EF4-FFF2-40B4-BE49-F238E27FC236}">
                <a16:creationId xmlns:a16="http://schemas.microsoft.com/office/drawing/2014/main" id="{53A97275-999D-10F8-3B09-B8C28017D070}"/>
              </a:ext>
            </a:extLst>
          </p:cNvPr>
          <p:cNvPicPr>
            <a:picLocks noGrp="1" noChangeAspect="1"/>
          </p:cNvPicPr>
          <p:nvPr>
            <p:ph type="pic" sz="quarter" idx="12"/>
          </p:nvPr>
        </p:nvPicPr>
        <p:blipFill>
          <a:blip r:embed="rId2" cstate="hqprint">
            <a:extLst>
              <a:ext uri="{28A0092B-C50C-407E-A947-70E740481C1C}">
                <a14:useLocalDpi xmlns:a14="http://schemas.microsoft.com/office/drawing/2010/main" val="0"/>
              </a:ext>
            </a:extLst>
          </a:blip>
          <a:srcRect t="21889" b="21889"/>
          <a:stretch>
            <a:fillRect/>
          </a:stretch>
        </p:blipFill>
        <p:spPr>
          <a:xfrm>
            <a:off x="8272391" y="5328006"/>
            <a:ext cx="1155694" cy="1155524"/>
          </a:xfrm>
        </p:spPr>
      </p:pic>
      <p:sp>
        <p:nvSpPr>
          <p:cNvPr id="10" name="TextBox 9">
            <a:extLst>
              <a:ext uri="{FF2B5EF4-FFF2-40B4-BE49-F238E27FC236}">
                <a16:creationId xmlns:a16="http://schemas.microsoft.com/office/drawing/2014/main" id="{40E30520-D928-9504-44EA-120F8E112915}"/>
              </a:ext>
            </a:extLst>
          </p:cNvPr>
          <p:cNvSpPr txBox="1"/>
          <p:nvPr/>
        </p:nvSpPr>
        <p:spPr>
          <a:xfrm>
            <a:off x="88552" y="4344399"/>
            <a:ext cx="11954255" cy="861774"/>
          </a:xfrm>
          <a:prstGeom prst="rect">
            <a:avLst/>
          </a:prstGeom>
          <a:noFill/>
        </p:spPr>
        <p:txBody>
          <a:bodyPr wrap="square">
            <a:spAutoFit/>
          </a:bodyPr>
          <a:lstStyle/>
          <a:p>
            <a:r>
              <a:rPr lang="en-GB" sz="1600" i="1" dirty="0"/>
              <a:t>WONDER-2026 : 7th edition of the International </a:t>
            </a:r>
            <a:r>
              <a:rPr lang="en-GB" sz="1600" b="1" i="1" u="sng" dirty="0"/>
              <a:t>W</a:t>
            </a:r>
            <a:r>
              <a:rPr lang="en-GB" sz="1600" i="1" dirty="0"/>
              <a:t>orkshop </a:t>
            </a:r>
            <a:r>
              <a:rPr lang="en-GB" sz="1600" b="1" i="1" u="sng" dirty="0"/>
              <a:t>O</a:t>
            </a:r>
            <a:r>
              <a:rPr lang="en-GB" sz="1600" i="1" dirty="0"/>
              <a:t>n </a:t>
            </a:r>
            <a:r>
              <a:rPr lang="en-GB" sz="1600" b="1" i="1" u="sng" dirty="0"/>
              <a:t>N</a:t>
            </a:r>
            <a:r>
              <a:rPr lang="en-GB" sz="1600" i="1" dirty="0"/>
              <a:t>uclear </a:t>
            </a:r>
            <a:r>
              <a:rPr lang="en-GB" sz="1600" b="1" i="1" u="sng" dirty="0"/>
              <a:t>D</a:t>
            </a:r>
            <a:r>
              <a:rPr lang="en-GB" sz="1600" i="1" dirty="0"/>
              <a:t>ata </a:t>
            </a:r>
            <a:r>
              <a:rPr lang="en-GB" sz="1600" b="1" i="1" u="sng" dirty="0"/>
              <a:t>E</a:t>
            </a:r>
            <a:r>
              <a:rPr lang="en-GB" sz="1600" i="1" dirty="0"/>
              <a:t>valuation for </a:t>
            </a:r>
            <a:r>
              <a:rPr lang="en-GB" sz="1600" b="1" i="1" u="sng" dirty="0"/>
              <a:t>R</a:t>
            </a:r>
            <a:r>
              <a:rPr lang="en-GB" sz="1600" i="1" dirty="0"/>
              <a:t>eactor Applications</a:t>
            </a:r>
          </a:p>
          <a:p>
            <a:r>
              <a:rPr lang="en-GB" sz="1600" i="1" dirty="0"/>
              <a:t>June 29-July 3, 2026</a:t>
            </a:r>
          </a:p>
          <a:p>
            <a:r>
              <a:rPr lang="en-GB" sz="1600" i="1" dirty="0"/>
              <a:t>Aix-en-Provence, France</a:t>
            </a:r>
          </a:p>
        </p:txBody>
      </p:sp>
      <p:sp>
        <p:nvSpPr>
          <p:cNvPr id="3" name="Slide Number Placeholder 1">
            <a:extLst>
              <a:ext uri="{FF2B5EF4-FFF2-40B4-BE49-F238E27FC236}">
                <a16:creationId xmlns:a16="http://schemas.microsoft.com/office/drawing/2014/main" id="{5A8040E6-8D22-168A-EED7-99FC3F6CA59E}"/>
              </a:ext>
            </a:extLst>
          </p:cNvPr>
          <p:cNvSpPr txBox="1">
            <a:spLocks/>
          </p:cNvSpPr>
          <p:nvPr/>
        </p:nvSpPr>
        <p:spPr>
          <a:xfrm>
            <a:off x="11857038" y="6633429"/>
            <a:ext cx="334962" cy="23888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z="1000" smtClean="0"/>
              <a:pPr/>
              <a:t>1</a:t>
            </a:fld>
            <a:endParaRPr lang="de-DE" sz="1000" dirty="0"/>
          </a:p>
        </p:txBody>
      </p:sp>
    </p:spTree>
    <p:extLst>
      <p:ext uri="{BB962C8B-B14F-4D97-AF65-F5344CB8AC3E}">
        <p14:creationId xmlns:p14="http://schemas.microsoft.com/office/powerpoint/2010/main" val="2011820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CC2E3-E16B-1169-CDD7-FDACC7A5A8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2AEF5A-F224-39DB-9079-F38CEDBA0F18}"/>
              </a:ext>
            </a:extLst>
          </p:cNvPr>
          <p:cNvSpPr>
            <a:spLocks noGrp="1"/>
          </p:cNvSpPr>
          <p:nvPr>
            <p:ph type="ctrTitle"/>
          </p:nvPr>
        </p:nvSpPr>
        <p:spPr>
          <a:xfrm>
            <a:off x="82550" y="0"/>
            <a:ext cx="8395023" cy="904775"/>
          </a:xfrm>
          <a:solidFill>
            <a:schemeClr val="bg1"/>
          </a:solidFill>
        </p:spPr>
        <p:txBody>
          <a:bodyPr>
            <a:normAutofit fontScale="90000"/>
          </a:bodyPr>
          <a:lstStyle/>
          <a:p>
            <a:pPr algn="l">
              <a:spcAft>
                <a:spcPts val="600"/>
              </a:spcAft>
            </a:pPr>
            <a:r>
              <a:rPr lang="en-GB" sz="3600" dirty="0">
                <a:solidFill>
                  <a:srgbClr val="006AB3"/>
                </a:solidFill>
              </a:rPr>
              <a:t>5. How do we propagate nuclear-data uncertainties?</a:t>
            </a:r>
          </a:p>
        </p:txBody>
      </p:sp>
      <p:sp>
        <p:nvSpPr>
          <p:cNvPr id="9" name="Slide Number Placeholder 1">
            <a:extLst>
              <a:ext uri="{FF2B5EF4-FFF2-40B4-BE49-F238E27FC236}">
                <a16:creationId xmlns:a16="http://schemas.microsoft.com/office/drawing/2014/main" id="{8C7318AF-6D3E-2C9D-C716-06826C168672}"/>
              </a:ext>
            </a:extLst>
          </p:cNvPr>
          <p:cNvSpPr txBox="1">
            <a:spLocks/>
          </p:cNvSpPr>
          <p:nvPr/>
        </p:nvSpPr>
        <p:spPr>
          <a:xfrm>
            <a:off x="11754196" y="6507189"/>
            <a:ext cx="437804" cy="350811"/>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10</a:t>
            </a:fld>
            <a:endParaRPr lang="de-DE" dirty="0"/>
          </a:p>
        </p:txBody>
      </p:sp>
      <p:sp>
        <p:nvSpPr>
          <p:cNvPr id="4" name="TextBox 3">
            <a:extLst>
              <a:ext uri="{FF2B5EF4-FFF2-40B4-BE49-F238E27FC236}">
                <a16:creationId xmlns:a16="http://schemas.microsoft.com/office/drawing/2014/main" id="{8E9E0D7F-D1E0-CA4B-B377-9E817C55C917}"/>
              </a:ext>
            </a:extLst>
          </p:cNvPr>
          <p:cNvSpPr txBox="1"/>
          <p:nvPr/>
        </p:nvSpPr>
        <p:spPr>
          <a:xfrm>
            <a:off x="82550" y="1100648"/>
            <a:ext cx="5770535" cy="400110"/>
          </a:xfrm>
          <a:prstGeom prst="rect">
            <a:avLst/>
          </a:prstGeom>
          <a:noFill/>
        </p:spPr>
        <p:txBody>
          <a:bodyPr wrap="square">
            <a:spAutoFit/>
          </a:bodyPr>
          <a:lstStyle/>
          <a:p>
            <a:pPr>
              <a:buNone/>
            </a:pPr>
            <a:r>
              <a:rPr lang="en-GB" sz="2000" dirty="0"/>
              <a:t>Two complementary approaches are commonly used:</a:t>
            </a:r>
          </a:p>
        </p:txBody>
      </p:sp>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293106F0-2BA1-6D70-5973-DA6C317865D6}"/>
                  </a:ext>
                </a:extLst>
              </p:cNvPr>
              <p:cNvGraphicFramePr>
                <a:graphicFrameLocks noGrp="1"/>
              </p:cNvGraphicFramePr>
              <p:nvPr>
                <p:extLst>
                  <p:ext uri="{D42A27DB-BD31-4B8C-83A1-F6EECF244321}">
                    <p14:modId xmlns:p14="http://schemas.microsoft.com/office/powerpoint/2010/main" val="4271563860"/>
                  </p:ext>
                </p:extLst>
              </p:nvPr>
            </p:nvGraphicFramePr>
            <p:xfrm>
              <a:off x="82550" y="1657271"/>
              <a:ext cx="11555268" cy="4084484"/>
            </p:xfrm>
            <a:graphic>
              <a:graphicData uri="http://schemas.openxmlformats.org/drawingml/2006/table">
                <a:tbl>
                  <a:tblPr firstRow="1" firstCol="1">
                    <a:tableStyleId>{6E25E649-3F16-4E02-A733-19D2CDBF48F0}</a:tableStyleId>
                  </a:tblPr>
                  <a:tblGrid>
                    <a:gridCol w="2389522">
                      <a:extLst>
                        <a:ext uri="{9D8B030D-6E8A-4147-A177-3AD203B41FA5}">
                          <a16:colId xmlns:a16="http://schemas.microsoft.com/office/drawing/2014/main" val="1844963672"/>
                        </a:ext>
                      </a:extLst>
                    </a:gridCol>
                    <a:gridCol w="4028481">
                      <a:extLst>
                        <a:ext uri="{9D8B030D-6E8A-4147-A177-3AD203B41FA5}">
                          <a16:colId xmlns:a16="http://schemas.microsoft.com/office/drawing/2014/main" val="86627502"/>
                        </a:ext>
                      </a:extLst>
                    </a:gridCol>
                    <a:gridCol w="5137265">
                      <a:extLst>
                        <a:ext uri="{9D8B030D-6E8A-4147-A177-3AD203B41FA5}">
                          <a16:colId xmlns:a16="http://schemas.microsoft.com/office/drawing/2014/main" val="2718202370"/>
                        </a:ext>
                      </a:extLst>
                    </a:gridCol>
                  </a:tblGrid>
                  <a:tr h="426185">
                    <a:tc>
                      <a:txBody>
                        <a:bodyPr/>
                        <a:lstStyle/>
                        <a:p>
                          <a:pPr>
                            <a:buNone/>
                          </a:pPr>
                          <a:r>
                            <a:rPr lang="es-ES" dirty="0"/>
                            <a:t>T</a:t>
                          </a:r>
                          <a:r>
                            <a:rPr lang="en-GB" dirty="0" err="1"/>
                            <a:t>echnique</a:t>
                          </a:r>
                          <a:endParaRPr lang="en-GB" dirty="0"/>
                        </a:p>
                      </a:txBody>
                      <a:tcPr anchor="ctr"/>
                    </a:tc>
                    <a:tc>
                      <a:txBody>
                        <a:bodyPr/>
                        <a:lstStyle/>
                        <a:p>
                          <a:pPr>
                            <a:buNone/>
                          </a:pPr>
                          <a:r>
                            <a:rPr lang="en-GB" dirty="0"/>
                            <a:t>S/U method</a:t>
                          </a:r>
                        </a:p>
                      </a:txBody>
                      <a:tcPr anchor="ctr"/>
                    </a:tc>
                    <a:tc>
                      <a:txBody>
                        <a:bodyPr/>
                        <a:lstStyle/>
                        <a:p>
                          <a:pPr>
                            <a:buNone/>
                          </a:pPr>
                          <a:r>
                            <a:rPr lang="en-GB" dirty="0"/>
                            <a:t>Monte Carlo sampling</a:t>
                          </a:r>
                        </a:p>
                      </a:txBody>
                      <a:tcPr anchor="ctr"/>
                    </a:tc>
                    <a:extLst>
                      <a:ext uri="{0D108BD9-81ED-4DB2-BD59-A6C34878D82A}">
                        <a16:rowId xmlns:a16="http://schemas.microsoft.com/office/drawing/2014/main" val="4002833350"/>
                      </a:ext>
                    </a:extLst>
                  </a:tr>
                  <a:tr h="0">
                    <a:tc>
                      <a:txBody>
                        <a:bodyPr/>
                        <a:lstStyle/>
                        <a:p>
                          <a:pPr>
                            <a:buNone/>
                          </a:pPr>
                          <a:r>
                            <a:rPr lang="en-GB"/>
                            <a:t>Propagation</a:t>
                          </a:r>
                        </a:p>
                      </a:txBody>
                      <a:tcPr anchor="ctr"/>
                    </a:tc>
                    <a:tc>
                      <a:txBody>
                        <a:bodyPr/>
                        <a:lstStyle/>
                        <a:p>
                          <a:pPr marL="285750" indent="-285750">
                            <a:buFont typeface="Arial" panose="020B0604020202020204" pitchFamily="34" charset="0"/>
                            <a:buChar char="•"/>
                          </a:pPr>
                          <a:r>
                            <a:rPr lang="en-GB" dirty="0"/>
                            <a:t>Linearized</a:t>
                          </a:r>
                        </a:p>
                        <a:p>
                          <a:pPr marL="285750" indent="-285750">
                            <a:buFont typeface="Arial" panose="020B0604020202020204" pitchFamily="34" charset="0"/>
                            <a:buChar char="•"/>
                          </a:pPr>
                          <a:r>
                            <a:rPr lang="en-GB" dirty="0"/>
                            <a:t>Fast, transparent and well suited for uncertainty decomposition</a:t>
                          </a:r>
                        </a:p>
                      </a:txBody>
                      <a:tcPr anchor="ctr"/>
                    </a:tc>
                    <a:tc>
                      <a:txBody>
                        <a:bodyPr/>
                        <a:lstStyle/>
                        <a:p>
                          <a:pPr marL="285750" indent="-285750">
                            <a:buFont typeface="Arial" panose="020B0604020202020204" pitchFamily="34" charset="0"/>
                            <a:buChar char="•"/>
                          </a:pPr>
                          <a:r>
                            <a:rPr lang="en-GB" dirty="0"/>
                            <a:t>Direct sampling</a:t>
                          </a:r>
                        </a:p>
                        <a:p>
                          <a:pPr marL="285750" indent="-285750">
                            <a:buFont typeface="Arial" panose="020B0604020202020204" pitchFamily="34" charset="0"/>
                            <a:buChar char="•"/>
                          </a:pPr>
                          <a:r>
                            <a:rPr lang="en-GB" dirty="0"/>
                            <a:t>More flexible and able to capture non-linear effects, but computationally more expensive</a:t>
                          </a:r>
                        </a:p>
                      </a:txBody>
                      <a:tcPr anchor="ctr"/>
                    </a:tc>
                    <a:extLst>
                      <a:ext uri="{0D108BD9-81ED-4DB2-BD59-A6C34878D82A}">
                        <a16:rowId xmlns:a16="http://schemas.microsoft.com/office/drawing/2014/main" val="1591307070"/>
                      </a:ext>
                    </a:extLst>
                  </a:tr>
                  <a:tr h="0">
                    <a:tc>
                      <a:txBody>
                        <a:bodyPr/>
                        <a:lstStyle/>
                        <a:p>
                          <a:pPr>
                            <a:buNone/>
                          </a:pPr>
                          <a:r>
                            <a:rPr lang="en-GB"/>
                            <a:t>Main expression</a:t>
                          </a:r>
                        </a:p>
                      </a:txBody>
                      <a:tcPr anchor="ctr"/>
                    </a:tc>
                    <a:tc>
                      <a:txBody>
                        <a:bodyPr/>
                        <a:lstStyle/>
                        <a:p>
                          <a:pPr>
                            <a:buNone/>
                          </a:pPr>
                          <a:r>
                            <a:rPr lang="en-GB" dirty="0"/>
                            <a:t>Sandwich Formula</a:t>
                          </a:r>
                        </a:p>
                        <a:p>
                          <a:pPr>
                            <a:buNone/>
                          </a:pPr>
                          <a:r>
                            <a:rPr lang="en-GB" dirty="0"/>
                            <a:t>σ²(R) = S · V · Sᵀ</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GB" i="1" smtClean="0">
                                    <a:latin typeface="Cambria Math" panose="02040503050406030204" pitchFamily="18" charset="0"/>
                                  </a:rPr>
                                  <m:t>𝑥</m:t>
                                </m:r>
                                <m:r>
                                  <a:rPr lang="en-GB" i="1" smtClean="0">
                                    <a:latin typeface="Cambria Math" panose="02040503050406030204" pitchFamily="18" charset="0"/>
                                  </a:rPr>
                                  <m:t>⁽¹⁾, </m:t>
                                </m:r>
                                <m:r>
                                  <a:rPr lang="en-GB" i="1" smtClean="0">
                                    <a:latin typeface="Cambria Math" panose="02040503050406030204" pitchFamily="18" charset="0"/>
                                  </a:rPr>
                                  <m:t>𝑥</m:t>
                                </m:r>
                                <m:r>
                                  <a:rPr lang="en-GB" i="1" smtClean="0">
                                    <a:latin typeface="Cambria Math" panose="02040503050406030204" pitchFamily="18" charset="0"/>
                                  </a:rPr>
                                  <m:t>⁽²⁾, …, </m:t>
                                </m:r>
                                <m:r>
                                  <a:rPr lang="en-GB" i="1" smtClean="0">
                                    <a:latin typeface="Cambria Math" panose="02040503050406030204" pitchFamily="18" charset="0"/>
                                  </a:rPr>
                                  <m:t>𝑥</m:t>
                                </m:r>
                                <m:r>
                                  <a:rPr lang="en-GB" i="1" smtClean="0">
                                    <a:latin typeface="Cambria Math" panose="02040503050406030204" pitchFamily="18" charset="0"/>
                                  </a:rPr>
                                  <m:t>⁽ᴺ⁾ → </m:t>
                                </m:r>
                                <m:r>
                                  <a:rPr lang="en-GB" i="1" smtClean="0">
                                    <a:latin typeface="Cambria Math" panose="02040503050406030204" pitchFamily="18" charset="0"/>
                                  </a:rPr>
                                  <m:t>𝑅</m:t>
                                </m:r>
                                <m:r>
                                  <a:rPr lang="en-GB" i="1" smtClean="0">
                                    <a:latin typeface="Cambria Math" panose="02040503050406030204" pitchFamily="18" charset="0"/>
                                  </a:rPr>
                                  <m:t>⁽¹⁾, </m:t>
                                </m:r>
                                <m:r>
                                  <a:rPr lang="en-GB" i="1" smtClean="0">
                                    <a:latin typeface="Cambria Math" panose="02040503050406030204" pitchFamily="18" charset="0"/>
                                  </a:rPr>
                                  <m:t>𝑅</m:t>
                                </m:r>
                                <m:r>
                                  <a:rPr lang="en-GB" i="1" smtClean="0">
                                    <a:latin typeface="Cambria Math" panose="02040503050406030204" pitchFamily="18" charset="0"/>
                                  </a:rPr>
                                  <m:t>⁽²⁾, …, </m:t>
                                </m:r>
                                <m:r>
                                  <a:rPr lang="en-GB" i="1" smtClean="0">
                                    <a:latin typeface="Cambria Math" panose="02040503050406030204" pitchFamily="18" charset="0"/>
                                  </a:rPr>
                                  <m:t>𝑅</m:t>
                                </m:r>
                                <m:r>
                                  <a:rPr lang="en-GB" i="1" smtClean="0">
                                    <a:latin typeface="Cambria Math" panose="02040503050406030204" pitchFamily="18" charset="0"/>
                                  </a:rPr>
                                  <m:t>⁽ᴺ⁾</m:t>
                                </m:r>
                              </m:oMath>
                            </m:oMathPara>
                          </a14:m>
                          <a:endParaRPr lang="en-GB" dirty="0"/>
                        </a:p>
                        <a:p>
                          <a:pPr>
                            <a:buNone/>
                          </a:pPr>
                          <a:r>
                            <a:rPr lang="en-GB" dirty="0"/>
                            <a:t>Statistics of R(k)</a:t>
                          </a:r>
                        </a:p>
                      </a:txBody>
                      <a:tcPr anchor="ctr"/>
                    </a:tc>
                    <a:extLst>
                      <a:ext uri="{0D108BD9-81ED-4DB2-BD59-A6C34878D82A}">
                        <a16:rowId xmlns:a16="http://schemas.microsoft.com/office/drawing/2014/main" val="1877300645"/>
                      </a:ext>
                    </a:extLst>
                  </a:tr>
                  <a:tr h="0">
                    <a:tc>
                      <a:txBody>
                        <a:bodyPr/>
                        <a:lstStyle/>
                        <a:p>
                          <a:pPr>
                            <a:buNone/>
                          </a:pPr>
                          <a:r>
                            <a:rPr lang="en-GB"/>
                            <a:t>CPU cost</a:t>
                          </a:r>
                        </a:p>
                      </a:txBody>
                      <a:tcPr anchor="ctr"/>
                    </a:tc>
                    <a:tc>
                      <a:txBody>
                        <a:bodyPr/>
                        <a:lstStyle/>
                        <a:p>
                          <a:pPr>
                            <a:buNone/>
                          </a:pPr>
                          <a:r>
                            <a:rPr lang="en-GB" dirty="0"/>
                            <a:t>Low</a:t>
                          </a:r>
                        </a:p>
                      </a:txBody>
                      <a:tcPr anchor="ctr"/>
                    </a:tc>
                    <a:tc>
                      <a:txBody>
                        <a:bodyPr/>
                        <a:lstStyle/>
                        <a:p>
                          <a:pPr>
                            <a:buNone/>
                          </a:pPr>
                          <a:r>
                            <a:rPr lang="en-GB"/>
                            <a:t>High</a:t>
                          </a:r>
                        </a:p>
                      </a:txBody>
                      <a:tcPr anchor="ctr"/>
                    </a:tc>
                    <a:extLst>
                      <a:ext uri="{0D108BD9-81ED-4DB2-BD59-A6C34878D82A}">
                        <a16:rowId xmlns:a16="http://schemas.microsoft.com/office/drawing/2014/main" val="2658811513"/>
                      </a:ext>
                    </a:extLst>
                  </a:tr>
                  <a:tr h="0">
                    <a:tc>
                      <a:txBody>
                        <a:bodyPr/>
                        <a:lstStyle/>
                        <a:p>
                          <a:pPr>
                            <a:buNone/>
                          </a:pPr>
                          <a:r>
                            <a:rPr lang="en-GB"/>
                            <a:t>Decomposition</a:t>
                          </a:r>
                        </a:p>
                      </a:txBody>
                      <a:tcPr anchor="ctr"/>
                    </a:tc>
                    <a:tc>
                      <a:txBody>
                        <a:bodyPr/>
                        <a:lstStyle/>
                        <a:p>
                          <a:pPr>
                            <a:buNone/>
                          </a:pPr>
                          <a:r>
                            <a:rPr lang="en-GB"/>
                            <a:t>Excellent</a:t>
                          </a:r>
                        </a:p>
                      </a:txBody>
                      <a:tcPr anchor="ctr"/>
                    </a:tc>
                    <a:tc>
                      <a:txBody>
                        <a:bodyPr/>
                        <a:lstStyle/>
                        <a:p>
                          <a:pPr>
                            <a:buNone/>
                          </a:pPr>
                          <a:r>
                            <a:rPr lang="en-GB"/>
                            <a:t>Requires post-processing</a:t>
                          </a:r>
                        </a:p>
                      </a:txBody>
                      <a:tcPr anchor="ctr"/>
                    </a:tc>
                    <a:extLst>
                      <a:ext uri="{0D108BD9-81ED-4DB2-BD59-A6C34878D82A}">
                        <a16:rowId xmlns:a16="http://schemas.microsoft.com/office/drawing/2014/main" val="200878036"/>
                      </a:ext>
                    </a:extLst>
                  </a:tr>
                  <a:tr h="0">
                    <a:tc>
                      <a:txBody>
                        <a:bodyPr/>
                        <a:lstStyle/>
                        <a:p>
                          <a:pPr>
                            <a:buNone/>
                          </a:pPr>
                          <a:r>
                            <a:rPr lang="en-GB"/>
                            <a:t>Non-linear effects</a:t>
                          </a:r>
                        </a:p>
                      </a:txBody>
                      <a:tcPr anchor="ctr"/>
                    </a:tc>
                    <a:tc>
                      <a:txBody>
                        <a:bodyPr/>
                        <a:lstStyle/>
                        <a:p>
                          <a:pPr>
                            <a:buNone/>
                          </a:pPr>
                          <a:r>
                            <a:rPr lang="en-GB" dirty="0"/>
                            <a:t>Limited</a:t>
                          </a:r>
                        </a:p>
                      </a:txBody>
                      <a:tcPr anchor="ctr"/>
                    </a:tc>
                    <a:tc>
                      <a:txBody>
                        <a:bodyPr/>
                        <a:lstStyle/>
                        <a:p>
                          <a:pPr>
                            <a:buNone/>
                          </a:pPr>
                          <a:r>
                            <a:rPr lang="en-GB"/>
                            <a:t>Better suited</a:t>
                          </a:r>
                        </a:p>
                      </a:txBody>
                      <a:tcPr anchor="ctr"/>
                    </a:tc>
                    <a:extLst>
                      <a:ext uri="{0D108BD9-81ED-4DB2-BD59-A6C34878D82A}">
                        <a16:rowId xmlns:a16="http://schemas.microsoft.com/office/drawing/2014/main" val="1020534428"/>
                      </a:ext>
                    </a:extLst>
                  </a:tr>
                  <a:tr h="0">
                    <a:tc>
                      <a:txBody>
                        <a:bodyPr/>
                        <a:lstStyle/>
                        <a:p>
                          <a:pPr>
                            <a:buNone/>
                          </a:pPr>
                          <a:r>
                            <a:rPr lang="en-GB" dirty="0"/>
                            <a:t>Typical use</a:t>
                          </a:r>
                        </a:p>
                      </a:txBody>
                      <a:tcPr anchor="ctr"/>
                    </a:tc>
                    <a:tc>
                      <a:txBody>
                        <a:bodyPr/>
                        <a:lstStyle/>
                        <a:p>
                          <a:pPr>
                            <a:buNone/>
                          </a:pPr>
                          <a:r>
                            <a:rPr lang="en-GB" dirty="0"/>
                            <a:t>UQ diagnosis, TAR</a:t>
                          </a:r>
                        </a:p>
                      </a:txBody>
                      <a:tcPr anchor="ctr"/>
                    </a:tc>
                    <a:tc>
                      <a:txBody>
                        <a:bodyPr/>
                        <a:lstStyle/>
                        <a:p>
                          <a:pPr>
                            <a:buNone/>
                          </a:pPr>
                          <a:r>
                            <a:rPr lang="en-GB" dirty="0"/>
                            <a:t>Depletion, multi-physics, non-linear responses</a:t>
                          </a:r>
                        </a:p>
                      </a:txBody>
                      <a:tcPr anchor="ctr"/>
                    </a:tc>
                    <a:extLst>
                      <a:ext uri="{0D108BD9-81ED-4DB2-BD59-A6C34878D82A}">
                        <a16:rowId xmlns:a16="http://schemas.microsoft.com/office/drawing/2014/main" val="2371965747"/>
                      </a:ext>
                    </a:extLst>
                  </a:tr>
                  <a:tr h="0">
                    <a:tc>
                      <a:txBody>
                        <a:bodyPr/>
                        <a:lstStyle/>
                        <a:p>
                          <a:pPr>
                            <a:buNone/>
                          </a:pPr>
                          <a:r>
                            <a:rPr lang="es-ES" dirty="0"/>
                            <a:t>Tools</a:t>
                          </a:r>
                          <a:endParaRPr lang="en-GB" dirty="0"/>
                        </a:p>
                      </a:txBody>
                      <a:tcPr anchor="ctr"/>
                    </a:tc>
                    <a:tc>
                      <a:txBody>
                        <a:bodyPr/>
                        <a:lstStyle/>
                        <a:p>
                          <a:pPr>
                            <a:buNone/>
                          </a:pPr>
                          <a:r>
                            <a:rPr lang="es-ES" dirty="0"/>
                            <a:t>OECD/NEA  - </a:t>
                          </a:r>
                          <a:r>
                            <a:rPr lang="es-ES" dirty="0" err="1"/>
                            <a:t>NDaST</a:t>
                          </a:r>
                          <a:r>
                            <a:rPr lang="es-ES" dirty="0"/>
                            <a:t> Tool</a:t>
                          </a:r>
                          <a:endParaRPr lang="en-GB" dirty="0"/>
                        </a:p>
                      </a:txBody>
                      <a:tcPr anchor="ctr"/>
                    </a:tc>
                    <a:tc>
                      <a:txBody>
                        <a:bodyPr/>
                        <a:lstStyle/>
                        <a:p>
                          <a:pPr>
                            <a:buNone/>
                            <a:tabLst>
                              <a:tab pos="1430338" algn="l"/>
                            </a:tabLst>
                          </a:pPr>
                          <a:r>
                            <a:rPr lang="es-ES" dirty="0"/>
                            <a:t>ND </a:t>
                          </a:r>
                          <a:r>
                            <a:rPr lang="es-ES" dirty="0" err="1"/>
                            <a:t>Sampling</a:t>
                          </a:r>
                          <a:r>
                            <a:rPr lang="es-ES" dirty="0"/>
                            <a:t>: 	SANDY, FRENDY, … TMC/TENDL, 		JEFF4/</a:t>
                          </a:r>
                          <a:r>
                            <a:rPr lang="es-ES" dirty="0" err="1"/>
                            <a:t>FYs</a:t>
                          </a:r>
                          <a:r>
                            <a:rPr lang="es-ES" dirty="0"/>
                            <a:t> </a:t>
                          </a:r>
                          <a:r>
                            <a:rPr lang="es-ES" dirty="0" err="1"/>
                            <a:t>random</a:t>
                          </a:r>
                          <a:endParaRPr lang="en-GB" dirty="0"/>
                        </a:p>
                      </a:txBody>
                      <a:tcPr anchor="ctr"/>
                    </a:tc>
                    <a:extLst>
                      <a:ext uri="{0D108BD9-81ED-4DB2-BD59-A6C34878D82A}">
                        <a16:rowId xmlns:a16="http://schemas.microsoft.com/office/drawing/2014/main" val="2426354616"/>
                      </a:ext>
                    </a:extLst>
                  </a:tr>
                </a:tbl>
              </a:graphicData>
            </a:graphic>
          </p:graphicFrame>
        </mc:Choice>
        <mc:Fallback xmlns="">
          <p:graphicFrame>
            <p:nvGraphicFramePr>
              <p:cNvPr id="16" name="Table 15">
                <a:extLst>
                  <a:ext uri="{FF2B5EF4-FFF2-40B4-BE49-F238E27FC236}">
                    <a16:creationId xmlns:a16="http://schemas.microsoft.com/office/drawing/2014/main" id="{293106F0-2BA1-6D70-5973-DA6C317865D6}"/>
                  </a:ext>
                </a:extLst>
              </p:cNvPr>
              <p:cNvGraphicFramePr>
                <a:graphicFrameLocks noGrp="1"/>
              </p:cNvGraphicFramePr>
              <p:nvPr>
                <p:extLst>
                  <p:ext uri="{D42A27DB-BD31-4B8C-83A1-F6EECF244321}">
                    <p14:modId xmlns:p14="http://schemas.microsoft.com/office/powerpoint/2010/main" val="4271563860"/>
                  </p:ext>
                </p:extLst>
              </p:nvPr>
            </p:nvGraphicFramePr>
            <p:xfrm>
              <a:off x="82550" y="1657271"/>
              <a:ext cx="11555268" cy="4084484"/>
            </p:xfrm>
            <a:graphic>
              <a:graphicData uri="http://schemas.openxmlformats.org/drawingml/2006/table">
                <a:tbl>
                  <a:tblPr firstRow="1" firstCol="1">
                    <a:tableStyleId>{6E25E649-3F16-4E02-A733-19D2CDBF48F0}</a:tableStyleId>
                  </a:tblPr>
                  <a:tblGrid>
                    <a:gridCol w="2389522">
                      <a:extLst>
                        <a:ext uri="{9D8B030D-6E8A-4147-A177-3AD203B41FA5}">
                          <a16:colId xmlns:a16="http://schemas.microsoft.com/office/drawing/2014/main" val="1844963672"/>
                        </a:ext>
                      </a:extLst>
                    </a:gridCol>
                    <a:gridCol w="4028481">
                      <a:extLst>
                        <a:ext uri="{9D8B030D-6E8A-4147-A177-3AD203B41FA5}">
                          <a16:colId xmlns:a16="http://schemas.microsoft.com/office/drawing/2014/main" val="86627502"/>
                        </a:ext>
                      </a:extLst>
                    </a:gridCol>
                    <a:gridCol w="5137265">
                      <a:extLst>
                        <a:ext uri="{9D8B030D-6E8A-4147-A177-3AD203B41FA5}">
                          <a16:colId xmlns:a16="http://schemas.microsoft.com/office/drawing/2014/main" val="2718202370"/>
                        </a:ext>
                      </a:extLst>
                    </a:gridCol>
                  </a:tblGrid>
                  <a:tr h="426185">
                    <a:tc>
                      <a:txBody>
                        <a:bodyPr/>
                        <a:lstStyle/>
                        <a:p>
                          <a:pPr>
                            <a:buNone/>
                          </a:pPr>
                          <a:r>
                            <a:rPr lang="es-ES" dirty="0"/>
                            <a:t>T</a:t>
                          </a:r>
                          <a:r>
                            <a:rPr lang="en-GB" dirty="0" err="1"/>
                            <a:t>echnique</a:t>
                          </a:r>
                          <a:endParaRPr lang="en-GB" dirty="0"/>
                        </a:p>
                      </a:txBody>
                      <a:tcPr anchor="ctr"/>
                    </a:tc>
                    <a:tc>
                      <a:txBody>
                        <a:bodyPr/>
                        <a:lstStyle/>
                        <a:p>
                          <a:pPr>
                            <a:buNone/>
                          </a:pPr>
                          <a:r>
                            <a:rPr lang="en-GB" dirty="0"/>
                            <a:t>S/U method</a:t>
                          </a:r>
                        </a:p>
                      </a:txBody>
                      <a:tcPr anchor="ctr"/>
                    </a:tc>
                    <a:tc>
                      <a:txBody>
                        <a:bodyPr/>
                        <a:lstStyle/>
                        <a:p>
                          <a:pPr>
                            <a:buNone/>
                          </a:pPr>
                          <a:r>
                            <a:rPr lang="en-GB" dirty="0"/>
                            <a:t>Monte Carlo sampling</a:t>
                          </a:r>
                        </a:p>
                      </a:txBody>
                      <a:tcPr anchor="ctr"/>
                    </a:tc>
                    <a:extLst>
                      <a:ext uri="{0D108BD9-81ED-4DB2-BD59-A6C34878D82A}">
                        <a16:rowId xmlns:a16="http://schemas.microsoft.com/office/drawing/2014/main" val="4002833350"/>
                      </a:ext>
                    </a:extLst>
                  </a:tr>
                  <a:tr h="914400">
                    <a:tc>
                      <a:txBody>
                        <a:bodyPr/>
                        <a:lstStyle/>
                        <a:p>
                          <a:pPr>
                            <a:buNone/>
                          </a:pPr>
                          <a:r>
                            <a:rPr lang="en-GB"/>
                            <a:t>Propagation</a:t>
                          </a:r>
                        </a:p>
                      </a:txBody>
                      <a:tcPr anchor="ctr"/>
                    </a:tc>
                    <a:tc>
                      <a:txBody>
                        <a:bodyPr/>
                        <a:lstStyle/>
                        <a:p>
                          <a:pPr marL="285750" indent="-285750">
                            <a:buFont typeface="Arial" panose="020B0604020202020204" pitchFamily="34" charset="0"/>
                            <a:buChar char="•"/>
                          </a:pPr>
                          <a:r>
                            <a:rPr lang="en-GB" dirty="0"/>
                            <a:t>Linearized</a:t>
                          </a:r>
                        </a:p>
                        <a:p>
                          <a:pPr marL="285750" indent="-285750">
                            <a:buFont typeface="Arial" panose="020B0604020202020204" pitchFamily="34" charset="0"/>
                            <a:buChar char="•"/>
                          </a:pPr>
                          <a:r>
                            <a:rPr lang="en-GB" dirty="0"/>
                            <a:t>Fast, transparent and well suited for uncertainty decomposition</a:t>
                          </a:r>
                        </a:p>
                      </a:txBody>
                      <a:tcPr anchor="ctr"/>
                    </a:tc>
                    <a:tc>
                      <a:txBody>
                        <a:bodyPr/>
                        <a:lstStyle/>
                        <a:p>
                          <a:pPr marL="285750" indent="-285750">
                            <a:buFont typeface="Arial" panose="020B0604020202020204" pitchFamily="34" charset="0"/>
                            <a:buChar char="•"/>
                          </a:pPr>
                          <a:r>
                            <a:rPr lang="en-GB" dirty="0"/>
                            <a:t>Direct sampling</a:t>
                          </a:r>
                        </a:p>
                        <a:p>
                          <a:pPr marL="285750" indent="-285750">
                            <a:buFont typeface="Arial" panose="020B0604020202020204" pitchFamily="34" charset="0"/>
                            <a:buChar char="•"/>
                          </a:pPr>
                          <a:r>
                            <a:rPr lang="en-GB" dirty="0"/>
                            <a:t>More flexible and able to capture non-linear effects, but computationally more expensive</a:t>
                          </a:r>
                        </a:p>
                      </a:txBody>
                      <a:tcPr anchor="ctr"/>
                    </a:tc>
                    <a:extLst>
                      <a:ext uri="{0D108BD9-81ED-4DB2-BD59-A6C34878D82A}">
                        <a16:rowId xmlns:a16="http://schemas.microsoft.com/office/drawing/2014/main" val="1591307070"/>
                      </a:ext>
                    </a:extLst>
                  </a:tr>
                  <a:tr h="640779">
                    <a:tc>
                      <a:txBody>
                        <a:bodyPr/>
                        <a:lstStyle/>
                        <a:p>
                          <a:pPr>
                            <a:buNone/>
                          </a:pPr>
                          <a:r>
                            <a:rPr lang="en-GB"/>
                            <a:t>Main expression</a:t>
                          </a:r>
                        </a:p>
                      </a:txBody>
                      <a:tcPr anchor="ctr"/>
                    </a:tc>
                    <a:tc>
                      <a:txBody>
                        <a:bodyPr/>
                        <a:lstStyle/>
                        <a:p>
                          <a:pPr>
                            <a:buNone/>
                          </a:pPr>
                          <a:r>
                            <a:rPr lang="en-GB" dirty="0"/>
                            <a:t>Sandwich Formula</a:t>
                          </a:r>
                        </a:p>
                        <a:p>
                          <a:pPr>
                            <a:buNone/>
                          </a:pPr>
                          <a:r>
                            <a:rPr lang="en-GB" dirty="0"/>
                            <a:t>σ²(R) = S · V · Sᵀ</a:t>
                          </a:r>
                        </a:p>
                      </a:txBody>
                      <a:tcPr anchor="ctr"/>
                    </a:tc>
                    <a:tc>
                      <a:txBody>
                        <a:bodyPr/>
                        <a:lstStyle/>
                        <a:p>
                          <a:endParaRPr lang="en-US"/>
                        </a:p>
                      </a:txBody>
                      <a:tcPr anchor="ctr">
                        <a:blipFill>
                          <a:blip r:embed="rId2"/>
                          <a:stretch>
                            <a:fillRect l="-125030" t="-211429" r="-237" b="-344762"/>
                          </a:stretch>
                        </a:blipFill>
                      </a:tcPr>
                    </a:tc>
                    <a:extLst>
                      <a:ext uri="{0D108BD9-81ED-4DB2-BD59-A6C34878D82A}">
                        <a16:rowId xmlns:a16="http://schemas.microsoft.com/office/drawing/2014/main" val="1877300645"/>
                      </a:ext>
                    </a:extLst>
                  </a:tr>
                  <a:tr h="365760">
                    <a:tc>
                      <a:txBody>
                        <a:bodyPr/>
                        <a:lstStyle/>
                        <a:p>
                          <a:pPr>
                            <a:buNone/>
                          </a:pPr>
                          <a:r>
                            <a:rPr lang="en-GB"/>
                            <a:t>CPU cost</a:t>
                          </a:r>
                        </a:p>
                      </a:txBody>
                      <a:tcPr anchor="ctr"/>
                    </a:tc>
                    <a:tc>
                      <a:txBody>
                        <a:bodyPr/>
                        <a:lstStyle/>
                        <a:p>
                          <a:pPr>
                            <a:buNone/>
                          </a:pPr>
                          <a:r>
                            <a:rPr lang="en-GB" dirty="0"/>
                            <a:t>Low</a:t>
                          </a:r>
                        </a:p>
                      </a:txBody>
                      <a:tcPr anchor="ctr"/>
                    </a:tc>
                    <a:tc>
                      <a:txBody>
                        <a:bodyPr/>
                        <a:lstStyle/>
                        <a:p>
                          <a:pPr>
                            <a:buNone/>
                          </a:pPr>
                          <a:r>
                            <a:rPr lang="en-GB"/>
                            <a:t>High</a:t>
                          </a:r>
                        </a:p>
                      </a:txBody>
                      <a:tcPr anchor="ctr"/>
                    </a:tc>
                    <a:extLst>
                      <a:ext uri="{0D108BD9-81ED-4DB2-BD59-A6C34878D82A}">
                        <a16:rowId xmlns:a16="http://schemas.microsoft.com/office/drawing/2014/main" val="2658811513"/>
                      </a:ext>
                    </a:extLst>
                  </a:tr>
                  <a:tr h="365760">
                    <a:tc>
                      <a:txBody>
                        <a:bodyPr/>
                        <a:lstStyle/>
                        <a:p>
                          <a:pPr>
                            <a:buNone/>
                          </a:pPr>
                          <a:r>
                            <a:rPr lang="en-GB"/>
                            <a:t>Decomposition</a:t>
                          </a:r>
                        </a:p>
                      </a:txBody>
                      <a:tcPr anchor="ctr"/>
                    </a:tc>
                    <a:tc>
                      <a:txBody>
                        <a:bodyPr/>
                        <a:lstStyle/>
                        <a:p>
                          <a:pPr>
                            <a:buNone/>
                          </a:pPr>
                          <a:r>
                            <a:rPr lang="en-GB"/>
                            <a:t>Excellent</a:t>
                          </a:r>
                        </a:p>
                      </a:txBody>
                      <a:tcPr anchor="ctr"/>
                    </a:tc>
                    <a:tc>
                      <a:txBody>
                        <a:bodyPr/>
                        <a:lstStyle/>
                        <a:p>
                          <a:pPr>
                            <a:buNone/>
                          </a:pPr>
                          <a:r>
                            <a:rPr lang="en-GB"/>
                            <a:t>Requires post-processing</a:t>
                          </a:r>
                        </a:p>
                      </a:txBody>
                      <a:tcPr anchor="ctr"/>
                    </a:tc>
                    <a:extLst>
                      <a:ext uri="{0D108BD9-81ED-4DB2-BD59-A6C34878D82A}">
                        <a16:rowId xmlns:a16="http://schemas.microsoft.com/office/drawing/2014/main" val="200878036"/>
                      </a:ext>
                    </a:extLst>
                  </a:tr>
                  <a:tr h="365760">
                    <a:tc>
                      <a:txBody>
                        <a:bodyPr/>
                        <a:lstStyle/>
                        <a:p>
                          <a:pPr>
                            <a:buNone/>
                          </a:pPr>
                          <a:r>
                            <a:rPr lang="en-GB"/>
                            <a:t>Non-linear effects</a:t>
                          </a:r>
                        </a:p>
                      </a:txBody>
                      <a:tcPr anchor="ctr"/>
                    </a:tc>
                    <a:tc>
                      <a:txBody>
                        <a:bodyPr/>
                        <a:lstStyle/>
                        <a:p>
                          <a:pPr>
                            <a:buNone/>
                          </a:pPr>
                          <a:r>
                            <a:rPr lang="en-GB" dirty="0"/>
                            <a:t>Limited</a:t>
                          </a:r>
                        </a:p>
                      </a:txBody>
                      <a:tcPr anchor="ctr"/>
                    </a:tc>
                    <a:tc>
                      <a:txBody>
                        <a:bodyPr/>
                        <a:lstStyle/>
                        <a:p>
                          <a:pPr>
                            <a:buNone/>
                          </a:pPr>
                          <a:r>
                            <a:rPr lang="en-GB"/>
                            <a:t>Better suited</a:t>
                          </a:r>
                        </a:p>
                      </a:txBody>
                      <a:tcPr anchor="ctr"/>
                    </a:tc>
                    <a:extLst>
                      <a:ext uri="{0D108BD9-81ED-4DB2-BD59-A6C34878D82A}">
                        <a16:rowId xmlns:a16="http://schemas.microsoft.com/office/drawing/2014/main" val="1020534428"/>
                      </a:ext>
                    </a:extLst>
                  </a:tr>
                  <a:tr h="365760">
                    <a:tc>
                      <a:txBody>
                        <a:bodyPr/>
                        <a:lstStyle/>
                        <a:p>
                          <a:pPr>
                            <a:buNone/>
                          </a:pPr>
                          <a:r>
                            <a:rPr lang="en-GB" dirty="0"/>
                            <a:t>Typical use</a:t>
                          </a:r>
                        </a:p>
                      </a:txBody>
                      <a:tcPr anchor="ctr"/>
                    </a:tc>
                    <a:tc>
                      <a:txBody>
                        <a:bodyPr/>
                        <a:lstStyle/>
                        <a:p>
                          <a:pPr>
                            <a:buNone/>
                          </a:pPr>
                          <a:r>
                            <a:rPr lang="en-GB" dirty="0"/>
                            <a:t>UQ diagnosis, TAR</a:t>
                          </a:r>
                        </a:p>
                      </a:txBody>
                      <a:tcPr anchor="ctr"/>
                    </a:tc>
                    <a:tc>
                      <a:txBody>
                        <a:bodyPr/>
                        <a:lstStyle/>
                        <a:p>
                          <a:pPr>
                            <a:buNone/>
                          </a:pPr>
                          <a:r>
                            <a:rPr lang="en-GB" dirty="0"/>
                            <a:t>Depletion, multi-physics, non-linear responses</a:t>
                          </a:r>
                        </a:p>
                      </a:txBody>
                      <a:tcPr anchor="ctr"/>
                    </a:tc>
                    <a:extLst>
                      <a:ext uri="{0D108BD9-81ED-4DB2-BD59-A6C34878D82A}">
                        <a16:rowId xmlns:a16="http://schemas.microsoft.com/office/drawing/2014/main" val="2371965747"/>
                      </a:ext>
                    </a:extLst>
                  </a:tr>
                  <a:tr h="640080">
                    <a:tc>
                      <a:txBody>
                        <a:bodyPr/>
                        <a:lstStyle/>
                        <a:p>
                          <a:pPr>
                            <a:buNone/>
                          </a:pPr>
                          <a:r>
                            <a:rPr lang="es-ES" dirty="0"/>
                            <a:t>Tools</a:t>
                          </a:r>
                          <a:endParaRPr lang="en-GB" dirty="0"/>
                        </a:p>
                      </a:txBody>
                      <a:tcPr anchor="ctr"/>
                    </a:tc>
                    <a:tc>
                      <a:txBody>
                        <a:bodyPr/>
                        <a:lstStyle/>
                        <a:p>
                          <a:pPr>
                            <a:buNone/>
                          </a:pPr>
                          <a:r>
                            <a:rPr lang="es-ES" dirty="0"/>
                            <a:t>OECD/NEA  - </a:t>
                          </a:r>
                          <a:r>
                            <a:rPr lang="es-ES" dirty="0" err="1"/>
                            <a:t>NDaST</a:t>
                          </a:r>
                          <a:r>
                            <a:rPr lang="es-ES" dirty="0"/>
                            <a:t> Tool</a:t>
                          </a:r>
                          <a:endParaRPr lang="en-GB" dirty="0"/>
                        </a:p>
                      </a:txBody>
                      <a:tcPr anchor="ctr"/>
                    </a:tc>
                    <a:tc>
                      <a:txBody>
                        <a:bodyPr/>
                        <a:lstStyle/>
                        <a:p>
                          <a:pPr>
                            <a:buNone/>
                            <a:tabLst>
                              <a:tab pos="1430338" algn="l"/>
                            </a:tabLst>
                          </a:pPr>
                          <a:r>
                            <a:rPr lang="es-ES" dirty="0"/>
                            <a:t>ND </a:t>
                          </a:r>
                          <a:r>
                            <a:rPr lang="es-ES" dirty="0" err="1"/>
                            <a:t>Sampling</a:t>
                          </a:r>
                          <a:r>
                            <a:rPr lang="es-ES" dirty="0"/>
                            <a:t>: 	SANDY, FRENDY, … TMC/TENDL, 		JEFF4/</a:t>
                          </a:r>
                          <a:r>
                            <a:rPr lang="es-ES" dirty="0" err="1"/>
                            <a:t>FYs</a:t>
                          </a:r>
                          <a:r>
                            <a:rPr lang="es-ES" dirty="0"/>
                            <a:t> </a:t>
                          </a:r>
                          <a:r>
                            <a:rPr lang="es-ES" dirty="0" err="1"/>
                            <a:t>random</a:t>
                          </a:r>
                          <a:endParaRPr lang="en-GB" dirty="0"/>
                        </a:p>
                      </a:txBody>
                      <a:tcPr anchor="ctr"/>
                    </a:tc>
                    <a:extLst>
                      <a:ext uri="{0D108BD9-81ED-4DB2-BD59-A6C34878D82A}">
                        <a16:rowId xmlns:a16="http://schemas.microsoft.com/office/drawing/2014/main" val="2426354616"/>
                      </a:ext>
                    </a:extLst>
                  </a:tr>
                </a:tbl>
              </a:graphicData>
            </a:graphic>
          </p:graphicFrame>
        </mc:Fallback>
      </mc:AlternateContent>
      <p:sp>
        <p:nvSpPr>
          <p:cNvPr id="18" name="TextBox 17">
            <a:extLst>
              <a:ext uri="{FF2B5EF4-FFF2-40B4-BE49-F238E27FC236}">
                <a16:creationId xmlns:a16="http://schemas.microsoft.com/office/drawing/2014/main" id="{235C6193-3551-F220-45C3-7BF1C153F273}"/>
              </a:ext>
            </a:extLst>
          </p:cNvPr>
          <p:cNvSpPr txBox="1"/>
          <p:nvPr/>
        </p:nvSpPr>
        <p:spPr>
          <a:xfrm>
            <a:off x="82550" y="6035265"/>
            <a:ext cx="10307782" cy="369332"/>
          </a:xfrm>
          <a:prstGeom prst="rect">
            <a:avLst/>
          </a:prstGeom>
          <a:noFill/>
        </p:spPr>
        <p:txBody>
          <a:bodyPr wrap="square">
            <a:spAutoFit/>
          </a:bodyPr>
          <a:lstStyle/>
          <a:p>
            <a:r>
              <a:rPr lang="en-GB" b="1" dirty="0">
                <a:solidFill>
                  <a:srgbClr val="0000FF"/>
                </a:solidFill>
              </a:rPr>
              <a:t>Both methods rely on the quality and consistency of the input covariance information</a:t>
            </a:r>
            <a:endParaRPr lang="en-GB" dirty="0">
              <a:solidFill>
                <a:srgbClr val="0000FF"/>
              </a:solidFill>
            </a:endParaRPr>
          </a:p>
        </p:txBody>
      </p:sp>
    </p:spTree>
    <p:extLst>
      <p:ext uri="{BB962C8B-B14F-4D97-AF65-F5344CB8AC3E}">
        <p14:creationId xmlns:p14="http://schemas.microsoft.com/office/powerpoint/2010/main" val="363732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511E9-9CEF-259D-9FF5-964939D09A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4DDD4F-3A2C-F33B-BB64-6F7298FD38B9}"/>
              </a:ext>
            </a:extLst>
          </p:cNvPr>
          <p:cNvSpPr>
            <a:spLocks noGrp="1"/>
          </p:cNvSpPr>
          <p:nvPr>
            <p:ph type="ctrTitle"/>
          </p:nvPr>
        </p:nvSpPr>
        <p:spPr>
          <a:xfrm>
            <a:off x="82550" y="0"/>
            <a:ext cx="8395023" cy="904775"/>
          </a:xfrm>
          <a:solidFill>
            <a:schemeClr val="bg1"/>
          </a:solidFill>
        </p:spPr>
        <p:txBody>
          <a:bodyPr>
            <a:normAutofit fontScale="90000"/>
          </a:bodyPr>
          <a:lstStyle/>
          <a:p>
            <a:pPr algn="l">
              <a:spcAft>
                <a:spcPts val="600"/>
              </a:spcAft>
            </a:pPr>
            <a:r>
              <a:rPr lang="en-GB" sz="3600" dirty="0">
                <a:solidFill>
                  <a:srgbClr val="006AB3"/>
                </a:solidFill>
              </a:rPr>
              <a:t>5. How do we propagate nuclear-data uncertainties?</a:t>
            </a:r>
          </a:p>
        </p:txBody>
      </p:sp>
      <p:sp>
        <p:nvSpPr>
          <p:cNvPr id="9" name="Slide Number Placeholder 1">
            <a:extLst>
              <a:ext uri="{FF2B5EF4-FFF2-40B4-BE49-F238E27FC236}">
                <a16:creationId xmlns:a16="http://schemas.microsoft.com/office/drawing/2014/main" id="{A5334138-CF64-FC6F-0EC5-A81F5DF13DFF}"/>
              </a:ext>
            </a:extLst>
          </p:cNvPr>
          <p:cNvSpPr txBox="1">
            <a:spLocks/>
          </p:cNvSpPr>
          <p:nvPr/>
        </p:nvSpPr>
        <p:spPr>
          <a:xfrm>
            <a:off x="11754196" y="6507189"/>
            <a:ext cx="437804" cy="350811"/>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11</a:t>
            </a:fld>
            <a:endParaRPr lang="de-DE" dirty="0"/>
          </a:p>
        </p:txBody>
      </p:sp>
      <p:sp>
        <p:nvSpPr>
          <p:cNvPr id="18" name="TextBox 17">
            <a:extLst>
              <a:ext uri="{FF2B5EF4-FFF2-40B4-BE49-F238E27FC236}">
                <a16:creationId xmlns:a16="http://schemas.microsoft.com/office/drawing/2014/main" id="{78F56776-1782-8211-9BF0-25A08EB0D21A}"/>
              </a:ext>
            </a:extLst>
          </p:cNvPr>
          <p:cNvSpPr txBox="1"/>
          <p:nvPr/>
        </p:nvSpPr>
        <p:spPr>
          <a:xfrm>
            <a:off x="82550" y="6035265"/>
            <a:ext cx="10307782" cy="369332"/>
          </a:xfrm>
          <a:prstGeom prst="rect">
            <a:avLst/>
          </a:prstGeom>
          <a:noFill/>
        </p:spPr>
        <p:txBody>
          <a:bodyPr wrap="square">
            <a:spAutoFit/>
          </a:bodyPr>
          <a:lstStyle/>
          <a:p>
            <a:r>
              <a:rPr lang="en-GB" b="1" dirty="0">
                <a:solidFill>
                  <a:srgbClr val="0000FF"/>
                </a:solidFill>
              </a:rPr>
              <a:t>Both methods rely on the quality and consistency of the input covariance information</a:t>
            </a:r>
            <a:endParaRPr lang="en-GB" dirty="0">
              <a:solidFill>
                <a:srgbClr val="0000FF"/>
              </a:solidFill>
            </a:endParaRPr>
          </a:p>
        </p:txBody>
      </p:sp>
      <p:sp>
        <p:nvSpPr>
          <p:cNvPr id="3" name="TextBox 2">
            <a:extLst>
              <a:ext uri="{FF2B5EF4-FFF2-40B4-BE49-F238E27FC236}">
                <a16:creationId xmlns:a16="http://schemas.microsoft.com/office/drawing/2014/main" id="{0E644BFC-2F24-1694-298C-058C14AAEF6C}"/>
              </a:ext>
            </a:extLst>
          </p:cNvPr>
          <p:cNvSpPr txBox="1"/>
          <p:nvPr/>
        </p:nvSpPr>
        <p:spPr>
          <a:xfrm>
            <a:off x="884499" y="1139937"/>
            <a:ext cx="9037268" cy="407035"/>
          </a:xfrm>
          <a:prstGeom prst="rect">
            <a:avLst/>
          </a:prstGeom>
          <a:noFill/>
        </p:spPr>
        <p:txBody>
          <a:bodyPr wrap="square">
            <a:spAutoFit/>
          </a:bodyPr>
          <a:lstStyle/>
          <a:p>
            <a:pPr marL="285750" indent="-285750">
              <a:lnSpc>
                <a:spcPct val="107000"/>
              </a:lnSpc>
              <a:spcBef>
                <a:spcPts val="800"/>
              </a:spcBef>
              <a:spcAft>
                <a:spcPts val="800"/>
              </a:spcAft>
              <a:buFont typeface="Wingdings" panose="05000000000000000000" pitchFamily="2" charset="2"/>
              <a:buChar char="q"/>
            </a:pPr>
            <a:r>
              <a:rPr lang="en-GB" sz="2000" dirty="0">
                <a:solidFill>
                  <a:prstClr val="black"/>
                </a:solidFill>
                <a:ea typeface="Calibri" panose="020F0502020204030204" pitchFamily="34" charset="0"/>
                <a:cs typeface="Times New Roman" panose="02020603050405020304" pitchFamily="18" charset="0"/>
              </a:rPr>
              <a:t>Bias and nuclear data uncertainties in HEU-MET-FAST-001 Benchmark (Godiva)</a:t>
            </a:r>
            <a:endParaRPr lang="en-GB" sz="2000" b="1" dirty="0">
              <a:solidFill>
                <a:prstClr val="black"/>
              </a:solidFill>
              <a:ea typeface="Calibri" panose="020F0502020204030204" pitchFamily="34"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3983DB6F-07F0-BB2B-87BA-ECD7DBC1E408}"/>
              </a:ext>
            </a:extLst>
          </p:cNvPr>
          <p:cNvGraphicFramePr>
            <a:graphicFrameLocks noGrp="1"/>
          </p:cNvGraphicFramePr>
          <p:nvPr>
            <p:extLst>
              <p:ext uri="{D42A27DB-BD31-4B8C-83A1-F6EECF244321}">
                <p14:modId xmlns:p14="http://schemas.microsoft.com/office/powerpoint/2010/main" val="45481085"/>
              </p:ext>
            </p:extLst>
          </p:nvPr>
        </p:nvGraphicFramePr>
        <p:xfrm>
          <a:off x="884498" y="1778764"/>
          <a:ext cx="7319750" cy="3382511"/>
        </p:xfrm>
        <a:graphic>
          <a:graphicData uri="http://schemas.openxmlformats.org/drawingml/2006/table">
            <a:tbl>
              <a:tblPr firstRow="1" firstCol="1" bandRow="1"/>
              <a:tblGrid>
                <a:gridCol w="2362545">
                  <a:extLst>
                    <a:ext uri="{9D8B030D-6E8A-4147-A177-3AD203B41FA5}">
                      <a16:colId xmlns:a16="http://schemas.microsoft.com/office/drawing/2014/main" val="178654405"/>
                    </a:ext>
                  </a:extLst>
                </a:gridCol>
                <a:gridCol w="1408310">
                  <a:extLst>
                    <a:ext uri="{9D8B030D-6E8A-4147-A177-3AD203B41FA5}">
                      <a16:colId xmlns:a16="http://schemas.microsoft.com/office/drawing/2014/main" val="4041862260"/>
                    </a:ext>
                  </a:extLst>
                </a:gridCol>
                <a:gridCol w="1408310">
                  <a:extLst>
                    <a:ext uri="{9D8B030D-6E8A-4147-A177-3AD203B41FA5}">
                      <a16:colId xmlns:a16="http://schemas.microsoft.com/office/drawing/2014/main" val="704504796"/>
                    </a:ext>
                  </a:extLst>
                </a:gridCol>
                <a:gridCol w="2140585">
                  <a:extLst>
                    <a:ext uri="{9D8B030D-6E8A-4147-A177-3AD203B41FA5}">
                      <a16:colId xmlns:a16="http://schemas.microsoft.com/office/drawing/2014/main" val="2599214228"/>
                    </a:ext>
                  </a:extLst>
                </a:gridCol>
              </a:tblGrid>
              <a:tr h="421839">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GB" sz="1800" dirty="0">
                          <a:effectLst/>
                          <a:latin typeface="+mj-lt"/>
                        </a:rPr>
                        <a:t> </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gridSpan="2">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lnSpc>
                          <a:spcPct val="100000"/>
                        </a:lnSpc>
                        <a:spcBef>
                          <a:spcPts val="600"/>
                        </a:spcBef>
                        <a:spcAft>
                          <a:spcPts val="600"/>
                        </a:spcAft>
                      </a:pPr>
                      <a:r>
                        <a:rPr lang="fr-FR" sz="1800" dirty="0">
                          <a:effectLst/>
                          <a:latin typeface="+mj-lt"/>
                        </a:rPr>
                        <a:t>JEFF-3.3</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hMerge="1">
                  <a:txBody>
                    <a:bodyPr/>
                    <a:lstStyle/>
                    <a:p>
                      <a:endParaRPr lang="en-GB"/>
                    </a:p>
                  </a:txBody>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lnSpc>
                          <a:spcPct val="100000"/>
                        </a:lnSpc>
                        <a:spcBef>
                          <a:spcPts val="600"/>
                        </a:spcBef>
                        <a:spcAft>
                          <a:spcPts val="600"/>
                        </a:spcAft>
                      </a:pPr>
                      <a:r>
                        <a:rPr lang="fr-FR" sz="1800" dirty="0">
                          <a:effectLst/>
                          <a:latin typeface="+mj-lt"/>
                        </a:rPr>
                        <a:t>ENDF/B-VIII.0</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1246799466"/>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US" sz="1800" dirty="0">
                          <a:effectLst/>
                          <a:latin typeface="+mj-lt"/>
                        </a:rPr>
                        <a:t>Exp. Uncertainty</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grid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dirty="0">
                          <a:effectLst/>
                          <a:latin typeface="+mj-lt"/>
                        </a:rPr>
                        <a:t>±100</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hMerge="1">
                  <a:txBody>
                    <a:bodyPr/>
                    <a:lstStyle/>
                    <a:p>
                      <a:endParaRPr lang="en-GB"/>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a:effectLst/>
                          <a:latin typeface="+mj-lt"/>
                        </a:rPr>
                        <a:t>±100</a:t>
                      </a:r>
                      <a:endParaRPr lang="en-GB" sz="180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285062080"/>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US" sz="1800">
                          <a:effectLst/>
                          <a:latin typeface="+mj-lt"/>
                        </a:rPr>
                        <a:t>|C-E|</a:t>
                      </a:r>
                      <a:endParaRPr lang="en-GB" sz="180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grid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dirty="0">
                          <a:effectLst/>
                          <a:latin typeface="+mj-lt"/>
                        </a:rPr>
                        <a:t>16</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hMerge="1">
                  <a:txBody>
                    <a:bodyPr/>
                    <a:lstStyle/>
                    <a:p>
                      <a:endParaRPr lang="en-GB"/>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fr-FR" sz="1800">
                          <a:effectLst/>
                          <a:latin typeface="+mj-lt"/>
                        </a:rPr>
                        <a:t>6</a:t>
                      </a:r>
                      <a:endParaRPr lang="en-GB" sz="180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541545522"/>
                  </a:ext>
                </a:extLst>
              </a:tr>
              <a:tr h="8851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fr-FR" sz="600">
                          <a:effectLst/>
                          <a:latin typeface="+mj-lt"/>
                        </a:rPr>
                        <a:t> </a:t>
                      </a:r>
                      <a:endParaRPr lang="en-GB" sz="180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fr-FR" sz="600" dirty="0">
                          <a:effectLst/>
                          <a:latin typeface="+mj-lt"/>
                        </a:rPr>
                        <a:t> </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fr-FR" sz="600">
                          <a:effectLst/>
                          <a:latin typeface="+mj-lt"/>
                        </a:rPr>
                        <a:t> </a:t>
                      </a:r>
                      <a:endParaRPr lang="en-GB" sz="180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fr-FR" sz="600" dirty="0">
                          <a:effectLst/>
                          <a:latin typeface="+mj-lt"/>
                        </a:rPr>
                        <a:t> </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241597553"/>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fr-FR" sz="1800" dirty="0">
                          <a:effectLst/>
                          <a:latin typeface="+mj-lt"/>
                        </a:rPr>
                        <a:t> </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fr-FR" sz="1800" b="1" dirty="0" err="1">
                          <a:effectLst/>
                          <a:latin typeface="+mj-lt"/>
                        </a:rPr>
                        <a:t>NDaST</a:t>
                      </a:r>
                      <a:endParaRPr lang="en-GB" sz="1800" b="1"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fr-FR" sz="1800" b="1" dirty="0">
                          <a:solidFill>
                            <a:srgbClr val="0000FF"/>
                          </a:solidFill>
                          <a:effectLst/>
                          <a:latin typeface="+mj-lt"/>
                        </a:rPr>
                        <a:t>SANDY</a:t>
                      </a:r>
                      <a:endParaRPr lang="en-GB" sz="1800" b="1" dirty="0">
                        <a:solidFill>
                          <a:srgbClr val="0000FF"/>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fr-FR" sz="1800" dirty="0" err="1">
                          <a:effectLst/>
                          <a:latin typeface="+mj-lt"/>
                        </a:rPr>
                        <a:t>NDaST</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91886161"/>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US" sz="1800" dirty="0" err="1">
                          <a:effectLst/>
                          <a:latin typeface="+mj-lt"/>
                        </a:rPr>
                        <a:t>Nubar</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effectLst/>
                          <a:latin typeface="+mj-lt"/>
                        </a:rPr>
                        <a:t>510</a:t>
                      </a:r>
                      <a:endParaRPr lang="en-GB" sz="1800" b="1"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solidFill>
                            <a:srgbClr val="0000FF"/>
                          </a:solidFill>
                          <a:effectLst/>
                          <a:latin typeface="+mj-lt"/>
                        </a:rPr>
                        <a:t>503</a:t>
                      </a:r>
                      <a:endParaRPr lang="en-GB" sz="1800" b="1" dirty="0">
                        <a:solidFill>
                          <a:srgbClr val="0000FF"/>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dirty="0">
                          <a:effectLst/>
                          <a:latin typeface="+mj-lt"/>
                        </a:rPr>
                        <a:t>400</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736344447"/>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US" sz="1800" dirty="0">
                          <a:effectLst/>
                          <a:latin typeface="+mj-lt"/>
                        </a:rPr>
                        <a:t>PFNS</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effectLst/>
                          <a:latin typeface="+mj-lt"/>
                        </a:rPr>
                        <a:t>364</a:t>
                      </a:r>
                      <a:endParaRPr lang="en-GB" sz="1800" b="1"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solidFill>
                            <a:srgbClr val="0000FF"/>
                          </a:solidFill>
                          <a:effectLst/>
                          <a:latin typeface="+mj-lt"/>
                        </a:rPr>
                        <a:t>216*</a:t>
                      </a:r>
                      <a:endParaRPr lang="en-GB" sz="1800" b="1" dirty="0">
                        <a:solidFill>
                          <a:srgbClr val="0000FF"/>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a:effectLst/>
                          <a:latin typeface="+mj-lt"/>
                        </a:rPr>
                        <a:t>124</a:t>
                      </a:r>
                      <a:endParaRPr lang="en-GB" sz="180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993043630"/>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US" sz="1800">
                          <a:effectLst/>
                          <a:latin typeface="+mj-lt"/>
                        </a:rPr>
                        <a:t>Fission</a:t>
                      </a:r>
                      <a:endParaRPr lang="en-GB" sz="180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effectLst/>
                          <a:latin typeface="+mj-lt"/>
                        </a:rPr>
                        <a:t>648</a:t>
                      </a:r>
                      <a:endParaRPr lang="en-GB" sz="1800" b="1"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solidFill>
                            <a:srgbClr val="0000FF"/>
                          </a:solidFill>
                          <a:effectLst/>
                          <a:latin typeface="+mj-lt"/>
                        </a:rPr>
                        <a:t>643</a:t>
                      </a:r>
                      <a:endParaRPr lang="en-GB" sz="1800" b="1" dirty="0">
                        <a:solidFill>
                          <a:srgbClr val="0000FF"/>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dirty="0">
                          <a:effectLst/>
                          <a:latin typeface="+mj-lt"/>
                        </a:rPr>
                        <a:t>788</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066309388"/>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US" sz="1800" dirty="0">
                          <a:effectLst/>
                          <a:latin typeface="+mj-lt"/>
                        </a:rPr>
                        <a:t>Elastic</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effectLst/>
                          <a:latin typeface="+mj-lt"/>
                        </a:rPr>
                        <a:t>109</a:t>
                      </a:r>
                      <a:endParaRPr lang="en-GB" sz="1800" b="1"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solidFill>
                            <a:srgbClr val="0000FF"/>
                          </a:solidFill>
                          <a:effectLst/>
                          <a:latin typeface="+mj-lt"/>
                        </a:rPr>
                        <a:t>-</a:t>
                      </a:r>
                      <a:endParaRPr lang="en-GB" sz="1800" b="1" dirty="0">
                        <a:solidFill>
                          <a:srgbClr val="0000FF"/>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dirty="0">
                          <a:effectLst/>
                          <a:latin typeface="+mj-lt"/>
                        </a:rPr>
                        <a:t>276</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929982502"/>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US" sz="1800" dirty="0">
                          <a:effectLst/>
                          <a:latin typeface="+mj-lt"/>
                        </a:rPr>
                        <a:t>Inelastic</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effectLst/>
                          <a:latin typeface="+mj-lt"/>
                        </a:rPr>
                        <a:t>698</a:t>
                      </a:r>
                      <a:endParaRPr lang="en-GB" sz="1800" b="1"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solidFill>
                            <a:srgbClr val="0000FF"/>
                          </a:solidFill>
                          <a:effectLst/>
                          <a:latin typeface="+mj-lt"/>
                        </a:rPr>
                        <a:t>-</a:t>
                      </a:r>
                      <a:endParaRPr lang="en-GB" sz="1800" b="1" dirty="0">
                        <a:solidFill>
                          <a:srgbClr val="0000FF"/>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dirty="0">
                          <a:effectLst/>
                          <a:latin typeface="+mj-lt"/>
                        </a:rPr>
                        <a:t>244</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256332634"/>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US" sz="1800" dirty="0">
                          <a:effectLst/>
                          <a:latin typeface="+mj-lt"/>
                        </a:rPr>
                        <a:t>Capture</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effectLst/>
                          <a:latin typeface="+mj-lt"/>
                        </a:rPr>
                        <a:t>375</a:t>
                      </a:r>
                      <a:endParaRPr lang="en-GB" sz="1800" b="1"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solidFill>
                            <a:srgbClr val="0000FF"/>
                          </a:solidFill>
                          <a:effectLst/>
                          <a:latin typeface="+mj-lt"/>
                        </a:rPr>
                        <a:t>-</a:t>
                      </a:r>
                      <a:endParaRPr lang="en-GB" sz="1800" b="1" dirty="0">
                        <a:solidFill>
                          <a:srgbClr val="0000FF"/>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dirty="0">
                          <a:effectLst/>
                          <a:latin typeface="+mj-lt"/>
                        </a:rPr>
                        <a:t>281</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903731658"/>
                  </a:ext>
                </a:extLst>
              </a:tr>
              <a:tr h="12603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endParaRPr lang="en-GB" sz="3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endParaRPr lang="en-GB" sz="300" b="1"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endParaRPr lang="en-GB" sz="300" b="1" dirty="0">
                        <a:solidFill>
                          <a:srgbClr val="0000FF"/>
                        </a:solidFill>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endParaRPr lang="en-GB" sz="3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1335510172"/>
                  </a:ext>
                </a:extLst>
              </a:tr>
              <a:tr h="265542">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00000"/>
                        </a:lnSpc>
                        <a:spcBef>
                          <a:spcPts val="600"/>
                        </a:spcBef>
                        <a:spcAft>
                          <a:spcPts val="600"/>
                        </a:spcAft>
                      </a:pPr>
                      <a:r>
                        <a:rPr lang="en-US" sz="1800" dirty="0">
                          <a:effectLst/>
                          <a:latin typeface="+mj-lt"/>
                        </a:rPr>
                        <a:t>Correlated Sum</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effectLst/>
                          <a:latin typeface="+mj-lt"/>
                        </a:rPr>
                        <a:t>1342</a:t>
                      </a:r>
                      <a:endParaRPr lang="en-GB" sz="1800" b="1" dirty="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b="1" dirty="0">
                          <a:solidFill>
                            <a:srgbClr val="0000FF"/>
                          </a:solidFill>
                          <a:effectLst/>
                          <a:latin typeface="+mj-lt"/>
                        </a:rPr>
                        <a:t>1262</a:t>
                      </a:r>
                      <a:endParaRPr lang="en-GB" sz="1800" b="1" dirty="0">
                        <a:solidFill>
                          <a:srgbClr val="0000FF"/>
                        </a:solidFill>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00000"/>
                        </a:lnSpc>
                        <a:spcBef>
                          <a:spcPts val="600"/>
                        </a:spcBef>
                        <a:spcAft>
                          <a:spcPts val="600"/>
                        </a:spcAft>
                      </a:pPr>
                      <a:r>
                        <a:rPr lang="en-US" sz="1800" dirty="0">
                          <a:effectLst/>
                          <a:latin typeface="+mj-lt"/>
                        </a:rPr>
                        <a:t>1036</a:t>
                      </a:r>
                      <a:endParaRPr lang="en-GB" sz="1800" dirty="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240264130"/>
                  </a:ext>
                </a:extLst>
              </a:tr>
            </a:tbl>
          </a:graphicData>
        </a:graphic>
      </p:graphicFrame>
      <p:sp>
        <p:nvSpPr>
          <p:cNvPr id="6" name="TextBox 5">
            <a:extLst>
              <a:ext uri="{FF2B5EF4-FFF2-40B4-BE49-F238E27FC236}">
                <a16:creationId xmlns:a16="http://schemas.microsoft.com/office/drawing/2014/main" id="{E50B7D0A-3E8D-6F6D-FB08-A6F1A3D006A8}"/>
              </a:ext>
            </a:extLst>
          </p:cNvPr>
          <p:cNvSpPr txBox="1"/>
          <p:nvPr/>
        </p:nvSpPr>
        <p:spPr>
          <a:xfrm>
            <a:off x="700306" y="5217827"/>
            <a:ext cx="6635574" cy="738664"/>
          </a:xfrm>
          <a:prstGeom prst="rect">
            <a:avLst/>
          </a:prstGeom>
          <a:noFill/>
        </p:spPr>
        <p:txBody>
          <a:bodyPr wrap="square">
            <a:spAutoFit/>
          </a:bodyPr>
          <a:lstStyle/>
          <a:p>
            <a:pPr marL="457200" indent="-274638"/>
            <a:r>
              <a:rPr lang="en-US" sz="1400" b="1" dirty="0">
                <a:solidFill>
                  <a:prstClr val="black"/>
                </a:solidFill>
                <a:ea typeface="Times New Roman" panose="02020603050405020304" pitchFamily="18" charset="0"/>
                <a:cs typeface="Times New Roman" panose="02020603050405020304" pitchFamily="18" charset="0"/>
              </a:rPr>
              <a:t>Note: </a:t>
            </a:r>
            <a:r>
              <a:rPr lang="en-GB" sz="1400" dirty="0">
                <a:solidFill>
                  <a:prstClr val="black"/>
                </a:solidFill>
                <a:ea typeface="Calibri" panose="020F0502020204030204" pitchFamily="34" charset="0"/>
                <a:cs typeface="Times New Roman" panose="02020603050405020304" pitchFamily="18" charset="0"/>
              </a:rPr>
              <a:t>(values in </a:t>
            </a:r>
            <a:r>
              <a:rPr lang="en-GB" sz="1400" dirty="0" err="1">
                <a:solidFill>
                  <a:prstClr val="black"/>
                </a:solidFill>
                <a:ea typeface="Calibri" panose="020F0502020204030204" pitchFamily="34" charset="0"/>
                <a:cs typeface="Times New Roman" panose="02020603050405020304" pitchFamily="18" charset="0"/>
              </a:rPr>
              <a:t>pcm</a:t>
            </a:r>
            <a:r>
              <a:rPr lang="en-GB" sz="1400" dirty="0">
                <a:solidFill>
                  <a:prstClr val="black"/>
                </a:solidFill>
                <a:ea typeface="Calibri" panose="020F0502020204030204" pitchFamily="34" charset="0"/>
                <a:cs typeface="Times New Roman" panose="02020603050405020304" pitchFamily="18" charset="0"/>
              </a:rPr>
              <a:t>)</a:t>
            </a:r>
          </a:p>
          <a:p>
            <a:pPr marL="457200" indent="-274638"/>
            <a:r>
              <a:rPr lang="en-GB" sz="1400" dirty="0">
                <a:solidFill>
                  <a:prstClr val="black"/>
                </a:solidFill>
                <a:ea typeface="Calibri" panose="020F0502020204030204" pitchFamily="34" charset="0"/>
                <a:cs typeface="Times New Roman" panose="02020603050405020304" pitchFamily="18" charset="0"/>
              </a:rPr>
              <a:t>NDAST – sandwich formula </a:t>
            </a:r>
          </a:p>
          <a:p>
            <a:pPr marL="457200" indent="-274638"/>
            <a:r>
              <a:rPr lang="en-GB" sz="1400" dirty="0">
                <a:solidFill>
                  <a:prstClr val="black"/>
                </a:solidFill>
                <a:ea typeface="Calibri" panose="020F0502020204030204" pitchFamily="34" charset="0"/>
                <a:cs typeface="Times New Roman" panose="02020603050405020304" pitchFamily="18" charset="0"/>
              </a:rPr>
              <a:t>Monte Carlo sampling using SANDY with 300 random samples</a:t>
            </a:r>
          </a:p>
        </p:txBody>
      </p:sp>
      <p:sp>
        <p:nvSpPr>
          <p:cNvPr id="4" name="TextBox 3">
            <a:extLst>
              <a:ext uri="{FF2B5EF4-FFF2-40B4-BE49-F238E27FC236}">
                <a16:creationId xmlns:a16="http://schemas.microsoft.com/office/drawing/2014/main" id="{8D5733E8-04D9-18D2-E7D4-AD20AADF31EC}"/>
              </a:ext>
            </a:extLst>
          </p:cNvPr>
          <p:cNvSpPr txBox="1"/>
          <p:nvPr/>
        </p:nvSpPr>
        <p:spPr>
          <a:xfrm>
            <a:off x="8204248" y="4732341"/>
            <a:ext cx="2583712" cy="523220"/>
          </a:xfrm>
          <a:prstGeom prst="rect">
            <a:avLst/>
          </a:prstGeom>
          <a:noFill/>
        </p:spPr>
        <p:txBody>
          <a:bodyPr wrap="square">
            <a:spAutoFit/>
          </a:bodyPr>
          <a:lstStyle/>
          <a:p>
            <a:pPr marL="88900" indent="-88900"/>
            <a:r>
              <a:rPr lang="es-ES" sz="1400" dirty="0">
                <a:solidFill>
                  <a:prstClr val="black"/>
                </a:solidFill>
                <a:ea typeface="Calibri" panose="020F0502020204030204" pitchFamily="34" charset="0"/>
                <a:cs typeface="Times New Roman" panose="02020603050405020304" pitchFamily="18" charset="0"/>
              </a:rPr>
              <a:t>* </a:t>
            </a:r>
            <a:r>
              <a:rPr lang="es-ES" sz="1400" dirty="0" err="1">
                <a:solidFill>
                  <a:prstClr val="black"/>
                </a:solidFill>
                <a:ea typeface="Calibri" panose="020F0502020204030204" pitchFamily="34" charset="0"/>
                <a:cs typeface="Times New Roman" panose="02020603050405020304" pitchFamily="18" charset="0"/>
              </a:rPr>
              <a:t>Differences</a:t>
            </a:r>
            <a:r>
              <a:rPr lang="es-ES" sz="1400" dirty="0">
                <a:solidFill>
                  <a:prstClr val="black"/>
                </a:solidFill>
                <a:ea typeface="Calibri" panose="020F0502020204030204" pitchFamily="34" charset="0"/>
                <a:cs typeface="Times New Roman" panose="02020603050405020304" pitchFamily="18" charset="0"/>
              </a:rPr>
              <a:t> in PFNS </a:t>
            </a:r>
            <a:r>
              <a:rPr lang="es-ES" sz="1400" dirty="0" err="1">
                <a:solidFill>
                  <a:prstClr val="black"/>
                </a:solidFill>
                <a:ea typeface="Calibri" panose="020F0502020204030204" pitchFamily="34" charset="0"/>
                <a:cs typeface="Times New Roman" panose="02020603050405020304" pitchFamily="18" charset="0"/>
              </a:rPr>
              <a:t>covariance</a:t>
            </a:r>
            <a:r>
              <a:rPr lang="es-ES" sz="1400" dirty="0">
                <a:solidFill>
                  <a:prstClr val="black"/>
                </a:solidFill>
                <a:ea typeface="Calibri" panose="020F0502020204030204" pitchFamily="34" charset="0"/>
                <a:cs typeface="Times New Roman" panose="02020603050405020304" pitchFamily="18" charset="0"/>
              </a:rPr>
              <a:t> </a:t>
            </a:r>
            <a:r>
              <a:rPr lang="es-ES" sz="1400" dirty="0" err="1">
                <a:solidFill>
                  <a:prstClr val="black"/>
                </a:solidFill>
                <a:ea typeface="Calibri" panose="020F0502020204030204" pitchFamily="34" charset="0"/>
                <a:cs typeface="Times New Roman" panose="02020603050405020304" pitchFamily="18" charset="0"/>
              </a:rPr>
              <a:t>for</a:t>
            </a:r>
            <a:r>
              <a:rPr lang="es-ES" sz="1400" dirty="0">
                <a:solidFill>
                  <a:prstClr val="black"/>
                </a:solidFill>
                <a:ea typeface="Calibri" panose="020F0502020204030204" pitchFamily="34" charset="0"/>
                <a:cs typeface="Times New Roman" panose="02020603050405020304" pitchFamily="18" charset="0"/>
              </a:rPr>
              <a:t> UQ </a:t>
            </a:r>
            <a:r>
              <a:rPr lang="es-ES" sz="1400" dirty="0" err="1">
                <a:solidFill>
                  <a:prstClr val="black"/>
                </a:solidFill>
                <a:ea typeface="Calibri" panose="020F0502020204030204" pitchFamily="34" charset="0"/>
                <a:cs typeface="Times New Roman" panose="02020603050405020304" pitchFamily="18" charset="0"/>
              </a:rPr>
              <a:t>using</a:t>
            </a:r>
            <a:r>
              <a:rPr lang="es-ES" sz="1400" dirty="0">
                <a:solidFill>
                  <a:prstClr val="black"/>
                </a:solidFill>
                <a:ea typeface="Calibri" panose="020F0502020204030204" pitchFamily="34" charset="0"/>
                <a:cs typeface="Times New Roman" panose="02020603050405020304" pitchFamily="18" charset="0"/>
              </a:rPr>
              <a:t> SANDY and </a:t>
            </a:r>
            <a:r>
              <a:rPr lang="es-ES" sz="1400" dirty="0" err="1">
                <a:solidFill>
                  <a:prstClr val="black"/>
                </a:solidFill>
                <a:ea typeface="Calibri" panose="020F0502020204030204" pitchFamily="34" charset="0"/>
                <a:cs typeface="Times New Roman" panose="02020603050405020304" pitchFamily="18" charset="0"/>
              </a:rPr>
              <a:t>NDaST</a:t>
            </a:r>
            <a:endParaRPr lang="en-GB" sz="1400" dirty="0">
              <a:solidFill>
                <a:prstClr val="black"/>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60988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80A28-8F59-056D-7637-E49B7E304D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20C2F3-1E32-CE9C-8BAB-C8487B3CB003}"/>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5.1 Processing and Q&amp;A of covariances</a:t>
            </a:r>
          </a:p>
        </p:txBody>
      </p:sp>
      <p:sp>
        <p:nvSpPr>
          <p:cNvPr id="9" name="Slide Number Placeholder 1">
            <a:extLst>
              <a:ext uri="{FF2B5EF4-FFF2-40B4-BE49-F238E27FC236}">
                <a16:creationId xmlns:a16="http://schemas.microsoft.com/office/drawing/2014/main" id="{AC795B4D-F498-CD3E-73FB-0A0C7CAE82DA}"/>
              </a:ext>
            </a:extLst>
          </p:cNvPr>
          <p:cNvSpPr txBox="1">
            <a:spLocks/>
          </p:cNvSpPr>
          <p:nvPr/>
        </p:nvSpPr>
        <p:spPr>
          <a:xfrm>
            <a:off x="11704320" y="6507189"/>
            <a:ext cx="487680" cy="350811"/>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12</a:t>
            </a:fld>
            <a:endParaRPr lang="de-DE" dirty="0"/>
          </a:p>
        </p:txBody>
      </p:sp>
      <p:sp>
        <p:nvSpPr>
          <p:cNvPr id="4" name="TextBox 3">
            <a:extLst>
              <a:ext uri="{FF2B5EF4-FFF2-40B4-BE49-F238E27FC236}">
                <a16:creationId xmlns:a16="http://schemas.microsoft.com/office/drawing/2014/main" id="{C95BB531-2A7C-DBAF-8276-3B1D4764923F}"/>
              </a:ext>
            </a:extLst>
          </p:cNvPr>
          <p:cNvSpPr txBox="1"/>
          <p:nvPr/>
        </p:nvSpPr>
        <p:spPr>
          <a:xfrm>
            <a:off x="99174" y="1120900"/>
            <a:ext cx="5996825" cy="6001643"/>
          </a:xfrm>
          <a:prstGeom prst="rect">
            <a:avLst/>
          </a:prstGeom>
          <a:noFill/>
        </p:spPr>
        <p:txBody>
          <a:bodyPr wrap="square">
            <a:spAutoFit/>
          </a:bodyPr>
          <a:lstStyle/>
          <a:p>
            <a:pPr>
              <a:spcAft>
                <a:spcPts val="600"/>
              </a:spcAft>
              <a:buNone/>
            </a:pPr>
            <a:r>
              <a:rPr lang="en-GB" b="1" dirty="0"/>
              <a:t>Typical workflow:</a:t>
            </a:r>
            <a:br>
              <a:rPr lang="en-GB" dirty="0"/>
            </a:br>
            <a:r>
              <a:rPr lang="en-GB" dirty="0"/>
              <a:t>→ covariance processing</a:t>
            </a:r>
            <a:br>
              <a:rPr lang="en-GB" dirty="0"/>
            </a:br>
            <a:r>
              <a:rPr lang="en-GB" dirty="0"/>
              <a:t>→ multigroup representation</a:t>
            </a:r>
            <a:br>
              <a:rPr lang="en-GB" dirty="0"/>
            </a:br>
            <a:r>
              <a:rPr lang="en-GB" dirty="0"/>
              <a:t>→ consistency checks</a:t>
            </a:r>
            <a:br>
              <a:rPr lang="en-GB" dirty="0"/>
            </a:br>
            <a:r>
              <a:rPr lang="en-GB" dirty="0"/>
              <a:t>→ uncertainty propagation</a:t>
            </a:r>
          </a:p>
          <a:p>
            <a:pPr>
              <a:spcAft>
                <a:spcPts val="600"/>
              </a:spcAft>
              <a:buNone/>
            </a:pPr>
            <a:endParaRPr lang="en-GB" sz="600" b="1" dirty="0"/>
          </a:p>
          <a:p>
            <a:pPr>
              <a:spcAft>
                <a:spcPts val="600"/>
              </a:spcAft>
              <a:buNone/>
            </a:pPr>
            <a:r>
              <a:rPr lang="en-GB" b="1" dirty="0"/>
              <a:t>Key Q&amp;A checks:</a:t>
            </a:r>
          </a:p>
          <a:p>
            <a:pPr marL="285750" indent="-285750">
              <a:spcAft>
                <a:spcPts val="600"/>
              </a:spcAft>
              <a:buFont typeface="Arial" panose="020B0604020202020204" pitchFamily="34" charset="0"/>
              <a:buChar char="•"/>
            </a:pPr>
            <a:r>
              <a:rPr lang="en-GB" dirty="0"/>
              <a:t>covariance blocks are available and readable</a:t>
            </a:r>
          </a:p>
          <a:p>
            <a:pPr marL="285750" indent="-285750">
              <a:spcAft>
                <a:spcPts val="600"/>
              </a:spcAft>
              <a:buFont typeface="Arial" panose="020B0604020202020204" pitchFamily="34" charset="0"/>
              <a:buChar char="•"/>
            </a:pPr>
            <a:r>
              <a:rPr lang="en-GB" dirty="0"/>
              <a:t>missing covariance blocks or incomplete reaction-channel</a:t>
            </a:r>
          </a:p>
          <a:p>
            <a:pPr marL="285750" indent="-285750">
              <a:spcAft>
                <a:spcPts val="600"/>
              </a:spcAft>
              <a:buFont typeface="Arial" panose="020B0604020202020204" pitchFamily="34" charset="0"/>
              <a:buChar char="•"/>
            </a:pPr>
            <a:r>
              <a:rPr lang="en-GB" dirty="0"/>
              <a:t>energy-group collapse is consistent</a:t>
            </a:r>
          </a:p>
          <a:p>
            <a:pPr marL="285750" indent="-285750">
              <a:spcAft>
                <a:spcPts val="600"/>
              </a:spcAft>
              <a:buFont typeface="Arial" panose="020B0604020202020204" pitchFamily="34" charset="0"/>
              <a:buChar char="•"/>
            </a:pPr>
            <a:r>
              <a:rPr lang="en-GB" dirty="0"/>
              <a:t>correlations remain within physical limits</a:t>
            </a:r>
          </a:p>
          <a:p>
            <a:pPr marL="285750" indent="-285750">
              <a:spcAft>
                <a:spcPts val="600"/>
              </a:spcAft>
              <a:buFont typeface="Arial" panose="020B0604020202020204" pitchFamily="34" charset="0"/>
              <a:buChar char="•"/>
            </a:pPr>
            <a:r>
              <a:rPr lang="en-GB" dirty="0"/>
              <a:t>covariance matrices are positive semi-definite</a:t>
            </a:r>
          </a:p>
          <a:p>
            <a:pPr marL="285750" indent="-285750">
              <a:spcAft>
                <a:spcPts val="600"/>
              </a:spcAft>
              <a:buFont typeface="Arial" panose="020B0604020202020204" pitchFamily="34" charset="0"/>
              <a:buChar char="•"/>
            </a:pPr>
            <a:r>
              <a:rPr lang="en-GB" dirty="0"/>
              <a:t>processed data are compatible with S/U or sampling tools</a:t>
            </a:r>
          </a:p>
          <a:p>
            <a:pPr marL="285750" indent="-285750">
              <a:spcAft>
                <a:spcPts val="600"/>
              </a:spcAft>
              <a:buFont typeface="Arial" panose="020B0604020202020204" pitchFamily="34" charset="0"/>
              <a:buChar char="•"/>
            </a:pPr>
            <a:r>
              <a:rPr lang="en-GB" dirty="0"/>
              <a:t>uncertainty contributions are reasonable in benchmark applications</a:t>
            </a:r>
          </a:p>
          <a:p>
            <a:pPr>
              <a:spcAft>
                <a:spcPts val="600"/>
              </a:spcAft>
              <a:buNone/>
            </a:pPr>
            <a:endParaRPr lang="en-GB" b="1" dirty="0">
              <a:solidFill>
                <a:srgbClr val="0000FF"/>
              </a:solidFill>
            </a:endParaRPr>
          </a:p>
          <a:p>
            <a:pPr>
              <a:spcAft>
                <a:spcPts val="600"/>
              </a:spcAft>
              <a:buNone/>
            </a:pPr>
            <a:r>
              <a:rPr lang="en-GB" b="1" dirty="0">
                <a:solidFill>
                  <a:srgbClr val="0000FF"/>
                </a:solidFill>
              </a:rPr>
              <a:t>Covariance data must be usable, not only available.</a:t>
            </a:r>
          </a:p>
          <a:p>
            <a:pPr>
              <a:spcAft>
                <a:spcPts val="600"/>
              </a:spcAft>
            </a:pPr>
            <a:r>
              <a:rPr lang="en-GB" b="1" dirty="0">
                <a:solidFill>
                  <a:srgbClr val="0000FF"/>
                </a:solidFill>
              </a:rPr>
              <a:t>Q&amp;A is not only a numerical check: it is a physics check !</a:t>
            </a:r>
            <a:endParaRPr lang="en-GB" dirty="0">
              <a:solidFill>
                <a:srgbClr val="0000FF"/>
              </a:solidFill>
            </a:endParaRPr>
          </a:p>
        </p:txBody>
      </p:sp>
      <p:pic>
        <p:nvPicPr>
          <p:cNvPr id="3" name="Picture 2" descr="A chart of a number of electrons&#10;&#10;Description automatically generated with medium confidence">
            <a:extLst>
              <a:ext uri="{FF2B5EF4-FFF2-40B4-BE49-F238E27FC236}">
                <a16:creationId xmlns:a16="http://schemas.microsoft.com/office/drawing/2014/main" id="{39282F9B-D44A-4C41-C45A-0E510862A0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4872" y="2613217"/>
            <a:ext cx="2795321" cy="2520000"/>
          </a:xfrm>
          <a:prstGeom prst="rect">
            <a:avLst/>
          </a:prstGeom>
        </p:spPr>
      </p:pic>
      <p:pic>
        <p:nvPicPr>
          <p:cNvPr id="5" name="Picture 4" descr="A chart with different colored lines&#10;&#10;Description automatically generated">
            <a:extLst>
              <a:ext uri="{FF2B5EF4-FFF2-40B4-BE49-F238E27FC236}">
                <a16:creationId xmlns:a16="http://schemas.microsoft.com/office/drawing/2014/main" id="{9587666E-B2B1-5024-DC4F-DEFC7C02EC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29066" y="2613217"/>
            <a:ext cx="2788843" cy="2520000"/>
          </a:xfrm>
          <a:prstGeom prst="rect">
            <a:avLst/>
          </a:prstGeom>
        </p:spPr>
      </p:pic>
      <p:sp>
        <p:nvSpPr>
          <p:cNvPr id="7" name="TextBox 6">
            <a:extLst>
              <a:ext uri="{FF2B5EF4-FFF2-40B4-BE49-F238E27FC236}">
                <a16:creationId xmlns:a16="http://schemas.microsoft.com/office/drawing/2014/main" id="{3E36EDDF-BE10-9ABC-5556-9740D12269EB}"/>
              </a:ext>
            </a:extLst>
          </p:cNvPr>
          <p:cNvSpPr txBox="1"/>
          <p:nvPr/>
        </p:nvSpPr>
        <p:spPr>
          <a:xfrm>
            <a:off x="6143827" y="2186401"/>
            <a:ext cx="6170478" cy="338554"/>
          </a:xfrm>
          <a:prstGeom prst="rect">
            <a:avLst/>
          </a:prstGeom>
          <a:noFill/>
        </p:spPr>
        <p:txBody>
          <a:bodyPr wrap="square">
            <a:spAutoFit/>
          </a:bodyPr>
          <a:lstStyle/>
          <a:p>
            <a:pPr>
              <a:buSzPct val="100000"/>
            </a:pPr>
            <a:r>
              <a:rPr lang="en-GB" sz="1600" b="1" dirty="0"/>
              <a:t>Figure 4. </a:t>
            </a:r>
            <a:r>
              <a:rPr lang="en-GB" sz="1600" dirty="0"/>
              <a:t>Processing 235U(</a:t>
            </a:r>
            <a:r>
              <a:rPr lang="en-GB" sz="1600" dirty="0" err="1"/>
              <a:t>n,f</a:t>
            </a:r>
            <a:r>
              <a:rPr lang="en-GB" sz="1600" dirty="0"/>
              <a:t>) - 235U(</a:t>
            </a:r>
            <a:r>
              <a:rPr lang="en-GB" sz="1600" dirty="0" err="1"/>
              <a:t>n,</a:t>
            </a:r>
            <a:r>
              <a:rPr lang="en-GB" sz="1600" dirty="0" err="1">
                <a:latin typeface="Symbol" panose="05050102010706020507" pitchFamily="18" charset="2"/>
              </a:rPr>
              <a:t>g</a:t>
            </a:r>
            <a:r>
              <a:rPr lang="en-GB" sz="1600" dirty="0"/>
              <a:t>) ENDF/B-VIII.0 vs VIII.1</a:t>
            </a:r>
          </a:p>
        </p:txBody>
      </p:sp>
      <p:sp>
        <p:nvSpPr>
          <p:cNvPr id="8" name="TextBox 7">
            <a:extLst>
              <a:ext uri="{FF2B5EF4-FFF2-40B4-BE49-F238E27FC236}">
                <a16:creationId xmlns:a16="http://schemas.microsoft.com/office/drawing/2014/main" id="{8E3DF958-C64B-835F-A4BC-738DE80B972C}"/>
              </a:ext>
            </a:extLst>
          </p:cNvPr>
          <p:cNvSpPr txBox="1"/>
          <p:nvPr/>
        </p:nvSpPr>
        <p:spPr>
          <a:xfrm>
            <a:off x="6904565" y="5201780"/>
            <a:ext cx="1479039" cy="369332"/>
          </a:xfrm>
          <a:prstGeom prst="rect">
            <a:avLst/>
          </a:prstGeom>
          <a:noFill/>
        </p:spPr>
        <p:txBody>
          <a:bodyPr wrap="square">
            <a:spAutoFit/>
          </a:bodyPr>
          <a:lstStyle/>
          <a:p>
            <a:r>
              <a:rPr lang="en-GB" sz="1800" dirty="0"/>
              <a:t>ENDF/B-VIII.0 </a:t>
            </a:r>
            <a:endParaRPr lang="en-GB" dirty="0"/>
          </a:p>
        </p:txBody>
      </p:sp>
      <p:sp>
        <p:nvSpPr>
          <p:cNvPr id="10" name="TextBox 9">
            <a:extLst>
              <a:ext uri="{FF2B5EF4-FFF2-40B4-BE49-F238E27FC236}">
                <a16:creationId xmlns:a16="http://schemas.microsoft.com/office/drawing/2014/main" id="{016F0E44-4F74-6207-C318-5F4C44A9198D}"/>
              </a:ext>
            </a:extLst>
          </p:cNvPr>
          <p:cNvSpPr txBox="1"/>
          <p:nvPr/>
        </p:nvSpPr>
        <p:spPr>
          <a:xfrm>
            <a:off x="9742413" y="5222217"/>
            <a:ext cx="1479039" cy="369332"/>
          </a:xfrm>
          <a:prstGeom prst="rect">
            <a:avLst/>
          </a:prstGeom>
          <a:noFill/>
        </p:spPr>
        <p:txBody>
          <a:bodyPr wrap="square">
            <a:spAutoFit/>
          </a:bodyPr>
          <a:lstStyle/>
          <a:p>
            <a:r>
              <a:rPr lang="en-GB" sz="1800" dirty="0"/>
              <a:t>ENDF/B-VIII.1</a:t>
            </a:r>
            <a:endParaRPr lang="en-GB" dirty="0"/>
          </a:p>
        </p:txBody>
      </p:sp>
    </p:spTree>
    <p:extLst>
      <p:ext uri="{BB962C8B-B14F-4D97-AF65-F5344CB8AC3E}">
        <p14:creationId xmlns:p14="http://schemas.microsoft.com/office/powerpoint/2010/main" val="1818737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FD883-E7EA-94FD-B290-74EE0E08F7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9A0B69-113F-7D61-6227-72346943BBB2}"/>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5.1 Processing and Q&amp;A of covariances</a:t>
            </a:r>
          </a:p>
        </p:txBody>
      </p:sp>
      <p:sp>
        <p:nvSpPr>
          <p:cNvPr id="9" name="Slide Number Placeholder 1">
            <a:extLst>
              <a:ext uri="{FF2B5EF4-FFF2-40B4-BE49-F238E27FC236}">
                <a16:creationId xmlns:a16="http://schemas.microsoft.com/office/drawing/2014/main" id="{78937B11-AE9A-8084-02CA-AABFED0FAD27}"/>
              </a:ext>
            </a:extLst>
          </p:cNvPr>
          <p:cNvSpPr txBox="1">
            <a:spLocks/>
          </p:cNvSpPr>
          <p:nvPr/>
        </p:nvSpPr>
        <p:spPr>
          <a:xfrm>
            <a:off x="11704320" y="6507189"/>
            <a:ext cx="487680" cy="350811"/>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13</a:t>
            </a:fld>
            <a:endParaRPr lang="de-DE" dirty="0"/>
          </a:p>
        </p:txBody>
      </p:sp>
      <p:pic>
        <p:nvPicPr>
          <p:cNvPr id="8" name="Picture 7">
            <a:extLst>
              <a:ext uri="{FF2B5EF4-FFF2-40B4-BE49-F238E27FC236}">
                <a16:creationId xmlns:a16="http://schemas.microsoft.com/office/drawing/2014/main" id="{BCF67DC4-0DC6-C669-0257-A1719F80779B}"/>
              </a:ext>
            </a:extLst>
          </p:cNvPr>
          <p:cNvPicPr>
            <a:picLocks noChangeAspect="1"/>
          </p:cNvPicPr>
          <p:nvPr/>
        </p:nvPicPr>
        <p:blipFill>
          <a:blip r:embed="rId2"/>
          <a:stretch>
            <a:fillRect/>
          </a:stretch>
        </p:blipFill>
        <p:spPr>
          <a:xfrm>
            <a:off x="207274" y="2038405"/>
            <a:ext cx="5783616" cy="4285393"/>
          </a:xfrm>
          <a:prstGeom prst="rect">
            <a:avLst/>
          </a:prstGeom>
        </p:spPr>
      </p:pic>
      <p:pic>
        <p:nvPicPr>
          <p:cNvPr id="11" name="Picture 10">
            <a:extLst>
              <a:ext uri="{FF2B5EF4-FFF2-40B4-BE49-F238E27FC236}">
                <a16:creationId xmlns:a16="http://schemas.microsoft.com/office/drawing/2014/main" id="{FE931723-CCFF-5FDF-1EC7-0A37C6AEB5E1}"/>
              </a:ext>
            </a:extLst>
          </p:cNvPr>
          <p:cNvPicPr>
            <a:picLocks noChangeAspect="1"/>
          </p:cNvPicPr>
          <p:nvPr/>
        </p:nvPicPr>
        <p:blipFill>
          <a:blip r:embed="rId3"/>
          <a:stretch>
            <a:fillRect/>
          </a:stretch>
        </p:blipFill>
        <p:spPr>
          <a:xfrm>
            <a:off x="6078936" y="2038405"/>
            <a:ext cx="5783617" cy="4318625"/>
          </a:xfrm>
          <a:prstGeom prst="rect">
            <a:avLst/>
          </a:prstGeom>
        </p:spPr>
      </p:pic>
      <p:sp>
        <p:nvSpPr>
          <p:cNvPr id="12" name="TextBox 11">
            <a:extLst>
              <a:ext uri="{FF2B5EF4-FFF2-40B4-BE49-F238E27FC236}">
                <a16:creationId xmlns:a16="http://schemas.microsoft.com/office/drawing/2014/main" id="{64A9D5E3-3AC7-964E-F61B-B361ECE87D50}"/>
              </a:ext>
            </a:extLst>
          </p:cNvPr>
          <p:cNvSpPr txBox="1"/>
          <p:nvPr/>
        </p:nvSpPr>
        <p:spPr>
          <a:xfrm>
            <a:off x="88780" y="1102258"/>
            <a:ext cx="6102416" cy="369332"/>
          </a:xfrm>
          <a:prstGeom prst="rect">
            <a:avLst/>
          </a:prstGeom>
          <a:noFill/>
        </p:spPr>
        <p:txBody>
          <a:bodyPr wrap="square">
            <a:spAutoFit/>
          </a:bodyPr>
          <a:lstStyle/>
          <a:p>
            <a:pPr marL="263525" indent="-263525">
              <a:buSzPct val="100000"/>
              <a:buFont typeface="Wingdings" panose="05000000000000000000" pitchFamily="2" charset="2"/>
              <a:buChar char="q"/>
            </a:pPr>
            <a:r>
              <a:rPr lang="en-GB" sz="1800" b="1" dirty="0"/>
              <a:t>Q&amp;A checks in JEFDOC-2421, April 2025</a:t>
            </a:r>
          </a:p>
        </p:txBody>
      </p:sp>
      <p:sp>
        <p:nvSpPr>
          <p:cNvPr id="3" name="TextBox 2">
            <a:extLst>
              <a:ext uri="{FF2B5EF4-FFF2-40B4-BE49-F238E27FC236}">
                <a16:creationId xmlns:a16="http://schemas.microsoft.com/office/drawing/2014/main" id="{A56DC09B-0565-52A6-1678-AFEA8524EB68}"/>
              </a:ext>
            </a:extLst>
          </p:cNvPr>
          <p:cNvSpPr txBox="1"/>
          <p:nvPr/>
        </p:nvSpPr>
        <p:spPr>
          <a:xfrm>
            <a:off x="82550" y="1585720"/>
            <a:ext cx="5908340" cy="338554"/>
          </a:xfrm>
          <a:prstGeom prst="rect">
            <a:avLst/>
          </a:prstGeom>
          <a:noFill/>
        </p:spPr>
        <p:txBody>
          <a:bodyPr wrap="square">
            <a:spAutoFit/>
          </a:bodyPr>
          <a:lstStyle/>
          <a:p>
            <a:pPr marL="177800" indent="-177800">
              <a:buSzPct val="100000"/>
              <a:buFont typeface="Wingdings" panose="05000000000000000000" pitchFamily="2" charset="2"/>
              <a:buChar char="§"/>
            </a:pPr>
            <a:r>
              <a:rPr lang="en-GB" sz="1600" dirty="0"/>
              <a:t>Processing issues of 16O/ENDF/B-VIII.1 using NJOY2016</a:t>
            </a:r>
          </a:p>
        </p:txBody>
      </p:sp>
      <p:sp>
        <p:nvSpPr>
          <p:cNvPr id="4" name="TextBox 3">
            <a:extLst>
              <a:ext uri="{FF2B5EF4-FFF2-40B4-BE49-F238E27FC236}">
                <a16:creationId xmlns:a16="http://schemas.microsoft.com/office/drawing/2014/main" id="{9181DB83-2ADB-61DF-DDF3-D1EF34427F57}"/>
              </a:ext>
            </a:extLst>
          </p:cNvPr>
          <p:cNvSpPr txBox="1"/>
          <p:nvPr/>
        </p:nvSpPr>
        <p:spPr>
          <a:xfrm>
            <a:off x="6111295" y="1549692"/>
            <a:ext cx="5671357" cy="338554"/>
          </a:xfrm>
          <a:prstGeom prst="rect">
            <a:avLst/>
          </a:prstGeom>
          <a:noFill/>
        </p:spPr>
        <p:txBody>
          <a:bodyPr wrap="square">
            <a:spAutoFit/>
          </a:bodyPr>
          <a:lstStyle/>
          <a:p>
            <a:pPr marL="177800" indent="-177800">
              <a:buSzPct val="100000"/>
              <a:buFont typeface="Wingdings" panose="05000000000000000000" pitchFamily="2" charset="2"/>
              <a:buChar char="§"/>
            </a:pPr>
            <a:r>
              <a:rPr lang="en-GB" sz="1600" dirty="0"/>
              <a:t>Consistency ENDF format in JEFF-4.0: MF2 vs MF32 ?</a:t>
            </a:r>
          </a:p>
        </p:txBody>
      </p:sp>
    </p:spTree>
    <p:extLst>
      <p:ext uri="{BB962C8B-B14F-4D97-AF65-F5344CB8AC3E}">
        <p14:creationId xmlns:p14="http://schemas.microsoft.com/office/powerpoint/2010/main" val="413558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2037B-C14C-C42B-08AB-08FBCEA30C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324770-8FE0-BABA-62A3-24FE617E3620}"/>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5.2 Ex: Testing covariances in Criticality</a:t>
            </a:r>
          </a:p>
        </p:txBody>
      </p:sp>
      <p:sp>
        <p:nvSpPr>
          <p:cNvPr id="9" name="Slide Number Placeholder 1">
            <a:extLst>
              <a:ext uri="{FF2B5EF4-FFF2-40B4-BE49-F238E27FC236}">
                <a16:creationId xmlns:a16="http://schemas.microsoft.com/office/drawing/2014/main" id="{63FAC8B0-92F1-C486-743B-F8834D78AF43}"/>
              </a:ext>
            </a:extLst>
          </p:cNvPr>
          <p:cNvSpPr txBox="1">
            <a:spLocks/>
          </p:cNvSpPr>
          <p:nvPr/>
        </p:nvSpPr>
        <p:spPr>
          <a:xfrm>
            <a:off x="11737571" y="6507190"/>
            <a:ext cx="454429" cy="182562"/>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14</a:t>
            </a:fld>
            <a:endParaRPr lang="de-DE" dirty="0"/>
          </a:p>
        </p:txBody>
      </p:sp>
      <p:sp>
        <p:nvSpPr>
          <p:cNvPr id="4" name="TextBox 3">
            <a:extLst>
              <a:ext uri="{FF2B5EF4-FFF2-40B4-BE49-F238E27FC236}">
                <a16:creationId xmlns:a16="http://schemas.microsoft.com/office/drawing/2014/main" id="{1ACDD9B9-21E9-69E9-9954-0BBF635A716C}"/>
              </a:ext>
            </a:extLst>
          </p:cNvPr>
          <p:cNvSpPr txBox="1"/>
          <p:nvPr/>
        </p:nvSpPr>
        <p:spPr>
          <a:xfrm>
            <a:off x="0" y="1305341"/>
            <a:ext cx="4979786" cy="5447645"/>
          </a:xfrm>
          <a:prstGeom prst="rect">
            <a:avLst/>
          </a:prstGeom>
          <a:noFill/>
        </p:spPr>
        <p:txBody>
          <a:bodyPr wrap="square">
            <a:spAutoFit/>
          </a:bodyPr>
          <a:lstStyle/>
          <a:p>
            <a:pPr>
              <a:buNone/>
            </a:pPr>
            <a:r>
              <a:rPr lang="en-GB" b="1" dirty="0"/>
              <a:t>Recent covariance testing exercises include:</a:t>
            </a:r>
          </a:p>
          <a:p>
            <a:pPr>
              <a:buNone/>
            </a:pPr>
            <a:endParaRPr lang="en-GB" sz="600" dirty="0"/>
          </a:p>
          <a:p>
            <a:pPr marL="285750" indent="-285750">
              <a:buFont typeface="Arial" panose="020B0604020202020204" pitchFamily="34" charset="0"/>
              <a:buChar char="•"/>
            </a:pPr>
            <a:r>
              <a:rPr lang="en-GB" dirty="0"/>
              <a:t>processing covariance data (e.g. ENDF/B-VIII.1 )</a:t>
            </a:r>
          </a:p>
          <a:p>
            <a:pPr marL="285750" indent="-285750">
              <a:buFont typeface="Arial" panose="020B0604020202020204" pitchFamily="34" charset="0"/>
              <a:buChar char="•"/>
            </a:pPr>
            <a:r>
              <a:rPr lang="en-GB" dirty="0"/>
              <a:t>checking covariance blocks such as MF31, MF32, MF33, MF34 and MF35</a:t>
            </a:r>
          </a:p>
          <a:p>
            <a:pPr marL="285750" indent="-285750">
              <a:buFont typeface="Arial" panose="020B0604020202020204" pitchFamily="34" charset="0"/>
              <a:buChar char="•"/>
            </a:pPr>
            <a:r>
              <a:rPr lang="en-GB" dirty="0"/>
              <a:t>propagating uncertainties in ICSBEP-type benchmarks</a:t>
            </a:r>
          </a:p>
          <a:p>
            <a:pPr marL="285750" indent="-285750">
              <a:buFont typeface="Arial" panose="020B0604020202020204" pitchFamily="34" charset="0"/>
              <a:buChar char="•"/>
            </a:pPr>
            <a:r>
              <a:rPr lang="en-GB" dirty="0"/>
              <a:t>decomposing contributions from cross sections, ν, PFNS and angular distributions</a:t>
            </a:r>
          </a:p>
          <a:p>
            <a:pPr marL="285750" indent="-285750">
              <a:buFont typeface="Arial" panose="020B0604020202020204" pitchFamily="34" charset="0"/>
              <a:buChar char="•"/>
            </a:pPr>
            <a:r>
              <a:rPr lang="en-GB" dirty="0"/>
              <a:t>comparing uncertainty estimates across evaluated libraries</a:t>
            </a:r>
          </a:p>
          <a:p>
            <a:endParaRPr lang="en-GB" dirty="0"/>
          </a:p>
          <a:p>
            <a:r>
              <a:rPr lang="en-GB" b="1" dirty="0"/>
              <a:t>These tests help identify:</a:t>
            </a:r>
          </a:p>
          <a:p>
            <a:pPr marL="285750" indent="-285750">
              <a:buFont typeface="Arial" panose="020B0604020202020204" pitchFamily="34" charset="0"/>
              <a:buChar char="•"/>
            </a:pPr>
            <a:r>
              <a:rPr lang="en-GB" dirty="0"/>
              <a:t>missing or problematic covariance files</a:t>
            </a:r>
          </a:p>
          <a:p>
            <a:pPr marL="285750" indent="-285750">
              <a:buFont typeface="Arial" panose="020B0604020202020204" pitchFamily="34" charset="0"/>
              <a:buChar char="•"/>
            </a:pPr>
            <a:r>
              <a:rPr lang="en-GB" dirty="0"/>
              <a:t>changes between library versions</a:t>
            </a:r>
          </a:p>
          <a:p>
            <a:pPr marL="285750" indent="-285750">
              <a:buFont typeface="Arial" panose="020B0604020202020204" pitchFamily="34" charset="0"/>
              <a:buChar char="•"/>
            </a:pPr>
            <a:r>
              <a:rPr lang="en-GB" dirty="0"/>
              <a:t>dominant uncertainty contributors</a:t>
            </a:r>
          </a:p>
          <a:p>
            <a:pPr marL="285750" indent="-285750">
              <a:buFont typeface="Arial" panose="020B0604020202020204" pitchFamily="34" charset="0"/>
              <a:buChar char="•"/>
            </a:pPr>
            <a:r>
              <a:rPr lang="en-GB" dirty="0"/>
              <a:t>application-dependent covariance needs</a:t>
            </a:r>
          </a:p>
          <a:p>
            <a:pPr>
              <a:buNone/>
            </a:pPr>
            <a:endParaRPr lang="en-GB" b="1" dirty="0"/>
          </a:p>
          <a:p>
            <a:pPr>
              <a:buNone/>
            </a:pPr>
            <a:r>
              <a:rPr lang="en-GB" b="1" dirty="0">
                <a:solidFill>
                  <a:srgbClr val="0000FF"/>
                </a:solidFill>
              </a:rPr>
              <a:t>Benchmark propagation is a QA tool for covariance data !</a:t>
            </a:r>
            <a:endParaRPr lang="en-GB" dirty="0">
              <a:solidFill>
                <a:srgbClr val="0000FF"/>
              </a:solidFill>
            </a:endParaRPr>
          </a:p>
        </p:txBody>
      </p:sp>
      <p:pic>
        <p:nvPicPr>
          <p:cNvPr id="6" name="Picture 5">
            <a:extLst>
              <a:ext uri="{FF2B5EF4-FFF2-40B4-BE49-F238E27FC236}">
                <a16:creationId xmlns:a16="http://schemas.microsoft.com/office/drawing/2014/main" id="{A00EA855-2F8F-426F-2D04-71F4139DBCB2}"/>
              </a:ext>
            </a:extLst>
          </p:cNvPr>
          <p:cNvPicPr>
            <a:picLocks noChangeAspect="1"/>
          </p:cNvPicPr>
          <p:nvPr/>
        </p:nvPicPr>
        <p:blipFill>
          <a:blip r:embed="rId2"/>
          <a:srcRect l="31772" t="14838" r="8909" b="3744"/>
          <a:stretch>
            <a:fillRect/>
          </a:stretch>
        </p:blipFill>
        <p:spPr>
          <a:xfrm>
            <a:off x="5298149" y="1091554"/>
            <a:ext cx="3672596" cy="2751455"/>
          </a:xfrm>
          <a:prstGeom prst="rect">
            <a:avLst/>
          </a:prstGeom>
          <a:ln>
            <a:solidFill>
              <a:srgbClr val="0000FF"/>
            </a:solidFill>
          </a:ln>
        </p:spPr>
      </p:pic>
      <p:pic>
        <p:nvPicPr>
          <p:cNvPr id="8" name="Picture 7">
            <a:extLst>
              <a:ext uri="{FF2B5EF4-FFF2-40B4-BE49-F238E27FC236}">
                <a16:creationId xmlns:a16="http://schemas.microsoft.com/office/drawing/2014/main" id="{9CD2EDF7-E491-262F-1486-DD33E22F9CF6}"/>
              </a:ext>
            </a:extLst>
          </p:cNvPr>
          <p:cNvPicPr>
            <a:picLocks noChangeAspect="1"/>
          </p:cNvPicPr>
          <p:nvPr/>
        </p:nvPicPr>
        <p:blipFill>
          <a:blip r:embed="rId3"/>
          <a:srcRect l="20466" t="28849" r="2466" b="9154"/>
          <a:stretch>
            <a:fillRect/>
          </a:stretch>
        </p:blipFill>
        <p:spPr>
          <a:xfrm>
            <a:off x="4342538" y="4366229"/>
            <a:ext cx="4525357" cy="2510444"/>
          </a:xfrm>
          <a:prstGeom prst="rect">
            <a:avLst/>
          </a:prstGeom>
          <a:ln>
            <a:solidFill>
              <a:srgbClr val="0000FF"/>
            </a:solidFill>
          </a:ln>
        </p:spPr>
      </p:pic>
      <p:sp>
        <p:nvSpPr>
          <p:cNvPr id="11" name="TextBox 10">
            <a:extLst>
              <a:ext uri="{FF2B5EF4-FFF2-40B4-BE49-F238E27FC236}">
                <a16:creationId xmlns:a16="http://schemas.microsoft.com/office/drawing/2014/main" id="{3C7B694E-664D-DE1D-D3ED-E45E98B8EB43}"/>
              </a:ext>
            </a:extLst>
          </p:cNvPr>
          <p:cNvSpPr txBox="1"/>
          <p:nvPr/>
        </p:nvSpPr>
        <p:spPr>
          <a:xfrm>
            <a:off x="5224329" y="3843009"/>
            <a:ext cx="6126480" cy="523220"/>
          </a:xfrm>
          <a:prstGeom prst="rect">
            <a:avLst/>
          </a:prstGeom>
          <a:noFill/>
        </p:spPr>
        <p:txBody>
          <a:bodyPr wrap="square">
            <a:spAutoFit/>
          </a:bodyPr>
          <a:lstStyle/>
          <a:p>
            <a:r>
              <a:rPr lang="en-GB" sz="1400" dirty="0">
                <a:hlinkClick r:id="rId4"/>
              </a:rPr>
              <a:t>https://indico.bnl.gov/event/24320/contributions/97752/attachments/58237/100319/OCabellos_CSWEG-Nov2024-COVARIANCES-v6.pptx</a:t>
            </a:r>
            <a:r>
              <a:rPr lang="en-GB" sz="1400" dirty="0"/>
              <a:t> </a:t>
            </a:r>
          </a:p>
        </p:txBody>
      </p:sp>
      <p:sp>
        <p:nvSpPr>
          <p:cNvPr id="13" name="TextBox 12">
            <a:extLst>
              <a:ext uri="{FF2B5EF4-FFF2-40B4-BE49-F238E27FC236}">
                <a16:creationId xmlns:a16="http://schemas.microsoft.com/office/drawing/2014/main" id="{90DCDB3D-9563-E80A-F74D-47FAFCE8075C}"/>
              </a:ext>
            </a:extLst>
          </p:cNvPr>
          <p:cNvSpPr txBox="1"/>
          <p:nvPr/>
        </p:nvSpPr>
        <p:spPr>
          <a:xfrm>
            <a:off x="8867895" y="6507341"/>
            <a:ext cx="1488586" cy="369332"/>
          </a:xfrm>
          <a:prstGeom prst="rect">
            <a:avLst/>
          </a:prstGeom>
          <a:noFill/>
        </p:spPr>
        <p:txBody>
          <a:bodyPr wrap="square">
            <a:spAutoFit/>
          </a:bodyPr>
          <a:lstStyle/>
          <a:p>
            <a:r>
              <a:rPr lang="en-GB" dirty="0"/>
              <a:t>PHYSOR2026</a:t>
            </a:r>
          </a:p>
        </p:txBody>
      </p:sp>
      <p:sp>
        <p:nvSpPr>
          <p:cNvPr id="14" name="TextBox 13">
            <a:extLst>
              <a:ext uri="{FF2B5EF4-FFF2-40B4-BE49-F238E27FC236}">
                <a16:creationId xmlns:a16="http://schemas.microsoft.com/office/drawing/2014/main" id="{D4769A57-F25F-055C-9934-5E33E10B5BA7}"/>
              </a:ext>
            </a:extLst>
          </p:cNvPr>
          <p:cNvSpPr txBox="1"/>
          <p:nvPr/>
        </p:nvSpPr>
        <p:spPr>
          <a:xfrm>
            <a:off x="7555979" y="3244334"/>
            <a:ext cx="1488586" cy="369332"/>
          </a:xfrm>
          <a:prstGeom prst="rect">
            <a:avLst/>
          </a:prstGeom>
          <a:noFill/>
        </p:spPr>
        <p:txBody>
          <a:bodyPr wrap="square">
            <a:spAutoFit/>
          </a:bodyPr>
          <a:lstStyle/>
          <a:p>
            <a:r>
              <a:rPr lang="en-GB" dirty="0"/>
              <a:t>CSEWG2024</a:t>
            </a:r>
          </a:p>
        </p:txBody>
      </p:sp>
      <p:pic>
        <p:nvPicPr>
          <p:cNvPr id="5" name="Picture 4">
            <a:extLst>
              <a:ext uri="{FF2B5EF4-FFF2-40B4-BE49-F238E27FC236}">
                <a16:creationId xmlns:a16="http://schemas.microsoft.com/office/drawing/2014/main" id="{0BF0F925-755B-E26A-E054-AAB7CA9FF9F9}"/>
              </a:ext>
            </a:extLst>
          </p:cNvPr>
          <p:cNvPicPr>
            <a:picLocks noChangeAspect="1"/>
          </p:cNvPicPr>
          <p:nvPr/>
        </p:nvPicPr>
        <p:blipFill>
          <a:blip r:embed="rId5"/>
          <a:stretch>
            <a:fillRect/>
          </a:stretch>
        </p:blipFill>
        <p:spPr>
          <a:xfrm>
            <a:off x="9056566" y="1703434"/>
            <a:ext cx="3049611" cy="2098236"/>
          </a:xfrm>
          <a:prstGeom prst="rect">
            <a:avLst/>
          </a:prstGeom>
        </p:spPr>
      </p:pic>
      <p:sp>
        <p:nvSpPr>
          <p:cNvPr id="7" name="TextBox 6">
            <a:extLst>
              <a:ext uri="{FF2B5EF4-FFF2-40B4-BE49-F238E27FC236}">
                <a16:creationId xmlns:a16="http://schemas.microsoft.com/office/drawing/2014/main" id="{F5B06163-08EA-8EAF-F238-8FEC0F870FE6}"/>
              </a:ext>
            </a:extLst>
          </p:cNvPr>
          <p:cNvSpPr txBox="1"/>
          <p:nvPr/>
        </p:nvSpPr>
        <p:spPr>
          <a:xfrm>
            <a:off x="8970745" y="1077320"/>
            <a:ext cx="3221254" cy="584775"/>
          </a:xfrm>
          <a:prstGeom prst="rect">
            <a:avLst/>
          </a:prstGeom>
          <a:noFill/>
        </p:spPr>
        <p:txBody>
          <a:bodyPr wrap="square">
            <a:spAutoFit/>
          </a:bodyPr>
          <a:lstStyle/>
          <a:p>
            <a:pPr marL="0" marR="0" lvl="0" indent="0" algn="l" defTabSz="914400" rtl="0" eaLnBrk="1" fontAlgn="auto" latinLnBrk="0" hangingPunct="1">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Table 1</a:t>
            </a:r>
            <a:r>
              <a:rPr kumimoji="0" lang="en-GB" sz="1600" b="1" i="0"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a:t>
            </a:r>
            <a:r>
              <a:rPr kumimoji="0" lang="en-GB" sz="1600" b="1" i="1"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 </a:t>
            </a:r>
            <a:r>
              <a:rPr kumimoji="0" lang="en-GB" sz="1600" b="0" i="1"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Bias and nuclear data uncertainties in </a:t>
            </a:r>
            <a:r>
              <a:rPr kumimoji="0" lang="en-GB" sz="1600" b="1" i="1" u="none" strike="noStrike" kern="1200" cap="none" spc="0" normalizeH="0" baseline="0" noProof="0" dirty="0">
                <a:ln>
                  <a:noFill/>
                </a:ln>
                <a:solidFill>
                  <a:prstClr val="black"/>
                </a:solidFill>
                <a:effectLst/>
                <a:uLnTx/>
                <a:uFillTx/>
                <a:latin typeface="Calibri"/>
                <a:ea typeface="Calibri" panose="020F0502020204030204" pitchFamily="34" charset="0"/>
                <a:cs typeface="Times New Roman" panose="02020603050405020304" pitchFamily="18" charset="0"/>
              </a:rPr>
              <a:t>HEU-MET-FAST-001</a:t>
            </a:r>
          </a:p>
        </p:txBody>
      </p:sp>
      <p:pic>
        <p:nvPicPr>
          <p:cNvPr id="12" name="Picture 11">
            <a:extLst>
              <a:ext uri="{FF2B5EF4-FFF2-40B4-BE49-F238E27FC236}">
                <a16:creationId xmlns:a16="http://schemas.microsoft.com/office/drawing/2014/main" id="{7953B75A-4B69-EB04-8E0D-E96F83F2410D}"/>
              </a:ext>
            </a:extLst>
          </p:cNvPr>
          <p:cNvPicPr>
            <a:picLocks noChangeAspect="1"/>
          </p:cNvPicPr>
          <p:nvPr/>
        </p:nvPicPr>
        <p:blipFill>
          <a:blip r:embed="rId6"/>
          <a:stretch>
            <a:fillRect/>
          </a:stretch>
        </p:blipFill>
        <p:spPr>
          <a:xfrm>
            <a:off x="8926855" y="5154566"/>
            <a:ext cx="3218721" cy="1164620"/>
          </a:xfrm>
          <a:prstGeom prst="rect">
            <a:avLst/>
          </a:prstGeom>
        </p:spPr>
      </p:pic>
      <p:sp>
        <p:nvSpPr>
          <p:cNvPr id="15" name="TextBox 13">
            <a:extLst>
              <a:ext uri="{FF2B5EF4-FFF2-40B4-BE49-F238E27FC236}">
                <a16:creationId xmlns:a16="http://schemas.microsoft.com/office/drawing/2014/main" id="{E8659636-E0EE-448E-F8F9-2044E825B405}"/>
              </a:ext>
            </a:extLst>
          </p:cNvPr>
          <p:cNvSpPr txBox="1"/>
          <p:nvPr/>
        </p:nvSpPr>
        <p:spPr>
          <a:xfrm>
            <a:off x="8884923" y="4366229"/>
            <a:ext cx="3221254" cy="830997"/>
          </a:xfrm>
          <a:prstGeom prst="rect">
            <a:avLst/>
          </a:prstGeom>
          <a:noFill/>
        </p:spPr>
        <p:txBody>
          <a:bodyPr wrap="square">
            <a:spAutoFit/>
          </a:bodyPr>
          <a:lstStyle>
            <a:defPPr>
              <a:defRPr lang="en-US"/>
            </a:defPPr>
            <a:lvl1pPr algn="just" eaLnBrk="0" fontAlgn="base" hangingPunct="0">
              <a:lnSpc>
                <a:spcPct val="100000"/>
              </a:lnSpc>
              <a:spcBef>
                <a:spcPts val="0"/>
              </a:spcBef>
              <a:spcAft>
                <a:spcPts val="0"/>
              </a:spcAft>
              <a:buSzPct val="65000"/>
              <a:buFontTx/>
              <a:buNone/>
              <a:defRPr b="1">
                <a:solidFill>
                  <a:prstClr val="black"/>
                </a:solidFill>
                <a:latin typeface="Gill Sans MT" panose="020B0502020104020203" pitchFamily="34" charset="0"/>
                <a:ea typeface="PMingLiU" panose="02020500000000000000" pitchFamily="18" charset="-120"/>
              </a:defRPr>
            </a:lvl1pPr>
            <a:lvl2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2pPr>
            <a:lvl3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3pPr>
            <a:lvl4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4pPr>
            <a:lvl5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5pPr>
            <a:lvl6pPr>
              <a:defRPr sz="1400">
                <a:solidFill>
                  <a:schemeClr val="bg1"/>
                </a:solidFill>
                <a:latin typeface="Arial" charset="0"/>
                <a:ea typeface="MS Mincho" pitchFamily="49" charset="-128"/>
              </a:defRPr>
            </a:lvl6pPr>
            <a:lvl7pPr>
              <a:defRPr sz="1400">
                <a:solidFill>
                  <a:schemeClr val="bg1"/>
                </a:solidFill>
                <a:latin typeface="Arial" charset="0"/>
                <a:ea typeface="MS Mincho" pitchFamily="49" charset="-128"/>
              </a:defRPr>
            </a:lvl7pPr>
            <a:lvl8pPr>
              <a:defRPr sz="1400">
                <a:solidFill>
                  <a:schemeClr val="bg1"/>
                </a:solidFill>
                <a:latin typeface="Arial" charset="0"/>
                <a:ea typeface="MS Mincho" pitchFamily="49" charset="-128"/>
              </a:defRPr>
            </a:lvl8pPr>
            <a:lvl9pPr>
              <a:defRPr sz="1400">
                <a:solidFill>
                  <a:schemeClr val="bg1"/>
                </a:solidFill>
                <a:latin typeface="Arial" charset="0"/>
                <a:ea typeface="MS Mincho" pitchFamily="49" charset="-128"/>
              </a:defRPr>
            </a:lvl9pPr>
          </a:lstStyle>
          <a:p>
            <a:pPr algn="l"/>
            <a:r>
              <a:rPr lang="en-GB" sz="1600" dirty="0">
                <a:latin typeface="+mn-lt"/>
              </a:rPr>
              <a:t>Table 2. </a:t>
            </a:r>
            <a:r>
              <a:rPr lang="en-GB" sz="1600" b="0" i="1" dirty="0">
                <a:latin typeface="+mn-lt"/>
              </a:rPr>
              <a:t>Summary of </a:t>
            </a:r>
            <a:r>
              <a:rPr lang="en-GB" sz="1600" b="0" i="1" dirty="0" err="1">
                <a:latin typeface="+mn-lt"/>
              </a:rPr>
              <a:t>keff</a:t>
            </a:r>
            <a:r>
              <a:rPr lang="en-GB" sz="1600" b="0" i="1" dirty="0">
                <a:latin typeface="+mn-lt"/>
              </a:rPr>
              <a:t>-uncertainties results using covariances of nuclear data in MF34</a:t>
            </a:r>
          </a:p>
        </p:txBody>
      </p:sp>
    </p:spTree>
    <p:extLst>
      <p:ext uri="{BB962C8B-B14F-4D97-AF65-F5344CB8AC3E}">
        <p14:creationId xmlns:p14="http://schemas.microsoft.com/office/powerpoint/2010/main" val="3956132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56B73-61BC-50F7-23E3-357E7679EE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EA22FD-C0E8-606F-301A-E5609F8C722E}"/>
              </a:ext>
            </a:extLst>
          </p:cNvPr>
          <p:cNvSpPr>
            <a:spLocks noGrp="1"/>
          </p:cNvSpPr>
          <p:nvPr>
            <p:ph type="ctrTitle"/>
          </p:nvPr>
        </p:nvSpPr>
        <p:spPr>
          <a:xfrm>
            <a:off x="-3" y="0"/>
            <a:ext cx="8654711" cy="904775"/>
          </a:xfrm>
          <a:solidFill>
            <a:schemeClr val="bg1"/>
          </a:solidFill>
        </p:spPr>
        <p:txBody>
          <a:bodyPr>
            <a:normAutofit/>
          </a:bodyPr>
          <a:lstStyle/>
          <a:p>
            <a:pPr algn="l">
              <a:spcAft>
                <a:spcPts val="600"/>
              </a:spcAft>
            </a:pPr>
            <a:r>
              <a:rPr lang="en-GB" sz="3600" dirty="0">
                <a:solidFill>
                  <a:srgbClr val="006AB3"/>
                </a:solidFill>
              </a:rPr>
              <a:t>5.3 Ex.: Individual perturbations vs UQ</a:t>
            </a:r>
          </a:p>
        </p:txBody>
      </p:sp>
      <p:sp>
        <p:nvSpPr>
          <p:cNvPr id="9" name="Slide Number Placeholder 1">
            <a:extLst>
              <a:ext uri="{FF2B5EF4-FFF2-40B4-BE49-F238E27FC236}">
                <a16:creationId xmlns:a16="http://schemas.microsoft.com/office/drawing/2014/main" id="{BC33DA66-B597-A60F-B883-72816034815B}"/>
              </a:ext>
            </a:extLst>
          </p:cNvPr>
          <p:cNvSpPr txBox="1">
            <a:spLocks/>
          </p:cNvSpPr>
          <p:nvPr/>
        </p:nvSpPr>
        <p:spPr>
          <a:xfrm>
            <a:off x="11737571" y="6507190"/>
            <a:ext cx="454429" cy="182562"/>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15</a:t>
            </a:fld>
            <a:endParaRPr lang="de-DE" dirty="0"/>
          </a:p>
        </p:txBody>
      </p:sp>
      <p:graphicFrame>
        <p:nvGraphicFramePr>
          <p:cNvPr id="3" name="Table 2">
            <a:extLst>
              <a:ext uri="{FF2B5EF4-FFF2-40B4-BE49-F238E27FC236}">
                <a16:creationId xmlns:a16="http://schemas.microsoft.com/office/drawing/2014/main" id="{F1E7ECB2-D897-B36D-46A9-F104E7A64776}"/>
              </a:ext>
            </a:extLst>
          </p:cNvPr>
          <p:cNvGraphicFramePr>
            <a:graphicFrameLocks noGrp="1"/>
          </p:cNvGraphicFramePr>
          <p:nvPr>
            <p:extLst>
              <p:ext uri="{D42A27DB-BD31-4B8C-83A1-F6EECF244321}">
                <p14:modId xmlns:p14="http://schemas.microsoft.com/office/powerpoint/2010/main" val="2146445562"/>
              </p:ext>
            </p:extLst>
          </p:nvPr>
        </p:nvGraphicFramePr>
        <p:xfrm>
          <a:off x="3310074" y="1537937"/>
          <a:ext cx="8654711" cy="4164076"/>
        </p:xfrm>
        <a:graphic>
          <a:graphicData uri="http://schemas.openxmlformats.org/drawingml/2006/table">
            <a:tbl>
              <a:tblPr firstRow="1" firstCol="1" bandRow="1">
                <a:tableStyleId>{7DF18680-E054-41AD-8BC1-D1AEF772440D}</a:tableStyleId>
              </a:tblPr>
              <a:tblGrid>
                <a:gridCol w="1006880">
                  <a:extLst>
                    <a:ext uri="{9D8B030D-6E8A-4147-A177-3AD203B41FA5}">
                      <a16:colId xmlns:a16="http://schemas.microsoft.com/office/drawing/2014/main" val="1082516416"/>
                    </a:ext>
                  </a:extLst>
                </a:gridCol>
                <a:gridCol w="1578190">
                  <a:extLst>
                    <a:ext uri="{9D8B030D-6E8A-4147-A177-3AD203B41FA5}">
                      <a16:colId xmlns:a16="http://schemas.microsoft.com/office/drawing/2014/main" val="3615337562"/>
                    </a:ext>
                  </a:extLst>
                </a:gridCol>
                <a:gridCol w="1203540">
                  <a:extLst>
                    <a:ext uri="{9D8B030D-6E8A-4147-A177-3AD203B41FA5}">
                      <a16:colId xmlns:a16="http://schemas.microsoft.com/office/drawing/2014/main" val="2489236454"/>
                    </a:ext>
                  </a:extLst>
                </a:gridCol>
                <a:gridCol w="1204810">
                  <a:extLst>
                    <a:ext uri="{9D8B030D-6E8A-4147-A177-3AD203B41FA5}">
                      <a16:colId xmlns:a16="http://schemas.microsoft.com/office/drawing/2014/main" val="1771486776"/>
                    </a:ext>
                  </a:extLst>
                </a:gridCol>
                <a:gridCol w="1102955">
                  <a:extLst>
                    <a:ext uri="{9D8B030D-6E8A-4147-A177-3AD203B41FA5}">
                      <a16:colId xmlns:a16="http://schemas.microsoft.com/office/drawing/2014/main" val="3353183149"/>
                    </a:ext>
                  </a:extLst>
                </a:gridCol>
                <a:gridCol w="1279168">
                  <a:extLst>
                    <a:ext uri="{9D8B030D-6E8A-4147-A177-3AD203B41FA5}">
                      <a16:colId xmlns:a16="http://schemas.microsoft.com/office/drawing/2014/main" val="296825845"/>
                    </a:ext>
                  </a:extLst>
                </a:gridCol>
                <a:gridCol w="1279168">
                  <a:extLst>
                    <a:ext uri="{9D8B030D-6E8A-4147-A177-3AD203B41FA5}">
                      <a16:colId xmlns:a16="http://schemas.microsoft.com/office/drawing/2014/main" val="3184432622"/>
                    </a:ext>
                  </a:extLst>
                </a:gridCol>
              </a:tblGrid>
              <a:tr h="399548">
                <a:tc>
                  <a:txBody>
                    <a:bodyPr/>
                    <a:lstStyle/>
                    <a:p>
                      <a:pPr algn="just">
                        <a:lnSpc>
                          <a:spcPct val="80000"/>
                        </a:lnSpc>
                        <a:buNone/>
                      </a:pPr>
                      <a:r>
                        <a:rPr lang="en-US" sz="1600" kern="100" dirty="0">
                          <a:solidFill>
                            <a:schemeClr val="tx1"/>
                          </a:solidFill>
                          <a:effectLst/>
                        </a:rPr>
                        <a:t>Case</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just">
                        <a:lnSpc>
                          <a:spcPct val="80000"/>
                        </a:lnSpc>
                        <a:buNone/>
                      </a:pPr>
                      <a:r>
                        <a:rPr lang="en-US" sz="1600" kern="100" dirty="0">
                          <a:solidFill>
                            <a:schemeClr val="tx1"/>
                          </a:solidFill>
                          <a:effectLst/>
                        </a:rPr>
                        <a:t>Main contributor</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fr-FR" sz="1600" kern="100" dirty="0">
                          <a:solidFill>
                            <a:schemeClr val="tx1"/>
                          </a:solidFill>
                          <a:effectLst/>
                        </a:rPr>
                        <a:t>E80</a:t>
                      </a:r>
                      <a:r>
                        <a:rPr lang="fr-FR" sz="1600" kern="100" dirty="0">
                          <a:solidFill>
                            <a:schemeClr val="tx1"/>
                          </a:solidFill>
                          <a:effectLst/>
                          <a:sym typeface="Symbol" panose="05050102010706020507" pitchFamily="18" charset="2"/>
                        </a:rPr>
                        <a:t></a:t>
                      </a:r>
                      <a:r>
                        <a:rPr lang="fr-FR" sz="1600" kern="100" dirty="0">
                          <a:solidFill>
                            <a:schemeClr val="tx1"/>
                          </a:solidFill>
                          <a:effectLst/>
                        </a:rPr>
                        <a:t>J33*</a:t>
                      </a:r>
                      <a:endParaRPr lang="en-GB" sz="1600" kern="100" dirty="0">
                        <a:solidFill>
                          <a:schemeClr val="tx1"/>
                        </a:solidFill>
                        <a:effectLst/>
                      </a:endParaRPr>
                    </a:p>
                    <a:p>
                      <a:pPr algn="ctr">
                        <a:lnSpc>
                          <a:spcPct val="80000"/>
                        </a:lnSpc>
                        <a:buNone/>
                      </a:pPr>
                      <a:r>
                        <a:rPr lang="fr-FR" sz="1600" kern="100" dirty="0">
                          <a:solidFill>
                            <a:schemeClr val="tx1"/>
                          </a:solidFill>
                          <a:effectLst/>
                        </a:rPr>
                        <a:t>Substitution </a:t>
                      </a:r>
                    </a:p>
                    <a:p>
                      <a:pPr algn="ctr">
                        <a:lnSpc>
                          <a:spcPct val="80000"/>
                        </a:lnSpc>
                        <a:buNone/>
                      </a:pPr>
                      <a:r>
                        <a:rPr lang="fr-FR" sz="1600" kern="100" dirty="0">
                          <a:solidFill>
                            <a:schemeClr val="tx1"/>
                          </a:solidFill>
                          <a:effectLst/>
                        </a:rPr>
                        <a:t>MCNP </a:t>
                      </a:r>
                      <a:r>
                        <a:rPr lang="fr-FR" sz="1600" kern="100" dirty="0" err="1">
                          <a:solidFill>
                            <a:schemeClr val="tx1"/>
                          </a:solidFill>
                          <a:effectLst/>
                        </a:rPr>
                        <a:t>calc</a:t>
                      </a:r>
                      <a:r>
                        <a:rPr lang="fr-FR" sz="1600" kern="100" dirty="0">
                          <a:solidFill>
                            <a:schemeClr val="tx1"/>
                          </a:solidFill>
                          <a:effectLst/>
                        </a:rPr>
                        <a:t>.</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E80</a:t>
                      </a:r>
                      <a:r>
                        <a:rPr lang="fr-FR" sz="1600" kern="100" dirty="0">
                          <a:solidFill>
                            <a:schemeClr val="tx1"/>
                          </a:solidFill>
                          <a:effectLst/>
                          <a:sym typeface="Symbol" panose="05050102010706020507" pitchFamily="18" charset="2"/>
                        </a:rPr>
                        <a:t></a:t>
                      </a:r>
                      <a:r>
                        <a:rPr lang="en-US" sz="1600" kern="100" dirty="0">
                          <a:solidFill>
                            <a:schemeClr val="tx1"/>
                          </a:solidFill>
                          <a:effectLst/>
                        </a:rPr>
                        <a:t>J33</a:t>
                      </a:r>
                      <a:endParaRPr lang="en-GB" sz="1600" kern="100" dirty="0">
                        <a:solidFill>
                          <a:schemeClr val="tx1"/>
                        </a:solidFill>
                        <a:effectLst/>
                      </a:endParaRPr>
                    </a:p>
                    <a:p>
                      <a:pPr algn="ctr">
                        <a:lnSpc>
                          <a:spcPct val="80000"/>
                        </a:lnSpc>
                        <a:buNone/>
                      </a:pPr>
                      <a:r>
                        <a:rPr lang="en-US" sz="1600" kern="100" dirty="0">
                          <a:solidFill>
                            <a:schemeClr val="tx1"/>
                          </a:solidFill>
                          <a:effectLst/>
                        </a:rPr>
                        <a:t>Perturbation</a:t>
                      </a:r>
                      <a:endParaRPr lang="en-GB" sz="1600" kern="100" dirty="0">
                        <a:solidFill>
                          <a:schemeClr val="tx1"/>
                        </a:solidFill>
                        <a:effectLst/>
                      </a:endParaRPr>
                    </a:p>
                    <a:p>
                      <a:pPr algn="ctr">
                        <a:lnSpc>
                          <a:spcPct val="80000"/>
                        </a:lnSpc>
                        <a:buNone/>
                      </a:pPr>
                      <a:r>
                        <a:rPr lang="en-US" sz="1600" kern="100" dirty="0">
                          <a:solidFill>
                            <a:schemeClr val="tx1"/>
                          </a:solidFill>
                          <a:effectLst/>
                        </a:rPr>
                        <a:t>S/A</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JEF-3.3</a:t>
                      </a:r>
                      <a:endParaRPr lang="en-GB" sz="1600" kern="100" dirty="0">
                        <a:solidFill>
                          <a:schemeClr val="tx1"/>
                        </a:solidFill>
                        <a:effectLst/>
                      </a:endParaRPr>
                    </a:p>
                    <a:p>
                      <a:pPr algn="ctr">
                        <a:lnSpc>
                          <a:spcPct val="80000"/>
                        </a:lnSpc>
                        <a:buNone/>
                      </a:pPr>
                      <a:r>
                        <a:rPr lang="en-US" sz="1600" kern="100" dirty="0">
                          <a:solidFill>
                            <a:schemeClr val="tx1"/>
                          </a:solidFill>
                          <a:effectLst/>
                        </a:rPr>
                        <a:t>=JEFF-4.0</a:t>
                      </a:r>
                      <a:endParaRPr lang="en-GB" sz="1600" kern="100" dirty="0">
                        <a:solidFill>
                          <a:schemeClr val="tx1"/>
                        </a:solidFill>
                        <a:effectLst/>
                      </a:endParaRPr>
                    </a:p>
                    <a:p>
                      <a:pPr algn="ctr">
                        <a:lnSpc>
                          <a:spcPct val="80000"/>
                        </a:lnSpc>
                        <a:buNone/>
                      </a:pPr>
                      <a:r>
                        <a:rPr lang="en-US" sz="1600" kern="100" dirty="0">
                          <a:solidFill>
                            <a:schemeClr val="tx1"/>
                          </a:solidFill>
                          <a:effectLst/>
                        </a:rPr>
                        <a:t>uncertainty</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ENDF/B-VIII.0</a:t>
                      </a:r>
                      <a:endParaRPr lang="en-GB" sz="1600" kern="100" dirty="0">
                        <a:solidFill>
                          <a:schemeClr val="tx1"/>
                        </a:solidFill>
                        <a:effectLst/>
                      </a:endParaRPr>
                    </a:p>
                    <a:p>
                      <a:pPr algn="ctr">
                        <a:lnSpc>
                          <a:spcPct val="80000"/>
                        </a:lnSpc>
                        <a:buNone/>
                      </a:pPr>
                      <a:r>
                        <a:rPr lang="en-US" sz="1600" kern="100" dirty="0">
                          <a:solidFill>
                            <a:schemeClr val="tx1"/>
                          </a:solidFill>
                          <a:effectLst/>
                        </a:rPr>
                        <a:t>uncertainty</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ENDF/B-VIII.1</a:t>
                      </a:r>
                      <a:endParaRPr lang="en-GB" sz="1600" kern="100" dirty="0">
                        <a:solidFill>
                          <a:schemeClr val="tx1"/>
                        </a:solidFill>
                        <a:effectLst/>
                      </a:endParaRPr>
                    </a:p>
                    <a:p>
                      <a:pPr algn="ctr">
                        <a:lnSpc>
                          <a:spcPct val="80000"/>
                        </a:lnSpc>
                        <a:buNone/>
                      </a:pPr>
                      <a:r>
                        <a:rPr lang="en-US" sz="1600" kern="100" dirty="0">
                          <a:solidFill>
                            <a:schemeClr val="tx1"/>
                          </a:solidFill>
                          <a:effectLst/>
                        </a:rPr>
                        <a:t>uncertainty</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2399345957"/>
                  </a:ext>
                </a:extLst>
              </a:tr>
              <a:tr h="166039">
                <a:tc rowSpan="4">
                  <a:txBody>
                    <a:bodyPr/>
                    <a:lstStyle/>
                    <a:p>
                      <a:pPr marL="0" algn="just" defTabSz="914377" rtl="0" eaLnBrk="1" latinLnBrk="0" hangingPunct="1">
                        <a:lnSpc>
                          <a:spcPct val="80000"/>
                        </a:lnSpc>
                        <a:buNone/>
                      </a:pPr>
                      <a:r>
                        <a:rPr lang="es-ES" sz="1600" b="1" kern="100" dirty="0">
                          <a:solidFill>
                            <a:schemeClr val="tx1"/>
                          </a:solidFill>
                          <a:effectLst/>
                          <a:latin typeface="+mn-lt"/>
                          <a:ea typeface="+mn-ea"/>
                          <a:cs typeface="+mn-cs"/>
                        </a:rPr>
                        <a:t>Jezebel</a:t>
                      </a:r>
                      <a:endParaRPr lang="en-GB" sz="1600" b="1" kern="100" dirty="0">
                        <a:solidFill>
                          <a:schemeClr val="tx1"/>
                        </a:solidFill>
                        <a:effectLst/>
                        <a:latin typeface="+mn-lt"/>
                        <a:ea typeface="+mn-ea"/>
                        <a:cs typeface="+mn-cs"/>
                      </a:endParaRPr>
                    </a:p>
                  </a:txBody>
                  <a:tcPr marL="40652" marR="40652" marT="0" marB="0" anchor="ctr"/>
                </a:tc>
                <a:tc>
                  <a:txBody>
                    <a:bodyPr/>
                    <a:lstStyle/>
                    <a:p>
                      <a:pPr algn="just">
                        <a:lnSpc>
                          <a:spcPct val="80000"/>
                        </a:lnSpc>
                        <a:buNone/>
                      </a:pPr>
                      <a:r>
                        <a:rPr lang="en-US" sz="1600" b="1" kern="100" dirty="0">
                          <a:solidFill>
                            <a:schemeClr val="tx1"/>
                          </a:solidFill>
                          <a:effectLst/>
                        </a:rPr>
                        <a:t>Pu239(</a:t>
                      </a:r>
                      <a:r>
                        <a:rPr lang="en-US" sz="1600" b="1" kern="100" dirty="0" err="1">
                          <a:solidFill>
                            <a:schemeClr val="tx1"/>
                          </a:solidFill>
                          <a:effectLst/>
                        </a:rPr>
                        <a:t>n,n</a:t>
                      </a:r>
                      <a:r>
                        <a:rPr lang="en-US" sz="1600" b="1" kern="100" dirty="0">
                          <a:solidFill>
                            <a:schemeClr val="tx1"/>
                          </a:solidFill>
                          <a:effectLst/>
                        </a:rPr>
                        <a:t>’)</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chemeClr val="tx1"/>
                          </a:solidFill>
                          <a:effectLst/>
                        </a:rPr>
                        <a:t>742</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chemeClr val="tx1"/>
                          </a:solidFill>
                          <a:effectLst/>
                        </a:rPr>
                        <a:t>773</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rgbClr val="FF0000"/>
                          </a:solidFill>
                          <a:effectLst/>
                        </a:rPr>
                        <a:t>131</a:t>
                      </a:r>
                      <a:endParaRPr lang="en-GB" sz="1600" b="1" kern="100"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rgbClr val="FF0000"/>
                          </a:solidFill>
                          <a:effectLst/>
                        </a:rPr>
                        <a:t>679</a:t>
                      </a:r>
                      <a:endParaRPr lang="en-GB" sz="1600" b="1" kern="100"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rgbClr val="FF0000"/>
                          </a:solidFill>
                          <a:effectLst/>
                        </a:rPr>
                        <a:t>578</a:t>
                      </a:r>
                      <a:endParaRPr lang="en-GB" sz="1600" b="1" kern="100"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extLst>
                  <a:ext uri="{0D108BD9-81ED-4DB2-BD59-A6C34878D82A}">
                    <a16:rowId xmlns:a16="http://schemas.microsoft.com/office/drawing/2014/main" val="1616843725"/>
                  </a:ext>
                </a:extLst>
              </a:tr>
              <a:tr h="166039">
                <a:tc vMerge="1">
                  <a:txBody>
                    <a:bodyPr/>
                    <a:lstStyle/>
                    <a:p>
                      <a:endParaRPr/>
                    </a:p>
                  </a:txBody>
                  <a:tcPr marL="40652" marR="40652" marT="0" marB="0" anchor="ctr"/>
                </a:tc>
                <a:tc>
                  <a:txBody>
                    <a:bodyPr/>
                    <a:lstStyle/>
                    <a:p>
                      <a:pPr algn="just">
                        <a:lnSpc>
                          <a:spcPct val="80000"/>
                        </a:lnSpc>
                        <a:buNone/>
                      </a:pPr>
                      <a:r>
                        <a:rPr lang="en-US" sz="1600" kern="100" dirty="0">
                          <a:solidFill>
                            <a:schemeClr val="tx1"/>
                          </a:solidFill>
                          <a:effectLst/>
                        </a:rPr>
                        <a:t>Pu239(</a:t>
                      </a:r>
                      <a:r>
                        <a:rPr lang="en-US" sz="1600" kern="100" dirty="0" err="1">
                          <a:solidFill>
                            <a:schemeClr val="tx1"/>
                          </a:solidFill>
                          <a:effectLst/>
                        </a:rPr>
                        <a:t>n,n</a:t>
                      </a:r>
                      <a:r>
                        <a:rPr lang="en-US" sz="1600" kern="100" dirty="0">
                          <a:solidFill>
                            <a:schemeClr val="tx1"/>
                          </a:solidFill>
                          <a:effectLst/>
                        </a:rPr>
                        <a:t>)</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D2DEEF"/>
                    </a:solidFill>
                  </a:tcPr>
                </a:tc>
                <a:tc>
                  <a:txBody>
                    <a:bodyPr/>
                    <a:lstStyle/>
                    <a:p>
                      <a:pPr algn="ctr">
                        <a:lnSpc>
                          <a:spcPct val="80000"/>
                        </a:lnSpc>
                        <a:buNone/>
                      </a:pPr>
                      <a:r>
                        <a:rPr lang="en-US" sz="1600" kern="100" dirty="0">
                          <a:solidFill>
                            <a:schemeClr val="tx1"/>
                          </a:solidFill>
                          <a:effectLst/>
                        </a:rPr>
                        <a:t>-339</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D2DEEF"/>
                    </a:solidFill>
                  </a:tcPr>
                </a:tc>
                <a:tc>
                  <a:txBody>
                    <a:bodyPr/>
                    <a:lstStyle/>
                    <a:p>
                      <a:pPr algn="ctr">
                        <a:lnSpc>
                          <a:spcPct val="80000"/>
                        </a:lnSpc>
                        <a:buNone/>
                      </a:pPr>
                      <a:r>
                        <a:rPr lang="en-US" sz="1600" kern="100" dirty="0">
                          <a:solidFill>
                            <a:schemeClr val="tx1"/>
                          </a:solidFill>
                          <a:effectLst/>
                        </a:rPr>
                        <a:t>-337</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D2DEEF"/>
                    </a:solidFill>
                  </a:tcPr>
                </a:tc>
                <a:tc>
                  <a:txBody>
                    <a:bodyPr/>
                    <a:lstStyle/>
                    <a:p>
                      <a:pPr algn="ctr">
                        <a:lnSpc>
                          <a:spcPct val="80000"/>
                        </a:lnSpc>
                        <a:buNone/>
                      </a:pPr>
                      <a:r>
                        <a:rPr lang="en-US" sz="1600" kern="100" dirty="0">
                          <a:solidFill>
                            <a:schemeClr val="tx1"/>
                          </a:solidFill>
                          <a:effectLst/>
                        </a:rPr>
                        <a:t>101</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D2DEEF"/>
                    </a:solidFill>
                  </a:tcPr>
                </a:tc>
                <a:tc>
                  <a:txBody>
                    <a:bodyPr/>
                    <a:lstStyle/>
                    <a:p>
                      <a:pPr algn="ctr">
                        <a:lnSpc>
                          <a:spcPct val="80000"/>
                        </a:lnSpc>
                        <a:buNone/>
                      </a:pPr>
                      <a:r>
                        <a:rPr lang="en-US" sz="1600" kern="100" dirty="0">
                          <a:solidFill>
                            <a:schemeClr val="tx1"/>
                          </a:solidFill>
                          <a:effectLst/>
                        </a:rPr>
                        <a:t>528</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D2DEEF"/>
                    </a:solidFill>
                  </a:tcPr>
                </a:tc>
                <a:tc>
                  <a:txBody>
                    <a:bodyPr/>
                    <a:lstStyle/>
                    <a:p>
                      <a:pPr algn="ctr">
                        <a:lnSpc>
                          <a:spcPct val="80000"/>
                        </a:lnSpc>
                        <a:buNone/>
                      </a:pPr>
                      <a:r>
                        <a:rPr lang="en-US" sz="1600" kern="100" dirty="0">
                          <a:solidFill>
                            <a:schemeClr val="tx1"/>
                          </a:solidFill>
                          <a:effectLst/>
                        </a:rPr>
                        <a:t>393</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D2DEEF"/>
                    </a:solidFill>
                  </a:tcPr>
                </a:tc>
                <a:extLst>
                  <a:ext uri="{0D108BD9-81ED-4DB2-BD59-A6C34878D82A}">
                    <a16:rowId xmlns:a16="http://schemas.microsoft.com/office/drawing/2014/main" val="3548286413"/>
                  </a:ext>
                </a:extLst>
              </a:tr>
              <a:tr h="166039">
                <a:tc vMerge="1">
                  <a:txBody>
                    <a:bodyPr/>
                    <a:lstStyle/>
                    <a:p>
                      <a:pPr algn="just">
                        <a:lnSpc>
                          <a:spcPct val="80000"/>
                        </a:lnSpc>
                        <a:buNone/>
                      </a:pP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just">
                        <a:lnSpc>
                          <a:spcPct val="80000"/>
                        </a:lnSpc>
                        <a:buNone/>
                      </a:pPr>
                      <a:r>
                        <a:rPr lang="en-US" sz="1600" kern="100" dirty="0">
                          <a:solidFill>
                            <a:schemeClr val="tx1"/>
                          </a:solidFill>
                          <a:effectLst/>
                        </a:rPr>
                        <a:t>Pu239(</a:t>
                      </a:r>
                      <a:r>
                        <a:rPr lang="en-US" sz="1600" kern="100" dirty="0" err="1">
                          <a:solidFill>
                            <a:schemeClr val="tx1"/>
                          </a:solidFill>
                          <a:effectLst/>
                        </a:rPr>
                        <a:t>n,fission</a:t>
                      </a:r>
                      <a:r>
                        <a:rPr lang="en-US" sz="1600" kern="100" dirty="0">
                          <a:solidFill>
                            <a:schemeClr val="tx1"/>
                          </a:solidFill>
                          <a:effectLst/>
                        </a:rPr>
                        <a:t>)</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-258</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-255</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303</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905</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549</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extLst>
                  <a:ext uri="{0D108BD9-81ED-4DB2-BD59-A6C34878D82A}">
                    <a16:rowId xmlns:a16="http://schemas.microsoft.com/office/drawing/2014/main" val="2833298818"/>
                  </a:ext>
                </a:extLst>
              </a:tr>
              <a:tr h="166039">
                <a:tc vMerge="1">
                  <a:txBody>
                    <a:bodyPr/>
                    <a:lstStyle/>
                    <a:p>
                      <a:pPr algn="just">
                        <a:lnSpc>
                          <a:spcPct val="80000"/>
                        </a:lnSpc>
                        <a:buNone/>
                      </a:pP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just">
                        <a:lnSpc>
                          <a:spcPct val="80000"/>
                        </a:lnSpc>
                        <a:buNone/>
                      </a:pPr>
                      <a:r>
                        <a:rPr lang="en-US" sz="1600" kern="100" dirty="0">
                          <a:solidFill>
                            <a:schemeClr val="tx1"/>
                          </a:solidFill>
                          <a:effectLst/>
                        </a:rPr>
                        <a:t>Pu239(</a:t>
                      </a:r>
                      <a:r>
                        <a:rPr lang="en-US" sz="1600" kern="100" dirty="0" err="1">
                          <a:solidFill>
                            <a:schemeClr val="tx1"/>
                          </a:solidFill>
                          <a:effectLst/>
                        </a:rPr>
                        <a:t>n,chi</a:t>
                      </a:r>
                      <a:r>
                        <a:rPr lang="en-US" sz="1600" kern="100" dirty="0">
                          <a:solidFill>
                            <a:schemeClr val="tx1"/>
                          </a:solidFill>
                          <a:effectLst/>
                        </a:rPr>
                        <a:t>)</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189</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189</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509</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217</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dirty="0">
                          <a:solidFill>
                            <a:schemeClr val="tx1"/>
                          </a:solidFill>
                          <a:effectLst/>
                        </a:rPr>
                        <a:t>95</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extLst>
                  <a:ext uri="{0D108BD9-81ED-4DB2-BD59-A6C34878D82A}">
                    <a16:rowId xmlns:a16="http://schemas.microsoft.com/office/drawing/2014/main" val="3360503640"/>
                  </a:ext>
                </a:extLst>
              </a:tr>
              <a:tr h="166039">
                <a:tc rowSpan="7">
                  <a:txBody>
                    <a:bodyPr/>
                    <a:lstStyle/>
                    <a:p>
                      <a:pPr algn="just">
                        <a:lnSpc>
                          <a:spcPct val="80000"/>
                        </a:lnSpc>
                        <a:buNone/>
                      </a:pPr>
                      <a:r>
                        <a:rPr lang="en-US" sz="1600" kern="100" dirty="0" err="1">
                          <a:solidFill>
                            <a:schemeClr val="tx1"/>
                          </a:solidFill>
                          <a:effectLst/>
                        </a:rPr>
                        <a:t>BigTen</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just">
                        <a:lnSpc>
                          <a:spcPct val="80000"/>
                        </a:lnSpc>
                        <a:buNone/>
                      </a:pPr>
                      <a:r>
                        <a:rPr lang="en-US" sz="1600" b="1" kern="100" dirty="0">
                          <a:solidFill>
                            <a:schemeClr val="tx1"/>
                          </a:solidFill>
                          <a:effectLst/>
                        </a:rPr>
                        <a:t>U238(</a:t>
                      </a:r>
                      <a:r>
                        <a:rPr lang="en-US" sz="1600" b="1" kern="100" dirty="0" err="1">
                          <a:solidFill>
                            <a:schemeClr val="tx1"/>
                          </a:solidFill>
                          <a:effectLst/>
                        </a:rPr>
                        <a:t>n,gamma</a:t>
                      </a:r>
                      <a:r>
                        <a:rPr lang="en-US" sz="1600" b="1" kern="100" dirty="0">
                          <a:solidFill>
                            <a:schemeClr val="tx1"/>
                          </a:solidFill>
                          <a:effectLst/>
                        </a:rPr>
                        <a:t>)</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chemeClr val="tx1"/>
                          </a:solidFill>
                          <a:effectLst/>
                        </a:rPr>
                        <a:t>-970</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chemeClr val="tx1"/>
                          </a:solidFill>
                          <a:effectLst/>
                        </a:rPr>
                        <a:t>-985</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rgbClr val="FF0000"/>
                          </a:solidFill>
                          <a:effectLst/>
                        </a:rPr>
                        <a:t>614</a:t>
                      </a:r>
                      <a:endParaRPr lang="en-GB" sz="1600" b="1" kern="100"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rgbClr val="FF0000"/>
                          </a:solidFill>
                          <a:effectLst/>
                        </a:rPr>
                        <a:t>396</a:t>
                      </a:r>
                      <a:endParaRPr lang="en-GB" sz="1600" b="1" kern="100"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rgbClr val="FF0000"/>
                          </a:solidFill>
                          <a:effectLst/>
                        </a:rPr>
                        <a:t>396</a:t>
                      </a:r>
                      <a:endParaRPr lang="en-GB" sz="1600" b="1" kern="100"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extLst>
                  <a:ext uri="{0D108BD9-81ED-4DB2-BD59-A6C34878D82A}">
                    <a16:rowId xmlns:a16="http://schemas.microsoft.com/office/drawing/2014/main" val="2587722076"/>
                  </a:ext>
                </a:extLst>
              </a:tr>
              <a:tr h="134803">
                <a:tc vMerge="1">
                  <a:txBody>
                    <a:bodyPr/>
                    <a:lstStyle/>
                    <a:p>
                      <a:endParaRPr lang="en-GB"/>
                    </a:p>
                  </a:txBody>
                  <a:tcPr/>
                </a:tc>
                <a:tc>
                  <a:txBody>
                    <a:bodyPr/>
                    <a:lstStyle/>
                    <a:p>
                      <a:pPr algn="just">
                        <a:lnSpc>
                          <a:spcPct val="80000"/>
                        </a:lnSpc>
                        <a:buNone/>
                      </a:pPr>
                      <a:r>
                        <a:rPr lang="en-US" sz="1600" kern="100" dirty="0">
                          <a:solidFill>
                            <a:schemeClr val="tx1"/>
                          </a:solidFill>
                          <a:effectLst/>
                        </a:rPr>
                        <a:t>U238(</a:t>
                      </a:r>
                      <a:r>
                        <a:rPr lang="en-US" sz="1600" kern="100" dirty="0" err="1">
                          <a:solidFill>
                            <a:schemeClr val="tx1"/>
                          </a:solidFill>
                          <a:effectLst/>
                        </a:rPr>
                        <a:t>n,n</a:t>
                      </a:r>
                      <a:r>
                        <a:rPr lang="en-US" sz="1600" kern="100" dirty="0">
                          <a:solidFill>
                            <a:schemeClr val="tx1"/>
                          </a:solidFill>
                          <a:effectLst/>
                        </a:rPr>
                        <a:t>’)</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490</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501</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506</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267</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267</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3845304296"/>
                  </a:ext>
                </a:extLst>
              </a:tr>
              <a:tr h="166039">
                <a:tc vMerge="1">
                  <a:txBody>
                    <a:bodyPr/>
                    <a:lstStyle/>
                    <a:p>
                      <a:endParaRPr lang="en-GB"/>
                    </a:p>
                  </a:txBody>
                  <a:tcPr/>
                </a:tc>
                <a:tc>
                  <a:txBody>
                    <a:bodyPr/>
                    <a:lstStyle/>
                    <a:p>
                      <a:pPr algn="just">
                        <a:lnSpc>
                          <a:spcPct val="80000"/>
                        </a:lnSpc>
                        <a:buNone/>
                      </a:pPr>
                      <a:r>
                        <a:rPr lang="en-US" sz="1600" kern="100" dirty="0">
                          <a:solidFill>
                            <a:schemeClr val="tx1"/>
                          </a:solidFill>
                          <a:effectLst/>
                        </a:rPr>
                        <a:t>U235(</a:t>
                      </a:r>
                      <a:r>
                        <a:rPr lang="en-US" sz="1600" kern="100" dirty="0" err="1">
                          <a:solidFill>
                            <a:schemeClr val="tx1"/>
                          </a:solidFill>
                          <a:effectLst/>
                        </a:rPr>
                        <a:t>n,gamma</a:t>
                      </a:r>
                      <a:r>
                        <a:rPr lang="en-US" sz="1600" kern="100" dirty="0">
                          <a:solidFill>
                            <a:schemeClr val="tx1"/>
                          </a:solidFill>
                          <a:effectLst/>
                        </a:rPr>
                        <a:t>)</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317</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297</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466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316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316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236144465"/>
                  </a:ext>
                </a:extLst>
              </a:tr>
              <a:tr h="134803">
                <a:tc vMerge="1">
                  <a:txBody>
                    <a:bodyPr/>
                    <a:lstStyle/>
                    <a:p>
                      <a:endParaRPr lang="en-GB"/>
                    </a:p>
                  </a:txBody>
                  <a:tcPr/>
                </a:tc>
                <a:tc>
                  <a:txBody>
                    <a:bodyPr/>
                    <a:lstStyle/>
                    <a:p>
                      <a:pPr algn="just">
                        <a:lnSpc>
                          <a:spcPct val="80000"/>
                        </a:lnSpc>
                        <a:buNone/>
                      </a:pPr>
                      <a:r>
                        <a:rPr lang="en-US" sz="1600" kern="100">
                          <a:solidFill>
                            <a:schemeClr val="tx1"/>
                          </a:solidFill>
                          <a:effectLst/>
                        </a:rPr>
                        <a:t>U238(n,n)</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-236</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-233</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126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262</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262</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2859646134"/>
                  </a:ext>
                </a:extLst>
              </a:tr>
              <a:tr h="166039">
                <a:tc vMerge="1">
                  <a:txBody>
                    <a:bodyPr/>
                    <a:lstStyle/>
                    <a:p>
                      <a:endParaRPr lang="en-GB"/>
                    </a:p>
                  </a:txBody>
                  <a:tcPr/>
                </a:tc>
                <a:tc>
                  <a:txBody>
                    <a:bodyPr/>
                    <a:lstStyle/>
                    <a:p>
                      <a:pPr algn="just">
                        <a:lnSpc>
                          <a:spcPct val="80000"/>
                        </a:lnSpc>
                        <a:buNone/>
                      </a:pPr>
                      <a:r>
                        <a:rPr lang="en-US" sz="1600" kern="100">
                          <a:solidFill>
                            <a:schemeClr val="tx1"/>
                          </a:solidFill>
                          <a:effectLst/>
                        </a:rPr>
                        <a:t>U238(n,fission)</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211</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216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390</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178</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178</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2754439641"/>
                  </a:ext>
                </a:extLst>
              </a:tr>
              <a:tr h="134803">
                <a:tc vMerge="1">
                  <a:txBody>
                    <a:bodyPr/>
                    <a:lstStyle/>
                    <a:p>
                      <a:endParaRPr lang="en-GB"/>
                    </a:p>
                  </a:txBody>
                  <a:tcPr/>
                </a:tc>
                <a:tc>
                  <a:txBody>
                    <a:bodyPr/>
                    <a:lstStyle/>
                    <a:p>
                      <a:pPr algn="just">
                        <a:lnSpc>
                          <a:spcPct val="80000"/>
                        </a:lnSpc>
                        <a:buNone/>
                      </a:pPr>
                      <a:r>
                        <a:rPr lang="en-US" sz="1600" kern="100">
                          <a:solidFill>
                            <a:schemeClr val="tx1"/>
                          </a:solidFill>
                          <a:effectLst/>
                        </a:rPr>
                        <a:t>U235(n,nubar)</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151</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150</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410</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311</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248</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2856616323"/>
                  </a:ext>
                </a:extLst>
              </a:tr>
              <a:tr h="134803">
                <a:tc vMerge="1">
                  <a:txBody>
                    <a:bodyPr/>
                    <a:lstStyle/>
                    <a:p>
                      <a:endParaRPr lang="en-GB"/>
                    </a:p>
                  </a:txBody>
                  <a:tcPr/>
                </a:tc>
                <a:tc>
                  <a:txBody>
                    <a:bodyPr/>
                    <a:lstStyle/>
                    <a:p>
                      <a:pPr algn="just">
                        <a:lnSpc>
                          <a:spcPct val="80000"/>
                        </a:lnSpc>
                        <a:buNone/>
                      </a:pPr>
                      <a:r>
                        <a:rPr lang="en-US" sz="1600" kern="100">
                          <a:solidFill>
                            <a:schemeClr val="tx1"/>
                          </a:solidFill>
                          <a:effectLst/>
                        </a:rPr>
                        <a:t>U238(n,nubar)</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-142</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-145</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232</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293</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293</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1010807788"/>
                  </a:ext>
                </a:extLst>
              </a:tr>
              <a:tr h="166039">
                <a:tc rowSpan="7">
                  <a:txBody>
                    <a:bodyPr/>
                    <a:lstStyle/>
                    <a:p>
                      <a:pPr algn="just">
                        <a:lnSpc>
                          <a:spcPct val="80000"/>
                        </a:lnSpc>
                        <a:buNone/>
                      </a:pPr>
                      <a:r>
                        <a:rPr lang="en-US" sz="1600" kern="100" dirty="0">
                          <a:solidFill>
                            <a:schemeClr val="tx1"/>
                          </a:solidFill>
                          <a:effectLst/>
                        </a:rPr>
                        <a:t>ZEBRA-8H</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just">
                        <a:lnSpc>
                          <a:spcPct val="80000"/>
                        </a:lnSpc>
                        <a:buNone/>
                      </a:pPr>
                      <a:r>
                        <a:rPr lang="en-US" sz="1600" b="1" kern="100" dirty="0">
                          <a:solidFill>
                            <a:schemeClr val="tx1"/>
                          </a:solidFill>
                          <a:effectLst/>
                        </a:rPr>
                        <a:t>U238(</a:t>
                      </a:r>
                      <a:r>
                        <a:rPr lang="en-US" sz="1600" b="1" kern="100" dirty="0" err="1">
                          <a:solidFill>
                            <a:schemeClr val="tx1"/>
                          </a:solidFill>
                          <a:effectLst/>
                        </a:rPr>
                        <a:t>n,gamma</a:t>
                      </a:r>
                      <a:r>
                        <a:rPr lang="en-US" sz="1600" b="1" kern="100" dirty="0">
                          <a:solidFill>
                            <a:schemeClr val="tx1"/>
                          </a:solidFill>
                          <a:effectLst/>
                        </a:rPr>
                        <a:t>)</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chemeClr val="tx1"/>
                          </a:solidFill>
                          <a:effectLst/>
                        </a:rPr>
                        <a:t>-1463</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chemeClr val="tx1"/>
                          </a:solidFill>
                          <a:effectLst/>
                        </a:rPr>
                        <a:t>-1456</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rgbClr val="FF0000"/>
                          </a:solidFill>
                          <a:effectLst/>
                        </a:rPr>
                        <a:t>860</a:t>
                      </a:r>
                      <a:endParaRPr lang="en-GB" sz="1600" b="1" kern="100"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rgbClr val="FF0000"/>
                          </a:solidFill>
                          <a:effectLst/>
                        </a:rPr>
                        <a:t>583</a:t>
                      </a:r>
                      <a:endParaRPr lang="en-GB" sz="1600" b="1" kern="100"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tc>
                  <a:txBody>
                    <a:bodyPr/>
                    <a:lstStyle/>
                    <a:p>
                      <a:pPr algn="ctr">
                        <a:lnSpc>
                          <a:spcPct val="80000"/>
                        </a:lnSpc>
                        <a:buNone/>
                      </a:pPr>
                      <a:r>
                        <a:rPr lang="en-US" sz="1600" b="1" kern="100" dirty="0">
                          <a:solidFill>
                            <a:srgbClr val="FF0000"/>
                          </a:solidFill>
                          <a:effectLst/>
                        </a:rPr>
                        <a:t>582</a:t>
                      </a:r>
                      <a:endParaRPr lang="en-GB" sz="1600" b="1" kern="100" dirty="0">
                        <a:solidFill>
                          <a:srgbClr val="FF0000"/>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FFFF00"/>
                    </a:solidFill>
                  </a:tcPr>
                </a:tc>
                <a:extLst>
                  <a:ext uri="{0D108BD9-81ED-4DB2-BD59-A6C34878D82A}">
                    <a16:rowId xmlns:a16="http://schemas.microsoft.com/office/drawing/2014/main" val="3687570867"/>
                  </a:ext>
                </a:extLst>
              </a:tr>
              <a:tr h="166039">
                <a:tc vMerge="1">
                  <a:txBody>
                    <a:bodyPr/>
                    <a:lstStyle/>
                    <a:p>
                      <a:endParaRPr lang="en-GB"/>
                    </a:p>
                  </a:txBody>
                  <a:tcPr/>
                </a:tc>
                <a:tc>
                  <a:txBody>
                    <a:bodyPr/>
                    <a:lstStyle/>
                    <a:p>
                      <a:pPr algn="just">
                        <a:lnSpc>
                          <a:spcPct val="80000"/>
                        </a:lnSpc>
                        <a:buNone/>
                      </a:pPr>
                      <a:r>
                        <a:rPr lang="en-US" sz="1600" kern="100">
                          <a:solidFill>
                            <a:schemeClr val="tx1"/>
                          </a:solidFill>
                          <a:effectLst/>
                        </a:rPr>
                        <a:t>U235(n,gamma)</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327</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320</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446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299</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299</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1359371711"/>
                  </a:ext>
                </a:extLst>
              </a:tr>
              <a:tr h="166039">
                <a:tc vMerge="1">
                  <a:txBody>
                    <a:bodyPr/>
                    <a:lstStyle/>
                    <a:p>
                      <a:endParaRPr lang="en-GB"/>
                    </a:p>
                  </a:txBody>
                  <a:tcPr/>
                </a:tc>
                <a:tc>
                  <a:txBody>
                    <a:bodyPr/>
                    <a:lstStyle/>
                    <a:p>
                      <a:pPr algn="just">
                        <a:lnSpc>
                          <a:spcPct val="80000"/>
                        </a:lnSpc>
                        <a:buNone/>
                      </a:pPr>
                      <a:r>
                        <a:rPr lang="en-US" sz="1600" kern="100">
                          <a:solidFill>
                            <a:schemeClr val="tx1"/>
                          </a:solidFill>
                          <a:effectLst/>
                        </a:rPr>
                        <a:t>U238(n,fission)</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207</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229</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394</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182</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182</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1114932037"/>
                  </a:ext>
                </a:extLst>
              </a:tr>
              <a:tr h="134803">
                <a:tc vMerge="1">
                  <a:txBody>
                    <a:bodyPr/>
                    <a:lstStyle/>
                    <a:p>
                      <a:endParaRPr lang="en-GB"/>
                    </a:p>
                  </a:txBody>
                  <a:tcPr/>
                </a:tc>
                <a:tc>
                  <a:txBody>
                    <a:bodyPr/>
                    <a:lstStyle/>
                    <a:p>
                      <a:pPr algn="just">
                        <a:lnSpc>
                          <a:spcPct val="80000"/>
                        </a:lnSpc>
                        <a:buNone/>
                      </a:pPr>
                      <a:r>
                        <a:rPr lang="en-US" sz="1600" kern="100">
                          <a:solidFill>
                            <a:schemeClr val="tx1"/>
                          </a:solidFill>
                          <a:effectLst/>
                        </a:rPr>
                        <a:t>U238(n,nubar)</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-159</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-146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249</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315</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293</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4157730665"/>
                  </a:ext>
                </a:extLst>
              </a:tr>
              <a:tr h="134803">
                <a:tc vMerge="1">
                  <a:txBody>
                    <a:bodyPr/>
                    <a:lstStyle/>
                    <a:p>
                      <a:endParaRPr lang="en-GB"/>
                    </a:p>
                  </a:txBody>
                  <a:tcPr/>
                </a:tc>
                <a:tc>
                  <a:txBody>
                    <a:bodyPr/>
                    <a:lstStyle/>
                    <a:p>
                      <a:pPr algn="just">
                        <a:lnSpc>
                          <a:spcPct val="80000"/>
                        </a:lnSpc>
                        <a:buNone/>
                      </a:pPr>
                      <a:r>
                        <a:rPr lang="en-US" sz="1600" b="1" kern="100" dirty="0">
                          <a:solidFill>
                            <a:schemeClr val="tx1"/>
                          </a:solidFill>
                          <a:effectLst/>
                        </a:rPr>
                        <a:t>U235(</a:t>
                      </a:r>
                      <a:r>
                        <a:rPr lang="en-US" sz="1600" b="1" kern="100" dirty="0" err="1">
                          <a:solidFill>
                            <a:schemeClr val="tx1"/>
                          </a:solidFill>
                          <a:effectLst/>
                        </a:rPr>
                        <a:t>n,n</a:t>
                      </a:r>
                      <a:r>
                        <a:rPr lang="en-US" sz="1600" b="1" kern="100" dirty="0">
                          <a:solidFill>
                            <a:schemeClr val="tx1"/>
                          </a:solidFill>
                          <a:effectLst/>
                        </a:rPr>
                        <a:t>’)</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b="1" kern="100" dirty="0">
                          <a:solidFill>
                            <a:schemeClr val="tx1"/>
                          </a:solidFill>
                          <a:effectLst/>
                        </a:rPr>
                        <a:t>127</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b="1" kern="100" dirty="0">
                          <a:solidFill>
                            <a:schemeClr val="tx1"/>
                          </a:solidFill>
                          <a:effectLst/>
                        </a:rPr>
                        <a:t>38</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a:solidFill>
                            <a:schemeClr val="tx1"/>
                          </a:solidFill>
                          <a:effectLst/>
                        </a:rPr>
                        <a:t>136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43</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43</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4096354217"/>
                  </a:ext>
                </a:extLst>
              </a:tr>
              <a:tr h="134803">
                <a:tc vMerge="1">
                  <a:txBody>
                    <a:bodyPr/>
                    <a:lstStyle/>
                    <a:p>
                      <a:endParaRPr lang="en-GB"/>
                    </a:p>
                  </a:txBody>
                  <a:tcPr/>
                </a:tc>
                <a:tc>
                  <a:txBody>
                    <a:bodyPr/>
                    <a:lstStyle/>
                    <a:p>
                      <a:pPr algn="just">
                        <a:lnSpc>
                          <a:spcPct val="80000"/>
                        </a:lnSpc>
                        <a:buNone/>
                      </a:pPr>
                      <a:r>
                        <a:rPr lang="en-US" sz="1600" kern="100" dirty="0">
                          <a:solidFill>
                            <a:schemeClr val="tx1"/>
                          </a:solidFill>
                          <a:effectLst/>
                        </a:rPr>
                        <a:t>U235(</a:t>
                      </a:r>
                      <a:r>
                        <a:rPr lang="en-US" sz="1600" kern="100" dirty="0" err="1">
                          <a:solidFill>
                            <a:schemeClr val="tx1"/>
                          </a:solidFill>
                          <a:effectLst/>
                        </a:rPr>
                        <a:t>n,nubar</a:t>
                      </a:r>
                      <a:r>
                        <a:rPr lang="en-US" sz="1600" kern="100" dirty="0">
                          <a:solidFill>
                            <a:schemeClr val="tx1"/>
                          </a:solidFill>
                          <a:effectLst/>
                        </a:rPr>
                        <a:t>)</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120</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114</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406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310</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243</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2566483348"/>
                  </a:ext>
                </a:extLst>
              </a:tr>
              <a:tr h="134803">
                <a:tc vMerge="1">
                  <a:txBody>
                    <a:bodyPr/>
                    <a:lstStyle/>
                    <a:p>
                      <a:endParaRPr lang="en-GB"/>
                    </a:p>
                  </a:txBody>
                  <a:tcPr/>
                </a:tc>
                <a:tc>
                  <a:txBody>
                    <a:bodyPr/>
                    <a:lstStyle/>
                    <a:p>
                      <a:pPr algn="just">
                        <a:lnSpc>
                          <a:spcPct val="80000"/>
                        </a:lnSpc>
                        <a:buNone/>
                      </a:pPr>
                      <a:r>
                        <a:rPr lang="en-US" sz="1600" b="1" kern="100" dirty="0">
                          <a:solidFill>
                            <a:schemeClr val="tx1"/>
                          </a:solidFill>
                          <a:effectLst/>
                        </a:rPr>
                        <a:t>U238(</a:t>
                      </a:r>
                      <a:r>
                        <a:rPr lang="en-US" sz="1600" b="1" kern="100" dirty="0" err="1">
                          <a:solidFill>
                            <a:schemeClr val="tx1"/>
                          </a:solidFill>
                          <a:effectLst/>
                        </a:rPr>
                        <a:t>n,n</a:t>
                      </a:r>
                      <a:r>
                        <a:rPr lang="en-US" sz="1600" b="1" kern="100" dirty="0">
                          <a:solidFill>
                            <a:schemeClr val="tx1"/>
                          </a:solidFill>
                          <a:effectLst/>
                        </a:rPr>
                        <a:t>’)</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b="1" kern="100" dirty="0">
                          <a:solidFill>
                            <a:schemeClr val="tx1"/>
                          </a:solidFill>
                          <a:effectLst/>
                        </a:rPr>
                        <a:t>-39</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b="1" kern="100" dirty="0">
                          <a:solidFill>
                            <a:schemeClr val="tx1"/>
                          </a:solidFill>
                          <a:effectLst/>
                        </a:rPr>
                        <a:t>-207</a:t>
                      </a:r>
                      <a:endParaRPr lang="en-GB" sz="1600" b="1"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solidFill>
                      <a:srgbClr val="EAEFF7"/>
                    </a:solidFill>
                  </a:tcPr>
                </a:tc>
                <a:tc>
                  <a:txBody>
                    <a:bodyPr/>
                    <a:lstStyle/>
                    <a:p>
                      <a:pPr algn="ctr">
                        <a:lnSpc>
                          <a:spcPct val="80000"/>
                        </a:lnSpc>
                        <a:buNone/>
                      </a:pPr>
                      <a:r>
                        <a:rPr lang="en-US" sz="1600" kern="100">
                          <a:solidFill>
                            <a:schemeClr val="tx1"/>
                          </a:solidFill>
                          <a:effectLst/>
                        </a:rPr>
                        <a:t>1326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a:solidFill>
                            <a:schemeClr val="tx1"/>
                          </a:solidFill>
                          <a:effectLst/>
                        </a:rPr>
                        <a:t>786</a:t>
                      </a:r>
                      <a:endParaRPr lang="en-GB" sz="1600" kern="10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tc>
                  <a:txBody>
                    <a:bodyPr/>
                    <a:lstStyle/>
                    <a:p>
                      <a:pPr algn="ctr">
                        <a:lnSpc>
                          <a:spcPct val="80000"/>
                        </a:lnSpc>
                        <a:buNone/>
                      </a:pPr>
                      <a:r>
                        <a:rPr lang="en-US" sz="1600" kern="100" dirty="0">
                          <a:solidFill>
                            <a:schemeClr val="tx1"/>
                          </a:solidFill>
                          <a:effectLst/>
                        </a:rPr>
                        <a:t>786</a:t>
                      </a:r>
                      <a:endParaRPr lang="en-GB" sz="1600" kern="100" dirty="0">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40652" marR="40652" marT="0" marB="0" anchor="ctr"/>
                </a:tc>
                <a:extLst>
                  <a:ext uri="{0D108BD9-81ED-4DB2-BD59-A6C34878D82A}">
                    <a16:rowId xmlns:a16="http://schemas.microsoft.com/office/drawing/2014/main" val="3584700925"/>
                  </a:ext>
                </a:extLst>
              </a:tr>
            </a:tbl>
          </a:graphicData>
        </a:graphic>
      </p:graphicFrame>
      <p:sp>
        <p:nvSpPr>
          <p:cNvPr id="10" name="TextBox 13">
            <a:extLst>
              <a:ext uri="{FF2B5EF4-FFF2-40B4-BE49-F238E27FC236}">
                <a16:creationId xmlns:a16="http://schemas.microsoft.com/office/drawing/2014/main" id="{3CD8ACD7-424F-2F39-3A79-7EB5E5B8DC31}"/>
              </a:ext>
            </a:extLst>
          </p:cNvPr>
          <p:cNvSpPr txBox="1"/>
          <p:nvPr/>
        </p:nvSpPr>
        <p:spPr>
          <a:xfrm>
            <a:off x="99713" y="1636781"/>
            <a:ext cx="2941871" cy="2308324"/>
          </a:xfrm>
          <a:prstGeom prst="rect">
            <a:avLst/>
          </a:prstGeom>
          <a:noFill/>
        </p:spPr>
        <p:txBody>
          <a:bodyPr wrap="square">
            <a:spAutoFit/>
          </a:bodyPr>
          <a:lstStyle>
            <a:defPPr>
              <a:defRPr lang="en-US"/>
            </a:defPPr>
            <a:lvl1pPr algn="just" eaLnBrk="0" fontAlgn="base" hangingPunct="0">
              <a:lnSpc>
                <a:spcPct val="100000"/>
              </a:lnSpc>
              <a:spcBef>
                <a:spcPts val="0"/>
              </a:spcBef>
              <a:spcAft>
                <a:spcPts val="0"/>
              </a:spcAft>
              <a:buSzPct val="65000"/>
              <a:buFontTx/>
              <a:buNone/>
              <a:defRPr b="1">
                <a:solidFill>
                  <a:prstClr val="black"/>
                </a:solidFill>
                <a:latin typeface="Gill Sans MT" panose="020B0502020104020203" pitchFamily="34" charset="0"/>
                <a:ea typeface="PMingLiU" panose="02020500000000000000" pitchFamily="18" charset="-120"/>
              </a:defRPr>
            </a:lvl1pPr>
            <a:lvl2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2pPr>
            <a:lvl3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3pPr>
            <a:lvl4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4pPr>
            <a:lvl5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5pPr>
            <a:lvl6pPr>
              <a:defRPr sz="1400">
                <a:solidFill>
                  <a:schemeClr val="bg1"/>
                </a:solidFill>
                <a:latin typeface="Arial" charset="0"/>
                <a:ea typeface="MS Mincho" pitchFamily="49" charset="-128"/>
              </a:defRPr>
            </a:lvl6pPr>
            <a:lvl7pPr>
              <a:defRPr sz="1400">
                <a:solidFill>
                  <a:schemeClr val="bg1"/>
                </a:solidFill>
                <a:latin typeface="Arial" charset="0"/>
                <a:ea typeface="MS Mincho" pitchFamily="49" charset="-128"/>
              </a:defRPr>
            </a:lvl7pPr>
            <a:lvl8pPr>
              <a:defRPr sz="1400">
                <a:solidFill>
                  <a:schemeClr val="bg1"/>
                </a:solidFill>
                <a:latin typeface="Arial" charset="0"/>
                <a:ea typeface="MS Mincho" pitchFamily="49" charset="-128"/>
              </a:defRPr>
            </a:lvl8pPr>
            <a:lvl9pPr>
              <a:defRPr sz="1400">
                <a:solidFill>
                  <a:schemeClr val="bg1"/>
                </a:solidFill>
                <a:latin typeface="Arial" charset="0"/>
                <a:ea typeface="MS Mincho" pitchFamily="49" charset="-128"/>
              </a:defRPr>
            </a:lvl9pPr>
          </a:lstStyle>
          <a:p>
            <a:pPr algn="l"/>
            <a:r>
              <a:rPr lang="en-GB" sz="1600" dirty="0">
                <a:latin typeface="+mn-lt"/>
              </a:rPr>
              <a:t>Table 3. </a:t>
            </a:r>
            <a:r>
              <a:rPr lang="en-GB" sz="1600" b="0" dirty="0">
                <a:latin typeface="+mn-lt"/>
              </a:rPr>
              <a:t>Main contributions (&gt; 100 </a:t>
            </a:r>
            <a:r>
              <a:rPr lang="en-GB" sz="1600" b="0" dirty="0" err="1">
                <a:latin typeface="+mn-lt"/>
              </a:rPr>
              <a:t>pcm</a:t>
            </a:r>
            <a:r>
              <a:rPr lang="en-GB" sz="1600" b="0" dirty="0">
                <a:latin typeface="+mn-lt"/>
              </a:rPr>
              <a:t>) to the JEFF-3.3 (“J33”) vs ENDF/B-VIII.0 (“E80”) multiplication factor deviations of the set of Benchmarks in </a:t>
            </a:r>
            <a:r>
              <a:rPr lang="en-GB" sz="1600" b="0" dirty="0" err="1">
                <a:latin typeface="+mn-lt"/>
              </a:rPr>
              <a:t>pcm</a:t>
            </a:r>
            <a:r>
              <a:rPr lang="en-GB" sz="1600" b="0" dirty="0">
                <a:latin typeface="+mn-lt"/>
              </a:rPr>
              <a:t>, in comparison with the contributions to the uncertainties from the nuclear covariance data values in </a:t>
            </a:r>
            <a:r>
              <a:rPr lang="en-GB" sz="1600" b="0" dirty="0" err="1">
                <a:latin typeface="+mn-lt"/>
              </a:rPr>
              <a:t>pcm</a:t>
            </a:r>
            <a:r>
              <a:rPr lang="en-GB" sz="1600" b="0" dirty="0">
                <a:latin typeface="+mn-lt"/>
              </a:rPr>
              <a:t>).</a:t>
            </a:r>
          </a:p>
        </p:txBody>
      </p:sp>
      <p:sp>
        <p:nvSpPr>
          <p:cNvPr id="16" name="TextBox 1">
            <a:extLst>
              <a:ext uri="{FF2B5EF4-FFF2-40B4-BE49-F238E27FC236}">
                <a16:creationId xmlns:a16="http://schemas.microsoft.com/office/drawing/2014/main" id="{19354795-5166-FA16-4216-6083D1CBC859}"/>
              </a:ext>
            </a:extLst>
          </p:cNvPr>
          <p:cNvSpPr txBox="1"/>
          <p:nvPr/>
        </p:nvSpPr>
        <p:spPr>
          <a:xfrm>
            <a:off x="99713" y="1098650"/>
            <a:ext cx="8458200" cy="448584"/>
          </a:xfrm>
          <a:prstGeom prst="rect">
            <a:avLst/>
          </a:prstGeom>
          <a:noFill/>
        </p:spPr>
        <p:txBody>
          <a:bodyPr wrap="square">
            <a:spAutoFit/>
          </a:bodyPr>
          <a:lstStyle>
            <a:defPPr>
              <a:defRPr lang="en-US"/>
            </a:defPPr>
            <a:lvl1pPr marL="355600" marR="215900" indent="-266700" eaLnBrk="0" fontAlgn="base" hangingPunct="0">
              <a:lnSpc>
                <a:spcPct val="125000"/>
              </a:lnSpc>
              <a:spcBef>
                <a:spcPct val="10000"/>
              </a:spcBef>
              <a:spcAft>
                <a:spcPts val="600"/>
              </a:spcAft>
              <a:buSzPct val="80000"/>
              <a:buFont typeface="Wingdings" panose="05000000000000000000" pitchFamily="2" charset="2"/>
              <a:buChar char="q"/>
              <a:defRPr sz="2000">
                <a:solidFill>
                  <a:prstClr val="black"/>
                </a:solidFill>
                <a:latin typeface="Gill Sans MT" panose="020B0502020104020203" pitchFamily="34" charset="0"/>
                <a:ea typeface="PMingLiU" panose="02020500000000000000" pitchFamily="18" charset="-120"/>
                <a:cs typeface="Arial" panose="020B0604020202020204" pitchFamily="34" charset="0"/>
              </a:defRPr>
            </a:lvl1pPr>
            <a:lvl2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2pPr>
            <a:lvl3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3pPr>
            <a:lvl4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4pPr>
            <a:lvl5pPr algn="just" eaLnBrk="0" fontAlgn="base" hangingPunct="0">
              <a:lnSpc>
                <a:spcPct val="125000"/>
              </a:lnSpc>
              <a:spcBef>
                <a:spcPct val="10000"/>
              </a:spcBef>
              <a:spcAft>
                <a:spcPct val="10000"/>
              </a:spcAft>
              <a:buSzPct val="65000"/>
              <a:buChar char="n"/>
              <a:defRPr sz="1400">
                <a:solidFill>
                  <a:schemeClr val="bg1"/>
                </a:solidFill>
                <a:latin typeface="Arial" charset="0"/>
                <a:ea typeface="MS Mincho" pitchFamily="49" charset="-128"/>
              </a:defRPr>
            </a:lvl5pPr>
            <a:lvl6pPr>
              <a:defRPr sz="1400">
                <a:solidFill>
                  <a:schemeClr val="bg1"/>
                </a:solidFill>
                <a:latin typeface="Arial" charset="0"/>
                <a:ea typeface="MS Mincho" pitchFamily="49" charset="-128"/>
              </a:defRPr>
            </a:lvl6pPr>
            <a:lvl7pPr>
              <a:defRPr sz="1400">
                <a:solidFill>
                  <a:schemeClr val="bg1"/>
                </a:solidFill>
                <a:latin typeface="Arial" charset="0"/>
                <a:ea typeface="MS Mincho" pitchFamily="49" charset="-128"/>
              </a:defRPr>
            </a:lvl7pPr>
            <a:lvl8pPr>
              <a:defRPr sz="1400">
                <a:solidFill>
                  <a:schemeClr val="bg1"/>
                </a:solidFill>
                <a:latin typeface="Arial" charset="0"/>
                <a:ea typeface="MS Mincho" pitchFamily="49" charset="-128"/>
              </a:defRPr>
            </a:lvl8pPr>
            <a:lvl9pPr>
              <a:defRPr sz="1400">
                <a:solidFill>
                  <a:schemeClr val="bg1"/>
                </a:solidFill>
                <a:latin typeface="Arial" charset="0"/>
                <a:ea typeface="MS Mincho" pitchFamily="49" charset="-128"/>
              </a:defRPr>
            </a:lvl9pPr>
          </a:lstStyle>
          <a:p>
            <a:r>
              <a:rPr lang="en-US" dirty="0">
                <a:latin typeface="+mn-lt"/>
              </a:rPr>
              <a:t> Uncertainty Quantification: Main individual contributions</a:t>
            </a:r>
            <a:endParaRPr lang="en-GB" dirty="0">
              <a:latin typeface="+mn-lt"/>
            </a:endParaRPr>
          </a:p>
        </p:txBody>
      </p:sp>
      <p:sp>
        <p:nvSpPr>
          <p:cNvPr id="17" name="TextBox 16">
            <a:extLst>
              <a:ext uri="{FF2B5EF4-FFF2-40B4-BE49-F238E27FC236}">
                <a16:creationId xmlns:a16="http://schemas.microsoft.com/office/drawing/2014/main" id="{AEA49F01-4EB9-62B2-F530-35A536F5B1F4}"/>
              </a:ext>
            </a:extLst>
          </p:cNvPr>
          <p:cNvSpPr txBox="1"/>
          <p:nvPr/>
        </p:nvSpPr>
        <p:spPr>
          <a:xfrm>
            <a:off x="3310073" y="5732128"/>
            <a:ext cx="8654711" cy="1077218"/>
          </a:xfrm>
          <a:prstGeom prst="rect">
            <a:avLst/>
          </a:prstGeom>
          <a:noFill/>
          <a:ln>
            <a:solidFill>
              <a:schemeClr val="tx1"/>
            </a:solidFill>
          </a:ln>
        </p:spPr>
        <p:txBody>
          <a:bodyPr wrap="square">
            <a:spAutoFit/>
          </a:bodyPr>
          <a:lstStyle>
            <a:defPPr>
              <a:defRPr lang="es-ES"/>
            </a:defPPr>
            <a:lvl1pPr algn="just">
              <a:lnSpc>
                <a:spcPct val="80000"/>
              </a:lnSpc>
              <a:spcBef>
                <a:spcPts val="600"/>
              </a:spcBef>
              <a:spcAft>
                <a:spcPts val="600"/>
              </a:spcAft>
              <a:buNone/>
              <a:defRPr sz="1400" kern="100">
                <a:solidFill>
                  <a:srgbClr val="000000"/>
                </a:solidFill>
                <a:effectLst/>
                <a:latin typeface="Palatino Linotype" panose="02040502050505030304" pitchFamily="18" charset="0"/>
                <a:ea typeface="Batang" panose="02030600000101010101" pitchFamily="18" charset="-127"/>
              </a:defRPr>
            </a:lvl1pPr>
          </a:lstStyle>
          <a:p>
            <a:pPr>
              <a:lnSpc>
                <a:spcPct val="100000"/>
              </a:lnSpc>
              <a:spcBef>
                <a:spcPts val="0"/>
              </a:spcBef>
              <a:spcAft>
                <a:spcPts val="0"/>
              </a:spcAft>
            </a:pPr>
            <a:r>
              <a:rPr lang="en-GB" sz="1600" dirty="0">
                <a:latin typeface="+mn-lt"/>
                <a:cs typeface="Arial" panose="020B0604020202020204" pitchFamily="34" charset="0"/>
              </a:rPr>
              <a:t>Noticeable that </a:t>
            </a:r>
            <a:r>
              <a:rPr lang="en-GB" sz="1600" b="1" dirty="0">
                <a:solidFill>
                  <a:srgbClr val="FF0000"/>
                </a:solidFill>
                <a:latin typeface="+mn-lt"/>
                <a:cs typeface="Arial" panose="020B0604020202020204" pitchFamily="34" charset="0"/>
              </a:rPr>
              <a:t>in some cases, </a:t>
            </a:r>
            <a:r>
              <a:rPr lang="en-GB" sz="1600" b="1" dirty="0">
                <a:solidFill>
                  <a:srgbClr val="0000FF"/>
                </a:solidFill>
                <a:latin typeface="+mn-lt"/>
                <a:cs typeface="Arial" panose="020B0604020202020204" pitchFamily="34" charset="0"/>
              </a:rPr>
              <a:t>”the individual contributions to the library deviations” are significantly higher than the respective nuclear data uncertainty contributions</a:t>
            </a:r>
            <a:r>
              <a:rPr lang="en-GB" sz="1600" dirty="0">
                <a:latin typeface="+mn-lt"/>
                <a:cs typeface="Arial" panose="020B0604020202020204" pitchFamily="34" charset="0"/>
              </a:rPr>
              <a:t>, see the case of:</a:t>
            </a:r>
          </a:p>
          <a:p>
            <a:pPr marL="285750" indent="-285750">
              <a:lnSpc>
                <a:spcPct val="100000"/>
              </a:lnSpc>
              <a:spcBef>
                <a:spcPts val="0"/>
              </a:spcBef>
              <a:spcAft>
                <a:spcPts val="0"/>
              </a:spcAft>
              <a:buFont typeface="Arial" panose="020B0604020202020204" pitchFamily="34" charset="0"/>
              <a:buChar char="•"/>
            </a:pPr>
            <a:r>
              <a:rPr lang="en-GB" sz="1600" dirty="0">
                <a:latin typeface="+mn-lt"/>
                <a:cs typeface="Arial" panose="020B0604020202020204" pitchFamily="34" charset="0"/>
              </a:rPr>
              <a:t>239Pu(</a:t>
            </a:r>
            <a:r>
              <a:rPr lang="en-GB" sz="1600" dirty="0" err="1">
                <a:latin typeface="+mn-lt"/>
                <a:cs typeface="Arial" panose="020B0604020202020204" pitchFamily="34" charset="0"/>
              </a:rPr>
              <a:t>n,n</a:t>
            </a:r>
            <a:r>
              <a:rPr lang="en-GB" sz="1600" dirty="0">
                <a:latin typeface="+mn-lt"/>
                <a:cs typeface="Arial" panose="020B0604020202020204" pitchFamily="34" charset="0"/>
              </a:rPr>
              <a:t>’) in Jezebel </a:t>
            </a:r>
          </a:p>
          <a:p>
            <a:pPr marL="285750" indent="-285750">
              <a:lnSpc>
                <a:spcPct val="100000"/>
              </a:lnSpc>
              <a:spcBef>
                <a:spcPts val="0"/>
              </a:spcBef>
              <a:spcAft>
                <a:spcPts val="0"/>
              </a:spcAft>
              <a:buFont typeface="Arial" panose="020B0604020202020204" pitchFamily="34" charset="0"/>
              <a:buChar char="•"/>
            </a:pPr>
            <a:r>
              <a:rPr lang="en-GB" sz="1600" dirty="0">
                <a:latin typeface="+mn-lt"/>
                <a:cs typeface="Arial" panose="020B0604020202020204" pitchFamily="34" charset="0"/>
              </a:rPr>
              <a:t>238U(</a:t>
            </a:r>
            <a:r>
              <a:rPr lang="en-GB" sz="1600" dirty="0" err="1">
                <a:latin typeface="+mn-lt"/>
                <a:cs typeface="Arial" panose="020B0604020202020204" pitchFamily="34" charset="0"/>
              </a:rPr>
              <a:t>n,gamma</a:t>
            </a:r>
            <a:r>
              <a:rPr lang="en-GB" sz="1600" dirty="0">
                <a:latin typeface="+mn-lt"/>
                <a:cs typeface="Arial" panose="020B0604020202020204" pitchFamily="34" charset="0"/>
              </a:rPr>
              <a:t>) in </a:t>
            </a:r>
            <a:r>
              <a:rPr lang="en-GB" sz="1600" dirty="0" err="1">
                <a:latin typeface="+mn-lt"/>
                <a:cs typeface="Arial" panose="020B0604020202020204" pitchFamily="34" charset="0"/>
              </a:rPr>
              <a:t>BigTen</a:t>
            </a:r>
            <a:r>
              <a:rPr lang="en-GB" sz="1600" dirty="0">
                <a:latin typeface="+mn-lt"/>
                <a:cs typeface="Arial" panose="020B0604020202020204" pitchFamily="34" charset="0"/>
              </a:rPr>
              <a:t> and ZEBRA-8H</a:t>
            </a:r>
          </a:p>
        </p:txBody>
      </p:sp>
      <p:sp>
        <p:nvSpPr>
          <p:cNvPr id="18" name="TextBox 17">
            <a:extLst>
              <a:ext uri="{FF2B5EF4-FFF2-40B4-BE49-F238E27FC236}">
                <a16:creationId xmlns:a16="http://schemas.microsoft.com/office/drawing/2014/main" id="{7784610A-3A38-02A0-3B3F-25C669EE14EE}"/>
              </a:ext>
            </a:extLst>
          </p:cNvPr>
          <p:cNvSpPr txBox="1"/>
          <p:nvPr/>
        </p:nvSpPr>
        <p:spPr>
          <a:xfrm>
            <a:off x="10476198" y="1089025"/>
            <a:ext cx="1488586" cy="369332"/>
          </a:xfrm>
          <a:prstGeom prst="rect">
            <a:avLst/>
          </a:prstGeom>
          <a:noFill/>
        </p:spPr>
        <p:txBody>
          <a:bodyPr wrap="square">
            <a:spAutoFit/>
          </a:bodyPr>
          <a:lstStyle/>
          <a:p>
            <a:r>
              <a:rPr lang="en-GB" dirty="0"/>
              <a:t>PHYSOR2026</a:t>
            </a:r>
          </a:p>
        </p:txBody>
      </p:sp>
    </p:spTree>
    <p:extLst>
      <p:ext uri="{BB962C8B-B14F-4D97-AF65-F5344CB8AC3E}">
        <p14:creationId xmlns:p14="http://schemas.microsoft.com/office/powerpoint/2010/main" val="3165090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2F98FA-220E-598B-928A-952A30EADA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C135BE-FE75-C46E-34A6-52711A5D0BC6}"/>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5.4 Example… USER perspective</a:t>
            </a:r>
          </a:p>
        </p:txBody>
      </p:sp>
      <p:sp>
        <p:nvSpPr>
          <p:cNvPr id="9" name="Slide Number Placeholder 1">
            <a:extLst>
              <a:ext uri="{FF2B5EF4-FFF2-40B4-BE49-F238E27FC236}">
                <a16:creationId xmlns:a16="http://schemas.microsoft.com/office/drawing/2014/main" id="{CCD9AA91-8F06-58D0-0C72-6942F4C6BB15}"/>
              </a:ext>
            </a:extLst>
          </p:cNvPr>
          <p:cNvSpPr txBox="1">
            <a:spLocks/>
          </p:cNvSpPr>
          <p:nvPr/>
        </p:nvSpPr>
        <p:spPr>
          <a:xfrm>
            <a:off x="11737571" y="6507190"/>
            <a:ext cx="454429" cy="182562"/>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16</a:t>
            </a:fld>
            <a:endParaRPr lang="de-DE" dirty="0"/>
          </a:p>
        </p:txBody>
      </p:sp>
      <p:pic>
        <p:nvPicPr>
          <p:cNvPr id="10" name="Picture 9">
            <a:extLst>
              <a:ext uri="{FF2B5EF4-FFF2-40B4-BE49-F238E27FC236}">
                <a16:creationId xmlns:a16="http://schemas.microsoft.com/office/drawing/2014/main" id="{199F7562-4DDB-4F5A-5AA9-1E1D619D206C}"/>
              </a:ext>
            </a:extLst>
          </p:cNvPr>
          <p:cNvPicPr>
            <a:picLocks noChangeAspect="1"/>
          </p:cNvPicPr>
          <p:nvPr/>
        </p:nvPicPr>
        <p:blipFill>
          <a:blip r:embed="rId2"/>
          <a:stretch>
            <a:fillRect/>
          </a:stretch>
        </p:blipFill>
        <p:spPr>
          <a:xfrm>
            <a:off x="5839173" y="2762746"/>
            <a:ext cx="5989367" cy="3241129"/>
          </a:xfrm>
          <a:prstGeom prst="rect">
            <a:avLst/>
          </a:prstGeom>
        </p:spPr>
      </p:pic>
      <p:pic>
        <p:nvPicPr>
          <p:cNvPr id="13" name="Picture 12">
            <a:extLst>
              <a:ext uri="{FF2B5EF4-FFF2-40B4-BE49-F238E27FC236}">
                <a16:creationId xmlns:a16="http://schemas.microsoft.com/office/drawing/2014/main" id="{45F70227-E8A9-7DA4-D517-7B6DFE4462C1}"/>
              </a:ext>
            </a:extLst>
          </p:cNvPr>
          <p:cNvPicPr>
            <a:picLocks noChangeAspect="1"/>
          </p:cNvPicPr>
          <p:nvPr/>
        </p:nvPicPr>
        <p:blipFill>
          <a:blip r:embed="rId3"/>
          <a:stretch>
            <a:fillRect/>
          </a:stretch>
        </p:blipFill>
        <p:spPr>
          <a:xfrm>
            <a:off x="0" y="2591793"/>
            <a:ext cx="5264366" cy="3633462"/>
          </a:xfrm>
          <a:prstGeom prst="rect">
            <a:avLst/>
          </a:prstGeom>
        </p:spPr>
      </p:pic>
      <p:sp>
        <p:nvSpPr>
          <p:cNvPr id="15" name="TextBox 14">
            <a:extLst>
              <a:ext uri="{FF2B5EF4-FFF2-40B4-BE49-F238E27FC236}">
                <a16:creationId xmlns:a16="http://schemas.microsoft.com/office/drawing/2014/main" id="{A2C79A41-AEAD-455D-C9D8-2CA7832073D8}"/>
              </a:ext>
            </a:extLst>
          </p:cNvPr>
          <p:cNvSpPr txBox="1"/>
          <p:nvPr/>
        </p:nvSpPr>
        <p:spPr>
          <a:xfrm>
            <a:off x="105875" y="6188308"/>
            <a:ext cx="11631696" cy="646331"/>
          </a:xfrm>
          <a:prstGeom prst="rect">
            <a:avLst/>
          </a:prstGeom>
          <a:noFill/>
        </p:spPr>
        <p:txBody>
          <a:bodyPr wrap="square">
            <a:spAutoFit/>
          </a:bodyPr>
          <a:lstStyle/>
          <a:p>
            <a:pPr marL="539750" indent="-539750"/>
            <a:r>
              <a:rPr lang="en-GB" dirty="0"/>
              <a:t>Ref. :	B. T. Rearden,  W. J. Marshall, D. Wiarda, “SCALE/AMPX Sensitivity and Uncertainty Analysis Capabilities and Data”, WPEC/SG44, May 15-17, 2017</a:t>
            </a:r>
          </a:p>
        </p:txBody>
      </p:sp>
      <p:sp>
        <p:nvSpPr>
          <p:cNvPr id="18" name="TextBox 17">
            <a:extLst>
              <a:ext uri="{FF2B5EF4-FFF2-40B4-BE49-F238E27FC236}">
                <a16:creationId xmlns:a16="http://schemas.microsoft.com/office/drawing/2014/main" id="{D210C376-1D67-CCEC-75AC-8801063AAD90}"/>
              </a:ext>
            </a:extLst>
          </p:cNvPr>
          <p:cNvSpPr txBox="1"/>
          <p:nvPr/>
        </p:nvSpPr>
        <p:spPr>
          <a:xfrm>
            <a:off x="319423" y="1786021"/>
            <a:ext cx="11418148" cy="646331"/>
          </a:xfrm>
          <a:prstGeom prst="rect">
            <a:avLst/>
          </a:prstGeom>
          <a:noFill/>
        </p:spPr>
        <p:txBody>
          <a:bodyPr wrap="square">
            <a:spAutoFit/>
          </a:bodyPr>
          <a:lstStyle/>
          <a:p>
            <a:r>
              <a:rPr lang="en-GB" b="1" dirty="0"/>
              <a:t>In practice, the diagonal terms are not only a measure of ignorance</a:t>
            </a:r>
            <a:r>
              <a:rPr lang="en-GB" dirty="0"/>
              <a:t>…. from the application perspective (USERS), these uncertainties may be judged too large, too conservative, or not representative of the required predictive capability.</a:t>
            </a:r>
          </a:p>
        </p:txBody>
      </p:sp>
      <p:sp>
        <p:nvSpPr>
          <p:cNvPr id="19" name="TextBox 18">
            <a:extLst>
              <a:ext uri="{FF2B5EF4-FFF2-40B4-BE49-F238E27FC236}">
                <a16:creationId xmlns:a16="http://schemas.microsoft.com/office/drawing/2014/main" id="{55A7A29D-F570-2D88-6584-64649BC6845F}"/>
              </a:ext>
            </a:extLst>
          </p:cNvPr>
          <p:cNvSpPr txBox="1"/>
          <p:nvPr/>
        </p:nvSpPr>
        <p:spPr>
          <a:xfrm>
            <a:off x="82550" y="1089208"/>
            <a:ext cx="11745990" cy="646331"/>
          </a:xfrm>
          <a:prstGeom prst="rect">
            <a:avLst/>
          </a:prstGeom>
          <a:noFill/>
          <a:ln>
            <a:solidFill>
              <a:srgbClr val="0000FF"/>
            </a:solidFill>
          </a:ln>
        </p:spPr>
        <p:txBody>
          <a:bodyPr wrap="square">
            <a:spAutoFit/>
          </a:bodyPr>
          <a:lstStyle/>
          <a:p>
            <a:pPr marL="285750" indent="-285750">
              <a:buFont typeface="Wingdings" panose="05000000000000000000" pitchFamily="2" charset="2"/>
              <a:buChar char="q"/>
            </a:pPr>
            <a:r>
              <a:rPr lang="en-GB" b="1" i="1" dirty="0">
                <a:solidFill>
                  <a:srgbClr val="0000FF"/>
                </a:solidFill>
              </a:rPr>
              <a:t>“If the diagonal of a covariance matrix is a measure of our ignorance, the off-diagonal elements are a measure of our wisdom.” by M. Herman (2017)</a:t>
            </a:r>
          </a:p>
        </p:txBody>
      </p:sp>
    </p:spTree>
    <p:extLst>
      <p:ext uri="{BB962C8B-B14F-4D97-AF65-F5344CB8AC3E}">
        <p14:creationId xmlns:p14="http://schemas.microsoft.com/office/powerpoint/2010/main" val="1106884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2FFDB-8608-4508-E58C-0AE417128F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3243D5-703F-E700-64A1-808B171A6E9C}"/>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5.4 Example… USER perspective</a:t>
            </a:r>
          </a:p>
        </p:txBody>
      </p:sp>
      <p:sp>
        <p:nvSpPr>
          <p:cNvPr id="9" name="Slide Number Placeholder 1">
            <a:extLst>
              <a:ext uri="{FF2B5EF4-FFF2-40B4-BE49-F238E27FC236}">
                <a16:creationId xmlns:a16="http://schemas.microsoft.com/office/drawing/2014/main" id="{3F46928A-B458-92D1-1DB3-C4B65999814C}"/>
              </a:ext>
            </a:extLst>
          </p:cNvPr>
          <p:cNvSpPr txBox="1">
            <a:spLocks/>
          </p:cNvSpPr>
          <p:nvPr/>
        </p:nvSpPr>
        <p:spPr>
          <a:xfrm>
            <a:off x="11737571" y="6507190"/>
            <a:ext cx="454429" cy="182562"/>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17</a:t>
            </a:fld>
            <a:endParaRPr lang="de-DE" dirty="0"/>
          </a:p>
        </p:txBody>
      </p:sp>
      <p:sp>
        <p:nvSpPr>
          <p:cNvPr id="4" name="TextBox 3">
            <a:extLst>
              <a:ext uri="{FF2B5EF4-FFF2-40B4-BE49-F238E27FC236}">
                <a16:creationId xmlns:a16="http://schemas.microsoft.com/office/drawing/2014/main" id="{87BE0C03-F6F7-5522-1BDF-3875E7FD8744}"/>
              </a:ext>
            </a:extLst>
          </p:cNvPr>
          <p:cNvSpPr txBox="1"/>
          <p:nvPr/>
        </p:nvSpPr>
        <p:spPr>
          <a:xfrm>
            <a:off x="82550" y="6136806"/>
            <a:ext cx="11508881" cy="646331"/>
          </a:xfrm>
          <a:prstGeom prst="rect">
            <a:avLst/>
          </a:prstGeom>
          <a:noFill/>
        </p:spPr>
        <p:txBody>
          <a:bodyPr wrap="square">
            <a:spAutoFit/>
          </a:bodyPr>
          <a:lstStyle/>
          <a:p>
            <a:pPr marL="452438" indent="-452438"/>
            <a:r>
              <a:rPr lang="en-GB" dirty="0"/>
              <a:t>Ref.: O. Cabellos, </a:t>
            </a:r>
            <a:r>
              <a:rPr lang="en-GB" dirty="0" err="1"/>
              <a:t>J.Dyrda</a:t>
            </a:r>
            <a:r>
              <a:rPr lang="en-GB" dirty="0"/>
              <a:t>, N. </a:t>
            </a:r>
            <a:r>
              <a:rPr lang="en-GB" dirty="0" err="1"/>
              <a:t>Soppera</a:t>
            </a:r>
            <a:r>
              <a:rPr lang="en-GB" dirty="0"/>
              <a:t> , “Checking, processing and verification of nuclear data covariances” NEA Nuclear Data Week &amp; JEFF Meeting , 20 –24 November 2017, JEFDOC-1887</a:t>
            </a:r>
          </a:p>
        </p:txBody>
      </p:sp>
      <p:pic>
        <p:nvPicPr>
          <p:cNvPr id="12" name="Picture 11">
            <a:extLst>
              <a:ext uri="{FF2B5EF4-FFF2-40B4-BE49-F238E27FC236}">
                <a16:creationId xmlns:a16="http://schemas.microsoft.com/office/drawing/2014/main" id="{5B808710-536A-3218-783D-ED0D752DE617}"/>
              </a:ext>
            </a:extLst>
          </p:cNvPr>
          <p:cNvPicPr>
            <a:picLocks noChangeAspect="1"/>
          </p:cNvPicPr>
          <p:nvPr/>
        </p:nvPicPr>
        <p:blipFill>
          <a:blip r:embed="rId2"/>
          <a:srcRect t="39322" r="50000" b="3801"/>
          <a:stretch>
            <a:fillRect/>
          </a:stretch>
        </p:blipFill>
        <p:spPr>
          <a:xfrm>
            <a:off x="5945313" y="2531644"/>
            <a:ext cx="3907645" cy="3312000"/>
          </a:xfrm>
          <a:prstGeom prst="rect">
            <a:avLst/>
          </a:prstGeom>
        </p:spPr>
      </p:pic>
      <p:pic>
        <p:nvPicPr>
          <p:cNvPr id="16" name="Picture 15">
            <a:extLst>
              <a:ext uri="{FF2B5EF4-FFF2-40B4-BE49-F238E27FC236}">
                <a16:creationId xmlns:a16="http://schemas.microsoft.com/office/drawing/2014/main" id="{A520287E-5E8B-480C-77DD-F89EB55C270F}"/>
              </a:ext>
            </a:extLst>
          </p:cNvPr>
          <p:cNvPicPr>
            <a:picLocks noChangeAspect="1"/>
          </p:cNvPicPr>
          <p:nvPr/>
        </p:nvPicPr>
        <p:blipFill>
          <a:blip r:embed="rId2"/>
          <a:srcRect l="50000" t="39097" r="1588" b="3791"/>
          <a:stretch>
            <a:fillRect/>
          </a:stretch>
        </p:blipFill>
        <p:spPr>
          <a:xfrm>
            <a:off x="238315" y="2405644"/>
            <a:ext cx="4054551" cy="3564000"/>
          </a:xfrm>
          <a:prstGeom prst="rect">
            <a:avLst/>
          </a:prstGeom>
        </p:spPr>
      </p:pic>
      <p:sp>
        <p:nvSpPr>
          <p:cNvPr id="18" name="TextBox 17">
            <a:extLst>
              <a:ext uri="{FF2B5EF4-FFF2-40B4-BE49-F238E27FC236}">
                <a16:creationId xmlns:a16="http://schemas.microsoft.com/office/drawing/2014/main" id="{59D31FBA-D30E-3EE8-9F0D-4B12FFC1F5DA}"/>
              </a:ext>
            </a:extLst>
          </p:cNvPr>
          <p:cNvSpPr txBox="1"/>
          <p:nvPr/>
        </p:nvSpPr>
        <p:spPr>
          <a:xfrm>
            <a:off x="92175" y="1096864"/>
            <a:ext cx="10888579" cy="1184940"/>
          </a:xfrm>
          <a:prstGeom prst="rect">
            <a:avLst/>
          </a:prstGeom>
          <a:noFill/>
        </p:spPr>
        <p:txBody>
          <a:bodyPr wrap="square">
            <a:spAutoFit/>
          </a:bodyPr>
          <a:lstStyle/>
          <a:p>
            <a:pPr marL="263525" marR="0" indent="-263525">
              <a:buSzPct val="100000"/>
              <a:buFont typeface="Wingdings" panose="05000000000000000000" pitchFamily="2" charset="2"/>
              <a:buChar char="q"/>
            </a:pPr>
            <a:r>
              <a:rPr lang="en-GB" sz="2000" b="1" dirty="0"/>
              <a:t>Differences between JEFF-3.3T4 and JEFF-3.3T3</a:t>
            </a:r>
          </a:p>
          <a:p>
            <a:pPr marL="742950" lvl="1" indent="-285750">
              <a:spcBef>
                <a:spcPts val="600"/>
              </a:spcBef>
              <a:spcAft>
                <a:spcPts val="600"/>
              </a:spcAft>
              <a:buFont typeface="Arial" panose="020B0604020202020204" pitchFamily="34" charset="0"/>
              <a:buChar char="•"/>
            </a:pPr>
            <a:r>
              <a:rPr lang="en-GB" b="1" i="0" u="none" strike="noStrike" baseline="0" dirty="0">
                <a:solidFill>
                  <a:srgbClr val="000000"/>
                </a:solidFill>
                <a:latin typeface="Arial" panose="020B0604020202020204" pitchFamily="34" charset="0"/>
              </a:rPr>
              <a:t>JEFF-3.3T3: </a:t>
            </a:r>
            <a:r>
              <a:rPr lang="en-GB" b="0" i="0" u="none" strike="noStrike" baseline="0" dirty="0">
                <a:solidFill>
                  <a:srgbClr val="000000"/>
                </a:solidFill>
                <a:latin typeface="Arial" panose="020B0604020202020204" pitchFamily="34" charset="0"/>
              </a:rPr>
              <a:t>uncertainty in the fast range was based on microscopic experiment only. </a:t>
            </a:r>
          </a:p>
          <a:p>
            <a:pPr marL="742950" lvl="1" indent="-285750">
              <a:spcBef>
                <a:spcPts val="600"/>
              </a:spcBef>
              <a:spcAft>
                <a:spcPts val="600"/>
              </a:spcAft>
              <a:buFont typeface="Arial" panose="020B0604020202020204" pitchFamily="34" charset="0"/>
              <a:buChar char="•"/>
            </a:pPr>
            <a:r>
              <a:rPr lang="en-GB" b="1" i="0" u="none" strike="noStrike" baseline="0" dirty="0">
                <a:solidFill>
                  <a:srgbClr val="000000"/>
                </a:solidFill>
                <a:latin typeface="Arial" panose="020B0604020202020204" pitchFamily="34" charset="0"/>
              </a:rPr>
              <a:t>JEFF-3.3T4: </a:t>
            </a:r>
            <a:r>
              <a:rPr lang="en-GB" b="0" i="0" u="none" strike="noStrike" baseline="0" dirty="0">
                <a:solidFill>
                  <a:srgbClr val="000000"/>
                </a:solidFill>
                <a:latin typeface="Arial" panose="020B0604020202020204" pitchFamily="34" charset="0"/>
              </a:rPr>
              <a:t>reduced uncertainties to reflect adjustment (e.g. fast range to JEZEBEL). </a:t>
            </a:r>
          </a:p>
        </p:txBody>
      </p:sp>
    </p:spTree>
    <p:extLst>
      <p:ext uri="{BB962C8B-B14F-4D97-AF65-F5344CB8AC3E}">
        <p14:creationId xmlns:p14="http://schemas.microsoft.com/office/powerpoint/2010/main" val="1481170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35E331-7A24-4154-53AB-C58FE17485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7D2E85-7BD9-190C-1E80-EE7F8447E330}"/>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5.4 EVAL perspective in ENDF/B-VIII.1</a:t>
            </a:r>
          </a:p>
        </p:txBody>
      </p:sp>
      <p:sp>
        <p:nvSpPr>
          <p:cNvPr id="9" name="Slide Number Placeholder 1">
            <a:extLst>
              <a:ext uri="{FF2B5EF4-FFF2-40B4-BE49-F238E27FC236}">
                <a16:creationId xmlns:a16="http://schemas.microsoft.com/office/drawing/2014/main" id="{E5A3332A-404B-CD89-7B17-31C3F1936C5D}"/>
              </a:ext>
            </a:extLst>
          </p:cNvPr>
          <p:cNvSpPr txBox="1">
            <a:spLocks/>
          </p:cNvSpPr>
          <p:nvPr/>
        </p:nvSpPr>
        <p:spPr>
          <a:xfrm>
            <a:off x="11737571" y="6507190"/>
            <a:ext cx="454429" cy="182562"/>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18</a:t>
            </a:fld>
            <a:endParaRPr lang="de-DE" dirty="0"/>
          </a:p>
        </p:txBody>
      </p:sp>
      <p:pic>
        <p:nvPicPr>
          <p:cNvPr id="4" name="Picture 3" descr="A graph with different colored lines&#10;&#10;Description automatically generated">
            <a:extLst>
              <a:ext uri="{FF2B5EF4-FFF2-40B4-BE49-F238E27FC236}">
                <a16:creationId xmlns:a16="http://schemas.microsoft.com/office/drawing/2014/main" id="{E3DC90EC-9BBE-186C-1071-7AF0EDBDE5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789" y="1366021"/>
            <a:ext cx="3595589" cy="3600000"/>
          </a:xfrm>
          <a:prstGeom prst="rect">
            <a:avLst/>
          </a:prstGeom>
        </p:spPr>
      </p:pic>
      <p:sp>
        <p:nvSpPr>
          <p:cNvPr id="5" name="TextBox 4">
            <a:extLst>
              <a:ext uri="{FF2B5EF4-FFF2-40B4-BE49-F238E27FC236}">
                <a16:creationId xmlns:a16="http://schemas.microsoft.com/office/drawing/2014/main" id="{038DCE9A-2A48-82E2-A652-14EA33775C1D}"/>
              </a:ext>
            </a:extLst>
          </p:cNvPr>
          <p:cNvSpPr txBox="1"/>
          <p:nvPr/>
        </p:nvSpPr>
        <p:spPr>
          <a:xfrm>
            <a:off x="1054296" y="996689"/>
            <a:ext cx="1593961" cy="369332"/>
          </a:xfrm>
          <a:prstGeom prst="rect">
            <a:avLst/>
          </a:prstGeom>
          <a:noFill/>
        </p:spPr>
        <p:txBody>
          <a:bodyPr wrap="square">
            <a:spAutoFit/>
          </a:bodyPr>
          <a:lstStyle/>
          <a:p>
            <a:pPr algn="r">
              <a:buNone/>
            </a:pPr>
            <a:r>
              <a:rPr lang="en-GB" b="1" u="sng" dirty="0"/>
              <a:t>U235(</a:t>
            </a:r>
            <a:r>
              <a:rPr lang="en-GB" b="1" u="sng" dirty="0" err="1"/>
              <a:t>nubar</a:t>
            </a:r>
            <a:r>
              <a:rPr lang="en-GB" b="1" u="sng" dirty="0"/>
              <a:t>)</a:t>
            </a:r>
            <a:endParaRPr lang="en-GB" dirty="0"/>
          </a:p>
        </p:txBody>
      </p:sp>
      <p:pic>
        <p:nvPicPr>
          <p:cNvPr id="6" name="Picture 5" descr="A graph of a number of numbers&#10;&#10;Description automatically generated">
            <a:extLst>
              <a:ext uri="{FF2B5EF4-FFF2-40B4-BE49-F238E27FC236}">
                <a16:creationId xmlns:a16="http://schemas.microsoft.com/office/drawing/2014/main" id="{BE4C5217-9335-D3F4-A529-A698B72B88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5378" y="1366021"/>
            <a:ext cx="3695214" cy="3600000"/>
          </a:xfrm>
          <a:prstGeom prst="rect">
            <a:avLst/>
          </a:prstGeom>
        </p:spPr>
      </p:pic>
      <p:pic>
        <p:nvPicPr>
          <p:cNvPr id="7" name="Picture 6" descr="A graph of a number of numbers&#10;&#10;Description automatically generated with medium confidence">
            <a:extLst>
              <a:ext uri="{FF2B5EF4-FFF2-40B4-BE49-F238E27FC236}">
                <a16:creationId xmlns:a16="http://schemas.microsoft.com/office/drawing/2014/main" id="{E3F3EE81-1FEE-6B5C-06CA-F74E8CA6EF7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8455" y="1402576"/>
            <a:ext cx="3686146" cy="3600000"/>
          </a:xfrm>
          <a:prstGeom prst="rect">
            <a:avLst/>
          </a:prstGeom>
        </p:spPr>
      </p:pic>
      <p:sp>
        <p:nvSpPr>
          <p:cNvPr id="8" name="TextBox 7">
            <a:extLst>
              <a:ext uri="{FF2B5EF4-FFF2-40B4-BE49-F238E27FC236}">
                <a16:creationId xmlns:a16="http://schemas.microsoft.com/office/drawing/2014/main" id="{5934F766-B330-7968-0EFF-15B30B53BF67}"/>
              </a:ext>
            </a:extLst>
          </p:cNvPr>
          <p:cNvSpPr txBox="1"/>
          <p:nvPr/>
        </p:nvSpPr>
        <p:spPr>
          <a:xfrm>
            <a:off x="4071520" y="1021693"/>
            <a:ext cx="2507806" cy="335156"/>
          </a:xfrm>
          <a:prstGeom prst="rect">
            <a:avLst/>
          </a:prstGeom>
          <a:noFill/>
        </p:spPr>
        <p:txBody>
          <a:bodyPr wrap="square">
            <a:spAutoFit/>
          </a:bodyPr>
          <a:lstStyle/>
          <a:p>
            <a:pPr algn="r">
              <a:buNone/>
            </a:pPr>
            <a:r>
              <a:rPr lang="en-GB" b="1" u="sng" dirty="0"/>
              <a:t>Pu239(</a:t>
            </a:r>
            <a:r>
              <a:rPr lang="en-GB" b="1" u="sng" dirty="0" err="1"/>
              <a:t>nubar</a:t>
            </a:r>
            <a:r>
              <a:rPr lang="en-GB" b="1" u="sng" dirty="0"/>
              <a:t>)</a:t>
            </a:r>
            <a:endParaRPr lang="en-GB" dirty="0"/>
          </a:p>
        </p:txBody>
      </p:sp>
      <p:sp>
        <p:nvSpPr>
          <p:cNvPr id="11" name="TextBox 10">
            <a:extLst>
              <a:ext uri="{FF2B5EF4-FFF2-40B4-BE49-F238E27FC236}">
                <a16:creationId xmlns:a16="http://schemas.microsoft.com/office/drawing/2014/main" id="{AADD98AE-8877-6076-5FAF-9110647483DE}"/>
              </a:ext>
            </a:extLst>
          </p:cNvPr>
          <p:cNvSpPr txBox="1"/>
          <p:nvPr/>
        </p:nvSpPr>
        <p:spPr>
          <a:xfrm>
            <a:off x="8205866" y="1003710"/>
            <a:ext cx="2531324" cy="369332"/>
          </a:xfrm>
          <a:prstGeom prst="rect">
            <a:avLst/>
          </a:prstGeom>
          <a:noFill/>
        </p:spPr>
        <p:txBody>
          <a:bodyPr wrap="square">
            <a:spAutoFit/>
          </a:bodyPr>
          <a:lstStyle/>
          <a:p>
            <a:pPr algn="ctr">
              <a:buNone/>
            </a:pPr>
            <a:r>
              <a:rPr lang="en-GB" b="1" u="sng" dirty="0"/>
              <a:t>Pu239(PFNS)</a:t>
            </a:r>
            <a:endParaRPr lang="en-GB" dirty="0"/>
          </a:p>
        </p:txBody>
      </p:sp>
      <p:sp>
        <p:nvSpPr>
          <p:cNvPr id="15" name="TextBox 14">
            <a:extLst>
              <a:ext uri="{FF2B5EF4-FFF2-40B4-BE49-F238E27FC236}">
                <a16:creationId xmlns:a16="http://schemas.microsoft.com/office/drawing/2014/main" id="{5C1BF921-DF61-F3F3-E718-15282820EAF0}"/>
              </a:ext>
            </a:extLst>
          </p:cNvPr>
          <p:cNvSpPr txBox="1"/>
          <p:nvPr/>
        </p:nvSpPr>
        <p:spPr>
          <a:xfrm>
            <a:off x="4572000" y="5046612"/>
            <a:ext cx="6939815" cy="954107"/>
          </a:xfrm>
          <a:prstGeom prst="rect">
            <a:avLst/>
          </a:prstGeom>
          <a:noFill/>
        </p:spPr>
        <p:txBody>
          <a:bodyPr wrap="square">
            <a:spAutoFit/>
          </a:bodyPr>
          <a:lstStyle/>
          <a:p>
            <a:r>
              <a:rPr lang="en-GB" sz="1400" b="0" i="0" u="none" strike="noStrike" baseline="0" dirty="0">
                <a:latin typeface="SFRM1000"/>
              </a:rPr>
              <a:t>“… </a:t>
            </a:r>
            <a:r>
              <a:rPr lang="en-GB" sz="1400" b="1" i="0" u="none" strike="noStrike" baseline="0" dirty="0">
                <a:latin typeface="SFRM1000"/>
              </a:rPr>
              <a:t>PFNS uncertainties for Pu </a:t>
            </a:r>
            <a:r>
              <a:rPr lang="en-GB" sz="1400" b="0" i="0" u="none" strike="noStrike" baseline="0" dirty="0">
                <a:latin typeface="SFRM1000"/>
              </a:rPr>
              <a:t>assemblies dropped due to the inclusion of </a:t>
            </a:r>
            <a:r>
              <a:rPr lang="en-GB" sz="1400" b="1" i="0" u="none" strike="noStrike" baseline="0" dirty="0">
                <a:latin typeface="SFRM1000"/>
              </a:rPr>
              <a:t>Chi-nu, CEA and </a:t>
            </a:r>
            <a:r>
              <a:rPr lang="en-GB" sz="1400" b="1" i="0" u="none" strike="noStrike" baseline="0" dirty="0" err="1">
                <a:latin typeface="SFRM1000"/>
              </a:rPr>
              <a:t>Lestone</a:t>
            </a:r>
            <a:r>
              <a:rPr lang="en-GB" sz="1400" b="1" i="0" u="none" strike="noStrike" baseline="0" dirty="0">
                <a:latin typeface="SFRM1000"/>
              </a:rPr>
              <a:t> experimental data</a:t>
            </a:r>
            <a:r>
              <a:rPr lang="en-GB" sz="1400" b="0" i="0" u="none" strike="noStrike" baseline="0" dirty="0">
                <a:latin typeface="SFRM1000"/>
              </a:rPr>
              <a:t>, </a:t>
            </a:r>
          </a:p>
          <a:p>
            <a:r>
              <a:rPr lang="en-GB" sz="1400" b="0" i="0" u="none" strike="noStrike" baseline="0" dirty="0">
                <a:latin typeface="SFRM1000"/>
              </a:rPr>
              <a:t>while </a:t>
            </a:r>
            <a:r>
              <a:rPr lang="en-GB" sz="1400" b="1" i="1" u="none" strike="noStrike" baseline="0" dirty="0">
                <a:latin typeface="CMMI10"/>
              </a:rPr>
              <a:t>ν </a:t>
            </a:r>
            <a:r>
              <a:rPr lang="en-GB" sz="1400" b="1" i="0" u="none" strike="noStrike" baseline="0" dirty="0">
                <a:latin typeface="SFRM1000"/>
              </a:rPr>
              <a:t>uncertainties increased </a:t>
            </a:r>
            <a:r>
              <a:rPr lang="en-GB" sz="1400" b="0" i="0" u="none" strike="noStrike" baseline="0" dirty="0">
                <a:latin typeface="SFRM1000"/>
              </a:rPr>
              <a:t>because of considering the new standard uncertainties (</a:t>
            </a:r>
            <a:r>
              <a:rPr lang="en-GB" sz="1400" b="0" i="0" u="none" strike="noStrike" baseline="0" dirty="0">
                <a:latin typeface="CMR7"/>
              </a:rPr>
              <a:t>252</a:t>
            </a:r>
            <a:r>
              <a:rPr lang="en-GB" sz="1400" b="0" i="0" u="none" strike="noStrike" baseline="0" dirty="0">
                <a:latin typeface="SFRM1000"/>
              </a:rPr>
              <a:t>Cf(sf)) in the evaluation process.”</a:t>
            </a:r>
            <a:endParaRPr lang="en-GB" sz="1400" dirty="0"/>
          </a:p>
        </p:txBody>
      </p:sp>
      <p:sp>
        <p:nvSpPr>
          <p:cNvPr id="20" name="TextBox 19">
            <a:extLst>
              <a:ext uri="{FF2B5EF4-FFF2-40B4-BE49-F238E27FC236}">
                <a16:creationId xmlns:a16="http://schemas.microsoft.com/office/drawing/2014/main" id="{D13CB05F-54B7-8FEC-9EB9-C41DAA4CACD2}"/>
              </a:ext>
            </a:extLst>
          </p:cNvPr>
          <p:cNvSpPr txBox="1"/>
          <p:nvPr/>
        </p:nvSpPr>
        <p:spPr>
          <a:xfrm>
            <a:off x="169789" y="5038932"/>
            <a:ext cx="3901731" cy="1169551"/>
          </a:xfrm>
          <a:prstGeom prst="rect">
            <a:avLst/>
          </a:prstGeom>
          <a:noFill/>
        </p:spPr>
        <p:txBody>
          <a:bodyPr wrap="square">
            <a:spAutoFit/>
          </a:bodyPr>
          <a:lstStyle/>
          <a:p>
            <a:r>
              <a:rPr lang="en-GB" sz="1400" dirty="0"/>
              <a:t>“</a:t>
            </a:r>
            <a:r>
              <a:rPr lang="en-GB" sz="1400" b="1" dirty="0"/>
              <a:t>Gwin </a:t>
            </a:r>
            <a:r>
              <a:rPr lang="en-GB" sz="1400" b="1" dirty="0" err="1"/>
              <a:t>nubar</a:t>
            </a:r>
            <a:r>
              <a:rPr lang="en-GB" sz="1400" b="1" dirty="0"/>
              <a:t> data </a:t>
            </a:r>
            <a:r>
              <a:rPr lang="en-GB" sz="1400" dirty="0"/>
              <a:t>were directly used from 500 eV up to 80 keV, … </a:t>
            </a:r>
            <a:r>
              <a:rPr lang="en-GB" sz="1400" b="1" dirty="0"/>
              <a:t>Uncertainties for all experimental data were reevaluated </a:t>
            </a:r>
            <a:r>
              <a:rPr lang="en-GB" sz="1400" dirty="0"/>
              <a:t>in detail using the literature of data sets as well as templates of expected </a:t>
            </a:r>
            <a:r>
              <a:rPr lang="en-GB" sz="1400" i="1" dirty="0"/>
              <a:t>ν </a:t>
            </a:r>
            <a:r>
              <a:rPr lang="en-GB" sz="1400" dirty="0"/>
              <a:t>measurement uncertainties.”</a:t>
            </a:r>
          </a:p>
        </p:txBody>
      </p:sp>
      <p:sp>
        <p:nvSpPr>
          <p:cNvPr id="22" name="TextBox 21">
            <a:extLst>
              <a:ext uri="{FF2B5EF4-FFF2-40B4-BE49-F238E27FC236}">
                <a16:creationId xmlns:a16="http://schemas.microsoft.com/office/drawing/2014/main" id="{BFE8B178-60C3-1CB6-7A84-C882F8771810}"/>
              </a:ext>
            </a:extLst>
          </p:cNvPr>
          <p:cNvSpPr txBox="1"/>
          <p:nvPr/>
        </p:nvSpPr>
        <p:spPr>
          <a:xfrm>
            <a:off x="82551" y="6216163"/>
            <a:ext cx="10264608" cy="646331"/>
          </a:xfrm>
          <a:prstGeom prst="rect">
            <a:avLst/>
          </a:prstGeom>
          <a:noFill/>
        </p:spPr>
        <p:txBody>
          <a:bodyPr wrap="square">
            <a:spAutoFit/>
          </a:bodyPr>
          <a:lstStyle/>
          <a:p>
            <a:pPr marL="539750" indent="-539750"/>
            <a:r>
              <a:rPr lang="en-GB" sz="1800" b="0" i="0" u="none" strike="noStrike" baseline="0" dirty="0">
                <a:latin typeface="SFRM1000"/>
              </a:rPr>
              <a:t>Ref.: 	G. Nobre et al, </a:t>
            </a:r>
            <a:r>
              <a:rPr lang="en-GB" sz="1800" dirty="0"/>
              <a:t>ENDF/B-VIII.1: Updated Nuclear Reaction Data Library for Science and Application, Nuclear Data Sheets 210 (2026) 1–224</a:t>
            </a:r>
            <a:endParaRPr lang="en-GB" dirty="0"/>
          </a:p>
        </p:txBody>
      </p:sp>
    </p:spTree>
    <p:extLst>
      <p:ext uri="{BB962C8B-B14F-4D97-AF65-F5344CB8AC3E}">
        <p14:creationId xmlns:p14="http://schemas.microsoft.com/office/powerpoint/2010/main" val="4210185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26C81B-16A0-8A97-28EC-6A6BED54D0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86555F-1D90-F763-CF33-E627288487E0}"/>
              </a:ext>
            </a:extLst>
          </p:cNvPr>
          <p:cNvSpPr>
            <a:spLocks noGrp="1"/>
          </p:cNvSpPr>
          <p:nvPr>
            <p:ph type="ctrTitle"/>
          </p:nvPr>
        </p:nvSpPr>
        <p:spPr>
          <a:xfrm>
            <a:off x="-3" y="0"/>
            <a:ext cx="8970748" cy="904775"/>
          </a:xfrm>
          <a:solidFill>
            <a:schemeClr val="bg1"/>
          </a:solidFill>
        </p:spPr>
        <p:txBody>
          <a:bodyPr>
            <a:normAutofit fontScale="90000"/>
          </a:bodyPr>
          <a:lstStyle/>
          <a:p>
            <a:pPr algn="l">
              <a:spcAft>
                <a:spcPts val="600"/>
              </a:spcAft>
            </a:pPr>
            <a:r>
              <a:rPr lang="en-GB" sz="3600" dirty="0">
                <a:solidFill>
                  <a:srgbClr val="006AB3"/>
                </a:solidFill>
              </a:rPr>
              <a:t>6. Examples of Personal Experience dealing with Application of Covariance Data</a:t>
            </a:r>
          </a:p>
        </p:txBody>
      </p:sp>
      <p:sp>
        <p:nvSpPr>
          <p:cNvPr id="9" name="Slide Number Placeholder 1">
            <a:extLst>
              <a:ext uri="{FF2B5EF4-FFF2-40B4-BE49-F238E27FC236}">
                <a16:creationId xmlns:a16="http://schemas.microsoft.com/office/drawing/2014/main" id="{30348974-33C6-6F2B-53B1-EE4C6099168C}"/>
              </a:ext>
            </a:extLst>
          </p:cNvPr>
          <p:cNvSpPr txBox="1">
            <a:spLocks/>
          </p:cNvSpPr>
          <p:nvPr/>
        </p:nvSpPr>
        <p:spPr>
          <a:xfrm>
            <a:off x="11697419" y="6507189"/>
            <a:ext cx="494581" cy="350811"/>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19</a:t>
            </a:fld>
            <a:endParaRPr lang="de-DE" dirty="0"/>
          </a:p>
        </p:txBody>
      </p:sp>
      <p:sp>
        <p:nvSpPr>
          <p:cNvPr id="3" name="TextBox 2">
            <a:extLst>
              <a:ext uri="{FF2B5EF4-FFF2-40B4-BE49-F238E27FC236}">
                <a16:creationId xmlns:a16="http://schemas.microsoft.com/office/drawing/2014/main" id="{FF1D5812-3099-90E7-F7BB-CF58B05C8C54}"/>
              </a:ext>
            </a:extLst>
          </p:cNvPr>
          <p:cNvSpPr txBox="1"/>
          <p:nvPr/>
        </p:nvSpPr>
        <p:spPr>
          <a:xfrm>
            <a:off x="221980" y="6083248"/>
            <a:ext cx="8873894" cy="707886"/>
          </a:xfrm>
          <a:prstGeom prst="rect">
            <a:avLst/>
          </a:prstGeom>
          <a:noFill/>
        </p:spPr>
        <p:txBody>
          <a:bodyPr wrap="square">
            <a:spAutoFit/>
          </a:bodyPr>
          <a:lstStyle/>
          <a:p>
            <a:r>
              <a:rPr lang="en-GB" sz="2000" b="1" i="1" dirty="0">
                <a:solidFill>
                  <a:srgbClr val="0000FF"/>
                </a:solidFill>
              </a:rPr>
              <a:t>“Wisdom comes from experience. Experience is often a result of lack of wisdom” </a:t>
            </a:r>
          </a:p>
          <a:p>
            <a:r>
              <a:rPr lang="en-GB" sz="2000" b="1" i="1" dirty="0">
                <a:solidFill>
                  <a:srgbClr val="0000FF"/>
                </a:solidFill>
              </a:rPr>
              <a:t>by Sir Terry </a:t>
            </a:r>
            <a:r>
              <a:rPr lang="en-GB" sz="2000" b="1" i="1" dirty="0" err="1">
                <a:solidFill>
                  <a:srgbClr val="0000FF"/>
                </a:solidFill>
              </a:rPr>
              <a:t>Pratchet</a:t>
            </a:r>
            <a:r>
              <a:rPr lang="en-GB" sz="2000" b="1" i="1" dirty="0">
                <a:solidFill>
                  <a:srgbClr val="0000FF"/>
                </a:solidFill>
              </a:rPr>
              <a:t> (1948-2015)</a:t>
            </a:r>
          </a:p>
        </p:txBody>
      </p:sp>
      <p:sp>
        <p:nvSpPr>
          <p:cNvPr id="7" name="TextBox 6">
            <a:extLst>
              <a:ext uri="{FF2B5EF4-FFF2-40B4-BE49-F238E27FC236}">
                <a16:creationId xmlns:a16="http://schemas.microsoft.com/office/drawing/2014/main" id="{D082A549-A796-712D-44A8-882F474FE31F}"/>
              </a:ext>
            </a:extLst>
          </p:cNvPr>
          <p:cNvSpPr txBox="1"/>
          <p:nvPr/>
        </p:nvSpPr>
        <p:spPr>
          <a:xfrm>
            <a:off x="82549" y="1199106"/>
            <a:ext cx="9523089" cy="4801314"/>
          </a:xfrm>
          <a:prstGeom prst="rect">
            <a:avLst/>
          </a:prstGeom>
          <a:noFill/>
        </p:spPr>
        <p:txBody>
          <a:bodyPr wrap="square">
            <a:spAutoFit/>
          </a:bodyPr>
          <a:lstStyle/>
          <a:p>
            <a:pPr>
              <a:spcBef>
                <a:spcPts val="600"/>
              </a:spcBef>
              <a:spcAft>
                <a:spcPts val="600"/>
              </a:spcAft>
            </a:pPr>
            <a:r>
              <a:rPr lang="en-GB" sz="2400" dirty="0"/>
              <a:t>Some examples of my experience/work…</a:t>
            </a:r>
          </a:p>
          <a:p>
            <a:pPr lvl="1">
              <a:spcBef>
                <a:spcPts val="600"/>
              </a:spcBef>
              <a:spcAft>
                <a:spcPts val="600"/>
              </a:spcAft>
              <a:buFont typeface="+mj-lt"/>
              <a:buAutoNum type="arabicPeriod"/>
            </a:pPr>
            <a:r>
              <a:rPr lang="en-GB" sz="2400" dirty="0"/>
              <a:t> Activation calculations</a:t>
            </a:r>
          </a:p>
          <a:p>
            <a:pPr lvl="1">
              <a:spcBef>
                <a:spcPts val="600"/>
              </a:spcBef>
              <a:spcAft>
                <a:spcPts val="600"/>
              </a:spcAft>
              <a:buFont typeface="+mj-lt"/>
              <a:buAutoNum type="arabicPeriod"/>
            </a:pPr>
            <a:r>
              <a:rPr lang="en-GB" sz="2400" dirty="0"/>
              <a:t> Depletion calculations </a:t>
            </a:r>
          </a:p>
          <a:p>
            <a:pPr lvl="1">
              <a:spcBef>
                <a:spcPts val="600"/>
              </a:spcBef>
              <a:spcAft>
                <a:spcPts val="600"/>
              </a:spcAft>
              <a:buFont typeface="+mj-lt"/>
              <a:buAutoNum type="arabicPeriod"/>
            </a:pPr>
            <a:r>
              <a:rPr lang="en-GB" sz="2400" dirty="0"/>
              <a:t> Core calculations</a:t>
            </a:r>
          </a:p>
          <a:p>
            <a:pPr lvl="1">
              <a:spcBef>
                <a:spcPts val="600"/>
              </a:spcBef>
              <a:spcAft>
                <a:spcPts val="600"/>
              </a:spcAft>
              <a:buFont typeface="+mj-lt"/>
              <a:buAutoNum type="arabicPeriod"/>
            </a:pPr>
            <a:r>
              <a:rPr lang="en-GB" sz="2400" b="1" dirty="0">
                <a:solidFill>
                  <a:srgbClr val="FF0000"/>
                </a:solidFill>
              </a:rPr>
              <a:t> Fission Pulse Decay Heat</a:t>
            </a:r>
          </a:p>
          <a:p>
            <a:pPr lvl="2">
              <a:spcBef>
                <a:spcPts val="600"/>
              </a:spcBef>
              <a:spcAft>
                <a:spcPts val="600"/>
              </a:spcAft>
            </a:pPr>
            <a:r>
              <a:rPr lang="en-GB" sz="2400" b="1" dirty="0">
                <a:solidFill>
                  <a:srgbClr val="FF0000"/>
                </a:solidFill>
              </a:rPr>
              <a:t>4.1 Importance of FY correlations</a:t>
            </a:r>
          </a:p>
          <a:p>
            <a:pPr lvl="1">
              <a:spcBef>
                <a:spcPts val="600"/>
              </a:spcBef>
              <a:spcAft>
                <a:spcPts val="600"/>
              </a:spcAft>
              <a:buFont typeface="+mj-lt"/>
              <a:buAutoNum type="arabicPeriod"/>
            </a:pPr>
            <a:r>
              <a:rPr lang="en-GB" sz="2400" dirty="0"/>
              <a:t> Hidden correlations / CIELO / SG44 </a:t>
            </a:r>
          </a:p>
          <a:p>
            <a:pPr lvl="1">
              <a:spcBef>
                <a:spcPts val="600"/>
              </a:spcBef>
              <a:spcAft>
                <a:spcPts val="600"/>
              </a:spcAft>
              <a:buFont typeface="+mj-lt"/>
              <a:buAutoNum type="arabicPeriod"/>
            </a:pPr>
            <a:r>
              <a:rPr lang="en-GB" sz="2400" dirty="0"/>
              <a:t> Uncertainty Quantification (UQ) due to Nuclear Data Uncertainties </a:t>
            </a:r>
          </a:p>
          <a:p>
            <a:pPr lvl="1">
              <a:spcBef>
                <a:spcPts val="600"/>
              </a:spcBef>
              <a:spcAft>
                <a:spcPts val="600"/>
              </a:spcAft>
              <a:buFont typeface="+mj-lt"/>
              <a:buAutoNum type="arabicPeriod"/>
            </a:pPr>
            <a:r>
              <a:rPr lang="en-GB" sz="2400" dirty="0"/>
              <a:t> TAR Calculations and nuclear data needs</a:t>
            </a:r>
          </a:p>
        </p:txBody>
      </p:sp>
      <p:sp>
        <p:nvSpPr>
          <p:cNvPr id="4" name="Rectangle 3">
            <a:extLst>
              <a:ext uri="{FF2B5EF4-FFF2-40B4-BE49-F238E27FC236}">
                <a16:creationId xmlns:a16="http://schemas.microsoft.com/office/drawing/2014/main" id="{EE813052-D5B2-3422-4F8C-2B6AEB0298E4}"/>
              </a:ext>
            </a:extLst>
          </p:cNvPr>
          <p:cNvSpPr/>
          <p:nvPr/>
        </p:nvSpPr>
        <p:spPr>
          <a:xfrm>
            <a:off x="539015" y="3291840"/>
            <a:ext cx="4899259" cy="97215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9A695B8A-2386-41B1-561C-2D947C22271A}"/>
              </a:ext>
            </a:extLst>
          </p:cNvPr>
          <p:cNvSpPr txBox="1"/>
          <p:nvPr/>
        </p:nvSpPr>
        <p:spPr>
          <a:xfrm>
            <a:off x="5941538" y="3311091"/>
            <a:ext cx="6263054" cy="923330"/>
          </a:xfrm>
          <a:prstGeom prst="rect">
            <a:avLst/>
          </a:prstGeom>
          <a:noFill/>
        </p:spPr>
        <p:txBody>
          <a:bodyPr wrap="square">
            <a:spAutoFit/>
          </a:bodyPr>
          <a:lstStyle/>
          <a:p>
            <a:r>
              <a:rPr lang="en-GB" sz="1800" b="1" i="1" dirty="0">
                <a:solidFill>
                  <a:srgbClr val="0000FF"/>
                </a:solidFill>
              </a:rPr>
              <a:t>… especially dedicated to Olivier </a:t>
            </a:r>
            <a:r>
              <a:rPr lang="en-GB" sz="1800" b="1" i="1" dirty="0" err="1">
                <a:solidFill>
                  <a:srgbClr val="0000FF"/>
                </a:solidFill>
              </a:rPr>
              <a:t>Serot</a:t>
            </a:r>
            <a:r>
              <a:rPr lang="en-GB" b="1" i="1" dirty="0">
                <a:solidFill>
                  <a:srgbClr val="0000FF"/>
                </a:solidFill>
              </a:rPr>
              <a:t> </a:t>
            </a:r>
            <a:r>
              <a:rPr lang="en-GB" dirty="0">
                <a:solidFill>
                  <a:srgbClr val="0000FF"/>
                </a:solidFill>
              </a:rPr>
              <a:t>in recognition of his outstanding contributions to FY nuclear data covariance evaluation…</a:t>
            </a:r>
            <a:r>
              <a:rPr lang="en-GB" b="1" i="1" dirty="0">
                <a:solidFill>
                  <a:srgbClr val="0000FF"/>
                </a:solidFill>
                <a:sym typeface="Wingdings" panose="05000000000000000000" pitchFamily="2" charset="2"/>
              </a:rPr>
              <a:t></a:t>
            </a:r>
            <a:endParaRPr lang="en-GB" dirty="0">
              <a:solidFill>
                <a:srgbClr val="0000FF"/>
              </a:solidFill>
            </a:endParaRPr>
          </a:p>
        </p:txBody>
      </p:sp>
      <p:sp>
        <p:nvSpPr>
          <p:cNvPr id="8" name="Arrow: Right 7">
            <a:extLst>
              <a:ext uri="{FF2B5EF4-FFF2-40B4-BE49-F238E27FC236}">
                <a16:creationId xmlns:a16="http://schemas.microsoft.com/office/drawing/2014/main" id="{F8EDE3A9-C727-328A-6F9C-9AC78BB7D16D}"/>
              </a:ext>
            </a:extLst>
          </p:cNvPr>
          <p:cNvSpPr/>
          <p:nvPr/>
        </p:nvSpPr>
        <p:spPr>
          <a:xfrm>
            <a:off x="5555152" y="3599763"/>
            <a:ext cx="269508" cy="250342"/>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89307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F19F3-8D42-45AE-85FA-251E35AAECF5}"/>
              </a:ext>
            </a:extLst>
          </p:cNvPr>
          <p:cNvSpPr>
            <a:spLocks noGrp="1"/>
          </p:cNvSpPr>
          <p:nvPr>
            <p:ph type="ctrTitle"/>
          </p:nvPr>
        </p:nvSpPr>
        <p:spPr>
          <a:xfrm>
            <a:off x="-1" y="0"/>
            <a:ext cx="6096001" cy="887767"/>
          </a:xfrm>
          <a:solidFill>
            <a:schemeClr val="bg1"/>
          </a:solidFill>
        </p:spPr>
        <p:txBody>
          <a:bodyPr>
            <a:normAutofit/>
          </a:bodyPr>
          <a:lstStyle/>
          <a:p>
            <a:pPr>
              <a:spcAft>
                <a:spcPts val="600"/>
              </a:spcAft>
            </a:pPr>
            <a:r>
              <a:rPr lang="en-GB" sz="3600" dirty="0">
                <a:solidFill>
                  <a:srgbClr val="006AB3"/>
                </a:solidFill>
              </a:rPr>
              <a:t>Contents</a:t>
            </a:r>
          </a:p>
        </p:txBody>
      </p:sp>
      <p:sp>
        <p:nvSpPr>
          <p:cNvPr id="14" name="TextBox 13">
            <a:extLst>
              <a:ext uri="{FF2B5EF4-FFF2-40B4-BE49-F238E27FC236}">
                <a16:creationId xmlns:a16="http://schemas.microsoft.com/office/drawing/2014/main" id="{8C45572D-7EDD-25CF-1110-F327DC11ADCD}"/>
              </a:ext>
            </a:extLst>
          </p:cNvPr>
          <p:cNvSpPr txBox="1"/>
          <p:nvPr/>
        </p:nvSpPr>
        <p:spPr>
          <a:xfrm>
            <a:off x="309273" y="1628775"/>
            <a:ext cx="5786727" cy="3600986"/>
          </a:xfrm>
          <a:prstGeom prst="rect">
            <a:avLst/>
          </a:prstGeom>
          <a:noFill/>
        </p:spPr>
        <p:txBody>
          <a:bodyPr wrap="square">
            <a:spAutoFit/>
          </a:bodyPr>
          <a:lstStyle/>
          <a:p>
            <a:pPr marL="342900" indent="-342900" algn="just">
              <a:spcBef>
                <a:spcPts val="600"/>
              </a:spcBef>
              <a:spcAft>
                <a:spcPts val="600"/>
              </a:spcAft>
              <a:buAutoNum type="arabicPeriod"/>
            </a:pPr>
            <a:r>
              <a:rPr lang="en-GB" sz="2400" dirty="0">
                <a:latin typeface="Gill Sans MT" panose="020B0502020104020203" pitchFamily="34" charset="0"/>
              </a:rPr>
              <a:t>The Speaker</a:t>
            </a:r>
          </a:p>
          <a:p>
            <a:pPr marL="342900" indent="-342900" algn="just">
              <a:spcBef>
                <a:spcPts val="600"/>
              </a:spcBef>
              <a:spcAft>
                <a:spcPts val="600"/>
              </a:spcAft>
              <a:buAutoNum type="arabicPeriod"/>
            </a:pPr>
            <a:r>
              <a:rPr lang="en-GB" sz="2400" dirty="0">
                <a:latin typeface="Gill Sans MT" panose="020B0502020104020203" pitchFamily="34" charset="0"/>
              </a:rPr>
              <a:t>Introduction and Motivation</a:t>
            </a:r>
          </a:p>
          <a:p>
            <a:pPr marL="342900" indent="-342900" algn="just">
              <a:spcBef>
                <a:spcPts val="600"/>
              </a:spcBef>
              <a:spcAft>
                <a:spcPts val="600"/>
              </a:spcAft>
              <a:buAutoNum type="arabicPeriod"/>
            </a:pPr>
            <a:r>
              <a:rPr lang="en-GB" sz="2400" dirty="0">
                <a:latin typeface="Gill Sans MT" panose="020B0502020104020203" pitchFamily="34" charset="0"/>
              </a:rPr>
              <a:t>The ND Life Cycle</a:t>
            </a:r>
          </a:p>
          <a:p>
            <a:pPr marL="342900" indent="-342900" algn="just">
              <a:spcBef>
                <a:spcPts val="600"/>
              </a:spcBef>
              <a:spcAft>
                <a:spcPts val="600"/>
              </a:spcAft>
              <a:buAutoNum type="arabicPeriod"/>
            </a:pPr>
            <a:r>
              <a:rPr lang="en-GB" sz="2400" dirty="0">
                <a:latin typeface="Gill Sans MT" panose="020B0502020104020203" pitchFamily="34" charset="0"/>
              </a:rPr>
              <a:t>The ND Covariances</a:t>
            </a:r>
          </a:p>
          <a:p>
            <a:pPr marL="342900" indent="-342900" algn="just">
              <a:spcBef>
                <a:spcPts val="600"/>
              </a:spcBef>
              <a:spcAft>
                <a:spcPts val="600"/>
              </a:spcAft>
              <a:buAutoNum type="arabicPeriod"/>
            </a:pPr>
            <a:r>
              <a:rPr lang="en-GB" sz="2400" dirty="0">
                <a:latin typeface="Gill Sans MT" panose="020B0502020104020203" pitchFamily="34" charset="0"/>
              </a:rPr>
              <a:t>Propagation of ND uncertainties</a:t>
            </a:r>
          </a:p>
          <a:p>
            <a:pPr marL="342900" indent="-342900" algn="just">
              <a:spcBef>
                <a:spcPts val="600"/>
              </a:spcBef>
              <a:spcAft>
                <a:spcPts val="600"/>
              </a:spcAft>
              <a:buAutoNum type="arabicPeriod"/>
            </a:pPr>
            <a:r>
              <a:rPr lang="en-GB" sz="2400" dirty="0">
                <a:latin typeface="Gill Sans MT" panose="020B0502020104020203" pitchFamily="34" charset="0"/>
              </a:rPr>
              <a:t>Examples of UQ-ND</a:t>
            </a:r>
          </a:p>
          <a:p>
            <a:pPr marL="342900" indent="-342900" algn="just">
              <a:spcBef>
                <a:spcPts val="600"/>
              </a:spcBef>
              <a:spcAft>
                <a:spcPts val="600"/>
              </a:spcAft>
              <a:buAutoNum type="arabicPeriod"/>
            </a:pPr>
            <a:r>
              <a:rPr lang="en-GB" sz="2400" dirty="0">
                <a:latin typeface="Gill Sans MT" panose="020B0502020104020203" pitchFamily="34" charset="0"/>
              </a:rPr>
              <a:t>Conclusion</a:t>
            </a:r>
          </a:p>
        </p:txBody>
      </p:sp>
      <p:sp>
        <p:nvSpPr>
          <p:cNvPr id="4" name="Slide Number Placeholder 1">
            <a:extLst>
              <a:ext uri="{FF2B5EF4-FFF2-40B4-BE49-F238E27FC236}">
                <a16:creationId xmlns:a16="http://schemas.microsoft.com/office/drawing/2014/main" id="{D07E74D0-E291-F87E-1B83-C3564829DAC0}"/>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a:t>
            </a:fld>
            <a:endParaRPr lang="de-DE" dirty="0"/>
          </a:p>
        </p:txBody>
      </p:sp>
      <p:pic>
        <p:nvPicPr>
          <p:cNvPr id="5" name="Picture 4">
            <a:extLst>
              <a:ext uri="{FF2B5EF4-FFF2-40B4-BE49-F238E27FC236}">
                <a16:creationId xmlns:a16="http://schemas.microsoft.com/office/drawing/2014/main" id="{722914D3-BE3C-90E1-74F1-A1948B4EA8A1}"/>
              </a:ext>
            </a:extLst>
          </p:cNvPr>
          <p:cNvPicPr>
            <a:picLocks noChangeAspect="1"/>
          </p:cNvPicPr>
          <p:nvPr/>
        </p:nvPicPr>
        <p:blipFill>
          <a:blip r:embed="rId2"/>
          <a:stretch>
            <a:fillRect/>
          </a:stretch>
        </p:blipFill>
        <p:spPr>
          <a:xfrm>
            <a:off x="6797147" y="1354229"/>
            <a:ext cx="4196971" cy="4520738"/>
          </a:xfrm>
          <a:prstGeom prst="rect">
            <a:avLst/>
          </a:prstGeom>
        </p:spPr>
      </p:pic>
      <p:sp>
        <p:nvSpPr>
          <p:cNvPr id="9" name="TextBox 8">
            <a:extLst>
              <a:ext uri="{FF2B5EF4-FFF2-40B4-BE49-F238E27FC236}">
                <a16:creationId xmlns:a16="http://schemas.microsoft.com/office/drawing/2014/main" id="{3FAD643A-594A-F4DA-2600-A5BC09AD1673}"/>
              </a:ext>
            </a:extLst>
          </p:cNvPr>
          <p:cNvSpPr txBox="1"/>
          <p:nvPr/>
        </p:nvSpPr>
        <p:spPr>
          <a:xfrm>
            <a:off x="8895632" y="5863172"/>
            <a:ext cx="2235740" cy="276999"/>
          </a:xfrm>
          <a:prstGeom prst="rect">
            <a:avLst/>
          </a:prstGeom>
          <a:noFill/>
        </p:spPr>
        <p:txBody>
          <a:bodyPr wrap="none" rtlCol="0">
            <a:spAutoFit/>
          </a:bodyPr>
          <a:lstStyle/>
          <a:p>
            <a:r>
              <a:rPr lang="es-ES" sz="1200" i="1" dirty="0" err="1"/>
              <a:t>courtesy</a:t>
            </a:r>
            <a:r>
              <a:rPr lang="es-ES" sz="1200" i="1" dirty="0"/>
              <a:t> </a:t>
            </a:r>
            <a:r>
              <a:rPr lang="es-ES" sz="1200" i="1" dirty="0" err="1"/>
              <a:t>by</a:t>
            </a:r>
            <a:r>
              <a:rPr lang="es-ES" sz="1200" i="1" dirty="0"/>
              <a:t> </a:t>
            </a:r>
            <a:r>
              <a:rPr lang="es-ES" sz="1200" i="1" dirty="0" err="1"/>
              <a:t>A.Plompen</a:t>
            </a:r>
            <a:r>
              <a:rPr lang="es-ES" sz="1200" i="1" dirty="0"/>
              <a:t> (ND2025)</a:t>
            </a:r>
            <a:endParaRPr lang="en-GB" sz="1200" i="1" dirty="0"/>
          </a:p>
        </p:txBody>
      </p:sp>
    </p:spTree>
    <p:extLst>
      <p:ext uri="{BB962C8B-B14F-4D97-AF65-F5344CB8AC3E}">
        <p14:creationId xmlns:p14="http://schemas.microsoft.com/office/powerpoint/2010/main" val="1459951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00405-008D-4B24-55DE-714F9A758E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DC0B18-67E1-66D0-CF42-46E8306BED82}"/>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400" dirty="0">
                <a:solidFill>
                  <a:srgbClr val="006AB3"/>
                </a:solidFill>
              </a:rPr>
              <a:t>[1] Uncertainty in Activation calculations</a:t>
            </a:r>
          </a:p>
        </p:txBody>
      </p:sp>
      <p:sp>
        <p:nvSpPr>
          <p:cNvPr id="9" name="Slide Number Placeholder 1">
            <a:extLst>
              <a:ext uri="{FF2B5EF4-FFF2-40B4-BE49-F238E27FC236}">
                <a16:creationId xmlns:a16="http://schemas.microsoft.com/office/drawing/2014/main" id="{719727CC-9212-3ED5-A828-547D7D0D93C3}"/>
              </a:ext>
            </a:extLst>
          </p:cNvPr>
          <p:cNvSpPr txBox="1">
            <a:spLocks/>
          </p:cNvSpPr>
          <p:nvPr/>
        </p:nvSpPr>
        <p:spPr>
          <a:xfrm>
            <a:off x="11766430" y="6507189"/>
            <a:ext cx="425570"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20</a:t>
            </a:fld>
            <a:endParaRPr lang="de-DE" dirty="0"/>
          </a:p>
        </p:txBody>
      </p:sp>
      <p:sp>
        <p:nvSpPr>
          <p:cNvPr id="7" name="Text Box 7">
            <a:extLst>
              <a:ext uri="{FF2B5EF4-FFF2-40B4-BE49-F238E27FC236}">
                <a16:creationId xmlns:a16="http://schemas.microsoft.com/office/drawing/2014/main" id="{F7CF21AE-FAC4-E216-59F7-8EF82E9355C4}"/>
              </a:ext>
            </a:extLst>
          </p:cNvPr>
          <p:cNvSpPr txBox="1">
            <a:spLocks noChangeArrowheads="1"/>
          </p:cNvSpPr>
          <p:nvPr/>
        </p:nvSpPr>
        <p:spPr bwMode="auto">
          <a:xfrm>
            <a:off x="82550" y="1098650"/>
            <a:ext cx="101168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My first publication with ND Uncertainties using Monte Carlo sampling (2002)</a:t>
            </a:r>
          </a:p>
        </p:txBody>
      </p:sp>
      <p:sp>
        <p:nvSpPr>
          <p:cNvPr id="8" name="Rectangle 5">
            <a:extLst>
              <a:ext uri="{FF2B5EF4-FFF2-40B4-BE49-F238E27FC236}">
                <a16:creationId xmlns:a16="http://schemas.microsoft.com/office/drawing/2014/main" id="{9B38E58C-3389-0CAA-83C3-B5D47A7D765C}"/>
              </a:ext>
            </a:extLst>
          </p:cNvPr>
          <p:cNvSpPr txBox="1">
            <a:spLocks noChangeArrowheads="1"/>
          </p:cNvSpPr>
          <p:nvPr/>
        </p:nvSpPr>
        <p:spPr bwMode="auto">
          <a:xfrm>
            <a:off x="103871" y="3225819"/>
            <a:ext cx="8763000" cy="3646495"/>
          </a:xfrm>
          <a:prstGeom prst="rect">
            <a:avLst/>
          </a:prstGeom>
          <a:ln w="12700">
            <a:miter lim="800000"/>
            <a:headEnd/>
            <a:tailEnd/>
          </a:ln>
        </p:spPr>
        <p:txBody>
          <a:bodyPr vert="horz" lIns="90488" tIns="44450" rIns="90488" bIns="44450" rtlCol="0">
            <a:normAutofit fontScale="92500" lnSpcReduction="10000"/>
          </a:bodyPr>
          <a:lstStyle>
            <a:lvl1pPr marL="457200" indent="-457200" algn="l" defTabSz="969963" rtl="0" eaLnBrk="1" latinLnBrk="0" hangingPunct="1">
              <a:lnSpc>
                <a:spcPct val="110000"/>
              </a:lnSpc>
              <a:spcBef>
                <a:spcPct val="40000"/>
              </a:spcBef>
              <a:buClr>
                <a:srgbClr val="9E0000"/>
              </a:buClr>
              <a:buSzPct val="115000"/>
              <a:buFont typeface="Arial" panose="020B0604020202020204" pitchFamily="34" charset="0"/>
              <a:buChar char="&gt;"/>
              <a:defRPr sz="2000" kern="1200">
                <a:solidFill>
                  <a:schemeClr val="tx1"/>
                </a:solidFill>
                <a:latin typeface="Arial" panose="020B0604020202020204" pitchFamily="34" charset="0"/>
                <a:ea typeface="+mn-ea"/>
                <a:cs typeface="+mn-cs"/>
              </a:defRPr>
            </a:lvl1pPr>
            <a:lvl2pPr marL="530225" indent="-457200" algn="l" defTabSz="969963" rtl="0" eaLnBrk="1" latinLnBrk="0" hangingPunct="1">
              <a:lnSpc>
                <a:spcPct val="130000"/>
              </a:lnSpc>
              <a:spcBef>
                <a:spcPct val="40000"/>
              </a:spcBef>
              <a:buClr>
                <a:srgbClr val="9E0000"/>
              </a:buClr>
              <a:buFont typeface="Wingdings" panose="05000000000000000000" pitchFamily="2" charset="2"/>
              <a:buChar char="n"/>
              <a:defRPr sz="2400" kern="1200">
                <a:solidFill>
                  <a:schemeClr val="tx1"/>
                </a:solidFill>
                <a:latin typeface="Arial" panose="020B0604020202020204" pitchFamily="34" charset="0"/>
                <a:ea typeface="+mn-ea"/>
                <a:cs typeface="+mn-cs"/>
              </a:defRPr>
            </a:lvl2pPr>
            <a:lvl3pPr marL="1143000" indent="-228600" algn="l" defTabSz="969963" rtl="0" eaLnBrk="1" latinLnBrk="0" hangingPunct="1">
              <a:lnSpc>
                <a:spcPct val="110000"/>
              </a:lnSpc>
              <a:spcBef>
                <a:spcPct val="40000"/>
              </a:spcBef>
              <a:buClr>
                <a:srgbClr val="9E0000"/>
              </a:buClr>
              <a:buSzPct val="75000"/>
              <a:buFont typeface="Wingdings" panose="05000000000000000000" pitchFamily="2" charset="2"/>
              <a:buChar char="l"/>
              <a:defRPr sz="1600" kern="1200">
                <a:solidFill>
                  <a:schemeClr val="tx1"/>
                </a:solidFill>
                <a:latin typeface="Arial" panose="020B0604020202020204" pitchFamily="34" charset="0"/>
                <a:ea typeface="+mn-ea"/>
                <a:cs typeface="+mn-cs"/>
              </a:defRPr>
            </a:lvl3pPr>
            <a:lvl4pPr marL="1600200" indent="-228600" algn="l" defTabSz="969963" rtl="0" eaLnBrk="1" latinLnBrk="0" hangingPunct="1">
              <a:lnSpc>
                <a:spcPct val="110000"/>
              </a:lnSpc>
              <a:spcBef>
                <a:spcPct val="40000"/>
              </a:spcBef>
              <a:buClr>
                <a:srgbClr val="9E0000"/>
              </a:buClr>
              <a:buSzPct val="120000"/>
              <a:buFont typeface="Arial" panose="020B0604020202020204" pitchFamily="34" charset="0"/>
              <a:buChar char="–"/>
              <a:defRPr sz="1400" kern="1200">
                <a:solidFill>
                  <a:schemeClr val="tx1"/>
                </a:solidFill>
                <a:latin typeface="Arial" panose="020B0604020202020204" pitchFamily="34" charset="0"/>
                <a:ea typeface="+mn-ea"/>
                <a:cs typeface="+mn-cs"/>
              </a:defRPr>
            </a:lvl4pPr>
            <a:lvl5pPr marL="2057400" indent="-228600" algn="l" defTabSz="969963" rtl="0" eaLnBrk="1" latinLnBrk="0" hangingPunct="1">
              <a:lnSpc>
                <a:spcPct val="110000"/>
              </a:lnSpc>
              <a:spcBef>
                <a:spcPct val="40000"/>
              </a:spcBef>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5pPr>
            <a:lvl6pPr marL="2514600" indent="-228600" algn="l" defTabSz="969963" rtl="0" eaLnBrk="0" fontAlgn="base" latinLnBrk="0" hangingPunct="0">
              <a:lnSpc>
                <a:spcPct val="110000"/>
              </a:lnSpc>
              <a:spcBef>
                <a:spcPct val="40000"/>
              </a:spcBef>
              <a:spcAft>
                <a:spcPct val="0"/>
              </a:spcAft>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6pPr>
            <a:lvl7pPr marL="2971800" indent="-228600" algn="l" defTabSz="969963" rtl="0" eaLnBrk="0" fontAlgn="base" latinLnBrk="0" hangingPunct="0">
              <a:lnSpc>
                <a:spcPct val="110000"/>
              </a:lnSpc>
              <a:spcBef>
                <a:spcPct val="40000"/>
              </a:spcBef>
              <a:spcAft>
                <a:spcPct val="0"/>
              </a:spcAft>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7pPr>
            <a:lvl8pPr marL="3429000" indent="-228600" algn="l" defTabSz="969963" rtl="0" eaLnBrk="0" fontAlgn="base" latinLnBrk="0" hangingPunct="0">
              <a:lnSpc>
                <a:spcPct val="110000"/>
              </a:lnSpc>
              <a:spcBef>
                <a:spcPct val="40000"/>
              </a:spcBef>
              <a:spcAft>
                <a:spcPct val="0"/>
              </a:spcAft>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8pPr>
            <a:lvl9pPr marL="3886200" indent="-228600" algn="l" defTabSz="969963" rtl="0" eaLnBrk="0" fontAlgn="base" latinLnBrk="0" hangingPunct="0">
              <a:lnSpc>
                <a:spcPct val="110000"/>
              </a:lnSpc>
              <a:spcBef>
                <a:spcPct val="40000"/>
              </a:spcBef>
              <a:spcAft>
                <a:spcPct val="0"/>
              </a:spcAft>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9pPr>
          </a:lstStyle>
          <a:p>
            <a:pPr marL="0" indent="0" algn="just">
              <a:lnSpc>
                <a:spcPct val="100000"/>
              </a:lnSpc>
              <a:buNone/>
            </a:pPr>
            <a:r>
              <a:rPr lang="en-US" altLang="en-US" sz="1900" b="1" dirty="0"/>
              <a:t>“Monte Carlo Uncertainty Analyses of Pulsed Activation in the NIF Gunite Shielding”</a:t>
            </a:r>
          </a:p>
          <a:p>
            <a:pPr marL="0" indent="0" algn="just">
              <a:lnSpc>
                <a:spcPct val="100000"/>
              </a:lnSpc>
              <a:buNone/>
            </a:pPr>
            <a:endParaRPr lang="en-US" altLang="en-US" sz="300" b="1" dirty="0"/>
          </a:p>
          <a:p>
            <a:pPr marL="0" indent="0" algn="just">
              <a:lnSpc>
                <a:spcPct val="100000"/>
              </a:lnSpc>
              <a:spcBef>
                <a:spcPts val="0"/>
              </a:spcBef>
              <a:buNone/>
            </a:pPr>
            <a:r>
              <a:rPr lang="en-US" altLang="en-US" sz="1500" i="1" dirty="0"/>
              <a:t>J. Sanz, R. </a:t>
            </a:r>
            <a:r>
              <a:rPr lang="en-US" altLang="en-US" sz="1500" i="1" dirty="0" err="1"/>
              <a:t>Falquina</a:t>
            </a:r>
            <a:r>
              <a:rPr lang="en-US" altLang="en-US" sz="1500" i="1" dirty="0"/>
              <a:t>, A. Rodriguez, O. Cabellos, S. Reyes, J. F. Latkowski</a:t>
            </a:r>
          </a:p>
          <a:p>
            <a:pPr marL="0" indent="0" algn="just">
              <a:lnSpc>
                <a:spcPct val="100000"/>
              </a:lnSpc>
              <a:spcBef>
                <a:spcPts val="0"/>
              </a:spcBef>
              <a:buNone/>
            </a:pPr>
            <a:r>
              <a:rPr lang="en-US" altLang="en-US" sz="1500" i="1" dirty="0"/>
              <a:t>Fusion Science and Technology | Volume 43 | Number 3 | May 2003 | Pages 473-477</a:t>
            </a:r>
          </a:p>
          <a:p>
            <a:pPr marL="0" indent="0" algn="just">
              <a:lnSpc>
                <a:spcPct val="100000"/>
              </a:lnSpc>
              <a:spcBef>
                <a:spcPts val="0"/>
              </a:spcBef>
              <a:buNone/>
            </a:pPr>
            <a:r>
              <a:rPr lang="en-US" altLang="en-US" sz="1500" i="1" dirty="0"/>
              <a:t>doi.org/10.13182/FST03-A293</a:t>
            </a:r>
          </a:p>
          <a:p>
            <a:pPr marL="0" indent="0" algn="just">
              <a:lnSpc>
                <a:spcPct val="100000"/>
              </a:lnSpc>
              <a:buNone/>
            </a:pPr>
            <a:endParaRPr lang="en-US" altLang="en-US" sz="800" b="1" dirty="0"/>
          </a:p>
          <a:p>
            <a:pPr marL="0" indent="0" algn="just">
              <a:lnSpc>
                <a:spcPct val="100000"/>
              </a:lnSpc>
              <a:buNone/>
            </a:pPr>
            <a:r>
              <a:rPr lang="en-US" altLang="en-US" sz="1400" b="1" dirty="0"/>
              <a:t>Abstract.</a:t>
            </a:r>
            <a:r>
              <a:rPr lang="en-US" altLang="en-US" sz="1400" dirty="0"/>
              <a:t> </a:t>
            </a:r>
          </a:p>
          <a:p>
            <a:pPr marL="0" indent="0" algn="just">
              <a:lnSpc>
                <a:spcPct val="100000"/>
              </a:lnSpc>
              <a:buNone/>
            </a:pPr>
            <a:r>
              <a:rPr lang="en-US" altLang="en-US" sz="1400" i="1" dirty="0"/>
              <a:t>The need to estimate the effect of “</a:t>
            </a:r>
            <a:r>
              <a:rPr lang="en-US" altLang="en-US" sz="1400" b="1" i="1" u="sng" dirty="0">
                <a:solidFill>
                  <a:srgbClr val="FF0000"/>
                </a:solidFill>
              </a:rPr>
              <a:t>activation cross section uncertainties”</a:t>
            </a:r>
            <a:r>
              <a:rPr lang="en-US" altLang="en-US" sz="1400" i="1" dirty="0"/>
              <a:t> in the accuracy of isotopic inventory calculations is an issue that is drawing more and more attention. Concerning this problem, cross section uncertainty files have been made available, such as </a:t>
            </a:r>
            <a:r>
              <a:rPr lang="en-US" altLang="en-US" sz="1400" b="1" i="1" u="sng" dirty="0">
                <a:solidFill>
                  <a:srgbClr val="FF0000"/>
                </a:solidFill>
              </a:rPr>
              <a:t>FENDL UN/A-2.0</a:t>
            </a:r>
            <a:r>
              <a:rPr lang="en-US" altLang="en-US" sz="1400" i="1" dirty="0"/>
              <a:t>, and some calculational procedures have been proposed. We developed a method based on the </a:t>
            </a:r>
            <a:r>
              <a:rPr lang="en-US" altLang="en-US" sz="1400" b="1" i="1" u="sng" dirty="0">
                <a:solidFill>
                  <a:srgbClr val="FF0000"/>
                </a:solidFill>
              </a:rPr>
              <a:t>first order Taylor series</a:t>
            </a:r>
            <a:r>
              <a:rPr lang="en-US" altLang="en-US" sz="1400" i="1" dirty="0"/>
              <a:t>, which was found practical for providing the uncertainty indices associated to each of the reaction cross sections in a continuous irradiation scenario. One of the drawbacks of the method is that its application to pulsed scenarios is difficult, and the other and most important is that it is impractical to deal with the </a:t>
            </a:r>
            <a:r>
              <a:rPr lang="en-US" altLang="en-US" sz="1400" b="1" i="1" dirty="0">
                <a:solidFill>
                  <a:srgbClr val="FF0000"/>
                </a:solidFill>
              </a:rPr>
              <a:t>synergetic/global effect of the uncertainties of the complete set of cross sections</a:t>
            </a:r>
            <a:r>
              <a:rPr lang="en-US" altLang="en-US" sz="1400" i="1" dirty="0"/>
              <a:t>. To overcome these limitations, we have developed a </a:t>
            </a:r>
            <a:r>
              <a:rPr lang="en-US" altLang="en-US" sz="1400" b="1" i="1" u="sng" dirty="0">
                <a:solidFill>
                  <a:srgbClr val="FF0000"/>
                </a:solidFill>
              </a:rPr>
              <a:t>Monte Carlo procedure</a:t>
            </a:r>
            <a:r>
              <a:rPr lang="en-US" altLang="en-US" sz="1400" i="1" dirty="0"/>
              <a:t> based on simultaneous random sampling of all the cross sections involved in a problem, and it has been implemented in the activation code ACAB. The main characteristics of the method are presented here</a:t>
            </a:r>
            <a:r>
              <a:rPr lang="en-US" altLang="en-US" sz="1100" i="1" dirty="0"/>
              <a:t>.</a:t>
            </a:r>
          </a:p>
        </p:txBody>
      </p:sp>
      <p:pic>
        <p:nvPicPr>
          <p:cNvPr id="10" name="Picture 6">
            <a:extLst>
              <a:ext uri="{FF2B5EF4-FFF2-40B4-BE49-F238E27FC236}">
                <a16:creationId xmlns:a16="http://schemas.microsoft.com/office/drawing/2014/main" id="{F1020BD7-BCEE-C956-A41E-6249AFA183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53" t="19737" r="24982" b="64473"/>
          <a:stretch>
            <a:fillRect/>
          </a:stretch>
        </p:blipFill>
        <p:spPr bwMode="auto">
          <a:xfrm>
            <a:off x="103871" y="1555850"/>
            <a:ext cx="8763000" cy="149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a:extLst>
              <a:ext uri="{FF2B5EF4-FFF2-40B4-BE49-F238E27FC236}">
                <a16:creationId xmlns:a16="http://schemas.microsoft.com/office/drawing/2014/main" id="{F18868F3-85C4-22A9-B85A-DD06C07F8437}"/>
              </a:ext>
            </a:extLst>
          </p:cNvPr>
          <p:cNvSpPr txBox="1"/>
          <p:nvPr/>
        </p:nvSpPr>
        <p:spPr>
          <a:xfrm>
            <a:off x="8888192" y="3315060"/>
            <a:ext cx="3117384" cy="3385542"/>
          </a:xfrm>
          <a:prstGeom prst="rect">
            <a:avLst/>
          </a:prstGeom>
          <a:noFill/>
        </p:spPr>
        <p:txBody>
          <a:bodyPr wrap="square">
            <a:spAutoFit/>
          </a:bodyPr>
          <a:lstStyle/>
          <a:p>
            <a:r>
              <a:rPr lang="en-GB" sz="1600" i="1" dirty="0"/>
              <a:t>“Activation Cross Sections Uncertainties Implications in the NIF Worker Doses”</a:t>
            </a:r>
          </a:p>
          <a:p>
            <a:endParaRPr lang="en-GB" sz="600" dirty="0"/>
          </a:p>
          <a:p>
            <a:r>
              <a:rPr lang="en-GB" sz="1600" dirty="0"/>
              <a:t>TOFE2002 – 15th ANS Topical Meeting on the Technology of Fusion Energy</a:t>
            </a:r>
          </a:p>
          <a:p>
            <a:r>
              <a:rPr lang="en-GB" sz="1600" dirty="0"/>
              <a:t>R. </a:t>
            </a:r>
            <a:r>
              <a:rPr lang="en-GB" sz="1600" dirty="0" err="1"/>
              <a:t>Falquina</a:t>
            </a:r>
            <a:r>
              <a:rPr lang="en-GB" sz="1600" dirty="0"/>
              <a:t>; J. Sanz; A. </a:t>
            </a:r>
            <a:r>
              <a:rPr lang="en-GB" sz="1600" dirty="0" err="1"/>
              <a:t>Rodíguez</a:t>
            </a:r>
            <a:r>
              <a:rPr lang="en-GB" sz="1600" dirty="0"/>
              <a:t>; O. Cabellos; J.F. Latkowski; S. Reyes. </a:t>
            </a:r>
          </a:p>
          <a:p>
            <a:r>
              <a:rPr lang="en-GB" sz="1600" b="1" dirty="0"/>
              <a:t>No published.</a:t>
            </a:r>
          </a:p>
          <a:p>
            <a:endParaRPr lang="en-GB" sz="1600" b="1" dirty="0"/>
          </a:p>
          <a:p>
            <a:r>
              <a:rPr lang="en-GB" sz="1600" b="1" i="1" dirty="0"/>
              <a:t>… because conservative or inconsistent input uncertainties led to misleading conclusions</a:t>
            </a:r>
          </a:p>
        </p:txBody>
      </p:sp>
      <p:sp>
        <p:nvSpPr>
          <p:cNvPr id="13" name="Text Box 7">
            <a:extLst>
              <a:ext uri="{FF2B5EF4-FFF2-40B4-BE49-F238E27FC236}">
                <a16:creationId xmlns:a16="http://schemas.microsoft.com/office/drawing/2014/main" id="{BBA94DA0-A341-CBE4-AB56-A4BF12B41C08}"/>
              </a:ext>
            </a:extLst>
          </p:cNvPr>
          <p:cNvSpPr txBox="1">
            <a:spLocks noChangeArrowheads="1"/>
          </p:cNvSpPr>
          <p:nvPr/>
        </p:nvSpPr>
        <p:spPr bwMode="auto">
          <a:xfrm>
            <a:off x="8888193" y="1745400"/>
            <a:ext cx="330380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a:r>
              <a:rPr lang="en-GB" sz="1800" dirty="0"/>
              <a:t>Experience often starts with unpublished work…</a:t>
            </a:r>
            <a:br>
              <a:rPr lang="en-GB" sz="1800" dirty="0"/>
            </a:br>
            <a:endParaRPr lang="en-GB" sz="600" dirty="0"/>
          </a:p>
          <a:p>
            <a:pPr algn="l"/>
            <a:r>
              <a:rPr lang="en-GB" sz="1800" b="1" dirty="0">
                <a:solidFill>
                  <a:srgbClr val="0000FF"/>
                </a:solidFill>
              </a:rPr>
              <a:t>My second Monte Carlo study on ND uncertainties unpublished (2002)</a:t>
            </a:r>
          </a:p>
        </p:txBody>
      </p:sp>
      <p:sp>
        <p:nvSpPr>
          <p:cNvPr id="14" name="Rectangle 13">
            <a:extLst>
              <a:ext uri="{FF2B5EF4-FFF2-40B4-BE49-F238E27FC236}">
                <a16:creationId xmlns:a16="http://schemas.microsoft.com/office/drawing/2014/main" id="{A88CD0A0-1B31-86C1-BD66-872C637DA92C}"/>
              </a:ext>
            </a:extLst>
          </p:cNvPr>
          <p:cNvSpPr/>
          <p:nvPr/>
        </p:nvSpPr>
        <p:spPr>
          <a:xfrm>
            <a:off x="82550" y="1555850"/>
            <a:ext cx="8784321" cy="5200057"/>
          </a:xfrm>
          <a:prstGeom prst="rect">
            <a:avLst/>
          </a:prstGeom>
          <a:no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30136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4B367-B961-11C7-F93D-949A663804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2C831E-3210-ED55-3527-BD3FC53FC914}"/>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400" dirty="0">
                <a:solidFill>
                  <a:srgbClr val="006AB3"/>
                </a:solidFill>
              </a:rPr>
              <a:t>[2] Uncertainty in Depletion calculations </a:t>
            </a:r>
          </a:p>
        </p:txBody>
      </p:sp>
      <p:sp>
        <p:nvSpPr>
          <p:cNvPr id="9" name="Slide Number Placeholder 1">
            <a:extLst>
              <a:ext uri="{FF2B5EF4-FFF2-40B4-BE49-F238E27FC236}">
                <a16:creationId xmlns:a16="http://schemas.microsoft.com/office/drawing/2014/main" id="{A4E5F0C6-9236-C009-5E3D-DAB42607995A}"/>
              </a:ext>
            </a:extLst>
          </p:cNvPr>
          <p:cNvSpPr txBox="1">
            <a:spLocks/>
          </p:cNvSpPr>
          <p:nvPr/>
        </p:nvSpPr>
        <p:spPr>
          <a:xfrm>
            <a:off x="11762072" y="6507189"/>
            <a:ext cx="429928"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21</a:t>
            </a:fld>
            <a:endParaRPr lang="de-DE" dirty="0"/>
          </a:p>
        </p:txBody>
      </p:sp>
      <p:sp>
        <p:nvSpPr>
          <p:cNvPr id="4" name="Text Box 7">
            <a:extLst>
              <a:ext uri="{FF2B5EF4-FFF2-40B4-BE49-F238E27FC236}">
                <a16:creationId xmlns:a16="http://schemas.microsoft.com/office/drawing/2014/main" id="{222A33AE-38A6-C558-D90F-2971678C2615}"/>
              </a:ext>
            </a:extLst>
          </p:cNvPr>
          <p:cNvSpPr txBox="1">
            <a:spLocks noChangeArrowheads="1"/>
          </p:cNvSpPr>
          <p:nvPr/>
        </p:nvSpPr>
        <p:spPr bwMode="auto">
          <a:xfrm>
            <a:off x="82550" y="1098650"/>
            <a:ext cx="61318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First publication on Transmutation UQ (2004)</a:t>
            </a:r>
          </a:p>
        </p:txBody>
      </p:sp>
      <p:sp>
        <p:nvSpPr>
          <p:cNvPr id="5" name="Rectangle 5">
            <a:extLst>
              <a:ext uri="{FF2B5EF4-FFF2-40B4-BE49-F238E27FC236}">
                <a16:creationId xmlns:a16="http://schemas.microsoft.com/office/drawing/2014/main" id="{98D8FC7B-5984-DD07-B0B6-A35C7C990B08}"/>
              </a:ext>
            </a:extLst>
          </p:cNvPr>
          <p:cNvSpPr txBox="1">
            <a:spLocks noChangeArrowheads="1"/>
          </p:cNvSpPr>
          <p:nvPr/>
        </p:nvSpPr>
        <p:spPr bwMode="auto">
          <a:xfrm>
            <a:off x="0" y="3038370"/>
            <a:ext cx="6013450" cy="3791013"/>
          </a:xfrm>
          <a:prstGeom prst="rect">
            <a:avLst/>
          </a:prstGeom>
          <a:ln w="12700">
            <a:miter lim="800000"/>
            <a:headEnd/>
            <a:tailEnd/>
          </a:ln>
        </p:spPr>
        <p:txBody>
          <a:bodyPr lIns="90488" tIns="44450" rIns="90488" bIns="44450"/>
          <a:lstStyle>
            <a:lvl1pPr marL="457200" indent="-457200" algn="l" defTabSz="969963" rtl="0" eaLnBrk="1" latinLnBrk="0" hangingPunct="1">
              <a:lnSpc>
                <a:spcPct val="110000"/>
              </a:lnSpc>
              <a:spcBef>
                <a:spcPct val="40000"/>
              </a:spcBef>
              <a:buClr>
                <a:srgbClr val="9E0000"/>
              </a:buClr>
              <a:buSzPct val="115000"/>
              <a:buFont typeface="Arial" panose="020B0604020202020204" pitchFamily="34" charset="0"/>
              <a:buChar char="&gt;"/>
              <a:defRPr sz="2000" kern="1200">
                <a:solidFill>
                  <a:schemeClr val="tx1"/>
                </a:solidFill>
                <a:latin typeface="Arial" panose="020B0604020202020204" pitchFamily="34" charset="0"/>
                <a:ea typeface="+mn-ea"/>
                <a:cs typeface="+mn-cs"/>
              </a:defRPr>
            </a:lvl1pPr>
            <a:lvl2pPr marL="530225" indent="-457200" algn="l" defTabSz="969963" rtl="0" eaLnBrk="1" latinLnBrk="0" hangingPunct="1">
              <a:lnSpc>
                <a:spcPct val="130000"/>
              </a:lnSpc>
              <a:spcBef>
                <a:spcPct val="40000"/>
              </a:spcBef>
              <a:buClr>
                <a:srgbClr val="9E0000"/>
              </a:buClr>
              <a:buFont typeface="Wingdings" panose="05000000000000000000" pitchFamily="2" charset="2"/>
              <a:buChar char="n"/>
              <a:defRPr sz="2400" kern="1200">
                <a:solidFill>
                  <a:schemeClr val="tx1"/>
                </a:solidFill>
                <a:latin typeface="Arial" panose="020B0604020202020204" pitchFamily="34" charset="0"/>
                <a:ea typeface="+mn-ea"/>
                <a:cs typeface="+mn-cs"/>
              </a:defRPr>
            </a:lvl2pPr>
            <a:lvl3pPr marL="1143000" indent="-228600" algn="l" defTabSz="969963" rtl="0" eaLnBrk="1" latinLnBrk="0" hangingPunct="1">
              <a:lnSpc>
                <a:spcPct val="110000"/>
              </a:lnSpc>
              <a:spcBef>
                <a:spcPct val="40000"/>
              </a:spcBef>
              <a:buClr>
                <a:srgbClr val="9E0000"/>
              </a:buClr>
              <a:buSzPct val="75000"/>
              <a:buFont typeface="Wingdings" panose="05000000000000000000" pitchFamily="2" charset="2"/>
              <a:buChar char="l"/>
              <a:defRPr sz="1600" kern="1200">
                <a:solidFill>
                  <a:schemeClr val="tx1"/>
                </a:solidFill>
                <a:latin typeface="Arial" panose="020B0604020202020204" pitchFamily="34" charset="0"/>
                <a:ea typeface="+mn-ea"/>
                <a:cs typeface="+mn-cs"/>
              </a:defRPr>
            </a:lvl3pPr>
            <a:lvl4pPr marL="1600200" indent="-228600" algn="l" defTabSz="969963" rtl="0" eaLnBrk="1" latinLnBrk="0" hangingPunct="1">
              <a:lnSpc>
                <a:spcPct val="110000"/>
              </a:lnSpc>
              <a:spcBef>
                <a:spcPct val="40000"/>
              </a:spcBef>
              <a:buClr>
                <a:srgbClr val="9E0000"/>
              </a:buClr>
              <a:buSzPct val="120000"/>
              <a:buFont typeface="Arial" panose="020B0604020202020204" pitchFamily="34" charset="0"/>
              <a:buChar char="–"/>
              <a:defRPr sz="1400" kern="1200">
                <a:solidFill>
                  <a:schemeClr val="tx1"/>
                </a:solidFill>
                <a:latin typeface="Arial" panose="020B0604020202020204" pitchFamily="34" charset="0"/>
                <a:ea typeface="+mn-ea"/>
                <a:cs typeface="+mn-cs"/>
              </a:defRPr>
            </a:lvl4pPr>
            <a:lvl5pPr marL="2057400" indent="-228600" algn="l" defTabSz="969963" rtl="0" eaLnBrk="1" latinLnBrk="0" hangingPunct="1">
              <a:lnSpc>
                <a:spcPct val="110000"/>
              </a:lnSpc>
              <a:spcBef>
                <a:spcPct val="40000"/>
              </a:spcBef>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5pPr>
            <a:lvl6pPr marL="2514600" indent="-228600" algn="l" defTabSz="969963" rtl="0" eaLnBrk="0" fontAlgn="base" latinLnBrk="0" hangingPunct="0">
              <a:lnSpc>
                <a:spcPct val="110000"/>
              </a:lnSpc>
              <a:spcBef>
                <a:spcPct val="40000"/>
              </a:spcBef>
              <a:spcAft>
                <a:spcPct val="0"/>
              </a:spcAft>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6pPr>
            <a:lvl7pPr marL="2971800" indent="-228600" algn="l" defTabSz="969963" rtl="0" eaLnBrk="0" fontAlgn="base" latinLnBrk="0" hangingPunct="0">
              <a:lnSpc>
                <a:spcPct val="110000"/>
              </a:lnSpc>
              <a:spcBef>
                <a:spcPct val="40000"/>
              </a:spcBef>
              <a:spcAft>
                <a:spcPct val="0"/>
              </a:spcAft>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7pPr>
            <a:lvl8pPr marL="3429000" indent="-228600" algn="l" defTabSz="969963" rtl="0" eaLnBrk="0" fontAlgn="base" latinLnBrk="0" hangingPunct="0">
              <a:lnSpc>
                <a:spcPct val="110000"/>
              </a:lnSpc>
              <a:spcBef>
                <a:spcPct val="40000"/>
              </a:spcBef>
              <a:spcAft>
                <a:spcPct val="0"/>
              </a:spcAft>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8pPr>
            <a:lvl9pPr marL="3886200" indent="-228600" algn="l" defTabSz="969963" rtl="0" eaLnBrk="0" fontAlgn="base" latinLnBrk="0" hangingPunct="0">
              <a:lnSpc>
                <a:spcPct val="110000"/>
              </a:lnSpc>
              <a:spcBef>
                <a:spcPct val="40000"/>
              </a:spcBef>
              <a:spcAft>
                <a:spcPct val="0"/>
              </a:spcAft>
              <a:buClr>
                <a:srgbClr val="A50021"/>
              </a:buClr>
              <a:buSzPct val="50000"/>
              <a:buFont typeface="Wingdings" panose="05000000000000000000" pitchFamily="2" charset="2"/>
              <a:buChar char="l"/>
              <a:defRPr sz="1200" kern="1200">
                <a:solidFill>
                  <a:schemeClr val="tx1"/>
                </a:solidFill>
                <a:latin typeface="Arial" panose="020B0604020202020204" pitchFamily="34" charset="0"/>
                <a:ea typeface="+mn-ea"/>
                <a:cs typeface="+mn-cs"/>
              </a:defRPr>
            </a:lvl9pPr>
          </a:lstStyle>
          <a:p>
            <a:pPr marL="85725" marR="0" lvl="1" indent="-12700" algn="just" defTabSz="969963" rtl="0" eaLnBrk="1" fontAlgn="auto" latinLnBrk="0" hangingPunct="1">
              <a:lnSpc>
                <a:spcPct val="100000"/>
              </a:lnSpc>
              <a:spcBef>
                <a:spcPct val="40000"/>
              </a:spcBef>
              <a:spcAft>
                <a:spcPts val="0"/>
              </a:spcAft>
              <a:buClr>
                <a:srgbClr val="9E0000"/>
              </a:buClr>
              <a:buSzTx/>
              <a:buFontTx/>
              <a:buNone/>
              <a:tabLst/>
              <a:defRPr/>
            </a:pPr>
            <a:r>
              <a:rPr kumimoji="0" lang="en-US" altLang="en-US" sz="1800" b="1" i="0" u="none" strike="noStrike" kern="1200" cap="none" spc="0" normalizeH="0" baseline="0" noProof="0" dirty="0">
                <a:ln>
                  <a:noFill/>
                </a:ln>
                <a:solidFill>
                  <a:srgbClr val="000066"/>
                </a:solidFill>
                <a:effectLst/>
                <a:uLnTx/>
                <a:uFillTx/>
                <a:latin typeface="Arial" panose="020B0604020202020204" pitchFamily="34" charset="0"/>
                <a:ea typeface="+mn-ea"/>
                <a:cs typeface="+mn-cs"/>
              </a:rPr>
              <a:t>	</a:t>
            </a: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Sensitivity and Uncertainty Analysis to Burn-up Estimates on ADS Using ACAB Code</a:t>
            </a:r>
          </a:p>
          <a:p>
            <a:pPr marL="85725" marR="0" lvl="1" indent="-12700" algn="just" defTabSz="969963" rtl="0" eaLnBrk="1" fontAlgn="auto" latinLnBrk="0" hangingPunct="1">
              <a:lnSpc>
                <a:spcPct val="100000"/>
              </a:lnSpc>
              <a:spcBef>
                <a:spcPct val="40000"/>
              </a:spcBef>
              <a:spcAft>
                <a:spcPts val="0"/>
              </a:spcAft>
              <a:buClr>
                <a:srgbClr val="9E0000"/>
              </a:buClr>
              <a:buSzTx/>
              <a:buFontTx/>
              <a:buNone/>
              <a:tabLst/>
              <a:defRPr/>
            </a:pP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18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O. Cabellos, J. Sanz et al.</a:t>
            </a:r>
          </a:p>
          <a:p>
            <a:pPr marL="85725" marR="0" lvl="1" indent="-12700" algn="just" defTabSz="969963" rtl="0" eaLnBrk="1" fontAlgn="auto" latinLnBrk="0" hangingPunct="1">
              <a:lnSpc>
                <a:spcPct val="100000"/>
              </a:lnSpc>
              <a:spcBef>
                <a:spcPct val="40000"/>
              </a:spcBef>
              <a:spcAft>
                <a:spcPts val="0"/>
              </a:spcAft>
              <a:buClr>
                <a:srgbClr val="9E0000"/>
              </a:buClr>
              <a:buSzTx/>
              <a:buFontTx/>
              <a:buNone/>
              <a:tabLst/>
              <a:defRPr/>
            </a:pPr>
            <a:r>
              <a:rPr kumimoji="0" lang="en-US" alt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a:p>
            <a:pPr marL="85725" marR="0" lvl="1" indent="-12700" algn="just" defTabSz="969963" rtl="0" eaLnBrk="1" fontAlgn="auto" latinLnBrk="0" hangingPunct="1">
              <a:lnSpc>
                <a:spcPct val="100000"/>
              </a:lnSpc>
              <a:spcBef>
                <a:spcPct val="40000"/>
              </a:spcBef>
              <a:spcAft>
                <a:spcPts val="0"/>
              </a:spcAft>
              <a:buClr>
                <a:srgbClr val="9E0000"/>
              </a:buClr>
              <a:buSzTx/>
              <a:buFontTx/>
              <a:buNone/>
              <a:tabLst/>
              <a:defRPr/>
            </a:pPr>
            <a:r>
              <a:rPr kumimoji="0" lang="en-US" altLang="en-US"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Abstract.</a:t>
            </a:r>
            <a:r>
              <a:rPr kumimoji="0" lang="en-US" alt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a:p>
            <a:pPr marL="85725" marR="0" lvl="1" indent="-12700" algn="just" defTabSz="969963" rtl="0" eaLnBrk="1" fontAlgn="auto" latinLnBrk="0" hangingPunct="1">
              <a:lnSpc>
                <a:spcPct val="100000"/>
              </a:lnSpc>
              <a:spcBef>
                <a:spcPct val="40000"/>
              </a:spcBef>
              <a:spcAft>
                <a:spcPts val="0"/>
              </a:spcAft>
              <a:buClr>
                <a:srgbClr val="9E0000"/>
              </a:buClr>
              <a:buSzTx/>
              <a:buFontTx/>
              <a:buNone/>
              <a:tabLst/>
              <a:defRPr/>
            </a:pPr>
            <a:r>
              <a:rPr kumimoji="0" lang="en-US" alt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12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Within the scope of the </a:t>
            </a:r>
            <a:r>
              <a:rPr kumimoji="0" lang="en-US" altLang="en-US" sz="1200" b="1" i="1" strike="noStrike" kern="1200" cap="none" spc="0" normalizeH="0" baseline="0" noProof="0" dirty="0">
                <a:ln>
                  <a:noFill/>
                </a:ln>
                <a:solidFill>
                  <a:srgbClr val="FF0000"/>
                </a:solidFill>
                <a:effectLst/>
                <a:uLnTx/>
                <a:uFillTx/>
                <a:latin typeface="Arial" panose="020B0604020202020204" pitchFamily="34" charset="0"/>
                <a:ea typeface="+mn-ea"/>
                <a:cs typeface="+mn-cs"/>
              </a:rPr>
              <a:t>Accelerator Driven System (ADS)</a:t>
            </a:r>
            <a:r>
              <a:rPr kumimoji="0" lang="en-US" altLang="en-US" sz="1200" b="0" i="1"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12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concept for nuclear waste management applications, the burnup uncertainty estimates </a:t>
            </a:r>
            <a:r>
              <a:rPr kumimoji="0" lang="en-US" altLang="en-US" sz="1400" b="1" i="1" u="sng" strike="noStrike" kern="1200" cap="none" spc="0" normalizeH="0" baseline="0" noProof="0" dirty="0">
                <a:ln>
                  <a:noFill/>
                </a:ln>
                <a:solidFill>
                  <a:srgbClr val="FF0000"/>
                </a:solidFill>
                <a:effectLst/>
                <a:uLnTx/>
                <a:uFillTx/>
                <a:latin typeface="Arial" panose="020B0604020202020204" pitchFamily="34" charset="0"/>
                <a:ea typeface="+mn-ea"/>
                <a:cs typeface="+mn-cs"/>
              </a:rPr>
              <a:t>due to uncertainty in the activation cross sections (XSs)</a:t>
            </a:r>
            <a:r>
              <a:rPr kumimoji="0" lang="en-US" altLang="en-US" sz="12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are important regarding both the safety and the efficiency of the waste burning process. We have applied both sensitivity analysis and Monte Carlo methodology to actinides burnup calculations in a lead-bismuth cooled subcritical ADS. The sensitivity analysis is used to identify the reaction XSs and the dominant chains that contribute most significantly to the uncertainty. The Monte Carlo methodology gives the burnup uncertainty estimates due to the synergetic/global effect of the complete set of XS uncertainties. These </a:t>
            </a:r>
            <a:r>
              <a:rPr kumimoji="0" lang="en-US" altLang="en-US" sz="1200" i="1" strike="noStrike" kern="1200" cap="none" spc="0" normalizeH="0" baseline="0" noProof="0" dirty="0">
                <a:ln>
                  <a:noFill/>
                </a:ln>
                <a:effectLst/>
                <a:uLnTx/>
                <a:uFillTx/>
                <a:latin typeface="Arial" panose="020B0604020202020204" pitchFamily="34" charset="0"/>
                <a:ea typeface="+mn-ea"/>
                <a:cs typeface="+mn-cs"/>
              </a:rPr>
              <a:t>uncertainty estimates are valuable to assess the need of any experimental or systematic re-evaluation of some uncertainty XSs for ADS</a:t>
            </a:r>
            <a:r>
              <a:rPr kumimoji="0" lang="en-US" altLang="en-US" sz="12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pic>
        <p:nvPicPr>
          <p:cNvPr id="6" name="Picture 6">
            <a:extLst>
              <a:ext uri="{FF2B5EF4-FFF2-40B4-BE49-F238E27FC236}">
                <a16:creationId xmlns:a16="http://schemas.microsoft.com/office/drawing/2014/main" id="{1A27C2F5-40D3-6282-A138-6098AD846B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72548"/>
          <a:stretch>
            <a:fillRect/>
          </a:stretch>
        </p:blipFill>
        <p:spPr bwMode="auto">
          <a:xfrm>
            <a:off x="82550" y="1545247"/>
            <a:ext cx="5261807" cy="144441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3A19A4FC-5070-6A03-EB21-E66AD5AD0D55}"/>
              </a:ext>
            </a:extLst>
          </p:cNvPr>
          <p:cNvPicPr>
            <a:picLocks noChangeAspect="1"/>
          </p:cNvPicPr>
          <p:nvPr/>
        </p:nvPicPr>
        <p:blipFill>
          <a:blip r:embed="rId3"/>
          <a:srcRect l="23052" t="16843" r="24842" b="33122"/>
          <a:stretch>
            <a:fillRect/>
          </a:stretch>
        </p:blipFill>
        <p:spPr>
          <a:xfrm>
            <a:off x="6106269" y="661734"/>
            <a:ext cx="4616276" cy="2419567"/>
          </a:xfrm>
          <a:prstGeom prst="rect">
            <a:avLst/>
          </a:prstGeom>
          <a:ln>
            <a:solidFill>
              <a:srgbClr val="0000FF"/>
            </a:solidFill>
          </a:ln>
        </p:spPr>
      </p:pic>
      <p:pic>
        <p:nvPicPr>
          <p:cNvPr id="10" name="Picture 9">
            <a:extLst>
              <a:ext uri="{FF2B5EF4-FFF2-40B4-BE49-F238E27FC236}">
                <a16:creationId xmlns:a16="http://schemas.microsoft.com/office/drawing/2014/main" id="{051DD9FD-CA1E-82FC-DCB0-78BE29A8991C}"/>
              </a:ext>
            </a:extLst>
          </p:cNvPr>
          <p:cNvPicPr>
            <a:picLocks noChangeAspect="1"/>
          </p:cNvPicPr>
          <p:nvPr/>
        </p:nvPicPr>
        <p:blipFill>
          <a:blip r:embed="rId4"/>
          <a:srcRect l="23052" t="20995" r="23737" b="5488"/>
          <a:stretch>
            <a:fillRect/>
          </a:stretch>
        </p:blipFill>
        <p:spPr>
          <a:xfrm>
            <a:off x="6839711" y="3081301"/>
            <a:ext cx="5026953" cy="3791013"/>
          </a:xfrm>
          <a:prstGeom prst="rect">
            <a:avLst/>
          </a:prstGeom>
          <a:ln>
            <a:solidFill>
              <a:srgbClr val="0000FF"/>
            </a:solidFill>
          </a:ln>
        </p:spPr>
      </p:pic>
    </p:spTree>
    <p:extLst>
      <p:ext uri="{BB962C8B-B14F-4D97-AF65-F5344CB8AC3E}">
        <p14:creationId xmlns:p14="http://schemas.microsoft.com/office/powerpoint/2010/main" val="3140049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964FA-3304-1CBC-D1A7-C86AEA7DC9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C0C2B4-7177-6114-714B-6B7352DD4330}"/>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400" dirty="0">
                <a:solidFill>
                  <a:srgbClr val="006AB3"/>
                </a:solidFill>
              </a:rPr>
              <a:t>[2] Uncertainty in Depletion calculations </a:t>
            </a:r>
          </a:p>
        </p:txBody>
      </p:sp>
      <p:sp>
        <p:nvSpPr>
          <p:cNvPr id="9" name="Slide Number Placeholder 1">
            <a:extLst>
              <a:ext uri="{FF2B5EF4-FFF2-40B4-BE49-F238E27FC236}">
                <a16:creationId xmlns:a16="http://schemas.microsoft.com/office/drawing/2014/main" id="{ABD4BA0D-B2ED-6E20-76BD-C530BBC3E40D}"/>
              </a:ext>
            </a:extLst>
          </p:cNvPr>
          <p:cNvSpPr txBox="1">
            <a:spLocks/>
          </p:cNvSpPr>
          <p:nvPr/>
        </p:nvSpPr>
        <p:spPr>
          <a:xfrm>
            <a:off x="11783683" y="6507189"/>
            <a:ext cx="408317" cy="369332"/>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22</a:t>
            </a:fld>
            <a:endParaRPr lang="de-DE" dirty="0"/>
          </a:p>
        </p:txBody>
      </p:sp>
      <p:sp>
        <p:nvSpPr>
          <p:cNvPr id="4" name="Text Box 7">
            <a:extLst>
              <a:ext uri="{FF2B5EF4-FFF2-40B4-BE49-F238E27FC236}">
                <a16:creationId xmlns:a16="http://schemas.microsoft.com/office/drawing/2014/main" id="{A7AA780D-0916-1E17-2CA5-BFFC5660D0D1}"/>
              </a:ext>
            </a:extLst>
          </p:cNvPr>
          <p:cNvSpPr txBox="1">
            <a:spLocks noChangeArrowheads="1"/>
          </p:cNvSpPr>
          <p:nvPr/>
        </p:nvSpPr>
        <p:spPr bwMode="auto">
          <a:xfrm>
            <a:off x="82550" y="1098650"/>
            <a:ext cx="4982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UQ using XSs, DD, and FYs (2010)…</a:t>
            </a:r>
          </a:p>
        </p:txBody>
      </p:sp>
      <p:sp>
        <p:nvSpPr>
          <p:cNvPr id="11" name="TextBox 10">
            <a:extLst>
              <a:ext uri="{FF2B5EF4-FFF2-40B4-BE49-F238E27FC236}">
                <a16:creationId xmlns:a16="http://schemas.microsoft.com/office/drawing/2014/main" id="{A8B62823-2169-8EA0-C427-0B16B13C57A4}"/>
              </a:ext>
            </a:extLst>
          </p:cNvPr>
          <p:cNvSpPr txBox="1"/>
          <p:nvPr/>
        </p:nvSpPr>
        <p:spPr>
          <a:xfrm>
            <a:off x="82551" y="3318570"/>
            <a:ext cx="6013450" cy="3354765"/>
          </a:xfrm>
          <a:prstGeom prst="rect">
            <a:avLst/>
          </a:prstGeom>
          <a:noFill/>
        </p:spPr>
        <p:txBody>
          <a:bodyPr wrap="square">
            <a:spAutoFit/>
          </a:bodyPr>
          <a:lstStyle/>
          <a:p>
            <a:pPr marL="0" lvl="1" defTabSz="969963">
              <a:spcBef>
                <a:spcPct val="40000"/>
              </a:spcBef>
              <a:buClr>
                <a:srgbClr val="9E0000"/>
              </a:buClr>
              <a:tabLst>
                <a:tab pos="0" algn="l"/>
              </a:tabLst>
            </a:pPr>
            <a:r>
              <a:rPr lang="en-GB" sz="1100" b="1" dirty="0">
                <a:solidFill>
                  <a:srgbClr val="000000"/>
                </a:solidFill>
                <a:latin typeface="Arial" panose="020B0604020202020204" pitchFamily="34" charset="0"/>
              </a:rPr>
              <a:t>Propagation of Nuclear Data Uncertainties in Transmutation Calculations Using ACAB Code</a:t>
            </a:r>
          </a:p>
          <a:p>
            <a:r>
              <a:rPr lang="en-GB" sz="1100" dirty="0"/>
              <a:t>O. Cabellos, O. Garcia-Herranz, Carlos J. Diez de la Obra, R. Alvarez-Cascos, H, Sanz, F. Ogando, P. </a:t>
            </a:r>
            <a:r>
              <a:rPr lang="en-GB" sz="1100" dirty="0" err="1"/>
              <a:t>Sauvan</a:t>
            </a:r>
            <a:endParaRPr lang="en-GB" sz="1100" dirty="0"/>
          </a:p>
          <a:p>
            <a:endParaRPr lang="en-GB" sz="1100" dirty="0"/>
          </a:p>
          <a:p>
            <a:r>
              <a:rPr lang="en-GB" sz="1100" dirty="0"/>
              <a:t>J. Korean Phys. Soc. 59(2(3)), 1268 - 1271 (2011)</a:t>
            </a:r>
          </a:p>
          <a:p>
            <a:endParaRPr lang="en-GB" sz="1100" dirty="0"/>
          </a:p>
          <a:p>
            <a:r>
              <a:rPr lang="en-GB" sz="1100" b="1" dirty="0"/>
              <a:t>Abstract</a:t>
            </a:r>
          </a:p>
          <a:p>
            <a:r>
              <a:rPr lang="en-GB" sz="1100" dirty="0"/>
              <a:t>The assessment of the accuracy of parameters related to the reactor core performance (e.g. </a:t>
            </a:r>
            <a:r>
              <a:rPr lang="en-GB" sz="1100" dirty="0" err="1"/>
              <a:t>keff</a:t>
            </a:r>
            <a:r>
              <a:rPr lang="en-GB" sz="1100" dirty="0"/>
              <a:t>) and fuel cycle (e.g. isotopic evolution/transmutation) due to the uncertainties in the basic nuclear data (ND) is a critical issue. Different error propagation techniques (adjoint/forward sensitivity analysis procedures and/or Monte Carlo technique) can be used to address by computational simulation the systematic propagation of uncertainties on the final parameters. To perform this uncertainty assessment, the ENDF covariance files (variance/correlation in energy and cross-reactions-isotopes correlations) are required. In this paper, we assess the impact of ND uncertainties on the isotopic prediction for a conceptual design of a modular European Facility for Industrial Transmutation (EFIT) for a discharge burnup of 150 </a:t>
            </a:r>
            <a:r>
              <a:rPr lang="en-GB" sz="1100" dirty="0" err="1"/>
              <a:t>GWd</a:t>
            </a:r>
            <a:r>
              <a:rPr lang="en-GB" sz="1100" dirty="0"/>
              <a:t>/</a:t>
            </a:r>
            <a:r>
              <a:rPr lang="en-GB" sz="1100" dirty="0" err="1"/>
              <a:t>tHM</a:t>
            </a:r>
            <a:r>
              <a:rPr lang="en-GB" sz="1100" dirty="0"/>
              <a:t>. </a:t>
            </a:r>
            <a:r>
              <a:rPr lang="en-GB" sz="1200" b="1" dirty="0">
                <a:solidFill>
                  <a:srgbClr val="FF0000"/>
                </a:solidFill>
              </a:rPr>
              <a:t>The complete set of uncertainty data for cross sections (EAF2007/UN, SCALE6.0/COVA-44G), radioactive decay and fission yield data (JEFF-3.1.1) are processed and used in ACAB code.</a:t>
            </a:r>
            <a:endParaRPr lang="en-GB" sz="1100" b="1" dirty="0">
              <a:solidFill>
                <a:srgbClr val="FF0000"/>
              </a:solidFill>
            </a:endParaRPr>
          </a:p>
        </p:txBody>
      </p:sp>
      <p:pic>
        <p:nvPicPr>
          <p:cNvPr id="7" name="Picture 6">
            <a:extLst>
              <a:ext uri="{FF2B5EF4-FFF2-40B4-BE49-F238E27FC236}">
                <a16:creationId xmlns:a16="http://schemas.microsoft.com/office/drawing/2014/main" id="{35F0D327-812C-62F1-DF39-3034E30F9DAB}"/>
              </a:ext>
            </a:extLst>
          </p:cNvPr>
          <p:cNvPicPr>
            <a:picLocks noChangeAspect="1"/>
          </p:cNvPicPr>
          <p:nvPr/>
        </p:nvPicPr>
        <p:blipFill>
          <a:blip r:embed="rId2"/>
          <a:srcRect l="10767" t="39204" r="50000" b="39033"/>
          <a:stretch>
            <a:fillRect/>
          </a:stretch>
        </p:blipFill>
        <p:spPr>
          <a:xfrm>
            <a:off x="208230" y="1485184"/>
            <a:ext cx="5677665" cy="1705981"/>
          </a:xfrm>
          <a:prstGeom prst="rect">
            <a:avLst/>
          </a:prstGeom>
        </p:spPr>
      </p:pic>
      <p:pic>
        <p:nvPicPr>
          <p:cNvPr id="12" name="Picture 11">
            <a:extLst>
              <a:ext uri="{FF2B5EF4-FFF2-40B4-BE49-F238E27FC236}">
                <a16:creationId xmlns:a16="http://schemas.microsoft.com/office/drawing/2014/main" id="{BFFCCCD0-A2C0-E36C-B573-82A7F8D5D21E}"/>
              </a:ext>
            </a:extLst>
          </p:cNvPr>
          <p:cNvPicPr>
            <a:picLocks noChangeAspect="1"/>
          </p:cNvPicPr>
          <p:nvPr/>
        </p:nvPicPr>
        <p:blipFill>
          <a:blip r:embed="rId3"/>
          <a:srcRect l="14927" t="9369" r="40437" b="69257"/>
          <a:stretch>
            <a:fillRect/>
          </a:stretch>
        </p:blipFill>
        <p:spPr>
          <a:xfrm>
            <a:off x="292963" y="2079169"/>
            <a:ext cx="3648723" cy="946406"/>
          </a:xfrm>
          <a:prstGeom prst="rect">
            <a:avLst/>
          </a:prstGeom>
        </p:spPr>
      </p:pic>
      <p:pic>
        <p:nvPicPr>
          <p:cNvPr id="14" name="Picture 13">
            <a:extLst>
              <a:ext uri="{FF2B5EF4-FFF2-40B4-BE49-F238E27FC236}">
                <a16:creationId xmlns:a16="http://schemas.microsoft.com/office/drawing/2014/main" id="{A6AD6191-92FF-1405-C2C1-B25BD5A1F4EF}"/>
              </a:ext>
            </a:extLst>
          </p:cNvPr>
          <p:cNvPicPr>
            <a:picLocks noChangeAspect="1"/>
          </p:cNvPicPr>
          <p:nvPr/>
        </p:nvPicPr>
        <p:blipFill>
          <a:blip r:embed="rId4"/>
          <a:srcRect l="16238" t="20567" r="18592" b="20565"/>
          <a:stretch>
            <a:fillRect/>
          </a:stretch>
        </p:blipFill>
        <p:spPr>
          <a:xfrm>
            <a:off x="6604490" y="1605455"/>
            <a:ext cx="4414593" cy="2160000"/>
          </a:xfrm>
          <a:prstGeom prst="rect">
            <a:avLst/>
          </a:prstGeom>
          <a:ln>
            <a:solidFill>
              <a:srgbClr val="0000FF"/>
            </a:solidFill>
          </a:ln>
        </p:spPr>
      </p:pic>
      <p:sp>
        <p:nvSpPr>
          <p:cNvPr id="15" name="TextBox 14">
            <a:extLst>
              <a:ext uri="{FF2B5EF4-FFF2-40B4-BE49-F238E27FC236}">
                <a16:creationId xmlns:a16="http://schemas.microsoft.com/office/drawing/2014/main" id="{D69A9C7C-30E9-4A67-7721-64C5859E61DF}"/>
              </a:ext>
            </a:extLst>
          </p:cNvPr>
          <p:cNvSpPr txBox="1"/>
          <p:nvPr/>
        </p:nvSpPr>
        <p:spPr>
          <a:xfrm>
            <a:off x="5957114" y="1098650"/>
            <a:ext cx="6240635" cy="369332"/>
          </a:xfrm>
          <a:prstGeom prst="rect">
            <a:avLst/>
          </a:prstGeom>
          <a:noFill/>
        </p:spPr>
        <p:txBody>
          <a:bodyPr wrap="square">
            <a:spAutoFit/>
          </a:bodyPr>
          <a:lstStyle/>
          <a:p>
            <a:r>
              <a:rPr lang="en-GB" sz="1800" b="1" dirty="0">
                <a:solidFill>
                  <a:srgbClr val="000000"/>
                </a:solidFill>
                <a:latin typeface="Arial" panose="020B0604020202020204" pitchFamily="34" charset="0"/>
              </a:rPr>
              <a:t>Development of “Hybrid Monte Carlo method” (2008)…</a:t>
            </a:r>
            <a:endParaRPr lang="en-GB" dirty="0"/>
          </a:p>
        </p:txBody>
      </p:sp>
      <p:pic>
        <p:nvPicPr>
          <p:cNvPr id="16" name="Picture 15">
            <a:extLst>
              <a:ext uri="{FF2B5EF4-FFF2-40B4-BE49-F238E27FC236}">
                <a16:creationId xmlns:a16="http://schemas.microsoft.com/office/drawing/2014/main" id="{E1C00EF7-CAE6-26F2-F940-E3BD3A213FF6}"/>
              </a:ext>
            </a:extLst>
          </p:cNvPr>
          <p:cNvPicPr>
            <a:picLocks noChangeAspect="1"/>
          </p:cNvPicPr>
          <p:nvPr/>
        </p:nvPicPr>
        <p:blipFill>
          <a:blip r:embed="rId5"/>
          <a:stretch>
            <a:fillRect/>
          </a:stretch>
        </p:blipFill>
        <p:spPr>
          <a:xfrm>
            <a:off x="7048946" y="3809405"/>
            <a:ext cx="4127686" cy="2915741"/>
          </a:xfrm>
          <a:prstGeom prst="rect">
            <a:avLst/>
          </a:prstGeom>
        </p:spPr>
      </p:pic>
    </p:spTree>
    <p:extLst>
      <p:ext uri="{BB962C8B-B14F-4D97-AF65-F5344CB8AC3E}">
        <p14:creationId xmlns:p14="http://schemas.microsoft.com/office/powerpoint/2010/main" val="2780647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4B69C-2DC8-F905-AD49-F8901B6150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2189E6-F35F-A16A-CAD9-4319CA16F172}"/>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400" dirty="0">
                <a:solidFill>
                  <a:srgbClr val="006AB3"/>
                </a:solidFill>
              </a:rPr>
              <a:t>[2] Uncertainty in Depletion calculations </a:t>
            </a:r>
          </a:p>
        </p:txBody>
      </p:sp>
      <p:sp>
        <p:nvSpPr>
          <p:cNvPr id="9" name="Slide Number Placeholder 1">
            <a:extLst>
              <a:ext uri="{FF2B5EF4-FFF2-40B4-BE49-F238E27FC236}">
                <a16:creationId xmlns:a16="http://schemas.microsoft.com/office/drawing/2014/main" id="{FD030E52-A0CF-D70C-82C8-5FB287946AEA}"/>
              </a:ext>
            </a:extLst>
          </p:cNvPr>
          <p:cNvSpPr txBox="1">
            <a:spLocks/>
          </p:cNvSpPr>
          <p:nvPr/>
        </p:nvSpPr>
        <p:spPr>
          <a:xfrm>
            <a:off x="11738561" y="6507189"/>
            <a:ext cx="453439" cy="350811"/>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23</a:t>
            </a:fld>
            <a:endParaRPr lang="de-DE" dirty="0"/>
          </a:p>
        </p:txBody>
      </p:sp>
      <p:sp>
        <p:nvSpPr>
          <p:cNvPr id="4" name="Text Box 7">
            <a:extLst>
              <a:ext uri="{FF2B5EF4-FFF2-40B4-BE49-F238E27FC236}">
                <a16:creationId xmlns:a16="http://schemas.microsoft.com/office/drawing/2014/main" id="{9341D62C-E641-B3B2-4895-17CC80D1AE9F}"/>
              </a:ext>
            </a:extLst>
          </p:cNvPr>
          <p:cNvSpPr txBox="1">
            <a:spLocks noChangeArrowheads="1"/>
          </p:cNvSpPr>
          <p:nvPr/>
        </p:nvSpPr>
        <p:spPr bwMode="auto">
          <a:xfrm>
            <a:off x="82550" y="1098650"/>
            <a:ext cx="43396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First UQ in Burnup calculation – </a:t>
            </a:r>
          </a:p>
          <a:p>
            <a:pPr algn="l" eaLnBrk="1" hangingPunct="1"/>
            <a:r>
              <a:rPr lang="en-US" altLang="en-US" b="1" dirty="0">
                <a:solidFill>
                  <a:srgbClr val="0000FF"/>
                </a:solidFill>
                <a:latin typeface="Tahoma" panose="020B0604030504040204" pitchFamily="34" charset="0"/>
              </a:rPr>
              <a:t>OECD/UAM (2011) …</a:t>
            </a:r>
          </a:p>
        </p:txBody>
      </p:sp>
      <p:pic>
        <p:nvPicPr>
          <p:cNvPr id="5" name="Picture 4">
            <a:extLst>
              <a:ext uri="{FF2B5EF4-FFF2-40B4-BE49-F238E27FC236}">
                <a16:creationId xmlns:a16="http://schemas.microsoft.com/office/drawing/2014/main" id="{25543228-B5A5-FFD6-5644-0F0597FBDD0F}"/>
              </a:ext>
            </a:extLst>
          </p:cNvPr>
          <p:cNvPicPr>
            <a:picLocks noChangeAspect="1"/>
          </p:cNvPicPr>
          <p:nvPr/>
        </p:nvPicPr>
        <p:blipFill>
          <a:blip r:embed="rId2"/>
          <a:srcRect l="10485" t="14568" r="22888" b="-109"/>
          <a:stretch>
            <a:fillRect/>
          </a:stretch>
        </p:blipFill>
        <p:spPr>
          <a:xfrm>
            <a:off x="-3" y="1862458"/>
            <a:ext cx="5599159" cy="3893893"/>
          </a:xfrm>
          <a:prstGeom prst="rect">
            <a:avLst/>
          </a:prstGeom>
        </p:spPr>
      </p:pic>
      <p:sp>
        <p:nvSpPr>
          <p:cNvPr id="13" name="TextBox 12">
            <a:extLst>
              <a:ext uri="{FF2B5EF4-FFF2-40B4-BE49-F238E27FC236}">
                <a16:creationId xmlns:a16="http://schemas.microsoft.com/office/drawing/2014/main" id="{05181C01-FBFB-822F-AB18-ED121312F65B}"/>
              </a:ext>
            </a:extLst>
          </p:cNvPr>
          <p:cNvSpPr txBox="1"/>
          <p:nvPr/>
        </p:nvSpPr>
        <p:spPr>
          <a:xfrm>
            <a:off x="5977523" y="979112"/>
            <a:ext cx="5761038" cy="646331"/>
          </a:xfrm>
          <a:prstGeom prst="rect">
            <a:avLst/>
          </a:prstGeom>
          <a:noFill/>
        </p:spPr>
        <p:txBody>
          <a:bodyPr wrap="square">
            <a:spAutoFit/>
          </a:bodyPr>
          <a:lstStyle/>
          <a:p>
            <a:r>
              <a:rPr lang="en-GB" b="1" dirty="0"/>
              <a:t>Hybrid Monte Carlo and full Monte Carlo approaches were explored for burnup uncertainty propagation.</a:t>
            </a:r>
            <a:endParaRPr lang="en-GB" b="1" dirty="0">
              <a:solidFill>
                <a:srgbClr val="0000FF"/>
              </a:solidFill>
            </a:endParaRPr>
          </a:p>
        </p:txBody>
      </p:sp>
      <p:pic>
        <p:nvPicPr>
          <p:cNvPr id="17" name="Picture 16">
            <a:extLst>
              <a:ext uri="{FF2B5EF4-FFF2-40B4-BE49-F238E27FC236}">
                <a16:creationId xmlns:a16="http://schemas.microsoft.com/office/drawing/2014/main" id="{25875E83-7B0F-5075-1F37-7CA2A08897C4}"/>
              </a:ext>
            </a:extLst>
          </p:cNvPr>
          <p:cNvPicPr>
            <a:picLocks noChangeAspect="1"/>
          </p:cNvPicPr>
          <p:nvPr/>
        </p:nvPicPr>
        <p:blipFill>
          <a:blip r:embed="rId3"/>
          <a:stretch>
            <a:fillRect/>
          </a:stretch>
        </p:blipFill>
        <p:spPr>
          <a:xfrm>
            <a:off x="7048946" y="3809405"/>
            <a:ext cx="4127686" cy="2915741"/>
          </a:xfrm>
          <a:prstGeom prst="rect">
            <a:avLst/>
          </a:prstGeom>
        </p:spPr>
      </p:pic>
      <p:pic>
        <p:nvPicPr>
          <p:cNvPr id="18" name="Picture 17">
            <a:extLst>
              <a:ext uri="{FF2B5EF4-FFF2-40B4-BE49-F238E27FC236}">
                <a16:creationId xmlns:a16="http://schemas.microsoft.com/office/drawing/2014/main" id="{B313E313-B8B5-7E64-1BAF-7D5F892C0A46}"/>
              </a:ext>
            </a:extLst>
          </p:cNvPr>
          <p:cNvPicPr>
            <a:picLocks noChangeAspect="1"/>
          </p:cNvPicPr>
          <p:nvPr/>
        </p:nvPicPr>
        <p:blipFill>
          <a:blip r:embed="rId4"/>
          <a:srcRect l="19342" t="20772" r="18052" b="28915"/>
          <a:stretch>
            <a:fillRect/>
          </a:stretch>
        </p:blipFill>
        <p:spPr>
          <a:xfrm>
            <a:off x="6096000" y="1624636"/>
            <a:ext cx="4961898" cy="2160000"/>
          </a:xfrm>
          <a:prstGeom prst="rect">
            <a:avLst/>
          </a:prstGeom>
          <a:ln>
            <a:solidFill>
              <a:srgbClr val="0000FF"/>
            </a:solidFill>
          </a:ln>
        </p:spPr>
      </p:pic>
      <p:sp>
        <p:nvSpPr>
          <p:cNvPr id="19" name="Cross 18">
            <a:extLst>
              <a:ext uri="{FF2B5EF4-FFF2-40B4-BE49-F238E27FC236}">
                <a16:creationId xmlns:a16="http://schemas.microsoft.com/office/drawing/2014/main" id="{2E83A9E7-3835-C683-4030-D19D4884F8CF}"/>
              </a:ext>
            </a:extLst>
          </p:cNvPr>
          <p:cNvSpPr/>
          <p:nvPr/>
        </p:nvSpPr>
        <p:spPr>
          <a:xfrm rot="2640446">
            <a:off x="7472657" y="4017724"/>
            <a:ext cx="2895204" cy="2863235"/>
          </a:xfrm>
          <a:prstGeom prst="plus">
            <a:avLst>
              <a:gd name="adj" fmla="val 47629"/>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F227981-1294-3494-33A8-0791E8C77232}"/>
              </a:ext>
            </a:extLst>
          </p:cNvPr>
          <p:cNvSpPr txBox="1"/>
          <p:nvPr/>
        </p:nvSpPr>
        <p:spPr>
          <a:xfrm>
            <a:off x="1724479" y="5878888"/>
            <a:ext cx="5521784" cy="923330"/>
          </a:xfrm>
          <a:prstGeom prst="rect">
            <a:avLst/>
          </a:prstGeom>
          <a:noFill/>
        </p:spPr>
        <p:txBody>
          <a:bodyPr wrap="square">
            <a:spAutoFit/>
          </a:bodyPr>
          <a:lstStyle/>
          <a:p>
            <a:r>
              <a:rPr lang="en-GB" sz="1800" b="1" dirty="0">
                <a:solidFill>
                  <a:srgbClr val="FF0000"/>
                </a:solidFill>
                <a:latin typeface="Arial" panose="020B0604020202020204" pitchFamily="34" charset="0"/>
              </a:rPr>
              <a:t>“Hybrid Monte Carlo” method fails in Burnup calculations</a:t>
            </a:r>
            <a:r>
              <a:rPr lang="en-GB" sz="1800" b="1" dirty="0">
                <a:solidFill>
                  <a:srgbClr val="000000"/>
                </a:solidFill>
                <a:latin typeface="Arial" panose="020B0604020202020204" pitchFamily="34" charset="0"/>
              </a:rPr>
              <a:t>… full Monte Carlo approach …</a:t>
            </a:r>
          </a:p>
          <a:p>
            <a:r>
              <a:rPr lang="en-GB" b="1" dirty="0">
                <a:solidFill>
                  <a:srgbClr val="0000FF"/>
                </a:solidFill>
                <a:latin typeface="Arial" panose="020B0604020202020204" pitchFamily="34" charset="0"/>
              </a:rPr>
              <a:t>Thanks to Adrian Bidau (2014)!</a:t>
            </a:r>
            <a:endParaRPr lang="en-GB" dirty="0">
              <a:solidFill>
                <a:srgbClr val="0000FF"/>
              </a:solidFill>
            </a:endParaRPr>
          </a:p>
        </p:txBody>
      </p:sp>
    </p:spTree>
    <p:extLst>
      <p:ext uri="{BB962C8B-B14F-4D97-AF65-F5344CB8AC3E}">
        <p14:creationId xmlns:p14="http://schemas.microsoft.com/office/powerpoint/2010/main" val="3707830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6782F-DD09-EA5D-6DDA-00CF0681D9D2}"/>
            </a:ext>
          </a:extLst>
        </p:cNvPr>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FBA7B1A8-CF1B-139B-3751-77179751D44C}"/>
              </a:ext>
            </a:extLst>
          </p:cNvPr>
          <p:cNvSpPr txBox="1">
            <a:spLocks/>
          </p:cNvSpPr>
          <p:nvPr/>
        </p:nvSpPr>
        <p:spPr>
          <a:xfrm>
            <a:off x="11800573" y="6507189"/>
            <a:ext cx="391427"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24</a:t>
            </a:fld>
            <a:endParaRPr lang="de-DE" dirty="0"/>
          </a:p>
        </p:txBody>
      </p:sp>
      <p:sp>
        <p:nvSpPr>
          <p:cNvPr id="5" name="Title 1">
            <a:extLst>
              <a:ext uri="{FF2B5EF4-FFF2-40B4-BE49-F238E27FC236}">
                <a16:creationId xmlns:a16="http://schemas.microsoft.com/office/drawing/2014/main" id="{95BAA065-1DE6-C1F8-C11B-36B54D9E747C}"/>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400" dirty="0">
                <a:solidFill>
                  <a:srgbClr val="006AB3"/>
                </a:solidFill>
              </a:rPr>
              <a:t>[3] Uncertainty in Core Calculations</a:t>
            </a:r>
          </a:p>
        </p:txBody>
      </p:sp>
      <p:sp>
        <p:nvSpPr>
          <p:cNvPr id="10" name="Text Box 7">
            <a:extLst>
              <a:ext uri="{FF2B5EF4-FFF2-40B4-BE49-F238E27FC236}">
                <a16:creationId xmlns:a16="http://schemas.microsoft.com/office/drawing/2014/main" id="{2BD6034F-1689-09E2-B9D4-A81F53B78C33}"/>
              </a:ext>
            </a:extLst>
          </p:cNvPr>
          <p:cNvSpPr txBox="1">
            <a:spLocks noChangeArrowheads="1"/>
          </p:cNvSpPr>
          <p:nvPr/>
        </p:nvSpPr>
        <p:spPr bwMode="auto">
          <a:xfrm>
            <a:off x="82550" y="1098650"/>
            <a:ext cx="68932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PWR core UQ using TENDL2012 random files (2013)</a:t>
            </a:r>
          </a:p>
        </p:txBody>
      </p:sp>
      <p:pic>
        <p:nvPicPr>
          <p:cNvPr id="12" name="Picture 11">
            <a:extLst>
              <a:ext uri="{FF2B5EF4-FFF2-40B4-BE49-F238E27FC236}">
                <a16:creationId xmlns:a16="http://schemas.microsoft.com/office/drawing/2014/main" id="{A13F7B79-8B69-8967-EC71-CB4A29BBDBC3}"/>
              </a:ext>
            </a:extLst>
          </p:cNvPr>
          <p:cNvPicPr>
            <a:picLocks noChangeAspect="1"/>
          </p:cNvPicPr>
          <p:nvPr/>
        </p:nvPicPr>
        <p:blipFill>
          <a:blip r:embed="rId2"/>
          <a:srcRect b="8026"/>
          <a:stretch>
            <a:fillRect/>
          </a:stretch>
        </p:blipFill>
        <p:spPr>
          <a:xfrm>
            <a:off x="328393" y="4015706"/>
            <a:ext cx="5130334" cy="2282273"/>
          </a:xfrm>
          <a:prstGeom prst="rect">
            <a:avLst/>
          </a:prstGeom>
        </p:spPr>
      </p:pic>
      <p:pic>
        <p:nvPicPr>
          <p:cNvPr id="14" name="Picture 13">
            <a:extLst>
              <a:ext uri="{FF2B5EF4-FFF2-40B4-BE49-F238E27FC236}">
                <a16:creationId xmlns:a16="http://schemas.microsoft.com/office/drawing/2014/main" id="{B36B0DA3-A7E6-FE1D-B034-740841BC1DE7}"/>
              </a:ext>
            </a:extLst>
          </p:cNvPr>
          <p:cNvPicPr>
            <a:picLocks noChangeAspect="1"/>
          </p:cNvPicPr>
          <p:nvPr/>
        </p:nvPicPr>
        <p:blipFill>
          <a:blip r:embed="rId3"/>
          <a:stretch>
            <a:fillRect/>
          </a:stretch>
        </p:blipFill>
        <p:spPr>
          <a:xfrm>
            <a:off x="6208295" y="3191958"/>
            <a:ext cx="5740806" cy="3568609"/>
          </a:xfrm>
          <a:prstGeom prst="rect">
            <a:avLst/>
          </a:prstGeom>
        </p:spPr>
      </p:pic>
      <p:pic>
        <p:nvPicPr>
          <p:cNvPr id="16" name="Picture 15">
            <a:extLst>
              <a:ext uri="{FF2B5EF4-FFF2-40B4-BE49-F238E27FC236}">
                <a16:creationId xmlns:a16="http://schemas.microsoft.com/office/drawing/2014/main" id="{2FA5EC36-664A-F83E-CCA2-31F3FE1FEEFA}"/>
              </a:ext>
            </a:extLst>
          </p:cNvPr>
          <p:cNvPicPr>
            <a:picLocks noChangeAspect="1"/>
          </p:cNvPicPr>
          <p:nvPr/>
        </p:nvPicPr>
        <p:blipFill>
          <a:blip r:embed="rId4"/>
          <a:stretch>
            <a:fillRect/>
          </a:stretch>
        </p:blipFill>
        <p:spPr>
          <a:xfrm>
            <a:off x="6998130" y="1149478"/>
            <a:ext cx="2646383" cy="2044932"/>
          </a:xfrm>
          <a:prstGeom prst="rect">
            <a:avLst/>
          </a:prstGeom>
        </p:spPr>
      </p:pic>
      <p:sp>
        <p:nvSpPr>
          <p:cNvPr id="18" name="TextBox 17">
            <a:extLst>
              <a:ext uri="{FF2B5EF4-FFF2-40B4-BE49-F238E27FC236}">
                <a16:creationId xmlns:a16="http://schemas.microsoft.com/office/drawing/2014/main" id="{A65582B9-93FA-CD9E-8FCA-621F9D4FF2AD}"/>
              </a:ext>
            </a:extLst>
          </p:cNvPr>
          <p:cNvSpPr txBox="1"/>
          <p:nvPr/>
        </p:nvSpPr>
        <p:spPr>
          <a:xfrm>
            <a:off x="9768507" y="1149478"/>
            <a:ext cx="2269557" cy="1569660"/>
          </a:xfrm>
          <a:prstGeom prst="rect">
            <a:avLst/>
          </a:prstGeom>
          <a:noFill/>
        </p:spPr>
        <p:txBody>
          <a:bodyPr wrap="square">
            <a:spAutoFit/>
          </a:bodyPr>
          <a:lstStyle/>
          <a:p>
            <a:r>
              <a:rPr lang="en-GB" sz="1600" b="1" dirty="0"/>
              <a:t>Figure 6. </a:t>
            </a:r>
            <a:r>
              <a:rPr lang="en-GB" sz="1600" dirty="0"/>
              <a:t>Uncertainties in the Incoherent Inelastic Scattering Cross Section Calculated from 800 Random TENDL2012 for STL-H in H2O.</a:t>
            </a:r>
          </a:p>
        </p:txBody>
      </p:sp>
      <p:sp>
        <p:nvSpPr>
          <p:cNvPr id="20" name="TextBox 19">
            <a:extLst>
              <a:ext uri="{FF2B5EF4-FFF2-40B4-BE49-F238E27FC236}">
                <a16:creationId xmlns:a16="http://schemas.microsoft.com/office/drawing/2014/main" id="{55A08030-23CB-873B-F0D3-CC947F4987E7}"/>
              </a:ext>
            </a:extLst>
          </p:cNvPr>
          <p:cNvSpPr txBox="1"/>
          <p:nvPr/>
        </p:nvSpPr>
        <p:spPr>
          <a:xfrm>
            <a:off x="146717" y="6184023"/>
            <a:ext cx="5493687" cy="584775"/>
          </a:xfrm>
          <a:prstGeom prst="rect">
            <a:avLst/>
          </a:prstGeom>
          <a:noFill/>
        </p:spPr>
        <p:txBody>
          <a:bodyPr wrap="square">
            <a:spAutoFit/>
          </a:bodyPr>
          <a:lstStyle/>
          <a:p>
            <a:r>
              <a:rPr lang="en-GB" sz="1600" b="1" dirty="0"/>
              <a:t>Figure 5. </a:t>
            </a:r>
            <a:r>
              <a:rPr lang="en-GB" sz="1600" dirty="0"/>
              <a:t>Scheme of the PWR Core Analysis System SEANAP: WIMS-D4, COBAYA, and SIMULA</a:t>
            </a:r>
          </a:p>
        </p:txBody>
      </p:sp>
      <p:pic>
        <p:nvPicPr>
          <p:cNvPr id="4" name="Picture 3">
            <a:extLst>
              <a:ext uri="{FF2B5EF4-FFF2-40B4-BE49-F238E27FC236}">
                <a16:creationId xmlns:a16="http://schemas.microsoft.com/office/drawing/2014/main" id="{8D8A23EF-69DE-676D-DAA0-E831C7B7E8D6}"/>
              </a:ext>
            </a:extLst>
          </p:cNvPr>
          <p:cNvPicPr>
            <a:picLocks noChangeAspect="1"/>
          </p:cNvPicPr>
          <p:nvPr/>
        </p:nvPicPr>
        <p:blipFill>
          <a:blip r:embed="rId5"/>
          <a:stretch>
            <a:fillRect/>
          </a:stretch>
        </p:blipFill>
        <p:spPr>
          <a:xfrm>
            <a:off x="153935" y="1498760"/>
            <a:ext cx="5304792" cy="2541218"/>
          </a:xfrm>
          <a:prstGeom prst="rect">
            <a:avLst/>
          </a:prstGeom>
          <a:ln>
            <a:solidFill>
              <a:srgbClr val="0000FF"/>
            </a:solidFill>
          </a:ln>
        </p:spPr>
      </p:pic>
      <p:sp>
        <p:nvSpPr>
          <p:cNvPr id="2" name="Rectangle: Rounded Corners 1">
            <a:extLst>
              <a:ext uri="{FF2B5EF4-FFF2-40B4-BE49-F238E27FC236}">
                <a16:creationId xmlns:a16="http://schemas.microsoft.com/office/drawing/2014/main" id="{37198533-9CE0-CB6B-9446-E1BE8983126D}"/>
              </a:ext>
            </a:extLst>
          </p:cNvPr>
          <p:cNvSpPr/>
          <p:nvPr/>
        </p:nvSpPr>
        <p:spPr>
          <a:xfrm>
            <a:off x="9364447" y="3605829"/>
            <a:ext cx="497150" cy="3089429"/>
          </a:xfrm>
          <a:prstGeom prst="round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Rounded Corners 2">
            <a:extLst>
              <a:ext uri="{FF2B5EF4-FFF2-40B4-BE49-F238E27FC236}">
                <a16:creationId xmlns:a16="http://schemas.microsoft.com/office/drawing/2014/main" id="{04D7925A-8B62-306B-4A13-A5677CB22CE0}"/>
              </a:ext>
            </a:extLst>
          </p:cNvPr>
          <p:cNvSpPr/>
          <p:nvPr/>
        </p:nvSpPr>
        <p:spPr>
          <a:xfrm>
            <a:off x="10865507" y="3608051"/>
            <a:ext cx="497150" cy="3087207"/>
          </a:xfrm>
          <a:prstGeom prst="round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26220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29EB1B-609D-3DFD-E8B0-6BCDED1DE558}"/>
            </a:ext>
          </a:extLst>
        </p:cNvPr>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E3B33F05-7309-72D6-51FC-F0272E8435A5}"/>
              </a:ext>
            </a:extLst>
          </p:cNvPr>
          <p:cNvSpPr txBox="1">
            <a:spLocks/>
          </p:cNvSpPr>
          <p:nvPr/>
        </p:nvSpPr>
        <p:spPr>
          <a:xfrm>
            <a:off x="11783683" y="6507189"/>
            <a:ext cx="408317" cy="350811"/>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25</a:t>
            </a:fld>
            <a:endParaRPr lang="de-DE" dirty="0"/>
          </a:p>
        </p:txBody>
      </p:sp>
      <p:sp>
        <p:nvSpPr>
          <p:cNvPr id="5" name="Title 1">
            <a:extLst>
              <a:ext uri="{FF2B5EF4-FFF2-40B4-BE49-F238E27FC236}">
                <a16:creationId xmlns:a16="http://schemas.microsoft.com/office/drawing/2014/main" id="{9A34499E-5292-BD98-88C5-E7E58A31160D}"/>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400" dirty="0">
                <a:solidFill>
                  <a:srgbClr val="006AB3"/>
                </a:solidFill>
              </a:rPr>
              <a:t>[3] Uncertainty in Core Calculations</a:t>
            </a:r>
          </a:p>
        </p:txBody>
      </p:sp>
      <p:pic>
        <p:nvPicPr>
          <p:cNvPr id="3" name="Picture 2">
            <a:extLst>
              <a:ext uri="{FF2B5EF4-FFF2-40B4-BE49-F238E27FC236}">
                <a16:creationId xmlns:a16="http://schemas.microsoft.com/office/drawing/2014/main" id="{7E3B3B38-6143-8C65-2A1A-3255065556EA}"/>
              </a:ext>
            </a:extLst>
          </p:cNvPr>
          <p:cNvPicPr>
            <a:picLocks noChangeAspect="1"/>
          </p:cNvPicPr>
          <p:nvPr/>
        </p:nvPicPr>
        <p:blipFill>
          <a:blip r:embed="rId2"/>
          <a:srcRect l="21869" t="16441" r="22710" b="7769"/>
          <a:stretch>
            <a:fillRect/>
          </a:stretch>
        </p:blipFill>
        <p:spPr>
          <a:xfrm>
            <a:off x="82550" y="1715895"/>
            <a:ext cx="6756935" cy="5005138"/>
          </a:xfrm>
          <a:prstGeom prst="rect">
            <a:avLst/>
          </a:prstGeom>
        </p:spPr>
      </p:pic>
      <p:pic>
        <p:nvPicPr>
          <p:cNvPr id="6" name="Picture 5">
            <a:extLst>
              <a:ext uri="{FF2B5EF4-FFF2-40B4-BE49-F238E27FC236}">
                <a16:creationId xmlns:a16="http://schemas.microsoft.com/office/drawing/2014/main" id="{B624461D-D8E2-900B-2ACA-0F045AE0241A}"/>
              </a:ext>
            </a:extLst>
          </p:cNvPr>
          <p:cNvPicPr>
            <a:picLocks noChangeAspect="1"/>
          </p:cNvPicPr>
          <p:nvPr/>
        </p:nvPicPr>
        <p:blipFill>
          <a:blip r:embed="rId3"/>
          <a:srcRect l="23526" t="29704" r="52790" b="13599"/>
          <a:stretch>
            <a:fillRect/>
          </a:stretch>
        </p:blipFill>
        <p:spPr>
          <a:xfrm>
            <a:off x="3907857" y="2867689"/>
            <a:ext cx="2695073" cy="3494611"/>
          </a:xfrm>
          <a:prstGeom prst="rect">
            <a:avLst/>
          </a:prstGeom>
        </p:spPr>
      </p:pic>
      <p:pic>
        <p:nvPicPr>
          <p:cNvPr id="8" name="Picture 7">
            <a:extLst>
              <a:ext uri="{FF2B5EF4-FFF2-40B4-BE49-F238E27FC236}">
                <a16:creationId xmlns:a16="http://schemas.microsoft.com/office/drawing/2014/main" id="{D9CA32BF-85A3-29FA-1882-96B580144649}"/>
              </a:ext>
            </a:extLst>
          </p:cNvPr>
          <p:cNvPicPr>
            <a:picLocks noChangeAspect="1"/>
          </p:cNvPicPr>
          <p:nvPr/>
        </p:nvPicPr>
        <p:blipFill>
          <a:blip r:embed="rId4"/>
          <a:srcRect l="21474" t="17169" r="23105" b="5584"/>
          <a:stretch>
            <a:fillRect/>
          </a:stretch>
        </p:blipFill>
        <p:spPr>
          <a:xfrm>
            <a:off x="6882388" y="2588115"/>
            <a:ext cx="5227062" cy="3946359"/>
          </a:xfrm>
          <a:prstGeom prst="rect">
            <a:avLst/>
          </a:prstGeom>
        </p:spPr>
      </p:pic>
      <p:sp>
        <p:nvSpPr>
          <p:cNvPr id="10" name="Text Box 7">
            <a:extLst>
              <a:ext uri="{FF2B5EF4-FFF2-40B4-BE49-F238E27FC236}">
                <a16:creationId xmlns:a16="http://schemas.microsoft.com/office/drawing/2014/main" id="{727ED8E1-9B20-F980-4F3A-6CFA3E4F4C68}"/>
              </a:ext>
            </a:extLst>
          </p:cNvPr>
          <p:cNvSpPr txBox="1">
            <a:spLocks noChangeArrowheads="1"/>
          </p:cNvSpPr>
          <p:nvPr/>
        </p:nvSpPr>
        <p:spPr bwMode="auto">
          <a:xfrm>
            <a:off x="82550" y="1098650"/>
            <a:ext cx="93826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PWR core UQ using SANDY code for ND uncertainties in JEFF-3.3 (2018)</a:t>
            </a:r>
          </a:p>
        </p:txBody>
      </p:sp>
    </p:spTree>
    <p:extLst>
      <p:ext uri="{BB962C8B-B14F-4D97-AF65-F5344CB8AC3E}">
        <p14:creationId xmlns:p14="http://schemas.microsoft.com/office/powerpoint/2010/main" val="355469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81B50-C1A2-A898-1AB0-340285B04D18}"/>
            </a:ext>
          </a:extLst>
        </p:cNvPr>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3FD03293-A8DE-17BA-2E62-BFB60960975C}"/>
              </a:ext>
            </a:extLst>
          </p:cNvPr>
          <p:cNvSpPr txBox="1">
            <a:spLocks/>
          </p:cNvSpPr>
          <p:nvPr/>
        </p:nvSpPr>
        <p:spPr>
          <a:xfrm>
            <a:off x="11680166" y="6507190"/>
            <a:ext cx="511834" cy="267200"/>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26</a:t>
            </a:fld>
            <a:endParaRPr lang="de-DE" dirty="0"/>
          </a:p>
        </p:txBody>
      </p:sp>
      <p:sp>
        <p:nvSpPr>
          <p:cNvPr id="5" name="Title 1">
            <a:extLst>
              <a:ext uri="{FF2B5EF4-FFF2-40B4-BE49-F238E27FC236}">
                <a16:creationId xmlns:a16="http://schemas.microsoft.com/office/drawing/2014/main" id="{AF9B6188-8248-9BF6-B855-1D533C632C18}"/>
              </a:ext>
            </a:extLst>
          </p:cNvPr>
          <p:cNvSpPr>
            <a:spLocks noGrp="1"/>
          </p:cNvSpPr>
          <p:nvPr>
            <p:ph type="ctrTitle"/>
          </p:nvPr>
        </p:nvSpPr>
        <p:spPr>
          <a:xfrm>
            <a:off x="-3" y="0"/>
            <a:ext cx="9009249" cy="904775"/>
          </a:xfrm>
          <a:solidFill>
            <a:schemeClr val="bg1"/>
          </a:solidFill>
        </p:spPr>
        <p:txBody>
          <a:bodyPr>
            <a:noAutofit/>
          </a:bodyPr>
          <a:lstStyle/>
          <a:p>
            <a:pPr algn="l">
              <a:spcAft>
                <a:spcPts val="600"/>
              </a:spcAft>
            </a:pPr>
            <a:r>
              <a:rPr lang="en-GB" sz="3400" dirty="0">
                <a:solidFill>
                  <a:srgbClr val="006AB3"/>
                </a:solidFill>
              </a:rPr>
              <a:t>[4] Uncertainty in Fission Pulse Decay Heat</a:t>
            </a:r>
          </a:p>
        </p:txBody>
      </p:sp>
      <p:sp>
        <p:nvSpPr>
          <p:cNvPr id="7" name="Rettangolo 7">
            <a:extLst>
              <a:ext uri="{FF2B5EF4-FFF2-40B4-BE49-F238E27FC236}">
                <a16:creationId xmlns:a16="http://schemas.microsoft.com/office/drawing/2014/main" id="{6E18009C-8FFD-C0D9-3405-6194E6A3A492}"/>
              </a:ext>
            </a:extLst>
          </p:cNvPr>
          <p:cNvSpPr>
            <a:spLocks noChangeArrowheads="1"/>
          </p:cNvSpPr>
          <p:nvPr/>
        </p:nvSpPr>
        <p:spPr bwMode="auto">
          <a:xfrm>
            <a:off x="6661242" y="6189614"/>
            <a:ext cx="43633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l">
              <a:lnSpc>
                <a:spcPct val="100000"/>
              </a:lnSpc>
              <a:spcBef>
                <a:spcPts val="0"/>
              </a:spcBef>
              <a:spcAft>
                <a:spcPts val="0"/>
              </a:spcAft>
              <a:buFont typeface="Wingdings" panose="05000000000000000000" pitchFamily="2" charset="2"/>
              <a:buChar char="q"/>
            </a:pPr>
            <a:r>
              <a:rPr lang="en-GB" sz="1600" b="1" dirty="0">
                <a:solidFill>
                  <a:srgbClr val="0000FF"/>
                </a:solidFill>
              </a:rPr>
              <a:t>Strong uncertainty reduction when JEFF-4 thermal fission-yield correlations are included</a:t>
            </a:r>
          </a:p>
        </p:txBody>
      </p:sp>
      <p:sp>
        <p:nvSpPr>
          <p:cNvPr id="8" name="5 Rectángulo">
            <a:extLst>
              <a:ext uri="{FF2B5EF4-FFF2-40B4-BE49-F238E27FC236}">
                <a16:creationId xmlns:a16="http://schemas.microsoft.com/office/drawing/2014/main" id="{461211D1-9ADA-14E1-27DB-01D549DA8FFD}"/>
              </a:ext>
            </a:extLst>
          </p:cNvPr>
          <p:cNvSpPr>
            <a:spLocks noChangeArrowheads="1"/>
          </p:cNvSpPr>
          <p:nvPr/>
        </p:nvSpPr>
        <p:spPr bwMode="auto">
          <a:xfrm>
            <a:off x="6125493" y="1098650"/>
            <a:ext cx="608873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2000" b="1" dirty="0">
                <a:solidFill>
                  <a:srgbClr val="0000FF"/>
                </a:solidFill>
                <a:latin typeface="Tahoma" panose="020B0604030504040204" pitchFamily="34" charset="0"/>
              </a:rPr>
              <a:t>Last FPDH studies: 3rd Research Coordination Meeting on Updated FY Data for Applications </a:t>
            </a:r>
            <a:r>
              <a:rPr lang="en-US" sz="2000" b="1" dirty="0">
                <a:solidFill>
                  <a:srgbClr val="0000FF"/>
                </a:solidFill>
                <a:latin typeface="Tahoma" panose="020B0604030504040204" pitchFamily="34" charset="0"/>
              </a:rPr>
              <a:t>… UQ using JEFF-4.0 </a:t>
            </a:r>
            <a:r>
              <a:rPr lang="en-GB" sz="2000" b="1" dirty="0">
                <a:solidFill>
                  <a:srgbClr val="0000FF"/>
                </a:solidFill>
                <a:latin typeface="Tahoma" panose="020B0604030504040204" pitchFamily="34" charset="0"/>
              </a:rPr>
              <a:t>(2024</a:t>
            </a:r>
            <a:r>
              <a:rPr lang="en-US" sz="2000" b="1" dirty="0">
                <a:solidFill>
                  <a:srgbClr val="0000FF"/>
                </a:solidFill>
                <a:latin typeface="Tahoma" panose="020B0604030504040204" pitchFamily="34" charset="0"/>
              </a:rPr>
              <a:t>) </a:t>
            </a:r>
          </a:p>
        </p:txBody>
      </p:sp>
      <p:pic>
        <p:nvPicPr>
          <p:cNvPr id="11" name="Picture 10">
            <a:extLst>
              <a:ext uri="{FF2B5EF4-FFF2-40B4-BE49-F238E27FC236}">
                <a16:creationId xmlns:a16="http://schemas.microsoft.com/office/drawing/2014/main" id="{7E15DA64-34A4-DA6F-007D-794EEE75B9CC}"/>
              </a:ext>
            </a:extLst>
          </p:cNvPr>
          <p:cNvPicPr>
            <a:picLocks noChangeAspect="1"/>
          </p:cNvPicPr>
          <p:nvPr/>
        </p:nvPicPr>
        <p:blipFill>
          <a:blip r:embed="rId2"/>
          <a:stretch>
            <a:fillRect/>
          </a:stretch>
        </p:blipFill>
        <p:spPr>
          <a:xfrm>
            <a:off x="82550" y="1498760"/>
            <a:ext cx="4760316" cy="2668979"/>
          </a:xfrm>
          <a:prstGeom prst="rect">
            <a:avLst/>
          </a:prstGeom>
          <a:ln>
            <a:solidFill>
              <a:srgbClr val="0000FF"/>
            </a:solidFill>
          </a:ln>
        </p:spPr>
      </p:pic>
      <p:sp>
        <p:nvSpPr>
          <p:cNvPr id="12" name="Text Box 7">
            <a:extLst>
              <a:ext uri="{FF2B5EF4-FFF2-40B4-BE49-F238E27FC236}">
                <a16:creationId xmlns:a16="http://schemas.microsoft.com/office/drawing/2014/main" id="{76F795DF-A19E-3D3D-E1DB-54814A20D692}"/>
              </a:ext>
            </a:extLst>
          </p:cNvPr>
          <p:cNvSpPr txBox="1">
            <a:spLocks noChangeArrowheads="1"/>
          </p:cNvSpPr>
          <p:nvPr/>
        </p:nvSpPr>
        <p:spPr bwMode="auto">
          <a:xfrm>
            <a:off x="82550" y="1098650"/>
            <a:ext cx="57759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First FPDH UQ studies JEFF-3.1.1(ND 2014)</a:t>
            </a:r>
          </a:p>
        </p:txBody>
      </p:sp>
      <p:pic>
        <p:nvPicPr>
          <p:cNvPr id="16" name="Picture 15">
            <a:extLst>
              <a:ext uri="{FF2B5EF4-FFF2-40B4-BE49-F238E27FC236}">
                <a16:creationId xmlns:a16="http://schemas.microsoft.com/office/drawing/2014/main" id="{9393D7C8-0F43-3B8E-EC22-C5557FB11E60}"/>
              </a:ext>
            </a:extLst>
          </p:cNvPr>
          <p:cNvPicPr>
            <a:picLocks noChangeAspect="1"/>
          </p:cNvPicPr>
          <p:nvPr/>
        </p:nvPicPr>
        <p:blipFill>
          <a:blip r:embed="rId3"/>
          <a:stretch>
            <a:fillRect/>
          </a:stretch>
        </p:blipFill>
        <p:spPr>
          <a:xfrm>
            <a:off x="6659258" y="2666675"/>
            <a:ext cx="5365261" cy="3502735"/>
          </a:xfrm>
          <a:prstGeom prst="rect">
            <a:avLst/>
          </a:prstGeom>
        </p:spPr>
      </p:pic>
      <p:sp>
        <p:nvSpPr>
          <p:cNvPr id="17" name="TextBox 16">
            <a:extLst>
              <a:ext uri="{FF2B5EF4-FFF2-40B4-BE49-F238E27FC236}">
                <a16:creationId xmlns:a16="http://schemas.microsoft.com/office/drawing/2014/main" id="{691B85AF-43D0-DD84-9A25-A9AA66815148}"/>
              </a:ext>
            </a:extLst>
          </p:cNvPr>
          <p:cNvSpPr txBox="1"/>
          <p:nvPr/>
        </p:nvSpPr>
        <p:spPr>
          <a:xfrm>
            <a:off x="6556816" y="2298644"/>
            <a:ext cx="5467703" cy="338554"/>
          </a:xfrm>
          <a:prstGeom prst="rect">
            <a:avLst/>
          </a:prstGeom>
          <a:noFill/>
        </p:spPr>
        <p:txBody>
          <a:bodyPr wrap="square">
            <a:spAutoFit/>
          </a:bodyPr>
          <a:lstStyle/>
          <a:p>
            <a:pPr>
              <a:buNone/>
            </a:pPr>
            <a:r>
              <a:rPr lang="en-GB" sz="1600" b="1" dirty="0"/>
              <a:t>Figure 8. </a:t>
            </a:r>
            <a:r>
              <a:rPr lang="en-GB" sz="1600" dirty="0"/>
              <a:t>Total decay heat from thermal pulse on 239Pu.</a:t>
            </a:r>
          </a:p>
        </p:txBody>
      </p:sp>
      <p:pic>
        <p:nvPicPr>
          <p:cNvPr id="19" name="Picture 18">
            <a:extLst>
              <a:ext uri="{FF2B5EF4-FFF2-40B4-BE49-F238E27FC236}">
                <a16:creationId xmlns:a16="http://schemas.microsoft.com/office/drawing/2014/main" id="{9A11D5A7-2D29-489D-DB38-1BF6FD0EB54B}"/>
              </a:ext>
            </a:extLst>
          </p:cNvPr>
          <p:cNvPicPr>
            <a:picLocks noChangeAspect="1"/>
          </p:cNvPicPr>
          <p:nvPr/>
        </p:nvPicPr>
        <p:blipFill>
          <a:blip r:embed="rId4"/>
          <a:stretch>
            <a:fillRect/>
          </a:stretch>
        </p:blipFill>
        <p:spPr>
          <a:xfrm>
            <a:off x="82549" y="4239236"/>
            <a:ext cx="3372919" cy="2535153"/>
          </a:xfrm>
          <a:prstGeom prst="rect">
            <a:avLst/>
          </a:prstGeom>
        </p:spPr>
      </p:pic>
      <p:sp>
        <p:nvSpPr>
          <p:cNvPr id="21" name="TextBox 20">
            <a:extLst>
              <a:ext uri="{FF2B5EF4-FFF2-40B4-BE49-F238E27FC236}">
                <a16:creationId xmlns:a16="http://schemas.microsoft.com/office/drawing/2014/main" id="{034F064A-4DC2-85A6-9DDB-2DAD2D66560E}"/>
              </a:ext>
            </a:extLst>
          </p:cNvPr>
          <p:cNvSpPr txBox="1"/>
          <p:nvPr/>
        </p:nvSpPr>
        <p:spPr>
          <a:xfrm>
            <a:off x="3300401" y="4338844"/>
            <a:ext cx="2795599" cy="2062103"/>
          </a:xfrm>
          <a:prstGeom prst="rect">
            <a:avLst/>
          </a:prstGeom>
          <a:noFill/>
        </p:spPr>
        <p:txBody>
          <a:bodyPr wrap="square">
            <a:spAutoFit/>
          </a:bodyPr>
          <a:lstStyle/>
          <a:p>
            <a:pPr algn="l"/>
            <a:r>
              <a:rPr lang="en-GB" sz="1600" b="1" dirty="0"/>
              <a:t>Figure 7</a:t>
            </a:r>
            <a:r>
              <a:rPr lang="en-GB" sz="1600" b="1" i="0" u="none" strike="noStrike" baseline="0" dirty="0"/>
              <a:t>. </a:t>
            </a:r>
            <a:r>
              <a:rPr lang="en-GB" sz="1600" b="0" i="0" u="none" strike="noStrike" baseline="0" dirty="0"/>
              <a:t>Predicted relative errors (in %) due to all nuclear data uncertainties propagated together and individually, compared to experimental uncertainty of total decay heat (</a:t>
            </a:r>
            <a:r>
              <a:rPr lang="en-GB" sz="1600" b="0" i="0" u="none" strike="noStrike" baseline="0" dirty="0" err="1">
                <a:latin typeface="Symbol" panose="05050102010706020507" pitchFamily="18" charset="2"/>
              </a:rPr>
              <a:t>b</a:t>
            </a:r>
            <a:r>
              <a:rPr lang="en-GB" sz="1600" b="0" i="0" u="none" strike="noStrike" baseline="0" dirty="0" err="1"/>
              <a:t>+</a:t>
            </a:r>
            <a:r>
              <a:rPr lang="en-GB" sz="1600" b="0" i="0" u="none" strike="noStrike" baseline="0" dirty="0" err="1">
                <a:latin typeface="Symbol" panose="05050102010706020507" pitchFamily="18" charset="2"/>
              </a:rPr>
              <a:t>g</a:t>
            </a:r>
            <a:r>
              <a:rPr lang="en-GB" sz="1600" b="0" i="0" u="none" strike="noStrike" baseline="0" dirty="0"/>
              <a:t>) for thermal neutron fission burst of 239Pu.</a:t>
            </a:r>
            <a:endParaRPr lang="en-GB" sz="1600" dirty="0"/>
          </a:p>
        </p:txBody>
      </p:sp>
    </p:spTree>
    <p:extLst>
      <p:ext uri="{BB962C8B-B14F-4D97-AF65-F5344CB8AC3E}">
        <p14:creationId xmlns:p14="http://schemas.microsoft.com/office/powerpoint/2010/main" val="12052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FC6615-B76F-1FD9-7246-1C803369734A}"/>
            </a:ext>
          </a:extLst>
        </p:cNvPr>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42FC5690-2134-3E7A-838F-88B954FDED9D}"/>
              </a:ext>
            </a:extLst>
          </p:cNvPr>
          <p:cNvSpPr txBox="1">
            <a:spLocks/>
          </p:cNvSpPr>
          <p:nvPr/>
        </p:nvSpPr>
        <p:spPr>
          <a:xfrm>
            <a:off x="11681072" y="6507190"/>
            <a:ext cx="510928" cy="314350"/>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27</a:t>
            </a:fld>
            <a:endParaRPr lang="de-DE" dirty="0"/>
          </a:p>
        </p:txBody>
      </p:sp>
      <p:sp>
        <p:nvSpPr>
          <p:cNvPr id="5" name="Title 1">
            <a:extLst>
              <a:ext uri="{FF2B5EF4-FFF2-40B4-BE49-F238E27FC236}">
                <a16:creationId xmlns:a16="http://schemas.microsoft.com/office/drawing/2014/main" id="{37E6C0D0-222E-847E-953C-DB6FEB1B661E}"/>
              </a:ext>
            </a:extLst>
          </p:cNvPr>
          <p:cNvSpPr>
            <a:spLocks noGrp="1"/>
          </p:cNvSpPr>
          <p:nvPr>
            <p:ph type="ctrTitle"/>
          </p:nvPr>
        </p:nvSpPr>
        <p:spPr>
          <a:xfrm>
            <a:off x="0" y="0"/>
            <a:ext cx="9009249" cy="904775"/>
          </a:xfrm>
          <a:solidFill>
            <a:schemeClr val="bg1"/>
          </a:solidFill>
        </p:spPr>
        <p:txBody>
          <a:bodyPr>
            <a:noAutofit/>
          </a:bodyPr>
          <a:lstStyle/>
          <a:p>
            <a:pPr algn="l">
              <a:spcAft>
                <a:spcPts val="600"/>
              </a:spcAft>
            </a:pPr>
            <a:r>
              <a:rPr lang="en-GB" sz="3400" dirty="0">
                <a:solidFill>
                  <a:srgbClr val="006AB3"/>
                </a:solidFill>
              </a:rPr>
              <a:t>[4.1] Importance of FY correlations …</a:t>
            </a:r>
          </a:p>
        </p:txBody>
      </p:sp>
      <p:sp>
        <p:nvSpPr>
          <p:cNvPr id="8" name="5 Rectángulo">
            <a:extLst>
              <a:ext uri="{FF2B5EF4-FFF2-40B4-BE49-F238E27FC236}">
                <a16:creationId xmlns:a16="http://schemas.microsoft.com/office/drawing/2014/main" id="{AF1EDB68-13B9-E8BE-4B5A-EB00AEAFEECB}"/>
              </a:ext>
            </a:extLst>
          </p:cNvPr>
          <p:cNvSpPr>
            <a:spLocks noChangeArrowheads="1"/>
          </p:cNvSpPr>
          <p:nvPr/>
        </p:nvSpPr>
        <p:spPr bwMode="auto">
          <a:xfrm>
            <a:off x="6968441" y="993975"/>
            <a:ext cx="520957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2000" b="1" dirty="0">
                <a:solidFill>
                  <a:srgbClr val="0000FF"/>
                </a:solidFill>
                <a:latin typeface="Tahoma" panose="020B0604030504040204" pitchFamily="34" charset="0"/>
              </a:rPr>
              <a:t>3rd Research Coordination Meeting on Updated FY Data for Applications</a:t>
            </a:r>
          </a:p>
          <a:p>
            <a:r>
              <a:rPr lang="en-US" sz="2000" b="1" dirty="0">
                <a:solidFill>
                  <a:srgbClr val="0000FF"/>
                </a:solidFill>
                <a:latin typeface="Tahoma" panose="020B0604030504040204" pitchFamily="34" charset="0"/>
              </a:rPr>
              <a:t>… UQ using JEFF-4.0 </a:t>
            </a:r>
            <a:r>
              <a:rPr lang="en-GB" sz="2000" b="1" dirty="0">
                <a:solidFill>
                  <a:srgbClr val="0000FF"/>
                </a:solidFill>
                <a:latin typeface="Tahoma" panose="020B0604030504040204" pitchFamily="34" charset="0"/>
              </a:rPr>
              <a:t>(2024</a:t>
            </a:r>
            <a:r>
              <a:rPr lang="en-US" sz="2000" b="1" dirty="0">
                <a:solidFill>
                  <a:srgbClr val="0000FF"/>
                </a:solidFill>
                <a:latin typeface="Tahoma" panose="020B0604030504040204" pitchFamily="34" charset="0"/>
              </a:rPr>
              <a:t>) </a:t>
            </a:r>
          </a:p>
        </p:txBody>
      </p:sp>
      <p:sp>
        <p:nvSpPr>
          <p:cNvPr id="12" name="Text Box 7">
            <a:extLst>
              <a:ext uri="{FF2B5EF4-FFF2-40B4-BE49-F238E27FC236}">
                <a16:creationId xmlns:a16="http://schemas.microsoft.com/office/drawing/2014/main" id="{BF73F280-C14D-2DB3-FC64-2CBC8C889579}"/>
              </a:ext>
            </a:extLst>
          </p:cNvPr>
          <p:cNvSpPr txBox="1">
            <a:spLocks noChangeArrowheads="1"/>
          </p:cNvSpPr>
          <p:nvPr/>
        </p:nvSpPr>
        <p:spPr bwMode="auto">
          <a:xfrm>
            <a:off x="56600" y="997432"/>
            <a:ext cx="66840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FY uncertainty in burnup calculations (UAM 2014, PHYSOR 2014) … UQ using ENDF/B-VII.1</a:t>
            </a:r>
          </a:p>
        </p:txBody>
      </p:sp>
      <p:pic>
        <p:nvPicPr>
          <p:cNvPr id="3" name="Picture 2">
            <a:extLst>
              <a:ext uri="{FF2B5EF4-FFF2-40B4-BE49-F238E27FC236}">
                <a16:creationId xmlns:a16="http://schemas.microsoft.com/office/drawing/2014/main" id="{84A3516D-C269-9801-499A-40834E1DD2F6}"/>
              </a:ext>
            </a:extLst>
          </p:cNvPr>
          <p:cNvPicPr>
            <a:picLocks noChangeAspect="1"/>
          </p:cNvPicPr>
          <p:nvPr/>
        </p:nvPicPr>
        <p:blipFill>
          <a:blip r:embed="rId2"/>
          <a:stretch>
            <a:fillRect/>
          </a:stretch>
        </p:blipFill>
        <p:spPr>
          <a:xfrm>
            <a:off x="7823624" y="3551107"/>
            <a:ext cx="4358461" cy="2845441"/>
          </a:xfrm>
          <a:prstGeom prst="rect">
            <a:avLst/>
          </a:prstGeom>
        </p:spPr>
      </p:pic>
      <p:sp>
        <p:nvSpPr>
          <p:cNvPr id="4" name="TextBox 3">
            <a:extLst>
              <a:ext uri="{FF2B5EF4-FFF2-40B4-BE49-F238E27FC236}">
                <a16:creationId xmlns:a16="http://schemas.microsoft.com/office/drawing/2014/main" id="{19CE2981-ACD6-D7A8-DA78-F571F2929CA6}"/>
              </a:ext>
            </a:extLst>
          </p:cNvPr>
          <p:cNvSpPr txBox="1"/>
          <p:nvPr/>
        </p:nvSpPr>
        <p:spPr>
          <a:xfrm>
            <a:off x="7989385" y="2213154"/>
            <a:ext cx="4120064" cy="1323439"/>
          </a:xfrm>
          <a:prstGeom prst="rect">
            <a:avLst/>
          </a:prstGeom>
          <a:noFill/>
        </p:spPr>
        <p:txBody>
          <a:bodyPr wrap="square">
            <a:spAutoFit/>
          </a:bodyPr>
          <a:lstStyle/>
          <a:p>
            <a:pPr>
              <a:buNone/>
            </a:pPr>
            <a:r>
              <a:rPr lang="en-GB" sz="1600" b="1" dirty="0"/>
              <a:t>Figure 10. </a:t>
            </a:r>
            <a:r>
              <a:rPr lang="en-GB" sz="1600" dirty="0"/>
              <a:t>Uncertainty in the </a:t>
            </a:r>
            <a:r>
              <a:rPr lang="en-GB" sz="1600" b="1" dirty="0" err="1"/>
              <a:t>kinf</a:t>
            </a:r>
            <a:r>
              <a:rPr lang="en-GB" sz="1600" dirty="0"/>
              <a:t> (in </a:t>
            </a:r>
            <a:r>
              <a:rPr lang="en-GB" sz="1600" dirty="0" err="1"/>
              <a:t>pcm</a:t>
            </a:r>
            <a:r>
              <a:rPr lang="en-GB" sz="1600" dirty="0"/>
              <a:t>) along burnup for a typical </a:t>
            </a:r>
            <a:r>
              <a:rPr lang="en-GB" sz="1600" b="1" dirty="0">
                <a:solidFill>
                  <a:srgbClr val="FF0000"/>
                </a:solidFill>
              </a:rPr>
              <a:t>17x17-PWR Westinghouse fuel assembly with 4.8wt%.</a:t>
            </a:r>
            <a:r>
              <a:rPr lang="en-GB" sz="1600" dirty="0"/>
              <a:t> Calculations performed with WIMSD5 code with 300 random JEFF4/FY files.</a:t>
            </a:r>
          </a:p>
        </p:txBody>
      </p:sp>
      <p:sp>
        <p:nvSpPr>
          <p:cNvPr id="6" name="Rettangolo 7">
            <a:extLst>
              <a:ext uri="{FF2B5EF4-FFF2-40B4-BE49-F238E27FC236}">
                <a16:creationId xmlns:a16="http://schemas.microsoft.com/office/drawing/2014/main" id="{D5CE03DB-304C-ECE3-0346-BA505284E9EC}"/>
              </a:ext>
            </a:extLst>
          </p:cNvPr>
          <p:cNvSpPr>
            <a:spLocks noChangeArrowheads="1"/>
          </p:cNvSpPr>
          <p:nvPr/>
        </p:nvSpPr>
        <p:spPr bwMode="auto">
          <a:xfrm>
            <a:off x="8013407" y="6344671"/>
            <a:ext cx="36676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l">
              <a:lnSpc>
                <a:spcPct val="100000"/>
              </a:lnSpc>
              <a:spcBef>
                <a:spcPts val="0"/>
              </a:spcBef>
              <a:spcAft>
                <a:spcPts val="0"/>
              </a:spcAft>
              <a:buFont typeface="Wingdings" panose="05000000000000000000" pitchFamily="2" charset="2"/>
              <a:buChar char="q"/>
            </a:pPr>
            <a:r>
              <a:rPr lang="en-GB" sz="1600" b="1" dirty="0">
                <a:solidFill>
                  <a:srgbClr val="0000FF"/>
                </a:solidFill>
              </a:rPr>
              <a:t>FY correlations strongly reduce and reshape the propagated uncertainty</a:t>
            </a:r>
          </a:p>
        </p:txBody>
      </p:sp>
      <p:pic>
        <p:nvPicPr>
          <p:cNvPr id="14" name="Picture 13">
            <a:extLst>
              <a:ext uri="{FF2B5EF4-FFF2-40B4-BE49-F238E27FC236}">
                <a16:creationId xmlns:a16="http://schemas.microsoft.com/office/drawing/2014/main" id="{C628B833-3549-C094-32C3-B1668D1C141F}"/>
              </a:ext>
            </a:extLst>
          </p:cNvPr>
          <p:cNvPicPr>
            <a:picLocks noChangeAspect="1"/>
          </p:cNvPicPr>
          <p:nvPr/>
        </p:nvPicPr>
        <p:blipFill>
          <a:blip r:embed="rId3"/>
          <a:stretch>
            <a:fillRect/>
          </a:stretch>
        </p:blipFill>
        <p:spPr>
          <a:xfrm>
            <a:off x="82551" y="1645918"/>
            <a:ext cx="3284444" cy="2457912"/>
          </a:xfrm>
          <a:prstGeom prst="rect">
            <a:avLst/>
          </a:prstGeom>
          <a:ln>
            <a:solidFill>
              <a:srgbClr val="0000FF"/>
            </a:solidFill>
          </a:ln>
        </p:spPr>
      </p:pic>
      <p:pic>
        <p:nvPicPr>
          <p:cNvPr id="18" name="Picture 17">
            <a:extLst>
              <a:ext uri="{FF2B5EF4-FFF2-40B4-BE49-F238E27FC236}">
                <a16:creationId xmlns:a16="http://schemas.microsoft.com/office/drawing/2014/main" id="{01ADABD0-AA81-07DF-4F94-33B59243C48B}"/>
              </a:ext>
            </a:extLst>
          </p:cNvPr>
          <p:cNvPicPr>
            <a:picLocks noChangeAspect="1"/>
          </p:cNvPicPr>
          <p:nvPr/>
        </p:nvPicPr>
        <p:blipFill>
          <a:blip r:embed="rId4"/>
          <a:stretch>
            <a:fillRect/>
          </a:stretch>
        </p:blipFill>
        <p:spPr>
          <a:xfrm>
            <a:off x="82550" y="4608937"/>
            <a:ext cx="3025394" cy="2218623"/>
          </a:xfrm>
          <a:prstGeom prst="rect">
            <a:avLst/>
          </a:prstGeom>
        </p:spPr>
      </p:pic>
      <p:sp>
        <p:nvSpPr>
          <p:cNvPr id="22" name="TextBox 21">
            <a:extLst>
              <a:ext uri="{FF2B5EF4-FFF2-40B4-BE49-F238E27FC236}">
                <a16:creationId xmlns:a16="http://schemas.microsoft.com/office/drawing/2014/main" id="{CBD7E3F9-638D-0B77-0CB3-B68F0D634DC2}"/>
              </a:ext>
            </a:extLst>
          </p:cNvPr>
          <p:cNvSpPr txBox="1"/>
          <p:nvPr/>
        </p:nvSpPr>
        <p:spPr>
          <a:xfrm>
            <a:off x="161783" y="4094245"/>
            <a:ext cx="2542916" cy="584775"/>
          </a:xfrm>
          <a:prstGeom prst="rect">
            <a:avLst/>
          </a:prstGeom>
          <a:noFill/>
        </p:spPr>
        <p:txBody>
          <a:bodyPr wrap="square">
            <a:spAutoFit/>
          </a:bodyPr>
          <a:lstStyle/>
          <a:p>
            <a:r>
              <a:rPr lang="en-GB" sz="1600" b="1" dirty="0"/>
              <a:t>Figure 9.</a:t>
            </a:r>
            <a:r>
              <a:rPr lang="en-GB" sz="1600" dirty="0"/>
              <a:t> Relative standard deviation in </a:t>
            </a:r>
            <a:r>
              <a:rPr lang="en-GB" sz="1600" dirty="0" err="1"/>
              <a:t>keff</a:t>
            </a:r>
            <a:r>
              <a:rPr lang="en-GB" sz="1600" dirty="0"/>
              <a:t> (in %):</a:t>
            </a:r>
          </a:p>
        </p:txBody>
      </p:sp>
      <p:pic>
        <p:nvPicPr>
          <p:cNvPr id="24" name="Picture 23">
            <a:extLst>
              <a:ext uri="{FF2B5EF4-FFF2-40B4-BE49-F238E27FC236}">
                <a16:creationId xmlns:a16="http://schemas.microsoft.com/office/drawing/2014/main" id="{F97F18E2-99A0-A995-0745-1D6F8C298309}"/>
              </a:ext>
            </a:extLst>
          </p:cNvPr>
          <p:cNvPicPr>
            <a:picLocks noChangeAspect="1"/>
          </p:cNvPicPr>
          <p:nvPr/>
        </p:nvPicPr>
        <p:blipFill>
          <a:blip r:embed="rId5"/>
          <a:stretch>
            <a:fillRect/>
          </a:stretch>
        </p:blipFill>
        <p:spPr>
          <a:xfrm>
            <a:off x="3187177" y="3585689"/>
            <a:ext cx="4059301" cy="3255100"/>
          </a:xfrm>
          <a:prstGeom prst="rect">
            <a:avLst/>
          </a:prstGeom>
        </p:spPr>
      </p:pic>
      <p:sp>
        <p:nvSpPr>
          <p:cNvPr id="26" name="TextBox 25">
            <a:extLst>
              <a:ext uri="{FF2B5EF4-FFF2-40B4-BE49-F238E27FC236}">
                <a16:creationId xmlns:a16="http://schemas.microsoft.com/office/drawing/2014/main" id="{DB5760B3-31B8-7759-8CD9-487502D8BF61}"/>
              </a:ext>
            </a:extLst>
          </p:cNvPr>
          <p:cNvSpPr txBox="1"/>
          <p:nvPr/>
        </p:nvSpPr>
        <p:spPr>
          <a:xfrm>
            <a:off x="3187177" y="2655053"/>
            <a:ext cx="4059301" cy="954107"/>
          </a:xfrm>
          <a:prstGeom prst="rect">
            <a:avLst/>
          </a:prstGeom>
          <a:solidFill>
            <a:schemeClr val="bg1"/>
          </a:solidFill>
        </p:spPr>
        <p:txBody>
          <a:bodyPr wrap="square">
            <a:spAutoFit/>
          </a:bodyPr>
          <a:lstStyle/>
          <a:p>
            <a:r>
              <a:rPr lang="en-GB" sz="1400" b="1" dirty="0"/>
              <a:t>Table 5.</a:t>
            </a:r>
            <a:r>
              <a:rPr lang="en-GB" sz="1400" dirty="0"/>
              <a:t> Uncertainty in number density for some important fission products at 60 </a:t>
            </a:r>
            <a:r>
              <a:rPr lang="en-GB" sz="1400" dirty="0" err="1"/>
              <a:t>GWd</a:t>
            </a:r>
            <a:r>
              <a:rPr lang="en-GB" sz="1400" dirty="0"/>
              <a:t>/MTU. Fission Yield source of uncertainty (standard deviation) is taken from ENDF/B-VII.1</a:t>
            </a:r>
          </a:p>
        </p:txBody>
      </p:sp>
      <p:sp>
        <p:nvSpPr>
          <p:cNvPr id="28" name="TextBox 27">
            <a:extLst>
              <a:ext uri="{FF2B5EF4-FFF2-40B4-BE49-F238E27FC236}">
                <a16:creationId xmlns:a16="http://schemas.microsoft.com/office/drawing/2014/main" id="{17AA5EF1-34A4-3E39-4786-BAFEAAA81864}"/>
              </a:ext>
            </a:extLst>
          </p:cNvPr>
          <p:cNvSpPr txBox="1"/>
          <p:nvPr/>
        </p:nvSpPr>
        <p:spPr>
          <a:xfrm>
            <a:off x="3476339" y="1744911"/>
            <a:ext cx="3382758" cy="923330"/>
          </a:xfrm>
          <a:prstGeom prst="rect">
            <a:avLst/>
          </a:prstGeom>
          <a:noFill/>
          <a:ln>
            <a:solidFill>
              <a:srgbClr val="0000FF"/>
            </a:solidFill>
          </a:ln>
        </p:spPr>
        <p:txBody>
          <a:bodyPr wrap="square">
            <a:spAutoFit/>
          </a:bodyPr>
          <a:lstStyle/>
          <a:p>
            <a:pPr marL="285750" indent="-285750">
              <a:buFont typeface="Wingdings" panose="05000000000000000000" pitchFamily="2" charset="2"/>
              <a:buChar char="q"/>
            </a:pPr>
            <a:r>
              <a:rPr lang="en-GB" sz="1800" b="0" i="0" u="none" strike="noStrike" baseline="0" dirty="0"/>
              <a:t>Assessing FY correlation matrix using Katakura/</a:t>
            </a:r>
            <a:r>
              <a:rPr lang="en-GB" sz="1800" b="0" i="0" u="none" strike="noStrike" baseline="0" dirty="0" err="1"/>
              <a:t>Diviliers</a:t>
            </a:r>
            <a:r>
              <a:rPr lang="en-GB" sz="1800" b="0" i="0" u="none" strike="noStrike" baseline="0" dirty="0"/>
              <a:t> Bayesian approach</a:t>
            </a:r>
            <a:endParaRPr lang="en-GB" dirty="0"/>
          </a:p>
        </p:txBody>
      </p:sp>
      <p:sp>
        <p:nvSpPr>
          <p:cNvPr id="7" name="Rectangle 6">
            <a:extLst>
              <a:ext uri="{FF2B5EF4-FFF2-40B4-BE49-F238E27FC236}">
                <a16:creationId xmlns:a16="http://schemas.microsoft.com/office/drawing/2014/main" id="{557E114B-1CFA-D338-1523-0090DC42B516}"/>
              </a:ext>
            </a:extLst>
          </p:cNvPr>
          <p:cNvSpPr/>
          <p:nvPr/>
        </p:nvSpPr>
        <p:spPr>
          <a:xfrm>
            <a:off x="5130265" y="4599312"/>
            <a:ext cx="2195446" cy="19406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20538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C48AA-5777-BBB2-CE90-3A369E4F8FC7}"/>
            </a:ext>
          </a:extLst>
        </p:cNvPr>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381D8ABB-0FE9-C7BC-3863-330E651011C6}"/>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28</a:t>
            </a:fld>
            <a:endParaRPr lang="de-DE" dirty="0"/>
          </a:p>
        </p:txBody>
      </p:sp>
      <p:sp>
        <p:nvSpPr>
          <p:cNvPr id="5" name="Title 1">
            <a:extLst>
              <a:ext uri="{FF2B5EF4-FFF2-40B4-BE49-F238E27FC236}">
                <a16:creationId xmlns:a16="http://schemas.microsoft.com/office/drawing/2014/main" id="{45BBD962-0371-0FC4-5BCD-E91EF1C1721D}"/>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400" dirty="0">
                <a:solidFill>
                  <a:srgbClr val="006AB3"/>
                </a:solidFill>
              </a:rPr>
              <a:t>[5] Hidden correlations / CIELO / SG44 </a:t>
            </a:r>
          </a:p>
        </p:txBody>
      </p:sp>
      <p:pic>
        <p:nvPicPr>
          <p:cNvPr id="3" name="Picture 2">
            <a:extLst>
              <a:ext uri="{FF2B5EF4-FFF2-40B4-BE49-F238E27FC236}">
                <a16:creationId xmlns:a16="http://schemas.microsoft.com/office/drawing/2014/main" id="{02BCFBC8-A06A-96C7-7754-D9D888663301}"/>
              </a:ext>
            </a:extLst>
          </p:cNvPr>
          <p:cNvPicPr>
            <a:picLocks noChangeAspect="1"/>
          </p:cNvPicPr>
          <p:nvPr/>
        </p:nvPicPr>
        <p:blipFill>
          <a:blip r:embed="rId2"/>
          <a:srcRect l="21990" t="16225" r="22670" b="7688"/>
          <a:stretch>
            <a:fillRect/>
          </a:stretch>
        </p:blipFill>
        <p:spPr>
          <a:xfrm>
            <a:off x="144547" y="1498760"/>
            <a:ext cx="4788952" cy="3566510"/>
          </a:xfrm>
          <a:prstGeom prst="rect">
            <a:avLst/>
          </a:prstGeom>
        </p:spPr>
      </p:pic>
      <p:sp>
        <p:nvSpPr>
          <p:cNvPr id="4" name="Text Box 7">
            <a:extLst>
              <a:ext uri="{FF2B5EF4-FFF2-40B4-BE49-F238E27FC236}">
                <a16:creationId xmlns:a16="http://schemas.microsoft.com/office/drawing/2014/main" id="{5409DA1B-8772-0050-6DD2-548EE4C65D72}"/>
              </a:ext>
            </a:extLst>
          </p:cNvPr>
          <p:cNvSpPr txBox="1">
            <a:spLocks noChangeArrowheads="1"/>
          </p:cNvSpPr>
          <p:nvPr/>
        </p:nvSpPr>
        <p:spPr bwMode="auto">
          <a:xfrm>
            <a:off x="82550" y="1098650"/>
            <a:ext cx="24400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WONDER 2018…</a:t>
            </a:r>
          </a:p>
        </p:txBody>
      </p:sp>
      <p:pic>
        <p:nvPicPr>
          <p:cNvPr id="7" name="Picture 6">
            <a:extLst>
              <a:ext uri="{FF2B5EF4-FFF2-40B4-BE49-F238E27FC236}">
                <a16:creationId xmlns:a16="http://schemas.microsoft.com/office/drawing/2014/main" id="{5954A552-ACB9-A0A8-9D3E-AA5206AF05AF}"/>
              </a:ext>
            </a:extLst>
          </p:cNvPr>
          <p:cNvPicPr>
            <a:picLocks noChangeAspect="1"/>
          </p:cNvPicPr>
          <p:nvPr/>
        </p:nvPicPr>
        <p:blipFill>
          <a:blip r:embed="rId3"/>
          <a:srcRect l="21991" t="13536" r="22597" b="10108"/>
          <a:stretch>
            <a:fillRect/>
          </a:stretch>
        </p:blipFill>
        <p:spPr>
          <a:xfrm>
            <a:off x="5063539" y="1212078"/>
            <a:ext cx="2660781" cy="1985970"/>
          </a:xfrm>
          <a:prstGeom prst="rect">
            <a:avLst/>
          </a:prstGeom>
        </p:spPr>
      </p:pic>
      <p:pic>
        <p:nvPicPr>
          <p:cNvPr id="10" name="Picture 9">
            <a:extLst>
              <a:ext uri="{FF2B5EF4-FFF2-40B4-BE49-F238E27FC236}">
                <a16:creationId xmlns:a16="http://schemas.microsoft.com/office/drawing/2014/main" id="{3B8A7A83-9864-5C9A-23B3-FF25DE7A586E}"/>
              </a:ext>
            </a:extLst>
          </p:cNvPr>
          <p:cNvPicPr>
            <a:picLocks noChangeAspect="1"/>
          </p:cNvPicPr>
          <p:nvPr/>
        </p:nvPicPr>
        <p:blipFill>
          <a:blip r:embed="rId4"/>
          <a:srcRect l="21626" t="14567" r="22233" b="9571"/>
          <a:stretch>
            <a:fillRect/>
          </a:stretch>
        </p:blipFill>
        <p:spPr>
          <a:xfrm>
            <a:off x="5001414" y="3340632"/>
            <a:ext cx="2713276" cy="1985970"/>
          </a:xfrm>
          <a:prstGeom prst="rect">
            <a:avLst/>
          </a:prstGeom>
        </p:spPr>
      </p:pic>
      <p:pic>
        <p:nvPicPr>
          <p:cNvPr id="12" name="Picture 11">
            <a:extLst>
              <a:ext uri="{FF2B5EF4-FFF2-40B4-BE49-F238E27FC236}">
                <a16:creationId xmlns:a16="http://schemas.microsoft.com/office/drawing/2014/main" id="{2FFB0435-DFED-867A-B018-E8B5FC9E5014}"/>
              </a:ext>
            </a:extLst>
          </p:cNvPr>
          <p:cNvPicPr>
            <a:picLocks noChangeAspect="1"/>
          </p:cNvPicPr>
          <p:nvPr/>
        </p:nvPicPr>
        <p:blipFill>
          <a:blip r:embed="rId5"/>
          <a:srcRect l="22509" t="24221" r="41092" b="5537"/>
          <a:stretch>
            <a:fillRect/>
          </a:stretch>
        </p:blipFill>
        <p:spPr>
          <a:xfrm>
            <a:off x="7840837" y="1118540"/>
            <a:ext cx="4268613" cy="4461881"/>
          </a:xfrm>
          <a:prstGeom prst="rect">
            <a:avLst/>
          </a:prstGeom>
        </p:spPr>
      </p:pic>
      <p:sp>
        <p:nvSpPr>
          <p:cNvPr id="13" name="Text Box 7">
            <a:extLst>
              <a:ext uri="{FF2B5EF4-FFF2-40B4-BE49-F238E27FC236}">
                <a16:creationId xmlns:a16="http://schemas.microsoft.com/office/drawing/2014/main" id="{58DE0B44-642E-BAD6-F5BF-268376E0C300}"/>
              </a:ext>
            </a:extLst>
          </p:cNvPr>
          <p:cNvSpPr txBox="1">
            <a:spLocks noChangeArrowheads="1"/>
          </p:cNvSpPr>
          <p:nvPr/>
        </p:nvSpPr>
        <p:spPr bwMode="auto">
          <a:xfrm>
            <a:off x="4386" y="5721012"/>
            <a:ext cx="51074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eaLnBrk="1" hangingPunct="1"/>
            <a:r>
              <a:rPr lang="en-US" altLang="en-US" b="1" dirty="0">
                <a:solidFill>
                  <a:srgbClr val="0000FF"/>
                </a:solidFill>
                <a:latin typeface="Tahoma" panose="020B0604030504040204" pitchFamily="34" charset="0"/>
              </a:rPr>
              <a:t>WPEC/SG44 (2019) … 1D-1group </a:t>
            </a:r>
            <a:r>
              <a:rPr lang="en-US" altLang="en-US" b="1" dirty="0" err="1">
                <a:solidFill>
                  <a:srgbClr val="0000FF"/>
                </a:solidFill>
                <a:latin typeface="Tahoma" panose="020B0604030504040204" pitchFamily="34" charset="0"/>
              </a:rPr>
              <a:t>keff</a:t>
            </a:r>
            <a:endParaRPr lang="en-US" altLang="en-US" b="1" dirty="0">
              <a:solidFill>
                <a:srgbClr val="0000FF"/>
              </a:solidFill>
              <a:latin typeface="Tahoma" panose="020B0604030504040204" pitchFamily="34" charset="0"/>
            </a:endParaRPr>
          </a:p>
        </p:txBody>
      </p:sp>
      <p:pic>
        <p:nvPicPr>
          <p:cNvPr id="15" name="Picture 14">
            <a:extLst>
              <a:ext uri="{FF2B5EF4-FFF2-40B4-BE49-F238E27FC236}">
                <a16:creationId xmlns:a16="http://schemas.microsoft.com/office/drawing/2014/main" id="{44AA8F5C-7200-613F-9DA2-612B32DDF4DC}"/>
              </a:ext>
            </a:extLst>
          </p:cNvPr>
          <p:cNvPicPr>
            <a:picLocks noChangeAspect="1"/>
          </p:cNvPicPr>
          <p:nvPr/>
        </p:nvPicPr>
        <p:blipFill>
          <a:blip r:embed="rId6"/>
          <a:stretch>
            <a:fillRect/>
          </a:stretch>
        </p:blipFill>
        <p:spPr>
          <a:xfrm>
            <a:off x="2730065" y="6111547"/>
            <a:ext cx="2333474" cy="725653"/>
          </a:xfrm>
          <a:prstGeom prst="rect">
            <a:avLst/>
          </a:prstGeom>
        </p:spPr>
      </p:pic>
      <p:pic>
        <p:nvPicPr>
          <p:cNvPr id="17" name="Picture 16">
            <a:extLst>
              <a:ext uri="{FF2B5EF4-FFF2-40B4-BE49-F238E27FC236}">
                <a16:creationId xmlns:a16="http://schemas.microsoft.com/office/drawing/2014/main" id="{6A988DE7-A189-7BC2-A093-8CAD68166890}"/>
              </a:ext>
            </a:extLst>
          </p:cNvPr>
          <p:cNvPicPr>
            <a:picLocks noChangeAspect="1"/>
          </p:cNvPicPr>
          <p:nvPr/>
        </p:nvPicPr>
        <p:blipFill>
          <a:blip r:embed="rId7"/>
          <a:srcRect l="9612" t="37867" r="26421" b="27584"/>
          <a:stretch>
            <a:fillRect/>
          </a:stretch>
        </p:blipFill>
        <p:spPr>
          <a:xfrm>
            <a:off x="5317081" y="5721012"/>
            <a:ext cx="3693994" cy="1080676"/>
          </a:xfrm>
          <a:prstGeom prst="rect">
            <a:avLst/>
          </a:prstGeom>
        </p:spPr>
      </p:pic>
      <p:sp>
        <p:nvSpPr>
          <p:cNvPr id="18" name="Rectangle 17">
            <a:extLst>
              <a:ext uri="{FF2B5EF4-FFF2-40B4-BE49-F238E27FC236}">
                <a16:creationId xmlns:a16="http://schemas.microsoft.com/office/drawing/2014/main" id="{C7D06A06-654C-3333-E20B-52AED618A67E}"/>
              </a:ext>
            </a:extLst>
          </p:cNvPr>
          <p:cNvSpPr/>
          <p:nvPr/>
        </p:nvSpPr>
        <p:spPr>
          <a:xfrm>
            <a:off x="82550" y="5610687"/>
            <a:ext cx="11964903" cy="45719"/>
          </a:xfrm>
          <a:prstGeom prst="rect">
            <a:avLst/>
          </a:prstGeom>
          <a:solidFill>
            <a:srgbClr val="0000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4DEFA5EC-8CBB-90A1-0C3E-CE8A7627B065}"/>
              </a:ext>
            </a:extLst>
          </p:cNvPr>
          <p:cNvSpPr txBox="1"/>
          <p:nvPr/>
        </p:nvSpPr>
        <p:spPr>
          <a:xfrm>
            <a:off x="82550" y="5088572"/>
            <a:ext cx="3628316" cy="369332"/>
          </a:xfrm>
          <a:prstGeom prst="rect">
            <a:avLst/>
          </a:prstGeom>
          <a:noFill/>
        </p:spPr>
        <p:txBody>
          <a:bodyPr wrap="square">
            <a:spAutoFit/>
          </a:bodyPr>
          <a:lstStyle/>
          <a:p>
            <a:r>
              <a:rPr lang="en-GB" dirty="0"/>
              <a:t>5000 random files 235U/TENDL2014</a:t>
            </a:r>
          </a:p>
        </p:txBody>
      </p:sp>
    </p:spTree>
    <p:extLst>
      <p:ext uri="{BB962C8B-B14F-4D97-AF65-F5344CB8AC3E}">
        <p14:creationId xmlns:p14="http://schemas.microsoft.com/office/powerpoint/2010/main" val="116433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F6A4E6-F03C-7C28-0D6D-541F3911B403}"/>
            </a:ext>
          </a:extLst>
        </p:cNvPr>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EC405DAE-45C9-5826-DF4B-4E339C3820D6}"/>
              </a:ext>
            </a:extLst>
          </p:cNvPr>
          <p:cNvSpPr txBox="1">
            <a:spLocks/>
          </p:cNvSpPr>
          <p:nvPr/>
        </p:nvSpPr>
        <p:spPr>
          <a:xfrm>
            <a:off x="11798423" y="6507189"/>
            <a:ext cx="393577"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29</a:t>
            </a:fld>
            <a:endParaRPr lang="de-DE" dirty="0"/>
          </a:p>
        </p:txBody>
      </p:sp>
      <p:sp>
        <p:nvSpPr>
          <p:cNvPr id="5" name="Title 1">
            <a:extLst>
              <a:ext uri="{FF2B5EF4-FFF2-40B4-BE49-F238E27FC236}">
                <a16:creationId xmlns:a16="http://schemas.microsoft.com/office/drawing/2014/main" id="{478F6179-6DC3-5CB5-6EB5-BC92432E2609}"/>
              </a:ext>
            </a:extLst>
          </p:cNvPr>
          <p:cNvSpPr>
            <a:spLocks noGrp="1"/>
          </p:cNvSpPr>
          <p:nvPr>
            <p:ph type="ctrTitle"/>
          </p:nvPr>
        </p:nvSpPr>
        <p:spPr>
          <a:xfrm>
            <a:off x="-3" y="0"/>
            <a:ext cx="8970748" cy="904775"/>
          </a:xfrm>
          <a:solidFill>
            <a:schemeClr val="bg1"/>
          </a:solidFill>
        </p:spPr>
        <p:txBody>
          <a:bodyPr>
            <a:normAutofit fontScale="90000"/>
          </a:bodyPr>
          <a:lstStyle/>
          <a:p>
            <a:pPr algn="l">
              <a:spcAft>
                <a:spcPts val="600"/>
              </a:spcAft>
            </a:pPr>
            <a:r>
              <a:rPr lang="en-GB" sz="3400" dirty="0">
                <a:solidFill>
                  <a:srgbClr val="006AB3"/>
                </a:solidFill>
              </a:rPr>
              <a:t>[6] Uncertainty Quantification (UQ) due to Nuclear Data Uncertainties </a:t>
            </a:r>
          </a:p>
        </p:txBody>
      </p:sp>
      <p:sp>
        <p:nvSpPr>
          <p:cNvPr id="4" name="Text Box 7">
            <a:extLst>
              <a:ext uri="{FF2B5EF4-FFF2-40B4-BE49-F238E27FC236}">
                <a16:creationId xmlns:a16="http://schemas.microsoft.com/office/drawing/2014/main" id="{799A8B60-B618-07A4-F9EF-20CDC2AE3350}"/>
              </a:ext>
            </a:extLst>
          </p:cNvPr>
          <p:cNvSpPr txBox="1">
            <a:spLocks noChangeArrowheads="1"/>
          </p:cNvSpPr>
          <p:nvPr/>
        </p:nvSpPr>
        <p:spPr bwMode="auto">
          <a:xfrm>
            <a:off x="82550" y="1098650"/>
            <a:ext cx="51090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a:defRPr sz="2000">
                <a:solidFill>
                  <a:schemeClr val="tx1"/>
                </a:solidFill>
                <a:latin typeface="Arial" panose="020B0604020202020204" pitchFamily="34" charset="0"/>
              </a:defRPr>
            </a:lvl1pPr>
            <a:lvl2pPr marL="742950" indent="-285750" algn="r">
              <a:defRPr sz="2000">
                <a:solidFill>
                  <a:schemeClr val="tx1"/>
                </a:solidFill>
                <a:latin typeface="Arial" panose="020B0604020202020204" pitchFamily="34" charset="0"/>
              </a:defRPr>
            </a:lvl2pPr>
            <a:lvl3pPr marL="1143000" indent="-228600" algn="r">
              <a:defRPr sz="2000">
                <a:solidFill>
                  <a:schemeClr val="tx1"/>
                </a:solidFill>
                <a:latin typeface="Arial" panose="020B0604020202020204" pitchFamily="34" charset="0"/>
              </a:defRPr>
            </a:lvl3pPr>
            <a:lvl4pPr marL="1600200" indent="-228600" algn="r">
              <a:defRPr sz="2000">
                <a:solidFill>
                  <a:schemeClr val="tx1"/>
                </a:solidFill>
                <a:latin typeface="Arial" panose="020B0604020202020204" pitchFamily="34" charset="0"/>
              </a:defRPr>
            </a:lvl4pPr>
            <a:lvl5pPr marL="2057400" indent="-228600" algn="r">
              <a:defRPr sz="2000">
                <a:solidFill>
                  <a:schemeClr val="tx1"/>
                </a:solidFill>
                <a:latin typeface="Arial" panose="020B0604020202020204" pitchFamily="34" charset="0"/>
              </a:defRPr>
            </a:lvl5pPr>
            <a:lvl6pPr marL="2514600" indent="-228600" algn="r" eaLnBrk="0" fontAlgn="base" hangingPunct="0">
              <a:spcBef>
                <a:spcPct val="0"/>
              </a:spcBef>
              <a:spcAft>
                <a:spcPct val="0"/>
              </a:spcAft>
              <a:defRPr sz="2000">
                <a:solidFill>
                  <a:schemeClr val="tx1"/>
                </a:solidFill>
                <a:latin typeface="Arial" panose="020B0604020202020204" pitchFamily="34" charset="0"/>
              </a:defRPr>
            </a:lvl6pPr>
            <a:lvl7pPr marL="2971800" indent="-228600" algn="r" eaLnBrk="0" fontAlgn="base" hangingPunct="0">
              <a:spcBef>
                <a:spcPct val="0"/>
              </a:spcBef>
              <a:spcAft>
                <a:spcPct val="0"/>
              </a:spcAft>
              <a:defRPr sz="2000">
                <a:solidFill>
                  <a:schemeClr val="tx1"/>
                </a:solidFill>
                <a:latin typeface="Arial" panose="020B0604020202020204" pitchFamily="34" charset="0"/>
              </a:defRPr>
            </a:lvl7pPr>
            <a:lvl8pPr marL="3429000" indent="-228600" algn="r" eaLnBrk="0" fontAlgn="base" hangingPunct="0">
              <a:spcBef>
                <a:spcPct val="0"/>
              </a:spcBef>
              <a:spcAft>
                <a:spcPct val="0"/>
              </a:spcAft>
              <a:defRPr sz="2000">
                <a:solidFill>
                  <a:schemeClr val="tx1"/>
                </a:solidFill>
                <a:latin typeface="Arial" panose="020B0604020202020204" pitchFamily="34" charset="0"/>
              </a:defRPr>
            </a:lvl8pPr>
            <a:lvl9pPr marL="3886200" indent="-228600" algn="r" eaLnBrk="0" fontAlgn="base" hangingPunct="0">
              <a:spcBef>
                <a:spcPct val="0"/>
              </a:spcBef>
              <a:spcAft>
                <a:spcPct val="0"/>
              </a:spcAft>
              <a:defRPr sz="2000">
                <a:solidFill>
                  <a:schemeClr val="tx1"/>
                </a:solidFill>
                <a:latin typeface="Arial" panose="020B0604020202020204" pitchFamily="34" charset="0"/>
              </a:defRPr>
            </a:lvl9pPr>
          </a:lstStyle>
          <a:p>
            <a:pPr algn="l"/>
            <a:r>
              <a:rPr lang="en-US" altLang="en-US" b="1" dirty="0">
                <a:solidFill>
                  <a:srgbClr val="0000FF"/>
                </a:solidFill>
                <a:latin typeface="Tahoma" panose="020B0604030504040204" pitchFamily="34" charset="0"/>
              </a:rPr>
              <a:t> SG46 (2017-2023) - WONDER 2023…</a:t>
            </a:r>
          </a:p>
        </p:txBody>
      </p:sp>
      <p:graphicFrame>
        <p:nvGraphicFramePr>
          <p:cNvPr id="34" name="Tabla 1">
            <a:extLst>
              <a:ext uri="{FF2B5EF4-FFF2-40B4-BE49-F238E27FC236}">
                <a16:creationId xmlns:a16="http://schemas.microsoft.com/office/drawing/2014/main" id="{4C64F9A6-E061-1CD0-67C9-7370E8279273}"/>
              </a:ext>
            </a:extLst>
          </p:cNvPr>
          <p:cNvGraphicFramePr>
            <a:graphicFrameLocks noGrp="1"/>
          </p:cNvGraphicFramePr>
          <p:nvPr>
            <p:extLst>
              <p:ext uri="{D42A27DB-BD31-4B8C-83A1-F6EECF244321}">
                <p14:modId xmlns:p14="http://schemas.microsoft.com/office/powerpoint/2010/main" val="3711502529"/>
              </p:ext>
            </p:extLst>
          </p:nvPr>
        </p:nvGraphicFramePr>
        <p:xfrm>
          <a:off x="82550" y="1881164"/>
          <a:ext cx="7417893" cy="4936318"/>
        </p:xfrm>
        <a:graphic>
          <a:graphicData uri="http://schemas.openxmlformats.org/drawingml/2006/table">
            <a:tbl>
              <a:tblPr firstRow="1" firstCol="1">
                <a:tableStyleId>{93296810-A885-4BE3-A3E7-6D5BEEA58F35}</a:tableStyleId>
              </a:tblPr>
              <a:tblGrid>
                <a:gridCol w="816082">
                  <a:extLst>
                    <a:ext uri="{9D8B030D-6E8A-4147-A177-3AD203B41FA5}">
                      <a16:colId xmlns:a16="http://schemas.microsoft.com/office/drawing/2014/main" val="1770351000"/>
                    </a:ext>
                  </a:extLst>
                </a:gridCol>
                <a:gridCol w="1906901">
                  <a:extLst>
                    <a:ext uri="{9D8B030D-6E8A-4147-A177-3AD203B41FA5}">
                      <a16:colId xmlns:a16="http://schemas.microsoft.com/office/drawing/2014/main" val="1156148564"/>
                    </a:ext>
                  </a:extLst>
                </a:gridCol>
                <a:gridCol w="1009536">
                  <a:extLst>
                    <a:ext uri="{9D8B030D-6E8A-4147-A177-3AD203B41FA5}">
                      <a16:colId xmlns:a16="http://schemas.microsoft.com/office/drawing/2014/main" val="33084007"/>
                    </a:ext>
                  </a:extLst>
                </a:gridCol>
                <a:gridCol w="1053428">
                  <a:extLst>
                    <a:ext uri="{9D8B030D-6E8A-4147-A177-3AD203B41FA5}">
                      <a16:colId xmlns:a16="http://schemas.microsoft.com/office/drawing/2014/main" val="1804013044"/>
                    </a:ext>
                  </a:extLst>
                </a:gridCol>
                <a:gridCol w="713666">
                  <a:extLst>
                    <a:ext uri="{9D8B030D-6E8A-4147-A177-3AD203B41FA5}">
                      <a16:colId xmlns:a16="http://schemas.microsoft.com/office/drawing/2014/main" val="830340007"/>
                    </a:ext>
                  </a:extLst>
                </a:gridCol>
                <a:gridCol w="842092">
                  <a:extLst>
                    <a:ext uri="{9D8B030D-6E8A-4147-A177-3AD203B41FA5}">
                      <a16:colId xmlns:a16="http://schemas.microsoft.com/office/drawing/2014/main" val="3461912658"/>
                    </a:ext>
                  </a:extLst>
                </a:gridCol>
                <a:gridCol w="1076188">
                  <a:extLst>
                    <a:ext uri="{9D8B030D-6E8A-4147-A177-3AD203B41FA5}">
                      <a16:colId xmlns:a16="http://schemas.microsoft.com/office/drawing/2014/main" val="3362031184"/>
                    </a:ext>
                  </a:extLst>
                </a:gridCol>
              </a:tblGrid>
              <a:tr h="384416">
                <a:tc>
                  <a:txBody>
                    <a:bodyPr/>
                    <a:lstStyle/>
                    <a:p>
                      <a:pPr marL="0" algn="ctr" defTabSz="914400" rtl="0" eaLnBrk="1" fontAlgn="b" latinLnBrk="0" hangingPunct="1"/>
                      <a:r>
                        <a:rPr lang="es-ES" sz="1400" b="1" u="none" strike="noStrike" kern="1200" dirty="0" err="1">
                          <a:solidFill>
                            <a:schemeClr val="lt1"/>
                          </a:solidFill>
                          <a:effectLst/>
                          <a:latin typeface="+mn-lt"/>
                          <a:ea typeface="+mn-ea"/>
                          <a:cs typeface="+mn-cs"/>
                        </a:rPr>
                        <a:t>System</a:t>
                      </a:r>
                      <a:endParaRPr lang="en-GB" sz="1400" b="1" u="none" strike="noStrike" kern="1200" dirty="0">
                        <a:solidFill>
                          <a:schemeClr val="lt1"/>
                        </a:solidFill>
                        <a:effectLst/>
                        <a:latin typeface="+mn-lt"/>
                        <a:ea typeface="+mn-ea"/>
                        <a:cs typeface="+mn-cs"/>
                      </a:endParaRPr>
                    </a:p>
                  </a:txBody>
                  <a:tcPr marL="9525" marR="9525" marT="9525" marB="0" anchor="ctr"/>
                </a:tc>
                <a:tc>
                  <a:txBody>
                    <a:bodyPr/>
                    <a:lstStyle/>
                    <a:p>
                      <a:pPr marL="0" algn="ctr" defTabSz="914400" rtl="0" eaLnBrk="1" fontAlgn="b" latinLnBrk="0" hangingPunct="1"/>
                      <a:r>
                        <a:rPr lang="es-ES" sz="1400" b="1" u="none" strike="noStrike" kern="1200" dirty="0" err="1">
                          <a:solidFill>
                            <a:schemeClr val="lt1"/>
                          </a:solidFill>
                          <a:effectLst/>
                          <a:latin typeface="+mn-lt"/>
                          <a:ea typeface="+mn-ea"/>
                          <a:cs typeface="+mn-cs"/>
                        </a:rPr>
                        <a:t>Parameter</a:t>
                      </a:r>
                      <a:endParaRPr lang="en-GB" sz="1400" b="1" u="none" strike="noStrike" kern="1200" dirty="0">
                        <a:solidFill>
                          <a:schemeClr val="lt1"/>
                        </a:solidFill>
                        <a:effectLst/>
                        <a:latin typeface="+mn-lt"/>
                        <a:ea typeface="+mn-ea"/>
                        <a:cs typeface="+mn-cs"/>
                      </a:endParaRPr>
                    </a:p>
                  </a:txBody>
                  <a:tcPr marL="9525" marR="9525" marT="9525" marB="0" anchor="ctr">
                    <a:solidFill>
                      <a:srgbClr val="2D2DB9"/>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u="none" strike="noStrike" dirty="0">
                          <a:effectLst/>
                        </a:rPr>
                        <a:t>ENDF/B-VII.1</a:t>
                      </a:r>
                      <a:endParaRPr lang="en-GB" sz="1400" b="0" i="0" u="none" strike="noStrike" dirty="0">
                        <a:solidFill>
                          <a:srgbClr val="000000"/>
                        </a:solidFill>
                        <a:effectLst/>
                        <a:latin typeface="Calibri" panose="020F0502020204030204" pitchFamily="34" charset="0"/>
                      </a:endParaRPr>
                    </a:p>
                  </a:txBody>
                  <a:tcPr marL="9525" marR="9525" marT="9525" marB="0" anchor="ctr">
                    <a:solidFill>
                      <a:srgbClr val="00B0F0"/>
                    </a:solidFill>
                  </a:tcPr>
                </a:tc>
                <a:tc>
                  <a:txBody>
                    <a:bodyPr/>
                    <a:lstStyle/>
                    <a:p>
                      <a:pPr algn="ctr" fontAlgn="b"/>
                      <a:r>
                        <a:rPr lang="en-GB" sz="1400" u="none" strike="noStrike" dirty="0">
                          <a:effectLst/>
                        </a:rPr>
                        <a:t>ENDF/B-VIII.0</a:t>
                      </a:r>
                      <a:endParaRPr lang="en-GB" sz="1400" b="0" i="0" u="none" strike="noStrike" dirty="0">
                        <a:solidFill>
                          <a:srgbClr val="000000"/>
                        </a:solidFill>
                        <a:effectLst/>
                        <a:latin typeface="Calibri" panose="020F0502020204030204" pitchFamily="34" charset="0"/>
                      </a:endParaRPr>
                    </a:p>
                  </a:txBody>
                  <a:tcPr marL="9525" marR="9525" marT="9525" marB="0" anchor="ctr">
                    <a:solidFill>
                      <a:srgbClr val="00B0F0"/>
                    </a:solidFill>
                  </a:tcPr>
                </a:tc>
                <a:tc>
                  <a:txBody>
                    <a:bodyPr/>
                    <a:lstStyle/>
                    <a:p>
                      <a:pPr algn="ctr" fontAlgn="b"/>
                      <a:r>
                        <a:rPr lang="en-GB" sz="1400" b="1" u="none" strike="noStrike" kern="1200" dirty="0">
                          <a:solidFill>
                            <a:schemeClr val="lt1"/>
                          </a:solidFill>
                          <a:effectLst/>
                          <a:latin typeface="+mn-lt"/>
                          <a:ea typeface="+mn-ea"/>
                          <a:cs typeface="+mn-cs"/>
                        </a:rPr>
                        <a:t>JEFF-3.3</a:t>
                      </a:r>
                    </a:p>
                  </a:txBody>
                  <a:tcPr marL="9525" marR="9525" marT="9525" marB="0" anchor="ctr">
                    <a:solidFill>
                      <a:srgbClr val="00B0F0"/>
                    </a:solidFill>
                  </a:tcPr>
                </a:tc>
                <a:tc>
                  <a:txBody>
                    <a:bodyPr/>
                    <a:lstStyle/>
                    <a:p>
                      <a:pPr algn="ctr" fontAlgn="b"/>
                      <a:r>
                        <a:rPr lang="en-GB" sz="1400" b="1" u="none" strike="noStrike" kern="1200" dirty="0">
                          <a:solidFill>
                            <a:schemeClr val="lt1"/>
                          </a:solidFill>
                          <a:effectLst/>
                          <a:latin typeface="+mn-lt"/>
                          <a:ea typeface="+mn-ea"/>
                          <a:cs typeface="+mn-cs"/>
                        </a:rPr>
                        <a:t>JENDL-5.0</a:t>
                      </a:r>
                    </a:p>
                  </a:txBody>
                  <a:tcPr marL="9525" marR="9525" marT="9525" marB="0" anchor="ctr">
                    <a:solidFill>
                      <a:srgbClr val="00B0F0"/>
                    </a:solidFill>
                  </a:tcPr>
                </a:tc>
                <a:tc>
                  <a:txBody>
                    <a:bodyPr/>
                    <a:lstStyle/>
                    <a:p>
                      <a:pPr algn="ctr" fontAlgn="b"/>
                      <a:r>
                        <a:rPr lang="es-ES" sz="1400" b="1" u="none" strike="noStrike" kern="1200" dirty="0">
                          <a:solidFill>
                            <a:schemeClr val="lt1"/>
                          </a:solidFill>
                          <a:effectLst/>
                          <a:latin typeface="+mn-lt"/>
                          <a:ea typeface="+mn-ea"/>
                          <a:cs typeface="+mn-cs"/>
                        </a:rPr>
                        <a:t>Target</a:t>
                      </a:r>
                      <a:endParaRPr lang="en-GB" sz="1400" b="1" u="none" strike="noStrike" kern="1200" dirty="0">
                        <a:solidFill>
                          <a:schemeClr val="lt1"/>
                        </a:solidFill>
                        <a:effectLst/>
                        <a:latin typeface="+mn-lt"/>
                        <a:ea typeface="+mn-ea"/>
                        <a:cs typeface="+mn-cs"/>
                      </a:endParaRPr>
                    </a:p>
                  </a:txBody>
                  <a:tcPr marL="9525" marR="9525" marT="9525" marB="0" anchor="ctr">
                    <a:solidFill>
                      <a:srgbClr val="00B0F0"/>
                    </a:solidFill>
                  </a:tcPr>
                </a:tc>
                <a:extLst>
                  <a:ext uri="{0D108BD9-81ED-4DB2-BD59-A6C34878D82A}">
                    <a16:rowId xmlns:a16="http://schemas.microsoft.com/office/drawing/2014/main" val="1785388070"/>
                  </a:ext>
                </a:extLst>
              </a:tr>
              <a:tr h="202405">
                <a:tc rowSpan="3">
                  <a:txBody>
                    <a:bodyPr/>
                    <a:lstStyle/>
                    <a:p>
                      <a:pPr algn="ctr" fontAlgn="b"/>
                      <a:r>
                        <a:rPr lang="en-GB" sz="1400" u="none" strike="noStrike" dirty="0">
                          <a:effectLst/>
                        </a:rPr>
                        <a:t>ALFRED</a:t>
                      </a:r>
                    </a:p>
                    <a:p>
                      <a:pPr algn="ctr" fontAlgn="b"/>
                      <a:endParaRPr lang="en-GB" sz="1400" u="none" strike="noStrike" dirty="0">
                        <a:effectLst/>
                      </a:endParaRPr>
                    </a:p>
                  </a:txBody>
                  <a:tcPr marL="9525" marR="9525" marT="9525" marB="0" anchor="ctr"/>
                </a:tc>
                <a:tc>
                  <a:txBody>
                    <a:bodyPr/>
                    <a:lstStyle/>
                    <a:p>
                      <a:pPr algn="l" fontAlgn="b"/>
                      <a:r>
                        <a:rPr kumimoji="0" lang="en-GB" sz="1400" b="1" i="0" u="none" strike="noStrike" kern="1200" cap="none" spc="0" normalizeH="0" baseline="0" noProof="0" dirty="0" err="1">
                          <a:ln>
                            <a:noFill/>
                          </a:ln>
                          <a:solidFill>
                            <a:srgbClr val="FFFFFF"/>
                          </a:solidFill>
                          <a:effectLst/>
                          <a:uLnTx/>
                          <a:uFillTx/>
                          <a:latin typeface="+mn-lt"/>
                          <a:ea typeface="+mn-ea"/>
                          <a:cs typeface="+mn-cs"/>
                        </a:rPr>
                        <a:t>keff</a:t>
                      </a:r>
                      <a:r>
                        <a:rPr kumimoji="0" lang="en-GB" sz="1400" b="1" i="0" u="none" strike="noStrike" kern="1200" cap="none" spc="0" normalizeH="0" baseline="0" noProof="0" dirty="0">
                          <a:ln>
                            <a:noFill/>
                          </a:ln>
                          <a:solidFill>
                            <a:srgbClr val="FFFFFF"/>
                          </a:solidFill>
                          <a:effectLst/>
                          <a:uLnTx/>
                          <a:uFillTx/>
                          <a:latin typeface="+mn-lt"/>
                          <a:ea typeface="+mn-ea"/>
                          <a:cs typeface="+mn-cs"/>
                        </a:rPr>
                        <a:t> (in </a:t>
                      </a:r>
                      <a:r>
                        <a:rPr kumimoji="0" lang="en-GB" sz="1400" b="1" i="0" u="none" strike="noStrike" kern="1200" cap="none" spc="0" normalizeH="0" baseline="0" noProof="0" dirty="0" err="1">
                          <a:ln>
                            <a:noFill/>
                          </a:ln>
                          <a:solidFill>
                            <a:srgbClr val="FFFFFF"/>
                          </a:solidFill>
                          <a:effectLst/>
                          <a:uLnTx/>
                          <a:uFillTx/>
                          <a:latin typeface="+mn-lt"/>
                          <a:ea typeface="+mn-ea"/>
                          <a:cs typeface="+mn-cs"/>
                        </a:rPr>
                        <a:t>pcm</a:t>
                      </a:r>
                      <a:r>
                        <a:rPr kumimoji="0" lang="en-GB" sz="1400" b="1" i="0" u="none" strike="noStrike" kern="1200" cap="none" spc="0" normalizeH="0" baseline="0" noProof="0" dirty="0">
                          <a:ln>
                            <a:noFill/>
                          </a:ln>
                          <a:solidFill>
                            <a:srgbClr val="FFFFFF"/>
                          </a:solidFill>
                          <a:effectLst/>
                          <a:uLnTx/>
                          <a:uFillTx/>
                          <a:latin typeface="+mn-lt"/>
                          <a:ea typeface="+mn-ea"/>
                          <a:cs typeface="+mn-cs"/>
                        </a:rPr>
                        <a:t>)</a:t>
                      </a:r>
                      <a:endParaRPr lang="en-GB" sz="1400" b="0" i="0" u="none" strike="noStrike" dirty="0">
                        <a:solidFill>
                          <a:srgbClr val="000000"/>
                        </a:solidFill>
                        <a:effectLst/>
                        <a:latin typeface="Calibri" panose="020F0502020204030204" pitchFamily="34" charset="0"/>
                      </a:endParaRPr>
                    </a:p>
                  </a:txBody>
                  <a:tcPr marL="9525" marR="9525" marT="9525" marB="0" anchor="ctr">
                    <a:solidFill>
                      <a:srgbClr val="2D2DB9"/>
                    </a:solidFill>
                  </a:tcPr>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717</a:t>
                      </a:r>
                    </a:p>
                  </a:txBody>
                  <a:tcPr marL="9525" marR="9525" marT="9525" marB="0" anchor="b"/>
                </a:tc>
                <a:tc>
                  <a:txBody>
                    <a:bodyPr/>
                    <a:lstStyle/>
                    <a:p>
                      <a:pPr algn="ctr" fontAlgn="b"/>
                      <a:r>
                        <a:rPr lang="en-GB" sz="1400" b="1" u="none" strike="noStrike" dirty="0">
                          <a:solidFill>
                            <a:schemeClr val="tx1"/>
                          </a:solidFill>
                          <a:effectLst/>
                        </a:rPr>
                        <a:t>826</a:t>
                      </a:r>
                      <a:endParaRPr lang="en-GB" sz="1400" b="1"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1" u="none" strike="noStrike" dirty="0">
                          <a:solidFill>
                            <a:schemeClr val="tx1"/>
                          </a:solidFill>
                          <a:effectLst/>
                        </a:rPr>
                        <a:t>831</a:t>
                      </a:r>
                      <a:endParaRPr lang="en-GB" sz="1400" b="1"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736</a:t>
                      </a: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300/435 </a:t>
                      </a:r>
                      <a:r>
                        <a:rPr lang="es-ES" sz="1400" b="1" u="none" strike="noStrike" kern="1200" dirty="0" err="1">
                          <a:solidFill>
                            <a:schemeClr val="tx1"/>
                          </a:solidFill>
                          <a:effectLst/>
                          <a:latin typeface="+mn-lt"/>
                          <a:ea typeface="+mn-ea"/>
                          <a:cs typeface="+mn-cs"/>
                        </a:rPr>
                        <a:t>pcm</a:t>
                      </a:r>
                      <a:endParaRPr lang="en-GB" sz="1400" b="1"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1758923619"/>
                  </a:ext>
                </a:extLst>
              </a:tr>
              <a:tr h="202405">
                <a:tc vMerge="1">
                  <a:txBody>
                    <a:bodyPr/>
                    <a:lstStyle/>
                    <a:p>
                      <a:pPr algn="l" fontAlgn="b"/>
                      <a:r>
                        <a:rPr lang="en-GB" sz="1200" u="none" strike="noStrike" dirty="0">
                          <a:effectLst/>
                        </a:rPr>
                        <a:t>ALFRED</a:t>
                      </a:r>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kumimoji="0" lang="en-GB" sz="1400" b="1" i="0" u="none" strike="noStrike" kern="1200" cap="none" spc="0" normalizeH="0" baseline="0" noProof="0" dirty="0">
                          <a:ln>
                            <a:noFill/>
                          </a:ln>
                          <a:solidFill>
                            <a:srgbClr val="FFFFFF"/>
                          </a:solidFill>
                          <a:effectLst/>
                          <a:uLnTx/>
                          <a:uFillTx/>
                          <a:latin typeface="+mn-lt"/>
                          <a:ea typeface="+mn-ea"/>
                          <a:cs typeface="+mn-cs"/>
                        </a:rPr>
                        <a:t>Coolant-density (in %)</a:t>
                      </a:r>
                      <a:endParaRPr lang="en-GB" sz="1400" b="0" i="0" u="none" strike="noStrike" dirty="0">
                        <a:solidFill>
                          <a:srgbClr val="000000"/>
                        </a:solidFill>
                        <a:effectLst/>
                        <a:latin typeface="Calibri" panose="020F0502020204030204" pitchFamily="34" charset="0"/>
                      </a:endParaRP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57.0</a:t>
                      </a:r>
                    </a:p>
                  </a:txBody>
                  <a:tcPr marL="9525" marR="9525" marT="9525" marB="0" anchor="b"/>
                </a:tc>
                <a:tc>
                  <a:txBody>
                    <a:bodyPr/>
                    <a:lstStyle/>
                    <a:p>
                      <a:pPr algn="ctr" fontAlgn="b"/>
                      <a:r>
                        <a:rPr lang="en-GB" sz="1400" b="0" u="none" strike="noStrike" dirty="0">
                          <a:solidFill>
                            <a:schemeClr val="tx1"/>
                          </a:solidFill>
                          <a:effectLst/>
                        </a:rPr>
                        <a:t>30.3</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42.9</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38.9</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10%</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1476484967"/>
                  </a:ext>
                </a:extLst>
              </a:tr>
              <a:tr h="202405">
                <a:tc vMerge="1">
                  <a:txBody>
                    <a:bodyPr/>
                    <a:lstStyle/>
                    <a:p>
                      <a:pPr algn="l" fontAlgn="b"/>
                      <a:r>
                        <a:rPr lang="en-GB" sz="1200" u="none" strike="noStrike" dirty="0">
                          <a:effectLst/>
                        </a:rPr>
                        <a:t>ALFRED</a:t>
                      </a:r>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kumimoji="0" lang="en-GB" sz="1400" b="1" i="0" u="none" strike="noStrike" kern="1200" cap="none" spc="0" normalizeH="0" baseline="0" noProof="0" dirty="0" err="1">
                          <a:ln>
                            <a:noFill/>
                          </a:ln>
                          <a:solidFill>
                            <a:srgbClr val="FFFFFF"/>
                          </a:solidFill>
                          <a:effectLst/>
                          <a:uLnTx/>
                          <a:uFillTx/>
                          <a:latin typeface="+mn-lt"/>
                          <a:ea typeface="+mn-ea"/>
                          <a:cs typeface="+mn-cs"/>
                        </a:rPr>
                        <a:t>Coppler</a:t>
                      </a:r>
                      <a:r>
                        <a:rPr kumimoji="0" lang="en-GB" sz="1400" b="1" i="0" u="none" strike="noStrike" kern="1200" cap="none" spc="0" normalizeH="0" baseline="0" noProof="0" dirty="0">
                          <a:ln>
                            <a:noFill/>
                          </a:ln>
                          <a:solidFill>
                            <a:srgbClr val="FFFFFF"/>
                          </a:solidFill>
                          <a:effectLst/>
                          <a:uLnTx/>
                          <a:uFillTx/>
                          <a:latin typeface="+mn-lt"/>
                          <a:ea typeface="+mn-ea"/>
                          <a:cs typeface="+mn-cs"/>
                        </a:rPr>
                        <a:t> (in %)</a:t>
                      </a:r>
                      <a:endParaRPr lang="en-GB" sz="1400" b="0" i="0" u="none" strike="noStrike" dirty="0">
                        <a:solidFill>
                          <a:srgbClr val="000000"/>
                        </a:solidFill>
                        <a:effectLst/>
                        <a:latin typeface="Calibri" panose="020F0502020204030204" pitchFamily="34" charset="0"/>
                      </a:endParaRP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9.0</a:t>
                      </a:r>
                    </a:p>
                  </a:txBody>
                  <a:tcPr marL="9525" marR="9525" marT="9525" marB="0" anchor="b"/>
                </a:tc>
                <a:tc>
                  <a:txBody>
                    <a:bodyPr/>
                    <a:lstStyle/>
                    <a:p>
                      <a:pPr algn="ctr" fontAlgn="b"/>
                      <a:r>
                        <a:rPr lang="en-GB" sz="1400" b="0" u="none" strike="noStrike" dirty="0">
                          <a:solidFill>
                            <a:schemeClr val="tx1"/>
                          </a:solidFill>
                          <a:effectLst/>
                        </a:rPr>
                        <a:t>4.6</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6.5</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5.5</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3%</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3980221539"/>
                  </a:ext>
                </a:extLst>
              </a:tr>
              <a:tr h="58502">
                <a:tc>
                  <a:txBody>
                    <a:bodyPr/>
                    <a:lstStyle/>
                    <a:p>
                      <a:pPr algn="ctr" fontAlgn="b"/>
                      <a:endParaRPr lang="es-ES" sz="4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algn="l" defTabSz="914400" rtl="0" eaLnBrk="1" fontAlgn="b" latinLnBrk="0" hangingPunct="1"/>
                      <a:endParaRPr kumimoji="0" lang="en-GB" sz="400" b="1" i="0" u="none" strike="noStrike" kern="1200" cap="none" spc="0" normalizeH="0" baseline="0" dirty="0">
                        <a:ln>
                          <a:noFill/>
                        </a:ln>
                        <a:solidFill>
                          <a:srgbClr val="FFFFFF"/>
                        </a:solidFill>
                        <a:effectLst/>
                        <a:uLnTx/>
                        <a:uFillTx/>
                        <a:latin typeface="+mn-lt"/>
                        <a:ea typeface="+mn-ea"/>
                        <a:cs typeface="+mn-cs"/>
                      </a:endParaRPr>
                    </a:p>
                  </a:txBody>
                  <a:tcPr marL="9525" marR="9525" marT="9525" marB="0" anchor="ctr">
                    <a:solidFill>
                      <a:srgbClr val="2D2DB9"/>
                    </a:solidFill>
                  </a:tcPr>
                </a:tc>
                <a:tc>
                  <a:txBody>
                    <a:bodyPr/>
                    <a:lstStyle/>
                    <a:p>
                      <a:pPr marL="0" algn="ctr" defTabSz="914400" rtl="0" eaLnBrk="1" fontAlgn="b" latinLnBrk="0" hangingPunct="1"/>
                      <a:endParaRPr lang="en-GB" sz="400" b="1" u="none" strike="noStrike" kern="1200" dirty="0">
                        <a:solidFill>
                          <a:schemeClr val="tx1"/>
                        </a:solidFill>
                        <a:effectLst/>
                        <a:latin typeface="+mn-lt"/>
                        <a:ea typeface="+mn-ea"/>
                        <a:cs typeface="+mn-cs"/>
                      </a:endParaRPr>
                    </a:p>
                  </a:txBody>
                  <a:tcPr marL="9525" marR="9525" marT="9525" marB="0" anchor="b"/>
                </a:tc>
                <a:tc>
                  <a:txBody>
                    <a:bodyPr/>
                    <a:lstStyle/>
                    <a:p>
                      <a:pPr algn="ctr" fontAlgn="b"/>
                      <a:endParaRPr lang="en-GB" sz="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endParaRPr lang="en-GB" sz="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endParaRPr lang="en-GB" sz="400" b="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endParaRPr lang="en-GB" sz="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398189508"/>
                  </a:ext>
                </a:extLst>
              </a:tr>
              <a:tr h="202405">
                <a:tc rowSpan="2">
                  <a:txBody>
                    <a:bodyPr/>
                    <a:lstStyle/>
                    <a:p>
                      <a:pPr algn="ctr" fontAlgn="b"/>
                      <a:r>
                        <a:rPr lang="en-GB" sz="1400" u="none" strike="noStrike" dirty="0">
                          <a:effectLst/>
                        </a:rPr>
                        <a:t>ASTRID</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algn="l" defTabSz="914400" rtl="0" eaLnBrk="1" fontAlgn="b" latinLnBrk="0" hangingPunct="1"/>
                      <a:r>
                        <a:rPr kumimoji="0" lang="en-GB" sz="1400" b="1" i="0" u="none" strike="noStrike" kern="1200" cap="none" spc="0" normalizeH="0" baseline="0" dirty="0" err="1">
                          <a:ln>
                            <a:noFill/>
                          </a:ln>
                          <a:solidFill>
                            <a:srgbClr val="FFFFFF"/>
                          </a:solidFill>
                          <a:effectLst/>
                          <a:uLnTx/>
                          <a:uFillTx/>
                          <a:latin typeface="+mn-lt"/>
                          <a:ea typeface="+mn-ea"/>
                          <a:cs typeface="+mn-cs"/>
                        </a:rPr>
                        <a:t>keff</a:t>
                      </a:r>
                      <a:r>
                        <a:rPr kumimoji="0" lang="en-GB" sz="1400" b="1" i="0" u="none" strike="noStrike" kern="1200" cap="none" spc="0" normalizeH="0" baseline="0" dirty="0">
                          <a:ln>
                            <a:noFill/>
                          </a:ln>
                          <a:solidFill>
                            <a:srgbClr val="FFFFFF"/>
                          </a:solidFill>
                          <a:effectLst/>
                          <a:uLnTx/>
                          <a:uFillTx/>
                          <a:latin typeface="+mn-lt"/>
                          <a:ea typeface="+mn-ea"/>
                          <a:cs typeface="+mn-cs"/>
                        </a:rPr>
                        <a:t> (in pcm)</a:t>
                      </a:r>
                    </a:p>
                  </a:txBody>
                  <a:tcPr marL="9525" marR="9525" marT="9525" marB="0" anchor="ctr">
                    <a:solidFill>
                      <a:srgbClr val="2D2DB9"/>
                    </a:solidFill>
                  </a:tcPr>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999</a:t>
                      </a: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855</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algn="ctr" fontAlgn="b"/>
                      <a:r>
                        <a:rPr lang="en-GB" sz="1400" b="1" u="none" strike="noStrike" dirty="0">
                          <a:solidFill>
                            <a:schemeClr val="tx1"/>
                          </a:solidFill>
                          <a:effectLst/>
                        </a:rPr>
                        <a:t>908</a:t>
                      </a:r>
                      <a:endParaRPr lang="en-GB" sz="1400" b="1"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851</a:t>
                      </a: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300 </a:t>
                      </a:r>
                      <a:r>
                        <a:rPr lang="es-ES" sz="1400" b="1" u="none" strike="noStrike" kern="1200" dirty="0" err="1">
                          <a:solidFill>
                            <a:schemeClr val="tx1"/>
                          </a:solidFill>
                          <a:effectLst/>
                          <a:latin typeface="+mn-lt"/>
                          <a:ea typeface="+mn-ea"/>
                          <a:cs typeface="+mn-cs"/>
                        </a:rPr>
                        <a:t>pcm</a:t>
                      </a:r>
                      <a:endParaRPr lang="en-GB" sz="1400" b="1"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1962019771"/>
                  </a:ext>
                </a:extLst>
              </a:tr>
              <a:tr h="202405">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l" defTabSz="914400" rtl="0" eaLnBrk="1" fontAlgn="b" latinLnBrk="0" hangingPunct="1"/>
                      <a:r>
                        <a:rPr lang="en-GB" sz="1400" b="1" u="none" strike="noStrike" kern="1200" dirty="0">
                          <a:solidFill>
                            <a:schemeClr val="lt1"/>
                          </a:solidFill>
                          <a:effectLst/>
                          <a:latin typeface="+mn-lt"/>
                          <a:ea typeface="+mn-ea"/>
                          <a:cs typeface="+mn-cs"/>
                        </a:rPr>
                        <a:t>Fully voided</a:t>
                      </a:r>
                      <a:r>
                        <a:rPr kumimoji="0" lang="en-GB" sz="1400" b="1" i="0" u="none" strike="noStrike" kern="1200" cap="none" spc="0" normalizeH="0" baseline="0" dirty="0">
                          <a:ln>
                            <a:noFill/>
                          </a:ln>
                          <a:solidFill>
                            <a:srgbClr val="FFFFFF"/>
                          </a:solidFill>
                          <a:effectLst/>
                          <a:uLnTx/>
                          <a:uFillTx/>
                          <a:latin typeface="+mn-lt"/>
                          <a:ea typeface="+mn-ea"/>
                          <a:cs typeface="+mn-cs"/>
                        </a:rPr>
                        <a:t> (in %)</a:t>
                      </a: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20.2</a:t>
                      </a:r>
                    </a:p>
                  </a:txBody>
                  <a:tcPr marL="9525" marR="9525" marT="9525" marB="0" anchor="b"/>
                </a:tc>
                <a:tc>
                  <a:txBody>
                    <a:bodyPr/>
                    <a:lstStyle/>
                    <a:p>
                      <a:pPr algn="ctr" fontAlgn="b"/>
                      <a:r>
                        <a:rPr lang="en-GB" sz="1400" b="0" u="none" strike="noStrike" dirty="0">
                          <a:solidFill>
                            <a:schemeClr val="tx1"/>
                          </a:solidFill>
                          <a:effectLst/>
                        </a:rPr>
                        <a:t>17.2</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16.1</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20.2</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10%</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2375453361"/>
                  </a:ext>
                </a:extLst>
              </a:tr>
              <a:tr h="58116">
                <a:tc>
                  <a:txBody>
                    <a:bodyPr/>
                    <a:lstStyle/>
                    <a:p>
                      <a:pPr algn="ctr" fontAlgn="b"/>
                      <a:endParaRPr lang="en-GB" sz="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endParaRPr lang="en-GB" sz="400" b="0" i="0" u="none" strike="noStrike" dirty="0">
                        <a:solidFill>
                          <a:srgbClr val="000000"/>
                        </a:solidFill>
                        <a:effectLst/>
                        <a:latin typeface="Calibri" panose="020F0502020204030204" pitchFamily="34" charset="0"/>
                      </a:endParaRPr>
                    </a:p>
                  </a:txBody>
                  <a:tcPr marL="9525" marR="9525" marT="9525" marB="0" anchor="ctr">
                    <a:solidFill>
                      <a:srgbClr val="2D2DB9"/>
                    </a:solidFill>
                  </a:tcPr>
                </a:tc>
                <a:tc>
                  <a:txBody>
                    <a:bodyPr/>
                    <a:lstStyle/>
                    <a:p>
                      <a:pPr marL="0" algn="ctr" defTabSz="914400" rtl="0" eaLnBrk="1" fontAlgn="b" latinLnBrk="0" hangingPunct="1"/>
                      <a:endParaRPr lang="en-GB" sz="400" b="1" u="none" strike="noStrike" kern="1200" dirty="0">
                        <a:solidFill>
                          <a:schemeClr val="tx1"/>
                        </a:solidFill>
                        <a:effectLst/>
                        <a:latin typeface="+mn-lt"/>
                        <a:ea typeface="+mn-ea"/>
                        <a:cs typeface="+mn-cs"/>
                      </a:endParaRPr>
                    </a:p>
                  </a:txBody>
                  <a:tcPr marL="9525" marR="9525" marT="9525" marB="0" anchor="b"/>
                </a:tc>
                <a:tc>
                  <a:txBody>
                    <a:bodyPr/>
                    <a:lstStyle/>
                    <a:p>
                      <a:pPr algn="ctr" fontAlgn="b"/>
                      <a:endParaRPr lang="en-GB" sz="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endParaRPr lang="en-GB" sz="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endParaRPr lang="en-GB" sz="400" b="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endParaRPr lang="en-GB" sz="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2582327697"/>
                  </a:ext>
                </a:extLst>
              </a:tr>
              <a:tr h="202405">
                <a:tc rowSpan="4">
                  <a:txBody>
                    <a:bodyPr/>
                    <a:lstStyle/>
                    <a:p>
                      <a:pPr algn="ctr" fontAlgn="b"/>
                      <a:r>
                        <a:rPr lang="en-GB" sz="1400" u="none" strike="noStrike" dirty="0">
                          <a:effectLst/>
                        </a:rPr>
                        <a:t>ESFR</a:t>
                      </a:r>
                      <a:endParaRPr lang="en-GB"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marL="0" algn="l" defTabSz="914400" rtl="0" eaLnBrk="1" fontAlgn="b" latinLnBrk="0" hangingPunct="1"/>
                      <a:r>
                        <a:rPr lang="en-GB" sz="1400" b="1" u="none" strike="noStrike" kern="1200" dirty="0" err="1">
                          <a:solidFill>
                            <a:schemeClr val="lt1"/>
                          </a:solidFill>
                          <a:effectLst/>
                          <a:latin typeface="+mn-lt"/>
                          <a:ea typeface="+mn-ea"/>
                          <a:cs typeface="+mn-cs"/>
                        </a:rPr>
                        <a:t>keff</a:t>
                      </a:r>
                      <a:r>
                        <a:rPr lang="en-GB" sz="1400" b="1" u="none" strike="noStrike" kern="1200" dirty="0">
                          <a:solidFill>
                            <a:schemeClr val="lt1"/>
                          </a:solidFill>
                          <a:effectLst/>
                          <a:latin typeface="+mn-lt"/>
                          <a:ea typeface="+mn-ea"/>
                          <a:cs typeface="+mn-cs"/>
                        </a:rPr>
                        <a:t> (in pcm)</a:t>
                      </a:r>
                    </a:p>
                  </a:txBody>
                  <a:tcPr marL="9525" marR="9525" marT="9525" marB="0" anchor="ctr">
                    <a:solidFill>
                      <a:srgbClr val="2D2DB9"/>
                    </a:solidFill>
                  </a:tcPr>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1147</a:t>
                      </a:r>
                    </a:p>
                  </a:txBody>
                  <a:tcPr marL="9525" marR="9525" marT="9525" marB="0" anchor="b"/>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865</a:t>
                      </a:r>
                    </a:p>
                  </a:txBody>
                  <a:tcPr marL="9525" marR="9525" marT="9525" marB="0" anchor="b"/>
                </a:tc>
                <a:tc>
                  <a:txBody>
                    <a:bodyPr/>
                    <a:lstStyle/>
                    <a:p>
                      <a:pPr algn="ctr" fontAlgn="b"/>
                      <a:r>
                        <a:rPr lang="en-GB" sz="1400" b="1" u="none" strike="noStrike" dirty="0">
                          <a:solidFill>
                            <a:schemeClr val="tx1"/>
                          </a:solidFill>
                          <a:effectLst/>
                        </a:rPr>
                        <a:t>967</a:t>
                      </a:r>
                      <a:endParaRPr lang="en-GB" sz="1400" b="1"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899</a:t>
                      </a: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300 </a:t>
                      </a:r>
                      <a:r>
                        <a:rPr lang="es-ES" sz="1400" b="1" u="none" strike="noStrike" kern="1200" dirty="0" err="1">
                          <a:solidFill>
                            <a:schemeClr val="tx1"/>
                          </a:solidFill>
                          <a:effectLst/>
                          <a:latin typeface="+mn-lt"/>
                          <a:ea typeface="+mn-ea"/>
                          <a:cs typeface="+mn-cs"/>
                        </a:rPr>
                        <a:t>pcm</a:t>
                      </a:r>
                      <a:endParaRPr lang="en-GB" sz="1400" b="1"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2855785758"/>
                  </a:ext>
                </a:extLst>
              </a:tr>
              <a:tr h="202405">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l" defTabSz="914400" rtl="0" eaLnBrk="1" fontAlgn="b" latinLnBrk="0" hangingPunct="1"/>
                      <a:r>
                        <a:rPr lang="en-GB" sz="1400" b="1" u="none" strike="noStrike" kern="1200" dirty="0">
                          <a:solidFill>
                            <a:schemeClr val="lt1"/>
                          </a:solidFill>
                          <a:effectLst/>
                          <a:latin typeface="+mn-lt"/>
                          <a:ea typeface="+mn-ea"/>
                          <a:cs typeface="+mn-cs"/>
                        </a:rPr>
                        <a:t>Fully voided (in %)</a:t>
                      </a: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37.1</a:t>
                      </a:r>
                    </a:p>
                  </a:txBody>
                  <a:tcPr marL="9525" marR="9525" marT="9525" marB="0" anchor="b"/>
                </a:tc>
                <a:tc>
                  <a:txBody>
                    <a:bodyPr/>
                    <a:lstStyle/>
                    <a:p>
                      <a:pPr algn="ctr" fontAlgn="b"/>
                      <a:r>
                        <a:rPr lang="en-GB" sz="1400" b="0" u="none" strike="noStrike" dirty="0">
                          <a:solidFill>
                            <a:schemeClr val="tx1"/>
                          </a:solidFill>
                          <a:effectLst/>
                        </a:rPr>
                        <a:t>31.2</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26.7</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33.8</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10%</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1302460009"/>
                  </a:ext>
                </a:extLst>
              </a:tr>
              <a:tr h="202405">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l" defTabSz="914400" rtl="0" eaLnBrk="1" fontAlgn="b" latinLnBrk="0" hangingPunct="1"/>
                      <a:r>
                        <a:rPr lang="en-GB" sz="1400" b="1" u="none" strike="noStrike" kern="1200" dirty="0">
                          <a:solidFill>
                            <a:schemeClr val="lt1"/>
                          </a:solidFill>
                          <a:effectLst/>
                          <a:latin typeface="+mn-lt"/>
                          <a:ea typeface="+mn-ea"/>
                          <a:cs typeface="+mn-cs"/>
                        </a:rPr>
                        <a:t>Doppler (in %)</a:t>
                      </a: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5.6</a:t>
                      </a:r>
                    </a:p>
                  </a:txBody>
                  <a:tcPr marL="9525" marR="9525" marT="9525" marB="0" anchor="b"/>
                </a:tc>
                <a:tc>
                  <a:txBody>
                    <a:bodyPr/>
                    <a:lstStyle/>
                    <a:p>
                      <a:pPr algn="ctr" fontAlgn="b"/>
                      <a:r>
                        <a:rPr lang="en-GB" sz="1400" b="0" u="none" strike="noStrike" dirty="0">
                          <a:solidFill>
                            <a:schemeClr val="tx1"/>
                          </a:solidFill>
                          <a:effectLst/>
                        </a:rPr>
                        <a:t>3.3</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4.1</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4.0</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3%</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1978255726"/>
                  </a:ext>
                </a:extLst>
              </a:tr>
              <a:tr h="202405">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l" defTabSz="914400" rtl="0" eaLnBrk="1" fontAlgn="b" latinLnBrk="0" hangingPunct="1"/>
                      <a:r>
                        <a:rPr lang="en-GB" sz="1400" b="1" u="none" strike="noStrike" kern="1200" dirty="0">
                          <a:solidFill>
                            <a:schemeClr val="lt1"/>
                          </a:solidFill>
                          <a:effectLst/>
                          <a:latin typeface="+mn-lt"/>
                          <a:ea typeface="+mn-ea"/>
                          <a:cs typeface="+mn-cs"/>
                        </a:rPr>
                        <a:t>Rod worth (in %)</a:t>
                      </a: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2.4</a:t>
                      </a:r>
                    </a:p>
                  </a:txBody>
                  <a:tcPr marL="9525" marR="9525" marT="9525" marB="0" anchor="b"/>
                </a:tc>
                <a:tc>
                  <a:txBody>
                    <a:bodyPr/>
                    <a:lstStyle/>
                    <a:p>
                      <a:pPr algn="ctr" fontAlgn="b"/>
                      <a:r>
                        <a:rPr lang="en-GB" sz="1400" b="0" u="none" strike="noStrike" dirty="0">
                          <a:solidFill>
                            <a:schemeClr val="tx1"/>
                          </a:solidFill>
                          <a:effectLst/>
                        </a:rPr>
                        <a:t>1.3</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1.8</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1.7</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3%</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433529439"/>
                  </a:ext>
                </a:extLst>
              </a:tr>
              <a:tr h="58116">
                <a:tc>
                  <a:txBody>
                    <a:bodyPr/>
                    <a:lstStyle/>
                    <a:p>
                      <a:pPr algn="l" fontAlgn="b"/>
                      <a:endParaRPr lang="en-GB" sz="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400" b="0" i="0" u="none" strike="noStrike" dirty="0">
                        <a:solidFill>
                          <a:srgbClr val="000000"/>
                        </a:solidFill>
                        <a:effectLst/>
                        <a:latin typeface="Calibri" panose="020F0502020204030204" pitchFamily="34" charset="0"/>
                      </a:endParaRPr>
                    </a:p>
                  </a:txBody>
                  <a:tcPr marL="9525" marR="9525" marT="9525" marB="0" anchor="ctr">
                    <a:solidFill>
                      <a:srgbClr val="2D2DB9"/>
                    </a:solidFill>
                  </a:tcPr>
                </a:tc>
                <a:tc>
                  <a:txBody>
                    <a:bodyPr/>
                    <a:lstStyle/>
                    <a:p>
                      <a:pPr marL="0" algn="ctr" defTabSz="914400" rtl="0" eaLnBrk="1" fontAlgn="b" latinLnBrk="0" hangingPunct="1"/>
                      <a:endParaRPr lang="en-GB" sz="400" b="1" u="none" strike="noStrike" kern="1200" dirty="0">
                        <a:solidFill>
                          <a:schemeClr val="tx1"/>
                        </a:solidFill>
                        <a:effectLst/>
                        <a:latin typeface="+mn-lt"/>
                        <a:ea typeface="+mn-ea"/>
                        <a:cs typeface="+mn-cs"/>
                      </a:endParaRPr>
                    </a:p>
                  </a:txBody>
                  <a:tcPr marL="9525" marR="9525" marT="9525" marB="0" anchor="b"/>
                </a:tc>
                <a:tc>
                  <a:txBody>
                    <a:bodyPr/>
                    <a:lstStyle/>
                    <a:p>
                      <a:pPr algn="ctr" fontAlgn="b"/>
                      <a:endParaRPr lang="en-GB" sz="400" b="0" u="none" strike="noStrike" kern="1200" dirty="0">
                        <a:solidFill>
                          <a:schemeClr val="tx1"/>
                        </a:solidFill>
                        <a:effectLst/>
                        <a:latin typeface="+mn-lt"/>
                        <a:ea typeface="+mn-ea"/>
                        <a:cs typeface="+mn-cs"/>
                      </a:endParaRPr>
                    </a:p>
                  </a:txBody>
                  <a:tcPr marL="9525" marR="9525" marT="9525" marB="0" anchor="b"/>
                </a:tc>
                <a:tc>
                  <a:txBody>
                    <a:bodyPr/>
                    <a:lstStyle/>
                    <a:p>
                      <a:pPr algn="ctr" fontAlgn="b"/>
                      <a:endParaRPr lang="en-GB" sz="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endParaRPr lang="en-GB" sz="400" b="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endParaRPr lang="en-GB" sz="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2580274884"/>
                  </a:ext>
                </a:extLst>
              </a:tr>
              <a:tr h="202405">
                <a:tc rowSpan="6">
                  <a:txBody>
                    <a:bodyPr/>
                    <a:lstStyle/>
                    <a:p>
                      <a:pPr marL="0" algn="ctr" defTabSz="914400" rtl="0" eaLnBrk="1" fontAlgn="b" latinLnBrk="0" hangingPunct="1"/>
                      <a:r>
                        <a:rPr lang="es-ES" sz="1400" b="1" u="none" strike="noStrike" kern="1200" dirty="0">
                          <a:solidFill>
                            <a:schemeClr val="lt1"/>
                          </a:solidFill>
                          <a:effectLst/>
                          <a:latin typeface="+mn-lt"/>
                          <a:ea typeface="+mn-ea"/>
                          <a:cs typeface="+mn-cs"/>
                        </a:rPr>
                        <a:t>JSFR-750</a:t>
                      </a:r>
                      <a:endParaRPr lang="en-GB" sz="1400" b="1" u="none" strike="noStrike" kern="1200" dirty="0">
                        <a:solidFill>
                          <a:schemeClr val="lt1"/>
                        </a:solidFill>
                        <a:effectLst/>
                        <a:latin typeface="+mn-lt"/>
                        <a:ea typeface="+mn-ea"/>
                        <a:cs typeface="+mn-cs"/>
                      </a:endParaRPr>
                    </a:p>
                  </a:txBody>
                  <a:tcPr marL="9525" marR="9525" marT="9525" marB="0" anchor="ctr">
                    <a:solidFill>
                      <a:srgbClr val="70AD47"/>
                    </a:solidFill>
                  </a:tcPr>
                </a:tc>
                <a:tc>
                  <a:txBody>
                    <a:bodyPr/>
                    <a:lstStyle/>
                    <a:p>
                      <a:pPr marL="0" algn="l" defTabSz="914400" rtl="0" eaLnBrk="1" fontAlgn="b" latinLnBrk="0" hangingPunct="1"/>
                      <a:r>
                        <a:rPr lang="en-GB" sz="1400" b="1" u="none" strike="noStrike" kern="1200" dirty="0" err="1">
                          <a:solidFill>
                            <a:schemeClr val="lt1"/>
                          </a:solidFill>
                          <a:effectLst/>
                          <a:latin typeface="+mn-lt"/>
                          <a:ea typeface="+mn-ea"/>
                          <a:cs typeface="+mn-cs"/>
                        </a:rPr>
                        <a:t>keff</a:t>
                      </a:r>
                      <a:r>
                        <a:rPr lang="en-GB" sz="1400" b="1" u="none" strike="noStrike" kern="1200" dirty="0">
                          <a:solidFill>
                            <a:schemeClr val="lt1"/>
                          </a:solidFill>
                          <a:effectLst/>
                          <a:latin typeface="+mn-lt"/>
                          <a:ea typeface="+mn-ea"/>
                          <a:cs typeface="+mn-cs"/>
                        </a:rPr>
                        <a:t> (in pcm)</a:t>
                      </a:r>
                    </a:p>
                  </a:txBody>
                  <a:tcPr marL="9525" marR="9525" marT="9525" marB="0" anchor="ctr">
                    <a:solidFill>
                      <a:srgbClr val="2D2DB9"/>
                    </a:solidFill>
                  </a:tcPr>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971</a:t>
                      </a:r>
                    </a:p>
                  </a:txBody>
                  <a:tcPr marL="9525" marR="9525" marT="9525" marB="0" anchor="b">
                    <a:solidFill>
                      <a:srgbClr val="E8E8F3"/>
                    </a:solidFill>
                  </a:tcPr>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900</a:t>
                      </a:r>
                    </a:p>
                  </a:txBody>
                  <a:tcPr marL="9525" marR="9525" marT="9525" marB="0" anchor="b">
                    <a:solidFill>
                      <a:srgbClr val="E8E8F3"/>
                    </a:solidFill>
                  </a:tcPr>
                </a:tc>
                <a:tc>
                  <a:txBody>
                    <a:bodyPr/>
                    <a:lstStyle/>
                    <a:p>
                      <a:pPr algn="ctr" fontAlgn="b"/>
                      <a:r>
                        <a:rPr lang="en-GB" sz="1400" b="1" u="none" strike="noStrike" dirty="0">
                          <a:solidFill>
                            <a:schemeClr val="tx1"/>
                          </a:solidFill>
                          <a:effectLst/>
                        </a:rPr>
                        <a:t>920</a:t>
                      </a:r>
                      <a:endParaRPr lang="en-GB" sz="1400" b="1" i="0" u="none" strike="noStrike" dirty="0">
                        <a:solidFill>
                          <a:schemeClr val="tx1"/>
                        </a:solidFill>
                        <a:effectLst/>
                        <a:latin typeface="Calibri" panose="020F0502020204030204" pitchFamily="34" charset="0"/>
                      </a:endParaRPr>
                    </a:p>
                  </a:txBody>
                  <a:tcPr marL="9525" marR="9525" marT="9525" marB="0" anchor="b">
                    <a:solidFill>
                      <a:srgbClr val="E8E8F3"/>
                    </a:solidFill>
                  </a:tcPr>
                </a:tc>
                <a:tc>
                  <a:txBody>
                    <a:bodyPr/>
                    <a:lstStyle/>
                    <a:p>
                      <a:pPr marL="0" algn="ctr" defTabSz="914400" rtl="0" eaLnBrk="1" fontAlgn="b" latinLnBrk="0" hangingPunct="1"/>
                      <a:r>
                        <a:rPr lang="en-GB" sz="1400" b="1" u="none" strike="noStrike" kern="1200" dirty="0">
                          <a:solidFill>
                            <a:schemeClr val="tx1"/>
                          </a:solidFill>
                          <a:effectLst/>
                          <a:latin typeface="+mn-lt"/>
                          <a:ea typeface="+mn-ea"/>
                          <a:cs typeface="+mn-cs"/>
                        </a:rPr>
                        <a:t>866</a:t>
                      </a:r>
                    </a:p>
                  </a:txBody>
                  <a:tcPr marL="9525" marR="9525" marT="9525" marB="0" anchor="b">
                    <a:solidFill>
                      <a:srgbClr val="E8E8F3"/>
                    </a:solidFill>
                  </a:tcPr>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200 / 300 </a:t>
                      </a:r>
                      <a:r>
                        <a:rPr lang="es-ES" sz="1400" b="1" u="none" strike="noStrike" kern="1200" dirty="0" err="1">
                          <a:solidFill>
                            <a:schemeClr val="tx1"/>
                          </a:solidFill>
                          <a:effectLst/>
                          <a:latin typeface="+mn-lt"/>
                          <a:ea typeface="+mn-ea"/>
                          <a:cs typeface="+mn-cs"/>
                        </a:rPr>
                        <a:t>pcm</a:t>
                      </a:r>
                      <a:endParaRPr lang="en-GB" sz="1400" b="1"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19706673"/>
                  </a:ext>
                </a:extLst>
              </a:tr>
              <a:tr h="202405">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l" defTabSz="914400" rtl="0" eaLnBrk="1" fontAlgn="b" latinLnBrk="0" hangingPunct="1"/>
                      <a:r>
                        <a:rPr lang="en-GB" sz="1400" b="1" u="none" strike="noStrike" kern="1200" dirty="0">
                          <a:solidFill>
                            <a:schemeClr val="lt1"/>
                          </a:solidFill>
                          <a:effectLst/>
                          <a:latin typeface="+mn-lt"/>
                          <a:ea typeface="+mn-ea"/>
                          <a:cs typeface="+mn-cs"/>
                        </a:rPr>
                        <a:t>BRS (in %)</a:t>
                      </a: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5.5</a:t>
                      </a:r>
                    </a:p>
                  </a:txBody>
                  <a:tcPr marL="9525" marR="9525" marT="9525" marB="0" anchor="b"/>
                </a:tc>
                <a:tc>
                  <a:txBody>
                    <a:bodyPr/>
                    <a:lstStyle/>
                    <a:p>
                      <a:pPr algn="ctr" fontAlgn="b"/>
                      <a:r>
                        <a:rPr lang="en-GB" sz="1400" b="0" u="none" strike="noStrike" dirty="0">
                          <a:solidFill>
                            <a:schemeClr val="tx1"/>
                          </a:solidFill>
                          <a:effectLst/>
                        </a:rPr>
                        <a:t>5.4</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5.2</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5.1</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18% / 27%</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542211628"/>
                  </a:ext>
                </a:extLst>
              </a:tr>
              <a:tr h="202405">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l" defTabSz="914400" rtl="0" eaLnBrk="1" fontAlgn="b" latinLnBrk="0" hangingPunct="1"/>
                      <a:r>
                        <a:rPr lang="en-GB" sz="1400" b="1" u="none" strike="noStrike" kern="1200" dirty="0">
                          <a:solidFill>
                            <a:schemeClr val="lt1"/>
                          </a:solidFill>
                          <a:effectLst/>
                          <a:latin typeface="+mn-lt"/>
                          <a:ea typeface="+mn-ea"/>
                          <a:cs typeface="+mn-cs"/>
                        </a:rPr>
                        <a:t>CRW (in %)</a:t>
                      </a: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2.7</a:t>
                      </a:r>
                    </a:p>
                  </a:txBody>
                  <a:tcPr marL="9525" marR="9525" marT="9525" marB="0" anchor="b"/>
                </a:tc>
                <a:tc>
                  <a:txBody>
                    <a:bodyPr/>
                    <a:lstStyle/>
                    <a:p>
                      <a:pPr algn="ctr" fontAlgn="b"/>
                      <a:r>
                        <a:rPr lang="en-GB" sz="1400" b="0" u="none" strike="noStrike" dirty="0">
                          <a:solidFill>
                            <a:schemeClr val="tx1"/>
                          </a:solidFill>
                          <a:effectLst/>
                        </a:rPr>
                        <a:t>2.7</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3.2</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2.6</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2% /-</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2497040772"/>
                  </a:ext>
                </a:extLst>
              </a:tr>
              <a:tr h="202405">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l" defTabSz="914400" rtl="0" eaLnBrk="1" fontAlgn="b" latinLnBrk="0" hangingPunct="1"/>
                      <a:r>
                        <a:rPr lang="en-GB" sz="1400" b="1" u="none" strike="noStrike" kern="1200" dirty="0">
                          <a:solidFill>
                            <a:schemeClr val="lt1"/>
                          </a:solidFill>
                          <a:effectLst/>
                          <a:latin typeface="+mn-lt"/>
                          <a:ea typeface="+mn-ea"/>
                          <a:cs typeface="+mn-cs"/>
                        </a:rPr>
                        <a:t>DOP (in %)</a:t>
                      </a: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3.9</a:t>
                      </a:r>
                    </a:p>
                  </a:txBody>
                  <a:tcPr marL="9525" marR="9525" marT="9525" marB="0" anchor="b"/>
                </a:tc>
                <a:tc>
                  <a:txBody>
                    <a:bodyPr/>
                    <a:lstStyle/>
                    <a:p>
                      <a:pPr algn="ctr" fontAlgn="b"/>
                      <a:r>
                        <a:rPr lang="en-GB" sz="1400" b="0" u="none" strike="noStrike" dirty="0">
                          <a:solidFill>
                            <a:schemeClr val="tx1"/>
                          </a:solidFill>
                          <a:effectLst/>
                        </a:rPr>
                        <a:t>3.1</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3.6</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4.0</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2% / 7%</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2633455779"/>
                  </a:ext>
                </a:extLst>
              </a:tr>
              <a:tr h="210422">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l" defTabSz="914400" rtl="0" eaLnBrk="1" fontAlgn="b" latinLnBrk="0" hangingPunct="1"/>
                      <a:r>
                        <a:rPr lang="en-GB" sz="1400" b="1" u="none" strike="noStrike" kern="1200" dirty="0">
                          <a:solidFill>
                            <a:schemeClr val="lt1"/>
                          </a:solidFill>
                          <a:effectLst/>
                          <a:latin typeface="+mn-lt"/>
                          <a:ea typeface="+mn-ea"/>
                          <a:cs typeface="+mn-cs"/>
                        </a:rPr>
                        <a:t>Power distribution (in %)</a:t>
                      </a: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1.7</a:t>
                      </a:r>
                    </a:p>
                  </a:txBody>
                  <a:tcPr marL="9525" marR="9525" marT="9525" marB="0" anchor="b"/>
                </a:tc>
                <a:tc>
                  <a:txBody>
                    <a:bodyPr/>
                    <a:lstStyle/>
                    <a:p>
                      <a:pPr algn="ctr" fontAlgn="b"/>
                      <a:r>
                        <a:rPr lang="en-GB" sz="1400" b="0" u="none" strike="noStrike" dirty="0">
                          <a:solidFill>
                            <a:schemeClr val="tx1"/>
                          </a:solidFill>
                          <a:effectLst/>
                        </a:rPr>
                        <a:t>1.6</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1.8</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1.5</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1% / 2%</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1521035783"/>
                  </a:ext>
                </a:extLst>
              </a:tr>
              <a:tr h="202405">
                <a:tc vMerge="1">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l" defTabSz="914400" rtl="0" eaLnBrk="1" fontAlgn="b" latinLnBrk="0" hangingPunct="1"/>
                      <a:r>
                        <a:rPr lang="en-GB" sz="1400" b="1" u="none" strike="noStrike" kern="1200" dirty="0">
                          <a:solidFill>
                            <a:schemeClr val="lt1"/>
                          </a:solidFill>
                          <a:effectLst/>
                          <a:latin typeface="+mn-lt"/>
                          <a:ea typeface="+mn-ea"/>
                          <a:cs typeface="+mn-cs"/>
                        </a:rPr>
                        <a:t>SVR (in %)</a:t>
                      </a:r>
                    </a:p>
                  </a:txBody>
                  <a:tcPr marL="9525" marR="9525" marT="9525" marB="0" anchor="ctr">
                    <a:solidFill>
                      <a:srgbClr val="2D2DB9"/>
                    </a:solidFill>
                  </a:tcPr>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4.8</a:t>
                      </a:r>
                    </a:p>
                  </a:txBody>
                  <a:tcPr marL="9525" marR="9525" marT="9525" marB="0" anchor="b"/>
                </a:tc>
                <a:tc>
                  <a:txBody>
                    <a:bodyPr/>
                    <a:lstStyle/>
                    <a:p>
                      <a:pPr algn="ctr" fontAlgn="b"/>
                      <a:r>
                        <a:rPr lang="en-GB" sz="1400" b="0" u="none" strike="noStrike" dirty="0">
                          <a:solidFill>
                            <a:schemeClr val="tx1"/>
                          </a:solidFill>
                          <a:effectLst/>
                        </a:rPr>
                        <a:t>5.3</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algn="ctr" fontAlgn="b"/>
                      <a:r>
                        <a:rPr lang="en-GB" sz="1400" b="0" u="none" strike="noStrike" dirty="0">
                          <a:solidFill>
                            <a:schemeClr val="tx1"/>
                          </a:solidFill>
                          <a:effectLst/>
                        </a:rPr>
                        <a:t>3.8</a:t>
                      </a:r>
                      <a:endParaRPr lang="en-GB" sz="1400" b="0" i="0" u="none" strike="noStrike" dirty="0">
                        <a:solidFill>
                          <a:schemeClr val="tx1"/>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en-GB" sz="1400" b="0" u="none" strike="noStrike" kern="1200" dirty="0">
                          <a:solidFill>
                            <a:schemeClr val="tx1"/>
                          </a:solidFill>
                          <a:effectLst/>
                          <a:latin typeface="+mn-lt"/>
                          <a:ea typeface="+mn-ea"/>
                          <a:cs typeface="+mn-cs"/>
                        </a:rPr>
                        <a:t>4.9</a:t>
                      </a: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3% / 7%</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2892763166"/>
                  </a:ext>
                </a:extLst>
              </a:tr>
              <a:tr h="58116">
                <a:tc>
                  <a:txBody>
                    <a:bodyPr/>
                    <a:lstStyle/>
                    <a:p>
                      <a:pPr marL="0" algn="ctr" defTabSz="914400" rtl="0" eaLnBrk="1" fontAlgn="b" latinLnBrk="0" hangingPunct="1"/>
                      <a:endParaRPr lang="en-GB" sz="400" b="1" u="none" strike="noStrike" kern="1200" dirty="0">
                        <a:solidFill>
                          <a:schemeClr val="lt1"/>
                        </a:solidFill>
                        <a:effectLst/>
                        <a:latin typeface="+mn-lt"/>
                        <a:ea typeface="+mn-ea"/>
                        <a:cs typeface="+mn-cs"/>
                      </a:endParaRPr>
                    </a:p>
                  </a:txBody>
                  <a:tcPr marL="9525" marR="9525" marT="9525" marB="0" anchor="ctr">
                    <a:solidFill>
                      <a:srgbClr val="70AD47"/>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0" lang="en-GB" sz="400" b="1" i="0" u="none" strike="noStrike" kern="1200" cap="none" spc="0" normalizeH="0" baseline="0" noProof="0" dirty="0">
                        <a:ln>
                          <a:noFill/>
                        </a:ln>
                        <a:solidFill>
                          <a:srgbClr val="FFFFFF"/>
                        </a:solidFill>
                        <a:effectLst/>
                        <a:uLnTx/>
                        <a:uFillTx/>
                        <a:latin typeface="Arial"/>
                        <a:ea typeface="+mn-ea"/>
                        <a:cs typeface="+mn-cs"/>
                      </a:endParaRPr>
                    </a:p>
                  </a:txBody>
                  <a:tcPr marL="9525" marR="9525" marT="9525" marB="0" anchor="ctr">
                    <a:solidFill>
                      <a:srgbClr val="2D2DB9"/>
                    </a:solidFill>
                  </a:tcPr>
                </a:tc>
                <a:tc>
                  <a:txBody>
                    <a:bodyPr/>
                    <a:lstStyle/>
                    <a:p>
                      <a:pPr marL="0" algn="ctr" defTabSz="914400" rtl="0" eaLnBrk="1" fontAlgn="b" latinLnBrk="0" hangingPunct="1"/>
                      <a:endParaRPr lang="en-GB" sz="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endParaRPr lang="en-GB" sz="400" b="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endParaRPr lang="en-GB" sz="400" b="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endParaRPr lang="en-GB" sz="400" b="0"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endParaRPr lang="en-GB" sz="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3457479284"/>
                  </a:ext>
                </a:extLst>
              </a:tr>
              <a:tr h="258032">
                <a:tc>
                  <a:txBody>
                    <a:bodyPr/>
                    <a:lstStyle/>
                    <a:p>
                      <a:pPr marL="0" algn="ctr" defTabSz="914400" rtl="0" eaLnBrk="1" fontAlgn="b" latinLnBrk="0" hangingPunct="1"/>
                      <a:r>
                        <a:rPr lang="es-ES" sz="1400" b="1" u="none" strike="noStrike" kern="1200" dirty="0">
                          <a:solidFill>
                            <a:schemeClr val="lt1"/>
                          </a:solidFill>
                          <a:effectLst/>
                          <a:latin typeface="+mn-lt"/>
                          <a:ea typeface="+mn-ea"/>
                          <a:cs typeface="+mn-cs"/>
                        </a:rPr>
                        <a:t>MYRRHA</a:t>
                      </a:r>
                      <a:endParaRPr lang="en-GB" sz="1400" b="1" u="none" strike="noStrike" kern="1200" dirty="0">
                        <a:solidFill>
                          <a:schemeClr val="lt1"/>
                        </a:solidFill>
                        <a:effectLst/>
                        <a:latin typeface="+mn-lt"/>
                        <a:ea typeface="+mn-ea"/>
                        <a:cs typeface="+mn-cs"/>
                      </a:endParaRPr>
                    </a:p>
                  </a:txBody>
                  <a:tcPr marL="9525" marR="9525" marT="9525" marB="0" anchor="ctr">
                    <a:solidFill>
                      <a:srgbClr val="70AD47"/>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err="1">
                          <a:ln>
                            <a:noFill/>
                          </a:ln>
                          <a:solidFill>
                            <a:srgbClr val="FFFFFF"/>
                          </a:solidFill>
                          <a:effectLst/>
                          <a:uLnTx/>
                          <a:uFillTx/>
                          <a:latin typeface="Arial"/>
                          <a:ea typeface="+mn-ea"/>
                          <a:cs typeface="+mn-cs"/>
                        </a:rPr>
                        <a:t>keff</a:t>
                      </a:r>
                      <a:r>
                        <a:rPr kumimoji="0" lang="es-ES" sz="1400" b="1" i="0" u="none" strike="noStrike" kern="1200" cap="none" spc="0" normalizeH="0" baseline="0" noProof="0" dirty="0">
                          <a:ln>
                            <a:noFill/>
                          </a:ln>
                          <a:solidFill>
                            <a:srgbClr val="FFFFFF"/>
                          </a:solidFill>
                          <a:effectLst/>
                          <a:uLnTx/>
                          <a:uFillTx/>
                          <a:latin typeface="Arial"/>
                          <a:ea typeface="+mn-ea"/>
                          <a:cs typeface="+mn-cs"/>
                        </a:rPr>
                        <a:t> (in </a:t>
                      </a:r>
                      <a:r>
                        <a:rPr kumimoji="0" lang="es-ES" sz="1400" b="1" i="0" u="none" strike="noStrike" kern="1200" cap="none" spc="0" normalizeH="0" baseline="0" noProof="0" dirty="0" err="1">
                          <a:ln>
                            <a:noFill/>
                          </a:ln>
                          <a:solidFill>
                            <a:srgbClr val="FFFFFF"/>
                          </a:solidFill>
                          <a:effectLst/>
                          <a:uLnTx/>
                          <a:uFillTx/>
                          <a:latin typeface="Arial"/>
                          <a:ea typeface="+mn-ea"/>
                          <a:cs typeface="+mn-cs"/>
                        </a:rPr>
                        <a:t>pcm</a:t>
                      </a:r>
                      <a:r>
                        <a:rPr kumimoji="0" lang="es-ES" sz="1400" b="1" i="0" u="none" strike="noStrike" kern="1200" cap="none" spc="0" normalizeH="0" baseline="0" noProof="0" dirty="0">
                          <a:ln>
                            <a:noFill/>
                          </a:ln>
                          <a:solidFill>
                            <a:srgbClr val="FFFFFF"/>
                          </a:solidFill>
                          <a:effectLst/>
                          <a:uLnTx/>
                          <a:uFillTx/>
                          <a:latin typeface="Arial"/>
                          <a:ea typeface="+mn-ea"/>
                          <a:cs typeface="+mn-cs"/>
                        </a:rPr>
                        <a:t>)</a:t>
                      </a:r>
                      <a:endParaRPr kumimoji="0" lang="en-GB" sz="1400" b="1" i="0" u="none" strike="noStrike" kern="1200" cap="none" spc="0" normalizeH="0" baseline="0" noProof="0" dirty="0">
                        <a:ln>
                          <a:noFill/>
                        </a:ln>
                        <a:solidFill>
                          <a:srgbClr val="FFFFFF"/>
                        </a:solidFill>
                        <a:effectLst/>
                        <a:uLnTx/>
                        <a:uFillTx/>
                        <a:latin typeface="Arial"/>
                        <a:ea typeface="+mn-ea"/>
                        <a:cs typeface="+mn-cs"/>
                      </a:endParaRPr>
                    </a:p>
                  </a:txBody>
                  <a:tcPr marL="9525" marR="9525" marT="9525" marB="0" anchor="ctr">
                    <a:solidFill>
                      <a:srgbClr val="2D2DB9"/>
                    </a:solidFill>
                  </a:tcPr>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771</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676</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588</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300 </a:t>
                      </a:r>
                      <a:r>
                        <a:rPr lang="es-ES" sz="1400" u="none" strike="noStrike" kern="1200" dirty="0" err="1">
                          <a:solidFill>
                            <a:schemeClr val="tx1"/>
                          </a:solidFill>
                          <a:effectLst/>
                          <a:latin typeface="+mn-lt"/>
                          <a:ea typeface="+mn-ea"/>
                          <a:cs typeface="+mn-cs"/>
                        </a:rPr>
                        <a:t>pcm</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84583932"/>
                  </a:ext>
                </a:extLst>
              </a:tr>
              <a:tr h="202405">
                <a:tc>
                  <a:txBody>
                    <a:bodyPr/>
                    <a:lstStyle/>
                    <a:p>
                      <a:pPr marL="0" algn="ctr" defTabSz="914400" rtl="0" eaLnBrk="1" fontAlgn="b" latinLnBrk="0" hangingPunct="1"/>
                      <a:r>
                        <a:rPr lang="es-ES" sz="1400" b="1" u="none" strike="noStrike" kern="1200" dirty="0">
                          <a:solidFill>
                            <a:schemeClr val="lt1"/>
                          </a:solidFill>
                          <a:effectLst/>
                          <a:latin typeface="+mn-lt"/>
                          <a:ea typeface="+mn-ea"/>
                          <a:cs typeface="+mn-cs"/>
                        </a:rPr>
                        <a:t>MACRE</a:t>
                      </a:r>
                      <a:endParaRPr lang="en-GB" sz="1400" b="1" u="none" strike="noStrike" kern="1200" dirty="0">
                        <a:solidFill>
                          <a:schemeClr val="lt1"/>
                        </a:solidFill>
                        <a:effectLst/>
                        <a:latin typeface="+mn-lt"/>
                        <a:ea typeface="+mn-ea"/>
                        <a:cs typeface="+mn-cs"/>
                      </a:endParaRPr>
                    </a:p>
                  </a:txBody>
                  <a:tcPr marL="9525" marR="9525" marT="9525" marB="0" anchor="ctr">
                    <a:solidFill>
                      <a:srgbClr val="70AD47"/>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err="1">
                          <a:ln>
                            <a:noFill/>
                          </a:ln>
                          <a:solidFill>
                            <a:srgbClr val="FFFFFF"/>
                          </a:solidFill>
                          <a:effectLst/>
                          <a:uLnTx/>
                          <a:uFillTx/>
                          <a:latin typeface="Arial"/>
                          <a:ea typeface="+mn-ea"/>
                          <a:cs typeface="+mn-cs"/>
                        </a:rPr>
                        <a:t>keff</a:t>
                      </a:r>
                      <a:r>
                        <a:rPr kumimoji="0" lang="es-ES" sz="1400" b="1" i="0" u="none" strike="noStrike" kern="1200" cap="none" spc="0" normalizeH="0" baseline="0" noProof="0" dirty="0">
                          <a:ln>
                            <a:noFill/>
                          </a:ln>
                          <a:solidFill>
                            <a:srgbClr val="FFFFFF"/>
                          </a:solidFill>
                          <a:effectLst/>
                          <a:uLnTx/>
                          <a:uFillTx/>
                          <a:latin typeface="Arial"/>
                          <a:ea typeface="+mn-ea"/>
                          <a:cs typeface="+mn-cs"/>
                        </a:rPr>
                        <a:t> (in </a:t>
                      </a:r>
                      <a:r>
                        <a:rPr kumimoji="0" lang="es-ES" sz="1400" b="1" i="0" u="none" strike="noStrike" kern="1200" cap="none" spc="0" normalizeH="0" baseline="0" noProof="0" dirty="0" err="1">
                          <a:ln>
                            <a:noFill/>
                          </a:ln>
                          <a:solidFill>
                            <a:srgbClr val="FFFFFF"/>
                          </a:solidFill>
                          <a:effectLst/>
                          <a:uLnTx/>
                          <a:uFillTx/>
                          <a:latin typeface="Arial"/>
                          <a:ea typeface="+mn-ea"/>
                          <a:cs typeface="+mn-cs"/>
                        </a:rPr>
                        <a:t>pcm</a:t>
                      </a:r>
                      <a:r>
                        <a:rPr kumimoji="0" lang="es-ES" sz="1400" b="1" i="0" u="none" strike="noStrike" kern="1200" cap="none" spc="0" normalizeH="0" baseline="0" noProof="0" dirty="0">
                          <a:ln>
                            <a:noFill/>
                          </a:ln>
                          <a:solidFill>
                            <a:srgbClr val="FFFFFF"/>
                          </a:solidFill>
                          <a:effectLst/>
                          <a:uLnTx/>
                          <a:uFillTx/>
                          <a:latin typeface="Arial"/>
                          <a:ea typeface="+mn-ea"/>
                          <a:cs typeface="+mn-cs"/>
                        </a:rPr>
                        <a:t>)</a:t>
                      </a:r>
                      <a:endParaRPr kumimoji="0" lang="en-GB" sz="1400" b="1" i="0" u="none" strike="noStrike" kern="1200" cap="none" spc="0" normalizeH="0" baseline="0" noProof="0" dirty="0">
                        <a:ln>
                          <a:noFill/>
                        </a:ln>
                        <a:solidFill>
                          <a:srgbClr val="FFFFFF"/>
                        </a:solidFill>
                        <a:effectLst/>
                        <a:uLnTx/>
                        <a:uFillTx/>
                        <a:latin typeface="Arial"/>
                        <a:ea typeface="+mn-ea"/>
                        <a:cs typeface="+mn-cs"/>
                      </a:endParaRPr>
                    </a:p>
                  </a:txBody>
                  <a:tcPr marL="9525" marR="9525" marT="9525" marB="0" anchor="ctr">
                    <a:solidFill>
                      <a:srgbClr val="2D2DB9"/>
                    </a:solidFill>
                  </a:tcPr>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2435</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300 </a:t>
                      </a:r>
                      <a:r>
                        <a:rPr lang="es-ES" sz="1400" u="none" strike="noStrike" kern="1200" dirty="0" err="1">
                          <a:solidFill>
                            <a:schemeClr val="tx1"/>
                          </a:solidFill>
                          <a:effectLst/>
                          <a:latin typeface="+mn-lt"/>
                          <a:ea typeface="+mn-ea"/>
                          <a:cs typeface="+mn-cs"/>
                        </a:rPr>
                        <a:t>pcm</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1792562106"/>
                  </a:ext>
                </a:extLst>
              </a:tr>
              <a:tr h="202405">
                <a:tc>
                  <a:txBody>
                    <a:bodyPr/>
                    <a:lstStyle/>
                    <a:p>
                      <a:pPr marL="0" algn="ctr" defTabSz="914400" rtl="0" eaLnBrk="1" fontAlgn="b" latinLnBrk="0" hangingPunct="1"/>
                      <a:r>
                        <a:rPr lang="es-ES" sz="1400" b="1" u="none" strike="noStrike" kern="1200" dirty="0">
                          <a:solidFill>
                            <a:schemeClr val="lt1"/>
                          </a:solidFill>
                          <a:effectLst/>
                          <a:latin typeface="+mn-lt"/>
                          <a:ea typeface="+mn-ea"/>
                          <a:cs typeface="+mn-cs"/>
                        </a:rPr>
                        <a:t>MOLTEX</a:t>
                      </a:r>
                      <a:endParaRPr lang="en-GB" sz="1400" b="1" u="none" strike="noStrike" kern="1200" dirty="0">
                        <a:solidFill>
                          <a:schemeClr val="lt1"/>
                        </a:solidFill>
                        <a:effectLst/>
                        <a:latin typeface="+mn-lt"/>
                        <a:ea typeface="+mn-ea"/>
                        <a:cs typeface="+mn-cs"/>
                      </a:endParaRPr>
                    </a:p>
                  </a:txBody>
                  <a:tcPr marL="9525" marR="9525" marT="9525" marB="0" anchor="ctr">
                    <a:solidFill>
                      <a:srgbClr val="70AD47"/>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err="1">
                          <a:ln>
                            <a:noFill/>
                          </a:ln>
                          <a:solidFill>
                            <a:srgbClr val="FFFFFF"/>
                          </a:solidFill>
                          <a:effectLst/>
                          <a:uLnTx/>
                          <a:uFillTx/>
                          <a:latin typeface="Arial"/>
                          <a:ea typeface="+mn-ea"/>
                          <a:cs typeface="+mn-cs"/>
                        </a:rPr>
                        <a:t>keff</a:t>
                      </a:r>
                      <a:r>
                        <a:rPr kumimoji="0" lang="es-ES" sz="1400" b="1" i="0" u="none" strike="noStrike" kern="1200" cap="none" spc="0" normalizeH="0" baseline="0" noProof="0" dirty="0">
                          <a:ln>
                            <a:noFill/>
                          </a:ln>
                          <a:solidFill>
                            <a:srgbClr val="FFFFFF"/>
                          </a:solidFill>
                          <a:effectLst/>
                          <a:uLnTx/>
                          <a:uFillTx/>
                          <a:latin typeface="Arial"/>
                          <a:ea typeface="+mn-ea"/>
                          <a:cs typeface="+mn-cs"/>
                        </a:rPr>
                        <a:t> (in </a:t>
                      </a:r>
                      <a:r>
                        <a:rPr kumimoji="0" lang="es-ES" sz="1400" b="1" i="0" u="none" strike="noStrike" kern="1200" cap="none" spc="0" normalizeH="0" baseline="0" noProof="0" dirty="0" err="1">
                          <a:ln>
                            <a:noFill/>
                          </a:ln>
                          <a:solidFill>
                            <a:srgbClr val="FFFFFF"/>
                          </a:solidFill>
                          <a:effectLst/>
                          <a:uLnTx/>
                          <a:uFillTx/>
                          <a:latin typeface="Arial"/>
                          <a:ea typeface="+mn-ea"/>
                          <a:cs typeface="+mn-cs"/>
                        </a:rPr>
                        <a:t>pcm</a:t>
                      </a:r>
                      <a:r>
                        <a:rPr kumimoji="0" lang="es-ES" sz="1400" b="1" i="0" u="none" strike="noStrike" kern="1200" cap="none" spc="0" normalizeH="0" baseline="0" noProof="0" dirty="0">
                          <a:ln>
                            <a:noFill/>
                          </a:ln>
                          <a:solidFill>
                            <a:srgbClr val="FFFFFF"/>
                          </a:solidFill>
                          <a:effectLst/>
                          <a:uLnTx/>
                          <a:uFillTx/>
                          <a:latin typeface="Arial"/>
                          <a:ea typeface="+mn-ea"/>
                          <a:cs typeface="+mn-cs"/>
                        </a:rPr>
                        <a:t>)</a:t>
                      </a:r>
                      <a:endParaRPr kumimoji="0" lang="en-GB" sz="1400" b="1" i="0" u="none" strike="noStrike" kern="1200" cap="none" spc="0" normalizeH="0" baseline="0" noProof="0" dirty="0">
                        <a:ln>
                          <a:noFill/>
                        </a:ln>
                        <a:solidFill>
                          <a:srgbClr val="FFFFFF"/>
                        </a:solidFill>
                        <a:effectLst/>
                        <a:uLnTx/>
                        <a:uFillTx/>
                        <a:latin typeface="Arial"/>
                        <a:ea typeface="+mn-ea"/>
                        <a:cs typeface="+mn-cs"/>
                      </a:endParaRPr>
                    </a:p>
                  </a:txBody>
                  <a:tcPr marL="9525" marR="9525" marT="9525" marB="0" anchor="ctr">
                    <a:solidFill>
                      <a:srgbClr val="2D2DB9"/>
                    </a:solidFill>
                  </a:tcPr>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584/836*</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922</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1090</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300 </a:t>
                      </a:r>
                      <a:r>
                        <a:rPr lang="es-ES" sz="1400" u="none" strike="noStrike" kern="1200" dirty="0" err="1">
                          <a:solidFill>
                            <a:schemeClr val="tx1"/>
                          </a:solidFill>
                          <a:effectLst/>
                          <a:latin typeface="+mn-lt"/>
                          <a:ea typeface="+mn-ea"/>
                          <a:cs typeface="+mn-cs"/>
                        </a:rPr>
                        <a:t>pcm</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1652084042"/>
                  </a:ext>
                </a:extLst>
              </a:tr>
              <a:tr h="202405">
                <a:tc>
                  <a:txBody>
                    <a:bodyPr/>
                    <a:lstStyle/>
                    <a:p>
                      <a:pPr marL="0" algn="ctr" defTabSz="914400" rtl="0" eaLnBrk="1" fontAlgn="b" latinLnBrk="0" hangingPunct="1"/>
                      <a:r>
                        <a:rPr lang="es-ES" sz="1400" b="1" u="none" strike="noStrike" kern="1200" dirty="0">
                          <a:solidFill>
                            <a:schemeClr val="lt1"/>
                          </a:solidFill>
                          <a:effectLst/>
                          <a:latin typeface="+mn-lt"/>
                          <a:ea typeface="+mn-ea"/>
                          <a:cs typeface="+mn-cs"/>
                        </a:rPr>
                        <a:t>NUSCALE</a:t>
                      </a:r>
                      <a:endParaRPr lang="en-GB" sz="1400" b="1" u="none" strike="noStrike" kern="1200" dirty="0">
                        <a:solidFill>
                          <a:schemeClr val="lt1"/>
                        </a:solidFill>
                        <a:effectLst/>
                        <a:latin typeface="+mn-lt"/>
                        <a:ea typeface="+mn-ea"/>
                        <a:cs typeface="+mn-cs"/>
                      </a:endParaRPr>
                    </a:p>
                  </a:txBody>
                  <a:tcPr marL="9525" marR="9525" marT="9525" marB="0" anchor="ctr">
                    <a:solidFill>
                      <a:srgbClr val="70AD47"/>
                    </a:solidFill>
                  </a:tcPr>
                </a:tc>
                <a:tc>
                  <a:txBody>
                    <a:bodyPr/>
                    <a:lstStyle/>
                    <a:p>
                      <a:pPr marL="0" algn="l" defTabSz="914400" rtl="0" eaLnBrk="1" fontAlgn="b" latinLnBrk="0" hangingPunct="1"/>
                      <a:r>
                        <a:rPr lang="es-ES" sz="1400" b="1" u="none" strike="noStrike" kern="1200" dirty="0" err="1">
                          <a:solidFill>
                            <a:schemeClr val="lt1"/>
                          </a:solidFill>
                          <a:effectLst/>
                          <a:latin typeface="+mn-lt"/>
                          <a:ea typeface="+mn-ea"/>
                          <a:cs typeface="+mn-cs"/>
                        </a:rPr>
                        <a:t>keff</a:t>
                      </a:r>
                      <a:r>
                        <a:rPr lang="es-ES" sz="1400" b="1" u="none" strike="noStrike" kern="1200" dirty="0">
                          <a:solidFill>
                            <a:schemeClr val="lt1"/>
                          </a:solidFill>
                          <a:effectLst/>
                          <a:latin typeface="+mn-lt"/>
                          <a:ea typeface="+mn-ea"/>
                          <a:cs typeface="+mn-cs"/>
                        </a:rPr>
                        <a:t> (in </a:t>
                      </a:r>
                      <a:r>
                        <a:rPr lang="es-ES" sz="1400" b="1" u="none" strike="noStrike" kern="1200" dirty="0" err="1">
                          <a:solidFill>
                            <a:schemeClr val="lt1"/>
                          </a:solidFill>
                          <a:effectLst/>
                          <a:latin typeface="+mn-lt"/>
                          <a:ea typeface="+mn-ea"/>
                          <a:cs typeface="+mn-cs"/>
                        </a:rPr>
                        <a:t>pcm</a:t>
                      </a:r>
                      <a:r>
                        <a:rPr lang="es-ES" sz="1400" b="1" u="none" strike="noStrike" kern="1200" dirty="0">
                          <a:solidFill>
                            <a:schemeClr val="lt1"/>
                          </a:solidFill>
                          <a:effectLst/>
                          <a:latin typeface="+mn-lt"/>
                          <a:ea typeface="+mn-ea"/>
                          <a:cs typeface="+mn-cs"/>
                        </a:rPr>
                        <a:t>)</a:t>
                      </a:r>
                      <a:endParaRPr lang="en-GB" sz="1400" b="1" u="none" strike="noStrike" kern="1200" dirty="0">
                        <a:solidFill>
                          <a:schemeClr val="lt1"/>
                        </a:solidFill>
                        <a:effectLst/>
                        <a:latin typeface="+mn-lt"/>
                        <a:ea typeface="+mn-ea"/>
                        <a:cs typeface="+mn-cs"/>
                      </a:endParaRPr>
                    </a:p>
                  </a:txBody>
                  <a:tcPr marL="9525" marR="9525" marT="9525" marB="0" anchor="ctr">
                    <a:solidFill>
                      <a:srgbClr val="2D2DB9"/>
                    </a:solidFill>
                  </a:tcPr>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748</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522</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669</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b="1" u="none" strike="noStrike" kern="1200" dirty="0">
                          <a:solidFill>
                            <a:schemeClr val="tx1"/>
                          </a:solidFill>
                          <a:effectLst/>
                          <a:latin typeface="+mn-lt"/>
                          <a:ea typeface="+mn-ea"/>
                          <a:cs typeface="+mn-cs"/>
                        </a:rPr>
                        <a:t>397</a:t>
                      </a:r>
                      <a:endParaRPr lang="en-GB" sz="1400" b="1" u="none" strike="noStrike" kern="1200" dirty="0">
                        <a:solidFill>
                          <a:schemeClr val="tx1"/>
                        </a:solidFill>
                        <a:effectLst/>
                        <a:latin typeface="+mn-lt"/>
                        <a:ea typeface="+mn-ea"/>
                        <a:cs typeface="+mn-cs"/>
                      </a:endParaRPr>
                    </a:p>
                  </a:txBody>
                  <a:tcPr marL="9525" marR="9525" marT="9525" marB="0" anchor="b"/>
                </a:tc>
                <a:tc>
                  <a:txBody>
                    <a:bodyPr/>
                    <a:lstStyle/>
                    <a:p>
                      <a:pPr marL="0" algn="ctr" defTabSz="914400" rtl="0" eaLnBrk="1" fontAlgn="b" latinLnBrk="0" hangingPunct="1"/>
                      <a:r>
                        <a:rPr lang="es-ES" sz="1400" u="none" strike="noStrike" kern="1200" dirty="0">
                          <a:solidFill>
                            <a:schemeClr val="tx1"/>
                          </a:solidFill>
                          <a:effectLst/>
                          <a:latin typeface="+mn-lt"/>
                          <a:ea typeface="+mn-ea"/>
                          <a:cs typeface="+mn-cs"/>
                        </a:rPr>
                        <a:t>300 </a:t>
                      </a:r>
                      <a:r>
                        <a:rPr lang="es-ES" sz="1400" u="none" strike="noStrike" kern="1200" dirty="0" err="1">
                          <a:solidFill>
                            <a:schemeClr val="tx1"/>
                          </a:solidFill>
                          <a:effectLst/>
                          <a:latin typeface="+mn-lt"/>
                          <a:ea typeface="+mn-ea"/>
                          <a:cs typeface="+mn-cs"/>
                        </a:rPr>
                        <a:t>pcm</a:t>
                      </a:r>
                      <a:endParaRPr lang="en-GB" sz="1400" u="none" strike="noStrike" kern="1200" dirty="0">
                        <a:solidFill>
                          <a:schemeClr val="tx1"/>
                        </a:solidFill>
                        <a:effectLst/>
                        <a:latin typeface="+mn-lt"/>
                        <a:ea typeface="+mn-ea"/>
                        <a:cs typeface="+mn-cs"/>
                      </a:endParaRPr>
                    </a:p>
                  </a:txBody>
                  <a:tcPr marL="9525" marR="9525" marT="9525" marB="0" anchor="b">
                    <a:solidFill>
                      <a:srgbClr val="FFC000"/>
                    </a:solidFill>
                  </a:tcPr>
                </a:tc>
                <a:extLst>
                  <a:ext uri="{0D108BD9-81ED-4DB2-BD59-A6C34878D82A}">
                    <a16:rowId xmlns:a16="http://schemas.microsoft.com/office/drawing/2014/main" val="2237015770"/>
                  </a:ext>
                </a:extLst>
              </a:tr>
            </a:tbl>
          </a:graphicData>
        </a:graphic>
      </p:graphicFrame>
      <p:sp>
        <p:nvSpPr>
          <p:cNvPr id="35" name="CuadroTexto 5">
            <a:extLst>
              <a:ext uri="{FF2B5EF4-FFF2-40B4-BE49-F238E27FC236}">
                <a16:creationId xmlns:a16="http://schemas.microsoft.com/office/drawing/2014/main" id="{F87D4383-F906-33FC-8587-97E1C544E71E}"/>
              </a:ext>
            </a:extLst>
          </p:cNvPr>
          <p:cNvSpPr txBox="1"/>
          <p:nvPr/>
        </p:nvSpPr>
        <p:spPr>
          <a:xfrm>
            <a:off x="66108" y="1514950"/>
            <a:ext cx="8280920" cy="338554"/>
          </a:xfrm>
          <a:prstGeom prst="rect">
            <a:avLst/>
          </a:prstGeom>
          <a:noFill/>
        </p:spPr>
        <p:txBody>
          <a:bodyPr wrap="square">
            <a:spAutoFit/>
          </a:bodyPr>
          <a:lstStyle/>
          <a:p>
            <a:pPr>
              <a:buNone/>
            </a:pPr>
            <a:r>
              <a:rPr lang="en-GB" sz="1600" b="1" dirty="0"/>
              <a:t>Table 6</a:t>
            </a:r>
            <a:r>
              <a:rPr lang="en-GB" sz="1600" dirty="0"/>
              <a:t>. Uncertainty quantification due to nuclear data uncertainties and SG46/TAR values</a:t>
            </a:r>
          </a:p>
        </p:txBody>
      </p:sp>
      <p:sp>
        <p:nvSpPr>
          <p:cNvPr id="36" name="CuadroTexto 6">
            <a:extLst>
              <a:ext uri="{FF2B5EF4-FFF2-40B4-BE49-F238E27FC236}">
                <a16:creationId xmlns:a16="http://schemas.microsoft.com/office/drawing/2014/main" id="{E366490A-4139-7891-1B57-090EC93989D5}"/>
              </a:ext>
            </a:extLst>
          </p:cNvPr>
          <p:cNvSpPr txBox="1"/>
          <p:nvPr/>
        </p:nvSpPr>
        <p:spPr>
          <a:xfrm>
            <a:off x="7548984" y="6353300"/>
            <a:ext cx="4386471" cy="307777"/>
          </a:xfrm>
          <a:prstGeom prst="rect">
            <a:avLst/>
          </a:prstGeom>
          <a:noFill/>
        </p:spPr>
        <p:txBody>
          <a:bodyPr wrap="square">
            <a:spAutoFit/>
          </a:bodyPr>
          <a:lstStyle/>
          <a:p>
            <a:pPr>
              <a:buSzPct val="100000"/>
              <a:buNone/>
            </a:pPr>
            <a:r>
              <a:rPr lang="en-GB" sz="1400" dirty="0"/>
              <a:t>* using covariances for </a:t>
            </a:r>
            <a:r>
              <a:rPr lang="en-GB" sz="1400" baseline="30000" dirty="0"/>
              <a:t>35</a:t>
            </a:r>
            <a:r>
              <a:rPr lang="en-GB" sz="1400" dirty="0"/>
              <a:t>Cl above 1 MeV from TENDL2021</a:t>
            </a:r>
          </a:p>
        </p:txBody>
      </p:sp>
      <p:sp>
        <p:nvSpPr>
          <p:cNvPr id="37" name="CuadroTexto 6">
            <a:extLst>
              <a:ext uri="{FF2B5EF4-FFF2-40B4-BE49-F238E27FC236}">
                <a16:creationId xmlns:a16="http://schemas.microsoft.com/office/drawing/2014/main" id="{15E8A4DC-09C6-DBFF-611A-909B2C61CB61}"/>
              </a:ext>
            </a:extLst>
          </p:cNvPr>
          <p:cNvSpPr txBox="1"/>
          <p:nvPr/>
        </p:nvSpPr>
        <p:spPr>
          <a:xfrm>
            <a:off x="7548984" y="1881164"/>
            <a:ext cx="3965354" cy="923330"/>
          </a:xfrm>
          <a:prstGeom prst="rect">
            <a:avLst/>
          </a:prstGeom>
          <a:noFill/>
          <a:ln>
            <a:solidFill>
              <a:srgbClr val="0000FF"/>
            </a:solidFill>
          </a:ln>
        </p:spPr>
        <p:txBody>
          <a:bodyPr wrap="square">
            <a:spAutoFit/>
          </a:bodyPr>
          <a:lstStyle/>
          <a:p>
            <a:pPr algn="l">
              <a:lnSpc>
                <a:spcPct val="100000"/>
              </a:lnSpc>
              <a:buSzPct val="100000"/>
              <a:buNone/>
            </a:pPr>
            <a:r>
              <a:rPr lang="en-GB" b="1" dirty="0">
                <a:solidFill>
                  <a:srgbClr val="0000FF"/>
                </a:solidFill>
              </a:rPr>
              <a:t>ND uncertainty reduction is needed, </a:t>
            </a:r>
          </a:p>
          <a:p>
            <a:pPr algn="l">
              <a:lnSpc>
                <a:spcPct val="100000"/>
              </a:lnSpc>
              <a:buSzPct val="100000"/>
              <a:buNone/>
            </a:pPr>
            <a:r>
              <a:rPr lang="en-GB" b="1" dirty="0">
                <a:solidFill>
                  <a:srgbClr val="0000FF"/>
                </a:solidFill>
              </a:rPr>
              <a:t>especially for </a:t>
            </a:r>
            <a:r>
              <a:rPr lang="en-GB" b="1" dirty="0" err="1">
                <a:solidFill>
                  <a:srgbClr val="0000FF"/>
                </a:solidFill>
              </a:rPr>
              <a:t>keff</a:t>
            </a:r>
            <a:r>
              <a:rPr lang="en-GB" b="1" dirty="0">
                <a:solidFill>
                  <a:srgbClr val="0000FF"/>
                </a:solidFill>
              </a:rPr>
              <a:t> in many advanced systems.</a:t>
            </a:r>
            <a:endParaRPr lang="en-GB" sz="2400" b="1" dirty="0">
              <a:solidFill>
                <a:srgbClr val="0000FF"/>
              </a:solidFill>
            </a:endParaRPr>
          </a:p>
        </p:txBody>
      </p:sp>
      <p:sp>
        <p:nvSpPr>
          <p:cNvPr id="38" name="CuadroTexto 6">
            <a:extLst>
              <a:ext uri="{FF2B5EF4-FFF2-40B4-BE49-F238E27FC236}">
                <a16:creationId xmlns:a16="http://schemas.microsoft.com/office/drawing/2014/main" id="{C4C38367-46D3-2A77-9458-DDBE4CB56276}"/>
              </a:ext>
            </a:extLst>
          </p:cNvPr>
          <p:cNvSpPr txBox="1"/>
          <p:nvPr/>
        </p:nvSpPr>
        <p:spPr>
          <a:xfrm>
            <a:off x="7632789" y="3222510"/>
            <a:ext cx="4033288" cy="1323439"/>
          </a:xfrm>
          <a:prstGeom prst="rect">
            <a:avLst/>
          </a:prstGeom>
          <a:noFill/>
        </p:spPr>
        <p:txBody>
          <a:bodyPr wrap="square">
            <a:spAutoFit/>
          </a:bodyPr>
          <a:lstStyle/>
          <a:p>
            <a:pPr marL="285750" indent="-285750">
              <a:buSzPct val="100000"/>
              <a:buFont typeface="Wingdings" panose="05000000000000000000" pitchFamily="2" charset="2"/>
              <a:buChar char="q"/>
            </a:pPr>
            <a:r>
              <a:rPr lang="en-GB" sz="1600" dirty="0"/>
              <a:t>UQ performed with sandwich formula (</a:t>
            </a:r>
            <a:r>
              <a:rPr lang="en-GB" sz="1600" dirty="0" err="1"/>
              <a:t>S·V</a:t>
            </a:r>
            <a:r>
              <a:rPr lang="en-GB" sz="1600" baseline="-25000" dirty="0" err="1">
                <a:latin typeface="Symbol" panose="05050102010706020507" pitchFamily="18" charset="2"/>
              </a:rPr>
              <a:t>a</a:t>
            </a:r>
            <a:r>
              <a:rPr lang="en-GB" sz="1600" dirty="0" err="1"/>
              <a:t>·S</a:t>
            </a:r>
            <a:r>
              <a:rPr lang="en-GB" sz="1600" baseline="30000" dirty="0" err="1"/>
              <a:t>T</a:t>
            </a:r>
            <a:r>
              <a:rPr lang="en-GB" sz="1600" dirty="0"/>
              <a:t>) and using the full ND covariance matrix (V</a:t>
            </a:r>
            <a:r>
              <a:rPr lang="en-GB" sz="1600" baseline="-25000" dirty="0">
                <a:latin typeface="Symbol" panose="05050102010706020507" pitchFamily="18" charset="2"/>
              </a:rPr>
              <a:t>a</a:t>
            </a:r>
            <a:r>
              <a:rPr lang="en-GB" sz="1600" dirty="0"/>
              <a:t>) </a:t>
            </a:r>
          </a:p>
          <a:p>
            <a:pPr marL="285750" indent="-285750">
              <a:buSzPct val="100000"/>
              <a:buFont typeface="Wingdings" panose="05000000000000000000" pitchFamily="2" charset="2"/>
              <a:buChar char="q"/>
            </a:pPr>
            <a:endParaRPr lang="en-GB" sz="1600" dirty="0"/>
          </a:p>
          <a:p>
            <a:pPr marL="285750" indent="-285750">
              <a:buSzPct val="100000"/>
              <a:buFont typeface="Wingdings" panose="05000000000000000000" pitchFamily="2" charset="2"/>
              <a:buChar char="q"/>
            </a:pPr>
            <a:r>
              <a:rPr lang="en-GB" sz="1600" dirty="0"/>
              <a:t>Calculations with OECD/NEA </a:t>
            </a:r>
            <a:r>
              <a:rPr lang="en-GB" sz="1600" dirty="0" err="1"/>
              <a:t>NDaST</a:t>
            </a:r>
            <a:endParaRPr lang="en-GB" sz="2000" dirty="0"/>
          </a:p>
        </p:txBody>
      </p:sp>
    </p:spTree>
    <p:extLst>
      <p:ext uri="{BB962C8B-B14F-4D97-AF65-F5344CB8AC3E}">
        <p14:creationId xmlns:p14="http://schemas.microsoft.com/office/powerpoint/2010/main" val="1839477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F19F3-8D42-45AE-85FA-251E35AAECF5}"/>
              </a:ext>
            </a:extLst>
          </p:cNvPr>
          <p:cNvSpPr>
            <a:spLocks noGrp="1"/>
          </p:cNvSpPr>
          <p:nvPr>
            <p:ph type="ctrTitle"/>
          </p:nvPr>
        </p:nvSpPr>
        <p:spPr>
          <a:xfrm>
            <a:off x="-1" y="0"/>
            <a:ext cx="6096001" cy="904775"/>
          </a:xfrm>
          <a:solidFill>
            <a:schemeClr val="bg1"/>
          </a:solidFill>
        </p:spPr>
        <p:txBody>
          <a:bodyPr>
            <a:normAutofit/>
          </a:bodyPr>
          <a:lstStyle/>
          <a:p>
            <a:pPr algn="l">
              <a:spcAft>
                <a:spcPts val="600"/>
              </a:spcAft>
            </a:pPr>
            <a:r>
              <a:rPr lang="en-GB" sz="3600" dirty="0">
                <a:solidFill>
                  <a:srgbClr val="006AB3"/>
                </a:solidFill>
              </a:rPr>
              <a:t>1. The Speaker</a:t>
            </a:r>
          </a:p>
        </p:txBody>
      </p:sp>
      <p:pic>
        <p:nvPicPr>
          <p:cNvPr id="3" name="Imagen 3" descr="Un hombre con traje y lentes&#10;&#10;Descripción generada automáticamente">
            <a:extLst>
              <a:ext uri="{FF2B5EF4-FFF2-40B4-BE49-F238E27FC236}">
                <a16:creationId xmlns:a16="http://schemas.microsoft.com/office/drawing/2014/main" id="{79FCF1D6-EA03-88B8-537A-03B7E24D8253}"/>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t="26173" b="15555"/>
          <a:stretch/>
        </p:blipFill>
        <p:spPr>
          <a:xfrm>
            <a:off x="300038" y="1089025"/>
            <a:ext cx="2254779" cy="2336952"/>
          </a:xfrm>
          <a:prstGeom prst="rect">
            <a:avLst/>
          </a:prstGeom>
        </p:spPr>
      </p:pic>
      <p:sp>
        <p:nvSpPr>
          <p:cNvPr id="5" name="CuadroTexto 62">
            <a:extLst>
              <a:ext uri="{FF2B5EF4-FFF2-40B4-BE49-F238E27FC236}">
                <a16:creationId xmlns:a16="http://schemas.microsoft.com/office/drawing/2014/main" id="{0B7BA947-6865-9732-FD07-4B019DFBE3C4}"/>
              </a:ext>
            </a:extLst>
          </p:cNvPr>
          <p:cNvSpPr txBox="1"/>
          <p:nvPr/>
        </p:nvSpPr>
        <p:spPr>
          <a:xfrm>
            <a:off x="2788179" y="1115294"/>
            <a:ext cx="9037107" cy="5693866"/>
          </a:xfrm>
          <a:prstGeom prst="rect">
            <a:avLst/>
          </a:prstGeom>
          <a:noFill/>
          <a:ln w="25400">
            <a:solidFill>
              <a:schemeClr val="tx1"/>
            </a:solidFill>
          </a:ln>
        </p:spPr>
        <p:txBody>
          <a:bodyPr wrap="square">
            <a:spAutoFit/>
          </a:bodyPr>
          <a:lstStyle/>
          <a:p>
            <a:pPr marL="285750" indent="-285750">
              <a:spcAft>
                <a:spcPts val="1200"/>
              </a:spcAft>
              <a:buFont typeface="Wingdings" panose="05000000000000000000" pitchFamily="2" charset="2"/>
              <a:buChar char="§"/>
            </a:pPr>
            <a:r>
              <a:rPr lang="en-GB" sz="1600" dirty="0"/>
              <a:t>I am Oscar Cabellos, full professor in nuclear engineering at the Polytechnic University of Madrid (UPM) </a:t>
            </a:r>
          </a:p>
          <a:p>
            <a:pPr marL="285750" indent="-285750">
              <a:spcAft>
                <a:spcPts val="1200"/>
              </a:spcAft>
              <a:buFont typeface="Wingdings" panose="05000000000000000000" pitchFamily="2" charset="2"/>
              <a:buChar char="§"/>
            </a:pPr>
            <a:r>
              <a:rPr lang="en-GB" sz="1600" dirty="0"/>
              <a:t>I am coordinator of UPM courses on “Introduction on Nuclear Technology”, “</a:t>
            </a:r>
            <a:r>
              <a:rPr lang="en-GB" sz="1600" i="1" dirty="0"/>
              <a:t>Simulation of Nuclear Power Plants</a:t>
            </a:r>
            <a:r>
              <a:rPr lang="en-GB" sz="1600" dirty="0"/>
              <a:t>” and “</a:t>
            </a:r>
            <a:r>
              <a:rPr lang="en-GB" sz="1600" i="1" dirty="0"/>
              <a:t>Design and Simulation of PWRs</a:t>
            </a:r>
            <a:r>
              <a:rPr lang="en-GB" sz="1600" dirty="0"/>
              <a:t>” which is one of the UPM coursed based on the CDIO (Conceive, Design, Implement and Operate) initiative</a:t>
            </a:r>
          </a:p>
          <a:p>
            <a:pPr marL="285750" indent="-285750">
              <a:spcAft>
                <a:spcPts val="1200"/>
              </a:spcAft>
              <a:buFont typeface="Wingdings" panose="05000000000000000000" pitchFamily="2" charset="2"/>
              <a:buChar char="§"/>
            </a:pPr>
            <a:r>
              <a:rPr lang="en-GB" sz="1600" dirty="0"/>
              <a:t>My background is reactor physicist, specifically in PWR (Pressure Water Reactors) simulations where I did my PhD in 1998</a:t>
            </a:r>
          </a:p>
          <a:p>
            <a:pPr marL="285750" indent="-285750">
              <a:spcAft>
                <a:spcPts val="1200"/>
              </a:spcAft>
              <a:buFont typeface="Wingdings" panose="05000000000000000000" pitchFamily="2" charset="2"/>
              <a:buChar char="§"/>
            </a:pPr>
            <a:r>
              <a:rPr lang="en-GB" sz="1600" dirty="0"/>
              <a:t>Since 2005 I have been involved in EU projects working on nuclear data activities: EUROTRANS (2005-2010), ANDES(2010-2013), CHANDA(2013-2018), SANDA (2019-2023), APRENDE (2024-2028)</a:t>
            </a:r>
          </a:p>
          <a:p>
            <a:pPr marL="285750" indent="-285750">
              <a:spcAft>
                <a:spcPts val="1200"/>
              </a:spcAft>
              <a:buFont typeface="Wingdings" panose="05000000000000000000" pitchFamily="2" charset="2"/>
              <a:buChar char="§"/>
            </a:pPr>
            <a:r>
              <a:rPr lang="en-GB" sz="1600" dirty="0"/>
              <a:t>In 2014-2017, I moved to OECD/Nuclear Energy Agency (NEA)/Data Bank as Nuclear Data Scientist working in the development of EXFOR and JEFF databases, and JANIS and </a:t>
            </a:r>
            <a:r>
              <a:rPr lang="en-GB" sz="1600" dirty="0" err="1"/>
              <a:t>NDaST</a:t>
            </a:r>
            <a:r>
              <a:rPr lang="en-GB" sz="1600" dirty="0"/>
              <a:t> web-tools</a:t>
            </a:r>
          </a:p>
          <a:p>
            <a:pPr marL="285750" indent="-285750">
              <a:spcAft>
                <a:spcPts val="1200"/>
              </a:spcAft>
              <a:buFont typeface="Wingdings" panose="05000000000000000000" pitchFamily="2" charset="2"/>
              <a:buChar char="§"/>
            </a:pPr>
            <a:r>
              <a:rPr lang="en-GB" sz="1600" dirty="0"/>
              <a:t>Currently, I am actively working in the JEFF (Joint Evaluation Fission and Fusion) project and WPEC (Working Party on International Nuclear Data Evaluation and Cooperation) activities of the OECD/NEA</a:t>
            </a:r>
          </a:p>
          <a:p>
            <a:pPr marL="285750" indent="-285750">
              <a:buFont typeface="Wingdings" panose="05000000000000000000" pitchFamily="2" charset="2"/>
              <a:buChar char="§"/>
            </a:pPr>
            <a:r>
              <a:rPr lang="en-GB" sz="1600" dirty="0"/>
              <a:t>Member of the JEFF-Coordination Group, WPEC (co-coordinator WPEC/SG46 and monitor of WPEC/SG47) , WPNCS (Working Party on Nuclear Criticality and Safety) and IAEA/INDEN Network</a:t>
            </a:r>
          </a:p>
          <a:p>
            <a:pPr marL="285750" indent="-285750">
              <a:buFont typeface="Wingdings" panose="05000000000000000000" pitchFamily="2" charset="2"/>
              <a:buChar char="§"/>
            </a:pPr>
            <a:endParaRPr lang="en-GB" sz="1600" dirty="0"/>
          </a:p>
          <a:p>
            <a:pPr marL="285750" indent="-285750">
              <a:buFont typeface="Wingdings" panose="05000000000000000000" pitchFamily="2" charset="2"/>
              <a:buChar char="§"/>
            </a:pPr>
            <a:r>
              <a:rPr lang="en-GB" sz="1600" dirty="0"/>
              <a:t>Member of the OECD/NEA/NSC – (Nuclear Science Committee)  and OECD/NEA/MBDAV – (Management Board for the Development, Application and Validation of Nuclear Data and Codes)</a:t>
            </a:r>
          </a:p>
          <a:p>
            <a:pPr marL="285750" indent="-285750">
              <a:buFont typeface="Wingdings" panose="05000000000000000000" pitchFamily="2" charset="2"/>
              <a:buChar char="§"/>
            </a:pPr>
            <a:endParaRPr lang="en-GB" sz="1600" dirty="0"/>
          </a:p>
          <a:p>
            <a:pPr marL="285750" indent="-285750">
              <a:spcAft>
                <a:spcPts val="1200"/>
              </a:spcAft>
              <a:buFont typeface="Wingdings" panose="05000000000000000000" pitchFamily="2" charset="2"/>
              <a:buChar char="§"/>
            </a:pPr>
            <a:r>
              <a:rPr lang="en-GB" sz="1600" dirty="0"/>
              <a:t>Member of the IAEA - International Nuclear Data Committee (INDC)</a:t>
            </a:r>
          </a:p>
        </p:txBody>
      </p:sp>
      <p:sp>
        <p:nvSpPr>
          <p:cNvPr id="8" name="TextBox 7">
            <a:extLst>
              <a:ext uri="{FF2B5EF4-FFF2-40B4-BE49-F238E27FC236}">
                <a16:creationId xmlns:a16="http://schemas.microsoft.com/office/drawing/2014/main" id="{561B18E8-0F31-932F-D36B-04CE37C49023}"/>
              </a:ext>
            </a:extLst>
          </p:cNvPr>
          <p:cNvSpPr txBox="1"/>
          <p:nvPr/>
        </p:nvSpPr>
        <p:spPr>
          <a:xfrm>
            <a:off x="321447" y="3523406"/>
            <a:ext cx="2188104" cy="1446550"/>
          </a:xfrm>
          <a:prstGeom prst="rect">
            <a:avLst/>
          </a:prstGeom>
          <a:noFill/>
        </p:spPr>
        <p:txBody>
          <a:bodyPr wrap="square">
            <a:spAutoFit/>
          </a:bodyPr>
          <a:lstStyle/>
          <a:p>
            <a:pPr algn="ctr"/>
            <a:r>
              <a:rPr lang="en-GB" dirty="0"/>
              <a:t>Oscar Cabellos (UPM)</a:t>
            </a:r>
          </a:p>
          <a:p>
            <a:pPr algn="ctr"/>
            <a:endParaRPr lang="en-GB" dirty="0"/>
          </a:p>
          <a:p>
            <a:pPr algn="ctr"/>
            <a:r>
              <a:rPr lang="es-ES" sz="1600" dirty="0">
                <a:solidFill>
                  <a:srgbClr val="000000"/>
                </a:solidFill>
                <a:latin typeface="Gill Sans MT" panose="020B0502020104020203" pitchFamily="34" charset="0"/>
                <a:hlinkClick r:id="rId3"/>
              </a:rPr>
              <a:t>oscar.cabellos@upm.es</a:t>
            </a:r>
            <a:r>
              <a:rPr lang="es-ES" sz="1600" dirty="0">
                <a:solidFill>
                  <a:srgbClr val="000000"/>
                </a:solidFill>
                <a:latin typeface="Gill Sans MT" panose="020B0502020104020203" pitchFamily="34" charset="0"/>
              </a:rPr>
              <a:t> </a:t>
            </a:r>
            <a:endParaRPr lang="en-GB" sz="1600" dirty="0">
              <a:solidFill>
                <a:srgbClr val="000000"/>
              </a:solidFill>
              <a:latin typeface="Gill Sans MT" panose="020B0502020104020203" pitchFamily="34" charset="0"/>
            </a:endParaRPr>
          </a:p>
          <a:p>
            <a:pPr algn="ctr"/>
            <a:endParaRPr lang="en-GB" dirty="0"/>
          </a:p>
        </p:txBody>
      </p:sp>
      <p:sp>
        <p:nvSpPr>
          <p:cNvPr id="9" name="Slide Number Placeholder 1">
            <a:extLst>
              <a:ext uri="{FF2B5EF4-FFF2-40B4-BE49-F238E27FC236}">
                <a16:creationId xmlns:a16="http://schemas.microsoft.com/office/drawing/2014/main" id="{92BFA778-3D7A-4DBE-19DC-6C96F199CDBD}"/>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3</a:t>
            </a:fld>
            <a:endParaRPr lang="de-DE" dirty="0"/>
          </a:p>
        </p:txBody>
      </p:sp>
    </p:spTree>
    <p:extLst>
      <p:ext uri="{BB962C8B-B14F-4D97-AF65-F5344CB8AC3E}">
        <p14:creationId xmlns:p14="http://schemas.microsoft.com/office/powerpoint/2010/main" val="403284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F80916-9A5A-1E30-CEAE-EB6A9F745BD7}"/>
            </a:ext>
          </a:extLst>
        </p:cNvPr>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E00C0475-C5BD-9610-9190-B7F750BA1332}"/>
              </a:ext>
            </a:extLst>
          </p:cNvPr>
          <p:cNvSpPr txBox="1">
            <a:spLocks/>
          </p:cNvSpPr>
          <p:nvPr/>
        </p:nvSpPr>
        <p:spPr>
          <a:xfrm>
            <a:off x="11771697" y="6507189"/>
            <a:ext cx="420303"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30</a:t>
            </a:fld>
            <a:endParaRPr lang="de-DE" dirty="0"/>
          </a:p>
        </p:txBody>
      </p:sp>
      <p:sp>
        <p:nvSpPr>
          <p:cNvPr id="5" name="Title 1">
            <a:extLst>
              <a:ext uri="{FF2B5EF4-FFF2-40B4-BE49-F238E27FC236}">
                <a16:creationId xmlns:a16="http://schemas.microsoft.com/office/drawing/2014/main" id="{6D2947B1-D857-EBC2-AAD4-1C037BB877FA}"/>
              </a:ext>
            </a:extLst>
          </p:cNvPr>
          <p:cNvSpPr>
            <a:spLocks noGrp="1"/>
          </p:cNvSpPr>
          <p:nvPr>
            <p:ph type="ctrTitle"/>
          </p:nvPr>
        </p:nvSpPr>
        <p:spPr>
          <a:xfrm>
            <a:off x="-3" y="0"/>
            <a:ext cx="8912997" cy="904775"/>
          </a:xfrm>
          <a:solidFill>
            <a:schemeClr val="bg1"/>
          </a:solidFill>
        </p:spPr>
        <p:txBody>
          <a:bodyPr>
            <a:noAutofit/>
          </a:bodyPr>
          <a:lstStyle/>
          <a:p>
            <a:pPr algn="l">
              <a:spcAft>
                <a:spcPts val="600"/>
              </a:spcAft>
            </a:pPr>
            <a:r>
              <a:rPr lang="en-GB" sz="3400" dirty="0">
                <a:solidFill>
                  <a:srgbClr val="006AB3"/>
                </a:solidFill>
              </a:rPr>
              <a:t>[7] TAR Calculations &amp; nuclear data needs</a:t>
            </a:r>
          </a:p>
        </p:txBody>
      </p:sp>
      <p:pic>
        <p:nvPicPr>
          <p:cNvPr id="3" name="Picture 2">
            <a:extLst>
              <a:ext uri="{FF2B5EF4-FFF2-40B4-BE49-F238E27FC236}">
                <a16:creationId xmlns:a16="http://schemas.microsoft.com/office/drawing/2014/main" id="{C6FE0D89-DD1B-67AF-47DC-5377716E4F30}"/>
              </a:ext>
            </a:extLst>
          </p:cNvPr>
          <p:cNvPicPr>
            <a:picLocks noChangeAspect="1"/>
          </p:cNvPicPr>
          <p:nvPr/>
        </p:nvPicPr>
        <p:blipFill>
          <a:blip r:embed="rId2"/>
          <a:srcRect l="34658" t="20458" r="11184" b="3745"/>
          <a:stretch>
            <a:fillRect/>
          </a:stretch>
        </p:blipFill>
        <p:spPr>
          <a:xfrm>
            <a:off x="82550" y="1900478"/>
            <a:ext cx="6602930" cy="5044149"/>
          </a:xfrm>
          <a:prstGeom prst="rect">
            <a:avLst/>
          </a:prstGeom>
        </p:spPr>
      </p:pic>
      <p:sp>
        <p:nvSpPr>
          <p:cNvPr id="10" name="TextBox 9">
            <a:extLst>
              <a:ext uri="{FF2B5EF4-FFF2-40B4-BE49-F238E27FC236}">
                <a16:creationId xmlns:a16="http://schemas.microsoft.com/office/drawing/2014/main" id="{2D23E282-F997-EB9A-778F-9BAEA23128F9}"/>
              </a:ext>
            </a:extLst>
          </p:cNvPr>
          <p:cNvSpPr txBox="1"/>
          <p:nvPr/>
        </p:nvSpPr>
        <p:spPr>
          <a:xfrm>
            <a:off x="82550" y="1089025"/>
            <a:ext cx="10312734" cy="707886"/>
          </a:xfrm>
          <a:prstGeom prst="rect">
            <a:avLst/>
          </a:prstGeom>
          <a:noFill/>
        </p:spPr>
        <p:txBody>
          <a:bodyPr wrap="square">
            <a:spAutoFit/>
          </a:bodyPr>
          <a:lstStyle/>
          <a:p>
            <a:pPr>
              <a:spcBef>
                <a:spcPts val="0"/>
              </a:spcBef>
              <a:spcAft>
                <a:spcPts val="0"/>
              </a:spcAft>
              <a:buNone/>
            </a:pPr>
            <a:r>
              <a:rPr lang="en-GB" sz="2000" b="1" dirty="0">
                <a:solidFill>
                  <a:srgbClr val="0000FF"/>
                </a:solidFill>
                <a:latin typeface="Tahoma" panose="020B0604030504040204" pitchFamily="34" charset="0"/>
              </a:rPr>
              <a:t>Target Accuracy Requirements (TAR) Exercise within WPEC/SG46 and Feedback on Nuclear Data Needs, ND2022 and WONDER 2023</a:t>
            </a:r>
          </a:p>
        </p:txBody>
      </p:sp>
      <p:sp>
        <p:nvSpPr>
          <p:cNvPr id="12" name="TextBox 11">
            <a:extLst>
              <a:ext uri="{FF2B5EF4-FFF2-40B4-BE49-F238E27FC236}">
                <a16:creationId xmlns:a16="http://schemas.microsoft.com/office/drawing/2014/main" id="{206DA7D2-E286-8197-4CBA-458C0A04710A}"/>
              </a:ext>
            </a:extLst>
          </p:cNvPr>
          <p:cNvSpPr txBox="1"/>
          <p:nvPr/>
        </p:nvSpPr>
        <p:spPr>
          <a:xfrm>
            <a:off x="6622729" y="4488082"/>
            <a:ext cx="4821149" cy="338554"/>
          </a:xfrm>
          <a:prstGeom prst="rect">
            <a:avLst/>
          </a:prstGeom>
          <a:noFill/>
        </p:spPr>
        <p:txBody>
          <a:bodyPr wrap="square">
            <a:spAutoFit/>
          </a:bodyPr>
          <a:lstStyle/>
          <a:p>
            <a:r>
              <a:rPr lang="en-GB" sz="1600" dirty="0">
                <a:hlinkClick r:id="rId3"/>
              </a:rPr>
              <a:t>https://www.oecd-nea.org/jcms/pl_68905/17-cl-35-n-p</a:t>
            </a:r>
            <a:r>
              <a:rPr lang="en-GB" sz="1600" dirty="0"/>
              <a:t> </a:t>
            </a:r>
          </a:p>
        </p:txBody>
      </p:sp>
      <p:pic>
        <p:nvPicPr>
          <p:cNvPr id="14" name="Picture 13">
            <a:extLst>
              <a:ext uri="{FF2B5EF4-FFF2-40B4-BE49-F238E27FC236}">
                <a16:creationId xmlns:a16="http://schemas.microsoft.com/office/drawing/2014/main" id="{157DB7B7-D36F-0224-5DA9-337134ABB625}"/>
              </a:ext>
            </a:extLst>
          </p:cNvPr>
          <p:cNvPicPr>
            <a:picLocks noChangeAspect="1"/>
          </p:cNvPicPr>
          <p:nvPr/>
        </p:nvPicPr>
        <p:blipFill>
          <a:blip r:embed="rId4"/>
          <a:srcRect l="9079" t="29413" r="42053" b="3389"/>
          <a:stretch>
            <a:fillRect/>
          </a:stretch>
        </p:blipFill>
        <p:spPr>
          <a:xfrm>
            <a:off x="6708580" y="1935527"/>
            <a:ext cx="3379951" cy="2517506"/>
          </a:xfrm>
          <a:prstGeom prst="rect">
            <a:avLst/>
          </a:prstGeom>
        </p:spPr>
      </p:pic>
      <p:sp>
        <p:nvSpPr>
          <p:cNvPr id="4" name="TextBox 3">
            <a:extLst>
              <a:ext uri="{FF2B5EF4-FFF2-40B4-BE49-F238E27FC236}">
                <a16:creationId xmlns:a16="http://schemas.microsoft.com/office/drawing/2014/main" id="{14F1F470-6833-38DB-230C-75640E71CECE}"/>
              </a:ext>
            </a:extLst>
          </p:cNvPr>
          <p:cNvSpPr txBox="1"/>
          <p:nvPr/>
        </p:nvSpPr>
        <p:spPr>
          <a:xfrm>
            <a:off x="6685480" y="4904197"/>
            <a:ext cx="5361520" cy="646331"/>
          </a:xfrm>
          <a:prstGeom prst="rect">
            <a:avLst/>
          </a:prstGeom>
          <a:noFill/>
          <a:ln>
            <a:solidFill>
              <a:srgbClr val="0000FF"/>
            </a:solidFill>
          </a:ln>
        </p:spPr>
        <p:txBody>
          <a:bodyPr wrap="square">
            <a:spAutoFit/>
          </a:bodyPr>
          <a:lstStyle/>
          <a:p>
            <a:r>
              <a:rPr lang="en-GB" b="1" u="sng" dirty="0"/>
              <a:t>Correlation terms</a:t>
            </a:r>
            <a:r>
              <a:rPr lang="en-GB" b="1" dirty="0"/>
              <a:t>  in SG46 TAR assessments can produce stringent ND uncertainty requirements.</a:t>
            </a:r>
          </a:p>
        </p:txBody>
      </p:sp>
      <p:sp>
        <p:nvSpPr>
          <p:cNvPr id="8" name="TextBox 7">
            <a:extLst>
              <a:ext uri="{FF2B5EF4-FFF2-40B4-BE49-F238E27FC236}">
                <a16:creationId xmlns:a16="http://schemas.microsoft.com/office/drawing/2014/main" id="{7CAA85C1-6A94-9AF3-A5A8-8CB5CF25A5C4}"/>
              </a:ext>
            </a:extLst>
          </p:cNvPr>
          <p:cNvSpPr txBox="1"/>
          <p:nvPr/>
        </p:nvSpPr>
        <p:spPr>
          <a:xfrm>
            <a:off x="6708580" y="5657671"/>
            <a:ext cx="5361520" cy="1200329"/>
          </a:xfrm>
          <a:prstGeom prst="rect">
            <a:avLst/>
          </a:prstGeom>
          <a:noFill/>
        </p:spPr>
        <p:txBody>
          <a:bodyPr wrap="square">
            <a:spAutoFit/>
          </a:bodyPr>
          <a:lstStyle/>
          <a:p>
            <a:r>
              <a:rPr lang="en-GB" dirty="0"/>
              <a:t>See also: EU/SANDA Project - “Report on assessment of nuclear data needs”</a:t>
            </a:r>
          </a:p>
          <a:p>
            <a:r>
              <a:rPr lang="en-GB" dirty="0">
                <a:hlinkClick r:id="rId5"/>
              </a:rPr>
              <a:t>http://www.sanda-nd.eu/wp-content/uploads/2024/11/SANDA-D5.5.pdf</a:t>
            </a:r>
            <a:r>
              <a:rPr lang="en-GB" dirty="0"/>
              <a:t> </a:t>
            </a:r>
          </a:p>
        </p:txBody>
      </p:sp>
    </p:spTree>
    <p:extLst>
      <p:ext uri="{BB962C8B-B14F-4D97-AF65-F5344CB8AC3E}">
        <p14:creationId xmlns:p14="http://schemas.microsoft.com/office/powerpoint/2010/main" val="116152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A79AB5-FDD8-76A2-C780-710711245E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A69ACA-6514-D7F8-D717-3BB7538856D4}"/>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7. Conclusion &amp; Lessons Learned</a:t>
            </a:r>
          </a:p>
        </p:txBody>
      </p:sp>
      <p:sp>
        <p:nvSpPr>
          <p:cNvPr id="9" name="Slide Number Placeholder 1">
            <a:extLst>
              <a:ext uri="{FF2B5EF4-FFF2-40B4-BE49-F238E27FC236}">
                <a16:creationId xmlns:a16="http://schemas.microsoft.com/office/drawing/2014/main" id="{FE20946F-A36D-CB9D-9D01-28DEEDD2B436}"/>
              </a:ext>
            </a:extLst>
          </p:cNvPr>
          <p:cNvSpPr txBox="1">
            <a:spLocks/>
          </p:cNvSpPr>
          <p:nvPr/>
        </p:nvSpPr>
        <p:spPr>
          <a:xfrm>
            <a:off x="11833934" y="6507189"/>
            <a:ext cx="358066"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31</a:t>
            </a:fld>
            <a:endParaRPr lang="de-DE" dirty="0"/>
          </a:p>
        </p:txBody>
      </p:sp>
      <p:sp>
        <p:nvSpPr>
          <p:cNvPr id="3" name="TextBox 2">
            <a:extLst>
              <a:ext uri="{FF2B5EF4-FFF2-40B4-BE49-F238E27FC236}">
                <a16:creationId xmlns:a16="http://schemas.microsoft.com/office/drawing/2014/main" id="{568C6084-8668-E466-2BB5-6B1021E6B5EA}"/>
              </a:ext>
            </a:extLst>
          </p:cNvPr>
          <p:cNvSpPr txBox="1"/>
          <p:nvPr/>
        </p:nvSpPr>
        <p:spPr>
          <a:xfrm>
            <a:off x="82550" y="1038596"/>
            <a:ext cx="11653730" cy="2585323"/>
          </a:xfrm>
          <a:prstGeom prst="rect">
            <a:avLst/>
          </a:prstGeom>
          <a:noFill/>
          <a:ln>
            <a:solidFill>
              <a:srgbClr val="0000FF"/>
            </a:solidFill>
          </a:ln>
        </p:spPr>
        <p:txBody>
          <a:bodyPr wrap="square">
            <a:spAutoFit/>
          </a:bodyPr>
          <a:lstStyle/>
          <a:p>
            <a:r>
              <a:rPr lang="en-GB" b="1" i="1" dirty="0">
                <a:solidFill>
                  <a:srgbClr val="0000FF"/>
                </a:solidFill>
              </a:rPr>
              <a:t>“If the diagonal of a covariance matrix is a measure of our ignorance, the off-diagonal elements are a measure of our wisdom.” by M. Herman (2017)</a:t>
            </a:r>
          </a:p>
          <a:p>
            <a:endParaRPr lang="en-GB" sz="1200" b="1" i="1" dirty="0">
              <a:solidFill>
                <a:srgbClr val="0000FF"/>
              </a:solidFill>
            </a:endParaRPr>
          </a:p>
          <a:p>
            <a:r>
              <a:rPr lang="en-GB" b="1" dirty="0"/>
              <a:t>Lessons learned</a:t>
            </a:r>
          </a:p>
          <a:p>
            <a:r>
              <a:rPr lang="en-GB" dirty="0"/>
              <a:t>• ND-UQ is only as credible as the covariance data being propagated</a:t>
            </a:r>
          </a:p>
          <a:p>
            <a:r>
              <a:rPr lang="en-GB" dirty="0"/>
              <a:t>• Covariances must preserve the statistical and physics memory of the evaluation</a:t>
            </a:r>
          </a:p>
          <a:p>
            <a:r>
              <a:rPr lang="en-GB" dirty="0"/>
              <a:t>• Complete UQ requires more than cross sections: ν, PFNS, angular distributions, FYs, decay data and TSLs may be essential</a:t>
            </a:r>
          </a:p>
          <a:p>
            <a:r>
              <a:rPr lang="en-GB" dirty="0"/>
              <a:t>• Benchmark propagation is a powerful QA tool for covariance data</a:t>
            </a:r>
          </a:p>
          <a:p>
            <a:r>
              <a:rPr lang="en-GB" dirty="0"/>
              <a:t>• Integral experiments can reduce uncertainties only if the induced correlations are treated consistently</a:t>
            </a:r>
          </a:p>
        </p:txBody>
      </p:sp>
      <p:sp>
        <p:nvSpPr>
          <p:cNvPr id="4" name="TextBox 3">
            <a:extLst>
              <a:ext uri="{FF2B5EF4-FFF2-40B4-BE49-F238E27FC236}">
                <a16:creationId xmlns:a16="http://schemas.microsoft.com/office/drawing/2014/main" id="{637DDB2D-8B3C-90CC-97D7-3E61AAD33AF6}"/>
              </a:ext>
            </a:extLst>
          </p:cNvPr>
          <p:cNvSpPr txBox="1"/>
          <p:nvPr/>
        </p:nvSpPr>
        <p:spPr>
          <a:xfrm>
            <a:off x="82550" y="3704865"/>
            <a:ext cx="11653730" cy="3139321"/>
          </a:xfrm>
          <a:prstGeom prst="rect">
            <a:avLst/>
          </a:prstGeom>
          <a:noFill/>
          <a:ln>
            <a:solidFill>
              <a:srgbClr val="0000FF"/>
            </a:solidFill>
          </a:ln>
        </p:spPr>
        <p:txBody>
          <a:bodyPr wrap="square">
            <a:spAutoFit/>
          </a:bodyPr>
          <a:lstStyle/>
          <a:p>
            <a:r>
              <a:rPr lang="en-GB" b="1" i="1" dirty="0">
                <a:solidFill>
                  <a:srgbClr val="0000FF"/>
                </a:solidFill>
              </a:rPr>
              <a:t>“Wisdom comes from experience. Experience is often a result of lack of wisdom” </a:t>
            </a:r>
          </a:p>
          <a:p>
            <a:r>
              <a:rPr lang="en-GB" b="1" i="1" dirty="0">
                <a:solidFill>
                  <a:srgbClr val="0000FF"/>
                </a:solidFill>
              </a:rPr>
              <a:t>by Sir Terry </a:t>
            </a:r>
            <a:r>
              <a:rPr lang="en-GB" b="1" i="1" dirty="0" err="1">
                <a:solidFill>
                  <a:srgbClr val="0000FF"/>
                </a:solidFill>
              </a:rPr>
              <a:t>Pratchet</a:t>
            </a:r>
            <a:r>
              <a:rPr lang="en-GB" b="1" i="1" dirty="0">
                <a:solidFill>
                  <a:srgbClr val="0000FF"/>
                </a:solidFill>
              </a:rPr>
              <a:t> (1948-2015)</a:t>
            </a:r>
          </a:p>
          <a:p>
            <a:endParaRPr lang="en-GB" sz="1200" b="1" i="1" dirty="0">
              <a:solidFill>
                <a:srgbClr val="0000FF"/>
              </a:solidFill>
            </a:endParaRPr>
          </a:p>
          <a:p>
            <a:r>
              <a:rPr lang="en-GB" b="1" dirty="0"/>
              <a:t>Final messages</a:t>
            </a:r>
          </a:p>
          <a:p>
            <a:pPr marL="285750" indent="-285750">
              <a:buFont typeface="Arial" panose="020B0604020202020204" pitchFamily="34" charset="0"/>
              <a:buChar char="•"/>
            </a:pPr>
            <a:r>
              <a:rPr lang="en-GB" dirty="0"/>
              <a:t>S/U methods are essential for diagnosis, decomposition and TAR</a:t>
            </a:r>
          </a:p>
          <a:p>
            <a:pPr marL="285750" indent="-285750">
              <a:buFont typeface="Arial" panose="020B0604020202020204" pitchFamily="34" charset="0"/>
              <a:buChar char="•"/>
            </a:pPr>
            <a:r>
              <a:rPr lang="en-GB" dirty="0"/>
              <a:t>Monte Carlo sampling is valuable for complex, non-linear and depletion applications</a:t>
            </a:r>
          </a:p>
          <a:p>
            <a:pPr marL="285750" indent="-285750">
              <a:buFont typeface="Arial" panose="020B0604020202020204" pitchFamily="34" charset="0"/>
              <a:buChar char="•"/>
            </a:pPr>
            <a:r>
              <a:rPr lang="en-GB" dirty="0"/>
              <a:t>Differences between evaluated libraries may reveal limitations in current covariance data</a:t>
            </a:r>
          </a:p>
          <a:p>
            <a:pPr marL="285750" indent="-285750">
              <a:buFont typeface="Arial" panose="020B0604020202020204" pitchFamily="34" charset="0"/>
              <a:buChar char="•"/>
            </a:pPr>
            <a:r>
              <a:rPr lang="en-GB" dirty="0"/>
              <a:t>TAR translates application requirements into nuclear-data priorities</a:t>
            </a:r>
          </a:p>
          <a:p>
            <a:pPr marL="285750" indent="-285750">
              <a:buFont typeface="Arial" panose="020B0604020202020204" pitchFamily="34" charset="0"/>
              <a:buChar char="•"/>
            </a:pPr>
            <a:r>
              <a:rPr lang="en-GB" dirty="0"/>
              <a:t>The future need is not simply more covariance data, but more complete, consistent and traceable</a:t>
            </a:r>
          </a:p>
          <a:p>
            <a:pPr marL="285750" indent="-285750">
              <a:buFont typeface="Arial" panose="020B0604020202020204" pitchFamily="34" charset="0"/>
              <a:buChar char="•"/>
            </a:pPr>
            <a:r>
              <a:rPr lang="en-GB" b="1" dirty="0">
                <a:solidFill>
                  <a:srgbClr val="FF0000"/>
                </a:solidFill>
              </a:rPr>
              <a:t>USERS also need clear guidance on the domain of applicability, limitations and recommended use of evaluated covariance data</a:t>
            </a:r>
          </a:p>
        </p:txBody>
      </p:sp>
    </p:spTree>
    <p:extLst>
      <p:ext uri="{BB962C8B-B14F-4D97-AF65-F5344CB8AC3E}">
        <p14:creationId xmlns:p14="http://schemas.microsoft.com/office/powerpoint/2010/main" val="236165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9D0FC-E020-F78D-23AF-060FC8C890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B62603-4180-B2BD-EE9B-9830208275F3}"/>
              </a:ext>
            </a:extLst>
          </p:cNvPr>
          <p:cNvSpPr>
            <a:spLocks noGrp="1"/>
          </p:cNvSpPr>
          <p:nvPr>
            <p:ph type="ctrTitle"/>
          </p:nvPr>
        </p:nvSpPr>
        <p:spPr>
          <a:xfrm>
            <a:off x="1799921" y="2976612"/>
            <a:ext cx="8970748" cy="904775"/>
          </a:xfrm>
          <a:solidFill>
            <a:schemeClr val="bg1"/>
          </a:solidFill>
        </p:spPr>
        <p:txBody>
          <a:bodyPr>
            <a:normAutofit/>
          </a:bodyPr>
          <a:lstStyle/>
          <a:p>
            <a:pPr>
              <a:spcAft>
                <a:spcPts val="600"/>
              </a:spcAft>
            </a:pPr>
            <a:r>
              <a:rPr lang="en-GB" sz="3600" dirty="0">
                <a:solidFill>
                  <a:srgbClr val="006AB3"/>
                </a:solidFill>
              </a:rPr>
              <a:t>Thanks for your attention !</a:t>
            </a:r>
          </a:p>
        </p:txBody>
      </p:sp>
      <p:sp>
        <p:nvSpPr>
          <p:cNvPr id="9" name="Slide Number Placeholder 1">
            <a:extLst>
              <a:ext uri="{FF2B5EF4-FFF2-40B4-BE49-F238E27FC236}">
                <a16:creationId xmlns:a16="http://schemas.microsoft.com/office/drawing/2014/main" id="{5CE2E146-08F4-0C5A-7E23-9679A2E1CBB9}"/>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32</a:t>
            </a:fld>
            <a:endParaRPr lang="de-DE" dirty="0"/>
          </a:p>
        </p:txBody>
      </p:sp>
    </p:spTree>
    <p:extLst>
      <p:ext uri="{BB962C8B-B14F-4D97-AF65-F5344CB8AC3E}">
        <p14:creationId xmlns:p14="http://schemas.microsoft.com/office/powerpoint/2010/main" val="358986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8C1A23-5412-D1E0-FCCA-6CA6E48C0827}"/>
            </a:ext>
          </a:extLst>
        </p:cNvPr>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8F6703AA-E960-576D-4C8E-47DB54B7B2C2}"/>
              </a:ext>
            </a:extLst>
          </p:cNvPr>
          <p:cNvSpPr txBox="1">
            <a:spLocks/>
          </p:cNvSpPr>
          <p:nvPr/>
        </p:nvSpPr>
        <p:spPr>
          <a:xfrm>
            <a:off x="11789546" y="6507189"/>
            <a:ext cx="402454"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33</a:t>
            </a:fld>
            <a:endParaRPr lang="de-DE" dirty="0"/>
          </a:p>
        </p:txBody>
      </p:sp>
      <p:sp>
        <p:nvSpPr>
          <p:cNvPr id="3" name="CuadroTexto 1">
            <a:extLst>
              <a:ext uri="{FF2B5EF4-FFF2-40B4-BE49-F238E27FC236}">
                <a16:creationId xmlns:a16="http://schemas.microsoft.com/office/drawing/2014/main" id="{F87D014A-E5E2-7724-2442-57337CFEE000}"/>
              </a:ext>
            </a:extLst>
          </p:cNvPr>
          <p:cNvSpPr txBox="1"/>
          <p:nvPr/>
        </p:nvSpPr>
        <p:spPr>
          <a:xfrm>
            <a:off x="116213" y="1084125"/>
            <a:ext cx="11939693" cy="5170646"/>
          </a:xfrm>
          <a:prstGeom prst="rect">
            <a:avLst/>
          </a:prstGeom>
          <a:noFill/>
        </p:spPr>
        <p:txBody>
          <a:bodyPr wrap="square">
            <a:spAutoFit/>
          </a:bodyPr>
          <a:lstStyle/>
          <a:p>
            <a:pPr>
              <a:buSzPct val="100000"/>
            </a:pPr>
            <a:r>
              <a:rPr lang="en-GB" sz="2400" b="1" i="0" dirty="0">
                <a:effectLst/>
                <a:latin typeface="+mn-lt"/>
              </a:rPr>
              <a:t>Upcoming GRE@T-</a:t>
            </a:r>
            <a:r>
              <a:rPr lang="en-GB" sz="2400" b="1" i="0" dirty="0" err="1">
                <a:effectLst/>
                <a:latin typeface="+mn-lt"/>
              </a:rPr>
              <a:t>PIONEeR</a:t>
            </a:r>
            <a:r>
              <a:rPr lang="en-GB" sz="2400" b="1" i="0" dirty="0">
                <a:effectLst/>
                <a:latin typeface="+mn-lt"/>
              </a:rPr>
              <a:t> cours</a:t>
            </a:r>
            <a:r>
              <a:rPr lang="en-GB" sz="2400" b="1" dirty="0">
                <a:latin typeface="+mn-lt"/>
              </a:rPr>
              <a:t>e on “Nuclear data for energy and non-energy applications” October 26-30, 2026</a:t>
            </a:r>
            <a:r>
              <a:rPr lang="en-GB" sz="2400" b="1" i="0" dirty="0">
                <a:effectLst/>
                <a:latin typeface="+mn-lt"/>
              </a:rPr>
              <a:t> (</a:t>
            </a:r>
            <a:r>
              <a:rPr lang="en-GB" sz="2400" dirty="0">
                <a:solidFill>
                  <a:srgbClr val="0000FF"/>
                </a:solidFill>
                <a:hlinkClick r:id="rId2">
                  <a:extLst>
                    <a:ext uri="{A12FA001-AC4F-418D-AE19-62706E023703}">
                      <ahyp:hlinkClr xmlns:ahyp="http://schemas.microsoft.com/office/drawing/2018/hyperlinkcolor" val="tx"/>
                    </a:ext>
                  </a:extLst>
                </a:hlinkClick>
              </a:rPr>
              <a:t>https://great-pioneer.eu/</a:t>
            </a:r>
            <a:r>
              <a:rPr lang="en-GB" sz="2400" b="1" i="0" dirty="0">
                <a:effectLst/>
                <a:latin typeface="+mn-lt"/>
              </a:rPr>
              <a:t>)</a:t>
            </a:r>
          </a:p>
          <a:p>
            <a:pPr>
              <a:buSzPct val="100000"/>
            </a:pPr>
            <a:endParaRPr lang="en-GB" sz="1600" b="1" i="0" dirty="0">
              <a:effectLst/>
              <a:latin typeface="+mn-lt"/>
            </a:endParaRPr>
          </a:p>
          <a:p>
            <a:pPr>
              <a:buSzPct val="100000"/>
            </a:pPr>
            <a:r>
              <a:rPr lang="en-GB" dirty="0"/>
              <a:t>Application period will </a:t>
            </a:r>
            <a:r>
              <a:rPr lang="en-GB" b="1" u="sng" dirty="0">
                <a:solidFill>
                  <a:srgbClr val="0000FF"/>
                </a:solidFill>
              </a:rPr>
              <a:t>open on August 10, 2026, and will close on August 30, 2026</a:t>
            </a:r>
            <a:endParaRPr lang="en-GB" dirty="0"/>
          </a:p>
          <a:p>
            <a:pPr marL="742950" lvl="1" indent="-285750">
              <a:buSzPct val="100000"/>
              <a:buFont typeface="Wingdings" panose="05000000000000000000" pitchFamily="2" charset="2"/>
              <a:buChar char="§"/>
            </a:pPr>
            <a:endParaRPr lang="en-GB" sz="600" b="1" dirty="0">
              <a:latin typeface="+mn-lt"/>
            </a:endParaRPr>
          </a:p>
          <a:p>
            <a:pPr marL="742950" lvl="1" indent="-285750">
              <a:buSzPct val="100000"/>
              <a:buFont typeface="Wingdings" panose="05000000000000000000" pitchFamily="2" charset="2"/>
              <a:buChar char="§"/>
            </a:pPr>
            <a:endParaRPr lang="en-GB" sz="600" b="1" dirty="0">
              <a:latin typeface="+mn-lt"/>
            </a:endParaRPr>
          </a:p>
          <a:p>
            <a:pPr marL="285750" indent="-285750">
              <a:buSzPct val="100000"/>
              <a:buFont typeface="Wingdings" panose="05000000000000000000" pitchFamily="2" charset="2"/>
              <a:buChar char="q"/>
            </a:pPr>
            <a:r>
              <a:rPr lang="en-GB" b="1" dirty="0">
                <a:latin typeface="+mn-lt"/>
              </a:rPr>
              <a:t>E&amp;T on nuclear data within the </a:t>
            </a:r>
            <a:r>
              <a:rPr lang="en-GB" b="1" i="0" dirty="0">
                <a:effectLst/>
                <a:latin typeface="+mn-lt"/>
              </a:rPr>
              <a:t>Great-Pioneer Project</a:t>
            </a:r>
            <a:endParaRPr lang="en-GB" b="1" dirty="0">
              <a:latin typeface="+mn-lt"/>
            </a:endParaRPr>
          </a:p>
          <a:p>
            <a:pPr marL="742950" lvl="1" indent="-285750">
              <a:buSzPct val="100000"/>
              <a:buFont typeface="Wingdings" panose="05000000000000000000" pitchFamily="2" charset="2"/>
              <a:buChar char="§"/>
            </a:pPr>
            <a:r>
              <a:rPr lang="en-GB" dirty="0">
                <a:latin typeface="+mn-lt"/>
              </a:rPr>
              <a:t>Experimental Data/Theory and Evaluation</a:t>
            </a:r>
          </a:p>
          <a:p>
            <a:pPr marL="742950" lvl="1" indent="-285750">
              <a:buSzPct val="100000"/>
              <a:buFont typeface="Wingdings" panose="05000000000000000000" pitchFamily="2" charset="2"/>
              <a:buChar char="§"/>
            </a:pPr>
            <a:r>
              <a:rPr lang="en-GB" dirty="0">
                <a:latin typeface="+mn-lt"/>
              </a:rPr>
              <a:t>Processing/Verification</a:t>
            </a:r>
          </a:p>
          <a:p>
            <a:pPr marL="742950" lvl="1" indent="-285750">
              <a:buSzPct val="100000"/>
              <a:buFont typeface="Wingdings" panose="05000000000000000000" pitchFamily="2" charset="2"/>
              <a:buChar char="§"/>
            </a:pPr>
            <a:r>
              <a:rPr lang="en-GB" dirty="0">
                <a:latin typeface="+mn-lt"/>
              </a:rPr>
              <a:t>Benchmarking/Validation</a:t>
            </a:r>
          </a:p>
          <a:p>
            <a:pPr marL="742950" lvl="1" indent="-285750">
              <a:buSzPct val="100000"/>
              <a:buFont typeface="Wingdings" panose="05000000000000000000" pitchFamily="2" charset="2"/>
              <a:buChar char="§"/>
            </a:pPr>
            <a:r>
              <a:rPr lang="en-GB" dirty="0">
                <a:latin typeface="+mn-lt"/>
              </a:rPr>
              <a:t>Sensitivity Analysis and Uncertainty Quantification</a:t>
            </a:r>
          </a:p>
          <a:p>
            <a:pPr marL="742950" lvl="1" indent="-285750">
              <a:buSzPct val="100000"/>
              <a:buFont typeface="Wingdings" panose="05000000000000000000" pitchFamily="2" charset="2"/>
              <a:buChar char="§"/>
            </a:pPr>
            <a:endParaRPr lang="en-GB" dirty="0"/>
          </a:p>
          <a:p>
            <a:pPr marL="742950" lvl="1" indent="-285750">
              <a:buSzPct val="100000"/>
              <a:buFont typeface="Wingdings" panose="05000000000000000000" pitchFamily="2" charset="2"/>
              <a:buChar char="§"/>
            </a:pPr>
            <a:endParaRPr lang="en-GB" dirty="0"/>
          </a:p>
          <a:p>
            <a:pPr marL="742950" lvl="1" indent="-285750">
              <a:buSzPct val="100000"/>
              <a:buFont typeface="Wingdings" panose="05000000000000000000" pitchFamily="2" charset="2"/>
              <a:buChar char="§"/>
            </a:pPr>
            <a:endParaRPr lang="en-GB" sz="500" dirty="0">
              <a:latin typeface="+mn-lt"/>
            </a:endParaRPr>
          </a:p>
          <a:p>
            <a:pPr marL="285750" lvl="1" indent="-285750">
              <a:buSzPct val="100000"/>
              <a:buFont typeface="Wingdings" panose="05000000000000000000" pitchFamily="2" charset="2"/>
              <a:buChar char="q"/>
            </a:pPr>
            <a:r>
              <a:rPr lang="en-GB" b="1" dirty="0">
                <a:latin typeface="+mn-lt"/>
              </a:rPr>
              <a:t>On-site participation :</a:t>
            </a:r>
          </a:p>
          <a:p>
            <a:pPr marL="742950" lvl="1" indent="-285750">
              <a:buSzPct val="100000"/>
              <a:buFont typeface="Wingdings" panose="05000000000000000000" pitchFamily="2" charset="2"/>
              <a:buChar char="§"/>
            </a:pPr>
            <a:r>
              <a:rPr lang="en-GB" b="1" dirty="0">
                <a:solidFill>
                  <a:srgbClr val="0000FF"/>
                </a:solidFill>
                <a:latin typeface="+mn-lt"/>
              </a:rPr>
              <a:t>Online self-paced learning phase taking place between </a:t>
            </a:r>
            <a:r>
              <a:rPr lang="en-GB" b="1" u="sng" dirty="0">
                <a:solidFill>
                  <a:srgbClr val="0000FF"/>
                </a:solidFill>
                <a:latin typeface="+mn-lt"/>
              </a:rPr>
              <a:t>September 25th, 2026, and October 23rd, 2026</a:t>
            </a:r>
          </a:p>
          <a:p>
            <a:pPr marL="742950" lvl="1" indent="-285750">
              <a:buSzPct val="100000"/>
              <a:buFont typeface="Wingdings" panose="05000000000000000000" pitchFamily="2" charset="2"/>
              <a:buChar char="§"/>
            </a:pPr>
            <a:r>
              <a:rPr lang="en-GB" b="1" dirty="0">
                <a:solidFill>
                  <a:srgbClr val="0000FF"/>
                </a:solidFill>
                <a:latin typeface="+mn-lt"/>
              </a:rPr>
              <a:t>Synchronous activities offered between </a:t>
            </a:r>
            <a:r>
              <a:rPr lang="en-GB" b="1" u="sng" dirty="0">
                <a:solidFill>
                  <a:srgbClr val="0000FF"/>
                </a:solidFill>
                <a:latin typeface="+mn-lt"/>
              </a:rPr>
              <a:t>October 26th, 2026, and October 30th, 2026 </a:t>
            </a:r>
            <a:r>
              <a:rPr lang="en-GB" b="1" dirty="0">
                <a:solidFill>
                  <a:srgbClr val="0000FF"/>
                </a:solidFill>
                <a:latin typeface="+mn-lt"/>
              </a:rPr>
              <a:t>(those activities can be attended online or onsite at Chalmers University of Technology, Gothenburg, Sweden).</a:t>
            </a:r>
          </a:p>
          <a:p>
            <a:pPr lvl="1">
              <a:buSzPct val="100000"/>
            </a:pPr>
            <a:endParaRPr lang="en-GB" sz="500" b="1" dirty="0">
              <a:latin typeface="+mn-lt"/>
            </a:endParaRPr>
          </a:p>
          <a:p>
            <a:pPr marL="285750" lvl="1" indent="-285750">
              <a:buSzPct val="100000"/>
              <a:buFont typeface="Wingdings" panose="05000000000000000000" pitchFamily="2" charset="2"/>
              <a:buChar char="q"/>
            </a:pPr>
            <a:r>
              <a:rPr lang="en-GB" b="1" dirty="0">
                <a:latin typeface="+mn-lt"/>
              </a:rPr>
              <a:t>To follow-up GRE@T-</a:t>
            </a:r>
            <a:r>
              <a:rPr lang="en-GB" b="1" dirty="0" err="1">
                <a:latin typeface="+mn-lt"/>
              </a:rPr>
              <a:t>PIONEeR</a:t>
            </a:r>
            <a:r>
              <a:rPr lang="en-GB" b="1" dirty="0">
                <a:latin typeface="+mn-lt"/>
              </a:rPr>
              <a:t> activities at:</a:t>
            </a:r>
          </a:p>
        </p:txBody>
      </p:sp>
      <p:sp>
        <p:nvSpPr>
          <p:cNvPr id="4" name="CuadroTexto 5">
            <a:extLst>
              <a:ext uri="{FF2B5EF4-FFF2-40B4-BE49-F238E27FC236}">
                <a16:creationId xmlns:a16="http://schemas.microsoft.com/office/drawing/2014/main" id="{C7FA7B5F-1913-705B-217B-4672CF630FF1}"/>
              </a:ext>
            </a:extLst>
          </p:cNvPr>
          <p:cNvSpPr txBox="1"/>
          <p:nvPr/>
        </p:nvSpPr>
        <p:spPr>
          <a:xfrm>
            <a:off x="116213" y="6346427"/>
            <a:ext cx="2160240" cy="335156"/>
          </a:xfrm>
          <a:prstGeom prst="rect">
            <a:avLst/>
          </a:prstGeom>
          <a:noFill/>
        </p:spPr>
        <p:txBody>
          <a:bodyPr wrap="square">
            <a:spAutoFit/>
          </a:bodyPr>
          <a:lstStyle/>
          <a:p>
            <a:pPr algn="ctr">
              <a:buNone/>
            </a:pPr>
            <a:r>
              <a:rPr lang="en-GB" dirty="0"/>
              <a:t>www.</a:t>
            </a:r>
            <a:r>
              <a:rPr lang="en-GB" sz="1200" dirty="0"/>
              <a:t>great-pioneer</a:t>
            </a:r>
            <a:r>
              <a:rPr lang="en-GB" dirty="0"/>
              <a:t>.eu</a:t>
            </a:r>
          </a:p>
        </p:txBody>
      </p:sp>
      <p:sp>
        <p:nvSpPr>
          <p:cNvPr id="10" name="CuadroTexto 7">
            <a:extLst>
              <a:ext uri="{FF2B5EF4-FFF2-40B4-BE49-F238E27FC236}">
                <a16:creationId xmlns:a16="http://schemas.microsoft.com/office/drawing/2014/main" id="{8F10682B-9F7C-99D0-E4F8-12323B900E01}"/>
              </a:ext>
            </a:extLst>
          </p:cNvPr>
          <p:cNvSpPr txBox="1"/>
          <p:nvPr/>
        </p:nvSpPr>
        <p:spPr>
          <a:xfrm>
            <a:off x="2421090" y="6340445"/>
            <a:ext cx="2160240" cy="300531"/>
          </a:xfrm>
          <a:prstGeom prst="rect">
            <a:avLst/>
          </a:prstGeom>
          <a:noFill/>
        </p:spPr>
        <p:txBody>
          <a:bodyPr wrap="square">
            <a:spAutoFit/>
          </a:bodyPr>
          <a:lstStyle/>
          <a:p>
            <a:pPr algn="ctr">
              <a:buNone/>
            </a:pPr>
            <a:r>
              <a:rPr lang="en-GB" sz="1200" dirty="0"/>
              <a:t>@GREATPIONEeR_EU</a:t>
            </a:r>
          </a:p>
        </p:txBody>
      </p:sp>
      <p:sp>
        <p:nvSpPr>
          <p:cNvPr id="11" name="CuadroTexto 9">
            <a:extLst>
              <a:ext uri="{FF2B5EF4-FFF2-40B4-BE49-F238E27FC236}">
                <a16:creationId xmlns:a16="http://schemas.microsoft.com/office/drawing/2014/main" id="{8A6CDC02-AFD9-04F6-4985-D2D46D6DC21A}"/>
              </a:ext>
            </a:extLst>
          </p:cNvPr>
          <p:cNvSpPr txBox="1"/>
          <p:nvPr/>
        </p:nvSpPr>
        <p:spPr>
          <a:xfrm>
            <a:off x="5004048" y="6341605"/>
            <a:ext cx="2016224" cy="300531"/>
          </a:xfrm>
          <a:prstGeom prst="rect">
            <a:avLst/>
          </a:prstGeom>
          <a:noFill/>
        </p:spPr>
        <p:txBody>
          <a:bodyPr wrap="square">
            <a:spAutoFit/>
          </a:bodyPr>
          <a:lstStyle/>
          <a:p>
            <a:pPr algn="ctr">
              <a:buNone/>
            </a:pPr>
            <a:r>
              <a:rPr lang="en-GB" sz="1200" dirty="0"/>
              <a:t>@GREAT-PIONEER</a:t>
            </a:r>
          </a:p>
        </p:txBody>
      </p:sp>
      <p:pic>
        <p:nvPicPr>
          <p:cNvPr id="12" name="Imagen 19">
            <a:extLst>
              <a:ext uri="{FF2B5EF4-FFF2-40B4-BE49-F238E27FC236}">
                <a16:creationId xmlns:a16="http://schemas.microsoft.com/office/drawing/2014/main" id="{23FB1DEB-AC1C-DBA0-F165-35801BC7A06A}"/>
              </a:ext>
            </a:extLst>
          </p:cNvPr>
          <p:cNvPicPr>
            <a:picLocks noChangeAspect="1"/>
          </p:cNvPicPr>
          <p:nvPr/>
        </p:nvPicPr>
        <p:blipFill>
          <a:blip r:embed="rId3"/>
          <a:stretch>
            <a:fillRect/>
          </a:stretch>
        </p:blipFill>
        <p:spPr>
          <a:xfrm>
            <a:off x="3215341" y="6042217"/>
            <a:ext cx="437760" cy="360000"/>
          </a:xfrm>
          <a:prstGeom prst="rect">
            <a:avLst/>
          </a:prstGeom>
        </p:spPr>
      </p:pic>
      <p:pic>
        <p:nvPicPr>
          <p:cNvPr id="13" name="Imagen 20">
            <a:extLst>
              <a:ext uri="{FF2B5EF4-FFF2-40B4-BE49-F238E27FC236}">
                <a16:creationId xmlns:a16="http://schemas.microsoft.com/office/drawing/2014/main" id="{E06752D0-E92A-2FFB-398C-A30328302532}"/>
              </a:ext>
            </a:extLst>
          </p:cNvPr>
          <p:cNvPicPr>
            <a:picLocks noChangeAspect="1"/>
          </p:cNvPicPr>
          <p:nvPr/>
        </p:nvPicPr>
        <p:blipFill>
          <a:blip r:embed="rId4"/>
          <a:stretch>
            <a:fillRect/>
          </a:stretch>
        </p:blipFill>
        <p:spPr>
          <a:xfrm>
            <a:off x="5603903" y="6040935"/>
            <a:ext cx="639001" cy="360000"/>
          </a:xfrm>
          <a:prstGeom prst="rect">
            <a:avLst/>
          </a:prstGeom>
        </p:spPr>
      </p:pic>
      <p:pic>
        <p:nvPicPr>
          <p:cNvPr id="14" name="Imagen 21">
            <a:extLst>
              <a:ext uri="{FF2B5EF4-FFF2-40B4-BE49-F238E27FC236}">
                <a16:creationId xmlns:a16="http://schemas.microsoft.com/office/drawing/2014/main" id="{1638196B-85CB-6DE9-8BCA-6D614DEFA9A8}"/>
              </a:ext>
            </a:extLst>
          </p:cNvPr>
          <p:cNvPicPr>
            <a:picLocks noChangeAspect="1"/>
          </p:cNvPicPr>
          <p:nvPr/>
        </p:nvPicPr>
        <p:blipFill>
          <a:blip r:embed="rId5"/>
          <a:stretch>
            <a:fillRect/>
          </a:stretch>
        </p:blipFill>
        <p:spPr>
          <a:xfrm>
            <a:off x="964109" y="6039661"/>
            <a:ext cx="360000" cy="360000"/>
          </a:xfrm>
          <a:prstGeom prst="rect">
            <a:avLst/>
          </a:prstGeom>
        </p:spPr>
      </p:pic>
      <p:pic>
        <p:nvPicPr>
          <p:cNvPr id="15" name="Picture 2" descr="Great-Pioneer">
            <a:extLst>
              <a:ext uri="{FF2B5EF4-FFF2-40B4-BE49-F238E27FC236}">
                <a16:creationId xmlns:a16="http://schemas.microsoft.com/office/drawing/2014/main" id="{D93C4508-DD43-5276-255A-2FB0963AD29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94597" y="5834862"/>
            <a:ext cx="2381250" cy="9429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Great-Pioneer">
            <a:extLst>
              <a:ext uri="{FF2B5EF4-FFF2-40B4-BE49-F238E27FC236}">
                <a16:creationId xmlns:a16="http://schemas.microsoft.com/office/drawing/2014/main" id="{18FBA3A3-A7AD-819F-5BFD-E6A4BB5BEBE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840" y="0"/>
            <a:ext cx="2381250" cy="942975"/>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9391A8C8-E7BB-B995-4C42-C86387036B36}"/>
              </a:ext>
            </a:extLst>
          </p:cNvPr>
          <p:cNvSpPr>
            <a:spLocks noGrp="1"/>
          </p:cNvSpPr>
          <p:nvPr>
            <p:ph type="ctrTitle"/>
          </p:nvPr>
        </p:nvSpPr>
        <p:spPr>
          <a:xfrm>
            <a:off x="2993454" y="0"/>
            <a:ext cx="5168769" cy="904775"/>
          </a:xfrm>
          <a:solidFill>
            <a:schemeClr val="bg1"/>
          </a:solidFill>
        </p:spPr>
        <p:txBody>
          <a:bodyPr>
            <a:normAutofit/>
          </a:bodyPr>
          <a:lstStyle/>
          <a:p>
            <a:pPr algn="l">
              <a:spcAft>
                <a:spcPts val="600"/>
              </a:spcAft>
            </a:pPr>
            <a:r>
              <a:rPr lang="en-GB" sz="3600" dirty="0">
                <a:solidFill>
                  <a:srgbClr val="006AB3"/>
                </a:solidFill>
              </a:rPr>
              <a:t>E&amp;T in ND</a:t>
            </a:r>
          </a:p>
        </p:txBody>
      </p:sp>
      <p:pic>
        <p:nvPicPr>
          <p:cNvPr id="5" name="Picture 4">
            <a:extLst>
              <a:ext uri="{FF2B5EF4-FFF2-40B4-BE49-F238E27FC236}">
                <a16:creationId xmlns:a16="http://schemas.microsoft.com/office/drawing/2014/main" id="{4AF0C3F5-FDAF-A6FB-CDA7-D3A02424319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72981" y="1565594"/>
            <a:ext cx="4020653" cy="2695688"/>
          </a:xfrm>
          <a:prstGeom prst="rect">
            <a:avLst/>
          </a:prstGeom>
        </p:spPr>
      </p:pic>
      <p:sp>
        <p:nvSpPr>
          <p:cNvPr id="7" name="TextBox 6">
            <a:extLst>
              <a:ext uri="{FF2B5EF4-FFF2-40B4-BE49-F238E27FC236}">
                <a16:creationId xmlns:a16="http://schemas.microsoft.com/office/drawing/2014/main" id="{0A44DC51-1E37-6CFA-818D-6B37296B29E6}"/>
              </a:ext>
            </a:extLst>
          </p:cNvPr>
          <p:cNvSpPr txBox="1"/>
          <p:nvPr/>
        </p:nvSpPr>
        <p:spPr>
          <a:xfrm>
            <a:off x="8072981" y="4261282"/>
            <a:ext cx="3804324" cy="307777"/>
          </a:xfrm>
          <a:prstGeom prst="rect">
            <a:avLst/>
          </a:prstGeom>
          <a:noFill/>
        </p:spPr>
        <p:txBody>
          <a:bodyPr wrap="square">
            <a:spAutoFit/>
          </a:bodyPr>
          <a:lstStyle/>
          <a:p>
            <a:r>
              <a:rPr lang="en-GB" sz="1400" dirty="0"/>
              <a:t>Figure. Course on ND: Chalmers September 2025</a:t>
            </a:r>
          </a:p>
        </p:txBody>
      </p:sp>
    </p:spTree>
    <p:extLst>
      <p:ext uri="{BB962C8B-B14F-4D97-AF65-F5344CB8AC3E}">
        <p14:creationId xmlns:p14="http://schemas.microsoft.com/office/powerpoint/2010/main" val="771019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725C56-B89B-9179-5966-5EFA8B3F0C7E}"/>
            </a:ext>
          </a:extLst>
        </p:cNvPr>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77F4DD85-E965-1D62-2032-D9555C8DA927}"/>
              </a:ext>
            </a:extLst>
          </p:cNvPr>
          <p:cNvSpPr txBox="1">
            <a:spLocks/>
          </p:cNvSpPr>
          <p:nvPr/>
        </p:nvSpPr>
        <p:spPr>
          <a:xfrm>
            <a:off x="11789546" y="6507189"/>
            <a:ext cx="402454"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34</a:t>
            </a:fld>
            <a:endParaRPr lang="de-DE" dirty="0"/>
          </a:p>
        </p:txBody>
      </p:sp>
      <p:sp>
        <p:nvSpPr>
          <p:cNvPr id="5" name="Rettangolo 7">
            <a:extLst>
              <a:ext uri="{FF2B5EF4-FFF2-40B4-BE49-F238E27FC236}">
                <a16:creationId xmlns:a16="http://schemas.microsoft.com/office/drawing/2014/main" id="{AE426993-E4AB-FAB8-EDBA-C8981DFC67C4}"/>
              </a:ext>
            </a:extLst>
          </p:cNvPr>
          <p:cNvSpPr>
            <a:spLocks noChangeArrowheads="1"/>
          </p:cNvSpPr>
          <p:nvPr/>
        </p:nvSpPr>
        <p:spPr bwMode="auto">
          <a:xfrm>
            <a:off x="2780938" y="1616664"/>
            <a:ext cx="66301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s-ES"/>
            </a:defPPr>
            <a:lvl1pPr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1pPr>
            <a:lvl2pPr marL="457200"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2pPr>
            <a:lvl3pPr marL="914400"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3pPr>
            <a:lvl4pPr marL="1371600"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4pPr>
            <a:lvl5pPr marL="1828800"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5pPr>
            <a:lvl6pPr marL="2286000" algn="l" defTabSz="914400" rtl="0" eaLnBrk="1" latinLnBrk="0" hangingPunct="1">
              <a:defRPr sz="1400" kern="1200">
                <a:solidFill>
                  <a:schemeClr val="bg1"/>
                </a:solidFill>
                <a:latin typeface="Arial" charset="0"/>
                <a:ea typeface="MS Mincho" pitchFamily="49" charset="-128"/>
                <a:cs typeface="+mn-cs"/>
              </a:defRPr>
            </a:lvl6pPr>
            <a:lvl7pPr marL="2743200" algn="l" defTabSz="914400" rtl="0" eaLnBrk="1" latinLnBrk="0" hangingPunct="1">
              <a:defRPr sz="1400" kern="1200">
                <a:solidFill>
                  <a:schemeClr val="bg1"/>
                </a:solidFill>
                <a:latin typeface="Arial" charset="0"/>
                <a:ea typeface="MS Mincho" pitchFamily="49" charset="-128"/>
                <a:cs typeface="+mn-cs"/>
              </a:defRPr>
            </a:lvl7pPr>
            <a:lvl8pPr marL="3200400" algn="l" defTabSz="914400" rtl="0" eaLnBrk="1" latinLnBrk="0" hangingPunct="1">
              <a:defRPr sz="1400" kern="1200">
                <a:solidFill>
                  <a:schemeClr val="bg1"/>
                </a:solidFill>
                <a:latin typeface="Arial" charset="0"/>
                <a:ea typeface="MS Mincho" pitchFamily="49" charset="-128"/>
                <a:cs typeface="+mn-cs"/>
              </a:defRPr>
            </a:lvl8pPr>
            <a:lvl9pPr marL="3657600" algn="l" defTabSz="914400" rtl="0" eaLnBrk="1" latinLnBrk="0" hangingPunct="1">
              <a:defRPr sz="1400" kern="1200">
                <a:solidFill>
                  <a:schemeClr val="bg1"/>
                </a:solidFill>
                <a:latin typeface="Arial" charset="0"/>
                <a:ea typeface="MS Mincho" pitchFamily="49" charset="-128"/>
                <a:cs typeface="+mn-cs"/>
              </a:defRPr>
            </a:lvl9pPr>
          </a:lstStyle>
          <a:p>
            <a:pPr marL="0" marR="0" lvl="0" indent="0" algn="ctr" defTabSz="914400" rtl="0" eaLnBrk="0" fontAlgn="base" latinLnBrk="0" hangingPunct="0">
              <a:lnSpc>
                <a:spcPct val="100000"/>
              </a:lnSpc>
              <a:spcBef>
                <a:spcPts val="0"/>
              </a:spcBef>
              <a:spcAft>
                <a:spcPts val="0"/>
              </a:spcAft>
              <a:buClrTx/>
              <a:buSzPct val="65000"/>
              <a:buFontTx/>
              <a:buNone/>
              <a:tabLst/>
              <a:defRPr/>
            </a:pPr>
            <a:r>
              <a:rPr kumimoji="0" lang="en-US" sz="2800" b="1" i="0" u="none" strike="noStrike" kern="1200" cap="none" spc="0" normalizeH="0" baseline="0" noProof="0" dirty="0">
                <a:ln>
                  <a:noFill/>
                </a:ln>
                <a:solidFill>
                  <a:srgbClr val="000000"/>
                </a:solidFill>
                <a:effectLst/>
                <a:uLnTx/>
                <a:uFillTx/>
                <a:latin typeface="Arial" charset="0"/>
                <a:ea typeface="MS Mincho" pitchFamily="49" charset="-128"/>
                <a:cs typeface="+mn-cs"/>
              </a:rPr>
              <a:t>Acknowledgments</a:t>
            </a:r>
          </a:p>
        </p:txBody>
      </p:sp>
      <p:pic>
        <p:nvPicPr>
          <p:cNvPr id="6" name="Imagen 10">
            <a:extLst>
              <a:ext uri="{FF2B5EF4-FFF2-40B4-BE49-F238E27FC236}">
                <a16:creationId xmlns:a16="http://schemas.microsoft.com/office/drawing/2014/main" id="{8A375214-C8EF-2A1F-AC60-A5716FED15BA}"/>
              </a:ext>
            </a:extLst>
          </p:cNvPr>
          <p:cNvPicPr>
            <a:picLocks noChangeAspect="1"/>
          </p:cNvPicPr>
          <p:nvPr/>
        </p:nvPicPr>
        <p:blipFill>
          <a:blip r:embed="rId2"/>
          <a:stretch>
            <a:fillRect/>
          </a:stretch>
        </p:blipFill>
        <p:spPr>
          <a:xfrm>
            <a:off x="4669130" y="5093189"/>
            <a:ext cx="2857500" cy="704850"/>
          </a:xfrm>
          <a:prstGeom prst="rect">
            <a:avLst/>
          </a:prstGeom>
        </p:spPr>
      </p:pic>
      <p:sp>
        <p:nvSpPr>
          <p:cNvPr id="7" name="Rectángulo 5">
            <a:extLst>
              <a:ext uri="{FF2B5EF4-FFF2-40B4-BE49-F238E27FC236}">
                <a16:creationId xmlns:a16="http://schemas.microsoft.com/office/drawing/2014/main" id="{A56EC0B2-9BB9-59D5-89C1-203267BE6E21}"/>
              </a:ext>
            </a:extLst>
          </p:cNvPr>
          <p:cNvSpPr/>
          <p:nvPr/>
        </p:nvSpPr>
        <p:spPr>
          <a:xfrm>
            <a:off x="1622946" y="2809018"/>
            <a:ext cx="8964488" cy="1967462"/>
          </a:xfrm>
          <a:prstGeom prst="rect">
            <a:avLst/>
          </a:prstGeom>
        </p:spPr>
        <p:txBody>
          <a:bodyPr wrap="square">
            <a:spAutoFit/>
          </a:bodyPr>
          <a:lstStyle>
            <a:defPPr>
              <a:defRPr lang="es-ES"/>
            </a:defPPr>
            <a:lvl1pPr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1pPr>
            <a:lvl2pPr marL="457200"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2pPr>
            <a:lvl3pPr marL="914400"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3pPr>
            <a:lvl4pPr marL="1371600"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4pPr>
            <a:lvl5pPr marL="1828800" algn="just" rtl="0" eaLnBrk="0" fontAlgn="base" hangingPunct="0">
              <a:lnSpc>
                <a:spcPct val="125000"/>
              </a:lnSpc>
              <a:spcBef>
                <a:spcPct val="10000"/>
              </a:spcBef>
              <a:spcAft>
                <a:spcPct val="10000"/>
              </a:spcAft>
              <a:buSzPct val="65000"/>
              <a:buChar char="n"/>
              <a:defRPr sz="1400" kern="1200">
                <a:solidFill>
                  <a:schemeClr val="bg1"/>
                </a:solidFill>
                <a:latin typeface="Arial" charset="0"/>
                <a:ea typeface="MS Mincho" pitchFamily="49" charset="-128"/>
                <a:cs typeface="+mn-cs"/>
              </a:defRPr>
            </a:lvl5pPr>
            <a:lvl6pPr marL="2286000" algn="l" defTabSz="914400" rtl="0" eaLnBrk="1" latinLnBrk="0" hangingPunct="1">
              <a:defRPr sz="1400" kern="1200">
                <a:solidFill>
                  <a:schemeClr val="bg1"/>
                </a:solidFill>
                <a:latin typeface="Arial" charset="0"/>
                <a:ea typeface="MS Mincho" pitchFamily="49" charset="-128"/>
                <a:cs typeface="+mn-cs"/>
              </a:defRPr>
            </a:lvl6pPr>
            <a:lvl7pPr marL="2743200" algn="l" defTabSz="914400" rtl="0" eaLnBrk="1" latinLnBrk="0" hangingPunct="1">
              <a:defRPr sz="1400" kern="1200">
                <a:solidFill>
                  <a:schemeClr val="bg1"/>
                </a:solidFill>
                <a:latin typeface="Arial" charset="0"/>
                <a:ea typeface="MS Mincho" pitchFamily="49" charset="-128"/>
                <a:cs typeface="+mn-cs"/>
              </a:defRPr>
            </a:lvl7pPr>
            <a:lvl8pPr marL="3200400" algn="l" defTabSz="914400" rtl="0" eaLnBrk="1" latinLnBrk="0" hangingPunct="1">
              <a:defRPr sz="1400" kern="1200">
                <a:solidFill>
                  <a:schemeClr val="bg1"/>
                </a:solidFill>
                <a:latin typeface="Arial" charset="0"/>
                <a:ea typeface="MS Mincho" pitchFamily="49" charset="-128"/>
                <a:cs typeface="+mn-cs"/>
              </a:defRPr>
            </a:lvl8pPr>
            <a:lvl9pPr marL="3657600" algn="l" defTabSz="914400" rtl="0" eaLnBrk="1" latinLnBrk="0" hangingPunct="1">
              <a:defRPr sz="1400" kern="1200">
                <a:solidFill>
                  <a:schemeClr val="bg1"/>
                </a:solidFill>
                <a:latin typeface="Arial" charset="0"/>
                <a:ea typeface="MS Mincho" pitchFamily="49" charset="-128"/>
                <a:cs typeface="+mn-cs"/>
              </a:defRPr>
            </a:lvl9pPr>
          </a:lstStyle>
          <a:p>
            <a:pPr marL="0" marR="0" lvl="0" indent="0" algn="ctr" defTabSz="914400" rtl="0" eaLnBrk="0" fontAlgn="base" latinLnBrk="0" hangingPunct="0">
              <a:lnSpc>
                <a:spcPct val="125000"/>
              </a:lnSpc>
              <a:spcBef>
                <a:spcPct val="10000"/>
              </a:spcBef>
              <a:spcAft>
                <a:spcPct val="10000"/>
              </a:spcAft>
              <a:buClrTx/>
              <a:buSzPct val="65000"/>
              <a:buFontTx/>
              <a:buNone/>
              <a:tabLst/>
              <a:defRPr/>
            </a:pPr>
            <a:r>
              <a:rPr kumimoji="0" lang="en-US" sz="2400" b="0" i="1" u="none" strike="noStrike" kern="1200" cap="none" spc="0" normalizeH="0" baseline="0" noProof="0" dirty="0">
                <a:ln>
                  <a:noFill/>
                </a:ln>
                <a:solidFill>
                  <a:srgbClr val="000000"/>
                </a:solidFill>
                <a:effectLst/>
                <a:uLnTx/>
                <a:uFillTx/>
                <a:latin typeface="Arial"/>
                <a:ea typeface="MS Mincho" pitchFamily="49" charset="-128"/>
                <a:cs typeface="+mn-cs"/>
              </a:rPr>
              <a:t>This work is part of the </a:t>
            </a:r>
            <a:r>
              <a:rPr kumimoji="0" lang="en-US" sz="2400" b="0" i="1" u="none" strike="noStrike" kern="1200" cap="none" spc="0" normalizeH="0" baseline="0" noProof="0" dirty="0">
                <a:ln>
                  <a:noFill/>
                </a:ln>
                <a:solidFill>
                  <a:srgbClr val="000000"/>
                </a:solidFill>
                <a:effectLst/>
                <a:uLnTx/>
                <a:uFillTx/>
                <a:latin typeface="Arial" charset="0"/>
                <a:ea typeface="MS Mincho" pitchFamily="49" charset="-128"/>
                <a:cs typeface="+mn-cs"/>
              </a:rPr>
              <a:t>APRENDE project (</a:t>
            </a:r>
            <a:r>
              <a:rPr kumimoji="0" lang="en-GB" sz="2400" b="1" i="1" u="none" strike="noStrike" kern="1200" cap="none" spc="0" normalizeH="0" baseline="0" noProof="0" dirty="0">
                <a:ln>
                  <a:noFill/>
                </a:ln>
                <a:solidFill>
                  <a:srgbClr val="000000"/>
                </a:solidFill>
                <a:effectLst/>
                <a:uLnTx/>
                <a:uFillTx/>
                <a:latin typeface="Arial" charset="0"/>
                <a:ea typeface="MS Mincho" pitchFamily="49" charset="-128"/>
                <a:cs typeface="+mn-cs"/>
              </a:rPr>
              <a:t>A</a:t>
            </a:r>
            <a:r>
              <a:rPr kumimoji="0" lang="en-GB" sz="2400" b="0" i="1" u="none" strike="noStrike" kern="1200" cap="none" spc="0" normalizeH="0" baseline="0" noProof="0" dirty="0">
                <a:ln>
                  <a:noFill/>
                </a:ln>
                <a:solidFill>
                  <a:srgbClr val="000000"/>
                </a:solidFill>
                <a:effectLst/>
                <a:uLnTx/>
                <a:uFillTx/>
                <a:latin typeface="Arial" charset="0"/>
                <a:ea typeface="MS Mincho" pitchFamily="49" charset="-128"/>
                <a:cs typeface="+mn-cs"/>
              </a:rPr>
              <a:t>ddressing </a:t>
            </a:r>
            <a:r>
              <a:rPr kumimoji="0" lang="en-GB" sz="2400" b="1" i="1" u="none" strike="noStrike" kern="1200" cap="none" spc="0" normalizeH="0" baseline="0" noProof="0" dirty="0" err="1">
                <a:ln>
                  <a:noFill/>
                </a:ln>
                <a:solidFill>
                  <a:srgbClr val="000000"/>
                </a:solidFill>
                <a:effectLst/>
                <a:uLnTx/>
                <a:uFillTx/>
                <a:latin typeface="Arial" charset="0"/>
                <a:ea typeface="MS Mincho" pitchFamily="49" charset="-128"/>
                <a:cs typeface="+mn-cs"/>
              </a:rPr>
              <a:t>PR</a:t>
            </a:r>
            <a:r>
              <a:rPr kumimoji="0" lang="en-GB" sz="2400" b="0" i="1" u="none" strike="noStrike" kern="1200" cap="none" spc="0" normalizeH="0" baseline="0" noProof="0" dirty="0" err="1">
                <a:ln>
                  <a:noFill/>
                </a:ln>
                <a:solidFill>
                  <a:srgbClr val="000000"/>
                </a:solidFill>
                <a:effectLst/>
                <a:uLnTx/>
                <a:uFillTx/>
                <a:latin typeface="Arial" charset="0"/>
                <a:ea typeface="MS Mincho" pitchFamily="49" charset="-128"/>
                <a:cs typeface="+mn-cs"/>
              </a:rPr>
              <a:t>iorities</a:t>
            </a:r>
            <a:r>
              <a:rPr kumimoji="0" lang="en-GB" sz="2400" b="0" i="1" u="none" strike="noStrike" kern="1200" cap="none" spc="0" normalizeH="0" baseline="0" noProof="0" dirty="0">
                <a:ln>
                  <a:noFill/>
                </a:ln>
                <a:solidFill>
                  <a:srgbClr val="000000"/>
                </a:solidFill>
                <a:effectLst/>
                <a:uLnTx/>
                <a:uFillTx/>
                <a:latin typeface="Arial" charset="0"/>
                <a:ea typeface="MS Mincho" pitchFamily="49" charset="-128"/>
                <a:cs typeface="+mn-cs"/>
              </a:rPr>
              <a:t> of </a:t>
            </a:r>
            <a:r>
              <a:rPr kumimoji="0" lang="en-GB" sz="2400" b="1" i="1" u="none" strike="noStrike" kern="1200" cap="none" spc="0" normalizeH="0" baseline="0" noProof="0" dirty="0">
                <a:ln>
                  <a:noFill/>
                </a:ln>
                <a:solidFill>
                  <a:srgbClr val="000000"/>
                </a:solidFill>
                <a:effectLst/>
                <a:uLnTx/>
                <a:uFillTx/>
                <a:latin typeface="Arial" charset="0"/>
                <a:ea typeface="MS Mincho" pitchFamily="49" charset="-128"/>
                <a:cs typeface="+mn-cs"/>
              </a:rPr>
              <a:t>E</a:t>
            </a:r>
            <a:r>
              <a:rPr kumimoji="0" lang="en-GB" sz="2400" b="0" i="1" u="none" strike="noStrike" kern="1200" cap="none" spc="0" normalizeH="0" baseline="0" noProof="0" dirty="0">
                <a:ln>
                  <a:noFill/>
                </a:ln>
                <a:solidFill>
                  <a:srgbClr val="000000"/>
                </a:solidFill>
                <a:effectLst/>
                <a:uLnTx/>
                <a:uFillTx/>
                <a:latin typeface="Arial" charset="0"/>
                <a:ea typeface="MS Mincho" pitchFamily="49" charset="-128"/>
                <a:cs typeface="+mn-cs"/>
              </a:rPr>
              <a:t>valuated </a:t>
            </a:r>
            <a:r>
              <a:rPr kumimoji="0" lang="en-GB" sz="2400" b="1" i="1" u="none" strike="noStrike" kern="1200" cap="none" spc="0" normalizeH="0" baseline="0" noProof="0" dirty="0">
                <a:ln>
                  <a:noFill/>
                </a:ln>
                <a:solidFill>
                  <a:srgbClr val="000000"/>
                </a:solidFill>
                <a:effectLst/>
                <a:uLnTx/>
                <a:uFillTx/>
                <a:latin typeface="Arial" charset="0"/>
                <a:ea typeface="MS Mincho" pitchFamily="49" charset="-128"/>
                <a:cs typeface="+mn-cs"/>
              </a:rPr>
              <a:t>N</a:t>
            </a:r>
            <a:r>
              <a:rPr kumimoji="0" lang="en-GB" sz="2400" b="0" i="1" u="none" strike="noStrike" kern="1200" cap="none" spc="0" normalizeH="0" baseline="0" noProof="0" dirty="0">
                <a:ln>
                  <a:noFill/>
                </a:ln>
                <a:solidFill>
                  <a:srgbClr val="000000"/>
                </a:solidFill>
                <a:effectLst/>
                <a:uLnTx/>
                <a:uFillTx/>
                <a:latin typeface="Arial" charset="0"/>
                <a:ea typeface="MS Mincho" pitchFamily="49" charset="-128"/>
                <a:cs typeface="+mn-cs"/>
              </a:rPr>
              <a:t>uclear </a:t>
            </a:r>
            <a:r>
              <a:rPr kumimoji="0" lang="en-GB" sz="2400" b="1" i="1" u="none" strike="noStrike" kern="1200" cap="none" spc="0" normalizeH="0" baseline="0" noProof="0" dirty="0">
                <a:ln>
                  <a:noFill/>
                </a:ln>
                <a:solidFill>
                  <a:srgbClr val="000000"/>
                </a:solidFill>
                <a:effectLst/>
                <a:uLnTx/>
                <a:uFillTx/>
                <a:latin typeface="Arial" charset="0"/>
                <a:ea typeface="MS Mincho" pitchFamily="49" charset="-128"/>
                <a:cs typeface="+mn-cs"/>
              </a:rPr>
              <a:t>D</a:t>
            </a:r>
            <a:r>
              <a:rPr kumimoji="0" lang="en-GB" sz="2400" b="0" i="1" u="none" strike="noStrike" kern="1200" cap="none" spc="0" normalizeH="0" baseline="0" noProof="0" dirty="0">
                <a:ln>
                  <a:noFill/>
                </a:ln>
                <a:solidFill>
                  <a:srgbClr val="000000"/>
                </a:solidFill>
                <a:effectLst/>
                <a:uLnTx/>
                <a:uFillTx/>
                <a:latin typeface="Arial" charset="0"/>
                <a:ea typeface="MS Mincho" pitchFamily="49" charset="-128"/>
                <a:cs typeface="+mn-cs"/>
              </a:rPr>
              <a:t>ata in </a:t>
            </a:r>
            <a:r>
              <a:rPr kumimoji="0" lang="en-GB" sz="2400" b="1" i="1" u="none" strike="noStrike" kern="1200" cap="none" spc="0" normalizeH="0" baseline="0" noProof="0" dirty="0">
                <a:ln>
                  <a:noFill/>
                </a:ln>
                <a:solidFill>
                  <a:srgbClr val="000000"/>
                </a:solidFill>
                <a:effectLst/>
                <a:uLnTx/>
                <a:uFillTx/>
                <a:latin typeface="Arial" charset="0"/>
                <a:ea typeface="MS Mincho" pitchFamily="49" charset="-128"/>
                <a:cs typeface="+mn-cs"/>
              </a:rPr>
              <a:t>E</a:t>
            </a:r>
            <a:r>
              <a:rPr kumimoji="0" lang="en-GB" sz="2400" b="0" i="1" u="none" strike="noStrike" kern="1200" cap="none" spc="0" normalizeH="0" baseline="0" noProof="0" dirty="0">
                <a:ln>
                  <a:noFill/>
                </a:ln>
                <a:solidFill>
                  <a:srgbClr val="000000"/>
                </a:solidFill>
                <a:effectLst/>
                <a:uLnTx/>
                <a:uFillTx/>
                <a:latin typeface="Arial" charset="0"/>
                <a:ea typeface="MS Mincho" pitchFamily="49" charset="-128"/>
                <a:cs typeface="+mn-cs"/>
              </a:rPr>
              <a:t>urope</a:t>
            </a:r>
            <a:r>
              <a:rPr kumimoji="0" lang="en-US" sz="2400" b="0" i="1" u="none" strike="noStrike" kern="1200" cap="none" spc="0" normalizeH="0" baseline="0" noProof="0" dirty="0">
                <a:ln>
                  <a:noFill/>
                </a:ln>
                <a:solidFill>
                  <a:srgbClr val="000000"/>
                </a:solidFill>
                <a:effectLst/>
                <a:uLnTx/>
                <a:uFillTx/>
                <a:latin typeface="Arial" charset="0"/>
                <a:ea typeface="MS Mincho" pitchFamily="49" charset="-128"/>
                <a:cs typeface="+mn-cs"/>
              </a:rPr>
              <a:t>) </a:t>
            </a:r>
            <a:r>
              <a:rPr kumimoji="0" lang="en-US" sz="2400" b="0" i="1" u="none" strike="noStrike" kern="1200" cap="none" spc="0" normalizeH="0" baseline="0" noProof="0" dirty="0">
                <a:ln>
                  <a:noFill/>
                </a:ln>
                <a:solidFill>
                  <a:srgbClr val="000000"/>
                </a:solidFill>
                <a:effectLst/>
                <a:uLnTx/>
                <a:uFillTx/>
                <a:latin typeface="Arial"/>
                <a:ea typeface="MS Mincho" pitchFamily="49" charset="-128"/>
                <a:cs typeface="+mn-cs"/>
              </a:rPr>
              <a:t>that has received funding from the European Union’s HORIZON-EURATOM</a:t>
            </a:r>
          </a:p>
          <a:p>
            <a:pPr marL="0" marR="0" lvl="0" indent="0" algn="ctr" defTabSz="914400" rtl="0" eaLnBrk="0" fontAlgn="base" latinLnBrk="0" hangingPunct="0">
              <a:lnSpc>
                <a:spcPct val="125000"/>
              </a:lnSpc>
              <a:spcBef>
                <a:spcPct val="10000"/>
              </a:spcBef>
              <a:spcAft>
                <a:spcPct val="10000"/>
              </a:spcAft>
              <a:buClrTx/>
              <a:buSzPct val="65000"/>
              <a:buFontTx/>
              <a:buNone/>
              <a:tabLst/>
              <a:defRPr/>
            </a:pPr>
            <a:r>
              <a:rPr kumimoji="0" lang="en-US" sz="2400" b="0" i="1" u="none" strike="noStrike" kern="1200" cap="none" spc="0" normalizeH="0" baseline="0" noProof="0" dirty="0">
                <a:ln>
                  <a:noFill/>
                </a:ln>
                <a:solidFill>
                  <a:srgbClr val="000000"/>
                </a:solidFill>
                <a:effectLst/>
                <a:uLnTx/>
                <a:uFillTx/>
                <a:latin typeface="Arial"/>
                <a:ea typeface="MS Mincho" pitchFamily="49" charset="-128"/>
                <a:cs typeface="+mn-cs"/>
              </a:rPr>
              <a:t>under grant agreement No. 101164596</a:t>
            </a:r>
          </a:p>
        </p:txBody>
      </p:sp>
      <p:pic>
        <p:nvPicPr>
          <p:cNvPr id="8" name="Picture 7">
            <a:extLst>
              <a:ext uri="{FF2B5EF4-FFF2-40B4-BE49-F238E27FC236}">
                <a16:creationId xmlns:a16="http://schemas.microsoft.com/office/drawing/2014/main" id="{2D1524BB-D5DE-247C-2092-7017FEFE7991}"/>
              </a:ext>
            </a:extLst>
          </p:cNvPr>
          <p:cNvPicPr>
            <a:picLocks noChangeAspect="1"/>
          </p:cNvPicPr>
          <p:nvPr/>
        </p:nvPicPr>
        <p:blipFill>
          <a:blip r:embed="rId3"/>
          <a:stretch>
            <a:fillRect/>
          </a:stretch>
        </p:blipFill>
        <p:spPr>
          <a:xfrm>
            <a:off x="7776642" y="4874162"/>
            <a:ext cx="1783371" cy="1468264"/>
          </a:xfrm>
          <a:prstGeom prst="rect">
            <a:avLst/>
          </a:prstGeom>
        </p:spPr>
      </p:pic>
    </p:spTree>
    <p:extLst>
      <p:ext uri="{BB962C8B-B14F-4D97-AF65-F5344CB8AC3E}">
        <p14:creationId xmlns:p14="http://schemas.microsoft.com/office/powerpoint/2010/main" val="16446011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D86E6-7266-975E-ED41-2D9420921C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1C657C-2FD6-E93E-2F79-30593206DBAC}"/>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References</a:t>
            </a:r>
          </a:p>
        </p:txBody>
      </p:sp>
      <p:sp>
        <p:nvSpPr>
          <p:cNvPr id="9" name="Slide Number Placeholder 1">
            <a:extLst>
              <a:ext uri="{FF2B5EF4-FFF2-40B4-BE49-F238E27FC236}">
                <a16:creationId xmlns:a16="http://schemas.microsoft.com/office/drawing/2014/main" id="{B64A2404-F562-1CB5-30B4-061DECEA8B40}"/>
              </a:ext>
            </a:extLst>
          </p:cNvPr>
          <p:cNvSpPr txBox="1">
            <a:spLocks/>
          </p:cNvSpPr>
          <p:nvPr/>
        </p:nvSpPr>
        <p:spPr>
          <a:xfrm>
            <a:off x="11665258" y="6507189"/>
            <a:ext cx="52674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35</a:t>
            </a:fld>
            <a:endParaRPr lang="de-DE" dirty="0"/>
          </a:p>
        </p:txBody>
      </p:sp>
      <p:sp>
        <p:nvSpPr>
          <p:cNvPr id="4" name="TextBox 3">
            <a:extLst>
              <a:ext uri="{FF2B5EF4-FFF2-40B4-BE49-F238E27FC236}">
                <a16:creationId xmlns:a16="http://schemas.microsoft.com/office/drawing/2014/main" id="{1DABDE2C-9342-3272-CFE6-8B9A72510B7D}"/>
              </a:ext>
            </a:extLst>
          </p:cNvPr>
          <p:cNvSpPr txBox="1"/>
          <p:nvPr/>
        </p:nvSpPr>
        <p:spPr>
          <a:xfrm>
            <a:off x="98890" y="1101426"/>
            <a:ext cx="11778685" cy="5627181"/>
          </a:xfrm>
          <a:prstGeom prst="rect">
            <a:avLst/>
          </a:prstGeom>
          <a:noFill/>
        </p:spPr>
        <p:txBody>
          <a:bodyPr wrap="square">
            <a:spAutoFit/>
          </a:bodyPr>
          <a:lstStyle/>
          <a:p>
            <a:pPr marL="228600" indent="-228600" algn="just">
              <a:spcAft>
                <a:spcPts val="100"/>
              </a:spcAft>
              <a:buFont typeface="+mj-lt"/>
              <a:buAutoNum type="arabicParenR"/>
            </a:pPr>
            <a:r>
              <a:rPr lang="en-US" sz="1200" dirty="0"/>
              <a:t>J. Sanz, R. </a:t>
            </a:r>
            <a:r>
              <a:rPr lang="en-US" sz="1200" dirty="0" err="1"/>
              <a:t>Falquina</a:t>
            </a:r>
            <a:r>
              <a:rPr lang="en-US" sz="1200" dirty="0"/>
              <a:t>, A. Rodríguez, O. Cabellos, P. Yuste, S. Reyes, J. Latkowski, “Monte Carlo Uncertainty Analyses of Pulsed Activation in the NIF Gunite Shielding”, Fusion Science and Technology, Vol. 43, pp. 473-477 (2003)</a:t>
            </a:r>
            <a:endParaRPr lang="en-GB" sz="1200" dirty="0"/>
          </a:p>
          <a:p>
            <a:pPr marL="228600" indent="-228600" algn="just">
              <a:spcAft>
                <a:spcPts val="100"/>
              </a:spcAft>
              <a:buFont typeface="+mj-lt"/>
              <a:buAutoNum type="arabicParenR"/>
            </a:pPr>
            <a:r>
              <a:rPr lang="en-US" sz="1200" dirty="0"/>
              <a:t>O. Cabellos, J. Sanz, A. Rodríguez, E. González, M. </a:t>
            </a:r>
            <a:r>
              <a:rPr lang="en-US" sz="1200" dirty="0" err="1"/>
              <a:t>Embid</a:t>
            </a:r>
            <a:r>
              <a:rPr lang="en-US" sz="1200" dirty="0"/>
              <a:t>, F. Alvarez, “Sensitivity and Uncertainty to Burn-up Estimates on ADS Using ACAB Code“, ND2004, Conference on Nuclear Data for Science and Technology, POSTER,  Santa Fe (USA), September, 2004. Published in AIP Conference Proceedings, May 24, 2005, Vol 769, Issue 1, pp. 1576-1579</a:t>
            </a:r>
          </a:p>
          <a:p>
            <a:pPr marL="228600" indent="-228600" algn="just">
              <a:spcAft>
                <a:spcPts val="100"/>
              </a:spcAft>
              <a:buFont typeface="+mj-lt"/>
              <a:buAutoNum type="arabicParenR"/>
            </a:pPr>
            <a:r>
              <a:rPr lang="en-US" sz="1200" dirty="0"/>
              <a:t>O. Cabellos, N. García-Herranz, J. Sanz, F. Ogando, P. </a:t>
            </a:r>
            <a:r>
              <a:rPr lang="en-US" sz="1200" dirty="0" err="1"/>
              <a:t>Sauvan</a:t>
            </a:r>
            <a:r>
              <a:rPr lang="en-US" sz="1200" dirty="0"/>
              <a:t>, “Propagation of Nuclear Data Uncertainties in Transmutation Calculations Using ACAB Code”, International Conference on Nuclear Data for Science and Technology (ND2010), Jeju Island, Korea, : Abril 26-30, 2010. ORAL, Published in JKNT.</a:t>
            </a:r>
          </a:p>
          <a:p>
            <a:pPr marL="228600" indent="-228600" algn="just">
              <a:spcAft>
                <a:spcPts val="100"/>
              </a:spcAft>
              <a:buFont typeface="+mj-lt"/>
              <a:buAutoNum type="arabicParenR"/>
            </a:pPr>
            <a:r>
              <a:rPr lang="en-US" sz="1200" dirty="0"/>
              <a:t>D. Piedra , </a:t>
            </a:r>
            <a:r>
              <a:rPr lang="en-US" sz="1200" dirty="0" err="1"/>
              <a:t>O.Cabellos</a:t>
            </a:r>
            <a:r>
              <a:rPr lang="en-US" sz="1200" dirty="0"/>
              <a:t>, C.J. Diez, L. Fiorito, “Impact of the Fission Yield Covariance Data in the Pin-cell Burn-up Calculation: </a:t>
            </a:r>
            <a:r>
              <a:rPr lang="en-US" sz="1200" dirty="0" err="1"/>
              <a:t>Exercixe</a:t>
            </a:r>
            <a:r>
              <a:rPr lang="en-US" sz="1200" dirty="0"/>
              <a:t> I-1b”, UAM8 Workshop, 14-16, May 2014, </a:t>
            </a:r>
            <a:r>
              <a:rPr lang="en-US" sz="1200" dirty="0" err="1"/>
              <a:t>Garching</a:t>
            </a:r>
            <a:r>
              <a:rPr lang="en-US" sz="1200" dirty="0"/>
              <a:t> (Germany)</a:t>
            </a:r>
          </a:p>
          <a:p>
            <a:pPr marL="228600" indent="-228600" algn="just">
              <a:spcAft>
                <a:spcPts val="100"/>
              </a:spcAft>
              <a:buFont typeface="+mj-lt"/>
              <a:buAutoNum type="arabicParenR"/>
            </a:pPr>
            <a:r>
              <a:rPr lang="en-US" sz="1200" dirty="0"/>
              <a:t>O. Cabellos, V. de Fusco, C.J. Diez, J.S. Martinez, E. Gonzalez, D. Cano and F. Alvarez-Velarde, “Testing JEFF-3.1.1 and ENDF/B-VII.1 Decay and Fission Yield Nuclear Data Libraries with Fission Pulse Neutron Emission and Decay Heat Experiments”, ND2014, Nuclear Data Sheets, Volume 118, April 2014, Pages 472-475</a:t>
            </a:r>
            <a:endParaRPr lang="en-GB" sz="1200" dirty="0"/>
          </a:p>
          <a:p>
            <a:pPr marL="228600" indent="-228600" algn="just">
              <a:spcAft>
                <a:spcPts val="100"/>
              </a:spcAft>
              <a:buFont typeface="+mj-lt"/>
              <a:buAutoNum type="arabicParenR"/>
            </a:pPr>
            <a:r>
              <a:rPr lang="en-US" sz="1200" dirty="0"/>
              <a:t>O. Cabellos, E. Castro, C. Ahnert, C. Holgado, “Propagation of Nuclear Data Uncertainties for PWR core analysis”, NET-KNS, special section on “Nuclear S/U Analysis”. http://dx.doi.org/10.5516/NET.00.2014.000, Nuclear Engineering and Technology, Vol. 46, No 3, June 2014</a:t>
            </a:r>
          </a:p>
          <a:p>
            <a:pPr marL="228600" indent="-228600" algn="just">
              <a:spcAft>
                <a:spcPts val="100"/>
              </a:spcAft>
              <a:buFont typeface="+mj-lt"/>
              <a:buAutoNum type="arabicParenR"/>
            </a:pPr>
            <a:r>
              <a:rPr lang="en-GB" sz="1200" dirty="0"/>
              <a:t>O. Cabellos, </a:t>
            </a:r>
            <a:r>
              <a:rPr lang="en-GB" sz="1200" dirty="0" err="1"/>
              <a:t>J.Dyrda</a:t>
            </a:r>
            <a:r>
              <a:rPr lang="en-GB" sz="1200" dirty="0"/>
              <a:t>, N. </a:t>
            </a:r>
            <a:r>
              <a:rPr lang="en-GB" sz="1200" dirty="0" err="1"/>
              <a:t>Soppera</a:t>
            </a:r>
            <a:r>
              <a:rPr lang="en-GB" sz="1200" dirty="0"/>
              <a:t> , “Checking, processing and verification of nuclear data covariances” NEA Nuclear Data Week &amp; JEFF Meeting , 20 –24 November 2017, JEFDOC-1887</a:t>
            </a:r>
            <a:endParaRPr lang="en-US" sz="1200" dirty="0"/>
          </a:p>
          <a:p>
            <a:pPr marL="228600" indent="-228600" algn="just">
              <a:spcAft>
                <a:spcPts val="100"/>
              </a:spcAft>
              <a:buFont typeface="+mj-lt"/>
              <a:buAutoNum type="arabicParenR"/>
            </a:pPr>
            <a:r>
              <a:rPr lang="en-GB" sz="1200" dirty="0"/>
              <a:t>O. Cabellos, Examples of Monte Carlo Techniques Applied for Nuclear Data Uncertainty Propagation, WONDER2018 - 5th International Workshop on Nuclear Data Evaluation for Reactor Applications, October 8-12, 2018</a:t>
            </a:r>
          </a:p>
          <a:p>
            <a:pPr marL="228600" indent="-228600" algn="just">
              <a:spcAft>
                <a:spcPts val="100"/>
              </a:spcAft>
              <a:buFont typeface="+mj-lt"/>
              <a:buAutoNum type="arabicParenR"/>
            </a:pPr>
            <a:r>
              <a:rPr lang="en-GB" sz="1200" dirty="0"/>
              <a:t>Sobes V.; de Saint Jean C.; Rochman D.; Cabellos O.; Holcomb A.; </a:t>
            </a:r>
            <a:r>
              <a:rPr lang="en-GB" sz="1200" dirty="0" err="1"/>
              <a:t>Bauge</a:t>
            </a:r>
            <a:r>
              <a:rPr lang="en-GB" sz="1200" dirty="0"/>
              <a:t> E.; Capote R.; Trkov A.; Fleming M.. WPEC Subgroup 44 Computational Inter-comparison Exercise On Correlations in Nuclear Data Libraries. Annals of Nuclear Energy. 164 - 108605, pp. 1 – 18 (2021)</a:t>
            </a:r>
          </a:p>
          <a:p>
            <a:pPr marL="228600" indent="-228600" algn="just">
              <a:spcAft>
                <a:spcPts val="100"/>
              </a:spcAft>
              <a:buFont typeface="+mj-lt"/>
              <a:buAutoNum type="arabicParenR"/>
            </a:pPr>
            <a:r>
              <a:rPr lang="en-GB" sz="1200" dirty="0"/>
              <a:t>O. Cabellos, M Hursin, P Palmiotti, WPEC/SG46 Exercise on Target Accuracy Requirement, 15th International Conference on Nuclear Data for Science and Technology (ND2022),EPJ Web of Conferences 284,14012, pp-1-4, </a:t>
            </a:r>
            <a:r>
              <a:rPr lang="en-GB" sz="1200" u="sng" dirty="0">
                <a:hlinkClick r:id="rId2"/>
              </a:rPr>
              <a:t>https://doi.org/10.1051/epjconf/202328414012</a:t>
            </a:r>
            <a:endParaRPr lang="en-GB" sz="1200" dirty="0"/>
          </a:p>
          <a:p>
            <a:pPr marL="228600" indent="-228600" algn="just">
              <a:spcAft>
                <a:spcPts val="100"/>
              </a:spcAft>
              <a:buFont typeface="+mj-lt"/>
              <a:buAutoNum type="arabicParenR"/>
            </a:pPr>
            <a:r>
              <a:rPr lang="en-GB" sz="1200" dirty="0"/>
              <a:t>O. Cabellos, N. García-Herranz, Target Accuracy Requirements Exercise within WPEC/SG46 and Feedback on Nuclear Data Needs, WONDER-2023 - 6th International Workshop On Nuclear Data Evaluation for Reactor applications, EPJ Web of Conferences, Vol. 294, Art. No.05003,pp.1-10, https://doi.org/10.1051/epjconf/202429405003 (Conference Paper - Open Access 2024)</a:t>
            </a:r>
          </a:p>
          <a:p>
            <a:pPr marL="228600" indent="-228600" algn="just">
              <a:spcAft>
                <a:spcPts val="100"/>
              </a:spcAft>
              <a:buFont typeface="+mj-lt"/>
              <a:buAutoNum type="arabicParenR"/>
            </a:pPr>
            <a:r>
              <a:rPr lang="en-GB" sz="1200" dirty="0"/>
              <a:t>O. Cabellos, “ENDF/B-VIII.1 Covariance Testing”, CSEWG Meeting November 4-8, 2024</a:t>
            </a:r>
          </a:p>
          <a:p>
            <a:pPr marL="228600" indent="-228600" algn="just">
              <a:spcAft>
                <a:spcPts val="100"/>
              </a:spcAft>
              <a:buFont typeface="+mj-lt"/>
              <a:buAutoNum type="arabicParenR"/>
            </a:pPr>
            <a:r>
              <a:rPr lang="en-GB" sz="1200" dirty="0"/>
              <a:t>O. Cabellos, “Benchmarking and validation of 235U(</a:t>
            </a:r>
            <a:r>
              <a:rPr lang="en-GB" sz="1200" dirty="0" err="1"/>
              <a:t>nth,f</a:t>
            </a:r>
            <a:r>
              <a:rPr lang="en-GB" sz="1200" dirty="0"/>
              <a:t>) and 239Pu(</a:t>
            </a:r>
            <a:r>
              <a:rPr lang="en-GB" sz="1200" dirty="0" err="1"/>
              <a:t>nth,f</a:t>
            </a:r>
            <a:r>
              <a:rPr lang="en-GB" sz="1200" dirty="0"/>
              <a:t>) JEFF-4 fission yield evaluations. Uncertainty quantification using new correlation matrices”, 3rd Research Coordination Meeting on Updated FY Data for Applications  – December. 2-6, 2024</a:t>
            </a:r>
          </a:p>
          <a:p>
            <a:pPr marL="228600" indent="-228600" algn="just">
              <a:spcAft>
                <a:spcPts val="100"/>
              </a:spcAft>
              <a:buFont typeface="+mj-lt"/>
              <a:buAutoNum type="arabicParenR"/>
            </a:pPr>
            <a:r>
              <a:rPr lang="en-GB" sz="1200" dirty="0"/>
              <a:t>O. Cabellos, “Feedbacks on Processing and Benchmarking for JEFF4-T5 (official release February 27th, 2025)”, JEF/DOC-2421, JEFF Nuclear Data Week - Evaluation Session, April 14-18, 2025</a:t>
            </a:r>
          </a:p>
          <a:p>
            <a:pPr marL="228600" indent="-228600" algn="just">
              <a:spcAft>
                <a:spcPts val="100"/>
              </a:spcAft>
              <a:buFont typeface="+mj-lt"/>
              <a:buAutoNum type="arabicParenR"/>
            </a:pPr>
            <a:r>
              <a:rPr lang="en-GB" sz="1200" dirty="0"/>
              <a:t>O. Cabellos, N. García-Herranz, I. Hill, I. Kodeli, W. Zwermann, “Impact of Nuclear Data Uncertainties of 235U, 238U, and 239Pu in Benchmarks Representative of Small Fast Reactors”, PHYSOR 2026 - The International Conference on Physics of Reactors · Torino, Italy · April 19 – 23, 2026</a:t>
            </a:r>
          </a:p>
        </p:txBody>
      </p:sp>
    </p:spTree>
    <p:extLst>
      <p:ext uri="{BB962C8B-B14F-4D97-AF65-F5344CB8AC3E}">
        <p14:creationId xmlns:p14="http://schemas.microsoft.com/office/powerpoint/2010/main" val="1107953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5C197-34DC-7DF4-D80F-CBF4B94D15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08E39D-5273-8E41-352C-488684893DE3}"/>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2. Introduction and Motivation </a:t>
            </a:r>
          </a:p>
        </p:txBody>
      </p:sp>
      <p:sp>
        <p:nvSpPr>
          <p:cNvPr id="9" name="Slide Number Placeholder 1">
            <a:extLst>
              <a:ext uri="{FF2B5EF4-FFF2-40B4-BE49-F238E27FC236}">
                <a16:creationId xmlns:a16="http://schemas.microsoft.com/office/drawing/2014/main" id="{90ABC374-62EF-1C42-2981-C860C343E0DA}"/>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4</a:t>
            </a:fld>
            <a:endParaRPr lang="de-DE" dirty="0"/>
          </a:p>
        </p:txBody>
      </p:sp>
      <p:sp>
        <p:nvSpPr>
          <p:cNvPr id="5" name="TextBox 4">
            <a:extLst>
              <a:ext uri="{FF2B5EF4-FFF2-40B4-BE49-F238E27FC236}">
                <a16:creationId xmlns:a16="http://schemas.microsoft.com/office/drawing/2014/main" id="{6230EA63-BE74-1142-3D3D-1E1DD631B9B1}"/>
              </a:ext>
            </a:extLst>
          </p:cNvPr>
          <p:cNvSpPr txBox="1"/>
          <p:nvPr/>
        </p:nvSpPr>
        <p:spPr>
          <a:xfrm>
            <a:off x="82549" y="1089025"/>
            <a:ext cx="11993981" cy="1569660"/>
          </a:xfrm>
          <a:prstGeom prst="rect">
            <a:avLst/>
          </a:prstGeom>
          <a:noFill/>
        </p:spPr>
        <p:txBody>
          <a:bodyPr wrap="square">
            <a:spAutoFit/>
          </a:bodyPr>
          <a:lstStyle/>
          <a:p>
            <a:pPr marL="1250950" indent="-1250950">
              <a:buNone/>
            </a:pPr>
            <a:r>
              <a:rPr lang="en-GB" b="1" dirty="0"/>
              <a:t>Motivation: 	</a:t>
            </a:r>
            <a:r>
              <a:rPr lang="en-GB" dirty="0"/>
              <a:t>The objective of this talk is not only to review methods for nuclear-data uncertainty propagation, but also to discuss </a:t>
            </a:r>
            <a:r>
              <a:rPr lang="en-GB" b="1" u="sng" dirty="0"/>
              <a:t>why</a:t>
            </a:r>
            <a:r>
              <a:rPr lang="en-GB" dirty="0"/>
              <a:t> we do it, </a:t>
            </a:r>
            <a:r>
              <a:rPr lang="en-GB" b="1" u="sng" dirty="0"/>
              <a:t>what</a:t>
            </a:r>
            <a:r>
              <a:rPr lang="en-GB" dirty="0"/>
              <a:t> information we need, and </a:t>
            </a:r>
            <a:r>
              <a:rPr lang="en-GB" b="1" u="sng" dirty="0"/>
              <a:t>how</a:t>
            </a:r>
            <a:r>
              <a:rPr lang="en-GB" dirty="0"/>
              <a:t> the results can be used by evaluators, reactor physicists and end-users.</a:t>
            </a:r>
          </a:p>
          <a:p>
            <a:pPr marL="1250950" indent="-1250950">
              <a:buNone/>
            </a:pPr>
            <a:r>
              <a:rPr lang="en-GB" sz="600" dirty="0"/>
              <a:t>	</a:t>
            </a:r>
          </a:p>
          <a:p>
            <a:pPr marL="1250950" indent="-1250950">
              <a:buNone/>
            </a:pPr>
            <a:r>
              <a:rPr lang="en-GB" dirty="0"/>
              <a:t>	Focus on </a:t>
            </a:r>
            <a:r>
              <a:rPr lang="en-GB" b="1" dirty="0"/>
              <a:t>the role of covariance data</a:t>
            </a:r>
            <a:r>
              <a:rPr lang="en-GB" dirty="0"/>
              <a:t>, quality and consistency, and use in applications such as benchmark uncertainty quantification (UQ), nuclear-data adjustment (NDA) and target accuracy requirements (TAR).</a:t>
            </a:r>
          </a:p>
        </p:txBody>
      </p:sp>
      <p:sp>
        <p:nvSpPr>
          <p:cNvPr id="7" name="TextBox 6">
            <a:extLst>
              <a:ext uri="{FF2B5EF4-FFF2-40B4-BE49-F238E27FC236}">
                <a16:creationId xmlns:a16="http://schemas.microsoft.com/office/drawing/2014/main" id="{EE363AA2-F890-4D90-5260-F42D0A1810DD}"/>
              </a:ext>
            </a:extLst>
          </p:cNvPr>
          <p:cNvSpPr txBox="1"/>
          <p:nvPr/>
        </p:nvSpPr>
        <p:spPr>
          <a:xfrm>
            <a:off x="115469" y="2783500"/>
            <a:ext cx="11961061" cy="3046988"/>
          </a:xfrm>
          <a:prstGeom prst="rect">
            <a:avLst/>
          </a:prstGeom>
          <a:noFill/>
        </p:spPr>
        <p:txBody>
          <a:bodyPr wrap="square">
            <a:spAutoFit/>
          </a:bodyPr>
          <a:lstStyle/>
          <a:p>
            <a:pPr>
              <a:buNone/>
            </a:pPr>
            <a:r>
              <a:rPr lang="en-GB" b="1" dirty="0"/>
              <a:t>Why do we propagate nuclear-data uncertainties?</a:t>
            </a:r>
            <a:endParaRPr lang="en-GB" dirty="0"/>
          </a:p>
          <a:p>
            <a:pPr lvl="1"/>
            <a:r>
              <a:rPr lang="en-GB" u="sng" dirty="0">
                <a:solidFill>
                  <a:srgbClr val="0000FF"/>
                </a:solidFill>
              </a:rPr>
              <a:t>Nuclear simulations support decisions </a:t>
            </a:r>
            <a:r>
              <a:rPr lang="en-GB" dirty="0">
                <a:solidFill>
                  <a:srgbClr val="0000FF"/>
                </a:solidFill>
              </a:rPr>
              <a:t>in reactor design, safety analysis and fuel-cycle applications. However, a calculated value is not enough.</a:t>
            </a:r>
          </a:p>
          <a:p>
            <a:pPr>
              <a:buNone/>
            </a:pPr>
            <a:endParaRPr lang="en-GB" sz="600" dirty="0"/>
          </a:p>
          <a:p>
            <a:pPr lvl="1"/>
            <a:r>
              <a:rPr lang="en-GB" dirty="0"/>
              <a:t>We need to know:</a:t>
            </a:r>
          </a:p>
          <a:p>
            <a:pPr marL="742950" lvl="1" indent="-285750">
              <a:buFont typeface="Arial" panose="020B0604020202020204" pitchFamily="34" charset="0"/>
              <a:buChar char="•"/>
            </a:pPr>
            <a:r>
              <a:rPr lang="en-GB" dirty="0"/>
              <a:t>How reliable is the prediction?</a:t>
            </a:r>
          </a:p>
          <a:p>
            <a:pPr marL="742950" lvl="1" indent="-285750">
              <a:buFont typeface="Arial" panose="020B0604020202020204" pitchFamily="34" charset="0"/>
              <a:buChar char="•"/>
            </a:pPr>
            <a:r>
              <a:rPr lang="en-GB" dirty="0"/>
              <a:t>Which nuclear data dominate the uncertainty?</a:t>
            </a:r>
          </a:p>
          <a:p>
            <a:pPr marL="742950" lvl="1" indent="-285750">
              <a:buFont typeface="Arial" panose="020B0604020202020204" pitchFamily="34" charset="0"/>
              <a:buChar char="•"/>
            </a:pPr>
            <a:r>
              <a:rPr lang="en-GB" dirty="0"/>
              <a:t>Are current covariances credible for the application?</a:t>
            </a:r>
          </a:p>
          <a:p>
            <a:pPr marL="742950" lvl="1" indent="-285750">
              <a:buFont typeface="Arial" panose="020B0604020202020204" pitchFamily="34" charset="0"/>
              <a:buChar char="•"/>
            </a:pPr>
            <a:r>
              <a:rPr lang="en-GB" dirty="0"/>
              <a:t>Can integral experiments reduce uncertainties consistently?</a:t>
            </a:r>
          </a:p>
          <a:p>
            <a:pPr marL="742950" lvl="1" indent="-285750">
              <a:buFont typeface="Arial" panose="020B0604020202020204" pitchFamily="34" charset="0"/>
              <a:buChar char="•"/>
            </a:pPr>
            <a:r>
              <a:rPr lang="en-GB" dirty="0"/>
              <a:t>What new measurements or evaluations are really needed?</a:t>
            </a:r>
          </a:p>
          <a:p>
            <a:pPr lvl="1"/>
            <a:endParaRPr lang="en-GB" sz="600" b="1" dirty="0"/>
          </a:p>
          <a:p>
            <a:pPr lvl="1"/>
            <a:r>
              <a:rPr lang="en-GB" b="1" dirty="0">
                <a:solidFill>
                  <a:srgbClr val="0000FF"/>
                </a:solidFill>
              </a:rPr>
              <a:t>Uncertainty propagation connects evaluated nuclear data with application needs</a:t>
            </a:r>
          </a:p>
        </p:txBody>
      </p:sp>
      <p:sp>
        <p:nvSpPr>
          <p:cNvPr id="10" name="TextBox 9">
            <a:extLst>
              <a:ext uri="{FF2B5EF4-FFF2-40B4-BE49-F238E27FC236}">
                <a16:creationId xmlns:a16="http://schemas.microsoft.com/office/drawing/2014/main" id="{182159BA-318C-4DE9-B679-60D9382EC18C}"/>
              </a:ext>
            </a:extLst>
          </p:cNvPr>
          <p:cNvSpPr txBox="1"/>
          <p:nvPr/>
        </p:nvSpPr>
        <p:spPr>
          <a:xfrm>
            <a:off x="91404" y="6039639"/>
            <a:ext cx="11867983" cy="738664"/>
          </a:xfrm>
          <a:prstGeom prst="rect">
            <a:avLst/>
          </a:prstGeom>
          <a:noFill/>
          <a:ln>
            <a:solidFill>
              <a:srgbClr val="0000FF"/>
            </a:solidFill>
          </a:ln>
        </p:spPr>
        <p:txBody>
          <a:bodyPr wrap="square">
            <a:spAutoFit/>
          </a:bodyPr>
          <a:lstStyle/>
          <a:p>
            <a:pPr>
              <a:buNone/>
            </a:pPr>
            <a:r>
              <a:rPr lang="en-GB" b="1" dirty="0"/>
              <a:t>Evaluated nuclear data → Covariances → Processing → Application calculation → Uncertainty / priorities</a:t>
            </a:r>
            <a:endParaRPr lang="en-GB" dirty="0"/>
          </a:p>
          <a:p>
            <a:pPr algn="ctr">
              <a:buNone/>
            </a:pPr>
            <a:endParaRPr lang="en-GB" sz="600" b="1" dirty="0"/>
          </a:p>
          <a:p>
            <a:pPr algn="ctr">
              <a:buNone/>
            </a:pPr>
            <a:r>
              <a:rPr lang="en-GB" b="1" dirty="0">
                <a:solidFill>
                  <a:srgbClr val="0000FF"/>
                </a:solidFill>
              </a:rPr>
              <a:t>From data uncertainty to decision support</a:t>
            </a:r>
            <a:endParaRPr lang="en-GB" dirty="0">
              <a:solidFill>
                <a:srgbClr val="0000FF"/>
              </a:solidFill>
            </a:endParaRPr>
          </a:p>
        </p:txBody>
      </p:sp>
    </p:spTree>
    <p:extLst>
      <p:ext uri="{BB962C8B-B14F-4D97-AF65-F5344CB8AC3E}">
        <p14:creationId xmlns:p14="http://schemas.microsoft.com/office/powerpoint/2010/main" val="4180596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136263-E533-1DB3-1123-1543CABA09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C9F2C3-7163-6818-AE4D-46E53C8920CE}"/>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3. Nuclear Data Life Cycle</a:t>
            </a:r>
          </a:p>
        </p:txBody>
      </p:sp>
      <p:sp>
        <p:nvSpPr>
          <p:cNvPr id="9" name="Slide Number Placeholder 1">
            <a:extLst>
              <a:ext uri="{FF2B5EF4-FFF2-40B4-BE49-F238E27FC236}">
                <a16:creationId xmlns:a16="http://schemas.microsoft.com/office/drawing/2014/main" id="{BDF36232-FF1E-16C2-8F3F-BB34973BB7B9}"/>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5</a:t>
            </a:fld>
            <a:endParaRPr lang="de-DE" dirty="0"/>
          </a:p>
        </p:txBody>
      </p:sp>
      <p:grpSp>
        <p:nvGrpSpPr>
          <p:cNvPr id="4" name="Group 3">
            <a:extLst>
              <a:ext uri="{FF2B5EF4-FFF2-40B4-BE49-F238E27FC236}">
                <a16:creationId xmlns:a16="http://schemas.microsoft.com/office/drawing/2014/main" id="{C14B8F96-E690-BD37-D99C-CEE6998B598E}"/>
              </a:ext>
            </a:extLst>
          </p:cNvPr>
          <p:cNvGrpSpPr/>
          <p:nvPr/>
        </p:nvGrpSpPr>
        <p:grpSpPr>
          <a:xfrm>
            <a:off x="346007" y="2306481"/>
            <a:ext cx="6969193" cy="4126273"/>
            <a:chOff x="743050" y="1844824"/>
            <a:chExt cx="7620322" cy="4336745"/>
          </a:xfrm>
        </p:grpSpPr>
        <p:pic>
          <p:nvPicPr>
            <p:cNvPr id="5" name="Picture 4">
              <a:extLst>
                <a:ext uri="{FF2B5EF4-FFF2-40B4-BE49-F238E27FC236}">
                  <a16:creationId xmlns:a16="http://schemas.microsoft.com/office/drawing/2014/main" id="{6A9596BD-C3BC-FEF7-6643-C966DB54D7C4}"/>
                </a:ext>
              </a:extLst>
            </p:cNvPr>
            <p:cNvPicPr>
              <a:picLocks noChangeAspect="1"/>
            </p:cNvPicPr>
            <p:nvPr/>
          </p:nvPicPr>
          <p:blipFill>
            <a:blip r:embed="rId2"/>
            <a:stretch>
              <a:fillRect/>
            </a:stretch>
          </p:blipFill>
          <p:spPr>
            <a:xfrm>
              <a:off x="802532" y="1844824"/>
              <a:ext cx="7560840" cy="4336745"/>
            </a:xfrm>
            <a:prstGeom prst="rect">
              <a:avLst/>
            </a:prstGeom>
          </p:spPr>
        </p:pic>
        <p:pic>
          <p:nvPicPr>
            <p:cNvPr id="6" name="Picture 5">
              <a:extLst>
                <a:ext uri="{FF2B5EF4-FFF2-40B4-BE49-F238E27FC236}">
                  <a16:creationId xmlns:a16="http://schemas.microsoft.com/office/drawing/2014/main" id="{02F140D4-299B-E205-6F8A-45AEC26FB9C4}"/>
                </a:ext>
              </a:extLst>
            </p:cNvPr>
            <p:cNvPicPr>
              <a:picLocks noChangeAspect="1"/>
            </p:cNvPicPr>
            <p:nvPr/>
          </p:nvPicPr>
          <p:blipFill>
            <a:blip r:embed="rId3"/>
            <a:stretch>
              <a:fillRect/>
            </a:stretch>
          </p:blipFill>
          <p:spPr>
            <a:xfrm>
              <a:off x="743050" y="2822984"/>
              <a:ext cx="924604" cy="1025538"/>
            </a:xfrm>
            <a:prstGeom prst="rect">
              <a:avLst/>
            </a:prstGeom>
          </p:spPr>
        </p:pic>
      </p:grpSp>
      <p:sp>
        <p:nvSpPr>
          <p:cNvPr id="7" name="TextBox 6">
            <a:extLst>
              <a:ext uri="{FF2B5EF4-FFF2-40B4-BE49-F238E27FC236}">
                <a16:creationId xmlns:a16="http://schemas.microsoft.com/office/drawing/2014/main" id="{64591F4A-0DED-88BD-C100-21ABEE9E164E}"/>
              </a:ext>
            </a:extLst>
          </p:cNvPr>
          <p:cNvSpPr txBox="1"/>
          <p:nvPr/>
        </p:nvSpPr>
        <p:spPr>
          <a:xfrm>
            <a:off x="125185" y="1107271"/>
            <a:ext cx="5320359" cy="369332"/>
          </a:xfrm>
          <a:prstGeom prst="rect">
            <a:avLst/>
          </a:prstGeom>
          <a:noFill/>
        </p:spPr>
        <p:txBody>
          <a:bodyPr wrap="square">
            <a:spAutoFit/>
          </a:bodyPr>
          <a:lstStyle/>
          <a:p>
            <a:r>
              <a:rPr lang="en-GB" b="1" dirty="0"/>
              <a:t>Figure 1. </a:t>
            </a:r>
            <a:r>
              <a:rPr lang="en-GB" dirty="0"/>
              <a:t>An example of </a:t>
            </a:r>
            <a:r>
              <a:rPr lang="en-GB" i="1" dirty="0"/>
              <a:t>“nuclear data life cycle”</a:t>
            </a:r>
          </a:p>
        </p:txBody>
      </p:sp>
      <p:sp>
        <p:nvSpPr>
          <p:cNvPr id="10" name="TextBox 9">
            <a:extLst>
              <a:ext uri="{FF2B5EF4-FFF2-40B4-BE49-F238E27FC236}">
                <a16:creationId xmlns:a16="http://schemas.microsoft.com/office/drawing/2014/main" id="{D18CA665-01C2-5EA7-D351-ED4D9FFF9E05}"/>
              </a:ext>
            </a:extLst>
          </p:cNvPr>
          <p:cNvSpPr txBox="1"/>
          <p:nvPr/>
        </p:nvSpPr>
        <p:spPr>
          <a:xfrm>
            <a:off x="7442180" y="2057410"/>
            <a:ext cx="4749820" cy="3693319"/>
          </a:xfrm>
          <a:prstGeom prst="rect">
            <a:avLst/>
          </a:prstGeom>
          <a:noFill/>
          <a:ln>
            <a:solidFill>
              <a:srgbClr val="0000FF"/>
            </a:solidFill>
          </a:ln>
        </p:spPr>
        <p:txBody>
          <a:bodyPr wrap="square">
            <a:spAutoFit/>
          </a:bodyPr>
          <a:lstStyle/>
          <a:p>
            <a:pPr>
              <a:buNone/>
            </a:pPr>
            <a:r>
              <a:rPr lang="en-GB" dirty="0"/>
              <a:t>Evaluated nuclear data and covariances are not the end of the process.</a:t>
            </a:r>
          </a:p>
          <a:p>
            <a:pPr>
              <a:buNone/>
            </a:pPr>
            <a:endParaRPr lang="en-GB" dirty="0"/>
          </a:p>
          <a:p>
            <a:pPr>
              <a:buNone/>
            </a:pPr>
            <a:r>
              <a:rPr lang="en-GB" dirty="0"/>
              <a:t>They are used in:</a:t>
            </a:r>
          </a:p>
          <a:p>
            <a:pPr marL="285750" indent="-285750">
              <a:buFont typeface="Arial" panose="020B0604020202020204" pitchFamily="34" charset="0"/>
              <a:buChar char="•"/>
            </a:pPr>
            <a:r>
              <a:rPr lang="en-GB" dirty="0"/>
              <a:t>processing and application libraries</a:t>
            </a:r>
          </a:p>
          <a:p>
            <a:pPr marL="285750" indent="-285750">
              <a:buFont typeface="Arial" panose="020B0604020202020204" pitchFamily="34" charset="0"/>
              <a:buChar char="•"/>
            </a:pPr>
            <a:r>
              <a:rPr lang="en-GB" dirty="0"/>
              <a:t>validation against integral experiments</a:t>
            </a:r>
          </a:p>
          <a:p>
            <a:pPr marL="285750" indent="-285750">
              <a:buFont typeface="Arial" panose="020B0604020202020204" pitchFamily="34" charset="0"/>
              <a:buChar char="•"/>
            </a:pPr>
            <a:r>
              <a:rPr lang="en-GB" dirty="0"/>
              <a:t>uncertainty propagation in user applications</a:t>
            </a:r>
          </a:p>
          <a:p>
            <a:pPr marL="285750" indent="-285750">
              <a:buFont typeface="Arial" panose="020B0604020202020204" pitchFamily="34" charset="0"/>
              <a:buChar char="•"/>
            </a:pPr>
            <a:r>
              <a:rPr lang="en-GB" dirty="0"/>
              <a:t>nuclear data adjustment and assimilation</a:t>
            </a:r>
          </a:p>
          <a:p>
            <a:pPr marL="285750" indent="-285750">
              <a:buFont typeface="Arial" panose="020B0604020202020204" pitchFamily="34" charset="0"/>
              <a:buChar char="•"/>
            </a:pPr>
            <a:r>
              <a:rPr lang="en-GB" dirty="0"/>
              <a:t>identification of new experimental and evaluation needs</a:t>
            </a:r>
          </a:p>
          <a:p>
            <a:pPr>
              <a:buNone/>
            </a:pPr>
            <a:endParaRPr lang="en-GB" b="1" dirty="0"/>
          </a:p>
          <a:p>
            <a:pPr>
              <a:buNone/>
            </a:pPr>
            <a:r>
              <a:rPr lang="en-GB" b="1" dirty="0">
                <a:solidFill>
                  <a:srgbClr val="0000FF"/>
                </a:solidFill>
              </a:rPr>
              <a:t>ND-UQ is the quantitative link between evaluated data, applications and feedback</a:t>
            </a:r>
            <a:endParaRPr lang="en-GB" dirty="0">
              <a:solidFill>
                <a:srgbClr val="0000FF"/>
              </a:solidFill>
            </a:endParaRPr>
          </a:p>
        </p:txBody>
      </p:sp>
      <p:sp>
        <p:nvSpPr>
          <p:cNvPr id="12" name="TextBox 11">
            <a:extLst>
              <a:ext uri="{FF2B5EF4-FFF2-40B4-BE49-F238E27FC236}">
                <a16:creationId xmlns:a16="http://schemas.microsoft.com/office/drawing/2014/main" id="{3F8315A7-0E9B-BEAC-ADF3-725F6724E9FB}"/>
              </a:ext>
            </a:extLst>
          </p:cNvPr>
          <p:cNvSpPr txBox="1"/>
          <p:nvPr/>
        </p:nvSpPr>
        <p:spPr>
          <a:xfrm>
            <a:off x="36572" y="1721706"/>
            <a:ext cx="1487047" cy="584775"/>
          </a:xfrm>
          <a:prstGeom prst="rect">
            <a:avLst/>
          </a:prstGeom>
          <a:noFill/>
        </p:spPr>
        <p:txBody>
          <a:bodyPr wrap="square">
            <a:spAutoFit/>
          </a:bodyPr>
          <a:lstStyle/>
          <a:p>
            <a:r>
              <a:rPr lang="en-GB" sz="1600" dirty="0">
                <a:solidFill>
                  <a:srgbClr val="FF0000"/>
                </a:solidFill>
              </a:rPr>
              <a:t>Evaluated data &amp; covariances</a:t>
            </a:r>
          </a:p>
        </p:txBody>
      </p:sp>
      <p:sp>
        <p:nvSpPr>
          <p:cNvPr id="14" name="TextBox 13">
            <a:extLst>
              <a:ext uri="{FF2B5EF4-FFF2-40B4-BE49-F238E27FC236}">
                <a16:creationId xmlns:a16="http://schemas.microsoft.com/office/drawing/2014/main" id="{46DF2D45-AA32-51BD-FD89-DEEDF4A154B9}"/>
              </a:ext>
            </a:extLst>
          </p:cNvPr>
          <p:cNvSpPr txBox="1"/>
          <p:nvPr/>
        </p:nvSpPr>
        <p:spPr>
          <a:xfrm>
            <a:off x="4485371" y="2306481"/>
            <a:ext cx="2680034" cy="584775"/>
          </a:xfrm>
          <a:prstGeom prst="rect">
            <a:avLst/>
          </a:prstGeom>
          <a:noFill/>
        </p:spPr>
        <p:txBody>
          <a:bodyPr wrap="square">
            <a:spAutoFit/>
          </a:bodyPr>
          <a:lstStyle/>
          <a:p>
            <a:r>
              <a:rPr lang="en-GB" sz="1600" dirty="0">
                <a:solidFill>
                  <a:srgbClr val="FF0000"/>
                </a:solidFill>
              </a:rPr>
              <a:t>Feedbacks &amp; nuclear data needs / HPRL</a:t>
            </a:r>
          </a:p>
        </p:txBody>
      </p:sp>
      <p:sp>
        <p:nvSpPr>
          <p:cNvPr id="16" name="TextBox 15">
            <a:extLst>
              <a:ext uri="{FF2B5EF4-FFF2-40B4-BE49-F238E27FC236}">
                <a16:creationId xmlns:a16="http://schemas.microsoft.com/office/drawing/2014/main" id="{8AA13F09-6FD2-E91E-55FB-797B544F2B82}"/>
              </a:ext>
            </a:extLst>
          </p:cNvPr>
          <p:cNvSpPr txBox="1"/>
          <p:nvPr/>
        </p:nvSpPr>
        <p:spPr>
          <a:xfrm>
            <a:off x="2933377" y="6460464"/>
            <a:ext cx="3162623" cy="369332"/>
          </a:xfrm>
          <a:prstGeom prst="rect">
            <a:avLst/>
          </a:prstGeom>
          <a:noFill/>
        </p:spPr>
        <p:txBody>
          <a:bodyPr wrap="square">
            <a:spAutoFit/>
          </a:bodyPr>
          <a:lstStyle/>
          <a:p>
            <a:r>
              <a:rPr lang="en-GB" dirty="0">
                <a:solidFill>
                  <a:srgbClr val="FF0000"/>
                </a:solidFill>
              </a:rPr>
              <a:t>C/E validation + ND adjustment</a:t>
            </a:r>
          </a:p>
        </p:txBody>
      </p:sp>
    </p:spTree>
    <p:extLst>
      <p:ext uri="{BB962C8B-B14F-4D97-AF65-F5344CB8AC3E}">
        <p14:creationId xmlns:p14="http://schemas.microsoft.com/office/powerpoint/2010/main" val="650904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2030E-AB52-5223-4674-8E1904EB7D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DA9436-F0AD-80B9-1EAD-910942483A3B}"/>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4. What is inside a covariance matrix?</a:t>
            </a:r>
          </a:p>
        </p:txBody>
      </p:sp>
      <p:sp>
        <p:nvSpPr>
          <p:cNvPr id="9" name="Slide Number Placeholder 1">
            <a:extLst>
              <a:ext uri="{FF2B5EF4-FFF2-40B4-BE49-F238E27FC236}">
                <a16:creationId xmlns:a16="http://schemas.microsoft.com/office/drawing/2014/main" id="{303EF7D5-5986-2CF0-2114-1629230D9969}"/>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6</a:t>
            </a:fld>
            <a:endParaRPr lang="de-DE" dirty="0"/>
          </a:p>
        </p:txBody>
      </p:sp>
      <p:sp>
        <p:nvSpPr>
          <p:cNvPr id="4" name="TextBox 3">
            <a:extLst>
              <a:ext uri="{FF2B5EF4-FFF2-40B4-BE49-F238E27FC236}">
                <a16:creationId xmlns:a16="http://schemas.microsoft.com/office/drawing/2014/main" id="{FC054A2F-095C-7226-52E6-194C454CFF6B}"/>
              </a:ext>
            </a:extLst>
          </p:cNvPr>
          <p:cNvSpPr txBox="1"/>
          <p:nvPr/>
        </p:nvSpPr>
        <p:spPr>
          <a:xfrm>
            <a:off x="123217" y="1088408"/>
            <a:ext cx="10974471" cy="646331"/>
          </a:xfrm>
          <a:prstGeom prst="rect">
            <a:avLst/>
          </a:prstGeom>
          <a:noFill/>
        </p:spPr>
        <p:txBody>
          <a:bodyPr wrap="square">
            <a:spAutoFit/>
          </a:bodyPr>
          <a:lstStyle/>
          <a:p>
            <a:r>
              <a:rPr lang="en-GB" dirty="0"/>
              <a:t>A covariance matrix contains more than standard deviations. It provides variances and correlations between nuclear-data quantities across materials, reactions and energy groups.: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B42FD6E-CBAB-8CB7-F7D2-D644FA87B5C4}"/>
                  </a:ext>
                </a:extLst>
              </p:cNvPr>
              <p:cNvSpPr txBox="1"/>
              <p:nvPr/>
            </p:nvSpPr>
            <p:spPr>
              <a:xfrm>
                <a:off x="192437" y="1985010"/>
                <a:ext cx="6160168" cy="101995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Sup>
                        <m:sSubSupPr>
                          <m:ctrlPr>
                            <a:rPr lang="en-GB" sz="1800" i="1" smtClean="0">
                              <a:solidFill>
                                <a:srgbClr val="836967"/>
                              </a:solidFill>
                              <a:latin typeface="Cambria Math" panose="02040503050406030204" pitchFamily="18" charset="0"/>
                            </a:rPr>
                          </m:ctrlPr>
                        </m:sSubSupPr>
                        <m:e>
                          <m:r>
                            <a:rPr lang="en-GB" sz="1800" i="1">
                              <a:latin typeface="Cambria Math" panose="02040503050406030204" pitchFamily="18" charset="0"/>
                            </a:rPr>
                            <m:t>𝑉</m:t>
                          </m:r>
                        </m:e>
                        <m:sub/>
                        <m:sup>
                          <m:d>
                            <m:dPr>
                              <m:ctrlPr>
                                <a:rPr lang="en-GB" sz="1800" i="1">
                                  <a:solidFill>
                                    <a:srgbClr val="836967"/>
                                  </a:solidFill>
                                  <a:latin typeface="Cambria Math" panose="02040503050406030204" pitchFamily="18" charset="0"/>
                                </a:rPr>
                              </m:ctrlPr>
                            </m:dPr>
                            <m:e>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e>
                          </m:d>
                          <m:r>
                            <a:rPr lang="en-GB" sz="1800" i="0">
                              <a:latin typeface="Cambria Math" panose="02040503050406030204" pitchFamily="18" charset="0"/>
                            </a:rPr>
                            <m:t>−</m:t>
                          </m:r>
                          <m:d>
                            <m:dPr>
                              <m:ctrlPr>
                                <a:rPr lang="en-GB" sz="1800" i="1">
                                  <a:solidFill>
                                    <a:srgbClr val="836967"/>
                                  </a:solidFill>
                                  <a:latin typeface="Cambria Math" panose="02040503050406030204" pitchFamily="18" charset="0"/>
                                </a:rPr>
                              </m:ctrlPr>
                            </m:dPr>
                            <m:e>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e>
                          </m:d>
                        </m:sup>
                      </m:sSubSup>
                      <m:r>
                        <a:rPr lang="en-GB" sz="1800" i="0">
                          <a:latin typeface="Cambria Math" panose="02040503050406030204" pitchFamily="18" charset="0"/>
                        </a:rPr>
                        <m:t>=</m:t>
                      </m:r>
                      <m:d>
                        <m:dPr>
                          <m:begChr m:val="["/>
                          <m:endChr m:val="]"/>
                          <m:ctrlPr>
                            <a:rPr lang="en-GB" sz="1800" i="1">
                              <a:solidFill>
                                <a:srgbClr val="836967"/>
                              </a:solidFill>
                              <a:latin typeface="Cambria Math" panose="02040503050406030204" pitchFamily="18" charset="0"/>
                            </a:rPr>
                          </m:ctrlPr>
                        </m:dPr>
                        <m:e>
                          <m:m>
                            <m:mPr>
                              <m:plcHide m:val="on"/>
                              <m:mcs>
                                <m:mc>
                                  <m:mcPr>
                                    <m:count m:val="3"/>
                                    <m:mcJc m:val="center"/>
                                  </m:mcPr>
                                </m:mc>
                              </m:mcs>
                              <m:ctrlPr>
                                <a:rPr lang="en-GB" sz="1800" i="1">
                                  <a:solidFill>
                                    <a:srgbClr val="836967"/>
                                  </a:solidFill>
                                  <a:latin typeface="Cambria Math" panose="02040503050406030204" pitchFamily="18" charset="0"/>
                                </a:rPr>
                              </m:ctrlPr>
                            </m:mPr>
                            <m:mr>
                              <m:e>
                                <m:r>
                                  <a:rPr lang="en-GB" sz="1800" i="1">
                                    <a:latin typeface="Cambria Math" panose="02040503050406030204" pitchFamily="18" charset="0"/>
                                  </a:rPr>
                                  <m:t>𝑐𝑜𝑣</m:t>
                                </m:r>
                                <m:d>
                                  <m:dPr>
                                    <m:sepChr m:val=","/>
                                    <m:ctrlPr>
                                      <a:rPr lang="en-GB" sz="1800" i="1">
                                        <a:latin typeface="Cambria Math" panose="02040503050406030204" pitchFamily="18" charset="0"/>
                                      </a:rPr>
                                    </m:ctrlPr>
                                  </m:dPr>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0">
                                            <a:latin typeface="Cambria Math" panose="02040503050406030204" pitchFamily="18" charset="0"/>
                                          </a:rPr>
                                          <m:t>1</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sup>
                                    </m:sSubSup>
                                  </m:e>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0">
                                            <a:latin typeface="Cambria Math" panose="02040503050406030204" pitchFamily="18" charset="0"/>
                                          </a:rPr>
                                          <m:t>1</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sup>
                                    </m:sSubSup>
                                  </m:e>
                                </m:d>
                              </m:e>
                              <m:e>
                                <m:r>
                                  <a:rPr lang="en-GB" sz="1800" i="0">
                                    <a:latin typeface="Cambria Math" panose="02040503050406030204" pitchFamily="18" charset="0"/>
                                  </a:rPr>
                                  <m:t>⋯</m:t>
                                </m:r>
                              </m:e>
                              <m:e>
                                <m:r>
                                  <a:rPr lang="en-GB" sz="1800" i="1">
                                    <a:latin typeface="Cambria Math" panose="02040503050406030204" pitchFamily="18" charset="0"/>
                                  </a:rPr>
                                  <m:t>𝑐𝑜𝑣</m:t>
                                </m:r>
                                <m:d>
                                  <m:dPr>
                                    <m:sepChr m:val=","/>
                                    <m:ctrlPr>
                                      <a:rPr lang="en-GB" sz="1800" i="1">
                                        <a:latin typeface="Cambria Math" panose="02040503050406030204" pitchFamily="18" charset="0"/>
                                      </a:rPr>
                                    </m:ctrlPr>
                                  </m:dPr>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0">
                                            <a:latin typeface="Cambria Math" panose="02040503050406030204" pitchFamily="18" charset="0"/>
                                          </a:rPr>
                                          <m:t>1</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sup>
                                    </m:sSubSup>
                                  </m:e>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1">
                                            <a:latin typeface="Cambria Math" panose="02040503050406030204" pitchFamily="18" charset="0"/>
                                          </a:rPr>
                                          <m:t>𝐺</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sup>
                                    </m:sSubSup>
                                  </m:e>
                                </m:d>
                              </m:e>
                            </m:mr>
                            <m:mr>
                              <m:e>
                                <m:r>
                                  <a:rPr lang="en-GB" sz="1800" i="0">
                                    <a:latin typeface="Cambria Math" panose="02040503050406030204" pitchFamily="18" charset="0"/>
                                  </a:rPr>
                                  <m:t>⋮</m:t>
                                </m:r>
                              </m:e>
                              <m:e>
                                <m:r>
                                  <a:rPr lang="en-GB" sz="1800" i="0">
                                    <a:latin typeface="Cambria Math" panose="02040503050406030204" pitchFamily="18" charset="0"/>
                                  </a:rPr>
                                  <m:t>⋱</m:t>
                                </m:r>
                              </m:e>
                              <m:e>
                                <m:r>
                                  <a:rPr lang="en-GB" sz="1800" i="0">
                                    <a:latin typeface="Cambria Math" panose="02040503050406030204" pitchFamily="18" charset="0"/>
                                  </a:rPr>
                                  <m:t>⋮</m:t>
                                </m:r>
                              </m:e>
                            </m:mr>
                            <m:mr>
                              <m:e>
                                <m:r>
                                  <a:rPr lang="en-GB" sz="1800" i="1">
                                    <a:latin typeface="Cambria Math" panose="02040503050406030204" pitchFamily="18" charset="0"/>
                                  </a:rPr>
                                  <m:t>𝑐𝑜𝑣</m:t>
                                </m:r>
                                <m:d>
                                  <m:dPr>
                                    <m:sepChr m:val=","/>
                                    <m:ctrlPr>
                                      <a:rPr lang="en-GB" sz="1800" i="1">
                                        <a:latin typeface="Cambria Math" panose="02040503050406030204" pitchFamily="18" charset="0"/>
                                      </a:rPr>
                                    </m:ctrlPr>
                                  </m:dPr>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1">
                                            <a:latin typeface="Cambria Math" panose="02040503050406030204" pitchFamily="18" charset="0"/>
                                          </a:rPr>
                                          <m:t>𝐺</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sup>
                                    </m:sSubSup>
                                  </m:e>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0">
                                            <a:latin typeface="Cambria Math" panose="02040503050406030204" pitchFamily="18" charset="0"/>
                                          </a:rPr>
                                          <m:t>1</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sup>
                                    </m:sSubSup>
                                  </m:e>
                                </m:d>
                              </m:e>
                              <m:e>
                                <m:r>
                                  <a:rPr lang="en-GB" sz="1800" i="0">
                                    <a:latin typeface="Cambria Math" panose="02040503050406030204" pitchFamily="18" charset="0"/>
                                  </a:rPr>
                                  <m:t>⋯</m:t>
                                </m:r>
                              </m:e>
                              <m:e>
                                <m:r>
                                  <a:rPr lang="en-GB" sz="1800" i="1">
                                    <a:latin typeface="Cambria Math" panose="02040503050406030204" pitchFamily="18" charset="0"/>
                                  </a:rPr>
                                  <m:t>𝑐𝑜𝑣</m:t>
                                </m:r>
                                <m:d>
                                  <m:dPr>
                                    <m:sepChr m:val=","/>
                                    <m:ctrlPr>
                                      <a:rPr lang="en-GB" sz="1800" i="1">
                                        <a:latin typeface="Cambria Math" panose="02040503050406030204" pitchFamily="18" charset="0"/>
                                      </a:rPr>
                                    </m:ctrlPr>
                                  </m:dPr>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1">
                                            <a:latin typeface="Cambria Math" panose="02040503050406030204" pitchFamily="18" charset="0"/>
                                          </a:rPr>
                                          <m:t>𝐺</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sup>
                                    </m:sSubSup>
                                  </m:e>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1">
                                            <a:latin typeface="Cambria Math" panose="02040503050406030204" pitchFamily="18" charset="0"/>
                                          </a:rPr>
                                          <m:t>𝐺</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sup>
                                    </m:sSubSup>
                                  </m:e>
                                </m:d>
                              </m:e>
                            </m:mr>
                          </m:m>
                        </m:e>
                      </m:d>
                    </m:oMath>
                  </m:oMathPara>
                </a14:m>
                <a:endParaRPr lang="en-GB" sz="1800" dirty="0"/>
              </a:p>
            </p:txBody>
          </p:sp>
        </mc:Choice>
        <mc:Fallback xmlns="">
          <p:sp>
            <p:nvSpPr>
              <p:cNvPr id="5" name="TextBox 4">
                <a:extLst>
                  <a:ext uri="{FF2B5EF4-FFF2-40B4-BE49-F238E27FC236}">
                    <a16:creationId xmlns:a16="http://schemas.microsoft.com/office/drawing/2014/main" id="{EB42FD6E-CBAB-8CB7-F7D2-D644FA87B5C4}"/>
                  </a:ext>
                </a:extLst>
              </p:cNvPr>
              <p:cNvSpPr txBox="1">
                <a:spLocks noRot="1" noChangeAspect="1" noMove="1" noResize="1" noEditPoints="1" noAdjustHandles="1" noChangeArrowheads="1" noChangeShapeType="1" noTextEdit="1"/>
              </p:cNvSpPr>
              <p:nvPr/>
            </p:nvSpPr>
            <p:spPr>
              <a:xfrm>
                <a:off x="192437" y="1985010"/>
                <a:ext cx="6160168" cy="1019959"/>
              </a:xfrm>
              <a:prstGeom prst="rect">
                <a:avLst/>
              </a:prstGeom>
              <a:blipFill>
                <a:blip r:embed="rId2"/>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F456B34B-4EFB-6B83-4A3A-2F70FDA4C14A}"/>
              </a:ext>
            </a:extLst>
          </p:cNvPr>
          <p:cNvSpPr txBox="1"/>
          <p:nvPr/>
        </p:nvSpPr>
        <p:spPr>
          <a:xfrm>
            <a:off x="364966" y="3488981"/>
            <a:ext cx="4521092" cy="830997"/>
          </a:xfrm>
          <a:prstGeom prst="rect">
            <a:avLst/>
          </a:prstGeom>
          <a:noFill/>
        </p:spPr>
        <p:txBody>
          <a:bodyPr wrap="square">
            <a:spAutoFit/>
          </a:bodyPr>
          <a:lstStyle/>
          <a:p>
            <a:r>
              <a:rPr lang="en-GB" sz="1600" dirty="0">
                <a:cs typeface="Times New Roman" panose="02020603050405020304" pitchFamily="18" charset="0"/>
              </a:rPr>
              <a:t>i-material and i’- material</a:t>
            </a:r>
          </a:p>
          <a:p>
            <a:r>
              <a:rPr lang="en-GB" sz="1600" dirty="0">
                <a:cs typeface="Times New Roman" panose="02020603050405020304" pitchFamily="18" charset="0"/>
              </a:rPr>
              <a:t>x-nuclear reaction and x’-nuclear reaction</a:t>
            </a:r>
          </a:p>
          <a:p>
            <a:r>
              <a:rPr lang="en-GB" sz="1600" dirty="0">
                <a:cs typeface="Times New Roman" panose="02020603050405020304" pitchFamily="18" charset="0"/>
              </a:rPr>
              <a:t>g-energy group and g’ energy group</a:t>
            </a:r>
          </a:p>
        </p:txBody>
      </p:sp>
      <p:sp>
        <p:nvSpPr>
          <p:cNvPr id="7" name="TextBox 6">
            <a:extLst>
              <a:ext uri="{FF2B5EF4-FFF2-40B4-BE49-F238E27FC236}">
                <a16:creationId xmlns:a16="http://schemas.microsoft.com/office/drawing/2014/main" id="{75AC0672-2107-98D1-95E9-957D8CFDD53D}"/>
              </a:ext>
            </a:extLst>
          </p:cNvPr>
          <p:cNvSpPr txBox="1"/>
          <p:nvPr/>
        </p:nvSpPr>
        <p:spPr>
          <a:xfrm>
            <a:off x="204355" y="3199742"/>
            <a:ext cx="6148250" cy="338554"/>
          </a:xfrm>
          <a:prstGeom prst="rect">
            <a:avLst/>
          </a:prstGeom>
          <a:noFill/>
        </p:spPr>
        <p:txBody>
          <a:bodyPr wrap="square">
            <a:spAutoFit/>
          </a:bodyPr>
          <a:lstStyle/>
          <a:p>
            <a:r>
              <a:rPr lang="en-GB" sz="1600" dirty="0"/>
              <a:t>where:</a:t>
            </a:r>
          </a:p>
        </p:txBody>
      </p:sp>
      <p:sp>
        <p:nvSpPr>
          <p:cNvPr id="10" name="TextBox 9">
            <a:extLst>
              <a:ext uri="{FF2B5EF4-FFF2-40B4-BE49-F238E27FC236}">
                <a16:creationId xmlns:a16="http://schemas.microsoft.com/office/drawing/2014/main" id="{41DCBEF7-8A1A-8246-8355-786B988D814F}"/>
              </a:ext>
            </a:extLst>
          </p:cNvPr>
          <p:cNvSpPr txBox="1"/>
          <p:nvPr/>
        </p:nvSpPr>
        <p:spPr>
          <a:xfrm>
            <a:off x="6107210" y="1851842"/>
            <a:ext cx="5979763" cy="2290948"/>
          </a:xfrm>
          <a:prstGeom prst="rect">
            <a:avLst/>
          </a:prstGeom>
          <a:noFill/>
        </p:spPr>
        <p:txBody>
          <a:bodyPr wrap="square">
            <a:spAutoFit/>
          </a:bodyPr>
          <a:lstStyle/>
          <a:p>
            <a:pPr>
              <a:lnSpc>
                <a:spcPct val="107000"/>
              </a:lnSpc>
              <a:spcBef>
                <a:spcPts val="800"/>
              </a:spcBef>
              <a:spcAft>
                <a:spcPts val="800"/>
              </a:spcAft>
            </a:pPr>
            <a:r>
              <a:rPr lang="en-GB" sz="1600" dirty="0">
                <a:effectLst/>
                <a:ea typeface="Calibri" panose="020F0502020204030204" pitchFamily="34" charset="0"/>
                <a:cs typeface="Times New Roman" panose="02020603050405020304" pitchFamily="18" charset="0"/>
              </a:rPr>
              <a:t>The covariance data included in ENDF-6 format is allocated under the following files:</a:t>
            </a:r>
          </a:p>
          <a:p>
            <a:pPr marL="179388" lvl="0" indent="-179388">
              <a:lnSpc>
                <a:spcPct val="107000"/>
              </a:lnSpc>
              <a:buFont typeface="Wingdings" panose="05000000000000000000" pitchFamily="2" charset="2"/>
              <a:buChar char="§"/>
            </a:pPr>
            <a:r>
              <a:rPr lang="en-GB" sz="1600" dirty="0">
                <a:effectLst/>
                <a:ea typeface="Calibri" panose="020F0502020204030204" pitchFamily="34" charset="0"/>
                <a:cs typeface="Times New Roman" panose="02020603050405020304" pitchFamily="18" charset="0"/>
              </a:rPr>
              <a:t>MF31: covariance of </a:t>
            </a:r>
            <a:r>
              <a:rPr lang="en-GB" sz="1600" b="1" dirty="0">
                <a:effectLst/>
                <a:ea typeface="Calibri" panose="020F0502020204030204" pitchFamily="34" charset="0"/>
                <a:cs typeface="Times New Roman" panose="02020603050405020304" pitchFamily="18" charset="0"/>
              </a:rPr>
              <a:t>average number of neutrons per fission</a:t>
            </a:r>
          </a:p>
          <a:p>
            <a:pPr marL="179388" lvl="0" indent="-179388">
              <a:lnSpc>
                <a:spcPct val="107000"/>
              </a:lnSpc>
              <a:buFont typeface="Wingdings" panose="05000000000000000000" pitchFamily="2" charset="2"/>
              <a:buChar char="§"/>
            </a:pPr>
            <a:r>
              <a:rPr lang="en-GB" sz="1600" dirty="0">
                <a:effectLst/>
                <a:ea typeface="Calibri" panose="020F0502020204030204" pitchFamily="34" charset="0"/>
                <a:cs typeface="Times New Roman" panose="02020603050405020304" pitchFamily="18" charset="0"/>
              </a:rPr>
              <a:t>MF32: covariance of </a:t>
            </a:r>
            <a:r>
              <a:rPr lang="en-GB" sz="1600" b="1" dirty="0">
                <a:effectLst/>
                <a:ea typeface="Calibri" panose="020F0502020204030204" pitchFamily="34" charset="0"/>
                <a:cs typeface="Times New Roman" panose="02020603050405020304" pitchFamily="18" charset="0"/>
              </a:rPr>
              <a:t>resonance parameters</a:t>
            </a:r>
          </a:p>
          <a:p>
            <a:pPr marL="179388" lvl="0" indent="-179388">
              <a:lnSpc>
                <a:spcPct val="107000"/>
              </a:lnSpc>
              <a:buFont typeface="Wingdings" panose="05000000000000000000" pitchFamily="2" charset="2"/>
              <a:buChar char="§"/>
            </a:pPr>
            <a:r>
              <a:rPr lang="en-GB" sz="1600" dirty="0">
                <a:effectLst/>
                <a:ea typeface="Calibri" panose="020F0502020204030204" pitchFamily="34" charset="0"/>
                <a:cs typeface="Times New Roman" panose="02020603050405020304" pitchFamily="18" charset="0"/>
              </a:rPr>
              <a:t>MF33: covariance of </a:t>
            </a:r>
            <a:r>
              <a:rPr lang="en-GB" sz="1600" b="1" dirty="0">
                <a:effectLst/>
                <a:ea typeface="Calibri" panose="020F0502020204030204" pitchFamily="34" charset="0"/>
                <a:cs typeface="Times New Roman" panose="02020603050405020304" pitchFamily="18" charset="0"/>
              </a:rPr>
              <a:t>neutron cross sections</a:t>
            </a:r>
          </a:p>
          <a:p>
            <a:pPr marL="179388" lvl="0" indent="-179388">
              <a:lnSpc>
                <a:spcPct val="107000"/>
              </a:lnSpc>
              <a:buFont typeface="Wingdings" panose="05000000000000000000" pitchFamily="2" charset="2"/>
              <a:buChar char="§"/>
            </a:pPr>
            <a:r>
              <a:rPr lang="en-GB" sz="1600" dirty="0">
                <a:effectLst/>
                <a:ea typeface="Calibri" panose="020F0502020204030204" pitchFamily="34" charset="0"/>
                <a:cs typeface="Times New Roman" panose="02020603050405020304" pitchFamily="18" charset="0"/>
              </a:rPr>
              <a:t>MF34: covariance of </a:t>
            </a:r>
            <a:r>
              <a:rPr lang="en-GB" sz="1600" b="1" dirty="0">
                <a:effectLst/>
                <a:ea typeface="Calibri" panose="020F0502020204030204" pitchFamily="34" charset="0"/>
                <a:cs typeface="Times New Roman" panose="02020603050405020304" pitchFamily="18" charset="0"/>
              </a:rPr>
              <a:t>angular distributions of secondary neutrons</a:t>
            </a:r>
          </a:p>
          <a:p>
            <a:pPr marL="179388" lvl="0" indent="-179388">
              <a:lnSpc>
                <a:spcPct val="107000"/>
              </a:lnSpc>
              <a:buFont typeface="Wingdings" panose="05000000000000000000" pitchFamily="2" charset="2"/>
              <a:buChar char="§"/>
            </a:pPr>
            <a:r>
              <a:rPr lang="en-GB" sz="1600" dirty="0">
                <a:effectLst/>
                <a:ea typeface="Calibri" panose="020F0502020204030204" pitchFamily="34" charset="0"/>
                <a:cs typeface="Times New Roman" panose="02020603050405020304" pitchFamily="18" charset="0"/>
              </a:rPr>
              <a:t>MF35: covariance of </a:t>
            </a:r>
            <a:r>
              <a:rPr lang="en-GB" sz="1600" b="1" dirty="0">
                <a:effectLst/>
                <a:ea typeface="Calibri" panose="020F0502020204030204" pitchFamily="34" charset="0"/>
                <a:cs typeface="Times New Roman" panose="02020603050405020304" pitchFamily="18" charset="0"/>
              </a:rPr>
              <a:t>energy distributions of secondary neutrons </a:t>
            </a:r>
          </a:p>
          <a:p>
            <a:pPr marL="179388" indent="-179388">
              <a:lnSpc>
                <a:spcPct val="107000"/>
              </a:lnSpc>
              <a:spcAft>
                <a:spcPts val="800"/>
              </a:spcAft>
              <a:buFont typeface="Wingdings" panose="05000000000000000000" pitchFamily="2" charset="2"/>
              <a:buChar char="§"/>
            </a:pPr>
            <a:r>
              <a:rPr lang="en-GB" sz="1600" dirty="0">
                <a:cs typeface="Times New Roman" panose="02020603050405020304" pitchFamily="18" charset="0"/>
              </a:rPr>
              <a:t>MF40: covariance of </a:t>
            </a:r>
            <a:r>
              <a:rPr lang="en-GB" sz="1600" b="1" dirty="0">
                <a:cs typeface="Times New Roman" panose="02020603050405020304" pitchFamily="18" charset="0"/>
              </a:rPr>
              <a:t>radionuclide production </a:t>
            </a:r>
          </a:p>
        </p:txBody>
      </p:sp>
      <p:sp>
        <p:nvSpPr>
          <p:cNvPr id="12" name="TextBox 11">
            <a:extLst>
              <a:ext uri="{FF2B5EF4-FFF2-40B4-BE49-F238E27FC236}">
                <a16:creationId xmlns:a16="http://schemas.microsoft.com/office/drawing/2014/main" id="{CA029D14-810A-FEAA-C085-CDFF6D3D0397}"/>
              </a:ext>
            </a:extLst>
          </p:cNvPr>
          <p:cNvSpPr txBox="1"/>
          <p:nvPr/>
        </p:nvSpPr>
        <p:spPr>
          <a:xfrm>
            <a:off x="82549" y="6168635"/>
            <a:ext cx="11055809" cy="338554"/>
          </a:xfrm>
          <a:prstGeom prst="rect">
            <a:avLst/>
          </a:prstGeom>
          <a:noFill/>
        </p:spPr>
        <p:txBody>
          <a:bodyPr wrap="square">
            <a:spAutoFit/>
          </a:bodyPr>
          <a:lstStyle/>
          <a:p>
            <a:pPr marL="285750" indent="-285750">
              <a:buFont typeface="Courier New" panose="02070309020205020404" pitchFamily="49" charset="0"/>
              <a:buChar char="o"/>
            </a:pPr>
            <a:r>
              <a:rPr lang="en-GB" sz="1600" dirty="0"/>
              <a:t>ENDF files provide mean values and covariance information; probability distributions are not explicitly provided</a:t>
            </a:r>
          </a:p>
        </p:txBody>
      </p:sp>
      <p:sp>
        <p:nvSpPr>
          <p:cNvPr id="13" name="TextBox 12">
            <a:extLst>
              <a:ext uri="{FF2B5EF4-FFF2-40B4-BE49-F238E27FC236}">
                <a16:creationId xmlns:a16="http://schemas.microsoft.com/office/drawing/2014/main" id="{3A545838-280B-997A-38A3-6A7A452F0D89}"/>
              </a:ext>
            </a:extLst>
          </p:cNvPr>
          <p:cNvSpPr txBox="1"/>
          <p:nvPr/>
        </p:nvSpPr>
        <p:spPr>
          <a:xfrm>
            <a:off x="52494" y="4664899"/>
            <a:ext cx="11804544" cy="1354217"/>
          </a:xfrm>
          <a:prstGeom prst="rect">
            <a:avLst/>
          </a:prstGeom>
          <a:noFill/>
        </p:spPr>
        <p:txBody>
          <a:bodyPr wrap="square">
            <a:spAutoFit/>
          </a:bodyPr>
          <a:lstStyle/>
          <a:p>
            <a:pPr marL="285750" indent="-285750">
              <a:buFont typeface="Courier New" panose="02070309020205020404" pitchFamily="49" charset="0"/>
              <a:buChar char="o"/>
            </a:pPr>
            <a:r>
              <a:rPr lang="en-GB" dirty="0"/>
              <a:t>Thus, covariance matrices include information about:</a:t>
            </a:r>
          </a:p>
          <a:p>
            <a:endParaRPr lang="en-GB" sz="600" dirty="0"/>
          </a:p>
          <a:p>
            <a:pPr marL="742950" lvl="1" indent="-285750">
              <a:spcAft>
                <a:spcPts val="600"/>
              </a:spcAft>
              <a:buFont typeface="Wingdings" panose="05000000000000000000" pitchFamily="2" charset="2"/>
              <a:buChar char="§"/>
            </a:pPr>
            <a:r>
              <a:rPr lang="en-GB" sz="1600" b="1" dirty="0"/>
              <a:t>Energy co-variance </a:t>
            </a:r>
            <a:r>
              <a:rPr lang="en-GB" sz="1600" dirty="0"/>
              <a:t>based on physics, systematic experimental uncertainties and/or random exp. uncertainties</a:t>
            </a:r>
          </a:p>
          <a:p>
            <a:pPr marL="742950" lvl="1" indent="-285750">
              <a:spcAft>
                <a:spcPts val="600"/>
              </a:spcAft>
              <a:buFont typeface="Wingdings" panose="05000000000000000000" pitchFamily="2" charset="2"/>
              <a:buChar char="§"/>
            </a:pPr>
            <a:r>
              <a:rPr lang="en-GB" sz="1600" b="1" dirty="0"/>
              <a:t>Channel reaction covariance </a:t>
            </a:r>
            <a:r>
              <a:rPr lang="en-GB" sz="1600" dirty="0"/>
              <a:t>combining/subtracting two reactions to obtain other reaction</a:t>
            </a:r>
          </a:p>
          <a:p>
            <a:pPr marL="742950" lvl="1" indent="-285750">
              <a:spcAft>
                <a:spcPts val="600"/>
              </a:spcAft>
              <a:buFont typeface="Wingdings" panose="05000000000000000000" pitchFamily="2" charset="2"/>
              <a:buChar char="§"/>
            </a:pPr>
            <a:r>
              <a:rPr lang="en-GB" sz="1600" b="1" dirty="0"/>
              <a:t>Element/material covariance </a:t>
            </a:r>
            <a:r>
              <a:rPr lang="en-GB" sz="1600" dirty="0"/>
              <a:t>when data is measured as ratio to different materials</a:t>
            </a:r>
          </a:p>
        </p:txBody>
      </p:sp>
    </p:spTree>
    <p:extLst>
      <p:ext uri="{BB962C8B-B14F-4D97-AF65-F5344CB8AC3E}">
        <p14:creationId xmlns:p14="http://schemas.microsoft.com/office/powerpoint/2010/main" val="1860585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4809BF-B511-3D0A-395D-0F3DF113E9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CE40E4-2471-E596-766A-5708E0441EBA}"/>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4. What is inside a covariance matrix?</a:t>
            </a:r>
          </a:p>
        </p:txBody>
      </p:sp>
      <p:sp>
        <p:nvSpPr>
          <p:cNvPr id="9" name="Slide Number Placeholder 1">
            <a:extLst>
              <a:ext uri="{FF2B5EF4-FFF2-40B4-BE49-F238E27FC236}">
                <a16:creationId xmlns:a16="http://schemas.microsoft.com/office/drawing/2014/main" id="{E02229A9-E0BD-F366-05B8-2341C421E478}"/>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7</a:t>
            </a:fld>
            <a:endParaRPr lang="de-DE" dirty="0"/>
          </a:p>
        </p:txBody>
      </p:sp>
      <p:pic>
        <p:nvPicPr>
          <p:cNvPr id="3" name="Picture 2" descr="A chart of a number of different colored squares&#10;&#10;Description automatically generated with medium confidence">
            <a:extLst>
              <a:ext uri="{FF2B5EF4-FFF2-40B4-BE49-F238E27FC236}">
                <a16:creationId xmlns:a16="http://schemas.microsoft.com/office/drawing/2014/main" id="{6029A929-B5B2-2E29-E297-7454298306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550" y="4235157"/>
            <a:ext cx="2972870" cy="2520000"/>
          </a:xfrm>
          <a:prstGeom prst="rect">
            <a:avLst/>
          </a:prstGeom>
        </p:spPr>
      </p:pic>
      <p:pic>
        <p:nvPicPr>
          <p:cNvPr id="8" name="Picture 7" descr="A graph with blue lines&#10;&#10;Description automatically generated">
            <a:extLst>
              <a:ext uri="{FF2B5EF4-FFF2-40B4-BE49-F238E27FC236}">
                <a16:creationId xmlns:a16="http://schemas.microsoft.com/office/drawing/2014/main" id="{65E4DCAD-E6B4-4B21-540A-B3483A0B0C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048" y="1662459"/>
            <a:ext cx="2720530" cy="2520000"/>
          </a:xfrm>
          <a:prstGeom prst="rect">
            <a:avLst/>
          </a:prstGeom>
        </p:spPr>
      </p:pic>
      <p:sp>
        <p:nvSpPr>
          <p:cNvPr id="14" name="TextBox 13">
            <a:extLst>
              <a:ext uri="{FF2B5EF4-FFF2-40B4-BE49-F238E27FC236}">
                <a16:creationId xmlns:a16="http://schemas.microsoft.com/office/drawing/2014/main" id="{4F08EEB4-E680-1076-4FD1-C12040CC002D}"/>
              </a:ext>
            </a:extLst>
          </p:cNvPr>
          <p:cNvSpPr txBox="1"/>
          <p:nvPr/>
        </p:nvSpPr>
        <p:spPr>
          <a:xfrm>
            <a:off x="3747835" y="1126425"/>
            <a:ext cx="8109201" cy="646331"/>
          </a:xfrm>
          <a:prstGeom prst="rect">
            <a:avLst/>
          </a:prstGeom>
          <a:noFill/>
        </p:spPr>
        <p:txBody>
          <a:bodyPr wrap="square">
            <a:spAutoFit/>
          </a:bodyPr>
          <a:lstStyle/>
          <a:p>
            <a:r>
              <a:rPr lang="en-GB" b="1" dirty="0"/>
              <a:t>Diagonal terms 	</a:t>
            </a:r>
            <a:r>
              <a:rPr lang="en-GB" dirty="0"/>
              <a:t>→ individual uncertainties, e.g. standard deviations</a:t>
            </a:r>
          </a:p>
          <a:p>
            <a:r>
              <a:rPr lang="en-GB" b="1" dirty="0"/>
              <a:t>Off-diagonal terms	</a:t>
            </a:r>
            <a:r>
              <a:rPr lang="en-GB" dirty="0"/>
              <a:t>→ correlations: how uncertainties move together</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1E4BCB7-6AE3-C5A9-DE6F-0B781E6ED702}"/>
                  </a:ext>
                </a:extLst>
              </p:cNvPr>
              <p:cNvSpPr txBox="1"/>
              <p:nvPr/>
            </p:nvSpPr>
            <p:spPr>
              <a:xfrm>
                <a:off x="4485371" y="1936002"/>
                <a:ext cx="6160168" cy="101995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Sup>
                        <m:sSubSupPr>
                          <m:ctrlPr>
                            <a:rPr lang="en-GB" sz="1800" i="1" smtClean="0">
                              <a:solidFill>
                                <a:srgbClr val="836967"/>
                              </a:solidFill>
                              <a:latin typeface="Cambria Math" panose="02040503050406030204" pitchFamily="18" charset="0"/>
                            </a:rPr>
                          </m:ctrlPr>
                        </m:sSubSupPr>
                        <m:e>
                          <m:r>
                            <a:rPr lang="en-GB" sz="1800" i="1">
                              <a:latin typeface="Cambria Math" panose="02040503050406030204" pitchFamily="18" charset="0"/>
                            </a:rPr>
                            <m:t>𝑉</m:t>
                          </m:r>
                        </m:e>
                        <m:sub/>
                        <m:sup>
                          <m:d>
                            <m:dPr>
                              <m:ctrlPr>
                                <a:rPr lang="en-GB" sz="1800" i="1">
                                  <a:solidFill>
                                    <a:srgbClr val="836967"/>
                                  </a:solidFill>
                                  <a:latin typeface="Cambria Math" panose="02040503050406030204" pitchFamily="18" charset="0"/>
                                </a:rPr>
                              </m:ctrlPr>
                            </m:dPr>
                            <m:e>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e>
                          </m:d>
                          <m:r>
                            <a:rPr lang="en-GB" sz="1800" i="0">
                              <a:latin typeface="Cambria Math" panose="02040503050406030204" pitchFamily="18" charset="0"/>
                            </a:rPr>
                            <m:t>−</m:t>
                          </m:r>
                          <m:d>
                            <m:dPr>
                              <m:ctrlPr>
                                <a:rPr lang="en-GB" sz="1800" i="1">
                                  <a:solidFill>
                                    <a:srgbClr val="836967"/>
                                  </a:solidFill>
                                  <a:latin typeface="Cambria Math" panose="02040503050406030204" pitchFamily="18" charset="0"/>
                                </a:rPr>
                              </m:ctrlPr>
                            </m:dPr>
                            <m:e>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e>
                          </m:d>
                        </m:sup>
                      </m:sSubSup>
                      <m:r>
                        <a:rPr lang="en-GB" sz="1800" i="0">
                          <a:latin typeface="Cambria Math" panose="02040503050406030204" pitchFamily="18" charset="0"/>
                        </a:rPr>
                        <m:t>=</m:t>
                      </m:r>
                      <m:d>
                        <m:dPr>
                          <m:begChr m:val="["/>
                          <m:endChr m:val="]"/>
                          <m:ctrlPr>
                            <a:rPr lang="en-GB" sz="1800" i="1">
                              <a:solidFill>
                                <a:srgbClr val="836967"/>
                              </a:solidFill>
                              <a:latin typeface="Cambria Math" panose="02040503050406030204" pitchFamily="18" charset="0"/>
                            </a:rPr>
                          </m:ctrlPr>
                        </m:dPr>
                        <m:e>
                          <m:m>
                            <m:mPr>
                              <m:plcHide m:val="on"/>
                              <m:mcs>
                                <m:mc>
                                  <m:mcPr>
                                    <m:count m:val="3"/>
                                    <m:mcJc m:val="center"/>
                                  </m:mcPr>
                                </m:mc>
                              </m:mcs>
                              <m:ctrlPr>
                                <a:rPr lang="en-GB" sz="1800" i="1">
                                  <a:solidFill>
                                    <a:srgbClr val="836967"/>
                                  </a:solidFill>
                                  <a:latin typeface="Cambria Math" panose="02040503050406030204" pitchFamily="18" charset="0"/>
                                </a:rPr>
                              </m:ctrlPr>
                            </m:mPr>
                            <m:mr>
                              <m:e>
                                <m:r>
                                  <a:rPr lang="en-GB" sz="1800" i="1">
                                    <a:latin typeface="Cambria Math" panose="02040503050406030204" pitchFamily="18" charset="0"/>
                                  </a:rPr>
                                  <m:t>𝑐𝑜𝑣</m:t>
                                </m:r>
                                <m:d>
                                  <m:dPr>
                                    <m:sepChr m:val=","/>
                                    <m:ctrlPr>
                                      <a:rPr lang="en-GB" sz="1800" i="1">
                                        <a:latin typeface="Cambria Math" panose="02040503050406030204" pitchFamily="18" charset="0"/>
                                      </a:rPr>
                                    </m:ctrlPr>
                                  </m:dPr>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0">
                                            <a:latin typeface="Cambria Math" panose="02040503050406030204" pitchFamily="18" charset="0"/>
                                          </a:rPr>
                                          <m:t>1</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sup>
                                    </m:sSubSup>
                                  </m:e>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0">
                                            <a:latin typeface="Cambria Math" panose="02040503050406030204" pitchFamily="18" charset="0"/>
                                          </a:rPr>
                                          <m:t>1</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sup>
                                    </m:sSubSup>
                                  </m:e>
                                </m:d>
                              </m:e>
                              <m:e>
                                <m:r>
                                  <a:rPr lang="en-GB" sz="1800" i="0">
                                    <a:latin typeface="Cambria Math" panose="02040503050406030204" pitchFamily="18" charset="0"/>
                                  </a:rPr>
                                  <m:t>⋯</m:t>
                                </m:r>
                              </m:e>
                              <m:e>
                                <m:r>
                                  <a:rPr lang="en-GB" sz="1800" i="1">
                                    <a:latin typeface="Cambria Math" panose="02040503050406030204" pitchFamily="18" charset="0"/>
                                  </a:rPr>
                                  <m:t>𝑐𝑜𝑣</m:t>
                                </m:r>
                                <m:d>
                                  <m:dPr>
                                    <m:sepChr m:val=","/>
                                    <m:ctrlPr>
                                      <a:rPr lang="en-GB" sz="1800" i="1">
                                        <a:latin typeface="Cambria Math" panose="02040503050406030204" pitchFamily="18" charset="0"/>
                                      </a:rPr>
                                    </m:ctrlPr>
                                  </m:dPr>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0">
                                            <a:latin typeface="Cambria Math" panose="02040503050406030204" pitchFamily="18" charset="0"/>
                                          </a:rPr>
                                          <m:t>1</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sup>
                                    </m:sSubSup>
                                  </m:e>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1">
                                            <a:latin typeface="Cambria Math" panose="02040503050406030204" pitchFamily="18" charset="0"/>
                                          </a:rPr>
                                          <m:t>𝐺</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sup>
                                    </m:sSubSup>
                                  </m:e>
                                </m:d>
                              </m:e>
                            </m:mr>
                            <m:mr>
                              <m:e>
                                <m:r>
                                  <a:rPr lang="en-GB" sz="1800" i="0">
                                    <a:latin typeface="Cambria Math" panose="02040503050406030204" pitchFamily="18" charset="0"/>
                                  </a:rPr>
                                  <m:t>⋮</m:t>
                                </m:r>
                              </m:e>
                              <m:e>
                                <m:r>
                                  <a:rPr lang="en-GB" sz="1800" i="0">
                                    <a:latin typeface="Cambria Math" panose="02040503050406030204" pitchFamily="18" charset="0"/>
                                  </a:rPr>
                                  <m:t>⋱</m:t>
                                </m:r>
                              </m:e>
                              <m:e>
                                <m:r>
                                  <a:rPr lang="en-GB" sz="1800" i="0">
                                    <a:latin typeface="Cambria Math" panose="02040503050406030204" pitchFamily="18" charset="0"/>
                                  </a:rPr>
                                  <m:t>⋮</m:t>
                                </m:r>
                              </m:e>
                            </m:mr>
                            <m:mr>
                              <m:e>
                                <m:r>
                                  <a:rPr lang="en-GB" sz="1800" i="1">
                                    <a:latin typeface="Cambria Math" panose="02040503050406030204" pitchFamily="18" charset="0"/>
                                  </a:rPr>
                                  <m:t>𝑐𝑜𝑣</m:t>
                                </m:r>
                                <m:d>
                                  <m:dPr>
                                    <m:sepChr m:val=","/>
                                    <m:ctrlPr>
                                      <a:rPr lang="en-GB" sz="1800" i="1">
                                        <a:latin typeface="Cambria Math" panose="02040503050406030204" pitchFamily="18" charset="0"/>
                                      </a:rPr>
                                    </m:ctrlPr>
                                  </m:dPr>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1">
                                            <a:latin typeface="Cambria Math" panose="02040503050406030204" pitchFamily="18" charset="0"/>
                                          </a:rPr>
                                          <m:t>𝐺</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sup>
                                    </m:sSubSup>
                                  </m:e>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0">
                                            <a:latin typeface="Cambria Math" panose="02040503050406030204" pitchFamily="18" charset="0"/>
                                          </a:rPr>
                                          <m:t>1</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sup>
                                    </m:sSubSup>
                                  </m:e>
                                </m:d>
                              </m:e>
                              <m:e>
                                <m:r>
                                  <a:rPr lang="en-GB" sz="1800" i="0">
                                    <a:latin typeface="Cambria Math" panose="02040503050406030204" pitchFamily="18" charset="0"/>
                                  </a:rPr>
                                  <m:t>⋯</m:t>
                                </m:r>
                              </m:e>
                              <m:e>
                                <m:r>
                                  <a:rPr lang="en-GB" sz="1800" i="1">
                                    <a:latin typeface="Cambria Math" panose="02040503050406030204" pitchFamily="18" charset="0"/>
                                  </a:rPr>
                                  <m:t>𝑐𝑜𝑣</m:t>
                                </m:r>
                                <m:d>
                                  <m:dPr>
                                    <m:sepChr m:val=","/>
                                    <m:ctrlPr>
                                      <a:rPr lang="en-GB" sz="1800" i="1">
                                        <a:latin typeface="Cambria Math" panose="02040503050406030204" pitchFamily="18" charset="0"/>
                                      </a:rPr>
                                    </m:ctrlPr>
                                  </m:dPr>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1">
                                            <a:latin typeface="Cambria Math" panose="02040503050406030204" pitchFamily="18" charset="0"/>
                                          </a:rPr>
                                          <m:t>𝐺</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sup>
                                    </m:sSubSup>
                                  </m:e>
                                  <m:e>
                                    <m:sSubSup>
                                      <m:sSubSupPr>
                                        <m:ctrlPr>
                                          <a:rPr lang="en-GB" sz="1800" i="1">
                                            <a:solidFill>
                                              <a:srgbClr val="836967"/>
                                            </a:solidFill>
                                            <a:latin typeface="Cambria Math" panose="02040503050406030204" pitchFamily="18" charset="0"/>
                                          </a:rPr>
                                        </m:ctrlPr>
                                      </m:sSubSupPr>
                                      <m:e>
                                        <m:r>
                                          <a:rPr lang="en-GB" sz="1800" i="1">
                                            <a:latin typeface="Cambria Math" panose="02040503050406030204" pitchFamily="18" charset="0"/>
                                          </a:rPr>
                                          <m:t>𝜎</m:t>
                                        </m:r>
                                      </m:e>
                                      <m:sub>
                                        <m:r>
                                          <a:rPr lang="en-GB" sz="1800" i="1">
                                            <a:latin typeface="Cambria Math" panose="02040503050406030204" pitchFamily="18" charset="0"/>
                                          </a:rPr>
                                          <m:t>𝐺</m:t>
                                        </m:r>
                                      </m:sub>
                                      <m:sup>
                                        <m:r>
                                          <a:rPr lang="en-GB" sz="1800" i="1">
                                            <a:latin typeface="Cambria Math" panose="02040503050406030204" pitchFamily="18" charset="0"/>
                                          </a:rPr>
                                          <m:t>𝑖</m:t>
                                        </m:r>
                                        <m:r>
                                          <a:rPr lang="en-GB" sz="1800" i="0">
                                            <a:latin typeface="Cambria Math" panose="02040503050406030204" pitchFamily="18" charset="0"/>
                                          </a:rPr>
                                          <m:t>′,</m:t>
                                        </m:r>
                                        <m:r>
                                          <a:rPr lang="en-GB" sz="1800" i="1">
                                            <a:latin typeface="Cambria Math" panose="02040503050406030204" pitchFamily="18" charset="0"/>
                                          </a:rPr>
                                          <m:t>𝑥</m:t>
                                        </m:r>
                                        <m:r>
                                          <a:rPr lang="en-GB" sz="1800" i="0">
                                            <a:latin typeface="Cambria Math" panose="02040503050406030204" pitchFamily="18" charset="0"/>
                                          </a:rPr>
                                          <m:t>′</m:t>
                                        </m:r>
                                      </m:sup>
                                    </m:sSubSup>
                                  </m:e>
                                </m:d>
                              </m:e>
                            </m:mr>
                          </m:m>
                        </m:e>
                      </m:d>
                    </m:oMath>
                  </m:oMathPara>
                </a14:m>
                <a:endParaRPr lang="en-GB" sz="1800" dirty="0"/>
              </a:p>
            </p:txBody>
          </p:sp>
        </mc:Choice>
        <mc:Fallback xmlns="">
          <p:sp>
            <p:nvSpPr>
              <p:cNvPr id="15" name="TextBox 14">
                <a:extLst>
                  <a:ext uri="{FF2B5EF4-FFF2-40B4-BE49-F238E27FC236}">
                    <a16:creationId xmlns:a16="http://schemas.microsoft.com/office/drawing/2014/main" id="{E1E4BCB7-6AE3-C5A9-DE6F-0B781E6ED702}"/>
                  </a:ext>
                </a:extLst>
              </p:cNvPr>
              <p:cNvSpPr txBox="1">
                <a:spLocks noRot="1" noChangeAspect="1" noMove="1" noResize="1" noEditPoints="1" noAdjustHandles="1" noChangeArrowheads="1" noChangeShapeType="1" noTextEdit="1"/>
              </p:cNvSpPr>
              <p:nvPr/>
            </p:nvSpPr>
            <p:spPr>
              <a:xfrm>
                <a:off x="4485371" y="1936002"/>
                <a:ext cx="6160168" cy="1019959"/>
              </a:xfrm>
              <a:prstGeom prst="rect">
                <a:avLst/>
              </a:prstGeom>
              <a:blipFill>
                <a:blip r:embed="rId4"/>
                <a:stretch>
                  <a:fillRect/>
                </a:stretch>
              </a:blipFill>
            </p:spPr>
            <p:txBody>
              <a:bodyPr/>
              <a:lstStyle/>
              <a:p>
                <a:r>
                  <a:rPr lang="en-GB">
                    <a:noFill/>
                  </a:rPr>
                  <a:t> </a:t>
                </a:r>
              </a:p>
            </p:txBody>
          </p:sp>
        </mc:Fallback>
      </mc:AlternateContent>
      <p:sp>
        <p:nvSpPr>
          <p:cNvPr id="17" name="TextBox 16">
            <a:extLst>
              <a:ext uri="{FF2B5EF4-FFF2-40B4-BE49-F238E27FC236}">
                <a16:creationId xmlns:a16="http://schemas.microsoft.com/office/drawing/2014/main" id="{49C54BC3-EB20-5093-02F7-F623602DFE80}"/>
              </a:ext>
            </a:extLst>
          </p:cNvPr>
          <p:cNvSpPr txBox="1"/>
          <p:nvPr/>
        </p:nvSpPr>
        <p:spPr>
          <a:xfrm>
            <a:off x="3747836" y="3156414"/>
            <a:ext cx="8109200" cy="2816156"/>
          </a:xfrm>
          <a:prstGeom prst="rect">
            <a:avLst/>
          </a:prstGeom>
          <a:noFill/>
        </p:spPr>
        <p:txBody>
          <a:bodyPr wrap="square">
            <a:spAutoFit/>
          </a:bodyPr>
          <a:lstStyle/>
          <a:p>
            <a:pPr marL="285750" indent="-285750">
              <a:spcAft>
                <a:spcPts val="600"/>
              </a:spcAft>
              <a:buFont typeface="Arial" panose="020B0604020202020204" pitchFamily="34" charset="0"/>
              <a:buChar char="•"/>
              <a:tabLst>
                <a:tab pos="6727825" algn="l"/>
              </a:tabLst>
            </a:pPr>
            <a:r>
              <a:rPr lang="en-GB" b="1" dirty="0"/>
              <a:t>A covariance matrix is not simply a collection of error bars</a:t>
            </a:r>
            <a:endParaRPr lang="en-GB" dirty="0"/>
          </a:p>
          <a:p>
            <a:pPr marL="276225" lvl="1">
              <a:spcAft>
                <a:spcPts val="600"/>
              </a:spcAft>
              <a:tabLst>
                <a:tab pos="6727825" algn="l"/>
              </a:tabLst>
            </a:pPr>
            <a:r>
              <a:rPr lang="en-GB" dirty="0"/>
              <a:t>The diagonal terms quantify the uncertainty of each nuclear-data quantity, but the off-diagonal terms are equally important because they describe the relationships between data.</a:t>
            </a:r>
          </a:p>
          <a:p>
            <a:pPr marL="285750" indent="-285750">
              <a:spcAft>
                <a:spcPts val="600"/>
              </a:spcAft>
              <a:buFont typeface="Arial" panose="020B0604020202020204" pitchFamily="34" charset="0"/>
              <a:buChar char="•"/>
            </a:pPr>
            <a:r>
              <a:rPr lang="en-GB" dirty="0"/>
              <a:t>These relationships may come from experimental normalization, nuclear-reaction models, evaluation constraints, sum rules, conservation equations… or feedback from integral experiments</a:t>
            </a:r>
          </a:p>
          <a:p>
            <a:pPr marL="285750" indent="-285750">
              <a:spcAft>
                <a:spcPts val="600"/>
              </a:spcAft>
              <a:buFont typeface="Arial" panose="020B0604020202020204" pitchFamily="34" charset="0"/>
              <a:buChar char="•"/>
            </a:pPr>
            <a:r>
              <a:rPr lang="en-GB" dirty="0"/>
              <a:t>Two covariance evaluations with similar standard deviations may lead to different propagated uncertainties if their correlations are different.</a:t>
            </a:r>
          </a:p>
        </p:txBody>
      </p:sp>
      <p:sp>
        <p:nvSpPr>
          <p:cNvPr id="19" name="TextBox 18">
            <a:extLst>
              <a:ext uri="{FF2B5EF4-FFF2-40B4-BE49-F238E27FC236}">
                <a16:creationId xmlns:a16="http://schemas.microsoft.com/office/drawing/2014/main" id="{ADFB7491-DCD7-C614-E9DE-51C93A7C47CF}"/>
              </a:ext>
            </a:extLst>
          </p:cNvPr>
          <p:cNvSpPr txBox="1"/>
          <p:nvPr/>
        </p:nvSpPr>
        <p:spPr>
          <a:xfrm>
            <a:off x="3495421" y="6108826"/>
            <a:ext cx="8361615" cy="646331"/>
          </a:xfrm>
          <a:prstGeom prst="rect">
            <a:avLst/>
          </a:prstGeom>
          <a:noFill/>
          <a:ln>
            <a:solidFill>
              <a:srgbClr val="0000FF"/>
            </a:solidFill>
          </a:ln>
        </p:spPr>
        <p:txBody>
          <a:bodyPr wrap="square">
            <a:spAutoFit/>
          </a:bodyPr>
          <a:lstStyle/>
          <a:p>
            <a:r>
              <a:rPr lang="en-GB" b="1" i="1" dirty="0">
                <a:solidFill>
                  <a:srgbClr val="0000FF"/>
                </a:solidFill>
              </a:rPr>
              <a:t>“If the diagonal of a covariance matrix is a measure of our ignorance, the off-diagonal elements are a measure of our wisdom.” by M. Herman (2017)</a:t>
            </a:r>
          </a:p>
        </p:txBody>
      </p:sp>
      <p:sp>
        <p:nvSpPr>
          <p:cNvPr id="20" name="TextBox 19">
            <a:extLst>
              <a:ext uri="{FF2B5EF4-FFF2-40B4-BE49-F238E27FC236}">
                <a16:creationId xmlns:a16="http://schemas.microsoft.com/office/drawing/2014/main" id="{6DD882B1-70E8-81DE-8572-8C786499A995}"/>
              </a:ext>
            </a:extLst>
          </p:cNvPr>
          <p:cNvSpPr txBox="1"/>
          <p:nvPr/>
        </p:nvSpPr>
        <p:spPr>
          <a:xfrm>
            <a:off x="82550" y="1060947"/>
            <a:ext cx="3280582" cy="584775"/>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u="none" strike="noStrike" kern="0" cap="none" spc="0" normalizeH="0" baseline="0" noProof="0" dirty="0">
                <a:ln>
                  <a:noFill/>
                </a:ln>
                <a:solidFill>
                  <a:prstClr val="black"/>
                </a:solidFill>
                <a:effectLst/>
                <a:uLnTx/>
                <a:uFillTx/>
                <a:ea typeface="Calibri" panose="020F0502020204030204" pitchFamily="34" charset="0"/>
              </a:rPr>
              <a:t>Figure 2. </a:t>
            </a:r>
            <a:r>
              <a:rPr kumimoji="0" lang="en-US" sz="1600" b="0" u="none" strike="noStrike" kern="0" cap="none" spc="0" normalizeH="0" baseline="0" noProof="0" dirty="0">
                <a:ln>
                  <a:noFill/>
                </a:ln>
                <a:solidFill>
                  <a:prstClr val="black"/>
                </a:solidFill>
                <a:effectLst/>
                <a:uLnTx/>
                <a:uFillTx/>
                <a:ea typeface="Calibri" panose="020F0502020204030204" pitchFamily="34" charset="0"/>
              </a:rPr>
              <a:t>Covariance matrix for the 239Pu(</a:t>
            </a:r>
            <a:r>
              <a:rPr kumimoji="0" lang="en-US" sz="1600" b="0" u="none" strike="noStrike" kern="0" cap="none" spc="0" normalizeH="0" baseline="0" noProof="0" dirty="0" err="1">
                <a:ln>
                  <a:noFill/>
                </a:ln>
                <a:solidFill>
                  <a:prstClr val="black"/>
                </a:solidFill>
                <a:effectLst/>
                <a:uLnTx/>
                <a:uFillTx/>
                <a:ea typeface="Calibri" panose="020F0502020204030204" pitchFamily="34" charset="0"/>
              </a:rPr>
              <a:t>n,fission</a:t>
            </a:r>
            <a:r>
              <a:rPr kumimoji="0" lang="en-US" sz="1600" b="0" u="none" strike="noStrike" kern="0" cap="none" spc="0" normalizeH="0" baseline="0" noProof="0" dirty="0">
                <a:ln>
                  <a:noFill/>
                </a:ln>
                <a:solidFill>
                  <a:prstClr val="black"/>
                </a:solidFill>
                <a:effectLst/>
                <a:uLnTx/>
                <a:uFillTx/>
                <a:ea typeface="Calibri" panose="020F0502020204030204" pitchFamily="34" charset="0"/>
              </a:rPr>
              <a:t>) - ENDF/B-VIII.1</a:t>
            </a:r>
            <a:endParaRPr kumimoji="0" lang="en-GB" sz="1600" b="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3334048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849FEC-9C01-C02F-CC24-85489E4FBF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085E36-DDD0-2C5A-E384-71D545A55DA0}"/>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What is inside a covariance matrix?</a:t>
            </a:r>
          </a:p>
        </p:txBody>
      </p:sp>
      <p:sp>
        <p:nvSpPr>
          <p:cNvPr id="9" name="Slide Number Placeholder 1">
            <a:extLst>
              <a:ext uri="{FF2B5EF4-FFF2-40B4-BE49-F238E27FC236}">
                <a16:creationId xmlns:a16="http://schemas.microsoft.com/office/drawing/2014/main" id="{2E52DE39-9BB6-5EBF-5470-F0494537C1F1}"/>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8</a:t>
            </a:fld>
            <a:endParaRPr lang="de-DE" dirty="0"/>
          </a:p>
        </p:txBody>
      </p:sp>
      <p:pic>
        <p:nvPicPr>
          <p:cNvPr id="3" name="Picture 2">
            <a:extLst>
              <a:ext uri="{FF2B5EF4-FFF2-40B4-BE49-F238E27FC236}">
                <a16:creationId xmlns:a16="http://schemas.microsoft.com/office/drawing/2014/main" id="{B3BF28A6-C8B1-5503-9D24-7B23A01285B2}"/>
              </a:ext>
            </a:extLst>
          </p:cNvPr>
          <p:cNvPicPr>
            <a:picLocks noChangeAspect="1"/>
          </p:cNvPicPr>
          <p:nvPr/>
        </p:nvPicPr>
        <p:blipFill rotWithShape="1">
          <a:blip r:embed="rId2"/>
          <a:srcRect r="15697"/>
          <a:stretch/>
        </p:blipFill>
        <p:spPr>
          <a:xfrm rot="5400000">
            <a:off x="-349915" y="2546983"/>
            <a:ext cx="4310121" cy="3610291"/>
          </a:xfrm>
          <a:prstGeom prst="rect">
            <a:avLst/>
          </a:prstGeom>
        </p:spPr>
      </p:pic>
      <p:sp>
        <p:nvSpPr>
          <p:cNvPr id="4" name="TextBox 3">
            <a:extLst>
              <a:ext uri="{FF2B5EF4-FFF2-40B4-BE49-F238E27FC236}">
                <a16:creationId xmlns:a16="http://schemas.microsoft.com/office/drawing/2014/main" id="{3E01AB1B-4FF2-C948-BE7C-F5669DF2E0C2}"/>
              </a:ext>
            </a:extLst>
          </p:cNvPr>
          <p:cNvSpPr txBox="1"/>
          <p:nvPr/>
        </p:nvSpPr>
        <p:spPr>
          <a:xfrm>
            <a:off x="82550" y="1166016"/>
            <a:ext cx="3503679" cy="1077218"/>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u="none" strike="noStrike" kern="0" cap="none" spc="0" normalizeH="0" baseline="0" noProof="0" dirty="0">
                <a:ln>
                  <a:noFill/>
                </a:ln>
                <a:solidFill>
                  <a:prstClr val="black"/>
                </a:solidFill>
                <a:effectLst/>
                <a:uLnTx/>
                <a:uFillTx/>
                <a:ea typeface="Calibri" panose="020F0502020204030204" pitchFamily="34" charset="0"/>
              </a:rPr>
              <a:t>Figure 3. </a:t>
            </a:r>
            <a:r>
              <a:rPr kumimoji="0" lang="en-US" sz="1600" b="0" u="none" strike="noStrike" kern="0" cap="none" spc="0" normalizeH="0" baseline="0" noProof="0" dirty="0">
                <a:ln>
                  <a:noFill/>
                </a:ln>
                <a:solidFill>
                  <a:prstClr val="black"/>
                </a:solidFill>
                <a:effectLst/>
                <a:uLnTx/>
                <a:uFillTx/>
                <a:ea typeface="Calibri" panose="020F0502020204030204" pitchFamily="34" charset="0"/>
              </a:rPr>
              <a:t>Covariance matrix for the 239Pu(</a:t>
            </a:r>
            <a:r>
              <a:rPr kumimoji="0" lang="en-US" sz="1600" b="0" u="none" strike="noStrike" kern="0" cap="none" spc="0" normalizeH="0" baseline="0" noProof="0" dirty="0" err="1">
                <a:ln>
                  <a:noFill/>
                </a:ln>
                <a:solidFill>
                  <a:prstClr val="black"/>
                </a:solidFill>
                <a:effectLst/>
                <a:uLnTx/>
                <a:uFillTx/>
                <a:ea typeface="Calibri" panose="020F0502020204030204" pitchFamily="34" charset="0"/>
              </a:rPr>
              <a:t>n,total</a:t>
            </a:r>
            <a:r>
              <a:rPr kumimoji="0" lang="en-US" sz="1600" b="0" u="none" strike="noStrike" kern="0" cap="none" spc="0" normalizeH="0" baseline="0" noProof="0" dirty="0">
                <a:ln>
                  <a:noFill/>
                </a:ln>
                <a:solidFill>
                  <a:prstClr val="black"/>
                </a:solidFill>
                <a:effectLst/>
                <a:uLnTx/>
                <a:uFillTx/>
                <a:ea typeface="Calibri" panose="020F0502020204030204" pitchFamily="34" charset="0"/>
              </a:rPr>
              <a:t>) - ENDF/B-VIII.0 evaluation processed with NJOY2016.69 in 33 energy groups of energy.</a:t>
            </a:r>
            <a:endParaRPr kumimoji="0" lang="en-GB" sz="1600" b="0" u="none" strike="noStrike" kern="0" cap="none" spc="0" normalizeH="0" baseline="0" noProof="0" dirty="0">
              <a:ln>
                <a:noFill/>
              </a:ln>
              <a:solidFill>
                <a:prstClr val="black"/>
              </a:solidFill>
              <a:effectLst/>
              <a:uLnTx/>
              <a:uFillTx/>
            </a:endParaRPr>
          </a:p>
        </p:txBody>
      </p:sp>
      <p:sp>
        <p:nvSpPr>
          <p:cNvPr id="6" name="TextBox 5">
            <a:extLst>
              <a:ext uri="{FF2B5EF4-FFF2-40B4-BE49-F238E27FC236}">
                <a16:creationId xmlns:a16="http://schemas.microsoft.com/office/drawing/2014/main" id="{0600E5FB-66CC-A7D3-4C93-01A23F8BA309}"/>
              </a:ext>
            </a:extLst>
          </p:cNvPr>
          <p:cNvSpPr txBox="1"/>
          <p:nvPr/>
        </p:nvSpPr>
        <p:spPr>
          <a:xfrm>
            <a:off x="4077034" y="1166016"/>
            <a:ext cx="8032416" cy="2677656"/>
          </a:xfrm>
          <a:prstGeom prst="rect">
            <a:avLst/>
          </a:prstGeom>
          <a:noFill/>
        </p:spPr>
        <p:txBody>
          <a:bodyPr wrap="square">
            <a:spAutoFit/>
          </a:bodyPr>
          <a:lstStyle/>
          <a:p>
            <a:pPr>
              <a:buNone/>
            </a:pPr>
            <a:r>
              <a:rPr lang="en-GB" b="1" dirty="0"/>
              <a:t>Where do covariances come from? </a:t>
            </a:r>
            <a:endParaRPr lang="en-GB" dirty="0"/>
          </a:p>
          <a:p>
            <a:pPr marL="285750" indent="-285750">
              <a:buFont typeface="Arial" panose="020B0604020202020204" pitchFamily="34" charset="0"/>
              <a:buChar char="•"/>
            </a:pPr>
            <a:r>
              <a:rPr lang="en-GB" dirty="0"/>
              <a:t>experimental uncertainties and normalization factors</a:t>
            </a:r>
          </a:p>
          <a:p>
            <a:pPr marL="285750" indent="-285750">
              <a:buFont typeface="Arial" panose="020B0604020202020204" pitchFamily="34" charset="0"/>
              <a:buChar char="•"/>
            </a:pPr>
            <a:r>
              <a:rPr lang="en-GB" dirty="0"/>
              <a:t>correlations between measured data points</a:t>
            </a:r>
          </a:p>
          <a:p>
            <a:pPr marL="285750" indent="-285750">
              <a:buFont typeface="Arial" panose="020B0604020202020204" pitchFamily="34" charset="0"/>
              <a:buChar char="•"/>
            </a:pPr>
            <a:r>
              <a:rPr lang="en-GB" dirty="0"/>
              <a:t>nuclear-reaction model parameters</a:t>
            </a:r>
          </a:p>
          <a:p>
            <a:pPr marL="285750" indent="-285750">
              <a:buFont typeface="Arial" panose="020B0604020202020204" pitchFamily="34" charset="0"/>
              <a:buChar char="•"/>
            </a:pPr>
            <a:r>
              <a:rPr lang="en-GB" dirty="0"/>
              <a:t>Bayesian evaluation procedures</a:t>
            </a:r>
          </a:p>
          <a:p>
            <a:pPr marL="285750" indent="-285750">
              <a:buFont typeface="Arial" panose="020B0604020202020204" pitchFamily="34" charset="0"/>
              <a:buChar char="•"/>
            </a:pPr>
            <a:r>
              <a:rPr lang="en-GB" dirty="0"/>
              <a:t>conservation constraints and sum rules</a:t>
            </a:r>
          </a:p>
          <a:p>
            <a:pPr marL="285750" indent="-285750">
              <a:buFont typeface="Arial" panose="020B0604020202020204" pitchFamily="34" charset="0"/>
              <a:buChar char="•"/>
            </a:pPr>
            <a:r>
              <a:rPr lang="en-GB" dirty="0"/>
              <a:t>validation feedback from integral experiments</a:t>
            </a:r>
          </a:p>
          <a:p>
            <a:pPr marL="285750" indent="-285750">
              <a:buFont typeface="Arial" panose="020B0604020202020204" pitchFamily="34" charset="0"/>
              <a:buChar char="•"/>
            </a:pPr>
            <a:endParaRPr lang="en-GB" sz="600" dirty="0"/>
          </a:p>
          <a:p>
            <a:pPr>
              <a:buNone/>
            </a:pPr>
            <a:r>
              <a:rPr lang="en-GB" b="1" dirty="0">
                <a:solidFill>
                  <a:srgbClr val="0000FF"/>
                </a:solidFill>
              </a:rPr>
              <a:t>A covariance matrix should therefore preserve the statistical and physics memory of the evaluation process.</a:t>
            </a:r>
          </a:p>
        </p:txBody>
      </p:sp>
      <p:sp>
        <p:nvSpPr>
          <p:cNvPr id="8" name="TextBox 7">
            <a:extLst>
              <a:ext uri="{FF2B5EF4-FFF2-40B4-BE49-F238E27FC236}">
                <a16:creationId xmlns:a16="http://schemas.microsoft.com/office/drawing/2014/main" id="{51E68A8C-2F32-DED8-FAD9-066496C6B90C}"/>
              </a:ext>
            </a:extLst>
          </p:cNvPr>
          <p:cNvSpPr txBox="1"/>
          <p:nvPr/>
        </p:nvSpPr>
        <p:spPr>
          <a:xfrm>
            <a:off x="3586228" y="4104428"/>
            <a:ext cx="8523221" cy="2677656"/>
          </a:xfrm>
          <a:prstGeom prst="rect">
            <a:avLst/>
          </a:prstGeom>
          <a:noFill/>
        </p:spPr>
        <p:txBody>
          <a:bodyPr wrap="square">
            <a:spAutoFit/>
          </a:bodyPr>
          <a:lstStyle/>
          <a:p>
            <a:pPr>
              <a:buNone/>
            </a:pPr>
            <a:r>
              <a:rPr lang="en-GB" b="1" dirty="0"/>
              <a:t>What makes covariance data useful? </a:t>
            </a:r>
            <a:r>
              <a:rPr lang="en-GB" dirty="0"/>
              <a:t>For uncertainty propagation, covariance data should be:</a:t>
            </a:r>
          </a:p>
          <a:p>
            <a:pPr>
              <a:buNone/>
            </a:pPr>
            <a:endParaRPr lang="en-GB" sz="600" dirty="0"/>
          </a:p>
          <a:p>
            <a:pPr marL="444500" lvl="1" indent="-266700">
              <a:buFont typeface="Arial" panose="020B0604020202020204" pitchFamily="34" charset="0"/>
              <a:buChar char="•"/>
            </a:pPr>
            <a:r>
              <a:rPr lang="en-GB" b="1" dirty="0"/>
              <a:t>mathematically sound: </a:t>
            </a:r>
            <a:r>
              <a:rPr lang="en-GB" dirty="0"/>
              <a:t>positive definite or positive semi-definite</a:t>
            </a:r>
          </a:p>
          <a:p>
            <a:pPr marL="444500" lvl="1" indent="-266700">
              <a:buFont typeface="Arial" panose="020B0604020202020204" pitchFamily="34" charset="0"/>
              <a:buChar char="•"/>
            </a:pPr>
            <a:r>
              <a:rPr lang="en-GB" b="1" dirty="0"/>
              <a:t>complete: </a:t>
            </a:r>
            <a:r>
              <a:rPr lang="en-GB" dirty="0"/>
              <a:t>not only cross sections, but also nu-bar, PFNS/χ, angular distributions, fission yields, decay data and TSLs</a:t>
            </a:r>
          </a:p>
          <a:p>
            <a:pPr marL="444500" lvl="1" indent="-266700">
              <a:buFont typeface="Arial" panose="020B0604020202020204" pitchFamily="34" charset="0"/>
              <a:buChar char="•"/>
            </a:pPr>
            <a:r>
              <a:rPr lang="en-GB" b="1" dirty="0"/>
              <a:t>consistent: </a:t>
            </a:r>
            <a:r>
              <a:rPr lang="en-GB" dirty="0"/>
              <a:t>mean values and covariances should reflect the same evaluation information</a:t>
            </a:r>
          </a:p>
          <a:p>
            <a:pPr marL="444500" lvl="1" indent="-266700">
              <a:buFont typeface="Arial" panose="020B0604020202020204" pitchFamily="34" charset="0"/>
              <a:buChar char="•"/>
            </a:pPr>
            <a:r>
              <a:rPr lang="en-GB" b="1" dirty="0"/>
              <a:t>traceable: </a:t>
            </a:r>
            <a:r>
              <a:rPr lang="en-GB" dirty="0"/>
              <a:t>the origin of uncertainties and correlations should be documented</a:t>
            </a:r>
          </a:p>
          <a:p>
            <a:pPr marL="444500" lvl="1" indent="-266700">
              <a:buFont typeface="Arial" panose="020B0604020202020204" pitchFamily="34" charset="0"/>
              <a:buChar char="•"/>
            </a:pPr>
            <a:r>
              <a:rPr lang="en-GB" b="1" dirty="0"/>
              <a:t>application-aware: </a:t>
            </a:r>
            <a:r>
              <a:rPr lang="en-GB" dirty="0"/>
              <a:t>covariance data should be tested in representative benchmarks</a:t>
            </a:r>
          </a:p>
        </p:txBody>
      </p:sp>
    </p:spTree>
    <p:extLst>
      <p:ext uri="{BB962C8B-B14F-4D97-AF65-F5344CB8AC3E}">
        <p14:creationId xmlns:p14="http://schemas.microsoft.com/office/powerpoint/2010/main" val="1957079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7947EF-1B24-646D-B4A8-36DACED976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BDA219-D9C6-8D7B-0758-39617123F920}"/>
              </a:ext>
            </a:extLst>
          </p:cNvPr>
          <p:cNvSpPr>
            <a:spLocks noGrp="1"/>
          </p:cNvSpPr>
          <p:nvPr>
            <p:ph type="ctrTitle"/>
          </p:nvPr>
        </p:nvSpPr>
        <p:spPr>
          <a:xfrm>
            <a:off x="-3" y="0"/>
            <a:ext cx="8970748" cy="904775"/>
          </a:xfrm>
          <a:solidFill>
            <a:schemeClr val="bg1"/>
          </a:solidFill>
        </p:spPr>
        <p:txBody>
          <a:bodyPr>
            <a:normAutofit/>
          </a:bodyPr>
          <a:lstStyle/>
          <a:p>
            <a:pPr algn="l">
              <a:spcAft>
                <a:spcPts val="600"/>
              </a:spcAft>
            </a:pPr>
            <a:r>
              <a:rPr lang="en-GB" sz="3600" dirty="0">
                <a:solidFill>
                  <a:srgbClr val="006AB3"/>
                </a:solidFill>
              </a:rPr>
              <a:t>4.1 Covariances beyond cross sections?</a:t>
            </a:r>
          </a:p>
        </p:txBody>
      </p:sp>
      <p:sp>
        <p:nvSpPr>
          <p:cNvPr id="9" name="Slide Number Placeholder 1">
            <a:extLst>
              <a:ext uri="{FF2B5EF4-FFF2-40B4-BE49-F238E27FC236}">
                <a16:creationId xmlns:a16="http://schemas.microsoft.com/office/drawing/2014/main" id="{1EC9160F-A7E2-C7B7-E3B6-EB7D87FFAF43}"/>
              </a:ext>
            </a:extLst>
          </p:cNvPr>
          <p:cNvSpPr txBox="1">
            <a:spLocks/>
          </p:cNvSpPr>
          <p:nvPr/>
        </p:nvSpPr>
        <p:spPr>
          <a:xfrm>
            <a:off x="11857038" y="6507189"/>
            <a:ext cx="334962" cy="365125"/>
          </a:xfrm>
          <a:prstGeom prst="rect">
            <a:avLst/>
          </a:prstGeom>
        </p:spPr>
        <p:txBody>
          <a:bodyPr vert="horz" lIns="91440" tIns="45720" rIns="91440" bIns="45720" rtlCol="0" anchor="ctr"/>
          <a:lstStyle>
            <a:defPPr>
              <a:defRPr lang="en-US"/>
            </a:defPPr>
            <a:lvl1pPr algn="r">
              <a:defRPr sz="1200"/>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Garamond" panose="02020404030301010803" pitchFamily="18"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Garamond" panose="02020404030301010803" pitchFamily="18"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Garamond" panose="02020404030301010803" pitchFamily="18"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6C6AE60A-B69C-4790-82F7-3882EDF23186}" type="slidenum">
              <a:rPr lang="de-DE" smtClean="0"/>
              <a:pPr/>
              <a:t>9</a:t>
            </a:fld>
            <a:endParaRPr lang="de-DE" dirty="0"/>
          </a:p>
        </p:txBody>
      </p:sp>
      <p:sp>
        <p:nvSpPr>
          <p:cNvPr id="6" name="TextBox 5">
            <a:extLst>
              <a:ext uri="{FF2B5EF4-FFF2-40B4-BE49-F238E27FC236}">
                <a16:creationId xmlns:a16="http://schemas.microsoft.com/office/drawing/2014/main" id="{1AA12465-C0B1-C23E-7BBD-926046811244}"/>
              </a:ext>
            </a:extLst>
          </p:cNvPr>
          <p:cNvSpPr txBox="1"/>
          <p:nvPr/>
        </p:nvSpPr>
        <p:spPr>
          <a:xfrm>
            <a:off x="86216" y="1104523"/>
            <a:ext cx="11717554" cy="3293209"/>
          </a:xfrm>
          <a:prstGeom prst="rect">
            <a:avLst/>
          </a:prstGeom>
          <a:noFill/>
        </p:spPr>
        <p:txBody>
          <a:bodyPr wrap="square">
            <a:spAutoFit/>
          </a:bodyPr>
          <a:lstStyle/>
          <a:p>
            <a:pPr>
              <a:buNone/>
            </a:pPr>
            <a:r>
              <a:rPr lang="en-GB" sz="2000" dirty="0"/>
              <a:t>In many UQ studies, </a:t>
            </a:r>
            <a:r>
              <a:rPr lang="en-GB" sz="2000" b="1" dirty="0"/>
              <a:t>“nuclear-data covariances” are often understood as cross-section covariances</a:t>
            </a:r>
            <a:r>
              <a:rPr lang="en-GB" sz="2000" dirty="0"/>
              <a:t>. However, application responses may also depend on:</a:t>
            </a:r>
          </a:p>
          <a:p>
            <a:pPr>
              <a:buNone/>
            </a:pPr>
            <a:endParaRPr lang="en-GB" sz="600" dirty="0"/>
          </a:p>
          <a:p>
            <a:pPr marL="742950" lvl="1" indent="-285750">
              <a:buFont typeface="Arial" panose="020B0604020202020204" pitchFamily="34" charset="0"/>
              <a:buChar char="•"/>
            </a:pPr>
            <a:r>
              <a:rPr lang="en-GB" dirty="0"/>
              <a:t>neutron multiplicities (nu-bar) -  MF31</a:t>
            </a:r>
          </a:p>
          <a:p>
            <a:pPr marL="742950" lvl="1" indent="-285750">
              <a:buFont typeface="Arial" panose="020B0604020202020204" pitchFamily="34" charset="0"/>
              <a:buChar char="•"/>
            </a:pPr>
            <a:r>
              <a:rPr lang="en-GB" dirty="0"/>
              <a:t>prompt fission neutron spectra (PFNS) – MF35</a:t>
            </a:r>
          </a:p>
          <a:p>
            <a:pPr marL="742950" lvl="1" indent="-285750">
              <a:buFont typeface="Arial" panose="020B0604020202020204" pitchFamily="34" charset="0"/>
              <a:buChar char="•"/>
            </a:pPr>
            <a:r>
              <a:rPr lang="en-GB" dirty="0"/>
              <a:t>angular distributions – MF34</a:t>
            </a:r>
          </a:p>
          <a:p>
            <a:pPr marL="742950" lvl="1" indent="-285750">
              <a:buFont typeface="Arial" panose="020B0604020202020204" pitchFamily="34" charset="0"/>
              <a:buChar char="•"/>
            </a:pPr>
            <a:r>
              <a:rPr lang="en-GB" dirty="0"/>
              <a:t>TSLs</a:t>
            </a:r>
          </a:p>
          <a:p>
            <a:pPr marL="742950" lvl="1" indent="-285750">
              <a:buFont typeface="Arial" panose="020B0604020202020204" pitchFamily="34" charset="0"/>
              <a:buChar char="•"/>
            </a:pPr>
            <a:r>
              <a:rPr lang="en-GB" dirty="0"/>
              <a:t>fission yields</a:t>
            </a:r>
          </a:p>
          <a:p>
            <a:pPr marL="742950" lvl="1" indent="-285750">
              <a:buFont typeface="Arial" panose="020B0604020202020204" pitchFamily="34" charset="0"/>
              <a:buChar char="•"/>
            </a:pPr>
            <a:r>
              <a:rPr lang="en-GB" dirty="0"/>
              <a:t>decay data</a:t>
            </a:r>
          </a:p>
          <a:p>
            <a:pPr marL="742950" lvl="1" indent="-285750">
              <a:buFont typeface="Arial" panose="020B0604020202020204" pitchFamily="34" charset="0"/>
              <a:buChar char="•"/>
            </a:pPr>
            <a:r>
              <a:rPr lang="en-GB" dirty="0"/>
              <a:t>…</a:t>
            </a:r>
          </a:p>
          <a:p>
            <a:pPr>
              <a:buNone/>
            </a:pPr>
            <a:r>
              <a:rPr lang="en-GB" b="1" dirty="0">
                <a:solidFill>
                  <a:srgbClr val="0000FF"/>
                </a:solidFill>
              </a:rPr>
              <a:t>A complete uncertainty propagation requires covariance data for all nuclear-data quantities to which the application is sensitive</a:t>
            </a:r>
            <a:endParaRPr lang="en-GB" dirty="0">
              <a:solidFill>
                <a:srgbClr val="0000FF"/>
              </a:solidFill>
            </a:endParaRPr>
          </a:p>
        </p:txBody>
      </p:sp>
      <p:sp>
        <p:nvSpPr>
          <p:cNvPr id="8" name="TextBox 7">
            <a:extLst>
              <a:ext uri="{FF2B5EF4-FFF2-40B4-BE49-F238E27FC236}">
                <a16:creationId xmlns:a16="http://schemas.microsoft.com/office/drawing/2014/main" id="{F3D6C7F5-62C3-89B1-37EE-8759DEE15AAC}"/>
              </a:ext>
            </a:extLst>
          </p:cNvPr>
          <p:cNvSpPr txBox="1"/>
          <p:nvPr/>
        </p:nvSpPr>
        <p:spPr>
          <a:xfrm>
            <a:off x="82550" y="4400677"/>
            <a:ext cx="11774488" cy="2400657"/>
          </a:xfrm>
          <a:prstGeom prst="rect">
            <a:avLst/>
          </a:prstGeom>
          <a:noFill/>
          <a:ln>
            <a:solidFill>
              <a:srgbClr val="0000FF"/>
            </a:solidFill>
          </a:ln>
        </p:spPr>
        <p:txBody>
          <a:bodyPr wrap="square">
            <a:spAutoFit/>
          </a:bodyPr>
          <a:lstStyle/>
          <a:p>
            <a:r>
              <a:rPr lang="en-GB" b="1" dirty="0"/>
              <a:t>Examples:  “The relevant covariance data are application-dependent”</a:t>
            </a:r>
          </a:p>
          <a:p>
            <a:endParaRPr lang="en-GB" sz="600" b="1" dirty="0"/>
          </a:p>
          <a:p>
            <a:pPr lvl="1"/>
            <a:r>
              <a:rPr lang="en-GB" b="1" dirty="0"/>
              <a:t>Small  Fast critical systems</a:t>
            </a:r>
            <a:endParaRPr lang="en-GB" dirty="0"/>
          </a:p>
          <a:p>
            <a:pPr marL="630238" lvl="1" indent="-185738">
              <a:buFont typeface="Arial" panose="020B0604020202020204" pitchFamily="34" charset="0"/>
              <a:buChar char="•"/>
            </a:pPr>
            <a:r>
              <a:rPr lang="en-GB" dirty="0"/>
              <a:t>Angular distributions affect neutron leakage and spectrum</a:t>
            </a:r>
            <a:endParaRPr lang="en-GB" b="1" dirty="0"/>
          </a:p>
          <a:p>
            <a:pPr lvl="1"/>
            <a:r>
              <a:rPr lang="en-GB" b="1" dirty="0"/>
              <a:t>LWRs</a:t>
            </a:r>
          </a:p>
          <a:p>
            <a:pPr marL="630238" lvl="1" indent="-185738">
              <a:buFont typeface="Arial" panose="020B0604020202020204" pitchFamily="34" charset="0"/>
              <a:buChar char="•"/>
            </a:pPr>
            <a:r>
              <a:rPr lang="en-GB" dirty="0"/>
              <a:t>TSLs – H in H2O</a:t>
            </a:r>
          </a:p>
          <a:p>
            <a:pPr lvl="1"/>
            <a:r>
              <a:rPr lang="en-GB" b="1" dirty="0"/>
              <a:t>Fission Pulse Decay Heat calculations</a:t>
            </a:r>
            <a:endParaRPr lang="en-GB" dirty="0"/>
          </a:p>
          <a:p>
            <a:pPr marL="630238" lvl="1" indent="-185738">
              <a:buFont typeface="Arial" panose="020B0604020202020204" pitchFamily="34" charset="0"/>
              <a:buChar char="•"/>
            </a:pPr>
            <a:r>
              <a:rPr lang="en-GB" dirty="0"/>
              <a:t>Fission yields, decay data</a:t>
            </a:r>
          </a:p>
          <a:p>
            <a:pPr marL="630238" lvl="1" indent="-185738">
              <a:buFont typeface="Arial" panose="020B0604020202020204" pitchFamily="34" charset="0"/>
              <a:buChar char="•"/>
            </a:pPr>
            <a:r>
              <a:rPr lang="en-GB" dirty="0"/>
              <a:t>Fission Yield correlations can strongly reduce or reshape propagated uncertainties</a:t>
            </a:r>
          </a:p>
        </p:txBody>
      </p:sp>
    </p:spTree>
    <p:extLst>
      <p:ext uri="{BB962C8B-B14F-4D97-AF65-F5344CB8AC3E}">
        <p14:creationId xmlns:p14="http://schemas.microsoft.com/office/powerpoint/2010/main" val="481940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4539</TotalTime>
  <Words>5606</Words>
  <Application>Microsoft Office PowerPoint</Application>
  <PresentationFormat>Widescreen</PresentationFormat>
  <Paragraphs>728</Paragraphs>
  <Slides>35</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35</vt:i4>
      </vt:variant>
    </vt:vector>
  </HeadingPairs>
  <TitlesOfParts>
    <vt:vector size="50" baseType="lpstr">
      <vt:lpstr>Aptos</vt:lpstr>
      <vt:lpstr>Arial</vt:lpstr>
      <vt:lpstr>Calibri</vt:lpstr>
      <vt:lpstr>Cambria Math</vt:lpstr>
      <vt:lpstr>CMMI10</vt:lpstr>
      <vt:lpstr>CMR7</vt:lpstr>
      <vt:lpstr>Courier New</vt:lpstr>
      <vt:lpstr>Garamond</vt:lpstr>
      <vt:lpstr>Gill Sans MT</vt:lpstr>
      <vt:lpstr>SFRM1000</vt:lpstr>
      <vt:lpstr>Symbol</vt:lpstr>
      <vt:lpstr>Tahoma</vt:lpstr>
      <vt:lpstr>Times New Roman</vt:lpstr>
      <vt:lpstr>Wingdings</vt:lpstr>
      <vt:lpstr>Office Theme</vt:lpstr>
      <vt:lpstr>Uncertainty propagation of nuclear data:  how and what for?</vt:lpstr>
      <vt:lpstr>Contents</vt:lpstr>
      <vt:lpstr>1. The Speaker</vt:lpstr>
      <vt:lpstr>2. Introduction and Motivation </vt:lpstr>
      <vt:lpstr>3. Nuclear Data Life Cycle</vt:lpstr>
      <vt:lpstr>4. What is inside a covariance matrix?</vt:lpstr>
      <vt:lpstr>4. What is inside a covariance matrix?</vt:lpstr>
      <vt:lpstr>What is inside a covariance matrix?</vt:lpstr>
      <vt:lpstr>4.1 Covariances beyond cross sections?</vt:lpstr>
      <vt:lpstr>5. How do we propagate nuclear-data uncertainties?</vt:lpstr>
      <vt:lpstr>5. How do we propagate nuclear-data uncertainties?</vt:lpstr>
      <vt:lpstr>5.1 Processing and Q&amp;A of covariances</vt:lpstr>
      <vt:lpstr>5.1 Processing and Q&amp;A of covariances</vt:lpstr>
      <vt:lpstr>5.2 Ex: Testing covariances in Criticality</vt:lpstr>
      <vt:lpstr>5.3 Ex.: Individual perturbations vs UQ</vt:lpstr>
      <vt:lpstr>5.4 Example… USER perspective</vt:lpstr>
      <vt:lpstr>5.4 Example… USER perspective</vt:lpstr>
      <vt:lpstr>5.4 EVAL perspective in ENDF/B-VIII.1</vt:lpstr>
      <vt:lpstr>6. Examples of Personal Experience dealing with Application of Covariance Data</vt:lpstr>
      <vt:lpstr>[1] Uncertainty in Activation calculations</vt:lpstr>
      <vt:lpstr>[2] Uncertainty in Depletion calculations </vt:lpstr>
      <vt:lpstr>[2] Uncertainty in Depletion calculations </vt:lpstr>
      <vt:lpstr>[2] Uncertainty in Depletion calculations </vt:lpstr>
      <vt:lpstr>[3] Uncertainty in Core Calculations</vt:lpstr>
      <vt:lpstr>[3] Uncertainty in Core Calculations</vt:lpstr>
      <vt:lpstr>[4] Uncertainty in Fission Pulse Decay Heat</vt:lpstr>
      <vt:lpstr>[4.1] Importance of FY correlations …</vt:lpstr>
      <vt:lpstr>[5] Hidden correlations / CIELO / SG44 </vt:lpstr>
      <vt:lpstr>[6] Uncertainty Quantification (UQ) due to Nuclear Data Uncertainties </vt:lpstr>
      <vt:lpstr>[7] TAR Calculations &amp; nuclear data needs</vt:lpstr>
      <vt:lpstr>7. Conclusion &amp; Lessons Learned</vt:lpstr>
      <vt:lpstr>Thanks for your attention !</vt:lpstr>
      <vt:lpstr>E&amp;T in ND</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 Demaziere</dc:creator>
  <cp:lastModifiedBy>Óscar Luis Cabellos De Francisco</cp:lastModifiedBy>
  <cp:revision>346</cp:revision>
  <dcterms:created xsi:type="dcterms:W3CDTF">2019-02-24T14:01:51Z</dcterms:created>
  <dcterms:modified xsi:type="dcterms:W3CDTF">2026-06-28T16:52:16Z</dcterms:modified>
</cp:coreProperties>
</file>