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5" r:id="rId2"/>
  </p:sldMasterIdLst>
  <p:notesMasterIdLst>
    <p:notesMasterId r:id="rId30"/>
  </p:notesMasterIdLst>
  <p:handoutMasterIdLst>
    <p:handoutMasterId r:id="rId31"/>
  </p:handoutMasterIdLst>
  <p:sldIdLst>
    <p:sldId id="353" r:id="rId3"/>
    <p:sldId id="581" r:id="rId4"/>
    <p:sldId id="635" r:id="rId5"/>
    <p:sldId id="636" r:id="rId6"/>
    <p:sldId id="604" r:id="rId7"/>
    <p:sldId id="633" r:id="rId8"/>
    <p:sldId id="606" r:id="rId9"/>
    <p:sldId id="641" r:id="rId10"/>
    <p:sldId id="642" r:id="rId11"/>
    <p:sldId id="610" r:id="rId12"/>
    <p:sldId id="611" r:id="rId13"/>
    <p:sldId id="621" r:id="rId14"/>
    <p:sldId id="608" r:id="rId15"/>
    <p:sldId id="612" r:id="rId16"/>
    <p:sldId id="644" r:id="rId17"/>
    <p:sldId id="631" r:id="rId18"/>
    <p:sldId id="629" r:id="rId19"/>
    <p:sldId id="645" r:id="rId20"/>
    <p:sldId id="646" r:id="rId21"/>
    <p:sldId id="647" r:id="rId22"/>
    <p:sldId id="640" r:id="rId23"/>
    <p:sldId id="626" r:id="rId24"/>
    <p:sldId id="632" r:id="rId25"/>
    <p:sldId id="607" r:id="rId26"/>
    <p:sldId id="643" r:id="rId27"/>
    <p:sldId id="638" r:id="rId28"/>
    <p:sldId id="61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 Croce Federico" initials="FD" lastIdx="18" clrIdx="0">
    <p:extLst>
      <p:ext uri="{19B8F6BF-5375-455C-9EA6-DF929625EA0E}">
        <p15:presenceInfo xmlns:p15="http://schemas.microsoft.com/office/powerpoint/2012/main" userId="S::Federico.Di.Croce@sckcen.be::e1a0bb5b-f0bc-4cc2-9525-29bf7eb9fb36" providerId="AD"/>
      </p:ext>
    </p:extLst>
  </p:cmAuthor>
  <p:cmAuthor id="2" name="Grimaldi Federico" initials="FG" lastIdx="19" clrIdx="1">
    <p:extLst>
      <p:ext uri="{19B8F6BF-5375-455C-9EA6-DF929625EA0E}">
        <p15:presenceInfo xmlns:p15="http://schemas.microsoft.com/office/powerpoint/2012/main" userId="S::Federico.Grimaldi@sckcen.be::28fe21a7-1e3b-4d11-a679-8d0b47e9fa5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3685BB"/>
    <a:srgbClr val="3CA73C"/>
    <a:srgbClr val="FF8216"/>
    <a:srgbClr val="4CAE4C"/>
    <a:srgbClr val="418BBF"/>
    <a:srgbClr val="FF9232"/>
    <a:srgbClr val="FF052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4BAB9A-EFFE-4300-9F5A-E9766202ADA9}" v="19" dt="2026-06-30T07:18:47.746"/>
  </p1510:revLst>
</p1510:revInfo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288" autoAdjust="0"/>
  </p:normalViewPr>
  <p:slideViewPr>
    <p:cSldViewPr snapToGrid="0">
      <p:cViewPr varScale="1">
        <p:scale>
          <a:sx n="96" d="100"/>
          <a:sy n="96" d="100"/>
        </p:scale>
        <p:origin x="115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760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 Croce Federico" userId="e1a0bb5b-f0bc-4cc2-9525-29bf7eb9fb36" providerId="ADAL" clId="{E4B6DA22-E6BF-4D63-8F97-9014ACCDD843}"/>
    <pc:docChg chg="custSel modSld">
      <pc:chgData name="Di Croce Federico" userId="e1a0bb5b-f0bc-4cc2-9525-29bf7eb9fb36" providerId="ADAL" clId="{E4B6DA22-E6BF-4D63-8F97-9014ACCDD843}" dt="2026-06-30T07:18:47.746" v="284"/>
      <pc:docMkLst>
        <pc:docMk/>
      </pc:docMkLst>
      <pc:sldChg chg="modSp mod modAnim">
        <pc:chgData name="Di Croce Federico" userId="e1a0bb5b-f0bc-4cc2-9525-29bf7eb9fb36" providerId="ADAL" clId="{E4B6DA22-E6BF-4D63-8F97-9014ACCDD843}" dt="2026-06-28T06:48:00.197" v="176"/>
        <pc:sldMkLst>
          <pc:docMk/>
          <pc:sldMk cId="1080471257" sldId="606"/>
        </pc:sldMkLst>
        <pc:spChg chg="mod">
          <ac:chgData name="Di Croce Federico" userId="e1a0bb5b-f0bc-4cc2-9525-29bf7eb9fb36" providerId="ADAL" clId="{E4B6DA22-E6BF-4D63-8F97-9014ACCDD843}" dt="2026-06-28T06:47:40.991" v="175" actId="1036"/>
          <ac:spMkLst>
            <pc:docMk/>
            <pc:sldMk cId="1080471257" sldId="606"/>
            <ac:spMk id="3" creationId="{879043EC-B61F-6456-0138-504F553ED482}"/>
          </ac:spMkLst>
        </pc:spChg>
      </pc:sldChg>
      <pc:sldChg chg="modAnim">
        <pc:chgData name="Di Croce Federico" userId="e1a0bb5b-f0bc-4cc2-9525-29bf7eb9fb36" providerId="ADAL" clId="{E4B6DA22-E6BF-4D63-8F97-9014ACCDD843}" dt="2026-06-28T07:16:30.962" v="177"/>
        <pc:sldMkLst>
          <pc:docMk/>
          <pc:sldMk cId="1818160122" sldId="611"/>
        </pc:sldMkLst>
      </pc:sldChg>
      <pc:sldChg chg="addSp delSp modSp mod delAnim modAnim">
        <pc:chgData name="Di Croce Federico" userId="e1a0bb5b-f0bc-4cc2-9525-29bf7eb9fb36" providerId="ADAL" clId="{E4B6DA22-E6BF-4D63-8F97-9014ACCDD843}" dt="2026-06-30T07:18:47.746" v="284"/>
        <pc:sldMkLst>
          <pc:docMk/>
          <pc:sldMk cId="2944623038" sldId="621"/>
        </pc:sldMkLst>
        <pc:picChg chg="add mod">
          <ac:chgData name="Di Croce Federico" userId="e1a0bb5b-f0bc-4cc2-9525-29bf7eb9fb36" providerId="ADAL" clId="{E4B6DA22-E6BF-4D63-8F97-9014ACCDD843}" dt="2026-06-30T07:17:29.309" v="283" actId="1035"/>
          <ac:picMkLst>
            <pc:docMk/>
            <pc:sldMk cId="2944623038" sldId="621"/>
            <ac:picMk id="10" creationId="{38BB4AD0-302E-D86C-A1D5-51EDFC7D1A8B}"/>
          </ac:picMkLst>
        </pc:picChg>
        <pc:picChg chg="del">
          <ac:chgData name="Di Croce Federico" userId="e1a0bb5b-f0bc-4cc2-9525-29bf7eb9fb36" providerId="ADAL" clId="{E4B6DA22-E6BF-4D63-8F97-9014ACCDD843}" dt="2026-06-30T07:17:19.454" v="178" actId="478"/>
          <ac:picMkLst>
            <pc:docMk/>
            <pc:sldMk cId="2944623038" sldId="621"/>
            <ac:picMk id="17" creationId="{5C18D7BF-DDC0-F4AA-D3A7-A9DBB49810B6}"/>
          </ac:picMkLst>
        </pc:picChg>
      </pc:sldChg>
      <pc:sldChg chg="modSp modAnim">
        <pc:chgData name="Di Croce Federico" userId="e1a0bb5b-f0bc-4cc2-9525-29bf7eb9fb36" providerId="ADAL" clId="{E4B6DA22-E6BF-4D63-8F97-9014ACCDD843}" dt="2026-06-28T06:46:04.729" v="166" actId="20577"/>
        <pc:sldMkLst>
          <pc:docMk/>
          <pc:sldMk cId="2296600393" sldId="633"/>
        </pc:sldMkLst>
        <pc:spChg chg="mod">
          <ac:chgData name="Di Croce Federico" userId="e1a0bb5b-f0bc-4cc2-9525-29bf7eb9fb36" providerId="ADAL" clId="{E4B6DA22-E6BF-4D63-8F97-9014ACCDD843}" dt="2026-06-28T06:46:04.729" v="166" actId="20577"/>
          <ac:spMkLst>
            <pc:docMk/>
            <pc:sldMk cId="2296600393" sldId="633"/>
            <ac:spMk id="24" creationId="{A584A6C4-1359-0610-28BD-AC9AABA431F4}"/>
          </ac:spMkLst>
        </pc:spChg>
      </pc:sldChg>
      <pc:sldChg chg="modNotesTx">
        <pc:chgData name="Di Croce Federico" userId="e1a0bb5b-f0bc-4cc2-9525-29bf7eb9fb36" providerId="ADAL" clId="{E4B6DA22-E6BF-4D63-8F97-9014ACCDD843}" dt="2026-06-28T06:36:21.702" v="154" actId="20577"/>
        <pc:sldMkLst>
          <pc:docMk/>
          <pc:sldMk cId="3167479098" sldId="63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070259" y="8282370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703643" y="310337"/>
            <a:ext cx="5450714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</a:t>
            </a: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© SCK CEN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-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of SCK CEN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Promoter / mentor</a:t>
            </a:r>
          </a:p>
          <a:p>
            <a:endParaRPr lang="en-US" dirty="0"/>
          </a:p>
          <a:p>
            <a:r>
              <a:rPr lang="en-US" dirty="0"/>
              <a:t>Share the progress on the oscillation experiments program at the VENUS-F reactor. </a:t>
            </a:r>
          </a:p>
          <a:p>
            <a:endParaRPr lang="en-US" dirty="0"/>
          </a:p>
          <a:p>
            <a:r>
              <a:rPr lang="en-US" dirty="0"/>
              <a:t>All coauthors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Stress </a:t>
            </a:r>
            <a:r>
              <a:rPr lang="en-US" dirty="0" err="1"/>
              <a:t>alpha_i</a:t>
            </a:r>
            <a:r>
              <a:rPr lang="en-US" dirty="0"/>
              <a:t> assumption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1895638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B5F4D-8466-0DC5-C94F-369AB5B97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BC601A-D139-D2A2-00B4-4AFC25D5F3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3B5E90-1DBE-8BE2-4DFF-AEEB52DE7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Stress </a:t>
            </a:r>
            <a:r>
              <a:rPr lang="en-US" dirty="0" err="1"/>
              <a:t>alpha_i</a:t>
            </a:r>
            <a:r>
              <a:rPr lang="en-US" dirty="0"/>
              <a:t> assumption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77718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from your research question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993232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conclusion</a:t>
            </a:r>
          </a:p>
          <a:p>
            <a:r>
              <a:rPr lang="en-US" dirty="0"/>
              <a:t>Call it future work, to be done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563891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5FE30-15D4-478F-88D0-5BD7CE3BB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5C1119-F819-B56B-FD6F-DFB279A450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049E6B-6FC7-ACE3-6496-95CC554577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753882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0E9C4-879F-09DF-422C-9A40A214A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9BAB5-93D8-ABB9-8F95-730C641502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52CDE0-C473-1B51-A633-FD51380852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 piece of information for experiment analysis, interpretation</a:t>
            </a:r>
          </a:p>
          <a:p>
            <a:endParaRPr lang="en-US" dirty="0"/>
          </a:p>
          <a:p>
            <a:r>
              <a:rPr lang="en-US" dirty="0"/>
              <a:t>Global on top of the detector slide</a:t>
            </a:r>
          </a:p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05167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9CF3E-5979-76DA-EFC7-2E591F0EF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55D16-E79B-EA2F-2901-9EE4DD9510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45958F-BD83-7DC8-1BA4-D45922C77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 piece of information for experiment analysis, interpretation</a:t>
            </a:r>
          </a:p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1036963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0557898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7971C-8657-A440-BC37-10DD115A5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892BF3-EAF0-DF14-E1F3-E27CFC7051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048B64-69EB-C4F2-ADB5-CB09316E51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Stress </a:t>
            </a:r>
            <a:r>
              <a:rPr lang="en-US" dirty="0" err="1"/>
              <a:t>alpha_i</a:t>
            </a:r>
            <a:r>
              <a:rPr lang="en-US" dirty="0"/>
              <a:t> assumption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7645265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78FBE-CE31-1050-2E5A-E57125880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2309EC-6D76-60F9-07A5-533131D1EE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017659-91CB-6F06-9E2D-AF8747034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55419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C2D42-1D57-F6B4-0B71-A7CA617BB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944EA9-AF59-51BB-56DC-64967F0522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55E496-68F5-AF5D-724B-9845F8EF56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categories of integral experiments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99897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Simplest way to include in the reactor kinetic model is by grouping them according to their </a:t>
            </a:r>
            <a:r>
              <a:rPr lang="en-US" dirty="0" err="1"/>
              <a:t>halflives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Not unique grouping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194233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D3C8E-2BD4-F647-880C-62992AB2B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372763-8A86-B454-7A7C-79323D22CB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50241E-89AB-BAE9-8F4E-2D2ECC7410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Dynamic system, input perturbation, output reactor response (directly measured)</a:t>
            </a:r>
          </a:p>
          <a:p>
            <a:r>
              <a:rPr lang="en-US" dirty="0"/>
              <a:t>Condense all the physics of prompt and delayed neutrons in the system</a:t>
            </a:r>
          </a:p>
          <a:p>
            <a:endParaRPr lang="en-US" dirty="0"/>
          </a:p>
          <a:p>
            <a:r>
              <a:rPr lang="en-US" dirty="0"/>
              <a:t>Measurement + evaluation</a:t>
            </a:r>
          </a:p>
          <a:p>
            <a:endParaRPr lang="en-US" dirty="0"/>
          </a:p>
          <a:p>
            <a:r>
              <a:rPr lang="en-US" dirty="0"/>
              <a:t>Different conclusions for lambda</a:t>
            </a:r>
          </a:p>
        </p:txBody>
      </p:sp>
    </p:spTree>
    <p:extLst>
      <p:ext uri="{BB962C8B-B14F-4D97-AF65-F5344CB8AC3E}">
        <p14:creationId xmlns:p14="http://schemas.microsoft.com/office/powerpoint/2010/main" val="855507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Adjoint weighted production of delayed neutrons / total adjoint weighted production </a:t>
            </a:r>
          </a:p>
          <a:p>
            <a:r>
              <a:rPr lang="en-US" dirty="0"/>
              <a:t>Prompt neutron generation time: from production by fission to absorption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514120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CE33A-9BAE-382F-9DAC-E6728FFEC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5F0B4E-EB7D-E247-8F49-BEDAD428FA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0A27DA-F2D7-5819-5261-9CBD338DAD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Adjoint weighted production of delayed neutrons / total adjoint weighted production </a:t>
            </a:r>
          </a:p>
          <a:p>
            <a:r>
              <a:rPr lang="en-US" dirty="0"/>
              <a:t>Prompt neutron generation time: from production by fission to absorption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942307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Too dense presentation! </a:t>
            </a:r>
          </a:p>
          <a:p>
            <a:r>
              <a:rPr lang="en-US" dirty="0"/>
              <a:t>Details for the discussion afterward</a:t>
            </a:r>
          </a:p>
          <a:p>
            <a:r>
              <a:rPr lang="en-US" dirty="0"/>
              <a:t>Flow chart, clear research questions</a:t>
            </a:r>
          </a:p>
          <a:p>
            <a:r>
              <a:rPr lang="en-US" dirty="0"/>
              <a:t>No </a:t>
            </a:r>
            <a:r>
              <a:rPr lang="en-US" dirty="0" err="1"/>
              <a:t>beta_i</a:t>
            </a:r>
            <a:r>
              <a:rPr lang="en-US" dirty="0"/>
              <a:t> expression</a:t>
            </a:r>
          </a:p>
          <a:p>
            <a:endParaRPr lang="en-US" dirty="0"/>
          </a:p>
          <a:p>
            <a:r>
              <a:rPr lang="en-US" dirty="0"/>
              <a:t>Del + prompt </a:t>
            </a:r>
            <a:r>
              <a:rPr lang="en-US" dirty="0" err="1"/>
              <a:t>nubar</a:t>
            </a:r>
            <a:r>
              <a:rPr lang="en-US" dirty="0"/>
              <a:t> and sum in backup -&gt; same 18</a:t>
            </a:r>
          </a:p>
          <a:p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1958990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Reactions included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229283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Remark from here on oscillation at </a:t>
            </a:r>
            <a:r>
              <a:rPr lang="en-US" dirty="0" err="1"/>
              <a:t>venus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318240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t="46262" r="6836" b="16827"/>
          <a:stretch/>
        </p:blipFill>
        <p:spPr>
          <a:xfrm>
            <a:off x="742950" y="762000"/>
            <a:ext cx="10725150" cy="4476750"/>
          </a:xfrm>
          <a:prstGeom prst="rect">
            <a:avLst/>
          </a:prstGeom>
        </p:spPr>
      </p:pic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00663"/>
            <a:ext cx="2193925" cy="793750"/>
            <a:chOff x="480" y="3339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39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956" y="3530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893" y="3339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1464" y="3464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1665" y="3418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88" y="3752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538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94" y="3750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 userDrawn="1"/>
          </p:nvSpPr>
          <p:spPr bwMode="auto">
            <a:xfrm>
              <a:off x="612" y="3769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 userDrawn="1"/>
          </p:nvSpPr>
          <p:spPr bwMode="auto">
            <a:xfrm>
              <a:off x="664" y="3751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684" y="3769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42" y="3769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822" y="3752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877" y="3770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927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982" y="3750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100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1"/>
            <p:cNvSpPr>
              <a:spLocks noEditPoints="1"/>
            </p:cNvSpPr>
            <p:nvPr userDrawn="1"/>
          </p:nvSpPr>
          <p:spPr bwMode="auto">
            <a:xfrm>
              <a:off x="1055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2"/>
            <p:cNvSpPr>
              <a:spLocks/>
            </p:cNvSpPr>
            <p:nvPr userDrawn="1"/>
          </p:nvSpPr>
          <p:spPr bwMode="auto">
            <a:xfrm>
              <a:off x="1112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3"/>
            <p:cNvSpPr>
              <a:spLocks noEditPoints="1"/>
            </p:cNvSpPr>
            <p:nvPr userDrawn="1"/>
          </p:nvSpPr>
          <p:spPr bwMode="auto">
            <a:xfrm>
              <a:off x="1170" y="3752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4"/>
            <p:cNvSpPr>
              <a:spLocks noEditPoints="1"/>
            </p:cNvSpPr>
            <p:nvPr userDrawn="1"/>
          </p:nvSpPr>
          <p:spPr bwMode="auto">
            <a:xfrm>
              <a:off x="12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5"/>
            <p:cNvSpPr>
              <a:spLocks/>
            </p:cNvSpPr>
            <p:nvPr userDrawn="1"/>
          </p:nvSpPr>
          <p:spPr bwMode="auto">
            <a:xfrm>
              <a:off x="1264" y="3769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6"/>
            <p:cNvSpPr>
              <a:spLocks noEditPoints="1"/>
            </p:cNvSpPr>
            <p:nvPr userDrawn="1"/>
          </p:nvSpPr>
          <p:spPr bwMode="auto">
            <a:xfrm>
              <a:off x="1303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7"/>
            <p:cNvSpPr>
              <a:spLocks noEditPoints="1"/>
            </p:cNvSpPr>
            <p:nvPr userDrawn="1"/>
          </p:nvSpPr>
          <p:spPr bwMode="auto">
            <a:xfrm>
              <a:off x="1356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8"/>
            <p:cNvSpPr>
              <a:spLocks/>
            </p:cNvSpPr>
            <p:nvPr userDrawn="1"/>
          </p:nvSpPr>
          <p:spPr bwMode="auto">
            <a:xfrm>
              <a:off x="1413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9"/>
            <p:cNvSpPr>
              <a:spLocks/>
            </p:cNvSpPr>
            <p:nvPr userDrawn="1"/>
          </p:nvSpPr>
          <p:spPr bwMode="auto">
            <a:xfrm>
              <a:off x="1440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40"/>
            <p:cNvSpPr>
              <a:spLocks/>
            </p:cNvSpPr>
            <p:nvPr userDrawn="1"/>
          </p:nvSpPr>
          <p:spPr bwMode="auto">
            <a:xfrm>
              <a:off x="1495" y="3750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1"/>
            <p:cNvSpPr>
              <a:spLocks/>
            </p:cNvSpPr>
            <p:nvPr userDrawn="1"/>
          </p:nvSpPr>
          <p:spPr bwMode="auto">
            <a:xfrm>
              <a:off x="1571" y="3751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2"/>
            <p:cNvSpPr>
              <a:spLocks noEditPoints="1"/>
            </p:cNvSpPr>
            <p:nvPr userDrawn="1"/>
          </p:nvSpPr>
          <p:spPr bwMode="auto">
            <a:xfrm>
              <a:off x="1642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3"/>
            <p:cNvSpPr>
              <a:spLocks/>
            </p:cNvSpPr>
            <p:nvPr userDrawn="1"/>
          </p:nvSpPr>
          <p:spPr bwMode="auto">
            <a:xfrm>
              <a:off x="1698" y="3769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4"/>
            <p:cNvSpPr>
              <a:spLocks/>
            </p:cNvSpPr>
            <p:nvPr userDrawn="1"/>
          </p:nvSpPr>
          <p:spPr bwMode="auto">
            <a:xfrm>
              <a:off x="1744" y="3750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5"/>
            <p:cNvSpPr>
              <a:spLocks/>
            </p:cNvSpPr>
            <p:nvPr userDrawn="1"/>
          </p:nvSpPr>
          <p:spPr bwMode="auto">
            <a:xfrm>
              <a:off x="1785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6"/>
            <p:cNvSpPr>
              <a:spLocks noEditPoints="1"/>
            </p:cNvSpPr>
            <p:nvPr userDrawn="1"/>
          </p:nvSpPr>
          <p:spPr bwMode="auto">
            <a:xfrm>
              <a:off x="18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t="28982" r="2160" b="26878"/>
          <a:stretch/>
        </p:blipFill>
        <p:spPr>
          <a:xfrm>
            <a:off x="742950" y="733425"/>
            <a:ext cx="9210675" cy="53530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341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55454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554549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16462"/>
          <a:stretch/>
        </p:blipFill>
        <p:spPr>
          <a:xfrm>
            <a:off x="752929" y="769258"/>
            <a:ext cx="10697028" cy="532674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68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62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496"/>
            <a:ext cx="8939204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86463"/>
            <a:ext cx="8939204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9408312" y="800496"/>
            <a:ext cx="2013743" cy="5287567"/>
            <a:chOff x="9408312" y="800496"/>
            <a:chExt cx="2013743" cy="5287567"/>
          </a:xfrm>
          <a:solidFill>
            <a:schemeClr val="bg1">
              <a:lumMod val="95000"/>
            </a:schemeClr>
          </a:solidFill>
        </p:grpSpPr>
        <p:sp>
          <p:nvSpPr>
            <p:cNvPr id="673" name="Oval 672"/>
            <p:cNvSpPr/>
            <p:nvPr/>
          </p:nvSpPr>
          <p:spPr>
            <a:xfrm>
              <a:off x="10003624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Oval 674"/>
            <p:cNvSpPr/>
            <p:nvPr/>
          </p:nvSpPr>
          <p:spPr>
            <a:xfrm>
              <a:off x="10598936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Oval 675"/>
            <p:cNvSpPr/>
            <p:nvPr/>
          </p:nvSpPr>
          <p:spPr>
            <a:xfrm>
              <a:off x="10896592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Oval 676"/>
            <p:cNvSpPr/>
            <p:nvPr/>
          </p:nvSpPr>
          <p:spPr>
            <a:xfrm>
              <a:off x="11194248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>
              <a:off x="10301280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>
              <a:off x="10598936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>
              <a:off x="10896592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>
              <a:off x="11194248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>
              <a:off x="10003624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 userDrawn="1"/>
          </p:nvSpPr>
          <p:spPr>
            <a:xfrm>
              <a:off x="10301280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>
              <a:off x="10896592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>
              <a:off x="11194248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/>
            <p:cNvSpPr/>
            <p:nvPr/>
          </p:nvSpPr>
          <p:spPr>
            <a:xfrm>
              <a:off x="10301280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/>
            <p:cNvSpPr/>
            <p:nvPr/>
          </p:nvSpPr>
          <p:spPr>
            <a:xfrm>
              <a:off x="11194248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/>
            <p:cNvSpPr/>
            <p:nvPr/>
          </p:nvSpPr>
          <p:spPr>
            <a:xfrm>
              <a:off x="10003624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/>
            <p:cNvSpPr/>
            <p:nvPr/>
          </p:nvSpPr>
          <p:spPr>
            <a:xfrm>
              <a:off x="10301280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/>
            <p:cNvSpPr/>
            <p:nvPr/>
          </p:nvSpPr>
          <p:spPr>
            <a:xfrm>
              <a:off x="10598936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/>
            <p:cNvSpPr/>
            <p:nvPr/>
          </p:nvSpPr>
          <p:spPr>
            <a:xfrm>
              <a:off x="10896592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/>
            <p:cNvSpPr/>
            <p:nvPr/>
          </p:nvSpPr>
          <p:spPr>
            <a:xfrm>
              <a:off x="11194248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Oval 491"/>
            <p:cNvSpPr/>
            <p:nvPr/>
          </p:nvSpPr>
          <p:spPr>
            <a:xfrm>
              <a:off x="970596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/>
            <p:cNvSpPr/>
            <p:nvPr/>
          </p:nvSpPr>
          <p:spPr>
            <a:xfrm>
              <a:off x="10301280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/>
            <p:cNvSpPr/>
            <p:nvPr/>
          </p:nvSpPr>
          <p:spPr>
            <a:xfrm>
              <a:off x="10598936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/>
            <p:cNvSpPr/>
            <p:nvPr/>
          </p:nvSpPr>
          <p:spPr>
            <a:xfrm>
              <a:off x="10896592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19424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/>
            <p:cNvSpPr/>
            <p:nvPr/>
          </p:nvSpPr>
          <p:spPr>
            <a:xfrm>
              <a:off x="10003624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/>
            <p:cNvSpPr/>
            <p:nvPr/>
          </p:nvSpPr>
          <p:spPr>
            <a:xfrm>
              <a:off x="10301280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/>
            <p:cNvSpPr/>
            <p:nvPr/>
          </p:nvSpPr>
          <p:spPr>
            <a:xfrm>
              <a:off x="10598936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/>
            <p:cNvSpPr/>
            <p:nvPr/>
          </p:nvSpPr>
          <p:spPr>
            <a:xfrm>
              <a:off x="11194248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/>
            <p:nvPr/>
          </p:nvSpPr>
          <p:spPr>
            <a:xfrm>
              <a:off x="10598936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/>
            <p:nvPr/>
          </p:nvSpPr>
          <p:spPr>
            <a:xfrm>
              <a:off x="10896592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/>
            <p:cNvSpPr/>
            <p:nvPr/>
          </p:nvSpPr>
          <p:spPr>
            <a:xfrm>
              <a:off x="11194248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940831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970596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>
              <a:off x="10003624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>
              <a:off x="10301280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/>
            <p:nvPr/>
          </p:nvSpPr>
          <p:spPr>
            <a:xfrm>
              <a:off x="10598936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1089659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>
              <a:off x="1119424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970596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0003624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>
              <a:off x="10896592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/>
            <p:nvPr/>
          </p:nvSpPr>
          <p:spPr>
            <a:xfrm>
              <a:off x="1119424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10003624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10301280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10598936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10896592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11194248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10598936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896592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970596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10301280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896592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1119424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10003624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598936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896592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11194248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940831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10598936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1089659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11194248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003624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10598936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194248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0301280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10896592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11194248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970596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0301280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0598936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119424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3" y="2293938"/>
            <a:ext cx="8939212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65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10658475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43019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60501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66762" y="2485059"/>
            <a:ext cx="5329237" cy="3572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1768890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6763" y="2895600"/>
            <a:ext cx="6010275" cy="3581400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-36000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942" y="800100"/>
            <a:ext cx="5305309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indent="-360000">
              <a:defRPr sz="3600">
                <a:solidFill>
                  <a:schemeClr val="bg1"/>
                </a:solidFill>
              </a:defRPr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1057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-36000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1768890"/>
            <a:ext cx="5329238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-360000">
              <a:buFontTx/>
              <a:buNone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2857500"/>
            <a:ext cx="5329238" cy="3200400"/>
          </a:xfrm>
        </p:spPr>
        <p:txBody>
          <a:bodyPr wrap="square">
            <a:normAutofit/>
          </a:bodyPr>
          <a:lstStyle>
            <a:lvl1pPr marL="269875" indent="-273050"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 marL="533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marL="9017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marL="1168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15240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sz="quarter" idx="15" hasCustomPrompt="1"/>
          </p:nvPr>
        </p:nvSpPr>
        <p:spPr>
          <a:xfrm>
            <a:off x="107078" y="5338327"/>
            <a:ext cx="809863" cy="1418431"/>
          </a:xfr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/>
          <a:lstStyle>
            <a:lvl1pPr marL="88900" indent="0">
              <a:buNone/>
              <a:defRPr baseline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5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t="19781" r="9238" b="29912"/>
          <a:stretch/>
        </p:blipFill>
        <p:spPr>
          <a:xfrm>
            <a:off x="771525" y="771525"/>
            <a:ext cx="10658475" cy="4435475"/>
          </a:xfrm>
          <a:prstGeom prst="rect">
            <a:avLst/>
          </a:prstGeom>
        </p:spPr>
      </p:pic>
      <p:sp>
        <p:nvSpPr>
          <p:cNvPr id="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613400" y="1055688"/>
            <a:ext cx="965200" cy="1143000"/>
            <a:chOff x="3536" y="665"/>
            <a:chExt cx="608" cy="720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988" y="1116"/>
              <a:ext cx="43" cy="44"/>
            </a:xfrm>
            <a:custGeom>
              <a:avLst/>
              <a:gdLst>
                <a:gd name="T0" fmla="*/ 44 w 87"/>
                <a:gd name="T1" fmla="*/ 86 h 86"/>
                <a:gd name="T2" fmla="*/ 44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4 w 87"/>
                <a:gd name="T37" fmla="*/ 0 h 86"/>
                <a:gd name="T38" fmla="*/ 44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5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5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4 w 87"/>
                <a:gd name="T73" fmla="*/ 86 h 86"/>
                <a:gd name="T74" fmla="*/ 44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86"/>
                  </a:moveTo>
                  <a:lnTo>
                    <a:pt x="44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931" y="1116"/>
              <a:ext cx="44" cy="44"/>
            </a:xfrm>
            <a:custGeom>
              <a:avLst/>
              <a:gdLst>
                <a:gd name="T0" fmla="*/ 43 w 87"/>
                <a:gd name="T1" fmla="*/ 86 h 86"/>
                <a:gd name="T2" fmla="*/ 43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3 w 87"/>
                <a:gd name="T37" fmla="*/ 0 h 86"/>
                <a:gd name="T38" fmla="*/ 43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3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3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3 w 87"/>
                <a:gd name="T73" fmla="*/ 86 h 86"/>
                <a:gd name="T74" fmla="*/ 43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86"/>
                  </a:moveTo>
                  <a:lnTo>
                    <a:pt x="43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3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3705" y="891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3649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3649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/>
            <p:cNvSpPr>
              <a:spLocks/>
            </p:cNvSpPr>
            <p:nvPr userDrawn="1"/>
          </p:nvSpPr>
          <p:spPr bwMode="auto">
            <a:xfrm>
              <a:off x="3988" y="1230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79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7 w 87"/>
                <a:gd name="T43" fmla="*/ 82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6 h 86"/>
                <a:gd name="T50" fmla="*/ 5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5 w 87"/>
                <a:gd name="T61" fmla="*/ 27 h 86"/>
                <a:gd name="T62" fmla="*/ 9 w 87"/>
                <a:gd name="T63" fmla="*/ 18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5" y="27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6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/>
            <p:cNvSpPr>
              <a:spLocks/>
            </p:cNvSpPr>
            <p:nvPr userDrawn="1"/>
          </p:nvSpPr>
          <p:spPr bwMode="auto">
            <a:xfrm>
              <a:off x="4101" y="1173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2 h 87"/>
                <a:gd name="T6" fmla="*/ 59 w 85"/>
                <a:gd name="T7" fmla="*/ 5 h 87"/>
                <a:gd name="T8" fmla="*/ 66 w 85"/>
                <a:gd name="T9" fmla="*/ 9 h 87"/>
                <a:gd name="T10" fmla="*/ 73 w 85"/>
                <a:gd name="T11" fmla="*/ 14 h 87"/>
                <a:gd name="T12" fmla="*/ 78 w 85"/>
                <a:gd name="T13" fmla="*/ 20 h 87"/>
                <a:gd name="T14" fmla="*/ 81 w 85"/>
                <a:gd name="T15" fmla="*/ 27 h 87"/>
                <a:gd name="T16" fmla="*/ 84 w 85"/>
                <a:gd name="T17" fmla="*/ 35 h 87"/>
                <a:gd name="T18" fmla="*/ 85 w 85"/>
                <a:gd name="T19" fmla="*/ 44 h 87"/>
                <a:gd name="T20" fmla="*/ 85 w 85"/>
                <a:gd name="T21" fmla="*/ 44 h 87"/>
                <a:gd name="T22" fmla="*/ 84 w 85"/>
                <a:gd name="T23" fmla="*/ 53 h 87"/>
                <a:gd name="T24" fmla="*/ 81 w 85"/>
                <a:gd name="T25" fmla="*/ 61 h 87"/>
                <a:gd name="T26" fmla="*/ 78 w 85"/>
                <a:gd name="T27" fmla="*/ 68 h 87"/>
                <a:gd name="T28" fmla="*/ 73 w 85"/>
                <a:gd name="T29" fmla="*/ 75 h 87"/>
                <a:gd name="T30" fmla="*/ 66 w 85"/>
                <a:gd name="T31" fmla="*/ 79 h 87"/>
                <a:gd name="T32" fmla="*/ 59 w 85"/>
                <a:gd name="T33" fmla="*/ 83 h 87"/>
                <a:gd name="T34" fmla="*/ 51 w 85"/>
                <a:gd name="T35" fmla="*/ 86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6 h 87"/>
                <a:gd name="T42" fmla="*/ 26 w 85"/>
                <a:gd name="T43" fmla="*/ 83 h 87"/>
                <a:gd name="T44" fmla="*/ 18 w 85"/>
                <a:gd name="T45" fmla="*/ 79 h 87"/>
                <a:gd name="T46" fmla="*/ 12 w 85"/>
                <a:gd name="T47" fmla="*/ 75 h 87"/>
                <a:gd name="T48" fmla="*/ 7 w 85"/>
                <a:gd name="T49" fmla="*/ 68 h 87"/>
                <a:gd name="T50" fmla="*/ 2 w 85"/>
                <a:gd name="T51" fmla="*/ 61 h 87"/>
                <a:gd name="T52" fmla="*/ 0 w 85"/>
                <a:gd name="T53" fmla="*/ 53 h 87"/>
                <a:gd name="T54" fmla="*/ 0 w 85"/>
                <a:gd name="T55" fmla="*/ 44 h 87"/>
                <a:gd name="T56" fmla="*/ 0 w 85"/>
                <a:gd name="T57" fmla="*/ 44 h 87"/>
                <a:gd name="T58" fmla="*/ 0 w 85"/>
                <a:gd name="T59" fmla="*/ 35 h 87"/>
                <a:gd name="T60" fmla="*/ 2 w 85"/>
                <a:gd name="T61" fmla="*/ 27 h 87"/>
                <a:gd name="T62" fmla="*/ 7 w 85"/>
                <a:gd name="T63" fmla="*/ 20 h 87"/>
                <a:gd name="T64" fmla="*/ 12 w 85"/>
                <a:gd name="T65" fmla="*/ 14 h 87"/>
                <a:gd name="T66" fmla="*/ 18 w 85"/>
                <a:gd name="T67" fmla="*/ 9 h 87"/>
                <a:gd name="T68" fmla="*/ 26 w 85"/>
                <a:gd name="T69" fmla="*/ 5 h 87"/>
                <a:gd name="T70" fmla="*/ 33 w 85"/>
                <a:gd name="T71" fmla="*/ 2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9"/>
                  </a:lnTo>
                  <a:lnTo>
                    <a:pt x="73" y="14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3"/>
                  </a:lnTo>
                  <a:lnTo>
                    <a:pt x="81" y="61"/>
                  </a:lnTo>
                  <a:lnTo>
                    <a:pt x="78" y="68"/>
                  </a:lnTo>
                  <a:lnTo>
                    <a:pt x="73" y="75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2" y="61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4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8"/>
            <p:cNvSpPr>
              <a:spLocks/>
            </p:cNvSpPr>
            <p:nvPr userDrawn="1"/>
          </p:nvSpPr>
          <p:spPr bwMode="auto">
            <a:xfrm>
              <a:off x="4101" y="1116"/>
              <a:ext cx="43" cy="44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1 h 86"/>
                <a:gd name="T6" fmla="*/ 59 w 85"/>
                <a:gd name="T7" fmla="*/ 4 h 86"/>
                <a:gd name="T8" fmla="*/ 66 w 85"/>
                <a:gd name="T9" fmla="*/ 8 h 86"/>
                <a:gd name="T10" fmla="*/ 73 w 85"/>
                <a:gd name="T11" fmla="*/ 12 h 86"/>
                <a:gd name="T12" fmla="*/ 78 w 85"/>
                <a:gd name="T13" fmla="*/ 19 h 86"/>
                <a:gd name="T14" fmla="*/ 81 w 85"/>
                <a:gd name="T15" fmla="*/ 26 h 86"/>
                <a:gd name="T16" fmla="*/ 84 w 85"/>
                <a:gd name="T17" fmla="*/ 34 h 86"/>
                <a:gd name="T18" fmla="*/ 85 w 85"/>
                <a:gd name="T19" fmla="*/ 44 h 86"/>
                <a:gd name="T20" fmla="*/ 85 w 85"/>
                <a:gd name="T21" fmla="*/ 44 h 86"/>
                <a:gd name="T22" fmla="*/ 84 w 85"/>
                <a:gd name="T23" fmla="*/ 52 h 86"/>
                <a:gd name="T24" fmla="*/ 81 w 85"/>
                <a:gd name="T25" fmla="*/ 60 h 86"/>
                <a:gd name="T26" fmla="*/ 78 w 85"/>
                <a:gd name="T27" fmla="*/ 67 h 86"/>
                <a:gd name="T28" fmla="*/ 73 w 85"/>
                <a:gd name="T29" fmla="*/ 74 h 86"/>
                <a:gd name="T30" fmla="*/ 66 w 85"/>
                <a:gd name="T31" fmla="*/ 78 h 86"/>
                <a:gd name="T32" fmla="*/ 59 w 85"/>
                <a:gd name="T33" fmla="*/ 82 h 86"/>
                <a:gd name="T34" fmla="*/ 51 w 85"/>
                <a:gd name="T35" fmla="*/ 85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5 h 86"/>
                <a:gd name="T42" fmla="*/ 26 w 85"/>
                <a:gd name="T43" fmla="*/ 82 h 86"/>
                <a:gd name="T44" fmla="*/ 18 w 85"/>
                <a:gd name="T45" fmla="*/ 78 h 86"/>
                <a:gd name="T46" fmla="*/ 12 w 85"/>
                <a:gd name="T47" fmla="*/ 74 h 86"/>
                <a:gd name="T48" fmla="*/ 7 w 85"/>
                <a:gd name="T49" fmla="*/ 67 h 86"/>
                <a:gd name="T50" fmla="*/ 2 w 85"/>
                <a:gd name="T51" fmla="*/ 60 h 86"/>
                <a:gd name="T52" fmla="*/ 0 w 85"/>
                <a:gd name="T53" fmla="*/ 52 h 86"/>
                <a:gd name="T54" fmla="*/ 0 w 85"/>
                <a:gd name="T55" fmla="*/ 44 h 86"/>
                <a:gd name="T56" fmla="*/ 0 w 85"/>
                <a:gd name="T57" fmla="*/ 44 h 86"/>
                <a:gd name="T58" fmla="*/ 0 w 85"/>
                <a:gd name="T59" fmla="*/ 34 h 86"/>
                <a:gd name="T60" fmla="*/ 2 w 85"/>
                <a:gd name="T61" fmla="*/ 26 h 86"/>
                <a:gd name="T62" fmla="*/ 7 w 85"/>
                <a:gd name="T63" fmla="*/ 19 h 86"/>
                <a:gd name="T64" fmla="*/ 12 w 85"/>
                <a:gd name="T65" fmla="*/ 12 h 86"/>
                <a:gd name="T66" fmla="*/ 18 w 85"/>
                <a:gd name="T67" fmla="*/ 8 h 86"/>
                <a:gd name="T68" fmla="*/ 26 w 85"/>
                <a:gd name="T69" fmla="*/ 4 h 86"/>
                <a:gd name="T70" fmla="*/ 33 w 85"/>
                <a:gd name="T71" fmla="*/ 1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/>
            <p:cNvSpPr>
              <a:spLocks/>
            </p:cNvSpPr>
            <p:nvPr userDrawn="1"/>
          </p:nvSpPr>
          <p:spPr bwMode="auto">
            <a:xfrm>
              <a:off x="4101" y="1060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1 h 87"/>
                <a:gd name="T6" fmla="*/ 59 w 85"/>
                <a:gd name="T7" fmla="*/ 4 h 87"/>
                <a:gd name="T8" fmla="*/ 66 w 85"/>
                <a:gd name="T9" fmla="*/ 8 h 87"/>
                <a:gd name="T10" fmla="*/ 73 w 85"/>
                <a:gd name="T11" fmla="*/ 12 h 87"/>
                <a:gd name="T12" fmla="*/ 78 w 85"/>
                <a:gd name="T13" fmla="*/ 19 h 87"/>
                <a:gd name="T14" fmla="*/ 81 w 85"/>
                <a:gd name="T15" fmla="*/ 26 h 87"/>
                <a:gd name="T16" fmla="*/ 84 w 85"/>
                <a:gd name="T17" fmla="*/ 34 h 87"/>
                <a:gd name="T18" fmla="*/ 85 w 85"/>
                <a:gd name="T19" fmla="*/ 43 h 87"/>
                <a:gd name="T20" fmla="*/ 85 w 85"/>
                <a:gd name="T21" fmla="*/ 43 h 87"/>
                <a:gd name="T22" fmla="*/ 84 w 85"/>
                <a:gd name="T23" fmla="*/ 52 h 87"/>
                <a:gd name="T24" fmla="*/ 81 w 85"/>
                <a:gd name="T25" fmla="*/ 61 h 87"/>
                <a:gd name="T26" fmla="*/ 78 w 85"/>
                <a:gd name="T27" fmla="*/ 67 h 87"/>
                <a:gd name="T28" fmla="*/ 73 w 85"/>
                <a:gd name="T29" fmla="*/ 73 h 87"/>
                <a:gd name="T30" fmla="*/ 66 w 85"/>
                <a:gd name="T31" fmla="*/ 78 h 87"/>
                <a:gd name="T32" fmla="*/ 59 w 85"/>
                <a:gd name="T33" fmla="*/ 83 h 87"/>
                <a:gd name="T34" fmla="*/ 51 w 85"/>
                <a:gd name="T35" fmla="*/ 85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5 h 87"/>
                <a:gd name="T42" fmla="*/ 26 w 85"/>
                <a:gd name="T43" fmla="*/ 83 h 87"/>
                <a:gd name="T44" fmla="*/ 18 w 85"/>
                <a:gd name="T45" fmla="*/ 78 h 87"/>
                <a:gd name="T46" fmla="*/ 12 w 85"/>
                <a:gd name="T47" fmla="*/ 73 h 87"/>
                <a:gd name="T48" fmla="*/ 7 w 85"/>
                <a:gd name="T49" fmla="*/ 67 h 87"/>
                <a:gd name="T50" fmla="*/ 2 w 85"/>
                <a:gd name="T51" fmla="*/ 61 h 87"/>
                <a:gd name="T52" fmla="*/ 0 w 85"/>
                <a:gd name="T53" fmla="*/ 52 h 87"/>
                <a:gd name="T54" fmla="*/ 0 w 85"/>
                <a:gd name="T55" fmla="*/ 43 h 87"/>
                <a:gd name="T56" fmla="*/ 0 w 85"/>
                <a:gd name="T57" fmla="*/ 43 h 87"/>
                <a:gd name="T58" fmla="*/ 0 w 85"/>
                <a:gd name="T59" fmla="*/ 34 h 87"/>
                <a:gd name="T60" fmla="*/ 2 w 85"/>
                <a:gd name="T61" fmla="*/ 26 h 87"/>
                <a:gd name="T62" fmla="*/ 7 w 85"/>
                <a:gd name="T63" fmla="*/ 19 h 87"/>
                <a:gd name="T64" fmla="*/ 12 w 85"/>
                <a:gd name="T65" fmla="*/ 12 h 87"/>
                <a:gd name="T66" fmla="*/ 18 w 85"/>
                <a:gd name="T67" fmla="*/ 8 h 87"/>
                <a:gd name="T68" fmla="*/ 26 w 85"/>
                <a:gd name="T69" fmla="*/ 4 h 87"/>
                <a:gd name="T70" fmla="*/ 33 w 85"/>
                <a:gd name="T71" fmla="*/ 1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/>
            <p:cNvSpPr>
              <a:spLocks/>
            </p:cNvSpPr>
            <p:nvPr userDrawn="1"/>
          </p:nvSpPr>
          <p:spPr bwMode="auto">
            <a:xfrm>
              <a:off x="4101" y="1004"/>
              <a:ext cx="43" cy="42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2 h 86"/>
                <a:gd name="T6" fmla="*/ 59 w 85"/>
                <a:gd name="T7" fmla="*/ 5 h 86"/>
                <a:gd name="T8" fmla="*/ 66 w 85"/>
                <a:gd name="T9" fmla="*/ 7 h 86"/>
                <a:gd name="T10" fmla="*/ 73 w 85"/>
                <a:gd name="T11" fmla="*/ 13 h 86"/>
                <a:gd name="T12" fmla="*/ 78 w 85"/>
                <a:gd name="T13" fmla="*/ 20 h 86"/>
                <a:gd name="T14" fmla="*/ 81 w 85"/>
                <a:gd name="T15" fmla="*/ 27 h 86"/>
                <a:gd name="T16" fmla="*/ 84 w 85"/>
                <a:gd name="T17" fmla="*/ 35 h 86"/>
                <a:gd name="T18" fmla="*/ 85 w 85"/>
                <a:gd name="T19" fmla="*/ 43 h 86"/>
                <a:gd name="T20" fmla="*/ 85 w 85"/>
                <a:gd name="T21" fmla="*/ 43 h 86"/>
                <a:gd name="T22" fmla="*/ 84 w 85"/>
                <a:gd name="T23" fmla="*/ 53 h 86"/>
                <a:gd name="T24" fmla="*/ 81 w 85"/>
                <a:gd name="T25" fmla="*/ 59 h 86"/>
                <a:gd name="T26" fmla="*/ 78 w 85"/>
                <a:gd name="T27" fmla="*/ 68 h 86"/>
                <a:gd name="T28" fmla="*/ 73 w 85"/>
                <a:gd name="T29" fmla="*/ 73 h 86"/>
                <a:gd name="T30" fmla="*/ 66 w 85"/>
                <a:gd name="T31" fmla="*/ 79 h 86"/>
                <a:gd name="T32" fmla="*/ 59 w 85"/>
                <a:gd name="T33" fmla="*/ 83 h 86"/>
                <a:gd name="T34" fmla="*/ 51 w 85"/>
                <a:gd name="T35" fmla="*/ 86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6 h 86"/>
                <a:gd name="T42" fmla="*/ 26 w 85"/>
                <a:gd name="T43" fmla="*/ 83 h 86"/>
                <a:gd name="T44" fmla="*/ 18 w 85"/>
                <a:gd name="T45" fmla="*/ 79 h 86"/>
                <a:gd name="T46" fmla="*/ 12 w 85"/>
                <a:gd name="T47" fmla="*/ 73 h 86"/>
                <a:gd name="T48" fmla="*/ 7 w 85"/>
                <a:gd name="T49" fmla="*/ 68 h 86"/>
                <a:gd name="T50" fmla="*/ 2 w 85"/>
                <a:gd name="T51" fmla="*/ 59 h 86"/>
                <a:gd name="T52" fmla="*/ 0 w 85"/>
                <a:gd name="T53" fmla="*/ 53 h 86"/>
                <a:gd name="T54" fmla="*/ 0 w 85"/>
                <a:gd name="T55" fmla="*/ 43 h 86"/>
                <a:gd name="T56" fmla="*/ 0 w 85"/>
                <a:gd name="T57" fmla="*/ 43 h 86"/>
                <a:gd name="T58" fmla="*/ 0 w 85"/>
                <a:gd name="T59" fmla="*/ 35 h 86"/>
                <a:gd name="T60" fmla="*/ 2 w 85"/>
                <a:gd name="T61" fmla="*/ 27 h 86"/>
                <a:gd name="T62" fmla="*/ 7 w 85"/>
                <a:gd name="T63" fmla="*/ 20 h 86"/>
                <a:gd name="T64" fmla="*/ 12 w 85"/>
                <a:gd name="T65" fmla="*/ 13 h 86"/>
                <a:gd name="T66" fmla="*/ 18 w 85"/>
                <a:gd name="T67" fmla="*/ 7 h 86"/>
                <a:gd name="T68" fmla="*/ 26 w 85"/>
                <a:gd name="T69" fmla="*/ 5 h 86"/>
                <a:gd name="T70" fmla="*/ 33 w 85"/>
                <a:gd name="T71" fmla="*/ 2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/>
            <p:cNvSpPr>
              <a:spLocks/>
            </p:cNvSpPr>
            <p:nvPr userDrawn="1"/>
          </p:nvSpPr>
          <p:spPr bwMode="auto">
            <a:xfrm>
              <a:off x="4101" y="947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2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2 h 85"/>
                <a:gd name="T20" fmla="*/ 85 w 85"/>
                <a:gd name="T21" fmla="*/ 42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2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2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2 h 85"/>
                <a:gd name="T56" fmla="*/ 0 w 85"/>
                <a:gd name="T57" fmla="*/ 42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2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/>
            <p:cNvSpPr>
              <a:spLocks/>
            </p:cNvSpPr>
            <p:nvPr userDrawn="1"/>
          </p:nvSpPr>
          <p:spPr bwMode="auto">
            <a:xfrm>
              <a:off x="4101" y="891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3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3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3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3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/>
            <p:cNvSpPr>
              <a:spLocks/>
            </p:cNvSpPr>
            <p:nvPr userDrawn="1"/>
          </p:nvSpPr>
          <p:spPr bwMode="auto">
            <a:xfrm>
              <a:off x="3762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2 w 85"/>
                <a:gd name="T15" fmla="*/ 60 h 87"/>
                <a:gd name="T16" fmla="*/ 1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1 w 85"/>
                <a:gd name="T23" fmla="*/ 34 h 87"/>
                <a:gd name="T24" fmla="*/ 2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7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1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7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/>
            <p:cNvSpPr>
              <a:spLocks/>
            </p:cNvSpPr>
            <p:nvPr userDrawn="1"/>
          </p:nvSpPr>
          <p:spPr bwMode="auto">
            <a:xfrm>
              <a:off x="3705" y="722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5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122" name="Oval 121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 userDrawn="1"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0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8" name="Picture 2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344587" y="5301326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7" name="Picture 2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780824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9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0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26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78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284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709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2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39931" r="6884" b="9611"/>
          <a:stretch/>
        </p:blipFill>
        <p:spPr>
          <a:xfrm>
            <a:off x="754743" y="769256"/>
            <a:ext cx="10711543" cy="4475843"/>
          </a:xfrm>
          <a:prstGeom prst="rect">
            <a:avLst/>
          </a:prstGeom>
        </p:spPr>
      </p:pic>
      <p:sp>
        <p:nvSpPr>
          <p:cNvPr id="8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52475" y="5310188"/>
            <a:ext cx="2193925" cy="793750"/>
            <a:chOff x="474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74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0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87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58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59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2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88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06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58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78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36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16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1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1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76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99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49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06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64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58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297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0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07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34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89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65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36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2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38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79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1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6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19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7" y="5309722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>
              <a:off x="11189943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4621527" y="800100"/>
            <a:ext cx="294894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6" y="800100"/>
            <a:ext cx="294894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8486060" y="800100"/>
            <a:ext cx="294894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71538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71538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71538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4718844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4718844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4718844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8588326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8588326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8588326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8" y="5291600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 userDrawn="1"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0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26475"/>
          <a:stretch/>
        </p:blipFill>
        <p:spPr>
          <a:xfrm>
            <a:off x="740229" y="788308"/>
            <a:ext cx="10697028" cy="4437742"/>
          </a:xfrm>
          <a:prstGeom prst="rect">
            <a:avLst/>
          </a:prstGeom>
        </p:spPr>
      </p:pic>
      <p:sp>
        <p:nvSpPr>
          <p:cNvPr id="9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7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0" t="19781" r="-17013" b="19721"/>
          <a:stretch/>
        </p:blipFill>
        <p:spPr>
          <a:xfrm>
            <a:off x="742950" y="771525"/>
            <a:ext cx="10658475" cy="5334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391276" y="2057401"/>
            <a:ext cx="5060496" cy="421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322569" y="2845254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82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0" t="12938" r="-48113" b="26562"/>
          <a:stretch/>
        </p:blipFill>
        <p:spPr>
          <a:xfrm>
            <a:off x="771525" y="758825"/>
            <a:ext cx="10658475" cy="5334000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Char char="─"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703" y="1794669"/>
            <a:ext cx="4433060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9657" r="6963" b="29950"/>
          <a:stretch/>
        </p:blipFill>
        <p:spPr>
          <a:xfrm>
            <a:off x="787400" y="761999"/>
            <a:ext cx="10668000" cy="533400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538" y="2254251"/>
            <a:ext cx="5173662" cy="2352674"/>
          </a:xfrm>
          <a:prstGeom prst="rect">
            <a:avLst/>
          </a:prstGeom>
          <a:solidFill>
            <a:schemeClr val="bg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6884" b="9678"/>
          <a:stretch/>
        </p:blipFill>
        <p:spPr>
          <a:xfrm>
            <a:off x="754743" y="756557"/>
            <a:ext cx="10711543" cy="53557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1620" y="2235825"/>
            <a:ext cx="5029200" cy="23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829" y="2237014"/>
            <a:ext cx="5021942" cy="2351315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6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11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04800" y="6469063"/>
            <a:ext cx="733425" cy="166687"/>
            <a:chOff x="192" y="4075"/>
            <a:chExt cx="462" cy="10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75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51" y="4139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 userDrawn="1"/>
          </p:nvSpPr>
          <p:spPr bwMode="auto">
            <a:xfrm>
              <a:off x="330" y="4075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 userDrawn="1"/>
          </p:nvSpPr>
          <p:spPr bwMode="auto">
            <a:xfrm>
              <a:off x="521" y="4117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 userDrawn="1"/>
          </p:nvSpPr>
          <p:spPr bwMode="auto">
            <a:xfrm>
              <a:off x="588" y="4101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0" r:id="rId2"/>
    <p:sldLayoutId id="2147483681" r:id="rId3"/>
    <p:sldLayoutId id="2147483683" r:id="rId4"/>
    <p:sldLayoutId id="2147483699" r:id="rId5"/>
    <p:sldLayoutId id="2147483700" r:id="rId6"/>
    <p:sldLayoutId id="2147483661" r:id="rId7"/>
    <p:sldLayoutId id="2147483662" r:id="rId8"/>
    <p:sldLayoutId id="2147483663" r:id="rId9"/>
    <p:sldLayoutId id="2147483664" r:id="rId10"/>
    <p:sldLayoutId id="2147483682" r:id="rId11"/>
    <p:sldLayoutId id="2147483668" r:id="rId12"/>
    <p:sldLayoutId id="2147483669" r:id="rId13"/>
    <p:sldLayoutId id="2147483701" r:id="rId14"/>
    <p:sldLayoutId id="2147483694" r:id="rId15"/>
    <p:sldLayoutId id="2147483670" r:id="rId16"/>
    <p:sldLayoutId id="2147483671" r:id="rId17"/>
    <p:sldLayoutId id="2147483667" r:id="rId18"/>
    <p:sldLayoutId id="2147483677" r:id="rId19"/>
    <p:sldLayoutId id="2147483665" r:id="rId20"/>
    <p:sldLayoutId id="2147483675" r:id="rId21"/>
    <p:sldLayoutId id="2147483676" r:id="rId22"/>
    <p:sldLayoutId id="2147483673" r:id="rId23"/>
    <p:sldLayoutId id="2147483674" r:id="rId24"/>
    <p:sldLayoutId id="2147483678" r:id="rId25"/>
    <p:sldLayoutId id="2147483679" r:id="rId26"/>
    <p:sldLayoutId id="2147483685" r:id="rId27"/>
    <p:sldLayoutId id="2147483690" r:id="rId28"/>
    <p:sldLayoutId id="2147483688" r:id="rId29"/>
    <p:sldLayoutId id="2147483655" r:id="rId30"/>
    <p:sldLayoutId id="2147483684" r:id="rId31"/>
    <p:sldLayoutId id="2147483687" r:id="rId32"/>
    <p:sldLayoutId id="2147483692" r:id="rId33"/>
    <p:sldLayoutId id="2147483693" r:id="rId34"/>
    <p:sldLayoutId id="2147483697" r:id="rId3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1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0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190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663544" y="4911578"/>
            <a:ext cx="1735403" cy="345803"/>
          </a:xfrm>
        </p:spPr>
        <p:txBody>
          <a:bodyPr>
            <a:normAutofit/>
          </a:bodyPr>
          <a:lstStyle/>
          <a:p>
            <a:r>
              <a:rPr lang="en-US" dirty="0"/>
              <a:t>30/06/2026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71801" y="5351318"/>
            <a:ext cx="8572498" cy="1250657"/>
          </a:xfrm>
        </p:spPr>
        <p:txBody>
          <a:bodyPr>
            <a:normAutofit fontScale="90000"/>
          </a:bodyPr>
          <a:lstStyle/>
          <a:p>
            <a:r>
              <a:rPr lang="en-US" dirty="0"/>
              <a:t>Propagation of kinetic parameters uncertainty to reactivity measurements in VENUS-F reactor</a:t>
            </a:r>
            <a:endParaRPr lang="en-US" baseline="-250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9089135" y="2569029"/>
            <a:ext cx="2819835" cy="2329545"/>
          </a:xfrm>
          <a:prstGeom prst="rect">
            <a:avLst/>
          </a:prstGeom>
          <a:solidFill>
            <a:schemeClr val="bg1"/>
          </a:solidFill>
        </p:spPr>
        <p:txBody>
          <a:bodyPr vert="horz" lIns="182880" tIns="0" rIns="0" bIns="0" rtlCol="0" anchor="ctr" anchorCtr="0">
            <a:normAutofit fontScale="92500" lnSpcReduction="10000"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Tx/>
              <a:buNone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/>
              <a:t>Federico Di Croce</a:t>
            </a:r>
          </a:p>
          <a:p>
            <a:pPr algn="l"/>
            <a:r>
              <a:rPr lang="en-US" sz="2000" dirty="0"/>
              <a:t>Federico Grimaldi</a:t>
            </a:r>
          </a:p>
          <a:p>
            <a:pPr algn="l"/>
            <a:r>
              <a:rPr lang="en-US" sz="2000" dirty="0"/>
              <a:t>Antonin Krása</a:t>
            </a:r>
          </a:p>
          <a:p>
            <a:pPr algn="l"/>
            <a:r>
              <a:rPr lang="en-US" sz="2000" dirty="0"/>
              <a:t>Luca Fiorito</a:t>
            </a:r>
          </a:p>
          <a:p>
            <a:pPr algn="l"/>
            <a:r>
              <a:rPr lang="en-US" sz="2000" dirty="0"/>
              <a:t>Pierre-Etienne Labeau</a:t>
            </a:r>
          </a:p>
          <a:p>
            <a:pPr algn="l"/>
            <a:r>
              <a:rPr lang="en-US" sz="2000" dirty="0"/>
              <a:t>Jan Wagemans</a:t>
            </a:r>
          </a:p>
        </p:txBody>
      </p:sp>
      <p:pic>
        <p:nvPicPr>
          <p:cNvPr id="6" name="Picture 5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E493723B-D470-9A94-51DD-949523DA5C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21" y="4400132"/>
            <a:ext cx="2519780" cy="76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2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457D51E-42E7-A08E-C69D-5B70966C6AB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52538" y="2254251"/>
                <a:ext cx="5035967" cy="2352674"/>
              </a:xfrm>
            </p:spPr>
            <p:txBody>
              <a:bodyPr/>
              <a:lstStyle/>
              <a:p>
                <a:r>
                  <a:rPr lang="en-US" dirty="0"/>
                  <a:t>ND impact on VENUS-F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457D51E-42E7-A08E-C69D-5B70966C6A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52538" y="2254251"/>
                <a:ext cx="5035967" cy="2352674"/>
              </a:xfrm>
              <a:blipFill>
                <a:blip r:embed="rId2"/>
                <a:stretch>
                  <a:fillRect l="-1814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D0DB5B-5714-367F-D34F-B5E73E0FE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2252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DC61A99-6A29-9896-5D51-51A2EF93B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289" y="2002240"/>
            <a:ext cx="10076033" cy="48385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C22AED8-AF69-6317-13C8-504AE9577B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 sensitivity to transport nuclear data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C22AED8-AF69-6317-13C8-504AE9577B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00632-2B3A-465A-B368-F232DFDC2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11</a:t>
            </a:fld>
            <a:endParaRPr lang="en-BE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3A38B83-37C3-B27F-2D98-930CF7158BB3}"/>
              </a:ext>
            </a:extLst>
          </p:cNvPr>
          <p:cNvSpPr txBox="1">
            <a:spLocks/>
          </p:cNvSpPr>
          <p:nvPr/>
        </p:nvSpPr>
        <p:spPr>
          <a:xfrm>
            <a:off x="766763" y="1415714"/>
            <a:ext cx="6823442" cy="508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0">
              <a:buNone/>
            </a:pPr>
            <a:r>
              <a:rPr lang="en-US" sz="2600" b="1" dirty="0"/>
              <a:t>1</a:t>
            </a:r>
            <a:r>
              <a:rPr lang="en-US" sz="2600" b="1" baseline="30000" dirty="0"/>
              <a:t>st</a:t>
            </a:r>
            <a:r>
              <a:rPr lang="en-US" sz="2600" b="1" dirty="0"/>
              <a:t> order sensitivities</a:t>
            </a:r>
            <a:r>
              <a:rPr lang="en-US" sz="2600" dirty="0"/>
              <a:t> from Serpent2</a:t>
            </a:r>
            <a:endParaRPr lang="en-US" sz="2600" b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C4A736-2EF7-DE25-9F8F-91A88A8CE56A}"/>
              </a:ext>
            </a:extLst>
          </p:cNvPr>
          <p:cNvCxnSpPr>
            <a:cxnSpLocks/>
          </p:cNvCxnSpPr>
          <p:nvPr/>
        </p:nvCxnSpPr>
        <p:spPr>
          <a:xfrm>
            <a:off x="5987143" y="3334653"/>
            <a:ext cx="576943" cy="1524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21D9F82-0D66-4149-1E2D-BD9A36E2C770}"/>
              </a:ext>
            </a:extLst>
          </p:cNvPr>
          <p:cNvSpPr txBox="1"/>
          <p:nvPr/>
        </p:nvSpPr>
        <p:spPr>
          <a:xfrm>
            <a:off x="2198915" y="3073043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Delayed are positive</a:t>
            </a:r>
            <a:endParaRPr lang="en-001" sz="28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7A83B4-4033-12D9-8389-25D6C61196EF}"/>
              </a:ext>
            </a:extLst>
          </p:cNvPr>
          <p:cNvCxnSpPr>
            <a:cxnSpLocks/>
          </p:cNvCxnSpPr>
          <p:nvPr/>
        </p:nvCxnSpPr>
        <p:spPr>
          <a:xfrm flipV="1">
            <a:off x="5987143" y="5011510"/>
            <a:ext cx="1110343" cy="26161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4A709C-ABFA-8B8D-B9F6-FAAAF74210C3}"/>
              </a:ext>
            </a:extLst>
          </p:cNvPr>
          <p:cNvSpPr txBox="1"/>
          <p:nvPr/>
        </p:nvSpPr>
        <p:spPr>
          <a:xfrm>
            <a:off x="2198915" y="5011510"/>
            <a:ext cx="378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Prompt are negative</a:t>
            </a:r>
            <a:endParaRPr lang="en-001" sz="28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575480-ED70-EBE9-447F-33A759ED0C6A}"/>
              </a:ext>
            </a:extLst>
          </p:cNvPr>
          <p:cNvSpPr/>
          <p:nvPr/>
        </p:nvSpPr>
        <p:spPr>
          <a:xfrm>
            <a:off x="1688028" y="2085326"/>
            <a:ext cx="486559" cy="549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BD5EFE-DECE-EF17-2411-2841D9AD8277}"/>
              </a:ext>
            </a:extLst>
          </p:cNvPr>
          <p:cNvSpPr txBox="1"/>
          <p:nvPr/>
        </p:nvSpPr>
        <p:spPr>
          <a:xfrm>
            <a:off x="493898" y="2712895"/>
            <a:ext cx="28748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Driven by fuel data</a:t>
            </a:r>
            <a:endParaRPr lang="en-001" sz="2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D16D00-D773-8E7A-11E5-B378B95EC8AE}"/>
              </a:ext>
            </a:extLst>
          </p:cNvPr>
          <p:cNvSpPr/>
          <p:nvPr/>
        </p:nvSpPr>
        <p:spPr>
          <a:xfrm>
            <a:off x="1688030" y="2117573"/>
            <a:ext cx="9437170" cy="2616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D245C1-C553-F607-174E-C2DB645E2BB8}"/>
              </a:ext>
            </a:extLst>
          </p:cNvPr>
          <p:cNvSpPr txBox="1"/>
          <p:nvPr/>
        </p:nvSpPr>
        <p:spPr>
          <a:xfrm>
            <a:off x="8070312" y="1556986"/>
            <a:ext cx="28748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/>
              <a:t>Direct components</a:t>
            </a:r>
            <a:endParaRPr lang="en-001" sz="2400" dirty="0"/>
          </a:p>
        </p:txBody>
      </p:sp>
    </p:spTree>
    <p:extLst>
      <p:ext uri="{BB962C8B-B14F-4D97-AF65-F5344CB8AC3E}">
        <p14:creationId xmlns:p14="http://schemas.microsoft.com/office/powerpoint/2010/main" val="181816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75B4C-C934-F784-0B6D-C38827F0D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C4C25A-CBFA-1363-E1E7-F0F8882A95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66762" y="800496"/>
                <a:ext cx="10086295" cy="70173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 nuclear data uncertainty across libraries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C4C25A-CBFA-1363-E1E7-F0F8882A95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66762" y="800496"/>
                <a:ext cx="10086295" cy="701733"/>
              </a:xfrm>
              <a:blipFill>
                <a:blip r:embed="rId3"/>
                <a:stretch>
                  <a:fillRect t="-27826" b="-10435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A4775-8515-530C-9AAF-43E6838B5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12</a:t>
            </a:fld>
            <a:endParaRPr lang="en-B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A3481D-26A6-D461-8326-E098B8FB0228}"/>
              </a:ext>
            </a:extLst>
          </p:cNvPr>
          <p:cNvGrpSpPr/>
          <p:nvPr/>
        </p:nvGrpSpPr>
        <p:grpSpPr>
          <a:xfrm>
            <a:off x="234229" y="2049458"/>
            <a:ext cx="8772751" cy="2897239"/>
            <a:chOff x="139123" y="3433010"/>
            <a:chExt cx="7975228" cy="26338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48F7A8-F1AA-09D9-761A-B3BE90308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482" r="19864" b="51702"/>
            <a:stretch>
              <a:fillRect/>
            </a:stretch>
          </p:blipFill>
          <p:spPr>
            <a:xfrm>
              <a:off x="139123" y="3433010"/>
              <a:ext cx="7975228" cy="263385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9CB544A-056E-E7AF-1492-FDA323AEA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1047" t="39447" r="770" b="41445"/>
            <a:stretch>
              <a:fillRect/>
            </a:stretch>
          </p:blipFill>
          <p:spPr>
            <a:xfrm>
              <a:off x="964152" y="3562179"/>
              <a:ext cx="1645078" cy="112098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2">
                <a:extLst>
                  <a:ext uri="{FF2B5EF4-FFF2-40B4-BE49-F238E27FC236}">
                    <a16:creationId xmlns:a16="http://schemas.microsoft.com/office/drawing/2014/main" id="{53FE3DAB-2D6E-1D35-1806-FF7F6A5CA618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1156266" y="5968315"/>
                <a:ext cx="9307285" cy="1219117"/>
              </a:xfrm>
            </p:spPr>
            <p:txBody>
              <a:bodyPr>
                <a:normAutofit/>
              </a:bodyPr>
              <a:lstStyle/>
              <a:p>
                <a:pPr marL="88900" indent="0">
                  <a:buNone/>
                </a:pPr>
                <a:r>
                  <a:rPr lang="en-US" sz="2800" b="1" dirty="0">
                    <a:solidFill>
                      <a:srgbClr val="FFC000"/>
                    </a:solidFill>
                    <a:ea typeface="Cambria Math" panose="02040503050406030204" pitchFamily="18" charset="0"/>
                  </a:rPr>
                  <a:t>Uncertainty</a:t>
                </a:r>
                <a:r>
                  <a:rPr lang="en-US" sz="2800" dirty="0">
                    <a:ea typeface="Cambria Math" panose="02040503050406030204" pitchFamily="18" charset="0"/>
                  </a:rPr>
                  <a:t> driven by</a:t>
                </a:r>
                <a:r>
                  <a:rPr lang="en-US" sz="28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001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800" dirty="0"/>
                  <a:t> (covariance missing in JEFF-4.0) </a:t>
                </a:r>
              </a:p>
            </p:txBody>
          </p:sp>
        </mc:Choice>
        <mc:Fallback xmlns="">
          <p:sp>
            <p:nvSpPr>
              <p:cNvPr id="6" name="Text Placeholder 2">
                <a:extLst>
                  <a:ext uri="{FF2B5EF4-FFF2-40B4-BE49-F238E27FC236}">
                    <a16:creationId xmlns:a16="http://schemas.microsoft.com/office/drawing/2014/main" id="{53FE3DAB-2D6E-1D35-1806-FF7F6A5CA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1156266" y="5968315"/>
                <a:ext cx="9307285" cy="1219117"/>
              </a:xfrm>
              <a:blipFill>
                <a:blip r:embed="rId5"/>
                <a:stretch>
                  <a:fillRect l="-393" t="-5000" r="-1966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0F8DF65B-C4F0-0408-2B28-9585FF1A4A85}"/>
              </a:ext>
            </a:extLst>
          </p:cNvPr>
          <p:cNvSpPr/>
          <p:nvPr/>
        </p:nvSpPr>
        <p:spPr>
          <a:xfrm>
            <a:off x="6270172" y="1868714"/>
            <a:ext cx="925286" cy="299357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6966E9-FA14-531C-611F-D1C7CB49CF95}"/>
              </a:ext>
            </a:extLst>
          </p:cNvPr>
          <p:cNvSpPr txBox="1"/>
          <p:nvPr/>
        </p:nvSpPr>
        <p:spPr>
          <a:xfrm>
            <a:off x="927100" y="4989286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ELA,  INL,  CPT</a:t>
            </a:r>
            <a:endParaRPr lang="en-001" b="1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E5CA722-E010-8440-76AF-FB55A8508E53}"/>
              </a:ext>
            </a:extLst>
          </p:cNvPr>
          <p:cNvCxnSpPr/>
          <p:nvPr/>
        </p:nvCxnSpPr>
        <p:spPr>
          <a:xfrm>
            <a:off x="914400" y="4972097"/>
            <a:ext cx="490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AEF4D7C-84FF-FF27-DCF6-4F28A5AE2D95}"/>
                  </a:ext>
                </a:extLst>
              </p:cNvPr>
              <p:cNvSpPr txBox="1"/>
              <p:nvPr/>
            </p:nvSpPr>
            <p:spPr>
              <a:xfrm>
                <a:off x="6278059" y="4979611"/>
                <a:ext cx="2767164" cy="738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ELA,  INL,  CPT, FIS,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2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𝐩</m:t>
                        </m:r>
                      </m:sub>
                    </m:sSub>
                  </m:oMath>
                </a14:m>
                <a:r>
                  <a:rPr lang="en-US" sz="22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2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2200" b="1" dirty="0"/>
                  <a:t> </a:t>
                </a:r>
                <a:endParaRPr lang="en-001" sz="22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AEF4D7C-84FF-FF27-DCF6-4F28A5AE2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59" y="4979611"/>
                <a:ext cx="2767164" cy="738151"/>
              </a:xfrm>
              <a:prstGeom prst="rect">
                <a:avLst/>
              </a:prstGeom>
              <a:blipFill>
                <a:blip r:embed="rId7"/>
                <a:stretch>
                  <a:fillRect t="-4132" b="-11570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81D4F20-25D8-4A30-4046-453E48EB8C23}"/>
              </a:ext>
            </a:extLst>
          </p:cNvPr>
          <p:cNvCxnSpPr/>
          <p:nvPr/>
        </p:nvCxnSpPr>
        <p:spPr>
          <a:xfrm>
            <a:off x="6270890" y="4962422"/>
            <a:ext cx="27671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8BB4AD0-302E-D86C-A1D5-51EDFC7D1A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4849" y="1560491"/>
            <a:ext cx="4460055" cy="208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2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D959A3-D366-C18E-C40C-F03DE50ACE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13</a:t>
            </a:fld>
            <a:endParaRPr lang="en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2E3DE7-FB9D-32AE-DB55-721D6A7D7943}"/>
              </a:ext>
            </a:extLst>
          </p:cNvPr>
          <p:cNvSpPr/>
          <p:nvPr/>
        </p:nvSpPr>
        <p:spPr>
          <a:xfrm>
            <a:off x="240633" y="1263316"/>
            <a:ext cx="7928810" cy="3344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4EFFCC-9915-B8DF-FE59-9835AF49C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31" y="2127884"/>
            <a:ext cx="7581698" cy="19525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46884C-95BA-0D2D-7FE0-673A58024FD8}"/>
              </a:ext>
            </a:extLst>
          </p:cNvPr>
          <p:cNvSpPr txBox="1"/>
          <p:nvPr/>
        </p:nvSpPr>
        <p:spPr>
          <a:xfrm>
            <a:off x="2478505" y="4080389"/>
            <a:ext cx="41268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001" sz="2000" b="1" dirty="0"/>
              <a:t>DOI: </a:t>
            </a:r>
            <a:r>
              <a:rPr lang="en-001" sz="2000" dirty="0"/>
              <a:t>10.1109/TNS.2026.3670518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5B81D-8CE0-94BC-FB0D-636CD4B87FE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9591" y="478500"/>
                <a:ext cx="8051883" cy="1649384"/>
              </a:xfrm>
            </p:spPr>
            <p:txBody>
              <a:bodyPr>
                <a:normAutofit/>
              </a:bodyPr>
              <a:lstStyle/>
              <a:p>
                <a:pPr algn="r"/>
                <a:r>
                  <a:rPr lang="en-US" dirty="0"/>
                  <a:t>Impact of kinetic parameters </a:t>
                </a:r>
                <a:br>
                  <a:rPr lang="en-US" dirty="0"/>
                </a:br>
                <a:r>
                  <a:rPr lang="en-US" dirty="0"/>
                  <a:t>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dirty="0"/>
                  <a:t> measurement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5B81D-8CE0-94BC-FB0D-636CD4B87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9591" y="478500"/>
                <a:ext cx="8051883" cy="1649384"/>
              </a:xfrm>
              <a:blipFill>
                <a:blip r:embed="rId4"/>
                <a:stretch>
                  <a:fillRect r="-2725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B78D13-6EB5-21DD-5310-92A2716F9B0A}"/>
              </a:ext>
            </a:extLst>
          </p:cNvPr>
          <p:cNvCxnSpPr/>
          <p:nvPr/>
        </p:nvCxnSpPr>
        <p:spPr>
          <a:xfrm>
            <a:off x="736600" y="2565400"/>
            <a:ext cx="35814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F6D89CE-052D-0652-181D-C0DBF8896261}"/>
              </a:ext>
            </a:extLst>
          </p:cNvPr>
          <p:cNvCxnSpPr/>
          <p:nvPr/>
        </p:nvCxnSpPr>
        <p:spPr>
          <a:xfrm>
            <a:off x="6811192" y="2984500"/>
            <a:ext cx="7794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31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7B678-A282-EC62-B0B3-54326DEC8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F35DB6-8530-78BF-A32D-5A4784829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16" y="1632809"/>
            <a:ext cx="7733211" cy="4389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0C0D7EC-0704-2E3C-F45D-691F67DC72E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impact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dirty="0"/>
                  <a:t>: ND library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0C0D7EC-0704-2E3C-F45D-691F67DC72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5A835-3574-6124-F453-763131B06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14</a:t>
            </a:fld>
            <a:endParaRPr lang="en-BE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87E1629-9999-FDDC-F60E-E5F302EDA34B}"/>
              </a:ext>
            </a:extLst>
          </p:cNvPr>
          <p:cNvCxnSpPr>
            <a:cxnSpLocks/>
          </p:cNvCxnSpPr>
          <p:nvPr/>
        </p:nvCxnSpPr>
        <p:spPr>
          <a:xfrm>
            <a:off x="4118115" y="2499852"/>
            <a:ext cx="0" cy="214834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263D94-7DD4-A019-166F-DDCFC93EDE93}"/>
              </a:ext>
            </a:extLst>
          </p:cNvPr>
          <p:cNvSpPr txBox="1"/>
          <p:nvPr/>
        </p:nvSpPr>
        <p:spPr>
          <a:xfrm rot="16200000">
            <a:off x="3451077" y="3171795"/>
            <a:ext cx="806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12% </a:t>
            </a:r>
            <a:endParaRPr lang="en-001" sz="2000" b="1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F02F713-A661-03BF-5902-8C62A26BB9A8}"/>
              </a:ext>
            </a:extLst>
          </p:cNvPr>
          <p:cNvCxnSpPr>
            <a:cxnSpLocks/>
          </p:cNvCxnSpPr>
          <p:nvPr/>
        </p:nvCxnSpPr>
        <p:spPr>
          <a:xfrm>
            <a:off x="5680215" y="4323522"/>
            <a:ext cx="0" cy="32467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0C590CD-E8CA-AE95-2060-AE70A905C406}"/>
              </a:ext>
            </a:extLst>
          </p:cNvPr>
          <p:cNvSpPr txBox="1"/>
          <p:nvPr/>
        </p:nvSpPr>
        <p:spPr>
          <a:xfrm rot="16200000">
            <a:off x="4951423" y="4135536"/>
            <a:ext cx="695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2% </a:t>
            </a:r>
            <a:endParaRPr lang="en-001" sz="2000" b="1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2B6791-D264-EB78-4B15-0BA8253D08F2}"/>
              </a:ext>
            </a:extLst>
          </p:cNvPr>
          <p:cNvCxnSpPr/>
          <p:nvPr/>
        </p:nvCxnSpPr>
        <p:spPr>
          <a:xfrm>
            <a:off x="1905000" y="4648200"/>
            <a:ext cx="6286500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09DDDBE-4C46-89C7-31B8-6A658C28C35B}"/>
              </a:ext>
            </a:extLst>
          </p:cNvPr>
          <p:cNvCxnSpPr>
            <a:cxnSpLocks/>
          </p:cNvCxnSpPr>
          <p:nvPr/>
        </p:nvCxnSpPr>
        <p:spPr>
          <a:xfrm>
            <a:off x="7255015" y="4075043"/>
            <a:ext cx="0" cy="57315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423F2AC-198E-3E31-D06D-AB72749FA78D}"/>
              </a:ext>
            </a:extLst>
          </p:cNvPr>
          <p:cNvSpPr txBox="1"/>
          <p:nvPr/>
        </p:nvSpPr>
        <p:spPr>
          <a:xfrm rot="16200000">
            <a:off x="6526239" y="4033937"/>
            <a:ext cx="695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4% </a:t>
            </a:r>
            <a:endParaRPr lang="en-001" sz="20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04E1C6-E87B-80EA-B780-99658BB09A63}"/>
              </a:ext>
            </a:extLst>
          </p:cNvPr>
          <p:cNvSpPr txBox="1"/>
          <p:nvPr/>
        </p:nvSpPr>
        <p:spPr>
          <a:xfrm>
            <a:off x="7572343" y="1735609"/>
            <a:ext cx="41512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Measurement uncertainty.</a:t>
            </a:r>
          </a:p>
          <a:p>
            <a:r>
              <a:rPr lang="en-US" sz="2400" dirty="0"/>
              <a:t>Only </a:t>
            </a:r>
            <a:r>
              <a:rPr lang="en-US" sz="2400" b="1" dirty="0"/>
              <a:t>counting statistics.</a:t>
            </a:r>
          </a:p>
          <a:p>
            <a:r>
              <a:rPr lang="en-US" sz="2400" dirty="0"/>
              <a:t>Prior to </a:t>
            </a:r>
            <a:r>
              <a:rPr lang="en-US" sz="2400" b="1" dirty="0"/>
              <a:t>ND uncertainty propagation.</a:t>
            </a:r>
          </a:p>
          <a:p>
            <a:endParaRPr lang="en-001" dirty="0"/>
          </a:p>
        </p:txBody>
      </p:sp>
      <p:sp>
        <p:nvSpPr>
          <p:cNvPr id="35" name="Right Bracket 34">
            <a:extLst>
              <a:ext uri="{FF2B5EF4-FFF2-40B4-BE49-F238E27FC236}">
                <a16:creationId xmlns:a16="http://schemas.microsoft.com/office/drawing/2014/main" id="{205F0134-6CF6-455A-05D9-DFD13577EC56}"/>
              </a:ext>
            </a:extLst>
          </p:cNvPr>
          <p:cNvSpPr/>
          <p:nvPr/>
        </p:nvSpPr>
        <p:spPr>
          <a:xfrm>
            <a:off x="4287547" y="2345327"/>
            <a:ext cx="112602" cy="422056"/>
          </a:xfrm>
          <a:prstGeom prst="rightBracket">
            <a:avLst>
              <a:gd name="adj" fmla="val 42846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F401E5-75C6-DD04-249A-C4F0B6CB5C3E}"/>
              </a:ext>
            </a:extLst>
          </p:cNvPr>
          <p:cNvCxnSpPr>
            <a:cxnSpLocks/>
            <a:stCxn id="35" idx="2"/>
          </p:cNvCxnSpPr>
          <p:nvPr/>
        </p:nvCxnSpPr>
        <p:spPr>
          <a:xfrm flipV="1">
            <a:off x="4400149" y="2499852"/>
            <a:ext cx="3239516" cy="5650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69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2" grpId="0"/>
      <p:bldP spid="33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6D987-9A0C-402B-12DF-36FAE2EF4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AE7E0E-BC20-C26A-CD13-F4D0C035B7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impact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dirty="0"/>
                  <a:t>: ND uncertainty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AE7E0E-BC20-C26A-CD13-F4D0C035B7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7E931-42CB-A179-17FB-FC78A24BE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15</a:t>
            </a:fld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AC9D046F-797E-E0C5-E761-D180DD89AAC3}"/>
                  </a:ext>
                </a:extLst>
              </p:cNvPr>
              <p:cNvSpPr/>
              <p:nvPr/>
            </p:nvSpPr>
            <p:spPr>
              <a:xfrm>
                <a:off x="7356170" y="2945017"/>
                <a:ext cx="4367463" cy="709863"/>
              </a:xfrm>
              <a:prstGeom prst="roundRect">
                <a:avLst>
                  <a:gd name="adj" fmla="val 22882"/>
                </a:avLst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b="1" dirty="0"/>
                  <a:t> exp. uncertainty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b="1" dirty="0"/>
                  <a:t> 0.04 </a:t>
                </a:r>
                <a:r>
                  <a:rPr lang="en-US" b="1" dirty="0" err="1"/>
                  <a:t>pcm</a:t>
                </a:r>
                <a:r>
                  <a:rPr lang="en-US" b="1" dirty="0"/>
                  <a:t>)</a:t>
                </a:r>
                <a:endParaRPr lang="en-001" b="1" dirty="0"/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AC9D046F-797E-E0C5-E761-D180DD89AA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170" y="2945017"/>
                <a:ext cx="4367463" cy="709863"/>
              </a:xfrm>
              <a:prstGeom prst="roundRect">
                <a:avLst>
                  <a:gd name="adj" fmla="val 22882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BA54453-1775-8FBE-0A68-19813DB72F1E}"/>
              </a:ext>
            </a:extLst>
          </p:cNvPr>
          <p:cNvSpPr/>
          <p:nvPr/>
        </p:nvSpPr>
        <p:spPr>
          <a:xfrm>
            <a:off x="8354791" y="3684708"/>
            <a:ext cx="3368842" cy="709863"/>
          </a:xfrm>
          <a:prstGeom prst="roundRect">
            <a:avLst>
              <a:gd name="adj" fmla="val 24577"/>
            </a:avLst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Persisting disagreement between libraries</a:t>
            </a:r>
            <a:endParaRPr lang="en-001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2">
                <a:extLst>
                  <a:ext uri="{FF2B5EF4-FFF2-40B4-BE49-F238E27FC236}">
                    <a16:creationId xmlns:a16="http://schemas.microsoft.com/office/drawing/2014/main" id="{1ED592B1-FD5A-8C58-EA7F-056E301C58DF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6730409" y="1463854"/>
                <a:ext cx="4980895" cy="1077686"/>
              </a:xfrm>
            </p:spPr>
            <p:txBody>
              <a:bodyPr/>
              <a:lstStyle/>
              <a:p>
                <a:pPr marL="88900" indent="0">
                  <a:buNone/>
                </a:pPr>
                <a:r>
                  <a:rPr lang="en-US" dirty="0"/>
                  <a:t>Sample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not perturbed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lang="en-US" dirty="0"/>
              </a:p>
              <a:p>
                <a:pPr marL="8890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Text Placeholder 2">
                <a:extLst>
                  <a:ext uri="{FF2B5EF4-FFF2-40B4-BE49-F238E27FC236}">
                    <a16:creationId xmlns:a16="http://schemas.microsoft.com/office/drawing/2014/main" id="{1ED592B1-FD5A-8C58-EA7F-056E301C58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6730409" y="1463854"/>
                <a:ext cx="4980895" cy="1077686"/>
              </a:xfrm>
              <a:blipFill>
                <a:blip r:embed="rId6"/>
                <a:stretch>
                  <a:fillRect t="-3955" b="-1130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86E32D2B-EC2C-AFCD-D857-5267E3CCEACF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4116" y="1632809"/>
            <a:ext cx="6144768" cy="431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5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4FDDE-7A22-873A-074C-58410859D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9B1AB-E8FE-40F5-2C25-BDE79547E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6F2BC-2D30-D03F-D9F5-D327749F0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16</a:t>
            </a:fld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B88A0F7-B3F4-399E-9E8E-319E4B612F8E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338889" y="1467297"/>
                <a:ext cx="11514220" cy="3444949"/>
              </a:xfrm>
            </p:spPr>
            <p:txBody>
              <a:bodyPr>
                <a:normAutofit/>
              </a:bodyPr>
              <a:lstStyle/>
              <a:p>
                <a:pPr marL="88900" indent="0">
                  <a:lnSpc>
                    <a:spcPct val="150000"/>
                  </a:lnSpc>
                  <a:buNone/>
                </a:pPr>
                <a:r>
                  <a:rPr lang="en-US" b="1" dirty="0">
                    <a:solidFill>
                      <a:schemeClr val="accent1"/>
                    </a:solidFill>
                  </a:rPr>
                  <a:t>Reactivity measurements</a:t>
                </a:r>
                <a:r>
                  <a:rPr lang="en-US" dirty="0">
                    <a:solidFill>
                      <a:schemeClr val="accent1"/>
                    </a:solidFill>
                  </a:rPr>
                  <a:t> rely on </a:t>
                </a:r>
                <a:r>
                  <a:rPr lang="en-US" b="1" dirty="0">
                    <a:solidFill>
                      <a:schemeClr val="accent1"/>
                    </a:solidFill>
                  </a:rPr>
                  <a:t>kinetic parameters (KP)</a:t>
                </a:r>
                <a:endParaRPr lang="en-US" dirty="0">
                  <a:solidFill>
                    <a:schemeClr val="accent1"/>
                  </a:solidFill>
                </a:endParaRPr>
              </a:p>
              <a:p>
                <a:r>
                  <a:rPr lang="en-US" b="1" dirty="0"/>
                  <a:t>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dirty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b="1" dirty="0"/>
                  <a:t> Uncertainty:</a:t>
                </a:r>
                <a:r>
                  <a:rPr lang="en-US" dirty="0"/>
                  <a:t> Driven primarily by the direct component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001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dirty="0"/>
                  <a:t>).</a:t>
                </a:r>
              </a:p>
              <a:p>
                <a:pPr lvl="1"/>
                <a:r>
                  <a:rPr lang="en-US" dirty="0"/>
                  <a:t>JEFF-4.0 underestimates uncertainty due to missing covariances.</a:t>
                </a:r>
              </a:p>
              <a:p>
                <a:r>
                  <a:rPr lang="en-US" b="1" dirty="0"/>
                  <a:t>Reactivity Uncertainty:</a:t>
                </a:r>
                <a:r>
                  <a:rPr lang="en-US" dirty="0"/>
                  <a:t> Propagated KP uncertainty must be considered in experimental uncertainty budget.</a:t>
                </a:r>
              </a:p>
              <a:p>
                <a:r>
                  <a:rPr lang="en-US" b="1" dirty="0"/>
                  <a:t>Library Discrepancies:</a:t>
                </a:r>
                <a:r>
                  <a:rPr lang="en-US" dirty="0"/>
                  <a:t> KP from different ND libraries lead to large differences in measured reactivity (up to 12%), not covered by ND uncertainty.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B88A0F7-B3F4-399E-9E8E-319E4B612F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338889" y="1467297"/>
                <a:ext cx="11514220" cy="3444949"/>
              </a:xfrm>
              <a:blipFill>
                <a:blip r:embed="rId3"/>
                <a:stretch>
                  <a:fillRect l="-53" r="-212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5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35C67-562D-9088-C0F0-8C4D51214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be done</a:t>
            </a:r>
            <a:endParaRPr lang="en-00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1063CF2-D31C-3FF7-A7EB-94C691724B2A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2" y="1701849"/>
                <a:ext cx="10658475" cy="2147138"/>
              </a:xfrm>
            </p:spPr>
            <p:txBody>
              <a:bodyPr/>
              <a:lstStyle/>
              <a:p>
                <a:r>
                  <a:rPr lang="en-US" dirty="0"/>
                  <a:t>Kinetic Parameters uncertainty propagation through sampling</a:t>
                </a:r>
              </a:p>
              <a:p>
                <a:pPr lvl="1"/>
                <a:r>
                  <a:rPr lang="en-US" dirty="0"/>
                  <a:t>Independent perturbation of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Propagation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evaluated uncertainties</a:t>
                </a:r>
              </a:p>
              <a:p>
                <a:r>
                  <a:rPr lang="en-US" dirty="0"/>
                  <a:t>Propagation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evaluated uncertainties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1063CF2-D31C-3FF7-A7EB-94C691724B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2" y="1701849"/>
                <a:ext cx="10658475" cy="2147138"/>
              </a:xfrm>
              <a:blipFill>
                <a:blip r:embed="rId3"/>
                <a:stretch>
                  <a:fillRect t="-1989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5E88-9883-BE3D-8FDB-41AF19F5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17</a:t>
            </a:fld>
            <a:endParaRPr lang="en-B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ED6195A-6A0E-1D91-9FF5-5D3D09E0C886}"/>
              </a:ext>
            </a:extLst>
          </p:cNvPr>
          <p:cNvSpPr/>
          <p:nvPr/>
        </p:nvSpPr>
        <p:spPr>
          <a:xfrm>
            <a:off x="766762" y="4197981"/>
            <a:ext cx="10658475" cy="1233858"/>
          </a:xfrm>
          <a:prstGeom prst="roundRect">
            <a:avLst>
              <a:gd name="adj" fmla="val 22882"/>
            </a:avLst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Comprehensive evaluation of kinetic parameters uncertainty and their impact on reactivity measurements</a:t>
            </a:r>
            <a:endParaRPr lang="en-001" sz="2800" b="1" dirty="0"/>
          </a:p>
        </p:txBody>
      </p:sp>
    </p:spTree>
    <p:extLst>
      <p:ext uri="{BB962C8B-B14F-4D97-AF65-F5344CB8AC3E}">
        <p14:creationId xmlns:p14="http://schemas.microsoft.com/office/powerpoint/2010/main" val="288412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3B42E-CD57-5714-0F69-D83F603B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  <a:endParaRPr lang="en-00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CCF566-1DC6-A632-2FD3-979FCE9C42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18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9079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AC5C3-6EDA-0082-5C4B-86AAB643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Covariance data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412BE-F285-0B20-82F4-E9BD4D4CF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19</a:t>
            </a:fld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87068C-01AF-F42F-6053-29A4E172C6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6" y="1532283"/>
            <a:ext cx="3582305" cy="22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96EA2A-8310-8CE3-6978-34176BD1C0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47" y="3961158"/>
            <a:ext cx="3578424" cy="228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5F8B93-13B9-8322-D07B-36E1CFE6D3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69" y="1532283"/>
            <a:ext cx="3596860" cy="228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37C137-A485-9711-6033-DBD496989F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69" y="3911417"/>
            <a:ext cx="3596860" cy="228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100896-55D3-82AF-272D-DF20C3726B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527" y="1532283"/>
            <a:ext cx="3578424" cy="2286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B94B88-1618-57A7-5E5C-6BEDBB83D4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646" y="3911417"/>
            <a:ext cx="358230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897A7-FE37-BFB0-A762-44E0BD42F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00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4213D-894C-71DD-03C0-7037633DD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115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7E678-745E-84CF-3B9C-DB2A08F0D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FCAE9-E67C-51F0-2006-62B7A72F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beta_eff</a:t>
            </a:r>
            <a:r>
              <a:rPr lang="en-US" dirty="0"/>
              <a:t> uncertainty – Variance fraction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04A24-37E1-96C5-1547-4F7D5C66E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20</a:t>
            </a:fld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BF7368-CCCC-8831-2D22-19C17D32C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867" y="1379516"/>
            <a:ext cx="8968266" cy="515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40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96FB90B-F249-9279-C93D-DF903643A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F27800D-AE23-7B83-CC11-2AFFB2F39F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5" y="1373399"/>
            <a:ext cx="5071027" cy="5071027"/>
          </a:xfrm>
          <a:prstGeom prst="ellipse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26A740-1F24-492B-147C-092B4D747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228" y="2350638"/>
            <a:ext cx="6396836" cy="37929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BCEDF3-5449-FDAF-F0BA-9D1F02EEE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 experiments in VENUS-F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379DA-6F89-6FA0-7B71-D58AACE4F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21</a:t>
            </a:fld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ACF1DF-7A75-45B5-F2A1-F3CFB25C531B}"/>
              </a:ext>
            </a:extLst>
          </p:cNvPr>
          <p:cNvSpPr txBox="1"/>
          <p:nvPr/>
        </p:nvSpPr>
        <p:spPr>
          <a:xfrm>
            <a:off x="7498095" y="1792758"/>
            <a:ext cx="2296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Global Effect</a:t>
            </a:r>
            <a:endParaRPr lang="en-001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E262F05-1016-D3C4-B803-CB6673BB980B}"/>
              </a:ext>
            </a:extLst>
          </p:cNvPr>
          <p:cNvSpPr/>
          <p:nvPr/>
        </p:nvSpPr>
        <p:spPr>
          <a:xfrm>
            <a:off x="5555228" y="2350638"/>
            <a:ext cx="6364254" cy="16976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B700EEA-B44D-FF33-E609-000CBA0ED0CF}"/>
                  </a:ext>
                </a:extLst>
              </p:cNvPr>
              <p:cNvSpPr txBox="1"/>
              <p:nvPr/>
            </p:nvSpPr>
            <p:spPr>
              <a:xfrm>
                <a:off x="4468876" y="2358975"/>
                <a:ext cx="932804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6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𝜟𝝆</m:t>
                      </m:r>
                    </m:oMath>
                  </m:oMathPara>
                </a14:m>
                <a:endParaRPr lang="en-001" sz="36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B700EEA-B44D-FF33-E609-000CBA0ED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876" y="2358975"/>
                <a:ext cx="932804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B97C03F-AD12-DD28-C19F-67C11588F2D2}"/>
              </a:ext>
            </a:extLst>
          </p:cNvPr>
          <p:cNvCxnSpPr>
            <a:cxnSpLocks/>
          </p:cNvCxnSpPr>
          <p:nvPr/>
        </p:nvCxnSpPr>
        <p:spPr>
          <a:xfrm flipH="1" flipV="1">
            <a:off x="3103910" y="4559968"/>
            <a:ext cx="264932" cy="1323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5DB0528-1F36-61CB-7751-9CD8ECB5129C}"/>
              </a:ext>
            </a:extLst>
          </p:cNvPr>
          <p:cNvSpPr txBox="1"/>
          <p:nvPr/>
        </p:nvSpPr>
        <p:spPr>
          <a:xfrm>
            <a:off x="3370169" y="4625908"/>
            <a:ext cx="989093" cy="27748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Sample</a:t>
            </a:r>
            <a:endParaRPr lang="en-001" b="1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81A62F1-C26B-F88B-DB95-05D6AA1AD555}"/>
              </a:ext>
            </a:extLst>
          </p:cNvPr>
          <p:cNvCxnSpPr>
            <a:cxnSpLocks/>
          </p:cNvCxnSpPr>
          <p:nvPr/>
        </p:nvCxnSpPr>
        <p:spPr>
          <a:xfrm>
            <a:off x="2983832" y="2254423"/>
            <a:ext cx="553452" cy="70148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31DFD10-09E3-4247-BEE9-ADC315C5AC9C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2610853" y="2372375"/>
            <a:ext cx="101765" cy="30881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927340D-D15B-5C7F-4F3E-C67426E2A58E}"/>
              </a:ext>
            </a:extLst>
          </p:cNvPr>
          <p:cNvCxnSpPr>
            <a:cxnSpLocks/>
          </p:cNvCxnSpPr>
          <p:nvPr/>
        </p:nvCxnSpPr>
        <p:spPr>
          <a:xfrm flipH="1">
            <a:off x="1679261" y="2288150"/>
            <a:ext cx="778044" cy="114085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540183C-B4EE-7DD2-CD52-3F1FF49BAABB}"/>
              </a:ext>
            </a:extLst>
          </p:cNvPr>
          <p:cNvSpPr txBox="1"/>
          <p:nvPr/>
        </p:nvSpPr>
        <p:spPr>
          <a:xfrm>
            <a:off x="2054377" y="2094890"/>
            <a:ext cx="1316482" cy="27748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Detectors</a:t>
            </a:r>
            <a:endParaRPr lang="en-001" b="1" dirty="0"/>
          </a:p>
        </p:txBody>
      </p:sp>
    </p:spTree>
    <p:extLst>
      <p:ext uri="{BB962C8B-B14F-4D97-AF65-F5344CB8AC3E}">
        <p14:creationId xmlns:p14="http://schemas.microsoft.com/office/powerpoint/2010/main" val="382006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FE0806B-3DD4-97DB-CE01-217482AA3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24266846-51DF-ADF9-2C6C-9AEC4E1FE8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655"/>
          <a:stretch>
            <a:fillRect/>
          </a:stretch>
        </p:blipFill>
        <p:spPr>
          <a:xfrm>
            <a:off x="5587809" y="2350638"/>
            <a:ext cx="6364255" cy="379476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1596FAF-252B-102F-AD19-553220EB73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5" y="1373399"/>
            <a:ext cx="5071027" cy="5071027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D719E2-E53E-924B-4465-2C3EA2B12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 experiments in VENUS-F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F5A7B-E898-A468-4925-FCB3FD134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22</a:t>
            </a:fld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E3F7C1-EDD8-4797-F980-033F0D4877F4}"/>
              </a:ext>
            </a:extLst>
          </p:cNvPr>
          <p:cNvSpPr txBox="1"/>
          <p:nvPr/>
        </p:nvSpPr>
        <p:spPr>
          <a:xfrm>
            <a:off x="7498095" y="1792758"/>
            <a:ext cx="3450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Local + Global Effect</a:t>
            </a:r>
            <a:endParaRPr lang="en-001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3BB8837-EF09-A902-601F-6833178F1BE2}"/>
              </a:ext>
            </a:extLst>
          </p:cNvPr>
          <p:cNvSpPr/>
          <p:nvPr/>
        </p:nvSpPr>
        <p:spPr>
          <a:xfrm>
            <a:off x="5555228" y="2350638"/>
            <a:ext cx="6396836" cy="16976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39F7FE7-97F5-58E4-8D32-B1C67EB49C69}"/>
              </a:ext>
            </a:extLst>
          </p:cNvPr>
          <p:cNvCxnSpPr>
            <a:cxnSpLocks/>
          </p:cNvCxnSpPr>
          <p:nvPr/>
        </p:nvCxnSpPr>
        <p:spPr>
          <a:xfrm>
            <a:off x="2983832" y="2254423"/>
            <a:ext cx="553452" cy="70148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9FAEFD3-D847-E449-294B-3EB70A804DF7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2579914" y="2331471"/>
            <a:ext cx="132704" cy="37049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DD70F12-3086-A887-4BBA-3B095B6A3F43}"/>
              </a:ext>
            </a:extLst>
          </p:cNvPr>
          <p:cNvSpPr txBox="1"/>
          <p:nvPr/>
        </p:nvSpPr>
        <p:spPr>
          <a:xfrm>
            <a:off x="2054377" y="1743897"/>
            <a:ext cx="1316482" cy="5875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Global  Detectors</a:t>
            </a:r>
            <a:endParaRPr lang="en-001" b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4C0EDE1-B4FE-4C67-7FC7-658D7A5244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28" y="3161742"/>
            <a:ext cx="2298809" cy="230225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701B2EC-B6A2-FBD5-0785-3B334D5F68B6}"/>
              </a:ext>
            </a:extLst>
          </p:cNvPr>
          <p:cNvSpPr/>
          <p:nvPr/>
        </p:nvSpPr>
        <p:spPr>
          <a:xfrm>
            <a:off x="2962850" y="4406664"/>
            <a:ext cx="258530" cy="2678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EAB0075-4DB3-EB2A-C276-A574F6F0F406}"/>
              </a:ext>
            </a:extLst>
          </p:cNvPr>
          <p:cNvSpPr/>
          <p:nvPr/>
        </p:nvSpPr>
        <p:spPr>
          <a:xfrm>
            <a:off x="648928" y="3151369"/>
            <a:ext cx="2313922" cy="2333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0B62B2-419F-B2BC-A7D4-E0A9A79FB037}"/>
              </a:ext>
            </a:extLst>
          </p:cNvPr>
          <p:cNvSpPr txBox="1"/>
          <p:nvPr/>
        </p:nvSpPr>
        <p:spPr>
          <a:xfrm>
            <a:off x="845467" y="3254744"/>
            <a:ext cx="1945856" cy="25225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Local Detectors</a:t>
            </a:r>
            <a:endParaRPr lang="en-001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93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6FBF150-92D3-DEDD-6EDC-C5FACD1BF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227B4D-9DA5-4DDC-7EA5-F412153FF2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655"/>
          <a:stretch>
            <a:fillRect/>
          </a:stretch>
        </p:blipFill>
        <p:spPr>
          <a:xfrm>
            <a:off x="5587809" y="2350638"/>
            <a:ext cx="6364255" cy="379476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100C6F3-4F98-6953-E9F1-BB22CF61F3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5" y="1373399"/>
            <a:ext cx="5071027" cy="5071027"/>
          </a:xfrm>
          <a:prstGeom prst="ellipse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8BEAD3-8044-C165-149E-6A1FE66BB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 experiments in VENUS-F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D0653-F9E0-F080-1FDF-BED85842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23</a:t>
            </a:fld>
            <a:endParaRPr lang="en-B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56CCE5-1E5E-A04D-6D14-10396C444D73}"/>
              </a:ext>
            </a:extLst>
          </p:cNvPr>
          <p:cNvSpPr txBox="1"/>
          <p:nvPr/>
        </p:nvSpPr>
        <p:spPr>
          <a:xfrm>
            <a:off x="7498095" y="1792758"/>
            <a:ext cx="3450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Local + Global Effect</a:t>
            </a:r>
            <a:endParaRPr lang="en-001" sz="2400" b="1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866705-00FF-1EC3-AFF3-4D5B9EBF4F85}"/>
              </a:ext>
            </a:extLst>
          </p:cNvPr>
          <p:cNvSpPr/>
          <p:nvPr/>
        </p:nvSpPr>
        <p:spPr>
          <a:xfrm>
            <a:off x="5555228" y="2350638"/>
            <a:ext cx="6396836" cy="16976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3F35485-3C7D-678C-CC13-050DE71ED40D}"/>
              </a:ext>
            </a:extLst>
          </p:cNvPr>
          <p:cNvCxnSpPr>
            <a:cxnSpLocks/>
          </p:cNvCxnSpPr>
          <p:nvPr/>
        </p:nvCxnSpPr>
        <p:spPr>
          <a:xfrm>
            <a:off x="2983832" y="2254423"/>
            <a:ext cx="553452" cy="70148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F72CF40-F683-5BB0-BB8C-EFC69929AEEC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2610853" y="2372375"/>
            <a:ext cx="101765" cy="30881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BEA2862-25E6-F2D9-038B-99B80E84923A}"/>
              </a:ext>
            </a:extLst>
          </p:cNvPr>
          <p:cNvSpPr txBox="1"/>
          <p:nvPr/>
        </p:nvSpPr>
        <p:spPr>
          <a:xfrm>
            <a:off x="2054377" y="2094890"/>
            <a:ext cx="1316482" cy="27748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Detectors</a:t>
            </a:r>
            <a:endParaRPr lang="en-001" b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9E6AF23-62C6-6D00-193D-89F5BC467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28" y="3161742"/>
            <a:ext cx="2298809" cy="230225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23A15B6-CE1F-2EAA-CB13-02FA96907381}"/>
              </a:ext>
            </a:extLst>
          </p:cNvPr>
          <p:cNvSpPr/>
          <p:nvPr/>
        </p:nvSpPr>
        <p:spPr>
          <a:xfrm>
            <a:off x="2962850" y="4406664"/>
            <a:ext cx="258530" cy="2678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4E23E0-B1A5-BC46-F300-92D44CC8A389}"/>
              </a:ext>
            </a:extLst>
          </p:cNvPr>
          <p:cNvSpPr/>
          <p:nvPr/>
        </p:nvSpPr>
        <p:spPr>
          <a:xfrm>
            <a:off x="648928" y="3151369"/>
            <a:ext cx="2313922" cy="2333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728E91-539E-4C68-6CAF-DF5BB42DCDE7}"/>
              </a:ext>
            </a:extLst>
          </p:cNvPr>
          <p:cNvSpPr txBox="1"/>
          <p:nvPr/>
        </p:nvSpPr>
        <p:spPr>
          <a:xfrm>
            <a:off x="845467" y="3254744"/>
            <a:ext cx="1945856" cy="25225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Local Detectors</a:t>
            </a:r>
            <a:endParaRPr lang="en-001" b="1" dirty="0">
              <a:solidFill>
                <a:srgbClr val="00B050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DD56B92-E549-EC5E-1A07-76300DA56C82}"/>
              </a:ext>
            </a:extLst>
          </p:cNvPr>
          <p:cNvGrpSpPr/>
          <p:nvPr/>
        </p:nvGrpSpPr>
        <p:grpSpPr>
          <a:xfrm>
            <a:off x="0" y="1373399"/>
            <a:ext cx="5450305" cy="5106266"/>
            <a:chOff x="0" y="1227221"/>
            <a:chExt cx="5450305" cy="525244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CEF6EF2-35B3-935A-3509-3EDB517053E1}"/>
                </a:ext>
              </a:extLst>
            </p:cNvPr>
            <p:cNvSpPr/>
            <p:nvPr/>
          </p:nvSpPr>
          <p:spPr>
            <a:xfrm>
              <a:off x="0" y="1227221"/>
              <a:ext cx="5450305" cy="5252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8781E7E-2EFA-463C-F2D1-8E8EED9A71D2}"/>
                </a:ext>
              </a:extLst>
            </p:cNvPr>
            <p:cNvGrpSpPr/>
            <p:nvPr/>
          </p:nvGrpSpPr>
          <p:grpSpPr>
            <a:xfrm>
              <a:off x="536987" y="2037538"/>
              <a:ext cx="4568269" cy="4137408"/>
              <a:chOff x="7923751" y="3036499"/>
              <a:chExt cx="3775429" cy="341934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DCFE8110-5C72-0A89-E3A7-36600DA886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5049" r="65937"/>
              <a:stretch>
                <a:fillRect/>
              </a:stretch>
            </p:blipFill>
            <p:spPr>
              <a:xfrm>
                <a:off x="7923751" y="3036499"/>
                <a:ext cx="3775429" cy="3419345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014E7C2-2846-B4D5-0B03-E41599C472DA}"/>
                  </a:ext>
                </a:extLst>
              </p:cNvPr>
              <p:cNvSpPr txBox="1"/>
              <p:nvPr/>
            </p:nvSpPr>
            <p:spPr>
              <a:xfrm>
                <a:off x="9811465" y="4856377"/>
                <a:ext cx="9035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1D75B4"/>
                    </a:solidFill>
                  </a:rPr>
                  <a:t>Global</a:t>
                </a:r>
                <a:endParaRPr lang="en-001" b="1" dirty="0">
                  <a:solidFill>
                    <a:srgbClr val="1D75B4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6ADB738-76EA-2E54-0826-D7E41D53E2A4}"/>
                  </a:ext>
                </a:extLst>
              </p:cNvPr>
              <p:cNvSpPr txBox="1"/>
              <p:nvPr/>
            </p:nvSpPr>
            <p:spPr>
              <a:xfrm>
                <a:off x="8450644" y="4046569"/>
                <a:ext cx="1172577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7E0B"/>
                    </a:solidFill>
                  </a:rPr>
                  <a:t>Local Signal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03C7F4-22B6-FBF7-2A2E-E0544B14395A}"/>
                  </a:ext>
                </a:extLst>
              </p:cNvPr>
              <p:cNvSpPr txBox="1"/>
              <p:nvPr/>
            </p:nvSpPr>
            <p:spPr>
              <a:xfrm>
                <a:off x="9623221" y="3475537"/>
                <a:ext cx="13768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D62223"/>
                    </a:solidFill>
                  </a:rPr>
                  <a:t>Local Effect</a:t>
                </a:r>
                <a:endParaRPr lang="en-001" b="1" dirty="0">
                  <a:solidFill>
                    <a:srgbClr val="D62223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633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FC94BA-CAEA-0D8A-8440-FC22DADA90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66762" y="800496"/>
                <a:ext cx="10658475" cy="70173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001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001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dirty="0"/>
                  <a:t> sensitivity to the kinetic parameters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FC94BA-CAEA-0D8A-8440-FC22DADA90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66762" y="800496"/>
                <a:ext cx="10658475" cy="701733"/>
              </a:xfrm>
              <a:blipFill>
                <a:blip r:embed="rId3"/>
                <a:stretch>
                  <a:fillRect t="-27826" b="-10435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F426A-CDF8-07DC-23BB-6C409FE90D2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576128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en-US" sz="2800" dirty="0"/>
              <a:t>Separate one-at-a-time perturbation of each parameter of </a:t>
            </a:r>
            <a:r>
              <a:rPr lang="en-US" sz="2800" b="1" dirty="0"/>
              <a:t>1%</a:t>
            </a:r>
            <a:r>
              <a:rPr lang="en-US" sz="2800" dirty="0"/>
              <a:t>.</a:t>
            </a:r>
            <a:endParaRPr lang="en-001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2181C-E7BB-BDC5-8EDE-F6BC4CC22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24</a:t>
            </a:fld>
            <a:endParaRPr lang="en-B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C63EE0-3725-EC4A-050B-34D933FB7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007" y="2405190"/>
            <a:ext cx="6792681" cy="37363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71973D-C2CA-D22B-F19C-45A651E7C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41146"/>
            <a:ext cx="539653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38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7290DBD-8FCD-32F0-4B6D-DAD7F9AE1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5C3024-71EA-F1B8-5C82-A476652B6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99" y="2582207"/>
            <a:ext cx="9733801" cy="41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B8699C-24FE-AFCD-3C9A-9752AA6C7C8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impact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dirty="0"/>
                  <a:t>: ND uncertainty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0B8699C-24FE-AFCD-3C9A-9752AA6C7C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28CB537-B162-6017-6ECA-E52FDF0B48F4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2" y="1447800"/>
                <a:ext cx="4980895" cy="1077686"/>
              </a:xfrm>
            </p:spPr>
            <p:txBody>
              <a:bodyPr/>
              <a:lstStyle/>
              <a:p>
                <a:pPr marL="88900" indent="0">
                  <a:buNone/>
                </a:pPr>
                <a:r>
                  <a:rPr lang="en-US" dirty="0"/>
                  <a:t>Sample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not perturbed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lang="en-US" dirty="0"/>
              </a:p>
              <a:p>
                <a:pPr marL="8890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28CB537-B162-6017-6ECA-E52FDF0B48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2" y="1447800"/>
                <a:ext cx="4980895" cy="1077686"/>
              </a:xfrm>
              <a:blipFill>
                <a:blip r:embed="rId5"/>
                <a:stretch>
                  <a:fillRect l="-122" t="-3977" b="-1136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D4DB9-D12A-D81C-58B2-F00D384A2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25</a:t>
            </a:fld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41D7C13-E032-9391-2909-18AD0651C795}"/>
                  </a:ext>
                </a:extLst>
              </p:cNvPr>
              <p:cNvSpPr/>
              <p:nvPr/>
            </p:nvSpPr>
            <p:spPr>
              <a:xfrm>
                <a:off x="7327235" y="2127302"/>
                <a:ext cx="4367463" cy="709863"/>
              </a:xfrm>
              <a:prstGeom prst="roundRect">
                <a:avLst>
                  <a:gd name="adj" fmla="val 22882"/>
                </a:avLst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b="1" dirty="0"/>
                  <a:t> exp. uncertainty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b="1" dirty="0"/>
                  <a:t> 0.04 </a:t>
                </a:r>
                <a:r>
                  <a:rPr lang="en-US" b="1" dirty="0" err="1"/>
                  <a:t>pcm</a:t>
                </a:r>
                <a:r>
                  <a:rPr lang="en-US" b="1" dirty="0"/>
                  <a:t>)</a:t>
                </a:r>
                <a:endParaRPr lang="en-001" b="1" dirty="0"/>
              </a:p>
            </p:txBody>
          </p:sp>
        </mc:Choice>
        <mc:Fallback xmlns="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41D7C13-E032-9391-2909-18AD0651C7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235" y="2127302"/>
                <a:ext cx="4367463" cy="709863"/>
              </a:xfrm>
              <a:prstGeom prst="roundRect">
                <a:avLst>
                  <a:gd name="adj" fmla="val 22882"/>
                </a:avLst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51B07A2-0B68-B59B-2E27-29922AF0FA79}"/>
              </a:ext>
            </a:extLst>
          </p:cNvPr>
          <p:cNvSpPr/>
          <p:nvPr/>
        </p:nvSpPr>
        <p:spPr>
          <a:xfrm>
            <a:off x="8325856" y="2866993"/>
            <a:ext cx="3368842" cy="709863"/>
          </a:xfrm>
          <a:prstGeom prst="roundRect">
            <a:avLst>
              <a:gd name="adj" fmla="val 24577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Persisting disagreement between libraries</a:t>
            </a:r>
            <a:endParaRPr lang="en-001" b="1" dirty="0"/>
          </a:p>
        </p:txBody>
      </p:sp>
    </p:spTree>
    <p:extLst>
      <p:ext uri="{BB962C8B-B14F-4D97-AF65-F5344CB8AC3E}">
        <p14:creationId xmlns:p14="http://schemas.microsoft.com/office/powerpoint/2010/main" val="134596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56716BF-BB3A-6E44-9AAC-5DC626F12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8EB5E54-E0F7-AA53-EC8B-62EC327F0F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380"/>
          <a:stretch>
            <a:fillRect/>
          </a:stretch>
        </p:blipFill>
        <p:spPr>
          <a:xfrm>
            <a:off x="5962405" y="1707386"/>
            <a:ext cx="5043715" cy="3641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597B94-29DF-15EE-65CC-834AAE8DC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701733"/>
          </a:xfrm>
        </p:spPr>
        <p:txBody>
          <a:bodyPr/>
          <a:lstStyle/>
          <a:p>
            <a:r>
              <a:rPr lang="en-US" dirty="0"/>
              <a:t>Impact of nuclear data libraries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6996-F341-433F-4DC3-F72E41725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26</a:t>
            </a:fld>
            <a:endParaRPr lang="en-B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D62BB2-B0A3-44F4-CB08-45254153F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" y="1777484"/>
            <a:ext cx="6384285" cy="35207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6EBC75-0105-1D70-3717-F4FD722D3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405" y="1707386"/>
            <a:ext cx="6415343" cy="36411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7EE9B3-7B32-317F-15A5-2710995CF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6" y="1777483"/>
            <a:ext cx="6384287" cy="3520746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975FE661-1EDA-91DD-D458-26142E21007E}"/>
              </a:ext>
            </a:extLst>
          </p:cNvPr>
          <p:cNvSpPr/>
          <p:nvPr/>
        </p:nvSpPr>
        <p:spPr>
          <a:xfrm>
            <a:off x="8622193" y="1750169"/>
            <a:ext cx="672935" cy="63793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780D39D-5C31-4E19-2F88-397D88353344}"/>
              </a:ext>
            </a:extLst>
          </p:cNvPr>
          <p:cNvSpPr/>
          <p:nvPr/>
        </p:nvSpPr>
        <p:spPr>
          <a:xfrm>
            <a:off x="9357207" y="1023193"/>
            <a:ext cx="2068030" cy="411109"/>
          </a:xfrm>
          <a:prstGeom prst="roundRect">
            <a:avLst>
              <a:gd name="adj" fmla="val 3113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+ </a:t>
            </a:r>
            <a:r>
              <a:rPr lang="en-US" b="1" dirty="0" err="1"/>
              <a:t>Keepin</a:t>
            </a:r>
            <a:r>
              <a:rPr lang="en-US" b="1" dirty="0"/>
              <a:t> data</a:t>
            </a:r>
            <a:endParaRPr lang="en-001" b="1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DC15C706-7C92-2678-7DE8-A79C461E9E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56266" y="5511115"/>
            <a:ext cx="9307285" cy="1219117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en-US" sz="2800" b="1" dirty="0">
                <a:solidFill>
                  <a:srgbClr val="FFC000"/>
                </a:solidFill>
                <a:ea typeface="Cambria Math" panose="02040503050406030204" pitchFamily="18" charset="0"/>
              </a:rPr>
              <a:t>Pure measurement uncertainty</a:t>
            </a:r>
            <a:r>
              <a:rPr lang="en-US" sz="2800" dirty="0">
                <a:ea typeface="Cambria Math" panose="02040503050406030204" pitchFamily="18" charset="0"/>
              </a:rPr>
              <a:t>, prior to ND uncertainty</a:t>
            </a:r>
            <a:r>
              <a:rPr lang="en-US" sz="2800" b="1" dirty="0">
                <a:solidFill>
                  <a:srgbClr val="FFC000"/>
                </a:solidFill>
                <a:ea typeface="Cambria Math" panose="02040503050406030204" pitchFamily="18" charset="0"/>
              </a:rPr>
              <a:t> </a:t>
            </a:r>
            <a:r>
              <a:rPr lang="en-US" sz="2800" dirty="0">
                <a:ea typeface="Cambria Math" panose="02040503050406030204" pitchFamily="18" charset="0"/>
              </a:rPr>
              <a:t>propagation</a:t>
            </a:r>
            <a:endParaRPr lang="en-US" sz="28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0B9ACBC-0A5E-7E51-3EDD-A47FB5B1BD57}"/>
              </a:ext>
            </a:extLst>
          </p:cNvPr>
          <p:cNvSpPr/>
          <p:nvPr/>
        </p:nvSpPr>
        <p:spPr>
          <a:xfrm>
            <a:off x="7326793" y="3872884"/>
            <a:ext cx="672935" cy="63793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F2914B0-4445-B50F-A03C-5FEED37F6E47}"/>
              </a:ext>
            </a:extLst>
          </p:cNvPr>
          <p:cNvSpPr/>
          <p:nvPr/>
        </p:nvSpPr>
        <p:spPr>
          <a:xfrm>
            <a:off x="9939365" y="3553914"/>
            <a:ext cx="672935" cy="63793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58B7AB7-8B10-F770-D68C-CEF9989DAAF3}"/>
              </a:ext>
            </a:extLst>
          </p:cNvPr>
          <p:cNvSpPr/>
          <p:nvPr/>
        </p:nvSpPr>
        <p:spPr>
          <a:xfrm>
            <a:off x="11221261" y="3256713"/>
            <a:ext cx="672935" cy="63793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4698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uiExpand="1" build="allAtOnce"/>
      <p:bldP spid="25" grpId="0" animBg="1"/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FFC79C5-022B-994B-7FC8-A0506ACCD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EF37-7E06-AC66-EF4A-D912D3060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Reactivity measurements in VENUS-F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3B21-49D1-31F4-E031-358FFD673D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27</a:t>
            </a:fld>
            <a:endParaRPr lang="en-B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EB6A23-F3C0-B4F0-5040-E9D4FE890D0D}"/>
              </a:ext>
            </a:extLst>
          </p:cNvPr>
          <p:cNvSpPr txBox="1">
            <a:spLocks/>
          </p:cNvSpPr>
          <p:nvPr/>
        </p:nvSpPr>
        <p:spPr>
          <a:xfrm>
            <a:off x="766762" y="1786072"/>
            <a:ext cx="4218895" cy="41284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1"/>
                </a:solidFill>
              </a:rPr>
              <a:t>Oscillation Experiments</a:t>
            </a:r>
            <a:endParaRPr lang="en-001" sz="2800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F2E820A-88B1-FE13-3C89-168C98DF01F0}"/>
              </a:ext>
            </a:extLst>
          </p:cNvPr>
          <p:cNvSpPr txBox="1">
            <a:spLocks/>
          </p:cNvSpPr>
          <p:nvPr/>
        </p:nvSpPr>
        <p:spPr>
          <a:xfrm>
            <a:off x="7206345" y="1786072"/>
            <a:ext cx="4218895" cy="41284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1"/>
                </a:solidFill>
              </a:rPr>
              <a:t>Control Rod Calibration</a:t>
            </a:r>
            <a:endParaRPr lang="en-001" sz="2800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99C244-1071-CC55-CB4E-9171907B6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726" y="2288074"/>
            <a:ext cx="3653283" cy="38711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E5C16A-8C4D-4FBC-9C4E-37835210A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76" y="2308790"/>
            <a:ext cx="1657147" cy="38297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BCBF71-B667-C095-4045-603F89C058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11" b="21428"/>
          <a:stretch>
            <a:fillRect/>
          </a:stretch>
        </p:blipFill>
        <p:spPr>
          <a:xfrm>
            <a:off x="6558561" y="2431259"/>
            <a:ext cx="2327546" cy="404840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8E8CAA-CE31-FE75-7DA3-B476EE4E34F6}"/>
              </a:ext>
            </a:extLst>
          </p:cNvPr>
          <p:cNvCxnSpPr/>
          <p:nvPr/>
        </p:nvCxnSpPr>
        <p:spPr>
          <a:xfrm flipV="1">
            <a:off x="7500257" y="2790016"/>
            <a:ext cx="0" cy="581288"/>
          </a:xfrm>
          <a:prstGeom prst="straightConnector1">
            <a:avLst/>
          </a:prstGeom>
          <a:ln w="5715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D55549B-9F7E-A96E-DF96-EF89C32F12F2}"/>
              </a:ext>
            </a:extLst>
          </p:cNvPr>
          <p:cNvSpPr txBox="1"/>
          <p:nvPr/>
        </p:nvSpPr>
        <p:spPr>
          <a:xfrm rot="16200000">
            <a:off x="6890656" y="4435724"/>
            <a:ext cx="1219200" cy="21021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/>
              <a:t>Control Rod</a:t>
            </a:r>
            <a:endParaRPr lang="en-001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7E82B6A-6ECA-8447-9044-0A0CE15AA3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3840" y="2142866"/>
            <a:ext cx="2617467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5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854D4-7A56-C41D-1D0D-26BA9E864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17C4E069-764E-CFC8-BEC0-CD31ABEB4AFA}"/>
              </a:ext>
            </a:extLst>
          </p:cNvPr>
          <p:cNvGrpSpPr/>
          <p:nvPr/>
        </p:nvGrpSpPr>
        <p:grpSpPr>
          <a:xfrm>
            <a:off x="2946400" y="4145664"/>
            <a:ext cx="4954245" cy="523220"/>
            <a:chOff x="6307418" y="2361525"/>
            <a:chExt cx="5038361" cy="52322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E7537FF-32F6-32A5-3755-D171D5AF5710}"/>
                </a:ext>
              </a:extLst>
            </p:cNvPr>
            <p:cNvSpPr/>
            <p:nvPr/>
          </p:nvSpPr>
          <p:spPr>
            <a:xfrm>
              <a:off x="6307418" y="2383971"/>
              <a:ext cx="5038361" cy="474363"/>
            </a:xfrm>
            <a:prstGeom prst="roundRect">
              <a:avLst>
                <a:gd name="adj" fmla="val 34422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81D76E9-F8D6-DB14-8F4A-DB0CAFF7EE28}"/>
                </a:ext>
              </a:extLst>
            </p:cNvPr>
            <p:cNvSpPr txBox="1"/>
            <p:nvPr/>
          </p:nvSpPr>
          <p:spPr>
            <a:xfrm>
              <a:off x="6900647" y="2361525"/>
              <a:ext cx="39786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Integral Experiments</a:t>
              </a:r>
              <a:endParaRPr lang="en-001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E98870A-2AC6-C8D3-6F9B-0C7796AD32E2}"/>
              </a:ext>
            </a:extLst>
          </p:cNvPr>
          <p:cNvGrpSpPr/>
          <p:nvPr/>
        </p:nvGrpSpPr>
        <p:grpSpPr>
          <a:xfrm>
            <a:off x="2692400" y="1802434"/>
            <a:ext cx="6014278" cy="523220"/>
            <a:chOff x="156411" y="3698091"/>
            <a:chExt cx="4886313" cy="523220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50415CC-E543-2FAC-6E9A-3BE77045F21F}"/>
                </a:ext>
              </a:extLst>
            </p:cNvPr>
            <p:cNvSpPr/>
            <p:nvPr/>
          </p:nvSpPr>
          <p:spPr>
            <a:xfrm>
              <a:off x="156411" y="3722795"/>
              <a:ext cx="4886313" cy="474363"/>
            </a:xfrm>
            <a:prstGeom prst="roundRect">
              <a:avLst>
                <a:gd name="adj" fmla="val 34422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AB701D-5E6C-870E-2B5D-4D798A54340C}"/>
                </a:ext>
              </a:extLst>
            </p:cNvPr>
            <p:cNvSpPr txBox="1"/>
            <p:nvPr/>
          </p:nvSpPr>
          <p:spPr>
            <a:xfrm>
              <a:off x="808992" y="3698091"/>
              <a:ext cx="37418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LFR Neutronic Mock-up</a:t>
              </a:r>
              <a:endParaRPr lang="en-001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B695062-E53E-448A-1E4D-C794E8CCC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4179707" cy="985576"/>
          </a:xfrm>
        </p:spPr>
        <p:txBody>
          <a:bodyPr/>
          <a:lstStyle/>
          <a:p>
            <a:r>
              <a:rPr lang="en-US" dirty="0"/>
              <a:t>VENUS-F reactor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6BD80-AD0D-734B-F48E-C6D55933B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58BFF7-DDF4-BA97-D0C9-FE49539AF9AD}"/>
              </a:ext>
            </a:extLst>
          </p:cNvPr>
          <p:cNvSpPr txBox="1"/>
          <p:nvPr/>
        </p:nvSpPr>
        <p:spPr>
          <a:xfrm>
            <a:off x="3555487" y="2412461"/>
            <a:ext cx="3774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Highly enriched U fuel</a:t>
            </a:r>
          </a:p>
          <a:p>
            <a:pPr algn="r"/>
            <a:r>
              <a:rPr lang="en-US" sz="2800" dirty="0"/>
              <a:t>Pb, Bi inserts</a:t>
            </a:r>
          </a:p>
        </p:txBody>
      </p:sp>
      <p:pic>
        <p:nvPicPr>
          <p:cNvPr id="6" name="Picture 5" descr="A machine with several parts&#10;&#10;Description automatically generated with medium confidence">
            <a:extLst>
              <a:ext uri="{FF2B5EF4-FFF2-40B4-BE49-F238E27FC236}">
                <a16:creationId xmlns:a16="http://schemas.microsoft.com/office/drawing/2014/main" id="{DF04DCCB-FCE5-0E15-1C2F-5BED0FE8E8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33962" y="276890"/>
            <a:ext cx="4334704" cy="6433559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23D94D9-4390-85F8-A9CB-6EF590800730}"/>
              </a:ext>
            </a:extLst>
          </p:cNvPr>
          <p:cNvSpPr/>
          <p:nvPr/>
        </p:nvSpPr>
        <p:spPr>
          <a:xfrm>
            <a:off x="902692" y="2867453"/>
            <a:ext cx="3017519" cy="474594"/>
          </a:xfrm>
          <a:prstGeom prst="roundRect">
            <a:avLst>
              <a:gd name="adj" fmla="val 27143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Fast Neutron Spectrum</a:t>
            </a:r>
            <a:endParaRPr lang="en-00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94B796C-5F36-2889-74F9-419219206F65}"/>
              </a:ext>
            </a:extLst>
          </p:cNvPr>
          <p:cNvGrpSpPr/>
          <p:nvPr/>
        </p:nvGrpSpPr>
        <p:grpSpPr>
          <a:xfrm>
            <a:off x="3900114" y="5349574"/>
            <a:ext cx="3479730" cy="847630"/>
            <a:chOff x="4340797" y="-357685"/>
            <a:chExt cx="2614373" cy="1501629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B221995E-5736-4FB2-973A-D1BB08896F10}"/>
                </a:ext>
              </a:extLst>
            </p:cNvPr>
            <p:cNvSpPr/>
            <p:nvPr/>
          </p:nvSpPr>
          <p:spPr>
            <a:xfrm>
              <a:off x="4340797" y="-321167"/>
              <a:ext cx="2614373" cy="1351438"/>
            </a:xfrm>
            <a:prstGeom prst="roundRect">
              <a:avLst>
                <a:gd name="adj" fmla="val 23145"/>
              </a:avLst>
            </a:prstGeom>
            <a:solidFill>
              <a:schemeClr val="bg2">
                <a:alpha val="30000"/>
              </a:schemeClr>
            </a:solidFill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5DE8A92-D903-8AF4-13B9-AB0042297CA1}"/>
                    </a:ext>
                  </a:extLst>
                </p:cNvPr>
                <p:cNvSpPr txBox="1"/>
                <p:nvPr/>
              </p:nvSpPr>
              <p:spPr>
                <a:xfrm>
                  <a:off x="4485595" y="-357685"/>
                  <a:ext cx="2324780" cy="1501629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001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001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001" sz="2800" b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5DE8A92-D903-8AF4-13B9-AB0042297C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5595" y="-357685"/>
                  <a:ext cx="2324780" cy="15016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001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27B0AF7-18AB-9E06-520F-9CA094B72639}"/>
              </a:ext>
            </a:extLst>
          </p:cNvPr>
          <p:cNvSpPr txBox="1"/>
          <p:nvPr/>
        </p:nvSpPr>
        <p:spPr>
          <a:xfrm>
            <a:off x="3583446" y="4699107"/>
            <a:ext cx="4074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Reactivity</a:t>
            </a:r>
            <a:r>
              <a:rPr lang="en-US" sz="2800" dirty="0"/>
              <a:t> experiments</a:t>
            </a:r>
          </a:p>
        </p:txBody>
      </p:sp>
    </p:spTree>
    <p:extLst>
      <p:ext uri="{BB962C8B-B14F-4D97-AF65-F5344CB8AC3E}">
        <p14:creationId xmlns:p14="http://schemas.microsoft.com/office/powerpoint/2010/main" val="22157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0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A09E-9FC3-6AF4-A6F3-2C7CBFE96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838" y="800496"/>
            <a:ext cx="11724323" cy="985576"/>
          </a:xfrm>
        </p:spPr>
        <p:txBody>
          <a:bodyPr/>
          <a:lstStyle/>
          <a:p>
            <a:pPr algn="ctr"/>
            <a:r>
              <a:rPr lang="en-US" dirty="0"/>
              <a:t>Evaluated delayed neutron (DN) data (</a:t>
            </a:r>
            <a:r>
              <a:rPr lang="en-US" baseline="30000" dirty="0"/>
              <a:t>235</a:t>
            </a:r>
            <a:r>
              <a:rPr lang="en-US" dirty="0"/>
              <a:t>U and </a:t>
            </a:r>
            <a:r>
              <a:rPr lang="en-US" baseline="30000" dirty="0"/>
              <a:t>238</a:t>
            </a:r>
            <a:r>
              <a:rPr lang="en-US" dirty="0"/>
              <a:t>U)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742EE-3475-66E0-8FD8-B767CD5CE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6430CBD-BE5E-CE64-8032-572A2CC2C991}"/>
              </a:ext>
            </a:extLst>
          </p:cNvPr>
          <p:cNvSpPr/>
          <p:nvPr/>
        </p:nvSpPr>
        <p:spPr>
          <a:xfrm>
            <a:off x="766762" y="5064039"/>
            <a:ext cx="10658475" cy="1121689"/>
          </a:xfrm>
          <a:prstGeom prst="roundRect">
            <a:avLst>
              <a:gd name="adj" fmla="val 33557"/>
            </a:avLst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DN data from different libraries produce significant discrepancies in measured reactivity effects, particularly in fast-spectrum systems.</a:t>
            </a:r>
            <a:endParaRPr lang="en-001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F8EE2-1BDE-7FDC-65DD-D29B8AB451A2}"/>
              </a:ext>
            </a:extLst>
          </p:cNvPr>
          <p:cNvSpPr txBox="1"/>
          <p:nvPr/>
        </p:nvSpPr>
        <p:spPr>
          <a:xfrm>
            <a:off x="3913413" y="6310339"/>
            <a:ext cx="4365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001" sz="2000" b="1" dirty="0"/>
              <a:t>DOI: </a:t>
            </a:r>
            <a:r>
              <a:rPr lang="en-001" sz="2000" dirty="0"/>
              <a:t>10.1051/</a:t>
            </a:r>
            <a:r>
              <a:rPr lang="en-001" sz="2000" dirty="0" err="1"/>
              <a:t>epjconf</a:t>
            </a:r>
            <a:r>
              <a:rPr lang="en-001" sz="2000" dirty="0"/>
              <a:t>/201921103004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B2A79B2-A39F-5479-6A4E-F44D902177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" b="55025"/>
          <a:stretch/>
        </p:blipFill>
        <p:spPr>
          <a:xfrm>
            <a:off x="8980433" y="1509453"/>
            <a:ext cx="2973451" cy="210629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7DDA9-C156-CED0-99DD-DF210C5AA3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2631142"/>
            <a:ext cx="8974137" cy="2432897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en-US" sz="2800" b="1" dirty="0">
                <a:solidFill>
                  <a:srgbClr val="FF8216"/>
                </a:solidFill>
              </a:rPr>
              <a:t>JEFF</a:t>
            </a:r>
            <a:r>
              <a:rPr lang="en-US" dirty="0"/>
              <a:t> (since 3.1): 8-group by Spriggs</a:t>
            </a:r>
          </a:p>
          <a:p>
            <a:pPr marL="88900" indent="0">
              <a:buNone/>
            </a:pPr>
            <a:r>
              <a:rPr lang="en-US" sz="2800" b="1" dirty="0">
                <a:solidFill>
                  <a:srgbClr val="3CA73C"/>
                </a:solidFill>
              </a:rPr>
              <a:t>JENDL</a:t>
            </a:r>
            <a:r>
              <a:rPr lang="en-US" dirty="0"/>
              <a:t> (since 3.3): 6-group from fitting of experimental and evaluated data</a:t>
            </a:r>
          </a:p>
          <a:p>
            <a:pPr marL="88900" indent="0">
              <a:buNone/>
            </a:pPr>
            <a:r>
              <a:rPr lang="en-US" sz="2800" b="1" dirty="0">
                <a:solidFill>
                  <a:srgbClr val="3685BB"/>
                </a:solidFill>
              </a:rPr>
              <a:t>ENDF/B</a:t>
            </a:r>
            <a:r>
              <a:rPr lang="en-US" dirty="0"/>
              <a:t> (since VII.0): 6-group from summation calculations</a:t>
            </a:r>
            <a:endParaRPr lang="en-001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0358EB9-584D-EFE0-7384-4EEC07EC7279}"/>
              </a:ext>
            </a:extLst>
          </p:cNvPr>
          <p:cNvSpPr txBox="1">
            <a:spLocks/>
          </p:cNvSpPr>
          <p:nvPr/>
        </p:nvSpPr>
        <p:spPr>
          <a:xfrm>
            <a:off x="366712" y="1611086"/>
            <a:ext cx="9148763" cy="1020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0">
              <a:buFont typeface="Arial" panose="020B0604020202020204" pitchFamily="34" charset="0"/>
              <a:buNone/>
            </a:pPr>
            <a:r>
              <a:rPr lang="en-US" b="1" dirty="0"/>
              <a:t>Delayed neutrons</a:t>
            </a:r>
            <a:r>
              <a:rPr lang="en-US" dirty="0"/>
              <a:t> emitted by decay of certain fission products (</a:t>
            </a:r>
            <a:r>
              <a:rPr lang="en-US" b="1" dirty="0"/>
              <a:t>precursors</a:t>
            </a:r>
            <a:r>
              <a:rPr lang="en-US" dirty="0"/>
              <a:t>). Grouped according to their </a:t>
            </a:r>
            <a:r>
              <a:rPr lang="en-US" b="1" dirty="0"/>
              <a:t>half-lives</a:t>
            </a:r>
            <a:r>
              <a:rPr lang="en-US" dirty="0"/>
              <a:t>.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316747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782EB-44A5-BC7B-B326-1EA76EBD5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A0116-5327-2B03-69F5-FC83B48D0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538" y="2254251"/>
            <a:ext cx="5173662" cy="2352674"/>
          </a:xfrm>
        </p:spPr>
        <p:txBody>
          <a:bodyPr/>
          <a:lstStyle/>
          <a:p>
            <a:r>
              <a:rPr lang="en-US" dirty="0"/>
              <a:t>Methodology</a:t>
            </a:r>
            <a:endParaRPr lang="en-00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10BDCE-C37A-3EBE-A80D-DD2132FEA0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9554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F8BC2-A209-6A6D-3A56-52FB6A70F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39555DF-B678-F1A2-BF46-2000E4D6A812}"/>
              </a:ext>
            </a:extLst>
          </p:cNvPr>
          <p:cNvGrpSpPr/>
          <p:nvPr/>
        </p:nvGrpSpPr>
        <p:grpSpPr>
          <a:xfrm>
            <a:off x="163284" y="4180143"/>
            <a:ext cx="11865429" cy="1298590"/>
            <a:chOff x="163284" y="4007787"/>
            <a:chExt cx="11865429" cy="129859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2E25CF1-0224-405C-17E6-5A7AE287FEF8}"/>
                </a:ext>
              </a:extLst>
            </p:cNvPr>
            <p:cNvSpPr/>
            <p:nvPr/>
          </p:nvSpPr>
          <p:spPr>
            <a:xfrm>
              <a:off x="620487" y="4007787"/>
              <a:ext cx="10896600" cy="1298590"/>
            </a:xfrm>
            <a:prstGeom prst="roundRect">
              <a:avLst>
                <a:gd name="adj" fmla="val 29403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00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584A6C4-1359-0610-28BD-AC9AABA431F4}"/>
                    </a:ext>
                  </a:extLst>
                </p:cNvPr>
                <p:cNvSpPr txBox="1"/>
                <p:nvPr/>
              </p:nvSpPr>
              <p:spPr>
                <a:xfrm>
                  <a:off x="163284" y="4193238"/>
                  <a:ext cx="11865429" cy="92929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001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  <m:d>
                          <m:dPr>
                            <m:ctrlPr>
                              <a:rPr lang="en-001" sz="24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001" sz="24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n-001" sz="240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001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001" sz="2400" b="1" i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𝚲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𝐞𝐟𝐟</m:t>
                                </m:r>
                              </m:sub>
                            </m:sSub>
                          </m:num>
                          <m:den>
                            <m:r>
                              <a:rPr lang="en-001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  <m:d>
                              <m:dPr>
                                <m:ctrlP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den>
                        </m:f>
                        <m:f>
                          <m:fPr>
                            <m:ctrlPr>
                              <a:rPr lang="en-001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001" sz="240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001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  <m:d>
                              <m:dPr>
                                <m:ctrlP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num>
                          <m:den>
                            <m:r>
                              <a:rPr lang="en-001" sz="2400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001" sz="2400" i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001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001" sz="24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001" sz="24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  <m:d>
                              <m:dPr>
                                <m:ctrlP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001" sz="24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den>
                        </m:f>
                        <m:nary>
                          <m:naryPr>
                            <m:chr m:val="∑"/>
                            <m:limLoc m:val="subSup"/>
                            <m:ctrlPr>
                              <a:rPr lang="en-001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001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001" sz="2400" b="1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</m:e>
                              <m:sub>
                                <m:r>
                                  <a:rPr lang="en-US" sz="2400" b="1" i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𝐞𝐟𝐟</m:t>
                                </m:r>
                                <m:r>
                                  <a:rPr lang="en-US" sz="2400" b="1" i="1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001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001" sz="24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001" sz="24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001" sz="24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001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001" sz="2400" i="1" smtClean="0">
                                            <a:solidFill>
                                              <a:srgbClr val="00CC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001" sz="2400">
                                            <a:solidFill>
                                              <a:srgbClr val="00CC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λ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solidFill>
                                              <a:srgbClr val="00CC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n-001" sz="240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001" sz="2400" i="1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001" sz="240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rgbClr val="00CC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nary>
                                  <m:naryPr>
                                    <m:limLoc m:val="subSup"/>
                                    <m:ctrlP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001" sz="240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001" sz="24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  <m:d>
                                      <m:dPr>
                                        <m:ctrlPr>
                                          <a:rPr lang="en-001" sz="2400" b="1" i="1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001" sz="2400" b="1" i="1">
                                                <a:solidFill>
                                                  <a:schemeClr val="accent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001" sz="2400" b="1" i="1">
                                                <a:solidFill>
                                                  <a:schemeClr val="accent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𝒕</m:t>
                                            </m:r>
                                          </m:e>
                                          <m:sup>
                                            <m:r>
                                              <a:rPr lang="en-001" sz="2400" b="1">
                                                <a:solidFill>
                                                  <a:schemeClr val="accent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001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001" sz="2400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sSub>
                                          <m:sSubPr>
                                            <m:ctrlPr>
                                              <a:rPr lang="en-001" sz="2400" i="1" smtClean="0">
                                                <a:solidFill>
                                                  <a:srgbClr val="00CC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001" sz="2400">
                                                <a:solidFill>
                                                  <a:srgbClr val="00CC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λ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b="0" i="1" smtClean="0">
                                                <a:solidFill>
                                                  <a:srgbClr val="00CC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001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001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001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001" sz="2400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001" sz="240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001" sz="2400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</m:sup>
                                    </m:sSup>
                                    <m:r>
                                      <a:rPr lang="en-001" sz="2400" i="1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e>
                                </m:nary>
                              </m:e>
                            </m:d>
                          </m:e>
                        </m:nary>
                        <m:r>
                          <a:rPr lang="en-001" sz="24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001" sz="2400" b="1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sz="2400" b="1" i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𝐞𝐟𝐟</m:t>
                            </m:r>
                          </m:sub>
                        </m:sSub>
                      </m:oMath>
                    </m:oMathPara>
                  </a14:m>
                  <a:endParaRPr lang="en-001" b="1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A584A6C4-1359-0610-28BD-AC9AABA431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284" y="4193238"/>
                  <a:ext cx="11865429" cy="92929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001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A4C8C0-F163-B197-D4BA-0A38BD06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777933"/>
          </a:xfrm>
        </p:spPr>
        <p:txBody>
          <a:bodyPr/>
          <a:lstStyle/>
          <a:p>
            <a:r>
              <a:rPr lang="en-US" dirty="0"/>
              <a:t>Measuring reactivity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BE2406-2161-3B45-34AD-52501B178B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2510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7358394B-B379-CA47-8277-767BA3C3D91E}"/>
                  </a:ext>
                </a:extLst>
              </p:cNvPr>
              <p:cNvSpPr/>
              <p:nvPr/>
            </p:nvSpPr>
            <p:spPr>
              <a:xfrm>
                <a:off x="583675" y="1926367"/>
                <a:ext cx="1256530" cy="780951"/>
              </a:xfrm>
              <a:prstGeom prst="roundRect">
                <a:avLst>
                  <a:gd name="adj" fmla="val 32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001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001" b="1" dirty="0"/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7358394B-B379-CA47-8277-767BA3C3D9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75" y="1926367"/>
                <a:ext cx="1256530" cy="780951"/>
              </a:xfrm>
              <a:prstGeom prst="roundRect">
                <a:avLst>
                  <a:gd name="adj" fmla="val 3200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DC31F14-45BB-6E5A-B618-DEC977D2297D}"/>
              </a:ext>
            </a:extLst>
          </p:cNvPr>
          <p:cNvSpPr/>
          <p:nvPr/>
        </p:nvSpPr>
        <p:spPr>
          <a:xfrm>
            <a:off x="2180455" y="1772967"/>
            <a:ext cx="2537001" cy="108775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4"/>
                </a:solidFill>
              </a:rPr>
              <a:t>Reactor</a:t>
            </a:r>
            <a:endParaRPr lang="en-001" sz="3600" b="1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5610B85-7BDF-92C4-9536-897004D187F1}"/>
                  </a:ext>
                </a:extLst>
              </p:cNvPr>
              <p:cNvSpPr/>
              <p:nvPr/>
            </p:nvSpPr>
            <p:spPr>
              <a:xfrm>
                <a:off x="5057706" y="1926368"/>
                <a:ext cx="1256530" cy="780951"/>
              </a:xfrm>
              <a:prstGeom prst="roundRect">
                <a:avLst>
                  <a:gd name="adj" fmla="val 32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001" b="1" dirty="0"/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5610B85-7BDF-92C4-9536-897004D18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706" y="1926368"/>
                <a:ext cx="1256530" cy="780951"/>
              </a:xfrm>
              <a:prstGeom prst="roundRect">
                <a:avLst>
                  <a:gd name="adj" fmla="val 32000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Right 7">
            <a:extLst>
              <a:ext uri="{FF2B5EF4-FFF2-40B4-BE49-F238E27FC236}">
                <a16:creationId xmlns:a16="http://schemas.microsoft.com/office/drawing/2014/main" id="{3865C2A7-522A-4DE3-220E-8B1963B71A66}"/>
              </a:ext>
            </a:extLst>
          </p:cNvPr>
          <p:cNvSpPr/>
          <p:nvPr/>
        </p:nvSpPr>
        <p:spPr>
          <a:xfrm>
            <a:off x="1864769" y="2126342"/>
            <a:ext cx="315686" cy="381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B9C8730-4D35-E878-01A7-F70D5F4567BD}"/>
              </a:ext>
            </a:extLst>
          </p:cNvPr>
          <p:cNvSpPr/>
          <p:nvPr/>
        </p:nvSpPr>
        <p:spPr>
          <a:xfrm>
            <a:off x="4742020" y="2126342"/>
            <a:ext cx="315686" cy="381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08EB2F8-8DD2-5D77-953D-B0742299A429}"/>
                  </a:ext>
                </a:extLst>
              </p:cNvPr>
              <p:cNvSpPr txBox="1"/>
              <p:nvPr/>
            </p:nvSpPr>
            <p:spPr>
              <a:xfrm>
                <a:off x="7062852" y="2113642"/>
                <a:ext cx="48386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Effective kinetic parameters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sz="2400" b="1" i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400" b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00CC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sz="2400" b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400" b="1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sz="2400" dirty="0"/>
                  <a:t> condense all the physics</a:t>
                </a:r>
                <a:endParaRPr lang="en-001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08EB2F8-8DD2-5D77-953D-B0742299A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2852" y="2113642"/>
                <a:ext cx="4838635" cy="830997"/>
              </a:xfrm>
              <a:prstGeom prst="rect">
                <a:avLst/>
              </a:prstGeom>
              <a:blipFill>
                <a:blip r:embed="rId6"/>
                <a:stretch>
                  <a:fillRect l="-2018" t="-5147" b="-16912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8CA4E5D7-0F5B-6E5C-6DAC-79D1F9FA7BEB}"/>
              </a:ext>
            </a:extLst>
          </p:cNvPr>
          <p:cNvSpPr/>
          <p:nvPr/>
        </p:nvSpPr>
        <p:spPr>
          <a:xfrm>
            <a:off x="1242881" y="4143466"/>
            <a:ext cx="259786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99276-A7BF-E86C-1DC0-6EB9757A47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5691" y="3962579"/>
            <a:ext cx="2989290" cy="422835"/>
          </a:xfrm>
          <a:noFill/>
        </p:spPr>
        <p:txBody>
          <a:bodyPr>
            <a:normAutofit fontScale="92500" lnSpcReduction="10000"/>
          </a:bodyPr>
          <a:lstStyle/>
          <a:p>
            <a:pPr marL="88900" indent="0">
              <a:buNone/>
            </a:pPr>
            <a:r>
              <a:rPr lang="en-US" dirty="0"/>
              <a:t>Inverse Point Kinetics</a:t>
            </a:r>
            <a:endParaRPr lang="en-00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390FCD-C09C-2203-33C3-DEC73131E1B5}"/>
              </a:ext>
            </a:extLst>
          </p:cNvPr>
          <p:cNvSpPr txBox="1"/>
          <p:nvPr/>
        </p:nvSpPr>
        <p:spPr>
          <a:xfrm>
            <a:off x="1444734" y="5546139"/>
            <a:ext cx="849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Function of </a:t>
            </a:r>
            <a:r>
              <a:rPr lang="en-US" sz="2800" b="1" dirty="0">
                <a:solidFill>
                  <a:schemeClr val="accent2"/>
                </a:solidFill>
              </a:rPr>
              <a:t>reactor response</a:t>
            </a:r>
            <a:r>
              <a:rPr lang="en-US" sz="2800" dirty="0"/>
              <a:t> + </a:t>
            </a:r>
            <a:r>
              <a:rPr lang="en-US" sz="2800" b="1" dirty="0">
                <a:solidFill>
                  <a:srgbClr val="00CC00"/>
                </a:solidFill>
              </a:rPr>
              <a:t>kinetic parameters</a:t>
            </a:r>
            <a:endParaRPr lang="en-001" sz="2800" b="1" dirty="0">
              <a:solidFill>
                <a:srgbClr val="00CC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256CA7-F44E-30B4-ED6A-895A4FCC98EE}"/>
              </a:ext>
            </a:extLst>
          </p:cNvPr>
          <p:cNvCxnSpPr>
            <a:cxnSpLocks/>
          </p:cNvCxnSpPr>
          <p:nvPr/>
        </p:nvCxnSpPr>
        <p:spPr>
          <a:xfrm flipH="1" flipV="1">
            <a:off x="2017643" y="4365594"/>
            <a:ext cx="1212574" cy="9292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9123B61-F24D-821D-0AA6-3334F7D157A0}"/>
              </a:ext>
            </a:extLst>
          </p:cNvPr>
          <p:cNvSpPr txBox="1"/>
          <p:nvPr/>
        </p:nvSpPr>
        <p:spPr>
          <a:xfrm>
            <a:off x="347171" y="3491467"/>
            <a:ext cx="4389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Negligible in our transients</a:t>
            </a:r>
            <a:endParaRPr lang="en-001" sz="2400" dirty="0">
              <a:solidFill>
                <a:srgbClr val="FF0000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3F545E0-816D-E3AA-C172-2A043305E07B}"/>
              </a:ext>
            </a:extLst>
          </p:cNvPr>
          <p:cNvSpPr/>
          <p:nvPr/>
        </p:nvSpPr>
        <p:spPr>
          <a:xfrm>
            <a:off x="3630048" y="6067926"/>
            <a:ext cx="2277604" cy="338212"/>
          </a:xfrm>
          <a:prstGeom prst="roundRect">
            <a:avLst>
              <a:gd name="adj" fmla="val 391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Directly measured</a:t>
            </a:r>
            <a:endParaRPr lang="en-001" b="1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E326801-3794-56E6-EB94-AAE7EB53E8D0}"/>
              </a:ext>
            </a:extLst>
          </p:cNvPr>
          <p:cNvSpPr/>
          <p:nvPr/>
        </p:nvSpPr>
        <p:spPr>
          <a:xfrm>
            <a:off x="7062852" y="6042526"/>
            <a:ext cx="1711197" cy="338212"/>
          </a:xfrm>
          <a:prstGeom prst="roundRect">
            <a:avLst>
              <a:gd name="adj" fmla="val 391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Evaluated</a:t>
            </a:r>
            <a:endParaRPr lang="en-001" b="1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807333-8C91-932A-A9B8-3BD8F3614CCD}"/>
              </a:ext>
            </a:extLst>
          </p:cNvPr>
          <p:cNvSpPr txBox="1"/>
          <p:nvPr/>
        </p:nvSpPr>
        <p:spPr>
          <a:xfrm>
            <a:off x="2279726" y="2865669"/>
            <a:ext cx="2338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Point Kinetic model</a:t>
            </a:r>
            <a:endParaRPr lang="en-001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E76C54-490E-CB6A-D2A9-D51E111984B5}"/>
              </a:ext>
            </a:extLst>
          </p:cNvPr>
          <p:cNvCxnSpPr/>
          <p:nvPr/>
        </p:nvCxnSpPr>
        <p:spPr>
          <a:xfrm flipH="1">
            <a:off x="1065691" y="3263576"/>
            <a:ext cx="4668359" cy="0"/>
          </a:xfrm>
          <a:prstGeom prst="straightConnector1">
            <a:avLst/>
          </a:prstGeom>
          <a:ln w="38100">
            <a:solidFill>
              <a:srgbClr val="00CC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60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 build="p"/>
      <p:bldP spid="14" grpId="0"/>
      <p:bldP spid="17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E20B75E-B725-2745-F1D2-ADF466F65CBC}"/>
                  </a:ext>
                </a:extLst>
              </p:cNvPr>
              <p:cNvSpPr txBox="1"/>
              <p:nvPr/>
            </p:nvSpPr>
            <p:spPr>
              <a:xfrm>
                <a:off x="516213" y="3149865"/>
                <a:ext cx="10672275" cy="128199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001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6 </m:t>
                              </m:r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or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8</m:t>
                              </m:r>
                            </m:sup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nary>
                              <m:sSup>
                                <m:sSupPr>
                                  <m:ctrlP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d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nary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𝝉</m:t>
                                      </m:r>
                                    </m:e>
                                    <m:sup>
                                      <m:r>
                                        <a:rPr lang="en-US" sz="2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nary>
                          <m:sSup>
                            <m:sSup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d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nary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p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001" sz="2800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E20B75E-B725-2745-F1D2-ADF466F65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3" y="3149865"/>
                <a:ext cx="10672275" cy="12819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2956F4-143E-E9E4-36BE-A2CC528D253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Effective kinetic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2956F4-143E-E9E4-36BE-A2CC528D25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632"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043EC-B61F-6456-0138-504F553ED4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4835" y="1496628"/>
            <a:ext cx="10810877" cy="532844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en-US" dirty="0"/>
              <a:t>It represents the real impact of delayed neutrons on </a:t>
            </a:r>
            <a:r>
              <a:rPr lang="en-US" b="1" dirty="0"/>
              <a:t>reactor kinetics.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E6AF72-600D-DDC0-B6B4-D78F44D603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5E9BE7-A15D-4D19-329D-10BF34BBA635}"/>
              </a:ext>
            </a:extLst>
          </p:cNvPr>
          <p:cNvSpPr/>
          <p:nvPr/>
        </p:nvSpPr>
        <p:spPr>
          <a:xfrm>
            <a:off x="5843817" y="3313753"/>
            <a:ext cx="685801" cy="4403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4EE0D92-C7E6-1547-F1F1-D7C7256143F2}"/>
              </a:ext>
            </a:extLst>
          </p:cNvPr>
          <p:cNvCxnSpPr>
            <a:cxnSpLocks/>
            <a:stCxn id="9" idx="0"/>
            <a:endCxn id="13" idx="2"/>
          </p:cNvCxnSpPr>
          <p:nvPr/>
        </p:nvCxnSpPr>
        <p:spPr>
          <a:xfrm flipH="1" flipV="1">
            <a:off x="5317403" y="3091495"/>
            <a:ext cx="869315" cy="2222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BE3225-082B-E7A2-52B1-F4BF1350DA63}"/>
                  </a:ext>
                </a:extLst>
              </p:cNvPr>
              <p:cNvSpPr txBox="1"/>
              <p:nvPr/>
            </p:nvSpPr>
            <p:spPr>
              <a:xfrm>
                <a:off x="4729838" y="2396689"/>
                <a:ext cx="1175129" cy="694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001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001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BE3225-082B-E7A2-52B1-F4BF1350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838" y="2396689"/>
                <a:ext cx="1175129" cy="6948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25B1B65-0DC2-5E03-C223-278C797AA690}"/>
              </a:ext>
            </a:extLst>
          </p:cNvPr>
          <p:cNvSpPr/>
          <p:nvPr/>
        </p:nvSpPr>
        <p:spPr>
          <a:xfrm>
            <a:off x="6555018" y="3313753"/>
            <a:ext cx="1839682" cy="4403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0D39A0-1CB4-0657-F52A-3C2D2D7CCE8E}"/>
              </a:ext>
            </a:extLst>
          </p:cNvPr>
          <p:cNvCxnSpPr>
            <a:cxnSpLocks/>
          </p:cNvCxnSpPr>
          <p:nvPr/>
        </p:nvCxnSpPr>
        <p:spPr>
          <a:xfrm flipV="1">
            <a:off x="7425876" y="2783996"/>
            <a:ext cx="185054" cy="529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7226C95-B9A7-174C-D16B-905CB0650935}"/>
              </a:ext>
            </a:extLst>
          </p:cNvPr>
          <p:cNvSpPr txBox="1"/>
          <p:nvPr/>
        </p:nvSpPr>
        <p:spPr>
          <a:xfrm>
            <a:off x="6945086" y="2436329"/>
            <a:ext cx="477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Emission spectrum of each precursor group</a:t>
            </a:r>
            <a:endParaRPr lang="en-001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20EB65D-0D47-5297-E6DC-B9D52536D2A7}"/>
              </a:ext>
            </a:extLst>
          </p:cNvPr>
          <p:cNvSpPr txBox="1">
            <a:spLocks/>
          </p:cNvSpPr>
          <p:nvPr/>
        </p:nvSpPr>
        <p:spPr>
          <a:xfrm>
            <a:off x="766761" y="1552296"/>
            <a:ext cx="10658475" cy="884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0252B8B-5BA4-1CED-358B-2830BB33639A}"/>
              </a:ext>
            </a:extLst>
          </p:cNvPr>
          <p:cNvSpPr txBox="1">
            <a:spLocks/>
          </p:cNvSpPr>
          <p:nvPr/>
        </p:nvSpPr>
        <p:spPr>
          <a:xfrm>
            <a:off x="919162" y="4900680"/>
            <a:ext cx="10658475" cy="1568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0">
              <a:buFont typeface="Arial" panose="020B0604020202020204" pitchFamily="34" charset="0"/>
              <a:buNone/>
            </a:pPr>
            <a:r>
              <a:rPr lang="en-US" b="1">
                <a:solidFill>
                  <a:schemeClr val="accent1"/>
                </a:solidFill>
                <a:ea typeface="Cambria Math" panose="02040503050406030204" pitchFamily="18" charset="0"/>
              </a:rPr>
              <a:t>Numerator:</a:t>
            </a:r>
            <a:r>
              <a:rPr lang="en-US" b="1">
                <a:solidFill>
                  <a:srgbClr val="FFC000"/>
                </a:solidFill>
                <a:ea typeface="Cambria Math" panose="02040503050406030204" pitchFamily="18" charset="0"/>
              </a:rPr>
              <a:t> </a:t>
            </a:r>
            <a:r>
              <a:rPr lang="en-US">
                <a:ea typeface="Cambria Math" panose="02040503050406030204" pitchFamily="18" charset="0"/>
              </a:rPr>
              <a:t>importance of </a:t>
            </a:r>
            <a:r>
              <a:rPr lang="en-US" b="1">
                <a:ea typeface="Cambria Math" panose="02040503050406030204" pitchFamily="18" charset="0"/>
              </a:rPr>
              <a:t>delayed neutrons</a:t>
            </a:r>
            <a:r>
              <a:rPr lang="en-US">
                <a:ea typeface="Cambria Math" panose="02040503050406030204" pitchFamily="18" charset="0"/>
              </a:rPr>
              <a:t> present in the system</a:t>
            </a:r>
          </a:p>
          <a:p>
            <a:pPr marL="88900" indent="0">
              <a:buFont typeface="Arial" panose="020B0604020202020204" pitchFamily="34" charset="0"/>
              <a:buNone/>
            </a:pPr>
            <a:r>
              <a:rPr lang="en-US" b="1">
                <a:solidFill>
                  <a:schemeClr val="accent4"/>
                </a:solidFill>
                <a:ea typeface="Cambria Math" panose="02040503050406030204" pitchFamily="18" charset="0"/>
              </a:rPr>
              <a:t>Denominator</a:t>
            </a:r>
            <a:r>
              <a:rPr lang="en-US" b="1">
                <a:solidFill>
                  <a:schemeClr val="accent1"/>
                </a:solidFill>
                <a:ea typeface="Cambria Math" panose="02040503050406030204" pitchFamily="18" charset="0"/>
              </a:rPr>
              <a:t>:</a:t>
            </a:r>
            <a:r>
              <a:rPr lang="en-US" b="1">
                <a:solidFill>
                  <a:srgbClr val="FFC000"/>
                </a:solidFill>
                <a:ea typeface="Cambria Math" panose="02040503050406030204" pitchFamily="18" charset="0"/>
              </a:rPr>
              <a:t> </a:t>
            </a:r>
            <a:r>
              <a:rPr lang="en-US">
                <a:ea typeface="Cambria Math" panose="02040503050406030204" pitchFamily="18" charset="0"/>
              </a:rPr>
              <a:t>importance of </a:t>
            </a:r>
            <a:r>
              <a:rPr lang="en-US" b="1">
                <a:ea typeface="Cambria Math" panose="02040503050406030204" pitchFamily="18" charset="0"/>
              </a:rPr>
              <a:t>all (prompt+delayed) neutrons</a:t>
            </a:r>
            <a:r>
              <a:rPr lang="en-US">
                <a:ea typeface="Cambria Math" panose="02040503050406030204" pitchFamily="18" charset="0"/>
              </a:rPr>
              <a:t> present in the system</a:t>
            </a:r>
            <a:endParaRPr lang="en-US"/>
          </a:p>
          <a:p>
            <a:pPr marL="88900" indent="0" algn="ctr">
              <a:buFont typeface="Arial" panose="020B0604020202020204" pitchFamily="34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8047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8" grpId="0" animBg="1"/>
      <p:bldP spid="2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1D1F4-E91E-C130-CDF5-17D46C5F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10026BE-D755-AD68-9674-C25A90076B33}"/>
                  </a:ext>
                </a:extLst>
              </p:cNvPr>
              <p:cNvSpPr txBox="1"/>
              <p:nvPr/>
            </p:nvSpPr>
            <p:spPr>
              <a:xfrm>
                <a:off x="516213" y="3208137"/>
                <a:ext cx="10672275" cy="116544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001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6 </m:t>
                              </m:r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or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8</m:t>
                              </m:r>
                            </m:sup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nary>
                              <m:sSup>
                                <m:sSupPr>
                                  <m:ctrlPr>
                                    <a:rPr lang="en-US" sz="2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28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8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d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  <m:r>
                                    <a:rPr lang="en-US" sz="28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nary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b="1" i="1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𝝉</m:t>
                                      </m:r>
                                    </m:e>
                                    <m:sup>
                                      <m:r>
                                        <a:rPr lang="en-US" sz="2800" b="1" i="1">
                                          <a:solidFill>
                                            <a:srgbClr val="00CC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</m:d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  <m: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en-US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nary>
                          <m:sSup>
                            <m:sSupPr>
                              <m:ctrlPr>
                                <a:rPr lang="en-US" sz="2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d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nary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en-US" sz="2800" i="1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p>
                                  <m:r>
                                    <a:rPr lang="en-US" sz="2800" b="1" i="1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800" b="1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e>
                          </m:d>
                          <m:r>
                            <a:rPr lang="en-US" sz="2800" i="1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  <m:r>
                                <a:rPr lang="en-US" sz="2800" b="1" i="1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001" sz="2800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10026BE-D755-AD68-9674-C25A90076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13" y="3208137"/>
                <a:ext cx="10672275" cy="1165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B629CD6-89E8-E6A9-8E47-75E4C3B1131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Effective kinetic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endParaRPr lang="en-00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B629CD6-89E8-E6A9-8E47-75E4C3B113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632" t="-19753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C3D6F-FB79-5D8B-09C5-954686895A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892D89-F2B7-725C-7F48-BF2626D3E478}"/>
              </a:ext>
            </a:extLst>
          </p:cNvPr>
          <p:cNvSpPr/>
          <p:nvPr/>
        </p:nvSpPr>
        <p:spPr>
          <a:xfrm>
            <a:off x="5843817" y="3313753"/>
            <a:ext cx="685801" cy="4403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A7652B-71FD-29BB-A49E-D0643D3D56F8}"/>
              </a:ext>
            </a:extLst>
          </p:cNvPr>
          <p:cNvCxnSpPr>
            <a:cxnSpLocks/>
            <a:stCxn id="9" idx="0"/>
            <a:endCxn id="13" idx="2"/>
          </p:cNvCxnSpPr>
          <p:nvPr/>
        </p:nvCxnSpPr>
        <p:spPr>
          <a:xfrm flipH="1" flipV="1">
            <a:off x="5317403" y="3091495"/>
            <a:ext cx="869315" cy="222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691225-8821-97F8-81BA-E745A502E2A7}"/>
                  </a:ext>
                </a:extLst>
              </p:cNvPr>
              <p:cNvSpPr txBox="1"/>
              <p:nvPr/>
            </p:nvSpPr>
            <p:spPr>
              <a:xfrm>
                <a:off x="4729838" y="2396689"/>
                <a:ext cx="1175129" cy="694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001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001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691225-8821-97F8-81BA-E745A502E2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838" y="2396689"/>
                <a:ext cx="1175129" cy="6948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C36D54A-9673-8A4A-5A68-EA7D850E944D}"/>
              </a:ext>
            </a:extLst>
          </p:cNvPr>
          <p:cNvSpPr txBox="1"/>
          <p:nvPr/>
        </p:nvSpPr>
        <p:spPr>
          <a:xfrm>
            <a:off x="766762" y="1453183"/>
            <a:ext cx="25225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Nuclear data</a:t>
            </a:r>
            <a:endParaRPr lang="en-001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6B1C8B-09EA-CDF0-2B2B-100B686F0F4E}"/>
              </a:ext>
            </a:extLst>
          </p:cNvPr>
          <p:cNvSpPr txBox="1"/>
          <p:nvPr/>
        </p:nvSpPr>
        <p:spPr>
          <a:xfrm>
            <a:off x="1346765" y="5071929"/>
            <a:ext cx="9498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CC00"/>
                </a:solidFill>
              </a:rPr>
              <a:t>Direct</a:t>
            </a:r>
            <a:r>
              <a:rPr lang="en-US" sz="2800" dirty="0"/>
              <a:t>/</a:t>
            </a:r>
            <a:r>
              <a:rPr lang="en-US" sz="2800" b="1" dirty="0">
                <a:solidFill>
                  <a:srgbClr val="0000FF"/>
                </a:solidFill>
              </a:rPr>
              <a:t>Indirect</a:t>
            </a:r>
            <a:r>
              <a:rPr lang="en-US" sz="2800" dirty="0"/>
              <a:t> component to the nuclear data uncertainty</a:t>
            </a:r>
            <a:endParaRPr lang="en-001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5DB1B1-2644-8359-00EA-7936913A913E}"/>
                  </a:ext>
                </a:extLst>
              </p:cNvPr>
              <p:cNvSpPr txBox="1"/>
              <p:nvPr/>
            </p:nvSpPr>
            <p:spPr>
              <a:xfrm>
                <a:off x="6287035" y="2408978"/>
                <a:ext cx="47008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ea typeface="Cambria Math" panose="02040503050406030204" pitchFamily="18" charset="0"/>
                  </a:rPr>
                  <a:t>Evaluated 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001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5DB1B1-2644-8359-00EA-7936913A9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7035" y="2408978"/>
                <a:ext cx="4700873" cy="523220"/>
              </a:xfrm>
              <a:prstGeom prst="rect">
                <a:avLst/>
              </a:prstGeom>
              <a:blipFill>
                <a:blip r:embed="rId6"/>
                <a:stretch>
                  <a:fillRect l="-2594" t="-11628" b="-31395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30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16B4A82-78AF-F72C-D61F-20237F263D6B}"/>
              </a:ext>
            </a:extLst>
          </p:cNvPr>
          <p:cNvCxnSpPr>
            <a:stCxn id="15" idx="6"/>
            <a:endCxn id="17" idx="2"/>
          </p:cNvCxnSpPr>
          <p:nvPr/>
        </p:nvCxnSpPr>
        <p:spPr>
          <a:xfrm>
            <a:off x="5390780" y="3153410"/>
            <a:ext cx="5117523" cy="0"/>
          </a:xfrm>
          <a:prstGeom prst="straightConnector1">
            <a:avLst/>
          </a:prstGeom>
          <a:ln w="76200">
            <a:solidFill>
              <a:schemeClr val="accent4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5EC69C96-BD06-C3CB-639D-2BF82ECD33FD}"/>
              </a:ext>
            </a:extLst>
          </p:cNvPr>
          <p:cNvSpPr/>
          <p:nvPr/>
        </p:nvSpPr>
        <p:spPr>
          <a:xfrm>
            <a:off x="3574804" y="2311400"/>
            <a:ext cx="1188720" cy="1658996"/>
          </a:xfrm>
          <a:prstGeom prst="rightBracket">
            <a:avLst>
              <a:gd name="adj" fmla="val 29701"/>
            </a:avLst>
          </a:prstGeom>
          <a:ln w="76200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D2B686B-559C-20BA-D3E5-2382F59DF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</a:t>
            </a:r>
            <a:endParaRPr lang="en-00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21BA6B-325F-A8DC-4533-9BB2C7A93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394E21-1AF3-3A8C-B427-25FF2C3FEFCB}"/>
              </a:ext>
            </a:extLst>
          </p:cNvPr>
          <p:cNvSpPr/>
          <p:nvPr/>
        </p:nvSpPr>
        <p:spPr>
          <a:xfrm>
            <a:off x="138358" y="1976496"/>
            <a:ext cx="3436446" cy="9111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VENUS-F model</a:t>
            </a:r>
            <a:endParaRPr lang="en-001" sz="32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BE418A-EC6D-D647-58B4-0A1F445FCE20}"/>
              </a:ext>
            </a:extLst>
          </p:cNvPr>
          <p:cNvSpPr/>
          <p:nvPr/>
        </p:nvSpPr>
        <p:spPr>
          <a:xfrm>
            <a:off x="138358" y="3608964"/>
            <a:ext cx="3436446" cy="9111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Input Data</a:t>
            </a:r>
            <a:endParaRPr lang="en-001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EF04C6-7F54-0F36-AA9A-171B70F5CBE1}"/>
                  </a:ext>
                </a:extLst>
              </p:cNvPr>
              <p:cNvSpPr txBox="1"/>
              <p:nvPr/>
            </p:nvSpPr>
            <p:spPr>
              <a:xfrm>
                <a:off x="138358" y="4520073"/>
                <a:ext cx="2698175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/>
                  <a:t>Nuclear Data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001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3200" dirty="0"/>
                  <a:t> </a:t>
                </a:r>
                <a:endParaRPr lang="en-001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EF04C6-7F54-0F36-AA9A-171B70F5C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58" y="4520073"/>
                <a:ext cx="2698175" cy="1077218"/>
              </a:xfrm>
              <a:prstGeom prst="rect">
                <a:avLst/>
              </a:prstGeom>
              <a:blipFill>
                <a:blip r:embed="rId2"/>
                <a:stretch>
                  <a:fillRect l="-5882" t="-7345" r="-4751"/>
                </a:stretch>
              </a:blipFill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0EA25CC-09F9-7BE1-938A-B402C4F7021F}"/>
                  </a:ext>
                </a:extLst>
              </p:cNvPr>
              <p:cNvSpPr/>
              <p:nvPr/>
            </p:nvSpPr>
            <p:spPr>
              <a:xfrm>
                <a:off x="4202060" y="2559050"/>
                <a:ext cx="1188720" cy="11887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001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36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𝐞𝐟𝐟</m:t>
                          </m:r>
                        </m:sub>
                      </m:sSub>
                    </m:oMath>
                  </m:oMathPara>
                </a14:m>
                <a:endParaRPr lang="en-001" sz="2000" b="1" dirty="0"/>
              </a:p>
            </p:txBody>
          </p:sp>
        </mc:Choice>
        <mc:Fallback xmlns="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0EA25CC-09F9-7BE1-938A-B402C4F702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060" y="2559050"/>
                <a:ext cx="1188720" cy="118872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08A4A41B-AB2E-6922-5D95-3F3904C12990}"/>
              </a:ext>
            </a:extLst>
          </p:cNvPr>
          <p:cNvSpPr/>
          <p:nvPr/>
        </p:nvSpPr>
        <p:spPr>
          <a:xfrm>
            <a:off x="6126356" y="2697856"/>
            <a:ext cx="3780091" cy="9111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4"/>
                </a:solidFill>
              </a:rPr>
              <a:t>Experiment Processing</a:t>
            </a:r>
          </a:p>
          <a:p>
            <a:pPr algn="ctr"/>
            <a:r>
              <a:rPr lang="en-US" sz="2800" b="1" dirty="0">
                <a:solidFill>
                  <a:schemeClr val="accent4"/>
                </a:solidFill>
              </a:rPr>
              <a:t>(IPK)</a:t>
            </a:r>
            <a:endParaRPr lang="en-001" sz="2800" b="1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EA9375B8-7416-4974-CD0D-1C32FD17A260}"/>
                  </a:ext>
                </a:extLst>
              </p:cNvPr>
              <p:cNvSpPr/>
              <p:nvPr/>
            </p:nvSpPr>
            <p:spPr>
              <a:xfrm>
                <a:off x="10508303" y="2559050"/>
                <a:ext cx="1188720" cy="11887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001" sz="4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001" sz="4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</m:oMath>
                  </m:oMathPara>
                </a14:m>
                <a:endParaRPr lang="en-001" sz="4800" b="1" dirty="0"/>
              </a:p>
            </p:txBody>
          </p:sp>
        </mc:Choice>
        <mc:Fallback xmlns=""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EA9375B8-7416-4974-CD0D-1C32FD17A2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8303" y="2559050"/>
                <a:ext cx="1188720" cy="118872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001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BC97AEC-8CB7-BB33-46EC-253D0D518A35}"/>
              </a:ext>
            </a:extLst>
          </p:cNvPr>
          <p:cNvSpPr txBox="1"/>
          <p:nvPr/>
        </p:nvSpPr>
        <p:spPr>
          <a:xfrm>
            <a:off x="4036838" y="4044156"/>
            <a:ext cx="150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Uncertainty</a:t>
            </a:r>
            <a:endParaRPr lang="en-001" b="1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EE0EC0-7EBD-9E6F-8475-6A41F2D6688A}"/>
              </a:ext>
            </a:extLst>
          </p:cNvPr>
          <p:cNvSpPr/>
          <p:nvPr/>
        </p:nvSpPr>
        <p:spPr>
          <a:xfrm>
            <a:off x="4048514" y="3822938"/>
            <a:ext cx="2413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574FB52-BDCC-9678-377A-7FF51B7D1E43}"/>
              </a:ext>
            </a:extLst>
          </p:cNvPr>
          <p:cNvSpPr/>
          <p:nvPr/>
        </p:nvSpPr>
        <p:spPr>
          <a:xfrm>
            <a:off x="5584128" y="3039110"/>
            <a:ext cx="2413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B51AD8-5B2F-2169-B8FC-78AB8276158A}"/>
              </a:ext>
            </a:extLst>
          </p:cNvPr>
          <p:cNvSpPr txBox="1"/>
          <p:nvPr/>
        </p:nvSpPr>
        <p:spPr>
          <a:xfrm rot="16200000">
            <a:off x="4933646" y="2074221"/>
            <a:ext cx="150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Uncertainty</a:t>
            </a:r>
            <a:endParaRPr lang="en-001" b="1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1A050F6-380A-9E8A-C48E-3FCF3CC29D8D}"/>
              </a:ext>
            </a:extLst>
          </p:cNvPr>
          <p:cNvSpPr/>
          <p:nvPr/>
        </p:nvSpPr>
        <p:spPr>
          <a:xfrm>
            <a:off x="5825428" y="4756388"/>
            <a:ext cx="4474272" cy="1724921"/>
          </a:xfrm>
          <a:prstGeom prst="ellipse">
            <a:avLst/>
          </a:prstGeom>
          <a:noFill/>
          <a:ln w="5715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2"/>
                </a:solidFill>
              </a:rPr>
              <a:t>Raw experimental data</a:t>
            </a:r>
            <a:endParaRPr lang="en-001" sz="3600" b="1" dirty="0">
              <a:solidFill>
                <a:schemeClr val="tx2"/>
              </a:solidFill>
            </a:endParaRPr>
          </a:p>
        </p:txBody>
      </p:sp>
      <p:sp>
        <p:nvSpPr>
          <p:cNvPr id="26" name="Arrow: Striped Right 25">
            <a:extLst>
              <a:ext uri="{FF2B5EF4-FFF2-40B4-BE49-F238E27FC236}">
                <a16:creationId xmlns:a16="http://schemas.microsoft.com/office/drawing/2014/main" id="{9E207277-FF58-AC52-8E83-7260DC8556F5}"/>
              </a:ext>
            </a:extLst>
          </p:cNvPr>
          <p:cNvSpPr/>
          <p:nvPr/>
        </p:nvSpPr>
        <p:spPr>
          <a:xfrm rot="16200000">
            <a:off x="7674448" y="3732848"/>
            <a:ext cx="776233" cy="836792"/>
          </a:xfrm>
          <a:prstGeom prst="stripedRightArrow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83738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/>
      <p:bldP spid="22" grpId="0" animBg="1"/>
      <p:bldP spid="23" grpId="0" animBg="1"/>
      <p:bldP spid="24" grpId="0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30045</TotalTime>
  <Words>921</Words>
  <Application>Microsoft Office PowerPoint</Application>
  <PresentationFormat>Widescreen</PresentationFormat>
  <Paragraphs>198</Paragraphs>
  <Slides>27</Slides>
  <Notes>19</Notes>
  <HiddenSlides>7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Cambria Math</vt:lpstr>
      <vt:lpstr>Georgia</vt:lpstr>
      <vt:lpstr>Segoe UI</vt:lpstr>
      <vt:lpstr>Segoe UI Semibold</vt:lpstr>
      <vt:lpstr>Office Theme</vt:lpstr>
      <vt:lpstr>Alexandria Master</vt:lpstr>
      <vt:lpstr>Propagation of kinetic parameters uncertainty to reactivity measurements in VENUS-F reactor</vt:lpstr>
      <vt:lpstr>Background</vt:lpstr>
      <vt:lpstr>VENUS-F reactor</vt:lpstr>
      <vt:lpstr>Evaluated delayed neutron (DN) data (235U and 238U)</vt:lpstr>
      <vt:lpstr>Methodology</vt:lpstr>
      <vt:lpstr>Measuring reactivity</vt:lpstr>
      <vt:lpstr>Effective kinetic parameters (β_eff)</vt:lpstr>
      <vt:lpstr>Effective kinetic parameters (β_eff)</vt:lpstr>
      <vt:lpstr>Workflow</vt:lpstr>
      <vt:lpstr>ND impact on VENUS-F β_eff</vt:lpstr>
      <vt:lpstr>β_eff sensitivity to transport nuclear data</vt:lpstr>
      <vt:lpstr>β_eff nuclear data uncertainty across libraries</vt:lpstr>
      <vt:lpstr>Impact of kinetic parameters  on ∆ρ measurement</vt:lpstr>
      <vt:lpstr>β_eff impact to Δρ: ND library</vt:lpstr>
      <vt:lpstr>β_eff impact to Δρ: ND uncertainty</vt:lpstr>
      <vt:lpstr>Conclusions</vt:lpstr>
      <vt:lpstr>To be done</vt:lpstr>
      <vt:lpstr>Back-Up</vt:lpstr>
      <vt:lpstr>Covariance data</vt:lpstr>
      <vt:lpstr>beta_eff uncertainty – Variance fraction</vt:lpstr>
      <vt:lpstr>Oscillation experiments in VENUS-F</vt:lpstr>
      <vt:lpstr>Oscillation experiments in VENUS-F</vt:lpstr>
      <vt:lpstr>Oscillation experiments in VENUS-F</vt:lpstr>
      <vt:lpstr>∆ρ sensitivity to the kinetic parameters</vt:lpstr>
      <vt:lpstr>β_eff impact to Δρ: ND uncertainty</vt:lpstr>
      <vt:lpstr>Impact of nuclear data libraries</vt:lpstr>
      <vt:lpstr>Reactivity measurements in VENUS-F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Di Croce Federico</cp:lastModifiedBy>
  <cp:revision>527</cp:revision>
  <cp:lastPrinted>2020-01-20T09:16:47Z</cp:lastPrinted>
  <dcterms:created xsi:type="dcterms:W3CDTF">2019-10-21T09:10:33Z</dcterms:created>
  <dcterms:modified xsi:type="dcterms:W3CDTF">2026-06-30T07:18:57Z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rdillen Home</vt:lpwstr>
  </property>
  <property fmtid="{D5CDD505-2E9C-101B-9397-08002B2CF9AE}" pid="3" name="ID">
    <vt:lpwstr>36860591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https://ecm.sckcen.be/OTCS/llisapi.dll/open/36860591</vt:lpwstr>
  </property>
  <property fmtid="{D5CDD505-2E9C-101B-9397-08002B2CF9AE}" pid="8" name="Common Attributes_Reference Number">
    <vt:lpwstr/>
  </property>
  <property fmtid="{D5CDD505-2E9C-101B-9397-08002B2CF9AE}" pid="9" name="Common Attributes_Short Reference">
    <vt:lpwstr/>
  </property>
  <property fmtid="{D5CDD505-2E9C-101B-9397-08002B2CF9AE}" pid="10" name="Common Attributes_Alternative Reference">
    <vt:lpwstr/>
  </property>
  <property fmtid="{D5CDD505-2E9C-101B-9397-08002B2CF9AE}" pid="11" name="Common Attributes_Document Type">
    <vt:lpwstr/>
  </property>
  <property fmtid="{D5CDD505-2E9C-101B-9397-08002B2CF9AE}" pid="12" name="Common Attributes_Author_Author Name">
    <vt:lpwstr/>
  </property>
  <property fmtid="{D5CDD505-2E9C-101B-9397-08002B2CF9AE}" pid="13" name="Common Attributes_Author_Author Affiliation">
    <vt:lpwstr/>
  </property>
  <property fmtid="{D5CDD505-2E9C-101B-9397-08002B2CF9AE}" pid="14" name="Common Attributes_Information Security Classification">
    <vt:lpwstr/>
  </property>
  <property fmtid="{D5CDD505-2E9C-101B-9397-08002B2CF9AE}" pid="15" name="Common Attributes_ISC Motivation">
    <vt:lpwstr/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  <property fmtid="{D5CDD505-2E9C-101B-9397-08002B2CF9AE}" pid="21" name="CreateDate">
    <vt:filetime>2012-08-25T08:57:05Z</vt:filetime>
  </property>
</Properties>
</file>