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23" r:id="rId3"/>
    <p:sldId id="315" r:id="rId4"/>
    <p:sldId id="318" r:id="rId5"/>
    <p:sldId id="319" r:id="rId6"/>
    <p:sldId id="317" r:id="rId7"/>
    <p:sldId id="320" r:id="rId8"/>
    <p:sldId id="322" r:id="rId9"/>
    <p:sldId id="321" r:id="rId10"/>
    <p:sldId id="324" r:id="rId11"/>
    <p:sldId id="325" r:id="rId12"/>
    <p:sldId id="328" r:id="rId13"/>
    <p:sldId id="326" r:id="rId14"/>
    <p:sldId id="327" r:id="rId15"/>
    <p:sldId id="329" r:id="rId16"/>
    <p:sldId id="331" r:id="rId17"/>
    <p:sldId id="330" r:id="rId18"/>
    <p:sldId id="332" r:id="rId19"/>
    <p:sldId id="333" r:id="rId20"/>
    <p:sldId id="335" r:id="rId21"/>
    <p:sldId id="336" r:id="rId22"/>
    <p:sldId id="337" r:id="rId23"/>
    <p:sldId id="338" r:id="rId24"/>
    <p:sldId id="334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BE"/>
    <a:srgbClr val="FF735F"/>
    <a:srgbClr val="0A0096"/>
    <a:srgbClr val="232323"/>
    <a:srgbClr val="E6E6E6"/>
    <a:srgbClr val="EAF7FE"/>
    <a:srgbClr val="FEF3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19" autoAdjust="0"/>
    <p:restoredTop sz="90616" autoAdjust="0"/>
  </p:normalViewPr>
  <p:slideViewPr>
    <p:cSldViewPr snapToGrid="0">
      <p:cViewPr varScale="1">
        <p:scale>
          <a:sx n="61" d="100"/>
          <a:sy n="61" d="100"/>
        </p:scale>
        <p:origin x="740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1A7B908-4741-4CFF-B9AF-3E7DA0CFAE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C443A1-01AE-42DF-B576-FA18678C7B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FB16E-F2AD-4B15-82C9-80958EDBB315}" type="datetimeFigureOut">
              <a:rPr lang="fr-FR" smtClean="0"/>
              <a:t>02/07/2026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CDB6D08-A3E0-440E-B4D3-49BE0977D5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87D096-60D3-44EE-994D-1D2CC89A46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F02FA-9E16-4D45-8630-299A7D36D2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1227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CEB32-2AD3-4113-AE6E-6101FDAA2F1D}" type="datetimeFigureOut">
              <a:rPr lang="fr-FR" smtClean="0"/>
              <a:t>02/07/2026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A1877-2F69-4D86-8F6D-C843C5017D2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6164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A360A69B-B1D3-4396-8D60-2819F7B1A41F}"/>
              </a:ext>
            </a:extLst>
          </p:cNvPr>
          <p:cNvGrpSpPr/>
          <p:nvPr userDrawn="1"/>
        </p:nvGrpSpPr>
        <p:grpSpPr>
          <a:xfrm>
            <a:off x="5661941" y="425562"/>
            <a:ext cx="7722284" cy="6768494"/>
            <a:chOff x="5661941" y="425562"/>
            <a:chExt cx="7722284" cy="6768494"/>
          </a:xfrm>
        </p:grpSpPr>
        <p:sp>
          <p:nvSpPr>
            <p:cNvPr id="13" name="Ellipse 4">
              <a:extLst>
                <a:ext uri="{FF2B5EF4-FFF2-40B4-BE49-F238E27FC236}">
                  <a16:creationId xmlns:a16="http://schemas.microsoft.com/office/drawing/2014/main" id="{F802BDB3-2C2E-41CC-969B-BB991D478F09}"/>
                </a:ext>
              </a:extLst>
            </p:cNvPr>
            <p:cNvSpPr/>
            <p:nvPr userDrawn="1"/>
          </p:nvSpPr>
          <p:spPr>
            <a:xfrm>
              <a:off x="9995566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3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Ellipse 4">
              <a:extLst>
                <a:ext uri="{FF2B5EF4-FFF2-40B4-BE49-F238E27FC236}">
                  <a16:creationId xmlns:a16="http://schemas.microsoft.com/office/drawing/2014/main" id="{4F32FE51-9873-4501-9E2D-52FBB38BB1FD}"/>
                </a:ext>
              </a:extLst>
            </p:cNvPr>
            <p:cNvSpPr/>
            <p:nvPr userDrawn="1"/>
          </p:nvSpPr>
          <p:spPr>
            <a:xfrm>
              <a:off x="7812859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3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4">
              <a:extLst>
                <a:ext uri="{FF2B5EF4-FFF2-40B4-BE49-F238E27FC236}">
                  <a16:creationId xmlns:a16="http://schemas.microsoft.com/office/drawing/2014/main" id="{ED5D7A05-24EF-4517-A978-56427D0E8AD8}"/>
                </a:ext>
              </a:extLst>
            </p:cNvPr>
            <p:cNvSpPr/>
            <p:nvPr userDrawn="1"/>
          </p:nvSpPr>
          <p:spPr>
            <a:xfrm>
              <a:off x="5661941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29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31C8AB23-2298-2D36-4677-E5F23760C8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6224" y="4383314"/>
            <a:ext cx="9591675" cy="1230086"/>
          </a:xfrm>
        </p:spPr>
        <p:txBody>
          <a:bodyPr tIns="0" bIns="0" anchor="b">
            <a:normAutofit/>
          </a:bodyPr>
          <a:lstStyle>
            <a:lvl1pPr algn="l">
              <a:lnSpc>
                <a:spcPct val="80000"/>
              </a:lnSpc>
              <a:defRPr sz="4400" b="1" cap="all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7B351B4-CE1E-3D65-F381-1CF3259F7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76224" y="5618158"/>
            <a:ext cx="9591675" cy="668337"/>
          </a:xfrm>
        </p:spPr>
        <p:txBody>
          <a:bodyPr lIns="122400" tIns="36000" bIns="3600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 b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</a:t>
            </a:r>
            <a:br>
              <a:rPr lang="fr-FR" dirty="0"/>
            </a:br>
            <a:r>
              <a:rPr lang="fr-FR" dirty="0"/>
              <a:t>des sous-titres du masque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BF99C0F-86DA-4D2D-7A27-0360F1C0CF7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6225" y="4066949"/>
            <a:ext cx="2857500" cy="295275"/>
          </a:xfrm>
        </p:spPr>
        <p:txBody>
          <a:bodyPr lIns="126000" tIns="3600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 b="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00454B7-9325-376A-B9D8-9DFC16C1C4F1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1AF61D9-341C-4FE9-8EF1-590EA839AF99}"/>
              </a:ext>
            </a:extLst>
          </p:cNvPr>
          <p:cNvPicPr>
            <a:picLocks noChangeAspect="1"/>
          </p:cNvPicPr>
          <p:nvPr userDrawn="1"/>
        </p:nvPicPr>
        <p:blipFill>
          <a:blip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1000" y="419105"/>
            <a:ext cx="3022600" cy="75460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E5BAA13-B058-4824-9BB9-02D3C74387DB}"/>
              </a:ext>
            </a:extLst>
          </p:cNvPr>
          <p:cNvSpPr/>
          <p:nvPr userDrawn="1"/>
        </p:nvSpPr>
        <p:spPr>
          <a:xfrm>
            <a:off x="5661941" y="6858000"/>
            <a:ext cx="6536409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692714-4005-4120-A054-B4FF979783B1}"/>
              </a:ext>
            </a:extLst>
          </p:cNvPr>
          <p:cNvSpPr/>
          <p:nvPr userDrawn="1"/>
        </p:nvSpPr>
        <p:spPr>
          <a:xfrm>
            <a:off x="12198350" y="-20161"/>
            <a:ext cx="1591878" cy="687816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B1299D-A8A2-4AC5-8261-4047C527F353}"/>
              </a:ext>
            </a:extLst>
          </p:cNvPr>
          <p:cNvSpPr/>
          <p:nvPr userDrawn="1"/>
        </p:nvSpPr>
        <p:spPr>
          <a:xfrm>
            <a:off x="111967" y="6286495"/>
            <a:ext cx="1212980" cy="450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545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un contenu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4">
            <a:extLst>
              <a:ext uri="{FF2B5EF4-FFF2-40B4-BE49-F238E27FC236}">
                <a16:creationId xmlns:a16="http://schemas.microsoft.com/office/drawing/2014/main" id="{CDFEAEB4-66E9-436E-9FF5-CADF82DF0EF6}"/>
              </a:ext>
            </a:extLst>
          </p:cNvPr>
          <p:cNvSpPr/>
          <p:nvPr userDrawn="1"/>
        </p:nvSpPr>
        <p:spPr>
          <a:xfrm>
            <a:off x="384174" y="1035097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un contenu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AA0EB-0B3B-E5DD-5F68-04C2FA65CB3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6A72A802-6410-44AC-126F-2A57B2C262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4BB9F86F-E7D7-6C0F-BEE0-D28F4E1F4C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77B3CD0F-7D29-4922-B49A-7FE9712C49BB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179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deux contenus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D69E61D2-4013-431A-8AA7-5C13B1706FDC}"/>
              </a:ext>
            </a:extLst>
          </p:cNvPr>
          <p:cNvSpPr/>
          <p:nvPr userDrawn="1"/>
        </p:nvSpPr>
        <p:spPr>
          <a:xfrm>
            <a:off x="384175" y="1035097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deux contenus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0ED838B-0701-DA2D-6EBE-48108FD557D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27627DFB-5866-F613-A82B-79C6381A6B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F865D005-83D2-9C28-13DB-4A21C8FD8A2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D3EE74B-0656-4BB6-AE28-A35F9B6528B7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9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un contenu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0832A131-AE8F-4964-8081-09A9C858CA1F}"/>
              </a:ext>
            </a:extLst>
          </p:cNvPr>
          <p:cNvSpPr/>
          <p:nvPr userDrawn="1"/>
        </p:nvSpPr>
        <p:spPr>
          <a:xfrm>
            <a:off x="384175" y="1035097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un contenu / bleu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77B467-9962-95F7-B383-8E98272514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91224123-78A1-B644-4392-2E34DFA5F4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2A5C5FFF-EC52-33E9-507F-25AB8C7916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9631BDD6-BC1E-45A5-B7DD-A420B2402AC2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837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deux contenus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e 4">
            <a:extLst>
              <a:ext uri="{FF2B5EF4-FFF2-40B4-BE49-F238E27FC236}">
                <a16:creationId xmlns:a16="http://schemas.microsoft.com/office/drawing/2014/main" id="{65B7AFDD-17FE-43E7-B9D2-5D0128DBFC32}"/>
              </a:ext>
            </a:extLst>
          </p:cNvPr>
          <p:cNvSpPr/>
          <p:nvPr userDrawn="1"/>
        </p:nvSpPr>
        <p:spPr>
          <a:xfrm>
            <a:off x="4440774" y="626166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6666" y="2463799"/>
            <a:ext cx="3478697" cy="368299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478697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deux contenus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4440774" cy="68580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31DBAB69-A6B0-A82C-6990-1D9B454B492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Mois 20XX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E0F81F29-67C2-635E-7130-2E8BEEB570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FAE5915-72E3-4A02-B255-6AF7B7B722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60510C90-F5B2-4311-B5BF-EDC24968B895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phique 10">
            <a:extLst>
              <a:ext uri="{FF2B5EF4-FFF2-40B4-BE49-F238E27FC236}">
                <a16:creationId xmlns:a16="http://schemas.microsoft.com/office/drawing/2014/main" id="{FAC4A2C1-F2EE-2543-F544-47A3FDFF1AEE}"/>
              </a:ext>
            </a:extLst>
          </p:cNvPr>
          <p:cNvPicPr>
            <a:picLocks noChangeAspect="1"/>
          </p:cNvPicPr>
          <p:nvPr userDrawn="1"/>
        </p:nvPicPr>
        <p:blipFill>
          <a:blip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246879" y="6288893"/>
            <a:ext cx="837247" cy="4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040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un contenu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027F06CF-15FA-4273-B131-359FD19E4030}"/>
              </a:ext>
            </a:extLst>
          </p:cNvPr>
          <p:cNvSpPr/>
          <p:nvPr userDrawn="1"/>
        </p:nvSpPr>
        <p:spPr>
          <a:xfrm>
            <a:off x="4440774" y="626166"/>
            <a:ext cx="828000" cy="165384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un contenu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3A98EA-EBEB-C768-8844-A0D302095B4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17" name="Espace réservé du pied de page 16">
            <a:extLst>
              <a:ext uri="{FF2B5EF4-FFF2-40B4-BE49-F238E27FC236}">
                <a16:creationId xmlns:a16="http://schemas.microsoft.com/office/drawing/2014/main" id="{A9C4B9CD-BF2A-3C47-F6AF-6F81AFA5CC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930A45A9-7C41-B64B-BB3C-1BFD46A14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20FE8FAF-D0CB-47EC-A261-402A108459C0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29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deux contenus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4">
            <a:extLst>
              <a:ext uri="{FF2B5EF4-FFF2-40B4-BE49-F238E27FC236}">
                <a16:creationId xmlns:a16="http://schemas.microsoft.com/office/drawing/2014/main" id="{796B3ACE-DD57-49AB-840A-2F14A9572515}"/>
              </a:ext>
            </a:extLst>
          </p:cNvPr>
          <p:cNvSpPr/>
          <p:nvPr userDrawn="1"/>
        </p:nvSpPr>
        <p:spPr>
          <a:xfrm>
            <a:off x="4440774" y="626166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deux contenus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9CD0B7EE-E48E-5044-A48F-2CFD8EA734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3C67DCB9-2C9A-B957-CE95-6FD303F6BC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1C188222-B36F-7C89-181C-E3DF7BCCCF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5F7CCF01-3271-4B53-BC63-8EB2766FB095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307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un contenu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6FB9C2A6-6B52-4AFC-AC2D-1BEF6D867B9A}"/>
              </a:ext>
            </a:extLst>
          </p:cNvPr>
          <p:cNvSpPr/>
          <p:nvPr userDrawn="1"/>
        </p:nvSpPr>
        <p:spPr>
          <a:xfrm>
            <a:off x="4440774" y="626166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7584812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Image, un contenu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823" y="1023163"/>
            <a:ext cx="7173139" cy="89265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81000"/>
            <a:ext cx="3759200" cy="5727700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12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17" name="Espace réservé de la date 16">
            <a:extLst>
              <a:ext uri="{FF2B5EF4-FFF2-40B4-BE49-F238E27FC236}">
                <a16:creationId xmlns:a16="http://schemas.microsoft.com/office/drawing/2014/main" id="{0537FFA6-6DAE-4124-F9EF-AB94AAAEC2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18" name="Espace réservé du pied de page 17">
            <a:extLst>
              <a:ext uri="{FF2B5EF4-FFF2-40B4-BE49-F238E27FC236}">
                <a16:creationId xmlns:a16="http://schemas.microsoft.com/office/drawing/2014/main" id="{E95FCA02-6689-EE08-9D5B-8F92C5B128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EEF82E77-C672-CB2A-F918-754E2836A2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6BB813A6-D16D-4002-9614-7244213EB088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29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0241C-51D2-2FFA-F53D-66D568CE4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851D832-664D-C6D0-E236-B729038DB91E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seul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593F00-DC01-134D-F1AA-36F52C8A9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7BCC843-51FC-A0FD-0230-A491E816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1C6382B-D6FB-A3C8-04B6-8F359C410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2F7F75A-C9C5-421B-B865-69B99056491D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387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C905DC9-B6F2-AF41-D8E3-B345099E2A44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Vide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6119283-EC88-4E97-E536-B0D3CD0BF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38E4DB9-5E66-11B0-ADC1-898A9C9F9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F693625-684F-DD41-DD5A-4FC3AE873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7F94B16-A2F7-4325-93C8-8C64431E0644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70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C272CEC0-E634-4E72-ADD0-E520AEFAC9B9}"/>
              </a:ext>
            </a:extLst>
          </p:cNvPr>
          <p:cNvGrpSpPr/>
          <p:nvPr userDrawn="1"/>
        </p:nvGrpSpPr>
        <p:grpSpPr>
          <a:xfrm>
            <a:off x="0" y="-669412"/>
            <a:ext cx="13814712" cy="8855842"/>
            <a:chOff x="0" y="-669412"/>
            <a:chExt cx="13814712" cy="885584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BAAB452-DBEA-45AB-8CE4-9428B65D2D74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A0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13" name="Graphique 12">
              <a:extLst>
                <a:ext uri="{FF2B5EF4-FFF2-40B4-BE49-F238E27FC236}">
                  <a16:creationId xmlns:a16="http://schemas.microsoft.com/office/drawing/2014/main" id="{0DCD4D58-EBBD-4608-A857-93B40A95EB00}"/>
                </a:ext>
              </a:extLst>
            </p:cNvPr>
            <p:cNvPicPr>
              <a:picLocks noChangeAspect="1"/>
            </p:cNvPicPr>
            <p:nvPr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246879" y="6288893"/>
              <a:ext cx="837247" cy="453600"/>
            </a:xfrm>
            <a:prstGeom prst="rect">
              <a:avLst/>
            </a:prstGeom>
          </p:spPr>
        </p:pic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CAE914F-77D1-4D2E-B603-CC89B72609B2}"/>
                </a:ext>
              </a:extLst>
            </p:cNvPr>
            <p:cNvSpPr/>
            <p:nvPr/>
          </p:nvSpPr>
          <p:spPr>
            <a:xfrm rot="9503028">
              <a:off x="5295772" y="-669412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25677D54-B4A1-4E83-B154-D89F49820429}"/>
                </a:ext>
              </a:extLst>
            </p:cNvPr>
            <p:cNvSpPr/>
            <p:nvPr/>
          </p:nvSpPr>
          <p:spPr>
            <a:xfrm rot="18559918">
              <a:off x="7562186" y="2427473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8D0ADAE5-4B7D-4857-B814-74CB3BBC9D71}"/>
                </a:ext>
              </a:extLst>
            </p:cNvPr>
            <p:cNvSpPr/>
            <p:nvPr/>
          </p:nvSpPr>
          <p:spPr>
            <a:xfrm rot="2272019">
              <a:off x="4932089" y="1992659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33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6B1013BA-2378-47C6-9E39-6832EC0C2842}"/>
                </a:ext>
              </a:extLst>
            </p:cNvPr>
            <p:cNvSpPr/>
            <p:nvPr/>
          </p:nvSpPr>
          <p:spPr>
            <a:xfrm rot="15181930">
              <a:off x="8055755" y="-222604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9" y="4092575"/>
            <a:ext cx="5506402" cy="1990725"/>
          </a:xfrm>
        </p:spPr>
        <p:txBody>
          <a:bodyPr tIns="0" anchor="t">
            <a:normAutofit/>
          </a:bodyPr>
          <a:lstStyle>
            <a:lvl1pPr>
              <a:defRPr sz="2400" u="none">
                <a:solidFill>
                  <a:srgbClr val="FFE6B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688" y="1562101"/>
            <a:ext cx="3407455" cy="2508250"/>
          </a:xfrm>
        </p:spPr>
        <p:txBody>
          <a:bodyPr bIns="0" anchor="b">
            <a:normAutofit/>
          </a:bodyPr>
          <a:lstStyle>
            <a:lvl1pPr marL="0" indent="0">
              <a:buNone/>
              <a:defRPr sz="13800" b="0">
                <a:solidFill>
                  <a:srgbClr val="FFE6B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bleu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55AA99D-022F-D415-80D1-BC08D868D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r>
              <a:rPr lang="fr-FR" dirty="0"/>
              <a:t>March 2025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7B540C3E-C5E6-3328-A566-25E43C336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D631FB3-853F-6F1D-B00B-99F1BAD9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F114EC-ED72-42F0-B640-9AD7930EE862}"/>
              </a:ext>
            </a:extLst>
          </p:cNvPr>
          <p:cNvSpPr/>
          <p:nvPr userDrawn="1"/>
        </p:nvSpPr>
        <p:spPr>
          <a:xfrm>
            <a:off x="6096000" y="-1662793"/>
            <a:ext cx="6102350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899F6F-272C-4E55-9BEA-DD5033A54D45}"/>
              </a:ext>
            </a:extLst>
          </p:cNvPr>
          <p:cNvSpPr/>
          <p:nvPr userDrawn="1"/>
        </p:nvSpPr>
        <p:spPr>
          <a:xfrm>
            <a:off x="5696085" y="6858000"/>
            <a:ext cx="8094143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745DCC-9A36-4AAC-9C6B-1B7929FB2A01}"/>
              </a:ext>
            </a:extLst>
          </p:cNvPr>
          <p:cNvSpPr/>
          <p:nvPr userDrawn="1"/>
        </p:nvSpPr>
        <p:spPr>
          <a:xfrm>
            <a:off x="12198349" y="0"/>
            <a:ext cx="1666497" cy="68580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103BAFC-5058-4E81-BEA6-1023712D3DAA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  <a:ln>
            <a:solidFill>
              <a:srgbClr val="FFE6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49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bleu lé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0EAD7755-449E-4D5F-98DF-8F06D528C131}"/>
              </a:ext>
            </a:extLst>
          </p:cNvPr>
          <p:cNvGrpSpPr/>
          <p:nvPr userDrawn="1"/>
        </p:nvGrpSpPr>
        <p:grpSpPr>
          <a:xfrm>
            <a:off x="4932089" y="-669412"/>
            <a:ext cx="8882623" cy="8855842"/>
            <a:chOff x="4932089" y="-669412"/>
            <a:chExt cx="8882623" cy="8855842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E7A766B-3BA1-4C92-AED7-7D07D8630864}"/>
                </a:ext>
              </a:extLst>
            </p:cNvPr>
            <p:cNvSpPr/>
            <p:nvPr/>
          </p:nvSpPr>
          <p:spPr>
            <a:xfrm rot="7456679">
              <a:off x="5295772" y="-669412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07719DC8-A262-4B79-A89B-AA3EF3EBF655}"/>
                </a:ext>
              </a:extLst>
            </p:cNvPr>
            <p:cNvSpPr/>
            <p:nvPr/>
          </p:nvSpPr>
          <p:spPr>
            <a:xfrm rot="18517910">
              <a:off x="7562186" y="2427473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E7FDF70-7A82-4229-85EF-C8FCF1D49465}"/>
                </a:ext>
              </a:extLst>
            </p:cNvPr>
            <p:cNvSpPr/>
            <p:nvPr/>
          </p:nvSpPr>
          <p:spPr>
            <a:xfrm rot="2200434">
              <a:off x="4932089" y="1992659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4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055FCBDB-E30C-4179-95CC-3C8BB7B5749F}"/>
                </a:ext>
              </a:extLst>
            </p:cNvPr>
            <p:cNvSpPr/>
            <p:nvPr/>
          </p:nvSpPr>
          <p:spPr>
            <a:xfrm rot="13087286">
              <a:off x="8055755" y="-222604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8" y="4092575"/>
            <a:ext cx="5691187" cy="1990725"/>
          </a:xfrm>
        </p:spPr>
        <p:txBody>
          <a:bodyPr tIns="0" anchor="t">
            <a:normAutofit/>
          </a:bodyPr>
          <a:lstStyle>
            <a:lvl1pPr>
              <a:defRPr sz="2400" b="0" u="none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688" y="1562101"/>
            <a:ext cx="3407455" cy="2508250"/>
          </a:xfrm>
        </p:spPr>
        <p:txBody>
          <a:bodyPr bIns="0" anchor="b">
            <a:normAutofit/>
          </a:bodyPr>
          <a:lstStyle>
            <a:lvl1pPr marL="0" indent="0">
              <a:buNone/>
              <a:defRPr sz="13800" b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bleu léger</a:t>
            </a:r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DD4DB2E4-54E2-44EB-E4C3-44DE5662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12" name="Espace réservé du pied de page 11">
            <a:extLst>
              <a:ext uri="{FF2B5EF4-FFF2-40B4-BE49-F238E27FC236}">
                <a16:creationId xmlns:a16="http://schemas.microsoft.com/office/drawing/2014/main" id="{C7BCD7BB-82F6-34FE-A8C9-A212E1E1F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459099F2-3B59-95A2-F75D-C38A1DF1F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476722-E9C7-470B-AC4D-66B903A3F147}"/>
              </a:ext>
            </a:extLst>
          </p:cNvPr>
          <p:cNvSpPr/>
          <p:nvPr userDrawn="1"/>
        </p:nvSpPr>
        <p:spPr>
          <a:xfrm>
            <a:off x="6096000" y="-1662793"/>
            <a:ext cx="6102350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AC53F2-8C82-4DA5-8055-B51F2A896B53}"/>
              </a:ext>
            </a:extLst>
          </p:cNvPr>
          <p:cNvSpPr/>
          <p:nvPr userDrawn="1"/>
        </p:nvSpPr>
        <p:spPr>
          <a:xfrm>
            <a:off x="5696085" y="6858000"/>
            <a:ext cx="8094143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796155-EB59-4CB6-A9AD-3D954D609B21}"/>
              </a:ext>
            </a:extLst>
          </p:cNvPr>
          <p:cNvSpPr/>
          <p:nvPr userDrawn="1"/>
        </p:nvSpPr>
        <p:spPr>
          <a:xfrm>
            <a:off x="12198350" y="0"/>
            <a:ext cx="1591878" cy="68580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0DEC7FE-F935-4FFE-AA15-2CFAF106CA40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54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3A3D7B77-27AD-4508-997F-7DE4D5F75EF9}"/>
              </a:ext>
            </a:extLst>
          </p:cNvPr>
          <p:cNvGrpSpPr/>
          <p:nvPr userDrawn="1"/>
        </p:nvGrpSpPr>
        <p:grpSpPr>
          <a:xfrm>
            <a:off x="-385569" y="-623920"/>
            <a:ext cx="12569519" cy="7481920"/>
            <a:chOff x="-385569" y="-623920"/>
            <a:chExt cx="12569519" cy="748192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155C174-1195-4F23-9C76-9B5627A031ED}"/>
                </a:ext>
              </a:extLst>
            </p:cNvPr>
            <p:cNvSpPr/>
            <p:nvPr userDrawn="1"/>
          </p:nvSpPr>
          <p:spPr>
            <a:xfrm>
              <a:off x="-8050" y="0"/>
              <a:ext cx="12192000" cy="6858000"/>
            </a:xfrm>
            <a:prstGeom prst="rect">
              <a:avLst/>
            </a:prstGeom>
            <a:solidFill>
              <a:srgbClr val="FF73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Ellipse 4">
              <a:extLst>
                <a:ext uri="{FF2B5EF4-FFF2-40B4-BE49-F238E27FC236}">
                  <a16:creationId xmlns:a16="http://schemas.microsoft.com/office/drawing/2014/main" id="{0BFD6B91-D38F-4ED0-9E21-77B5883A217A}"/>
                </a:ext>
              </a:extLst>
            </p:cNvPr>
            <p:cNvSpPr/>
            <p:nvPr/>
          </p:nvSpPr>
          <p:spPr>
            <a:xfrm>
              <a:off x="3948056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9F7D2914-B50C-4BED-BE2C-8A97D5BCD50A}"/>
                </a:ext>
              </a:extLst>
            </p:cNvPr>
            <p:cNvPicPr>
              <a:picLocks noChangeAspect="1"/>
            </p:cNvPicPr>
            <p:nvPr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246879" y="6288893"/>
              <a:ext cx="837248" cy="453600"/>
            </a:xfrm>
            <a:prstGeom prst="rect">
              <a:avLst/>
            </a:prstGeom>
          </p:spPr>
        </p:pic>
        <p:sp>
          <p:nvSpPr>
            <p:cNvPr id="15" name="Ellipse 4">
              <a:extLst>
                <a:ext uri="{FF2B5EF4-FFF2-40B4-BE49-F238E27FC236}">
                  <a16:creationId xmlns:a16="http://schemas.microsoft.com/office/drawing/2014/main" id="{CE1259DB-C09A-4D93-ACB9-23720556B8E8}"/>
                </a:ext>
              </a:extLst>
            </p:cNvPr>
            <p:cNvSpPr/>
            <p:nvPr/>
          </p:nvSpPr>
          <p:spPr>
            <a:xfrm>
              <a:off x="1765349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Ellipse 4">
              <a:extLst>
                <a:ext uri="{FF2B5EF4-FFF2-40B4-BE49-F238E27FC236}">
                  <a16:creationId xmlns:a16="http://schemas.microsoft.com/office/drawing/2014/main" id="{F915509F-6EF1-45F9-AAB8-F693D4726B5D}"/>
                </a:ext>
              </a:extLst>
            </p:cNvPr>
            <p:cNvSpPr/>
            <p:nvPr/>
          </p:nvSpPr>
          <p:spPr>
            <a:xfrm>
              <a:off x="-385569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4344035"/>
            <a:ext cx="4881563" cy="1990725"/>
          </a:xfrm>
        </p:spPr>
        <p:txBody>
          <a:bodyPr tIns="0" anchor="t">
            <a:normAutofit/>
          </a:bodyPr>
          <a:lstStyle>
            <a:lvl1pPr algn="r">
              <a:defRPr sz="2400" u="none">
                <a:solidFill>
                  <a:srgbClr val="FFE6B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84508" y="1813561"/>
            <a:ext cx="3407455" cy="2508250"/>
          </a:xfrm>
        </p:spPr>
        <p:txBody>
          <a:bodyPr bIns="0" anchor="b">
            <a:normAutofit/>
          </a:bodyPr>
          <a:lstStyle>
            <a:lvl1pPr marL="0" indent="0" algn="r">
              <a:buNone/>
              <a:defRPr sz="13800" b="0">
                <a:solidFill>
                  <a:srgbClr val="FFE6B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orange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4DE0B3F-7C66-ACD6-E8EA-FD0A70CB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r>
              <a:rPr lang="fr-FR" dirty="0"/>
              <a:t>March 2025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21D34729-2511-E209-EA8A-77FE7A2CF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7FC75202-5109-7898-C139-6A1041C58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3C8145-EFC3-49F0-AE6C-522458152F22}"/>
              </a:ext>
            </a:extLst>
          </p:cNvPr>
          <p:cNvSpPr/>
          <p:nvPr userDrawn="1"/>
        </p:nvSpPr>
        <p:spPr>
          <a:xfrm>
            <a:off x="-1567543" y="-1662793"/>
            <a:ext cx="7663543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DB07F9-22AE-4069-87B4-87011D8E3F20}"/>
              </a:ext>
            </a:extLst>
          </p:cNvPr>
          <p:cNvSpPr/>
          <p:nvPr userDrawn="1"/>
        </p:nvSpPr>
        <p:spPr>
          <a:xfrm>
            <a:off x="-1599928" y="-20160"/>
            <a:ext cx="1591878" cy="630905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64DE0E5-1FB6-476E-B938-65C8A224870C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  <a:ln>
            <a:solidFill>
              <a:srgbClr val="FFE6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94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orange lé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020" y="4344035"/>
            <a:ext cx="4873943" cy="1990725"/>
          </a:xfrm>
        </p:spPr>
        <p:txBody>
          <a:bodyPr tIns="0" anchor="t">
            <a:normAutofit/>
          </a:bodyPr>
          <a:lstStyle>
            <a:lvl1pPr algn="r">
              <a:defRPr sz="2400" u="none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84508" y="1813561"/>
            <a:ext cx="3407455" cy="2508250"/>
          </a:xfrm>
        </p:spPr>
        <p:txBody>
          <a:bodyPr bIns="0" anchor="b">
            <a:normAutofit/>
          </a:bodyPr>
          <a:lstStyle>
            <a:lvl1pPr marL="0" indent="0" algn="r">
              <a:buNone/>
              <a:defRPr sz="13800" b="0">
                <a:solidFill>
                  <a:schemeClr val="accent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de section / orange léger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8277B13-27A5-C03D-3259-683AB9F5B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C8115B6-C5F8-4D71-A12C-0BF3EE190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359FDEF-1075-ED0A-50AB-EFD7CFC8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llipse 4">
            <a:extLst>
              <a:ext uri="{FF2B5EF4-FFF2-40B4-BE49-F238E27FC236}">
                <a16:creationId xmlns:a16="http://schemas.microsoft.com/office/drawing/2014/main" id="{C89D9976-949A-42EB-859D-E80B4CC10A95}"/>
              </a:ext>
            </a:extLst>
          </p:cNvPr>
          <p:cNvSpPr/>
          <p:nvPr userDrawn="1"/>
        </p:nvSpPr>
        <p:spPr>
          <a:xfrm>
            <a:off x="3948056" y="-623920"/>
            <a:ext cx="3388659" cy="676849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Ellipse 4">
            <a:extLst>
              <a:ext uri="{FF2B5EF4-FFF2-40B4-BE49-F238E27FC236}">
                <a16:creationId xmlns:a16="http://schemas.microsoft.com/office/drawing/2014/main" id="{CC2B5E55-9B96-4B32-A1EE-10B5F4F5DA4D}"/>
              </a:ext>
            </a:extLst>
          </p:cNvPr>
          <p:cNvSpPr/>
          <p:nvPr userDrawn="1"/>
        </p:nvSpPr>
        <p:spPr>
          <a:xfrm>
            <a:off x="1765349" y="-623920"/>
            <a:ext cx="3388659" cy="676849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Ellipse 4">
            <a:extLst>
              <a:ext uri="{FF2B5EF4-FFF2-40B4-BE49-F238E27FC236}">
                <a16:creationId xmlns:a16="http://schemas.microsoft.com/office/drawing/2014/main" id="{4304B1BE-B040-428D-BC18-2E34F6E82E71}"/>
              </a:ext>
            </a:extLst>
          </p:cNvPr>
          <p:cNvSpPr/>
          <p:nvPr userDrawn="1"/>
        </p:nvSpPr>
        <p:spPr>
          <a:xfrm>
            <a:off x="-385569" y="-623920"/>
            <a:ext cx="3388659" cy="6768494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7E136B-58DD-4E47-936D-12355A226BA9}"/>
              </a:ext>
            </a:extLst>
          </p:cNvPr>
          <p:cNvSpPr/>
          <p:nvPr userDrawn="1"/>
        </p:nvSpPr>
        <p:spPr>
          <a:xfrm>
            <a:off x="-607192" y="-1662793"/>
            <a:ext cx="6703192" cy="164898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B954AD-206C-4152-B630-B00798AA4F40}"/>
              </a:ext>
            </a:extLst>
          </p:cNvPr>
          <p:cNvSpPr/>
          <p:nvPr userDrawn="1"/>
        </p:nvSpPr>
        <p:spPr>
          <a:xfrm>
            <a:off x="-1594213" y="-20161"/>
            <a:ext cx="1591878" cy="626856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BD763B6C-E7D6-46D1-885B-9B8BDFBAEEFE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26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hidden="1">
            <a:extLst>
              <a:ext uri="{FF2B5EF4-FFF2-40B4-BE49-F238E27FC236}">
                <a16:creationId xmlns:a16="http://schemas.microsoft.com/office/drawing/2014/main" id="{BE51FE69-4C0C-6AC8-1192-B4228D478D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445ED-6B20-7F3A-D030-EF341BB0C0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635759" y="1191578"/>
            <a:ext cx="8917493" cy="5057141"/>
          </a:xfrm>
        </p:spPr>
        <p:txBody>
          <a:bodyPr numCol="2" spcCol="1260000"/>
          <a:lstStyle>
            <a:lvl1pPr>
              <a:lnSpc>
                <a:spcPct val="80000"/>
              </a:lnSpc>
              <a:spcBef>
                <a:spcPts val="3000"/>
              </a:spcBef>
              <a:spcAft>
                <a:spcPts val="0"/>
              </a:spcAft>
              <a:defRPr sz="5400" b="0">
                <a:solidFill>
                  <a:schemeClr val="accent2"/>
                </a:solidFill>
              </a:defRPr>
            </a:lvl1pPr>
            <a:lvl2pPr defTabSz="32321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3600000" algn="r"/>
              </a:tabLst>
              <a:defRPr sz="1400" u="none" cap="all" baseline="0">
                <a:solidFill>
                  <a:schemeClr val="accent2"/>
                </a:solidFill>
                <a:effectLst/>
                <a:latin typeface="+mj-lt"/>
              </a:defRPr>
            </a:lvl2pPr>
            <a:lvl3pPr defTabSz="3048000">
              <a:tabLst>
                <a:tab pos="3600000" algn="r"/>
              </a:tabLst>
              <a:defRPr b="1"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Deuxième </a:t>
            </a:r>
            <a:br>
              <a:rPr lang="fr-FR" dirty="0"/>
            </a:br>
            <a:r>
              <a:rPr lang="fr-FR" dirty="0"/>
              <a:t>niveau	P.02</a:t>
            </a:r>
          </a:p>
          <a:p>
            <a:pPr lvl="2"/>
            <a:r>
              <a:rPr lang="fr-FR" dirty="0"/>
              <a:t>Troisième niveau	p.03</a:t>
            </a:r>
          </a:p>
          <a:p>
            <a:pPr lvl="2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1FEA92C-9CC8-7351-399C-B816654F3F8C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Sommaire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44ADB92B-4618-C703-95BA-24C9DB27A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334C9847-20A6-D0EC-1FE7-899CE047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March 2025</a:t>
            </a:r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4A8358FF-1CDA-FAA6-F39C-6ECA0B97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175FDDF4-7705-F2E3-76D5-C0AABC174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E9B6D4D-1BD9-45C8-8907-0934C093DFBB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365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87D8E0-EBB2-5681-E8C3-2011B4FF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445ED-6B20-7F3A-D030-EF341BB0C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spcAft>
                <a:spcPts val="0"/>
              </a:spcAft>
              <a:defRPr/>
            </a:lvl1pPr>
            <a:lvl2pPr>
              <a:spcBef>
                <a:spcPts val="1200"/>
              </a:spcBef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1FEA92C-9CC8-7351-399C-B816654F3F8C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Titre et contenu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77567A1-1008-9B84-316D-5F291ADF4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March 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606E962-99E9-D48A-99A5-3B6954ECA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38A99CB-CD44-2A53-6119-C8319131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9AC0E0A-B2D4-4662-AAC0-B85239E046B4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426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0038" y="1156652"/>
            <a:ext cx="5508000" cy="49901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963" y="1156652"/>
            <a:ext cx="5508000" cy="49901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Deux contenus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2A2FAD20-A158-272A-6AE1-0B6593A6C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March 2025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212537E4-8A7D-E22D-D3F0-7B8AF0126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EE0CEB0E-675F-1DC4-59D9-5AC090DBC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AE7FA85B-C05D-4CE3-A351-A8426067B51E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9171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ô et deux contenus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B3B40885-1835-49FD-AEB3-484D14018BA3}"/>
              </a:ext>
            </a:extLst>
          </p:cNvPr>
          <p:cNvSpPr/>
          <p:nvPr userDrawn="1"/>
        </p:nvSpPr>
        <p:spPr>
          <a:xfrm>
            <a:off x="384174" y="1035097"/>
            <a:ext cx="830439" cy="1658715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7151" y="2463800"/>
            <a:ext cx="3564000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27963" y="2463800"/>
            <a:ext cx="3564000" cy="36829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 userDrawn="1"/>
        </p:nvSpPr>
        <p:spPr>
          <a:xfrm>
            <a:off x="762000" y="-276999"/>
            <a:ext cx="6356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Chapô et deux contenus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224" y="1404163"/>
            <a:ext cx="7252514" cy="89265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 userDrawn="1"/>
        </p:nvCxnSpPr>
        <p:spPr>
          <a:xfrm>
            <a:off x="384174" y="2997994"/>
            <a:ext cx="828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0037" y="3101974"/>
            <a:ext cx="3736703" cy="3042347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58B4BA78-7FE0-6F46-368E-BBB79DC34C4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March 2025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250B8C9-3217-B934-96E6-FA5FB64AD7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520962DC-2A30-4E81-EAF0-6FC53D9B0D2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467FD9F-5E67-4BE1-A692-264F6CDFA138}"/>
              </a:ext>
            </a:extLst>
          </p:cNvPr>
          <p:cNvCxnSpPr>
            <a:cxnSpLocks/>
          </p:cNvCxnSpPr>
          <p:nvPr userDrawn="1"/>
        </p:nvCxnSpPr>
        <p:spPr>
          <a:xfrm>
            <a:off x="1373506" y="6441123"/>
            <a:ext cx="10433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272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BAF59E-17A3-41AC-24BF-429F30ED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789" y="121920"/>
            <a:ext cx="11592174" cy="8926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7A96AB-5B27-E176-1466-AF4DEA164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037" y="1156653"/>
            <a:ext cx="11591926" cy="5057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 </a:t>
            </a:r>
          </a:p>
          <a:p>
            <a:pPr lvl="4"/>
            <a:r>
              <a:rPr lang="fr-FR" dirty="0"/>
              <a:t>Cinquième niveau</a:t>
            </a:r>
          </a:p>
          <a:p>
            <a:pPr lvl="5"/>
            <a:r>
              <a:rPr lang="fr-FR" dirty="0"/>
              <a:t>Sixième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C2C77E-9AC3-43F0-6CCE-D6C322F73C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63546" y="6436519"/>
            <a:ext cx="27432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March 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9D3041-26AC-BE20-310D-04E52721B1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1307" y="6436519"/>
            <a:ext cx="7009359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 b="1" cap="all" baseline="0">
                <a:solidFill>
                  <a:schemeClr val="tx2"/>
                </a:solidFill>
              </a:defRPr>
            </a:lvl1pPr>
          </a:lstStyle>
          <a:p>
            <a:pPr algn="l"/>
            <a:r>
              <a:rPr lang="fr-FR" dirty="0"/>
              <a:t>Titre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376189-E8CE-016C-5DE6-0CEFA6260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67123" y="6436519"/>
            <a:ext cx="62484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cap="all" baseline="0">
                <a:solidFill>
                  <a:schemeClr val="tx2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1DB57BB-4944-E60F-E0B1-BFF5945D61A8}"/>
              </a:ext>
            </a:extLst>
          </p:cNvPr>
          <p:cNvSpPr txBox="1"/>
          <p:nvPr userDrawn="1"/>
        </p:nvSpPr>
        <p:spPr>
          <a:xfrm>
            <a:off x="-114300" y="-276999"/>
            <a:ext cx="256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AD1DC1E-4E57-1383-EE3F-753FE87395C5}"/>
              </a:ext>
            </a:extLst>
          </p:cNvPr>
          <p:cNvSpPr txBox="1"/>
          <p:nvPr userDrawn="1"/>
        </p:nvSpPr>
        <p:spPr>
          <a:xfrm>
            <a:off x="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Pour renseigner le pied de page : Onglet « Insertion » / « En-tête/Pied » - Renseigner les champ souhaités puis « Appliquer partout »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B7E3FFC8-C2E9-48AD-8A40-DC39C76FCA83}"/>
              </a:ext>
            </a:extLst>
          </p:cNvPr>
          <p:cNvPicPr>
            <a:picLocks noChangeAspect="1"/>
          </p:cNvPicPr>
          <p:nvPr userDrawn="1"/>
        </p:nvPicPr>
        <p:blipFill>
          <a:blip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246879" y="6288893"/>
            <a:ext cx="837247" cy="4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1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7" r:id="rId3"/>
    <p:sldLayoutId id="2147483668" r:id="rId4"/>
    <p:sldLayoutId id="2147483669" r:id="rId5"/>
    <p:sldLayoutId id="2147483672" r:id="rId6"/>
    <p:sldLayoutId id="2147483650" r:id="rId7"/>
    <p:sldLayoutId id="2147483652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70" r:id="rId15"/>
    <p:sldLayoutId id="2147483671" r:id="rId16"/>
    <p:sldLayoutId id="2147483654" r:id="rId17"/>
    <p:sldLayoutId id="2147483655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1400" b="1" kern="1200" cap="all" baseline="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2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8900" indent="-88900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Wingdings 2" panose="05020102010507070707" pitchFamily="18" charset="2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  <a:sym typeface="Wingdings 2" panose="05020102010507070707" pitchFamily="18" charset="2"/>
        </a:defRPr>
      </a:lvl4pPr>
      <a:lvl5pPr marL="179388" indent="-90488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Symbol" panose="05050102010706020507" pitchFamily="18" charset="2"/>
        <a:buChar char="·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0" indent="-87313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pos="7491" userDrawn="1">
          <p15:clr>
            <a:srgbClr val="F26B43"/>
          </p15:clr>
        </p15:guide>
        <p15:guide id="3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23" Type="http://schemas.openxmlformats.org/officeDocument/2006/relationships/image" Target="../media/image67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3FF81A8-037E-9094-6CA7-3B15AF0A1D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6224" y="3827185"/>
            <a:ext cx="11282113" cy="1668427"/>
          </a:xfrm>
        </p:spPr>
        <p:txBody>
          <a:bodyPr>
            <a:noAutofit/>
          </a:bodyPr>
          <a:lstStyle/>
          <a:p>
            <a:r>
              <a:rPr lang="en-US" sz="3200" dirty="0"/>
              <a:t>Data-driven evaluation of Fe-56 elastic-scattering angular distributions and covariances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E217296D-FA9F-CBC2-DC39-601C1927C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224" y="5618158"/>
            <a:ext cx="9591675" cy="1024380"/>
          </a:xfrm>
        </p:spPr>
        <p:txBody>
          <a:bodyPr>
            <a:normAutofit/>
          </a:bodyPr>
          <a:lstStyle/>
          <a:p>
            <a:r>
              <a:rPr lang="fr-FR" sz="1400" b="0" dirty="0"/>
              <a:t>PSN-RES/</a:t>
            </a:r>
            <a:r>
              <a:rPr lang="fr-FR" sz="1400" dirty="0"/>
              <a:t>SNC/LN</a:t>
            </a:r>
          </a:p>
          <a:p>
            <a:r>
              <a:rPr lang="fr-FR" sz="1400" b="0" dirty="0"/>
              <a:t>Juan Antonio Monleon</a:t>
            </a:r>
          </a:p>
          <a:p>
            <a:r>
              <a:rPr lang="fr-FR" sz="1100" dirty="0"/>
              <a:t>(</a:t>
            </a:r>
            <a:r>
              <a:rPr lang="fr-FR" sz="1100" dirty="0" err="1"/>
              <a:t>phd</a:t>
            </a:r>
            <a:r>
              <a:rPr lang="fr-FR" sz="1100" dirty="0"/>
              <a:t> </a:t>
            </a:r>
            <a:r>
              <a:rPr lang="fr-FR" sz="1100" dirty="0" err="1"/>
              <a:t>student</a:t>
            </a:r>
            <a:r>
              <a:rPr lang="fr-FR" sz="1100" dirty="0"/>
              <a:t>)</a:t>
            </a:r>
            <a:endParaRPr lang="fr-FR" sz="1200" b="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748C74D-EBFB-6B4D-379B-A1C594CB23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6224" y="3900757"/>
            <a:ext cx="2857500" cy="295275"/>
          </a:xfrm>
        </p:spPr>
        <p:txBody>
          <a:bodyPr/>
          <a:lstStyle/>
          <a:p>
            <a:r>
              <a:rPr lang="fr-FR" dirty="0"/>
              <a:t>WONDER26 – JUNE 2026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90E304-0CF9-0136-6444-BFB86EC8EF5E}"/>
              </a:ext>
            </a:extLst>
          </p:cNvPr>
          <p:cNvSpPr txBox="1"/>
          <p:nvPr/>
        </p:nvSpPr>
        <p:spPr>
          <a:xfrm>
            <a:off x="8111031" y="5585509"/>
            <a:ext cx="3804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Mariya </a:t>
            </a:r>
            <a:r>
              <a:rPr lang="en-US" dirty="0" err="1">
                <a:solidFill>
                  <a:schemeClr val="accent1"/>
                </a:solidFill>
              </a:rPr>
              <a:t>Brovchenko</a:t>
            </a:r>
            <a:r>
              <a:rPr lang="en-US" dirty="0">
                <a:solidFill>
                  <a:schemeClr val="accent1"/>
                </a:solidFill>
              </a:rPr>
              <a:t> (ASNR)</a:t>
            </a:r>
          </a:p>
          <a:p>
            <a:r>
              <a:rPr lang="en-US" dirty="0">
                <a:solidFill>
                  <a:schemeClr val="accent1"/>
                </a:solidFill>
              </a:rPr>
              <a:t>Dimitri Rochman (Nagra)</a:t>
            </a:r>
          </a:p>
        </p:txBody>
      </p:sp>
    </p:spTree>
    <p:extLst>
      <p:ext uri="{BB962C8B-B14F-4D97-AF65-F5344CB8AC3E}">
        <p14:creationId xmlns:p14="http://schemas.microsoft.com/office/powerpoint/2010/main" val="150053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60F02-ECDC-0A68-9C54-6991D33D9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CA2E3D-B0BA-B283-DBC9-76DC69CD02ED}"/>
              </a:ext>
            </a:extLst>
          </p:cNvPr>
          <p:cNvSpPr/>
          <p:nvPr/>
        </p:nvSpPr>
        <p:spPr>
          <a:xfrm>
            <a:off x="6474144" y="1469090"/>
            <a:ext cx="5105399" cy="1332847"/>
          </a:xfrm>
          <a:prstGeom prst="rect">
            <a:avLst/>
          </a:prstGeom>
          <a:solidFill>
            <a:schemeClr val="bg2"/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478826-CACB-68FC-B600-3502F5129983}"/>
              </a:ext>
            </a:extLst>
          </p:cNvPr>
          <p:cNvSpPr/>
          <p:nvPr/>
        </p:nvSpPr>
        <p:spPr>
          <a:xfrm>
            <a:off x="888774" y="1502539"/>
            <a:ext cx="5105399" cy="1332847"/>
          </a:xfrm>
          <a:prstGeom prst="rect">
            <a:avLst/>
          </a:prstGeom>
          <a:solidFill>
            <a:schemeClr val="bg2"/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Ellipse 4">
            <a:extLst>
              <a:ext uri="{FF2B5EF4-FFF2-40B4-BE49-F238E27FC236}">
                <a16:creationId xmlns:a16="http://schemas.microsoft.com/office/drawing/2014/main" id="{FFCCDB8E-93E7-E157-385E-7E46D5AF8BA5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33581-5F24-B64C-8F55-56B0B760F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The experimental database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5F40F0-F5FC-686E-1024-2F60AF3B3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962BD95-0802-9B50-C4B8-12570702F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B5135136-0CDB-863B-AB02-C076DE0DB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3A2297B2-4AAA-3C37-61A2-90C679CCAF28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75BF1660-21A3-666D-A1A9-2BC57B92D948}"/>
              </a:ext>
            </a:extLst>
          </p:cNvPr>
          <p:cNvSpPr/>
          <p:nvPr/>
        </p:nvSpPr>
        <p:spPr>
          <a:xfrm>
            <a:off x="1210214" y="1666876"/>
            <a:ext cx="1370037" cy="74475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92500" lnSpcReduction="10000"/>
          </a:bodyPr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5550" b="1" dirty="0">
                <a:solidFill>
                  <a:srgbClr val="1B3A5B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67</a:t>
            </a:r>
            <a:endParaRPr lang="en-US" sz="5550" dirty="0"/>
          </a:p>
        </p:txBody>
      </p:sp>
      <p:sp>
        <p:nvSpPr>
          <p:cNvPr id="19" name="Text 3">
            <a:extLst>
              <a:ext uri="{FF2B5EF4-FFF2-40B4-BE49-F238E27FC236}">
                <a16:creationId xmlns:a16="http://schemas.microsoft.com/office/drawing/2014/main" id="{8D261C01-2474-B62D-F3E6-6850D7E1BF4D}"/>
              </a:ext>
            </a:extLst>
          </p:cNvPr>
          <p:cNvSpPr/>
          <p:nvPr/>
        </p:nvSpPr>
        <p:spPr>
          <a:xfrm>
            <a:off x="1066781" y="2291607"/>
            <a:ext cx="1370037" cy="390346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experiments</a:t>
            </a:r>
            <a:endParaRPr lang="en-US" sz="1875" dirty="0"/>
          </a:p>
        </p:txBody>
      </p:sp>
      <p:sp>
        <p:nvSpPr>
          <p:cNvPr id="33" name="Text 6">
            <a:extLst>
              <a:ext uri="{FF2B5EF4-FFF2-40B4-BE49-F238E27FC236}">
                <a16:creationId xmlns:a16="http://schemas.microsoft.com/office/drawing/2014/main" id="{2CC58A8F-9B7A-BF56-7CC5-8C1848B51E67}"/>
              </a:ext>
            </a:extLst>
          </p:cNvPr>
          <p:cNvSpPr/>
          <p:nvPr/>
        </p:nvSpPr>
        <p:spPr>
          <a:xfrm>
            <a:off x="2635316" y="1687398"/>
            <a:ext cx="3053828" cy="99455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2000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Drawn from EXFOR over 847 keV–4 MeV</a:t>
            </a:r>
            <a:endParaRPr lang="en-US" sz="2000" dirty="0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879310EF-9451-DA2A-DF38-82AD69BB39D0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7DDF60F0-F979-48DB-1EE1-17CAF79025C8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379A7AB5-AAA0-A4C0-5342-7E343B4D4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912" y="2948610"/>
            <a:ext cx="7206932" cy="1946109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3F658E59-447D-A5E0-D3D4-00B9B84572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5135" b="-18917"/>
          <a:stretch>
            <a:fillRect/>
          </a:stretch>
        </p:blipFill>
        <p:spPr>
          <a:xfrm>
            <a:off x="612457" y="3443348"/>
            <a:ext cx="2918668" cy="606088"/>
          </a:xfrm>
          <a:prstGeom prst="rect">
            <a:avLst/>
          </a:prstGeom>
        </p:spPr>
      </p:pic>
      <p:sp>
        <p:nvSpPr>
          <p:cNvPr id="60" name="Text 3">
            <a:extLst>
              <a:ext uri="{FF2B5EF4-FFF2-40B4-BE49-F238E27FC236}">
                <a16:creationId xmlns:a16="http://schemas.microsoft.com/office/drawing/2014/main" id="{6B487778-537E-A3E7-D7E9-E2E670AA6F7B}"/>
              </a:ext>
            </a:extLst>
          </p:cNvPr>
          <p:cNvSpPr/>
          <p:nvPr/>
        </p:nvSpPr>
        <p:spPr>
          <a:xfrm>
            <a:off x="6725097" y="1615763"/>
            <a:ext cx="4323042" cy="588826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algn="ctr"/>
            <a:r>
              <a:rPr lang="en-US" sz="2000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From the EXFOR</a:t>
            </a:r>
            <a:r>
              <a:rPr lang="en-US" sz="2000" b="1" dirty="0">
                <a:solidFill>
                  <a:schemeClr val="tx2"/>
                </a:solidFill>
                <a:latin typeface="Arial" pitchFamily="34" charset="0"/>
                <a:cs typeface="Arial" pitchFamily="34" charset="-120"/>
              </a:rPr>
              <a:t> ERR-ANALYSIS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2C2A7B15-5B7F-6F8B-8A17-72462BA97DFC}"/>
                  </a:ext>
                </a:extLst>
              </p:cNvPr>
              <p:cNvSpPr txBox="1"/>
              <p:nvPr/>
            </p:nvSpPr>
            <p:spPr>
              <a:xfrm>
                <a:off x="8909782" y="2268871"/>
                <a:ext cx="71109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𝑠𝑡𝑎𝑡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2C2A7B15-5B7F-6F8B-8A17-72462BA97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9782" y="2268871"/>
                <a:ext cx="711092" cy="369332"/>
              </a:xfrm>
              <a:prstGeom prst="rect">
                <a:avLst/>
              </a:prstGeom>
              <a:blipFill>
                <a:blip r:embed="rId4"/>
                <a:stretch>
                  <a:fillRect l="-5172" r="-1724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70B8B242-7A07-9F2B-F74F-621A1970E804}"/>
                  </a:ext>
                </a:extLst>
              </p:cNvPr>
              <p:cNvSpPr txBox="1"/>
              <p:nvPr/>
            </p:nvSpPr>
            <p:spPr>
              <a:xfrm>
                <a:off x="9786669" y="2294210"/>
                <a:ext cx="1384134" cy="3985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𝑠𝑦𝑠𝑡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70B8B242-7A07-9F2B-F74F-621A1970E8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6669" y="2294210"/>
                <a:ext cx="1384134" cy="398507"/>
              </a:xfrm>
              <a:prstGeom prst="rect">
                <a:avLst/>
              </a:prstGeom>
              <a:blipFill>
                <a:blip r:embed="rId5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51FC7E24-975B-2789-809F-418835A6226B}"/>
              </a:ext>
            </a:extLst>
          </p:cNvPr>
          <p:cNvCxnSpPr/>
          <p:nvPr/>
        </p:nvCxnSpPr>
        <p:spPr>
          <a:xfrm flipH="1">
            <a:off x="9389073" y="2018761"/>
            <a:ext cx="264620" cy="315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EFE9538C-9EC1-83BF-5382-2BCF6870FA8C}"/>
              </a:ext>
            </a:extLst>
          </p:cNvPr>
          <p:cNvCxnSpPr>
            <a:cxnSpLocks/>
          </p:cNvCxnSpPr>
          <p:nvPr/>
        </p:nvCxnSpPr>
        <p:spPr>
          <a:xfrm>
            <a:off x="9933648" y="2017083"/>
            <a:ext cx="294072" cy="274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4BED47C-1F4C-53D6-C88A-7D71360973FB}"/>
              </a:ext>
            </a:extLst>
          </p:cNvPr>
          <p:cNvGrpSpPr/>
          <p:nvPr/>
        </p:nvGrpSpPr>
        <p:grpSpPr>
          <a:xfrm>
            <a:off x="2834176" y="5098194"/>
            <a:ext cx="5446490" cy="1229279"/>
            <a:chOff x="5740301" y="5098662"/>
            <a:chExt cx="5446490" cy="122927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CA2985D-BF54-BE05-7787-8453F6BEE38A}"/>
                </a:ext>
              </a:extLst>
            </p:cNvPr>
            <p:cNvSpPr/>
            <p:nvPr/>
          </p:nvSpPr>
          <p:spPr>
            <a:xfrm>
              <a:off x="5740301" y="5098662"/>
              <a:ext cx="5446490" cy="1229279"/>
            </a:xfrm>
            <a:prstGeom prst="rect">
              <a:avLst/>
            </a:prstGeom>
            <a:solidFill>
              <a:srgbClr val="0A0096"/>
            </a:solidFill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ECA824D2-5440-8A3B-A884-CAF736C71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10382" y="5471637"/>
              <a:ext cx="5306328" cy="791294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14D0A16-83D5-0851-AFB1-17A008193E52}"/>
                </a:ext>
              </a:extLst>
            </p:cNvPr>
            <p:cNvSpPr txBox="1"/>
            <p:nvPr/>
          </p:nvSpPr>
          <p:spPr>
            <a:xfrm>
              <a:off x="6367743" y="5098754"/>
              <a:ext cx="4076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Kish effective sample size</a:t>
              </a:r>
            </a:p>
          </p:txBody>
        </p:sp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B7DB8C1D-3296-55D7-491C-AD215083D4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865" t="-9432" b="1"/>
          <a:stretch>
            <a:fillRect/>
          </a:stretch>
        </p:blipFill>
        <p:spPr>
          <a:xfrm>
            <a:off x="404125" y="3967834"/>
            <a:ext cx="3586754" cy="55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D5864-70F7-607E-75FB-0AECC26C8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A7D8F285-2EFB-23A2-2954-D5014859B4EA}"/>
              </a:ext>
            </a:extLst>
          </p:cNvPr>
          <p:cNvSpPr/>
          <p:nvPr/>
        </p:nvSpPr>
        <p:spPr>
          <a:xfrm>
            <a:off x="5241872" y="4928670"/>
            <a:ext cx="5743493" cy="8161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Ellipse 4">
            <a:extLst>
              <a:ext uri="{FF2B5EF4-FFF2-40B4-BE49-F238E27FC236}">
                <a16:creationId xmlns:a16="http://schemas.microsoft.com/office/drawing/2014/main" id="{3D5A8761-FC24-12BC-E360-7A40C3272F95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89BE84-53DB-F1E2-7615-07912B9F8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Nominal fit: ridge-GLS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791DC3-C00A-960A-B30E-CEF7AB198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23AA56D9-1569-5D17-FDD5-67710379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FBA4251-F3E4-46B5-01D0-E8F7D2973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E992B708-4D94-4C73-5A7E-795139D3851C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8980D595-7026-B4EC-AE30-3CB22195723D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612B74EB-9996-C3BA-F670-C746B824AAB0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35B9813-900A-5561-FDCF-C3C09F029A36}"/>
                  </a:ext>
                </a:extLst>
              </p:cNvPr>
              <p:cNvSpPr txBox="1"/>
              <p:nvPr/>
            </p:nvSpPr>
            <p:spPr>
              <a:xfrm>
                <a:off x="530526" y="3345977"/>
                <a:ext cx="3666195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𝒚</m:t>
                    </m:r>
                    <m:d>
                      <m:dPr>
                        <m:ctrlPr>
                          <a:rPr lang="es-E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</m:d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measured cross sections at the scattering cosine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35B9813-900A-5561-FDCF-C3C09F029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26" y="3345977"/>
                <a:ext cx="3666195" cy="553998"/>
              </a:xfrm>
              <a:prstGeom prst="rect">
                <a:avLst/>
              </a:prstGeom>
              <a:blipFill>
                <a:blip r:embed="rId2"/>
                <a:stretch>
                  <a:fillRect l="-3827" t="-14286" r="-2329" b="-24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DBB724E-5A69-D806-DACD-0BFF56E701CA}"/>
                  </a:ext>
                </a:extLst>
              </p:cNvPr>
              <p:cNvSpPr txBox="1"/>
              <p:nvPr/>
            </p:nvSpPr>
            <p:spPr>
              <a:xfrm>
                <a:off x="530525" y="3994083"/>
                <a:ext cx="396891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</m:sSub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Legendre polynomial of order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DBB724E-5A69-D806-DACD-0BFF56E701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25" y="3994083"/>
                <a:ext cx="3968914" cy="276999"/>
              </a:xfrm>
              <a:prstGeom prst="rect">
                <a:avLst/>
              </a:prstGeom>
              <a:blipFill>
                <a:blip r:embed="rId3"/>
                <a:stretch>
                  <a:fillRect l="-1997" t="-28261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2861F507-B1D2-9DBC-E333-8D7AA9E39DCD}"/>
                  </a:ext>
                </a:extLst>
              </p:cNvPr>
              <p:cNvSpPr txBox="1"/>
              <p:nvPr/>
            </p:nvSpPr>
            <p:spPr>
              <a:xfrm>
                <a:off x="530525" y="4424744"/>
                <a:ext cx="325480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1" i="1" smtClean="0">
                            <a:solidFill>
                              <a:srgbClr val="FF735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solidFill>
                              <a:srgbClr val="FF735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s-ES" b="1" i="1" smtClean="0">
                            <a:solidFill>
                              <a:srgbClr val="FF735F"/>
                            </a:solidFill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</m:sSub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The coefficient we solve for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2861F507-B1D2-9DBC-E333-8D7AA9E39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25" y="4424744"/>
                <a:ext cx="3254802" cy="276999"/>
              </a:xfrm>
              <a:prstGeom prst="rect">
                <a:avLst/>
              </a:prstGeom>
              <a:blipFill>
                <a:blip r:embed="rId4"/>
                <a:stretch>
                  <a:fillRect l="-1873" t="-28889" r="-4307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855C8286-0FB9-247D-8770-9AE61F83B664}"/>
                  </a:ext>
                </a:extLst>
              </p:cNvPr>
              <p:cNvSpPr txBox="1"/>
              <p:nvPr/>
            </p:nvSpPr>
            <p:spPr>
              <a:xfrm>
                <a:off x="530525" y="4840930"/>
                <a:ext cx="312893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𝑳</m:t>
                    </m:r>
                    <m:r>
                      <a:rPr lang="es-ES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Highest order kept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=6)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855C8286-0FB9-247D-8770-9AE61F83B6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25" y="4840930"/>
                <a:ext cx="3128933" cy="276999"/>
              </a:xfrm>
              <a:prstGeom prst="rect">
                <a:avLst/>
              </a:prstGeom>
              <a:blipFill>
                <a:blip r:embed="rId5"/>
                <a:stretch>
                  <a:fillRect l="-2534" t="-28261" r="-2729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C38157F7-FB0D-298A-6080-8688EB7D4315}"/>
                  </a:ext>
                </a:extLst>
              </p:cNvPr>
              <p:cNvSpPr txBox="1"/>
              <p:nvPr/>
            </p:nvSpPr>
            <p:spPr>
              <a:xfrm>
                <a:off x="1159287" y="2369239"/>
                <a:ext cx="1997278" cy="7843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𝝁</m:t>
                          </m:r>
                        </m:e>
                      </m:d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p>
                        <m:e>
                          <m:sSub>
                            <m:sSubPr>
                              <m:ctrlPr>
                                <a:rPr lang="es-ES" b="1" i="1" smtClean="0">
                                  <a:solidFill>
                                    <a:srgbClr val="FF735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solidFill>
                                    <a:srgbClr val="FF735F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s-ES" b="1" i="1" smtClean="0">
                                  <a:solidFill>
                                    <a:srgbClr val="FF735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sub>
                          </m:sSub>
                          <m:d>
                            <m:dPr>
                              <m:ctrlPr>
                                <a:rPr lang="es-E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C38157F7-FB0D-298A-6080-8688EB7D4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9287" y="2369239"/>
                <a:ext cx="1997278" cy="7843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>
            <a:extLst>
              <a:ext uri="{FF2B5EF4-FFF2-40B4-BE49-F238E27FC236}">
                <a16:creationId xmlns:a16="http://schemas.microsoft.com/office/drawing/2014/main" id="{C836D0F4-1683-1B00-01DB-15D55612AF2B}"/>
              </a:ext>
            </a:extLst>
          </p:cNvPr>
          <p:cNvSpPr txBox="1"/>
          <p:nvPr/>
        </p:nvSpPr>
        <p:spPr>
          <a:xfrm>
            <a:off x="5048599" y="5125949"/>
            <a:ext cx="6187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Ridge-regularized Generalized Least-Square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E91929F4-6F5C-F07E-8011-FDEC0C203338}"/>
                  </a:ext>
                </a:extLst>
              </p:cNvPr>
              <p:cNvSpPr txBox="1"/>
              <p:nvPr/>
            </p:nvSpPr>
            <p:spPr>
              <a:xfrm>
                <a:off x="5344812" y="2918924"/>
                <a:ext cx="4531643" cy="8803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s-ES" b="1" i="0" smtClean="0">
                              <a:latin typeface="Cambria Math" panose="02040503050406030204" pitchFamily="18" charset="0"/>
                            </a:rPr>
                            <m:t>𝛀</m:t>
                          </m:r>
                        </m:den>
                      </m:f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𝝁</m:t>
                          </m:r>
                        </m:e>
                      </m:d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1" i="1" smtClean="0">
                              <a:solidFill>
                                <a:srgbClr val="FF73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solidFill>
                                <a:srgbClr val="FF735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s-ES" b="1" i="1" smtClean="0">
                              <a:solidFill>
                                <a:srgbClr val="FF735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E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s-ES" b="1" i="1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s-E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s-E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  <m:r>
                                    <a:rPr lang="es-E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s-E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s-E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s-E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E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</m:d>
                            </m:e>
                          </m:nary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E91929F4-6F5C-F07E-8011-FDEC0C2033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4812" y="2918924"/>
                <a:ext cx="4531643" cy="88036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2D73396E-26D0-A965-DA1D-0D9B88C56FD5}"/>
                  </a:ext>
                </a:extLst>
              </p:cNvPr>
              <p:cNvSpPr txBox="1"/>
              <p:nvPr/>
            </p:nvSpPr>
            <p:spPr>
              <a:xfrm>
                <a:off x="10179173" y="3012514"/>
                <a:ext cx="1275927" cy="5305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1" i="1" smtClean="0">
                                  <a:solidFill>
                                    <a:srgbClr val="FF735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solidFill>
                                    <a:srgbClr val="FF735F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s-ES" b="1" i="1">
                                  <a:solidFill>
                                    <a:srgbClr val="FF735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sub>
                          </m:sSub>
                          <m:r>
                            <a:rPr lang="es-ES" b="1" i="1" smtClean="0">
                              <a:solidFill>
                                <a:srgbClr val="FF735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s-ES" b="1" i="1" smtClean="0">
                                  <a:solidFill>
                                    <a:srgbClr val="FF735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1" i="1" smtClean="0">
                                  <a:solidFill>
                                    <a:srgbClr val="FF735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s-ES" b="1" i="1" smtClean="0">
                                  <a:solidFill>
                                    <a:srgbClr val="FF735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2D73396E-26D0-A965-DA1D-0D9B88C56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9173" y="3012514"/>
                <a:ext cx="1275927" cy="53059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A83BB873-6821-62B3-FA4A-91F8D2FFE0DC}"/>
              </a:ext>
            </a:extLst>
          </p:cNvPr>
          <p:cNvSpPr txBox="1"/>
          <p:nvPr/>
        </p:nvSpPr>
        <p:spPr>
          <a:xfrm>
            <a:off x="3215501" y="1623170"/>
            <a:ext cx="3666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735F"/>
                </a:solidFill>
              </a:rPr>
              <a:t>ENDF-style shape normalized</a:t>
            </a:r>
          </a:p>
        </p:txBody>
      </p:sp>
      <p:sp>
        <p:nvSpPr>
          <p:cNvPr id="20" name="Flèche : courbe vers le bas 19">
            <a:extLst>
              <a:ext uri="{FF2B5EF4-FFF2-40B4-BE49-F238E27FC236}">
                <a16:creationId xmlns:a16="http://schemas.microsoft.com/office/drawing/2014/main" id="{58707DBB-7A71-740C-BD88-4B5DEDC6DCEB}"/>
              </a:ext>
            </a:extLst>
          </p:cNvPr>
          <p:cNvSpPr/>
          <p:nvPr/>
        </p:nvSpPr>
        <p:spPr>
          <a:xfrm>
            <a:off x="3747061" y="2143261"/>
            <a:ext cx="2175309" cy="455645"/>
          </a:xfrm>
          <a:prstGeom prst="curvedDown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lèche : bas 22">
            <a:extLst>
              <a:ext uri="{FF2B5EF4-FFF2-40B4-BE49-F238E27FC236}">
                <a16:creationId xmlns:a16="http://schemas.microsoft.com/office/drawing/2014/main" id="{B3067077-0BE6-F8CD-C4E5-5A3A4B569C2D}"/>
              </a:ext>
            </a:extLst>
          </p:cNvPr>
          <p:cNvSpPr/>
          <p:nvPr/>
        </p:nvSpPr>
        <p:spPr>
          <a:xfrm>
            <a:off x="7931217" y="4092661"/>
            <a:ext cx="211756" cy="646331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3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/>
      <p:bldP spid="18" grpId="0"/>
      <p:bldP spid="19" grpId="0"/>
      <p:bldP spid="20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03D1E-A501-2A9B-4E5A-2150B7261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D6F9B172-A1A1-8CA9-78D6-6303688EFF90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29717A9-EF1D-D1C0-BEAA-80632C93D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010" y="242099"/>
            <a:ext cx="11592174" cy="635395"/>
          </a:xfrm>
        </p:spPr>
        <p:txBody>
          <a:bodyPr/>
          <a:lstStyle/>
          <a:p>
            <a:r>
              <a:rPr lang="en-US" noProof="0" dirty="0"/>
              <a:t>Nominal fit: order selection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C1C452-094A-38D3-D59B-1FB8B5CF4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B522F115-6A7D-BB81-D1B8-940115B19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177ABA6-9E5F-4783-161A-F4E764664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D7CA917A-3C82-6428-2ADC-D6F95C3FEE77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4CE05003-A48B-4EAA-E56E-755742A8F55D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8C099587-8C6D-99AC-891F-78EE5F9225E6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6A89770B-F40D-04DA-CB7C-A0246099FB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39" y="1971220"/>
            <a:ext cx="10915877" cy="4392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BB68B24-4C9C-CBF3-B06C-671DB992AF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39" y="1971220"/>
            <a:ext cx="10915877" cy="4392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02D5A277-2837-25F2-16A7-6CFA8C2403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39" y="1971220"/>
            <a:ext cx="10915877" cy="4392000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899BA833-A76F-E666-96F5-AD9EEA325F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39" y="1971220"/>
            <a:ext cx="10915877" cy="4392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137CF1AF-6EFA-E0F3-9534-27FAF6049AF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39" y="1971220"/>
            <a:ext cx="10915877" cy="4392000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E3528998-3999-8A90-0B5A-18CF65A4695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39" y="1971220"/>
            <a:ext cx="10915877" cy="43920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000F8CA3-FCE5-A644-8787-587EE479206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39" y="1971220"/>
            <a:ext cx="10915877" cy="4392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1A7B858-0229-C799-ECE5-C5B9814B71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14364" y="1213132"/>
            <a:ext cx="2581635" cy="5525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83B067F-3A4E-F40F-4691-3AACE539A009}"/>
              </a:ext>
            </a:extLst>
          </p:cNvPr>
          <p:cNvSpPr/>
          <p:nvPr/>
        </p:nvSpPr>
        <p:spPr>
          <a:xfrm>
            <a:off x="6926825" y="552653"/>
            <a:ext cx="5120939" cy="1192297"/>
          </a:xfrm>
          <a:prstGeom prst="rect">
            <a:avLst/>
          </a:prstGeom>
          <a:solidFill>
            <a:srgbClr val="0A0096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6B19A0E-BB19-7B39-BC16-61CCCD3FB1CB}"/>
              </a:ext>
            </a:extLst>
          </p:cNvPr>
          <p:cNvSpPr txBox="1"/>
          <p:nvPr/>
        </p:nvSpPr>
        <p:spPr>
          <a:xfrm>
            <a:off x="7605964" y="552653"/>
            <a:ext cx="339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Akaike weights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9CDA7AA-E9C6-92C7-6B0B-18D169C852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63747" y="964057"/>
            <a:ext cx="5041530" cy="751014"/>
          </a:xfrm>
          <a:prstGeom prst="rect">
            <a:avLst/>
          </a:prstGeom>
        </p:spPr>
      </p:pic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5EC0AEA9-8962-D733-2B35-56884D4AFB69}"/>
              </a:ext>
            </a:extLst>
          </p:cNvPr>
          <p:cNvSpPr/>
          <p:nvPr/>
        </p:nvSpPr>
        <p:spPr>
          <a:xfrm>
            <a:off x="6143097" y="1351235"/>
            <a:ext cx="535757" cy="19451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5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84AE2-32A2-A6DC-411C-601E1F5C1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5726142D-D609-BB29-C679-B9659924350B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1D0DD7-60BC-5556-122B-2E7111CE4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Nominal fit: tau bands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25505C-CC5F-4EC7-025C-58C3FBCA4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EB344D37-CA47-5331-7D9D-EBFE8AAC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AAE8DF4-AA6B-93E0-67CD-51620989D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2ED21AA5-F1D1-6FE7-6FE6-15EDD394B57F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F1441322-F269-7B14-530A-AF8138CEE459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864E3A19-4C48-BBB1-E2B3-88CEA8AD31F0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743D0F5-8910-8B3F-A626-E771D3C368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2" y="1689797"/>
            <a:ext cx="11058537" cy="4392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ACB6B27-8EB1-CD44-68B3-9D6B4C0528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2" y="1689797"/>
            <a:ext cx="11058537" cy="4392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E8D1674-5B0E-B3D9-8801-C05178EC6B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3" y="1689797"/>
            <a:ext cx="11058535" cy="4392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17CE317-CBF5-8C05-9FC4-CF5BFEEB84D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3" y="1689797"/>
            <a:ext cx="11058535" cy="439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14696E3-2B72-BF55-36B3-A8086A0DDB9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3" y="1689797"/>
            <a:ext cx="11058535" cy="4392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33282B1-A3D8-ECE4-5D49-013727EC809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3" y="1689797"/>
            <a:ext cx="11058535" cy="4392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95C2F896-1BB3-6789-D1C0-3F9364E2271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3" y="1689797"/>
            <a:ext cx="11058535" cy="4392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5400880-D783-1C9B-9494-BCE35D29990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3" y="1689797"/>
            <a:ext cx="11058535" cy="439200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F8150F04-FC6C-462B-4265-DAB733ED21E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3" y="1689797"/>
            <a:ext cx="11058535" cy="439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7D995B7-C22F-5B5E-F214-E4861369A314}"/>
                  </a:ext>
                </a:extLst>
              </p:cNvPr>
              <p:cNvSpPr/>
              <p:nvPr/>
            </p:nvSpPr>
            <p:spPr>
              <a:xfrm>
                <a:off x="9367318" y="817018"/>
                <a:ext cx="2127183" cy="438558"/>
              </a:xfrm>
              <a:prstGeom prst="rect">
                <a:avLst/>
              </a:prstGeom>
              <a:solidFill>
                <a:srgbClr val="FF735F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We Fix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bg1"/>
                    </a:solidFill>
                  </a:rPr>
                  <a:t> !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7D995B7-C22F-5B5E-F214-E4861369A3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7318" y="817018"/>
                <a:ext cx="2127183" cy="438558"/>
              </a:xfrm>
              <a:prstGeom prst="rect">
                <a:avLst/>
              </a:prstGeom>
              <a:blipFill>
                <a:blip r:embed="rId11"/>
                <a:stretch>
                  <a:fillRect b="-1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652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5363C9-AE71-EF7D-DA9E-D643C4E1D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DE62DCE2-D059-C73E-A9D5-23296A382273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A5B8E5-15AF-C00A-58DB-5E06B24AA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dirty="0"/>
              <a:t>Variance calculation – mc pass 1</a:t>
            </a:r>
            <a:endParaRPr lang="en-US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275D8A-7C08-6751-992D-8276B85B3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42EA7CF2-A9E5-EA59-BF0E-2711EB3631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7F024E3C-CA36-4AF7-173E-671EDAEBC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139585FB-8567-78D9-FF5D-0FC304509EFF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FC8ABA99-BB99-6E9E-D066-6F48D0A76A20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BC762439-7735-A5D6-35E1-61A273F879BA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106" name="Image 105">
            <a:extLst>
              <a:ext uri="{FF2B5EF4-FFF2-40B4-BE49-F238E27FC236}">
                <a16:creationId xmlns:a16="http://schemas.microsoft.com/office/drawing/2014/main" id="{7B30EC17-9C95-B26A-FB1F-349FFFF6B3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08" name="Image 107">
            <a:extLst>
              <a:ext uri="{FF2B5EF4-FFF2-40B4-BE49-F238E27FC236}">
                <a16:creationId xmlns:a16="http://schemas.microsoft.com/office/drawing/2014/main" id="{1EDF0C89-80E3-F95C-F5E7-1212F6686A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1" y="1665050"/>
            <a:ext cx="11082738" cy="4392000"/>
          </a:xfrm>
          <a:prstGeom prst="rect">
            <a:avLst/>
          </a:prstGeom>
        </p:spPr>
      </p:pic>
      <p:pic>
        <p:nvPicPr>
          <p:cNvPr id="110" name="Image 109">
            <a:extLst>
              <a:ext uri="{FF2B5EF4-FFF2-40B4-BE49-F238E27FC236}">
                <a16:creationId xmlns:a16="http://schemas.microsoft.com/office/drawing/2014/main" id="{EFC0F197-46F0-F307-E3FE-3AA657B262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12" name="Image 111">
            <a:extLst>
              <a:ext uri="{FF2B5EF4-FFF2-40B4-BE49-F238E27FC236}">
                <a16:creationId xmlns:a16="http://schemas.microsoft.com/office/drawing/2014/main" id="{4D9E2378-20D8-6070-5EA1-B2B730F2129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14" name="Image 113">
            <a:extLst>
              <a:ext uri="{FF2B5EF4-FFF2-40B4-BE49-F238E27FC236}">
                <a16:creationId xmlns:a16="http://schemas.microsoft.com/office/drawing/2014/main" id="{85995F76-35DA-0A1B-750B-9BC130F1901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16" name="Image 115">
            <a:extLst>
              <a:ext uri="{FF2B5EF4-FFF2-40B4-BE49-F238E27FC236}">
                <a16:creationId xmlns:a16="http://schemas.microsoft.com/office/drawing/2014/main" id="{399811C8-42CF-C4F9-0188-376BB4F6182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1" y="1665050"/>
            <a:ext cx="11082738" cy="4392000"/>
          </a:xfrm>
          <a:prstGeom prst="rect">
            <a:avLst/>
          </a:prstGeom>
        </p:spPr>
      </p:pic>
      <p:pic>
        <p:nvPicPr>
          <p:cNvPr id="118" name="Image 117">
            <a:extLst>
              <a:ext uri="{FF2B5EF4-FFF2-40B4-BE49-F238E27FC236}">
                <a16:creationId xmlns:a16="http://schemas.microsoft.com/office/drawing/2014/main" id="{AF59DA98-A3A5-8317-2F8F-6919154042C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D417BDEF-3C84-B7A2-ED9A-436136E6D11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22" name="Image 121">
            <a:extLst>
              <a:ext uri="{FF2B5EF4-FFF2-40B4-BE49-F238E27FC236}">
                <a16:creationId xmlns:a16="http://schemas.microsoft.com/office/drawing/2014/main" id="{B220217E-7160-749B-7E15-ED229CB8987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24" name="Image 123">
            <a:extLst>
              <a:ext uri="{FF2B5EF4-FFF2-40B4-BE49-F238E27FC236}">
                <a16:creationId xmlns:a16="http://schemas.microsoft.com/office/drawing/2014/main" id="{AE6D967B-BCF1-1655-66FF-C4E9A856348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1" y="1665050"/>
            <a:ext cx="11082738" cy="4392000"/>
          </a:xfrm>
          <a:prstGeom prst="rect">
            <a:avLst/>
          </a:prstGeom>
        </p:spPr>
      </p:pic>
      <p:pic>
        <p:nvPicPr>
          <p:cNvPr id="126" name="Image 125">
            <a:extLst>
              <a:ext uri="{FF2B5EF4-FFF2-40B4-BE49-F238E27FC236}">
                <a16:creationId xmlns:a16="http://schemas.microsoft.com/office/drawing/2014/main" id="{27F8D29E-558D-BEF1-C947-7029DEA534C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28" name="Image 127">
            <a:extLst>
              <a:ext uri="{FF2B5EF4-FFF2-40B4-BE49-F238E27FC236}">
                <a16:creationId xmlns:a16="http://schemas.microsoft.com/office/drawing/2014/main" id="{528A1AA5-3472-8022-E2A0-592735881C4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30" name="Image 129">
            <a:extLst>
              <a:ext uri="{FF2B5EF4-FFF2-40B4-BE49-F238E27FC236}">
                <a16:creationId xmlns:a16="http://schemas.microsoft.com/office/drawing/2014/main" id="{DA1F6235-4B08-3777-139A-EF1BC299B021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32" name="Image 131">
            <a:extLst>
              <a:ext uri="{FF2B5EF4-FFF2-40B4-BE49-F238E27FC236}">
                <a16:creationId xmlns:a16="http://schemas.microsoft.com/office/drawing/2014/main" id="{1C786277-632D-2AC1-0DB0-9EC6F54472DE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1" y="1665050"/>
            <a:ext cx="11082738" cy="4392000"/>
          </a:xfrm>
          <a:prstGeom prst="rect">
            <a:avLst/>
          </a:prstGeom>
        </p:spPr>
      </p:pic>
      <p:pic>
        <p:nvPicPr>
          <p:cNvPr id="134" name="Image 133">
            <a:extLst>
              <a:ext uri="{FF2B5EF4-FFF2-40B4-BE49-F238E27FC236}">
                <a16:creationId xmlns:a16="http://schemas.microsoft.com/office/drawing/2014/main" id="{DA12B50C-E5AC-540E-F4B8-F3BC41E086AD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36" name="Image 135">
            <a:extLst>
              <a:ext uri="{FF2B5EF4-FFF2-40B4-BE49-F238E27FC236}">
                <a16:creationId xmlns:a16="http://schemas.microsoft.com/office/drawing/2014/main" id="{97B94056-5804-8AC9-7044-A7855072B384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38" name="Image 137">
            <a:extLst>
              <a:ext uri="{FF2B5EF4-FFF2-40B4-BE49-F238E27FC236}">
                <a16:creationId xmlns:a16="http://schemas.microsoft.com/office/drawing/2014/main" id="{6138A2E1-C662-667C-9CA7-2F3E7219BB15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0D11F626-FC86-777B-9B20-A9515D499B29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1" y="1665050"/>
            <a:ext cx="11082738" cy="4392000"/>
          </a:xfrm>
          <a:prstGeom prst="rect">
            <a:avLst/>
          </a:prstGeom>
        </p:spPr>
      </p:pic>
      <p:pic>
        <p:nvPicPr>
          <p:cNvPr id="142" name="Image 141">
            <a:extLst>
              <a:ext uri="{FF2B5EF4-FFF2-40B4-BE49-F238E27FC236}">
                <a16:creationId xmlns:a16="http://schemas.microsoft.com/office/drawing/2014/main" id="{D7FBE94B-00A2-FE93-1CA1-8DD87974F446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44" name="Image 143">
            <a:extLst>
              <a:ext uri="{FF2B5EF4-FFF2-40B4-BE49-F238E27FC236}">
                <a16:creationId xmlns:a16="http://schemas.microsoft.com/office/drawing/2014/main" id="{60B22484-0E97-EA4B-F827-108DA2C1CEA0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p:pic>
        <p:nvPicPr>
          <p:cNvPr id="146" name="Image 145">
            <a:extLst>
              <a:ext uri="{FF2B5EF4-FFF2-40B4-BE49-F238E27FC236}">
                <a16:creationId xmlns:a16="http://schemas.microsoft.com/office/drawing/2014/main" id="{BE85E4EA-FECD-F866-18AC-0A6679AB8ABA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9" y="1665050"/>
            <a:ext cx="10797002" cy="439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E7AE78B-2112-5F3E-FFF2-1D5C82E120BF}"/>
                  </a:ext>
                </a:extLst>
              </p:cNvPr>
              <p:cNvSpPr/>
              <p:nvPr/>
            </p:nvSpPr>
            <p:spPr>
              <a:xfrm>
                <a:off x="9367318" y="817018"/>
                <a:ext cx="2127183" cy="438558"/>
              </a:xfrm>
              <a:prstGeom prst="rect">
                <a:avLst/>
              </a:prstGeom>
              <a:solidFill>
                <a:srgbClr val="FF735F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bg1"/>
                    </a:solidFill>
                  </a:rPr>
                  <a:t> !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E7AE78B-2112-5F3E-FFF2-1D5C82E120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7318" y="817018"/>
                <a:ext cx="2127183" cy="438558"/>
              </a:xfrm>
              <a:prstGeom prst="rect">
                <a:avLst/>
              </a:prstGeom>
              <a:blipFill>
                <a:blip r:embed="rId23"/>
                <a:stretch>
                  <a:fillRect b="-1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951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1528AC-291A-151C-9D90-3F4CE52D6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5DFD159-6F3E-97C6-D649-6212BFDF4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60" y="1319151"/>
            <a:ext cx="7823040" cy="4929151"/>
          </a:xfrm>
          <a:prstGeom prst="rect">
            <a:avLst/>
          </a:prstGeom>
        </p:spPr>
      </p:pic>
      <p:sp>
        <p:nvSpPr>
          <p:cNvPr id="40" name="Ellipse 4">
            <a:extLst>
              <a:ext uri="{FF2B5EF4-FFF2-40B4-BE49-F238E27FC236}">
                <a16:creationId xmlns:a16="http://schemas.microsoft.com/office/drawing/2014/main" id="{61CFD902-2BF7-8AF4-2EA5-258BB4078282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76EFA32-1E0B-AD88-BD01-5E2E6C5FC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dirty="0"/>
              <a:t>correlation calculation – mc pass 2</a:t>
            </a:r>
            <a:endParaRPr lang="en-US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7B7DDA-76D4-CB25-18D2-D558984ED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7324775-8295-F9DB-CB18-E18F7170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382544D-41CC-B871-12CA-EEA038CA7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B672E6BE-B4DE-D8A0-0810-C4DE174A879F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3F4EB789-15D7-EC3B-7F3B-8F57022A19ED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82E59F05-F39B-7BFA-47D2-8E5C3E730670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CDFC00E-2076-655E-9A39-0BFC09332F2E}"/>
              </a:ext>
            </a:extLst>
          </p:cNvPr>
          <p:cNvSpPr txBox="1"/>
          <p:nvPr/>
        </p:nvSpPr>
        <p:spPr>
          <a:xfrm>
            <a:off x="8757196" y="1861488"/>
            <a:ext cx="2705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procedure as Pass 1 but now considering</a:t>
            </a:r>
            <a:r>
              <a:rPr lang="en-US" b="1" dirty="0"/>
              <a:t> </a:t>
            </a:r>
            <a:r>
              <a:rPr lang="en-US" b="1" dirty="0">
                <a:solidFill>
                  <a:srgbClr val="0A0096"/>
                </a:solidFill>
              </a:rPr>
              <a:t>points from nearby energy bins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295CF66-8B75-FAD2-3D32-0A232D428D42}"/>
              </a:ext>
            </a:extLst>
          </p:cNvPr>
          <p:cNvSpPr txBox="1"/>
          <p:nvPr/>
        </p:nvSpPr>
        <p:spPr>
          <a:xfrm>
            <a:off x="8757196" y="3680477"/>
            <a:ext cx="3268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Apply </a:t>
            </a:r>
            <a:r>
              <a:rPr lang="en-US" b="1" dirty="0"/>
              <a:t>weighting factor </a:t>
            </a:r>
            <a:r>
              <a:rPr lang="en-US" dirty="0"/>
              <a:t>according to their distance and the </a:t>
            </a:r>
            <a:r>
              <a:rPr lang="en-US" b="1" dirty="0">
                <a:solidFill>
                  <a:srgbClr val="0A0096"/>
                </a:solidFill>
              </a:rPr>
              <a:t>energy resolution </a:t>
            </a:r>
            <a:r>
              <a:rPr lang="en-US" dirty="0"/>
              <a:t>of the experiment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6B604AA-A5AA-EFD6-366A-1FDDDAC35C94}"/>
                  </a:ext>
                </a:extLst>
              </p:cNvPr>
              <p:cNvSpPr/>
              <p:nvPr/>
            </p:nvSpPr>
            <p:spPr>
              <a:xfrm>
                <a:off x="9367318" y="817018"/>
                <a:ext cx="2127183" cy="438558"/>
              </a:xfrm>
              <a:prstGeom prst="rect">
                <a:avLst/>
              </a:prstGeom>
              <a:solidFill>
                <a:srgbClr val="FF735F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s-ES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bg1"/>
                    </a:solidFill>
                  </a:rPr>
                  <a:t> !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6B604AA-A5AA-EFD6-366A-1FDDDAC35C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7318" y="817018"/>
                <a:ext cx="2127183" cy="438558"/>
              </a:xfrm>
              <a:prstGeom prst="rect">
                <a:avLst/>
              </a:prstGeom>
              <a:blipFill>
                <a:blip r:embed="rId3"/>
                <a:stretch>
                  <a:fillRect b="-1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72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CAAC0-D462-FDF6-4217-4C62B892E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4D6BDDC1-6664-A831-E40F-9C27E6687827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7608A9C-8A79-4D7F-212E-D50C13017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dirty="0"/>
              <a:t>Covariance assembly and mf34 format</a:t>
            </a:r>
            <a:endParaRPr lang="en-US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C10799C-F1CC-462D-60F5-F815E8EF9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BC12084A-0AE4-E86E-8AE8-220996150D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4A8BF953-7E31-B9DE-2F36-165DE01B3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B7BBA515-85B2-C80E-49AD-ED46373DDFF2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58BF36FA-4B42-8817-E60B-5B4A2EBD59A7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F1E3AA81-DC88-F763-B7A4-6F9D2DD8C043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B3B4B2FF-4AE7-2E00-D145-37B8C4BDAC88}"/>
              </a:ext>
            </a:extLst>
          </p:cNvPr>
          <p:cNvGrpSpPr/>
          <p:nvPr/>
        </p:nvGrpSpPr>
        <p:grpSpPr>
          <a:xfrm>
            <a:off x="762111" y="1596714"/>
            <a:ext cx="5495925" cy="1424094"/>
            <a:chOff x="799418" y="1610157"/>
            <a:chExt cx="4762500" cy="142409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09D2CA6-3C7C-3348-A27E-7BC9E6D6FB7F}"/>
                </a:ext>
              </a:extLst>
            </p:cNvPr>
            <p:cNvSpPr/>
            <p:nvPr/>
          </p:nvSpPr>
          <p:spPr>
            <a:xfrm>
              <a:off x="799418" y="1610157"/>
              <a:ext cx="4762500" cy="14240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 7">
              <a:extLst>
                <a:ext uri="{FF2B5EF4-FFF2-40B4-BE49-F238E27FC236}">
                  <a16:creationId xmlns:a16="http://schemas.microsoft.com/office/drawing/2014/main" id="{BDCB165D-3F7A-E85C-8E9E-38C748ECB64F}"/>
                </a:ext>
              </a:extLst>
            </p:cNvPr>
            <p:cNvSpPr/>
            <p:nvPr/>
          </p:nvSpPr>
          <p:spPr>
            <a:xfrm>
              <a:off x="1001795" y="1712855"/>
              <a:ext cx="339179" cy="533400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92500" lnSpcReduction="10000"/>
            </a:bodyPr>
            <a:lstStyle/>
            <a:p>
              <a:pPr marL="0" indent="0" algn="l">
                <a:buNone/>
              </a:pPr>
              <a:r>
                <a:rPr lang="en-US" sz="3450" b="1" dirty="0">
                  <a:solidFill>
                    <a:srgbClr val="2C648F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1</a:t>
              </a:r>
              <a:endParaRPr lang="en-US" sz="3450" dirty="0"/>
            </a:p>
          </p:txBody>
        </p:sp>
        <p:sp>
          <p:nvSpPr>
            <p:cNvPr id="16" name="Text 8">
              <a:extLst>
                <a:ext uri="{FF2B5EF4-FFF2-40B4-BE49-F238E27FC236}">
                  <a16:creationId xmlns:a16="http://schemas.microsoft.com/office/drawing/2014/main" id="{D470A486-C5B2-929A-4D12-636A574295DD}"/>
                </a:ext>
              </a:extLst>
            </p:cNvPr>
            <p:cNvSpPr/>
            <p:nvPr/>
          </p:nvSpPr>
          <p:spPr>
            <a:xfrm>
              <a:off x="1386064" y="1719438"/>
              <a:ext cx="3403550" cy="533400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l">
                <a:buNone/>
              </a:pPr>
              <a:r>
                <a:rPr lang="en-US" sz="2400" b="1" dirty="0">
                  <a:solidFill>
                    <a:srgbClr val="12181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Per-bin variances</a:t>
              </a:r>
              <a:endParaRPr lang="en-US" sz="2400" dirty="0"/>
            </a:p>
          </p:txBody>
        </p:sp>
        <p:sp>
          <p:nvSpPr>
            <p:cNvPr id="17" name="Text 9">
              <a:extLst>
                <a:ext uri="{FF2B5EF4-FFF2-40B4-BE49-F238E27FC236}">
                  <a16:creationId xmlns:a16="http://schemas.microsoft.com/office/drawing/2014/main" id="{830DA038-4A1E-B17A-F513-97B7008BA64D}"/>
                </a:ext>
              </a:extLst>
            </p:cNvPr>
            <p:cNvSpPr/>
            <p:nvPr/>
          </p:nvSpPr>
          <p:spPr>
            <a:xfrm>
              <a:off x="907040" y="2203952"/>
              <a:ext cx="4535817" cy="814388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>
                <a:lnSpc>
                  <a:spcPct val="145000"/>
                </a:lnSpc>
              </a:pPr>
              <a:r>
                <a:rPr lang="en-US" dirty="0">
                  <a:latin typeface="Arial" pitchFamily="34" charset="0"/>
                  <a:ea typeface="Arial" pitchFamily="34" charset="-122"/>
                  <a:cs typeface="Arial" pitchFamily="34" charset="-120"/>
                </a:rPr>
                <a:t>→ marginal σ(</a:t>
              </a:r>
              <a:r>
                <a:rPr lang="en-US" i="1" dirty="0">
                  <a:latin typeface="Arial" pitchFamily="34" charset="0"/>
                  <a:ea typeface="Arial" pitchFamily="34" charset="-122"/>
                  <a:cs typeface="Arial" pitchFamily="34" charset="-120"/>
                </a:rPr>
                <a:t>a</a:t>
              </a:r>
              <a:r>
                <a:rPr lang="en-US" i="1" baseline="-40000" dirty="0">
                  <a:latin typeface="Arial" pitchFamily="34" charset="0"/>
                  <a:ea typeface="Arial" pitchFamily="34" charset="-122"/>
                  <a:cs typeface="Arial" pitchFamily="34" charset="-120"/>
                </a:rPr>
                <a:t>ℓ </a:t>
              </a:r>
              <a:r>
                <a:rPr lang="en-US" dirty="0">
                  <a:latin typeface="Arial" pitchFamily="34" charset="0"/>
                  <a:ea typeface="Arial" pitchFamily="34" charset="-122"/>
                  <a:cs typeface="Arial" pitchFamily="34" charset="-120"/>
                </a:rPr>
                <a:t>) per bin, carrying the diagonal of the covariance matrix</a:t>
              </a:r>
              <a:endParaRPr lang="en-US" dirty="0"/>
            </a:p>
          </p:txBody>
        </p:sp>
      </p:grpSp>
      <p:sp>
        <p:nvSpPr>
          <p:cNvPr id="33" name="Shape 24">
            <a:extLst>
              <a:ext uri="{FF2B5EF4-FFF2-40B4-BE49-F238E27FC236}">
                <a16:creationId xmlns:a16="http://schemas.microsoft.com/office/drawing/2014/main" id="{17EA4FFA-795C-F9A9-A885-6800D3A6CC8D}"/>
              </a:ext>
            </a:extLst>
          </p:cNvPr>
          <p:cNvSpPr/>
          <p:nvPr/>
        </p:nvSpPr>
        <p:spPr>
          <a:xfrm>
            <a:off x="990600" y="9182100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4E09EF22-C022-84C8-AAC8-F66C3403BCE4}"/>
              </a:ext>
            </a:extLst>
          </p:cNvPr>
          <p:cNvGrpSpPr/>
          <p:nvPr/>
        </p:nvGrpSpPr>
        <p:grpSpPr>
          <a:xfrm>
            <a:off x="6513439" y="1587525"/>
            <a:ext cx="5078486" cy="1424094"/>
            <a:chOff x="2778538" y="3561396"/>
            <a:chExt cx="4762500" cy="142409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46E7550-D7CD-917D-50B3-C87A8DB30F9E}"/>
                </a:ext>
              </a:extLst>
            </p:cNvPr>
            <p:cNvSpPr/>
            <p:nvPr/>
          </p:nvSpPr>
          <p:spPr>
            <a:xfrm>
              <a:off x="2778538" y="3561396"/>
              <a:ext cx="4762500" cy="14240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 7">
              <a:extLst>
                <a:ext uri="{FF2B5EF4-FFF2-40B4-BE49-F238E27FC236}">
                  <a16:creationId xmlns:a16="http://schemas.microsoft.com/office/drawing/2014/main" id="{386AE050-2214-BDD7-116A-F180232C5058}"/>
                </a:ext>
              </a:extLst>
            </p:cNvPr>
            <p:cNvSpPr/>
            <p:nvPr/>
          </p:nvSpPr>
          <p:spPr>
            <a:xfrm>
              <a:off x="2980915" y="3664094"/>
              <a:ext cx="339179" cy="533400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92500" lnSpcReduction="10000"/>
            </a:bodyPr>
            <a:lstStyle/>
            <a:p>
              <a:pPr marL="0" indent="0" algn="l">
                <a:buNone/>
              </a:pPr>
              <a:r>
                <a:rPr lang="en-US" sz="3450" b="1" dirty="0">
                  <a:solidFill>
                    <a:srgbClr val="2C648F"/>
                  </a:solidFill>
                  <a:latin typeface="Courier New" pitchFamily="34" charset="0"/>
                  <a:cs typeface="Courier New" pitchFamily="34" charset="-120"/>
                </a:rPr>
                <a:t>2</a:t>
              </a:r>
              <a:endParaRPr lang="en-US" sz="3450" dirty="0"/>
            </a:p>
          </p:txBody>
        </p:sp>
        <p:sp>
          <p:nvSpPr>
            <p:cNvPr id="41" name="Text 8">
              <a:extLst>
                <a:ext uri="{FF2B5EF4-FFF2-40B4-BE49-F238E27FC236}">
                  <a16:creationId xmlns:a16="http://schemas.microsoft.com/office/drawing/2014/main" id="{1A8275A7-28AA-29B4-9AE9-DFC5FB6BE21B}"/>
                </a:ext>
              </a:extLst>
            </p:cNvPr>
            <p:cNvSpPr/>
            <p:nvPr/>
          </p:nvSpPr>
          <p:spPr>
            <a:xfrm>
              <a:off x="3365183" y="3670677"/>
              <a:ext cx="4056793" cy="533400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l">
                <a:buNone/>
              </a:pPr>
              <a:r>
                <a:rPr lang="en-US" sz="2400" b="1" dirty="0">
                  <a:solidFill>
                    <a:srgbClr val="12181F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Kernel-weight correlation</a:t>
              </a:r>
              <a:endParaRPr lang="en-US" sz="2400" dirty="0"/>
            </a:p>
          </p:txBody>
        </p:sp>
        <p:sp>
          <p:nvSpPr>
            <p:cNvPr id="42" name="Text 9">
              <a:extLst>
                <a:ext uri="{FF2B5EF4-FFF2-40B4-BE49-F238E27FC236}">
                  <a16:creationId xmlns:a16="http://schemas.microsoft.com/office/drawing/2014/main" id="{6C13ADAB-AA20-15C1-5F1D-A76884E6F23F}"/>
                </a:ext>
              </a:extLst>
            </p:cNvPr>
            <p:cNvSpPr/>
            <p:nvPr/>
          </p:nvSpPr>
          <p:spPr>
            <a:xfrm>
              <a:off x="2886160" y="4155191"/>
              <a:ext cx="4535817" cy="737778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Autofit/>
            </a:bodyPr>
            <a:lstStyle/>
            <a:p>
              <a:pPr>
                <a:lnSpc>
                  <a:spcPct val="145000"/>
                </a:lnSpc>
              </a:pPr>
              <a:r>
                <a:rPr lang="en-US" dirty="0">
                  <a:latin typeface="Arial" pitchFamily="34" charset="0"/>
                  <a:ea typeface="Arial" pitchFamily="34" charset="-122"/>
                  <a:cs typeface="Arial" pitchFamily="34" charset="-120"/>
                </a:rPr>
                <a:t>→ the full R: cross-order within a bin </a:t>
              </a:r>
              <a:r>
                <a:rPr lang="en-US" i="1" dirty="0">
                  <a:latin typeface="Arial" pitchFamily="34" charset="0"/>
                  <a:ea typeface="Arial" pitchFamily="34" charset="-122"/>
                  <a:cs typeface="Arial" pitchFamily="34" charset="-120"/>
                </a:rPr>
                <a:t>and </a:t>
              </a:r>
              <a:r>
                <a:rPr lang="en-US" dirty="0">
                  <a:latin typeface="Arial" pitchFamily="34" charset="0"/>
                  <a:ea typeface="Arial" pitchFamily="34" charset="-122"/>
                  <a:cs typeface="Arial" pitchFamily="34" charset="-120"/>
                </a:rPr>
                <a:t>cross-energy between bins.</a:t>
              </a:r>
              <a:endParaRPr lang="en-US" dirty="0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FC741B57-BE0F-F6C4-E302-F96B7074AC3F}"/>
              </a:ext>
            </a:extLst>
          </p:cNvPr>
          <p:cNvSpPr/>
          <p:nvPr/>
        </p:nvSpPr>
        <p:spPr>
          <a:xfrm>
            <a:off x="762111" y="3521520"/>
            <a:ext cx="11129852" cy="22817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21">
            <a:extLst>
              <a:ext uri="{FF2B5EF4-FFF2-40B4-BE49-F238E27FC236}">
                <a16:creationId xmlns:a16="http://schemas.microsoft.com/office/drawing/2014/main" id="{67B55C7C-EECE-A40C-ADB1-1AFD97F58724}"/>
              </a:ext>
            </a:extLst>
          </p:cNvPr>
          <p:cNvSpPr/>
          <p:nvPr/>
        </p:nvSpPr>
        <p:spPr>
          <a:xfrm>
            <a:off x="1040077" y="3741138"/>
            <a:ext cx="3882119" cy="47401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400" b="1" kern="0" spc="188" dirty="0">
                <a:solidFill>
                  <a:schemeClr val="bg1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ASSEMBLY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2" name="Text 22">
            <a:extLst>
              <a:ext uri="{FF2B5EF4-FFF2-40B4-BE49-F238E27FC236}">
                <a16:creationId xmlns:a16="http://schemas.microsoft.com/office/drawing/2014/main" id="{7E7D8C45-73C7-EDF1-4E37-1A12E440BA24}"/>
              </a:ext>
            </a:extLst>
          </p:cNvPr>
          <p:cNvSpPr/>
          <p:nvPr/>
        </p:nvSpPr>
        <p:spPr>
          <a:xfrm>
            <a:off x="922035" y="4403365"/>
            <a:ext cx="5217959" cy="60960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315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 </a:t>
            </a:r>
            <a:r>
              <a:rPr lang="en-US" sz="315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= diag(σ) · </a:t>
            </a:r>
            <a:r>
              <a:rPr lang="en-US" sz="315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</a:t>
            </a:r>
            <a:r>
              <a:rPr lang="en-US" sz="2625" baseline="-4000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KW </a:t>
            </a:r>
            <a:r>
              <a:rPr lang="en-US" sz="3150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· diag(σ)</a:t>
            </a:r>
            <a:endParaRPr lang="en-US" sz="3150" dirty="0"/>
          </a:p>
        </p:txBody>
      </p:sp>
      <p:sp>
        <p:nvSpPr>
          <p:cNvPr id="53" name="Text 21">
            <a:extLst>
              <a:ext uri="{FF2B5EF4-FFF2-40B4-BE49-F238E27FC236}">
                <a16:creationId xmlns:a16="http://schemas.microsoft.com/office/drawing/2014/main" id="{18B65825-A654-227E-3214-D8CEFBBB892A}"/>
              </a:ext>
            </a:extLst>
          </p:cNvPr>
          <p:cNvSpPr/>
          <p:nvPr/>
        </p:nvSpPr>
        <p:spPr>
          <a:xfrm>
            <a:off x="6628202" y="3777319"/>
            <a:ext cx="3882119" cy="47401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4" name="Text 21">
            <a:extLst>
              <a:ext uri="{FF2B5EF4-FFF2-40B4-BE49-F238E27FC236}">
                <a16:creationId xmlns:a16="http://schemas.microsoft.com/office/drawing/2014/main" id="{7F8B1219-9EA4-C94D-9853-D4673D069C93}"/>
              </a:ext>
            </a:extLst>
          </p:cNvPr>
          <p:cNvSpPr/>
          <p:nvPr/>
        </p:nvSpPr>
        <p:spPr>
          <a:xfrm>
            <a:off x="6628202" y="3754140"/>
            <a:ext cx="3882119" cy="47401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400" b="1" kern="0" spc="188" dirty="0">
                <a:solidFill>
                  <a:schemeClr val="bg1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GROUP COLLAPSE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3A57BBE8-B4D0-E96E-70F1-1BAD1E4FF1D0}"/>
              </a:ext>
            </a:extLst>
          </p:cNvPr>
          <p:cNvSpPr txBox="1"/>
          <p:nvPr/>
        </p:nvSpPr>
        <p:spPr>
          <a:xfrm>
            <a:off x="6513439" y="4315582"/>
            <a:ext cx="5080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Energy bins with high correlations are combined to reduce the size of the matrix 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1A492C9B-D756-DBE3-5AB5-6F9D2FF06D4A}"/>
              </a:ext>
            </a:extLst>
          </p:cNvPr>
          <p:cNvSpPr txBox="1"/>
          <p:nvPr/>
        </p:nvSpPr>
        <p:spPr>
          <a:xfrm>
            <a:off x="6858684" y="5095023"/>
            <a:ext cx="5033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E6BE"/>
                </a:solidFill>
              </a:rPr>
              <a:t>1738 </a:t>
            </a:r>
            <a:r>
              <a:rPr lang="en-US" sz="2800" b="1" dirty="0">
                <a:solidFill>
                  <a:srgbClr val="FFE6B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526 groups</a:t>
            </a:r>
            <a:endParaRPr lang="en-US" sz="2800" b="1" dirty="0">
              <a:solidFill>
                <a:srgbClr val="FFE6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67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352F5-D12D-D4AE-52A9-B9343BEB7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1F30AE8-5EC7-1774-2865-18A3DAA07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validation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117D75A-C573-4816-C406-94D0B579BF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03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BAEB0E-742B-922F-5ABD-5A3D9C878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JUNE 2026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4510E-3A5F-91F3-9B4D-16301568B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WONDER26 – juan </a:t>
            </a:r>
            <a:r>
              <a:rPr lang="fr-FR" dirty="0" err="1"/>
              <a:t>antonio</a:t>
            </a:r>
            <a:r>
              <a:rPr lang="fr-FR" dirty="0"/>
              <a:t> </a:t>
            </a:r>
            <a:r>
              <a:rPr lang="fr-FR" dirty="0" err="1"/>
              <a:t>monleon</a:t>
            </a:r>
            <a:r>
              <a:rPr lang="fr-FR" dirty="0"/>
              <a:t> de la </a:t>
            </a:r>
            <a:r>
              <a:rPr lang="fr-FR" dirty="0" err="1"/>
              <a:t>lluvia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20763F-E9B2-8BA0-E48B-422384DDA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6404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9468E-845A-6419-0709-043EA1A6B8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43A939DA-6D5E-3A2A-05A7-BFAB64DB1E6B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921C0B5-17DF-AE29-718B-EE7555D93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dirty="0"/>
              <a:t>Central values agree; covariance differs</a:t>
            </a:r>
            <a:endParaRPr lang="en-US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0E0EB7-0289-BD52-4CEB-2CBE7111C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D939E26C-C116-3B72-1997-2EBA752955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9848674-3A6C-FCA2-36B4-71BA66680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79081D35-BB15-DA4D-59D9-FDA27B5B5B16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088BC01C-639F-868B-6ACA-A42AE2DA77C0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ED25E456-8E7B-CE13-030D-365F06B5AFE4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3" name="Image 0" descr="preencoded.png">
            <a:extLst>
              <a:ext uri="{FF2B5EF4-FFF2-40B4-BE49-F238E27FC236}">
                <a16:creationId xmlns:a16="http://schemas.microsoft.com/office/drawing/2014/main" id="{223BE83E-34B9-ED95-3443-734208B7BA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" r="-1"/>
          <a:stretch/>
        </p:blipFill>
        <p:spPr>
          <a:xfrm>
            <a:off x="278823" y="1944076"/>
            <a:ext cx="5817177" cy="1891312"/>
          </a:xfrm>
          <a:prstGeom prst="rect">
            <a:avLst/>
          </a:prstGeom>
        </p:spPr>
      </p:pic>
      <p:pic>
        <p:nvPicPr>
          <p:cNvPr id="11" name="Image 1" descr="preencoded.png">
            <a:extLst>
              <a:ext uri="{FF2B5EF4-FFF2-40B4-BE49-F238E27FC236}">
                <a16:creationId xmlns:a16="http://schemas.microsoft.com/office/drawing/2014/main" id="{3CCF7E7A-B44E-ABEF-ED7B-37215DF471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r="-1"/>
          <a:stretch/>
        </p:blipFill>
        <p:spPr>
          <a:xfrm>
            <a:off x="6212328" y="1577781"/>
            <a:ext cx="5588012" cy="466472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33B4016-FC25-F929-CDF2-94522CBAE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823" y="4077102"/>
            <a:ext cx="5861171" cy="186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A0129-37FE-44CD-A697-4D236A0B0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C2C4B943-3A7D-812F-D75D-B2BA297DEB93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CD79D63-9D1E-089D-0730-5C376445F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dirty="0"/>
              <a:t>Example at 1.40 </a:t>
            </a:r>
            <a:r>
              <a:rPr lang="en-US" dirty="0" err="1"/>
              <a:t>mev</a:t>
            </a:r>
            <a:endParaRPr lang="en-US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FEBEB3-9ADB-765E-2EDA-CC7F4ABD9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07420CE8-21AF-51B0-EAF5-B94B81EF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01219203-1822-F923-C80E-2AC4C37C6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8F65C87A-5436-45D8-F104-565E5926D19B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5D9ABC41-B13B-0807-32A2-A3E55FA7A365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7814469A-6E6F-AAFF-653F-82B65F78C4AA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2007957-8DB1-1C6E-AE21-C91E9D3A5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118" y="1759040"/>
            <a:ext cx="9856485" cy="4264727"/>
          </a:xfrm>
          <a:prstGeom prst="rect">
            <a:avLst/>
          </a:prstGeom>
        </p:spPr>
      </p:pic>
      <p:sp>
        <p:nvSpPr>
          <p:cNvPr id="3" name="Text 6">
            <a:extLst>
              <a:ext uri="{FF2B5EF4-FFF2-40B4-BE49-F238E27FC236}">
                <a16:creationId xmlns:a16="http://schemas.microsoft.com/office/drawing/2014/main" id="{39A1E284-BED7-12BA-2EA6-045AF6D94F9F}"/>
              </a:ext>
            </a:extLst>
          </p:cNvPr>
          <p:cNvSpPr/>
          <p:nvPr/>
        </p:nvSpPr>
        <p:spPr>
          <a:xfrm>
            <a:off x="8600859" y="1689797"/>
            <a:ext cx="1563898" cy="355488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C63A3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This work</a:t>
            </a:r>
            <a:endParaRPr lang="en-US" sz="2000" dirty="0"/>
          </a:p>
        </p:txBody>
      </p:sp>
      <p:sp>
        <p:nvSpPr>
          <p:cNvPr id="5" name="Text 8">
            <a:extLst>
              <a:ext uri="{FF2B5EF4-FFF2-40B4-BE49-F238E27FC236}">
                <a16:creationId xmlns:a16="http://schemas.microsoft.com/office/drawing/2014/main" id="{6B4A0804-CD3D-3E46-14A5-687A55CB801F}"/>
              </a:ext>
            </a:extLst>
          </p:cNvPr>
          <p:cNvSpPr/>
          <p:nvPr/>
        </p:nvSpPr>
        <p:spPr>
          <a:xfrm>
            <a:off x="2763807" y="1679661"/>
            <a:ext cx="1563899" cy="355488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A009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JEFF-4.0</a:t>
            </a:r>
            <a:endParaRPr lang="en-US" sz="2000" b="1" dirty="0">
              <a:solidFill>
                <a:srgbClr val="0A0096"/>
              </a:solidFill>
            </a:endParaRPr>
          </a:p>
        </p:txBody>
      </p:sp>
      <p:sp>
        <p:nvSpPr>
          <p:cNvPr id="7" name="Text 10">
            <a:extLst>
              <a:ext uri="{FF2B5EF4-FFF2-40B4-BE49-F238E27FC236}">
                <a16:creationId xmlns:a16="http://schemas.microsoft.com/office/drawing/2014/main" id="{34DEB86E-9958-B2F1-6B87-E7FB695F161A}"/>
              </a:ext>
            </a:extLst>
          </p:cNvPr>
          <p:cNvSpPr/>
          <p:nvPr/>
        </p:nvSpPr>
        <p:spPr>
          <a:xfrm>
            <a:off x="5682333" y="1679661"/>
            <a:ext cx="1563899" cy="285826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B05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JENDL-5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61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530E6-9B54-9D40-2B38-ADD45C09E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BFB3A22A-F8BC-2A5D-83D6-A968CB231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8" y="4092575"/>
            <a:ext cx="6762913" cy="1990725"/>
          </a:xfrm>
        </p:spPr>
        <p:txBody>
          <a:bodyPr/>
          <a:lstStyle/>
          <a:p>
            <a:r>
              <a:rPr lang="en-US" dirty="0"/>
              <a:t>MOTIVATION AND BACKGROUND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D62181A-1D9F-6A0F-AAE0-447EDB57E4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13880E-9790-D7B1-B433-90DC32E2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JUNE 2026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172D1E-5B1E-D3CF-3EAB-7650A974A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WONDER26 – juan </a:t>
            </a:r>
            <a:r>
              <a:rPr lang="fr-FR" dirty="0" err="1"/>
              <a:t>antonio</a:t>
            </a:r>
            <a:r>
              <a:rPr lang="fr-FR" dirty="0"/>
              <a:t> </a:t>
            </a:r>
            <a:r>
              <a:rPr lang="fr-FR" dirty="0" err="1"/>
              <a:t>monleon</a:t>
            </a:r>
            <a:r>
              <a:rPr lang="fr-FR" dirty="0"/>
              <a:t> de la </a:t>
            </a:r>
            <a:r>
              <a:rPr lang="fr-FR" dirty="0" err="1"/>
              <a:t>lluvia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589B49-6DBE-C914-F0A8-34AB5A8A0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49786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91800-417C-537B-F556-58A6DB5FFF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8FF0829E-70D3-CEC8-D945-6542DB2B5F4B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4459561-0982-115A-4D75-F64EA1B52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dirty="0"/>
              <a:t>Lower χ² across the database (</a:t>
            </a:r>
            <a:r>
              <a:rPr lang="en-US" dirty="0" err="1"/>
              <a:t>exfor</a:t>
            </a:r>
            <a:r>
              <a:rPr lang="en-US" dirty="0"/>
              <a:t> + mf34 covariance) 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46F549-B380-52A5-898C-556841A2B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63E9002-E6CB-4983-8B51-5C3EA949C333}" type="slidenum">
              <a:rPr lang="fr-FR" smtClean="0"/>
              <a:pPr algn="l"/>
              <a:t>20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C97F55C-177B-89DC-22A2-F9DCFA5BDD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CA391A94-4303-45FE-28E5-E4FD1B58A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F0DE2BB2-4B31-C4FE-8C9C-2996E74BA172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9537A1FC-ED4C-79D7-9DD8-DAA6033CC594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DF2782AE-9EED-1A0C-0DF5-F7E49C81CD04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3" name="Image 0" descr="preencoded.png">
            <a:extLst>
              <a:ext uri="{FF2B5EF4-FFF2-40B4-BE49-F238E27FC236}">
                <a16:creationId xmlns:a16="http://schemas.microsoft.com/office/drawing/2014/main" id="{CD1FA2E4-8C6E-4C14-4D79-28764EEEDF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4236" y="1785802"/>
            <a:ext cx="7682179" cy="4343386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4C7D45FD-76B5-6950-6FA0-947523A414C0}"/>
              </a:ext>
            </a:extLst>
          </p:cNvPr>
          <p:cNvGrpSpPr/>
          <p:nvPr/>
        </p:nvGrpSpPr>
        <p:grpSpPr>
          <a:xfrm>
            <a:off x="7969718" y="1408070"/>
            <a:ext cx="4078046" cy="2133235"/>
            <a:chOff x="7969718" y="1251946"/>
            <a:chExt cx="4078046" cy="2133235"/>
          </a:xfrm>
        </p:grpSpPr>
        <p:sp>
          <p:nvSpPr>
            <p:cNvPr id="5" name="Shape 4">
              <a:extLst>
                <a:ext uri="{FF2B5EF4-FFF2-40B4-BE49-F238E27FC236}">
                  <a16:creationId xmlns:a16="http://schemas.microsoft.com/office/drawing/2014/main" id="{30ECF8BA-DB84-D923-22D0-F6BD8F85889C}"/>
                </a:ext>
              </a:extLst>
            </p:cNvPr>
            <p:cNvSpPr/>
            <p:nvPr/>
          </p:nvSpPr>
          <p:spPr>
            <a:xfrm>
              <a:off x="7969718" y="1251946"/>
              <a:ext cx="4078046" cy="21332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D6DDE3"/>
              </a:solidFill>
              <a:prstDash val="soli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5">
              <a:extLst>
                <a:ext uri="{FF2B5EF4-FFF2-40B4-BE49-F238E27FC236}">
                  <a16:creationId xmlns:a16="http://schemas.microsoft.com/office/drawing/2014/main" id="{CD0985E6-E776-8905-9F63-978C80248823}"/>
                </a:ext>
              </a:extLst>
            </p:cNvPr>
            <p:cNvSpPr/>
            <p:nvPr/>
          </p:nvSpPr>
          <p:spPr>
            <a:xfrm>
              <a:off x="8176866" y="1419376"/>
              <a:ext cx="3759215" cy="29128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92500" lnSpcReduction="10000"/>
            </a:bodyPr>
            <a:lstStyle/>
            <a:p>
              <a:pPr marL="0" indent="0">
                <a:buNone/>
              </a:pPr>
              <a:r>
                <a:rPr lang="en-US" sz="1875" b="1" dirty="0">
                  <a:solidFill>
                    <a:srgbClr val="5E6B77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Full pool · χ²/N</a:t>
              </a:r>
              <a:endParaRPr lang="en-US" sz="1875" b="1" dirty="0"/>
            </a:p>
          </p:txBody>
        </p:sp>
        <p:sp>
          <p:nvSpPr>
            <p:cNvPr id="10" name="Text 6">
              <a:extLst>
                <a:ext uri="{FF2B5EF4-FFF2-40B4-BE49-F238E27FC236}">
                  <a16:creationId xmlns:a16="http://schemas.microsoft.com/office/drawing/2014/main" id="{AD7CB7C2-E0FD-74E4-9D8A-F3F38A6ACDB1}"/>
                </a:ext>
              </a:extLst>
            </p:cNvPr>
            <p:cNvSpPr/>
            <p:nvPr/>
          </p:nvSpPr>
          <p:spPr>
            <a:xfrm>
              <a:off x="8176867" y="1978478"/>
              <a:ext cx="1379380" cy="29128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92500" lnSpcReduction="20000"/>
            </a:bodyPr>
            <a:lstStyle/>
            <a:p>
              <a:pPr marL="0" indent="0">
                <a:buNone/>
              </a:pPr>
              <a:r>
                <a:rPr lang="en-US" sz="2025" b="1" dirty="0">
                  <a:solidFill>
                    <a:srgbClr val="C63A32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This work</a:t>
              </a:r>
              <a:endParaRPr lang="en-US" sz="2025" dirty="0"/>
            </a:p>
          </p:txBody>
        </p:sp>
        <p:sp>
          <p:nvSpPr>
            <p:cNvPr id="11" name="Text 7">
              <a:extLst>
                <a:ext uri="{FF2B5EF4-FFF2-40B4-BE49-F238E27FC236}">
                  <a16:creationId xmlns:a16="http://schemas.microsoft.com/office/drawing/2014/main" id="{95ADBE4E-4441-23A3-5169-3C9E7998F881}"/>
                </a:ext>
              </a:extLst>
            </p:cNvPr>
            <p:cNvSpPr/>
            <p:nvPr/>
          </p:nvSpPr>
          <p:spPr>
            <a:xfrm>
              <a:off x="11206746" y="2006432"/>
              <a:ext cx="625888" cy="479764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70000" lnSpcReduction="20000"/>
            </a:bodyPr>
            <a:lstStyle/>
            <a:p>
              <a:pPr marL="0" indent="0">
                <a:buNone/>
              </a:pPr>
              <a:r>
                <a:rPr lang="en-US" sz="3450" b="1" dirty="0">
                  <a:solidFill>
                    <a:srgbClr val="C63A32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8.5</a:t>
              </a:r>
              <a:endParaRPr lang="en-US" sz="3450" dirty="0"/>
            </a:p>
          </p:txBody>
        </p:sp>
        <p:sp>
          <p:nvSpPr>
            <p:cNvPr id="12" name="Text 8">
              <a:extLst>
                <a:ext uri="{FF2B5EF4-FFF2-40B4-BE49-F238E27FC236}">
                  <a16:creationId xmlns:a16="http://schemas.microsoft.com/office/drawing/2014/main" id="{431F19E9-68AB-558D-7C28-0E63E3B71D01}"/>
                </a:ext>
              </a:extLst>
            </p:cNvPr>
            <p:cNvSpPr/>
            <p:nvPr/>
          </p:nvSpPr>
          <p:spPr>
            <a:xfrm>
              <a:off x="8176866" y="2482377"/>
              <a:ext cx="1563899" cy="355488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A0096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JEFF-4.0</a:t>
              </a:r>
              <a:endParaRPr lang="en-US" sz="1600" b="1" dirty="0">
                <a:solidFill>
                  <a:srgbClr val="0A0096"/>
                </a:solidFill>
              </a:endParaRPr>
            </a:p>
          </p:txBody>
        </p:sp>
        <p:sp>
          <p:nvSpPr>
            <p:cNvPr id="13" name="Text 9">
              <a:extLst>
                <a:ext uri="{FF2B5EF4-FFF2-40B4-BE49-F238E27FC236}">
                  <a16:creationId xmlns:a16="http://schemas.microsoft.com/office/drawing/2014/main" id="{75C35073-A472-2721-2C03-C8C6E83DB658}"/>
                </a:ext>
              </a:extLst>
            </p:cNvPr>
            <p:cNvSpPr/>
            <p:nvPr/>
          </p:nvSpPr>
          <p:spPr>
            <a:xfrm>
              <a:off x="10828421" y="2482378"/>
              <a:ext cx="1051669" cy="432444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b="1" dirty="0">
                  <a:solidFill>
                    <a:srgbClr val="0A0096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20.5</a:t>
              </a:r>
              <a:endParaRPr lang="en-US" b="1" dirty="0">
                <a:solidFill>
                  <a:srgbClr val="0A0096"/>
                </a:solidFill>
              </a:endParaRPr>
            </a:p>
          </p:txBody>
        </p:sp>
        <p:sp>
          <p:nvSpPr>
            <p:cNvPr id="14" name="Text 10">
              <a:extLst>
                <a:ext uri="{FF2B5EF4-FFF2-40B4-BE49-F238E27FC236}">
                  <a16:creationId xmlns:a16="http://schemas.microsoft.com/office/drawing/2014/main" id="{EA422C99-A552-6955-20B7-EC2478FCFE8D}"/>
                </a:ext>
              </a:extLst>
            </p:cNvPr>
            <p:cNvSpPr/>
            <p:nvPr/>
          </p:nvSpPr>
          <p:spPr>
            <a:xfrm>
              <a:off x="8176866" y="2880480"/>
              <a:ext cx="1563899" cy="285826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Autofit/>
            </a:bodyPr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0B0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JENDL-5</a:t>
              </a: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Text 11">
              <a:extLst>
                <a:ext uri="{FF2B5EF4-FFF2-40B4-BE49-F238E27FC236}">
                  <a16:creationId xmlns:a16="http://schemas.microsoft.com/office/drawing/2014/main" id="{4F5E9B39-8962-C424-1753-D8E372B2F534}"/>
                </a:ext>
              </a:extLst>
            </p:cNvPr>
            <p:cNvSpPr/>
            <p:nvPr/>
          </p:nvSpPr>
          <p:spPr>
            <a:xfrm>
              <a:off x="10703293" y="2971225"/>
              <a:ext cx="1176797" cy="336469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b="1" dirty="0">
                  <a:solidFill>
                    <a:srgbClr val="00B050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25.4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65CFEB37-2186-559D-0F51-A4A5ACE23D84}"/>
              </a:ext>
            </a:extLst>
          </p:cNvPr>
          <p:cNvGrpSpPr/>
          <p:nvPr/>
        </p:nvGrpSpPr>
        <p:grpSpPr>
          <a:xfrm>
            <a:off x="7969718" y="3749642"/>
            <a:ext cx="4078046" cy="2133235"/>
            <a:chOff x="7969718" y="1251946"/>
            <a:chExt cx="4078046" cy="2133235"/>
          </a:xfrm>
        </p:grpSpPr>
        <p:sp>
          <p:nvSpPr>
            <p:cNvPr id="28" name="Shape 4">
              <a:extLst>
                <a:ext uri="{FF2B5EF4-FFF2-40B4-BE49-F238E27FC236}">
                  <a16:creationId xmlns:a16="http://schemas.microsoft.com/office/drawing/2014/main" id="{93170507-945D-7586-C561-0A98F0F39C45}"/>
                </a:ext>
              </a:extLst>
            </p:cNvPr>
            <p:cNvSpPr/>
            <p:nvPr/>
          </p:nvSpPr>
          <p:spPr>
            <a:xfrm>
              <a:off x="7969718" y="1251946"/>
              <a:ext cx="4078046" cy="21332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D6DDE3"/>
              </a:solidFill>
              <a:prstDash val="soli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5">
              <a:extLst>
                <a:ext uri="{FF2B5EF4-FFF2-40B4-BE49-F238E27FC236}">
                  <a16:creationId xmlns:a16="http://schemas.microsoft.com/office/drawing/2014/main" id="{C3245B45-89B7-24B1-6CA0-3F12908AB93C}"/>
                </a:ext>
              </a:extLst>
            </p:cNvPr>
            <p:cNvSpPr/>
            <p:nvPr/>
          </p:nvSpPr>
          <p:spPr>
            <a:xfrm>
              <a:off x="8176866" y="1419376"/>
              <a:ext cx="3759215" cy="29128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85000" lnSpcReduction="10000"/>
            </a:bodyPr>
            <a:lstStyle/>
            <a:p>
              <a:r>
                <a:rPr lang="en-US" sz="1875" b="1" dirty="0">
                  <a:solidFill>
                    <a:srgbClr val="5E6B77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Excluding Kinney &amp; Smith· χ²/N</a:t>
              </a:r>
              <a:endParaRPr lang="en-US" sz="1875" b="1" dirty="0"/>
            </a:p>
          </p:txBody>
        </p:sp>
        <p:sp>
          <p:nvSpPr>
            <p:cNvPr id="30" name="Text 6">
              <a:extLst>
                <a:ext uri="{FF2B5EF4-FFF2-40B4-BE49-F238E27FC236}">
                  <a16:creationId xmlns:a16="http://schemas.microsoft.com/office/drawing/2014/main" id="{8B40D749-2828-150B-70C1-C42D10F2DB2F}"/>
                </a:ext>
              </a:extLst>
            </p:cNvPr>
            <p:cNvSpPr/>
            <p:nvPr/>
          </p:nvSpPr>
          <p:spPr>
            <a:xfrm>
              <a:off x="8176867" y="1978478"/>
              <a:ext cx="1379380" cy="29128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92500" lnSpcReduction="20000"/>
            </a:bodyPr>
            <a:lstStyle/>
            <a:p>
              <a:pPr marL="0" indent="0">
                <a:buNone/>
              </a:pPr>
              <a:r>
                <a:rPr lang="en-US" sz="2025" b="1" dirty="0">
                  <a:solidFill>
                    <a:srgbClr val="C63A32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This work</a:t>
              </a:r>
              <a:endParaRPr lang="en-US" sz="2025" dirty="0"/>
            </a:p>
          </p:txBody>
        </p:sp>
        <p:sp>
          <p:nvSpPr>
            <p:cNvPr id="31" name="Text 7">
              <a:extLst>
                <a:ext uri="{FF2B5EF4-FFF2-40B4-BE49-F238E27FC236}">
                  <a16:creationId xmlns:a16="http://schemas.microsoft.com/office/drawing/2014/main" id="{7DEAE03B-0E04-955A-E5F3-4FED0E717E4E}"/>
                </a:ext>
              </a:extLst>
            </p:cNvPr>
            <p:cNvSpPr/>
            <p:nvPr/>
          </p:nvSpPr>
          <p:spPr>
            <a:xfrm>
              <a:off x="11206746" y="2006432"/>
              <a:ext cx="625888" cy="479764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70000" lnSpcReduction="20000"/>
            </a:bodyPr>
            <a:lstStyle/>
            <a:p>
              <a:pPr marL="0" indent="0">
                <a:buNone/>
              </a:pPr>
              <a:r>
                <a:rPr lang="en-US" sz="3450" b="1" dirty="0">
                  <a:solidFill>
                    <a:srgbClr val="C63A32"/>
                  </a:solidFill>
                  <a:latin typeface="Courier New" pitchFamily="34" charset="0"/>
                  <a:cs typeface="Courier New" pitchFamily="34" charset="-120"/>
                </a:rPr>
                <a:t>7.8</a:t>
              </a:r>
              <a:endParaRPr lang="en-US" sz="3450" dirty="0"/>
            </a:p>
          </p:txBody>
        </p:sp>
        <p:sp>
          <p:nvSpPr>
            <p:cNvPr id="32" name="Text 8">
              <a:extLst>
                <a:ext uri="{FF2B5EF4-FFF2-40B4-BE49-F238E27FC236}">
                  <a16:creationId xmlns:a16="http://schemas.microsoft.com/office/drawing/2014/main" id="{7D5DCCCC-5CC8-8520-7E77-2A59C7479C27}"/>
                </a:ext>
              </a:extLst>
            </p:cNvPr>
            <p:cNvSpPr/>
            <p:nvPr/>
          </p:nvSpPr>
          <p:spPr>
            <a:xfrm>
              <a:off x="8176866" y="2482377"/>
              <a:ext cx="1563899" cy="355488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A0096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JEFF-4.0</a:t>
              </a:r>
              <a:endParaRPr lang="en-US" sz="1600" b="1" dirty="0">
                <a:solidFill>
                  <a:srgbClr val="0A0096"/>
                </a:solidFill>
              </a:endParaRPr>
            </a:p>
          </p:txBody>
        </p:sp>
        <p:sp>
          <p:nvSpPr>
            <p:cNvPr id="33" name="Text 9">
              <a:extLst>
                <a:ext uri="{FF2B5EF4-FFF2-40B4-BE49-F238E27FC236}">
                  <a16:creationId xmlns:a16="http://schemas.microsoft.com/office/drawing/2014/main" id="{AF73DAED-752B-B784-08DD-673485F0F605}"/>
                </a:ext>
              </a:extLst>
            </p:cNvPr>
            <p:cNvSpPr/>
            <p:nvPr/>
          </p:nvSpPr>
          <p:spPr>
            <a:xfrm>
              <a:off x="10828421" y="2482378"/>
              <a:ext cx="1051669" cy="432444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b="1" dirty="0">
                  <a:solidFill>
                    <a:srgbClr val="0A0096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27.7</a:t>
              </a:r>
              <a:endParaRPr lang="en-US" b="1" dirty="0">
                <a:solidFill>
                  <a:srgbClr val="0A0096"/>
                </a:solidFill>
              </a:endParaRPr>
            </a:p>
          </p:txBody>
        </p:sp>
        <p:sp>
          <p:nvSpPr>
            <p:cNvPr id="35" name="Text 10">
              <a:extLst>
                <a:ext uri="{FF2B5EF4-FFF2-40B4-BE49-F238E27FC236}">
                  <a16:creationId xmlns:a16="http://schemas.microsoft.com/office/drawing/2014/main" id="{AE977A34-1CE5-1C60-8C62-92F79C890C35}"/>
                </a:ext>
              </a:extLst>
            </p:cNvPr>
            <p:cNvSpPr/>
            <p:nvPr/>
          </p:nvSpPr>
          <p:spPr>
            <a:xfrm>
              <a:off x="8176866" y="2880480"/>
              <a:ext cx="1563899" cy="285826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Autofit/>
            </a:bodyPr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0B0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JENDL-5</a:t>
              </a: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36" name="Text 11">
              <a:extLst>
                <a:ext uri="{FF2B5EF4-FFF2-40B4-BE49-F238E27FC236}">
                  <a16:creationId xmlns:a16="http://schemas.microsoft.com/office/drawing/2014/main" id="{203082E6-4D9D-D167-AC21-1D87CC695A1A}"/>
                </a:ext>
              </a:extLst>
            </p:cNvPr>
            <p:cNvSpPr/>
            <p:nvPr/>
          </p:nvSpPr>
          <p:spPr>
            <a:xfrm>
              <a:off x="10703293" y="2971225"/>
              <a:ext cx="1176797" cy="336469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b="1" dirty="0">
                  <a:solidFill>
                    <a:srgbClr val="00B050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35.2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222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A331D-9184-C5F3-25A8-CA8899C40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FF550813-B597-5E86-66FB-A55B835473B0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D27298A-EB7D-5569-E1D0-A606BDCCB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Out-of-sample test: </a:t>
            </a:r>
            <a:r>
              <a:rPr lang="en-US" noProof="0" dirty="0" err="1"/>
              <a:t>Gkatis</a:t>
            </a:r>
            <a:r>
              <a:rPr lang="en-US" noProof="0" dirty="0"/>
              <a:t> 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A73352-E342-9086-6368-0C958D8BB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B3AB211-BA31-E625-B960-7F48A152E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B4D73F4C-1BA8-075D-A59E-4D7B9A992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CA26554B-25D9-B42B-8880-3C43AC6A06BE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Text 2">
            <a:extLst>
              <a:ext uri="{FF2B5EF4-FFF2-40B4-BE49-F238E27FC236}">
                <a16:creationId xmlns:a16="http://schemas.microsoft.com/office/drawing/2014/main" id="{98C27431-DDE9-9F17-D85A-BC2F00C260E2}"/>
              </a:ext>
            </a:extLst>
          </p:cNvPr>
          <p:cNvSpPr/>
          <p:nvPr/>
        </p:nvSpPr>
        <p:spPr>
          <a:xfrm>
            <a:off x="568360" y="2060168"/>
            <a:ext cx="5736549" cy="40818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1875" kern="0" spc="188" dirty="0">
                <a:solidFill>
                  <a:srgbClr val="5E6B77"/>
                </a:solidFill>
                <a:latin typeface="Arial" panose="020B0604020202020204" pitchFamily="34" charset="0"/>
                <a:ea typeface="Courier New" pitchFamily="34" charset="-122"/>
                <a:cs typeface="Arial" panose="020B0604020202020204" pitchFamily="34" charset="0"/>
              </a:rPr>
              <a:t>Χ²/N ON G. GKATIS (2025)</a:t>
            </a:r>
            <a:endParaRPr lang="en-US" sz="18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24">
            <a:extLst>
              <a:ext uri="{FF2B5EF4-FFF2-40B4-BE49-F238E27FC236}">
                <a16:creationId xmlns:a16="http://schemas.microsoft.com/office/drawing/2014/main" id="{AD5A7048-B05D-B7C1-6667-DF18C2083B81}"/>
              </a:ext>
            </a:extLst>
          </p:cNvPr>
          <p:cNvSpPr/>
          <p:nvPr/>
        </p:nvSpPr>
        <p:spPr>
          <a:xfrm>
            <a:off x="6675876" y="2647963"/>
            <a:ext cx="5149480" cy="3200579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>
              <a:lnSpc>
                <a:spcPct val="140000"/>
              </a:lnSpc>
            </a:pP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 </a:t>
            </a:r>
            <a:r>
              <a:rPr lang="en-US" b="1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784-point </a:t>
            </a: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double-differential measurement (1.01–3.93 MeV)</a:t>
            </a:r>
          </a:p>
          <a:p>
            <a:pPr>
              <a:lnSpc>
                <a:spcPct val="140000"/>
              </a:lnSpc>
            </a:pPr>
            <a:endParaRPr lang="en-US" dirty="0">
              <a:solidFill>
                <a:srgbClr val="12181F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  <a:p>
            <a:pPr>
              <a:lnSpc>
                <a:spcPct val="140000"/>
              </a:lnSpc>
            </a:pP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For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this work</a:t>
            </a: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, </a:t>
            </a:r>
            <a:r>
              <a:rPr lang="en-US" b="1" dirty="0" err="1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Gkatis</a:t>
            </a: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is </a:t>
            </a:r>
            <a:r>
              <a:rPr lang="en-US" b="1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in-sample</a:t>
            </a: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experiment </a:t>
            </a:r>
          </a:p>
          <a:p>
            <a:pPr>
              <a:lnSpc>
                <a:spcPct val="140000"/>
              </a:lnSpc>
            </a:pP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so direct comparison should be taken with caution</a:t>
            </a:r>
          </a:p>
          <a:p>
            <a:pPr>
              <a:lnSpc>
                <a:spcPct val="140000"/>
              </a:lnSpc>
            </a:pPr>
            <a:endParaRPr lang="en-US" dirty="0">
              <a:solidFill>
                <a:srgbClr val="12181F"/>
              </a:solidFill>
              <a:latin typeface="Arial" pitchFamily="34" charset="0"/>
              <a:ea typeface="Arial" pitchFamily="34" charset="-122"/>
              <a:cs typeface="Arial" pitchFamily="34" charset="-120"/>
            </a:endParaRPr>
          </a:p>
        </p:txBody>
      </p:sp>
      <p:graphicFrame>
        <p:nvGraphicFramePr>
          <p:cNvPr id="35" name="Tableau 34">
            <a:extLst>
              <a:ext uri="{FF2B5EF4-FFF2-40B4-BE49-F238E27FC236}">
                <a16:creationId xmlns:a16="http://schemas.microsoft.com/office/drawing/2014/main" id="{D28C5D35-EEC3-61DF-9CCF-6603DDD63D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782766"/>
              </p:ext>
            </p:extLst>
          </p:nvPr>
        </p:nvGraphicFramePr>
        <p:xfrm>
          <a:off x="568359" y="2546570"/>
          <a:ext cx="5736549" cy="330197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12183">
                  <a:extLst>
                    <a:ext uri="{9D8B030D-6E8A-4147-A177-3AD203B41FA5}">
                      <a16:colId xmlns:a16="http://schemas.microsoft.com/office/drawing/2014/main" val="893259084"/>
                    </a:ext>
                  </a:extLst>
                </a:gridCol>
                <a:gridCol w="1912183">
                  <a:extLst>
                    <a:ext uri="{9D8B030D-6E8A-4147-A177-3AD203B41FA5}">
                      <a16:colId xmlns:a16="http://schemas.microsoft.com/office/drawing/2014/main" val="2800451672"/>
                    </a:ext>
                  </a:extLst>
                </a:gridCol>
                <a:gridCol w="1912183">
                  <a:extLst>
                    <a:ext uri="{9D8B030D-6E8A-4147-A177-3AD203B41FA5}">
                      <a16:colId xmlns:a16="http://schemas.microsoft.com/office/drawing/2014/main" val="3716263314"/>
                    </a:ext>
                  </a:extLst>
                </a:gridCol>
              </a:tblGrid>
              <a:tr h="8338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Library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257675"/>
                  </a:ext>
                </a:extLst>
              </a:tr>
              <a:tr h="8227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</a:rPr>
                        <a:t>JEFF-4.0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728.9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591.7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4653145"/>
                  </a:ext>
                </a:extLst>
              </a:tr>
              <a:tr h="8227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JENDL-5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639.0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623.4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0596293"/>
                  </a:ext>
                </a:extLst>
              </a:tr>
              <a:tr h="8227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This work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323.0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245.1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9086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1723D4A5-922B-5416-4F40-9C78DB60DB7F}"/>
                  </a:ext>
                </a:extLst>
              </p:cNvPr>
              <p:cNvSpPr txBox="1"/>
              <p:nvPr/>
            </p:nvSpPr>
            <p:spPr>
              <a:xfrm>
                <a:off x="2941384" y="2718453"/>
                <a:ext cx="990503" cy="4024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s-ES" sz="2400" b="1" i="1" smtClean="0">
                              <a:latin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</m:oMath>
                  </m:oMathPara>
                </a14:m>
                <a:endParaRPr lang="es-ES" sz="2400" b="1" dirty="0"/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1723D4A5-922B-5416-4F40-9C78DB60D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1384" y="2718453"/>
                <a:ext cx="990503" cy="402418"/>
              </a:xfrm>
              <a:prstGeom prst="rect">
                <a:avLst/>
              </a:prstGeom>
              <a:blipFill>
                <a:blip r:embed="rId3"/>
                <a:stretch>
                  <a:fillRect b="-19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2B4076CC-DBC8-ACDC-0807-35BD3B6F4724}"/>
                  </a:ext>
                </a:extLst>
              </p:cNvPr>
              <p:cNvSpPr txBox="1"/>
              <p:nvPr/>
            </p:nvSpPr>
            <p:spPr>
              <a:xfrm>
                <a:off x="4468008" y="2737363"/>
                <a:ext cx="1790701" cy="4024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s-ES" sz="2400" b="1" i="1" smtClean="0">
                              <a:latin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  <m:r>
                        <a:rPr lang="es-ES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⨁</m:t>
                      </m:r>
                      <m:sSub>
                        <m:sSubPr>
                          <m:ctrlP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𝑴𝑭</m:t>
                          </m:r>
                          <m: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𝟑𝟒</m:t>
                          </m:r>
                        </m:sub>
                      </m:sSub>
                    </m:oMath>
                  </m:oMathPara>
                </a14:m>
                <a:endParaRPr lang="es-ES" sz="2400" b="1" dirty="0"/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2B4076CC-DBC8-ACDC-0807-35BD3B6F4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8008" y="2737363"/>
                <a:ext cx="1790701" cy="402418"/>
              </a:xfrm>
              <a:prstGeom prst="rect">
                <a:avLst/>
              </a:prstGeom>
              <a:blipFill>
                <a:blip r:embed="rId4"/>
                <a:stretch>
                  <a:fillRect l="-4422" r="-5102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42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E78F3C-DD8B-A671-CD5C-F0B79DE2D8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93487C1B-9368-9DE2-DB69-EB9AB9512030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031175F-8991-5D52-FEAD-DB8F795D5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conclusions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673787-D3FF-FFF8-2BB1-B56A6FB12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23253" y="6452223"/>
            <a:ext cx="624840" cy="216000"/>
          </a:xfrm>
        </p:spPr>
        <p:txBody>
          <a:bodyPr/>
          <a:lstStyle/>
          <a:p>
            <a:fld id="{963E9002-E6CB-4983-8B51-5C3EA949C33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42B9123D-699B-6C97-0DAE-5A2E4C86B5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19676" y="6452223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185A61FD-9F4F-365F-5FD7-B5AA8A050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81DA39BE-2E7D-5E52-6925-C2D47207661A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3394B984-F200-7BC8-63F7-5F32095DED63}"/>
              </a:ext>
            </a:extLst>
          </p:cNvPr>
          <p:cNvSpPr/>
          <p:nvPr/>
        </p:nvSpPr>
        <p:spPr>
          <a:xfrm>
            <a:off x="440115" y="2095816"/>
            <a:ext cx="4621793" cy="51966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1875" b="1" kern="0" spc="188" dirty="0">
                <a:solidFill>
                  <a:schemeClr val="accent4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WHAT THIS WORK DELIVERS</a:t>
            </a:r>
            <a:endParaRPr lang="en-US" sz="1875" b="1" dirty="0">
              <a:solidFill>
                <a:schemeClr val="accent4"/>
              </a:solidFill>
            </a:endParaRPr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8EFAF10B-D12D-A830-EF88-93F23E8D73DB}"/>
              </a:ext>
            </a:extLst>
          </p:cNvPr>
          <p:cNvSpPr/>
          <p:nvPr/>
        </p:nvSpPr>
        <p:spPr>
          <a:xfrm>
            <a:off x="343907" y="2767518"/>
            <a:ext cx="381261" cy="80962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✓</a:t>
            </a:r>
            <a:endParaRPr lang="en-US" sz="2000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9AF255E1-E78F-C7D9-81A3-0F3FDA43657E}"/>
              </a:ext>
            </a:extLst>
          </p:cNvPr>
          <p:cNvSpPr/>
          <p:nvPr/>
        </p:nvSpPr>
        <p:spPr>
          <a:xfrm>
            <a:off x="729521" y="2615476"/>
            <a:ext cx="5074379" cy="80962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 marL="0" indent="0" algn="l">
              <a:lnSpc>
                <a:spcPct val="135000"/>
              </a:lnSpc>
              <a:buNone/>
            </a:pP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A reproducible, purely data-driven MF4 + MF34, between [0.85 – 4 MeV]</a:t>
            </a:r>
            <a:endParaRPr lang="en-US" sz="2000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85E9F6B9-630B-7DB0-9D7B-657B72BFCB03}"/>
              </a:ext>
            </a:extLst>
          </p:cNvPr>
          <p:cNvSpPr/>
          <p:nvPr/>
        </p:nvSpPr>
        <p:spPr>
          <a:xfrm>
            <a:off x="343907" y="3761458"/>
            <a:ext cx="381262" cy="51966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✓</a:t>
            </a:r>
            <a:endParaRPr lang="en-US" sz="2000" dirty="0"/>
          </a:p>
        </p:txBody>
      </p:sp>
      <p:sp>
        <p:nvSpPr>
          <p:cNvPr id="11" name="Text 6">
            <a:extLst>
              <a:ext uri="{FF2B5EF4-FFF2-40B4-BE49-F238E27FC236}">
                <a16:creationId xmlns:a16="http://schemas.microsoft.com/office/drawing/2014/main" id="{76658822-FC79-36E2-3283-BB160F1A8DBF}"/>
              </a:ext>
            </a:extLst>
          </p:cNvPr>
          <p:cNvSpPr/>
          <p:nvPr/>
        </p:nvSpPr>
        <p:spPr>
          <a:xfrm>
            <a:off x="729522" y="3596551"/>
            <a:ext cx="4681606" cy="81915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 marL="0" indent="0" algn="l">
              <a:lnSpc>
                <a:spcPct val="135000"/>
              </a:lnSpc>
              <a:buNone/>
            </a:pP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Uncertainty </a:t>
            </a:r>
            <a:r>
              <a:rPr lang="en-US" sz="2000" b="1" dirty="0">
                <a:latin typeface="Arial" pitchFamily="34" charset="0"/>
                <a:ea typeface="Arial" pitchFamily="34" charset="-122"/>
                <a:cs typeface="Arial" pitchFamily="34" charset="-120"/>
              </a:rPr>
              <a:t>spread across orders</a:t>
            </a: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 smooth, interpretable bands.</a:t>
            </a:r>
            <a:endParaRPr lang="en-US" sz="2000" dirty="0"/>
          </a:p>
        </p:txBody>
      </p:sp>
      <p:sp>
        <p:nvSpPr>
          <p:cNvPr id="12" name="Text 7">
            <a:extLst>
              <a:ext uri="{FF2B5EF4-FFF2-40B4-BE49-F238E27FC236}">
                <a16:creationId xmlns:a16="http://schemas.microsoft.com/office/drawing/2014/main" id="{B07C0A0F-E37A-0DE2-7510-3DB2F85EFBA0}"/>
              </a:ext>
            </a:extLst>
          </p:cNvPr>
          <p:cNvSpPr/>
          <p:nvPr/>
        </p:nvSpPr>
        <p:spPr>
          <a:xfrm>
            <a:off x="343906" y="5188386"/>
            <a:ext cx="381262" cy="81915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✓</a:t>
            </a:r>
            <a:endParaRPr lang="en-US" sz="2000" dirty="0"/>
          </a:p>
        </p:txBody>
      </p:sp>
      <p:sp>
        <p:nvSpPr>
          <p:cNvPr id="13" name="Text 8">
            <a:extLst>
              <a:ext uri="{FF2B5EF4-FFF2-40B4-BE49-F238E27FC236}">
                <a16:creationId xmlns:a16="http://schemas.microsoft.com/office/drawing/2014/main" id="{8B8A6CC7-1431-DC55-E4E7-DF76459A5A44}"/>
              </a:ext>
            </a:extLst>
          </p:cNvPr>
          <p:cNvSpPr/>
          <p:nvPr/>
        </p:nvSpPr>
        <p:spPr>
          <a:xfrm>
            <a:off x="729520" y="5042674"/>
            <a:ext cx="4782279" cy="81915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>
              <a:lnSpc>
                <a:spcPct val="135000"/>
              </a:lnSpc>
            </a:pP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Better performance on the χ²/N metrics compared to JEFF and JENDL libraries </a:t>
            </a:r>
            <a:endParaRPr lang="en-US" sz="2000" dirty="0"/>
          </a:p>
        </p:txBody>
      </p:sp>
      <p:sp>
        <p:nvSpPr>
          <p:cNvPr id="14" name="Text 9">
            <a:extLst>
              <a:ext uri="{FF2B5EF4-FFF2-40B4-BE49-F238E27FC236}">
                <a16:creationId xmlns:a16="http://schemas.microsoft.com/office/drawing/2014/main" id="{B799D2FA-B53D-3D8B-7A99-9B3F3222C462}"/>
              </a:ext>
            </a:extLst>
          </p:cNvPr>
          <p:cNvSpPr/>
          <p:nvPr/>
        </p:nvSpPr>
        <p:spPr>
          <a:xfrm>
            <a:off x="6216212" y="2022829"/>
            <a:ext cx="3907418" cy="441269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1875" b="1" kern="0" spc="188" dirty="0">
                <a:solidFill>
                  <a:srgbClr val="FF735F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LIMITATIONS &amp; OUTLOOK</a:t>
            </a:r>
            <a:endParaRPr lang="en-US" sz="1875" b="1" dirty="0">
              <a:solidFill>
                <a:srgbClr val="FF735F"/>
              </a:solidFill>
            </a:endParaRPr>
          </a:p>
        </p:txBody>
      </p:sp>
      <p:sp>
        <p:nvSpPr>
          <p:cNvPr id="15" name="Text 10">
            <a:extLst>
              <a:ext uri="{FF2B5EF4-FFF2-40B4-BE49-F238E27FC236}">
                <a16:creationId xmlns:a16="http://schemas.microsoft.com/office/drawing/2014/main" id="{DC500CD7-3F47-9150-7D98-501655C2B9FF}"/>
              </a:ext>
            </a:extLst>
          </p:cNvPr>
          <p:cNvSpPr/>
          <p:nvPr/>
        </p:nvSpPr>
        <p:spPr>
          <a:xfrm>
            <a:off x="6093306" y="2594073"/>
            <a:ext cx="299145" cy="70485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250" dirty="0">
                <a:latin typeface="Arial" pitchFamily="34" charset="0"/>
                <a:ea typeface="Arial" pitchFamily="34" charset="-122"/>
                <a:cs typeface="Arial" pitchFamily="34" charset="-120"/>
              </a:rPr>
              <a:t>—</a:t>
            </a:r>
            <a:endParaRPr lang="en-US" sz="2250" dirty="0"/>
          </a:p>
        </p:txBody>
      </p:sp>
      <p:sp>
        <p:nvSpPr>
          <p:cNvPr id="16" name="Text 11">
            <a:extLst>
              <a:ext uri="{FF2B5EF4-FFF2-40B4-BE49-F238E27FC236}">
                <a16:creationId xmlns:a16="http://schemas.microsoft.com/office/drawing/2014/main" id="{E0D06A5B-D8E5-B64B-C315-CE953F3DE86A}"/>
              </a:ext>
            </a:extLst>
          </p:cNvPr>
          <p:cNvSpPr/>
          <p:nvPr/>
        </p:nvSpPr>
        <p:spPr>
          <a:xfrm>
            <a:off x="6576601" y="2541351"/>
            <a:ext cx="5072141" cy="1351861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χ²/N still &gt; 1 for all three. Uncertainties may still underestimate the spread although MF33 covariances are not considered here</a:t>
            </a:r>
            <a:endParaRPr lang="en-US" sz="2000" dirty="0"/>
          </a:p>
        </p:txBody>
      </p:sp>
      <p:sp>
        <p:nvSpPr>
          <p:cNvPr id="17" name="Text 12">
            <a:extLst>
              <a:ext uri="{FF2B5EF4-FFF2-40B4-BE49-F238E27FC236}">
                <a16:creationId xmlns:a16="http://schemas.microsoft.com/office/drawing/2014/main" id="{F464F0AB-71D3-04F8-5AB1-752C7B2E9A2E}"/>
              </a:ext>
            </a:extLst>
          </p:cNvPr>
          <p:cNvSpPr/>
          <p:nvPr/>
        </p:nvSpPr>
        <p:spPr>
          <a:xfrm>
            <a:off x="6093306" y="3929195"/>
            <a:ext cx="299145" cy="40957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250" dirty="0">
                <a:latin typeface="Arial" pitchFamily="34" charset="0"/>
                <a:ea typeface="Arial" pitchFamily="34" charset="-122"/>
                <a:cs typeface="Arial" pitchFamily="34" charset="-120"/>
              </a:rPr>
              <a:t>—</a:t>
            </a:r>
            <a:endParaRPr lang="en-US" sz="2250" dirty="0"/>
          </a:p>
        </p:txBody>
      </p:sp>
      <p:sp>
        <p:nvSpPr>
          <p:cNvPr id="18" name="Text 13">
            <a:extLst>
              <a:ext uri="{FF2B5EF4-FFF2-40B4-BE49-F238E27FC236}">
                <a16:creationId xmlns:a16="http://schemas.microsoft.com/office/drawing/2014/main" id="{A55EE8F7-5F60-2753-1B6A-1B841E253C65}"/>
              </a:ext>
            </a:extLst>
          </p:cNvPr>
          <p:cNvSpPr/>
          <p:nvPr/>
        </p:nvSpPr>
        <p:spPr>
          <a:xfrm>
            <a:off x="6576601" y="3881481"/>
            <a:ext cx="5118999" cy="89451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Many bins rest on only </a:t>
            </a:r>
            <a:r>
              <a:rPr lang="en-US" sz="2000" b="1" dirty="0">
                <a:latin typeface="Arial" pitchFamily="34" charset="0"/>
                <a:ea typeface="Arial" pitchFamily="34" charset="-122"/>
                <a:cs typeface="Arial" pitchFamily="34" charset="-120"/>
              </a:rPr>
              <a:t>1–2 experiments </a:t>
            </a: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(often Kinney alone).</a:t>
            </a:r>
            <a:endParaRPr lang="en-US" sz="2000" dirty="0"/>
          </a:p>
        </p:txBody>
      </p:sp>
      <p:sp>
        <p:nvSpPr>
          <p:cNvPr id="19" name="Text 14">
            <a:extLst>
              <a:ext uri="{FF2B5EF4-FFF2-40B4-BE49-F238E27FC236}">
                <a16:creationId xmlns:a16="http://schemas.microsoft.com/office/drawing/2014/main" id="{F28DEBFD-E70F-2564-218D-FC38391F6686}"/>
              </a:ext>
            </a:extLst>
          </p:cNvPr>
          <p:cNvSpPr/>
          <p:nvPr/>
        </p:nvSpPr>
        <p:spPr>
          <a:xfrm>
            <a:off x="6093306" y="4833540"/>
            <a:ext cx="299145" cy="40957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250" dirty="0">
                <a:latin typeface="Arial" pitchFamily="34" charset="0"/>
                <a:ea typeface="Arial" pitchFamily="34" charset="-122"/>
                <a:cs typeface="Arial" pitchFamily="34" charset="-120"/>
              </a:rPr>
              <a:t>—</a:t>
            </a:r>
            <a:endParaRPr lang="en-US" sz="2250" dirty="0"/>
          </a:p>
        </p:txBody>
      </p:sp>
      <p:sp>
        <p:nvSpPr>
          <p:cNvPr id="20" name="Text 15">
            <a:extLst>
              <a:ext uri="{FF2B5EF4-FFF2-40B4-BE49-F238E27FC236}">
                <a16:creationId xmlns:a16="http://schemas.microsoft.com/office/drawing/2014/main" id="{FAC679BB-F1F0-521E-1124-2F886936ABB8}"/>
              </a:ext>
            </a:extLst>
          </p:cNvPr>
          <p:cNvSpPr/>
          <p:nvPr/>
        </p:nvSpPr>
        <p:spPr>
          <a:xfrm>
            <a:off x="6576601" y="4817989"/>
            <a:ext cx="5316423" cy="626381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2000" dirty="0"/>
              <a:t>Check for continuity issues function of energy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7D04B70-6AF6-7311-6D42-019330F5EB6E}"/>
              </a:ext>
            </a:extLst>
          </p:cNvPr>
          <p:cNvSpPr txBox="1"/>
          <p:nvPr/>
        </p:nvSpPr>
        <p:spPr>
          <a:xfrm>
            <a:off x="725169" y="4508838"/>
            <a:ext cx="4240493" cy="462371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>
            <a:defPPr>
              <a:defRPr lang="fr-FR"/>
            </a:defPPr>
            <a:lvl1pPr>
              <a:lnSpc>
                <a:spcPct val="135000"/>
              </a:lnSpc>
              <a:defRPr sz="2000">
                <a:latin typeface="Arial" pitchFamily="34" charset="0"/>
                <a:ea typeface="Arial" pitchFamily="34" charset="-122"/>
                <a:cs typeface="Arial" pitchFamily="34" charset="-120"/>
              </a:defRPr>
            </a:lvl1pPr>
          </a:lstStyle>
          <a:p>
            <a:r>
              <a:rPr lang="en-US" dirty="0"/>
              <a:t>Shape and magnitude decoupled</a:t>
            </a:r>
          </a:p>
        </p:txBody>
      </p:sp>
      <p:sp>
        <p:nvSpPr>
          <p:cNvPr id="27" name="Text 7">
            <a:extLst>
              <a:ext uri="{FF2B5EF4-FFF2-40B4-BE49-F238E27FC236}">
                <a16:creationId xmlns:a16="http://schemas.microsoft.com/office/drawing/2014/main" id="{FEFDAC80-3A66-C5B5-4092-7C9712F420BE}"/>
              </a:ext>
            </a:extLst>
          </p:cNvPr>
          <p:cNvSpPr/>
          <p:nvPr/>
        </p:nvSpPr>
        <p:spPr>
          <a:xfrm>
            <a:off x="343907" y="4570077"/>
            <a:ext cx="381262" cy="81915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000" dirty="0">
                <a:latin typeface="Arial" pitchFamily="34" charset="0"/>
                <a:ea typeface="Arial" pitchFamily="34" charset="-122"/>
                <a:cs typeface="Arial" pitchFamily="34" charset="-120"/>
              </a:rPr>
              <a:t>✓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7969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01445F-A496-1040-A39A-119AD82E7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7A4D04-2603-9C22-093D-FCC0FFF60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7536F2-27A3-CDD5-81D5-3C434DD09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March 2025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910673-4691-BE50-E349-C1B7672CB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9A8583-B037-55A8-1196-8A297E870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6332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376F7-C99F-4CB7-DD13-5B75C97D2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>
            <a:extLst>
              <a:ext uri="{FF2B5EF4-FFF2-40B4-BE49-F238E27FC236}">
                <a16:creationId xmlns:a16="http://schemas.microsoft.com/office/drawing/2014/main" id="{139C2D37-3706-F2E5-475B-08540328E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79" y="1796595"/>
            <a:ext cx="7679565" cy="4240954"/>
          </a:xfrm>
          <a:prstGeom prst="rect">
            <a:avLst/>
          </a:prstGeom>
        </p:spPr>
      </p:pic>
      <p:sp>
        <p:nvSpPr>
          <p:cNvPr id="40" name="Ellipse 4">
            <a:extLst>
              <a:ext uri="{FF2B5EF4-FFF2-40B4-BE49-F238E27FC236}">
                <a16:creationId xmlns:a16="http://schemas.microsoft.com/office/drawing/2014/main" id="{9C48BD81-CA4D-D181-8046-91C2A46BC06D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9C032DF-6F6D-EAC5-BA67-2F5FE39A6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dirty="0"/>
              <a:t>Lower χ² across the database (only </a:t>
            </a:r>
            <a:r>
              <a:rPr lang="en-US" dirty="0" err="1"/>
              <a:t>exfor</a:t>
            </a:r>
            <a:r>
              <a:rPr lang="en-US" dirty="0"/>
              <a:t> covariance)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94A53D-1239-AFF0-3C79-5164B18EE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63E9002-E6CB-4983-8B51-5C3EA949C333}" type="slidenum">
              <a:rPr lang="fr-FR" smtClean="0"/>
              <a:pPr algn="l"/>
              <a:t>24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C520E9C7-F40A-2735-6957-5B7154B305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B78EF24-C577-7510-56C3-DEEEA67DC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E79C445C-9B68-551A-8F1A-E4492D56C705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4" name="Text 7">
            <a:extLst>
              <a:ext uri="{FF2B5EF4-FFF2-40B4-BE49-F238E27FC236}">
                <a16:creationId xmlns:a16="http://schemas.microsoft.com/office/drawing/2014/main" id="{C0F43400-4F48-76B1-9724-F15994560EF5}"/>
              </a:ext>
            </a:extLst>
          </p:cNvPr>
          <p:cNvSpPr/>
          <p:nvPr/>
        </p:nvSpPr>
        <p:spPr>
          <a:xfrm>
            <a:off x="990601" y="6840736"/>
            <a:ext cx="5463070" cy="35122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40000" lnSpcReduction="2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Points from different experiments are taken as uncorrelated; the full data covariance is block-diagonal in experiment.</a:t>
            </a:r>
            <a:endParaRPr lang="en-US" sz="1875" dirty="0"/>
          </a:p>
        </p:txBody>
      </p:sp>
      <p:sp>
        <p:nvSpPr>
          <p:cNvPr id="50" name="Shape 19">
            <a:extLst>
              <a:ext uri="{FF2B5EF4-FFF2-40B4-BE49-F238E27FC236}">
                <a16:creationId xmlns:a16="http://schemas.microsoft.com/office/drawing/2014/main" id="{F8AB2A8D-0A20-ED63-450D-7843F4152289}"/>
              </a:ext>
            </a:extLst>
          </p:cNvPr>
          <p:cNvSpPr/>
          <p:nvPr/>
        </p:nvSpPr>
        <p:spPr>
          <a:xfrm>
            <a:off x="8757196" y="6699796"/>
            <a:ext cx="6403671" cy="45719"/>
          </a:xfrm>
          <a:prstGeom prst="rect">
            <a:avLst/>
          </a:prstGeom>
          <a:solidFill>
            <a:srgbClr val="E7ECF0"/>
          </a:solidFill>
          <a:ln/>
        </p:spPr>
        <p:txBody>
          <a:bodyPr/>
          <a:lstStyle/>
          <a:p>
            <a:endParaRPr lang="en-US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58415A38-5C4E-DF23-4229-5F44A9F96F50}"/>
              </a:ext>
            </a:extLst>
          </p:cNvPr>
          <p:cNvGrpSpPr/>
          <p:nvPr/>
        </p:nvGrpSpPr>
        <p:grpSpPr>
          <a:xfrm>
            <a:off x="7969718" y="1408070"/>
            <a:ext cx="4078046" cy="2133235"/>
            <a:chOff x="7969718" y="1251946"/>
            <a:chExt cx="4078046" cy="2133235"/>
          </a:xfrm>
        </p:grpSpPr>
        <p:sp>
          <p:nvSpPr>
            <p:cNvPr id="5" name="Shape 4">
              <a:extLst>
                <a:ext uri="{FF2B5EF4-FFF2-40B4-BE49-F238E27FC236}">
                  <a16:creationId xmlns:a16="http://schemas.microsoft.com/office/drawing/2014/main" id="{819392E3-E55A-FCB3-0072-BA5F14571D45}"/>
                </a:ext>
              </a:extLst>
            </p:cNvPr>
            <p:cNvSpPr/>
            <p:nvPr/>
          </p:nvSpPr>
          <p:spPr>
            <a:xfrm>
              <a:off x="7969718" y="1251946"/>
              <a:ext cx="4078046" cy="21332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D6DDE3"/>
              </a:solidFill>
              <a:prstDash val="soli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5">
              <a:extLst>
                <a:ext uri="{FF2B5EF4-FFF2-40B4-BE49-F238E27FC236}">
                  <a16:creationId xmlns:a16="http://schemas.microsoft.com/office/drawing/2014/main" id="{6E162D6C-CDCA-E392-192C-CCE6E26FF98A}"/>
                </a:ext>
              </a:extLst>
            </p:cNvPr>
            <p:cNvSpPr/>
            <p:nvPr/>
          </p:nvSpPr>
          <p:spPr>
            <a:xfrm>
              <a:off x="8176866" y="1419376"/>
              <a:ext cx="3759215" cy="29128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92500" lnSpcReduction="10000"/>
            </a:bodyPr>
            <a:lstStyle/>
            <a:p>
              <a:pPr marL="0" indent="0">
                <a:buNone/>
              </a:pPr>
              <a:r>
                <a:rPr lang="en-US" sz="1875" b="1" dirty="0">
                  <a:solidFill>
                    <a:srgbClr val="5E6B77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Full pool · χ²/N</a:t>
              </a:r>
              <a:endParaRPr lang="en-US" sz="1875" b="1" dirty="0"/>
            </a:p>
          </p:txBody>
        </p:sp>
        <p:sp>
          <p:nvSpPr>
            <p:cNvPr id="10" name="Text 6">
              <a:extLst>
                <a:ext uri="{FF2B5EF4-FFF2-40B4-BE49-F238E27FC236}">
                  <a16:creationId xmlns:a16="http://schemas.microsoft.com/office/drawing/2014/main" id="{EA21CB7D-D047-FB7C-D993-7B5C2494C626}"/>
                </a:ext>
              </a:extLst>
            </p:cNvPr>
            <p:cNvSpPr/>
            <p:nvPr/>
          </p:nvSpPr>
          <p:spPr>
            <a:xfrm>
              <a:off x="8176867" y="1978478"/>
              <a:ext cx="1379380" cy="29128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92500" lnSpcReduction="20000"/>
            </a:bodyPr>
            <a:lstStyle/>
            <a:p>
              <a:pPr marL="0" indent="0">
                <a:buNone/>
              </a:pPr>
              <a:r>
                <a:rPr lang="en-US" sz="2025" b="1" dirty="0">
                  <a:solidFill>
                    <a:srgbClr val="C63A32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This work</a:t>
              </a:r>
              <a:endParaRPr lang="en-US" sz="2025" dirty="0"/>
            </a:p>
          </p:txBody>
        </p:sp>
        <p:sp>
          <p:nvSpPr>
            <p:cNvPr id="11" name="Text 7">
              <a:extLst>
                <a:ext uri="{FF2B5EF4-FFF2-40B4-BE49-F238E27FC236}">
                  <a16:creationId xmlns:a16="http://schemas.microsoft.com/office/drawing/2014/main" id="{476BA96F-2EC8-8D0D-BB16-D7E1C1FB3182}"/>
                </a:ext>
              </a:extLst>
            </p:cNvPr>
            <p:cNvSpPr/>
            <p:nvPr/>
          </p:nvSpPr>
          <p:spPr>
            <a:xfrm>
              <a:off x="10924674" y="2006432"/>
              <a:ext cx="907960" cy="479764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sz="2400" b="1" dirty="0">
                  <a:solidFill>
                    <a:srgbClr val="C63A32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16.8</a:t>
              </a:r>
              <a:endParaRPr lang="en-US" sz="2400" dirty="0"/>
            </a:p>
          </p:txBody>
        </p:sp>
        <p:sp>
          <p:nvSpPr>
            <p:cNvPr id="12" name="Text 8">
              <a:extLst>
                <a:ext uri="{FF2B5EF4-FFF2-40B4-BE49-F238E27FC236}">
                  <a16:creationId xmlns:a16="http://schemas.microsoft.com/office/drawing/2014/main" id="{C87515CB-1D9C-A0B3-3A26-250C6A8C5BB3}"/>
                </a:ext>
              </a:extLst>
            </p:cNvPr>
            <p:cNvSpPr/>
            <p:nvPr/>
          </p:nvSpPr>
          <p:spPr>
            <a:xfrm>
              <a:off x="8176866" y="2482377"/>
              <a:ext cx="1563899" cy="355488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A0096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JEFF-4.0</a:t>
              </a:r>
              <a:endParaRPr lang="en-US" sz="1600" b="1" dirty="0">
                <a:solidFill>
                  <a:srgbClr val="0A0096"/>
                </a:solidFill>
              </a:endParaRPr>
            </a:p>
          </p:txBody>
        </p:sp>
        <p:sp>
          <p:nvSpPr>
            <p:cNvPr id="13" name="Text 9">
              <a:extLst>
                <a:ext uri="{FF2B5EF4-FFF2-40B4-BE49-F238E27FC236}">
                  <a16:creationId xmlns:a16="http://schemas.microsoft.com/office/drawing/2014/main" id="{590337A9-B5C8-C817-F785-017EC2D75691}"/>
                </a:ext>
              </a:extLst>
            </p:cNvPr>
            <p:cNvSpPr/>
            <p:nvPr/>
          </p:nvSpPr>
          <p:spPr>
            <a:xfrm>
              <a:off x="10828421" y="2482378"/>
              <a:ext cx="1051669" cy="432444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b="1" dirty="0">
                  <a:solidFill>
                    <a:srgbClr val="0A0096"/>
                  </a:solidFill>
                  <a:latin typeface="Courier New" pitchFamily="34" charset="0"/>
                  <a:cs typeface="Courier New" pitchFamily="34" charset="-120"/>
                </a:rPr>
                <a:t>33.3</a:t>
              </a:r>
              <a:endParaRPr lang="en-US" b="1" dirty="0">
                <a:solidFill>
                  <a:srgbClr val="0A0096"/>
                </a:solidFill>
              </a:endParaRPr>
            </a:p>
          </p:txBody>
        </p:sp>
        <p:sp>
          <p:nvSpPr>
            <p:cNvPr id="14" name="Text 10">
              <a:extLst>
                <a:ext uri="{FF2B5EF4-FFF2-40B4-BE49-F238E27FC236}">
                  <a16:creationId xmlns:a16="http://schemas.microsoft.com/office/drawing/2014/main" id="{EDD5E673-711C-CD17-53CA-FB154B3424EA}"/>
                </a:ext>
              </a:extLst>
            </p:cNvPr>
            <p:cNvSpPr/>
            <p:nvPr/>
          </p:nvSpPr>
          <p:spPr>
            <a:xfrm>
              <a:off x="8176866" y="2880480"/>
              <a:ext cx="1563899" cy="285826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Autofit/>
            </a:bodyPr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0B0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JENDL-5</a:t>
              </a: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Text 11">
              <a:extLst>
                <a:ext uri="{FF2B5EF4-FFF2-40B4-BE49-F238E27FC236}">
                  <a16:creationId xmlns:a16="http://schemas.microsoft.com/office/drawing/2014/main" id="{A5190EC6-2805-B030-FF82-548DDD8BAEF6}"/>
                </a:ext>
              </a:extLst>
            </p:cNvPr>
            <p:cNvSpPr/>
            <p:nvPr/>
          </p:nvSpPr>
          <p:spPr>
            <a:xfrm>
              <a:off x="10703293" y="2971225"/>
              <a:ext cx="1176797" cy="336469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b="1" dirty="0">
                  <a:solidFill>
                    <a:srgbClr val="00B050"/>
                  </a:solidFill>
                  <a:latin typeface="Courier New" pitchFamily="34" charset="0"/>
                  <a:cs typeface="Courier New" pitchFamily="34" charset="-120"/>
                </a:rPr>
                <a:t>33.6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D80E1FDF-A2B0-6B61-8E1B-54259762575E}"/>
              </a:ext>
            </a:extLst>
          </p:cNvPr>
          <p:cNvGrpSpPr/>
          <p:nvPr/>
        </p:nvGrpSpPr>
        <p:grpSpPr>
          <a:xfrm>
            <a:off x="7969718" y="3749642"/>
            <a:ext cx="4078046" cy="2133235"/>
            <a:chOff x="7969718" y="1251946"/>
            <a:chExt cx="4078046" cy="2133235"/>
          </a:xfrm>
        </p:grpSpPr>
        <p:sp>
          <p:nvSpPr>
            <p:cNvPr id="28" name="Shape 4">
              <a:extLst>
                <a:ext uri="{FF2B5EF4-FFF2-40B4-BE49-F238E27FC236}">
                  <a16:creationId xmlns:a16="http://schemas.microsoft.com/office/drawing/2014/main" id="{138DC56A-41C8-4946-ADFE-062B309B280E}"/>
                </a:ext>
              </a:extLst>
            </p:cNvPr>
            <p:cNvSpPr/>
            <p:nvPr/>
          </p:nvSpPr>
          <p:spPr>
            <a:xfrm>
              <a:off x="7969718" y="1251946"/>
              <a:ext cx="4078046" cy="21332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D6DDE3"/>
              </a:solidFill>
              <a:prstDash val="soli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5">
              <a:extLst>
                <a:ext uri="{FF2B5EF4-FFF2-40B4-BE49-F238E27FC236}">
                  <a16:creationId xmlns:a16="http://schemas.microsoft.com/office/drawing/2014/main" id="{DF396A32-7E56-2877-447E-CE646E17E3C7}"/>
                </a:ext>
              </a:extLst>
            </p:cNvPr>
            <p:cNvSpPr/>
            <p:nvPr/>
          </p:nvSpPr>
          <p:spPr>
            <a:xfrm>
              <a:off x="8176866" y="1419376"/>
              <a:ext cx="3759215" cy="29128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85000" lnSpcReduction="10000"/>
            </a:bodyPr>
            <a:lstStyle/>
            <a:p>
              <a:pPr marL="0" indent="0">
                <a:buNone/>
              </a:pPr>
              <a:r>
                <a:rPr lang="en-US" sz="1875" b="1" dirty="0">
                  <a:solidFill>
                    <a:srgbClr val="5E6B77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Excluding Kinney &amp; Smith· χ²/N</a:t>
              </a:r>
              <a:endParaRPr lang="en-US" sz="1875" b="1" dirty="0"/>
            </a:p>
          </p:txBody>
        </p:sp>
        <p:sp>
          <p:nvSpPr>
            <p:cNvPr id="30" name="Text 6">
              <a:extLst>
                <a:ext uri="{FF2B5EF4-FFF2-40B4-BE49-F238E27FC236}">
                  <a16:creationId xmlns:a16="http://schemas.microsoft.com/office/drawing/2014/main" id="{641EA3FD-8795-BF08-5574-7BBEA04610E1}"/>
                </a:ext>
              </a:extLst>
            </p:cNvPr>
            <p:cNvSpPr/>
            <p:nvPr/>
          </p:nvSpPr>
          <p:spPr>
            <a:xfrm>
              <a:off x="8176867" y="1978478"/>
              <a:ext cx="1379380" cy="29128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 fontScale="92500" lnSpcReduction="20000"/>
            </a:bodyPr>
            <a:lstStyle/>
            <a:p>
              <a:pPr marL="0" indent="0">
                <a:buNone/>
              </a:pPr>
              <a:r>
                <a:rPr lang="en-US" sz="2025" b="1" dirty="0">
                  <a:solidFill>
                    <a:srgbClr val="C63A32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This work</a:t>
              </a:r>
              <a:endParaRPr lang="en-US" sz="2025" dirty="0"/>
            </a:p>
          </p:txBody>
        </p:sp>
        <p:sp>
          <p:nvSpPr>
            <p:cNvPr id="31" name="Text 7">
              <a:extLst>
                <a:ext uri="{FF2B5EF4-FFF2-40B4-BE49-F238E27FC236}">
                  <a16:creationId xmlns:a16="http://schemas.microsoft.com/office/drawing/2014/main" id="{3F4C8583-C1FF-5051-9FEA-91719CB36977}"/>
                </a:ext>
              </a:extLst>
            </p:cNvPr>
            <p:cNvSpPr/>
            <p:nvPr/>
          </p:nvSpPr>
          <p:spPr>
            <a:xfrm>
              <a:off x="10549288" y="2006432"/>
              <a:ext cx="1283346" cy="479764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sz="2400" b="1" dirty="0">
                  <a:solidFill>
                    <a:srgbClr val="C63A32"/>
                  </a:solidFill>
                  <a:latin typeface="Courier New" pitchFamily="34" charset="0"/>
                  <a:cs typeface="Courier New" pitchFamily="34" charset="-120"/>
                </a:rPr>
                <a:t>17.0</a:t>
              </a:r>
              <a:endParaRPr lang="en-US" sz="2400" dirty="0"/>
            </a:p>
          </p:txBody>
        </p:sp>
        <p:sp>
          <p:nvSpPr>
            <p:cNvPr id="32" name="Text 8">
              <a:extLst>
                <a:ext uri="{FF2B5EF4-FFF2-40B4-BE49-F238E27FC236}">
                  <a16:creationId xmlns:a16="http://schemas.microsoft.com/office/drawing/2014/main" id="{74988638-D7C5-8DC1-5265-28120F402447}"/>
                </a:ext>
              </a:extLst>
            </p:cNvPr>
            <p:cNvSpPr/>
            <p:nvPr/>
          </p:nvSpPr>
          <p:spPr>
            <a:xfrm>
              <a:off x="8176866" y="2482377"/>
              <a:ext cx="1563899" cy="355488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A0096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JEFF-4.0</a:t>
              </a:r>
              <a:endParaRPr lang="en-US" sz="1600" b="1" dirty="0">
                <a:solidFill>
                  <a:srgbClr val="0A0096"/>
                </a:solidFill>
              </a:endParaRPr>
            </a:p>
          </p:txBody>
        </p:sp>
        <p:sp>
          <p:nvSpPr>
            <p:cNvPr id="33" name="Text 9">
              <a:extLst>
                <a:ext uri="{FF2B5EF4-FFF2-40B4-BE49-F238E27FC236}">
                  <a16:creationId xmlns:a16="http://schemas.microsoft.com/office/drawing/2014/main" id="{297C4314-E543-A22F-0EC0-171AD5765277}"/>
                </a:ext>
              </a:extLst>
            </p:cNvPr>
            <p:cNvSpPr/>
            <p:nvPr/>
          </p:nvSpPr>
          <p:spPr>
            <a:xfrm>
              <a:off x="10828421" y="2482378"/>
              <a:ext cx="1051669" cy="432444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b="1" dirty="0">
                  <a:solidFill>
                    <a:srgbClr val="0A0096"/>
                  </a:solidFill>
                  <a:latin typeface="Courier New" pitchFamily="34" charset="0"/>
                  <a:cs typeface="Courier New" pitchFamily="34" charset="-120"/>
                </a:rPr>
                <a:t>44.9</a:t>
              </a:r>
              <a:endParaRPr lang="en-US" b="1" dirty="0">
                <a:solidFill>
                  <a:srgbClr val="0A0096"/>
                </a:solidFill>
              </a:endParaRPr>
            </a:p>
          </p:txBody>
        </p:sp>
        <p:sp>
          <p:nvSpPr>
            <p:cNvPr id="35" name="Text 10">
              <a:extLst>
                <a:ext uri="{FF2B5EF4-FFF2-40B4-BE49-F238E27FC236}">
                  <a16:creationId xmlns:a16="http://schemas.microsoft.com/office/drawing/2014/main" id="{3EFD50E3-0668-DE96-0561-6DA887C79184}"/>
                </a:ext>
              </a:extLst>
            </p:cNvPr>
            <p:cNvSpPr/>
            <p:nvPr/>
          </p:nvSpPr>
          <p:spPr>
            <a:xfrm>
              <a:off x="8176866" y="2880480"/>
              <a:ext cx="1563899" cy="285826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Autofit/>
            </a:bodyPr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0B050"/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JENDL-5</a:t>
              </a: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36" name="Text 11">
              <a:extLst>
                <a:ext uri="{FF2B5EF4-FFF2-40B4-BE49-F238E27FC236}">
                  <a16:creationId xmlns:a16="http://schemas.microsoft.com/office/drawing/2014/main" id="{3FD63945-696F-0B5E-4D3F-5BC53C8868CB}"/>
                </a:ext>
              </a:extLst>
            </p:cNvPr>
            <p:cNvSpPr/>
            <p:nvPr/>
          </p:nvSpPr>
          <p:spPr>
            <a:xfrm>
              <a:off x="10703293" y="2971225"/>
              <a:ext cx="1176797" cy="336469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r">
                <a:buNone/>
              </a:pPr>
              <a:r>
                <a:rPr lang="en-US" b="1" dirty="0">
                  <a:solidFill>
                    <a:srgbClr val="00B050"/>
                  </a:solidFill>
                  <a:latin typeface="Courier New" pitchFamily="34" charset="0"/>
                  <a:cs typeface="Courier New" pitchFamily="34" charset="-120"/>
                </a:rPr>
                <a:t>46.7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925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CAB5E-3C74-79D9-2257-EEB6E8E98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9E492F26-C9DA-7F52-1372-28AF312FB76B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B91C0F-D771-B8DF-4DE8-443E0CB12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Why angular-distribution covariances for Fe-56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3A7311-A231-3177-7E7B-DBC7C7672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0972EA97-2436-724F-C7E4-C15258BDA3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88BEE590-3E6E-74E5-3058-689FE92B2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C20AC2A-D29A-70DE-3E52-702C72B52342}"/>
                  </a:ext>
                </a:extLst>
              </p:cNvPr>
              <p:cNvSpPr txBox="1"/>
              <p:nvPr/>
            </p:nvSpPr>
            <p:spPr>
              <a:xfrm>
                <a:off x="343908" y="1909268"/>
                <a:ext cx="5192028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Clr>
                    <a:schemeClr val="tx2"/>
                  </a:buClr>
                  <a:buFont typeface="+mj-lt"/>
                  <a:buAutoNum type="arabicPeriod"/>
                </a:pPr>
                <a:r>
                  <a:rPr lang="en-US" dirty="0"/>
                  <a:t>Fe-56 is the dominant isotope in the structural steel between core and pressure vessel. It controls how fast neutrons are attenuated and in which direction they are scattered.</a:t>
                </a:r>
              </a:p>
              <a:p>
                <a:pPr marL="342900" indent="-342900">
                  <a:buClr>
                    <a:schemeClr val="tx2"/>
                  </a:buClr>
                  <a:buFont typeface="+mj-lt"/>
                  <a:buAutoNum type="arabicPeriod"/>
                </a:pPr>
                <a:endParaRPr lang="en-US" dirty="0"/>
              </a:p>
              <a:p>
                <a:pPr marL="342900" indent="-342900">
                  <a:buClr>
                    <a:schemeClr val="tx2"/>
                  </a:buClr>
                  <a:buFont typeface="+mj-lt"/>
                  <a:buAutoNum type="arabicPeriod"/>
                </a:pPr>
                <a:r>
                  <a:rPr lang="en-US" dirty="0">
                    <a:solidFill>
                      <a:srgbClr val="12181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For deep-penetration RPV fluence the scattering angle decides the outcome: forward scattering carries neutrons outward, backward scattering returns them.</a:t>
                </a:r>
                <a:endParaRPr lang="en-US" dirty="0"/>
              </a:p>
              <a:p>
                <a:pPr marL="342900" indent="-342900">
                  <a:buClr>
                    <a:schemeClr val="tx2"/>
                  </a:buClr>
                  <a:buFont typeface="+mj-lt"/>
                  <a:buAutoNum type="arabicPeriod"/>
                </a:pPr>
                <a:endParaRPr lang="en-US" dirty="0"/>
              </a:p>
              <a:p>
                <a:pPr marL="342900" indent="-342900">
                  <a:buClr>
                    <a:schemeClr val="tx2"/>
                  </a:buClr>
                  <a:buFont typeface="+mj-lt"/>
                  <a:buAutoNum type="arabicPeriod"/>
                </a:pPr>
                <a:r>
                  <a:rPr lang="en-US" dirty="0">
                    <a:solidFill>
                      <a:srgbClr val="12181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Focus on the fast neutrons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12181F"/>
                        </a:solidFill>
                        <a:latin typeface="Cambria Math" panose="02040503050406030204" pitchFamily="18" charset="0"/>
                        <a:ea typeface="Arial" pitchFamily="34" charset="-122"/>
                        <a:cs typeface="Arial" pitchFamily="34" charset="-120"/>
                      </a:rPr>
                      <m:t>𝐸</m:t>
                    </m:r>
                    <m:r>
                      <a:rPr lang="es-ES" b="0" i="1" smtClean="0">
                        <a:solidFill>
                          <a:srgbClr val="12181F"/>
                        </a:solidFill>
                        <a:latin typeface="Cambria Math" panose="02040503050406030204" pitchFamily="18" charset="0"/>
                        <a:ea typeface="Arial" pitchFamily="34" charset="-122"/>
                        <a:cs typeface="Arial" pitchFamily="34" charset="-120"/>
                      </a:rPr>
                      <m:t>&gt;1 </m:t>
                    </m:r>
                  </m:oMath>
                </a14:m>
                <a:r>
                  <a:rPr lang="en-US" dirty="0"/>
                  <a:t>MeV, because they contribute most significantly to deep-penetration shielding concerns and radiation damage in the RPV. </a:t>
                </a:r>
              </a:p>
              <a:p>
                <a:pPr marL="342900" indent="-342900">
                  <a:buClr>
                    <a:schemeClr val="tx2"/>
                  </a:buClr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C20AC2A-D29A-70DE-3E52-702C72B52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908" y="1909268"/>
                <a:ext cx="5192028" cy="4247317"/>
              </a:xfrm>
              <a:prstGeom prst="rect">
                <a:avLst/>
              </a:prstGeom>
              <a:blipFill>
                <a:blip r:embed="rId2"/>
                <a:stretch>
                  <a:fillRect l="-704" t="-717" r="-1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e 2">
            <a:extLst>
              <a:ext uri="{FF2B5EF4-FFF2-40B4-BE49-F238E27FC236}">
                <a16:creationId xmlns:a16="http://schemas.microsoft.com/office/drawing/2014/main" id="{748496EC-E182-27B8-C6E2-1BE2D9AD1992}"/>
              </a:ext>
            </a:extLst>
          </p:cNvPr>
          <p:cNvGrpSpPr/>
          <p:nvPr/>
        </p:nvGrpSpPr>
        <p:grpSpPr>
          <a:xfrm>
            <a:off x="6139994" y="2085204"/>
            <a:ext cx="5503333" cy="3349123"/>
            <a:chOff x="6095999" y="2230388"/>
            <a:chExt cx="5503333" cy="334912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640669E-CDB6-D2DF-6850-CF7763567544}"/>
                </a:ext>
              </a:extLst>
            </p:cNvPr>
            <p:cNvGrpSpPr/>
            <p:nvPr/>
          </p:nvGrpSpPr>
          <p:grpSpPr>
            <a:xfrm>
              <a:off x="6095999" y="2230388"/>
              <a:ext cx="5503333" cy="3349123"/>
              <a:chOff x="1083219" y="5248495"/>
              <a:chExt cx="10970380" cy="674668"/>
            </a:xfrm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A90DF4BA-5FD9-B8E3-96E6-D228C9E7EE9C}"/>
                  </a:ext>
                </a:extLst>
              </p:cNvPr>
              <p:cNvSpPr/>
              <p:nvPr/>
            </p:nvSpPr>
            <p:spPr>
              <a:xfrm>
                <a:off x="1083219" y="5248495"/>
                <a:ext cx="10970380" cy="674668"/>
              </a:xfrm>
              <a:prstGeom prst="roundRect">
                <a:avLst>
                  <a:gd name="adj" fmla="val 4027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3CA7ADB-08C1-CA3F-7768-735E39ACEDF3}"/>
                  </a:ext>
                </a:extLst>
              </p:cNvPr>
              <p:cNvSpPr txBox="1"/>
              <p:nvPr/>
            </p:nvSpPr>
            <p:spPr>
              <a:xfrm>
                <a:off x="1516077" y="5393348"/>
                <a:ext cx="10051402" cy="204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>
                  <a:defRPr sz="2400">
                    <a:solidFill>
                      <a:schemeClr val="bg1"/>
                    </a:solidFill>
                  </a:defRPr>
                </a:lvl1pPr>
              </a:lstStyle>
              <a:p>
                <a:pPr>
                  <a:lnSpc>
                    <a:spcPct val="132000"/>
                  </a:lnSpc>
                </a:pPr>
                <a:r>
                  <a:rPr lang="en-US" dirty="0">
                    <a:solidFill>
                      <a:srgbClr val="FFFFFF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A propagated uncertainty is only as good as the covariance it rests on</a:t>
                </a:r>
                <a:endParaRPr lang="en-US" dirty="0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A56FDC6-4660-8245-6E01-BBB73CF6971F}"/>
                </a:ext>
              </a:extLst>
            </p:cNvPr>
            <p:cNvSpPr txBox="1"/>
            <p:nvPr/>
          </p:nvSpPr>
          <p:spPr>
            <a:xfrm>
              <a:off x="6401489" y="3964986"/>
              <a:ext cx="4761262" cy="12759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l">
                <a:lnSpc>
                  <a:spcPct val="145000"/>
                </a:lnSpc>
                <a:buNone/>
              </a:pPr>
              <a:r>
                <a:rPr lang="en-US" sz="1800" dirty="0">
                  <a:solidFill>
                    <a:srgbClr val="FFFFFF">
                      <a:alpha val="72000"/>
                    </a:srgbClr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For </a:t>
              </a:r>
              <a:r>
                <a:rPr lang="en-US" sz="1400" baseline="30000" dirty="0">
                  <a:solidFill>
                    <a:srgbClr val="FFFFFF">
                      <a:alpha val="72000"/>
                    </a:srgbClr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 </a:t>
              </a:r>
              <a:r>
                <a:rPr lang="en-US" sz="1800" dirty="0">
                  <a:solidFill>
                    <a:srgbClr val="FFFFFF">
                      <a:alpha val="72000"/>
                    </a:srgbClr>
                  </a:solidFill>
                  <a:latin typeface="Arial" pitchFamily="34" charset="0"/>
                  <a:ea typeface="Arial" pitchFamily="34" charset="-122"/>
                  <a:cs typeface="Arial" pitchFamily="34" charset="-120"/>
                </a:rPr>
                <a:t>Fe-56 elastic angular distributions, those covariances are sparse and inconsistent across libraries.</a:t>
              </a:r>
              <a:endParaRPr lang="en-US" sz="1800" dirty="0"/>
            </a:p>
          </p:txBody>
        </p:sp>
        <p:sp>
          <p:nvSpPr>
            <p:cNvPr id="11" name="Text 9">
              <a:extLst>
                <a:ext uri="{FF2B5EF4-FFF2-40B4-BE49-F238E27FC236}">
                  <a16:creationId xmlns:a16="http://schemas.microsoft.com/office/drawing/2014/main" id="{65AB4449-D02C-F9F8-9AB8-55FAF0AA155E}"/>
                </a:ext>
              </a:extLst>
            </p:cNvPr>
            <p:cNvSpPr/>
            <p:nvPr/>
          </p:nvSpPr>
          <p:spPr>
            <a:xfrm>
              <a:off x="6401489" y="2540589"/>
              <a:ext cx="4637779" cy="35242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l">
                <a:buNone/>
              </a:pPr>
              <a:r>
                <a:rPr lang="en-US" sz="1875" b="1" kern="0" spc="225" dirty="0">
                  <a:solidFill>
                    <a:schemeClr val="bg2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THE PREMISE</a:t>
              </a:r>
              <a:endParaRPr lang="en-US" sz="1875" b="1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217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E802DB-517F-C726-6830-F2E6EC8DB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DA98113E-4390-277E-F912-EAEAC5F060BC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EFD99C0-C842-25DE-5870-231646606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The State of MF34 in the major libraries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C1E963-76B6-F452-1F60-A2CAFFAC5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4D2CB69-4A13-A0BA-8396-FD2999A887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7CEE2DD8-A06A-F494-A0A2-4194EE334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>
                <a:extLst>
                  <a:ext uri="{FF2B5EF4-FFF2-40B4-BE49-F238E27FC236}">
                    <a16:creationId xmlns:a16="http://schemas.microsoft.com/office/drawing/2014/main" id="{9DEDD4A9-F1CF-1788-FB77-9BC8A04978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4571615"/>
                  </p:ext>
                </p:extLst>
              </p:nvPr>
            </p:nvGraphicFramePr>
            <p:xfrm>
              <a:off x="589246" y="2956613"/>
              <a:ext cx="11013508" cy="204206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2261937">
                      <a:extLst>
                        <a:ext uri="{9D8B030D-6E8A-4147-A177-3AD203B41FA5}">
                          <a16:colId xmlns:a16="http://schemas.microsoft.com/office/drawing/2014/main" val="4177354902"/>
                        </a:ext>
                      </a:extLst>
                    </a:gridCol>
                    <a:gridCol w="2470484">
                      <a:extLst>
                        <a:ext uri="{9D8B030D-6E8A-4147-A177-3AD203B41FA5}">
                          <a16:colId xmlns:a16="http://schemas.microsoft.com/office/drawing/2014/main" val="3959699120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241106632"/>
                        </a:ext>
                      </a:extLst>
                    </a:gridCol>
                    <a:gridCol w="3233087">
                      <a:extLst>
                        <a:ext uri="{9D8B030D-6E8A-4147-A177-3AD203B41FA5}">
                          <a16:colId xmlns:a16="http://schemas.microsoft.com/office/drawing/2014/main" val="2851608804"/>
                        </a:ext>
                      </a:extLst>
                    </a:gridCol>
                  </a:tblGrid>
                  <a:tr h="6408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LIBRARY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MF34 CONTENT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ENERGY STRUCTURE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NOTE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61878674"/>
                      </a:ext>
                    </a:extLst>
                  </a:tr>
                  <a:tr h="700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0070C0"/>
                              </a:solidFill>
                            </a:rPr>
                            <a:t>JEFF-3.3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Orders </a:t>
                          </a:r>
                          <a14:m>
                            <m:oMath xmlns:m="http://schemas.openxmlformats.org/officeDocument/2006/math">
                              <m:r>
                                <a:rPr lang="es-ES" sz="1600" b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s-ES" sz="1600" b="0" smtClean="0">
                                  <a:latin typeface="Cambria Math" panose="02040503050406030204" pitchFamily="18" charset="0"/>
                                </a:rPr>
                                <m:t>=1−6</m:t>
                              </m:r>
                            </m:oMath>
                          </a14:m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12181F"/>
                              </a:solidFill>
                            </a:rPr>
                            <a:t>13 groups · </a:t>
                          </a:r>
                          <a:r>
                            <a:rPr lang="en-US" sz="1600" b="1" dirty="0">
                              <a:solidFill>
                                <a:srgbClr val="12181F"/>
                              </a:solidFill>
                            </a:rPr>
                            <a:t>no energy correlation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Inherited from JEFF-3.0 (2005); not consistent with current MF4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21607869"/>
                      </a:ext>
                    </a:extLst>
                  </a:tr>
                  <a:tr h="700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00B050"/>
                              </a:solidFill>
                            </a:rPr>
                            <a:t>JENDL-5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Orders </a:t>
                          </a:r>
                          <a14:m>
                            <m:oMath xmlns:m="http://schemas.openxmlformats.org/officeDocument/2006/math">
                              <m:r>
                                <a:rPr lang="es-ES" sz="1600" b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s-ES" sz="1600" b="0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sz="1600" dirty="0"/>
                            <a:t> only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None/>
                          </a:pPr>
                          <a:r>
                            <a:rPr lang="en-US" sz="1600" dirty="0">
                              <a:solidFill>
                                <a:srgbClr val="12181F"/>
                              </a:solidFill>
                            </a:rPr>
                            <a:t>4 broad groups · strong + correlation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Single-order representation (2021)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359586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>
                <a:extLst>
                  <a:ext uri="{FF2B5EF4-FFF2-40B4-BE49-F238E27FC236}">
                    <a16:creationId xmlns:a16="http://schemas.microsoft.com/office/drawing/2014/main" id="{9DEDD4A9-F1CF-1788-FB77-9BC8A04978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4571615"/>
                  </p:ext>
                </p:extLst>
              </p:nvPr>
            </p:nvGraphicFramePr>
            <p:xfrm>
              <a:off x="589246" y="2956613"/>
              <a:ext cx="11013508" cy="2042065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2261937">
                      <a:extLst>
                        <a:ext uri="{9D8B030D-6E8A-4147-A177-3AD203B41FA5}">
                          <a16:colId xmlns:a16="http://schemas.microsoft.com/office/drawing/2014/main" val="4177354902"/>
                        </a:ext>
                      </a:extLst>
                    </a:gridCol>
                    <a:gridCol w="2470484">
                      <a:extLst>
                        <a:ext uri="{9D8B030D-6E8A-4147-A177-3AD203B41FA5}">
                          <a16:colId xmlns:a16="http://schemas.microsoft.com/office/drawing/2014/main" val="3959699120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241106632"/>
                        </a:ext>
                      </a:extLst>
                    </a:gridCol>
                    <a:gridCol w="3233087">
                      <a:extLst>
                        <a:ext uri="{9D8B030D-6E8A-4147-A177-3AD203B41FA5}">
                          <a16:colId xmlns:a16="http://schemas.microsoft.com/office/drawing/2014/main" val="2851608804"/>
                        </a:ext>
                      </a:extLst>
                    </a:gridCol>
                  </a:tblGrid>
                  <a:tr h="6408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LIBRARY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MF34 CONTENT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ENERGY STRUCTURE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NOTE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61878674"/>
                      </a:ext>
                    </a:extLst>
                  </a:tr>
                  <a:tr h="700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0070C0"/>
                              </a:solidFill>
                            </a:rPr>
                            <a:t>JEFF-3.3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91626" t="-93043" r="-254433" b="-10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rgbClr val="12181F"/>
                              </a:solidFill>
                            </a:rPr>
                            <a:t>13 groups · </a:t>
                          </a:r>
                          <a:r>
                            <a:rPr lang="en-US" sz="1600" b="1" dirty="0">
                              <a:solidFill>
                                <a:srgbClr val="12181F"/>
                              </a:solidFill>
                            </a:rPr>
                            <a:t>no energy correlation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Inherited from JEFF-3.0 (2005); not consistent with current MF4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21607869"/>
                      </a:ext>
                    </a:extLst>
                  </a:tr>
                  <a:tr h="700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00B050"/>
                              </a:solidFill>
                            </a:rPr>
                            <a:t>JENDL-5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91626" t="-193043" r="-254433" b="-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None/>
                          </a:pPr>
                          <a:r>
                            <a:rPr lang="en-US" sz="1600" dirty="0">
                              <a:solidFill>
                                <a:srgbClr val="12181F"/>
                              </a:solidFill>
                            </a:rPr>
                            <a:t>4 broad groups · strong + correlation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Single-order representation (2021)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359586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 23">
            <a:extLst>
              <a:ext uri="{FF2B5EF4-FFF2-40B4-BE49-F238E27FC236}">
                <a16:creationId xmlns:a16="http://schemas.microsoft.com/office/drawing/2014/main" id="{C5FE36C0-EB4B-DE3E-74B4-E3EA95D25808}"/>
              </a:ext>
            </a:extLst>
          </p:cNvPr>
          <p:cNvSpPr/>
          <p:nvPr/>
        </p:nvSpPr>
        <p:spPr>
          <a:xfrm>
            <a:off x="990999" y="5157384"/>
            <a:ext cx="9621282" cy="84772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lnSpcReduction="10000"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en-US" sz="2000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nominal MF4 grid holds </a:t>
            </a:r>
            <a:r>
              <a:rPr lang="en-US" sz="2000" b="1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more than 1,000 pointwise energies </a:t>
            </a:r>
            <a:r>
              <a:rPr lang="en-US" sz="2000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in this window.</a:t>
            </a:r>
          </a:p>
          <a:p>
            <a:pPr marL="0" indent="0" algn="ctr">
              <a:lnSpc>
                <a:spcPct val="140000"/>
              </a:lnSpc>
              <a:buNone/>
            </a:pPr>
            <a:r>
              <a:rPr lang="en-US" sz="2000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covariance resolution is far coarser than the data it acts on.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23">
                <a:extLst>
                  <a:ext uri="{FF2B5EF4-FFF2-40B4-BE49-F238E27FC236}">
                    <a16:creationId xmlns:a16="http://schemas.microsoft.com/office/drawing/2014/main" id="{0E1DF767-856A-292A-49AB-6C5538B8CAD4}"/>
                  </a:ext>
                </a:extLst>
              </p:cNvPr>
              <p:cNvSpPr/>
              <p:nvPr/>
            </p:nvSpPr>
            <p:spPr>
              <a:xfrm>
                <a:off x="1271307" y="1488931"/>
                <a:ext cx="8615457" cy="713771"/>
              </a:xfrm>
              <a:prstGeom prst="rect">
                <a:avLst/>
              </a:prstGeom>
              <a:noFill/>
              <a:ln/>
            </p:spPr>
            <p:txBody>
              <a:bodyPr wrap="square" lIns="25400" tIns="25400" rIns="25400" bIns="25400" rtlCol="0" anchor="ctr">
                <a:noAutofit/>
              </a:bodyPr>
              <a:lstStyle/>
              <a:p>
                <a:pPr algn="ctr">
                  <a:lnSpc>
                    <a:spcPct val="140000"/>
                  </a:lnSpc>
                </a:pPr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es-E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s-E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s-E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s-E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𝟖𝟓</m:t>
                        </m:r>
                        <m:r>
                          <a:rPr lang="es-E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s-E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e>
                    </m:d>
                  </m:oMath>
                </a14:m>
                <a:r>
                  <a:rPr lang="en-US" b="1" dirty="0"/>
                  <a:t> MeV</a:t>
                </a:r>
                <a:r>
                  <a:rPr lang="en-US" dirty="0"/>
                  <a:t>, evaluations are based on experimental data from </a:t>
                </a:r>
                <a:r>
                  <a:rPr lang="en-US" b="1" dirty="0"/>
                  <a:t>EXFOR</a:t>
                </a:r>
                <a:r>
                  <a:rPr lang="en-US" dirty="0"/>
                  <a:t> </a:t>
                </a:r>
                <a:r>
                  <a:rPr lang="en-US" b="1" dirty="0">
                    <a:solidFill>
                      <a:schemeClr val="accent4"/>
                    </a:solidFill>
                    <a:latin typeface="Arial" pitchFamily="34" charset="0"/>
                    <a:ea typeface="Arial" pitchFamily="34" charset="-122"/>
                    <a:cs typeface="Arial" pitchFamily="34" charset="-120"/>
                  </a:rPr>
                  <a:t>Kinney (1976) &amp; Smith (1980)</a:t>
                </a:r>
                <a:endParaRPr lang="en-US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4" name="Text 23">
                <a:extLst>
                  <a:ext uri="{FF2B5EF4-FFF2-40B4-BE49-F238E27FC236}">
                    <a16:creationId xmlns:a16="http://schemas.microsoft.com/office/drawing/2014/main" id="{0E1DF767-856A-292A-49AB-6C5538B8CA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307" y="1488931"/>
                <a:ext cx="8615457" cy="713771"/>
              </a:xfrm>
              <a:prstGeom prst="rect">
                <a:avLst/>
              </a:prstGeom>
              <a:blipFill>
                <a:blip r:embed="rId3"/>
                <a:stretch>
                  <a:fillRect t="-2564" b="-21368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D1B3F5B9-F5AD-E9BC-E81C-9B403DF00A91}"/>
              </a:ext>
            </a:extLst>
          </p:cNvPr>
          <p:cNvSpPr txBox="1"/>
          <p:nvPr/>
        </p:nvSpPr>
        <p:spPr>
          <a:xfrm>
            <a:off x="568360" y="2520853"/>
            <a:ext cx="6153806" cy="43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dirty="0"/>
              <a:t>For </a:t>
            </a:r>
            <a:r>
              <a:rPr lang="en-US" sz="1800" dirty="0"/>
              <a:t>this </a:t>
            </a:r>
            <a:r>
              <a:rPr lang="en-US" dirty="0"/>
              <a:t>energy region</a:t>
            </a:r>
            <a:r>
              <a:rPr lang="en-US" sz="18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8842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DD4A6-D981-9615-D62A-5B11757AE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0" descr="preencoded.png">
            <a:extLst>
              <a:ext uri="{FF2B5EF4-FFF2-40B4-BE49-F238E27FC236}">
                <a16:creationId xmlns:a16="http://schemas.microsoft.com/office/drawing/2014/main" id="{1E36AC1A-5343-34DC-B91D-9757AA82D7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59631" y="1241120"/>
            <a:ext cx="4937322" cy="3896071"/>
          </a:xfrm>
          <a:prstGeom prst="rect">
            <a:avLst/>
          </a:prstGeom>
        </p:spPr>
      </p:pic>
      <p:sp>
        <p:nvSpPr>
          <p:cNvPr id="40" name="Ellipse 4">
            <a:extLst>
              <a:ext uri="{FF2B5EF4-FFF2-40B4-BE49-F238E27FC236}">
                <a16:creationId xmlns:a16="http://schemas.microsoft.com/office/drawing/2014/main" id="{BBF49F6C-2513-1EA4-B14B-6BCE2BFEA6EF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5279798-666D-834A-D676-97ED0ACB7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Coarse, inconsistent energy structure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78CB8D-EDD3-C27D-2072-BCBE76BA4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D077987C-FD25-1C2F-B211-9109AFA876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CBD0898-B7C2-8A46-C196-1BFD0EFCF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47CB98CF-3C71-7016-EB82-0764AAA52BA0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4" name="Text 3">
            <a:extLst>
              <a:ext uri="{FF2B5EF4-FFF2-40B4-BE49-F238E27FC236}">
                <a16:creationId xmlns:a16="http://schemas.microsoft.com/office/drawing/2014/main" id="{3EF8F032-33EF-7AE8-A41A-06720124DB15}"/>
              </a:ext>
            </a:extLst>
          </p:cNvPr>
          <p:cNvSpPr/>
          <p:nvPr/>
        </p:nvSpPr>
        <p:spPr>
          <a:xfrm>
            <a:off x="938163" y="5280868"/>
            <a:ext cx="4871148" cy="71437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92500" lnSpcReduction="1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b="1" dirty="0">
                <a:solidFill>
                  <a:srgbClr val="1F6F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JEFF-3.3 </a:t>
            </a:r>
            <a:r>
              <a:rPr lang="en-US" sz="1875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(orders 1–3) — 13 energy groups, block-diagonal: </a:t>
            </a:r>
            <a:r>
              <a:rPr lang="en-US" sz="1875" b="1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no </a:t>
            </a:r>
            <a:r>
              <a:rPr lang="en-US" sz="1875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correlation between them.</a:t>
            </a:r>
            <a:endParaRPr lang="en-US" sz="1875" dirty="0"/>
          </a:p>
        </p:txBody>
      </p:sp>
      <p:pic>
        <p:nvPicPr>
          <p:cNvPr id="5" name="Image 1" descr="preencoded.png">
            <a:extLst>
              <a:ext uri="{FF2B5EF4-FFF2-40B4-BE49-F238E27FC236}">
                <a16:creationId xmlns:a16="http://schemas.microsoft.com/office/drawing/2014/main" id="{5E53BC64-FD78-77ED-6E88-32C2C0C7F8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29801" y="1179059"/>
            <a:ext cx="4937322" cy="4020194"/>
          </a:xfrm>
          <a:prstGeom prst="rect">
            <a:avLst/>
          </a:prstGeom>
        </p:spPr>
      </p:pic>
      <p:sp>
        <p:nvSpPr>
          <p:cNvPr id="7" name="Text 5">
            <a:extLst>
              <a:ext uri="{FF2B5EF4-FFF2-40B4-BE49-F238E27FC236}">
                <a16:creationId xmlns:a16="http://schemas.microsoft.com/office/drawing/2014/main" id="{063406AB-AEEE-F3CD-CF90-B6830C8CF681}"/>
              </a:ext>
            </a:extLst>
          </p:cNvPr>
          <p:cNvSpPr/>
          <p:nvPr/>
        </p:nvSpPr>
        <p:spPr>
          <a:xfrm>
            <a:off x="6382691" y="5295300"/>
            <a:ext cx="5044659" cy="71437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92500" lnSpcReduction="1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b="1" dirty="0">
                <a:solidFill>
                  <a:srgbClr val="1F9E6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JENDL-5 </a:t>
            </a:r>
            <a:r>
              <a:rPr lang="en-US" sz="1875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(order 1) — 4 broad groups with strong positive energy correlation throughout.</a:t>
            </a:r>
            <a:endParaRPr lang="en-US" sz="1875" dirty="0"/>
          </a:p>
        </p:txBody>
      </p:sp>
    </p:spTree>
    <p:extLst>
      <p:ext uri="{BB962C8B-B14F-4D97-AF65-F5344CB8AC3E}">
        <p14:creationId xmlns:p14="http://schemas.microsoft.com/office/powerpoint/2010/main" val="361921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5B29A9-71F6-41E2-5FB5-AD187C168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8D56F311-16E6-4F13-4AD4-BFA7D2F726D7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453BB3D-72B3-8B2C-091D-9550050A4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Single-order covariances drive unphysical bands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D69450-09CA-DE91-D244-7D7AD2FA3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B71A0989-6DC5-97D6-7373-1504969D55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C45AD765-6065-E27A-CF34-B165464E9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pic>
        <p:nvPicPr>
          <p:cNvPr id="16" name="Image 0" descr="preencoded.png">
            <a:extLst>
              <a:ext uri="{FF2B5EF4-FFF2-40B4-BE49-F238E27FC236}">
                <a16:creationId xmlns:a16="http://schemas.microsoft.com/office/drawing/2014/main" id="{CB634664-C8AA-E530-1961-E9895A2813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7434" y="1699322"/>
            <a:ext cx="5301025" cy="3597946"/>
          </a:xfrm>
          <a:prstGeom prst="rect">
            <a:avLst/>
          </a:prstGeom>
        </p:spPr>
      </p:pic>
      <p:sp>
        <p:nvSpPr>
          <p:cNvPr id="17" name="Text 3">
            <a:extLst>
              <a:ext uri="{FF2B5EF4-FFF2-40B4-BE49-F238E27FC236}">
                <a16:creationId xmlns:a16="http://schemas.microsoft.com/office/drawing/2014/main" id="{0461B9D8-F426-D55E-46E6-016EA72DC004}"/>
              </a:ext>
            </a:extLst>
          </p:cNvPr>
          <p:cNvSpPr/>
          <p:nvPr/>
        </p:nvSpPr>
        <p:spPr>
          <a:xfrm>
            <a:off x="612354" y="5369632"/>
            <a:ext cx="5527640" cy="71437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92500" lnSpcReduction="1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b="1" dirty="0">
                <a:solidFill>
                  <a:srgbClr val="1F6F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JEFF-4.0* </a:t>
            </a:r>
            <a:r>
              <a:rPr lang="en-US" sz="1875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— ℓ = 6 contribution at 2.8 MeV. Large high-order variance produces an oscillatory, lobed band</a:t>
            </a:r>
            <a:endParaRPr lang="en-US" sz="1875" dirty="0"/>
          </a:p>
        </p:txBody>
      </p:sp>
      <p:pic>
        <p:nvPicPr>
          <p:cNvPr id="19" name="Image 1" descr="preencoded.png">
            <a:extLst>
              <a:ext uri="{FF2B5EF4-FFF2-40B4-BE49-F238E27FC236}">
                <a16:creationId xmlns:a16="http://schemas.microsoft.com/office/drawing/2014/main" id="{79498C47-0C4B-CB15-394D-1C2E6BD204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83543" y="1691554"/>
            <a:ext cx="5008406" cy="3472495"/>
          </a:xfrm>
          <a:prstGeom prst="rect">
            <a:avLst/>
          </a:prstGeom>
        </p:spPr>
      </p:pic>
      <p:sp>
        <p:nvSpPr>
          <p:cNvPr id="20" name="Text 5">
            <a:extLst>
              <a:ext uri="{FF2B5EF4-FFF2-40B4-BE49-F238E27FC236}">
                <a16:creationId xmlns:a16="http://schemas.microsoft.com/office/drawing/2014/main" id="{AF857FAC-17B1-4A97-F769-8CC7FCBF6857}"/>
              </a:ext>
            </a:extLst>
          </p:cNvPr>
          <p:cNvSpPr/>
          <p:nvPr/>
        </p:nvSpPr>
        <p:spPr>
          <a:xfrm>
            <a:off x="6418567" y="5398101"/>
            <a:ext cx="5263985" cy="714375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92500" lnSpcReduction="1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875" b="1" dirty="0">
                <a:solidFill>
                  <a:srgbClr val="1F9E6B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JENDL-5 </a:t>
            </a:r>
            <a:r>
              <a:rPr lang="en-US" sz="1875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— ℓ = 1 only at 1.57 MeV. The band is dipolar and collapses to zero at cos θ = 0</a:t>
            </a:r>
            <a:endParaRPr lang="en-US" sz="1875" dirty="0"/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770AC6A7-F2DB-823A-B049-ACA7A54FF510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A142D92-32D7-5107-E3ED-73C227DD2AB3}"/>
              </a:ext>
            </a:extLst>
          </p:cNvPr>
          <p:cNvSpPr txBox="1"/>
          <p:nvPr/>
        </p:nvSpPr>
        <p:spPr>
          <a:xfrm>
            <a:off x="612354" y="6174909"/>
            <a:ext cx="81524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1F6FB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*covariance from JEFF-3.3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895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0AF6BB-05DC-8F27-53D8-EF928396A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E327D7D2-5846-177C-004C-75FD891AE675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050133C-C858-1FE9-4BA7-74B82A966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How well do libraries fit the data?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0B904A-8143-6AE5-7A63-196D745D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B9F75275-AF96-D21F-B98D-29B654A543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35C390E9-7B8D-C6E7-B44D-DBD7EF0D4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B456C387-AF87-7C51-8CFF-885B42528FC7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Text 2">
            <a:extLst>
              <a:ext uri="{FF2B5EF4-FFF2-40B4-BE49-F238E27FC236}">
                <a16:creationId xmlns:a16="http://schemas.microsoft.com/office/drawing/2014/main" id="{E4F55F98-A81D-714F-AC71-8139F35E19D2}"/>
              </a:ext>
            </a:extLst>
          </p:cNvPr>
          <p:cNvSpPr/>
          <p:nvPr/>
        </p:nvSpPr>
        <p:spPr>
          <a:xfrm>
            <a:off x="513929" y="2151265"/>
            <a:ext cx="5736549" cy="40818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1875" kern="0" spc="188" dirty="0">
                <a:solidFill>
                  <a:srgbClr val="5E6B77"/>
                </a:solidFill>
                <a:latin typeface="Arial" panose="020B0604020202020204" pitchFamily="34" charset="0"/>
                <a:ea typeface="Courier New" pitchFamily="34" charset="-122"/>
                <a:cs typeface="Arial" panose="020B0604020202020204" pitchFamily="34" charset="0"/>
              </a:rPr>
              <a:t>Χ²/N ON THE FULL EXFOR DATABASE</a:t>
            </a:r>
            <a:endParaRPr lang="en-US" sz="18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3">
            <a:extLst>
              <a:ext uri="{FF2B5EF4-FFF2-40B4-BE49-F238E27FC236}">
                <a16:creationId xmlns:a16="http://schemas.microsoft.com/office/drawing/2014/main" id="{B1AC6533-F740-8839-45AA-A3397964C9B8}"/>
              </a:ext>
            </a:extLst>
          </p:cNvPr>
          <p:cNvSpPr/>
          <p:nvPr/>
        </p:nvSpPr>
        <p:spPr>
          <a:xfrm>
            <a:off x="513931" y="5247652"/>
            <a:ext cx="6071926" cy="398656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1875" dirty="0">
                <a:solidFill>
                  <a:srgbClr val="8B97A2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67 experiments · ≈ 47,000 angular points</a:t>
            </a:r>
            <a:endParaRPr lang="en-US" sz="1875" dirty="0"/>
          </a:p>
        </p:txBody>
      </p:sp>
      <p:sp>
        <p:nvSpPr>
          <p:cNvPr id="31" name="Text 22">
            <a:extLst>
              <a:ext uri="{FF2B5EF4-FFF2-40B4-BE49-F238E27FC236}">
                <a16:creationId xmlns:a16="http://schemas.microsoft.com/office/drawing/2014/main" id="{3F786431-8DDF-9CDA-9C7F-D6B7F1796022}"/>
              </a:ext>
            </a:extLst>
          </p:cNvPr>
          <p:cNvSpPr/>
          <p:nvPr/>
        </p:nvSpPr>
        <p:spPr>
          <a:xfrm>
            <a:off x="6668604" y="1757335"/>
            <a:ext cx="1323583" cy="768671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85000" lnSpcReduction="20000"/>
          </a:bodyPr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7200" b="1" dirty="0">
                <a:solidFill>
                  <a:srgbClr val="1B3A5B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≫1</a:t>
            </a:r>
            <a:endParaRPr lang="en-US" sz="7200" dirty="0"/>
          </a:p>
        </p:txBody>
      </p:sp>
      <p:sp>
        <p:nvSpPr>
          <p:cNvPr id="32" name="Text 23">
            <a:extLst>
              <a:ext uri="{FF2B5EF4-FFF2-40B4-BE49-F238E27FC236}">
                <a16:creationId xmlns:a16="http://schemas.microsoft.com/office/drawing/2014/main" id="{85D70FF1-52F8-859F-8366-BCE37C0A7389}"/>
              </a:ext>
            </a:extLst>
          </p:cNvPr>
          <p:cNvSpPr/>
          <p:nvPr/>
        </p:nvSpPr>
        <p:spPr>
          <a:xfrm>
            <a:off x="7992187" y="1606456"/>
            <a:ext cx="3943894" cy="98948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 marL="0" indent="0" algn="l">
              <a:lnSpc>
                <a:spcPct val="135000"/>
              </a:lnSpc>
              <a:buNone/>
            </a:pP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Both libraries sit far above unity even after their own MF34 is folded in.</a:t>
            </a:r>
            <a:endParaRPr lang="en-US" dirty="0"/>
          </a:p>
        </p:txBody>
      </p:sp>
      <p:sp>
        <p:nvSpPr>
          <p:cNvPr id="33" name="Text 24">
            <a:extLst>
              <a:ext uri="{FF2B5EF4-FFF2-40B4-BE49-F238E27FC236}">
                <a16:creationId xmlns:a16="http://schemas.microsoft.com/office/drawing/2014/main" id="{2CD8930B-CC1C-F085-66F1-DC39E73B54B1}"/>
              </a:ext>
            </a:extLst>
          </p:cNvPr>
          <p:cNvSpPr/>
          <p:nvPr/>
        </p:nvSpPr>
        <p:spPr>
          <a:xfrm>
            <a:off x="6786601" y="2772852"/>
            <a:ext cx="4925497" cy="2372232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Their agreement is </a:t>
            </a:r>
            <a:r>
              <a:rPr lang="en-US" b="1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carried by the Kinney &amp; Smith calibration anchors. </a:t>
            </a:r>
            <a:r>
              <a:rPr lang="en-US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Removing them degrades both by ≈ 1.4×. Campaigns are internally consistent but mutually offset by more than their declared uncertainties.</a:t>
            </a:r>
            <a:endParaRPr lang="en-US" dirty="0"/>
          </a:p>
        </p:txBody>
      </p:sp>
      <p:sp>
        <p:nvSpPr>
          <p:cNvPr id="34" name="Text 25">
            <a:extLst>
              <a:ext uri="{FF2B5EF4-FFF2-40B4-BE49-F238E27FC236}">
                <a16:creationId xmlns:a16="http://schemas.microsoft.com/office/drawing/2014/main" id="{40A4A84D-C8B4-4D5E-B4D7-796BC426CF77}"/>
              </a:ext>
            </a:extLst>
          </p:cNvPr>
          <p:cNvSpPr/>
          <p:nvPr/>
        </p:nvSpPr>
        <p:spPr>
          <a:xfrm>
            <a:off x="6961847" y="5441332"/>
            <a:ext cx="4575003" cy="748341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Autofit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en-US" dirty="0">
                <a:solidFill>
                  <a:srgbClr val="0A0096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Motivates an independent evaluation built from the full database.</a:t>
            </a:r>
            <a:endParaRPr lang="en-US" dirty="0">
              <a:solidFill>
                <a:srgbClr val="0A0096"/>
              </a:solidFill>
            </a:endParaRPr>
          </a:p>
        </p:txBody>
      </p:sp>
      <p:graphicFrame>
        <p:nvGraphicFramePr>
          <p:cNvPr id="35" name="Tableau 34">
            <a:extLst>
              <a:ext uri="{FF2B5EF4-FFF2-40B4-BE49-F238E27FC236}">
                <a16:creationId xmlns:a16="http://schemas.microsoft.com/office/drawing/2014/main" id="{15D52D50-196D-1E6A-F41A-355CF3ACEE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390549"/>
              </p:ext>
            </p:extLst>
          </p:nvPr>
        </p:nvGraphicFramePr>
        <p:xfrm>
          <a:off x="513931" y="2638541"/>
          <a:ext cx="5736549" cy="24792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12183">
                  <a:extLst>
                    <a:ext uri="{9D8B030D-6E8A-4147-A177-3AD203B41FA5}">
                      <a16:colId xmlns:a16="http://schemas.microsoft.com/office/drawing/2014/main" val="893259084"/>
                    </a:ext>
                  </a:extLst>
                </a:gridCol>
                <a:gridCol w="1912183">
                  <a:extLst>
                    <a:ext uri="{9D8B030D-6E8A-4147-A177-3AD203B41FA5}">
                      <a16:colId xmlns:a16="http://schemas.microsoft.com/office/drawing/2014/main" val="2800451672"/>
                    </a:ext>
                  </a:extLst>
                </a:gridCol>
                <a:gridCol w="1912183">
                  <a:extLst>
                    <a:ext uri="{9D8B030D-6E8A-4147-A177-3AD203B41FA5}">
                      <a16:colId xmlns:a16="http://schemas.microsoft.com/office/drawing/2014/main" val="3716263314"/>
                    </a:ext>
                  </a:extLst>
                </a:gridCol>
              </a:tblGrid>
              <a:tr h="8338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Library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257675"/>
                  </a:ext>
                </a:extLst>
              </a:tr>
              <a:tr h="8227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</a:rPr>
                        <a:t>JEFF-4.0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33.3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20.5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4653145"/>
                  </a:ext>
                </a:extLst>
              </a:tr>
              <a:tr h="8227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JENDL-5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25.4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059629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8AECDF68-5643-60E8-504C-13CDD4DE88A0}"/>
                  </a:ext>
                </a:extLst>
              </p:cNvPr>
              <p:cNvSpPr txBox="1"/>
              <p:nvPr/>
            </p:nvSpPr>
            <p:spPr>
              <a:xfrm>
                <a:off x="2886953" y="2809550"/>
                <a:ext cx="990503" cy="4024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s-ES" sz="2400" b="1" i="1" smtClean="0">
                              <a:latin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</m:oMath>
                  </m:oMathPara>
                </a14:m>
                <a:endParaRPr lang="es-ES" sz="2400" b="1" dirty="0"/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8AECDF68-5643-60E8-504C-13CDD4DE8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953" y="2809550"/>
                <a:ext cx="990503" cy="402418"/>
              </a:xfrm>
              <a:prstGeom prst="rect">
                <a:avLst/>
              </a:prstGeom>
              <a:blipFill>
                <a:blip r:embed="rId2"/>
                <a:stretch>
                  <a:fillRect b="-19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05CBE0EB-0035-5601-9967-5EF80024C21F}"/>
                  </a:ext>
                </a:extLst>
              </p:cNvPr>
              <p:cNvSpPr txBox="1"/>
              <p:nvPr/>
            </p:nvSpPr>
            <p:spPr>
              <a:xfrm>
                <a:off x="4413577" y="2828460"/>
                <a:ext cx="1790701" cy="4024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s-ES" sz="2400" b="1" i="1" smtClean="0">
                              <a:latin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  <m:r>
                        <a:rPr lang="es-ES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⨁</m:t>
                      </m:r>
                      <m:sSub>
                        <m:sSubPr>
                          <m:ctrlP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𝑴𝑭</m:t>
                          </m:r>
                          <m:r>
                            <a:rPr lang="es-E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𝟑𝟒</m:t>
                          </m:r>
                        </m:sub>
                      </m:sSub>
                    </m:oMath>
                  </m:oMathPara>
                </a14:m>
                <a:endParaRPr lang="es-ES" sz="2400" b="1" dirty="0"/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05CBE0EB-0035-5601-9967-5EF80024C2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3577" y="2828460"/>
                <a:ext cx="1790701" cy="402418"/>
              </a:xfrm>
              <a:prstGeom prst="rect">
                <a:avLst/>
              </a:prstGeom>
              <a:blipFill>
                <a:blip r:embed="rId3"/>
                <a:stretch>
                  <a:fillRect l="-4422" r="-5102" b="-19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Flèche : bas 41">
            <a:extLst>
              <a:ext uri="{FF2B5EF4-FFF2-40B4-BE49-F238E27FC236}">
                <a16:creationId xmlns:a16="http://schemas.microsoft.com/office/drawing/2014/main" id="{A208483B-44D6-5ABF-075F-CC6CC0193801}"/>
              </a:ext>
            </a:extLst>
          </p:cNvPr>
          <p:cNvSpPr/>
          <p:nvPr/>
        </p:nvSpPr>
        <p:spPr>
          <a:xfrm>
            <a:off x="9035247" y="4820917"/>
            <a:ext cx="214102" cy="559670"/>
          </a:xfrm>
          <a:prstGeom prst="downArrow">
            <a:avLst>
              <a:gd name="adj1" fmla="val 43493"/>
              <a:gd name="adj2" fmla="val 8409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4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BC0439C1-764F-62C7-547F-780CD1E6F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evaluation </a:t>
            </a:r>
            <a:r>
              <a:rPr lang="en-US" dirty="0" err="1"/>
              <a:t>pipepline</a:t>
            </a:r>
            <a:endParaRPr lang="en-US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99DCF84-1CB9-D133-0419-3616ED211A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02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0B3462-B9A6-855D-D558-FEFED4F2D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JUNE 2026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236AE8-D941-0C9F-2B3F-E73277ADD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dirty="0"/>
              <a:t>WONDER26 – juan </a:t>
            </a:r>
            <a:r>
              <a:rPr lang="fr-FR" dirty="0" err="1"/>
              <a:t>antonio</a:t>
            </a:r>
            <a:r>
              <a:rPr lang="fr-FR" dirty="0"/>
              <a:t> </a:t>
            </a:r>
            <a:r>
              <a:rPr lang="fr-FR" dirty="0" err="1"/>
              <a:t>monleon</a:t>
            </a:r>
            <a:r>
              <a:rPr lang="fr-FR" dirty="0"/>
              <a:t> de la </a:t>
            </a:r>
            <a:r>
              <a:rPr lang="fr-FR" dirty="0" err="1"/>
              <a:t>lluvia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F7491B-37D9-B701-C478-648044132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0533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B40D0-28DF-D296-DAF7-F6DC98B83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4">
            <a:extLst>
              <a:ext uri="{FF2B5EF4-FFF2-40B4-BE49-F238E27FC236}">
                <a16:creationId xmlns:a16="http://schemas.microsoft.com/office/drawing/2014/main" id="{0171C0D0-F7AD-D99D-0B9B-AE5CDD94120F}"/>
              </a:ext>
            </a:extLst>
          </p:cNvPr>
          <p:cNvSpPr/>
          <p:nvPr/>
        </p:nvSpPr>
        <p:spPr>
          <a:xfrm>
            <a:off x="144236" y="-4491"/>
            <a:ext cx="848249" cy="1694288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">
                <a:srgbClr val="AFE1FA">
                  <a:alpha val="30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AF5FE34-B7F9-E756-3008-87EA328C0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07" y="447617"/>
            <a:ext cx="11592174" cy="635395"/>
          </a:xfrm>
        </p:spPr>
        <p:txBody>
          <a:bodyPr/>
          <a:lstStyle/>
          <a:p>
            <a:r>
              <a:rPr lang="en-US" noProof="0" dirty="0"/>
              <a:t>Pipeline overview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09C367-30AB-2555-F996-876F1477C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4EC917C9-401F-248A-FAB3-FD479E8766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63546" y="6436519"/>
            <a:ext cx="2743200" cy="216000"/>
          </a:xfrm>
        </p:spPr>
        <p:txBody>
          <a:bodyPr/>
          <a:lstStyle/>
          <a:p>
            <a:r>
              <a:rPr lang="fr-FR" sz="800" dirty="0"/>
              <a:t>JUNE 2026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031844A7-170A-82A0-9070-5730310A6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307" y="6436519"/>
            <a:ext cx="7009359" cy="216000"/>
          </a:xfrm>
        </p:spPr>
        <p:txBody>
          <a:bodyPr/>
          <a:lstStyle/>
          <a:p>
            <a:pPr algn="l"/>
            <a:r>
              <a:rPr lang="fr-FR" sz="800" dirty="0"/>
              <a:t>WONDER26 – juan antonio monleon de la lluvia</a:t>
            </a:r>
          </a:p>
        </p:txBody>
      </p:sp>
      <p:sp>
        <p:nvSpPr>
          <p:cNvPr id="21" name="Shape 6">
            <a:extLst>
              <a:ext uri="{FF2B5EF4-FFF2-40B4-BE49-F238E27FC236}">
                <a16:creationId xmlns:a16="http://schemas.microsoft.com/office/drawing/2014/main" id="{D53FEF26-2D9A-6F00-9650-B1EDDEFEC7FC}"/>
              </a:ext>
            </a:extLst>
          </p:cNvPr>
          <p:cNvSpPr/>
          <p:nvPr/>
        </p:nvSpPr>
        <p:spPr>
          <a:xfrm>
            <a:off x="-685217" y="7642058"/>
            <a:ext cx="16306800" cy="9525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pic>
        <p:nvPicPr>
          <p:cNvPr id="5" name="Image 0" descr="preencoded.png">
            <a:extLst>
              <a:ext uri="{FF2B5EF4-FFF2-40B4-BE49-F238E27FC236}">
                <a16:creationId xmlns:a16="http://schemas.microsoft.com/office/drawing/2014/main" id="{287786E4-8A07-42D8-2EBF-86FA63EEAF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" r="-1"/>
          <a:stretch/>
        </p:blipFill>
        <p:spPr>
          <a:xfrm>
            <a:off x="8864591" y="61669"/>
            <a:ext cx="3071490" cy="6190654"/>
          </a:xfrm>
          <a:prstGeom prst="rect">
            <a:avLst/>
          </a:prstGeom>
        </p:spPr>
      </p:pic>
      <p:sp>
        <p:nvSpPr>
          <p:cNvPr id="7" name="Shape 12">
            <a:extLst>
              <a:ext uri="{FF2B5EF4-FFF2-40B4-BE49-F238E27FC236}">
                <a16:creationId xmlns:a16="http://schemas.microsoft.com/office/drawing/2014/main" id="{982DAC82-73FD-DFE3-6B99-12E6799B1EB9}"/>
              </a:ext>
            </a:extLst>
          </p:cNvPr>
          <p:cNvSpPr/>
          <p:nvPr/>
        </p:nvSpPr>
        <p:spPr>
          <a:xfrm>
            <a:off x="569362" y="2990922"/>
            <a:ext cx="45719" cy="1122558"/>
          </a:xfrm>
          <a:prstGeom prst="rect">
            <a:avLst/>
          </a:prstGeom>
          <a:solidFill>
            <a:srgbClr val="1B3A5B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0" name="Text 13">
            <a:extLst>
              <a:ext uri="{FF2B5EF4-FFF2-40B4-BE49-F238E27FC236}">
                <a16:creationId xmlns:a16="http://schemas.microsoft.com/office/drawing/2014/main" id="{EB1D946A-F9FF-9B10-49CA-ADC9A84C02D8}"/>
              </a:ext>
            </a:extLst>
          </p:cNvPr>
          <p:cNvSpPr/>
          <p:nvPr/>
        </p:nvSpPr>
        <p:spPr>
          <a:xfrm>
            <a:off x="883688" y="2993666"/>
            <a:ext cx="7872106" cy="1157914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85000" lnSpcReduction="10000"/>
          </a:bodyPr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2250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 </a:t>
            </a:r>
            <a:r>
              <a:rPr lang="en-US" sz="2250" b="1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nominal fit </a:t>
            </a:r>
            <a:r>
              <a:rPr lang="en-US" sz="2250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sets the central coefficients; </a:t>
            </a:r>
            <a:r>
              <a:rPr lang="en-US" sz="2250" b="1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two Monte Carlo passes </a:t>
            </a:r>
            <a:r>
              <a:rPr lang="en-US" sz="2250" dirty="0">
                <a:solidFill>
                  <a:srgbClr val="12181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supply the variances and the full correlation structure; assembly and an adaptive collapse produce the MF34.</a:t>
            </a:r>
            <a:endParaRPr lang="en-US" sz="2250" dirty="0"/>
          </a:p>
        </p:txBody>
      </p:sp>
      <p:sp>
        <p:nvSpPr>
          <p:cNvPr id="11" name="Shape 14">
            <a:extLst>
              <a:ext uri="{FF2B5EF4-FFF2-40B4-BE49-F238E27FC236}">
                <a16:creationId xmlns:a16="http://schemas.microsoft.com/office/drawing/2014/main" id="{CF436F93-9068-6176-2E33-9FFC1DC275C1}"/>
              </a:ext>
            </a:extLst>
          </p:cNvPr>
          <p:cNvSpPr/>
          <p:nvPr/>
        </p:nvSpPr>
        <p:spPr>
          <a:xfrm>
            <a:off x="569363" y="4305886"/>
            <a:ext cx="7899058" cy="45719"/>
          </a:xfrm>
          <a:prstGeom prst="rect">
            <a:avLst/>
          </a:prstGeom>
          <a:solidFill>
            <a:srgbClr val="D6DDE3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2" name="Text 15">
            <a:extLst>
              <a:ext uri="{FF2B5EF4-FFF2-40B4-BE49-F238E27FC236}">
                <a16:creationId xmlns:a16="http://schemas.microsoft.com/office/drawing/2014/main" id="{EA45F912-8AC7-E367-5B5B-51AED0B2E971}"/>
              </a:ext>
            </a:extLst>
          </p:cNvPr>
          <p:cNvSpPr/>
          <p:nvPr/>
        </p:nvSpPr>
        <p:spPr>
          <a:xfrm>
            <a:off x="2559152" y="4642978"/>
            <a:ext cx="1613095" cy="45963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3150" b="1" dirty="0">
                <a:solidFill>
                  <a:srgbClr val="1B3A5B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1,738</a:t>
            </a:r>
            <a:endParaRPr lang="en-US" sz="3150" dirty="0"/>
          </a:p>
        </p:txBody>
      </p:sp>
      <p:sp>
        <p:nvSpPr>
          <p:cNvPr id="13" name="Text 16">
            <a:extLst>
              <a:ext uri="{FF2B5EF4-FFF2-40B4-BE49-F238E27FC236}">
                <a16:creationId xmlns:a16="http://schemas.microsoft.com/office/drawing/2014/main" id="{6744CEA5-3839-417C-500F-637239300025}"/>
              </a:ext>
            </a:extLst>
          </p:cNvPr>
          <p:cNvSpPr/>
          <p:nvPr/>
        </p:nvSpPr>
        <p:spPr>
          <a:xfrm>
            <a:off x="2559152" y="5127989"/>
            <a:ext cx="2748273" cy="327044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energy bins</a:t>
            </a:r>
            <a:endParaRPr lang="en-US" dirty="0"/>
          </a:p>
        </p:txBody>
      </p:sp>
      <p:sp>
        <p:nvSpPr>
          <p:cNvPr id="16" name="Text 19">
            <a:extLst>
              <a:ext uri="{FF2B5EF4-FFF2-40B4-BE49-F238E27FC236}">
                <a16:creationId xmlns:a16="http://schemas.microsoft.com/office/drawing/2014/main" id="{64D12585-73F8-881D-8AE7-B60BC7063DC2}"/>
              </a:ext>
            </a:extLst>
          </p:cNvPr>
          <p:cNvSpPr/>
          <p:nvPr/>
        </p:nvSpPr>
        <p:spPr>
          <a:xfrm>
            <a:off x="5299125" y="4595755"/>
            <a:ext cx="1826847" cy="459630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3150" b="1" dirty="0">
                <a:solidFill>
                  <a:srgbClr val="1B3A5B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526</a:t>
            </a:r>
            <a:endParaRPr lang="en-US" sz="3150" dirty="0"/>
          </a:p>
        </p:txBody>
      </p:sp>
      <p:sp>
        <p:nvSpPr>
          <p:cNvPr id="17" name="Text 20">
            <a:extLst>
              <a:ext uri="{FF2B5EF4-FFF2-40B4-BE49-F238E27FC236}">
                <a16:creationId xmlns:a16="http://schemas.microsoft.com/office/drawing/2014/main" id="{C16AAABD-DFBB-384E-E58E-CCF7877EF114}"/>
              </a:ext>
            </a:extLst>
          </p:cNvPr>
          <p:cNvSpPr/>
          <p:nvPr/>
        </p:nvSpPr>
        <p:spPr>
          <a:xfrm>
            <a:off x="5255131" y="5055385"/>
            <a:ext cx="2175065" cy="355887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5E6B7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final multigroups</a:t>
            </a:r>
            <a:endParaRPr lang="en-US" dirty="0"/>
          </a:p>
        </p:txBody>
      </p:sp>
      <p:sp>
        <p:nvSpPr>
          <p:cNvPr id="18" name="Text 21">
            <a:extLst>
              <a:ext uri="{FF2B5EF4-FFF2-40B4-BE49-F238E27FC236}">
                <a16:creationId xmlns:a16="http://schemas.microsoft.com/office/drawing/2014/main" id="{3414EC4E-C5FB-7323-F7DE-1C3493E9DE43}"/>
              </a:ext>
            </a:extLst>
          </p:cNvPr>
          <p:cNvSpPr/>
          <p:nvPr/>
        </p:nvSpPr>
        <p:spPr>
          <a:xfrm>
            <a:off x="568360" y="5806388"/>
            <a:ext cx="7602506" cy="511692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ctr">
              <a:lnSpc>
                <a:spcPct val="135000"/>
              </a:lnSpc>
              <a:buNone/>
            </a:pPr>
            <a:r>
              <a:rPr lang="en-US" sz="1875" dirty="0">
                <a:solidFill>
                  <a:schemeClr val="tx2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No prior knowledge</a:t>
            </a:r>
            <a:endParaRPr lang="en-US" sz="1875" dirty="0">
              <a:solidFill>
                <a:schemeClr val="tx2"/>
              </a:solidFill>
            </a:endParaRPr>
          </a:p>
        </p:txBody>
      </p:sp>
      <p:sp>
        <p:nvSpPr>
          <p:cNvPr id="20" name="Text 3">
            <a:extLst>
              <a:ext uri="{FF2B5EF4-FFF2-40B4-BE49-F238E27FC236}">
                <a16:creationId xmlns:a16="http://schemas.microsoft.com/office/drawing/2014/main" id="{A5448397-D39C-D50E-8355-4027B6CE5C50}"/>
              </a:ext>
            </a:extLst>
          </p:cNvPr>
          <p:cNvSpPr/>
          <p:nvPr/>
        </p:nvSpPr>
        <p:spPr>
          <a:xfrm>
            <a:off x="883688" y="1972730"/>
            <a:ext cx="2318929" cy="582336"/>
          </a:xfrm>
          <a:prstGeom prst="rect">
            <a:avLst/>
          </a:prstGeom>
          <a:noFill/>
          <a:ln/>
        </p:spPr>
        <p:txBody>
          <a:bodyPr wrap="square" lIns="25400" tIns="25400" rIns="25400" bIns="25400" rtlCol="0" anchor="t">
            <a:normAutofit/>
          </a:bodyPr>
          <a:lstStyle/>
          <a:p>
            <a:pPr marL="0" indent="0" algn="l">
              <a:buNone/>
            </a:pPr>
            <a:r>
              <a:rPr lang="en-US" sz="2000" kern="0" spc="188" dirty="0">
                <a:solidFill>
                  <a:srgbClr val="5E6B77"/>
                </a:solidFill>
                <a:latin typeface="Courier New" pitchFamily="34" charset="0"/>
                <a:ea typeface="Courier New" pitchFamily="34" charset="-122"/>
                <a:cs typeface="Courier New" pitchFamily="34" charset="-120"/>
              </a:rPr>
              <a:t>FOUR INPUTS</a:t>
            </a:r>
            <a:endParaRPr lang="en-US" sz="2000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6AFB7C41-D30C-F50C-FF57-49048CDFA7D0}"/>
              </a:ext>
            </a:extLst>
          </p:cNvPr>
          <p:cNvGrpSpPr/>
          <p:nvPr/>
        </p:nvGrpSpPr>
        <p:grpSpPr>
          <a:xfrm>
            <a:off x="3482319" y="1687172"/>
            <a:ext cx="1965868" cy="449123"/>
            <a:chOff x="638954" y="1493591"/>
            <a:chExt cx="1965868" cy="449123"/>
          </a:xfrm>
        </p:grpSpPr>
        <p:sp>
          <p:nvSpPr>
            <p:cNvPr id="22" name="Shape 4">
              <a:extLst>
                <a:ext uri="{FF2B5EF4-FFF2-40B4-BE49-F238E27FC236}">
                  <a16:creationId xmlns:a16="http://schemas.microsoft.com/office/drawing/2014/main" id="{9D2E02ED-1ADA-8EC0-44F1-57E6E125AB90}"/>
                </a:ext>
              </a:extLst>
            </p:cNvPr>
            <p:cNvSpPr/>
            <p:nvPr/>
          </p:nvSpPr>
          <p:spPr>
            <a:xfrm>
              <a:off x="638954" y="1493591"/>
              <a:ext cx="1961464" cy="424539"/>
            </a:xfrm>
            <a:prstGeom prst="rect">
              <a:avLst/>
            </a:prstGeom>
            <a:solidFill>
              <a:srgbClr val="F3F6F8"/>
            </a:solidFill>
            <a:ln w="9525">
              <a:solidFill>
                <a:srgbClr val="D6DDE3"/>
              </a:solidFill>
              <a:prstDash val="solid"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23" name="Text 5">
              <a:extLst>
                <a:ext uri="{FF2B5EF4-FFF2-40B4-BE49-F238E27FC236}">
                  <a16:creationId xmlns:a16="http://schemas.microsoft.com/office/drawing/2014/main" id="{776ACDF8-861A-C6DD-FA5F-22B8EA6071A4}"/>
                </a:ext>
              </a:extLst>
            </p:cNvPr>
            <p:cNvSpPr/>
            <p:nvPr/>
          </p:nvSpPr>
          <p:spPr>
            <a:xfrm>
              <a:off x="736023" y="1574848"/>
              <a:ext cx="1868799" cy="367866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Autofit/>
            </a:bodyPr>
            <a:lstStyle/>
            <a:p>
              <a:pPr marL="0" indent="0" algn="l">
                <a:buNone/>
              </a:pPr>
              <a:r>
                <a:rPr lang="en-US" sz="1600" dirty="0">
                  <a:solidFill>
                    <a:srgbClr val="12181F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EXFOR database</a:t>
              </a:r>
              <a:endParaRPr lang="en-US" sz="1600" dirty="0"/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4A4B35FD-9FD3-6F21-C344-58C16B525FEB}"/>
              </a:ext>
            </a:extLst>
          </p:cNvPr>
          <p:cNvGrpSpPr/>
          <p:nvPr/>
        </p:nvGrpSpPr>
        <p:grpSpPr>
          <a:xfrm>
            <a:off x="5723485" y="1718737"/>
            <a:ext cx="2661986" cy="424539"/>
            <a:chOff x="3112355" y="1525175"/>
            <a:chExt cx="2661986" cy="424539"/>
          </a:xfrm>
        </p:grpSpPr>
        <p:sp>
          <p:nvSpPr>
            <p:cNvPr id="24" name="Shape 6">
              <a:extLst>
                <a:ext uri="{FF2B5EF4-FFF2-40B4-BE49-F238E27FC236}">
                  <a16:creationId xmlns:a16="http://schemas.microsoft.com/office/drawing/2014/main" id="{8FB3056A-534A-B465-0376-566EF6EB0BE4}"/>
                </a:ext>
              </a:extLst>
            </p:cNvPr>
            <p:cNvSpPr/>
            <p:nvPr/>
          </p:nvSpPr>
          <p:spPr>
            <a:xfrm>
              <a:off x="3112355" y="1525175"/>
              <a:ext cx="2661986" cy="424539"/>
            </a:xfrm>
            <a:prstGeom prst="rect">
              <a:avLst/>
            </a:prstGeom>
            <a:solidFill>
              <a:srgbClr val="F3F6F8"/>
            </a:solidFill>
            <a:ln w="9525">
              <a:solidFill>
                <a:srgbClr val="D6DDE3"/>
              </a:solidFill>
              <a:prstDash val="solid"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25" name="Text 7">
              <a:extLst>
                <a:ext uri="{FF2B5EF4-FFF2-40B4-BE49-F238E27FC236}">
                  <a16:creationId xmlns:a16="http://schemas.microsoft.com/office/drawing/2014/main" id="{7A8485E6-01FB-2846-507A-7D5D2BD16C33}"/>
                </a:ext>
              </a:extLst>
            </p:cNvPr>
            <p:cNvSpPr/>
            <p:nvPr/>
          </p:nvSpPr>
          <p:spPr>
            <a:xfrm>
              <a:off x="3185493" y="1601978"/>
              <a:ext cx="2515709" cy="320111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Autofit/>
            </a:bodyPr>
            <a:lstStyle/>
            <a:p>
              <a:pPr marL="0" indent="0" algn="l">
                <a:buNone/>
              </a:pPr>
              <a:r>
                <a:rPr lang="en-US" sz="1600" dirty="0">
                  <a:solidFill>
                    <a:srgbClr val="12181F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Uncertainty manifest</a:t>
              </a:r>
              <a:endParaRPr lang="en-US" sz="1600" dirty="0"/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E2F35791-B55A-9EFB-97DC-5B9B762BF443}"/>
              </a:ext>
            </a:extLst>
          </p:cNvPr>
          <p:cNvGrpSpPr/>
          <p:nvPr/>
        </p:nvGrpSpPr>
        <p:grpSpPr>
          <a:xfrm>
            <a:off x="5723485" y="2254233"/>
            <a:ext cx="2715735" cy="450067"/>
            <a:chOff x="6484205" y="1525176"/>
            <a:chExt cx="2715735" cy="450067"/>
          </a:xfrm>
        </p:grpSpPr>
        <p:sp>
          <p:nvSpPr>
            <p:cNvPr id="26" name="Shape 8">
              <a:extLst>
                <a:ext uri="{FF2B5EF4-FFF2-40B4-BE49-F238E27FC236}">
                  <a16:creationId xmlns:a16="http://schemas.microsoft.com/office/drawing/2014/main" id="{399A53EF-B306-100C-05B5-F5D1B3645620}"/>
                </a:ext>
              </a:extLst>
            </p:cNvPr>
            <p:cNvSpPr/>
            <p:nvPr/>
          </p:nvSpPr>
          <p:spPr>
            <a:xfrm>
              <a:off x="6484205" y="1525176"/>
              <a:ext cx="2661986" cy="395148"/>
            </a:xfrm>
            <a:prstGeom prst="rect">
              <a:avLst/>
            </a:prstGeom>
            <a:solidFill>
              <a:srgbClr val="F3F6F8"/>
            </a:solidFill>
            <a:ln w="9525">
              <a:solidFill>
                <a:srgbClr val="D6DDE3"/>
              </a:solidFill>
              <a:prstDash val="solid"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27" name="Text 9">
              <a:extLst>
                <a:ext uri="{FF2B5EF4-FFF2-40B4-BE49-F238E27FC236}">
                  <a16:creationId xmlns:a16="http://schemas.microsoft.com/office/drawing/2014/main" id="{86E867C4-F8D5-657D-E3C1-6925FD7B5646}"/>
                </a:ext>
              </a:extLst>
            </p:cNvPr>
            <p:cNvSpPr/>
            <p:nvPr/>
          </p:nvSpPr>
          <p:spPr>
            <a:xfrm>
              <a:off x="6583458" y="1598558"/>
              <a:ext cx="2616482" cy="376685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rmAutofit/>
            </a:bodyPr>
            <a:lstStyle/>
            <a:p>
              <a:pPr marL="0" indent="0" algn="l">
                <a:buNone/>
              </a:pPr>
              <a:r>
                <a:rPr lang="en-US" sz="1600" dirty="0">
                  <a:solidFill>
                    <a:srgbClr val="12181F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TOF parameters (opt)</a:t>
              </a:r>
              <a:endParaRPr lang="en-US" sz="1600" dirty="0"/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ECCD1DDD-A7AA-5566-F938-8C851B9AC53F}"/>
              </a:ext>
            </a:extLst>
          </p:cNvPr>
          <p:cNvGrpSpPr/>
          <p:nvPr/>
        </p:nvGrpSpPr>
        <p:grpSpPr>
          <a:xfrm>
            <a:off x="3482319" y="2252986"/>
            <a:ext cx="1997316" cy="438261"/>
            <a:chOff x="572792" y="2201451"/>
            <a:chExt cx="1997316" cy="438261"/>
          </a:xfrm>
        </p:grpSpPr>
        <p:sp>
          <p:nvSpPr>
            <p:cNvPr id="28" name="Shape 10">
              <a:extLst>
                <a:ext uri="{FF2B5EF4-FFF2-40B4-BE49-F238E27FC236}">
                  <a16:creationId xmlns:a16="http://schemas.microsoft.com/office/drawing/2014/main" id="{057A62C9-AB17-CA84-FC45-0E2311A6144A}"/>
                </a:ext>
              </a:extLst>
            </p:cNvPr>
            <p:cNvSpPr/>
            <p:nvPr/>
          </p:nvSpPr>
          <p:spPr>
            <a:xfrm>
              <a:off x="572792" y="2201451"/>
              <a:ext cx="1961464" cy="395148"/>
            </a:xfrm>
            <a:prstGeom prst="rect">
              <a:avLst/>
            </a:prstGeom>
            <a:solidFill>
              <a:srgbClr val="F3F6F8"/>
            </a:solidFill>
            <a:ln w="9525">
              <a:solidFill>
                <a:srgbClr val="D6DDE3"/>
              </a:solidFill>
              <a:prstDash val="solid"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29" name="Text 11">
              <a:extLst>
                <a:ext uri="{FF2B5EF4-FFF2-40B4-BE49-F238E27FC236}">
                  <a16:creationId xmlns:a16="http://schemas.microsoft.com/office/drawing/2014/main" id="{CB4BDADC-ACD0-A955-A50C-FF7B1DA366DB}"/>
                </a:ext>
              </a:extLst>
            </p:cNvPr>
            <p:cNvSpPr/>
            <p:nvPr/>
          </p:nvSpPr>
          <p:spPr>
            <a:xfrm>
              <a:off x="685314" y="2250506"/>
              <a:ext cx="1884794" cy="389206"/>
            </a:xfrm>
            <a:prstGeom prst="rect">
              <a:avLst/>
            </a:prstGeom>
            <a:noFill/>
            <a:ln/>
          </p:spPr>
          <p:txBody>
            <a:bodyPr wrap="square" lIns="25400" tIns="25400" rIns="25400" bIns="25400" rtlCol="0" anchor="t">
              <a:noAutofit/>
            </a:bodyPr>
            <a:lstStyle/>
            <a:p>
              <a:pPr marL="0" indent="0" algn="l">
                <a:buNone/>
              </a:pPr>
              <a:r>
                <a:rPr lang="en-US" sz="1600" dirty="0">
                  <a:solidFill>
                    <a:srgbClr val="12181F"/>
                  </a:solidFill>
                  <a:latin typeface="Courier New" pitchFamily="34" charset="0"/>
                  <a:ea typeface="Courier New" pitchFamily="34" charset="-122"/>
                  <a:cs typeface="Courier New" pitchFamily="34" charset="-120"/>
                </a:rPr>
                <a:t>Reference ENDF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9201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ASNR">
      <a:dk1>
        <a:sysClr val="windowText" lastClr="000000"/>
      </a:dk1>
      <a:lt1>
        <a:sysClr val="window" lastClr="FFFFFF"/>
      </a:lt1>
      <a:dk2>
        <a:srgbClr val="0A0096"/>
      </a:dk2>
      <a:lt2>
        <a:srgbClr val="E7E6E6"/>
      </a:lt2>
      <a:accent1>
        <a:srgbClr val="0A0096"/>
      </a:accent1>
      <a:accent2>
        <a:srgbClr val="0082FF"/>
      </a:accent2>
      <a:accent3>
        <a:srgbClr val="AFE1FA"/>
      </a:accent3>
      <a:accent4>
        <a:srgbClr val="FF735F"/>
      </a:accent4>
      <a:accent5>
        <a:srgbClr val="FFAF96"/>
      </a:accent5>
      <a:accent6>
        <a:srgbClr val="FFE6BE"/>
      </a:accent6>
      <a:hlink>
        <a:srgbClr val="0A0096"/>
      </a:hlink>
      <a:folHlink>
        <a:srgbClr val="0A0096"/>
      </a:folHlink>
    </a:clrScheme>
    <a:fontScheme name="Arial Black - 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7F133823-D135-404D-8A24-CCC362ACEA56}" vid="{7E615270-2F8D-4B31-8D46-77F92DA85FC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GTN_JuanMonleon</Template>
  <TotalTime>9540</TotalTime>
  <Words>1426</Words>
  <Application>Microsoft Office PowerPoint</Application>
  <PresentationFormat>Grand écran</PresentationFormat>
  <Paragraphs>264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3" baseType="lpstr">
      <vt:lpstr>Arial</vt:lpstr>
      <vt:lpstr>Arial Black</vt:lpstr>
      <vt:lpstr>Calibri</vt:lpstr>
      <vt:lpstr>Cambria Math</vt:lpstr>
      <vt:lpstr>Courier New</vt:lpstr>
      <vt:lpstr>Georgia</vt:lpstr>
      <vt:lpstr>Symbol</vt:lpstr>
      <vt:lpstr>Wingdings 2</vt:lpstr>
      <vt:lpstr>Thème Office</vt:lpstr>
      <vt:lpstr>Data-driven evaluation of Fe-56 elastic-scattering angular distributions and covariances</vt:lpstr>
      <vt:lpstr>MOTIVATION AND BACKGROUND</vt:lpstr>
      <vt:lpstr>Why angular-distribution covariances for Fe-56</vt:lpstr>
      <vt:lpstr>The State of MF34 in the major libraries</vt:lpstr>
      <vt:lpstr>Coarse, inconsistent energy structure</vt:lpstr>
      <vt:lpstr>Single-order covariances drive unphysical bands</vt:lpstr>
      <vt:lpstr>How well do libraries fit the data?</vt:lpstr>
      <vt:lpstr>The evaluation pipepline</vt:lpstr>
      <vt:lpstr>Pipeline overview</vt:lpstr>
      <vt:lpstr>The experimental database</vt:lpstr>
      <vt:lpstr>Nominal fit: ridge-GLS</vt:lpstr>
      <vt:lpstr>Nominal fit: order selection</vt:lpstr>
      <vt:lpstr>Nominal fit: tau bands</vt:lpstr>
      <vt:lpstr>Variance calculation – mc pass 1</vt:lpstr>
      <vt:lpstr>correlation calculation – mc pass 2</vt:lpstr>
      <vt:lpstr>Covariance assembly and mf34 format</vt:lpstr>
      <vt:lpstr>Results and validation</vt:lpstr>
      <vt:lpstr>Central values agree; covariance differs</vt:lpstr>
      <vt:lpstr>Example at 1.40 mev</vt:lpstr>
      <vt:lpstr>Lower χ² across the database (exfor + mf34 covariance) </vt:lpstr>
      <vt:lpstr>Out-of-sample test: Gkatis 2025</vt:lpstr>
      <vt:lpstr>conclusions</vt:lpstr>
      <vt:lpstr>Présentation PowerPoint</vt:lpstr>
      <vt:lpstr>Lower χ² across the database (only exfor covariance)</vt:lpstr>
    </vt:vector>
  </TitlesOfParts>
  <Company>IRSN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MONLEON DE LA LLUVIA Juan Antonio</dc:creator>
  <cp:lastModifiedBy>MONLEON DE LA LLUVIA Juan Antonio</cp:lastModifiedBy>
  <cp:revision>105</cp:revision>
  <dcterms:created xsi:type="dcterms:W3CDTF">2025-03-04T12:11:07Z</dcterms:created>
  <dcterms:modified xsi:type="dcterms:W3CDTF">2026-07-02T09:42:55Z</dcterms:modified>
</cp:coreProperties>
</file>