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77" r:id="rId2"/>
    <p:sldId id="287" r:id="rId3"/>
    <p:sldId id="288" r:id="rId4"/>
    <p:sldId id="280" r:id="rId5"/>
    <p:sldId id="278" r:id="rId6"/>
    <p:sldId id="308" r:id="rId7"/>
    <p:sldId id="295" r:id="rId8"/>
    <p:sldId id="310" r:id="rId9"/>
    <p:sldId id="311" r:id="rId10"/>
    <p:sldId id="285" r:id="rId11"/>
    <p:sldId id="289" r:id="rId12"/>
    <p:sldId id="315" r:id="rId13"/>
    <p:sldId id="312" r:id="rId14"/>
    <p:sldId id="313" r:id="rId15"/>
    <p:sldId id="314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userDrawn="1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1"/>
    <a:srgbClr val="000F7E"/>
    <a:srgbClr val="09198D"/>
    <a:srgbClr val="FF9129"/>
    <a:srgbClr val="00AA64"/>
    <a:srgbClr val="1A70B8"/>
    <a:srgbClr val="0A197E"/>
    <a:srgbClr val="000000"/>
    <a:srgbClr val="69C3FF"/>
    <a:srgbClr val="EB0F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14"/>
    <p:restoredTop sz="94953"/>
  </p:normalViewPr>
  <p:slideViewPr>
    <p:cSldViewPr snapToGrid="0" snapToObjects="1" showGuides="1">
      <p:cViewPr varScale="1">
        <p:scale>
          <a:sx n="199" d="100"/>
          <a:sy n="199" d="100"/>
        </p:scale>
        <p:origin x="280" y="176"/>
      </p:cViewPr>
      <p:guideLst>
        <p:guide/>
        <p:guide orient="horz" pos="1620"/>
      </p:guideLst>
    </p:cSldViewPr>
  </p:slideViewPr>
  <p:outlineViewPr>
    <p:cViewPr>
      <p:scale>
        <a:sx n="33" d="100"/>
        <a:sy n="33" d="100"/>
      </p:scale>
      <p:origin x="0" y="-381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90" d="100"/>
          <a:sy n="90" d="100"/>
        </p:scale>
        <p:origin x="384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CE6B804-3E45-364D-A045-BB358CB8E69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8BAC92-B99D-FF4D-A990-D686745CA7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5749E-04CE-F245-A958-C4F030697BC8}" type="datetimeFigureOut">
              <a:rPr lang="en-US" smtClean="0"/>
              <a:t>6/24/26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D6A46C-39E5-FF4C-9921-815AC4BE943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EFC7B7-2133-5C4A-AC28-C1AA9FF1AC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CEA21-F2A0-454B-B622-7D3A8835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869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F264E-8066-E947-B6B5-B5BD434D7B6B}" type="datetimeFigureOut">
              <a:rPr lang="en-US" smtClean="0"/>
              <a:t>6/24/26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8D52D-A3F1-4B43-9554-93E43582D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839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8D52D-A3F1-4B43-9554-93E43582DB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34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8D52D-A3F1-4B43-9554-93E43582DB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371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calculate cross sections, we need S matrix. The approach is established by </a:t>
            </a:r>
            <a:r>
              <a:rPr lang="en-US" dirty="0" err="1"/>
              <a:t>Verbaarschot</a:t>
            </a:r>
            <a:r>
              <a:rPr lang="en-US" dirty="0"/>
              <a:t> et 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8D52D-A3F1-4B43-9554-93E43582DB8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95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LAMBDA!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8D52D-A3F1-4B43-9554-93E43582DB8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84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research is supported by the US department of energy LDRD program at Los Alamos National Laboratory.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8D52D-A3F1-4B43-9554-93E43582DB8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368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A78D693-BA62-1E4A-A3D2-53CDC72AAE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8560" y="190440"/>
            <a:ext cx="8805439" cy="495306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374" y="1486403"/>
            <a:ext cx="3830320" cy="1169551"/>
          </a:xfrm>
        </p:spPr>
        <p:txBody>
          <a:bodyPr lIns="0" tIns="0" rIns="0" bIns="0" anchor="t" anchorCtr="0">
            <a:normAutofit/>
          </a:bodyPr>
          <a:lstStyle>
            <a:lvl1pPr algn="l" fontAlgn="t">
              <a:lnSpc>
                <a:spcPct val="100000"/>
              </a:lnSpc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 of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2671309"/>
            <a:ext cx="3830320" cy="48514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add presenter or presenting org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D57AE5-8F4A-FA4E-90E4-E2EE525E9D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58373"/>
            <a:ext cx="3331464" cy="1529754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1000446-DC24-2642-A21F-0BEA007314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297127"/>
            <a:ext cx="2714105" cy="243609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1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the date of the presentation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85AE9854-7A76-C34E-9D7F-DE749A698C73}"/>
              </a:ext>
            </a:extLst>
          </p:cNvPr>
          <p:cNvSpPr txBox="1">
            <a:spLocks/>
          </p:cNvSpPr>
          <p:nvPr userDrawn="1"/>
        </p:nvSpPr>
        <p:spPr>
          <a:xfrm>
            <a:off x="8705088" y="4849122"/>
            <a:ext cx="220485" cy="20285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DD9D28ED-2D06-3A46-9727-8A9B2D7E7F63}"/>
              </a:ext>
            </a:extLst>
          </p:cNvPr>
          <p:cNvSpPr txBox="1">
            <a:spLocks/>
          </p:cNvSpPr>
          <p:nvPr userDrawn="1"/>
        </p:nvSpPr>
        <p:spPr>
          <a:xfrm>
            <a:off x="8074152" y="4846002"/>
            <a:ext cx="609914" cy="1485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mtClean="0"/>
              <a:pPr/>
              <a:t>6/24/26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615BFA-90C1-0F46-AAA7-8C67D48F46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140122"/>
            <a:ext cx="2597150" cy="379412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2pPr>
            <a:lvl3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3pPr>
            <a:lvl4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4pPr>
            <a:lvl5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LA-UR number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414CA33-8F7C-674C-8C40-9D83B5A1C57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6401" y="4751400"/>
            <a:ext cx="598099" cy="27463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45E8F88-2F04-A24D-B64D-D31A64C16106}"/>
              </a:ext>
            </a:extLst>
          </p:cNvPr>
          <p:cNvSpPr txBox="1"/>
          <p:nvPr userDrawn="1"/>
        </p:nvSpPr>
        <p:spPr>
          <a:xfrm>
            <a:off x="918682" y="4859907"/>
            <a:ext cx="3888259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Managed by Triad National Security, LLC, for the U.S. Department of Energy’s NNSA.</a:t>
            </a:r>
          </a:p>
        </p:txBody>
      </p:sp>
    </p:spTree>
    <p:extLst>
      <p:ext uri="{BB962C8B-B14F-4D97-AF65-F5344CB8AC3E}">
        <p14:creationId xmlns:p14="http://schemas.microsoft.com/office/powerpoint/2010/main" val="1132053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-No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4966" y="144966"/>
            <a:ext cx="8229600" cy="41259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</p:spTree>
    <p:extLst>
      <p:ext uri="{BB962C8B-B14F-4D97-AF65-F5344CB8AC3E}">
        <p14:creationId xmlns:p14="http://schemas.microsoft.com/office/powerpoint/2010/main" val="2177655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966" y="148994"/>
            <a:ext cx="8229600" cy="39772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53C9D7-E9D0-FF4B-A8C0-A88200BA90FB}"/>
              </a:ext>
            </a:extLst>
          </p:cNvPr>
          <p:cNvSpPr txBox="1">
            <a:spLocks/>
          </p:cNvSpPr>
          <p:nvPr userDrawn="1"/>
        </p:nvSpPr>
        <p:spPr>
          <a:xfrm>
            <a:off x="8708182" y="4846001"/>
            <a:ext cx="220485" cy="20285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D9D28ED-2D06-3A46-9727-8A9B2D7E7F63}"/>
              </a:ext>
            </a:extLst>
          </p:cNvPr>
          <p:cNvSpPr txBox="1">
            <a:spLocks/>
          </p:cNvSpPr>
          <p:nvPr userDrawn="1"/>
        </p:nvSpPr>
        <p:spPr>
          <a:xfrm>
            <a:off x="8076886" y="4846002"/>
            <a:ext cx="609914" cy="1485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mtClean="0"/>
              <a:pPr/>
              <a:t>6/24/26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DDB747-6C5D-1648-A189-AC12B7E1788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9184" y="4811397"/>
            <a:ext cx="1033271" cy="20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560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2" r:id="rId2"/>
  </p:sldLayoutIdLst>
  <p:hf hd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rgbClr val="000F7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30188" indent="-22225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tabLst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60375" indent="-230188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−"/>
        <a:tabLst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8975" indent="-231775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227013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−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08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s://texclip.marutank.net/#s=%5Cbegin%7Balign*%7D%0AP_W(x)%3D%5Cfrac%7B%5Cpi%7D%7B2%7Dx%5Cexp%7B%5Cleft(-%5Cfrac%7B%5Cpi%20x%5E2%7D%7B4%7D%5Cright)%7D%0A%5Cend%7Balign*%7D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s://texclip.marutank.net/#s=%5Cbegin%7Balign*%7D%0AD_%7B%5Cmu%5Cnu%7D%3DE%5Cdelta_%7B%5Cmu%5Cnu%7D-H_%7B%5Cmu%5Cnu%7D%5E%7B%5Crm%20(GOE)%7D%2Bi%5Cpi%5Csum_%7Bc%7DW_%7B%5Cmu%20c%7DW_%7Bc%5Cnu%7D%0A%5Cend%7Balign*%7D" TargetMode="External"/><Relationship Id="rId7" Type="http://schemas.openxmlformats.org/officeDocument/2006/relationships/hyperlink" Target="https://texclip.marutank.net/#s=%5Cbegin%7Balign*%7D%0AS_%7Bab%7D%5E%7B%5Crm%20(GOE)%7D%3D%5Cdelta_%7Bab%7D-2i%5Cpi%5Csum_%7B%5Cmu%5Cnu%7DW_%7Ba%5Cmu%7D(D%5E%7B-1%7D)_%7B%5Cmu%5Cnu%7DW_%7B%5Cnu%20b%7D%0A%5Cend%7Balign*%7D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s://texclip.marutank.net/#s=%5Cbegin%7Balign*%7D%0AH_%7B%5Cmu%5Cnu%7D%5E%7B%5Crm%20(GOE)%7D%0A%5Cend%7Balign*%7D" TargetMode="Externa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F3B99C6-D0D0-D441-BB88-E3B30F0BF5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86" y="1342744"/>
            <a:ext cx="8686627" cy="988770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Random-matrix approach for generating cross sections </a:t>
            </a:r>
            <a:br>
              <a:rPr lang="en-US" sz="2800" dirty="0"/>
            </a:br>
            <a:r>
              <a:rPr lang="en-US" sz="2800" dirty="0"/>
              <a:t>and probability table in the unresolved resonance region</a:t>
            </a:r>
          </a:p>
        </p:txBody>
      </p:sp>
      <p:sp>
        <p:nvSpPr>
          <p:cNvPr id="15" name="Subtitle 14">
            <a:extLst>
              <a:ext uri="{FF2B5EF4-FFF2-40B4-BE49-F238E27FC236}">
                <a16:creationId xmlns:a16="http://schemas.microsoft.com/office/drawing/2014/main" id="{7859A57D-2C14-6348-B5C3-04566EA082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2811987"/>
            <a:ext cx="6374350" cy="485140"/>
          </a:xfrm>
        </p:spPr>
        <p:txBody>
          <a:bodyPr/>
          <a:lstStyle/>
          <a:p>
            <a:r>
              <a:rPr lang="en-US" sz="1600" b="1" dirty="0"/>
              <a:t>K. Fujio, </a:t>
            </a:r>
            <a:r>
              <a:rPr lang="en-US" sz="1600" dirty="0"/>
              <a:t>T. Kawano, A. E. Lovell, D. Neudecker, N. A. W. </a:t>
            </a:r>
            <a:r>
              <a:rPr lang="en-US" dirty="0"/>
              <a:t>Walton</a:t>
            </a:r>
            <a:endParaRPr lang="en-US" sz="1600" dirty="0"/>
          </a:p>
          <a:p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397A665-BC2C-524C-A7EC-3526226D8D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3297127"/>
            <a:ext cx="4932556" cy="243609"/>
          </a:xfrm>
        </p:spPr>
        <p:txBody>
          <a:bodyPr/>
          <a:lstStyle/>
          <a:p>
            <a:r>
              <a:rPr lang="en-US" dirty="0"/>
              <a:t>WONDER 2026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944ADC2-4BBE-A04E-9F43-2E4E7BE0DB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4140122"/>
            <a:ext cx="2597150" cy="243609"/>
          </a:xfrm>
        </p:spPr>
        <p:txBody>
          <a:bodyPr/>
          <a:lstStyle/>
          <a:p>
            <a:r>
              <a:rPr lang="en-US" dirty="0"/>
              <a:t>LA-UR-26-24913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28F33A5-A40B-B3B9-A701-21777D21A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8540" y="313509"/>
            <a:ext cx="1243460" cy="63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624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C0BD49-FF8E-290B-F52E-C94F391AD0B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9B4BFE-19BC-FB2C-87F0-054644C51452}"/>
              </a:ext>
            </a:extLst>
          </p:cNvPr>
          <p:cNvSpPr txBox="1"/>
          <p:nvPr/>
        </p:nvSpPr>
        <p:spPr>
          <a:xfrm>
            <a:off x="115170" y="646874"/>
            <a:ext cx="8259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・</a:t>
            </a:r>
            <a:r>
              <a:rPr lang="en-US" b="1" dirty="0"/>
              <a:t>We developed a new theoretical model to obtain cross sections in URR </a:t>
            </a:r>
            <a:br>
              <a:rPr lang="en-US" b="1" dirty="0"/>
            </a:br>
            <a:r>
              <a:rPr lang="en-US" b="1" dirty="0"/>
              <a:t>    and employ them to create the probability table.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8EEEE9-134B-B496-C787-EE2179A55E69}"/>
              </a:ext>
            </a:extLst>
          </p:cNvPr>
          <p:cNvSpPr txBox="1"/>
          <p:nvPr/>
        </p:nvSpPr>
        <p:spPr>
          <a:xfrm>
            <a:off x="144965" y="1480789"/>
            <a:ext cx="86650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・The input transmission coefficients are determined that the S matrix smoothly</a:t>
            </a:r>
            <a:br>
              <a:rPr lang="en-US" dirty="0"/>
            </a:br>
            <a:r>
              <a:rPr lang="en-US" dirty="0"/>
              <a:t>   connects between RRR and higher energy regions.  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F8DCAFE7-B76F-FEF4-F1FC-6879B1AA11A7}"/>
              </a:ext>
            </a:extLst>
          </p:cNvPr>
          <p:cNvSpPr txBox="1">
            <a:spLocks/>
          </p:cNvSpPr>
          <p:nvPr/>
        </p:nvSpPr>
        <p:spPr>
          <a:xfrm>
            <a:off x="144965" y="4041815"/>
            <a:ext cx="2338427" cy="41259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2400" b="1" i="0" kern="1200">
                <a:solidFill>
                  <a:srgbClr val="000F7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tabLst/>
              <a:defRPr sz="1600" b="1" i="0" kern="1200">
                <a:solidFill>
                  <a:schemeClr val="tx1"/>
                </a:solidFill>
                <a:latin typeface="Acumin Pro" panose="020B0504020202020204" pitchFamily="34" charset="77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400" b="1" i="0" kern="1200">
                <a:solidFill>
                  <a:schemeClr val="tx1"/>
                </a:solidFill>
                <a:latin typeface="Acumin Pro" panose="020B0504020202020204" pitchFamily="34" charset="77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tx1"/>
                </a:solidFill>
                <a:latin typeface="Acumin Pro" panose="020B0504020202020204" pitchFamily="34" charset="77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400" b="1" i="0" kern="1200">
                <a:solidFill>
                  <a:schemeClr val="tx1"/>
                </a:solidFill>
                <a:latin typeface="Acumin Pro" panose="020B0504020202020204" pitchFamily="34" charset="77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Future work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AA0844-510A-1688-57CD-3D37AE697E7A}"/>
              </a:ext>
            </a:extLst>
          </p:cNvPr>
          <p:cNvSpPr txBox="1"/>
          <p:nvPr/>
        </p:nvSpPr>
        <p:spPr>
          <a:xfrm>
            <a:off x="144965" y="2314704"/>
            <a:ext cx="7391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・The average cross sections converge to evaluate data by restricting </a:t>
            </a:r>
            <a:br>
              <a:rPr lang="en-US" dirty="0"/>
            </a:br>
            <a:r>
              <a:rPr lang="en-US" dirty="0"/>
              <a:t>   the range to </a:t>
            </a:r>
            <a:r>
              <a:rPr lang="en-US" dirty="0" err="1"/>
              <a:t>E</a:t>
            </a:r>
            <a:r>
              <a:rPr lang="en-US" baseline="-25000" dirty="0" err="1"/>
              <a:t>λ</a:t>
            </a:r>
            <a:r>
              <a:rPr lang="en-US" dirty="0"/>
              <a:t> = ー </a:t>
            </a:r>
            <a:r>
              <a:rPr lang="en-US" dirty="0" err="1"/>
              <a:t>λ</a:t>
            </a:r>
            <a:r>
              <a:rPr lang="en-US" dirty="0"/>
              <a:t>/2 to </a:t>
            </a:r>
            <a:r>
              <a:rPr lang="en-US" dirty="0" err="1"/>
              <a:t>λ</a:t>
            </a:r>
            <a:r>
              <a:rPr lang="en-US" dirty="0"/>
              <a:t>/2.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4549B3-257A-68EB-899A-8F2D5478144A}"/>
              </a:ext>
            </a:extLst>
          </p:cNvPr>
          <p:cNvSpPr txBox="1"/>
          <p:nvPr/>
        </p:nvSpPr>
        <p:spPr>
          <a:xfrm>
            <a:off x="144965" y="3148620"/>
            <a:ext cx="7793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・ The main difference in probability table between our new approach and </a:t>
            </a:r>
            <a:br>
              <a:rPr lang="en-US" dirty="0"/>
            </a:br>
            <a:r>
              <a:rPr lang="en-US" dirty="0"/>
              <a:t>    the SLBW comes from the unitarity condition.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C60DF8-84CE-9031-0301-104936507F6E}"/>
              </a:ext>
            </a:extLst>
          </p:cNvPr>
          <p:cNvSpPr/>
          <p:nvPr/>
        </p:nvSpPr>
        <p:spPr>
          <a:xfrm>
            <a:off x="269823" y="4720990"/>
            <a:ext cx="1154243" cy="3372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DC308D-7231-BDA3-F78B-5A073542446A}"/>
              </a:ext>
            </a:extLst>
          </p:cNvPr>
          <p:cNvSpPr txBox="1"/>
          <p:nvPr/>
        </p:nvSpPr>
        <p:spPr>
          <a:xfrm>
            <a:off x="144965" y="4498169"/>
            <a:ext cx="5938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・Introduce the temperature effect (Doppler broadening)</a:t>
            </a:r>
          </a:p>
        </p:txBody>
      </p:sp>
    </p:spTree>
    <p:extLst>
      <p:ext uri="{BB962C8B-B14F-4D97-AF65-F5344CB8AC3E}">
        <p14:creationId xmlns:p14="http://schemas.microsoft.com/office/powerpoint/2010/main" val="1442053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C83F70-48F3-A9E0-A77B-ABB4E54586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C86FB0-AA02-65D3-3592-3B0180AA68E7}"/>
              </a:ext>
            </a:extLst>
          </p:cNvPr>
          <p:cNvSpPr txBox="1"/>
          <p:nvPr/>
        </p:nvSpPr>
        <p:spPr>
          <a:xfrm>
            <a:off x="119743" y="879945"/>
            <a:ext cx="84433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・Research reported in this presentation is supported by the U.S. Department of </a:t>
            </a:r>
          </a:p>
          <a:p>
            <a:r>
              <a:rPr lang="en-US" dirty="0"/>
              <a:t>    Energy LDRD program at Los Alamos National Laboratory.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E013D3-D5A8-629A-4BE2-A7CD0D00A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5019" y="3948683"/>
            <a:ext cx="1850584" cy="8351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400D6F-7CDC-0C71-6C62-9BF27C25D331}"/>
              </a:ext>
            </a:extLst>
          </p:cNvPr>
          <p:cNvSpPr txBox="1"/>
          <p:nvPr/>
        </p:nvSpPr>
        <p:spPr>
          <a:xfrm>
            <a:off x="144965" y="3066514"/>
            <a:ext cx="89433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・This work was supported by the Nuclear Criticality Safety Program, funded and </a:t>
            </a:r>
            <a:br>
              <a:rPr lang="en-US" sz="180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</a:br>
            <a:r>
              <a:rPr lang="en-US" sz="180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  managed by the National Nuclear Security Administration for the Department of </a:t>
            </a:r>
            <a:br>
              <a:rPr lang="en-US" sz="180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</a:br>
            <a:r>
              <a:rPr lang="en-US" sz="180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  Energy.</a:t>
            </a: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848337-ACFE-CFFA-3E05-8A6B615BCD64}"/>
              </a:ext>
            </a:extLst>
          </p:cNvPr>
          <p:cNvSpPr txBox="1"/>
          <p:nvPr/>
        </p:nvSpPr>
        <p:spPr>
          <a:xfrm>
            <a:off x="135409" y="1842869"/>
            <a:ext cx="88731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・This work was carried out under the auspices of the National Nuclear Security </a:t>
            </a:r>
            <a:br>
              <a:rPr lang="en-US" sz="180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</a:br>
            <a:r>
              <a:rPr lang="en-US" dirty="0">
                <a:solidFill>
                  <a:srgbClr val="000000"/>
                </a:solidFill>
                <a:cs typeface="Arial" panose="020B0604020202020204" pitchFamily="34" charset="0"/>
              </a:rPr>
              <a:t>    </a:t>
            </a:r>
            <a:r>
              <a:rPr lang="en-US" sz="180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Administration of the U.S. Department of Energy at Los Alamos National Laboratory </a:t>
            </a:r>
            <a:br>
              <a:rPr lang="en-US" sz="180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</a:br>
            <a:r>
              <a:rPr lang="en-US" sz="180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  under Contract No. 89233218CNA000001. 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555451-F5E9-AAE7-AC92-91563B4CEE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9806" y="3948683"/>
            <a:ext cx="2050229" cy="92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75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F83828F-90E1-8DD4-16E4-EE5A642F48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787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E9B0837-72DA-4D35-D6DD-FCA585238CF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E52617-990E-B384-AC9A-D5CE283F466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9135"/>
          <a:stretch>
            <a:fillRect/>
          </a:stretch>
        </p:blipFill>
        <p:spPr>
          <a:xfrm>
            <a:off x="0" y="525592"/>
            <a:ext cx="4133692" cy="22536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860D3C-D372-F272-D4AC-959F6D22E9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264" y="557561"/>
            <a:ext cx="4133691" cy="248021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A408033-AB2D-FD76-1D93-3469640D2AFE}"/>
              </a:ext>
            </a:extLst>
          </p:cNvPr>
          <p:cNvSpPr/>
          <p:nvPr/>
        </p:nvSpPr>
        <p:spPr>
          <a:xfrm>
            <a:off x="269823" y="4736892"/>
            <a:ext cx="1154243" cy="3372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828684-794C-B35B-E570-C7FAEE24AA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693513"/>
            <a:ext cx="4133692" cy="248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226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9035F7F-431B-1268-587A-D5584295E9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AA975A-4DF4-4F87-6A10-775DF83C0A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272" y="725473"/>
            <a:ext cx="3854756" cy="26983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4A7595-260C-A838-F15F-03821D68B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8906" y="725473"/>
            <a:ext cx="3854756" cy="2698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188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FCF0EA-6F48-5E7F-8099-2A37945C73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69410D-ABC1-4656-C604-B8DC5119CF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575" y="625816"/>
            <a:ext cx="6226988" cy="389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641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CED727F-98F8-8460-7631-B191FAE81E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Cross section in theoretical approaches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F930E81-EBF1-9694-ACFA-2DA5DB528718}"/>
              </a:ext>
            </a:extLst>
          </p:cNvPr>
          <p:cNvGrpSpPr>
            <a:grpSpLocks noChangeAspect="1"/>
          </p:cNvGrpSpPr>
          <p:nvPr/>
        </p:nvGrpSpPr>
        <p:grpSpPr>
          <a:xfrm>
            <a:off x="98666" y="726171"/>
            <a:ext cx="4991507" cy="3494055"/>
            <a:chOff x="87091" y="429763"/>
            <a:chExt cx="5557761" cy="389043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7FACCC1-DF3A-934B-7D78-34A34EF064F5}"/>
                </a:ext>
              </a:extLst>
            </p:cNvPr>
            <p:cNvSpPr/>
            <p:nvPr/>
          </p:nvSpPr>
          <p:spPr>
            <a:xfrm>
              <a:off x="3938642" y="634676"/>
              <a:ext cx="667512" cy="30378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" name="Picture 3" descr="Chart, histogram&#10;&#10;Description automatically generated">
              <a:extLst>
                <a:ext uri="{FF2B5EF4-FFF2-40B4-BE49-F238E27FC236}">
                  <a16:creationId xmlns:a16="http://schemas.microsoft.com/office/drawing/2014/main" id="{A8125FD7-270D-3BB8-83B5-4FC036D48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091" y="429763"/>
              <a:ext cx="5557761" cy="389043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EAF34E9-59CD-78E2-DF0F-7425ED1D22FA}"/>
                </a:ext>
              </a:extLst>
            </p:cNvPr>
            <p:cNvSpPr txBox="1"/>
            <p:nvPr/>
          </p:nvSpPr>
          <p:spPr>
            <a:xfrm>
              <a:off x="2025423" y="3142526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RRR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0D15B8CC-7565-4AA6-FBAA-B9636825FFB0}"/>
                </a:ext>
              </a:extLst>
            </p:cNvPr>
            <p:cNvCxnSpPr>
              <a:cxnSpLocks/>
            </p:cNvCxnSpPr>
            <p:nvPr/>
          </p:nvCxnSpPr>
          <p:spPr>
            <a:xfrm>
              <a:off x="805726" y="3142526"/>
              <a:ext cx="312419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EDFBD85-1DB7-EC49-5889-0D09D39EABA8}"/>
                </a:ext>
              </a:extLst>
            </p:cNvPr>
            <p:cNvSpPr txBox="1"/>
            <p:nvPr/>
          </p:nvSpPr>
          <p:spPr>
            <a:xfrm>
              <a:off x="3912866" y="3162774"/>
              <a:ext cx="684803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URR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254EB2A-75F1-73E5-C1F2-B62BEC941BC0}"/>
                </a:ext>
              </a:extLst>
            </p:cNvPr>
            <p:cNvCxnSpPr>
              <a:cxnSpLocks/>
            </p:cNvCxnSpPr>
            <p:nvPr/>
          </p:nvCxnSpPr>
          <p:spPr>
            <a:xfrm>
              <a:off x="3959985" y="3142526"/>
              <a:ext cx="64616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73F7EAC-1D78-2A91-0ED7-23BAD15F5E18}"/>
                </a:ext>
              </a:extLst>
            </p:cNvPr>
            <p:cNvSpPr txBox="1"/>
            <p:nvPr/>
          </p:nvSpPr>
          <p:spPr>
            <a:xfrm>
              <a:off x="4652300" y="3162774"/>
              <a:ext cx="776768" cy="411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Fast.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08BBB9B-0E8D-BF23-E5EB-D42DE0A084F4}"/>
                </a:ext>
              </a:extLst>
            </p:cNvPr>
            <p:cNvCxnSpPr>
              <a:cxnSpLocks/>
            </p:cNvCxnSpPr>
            <p:nvPr/>
          </p:nvCxnSpPr>
          <p:spPr>
            <a:xfrm>
              <a:off x="4636985" y="3142526"/>
              <a:ext cx="79154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4A1DB2AA-126C-F006-94F1-0A03A1F69D4D}"/>
              </a:ext>
            </a:extLst>
          </p:cNvPr>
          <p:cNvSpPr txBox="1"/>
          <p:nvPr/>
        </p:nvSpPr>
        <p:spPr>
          <a:xfrm>
            <a:off x="5224609" y="559770"/>
            <a:ext cx="3316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Resolved resonance region (RRR)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B6B6D5-1564-ADD5-58AD-5CDE9DF97492}"/>
              </a:ext>
            </a:extLst>
          </p:cNvPr>
          <p:cNvSpPr txBox="1"/>
          <p:nvPr/>
        </p:nvSpPr>
        <p:spPr>
          <a:xfrm>
            <a:off x="5220269" y="3529751"/>
            <a:ext cx="37048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Unresolved resonance region (URR)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C7AFFFF-F5E9-2957-9502-0595289273CD}"/>
              </a:ext>
            </a:extLst>
          </p:cNvPr>
          <p:cNvSpPr txBox="1"/>
          <p:nvPr/>
        </p:nvSpPr>
        <p:spPr>
          <a:xfrm>
            <a:off x="5262787" y="1948733"/>
            <a:ext cx="1895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Fast energy region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A4029D-7826-BBAF-8885-EA7A5DB81C19}"/>
              </a:ext>
            </a:extLst>
          </p:cNvPr>
          <p:cNvSpPr txBox="1"/>
          <p:nvPr/>
        </p:nvSpPr>
        <p:spPr>
          <a:xfrm>
            <a:off x="5262787" y="858256"/>
            <a:ext cx="3119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・Individual resonances can be seen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24DFCE-C339-A7FA-70CF-F6FAC537277A}"/>
              </a:ext>
            </a:extLst>
          </p:cNvPr>
          <p:cNvSpPr txBox="1"/>
          <p:nvPr/>
        </p:nvSpPr>
        <p:spPr>
          <a:xfrm>
            <a:off x="5262787" y="1183837"/>
            <a:ext cx="2951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・Expressed in R-matrix formalism</a:t>
            </a:r>
            <a:br>
              <a:rPr lang="en-US" sz="1400" dirty="0"/>
            </a:br>
            <a:r>
              <a:rPr lang="en-US" sz="1400" dirty="0"/>
              <a:t>   by using resonance parameters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5D81BE-4C23-875B-4C17-6C7956052EAF}"/>
              </a:ext>
            </a:extLst>
          </p:cNvPr>
          <p:cNvSpPr txBox="1"/>
          <p:nvPr/>
        </p:nvSpPr>
        <p:spPr>
          <a:xfrm>
            <a:off x="5257389" y="3833465"/>
            <a:ext cx="32287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・Resonances overlap and cannot be </a:t>
            </a:r>
            <a:br>
              <a:rPr lang="en-US" sz="1400" dirty="0"/>
            </a:br>
            <a:r>
              <a:rPr lang="en-US" sz="1400" dirty="0"/>
              <a:t>    separated from one another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9B9F2AA-AD43-201A-B230-D310D391BE71}"/>
              </a:ext>
            </a:extLst>
          </p:cNvPr>
          <p:cNvSpPr txBox="1"/>
          <p:nvPr/>
        </p:nvSpPr>
        <p:spPr>
          <a:xfrm>
            <a:off x="5257389" y="4335617"/>
            <a:ext cx="35461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・No commonly used theoretical model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F8F2E53-ED8C-137B-C5AB-32746FDF725B}"/>
              </a:ext>
            </a:extLst>
          </p:cNvPr>
          <p:cNvSpPr txBox="1"/>
          <p:nvPr/>
        </p:nvSpPr>
        <p:spPr>
          <a:xfrm>
            <a:off x="5257389" y="2799305"/>
            <a:ext cx="3517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・Calculated by Hauser-</a:t>
            </a:r>
            <a:r>
              <a:rPr lang="en-US" sz="1400" dirty="0" err="1"/>
              <a:t>Feshbach</a:t>
            </a:r>
            <a:r>
              <a:rPr lang="en-US" sz="1400" dirty="0"/>
              <a:t> theory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007157-41C1-7919-8640-B34BB2B1877D}"/>
              </a:ext>
            </a:extLst>
          </p:cNvPr>
          <p:cNvSpPr txBox="1"/>
          <p:nvPr/>
        </p:nvSpPr>
        <p:spPr>
          <a:xfrm>
            <a:off x="5257389" y="2285107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・Smooth cross section because </a:t>
            </a:r>
            <a:br>
              <a:rPr lang="en-US" sz="1400" dirty="0"/>
            </a:br>
            <a:r>
              <a:rPr lang="en-US" sz="1400" dirty="0"/>
              <a:t>    resonance width is bigger than the spacing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0B4A61-5DB5-2C2B-99D0-93AD023DDCEE}"/>
              </a:ext>
            </a:extLst>
          </p:cNvPr>
          <p:cNvSpPr txBox="1"/>
          <p:nvPr/>
        </p:nvSpPr>
        <p:spPr>
          <a:xfrm>
            <a:off x="3656058" y="2085052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963420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88F392-FB17-2F89-746B-776B99DD41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Importance of URR and probability table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890A3F-30B0-EEE0-3BC9-090AB2A1D773}"/>
              </a:ext>
            </a:extLst>
          </p:cNvPr>
          <p:cNvSpPr txBox="1"/>
          <p:nvPr/>
        </p:nvSpPr>
        <p:spPr>
          <a:xfrm>
            <a:off x="98666" y="610601"/>
            <a:ext cx="80441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Self-shielding: Neutrons are easily captured at resonance peaks, and the neutron flux </a:t>
            </a:r>
            <a:br>
              <a:rPr lang="en-US" sz="1600" dirty="0"/>
            </a:br>
            <a:r>
              <a:rPr lang="en-US" sz="1600" dirty="0"/>
              <a:t>                       decreases at resonance energies. → Impacts on reaction rate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3159E6-061C-0EEB-3E07-975169DA7299}"/>
              </a:ext>
            </a:extLst>
          </p:cNvPr>
          <p:cNvSpPr txBox="1"/>
          <p:nvPr/>
        </p:nvSpPr>
        <p:spPr>
          <a:xfrm>
            <a:off x="1314217" y="1198218"/>
            <a:ext cx="6515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We need to take into account resonances in URR as well 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A8CF7D-6390-0C00-1A39-4A930D9A27FD}"/>
              </a:ext>
            </a:extLst>
          </p:cNvPr>
          <p:cNvSpPr txBox="1"/>
          <p:nvPr/>
        </p:nvSpPr>
        <p:spPr>
          <a:xfrm>
            <a:off x="0" y="1768624"/>
            <a:ext cx="41889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・A probability table which represents the </a:t>
            </a:r>
            <a:br>
              <a:rPr lang="en-US" sz="1600" dirty="0"/>
            </a:br>
            <a:r>
              <a:rPr lang="en-US" sz="1600" dirty="0"/>
              <a:t>    probabilistic distribution of cross sections </a:t>
            </a:r>
            <a:br>
              <a:rPr lang="en-US" sz="1600" dirty="0"/>
            </a:br>
            <a:r>
              <a:rPr lang="en-US" sz="1600" dirty="0"/>
              <a:t>    is employed in Monte-Carlo approaches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88712C-BBC7-9CB0-B1B2-D03ADD471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3895" y="1659293"/>
            <a:ext cx="4162319" cy="29381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ED3443-4228-75B6-5486-528942942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3625" y="4621408"/>
            <a:ext cx="4243130" cy="2399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111BD0-0109-C4A9-C713-CD185C8592BA}"/>
              </a:ext>
            </a:extLst>
          </p:cNvPr>
          <p:cNvSpPr txBox="1"/>
          <p:nvPr/>
        </p:nvSpPr>
        <p:spPr>
          <a:xfrm>
            <a:off x="4822032" y="4852134"/>
            <a:ext cx="30620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>
                <a:solidFill>
                  <a:srgbClr val="0070C1"/>
                </a:solidFill>
              </a:rPr>
              <a:t>L. L. Carter et al., LA-UR-98-0026 (1998).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53A032-3E45-08A4-0B41-0C5476F21F2D}"/>
              </a:ext>
            </a:extLst>
          </p:cNvPr>
          <p:cNvSpPr txBox="1"/>
          <p:nvPr/>
        </p:nvSpPr>
        <p:spPr>
          <a:xfrm>
            <a:off x="6101783" y="177674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[b]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8285F2-42E8-6E4D-57C0-91CC4C2AF708}"/>
              </a:ext>
            </a:extLst>
          </p:cNvPr>
          <p:cNvSpPr txBox="1"/>
          <p:nvPr/>
        </p:nvSpPr>
        <p:spPr>
          <a:xfrm>
            <a:off x="6935190" y="177674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[b]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4C16DD-4968-71D4-B409-AB3BD81C4150}"/>
              </a:ext>
            </a:extLst>
          </p:cNvPr>
          <p:cNvSpPr txBox="1"/>
          <p:nvPr/>
        </p:nvSpPr>
        <p:spPr>
          <a:xfrm>
            <a:off x="7697236" y="177674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[b]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C87FBB-497D-5896-AE99-1ACEBBA90850}"/>
              </a:ext>
            </a:extLst>
          </p:cNvPr>
          <p:cNvSpPr txBox="1"/>
          <p:nvPr/>
        </p:nvSpPr>
        <p:spPr>
          <a:xfrm>
            <a:off x="8460249" y="177674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[b]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EADA6A-5D82-B8D7-9DB8-0CA50916102C}"/>
              </a:ext>
            </a:extLst>
          </p:cNvPr>
          <p:cNvSpPr txBox="1"/>
          <p:nvPr/>
        </p:nvSpPr>
        <p:spPr>
          <a:xfrm>
            <a:off x="0" y="2835959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・Assume Wigner and chi-square distributions for</a:t>
            </a:r>
            <a:br>
              <a:rPr lang="en-US" sz="1600" dirty="0"/>
            </a:br>
            <a:r>
              <a:rPr lang="en-US" sz="1600" dirty="0"/>
              <a:t>   the resonance spacing and width, respectively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9222538-80AF-7252-F52B-533644D51E9C}"/>
              </a:ext>
            </a:extLst>
          </p:cNvPr>
          <p:cNvSpPr txBox="1"/>
          <p:nvPr/>
        </p:nvSpPr>
        <p:spPr>
          <a:xfrm>
            <a:off x="107073" y="3701353"/>
            <a:ext cx="47149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A theoretical approach is required to calculate the cross sections in URR without these kinds of assumptions</a:t>
            </a:r>
          </a:p>
        </p:txBody>
      </p:sp>
    </p:spTree>
    <p:extLst>
      <p:ext uri="{BB962C8B-B14F-4D97-AF65-F5344CB8AC3E}">
        <p14:creationId xmlns:p14="http://schemas.microsoft.com/office/powerpoint/2010/main" val="145944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538ED8-E711-D32B-1C44-C7AFD1C4360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Research objective and approach </a:t>
            </a:r>
          </a:p>
        </p:txBody>
      </p:sp>
      <p:pic>
        <p:nvPicPr>
          <p:cNvPr id="39" name="Picture 38" descr="A red and black graphic&#10;&#10;Description automatically generated">
            <a:extLst>
              <a:ext uri="{FF2B5EF4-FFF2-40B4-BE49-F238E27FC236}">
                <a16:creationId xmlns:a16="http://schemas.microsoft.com/office/drawing/2014/main" id="{FD8F1C7C-29F7-AB16-BB36-75913B692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399" y="2838701"/>
            <a:ext cx="3073222" cy="2151256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F9308CEC-31A6-1AAA-065C-D055BD2A2F59}"/>
              </a:ext>
            </a:extLst>
          </p:cNvPr>
          <p:cNvSpPr txBox="1"/>
          <p:nvPr/>
        </p:nvSpPr>
        <p:spPr>
          <a:xfrm>
            <a:off x="1294399" y="2541678"/>
            <a:ext cx="2300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Eigenvalue distribution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4794ACE-2227-ABFF-2B2A-E158BC3FB6DF}"/>
              </a:ext>
            </a:extLst>
          </p:cNvPr>
          <p:cNvSpPr txBox="1"/>
          <p:nvPr/>
        </p:nvSpPr>
        <p:spPr>
          <a:xfrm>
            <a:off x="1721735" y="3169971"/>
            <a:ext cx="2031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Matrix dimensions: 100 x 100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5BFCEC9-8EBA-4ECC-4A66-FD2232FF0738}"/>
              </a:ext>
            </a:extLst>
          </p:cNvPr>
          <p:cNvSpPr txBox="1"/>
          <p:nvPr/>
        </p:nvSpPr>
        <p:spPr>
          <a:xfrm>
            <a:off x="1721735" y="2949897"/>
            <a:ext cx="2538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number of simulations: 0.1 M</a:t>
            </a:r>
          </a:p>
        </p:txBody>
      </p:sp>
      <p:pic>
        <p:nvPicPr>
          <p:cNvPr id="50" name="Picture 49" descr="A picture containing histogram&#10;&#10;Description automatically generated">
            <a:extLst>
              <a:ext uri="{FF2B5EF4-FFF2-40B4-BE49-F238E27FC236}">
                <a16:creationId xmlns:a16="http://schemas.microsoft.com/office/drawing/2014/main" id="{E16DFAF7-A1CF-F846-A623-667F2FFDA5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6107" y="2838701"/>
            <a:ext cx="3073223" cy="2151256"/>
          </a:xfrm>
          <a:prstGeom prst="rect">
            <a:avLst/>
          </a:prstGeom>
        </p:spPr>
      </p:pic>
      <p:pic>
        <p:nvPicPr>
          <p:cNvPr id="51" name="Picture 2" descr="\begin{align*}&#10;P_W(x)=\frac{\pi}{2}x\exp{\left(-\frac{\pi x^2}{4}\right)}&#10;\end{align*}">
            <a:hlinkClick r:id="rId5"/>
            <a:extLst>
              <a:ext uri="{FF2B5EF4-FFF2-40B4-BE49-F238E27FC236}">
                <a16:creationId xmlns:a16="http://schemas.microsoft.com/office/drawing/2014/main" id="{3DF2DF58-27EC-54AB-E1C4-41AE61F81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777" y="3403549"/>
            <a:ext cx="1685075" cy="363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E9D8ACF-DF7E-77EB-4A2E-8C87644AE146}"/>
              </a:ext>
            </a:extLst>
          </p:cNvPr>
          <p:cNvSpPr txBox="1"/>
          <p:nvPr/>
        </p:nvSpPr>
        <p:spPr>
          <a:xfrm>
            <a:off x="4807186" y="2541678"/>
            <a:ext cx="3976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Distribution of spacing of each eigenvalue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60D2936-145C-103A-963B-CC40A83927DA}"/>
              </a:ext>
            </a:extLst>
          </p:cNvPr>
          <p:cNvSpPr txBox="1"/>
          <p:nvPr/>
        </p:nvSpPr>
        <p:spPr>
          <a:xfrm>
            <a:off x="157338" y="1195064"/>
            <a:ext cx="2741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Random-matrix</a:t>
            </a:r>
            <a:r>
              <a:rPr lang="en-US" sz="1600" b="1" dirty="0"/>
              <a:t> approach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EDB07CE-C67E-402F-5CA4-60F722F22C28}"/>
              </a:ext>
            </a:extLst>
          </p:cNvPr>
          <p:cNvSpPr txBox="1"/>
          <p:nvPr/>
        </p:nvSpPr>
        <p:spPr>
          <a:xfrm>
            <a:off x="157338" y="1505289"/>
            <a:ext cx="3715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Gaussian Orthogonal Ensemble (GOE)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110EC02-93B0-6B08-3FBD-AEF0ADD45D97}"/>
              </a:ext>
            </a:extLst>
          </p:cNvPr>
          <p:cNvSpPr txBox="1"/>
          <p:nvPr/>
        </p:nvSpPr>
        <p:spPr>
          <a:xfrm>
            <a:off x="367530" y="2109838"/>
            <a:ext cx="5721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・Matrix elements are Gaussian distributed random numbers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0946B9-A4CA-262B-EF83-875DE104EABB}"/>
              </a:ext>
            </a:extLst>
          </p:cNvPr>
          <p:cNvSpPr txBox="1"/>
          <p:nvPr/>
        </p:nvSpPr>
        <p:spPr>
          <a:xfrm>
            <a:off x="144966" y="531418"/>
            <a:ext cx="8961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Develop a theoretical model to obtain cross sections in URR and employ them 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to create the probability table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AE042A-5249-480F-49D6-B64C3F16BADB}"/>
              </a:ext>
            </a:extLst>
          </p:cNvPr>
          <p:cNvSpPr txBox="1"/>
          <p:nvPr/>
        </p:nvSpPr>
        <p:spPr>
          <a:xfrm>
            <a:off x="367530" y="1814188"/>
            <a:ext cx="25046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・Real symmetric matrix</a:t>
            </a:r>
          </a:p>
        </p:txBody>
      </p:sp>
    </p:spTree>
    <p:extLst>
      <p:ext uri="{BB962C8B-B14F-4D97-AF65-F5344CB8AC3E}">
        <p14:creationId xmlns:p14="http://schemas.microsoft.com/office/powerpoint/2010/main" val="328982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4EB818-04EB-D5EA-12D8-63C4933D60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 matrix calculated using GOE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A5BFBE9C-6AE7-060C-5361-2C947AFCCF11}"/>
              </a:ext>
            </a:extLst>
          </p:cNvPr>
          <p:cNvSpPr/>
          <p:nvPr/>
        </p:nvSpPr>
        <p:spPr>
          <a:xfrm>
            <a:off x="556587" y="639819"/>
            <a:ext cx="8030823" cy="1437873"/>
          </a:xfrm>
          <a:prstGeom prst="roundRect">
            <a:avLst>
              <a:gd name="adj" fmla="val 7214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4" descr="\begin{align*}&#10;D_{\mu\nu}=E\delta_{\mu\nu}-H_{\mu\nu}^{\rm (GOE)}+i\pi\sum_{c}W_{\mu c}W_{c\nu}&#10;\end{align*}">
            <a:hlinkClick r:id="rId3"/>
            <a:extLst>
              <a:ext uri="{FF2B5EF4-FFF2-40B4-BE49-F238E27FC236}">
                <a16:creationId xmlns:a16="http://schemas.microsoft.com/office/drawing/2014/main" id="{0F1F44B5-998C-2002-739E-BE4C74F0E0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602" y="1464574"/>
            <a:ext cx="4339090" cy="52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8" descr="\begin{align*}&#10;H_{\mu\nu}^{\rm (GOE)}&#10;\end{align*}">
            <a:hlinkClick r:id="rId5"/>
            <a:extLst>
              <a:ext uri="{FF2B5EF4-FFF2-40B4-BE49-F238E27FC236}">
                <a16:creationId xmlns:a16="http://schemas.microsoft.com/office/drawing/2014/main" id="{E4E64DEF-955E-4239-DA74-72370250A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910" y="1508929"/>
            <a:ext cx="648601" cy="27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70A65527-33F9-C21D-8839-EF7145480F21}"/>
              </a:ext>
            </a:extLst>
          </p:cNvPr>
          <p:cNvSpPr txBox="1"/>
          <p:nvPr/>
        </p:nvSpPr>
        <p:spPr>
          <a:xfrm>
            <a:off x="6386511" y="1461514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: Random matrix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74B96F-5F9D-D6BC-A05C-ACCF3D482EC8}"/>
              </a:ext>
            </a:extLst>
          </p:cNvPr>
          <p:cNvSpPr txBox="1"/>
          <p:nvPr/>
        </p:nvSpPr>
        <p:spPr>
          <a:xfrm>
            <a:off x="4573619" y="2055239"/>
            <a:ext cx="40137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>
                <a:solidFill>
                  <a:srgbClr val="0070C0"/>
                </a:solidFill>
              </a:rPr>
              <a:t>J. J. M. </a:t>
            </a:r>
            <a:r>
              <a:rPr lang="en-US" sz="1200" u="sng" dirty="0" err="1">
                <a:solidFill>
                  <a:srgbClr val="0070C0"/>
                </a:solidFill>
              </a:rPr>
              <a:t>Verbaarschot</a:t>
            </a:r>
            <a:r>
              <a:rPr lang="en-US" sz="1200" u="sng" dirty="0">
                <a:solidFill>
                  <a:srgbClr val="0070C0"/>
                </a:solidFill>
              </a:rPr>
              <a:t> et al., Phys. Rep. 129, 367 (1985).</a:t>
            </a:r>
          </a:p>
        </p:txBody>
      </p:sp>
      <p:pic>
        <p:nvPicPr>
          <p:cNvPr id="34" name="Picture 2" descr="\begin{align*}&#10;S_{ab}^{\rm (GOE)}=\delta_{ab}-2i\pi\sum_{\mu\nu}W_{a\mu}(D^{-1})_{\mu\nu}W_{\nu b}&#10;\end{align*}">
            <a:hlinkClick r:id="rId7"/>
            <a:extLst>
              <a:ext uri="{FF2B5EF4-FFF2-40B4-BE49-F238E27FC236}">
                <a16:creationId xmlns:a16="http://schemas.microsoft.com/office/drawing/2014/main" id="{71C1CB79-B8B9-DCA4-6882-31C6C833B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601" y="798024"/>
            <a:ext cx="4339091" cy="58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F86BDE1A-1023-92AC-0E23-82774C08F035}"/>
              </a:ext>
            </a:extLst>
          </p:cNvPr>
          <p:cNvSpPr txBox="1"/>
          <p:nvPr/>
        </p:nvSpPr>
        <p:spPr>
          <a:xfrm>
            <a:off x="4571998" y="2317447"/>
            <a:ext cx="3546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>
                <a:solidFill>
                  <a:srgbClr val="0070C0"/>
                </a:solidFill>
              </a:rPr>
              <a:t>T. Kawano et al., Phys. Rev. C92, 044617 (2015).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DB1D0F-4E19-4E70-FD88-FB5B69B7888B}"/>
              </a:ext>
            </a:extLst>
          </p:cNvPr>
          <p:cNvSpPr txBox="1"/>
          <p:nvPr/>
        </p:nvSpPr>
        <p:spPr>
          <a:xfrm>
            <a:off x="5668573" y="720404"/>
            <a:ext cx="2908168" cy="5001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E </a:t>
            </a:r>
            <a:r>
              <a:rPr lang="en-US" sz="1600" dirty="0"/>
              <a:t>: energy in units of </a:t>
            </a:r>
            <a:r>
              <a:rPr lang="en-US" sz="1600" dirty="0" err="1"/>
              <a:t>λ</a:t>
            </a:r>
            <a:r>
              <a:rPr lang="en-US" sz="1600" dirty="0"/>
              <a:t> </a:t>
            </a:r>
          </a:p>
          <a:p>
            <a:r>
              <a:rPr lang="en-US" sz="1050" dirty="0"/>
              <a:t>(Does not represent incident neutron energy!)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5AB695-4907-27E7-1506-921913EB0F4D}"/>
              </a:ext>
            </a:extLst>
          </p:cNvPr>
          <p:cNvSpPr txBox="1"/>
          <p:nvPr/>
        </p:nvSpPr>
        <p:spPr>
          <a:xfrm>
            <a:off x="634749" y="2252761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parameters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41FF13-12DE-9209-2650-E99EE2871417}"/>
              </a:ext>
            </a:extLst>
          </p:cNvPr>
          <p:cNvSpPr txBox="1"/>
          <p:nvPr/>
        </p:nvSpPr>
        <p:spPr>
          <a:xfrm>
            <a:off x="806085" y="2653311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・The number of levels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16B592-2E1A-42DE-2D8D-BDD7D0AF1549}"/>
              </a:ext>
            </a:extLst>
          </p:cNvPr>
          <p:cNvSpPr txBox="1"/>
          <p:nvPr/>
        </p:nvSpPr>
        <p:spPr>
          <a:xfrm>
            <a:off x="806085" y="3159625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・The number of channels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98A1BC-D27D-7768-9DF1-14D1727F4B83}"/>
              </a:ext>
            </a:extLst>
          </p:cNvPr>
          <p:cNvSpPr txBox="1"/>
          <p:nvPr/>
        </p:nvSpPr>
        <p:spPr>
          <a:xfrm>
            <a:off x="806085" y="4310509"/>
            <a:ext cx="5874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・Neutron, photon, and fission transmission coefficients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9CD889-5050-4BAE-3D49-C5850729C838}"/>
              </a:ext>
            </a:extLst>
          </p:cNvPr>
          <p:cNvSpPr txBox="1"/>
          <p:nvPr/>
        </p:nvSpPr>
        <p:spPr>
          <a:xfrm>
            <a:off x="3320074" y="2652555"/>
            <a:ext cx="1491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1C0D8F-627A-AD48-AF58-B458B035AB7A}"/>
              </a:ext>
            </a:extLst>
          </p:cNvPr>
          <p:cNvSpPr txBox="1"/>
          <p:nvPr/>
        </p:nvSpPr>
        <p:spPr>
          <a:xfrm>
            <a:off x="3630277" y="3158869"/>
            <a:ext cx="85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/>
              <a:t>Λ</a:t>
            </a:r>
            <a:endParaRPr lang="en-US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D5395D-0AEA-0CF9-3870-7B965C3CD3D9}"/>
              </a:ext>
            </a:extLst>
          </p:cNvPr>
          <p:cNvSpPr txBox="1"/>
          <p:nvPr/>
        </p:nvSpPr>
        <p:spPr>
          <a:xfrm>
            <a:off x="6511621" y="4310509"/>
            <a:ext cx="1418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</a:t>
            </a:r>
            <a:r>
              <a:rPr lang="en-US" i="1" baseline="-25000" dirty="0"/>
              <a:t>n</a:t>
            </a:r>
            <a:r>
              <a:rPr lang="en-US" i="1" dirty="0"/>
              <a:t>, </a:t>
            </a:r>
            <a:r>
              <a:rPr lang="en-US" i="1" dirty="0" err="1"/>
              <a:t>T</a:t>
            </a:r>
            <a:r>
              <a:rPr lang="en-US" i="1" baseline="-25000" dirty="0" err="1"/>
              <a:t>γ</a:t>
            </a:r>
            <a:r>
              <a:rPr lang="en-US" i="1" dirty="0"/>
              <a:t>, </a:t>
            </a:r>
            <a:r>
              <a:rPr lang="en-US" i="1" dirty="0" err="1"/>
              <a:t>T</a:t>
            </a:r>
            <a:r>
              <a:rPr lang="en-US" i="1" baseline="-25000" dirty="0" err="1"/>
              <a:t>f</a:t>
            </a:r>
            <a:endParaRPr lang="en-US" i="1" baseline="-25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D871A5-E1B8-8818-FCB6-28270898DDD6}"/>
              </a:ext>
            </a:extLst>
          </p:cNvPr>
          <p:cNvSpPr txBox="1"/>
          <p:nvPr/>
        </p:nvSpPr>
        <p:spPr>
          <a:xfrm>
            <a:off x="1046949" y="3568034"/>
            <a:ext cx="7674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- The number of inelastic scattering channels is determined by possible number of </a:t>
            </a:r>
            <a:br>
              <a:rPr lang="en-US" sz="1600" dirty="0"/>
            </a:br>
            <a:r>
              <a:rPr lang="en-US" sz="1600" dirty="0"/>
              <a:t>   neutron partial waves and the corresponding excited levels</a:t>
            </a:r>
          </a:p>
        </p:txBody>
      </p:sp>
    </p:spTree>
    <p:extLst>
      <p:ext uri="{BB962C8B-B14F-4D97-AF65-F5344CB8AC3E}">
        <p14:creationId xmlns:p14="http://schemas.microsoft.com/office/powerpoint/2010/main" val="2988007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A5AEE80-1E29-B345-6763-FB9923508252}"/>
              </a:ext>
            </a:extLst>
          </p:cNvPr>
          <p:cNvSpPr/>
          <p:nvPr/>
        </p:nvSpPr>
        <p:spPr>
          <a:xfrm>
            <a:off x="307530" y="4708612"/>
            <a:ext cx="1154243" cy="3372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6A7CBA2-9AC8-62B1-AAED-0D19F12E9F8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How to smoothly connect 2 regions</a:t>
            </a:r>
          </a:p>
        </p:txBody>
      </p:sp>
      <p:pic>
        <p:nvPicPr>
          <p:cNvPr id="3" name="Picture 2" descr="Chart, line chart, histogram&#10;&#10;AI-generated content may be incorrect.">
            <a:extLst>
              <a:ext uri="{FF2B5EF4-FFF2-40B4-BE49-F238E27FC236}">
                <a16:creationId xmlns:a16="http://schemas.microsoft.com/office/drawing/2014/main" id="{CA40D6CA-A7FD-F053-034A-0E544A394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21" y="2328517"/>
            <a:ext cx="3135044" cy="2194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362E57D-9EB3-A10B-A5C2-FC5FA689FB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961" y="3903269"/>
            <a:ext cx="1588546" cy="1840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A964CE-B4C6-A89B-9534-4E8BE718AC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3678" y="3891959"/>
            <a:ext cx="498508" cy="1953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C19F3B-F1FD-EA23-C99B-46DE0DC5A2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5194" y="3776142"/>
            <a:ext cx="1100602" cy="2388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5FB91D-DB04-2CB1-27EA-A72E7FD896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37737" y="4804946"/>
            <a:ext cx="1511780" cy="299578"/>
          </a:xfrm>
          <a:prstGeom prst="rect">
            <a:avLst/>
          </a:prstGeom>
        </p:spPr>
      </p:pic>
      <p:pic>
        <p:nvPicPr>
          <p:cNvPr id="9" name="Picture 8" descr="A picture containing flying, watching&#10;&#10;AI-generated content may be incorrect.">
            <a:extLst>
              <a:ext uri="{FF2B5EF4-FFF2-40B4-BE49-F238E27FC236}">
                <a16:creationId xmlns:a16="http://schemas.microsoft.com/office/drawing/2014/main" id="{D785BF69-4EEB-526C-ABF2-4E23BD655A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49517" y="2258022"/>
            <a:ext cx="3135045" cy="219453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E59496B-CE0A-E1FE-36D4-56CDDDF1C826}"/>
              </a:ext>
            </a:extLst>
          </p:cNvPr>
          <p:cNvSpPr txBox="1"/>
          <p:nvPr/>
        </p:nvSpPr>
        <p:spPr>
          <a:xfrm>
            <a:off x="144965" y="548014"/>
            <a:ext cx="8735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The S matrix smoothly connects between RRR and fast energy regions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E44D19-96E1-59B1-73C0-1743545B1555}"/>
              </a:ext>
            </a:extLst>
          </p:cNvPr>
          <p:cNvSpPr txBox="1"/>
          <p:nvPr/>
        </p:nvSpPr>
        <p:spPr>
          <a:xfrm>
            <a:off x="478921" y="1257085"/>
            <a:ext cx="3565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1. Obtain the energy-averaged R matrix in </a:t>
            </a:r>
            <a:br>
              <a:rPr lang="en-US" sz="1400" dirty="0"/>
            </a:br>
            <a:r>
              <a:rPr lang="en-US" sz="1400" dirty="0"/>
              <a:t>    RRR (ENDF/B-VIII.0)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56AA5A-BE07-4074-3E9F-FB20AF9AFA4F}"/>
              </a:ext>
            </a:extLst>
          </p:cNvPr>
          <p:cNvSpPr txBox="1"/>
          <p:nvPr/>
        </p:nvSpPr>
        <p:spPr>
          <a:xfrm>
            <a:off x="478921" y="1836998"/>
            <a:ext cx="3954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2. Determine the optical model parameters </a:t>
            </a:r>
            <a:br>
              <a:rPr lang="en-US" sz="1400" dirty="0"/>
            </a:br>
            <a:r>
              <a:rPr lang="en-US" sz="1400" dirty="0"/>
              <a:t>    to reproduce           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14BD38-CA4B-BD91-16A9-68E23BF7E2FE}"/>
              </a:ext>
            </a:extLst>
          </p:cNvPr>
          <p:cNvSpPr txBox="1"/>
          <p:nvPr/>
        </p:nvSpPr>
        <p:spPr>
          <a:xfrm>
            <a:off x="339365" y="923705"/>
            <a:ext cx="2380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Between RRR and URR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A67AB62-C1A5-1EF8-1C04-47E0800227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34234" y="2113685"/>
            <a:ext cx="587295" cy="20335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6E8FFC0-FB04-4F2D-8B05-5DEF3BA32A8B}"/>
              </a:ext>
            </a:extLst>
          </p:cNvPr>
          <p:cNvSpPr txBox="1"/>
          <p:nvPr/>
        </p:nvSpPr>
        <p:spPr>
          <a:xfrm>
            <a:off x="4594381" y="923705"/>
            <a:ext cx="36840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Between URR and fast energy regions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8EA1B1-199C-34E2-4076-9B655D2E722A}"/>
              </a:ext>
            </a:extLst>
          </p:cNvPr>
          <p:cNvSpPr txBox="1"/>
          <p:nvPr/>
        </p:nvSpPr>
        <p:spPr>
          <a:xfrm>
            <a:off x="4862573" y="1285366"/>
            <a:ext cx="41418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✅</a:t>
            </a:r>
            <a:r>
              <a:rPr lang="ja-JP" altLang="en-US" sz="1400"/>
              <a:t>　</a:t>
            </a:r>
            <a:r>
              <a:rPr lang="en-US" altLang="ja-JP" sz="1400" dirty="0"/>
              <a:t>We can consistently use the same treatments </a:t>
            </a:r>
            <a:br>
              <a:rPr lang="en-US" altLang="ja-JP" sz="1400" dirty="0"/>
            </a:br>
            <a:r>
              <a:rPr lang="en-US" altLang="ja-JP" sz="1400" dirty="0"/>
              <a:t>       as those used in the Hauser-</a:t>
            </a:r>
            <a:r>
              <a:rPr lang="en-US" altLang="ja-JP" sz="1400" dirty="0" err="1"/>
              <a:t>Feshbach</a:t>
            </a:r>
            <a:r>
              <a:rPr lang="en-US" altLang="ja-JP" sz="1400" dirty="0"/>
              <a:t> model </a:t>
            </a:r>
            <a:br>
              <a:rPr lang="en-US" altLang="ja-JP" sz="1400" dirty="0"/>
            </a:br>
            <a:r>
              <a:rPr lang="en-US" altLang="ja-JP" sz="1400" dirty="0"/>
              <a:t>      and (coupled-channel) optical model in CoH</a:t>
            </a:r>
            <a:r>
              <a:rPr lang="en-US" altLang="ja-JP" sz="1400" baseline="-25000" dirty="0"/>
              <a:t>3</a:t>
            </a:r>
            <a:endParaRPr lang="en-US" sz="1400" baseline="-25000" dirty="0"/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23E4AB2C-423F-4FAD-E760-1F647CCF90B1}"/>
              </a:ext>
            </a:extLst>
          </p:cNvPr>
          <p:cNvSpPr/>
          <p:nvPr/>
        </p:nvSpPr>
        <p:spPr>
          <a:xfrm rot="18598220">
            <a:off x="3361067" y="3986958"/>
            <a:ext cx="347987" cy="724745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49FEA04D-98B4-68E6-34A7-86A1BA4ABCD1}"/>
              </a:ext>
            </a:extLst>
          </p:cNvPr>
          <p:cNvSpPr/>
          <p:nvPr/>
        </p:nvSpPr>
        <p:spPr>
          <a:xfrm rot="2993873">
            <a:off x="4936436" y="3990993"/>
            <a:ext cx="347987" cy="704278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8762D56-6E2F-EF39-6660-5D02DAAB9F47}"/>
              </a:ext>
            </a:extLst>
          </p:cNvPr>
          <p:cNvSpPr txBox="1"/>
          <p:nvPr/>
        </p:nvSpPr>
        <p:spPr>
          <a:xfrm>
            <a:off x="693412" y="4783368"/>
            <a:ext cx="2706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Transmission coefficients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5C5FB06-15DD-AD99-D52B-327FC1B6561C}"/>
              </a:ext>
            </a:extLst>
          </p:cNvPr>
          <p:cNvSpPr txBox="1"/>
          <p:nvPr/>
        </p:nvSpPr>
        <p:spPr>
          <a:xfrm>
            <a:off x="186813" y="4468542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Key input parameters:</a:t>
            </a:r>
          </a:p>
        </p:txBody>
      </p:sp>
    </p:spTree>
    <p:extLst>
      <p:ext uri="{BB962C8B-B14F-4D97-AF65-F5344CB8AC3E}">
        <p14:creationId xmlns:p14="http://schemas.microsoft.com/office/powerpoint/2010/main" val="3407125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885F75-19B8-C1BF-238C-36E21B786E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fireworks, night, dark&#10;&#10;AI-generated content may be incorrect.">
            <a:extLst>
              <a:ext uri="{FF2B5EF4-FFF2-40B4-BE49-F238E27FC236}">
                <a16:creationId xmlns:a16="http://schemas.microsoft.com/office/drawing/2014/main" id="{71E47061-3912-CBAD-8FD7-3F40E3EDC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695" y="255452"/>
            <a:ext cx="3633073" cy="2543151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4945351-86EE-5267-6FB9-2452470ED8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Calculated cross sections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52D2E2-1C19-3648-7CAE-534DF1E7A59C}"/>
              </a:ext>
            </a:extLst>
          </p:cNvPr>
          <p:cNvSpPr txBox="1"/>
          <p:nvPr/>
        </p:nvSpPr>
        <p:spPr>
          <a:xfrm>
            <a:off x="1268887" y="826930"/>
            <a:ext cx="950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(at 150 keV)</a:t>
            </a:r>
          </a:p>
        </p:txBody>
      </p:sp>
      <p:pic>
        <p:nvPicPr>
          <p:cNvPr id="5" name="Picture 4" descr="Chart, histogram&#10;&#10;AI-generated content may be incorrect.">
            <a:extLst>
              <a:ext uri="{FF2B5EF4-FFF2-40B4-BE49-F238E27FC236}">
                <a16:creationId xmlns:a16="http://schemas.microsoft.com/office/drawing/2014/main" id="{A4438CAE-4FB7-8120-6C92-52867652F2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2287" y="251904"/>
            <a:ext cx="3633074" cy="25431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EC9B4C-A9B8-8F3D-CDEE-82471B0C3048}"/>
              </a:ext>
            </a:extLst>
          </p:cNvPr>
          <p:cNvSpPr txBox="1"/>
          <p:nvPr/>
        </p:nvSpPr>
        <p:spPr>
          <a:xfrm>
            <a:off x="4214855" y="510761"/>
            <a:ext cx="5078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Single-level Breit-Wigner formula (unitarity is not guaranteed)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D745C7-5952-EC4D-074E-E9A8CE6550CD}"/>
              </a:ext>
            </a:extLst>
          </p:cNvPr>
          <p:cNvSpPr txBox="1"/>
          <p:nvPr/>
        </p:nvSpPr>
        <p:spPr>
          <a:xfrm>
            <a:off x="194074" y="515081"/>
            <a:ext cx="3991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GOE-S-matrix model (</a:t>
            </a:r>
            <a:r>
              <a:rPr lang="en-US" sz="1400" b="1" dirty="0">
                <a:solidFill>
                  <a:srgbClr val="C00000"/>
                </a:solidFill>
              </a:rPr>
              <a:t>unitarity is guaranteed!</a:t>
            </a:r>
            <a:r>
              <a:rPr lang="en-US" sz="1400" dirty="0"/>
              <a:t>)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02497F8-33B5-11FC-9670-6A3AAF563102}"/>
              </a:ext>
            </a:extLst>
          </p:cNvPr>
          <p:cNvCxnSpPr>
            <a:cxnSpLocks/>
          </p:cNvCxnSpPr>
          <p:nvPr/>
        </p:nvCxnSpPr>
        <p:spPr>
          <a:xfrm>
            <a:off x="992075" y="2194120"/>
            <a:ext cx="2972823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FD7AB48-10BB-3F98-1F14-6CBD8181D902}"/>
              </a:ext>
            </a:extLst>
          </p:cNvPr>
          <p:cNvCxnSpPr>
            <a:cxnSpLocks/>
          </p:cNvCxnSpPr>
          <p:nvPr/>
        </p:nvCxnSpPr>
        <p:spPr>
          <a:xfrm>
            <a:off x="4952023" y="2165684"/>
            <a:ext cx="2857853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13F162F1-43E0-AA69-DF40-1375A5BAEB64}"/>
              </a:ext>
            </a:extLst>
          </p:cNvPr>
          <p:cNvSpPr/>
          <p:nvPr/>
        </p:nvSpPr>
        <p:spPr>
          <a:xfrm>
            <a:off x="269823" y="4736892"/>
            <a:ext cx="1154243" cy="3372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Chart, histogram&#10;&#10;AI-generated content may be incorrect.">
            <a:extLst>
              <a:ext uri="{FF2B5EF4-FFF2-40B4-BE49-F238E27FC236}">
                <a16:creationId xmlns:a16="http://schemas.microsoft.com/office/drawing/2014/main" id="{1C6914B5-9A80-05DE-0632-F5A8F3659F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695" y="2733308"/>
            <a:ext cx="3345356" cy="23417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B24619-FA32-916F-1FE2-0E0A4EB69B7A}"/>
              </a:ext>
            </a:extLst>
          </p:cNvPr>
          <p:cNvSpPr txBox="1"/>
          <p:nvPr/>
        </p:nvSpPr>
        <p:spPr>
          <a:xfrm>
            <a:off x="1269265" y="3282310"/>
            <a:ext cx="22012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Smoothly connected</a:t>
            </a:r>
          </a:p>
          <a:p>
            <a:r>
              <a:rPr lang="en-US" sz="1600" b="1" dirty="0">
                <a:solidFill>
                  <a:srgbClr val="C00000"/>
                </a:solidFill>
              </a:rPr>
              <a:t>    2 regions!</a:t>
            </a:r>
          </a:p>
        </p:txBody>
      </p:sp>
      <p:sp>
        <p:nvSpPr>
          <p:cNvPr id="21" name="Down Arrow 20">
            <a:extLst>
              <a:ext uri="{FF2B5EF4-FFF2-40B4-BE49-F238E27FC236}">
                <a16:creationId xmlns:a16="http://schemas.microsoft.com/office/drawing/2014/main" id="{B999438D-2CA3-F462-5C7E-1D1C8B339AD0}"/>
              </a:ext>
            </a:extLst>
          </p:cNvPr>
          <p:cNvSpPr/>
          <p:nvPr/>
        </p:nvSpPr>
        <p:spPr>
          <a:xfrm rot="18124462">
            <a:off x="4039173" y="2318596"/>
            <a:ext cx="697041" cy="724745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hart, line chart&#10;&#10;AI-generated content may be incorrect.">
            <a:extLst>
              <a:ext uri="{FF2B5EF4-FFF2-40B4-BE49-F238E27FC236}">
                <a16:creationId xmlns:a16="http://schemas.microsoft.com/office/drawing/2014/main" id="{BB86B4D3-0DD0-874A-F5F9-B9A24BCDEE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5308" y="2653525"/>
            <a:ext cx="3458064" cy="24206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AD9391-5DB9-4CB3-9E6B-F3FE4E1F2EFA}"/>
              </a:ext>
            </a:extLst>
          </p:cNvPr>
          <p:cNvSpPr txBox="1"/>
          <p:nvPr/>
        </p:nvSpPr>
        <p:spPr>
          <a:xfrm>
            <a:off x="4083768" y="212763"/>
            <a:ext cx="2439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>
                <a:solidFill>
                  <a:srgbClr val="0070C1"/>
                </a:solidFill>
              </a:rPr>
              <a:t>Phys. Rev. C112, 064608 (2025).</a:t>
            </a:r>
          </a:p>
        </p:txBody>
      </p:sp>
    </p:spTree>
    <p:extLst>
      <p:ext uri="{BB962C8B-B14F-4D97-AF65-F5344CB8AC3E}">
        <p14:creationId xmlns:p14="http://schemas.microsoft.com/office/powerpoint/2010/main" val="149444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5AAF473-D0B9-B481-BAE1-0820CA635F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4966" y="144966"/>
            <a:ext cx="3464926" cy="412595"/>
          </a:xfrm>
        </p:spPr>
        <p:txBody>
          <a:bodyPr/>
          <a:lstStyle/>
          <a:p>
            <a:r>
              <a:rPr lang="en-US" dirty="0"/>
              <a:t>Selected energy range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728FE9-9336-482E-B9EE-B17EF7D58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0593" y="2377038"/>
            <a:ext cx="4133693" cy="248021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3944351-43E4-7523-C36E-2C102C2122FE}"/>
              </a:ext>
            </a:extLst>
          </p:cNvPr>
          <p:cNvSpPr/>
          <p:nvPr/>
        </p:nvSpPr>
        <p:spPr>
          <a:xfrm>
            <a:off x="269823" y="4736892"/>
            <a:ext cx="1154243" cy="3372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010991-E1E2-7977-E5C9-F92E1AE511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31" y="2377038"/>
            <a:ext cx="4133693" cy="24802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BBA9463-721D-6FED-3E26-610E8E29779A}"/>
              </a:ext>
            </a:extLst>
          </p:cNvPr>
          <p:cNvSpPr txBox="1"/>
          <p:nvPr/>
        </p:nvSpPr>
        <p:spPr>
          <a:xfrm>
            <a:off x="0" y="621572"/>
            <a:ext cx="5823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・The eigenvalue distribution corresponds to the level density.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C42014-9267-A264-2A74-7ED4E38EB6D4}"/>
              </a:ext>
            </a:extLst>
          </p:cNvPr>
          <p:cNvSpPr txBox="1"/>
          <p:nvPr/>
        </p:nvSpPr>
        <p:spPr>
          <a:xfrm>
            <a:off x="0" y="1136518"/>
            <a:ext cx="5515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・The convergence behavior depends on the level density.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27F619-585C-7EC2-BB8A-2ACAA3D204E6}"/>
              </a:ext>
            </a:extLst>
          </p:cNvPr>
          <p:cNvSpPr txBox="1"/>
          <p:nvPr/>
        </p:nvSpPr>
        <p:spPr>
          <a:xfrm>
            <a:off x="443285" y="4736892"/>
            <a:ext cx="55042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We restrict the energy range to </a:t>
            </a:r>
            <a:r>
              <a:rPr lang="en-US" b="1" dirty="0" err="1">
                <a:solidFill>
                  <a:srgbClr val="C00000"/>
                </a:solidFill>
              </a:rPr>
              <a:t>E</a:t>
            </a:r>
            <a:r>
              <a:rPr lang="en-US" b="1" baseline="-25000" dirty="0" err="1">
                <a:solidFill>
                  <a:srgbClr val="C00000"/>
                </a:solidFill>
              </a:rPr>
              <a:t>λ</a:t>
            </a:r>
            <a:r>
              <a:rPr lang="en-US" b="1" dirty="0">
                <a:solidFill>
                  <a:srgbClr val="C00000"/>
                </a:solidFill>
              </a:rPr>
              <a:t> = ー </a:t>
            </a:r>
            <a:r>
              <a:rPr lang="en-US" b="1" dirty="0" err="1">
                <a:solidFill>
                  <a:srgbClr val="C00000"/>
                </a:solidFill>
              </a:rPr>
              <a:t>λ</a:t>
            </a:r>
            <a:r>
              <a:rPr lang="en-US" b="1" dirty="0">
                <a:solidFill>
                  <a:srgbClr val="C00000"/>
                </a:solidFill>
              </a:rPr>
              <a:t>/2 to </a:t>
            </a:r>
            <a:r>
              <a:rPr lang="en-US" b="1" dirty="0" err="1">
                <a:solidFill>
                  <a:srgbClr val="C00000"/>
                </a:solidFill>
              </a:rPr>
              <a:t>λ</a:t>
            </a:r>
            <a:r>
              <a:rPr lang="en-US" b="1" dirty="0">
                <a:solidFill>
                  <a:srgbClr val="C00000"/>
                </a:solidFill>
              </a:rPr>
              <a:t>/2.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D0D546-C2CF-B144-DCA3-677A8D7C78AA}"/>
              </a:ext>
            </a:extLst>
          </p:cNvPr>
          <p:cNvSpPr txBox="1"/>
          <p:nvPr/>
        </p:nvSpPr>
        <p:spPr>
          <a:xfrm>
            <a:off x="0" y="1651465"/>
            <a:ext cx="54553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・Compared the convergence of the cross sections using </a:t>
            </a:r>
            <a:br>
              <a:rPr lang="en-US" sz="1600" dirty="0"/>
            </a:br>
            <a:r>
              <a:rPr lang="en-US" sz="1600" dirty="0"/>
              <a:t>    the full </a:t>
            </a:r>
            <a:r>
              <a:rPr lang="en-US" sz="1600" dirty="0" err="1"/>
              <a:t>E</a:t>
            </a:r>
            <a:r>
              <a:rPr lang="en-US" sz="1600" baseline="-25000" dirty="0" err="1"/>
              <a:t>λ</a:t>
            </a:r>
            <a:r>
              <a:rPr lang="en-US" sz="1600" dirty="0"/>
              <a:t> range and the quarter </a:t>
            </a:r>
            <a:r>
              <a:rPr lang="en-US" sz="1600" dirty="0" err="1"/>
              <a:t>E</a:t>
            </a:r>
            <a:r>
              <a:rPr lang="en-US" sz="1600" baseline="-25000" dirty="0" err="1"/>
              <a:t>λ</a:t>
            </a:r>
            <a:r>
              <a:rPr lang="en-US" sz="1600" dirty="0"/>
              <a:t> range.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446E8C-DA5B-C25E-45B7-37CA77B44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8225" y="260151"/>
            <a:ext cx="3346061" cy="209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297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37983B-C1F5-EB8B-3955-0E51049FF96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Calculated probability tables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85D50D-CE1B-81CC-8678-C2742B1CD4B2}"/>
              </a:ext>
            </a:extLst>
          </p:cNvPr>
          <p:cNvSpPr txBox="1"/>
          <p:nvPr/>
        </p:nvSpPr>
        <p:spPr>
          <a:xfrm>
            <a:off x="668591" y="490030"/>
            <a:ext cx="2239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number of ladders: 10000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B224CE-90BF-7DAB-9BE8-0F28517D1AE2}"/>
              </a:ext>
            </a:extLst>
          </p:cNvPr>
          <p:cNvSpPr txBox="1"/>
          <p:nvPr/>
        </p:nvSpPr>
        <p:spPr>
          <a:xfrm>
            <a:off x="4421583" y="212763"/>
            <a:ext cx="24090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>
                <a:solidFill>
                  <a:srgbClr val="0070C1"/>
                </a:solidFill>
              </a:rPr>
              <a:t>J. </a:t>
            </a:r>
            <a:r>
              <a:rPr lang="en-US" sz="1200" u="sng" dirty="0" err="1">
                <a:solidFill>
                  <a:srgbClr val="0070C1"/>
                </a:solidFill>
              </a:rPr>
              <a:t>Nucl</a:t>
            </a:r>
            <a:r>
              <a:rPr lang="en-US" sz="1200" u="sng" dirty="0">
                <a:solidFill>
                  <a:srgbClr val="0070C1"/>
                </a:solidFill>
              </a:rPr>
              <a:t>. Sci. Technol. (published)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90E77D-3EE8-BC21-5B6E-1E046B976B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4640" y="699497"/>
            <a:ext cx="4571999" cy="3200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277736E-CED4-D608-8DD4-EE00A74B0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966" y="709997"/>
            <a:ext cx="4572000" cy="3200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E55943-E53E-0D16-BFD7-648DC6D74A3E}"/>
              </a:ext>
            </a:extLst>
          </p:cNvPr>
          <p:cNvSpPr txBox="1"/>
          <p:nvPr/>
        </p:nvSpPr>
        <p:spPr>
          <a:xfrm>
            <a:off x="668591" y="3870118"/>
            <a:ext cx="78651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・No significant differences are observed between the GOE calculation </a:t>
            </a:r>
            <a:br>
              <a:rPr lang="en-US" sz="18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</a:br>
            <a:r>
              <a:rPr lang="en-US" sz="18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    and the single-level Breit-Wigner result.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899E7DD-CB16-4AF8-D4E9-2DCC337081B7}"/>
              </a:ext>
            </a:extLst>
          </p:cNvPr>
          <p:cNvSpPr/>
          <p:nvPr/>
        </p:nvSpPr>
        <p:spPr>
          <a:xfrm>
            <a:off x="269823" y="4736892"/>
            <a:ext cx="1154243" cy="3372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9033D0-0E1F-1E59-3CF8-AB5D290009C5}"/>
              </a:ext>
            </a:extLst>
          </p:cNvPr>
          <p:cNvSpPr txBox="1"/>
          <p:nvPr/>
        </p:nvSpPr>
        <p:spPr>
          <a:xfrm>
            <a:off x="668591" y="4497169"/>
            <a:ext cx="7430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・Small ladder average of cross sections are seen in the SLBW results</a:t>
            </a:r>
            <a:br>
              <a:rPr lang="en-US" dirty="0"/>
            </a:br>
            <a:r>
              <a:rPr lang="en-US" dirty="0"/>
              <a:t>    due to the negative cross sections.</a:t>
            </a:r>
          </a:p>
        </p:txBody>
      </p:sp>
    </p:spTree>
    <p:extLst>
      <p:ext uri="{BB962C8B-B14F-4D97-AF65-F5344CB8AC3E}">
        <p14:creationId xmlns:p14="http://schemas.microsoft.com/office/powerpoint/2010/main" val="697900999"/>
      </p:ext>
    </p:extLst>
  </p:cSld>
  <p:clrMapOvr>
    <a:masterClrMapping/>
  </p:clrMapOvr>
</p:sld>
</file>

<file path=ppt/theme/theme1.xml><?xml version="1.0" encoding="utf-8"?>
<a:theme xmlns:a="http://schemas.openxmlformats.org/drawingml/2006/main" name="Mai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48266</TotalTime>
  <Words>917</Words>
  <Application>Microsoft Macintosh PowerPoint</Application>
  <PresentationFormat>On-screen Show (16:9)</PresentationFormat>
  <Paragraphs>99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Acumin Pro</vt:lpstr>
      <vt:lpstr>Arial</vt:lpstr>
      <vt:lpstr>Calibri</vt:lpstr>
      <vt:lpstr>Wingdings</vt:lpstr>
      <vt:lpstr>Main</vt:lpstr>
      <vt:lpstr>Random-matrix approach for generating cross sections  and probability table in the unresolved resonance region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Fujio, Kazuki</cp:lastModifiedBy>
  <cp:revision>424</cp:revision>
  <dcterms:created xsi:type="dcterms:W3CDTF">2020-12-17T00:35:24Z</dcterms:created>
  <dcterms:modified xsi:type="dcterms:W3CDTF">2026-06-25T19:42:43Z</dcterms:modified>
</cp:coreProperties>
</file>